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9" r:id="rId1"/>
  </p:sldMasterIdLst>
  <p:notesMasterIdLst>
    <p:notesMasterId r:id="rId78"/>
  </p:notesMasterIdLst>
  <p:handoutMasterIdLst>
    <p:handoutMasterId r:id="rId79"/>
  </p:handoutMasterIdLst>
  <p:sldIdLst>
    <p:sldId id="268" r:id="rId2"/>
    <p:sldId id="386" r:id="rId3"/>
    <p:sldId id="436" r:id="rId4"/>
    <p:sldId id="435" r:id="rId5"/>
    <p:sldId id="434" r:id="rId6"/>
    <p:sldId id="472" r:id="rId7"/>
    <p:sldId id="545" r:id="rId8"/>
    <p:sldId id="387" r:id="rId9"/>
    <p:sldId id="388" r:id="rId10"/>
    <p:sldId id="390" r:id="rId11"/>
    <p:sldId id="439" r:id="rId12"/>
    <p:sldId id="391" r:id="rId13"/>
    <p:sldId id="514" r:id="rId14"/>
    <p:sldId id="515" r:id="rId15"/>
    <p:sldId id="392" r:id="rId16"/>
    <p:sldId id="443" r:id="rId17"/>
    <p:sldId id="445" r:id="rId18"/>
    <p:sldId id="446" r:id="rId19"/>
    <p:sldId id="447" r:id="rId20"/>
    <p:sldId id="448" r:id="rId21"/>
    <p:sldId id="516" r:id="rId22"/>
    <p:sldId id="517" r:id="rId23"/>
    <p:sldId id="400" r:id="rId24"/>
    <p:sldId id="450" r:id="rId25"/>
    <p:sldId id="451" r:id="rId26"/>
    <p:sldId id="453" r:id="rId27"/>
    <p:sldId id="454" r:id="rId28"/>
    <p:sldId id="455" r:id="rId29"/>
    <p:sldId id="456" r:id="rId30"/>
    <p:sldId id="518" r:id="rId31"/>
    <p:sldId id="519" r:id="rId32"/>
    <p:sldId id="458" r:id="rId33"/>
    <p:sldId id="477" r:id="rId34"/>
    <p:sldId id="459" r:id="rId35"/>
    <p:sldId id="409" r:id="rId36"/>
    <p:sldId id="410" r:id="rId37"/>
    <p:sldId id="544" r:id="rId38"/>
    <p:sldId id="520" r:id="rId39"/>
    <p:sldId id="521" r:id="rId40"/>
    <p:sldId id="489" r:id="rId41"/>
    <p:sldId id="473" r:id="rId42"/>
    <p:sldId id="461" r:id="rId43"/>
    <p:sldId id="460" r:id="rId44"/>
    <p:sldId id="522" r:id="rId45"/>
    <p:sldId id="523" r:id="rId46"/>
    <p:sldId id="474" r:id="rId47"/>
    <p:sldId id="484" r:id="rId48"/>
    <p:sldId id="485" r:id="rId49"/>
    <p:sldId id="524" r:id="rId50"/>
    <p:sldId id="537" r:id="rId51"/>
    <p:sldId id="538" r:id="rId52"/>
    <p:sldId id="539" r:id="rId53"/>
    <p:sldId id="540" r:id="rId54"/>
    <p:sldId id="541" r:id="rId55"/>
    <p:sldId id="527" r:id="rId56"/>
    <p:sldId id="528" r:id="rId57"/>
    <p:sldId id="529" r:id="rId58"/>
    <p:sldId id="530" r:id="rId59"/>
    <p:sldId id="531" r:id="rId60"/>
    <p:sldId id="532" r:id="rId61"/>
    <p:sldId id="533" r:id="rId62"/>
    <p:sldId id="534" r:id="rId63"/>
    <p:sldId id="535" r:id="rId64"/>
    <p:sldId id="542" r:id="rId65"/>
    <p:sldId id="536" r:id="rId66"/>
    <p:sldId id="525" r:id="rId67"/>
    <p:sldId id="493" r:id="rId68"/>
    <p:sldId id="494" r:id="rId69"/>
    <p:sldId id="495" r:id="rId70"/>
    <p:sldId id="496" r:id="rId71"/>
    <p:sldId id="497" r:id="rId72"/>
    <p:sldId id="498" r:id="rId73"/>
    <p:sldId id="512" r:id="rId74"/>
    <p:sldId id="543" r:id="rId75"/>
    <p:sldId id="500" r:id="rId76"/>
    <p:sldId id="526" r:id="rId77"/>
  </p:sldIdLst>
  <p:sldSz cx="9144000" cy="5143500" type="screen16x9"/>
  <p:notesSz cx="6845300" cy="9396413"/>
  <p:defaultTex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959">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A4001D"/>
    <a:srgbClr val="A40508"/>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A515A2-47FE-4F18-89E5-E132138CE626}" v="1" dt="2020-02-12T09:52:50.0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49" autoAdjust="0"/>
    <p:restoredTop sz="86867" autoAdjust="0"/>
  </p:normalViewPr>
  <p:slideViewPr>
    <p:cSldViewPr>
      <p:cViewPr varScale="1">
        <p:scale>
          <a:sx n="84" d="100"/>
          <a:sy n="84" d="100"/>
        </p:scale>
        <p:origin x="600" y="3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2" d="100"/>
          <a:sy n="62" d="100"/>
        </p:scale>
        <p:origin x="-2224" y="-112"/>
      </p:cViewPr>
      <p:guideLst>
        <p:guide orient="horz" pos="2959"/>
        <p:guide pos="215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microsoft.com/office/2016/11/relationships/changesInfo" Target="changesInfos/changesInfo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85"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im Karim" userId="e3215334eae53787" providerId="LiveId" clId="{0DD6AA42-3989-4A6A-957A-6B2DD4461D19}"/>
    <pc:docChg chg="custSel modSld">
      <pc:chgData name="Asim Karim" userId="e3215334eae53787" providerId="LiveId" clId="{0DD6AA42-3989-4A6A-957A-6B2DD4461D19}" dt="2018-12-17T07:51:55.116" v="983" actId="20577"/>
      <pc:docMkLst>
        <pc:docMk/>
      </pc:docMkLst>
      <pc:sldChg chg="modNotesTx">
        <pc:chgData name="Asim Karim" userId="e3215334eae53787" providerId="LiveId" clId="{0DD6AA42-3989-4A6A-957A-6B2DD4461D19}" dt="2018-12-17T07:40:53.297" v="625" actId="20577"/>
        <pc:sldMkLst>
          <pc:docMk/>
          <pc:sldMk cId="1362389779" sldId="409"/>
        </pc:sldMkLst>
      </pc:sldChg>
      <pc:sldChg chg="modNotesTx">
        <pc:chgData name="Asim Karim" userId="e3215334eae53787" providerId="LiveId" clId="{0DD6AA42-3989-4A6A-957A-6B2DD4461D19}" dt="2018-12-17T07:46:29.781" v="765" actId="20577"/>
        <pc:sldMkLst>
          <pc:docMk/>
          <pc:sldMk cId="556939973" sldId="410"/>
        </pc:sldMkLst>
      </pc:sldChg>
      <pc:sldChg chg="modNotesTx">
        <pc:chgData name="Asim Karim" userId="e3215334eae53787" providerId="LiveId" clId="{0DD6AA42-3989-4A6A-957A-6B2DD4461D19}" dt="2018-12-17T07:13:58.427" v="116" actId="20577"/>
        <pc:sldMkLst>
          <pc:docMk/>
          <pc:sldMk cId="1632977038" sldId="458"/>
        </pc:sldMkLst>
      </pc:sldChg>
      <pc:sldChg chg="modNotesTx">
        <pc:chgData name="Asim Karim" userId="e3215334eae53787" providerId="LiveId" clId="{0DD6AA42-3989-4A6A-957A-6B2DD4461D19}" dt="2018-12-17T07:34:35.234" v="474" actId="20577"/>
        <pc:sldMkLst>
          <pc:docMk/>
          <pc:sldMk cId="3838283272" sldId="459"/>
        </pc:sldMkLst>
      </pc:sldChg>
      <pc:sldChg chg="modNotesTx">
        <pc:chgData name="Asim Karim" userId="e3215334eae53787" providerId="LiveId" clId="{0DD6AA42-3989-4A6A-957A-6B2DD4461D19}" dt="2018-12-17T07:18:06.406" v="191" actId="20577"/>
        <pc:sldMkLst>
          <pc:docMk/>
          <pc:sldMk cId="395068601" sldId="477"/>
        </pc:sldMkLst>
      </pc:sldChg>
      <pc:sldChg chg="modSp">
        <pc:chgData name="Asim Karim" userId="e3215334eae53787" providerId="LiveId" clId="{0DD6AA42-3989-4A6A-957A-6B2DD4461D19}" dt="2018-12-17T07:51:23.874" v="922" actId="20577"/>
        <pc:sldMkLst>
          <pc:docMk/>
          <pc:sldMk cId="3637131343" sldId="520"/>
        </pc:sldMkLst>
        <pc:spChg chg="mod">
          <ac:chgData name="Asim Karim" userId="e3215334eae53787" providerId="LiveId" clId="{0DD6AA42-3989-4A6A-957A-6B2DD4461D19}" dt="2018-12-17T07:51:23.874" v="922" actId="20577"/>
          <ac:spMkLst>
            <pc:docMk/>
            <pc:sldMk cId="3637131343" sldId="520"/>
            <ac:spMk id="16386" creationId="{00000000-0000-0000-0000-000000000000}"/>
          </ac:spMkLst>
        </pc:spChg>
      </pc:sldChg>
      <pc:sldChg chg="modSp">
        <pc:chgData name="Asim Karim" userId="e3215334eae53787" providerId="LiveId" clId="{0DD6AA42-3989-4A6A-957A-6B2DD4461D19}" dt="2018-12-17T07:51:55.116" v="983" actId="20577"/>
        <pc:sldMkLst>
          <pc:docMk/>
          <pc:sldMk cId="3637131343" sldId="521"/>
        </pc:sldMkLst>
        <pc:spChg chg="mod">
          <ac:chgData name="Asim Karim" userId="e3215334eae53787" providerId="LiveId" clId="{0DD6AA42-3989-4A6A-957A-6B2DD4461D19}" dt="2018-12-17T07:51:55.116" v="983" actId="20577"/>
          <ac:spMkLst>
            <pc:docMk/>
            <pc:sldMk cId="3637131343" sldId="521"/>
            <ac:spMk id="16386" creationId="{00000000-0000-0000-0000-000000000000}"/>
          </ac:spMkLst>
        </pc:spChg>
      </pc:sldChg>
      <pc:sldChg chg="modNotesTx">
        <pc:chgData name="Asim Karim" userId="e3215334eae53787" providerId="LiveId" clId="{0DD6AA42-3989-4A6A-957A-6B2DD4461D19}" dt="2018-12-17T07:50:45.832" v="884" actId="20577"/>
        <pc:sldMkLst>
          <pc:docMk/>
          <pc:sldMk cId="3818009394" sldId="544"/>
        </pc:sldMkLst>
      </pc:sldChg>
    </pc:docChg>
  </pc:docChgLst>
  <pc:docChgLst>
    <pc:chgData name="Asim Karim" userId="e3215334eae53787" providerId="LiveId" clId="{DB471A0B-BD52-4920-A52C-E274F328E76F}"/>
    <pc:docChg chg="undo custSel modSld">
      <pc:chgData name="Asim Karim" userId="e3215334eae53787" providerId="LiveId" clId="{DB471A0B-BD52-4920-A52C-E274F328E76F}" dt="2018-12-12T08:16:35.139" v="1414" actId="20577"/>
      <pc:docMkLst>
        <pc:docMk/>
      </pc:docMkLst>
      <pc:sldChg chg="modNotesTx">
        <pc:chgData name="Asim Karim" userId="e3215334eae53787" providerId="LiveId" clId="{DB471A0B-BD52-4920-A52C-E274F328E76F}" dt="2018-12-12T07:23:55.059" v="15" actId="20577"/>
        <pc:sldMkLst>
          <pc:docMk/>
          <pc:sldMk cId="3971061925" sldId="386"/>
        </pc:sldMkLst>
      </pc:sldChg>
      <pc:sldChg chg="modNotesTx">
        <pc:chgData name="Asim Karim" userId="e3215334eae53787" providerId="LiveId" clId="{DB471A0B-BD52-4920-A52C-E274F328E76F}" dt="2018-12-12T07:56:08.249" v="713" actId="20577"/>
        <pc:sldMkLst>
          <pc:docMk/>
          <pc:sldMk cId="550674656" sldId="400"/>
        </pc:sldMkLst>
      </pc:sldChg>
      <pc:sldChg chg="modNotesTx">
        <pc:chgData name="Asim Karim" userId="e3215334eae53787" providerId="LiveId" clId="{DB471A0B-BD52-4920-A52C-E274F328E76F}" dt="2018-12-12T07:27:46.740" v="16" actId="6549"/>
        <pc:sldMkLst>
          <pc:docMk/>
          <pc:sldMk cId="2624243204" sldId="435"/>
        </pc:sldMkLst>
      </pc:sldChg>
      <pc:sldChg chg="modSp">
        <pc:chgData name="Asim Karim" userId="e3215334eae53787" providerId="LiveId" clId="{DB471A0B-BD52-4920-A52C-E274F328E76F}" dt="2018-12-12T07:39:22.561" v="84" actId="20577"/>
        <pc:sldMkLst>
          <pc:docMk/>
          <pc:sldMk cId="1814971449" sldId="443"/>
        </pc:sldMkLst>
        <pc:spChg chg="mod">
          <ac:chgData name="Asim Karim" userId="e3215334eae53787" providerId="LiveId" clId="{DB471A0B-BD52-4920-A52C-E274F328E76F}" dt="2018-12-12T07:39:22.561" v="84" actId="20577"/>
          <ac:spMkLst>
            <pc:docMk/>
            <pc:sldMk cId="1814971449" sldId="443"/>
            <ac:spMk id="32770" creationId="{00000000-0000-0000-0000-000000000000}"/>
          </ac:spMkLst>
        </pc:spChg>
      </pc:sldChg>
      <pc:sldChg chg="modSp modNotesTx">
        <pc:chgData name="Asim Karim" userId="e3215334eae53787" providerId="LiveId" clId="{DB471A0B-BD52-4920-A52C-E274F328E76F}" dt="2018-12-12T07:42:40.655" v="190" actId="20577"/>
        <pc:sldMkLst>
          <pc:docMk/>
          <pc:sldMk cId="1509758803" sldId="445"/>
        </pc:sldMkLst>
        <pc:spChg chg="mod">
          <ac:chgData name="Asim Karim" userId="e3215334eae53787" providerId="LiveId" clId="{DB471A0B-BD52-4920-A52C-E274F328E76F}" dt="2018-12-12T07:39:35.141" v="88" actId="20577"/>
          <ac:spMkLst>
            <pc:docMk/>
            <pc:sldMk cId="1509758803" sldId="445"/>
            <ac:spMk id="32770" creationId="{00000000-0000-0000-0000-000000000000}"/>
          </ac:spMkLst>
        </pc:spChg>
      </pc:sldChg>
      <pc:sldChg chg="modSp modNotesTx">
        <pc:chgData name="Asim Karim" userId="e3215334eae53787" providerId="LiveId" clId="{DB471A0B-BD52-4920-A52C-E274F328E76F}" dt="2018-12-12T07:45:06.825" v="252" actId="20577"/>
        <pc:sldMkLst>
          <pc:docMk/>
          <pc:sldMk cId="4254093155" sldId="447"/>
        </pc:sldMkLst>
        <pc:spChg chg="mod">
          <ac:chgData name="Asim Karim" userId="e3215334eae53787" providerId="LiveId" clId="{DB471A0B-BD52-4920-A52C-E274F328E76F}" dt="2018-12-12T07:44:21.209" v="194" actId="20577"/>
          <ac:spMkLst>
            <pc:docMk/>
            <pc:sldMk cId="4254093155" sldId="447"/>
            <ac:spMk id="32770" creationId="{00000000-0000-0000-0000-000000000000}"/>
          </ac:spMkLst>
        </pc:spChg>
      </pc:sldChg>
      <pc:sldChg chg="modNotesTx">
        <pc:chgData name="Asim Karim" userId="e3215334eae53787" providerId="LiveId" clId="{DB471A0B-BD52-4920-A52C-E274F328E76F}" dt="2018-12-12T07:51:32.023" v="570" actId="20577"/>
        <pc:sldMkLst>
          <pc:docMk/>
          <pc:sldMk cId="3657836639" sldId="448"/>
        </pc:sldMkLst>
      </pc:sldChg>
      <pc:sldChg chg="modNotesTx">
        <pc:chgData name="Asim Karim" userId="e3215334eae53787" providerId="LiveId" clId="{DB471A0B-BD52-4920-A52C-E274F328E76F}" dt="2018-12-12T08:00:02.511" v="861" actId="20577"/>
        <pc:sldMkLst>
          <pc:docMk/>
          <pc:sldMk cId="109718089" sldId="450"/>
        </pc:sldMkLst>
      </pc:sldChg>
      <pc:sldChg chg="modNotesTx">
        <pc:chgData name="Asim Karim" userId="e3215334eae53787" providerId="LiveId" clId="{DB471A0B-BD52-4920-A52C-E274F328E76F}" dt="2018-12-12T08:03:15.077" v="947" actId="20577"/>
        <pc:sldMkLst>
          <pc:docMk/>
          <pc:sldMk cId="2961460782" sldId="451"/>
        </pc:sldMkLst>
      </pc:sldChg>
      <pc:sldChg chg="modNotesTx">
        <pc:chgData name="Asim Karim" userId="e3215334eae53787" providerId="LiveId" clId="{DB471A0B-BD52-4920-A52C-E274F328E76F}" dt="2018-12-12T08:04:39.885" v="1012" actId="20577"/>
        <pc:sldMkLst>
          <pc:docMk/>
          <pc:sldMk cId="3148717041" sldId="453"/>
        </pc:sldMkLst>
      </pc:sldChg>
      <pc:sldChg chg="modNotesTx">
        <pc:chgData name="Asim Karim" userId="e3215334eae53787" providerId="LiveId" clId="{DB471A0B-BD52-4920-A52C-E274F328E76F}" dt="2018-12-12T08:10:09.023" v="1127" actId="20577"/>
        <pc:sldMkLst>
          <pc:docMk/>
          <pc:sldMk cId="87489818" sldId="454"/>
        </pc:sldMkLst>
      </pc:sldChg>
      <pc:sldChg chg="modNotesTx">
        <pc:chgData name="Asim Karim" userId="e3215334eae53787" providerId="LiveId" clId="{DB471A0B-BD52-4920-A52C-E274F328E76F}" dt="2018-12-12T08:13:27.887" v="1252" actId="6549"/>
        <pc:sldMkLst>
          <pc:docMk/>
          <pc:sldMk cId="3862728099" sldId="455"/>
        </pc:sldMkLst>
      </pc:sldChg>
      <pc:sldChg chg="modNotesTx">
        <pc:chgData name="Asim Karim" userId="e3215334eae53787" providerId="LiveId" clId="{DB471A0B-BD52-4920-A52C-E274F328E76F}" dt="2018-12-12T08:15:26.725" v="1329" actId="20577"/>
        <pc:sldMkLst>
          <pc:docMk/>
          <pc:sldMk cId="216089800" sldId="456"/>
        </pc:sldMkLst>
      </pc:sldChg>
      <pc:sldChg chg="modSp">
        <pc:chgData name="Asim Karim" userId="e3215334eae53787" providerId="LiveId" clId="{DB471A0B-BD52-4920-A52C-E274F328E76F}" dt="2018-12-12T07:35:50.098" v="54" actId="20577"/>
        <pc:sldMkLst>
          <pc:docMk/>
          <pc:sldMk cId="939446078" sldId="514"/>
        </pc:sldMkLst>
        <pc:spChg chg="mod">
          <ac:chgData name="Asim Karim" userId="e3215334eae53787" providerId="LiveId" clId="{DB471A0B-BD52-4920-A52C-E274F328E76F}" dt="2018-12-12T07:35:50.098" v="54" actId="20577"/>
          <ac:spMkLst>
            <pc:docMk/>
            <pc:sldMk cId="939446078" sldId="514"/>
            <ac:spMk id="16386" creationId="{00000000-0000-0000-0000-000000000000}"/>
          </ac:spMkLst>
        </pc:spChg>
      </pc:sldChg>
      <pc:sldChg chg="modSp">
        <pc:chgData name="Asim Karim" userId="e3215334eae53787" providerId="LiveId" clId="{DB471A0B-BD52-4920-A52C-E274F328E76F}" dt="2018-12-12T07:36:36.464" v="80" actId="20577"/>
        <pc:sldMkLst>
          <pc:docMk/>
          <pc:sldMk cId="503831896" sldId="515"/>
        </pc:sldMkLst>
        <pc:spChg chg="mod">
          <ac:chgData name="Asim Karim" userId="e3215334eae53787" providerId="LiveId" clId="{DB471A0B-BD52-4920-A52C-E274F328E76F}" dt="2018-12-12T07:36:36.464" v="80" actId="20577"/>
          <ac:spMkLst>
            <pc:docMk/>
            <pc:sldMk cId="503831896" sldId="515"/>
            <ac:spMk id="16386" creationId="{00000000-0000-0000-0000-000000000000}"/>
          </ac:spMkLst>
        </pc:spChg>
      </pc:sldChg>
      <pc:sldChg chg="modSp">
        <pc:chgData name="Asim Karim" userId="e3215334eae53787" providerId="LiveId" clId="{DB471A0B-BD52-4920-A52C-E274F328E76F}" dt="2018-12-12T07:52:28.694" v="598" actId="20577"/>
        <pc:sldMkLst>
          <pc:docMk/>
          <pc:sldMk cId="1230945638" sldId="516"/>
        </pc:sldMkLst>
        <pc:spChg chg="mod">
          <ac:chgData name="Asim Karim" userId="e3215334eae53787" providerId="LiveId" clId="{DB471A0B-BD52-4920-A52C-E274F328E76F}" dt="2018-12-12T07:52:28.694" v="598" actId="20577"/>
          <ac:spMkLst>
            <pc:docMk/>
            <pc:sldMk cId="1230945638" sldId="516"/>
            <ac:spMk id="16386" creationId="{00000000-0000-0000-0000-000000000000}"/>
          </ac:spMkLst>
        </pc:spChg>
      </pc:sldChg>
      <pc:sldChg chg="modSp">
        <pc:chgData name="Asim Karim" userId="e3215334eae53787" providerId="LiveId" clId="{DB471A0B-BD52-4920-A52C-E274F328E76F}" dt="2018-12-12T07:53:16.588" v="675" actId="20577"/>
        <pc:sldMkLst>
          <pc:docMk/>
          <pc:sldMk cId="1517135155" sldId="517"/>
        </pc:sldMkLst>
        <pc:spChg chg="mod">
          <ac:chgData name="Asim Karim" userId="e3215334eae53787" providerId="LiveId" clId="{DB471A0B-BD52-4920-A52C-E274F328E76F}" dt="2018-12-12T07:53:16.588" v="675" actId="20577"/>
          <ac:spMkLst>
            <pc:docMk/>
            <pc:sldMk cId="1517135155" sldId="517"/>
            <ac:spMk id="16386" creationId="{00000000-0000-0000-0000-000000000000}"/>
          </ac:spMkLst>
        </pc:spChg>
      </pc:sldChg>
      <pc:sldChg chg="modSp">
        <pc:chgData name="Asim Karim" userId="e3215334eae53787" providerId="LiveId" clId="{DB471A0B-BD52-4920-A52C-E274F328E76F}" dt="2018-12-12T08:16:15.168" v="1375" actId="5793"/>
        <pc:sldMkLst>
          <pc:docMk/>
          <pc:sldMk cId="2104456382" sldId="518"/>
        </pc:sldMkLst>
        <pc:spChg chg="mod">
          <ac:chgData name="Asim Karim" userId="e3215334eae53787" providerId="LiveId" clId="{DB471A0B-BD52-4920-A52C-E274F328E76F}" dt="2018-12-12T08:16:15.168" v="1375" actId="5793"/>
          <ac:spMkLst>
            <pc:docMk/>
            <pc:sldMk cId="2104456382" sldId="518"/>
            <ac:spMk id="16386" creationId="{00000000-0000-0000-0000-000000000000}"/>
          </ac:spMkLst>
        </pc:spChg>
      </pc:sldChg>
      <pc:sldChg chg="modSp">
        <pc:chgData name="Asim Karim" userId="e3215334eae53787" providerId="LiveId" clId="{DB471A0B-BD52-4920-A52C-E274F328E76F}" dt="2018-12-12T08:16:35.139" v="1414" actId="20577"/>
        <pc:sldMkLst>
          <pc:docMk/>
          <pc:sldMk cId="2104456382" sldId="519"/>
        </pc:sldMkLst>
        <pc:spChg chg="mod">
          <ac:chgData name="Asim Karim" userId="e3215334eae53787" providerId="LiveId" clId="{DB471A0B-BD52-4920-A52C-E274F328E76F}" dt="2018-12-12T08:16:35.139" v="1414" actId="20577"/>
          <ac:spMkLst>
            <pc:docMk/>
            <pc:sldMk cId="2104456382" sldId="519"/>
            <ac:spMk id="16386" creationId="{00000000-0000-0000-0000-000000000000}"/>
          </ac:spMkLst>
        </pc:spChg>
      </pc:sldChg>
    </pc:docChg>
  </pc:docChgLst>
  <pc:docChgLst>
    <pc:chgData name="Asim Karim" userId="e3215334eae53787" providerId="LiveId" clId="{AA5FAE6C-13A4-44F0-B03A-11DE682CFFC5}"/>
    <pc:docChg chg="custSel modSld">
      <pc:chgData name="Asim Karim" userId="e3215334eae53787" providerId="LiveId" clId="{AA5FAE6C-13A4-44F0-B03A-11DE682CFFC5}" dt="2019-02-18T04:31:30.555" v="42" actId="20577"/>
      <pc:docMkLst>
        <pc:docMk/>
      </pc:docMkLst>
      <pc:sldChg chg="modSp">
        <pc:chgData name="Asim Karim" userId="e3215334eae53787" providerId="LiveId" clId="{AA5FAE6C-13A4-44F0-B03A-11DE682CFFC5}" dt="2019-02-10T14:49:55.414" v="20" actId="20577"/>
        <pc:sldMkLst>
          <pc:docMk/>
          <pc:sldMk cId="3351273870" sldId="391"/>
        </pc:sldMkLst>
        <pc:spChg chg="mod">
          <ac:chgData name="Asim Karim" userId="e3215334eae53787" providerId="LiveId" clId="{AA5FAE6C-13A4-44F0-B03A-11DE682CFFC5}" dt="2019-02-10T14:49:55.414" v="20" actId="20577"/>
          <ac:spMkLst>
            <pc:docMk/>
            <pc:sldMk cId="3351273870" sldId="391"/>
            <ac:spMk id="29699" creationId="{00000000-0000-0000-0000-000000000000}"/>
          </ac:spMkLst>
        </pc:spChg>
      </pc:sldChg>
      <pc:sldChg chg="modSp">
        <pc:chgData name="Asim Karim" userId="e3215334eae53787" providerId="LiveId" clId="{AA5FAE6C-13A4-44F0-B03A-11DE682CFFC5}" dt="2019-02-18T04:31:30.555" v="42" actId="20577"/>
        <pc:sldMkLst>
          <pc:docMk/>
          <pc:sldMk cId="1753938936" sldId="496"/>
        </pc:sldMkLst>
        <pc:spChg chg="mod">
          <ac:chgData name="Asim Karim" userId="e3215334eae53787" providerId="LiveId" clId="{AA5FAE6C-13A4-44F0-B03A-11DE682CFFC5}" dt="2019-02-18T04:31:30.555" v="42" actId="20577"/>
          <ac:spMkLst>
            <pc:docMk/>
            <pc:sldMk cId="1753938936" sldId="496"/>
            <ac:spMk id="59396" creationId="{00000000-0000-0000-0000-000000000000}"/>
          </ac:spMkLst>
        </pc:spChg>
      </pc:sldChg>
      <pc:sldChg chg="modNotesTx">
        <pc:chgData name="Asim Karim" userId="e3215334eae53787" providerId="LiveId" clId="{AA5FAE6C-13A4-44F0-B03A-11DE682CFFC5}" dt="2019-02-13T04:11:40.819" v="22" actId="20577"/>
        <pc:sldMkLst>
          <pc:docMk/>
          <pc:sldMk cId="390278966" sldId="540"/>
        </pc:sldMkLst>
      </pc:sldChg>
    </pc:docChg>
  </pc:docChgLst>
  <pc:docChgLst>
    <pc:chgData name="Asim Karim" userId="e3215334eae53787" providerId="LiveId" clId="{E2ADB55C-8130-41B0-9599-6F954ED09739}"/>
    <pc:docChg chg="undo custSel modSld">
      <pc:chgData name="Asim Karim" userId="e3215334eae53787" providerId="LiveId" clId="{E2ADB55C-8130-41B0-9599-6F954ED09739}" dt="2018-12-26T08:37:46.922" v="1104" actId="20577"/>
      <pc:docMkLst>
        <pc:docMk/>
      </pc:docMkLst>
      <pc:sldChg chg="modSp modNotesTx">
        <pc:chgData name="Asim Karim" userId="e3215334eae53787" providerId="LiveId" clId="{E2ADB55C-8130-41B0-9599-6F954ED09739}" dt="2018-12-26T08:03:21.527" v="378" actId="20577"/>
        <pc:sldMkLst>
          <pc:docMk/>
          <pc:sldMk cId="2358845444" sldId="460"/>
        </pc:sldMkLst>
        <pc:spChg chg="mod">
          <ac:chgData name="Asim Karim" userId="e3215334eae53787" providerId="LiveId" clId="{E2ADB55C-8130-41B0-9599-6F954ED09739}" dt="2018-12-26T08:01:22.344" v="277" actId="20577"/>
          <ac:spMkLst>
            <pc:docMk/>
            <pc:sldMk cId="2358845444" sldId="460"/>
            <ac:spMk id="47106" creationId="{00000000-0000-0000-0000-000000000000}"/>
          </ac:spMkLst>
        </pc:spChg>
      </pc:sldChg>
      <pc:sldChg chg="modSp modNotesTx">
        <pc:chgData name="Asim Karim" userId="e3215334eae53787" providerId="LiveId" clId="{E2ADB55C-8130-41B0-9599-6F954ED09739}" dt="2018-12-26T07:58:38.779" v="276" actId="20577"/>
        <pc:sldMkLst>
          <pc:docMk/>
          <pc:sldMk cId="63898597" sldId="461"/>
        </pc:sldMkLst>
        <pc:spChg chg="mod">
          <ac:chgData name="Asim Karim" userId="e3215334eae53787" providerId="LiveId" clId="{E2ADB55C-8130-41B0-9599-6F954ED09739}" dt="2018-12-26T07:53:21.966" v="106" actId="20577"/>
          <ac:spMkLst>
            <pc:docMk/>
            <pc:sldMk cId="63898597" sldId="461"/>
            <ac:spMk id="753682" creationId="{00000000-0000-0000-0000-000000000000}"/>
          </ac:spMkLst>
        </pc:spChg>
        <pc:spChg chg="mod">
          <ac:chgData name="Asim Karim" userId="e3215334eae53787" providerId="LiveId" clId="{E2ADB55C-8130-41B0-9599-6F954ED09739}" dt="2018-12-26T07:53:34.798" v="108" actId="20577"/>
          <ac:spMkLst>
            <pc:docMk/>
            <pc:sldMk cId="63898597" sldId="461"/>
            <ac:spMk id="753683" creationId="{00000000-0000-0000-0000-000000000000}"/>
          </ac:spMkLst>
        </pc:spChg>
        <pc:spChg chg="mod">
          <ac:chgData name="Asim Karim" userId="e3215334eae53787" providerId="LiveId" clId="{E2ADB55C-8130-41B0-9599-6F954ED09739}" dt="2018-12-26T07:47:21.837" v="104" actId="20577"/>
          <ac:spMkLst>
            <pc:docMk/>
            <pc:sldMk cId="63898597" sldId="461"/>
            <ac:spMk id="753689" creationId="{00000000-0000-0000-0000-000000000000}"/>
          </ac:spMkLst>
        </pc:spChg>
      </pc:sldChg>
      <pc:sldChg chg="modSp">
        <pc:chgData name="Asim Karim" userId="e3215334eae53787" providerId="LiveId" clId="{E2ADB55C-8130-41B0-9599-6F954ED09739}" dt="2018-12-26T07:40:58.779" v="101" actId="1038"/>
        <pc:sldMkLst>
          <pc:docMk/>
          <pc:sldMk cId="3636641369" sldId="473"/>
        </pc:sldMkLst>
        <pc:spChg chg="mod">
          <ac:chgData name="Asim Karim" userId="e3215334eae53787" providerId="LiveId" clId="{E2ADB55C-8130-41B0-9599-6F954ED09739}" dt="2018-12-26T07:40:58.779" v="101" actId="1038"/>
          <ac:spMkLst>
            <pc:docMk/>
            <pc:sldMk cId="3636641369" sldId="473"/>
            <ac:spMk id="3" creationId="{00000000-0000-0000-0000-000000000000}"/>
          </ac:spMkLst>
        </pc:spChg>
      </pc:sldChg>
      <pc:sldChg chg="modNotesTx">
        <pc:chgData name="Asim Karim" userId="e3215334eae53787" providerId="LiveId" clId="{E2ADB55C-8130-41B0-9599-6F954ED09739}" dt="2018-12-26T07:38:49.719" v="100" actId="20577"/>
        <pc:sldMkLst>
          <pc:docMk/>
          <pc:sldMk cId="2320285221" sldId="489"/>
        </pc:sldMkLst>
      </pc:sldChg>
      <pc:sldChg chg="modSp">
        <pc:chgData name="Asim Karim" userId="e3215334eae53787" providerId="LiveId" clId="{E2ADB55C-8130-41B0-9599-6F954ED09739}" dt="2018-12-26T08:03:59.542" v="406" actId="1038"/>
        <pc:sldMkLst>
          <pc:docMk/>
          <pc:sldMk cId="3348041551" sldId="522"/>
        </pc:sldMkLst>
        <pc:spChg chg="mod">
          <ac:chgData name="Asim Karim" userId="e3215334eae53787" providerId="LiveId" clId="{E2ADB55C-8130-41B0-9599-6F954ED09739}" dt="2018-12-26T08:03:59.542" v="406" actId="1038"/>
          <ac:spMkLst>
            <pc:docMk/>
            <pc:sldMk cId="3348041551" sldId="522"/>
            <ac:spMk id="16386" creationId="{00000000-0000-0000-0000-000000000000}"/>
          </ac:spMkLst>
        </pc:spChg>
      </pc:sldChg>
      <pc:sldChg chg="modSp">
        <pc:chgData name="Asim Karim" userId="e3215334eae53787" providerId="LiveId" clId="{E2ADB55C-8130-41B0-9599-6F954ED09739}" dt="2018-12-26T08:04:50.382" v="471" actId="20577"/>
        <pc:sldMkLst>
          <pc:docMk/>
          <pc:sldMk cId="898210910" sldId="523"/>
        </pc:sldMkLst>
        <pc:spChg chg="mod">
          <ac:chgData name="Asim Karim" userId="e3215334eae53787" providerId="LiveId" clId="{E2ADB55C-8130-41B0-9599-6F954ED09739}" dt="2018-12-26T08:04:50.382" v="471" actId="20577"/>
          <ac:spMkLst>
            <pc:docMk/>
            <pc:sldMk cId="898210910" sldId="523"/>
            <ac:spMk id="16386" creationId="{00000000-0000-0000-0000-000000000000}"/>
          </ac:spMkLst>
        </pc:spChg>
      </pc:sldChg>
      <pc:sldChg chg="modSp">
        <pc:chgData name="Asim Karim" userId="e3215334eae53787" providerId="LiveId" clId="{E2ADB55C-8130-41B0-9599-6F954ED09739}" dt="2018-12-26T08:13:31.044" v="525" actId="20577"/>
        <pc:sldMkLst>
          <pc:docMk/>
          <pc:sldMk cId="852616472" sldId="524"/>
        </pc:sldMkLst>
        <pc:spChg chg="mod">
          <ac:chgData name="Asim Karim" userId="e3215334eae53787" providerId="LiveId" clId="{E2ADB55C-8130-41B0-9599-6F954ED09739}" dt="2018-12-26T08:13:31.044" v="525" actId="20577"/>
          <ac:spMkLst>
            <pc:docMk/>
            <pc:sldMk cId="852616472" sldId="524"/>
            <ac:spMk id="16386" creationId="{00000000-0000-0000-0000-000000000000}"/>
          </ac:spMkLst>
        </pc:spChg>
      </pc:sldChg>
      <pc:sldChg chg="modSp">
        <pc:chgData name="Asim Karim" userId="e3215334eae53787" providerId="LiveId" clId="{E2ADB55C-8130-41B0-9599-6F954ED09739}" dt="2018-12-26T08:27:01.303" v="854" actId="20577"/>
        <pc:sldMkLst>
          <pc:docMk/>
          <pc:sldMk cId="1810086599" sldId="525"/>
        </pc:sldMkLst>
        <pc:spChg chg="mod">
          <ac:chgData name="Asim Karim" userId="e3215334eae53787" providerId="LiveId" clId="{E2ADB55C-8130-41B0-9599-6F954ED09739}" dt="2018-12-26T08:27:01.303" v="854" actId="20577"/>
          <ac:spMkLst>
            <pc:docMk/>
            <pc:sldMk cId="1810086599" sldId="525"/>
            <ac:spMk id="16386" creationId="{00000000-0000-0000-0000-000000000000}"/>
          </ac:spMkLst>
        </pc:spChg>
      </pc:sldChg>
      <pc:sldChg chg="modSp">
        <pc:chgData name="Asim Karim" userId="e3215334eae53787" providerId="LiveId" clId="{E2ADB55C-8130-41B0-9599-6F954ED09739}" dt="2018-12-26T08:24:52.968" v="751" actId="20577"/>
        <pc:sldMkLst>
          <pc:docMk/>
          <pc:sldMk cId="3309153014" sldId="527"/>
        </pc:sldMkLst>
        <pc:spChg chg="mod">
          <ac:chgData name="Asim Karim" userId="e3215334eae53787" providerId="LiveId" clId="{E2ADB55C-8130-41B0-9599-6F954ED09739}" dt="2018-12-26T08:24:52.968" v="751" actId="20577"/>
          <ac:spMkLst>
            <pc:docMk/>
            <pc:sldMk cId="3309153014" sldId="527"/>
            <ac:spMk id="16386" creationId="{00000000-0000-0000-0000-000000000000}"/>
          </ac:spMkLst>
        </pc:spChg>
      </pc:sldChg>
      <pc:sldChg chg="modNotesTx">
        <pc:chgData name="Asim Karim" userId="e3215334eae53787" providerId="LiveId" clId="{E2ADB55C-8130-41B0-9599-6F954ED09739}" dt="2018-12-26T08:37:46.922" v="1104" actId="20577"/>
        <pc:sldMkLst>
          <pc:docMk/>
          <pc:sldMk cId="1753909840" sldId="532"/>
        </pc:sldMkLst>
      </pc:sldChg>
      <pc:sldChg chg="modNotesTx">
        <pc:chgData name="Asim Karim" userId="e3215334eae53787" providerId="LiveId" clId="{E2ADB55C-8130-41B0-9599-6F954ED09739}" dt="2018-12-26T08:30:08.985" v="971" actId="20577"/>
        <pc:sldMkLst>
          <pc:docMk/>
          <pc:sldMk cId="2831028109" sldId="533"/>
        </pc:sldMkLst>
      </pc:sldChg>
      <pc:sldChg chg="modSp">
        <pc:chgData name="Asim Karim" userId="e3215334eae53787" providerId="LiveId" clId="{E2ADB55C-8130-41B0-9599-6F954ED09739}" dt="2018-12-26T08:26:36.792" v="803" actId="20577"/>
        <pc:sldMkLst>
          <pc:docMk/>
          <pc:sldMk cId="1928031626" sldId="536"/>
        </pc:sldMkLst>
        <pc:spChg chg="mod">
          <ac:chgData name="Asim Karim" userId="e3215334eae53787" providerId="LiveId" clId="{E2ADB55C-8130-41B0-9599-6F954ED09739}" dt="2018-12-26T08:26:36.792" v="803" actId="20577"/>
          <ac:spMkLst>
            <pc:docMk/>
            <pc:sldMk cId="1928031626" sldId="536"/>
            <ac:spMk id="16386" creationId="{00000000-0000-0000-0000-000000000000}"/>
          </ac:spMkLst>
        </pc:spChg>
      </pc:sldChg>
      <pc:sldChg chg="modSp">
        <pc:chgData name="Asim Karim" userId="e3215334eae53787" providerId="LiveId" clId="{E2ADB55C-8130-41B0-9599-6F954ED09739}" dt="2018-12-26T08:14:02.330" v="576" actId="20577"/>
        <pc:sldMkLst>
          <pc:docMk/>
          <pc:sldMk cId="3366809282" sldId="537"/>
        </pc:sldMkLst>
        <pc:spChg chg="mod">
          <ac:chgData name="Asim Karim" userId="e3215334eae53787" providerId="LiveId" clId="{E2ADB55C-8130-41B0-9599-6F954ED09739}" dt="2018-12-26T08:14:02.330" v="576" actId="20577"/>
          <ac:spMkLst>
            <pc:docMk/>
            <pc:sldMk cId="3366809282" sldId="537"/>
            <ac:spMk id="5" creationId="{00000000-0000-0000-0000-000000000000}"/>
          </ac:spMkLst>
        </pc:spChg>
      </pc:sldChg>
      <pc:sldChg chg="modNotesTx">
        <pc:chgData name="Asim Karim" userId="e3215334eae53787" providerId="LiveId" clId="{E2ADB55C-8130-41B0-9599-6F954ED09739}" dt="2018-12-26T08:23:40.125" v="648" actId="20577"/>
        <pc:sldMkLst>
          <pc:docMk/>
          <pc:sldMk cId="390278966" sldId="540"/>
        </pc:sldMkLst>
      </pc:sldChg>
      <pc:sldChg chg="modSp">
        <pc:chgData name="Asim Karim" userId="e3215334eae53787" providerId="LiveId" clId="{E2ADB55C-8130-41B0-9599-6F954ED09739}" dt="2018-12-26T08:24:28.913" v="704" actId="20577"/>
        <pc:sldMkLst>
          <pc:docMk/>
          <pc:sldMk cId="3307854210" sldId="541"/>
        </pc:sldMkLst>
        <pc:spChg chg="mod">
          <ac:chgData name="Asim Karim" userId="e3215334eae53787" providerId="LiveId" clId="{E2ADB55C-8130-41B0-9599-6F954ED09739}" dt="2018-12-26T08:24:28.913" v="704" actId="20577"/>
          <ac:spMkLst>
            <pc:docMk/>
            <pc:sldMk cId="3307854210" sldId="541"/>
            <ac:spMk id="5" creationId="{00000000-0000-0000-0000-000000000000}"/>
          </ac:spMkLst>
        </pc:spChg>
      </pc:sldChg>
    </pc:docChg>
  </pc:docChgLst>
  <pc:docChgLst>
    <pc:chgData name="Asim Karim" userId="e3215334eae53787" providerId="LiveId" clId="{5BA515A2-47FE-4F18-89E5-E132138CE626}"/>
    <pc:docChg chg="addSld modSld">
      <pc:chgData name="Asim Karim" userId="e3215334eae53787" providerId="LiveId" clId="{5BA515A2-47FE-4F18-89E5-E132138CE626}" dt="2020-02-12T11:12:40.983" v="4" actId="6549"/>
      <pc:docMkLst>
        <pc:docMk/>
      </pc:docMkLst>
      <pc:sldChg chg="modNotesTx">
        <pc:chgData name="Asim Karim" userId="e3215334eae53787" providerId="LiveId" clId="{5BA515A2-47FE-4F18-89E5-E132138CE626}" dt="2020-02-12T11:12:40.983" v="4" actId="6549"/>
        <pc:sldMkLst>
          <pc:docMk/>
          <pc:sldMk cId="3818009394" sldId="544"/>
        </pc:sldMkLst>
      </pc:sldChg>
      <pc:sldChg chg="add">
        <pc:chgData name="Asim Karim" userId="e3215334eae53787" providerId="LiveId" clId="{5BA515A2-47FE-4F18-89E5-E132138CE626}" dt="2020-02-12T09:52:50.019" v="0"/>
        <pc:sldMkLst>
          <pc:docMk/>
          <pc:sldMk cId="2044285740" sldId="545"/>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23.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image" Target="../media/image25.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image" Target="../media/image28.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image" Target="../media/image30.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emf"/><Relationship Id="rId1" Type="http://schemas.openxmlformats.org/officeDocument/2006/relationships/image" Target="../media/image32.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image" Target="../media/image36.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3" name="Rectangle 3"/>
          <p:cNvSpPr>
            <a:spLocks noGrp="1" noChangeArrowheads="1"/>
          </p:cNvSpPr>
          <p:nvPr>
            <p:ph type="dt" sz="quarter"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charset="0"/>
                <a:ea typeface="+mn-ea"/>
                <a:cs typeface="+mn-cs"/>
              </a:defRPr>
            </a:lvl1pPr>
          </a:lstStyle>
          <a:p>
            <a:pPr>
              <a:defRPr/>
            </a:pPr>
            <a:endParaRPr lang="en-US"/>
          </a:p>
        </p:txBody>
      </p:sp>
      <p:sp>
        <p:nvSpPr>
          <p:cNvPr id="97284" name="Rectangle 4"/>
          <p:cNvSpPr>
            <a:spLocks noGrp="1" noChangeArrowheads="1"/>
          </p:cNvSpPr>
          <p:nvPr>
            <p:ph type="ftr" sz="quarter" idx="2"/>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5" name="Rectangle 5"/>
          <p:cNvSpPr>
            <a:spLocks noGrp="1" noChangeArrowheads="1"/>
          </p:cNvSpPr>
          <p:nvPr>
            <p:ph type="sldNum" sz="quarter" idx="3"/>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8A029216-D615-3945-A1F3-D96FC886DA62}" type="slidenum">
              <a:rPr lang="en-US"/>
              <a:pPr/>
              <a:t>‹#›</a:t>
            </a:fld>
            <a:endParaRPr lang="en-US"/>
          </a:p>
        </p:txBody>
      </p:sp>
    </p:spTree>
    <p:extLst>
      <p:ext uri="{BB962C8B-B14F-4D97-AF65-F5344CB8AC3E}">
        <p14:creationId xmlns:p14="http://schemas.microsoft.com/office/powerpoint/2010/main" val="32517263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120835" name="Rectangle 3"/>
          <p:cNvSpPr>
            <a:spLocks noGrp="1" noChangeArrowheads="1"/>
          </p:cNvSpPr>
          <p:nvPr>
            <p:ph type="dt"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290513" y="704850"/>
            <a:ext cx="6264275" cy="35242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0837" name="Rectangle 5"/>
          <p:cNvSpPr>
            <a:spLocks noGrp="1" noChangeArrowheads="1"/>
          </p:cNvSpPr>
          <p:nvPr>
            <p:ph type="body" sz="quarter" idx="3"/>
          </p:nvPr>
        </p:nvSpPr>
        <p:spPr bwMode="auto">
          <a:xfrm>
            <a:off x="912813" y="4464050"/>
            <a:ext cx="5019675" cy="4227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0838" name="Rectangle 6"/>
          <p:cNvSpPr>
            <a:spLocks noGrp="1" noChangeArrowheads="1"/>
          </p:cNvSpPr>
          <p:nvPr>
            <p:ph type="ftr" sz="quarter" idx="4"/>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120839" name="Rectangle 7"/>
          <p:cNvSpPr>
            <a:spLocks noGrp="1" noChangeArrowheads="1"/>
          </p:cNvSpPr>
          <p:nvPr>
            <p:ph type="sldNum" sz="quarter" idx="5"/>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EB9031F-EB71-7642-8F3C-6FDC1408CB92}" type="slidenum">
              <a:rPr lang="en-US"/>
              <a:pPr/>
              <a:t>‹#›</a:t>
            </a:fld>
            <a:endParaRPr lang="en-US"/>
          </a:p>
        </p:txBody>
      </p:sp>
    </p:spTree>
    <p:extLst>
      <p:ext uri="{BB962C8B-B14F-4D97-AF65-F5344CB8AC3E}">
        <p14:creationId xmlns:p14="http://schemas.microsoft.com/office/powerpoint/2010/main" val="37862732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2812774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Tabular representation </a:t>
            </a:r>
          </a:p>
          <a:p>
            <a:r>
              <a:rPr lang="en-US" dirty="0"/>
              <a:t>Great = 2, love = 2, recommend = 1</a:t>
            </a:r>
          </a:p>
        </p:txBody>
      </p:sp>
      <p:sp>
        <p:nvSpPr>
          <p:cNvPr id="4" name="Slide Number Placeholder 3"/>
          <p:cNvSpPr>
            <a:spLocks noGrp="1"/>
          </p:cNvSpPr>
          <p:nvPr>
            <p:ph type="sldNum" sz="quarter" idx="5"/>
          </p:nvPr>
        </p:nvSpPr>
        <p:spPr/>
        <p:txBody>
          <a:bodyPr/>
          <a:lstStyle/>
          <a:p>
            <a:fld id="{3EB9031F-EB71-7642-8F3C-6FDC1408CB92}" type="slidenum">
              <a:rPr lang="en-US" smtClean="0"/>
              <a:pPr/>
              <a:t>19</a:t>
            </a:fld>
            <a:endParaRPr lang="en-US"/>
          </a:p>
        </p:txBody>
      </p:sp>
    </p:spTree>
    <p:extLst>
      <p:ext uri="{BB962C8B-B14F-4D97-AF65-F5344CB8AC3E}">
        <p14:creationId xmlns:p14="http://schemas.microsoft.com/office/powerpoint/2010/main" val="168210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C0485E7D-390C-4745-85F5-60C12369010B}" type="slidenum">
              <a:rPr lang="en-US"/>
              <a:pPr/>
              <a:t>20</a:t>
            </a:fld>
            <a:endParaRPr lang="en-US"/>
          </a:p>
        </p:txBody>
      </p:sp>
      <p:sp>
        <p:nvSpPr>
          <p:cNvPr id="26627" name="Rectangle 2"/>
          <p:cNvSpPr>
            <a:spLocks noGrp="1" noRot="1" noChangeAspect="1" noChangeArrowheads="1"/>
          </p:cNvSpPr>
          <p:nvPr>
            <p:ph type="sldImg"/>
          </p:nvPr>
        </p:nvSpPr>
        <p:spPr>
          <a:solidFill>
            <a:srgbClr val="FFFFFF"/>
          </a:solidFill>
          <a:ln/>
        </p:spPr>
      </p:sp>
      <p:sp>
        <p:nvSpPr>
          <p:cNvPr id="26628" name="Rectangle 3"/>
          <p:cNvSpPr>
            <a:spLocks noGrp="1" noChangeArrowheads="1"/>
          </p:cNvSpPr>
          <p:nvPr>
            <p:ph type="body" idx="1"/>
          </p:nvPr>
        </p:nvSpPr>
        <p:spPr>
          <a:xfrm>
            <a:off x="912813" y="4463296"/>
            <a:ext cx="5707062" cy="4228386"/>
          </a:xfrm>
          <a:solidFill>
            <a:srgbClr val="FFFFFF"/>
          </a:solidFill>
          <a:ln>
            <a:solidFill>
              <a:srgbClr val="000000"/>
            </a:solidFill>
          </a:ln>
        </p:spPr>
        <p:txBody>
          <a:bodyPr lIns="91337" tIns="45668" rIns="91337" bIns="45668"/>
          <a:lstStyle/>
          <a:p>
            <a:r>
              <a:rPr lang="en-US" dirty="0"/>
              <a:t>Text document: parser, language, label, translation </a:t>
            </a:r>
          </a:p>
          <a:p>
            <a:r>
              <a:rPr lang="en-US" dirty="0"/>
              <a:t>Machine learning: learning, training, algorithms, shrinkage, networks</a:t>
            </a:r>
          </a:p>
          <a:p>
            <a:r>
              <a:rPr lang="en-US" dirty="0"/>
              <a:t>NLP: parser, tags, training, translation, language</a:t>
            </a:r>
          </a:p>
          <a:p>
            <a:r>
              <a:rPr lang="en-US" dirty="0"/>
              <a:t>Garbage collection: garbage collection </a:t>
            </a:r>
            <a:r>
              <a:rPr lang="en-US" dirty="0" err="1"/>
              <a:t>meory</a:t>
            </a:r>
            <a:r>
              <a:rPr lang="en-US" dirty="0"/>
              <a:t>, </a:t>
            </a:r>
            <a:r>
              <a:rPr lang="en-US" dirty="0" err="1"/>
              <a:t>optimizationregion</a:t>
            </a:r>
            <a:r>
              <a:rPr lang="en-US" dirty="0"/>
              <a:t> </a:t>
            </a:r>
          </a:p>
          <a:p>
            <a:r>
              <a:rPr lang="en-US" dirty="0"/>
              <a:t>Planning: planning, temporal reasoning, plan language </a:t>
            </a:r>
          </a:p>
          <a:p>
            <a:r>
              <a:rPr lang="en-US" dirty="0"/>
              <a:t>GUI: … </a:t>
            </a:r>
          </a:p>
        </p:txBody>
      </p:sp>
    </p:spTree>
    <p:extLst>
      <p:ext uri="{BB962C8B-B14F-4D97-AF65-F5344CB8AC3E}">
        <p14:creationId xmlns:p14="http://schemas.microsoft.com/office/powerpoint/2010/main" val="2137561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2685655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22</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39092841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P(c | d) = P(d | c) P(c ) / P(d) </a:t>
            </a:r>
          </a:p>
        </p:txBody>
      </p:sp>
      <p:sp>
        <p:nvSpPr>
          <p:cNvPr id="4" name="Slide Number Placeholder 3"/>
          <p:cNvSpPr>
            <a:spLocks noGrp="1"/>
          </p:cNvSpPr>
          <p:nvPr>
            <p:ph type="sldNum" sz="quarter" idx="5"/>
          </p:nvPr>
        </p:nvSpPr>
        <p:spPr/>
        <p:txBody>
          <a:bodyPr/>
          <a:lstStyle/>
          <a:p>
            <a:fld id="{3EB9031F-EB71-7642-8F3C-6FDC1408CB92}" type="slidenum">
              <a:rPr lang="en-US" smtClean="0"/>
              <a:pPr/>
              <a:t>23</a:t>
            </a:fld>
            <a:endParaRPr lang="en-US"/>
          </a:p>
        </p:txBody>
      </p:sp>
    </p:spTree>
    <p:extLst>
      <p:ext uri="{BB962C8B-B14F-4D97-AF65-F5344CB8AC3E}">
        <p14:creationId xmlns:p14="http://schemas.microsoft.com/office/powerpoint/2010/main" val="11146985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C_MAP = </a:t>
            </a:r>
            <a:r>
              <a:rPr lang="en-US" dirty="0" err="1"/>
              <a:t>argmax_c</a:t>
            </a:r>
            <a:r>
              <a:rPr lang="en-US" dirty="0"/>
              <a:t> \in C P(c | d)</a:t>
            </a:r>
          </a:p>
          <a:p>
            <a:r>
              <a:rPr lang="en-US" dirty="0"/>
              <a:t>= </a:t>
            </a:r>
            <a:r>
              <a:rPr lang="en-US" dirty="0" err="1"/>
              <a:t>argmax_c</a:t>
            </a:r>
            <a:r>
              <a:rPr lang="en-US" dirty="0"/>
              <a:t> \in C P(d | c) P(c ) / P(d) </a:t>
            </a:r>
          </a:p>
          <a:p>
            <a:r>
              <a:rPr lang="en-US" dirty="0"/>
              <a:t>= </a:t>
            </a:r>
            <a:r>
              <a:rPr lang="en-US" dirty="0" err="1"/>
              <a:t>argmax_c</a:t>
            </a:r>
            <a:r>
              <a:rPr lang="en-US" dirty="0"/>
              <a:t> \in C P(d | c) P(c ) (dropping the denominator) </a:t>
            </a:r>
          </a:p>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24</a:t>
            </a:fld>
            <a:endParaRPr lang="en-US"/>
          </a:p>
        </p:txBody>
      </p:sp>
    </p:spTree>
    <p:extLst>
      <p:ext uri="{BB962C8B-B14F-4D97-AF65-F5344CB8AC3E}">
        <p14:creationId xmlns:p14="http://schemas.microsoft.com/office/powerpoint/2010/main" val="38149754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C_MAP = </a:t>
            </a:r>
            <a:r>
              <a:rPr lang="en-US" dirty="0" err="1"/>
              <a:t>argmax_c</a:t>
            </a:r>
            <a:r>
              <a:rPr lang="en-US" dirty="0"/>
              <a:t> \in C P(d | c) P(c )</a:t>
            </a:r>
          </a:p>
          <a:p>
            <a:r>
              <a:rPr lang="en-US" dirty="0"/>
              <a:t>= </a:t>
            </a:r>
            <a:r>
              <a:rPr lang="en-US" dirty="0" err="1"/>
              <a:t>argmax_c</a:t>
            </a:r>
            <a:r>
              <a:rPr lang="en-US" dirty="0"/>
              <a:t> \in C P(x1, x2, …,</a:t>
            </a:r>
            <a:r>
              <a:rPr lang="en-US" dirty="0" err="1"/>
              <a:t>xn</a:t>
            </a:r>
            <a:r>
              <a:rPr lang="en-US" dirty="0"/>
              <a:t> | c) P(c ) </a:t>
            </a:r>
          </a:p>
        </p:txBody>
      </p:sp>
      <p:sp>
        <p:nvSpPr>
          <p:cNvPr id="4" name="Slide Number Placeholder 3"/>
          <p:cNvSpPr>
            <a:spLocks noGrp="1"/>
          </p:cNvSpPr>
          <p:nvPr>
            <p:ph type="sldNum" sz="quarter" idx="5"/>
          </p:nvPr>
        </p:nvSpPr>
        <p:spPr/>
        <p:txBody>
          <a:bodyPr/>
          <a:lstStyle/>
          <a:p>
            <a:fld id="{3EB9031F-EB71-7642-8F3C-6FDC1408CB92}" type="slidenum">
              <a:rPr lang="en-US" smtClean="0"/>
              <a:pPr/>
              <a:t>25</a:t>
            </a:fld>
            <a:endParaRPr lang="en-US"/>
          </a:p>
        </p:txBody>
      </p:sp>
    </p:spTree>
    <p:extLst>
      <p:ext uri="{BB962C8B-B14F-4D97-AF65-F5344CB8AC3E}">
        <p14:creationId xmlns:p14="http://schemas.microsoft.com/office/powerpoint/2010/main" val="26587220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C_MAP = </a:t>
            </a:r>
            <a:r>
              <a:rPr lang="en-US" dirty="0" err="1"/>
              <a:t>argmax_c</a:t>
            </a:r>
            <a:r>
              <a:rPr lang="en-US" dirty="0"/>
              <a:t> \in C P(x1, x2, …, </a:t>
            </a:r>
            <a:r>
              <a:rPr lang="en-US" dirty="0" err="1"/>
              <a:t>xn</a:t>
            </a:r>
            <a:r>
              <a:rPr lang="en-US" dirty="0"/>
              <a:t> | c) P(c ) </a:t>
            </a:r>
          </a:p>
        </p:txBody>
      </p:sp>
      <p:sp>
        <p:nvSpPr>
          <p:cNvPr id="4" name="Slide Number Placeholder 3"/>
          <p:cNvSpPr>
            <a:spLocks noGrp="1"/>
          </p:cNvSpPr>
          <p:nvPr>
            <p:ph type="sldNum" sz="quarter" idx="5"/>
          </p:nvPr>
        </p:nvSpPr>
        <p:spPr/>
        <p:txBody>
          <a:bodyPr/>
          <a:lstStyle/>
          <a:p>
            <a:fld id="{3EB9031F-EB71-7642-8F3C-6FDC1408CB92}" type="slidenum">
              <a:rPr lang="en-US" smtClean="0"/>
              <a:pPr/>
              <a:t>26</a:t>
            </a:fld>
            <a:endParaRPr lang="en-US"/>
          </a:p>
        </p:txBody>
      </p:sp>
    </p:spTree>
    <p:extLst>
      <p:ext uri="{BB962C8B-B14F-4D97-AF65-F5344CB8AC3E}">
        <p14:creationId xmlns:p14="http://schemas.microsoft.com/office/powerpoint/2010/main" val="10047300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P(x1, x2, …,</a:t>
            </a:r>
            <a:r>
              <a:rPr lang="en-US" dirty="0" err="1"/>
              <a:t>xn</a:t>
            </a:r>
            <a:r>
              <a:rPr lang="en-US" dirty="0"/>
              <a:t> | c)</a:t>
            </a:r>
          </a:p>
          <a:p>
            <a:r>
              <a:rPr lang="en-US" dirty="0"/>
              <a:t>P(x1, x2, …, </a:t>
            </a:r>
            <a:r>
              <a:rPr lang="en-US" dirty="0" err="1"/>
              <a:t>xn</a:t>
            </a:r>
            <a:r>
              <a:rPr lang="en-US" dirty="0"/>
              <a:t> | c) = P(x1 | c)P(x2 | c) P(x3 | c) … P(</a:t>
            </a:r>
            <a:r>
              <a:rPr lang="en-US" dirty="0" err="1"/>
              <a:t>xn</a:t>
            </a:r>
            <a:r>
              <a:rPr lang="en-US" dirty="0"/>
              <a:t> | c) </a:t>
            </a:r>
          </a:p>
        </p:txBody>
      </p:sp>
      <p:sp>
        <p:nvSpPr>
          <p:cNvPr id="4" name="Slide Number Placeholder 3"/>
          <p:cNvSpPr>
            <a:spLocks noGrp="1"/>
          </p:cNvSpPr>
          <p:nvPr>
            <p:ph type="sldNum" sz="quarter" idx="5"/>
          </p:nvPr>
        </p:nvSpPr>
        <p:spPr/>
        <p:txBody>
          <a:bodyPr/>
          <a:lstStyle/>
          <a:p>
            <a:fld id="{3EB9031F-EB71-7642-8F3C-6FDC1408CB92}" type="slidenum">
              <a:rPr lang="en-US" smtClean="0"/>
              <a:pPr/>
              <a:t>27</a:t>
            </a:fld>
            <a:endParaRPr lang="en-US"/>
          </a:p>
        </p:txBody>
      </p:sp>
    </p:spTree>
    <p:extLst>
      <p:ext uri="{BB962C8B-B14F-4D97-AF65-F5344CB8AC3E}">
        <p14:creationId xmlns:p14="http://schemas.microsoft.com/office/powerpoint/2010/main" val="9938360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C_MAP = </a:t>
            </a:r>
            <a:r>
              <a:rPr lang="en-US" dirty="0" err="1"/>
              <a:t>argmax_c</a:t>
            </a:r>
            <a:r>
              <a:rPr lang="en-US" dirty="0"/>
              <a:t> \in C P(x1, x2, …, </a:t>
            </a:r>
            <a:r>
              <a:rPr lang="en-US" dirty="0" err="1"/>
              <a:t>xn</a:t>
            </a:r>
            <a:r>
              <a:rPr lang="en-US" dirty="0"/>
              <a:t> | c) P(c ) </a:t>
            </a:r>
          </a:p>
          <a:p>
            <a:r>
              <a:rPr lang="en-US" dirty="0"/>
              <a:t>C_NB = </a:t>
            </a:r>
            <a:r>
              <a:rPr lang="en-US" dirty="0" err="1"/>
              <a:t>argmax_c</a:t>
            </a:r>
            <a:r>
              <a:rPr lang="en-US" dirty="0"/>
              <a:t> \in C P(c) \</a:t>
            </a:r>
            <a:r>
              <a:rPr lang="en-US" dirty="0" err="1"/>
              <a:t>prod_x</a:t>
            </a:r>
            <a:r>
              <a:rPr lang="en-US" dirty="0"/>
              <a:t> \in X P(x | c ) </a:t>
            </a:r>
          </a:p>
        </p:txBody>
      </p:sp>
      <p:sp>
        <p:nvSpPr>
          <p:cNvPr id="4" name="Slide Number Placeholder 3"/>
          <p:cNvSpPr>
            <a:spLocks noGrp="1"/>
          </p:cNvSpPr>
          <p:nvPr>
            <p:ph type="sldNum" sz="quarter" idx="5"/>
          </p:nvPr>
        </p:nvSpPr>
        <p:spPr/>
        <p:txBody>
          <a:bodyPr/>
          <a:lstStyle/>
          <a:p>
            <a:fld id="{3EB9031F-EB71-7642-8F3C-6FDC1408CB92}" type="slidenum">
              <a:rPr lang="en-US" smtClean="0"/>
              <a:pPr/>
              <a:t>28</a:t>
            </a:fld>
            <a:endParaRPr lang="en-US"/>
          </a:p>
        </p:txBody>
      </p:sp>
    </p:spTree>
    <p:extLst>
      <p:ext uri="{BB962C8B-B14F-4D97-AF65-F5344CB8AC3E}">
        <p14:creationId xmlns:p14="http://schemas.microsoft.com/office/powerpoint/2010/main" val="4041397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Email example			</a:t>
            </a:r>
          </a:p>
        </p:txBody>
      </p:sp>
      <p:sp>
        <p:nvSpPr>
          <p:cNvPr id="4" name="Slide Number Placeholder 3"/>
          <p:cNvSpPr>
            <a:spLocks noGrp="1"/>
          </p:cNvSpPr>
          <p:nvPr>
            <p:ph type="sldNum" sz="quarter" idx="5"/>
          </p:nvPr>
        </p:nvSpPr>
        <p:spPr/>
        <p:txBody>
          <a:bodyPr/>
          <a:lstStyle/>
          <a:p>
            <a:fld id="{3EB9031F-EB71-7642-8F3C-6FDC1408CB92}" type="slidenum">
              <a:rPr lang="en-US" smtClean="0"/>
              <a:pPr/>
              <a:t>2</a:t>
            </a:fld>
            <a:endParaRPr lang="en-US" dirty="0"/>
          </a:p>
        </p:txBody>
      </p:sp>
    </p:spTree>
    <p:extLst>
      <p:ext uri="{BB962C8B-B14F-4D97-AF65-F5344CB8AC3E}">
        <p14:creationId xmlns:p14="http://schemas.microsoft.com/office/powerpoint/2010/main" val="40344149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C_NB = </a:t>
            </a:r>
            <a:r>
              <a:rPr lang="en-US" dirty="0" err="1"/>
              <a:t>argmax_cj</a:t>
            </a:r>
            <a:r>
              <a:rPr lang="en-US" dirty="0"/>
              <a:t> \in C P(</a:t>
            </a:r>
            <a:r>
              <a:rPr lang="en-US" dirty="0" err="1"/>
              <a:t>cj</a:t>
            </a:r>
            <a:r>
              <a:rPr lang="en-US" dirty="0"/>
              <a:t> ) \</a:t>
            </a:r>
            <a:r>
              <a:rPr lang="en-US" dirty="0" err="1"/>
              <a:t>prod_i</a:t>
            </a:r>
            <a:r>
              <a:rPr lang="en-US" dirty="0"/>
              <a:t> belong to position P(xi | </a:t>
            </a:r>
            <a:r>
              <a:rPr lang="en-US" dirty="0" err="1"/>
              <a:t>cj</a:t>
            </a:r>
            <a:r>
              <a:rPr lang="en-US" dirty="0"/>
              <a:t>)</a:t>
            </a:r>
          </a:p>
        </p:txBody>
      </p:sp>
      <p:sp>
        <p:nvSpPr>
          <p:cNvPr id="4" name="Slide Number Placeholder 3"/>
          <p:cNvSpPr>
            <a:spLocks noGrp="1"/>
          </p:cNvSpPr>
          <p:nvPr>
            <p:ph type="sldNum" sz="quarter" idx="5"/>
          </p:nvPr>
        </p:nvSpPr>
        <p:spPr/>
        <p:txBody>
          <a:bodyPr/>
          <a:lstStyle/>
          <a:p>
            <a:fld id="{3EB9031F-EB71-7642-8F3C-6FDC1408CB92}" type="slidenum">
              <a:rPr lang="en-US" smtClean="0"/>
              <a:pPr/>
              <a:t>29</a:t>
            </a:fld>
            <a:endParaRPr lang="en-US"/>
          </a:p>
        </p:txBody>
      </p:sp>
    </p:spTree>
    <p:extLst>
      <p:ext uri="{BB962C8B-B14F-4D97-AF65-F5344CB8AC3E}">
        <p14:creationId xmlns:p14="http://schemas.microsoft.com/office/powerpoint/2010/main" val="21232769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30</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18939247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31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6676686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
            </a:r>
            <a:r>
              <a:rPr lang="en-US" dirty="0" err="1"/>
              <a:t>c_j</a:t>
            </a:r>
            <a:r>
              <a:rPr lang="en-US" dirty="0"/>
              <a:t>) = document(C = </a:t>
            </a:r>
            <a:r>
              <a:rPr lang="en-US" dirty="0" err="1"/>
              <a:t>c_j</a:t>
            </a:r>
            <a:r>
              <a:rPr lang="en-US" dirty="0"/>
              <a:t>)/</a:t>
            </a:r>
            <a:r>
              <a:rPr lang="en-US" dirty="0" err="1"/>
              <a:t>N_doc</a:t>
            </a:r>
            <a:endParaRPr lang="en-US" dirty="0"/>
          </a:p>
          <a:p>
            <a:r>
              <a:rPr lang="en-US" dirty="0"/>
              <a:t>P(</a:t>
            </a:r>
            <a:r>
              <a:rPr lang="en-US" dirty="0" err="1"/>
              <a:t>w_i</a:t>
            </a:r>
            <a:r>
              <a:rPr lang="en-US" dirty="0"/>
              <a:t> | </a:t>
            </a:r>
            <a:r>
              <a:rPr lang="en-US" dirty="0" err="1"/>
              <a:t>c_j</a:t>
            </a:r>
            <a:r>
              <a:rPr lang="en-US" dirty="0"/>
              <a:t>) = count(</a:t>
            </a:r>
            <a:r>
              <a:rPr lang="en-US" dirty="0" err="1"/>
              <a:t>w_i</a:t>
            </a:r>
            <a:r>
              <a:rPr lang="en-US" dirty="0"/>
              <a:t>, </a:t>
            </a:r>
            <a:r>
              <a:rPr lang="en-US" dirty="0" err="1"/>
              <a:t>c_j</a:t>
            </a:r>
            <a:r>
              <a:rPr lang="en-US" dirty="0"/>
              <a:t>)/</a:t>
            </a:r>
          </a:p>
          <a:p>
            <a:r>
              <a:rPr lang="en-US" dirty="0" err="1"/>
              <a:t>Sum_w</a:t>
            </a:r>
            <a:r>
              <a:rPr lang="en-US" dirty="0"/>
              <a:t> </a:t>
            </a:r>
          </a:p>
          <a:p>
            <a:r>
              <a:rPr lang="en-US" dirty="0"/>
              <a:t>In V count(w, </a:t>
            </a:r>
            <a:r>
              <a:rPr lang="en-US" dirty="0" err="1"/>
              <a:t>c_j</a:t>
            </a:r>
            <a:r>
              <a:rPr lang="en-US" dirty="0"/>
              <a:t>) </a:t>
            </a:r>
          </a:p>
        </p:txBody>
      </p:sp>
      <p:sp>
        <p:nvSpPr>
          <p:cNvPr id="4" name="Slide Number Placeholder 3"/>
          <p:cNvSpPr>
            <a:spLocks noGrp="1"/>
          </p:cNvSpPr>
          <p:nvPr>
            <p:ph type="sldNum" sz="quarter" idx="5"/>
          </p:nvPr>
        </p:nvSpPr>
        <p:spPr/>
        <p:txBody>
          <a:bodyPr/>
          <a:lstStyle/>
          <a:p>
            <a:fld id="{3EB9031F-EB71-7642-8F3C-6FDC1408CB92}" type="slidenum">
              <a:rPr lang="en-US" smtClean="0"/>
              <a:pPr/>
              <a:t>32</a:t>
            </a:fld>
            <a:endParaRPr lang="en-US"/>
          </a:p>
        </p:txBody>
      </p:sp>
    </p:spTree>
    <p:extLst>
      <p:ext uri="{BB962C8B-B14F-4D97-AF65-F5344CB8AC3E}">
        <p14:creationId xmlns:p14="http://schemas.microsoft.com/office/powerpoint/2010/main" val="31608500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
            </a:r>
            <a:r>
              <a:rPr lang="en-US" dirty="0" err="1"/>
              <a:t>w_i</a:t>
            </a:r>
            <a:r>
              <a:rPr lang="en-US" dirty="0"/>
              <a:t> | </a:t>
            </a:r>
            <a:r>
              <a:rPr lang="en-US" dirty="0" err="1"/>
              <a:t>c_j</a:t>
            </a:r>
            <a:r>
              <a:rPr lang="en-US" dirty="0"/>
              <a:t>) = count(</a:t>
            </a:r>
            <a:r>
              <a:rPr lang="en-US" dirty="0" err="1"/>
              <a:t>w_i</a:t>
            </a:r>
            <a:r>
              <a:rPr lang="en-US" dirty="0"/>
              <a:t>, </a:t>
            </a:r>
            <a:r>
              <a:rPr lang="en-US" dirty="0" err="1"/>
              <a:t>c_j</a:t>
            </a:r>
            <a:r>
              <a:rPr lang="en-US" dirty="0"/>
              <a:t>)/ </a:t>
            </a:r>
          </a:p>
          <a:p>
            <a:r>
              <a:rPr lang="en-US" dirty="0" err="1"/>
              <a:t>Sum_w</a:t>
            </a:r>
            <a:r>
              <a:rPr lang="en-US" dirty="0"/>
              <a:t> </a:t>
            </a:r>
          </a:p>
          <a:p>
            <a:r>
              <a:rPr lang="en-US" dirty="0"/>
              <a:t>In V count(w, </a:t>
            </a:r>
            <a:r>
              <a:rPr lang="en-US" dirty="0" err="1"/>
              <a:t>c_j</a:t>
            </a:r>
            <a:r>
              <a:rPr lang="en-US"/>
              <a:t>) </a:t>
            </a:r>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33</a:t>
            </a:fld>
            <a:endParaRPr lang="en-US"/>
          </a:p>
        </p:txBody>
      </p:sp>
    </p:spTree>
    <p:extLst>
      <p:ext uri="{BB962C8B-B14F-4D97-AF65-F5344CB8AC3E}">
        <p14:creationId xmlns:p14="http://schemas.microsoft.com/office/powerpoint/2010/main" val="18495646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Fantastic does not occur in positive  training examples </a:t>
            </a:r>
          </a:p>
          <a:p>
            <a:r>
              <a:rPr lang="en-US" dirty="0"/>
              <a:t>P(“fantastic” | positive) = count(“fantastic”,  positive)/ </a:t>
            </a:r>
            <a:r>
              <a:rPr lang="en-US" dirty="0" err="1"/>
              <a:t>Sum_w</a:t>
            </a:r>
            <a:r>
              <a:rPr lang="en-US" dirty="0"/>
              <a:t> in V count(w , positive) = 0</a:t>
            </a:r>
          </a:p>
          <a:p>
            <a:r>
              <a:rPr lang="en-US" dirty="0"/>
              <a:t>Zero probabilities cannot be conditioned away </a:t>
            </a:r>
          </a:p>
          <a:p>
            <a:r>
              <a:rPr lang="en-US" dirty="0"/>
              <a:t>C_MAP = </a:t>
            </a:r>
            <a:r>
              <a:rPr lang="en-US" dirty="0" err="1"/>
              <a:t>argmax_c</a:t>
            </a:r>
            <a:r>
              <a:rPr lang="en-US" dirty="0"/>
              <a:t> P(c )</a:t>
            </a:r>
            <a:r>
              <a:rPr lang="en-US" dirty="0" err="1"/>
              <a:t>prod_i</a:t>
            </a:r>
            <a:r>
              <a:rPr lang="en-US" dirty="0"/>
              <a:t> P(</a:t>
            </a:r>
            <a:r>
              <a:rPr lang="en-US" dirty="0" err="1"/>
              <a:t>x_i</a:t>
            </a:r>
            <a:r>
              <a:rPr lang="en-US" dirty="0"/>
              <a:t> | c)  </a:t>
            </a:r>
          </a:p>
        </p:txBody>
      </p:sp>
      <p:sp>
        <p:nvSpPr>
          <p:cNvPr id="4" name="Slide Number Placeholder 3"/>
          <p:cNvSpPr>
            <a:spLocks noGrp="1"/>
          </p:cNvSpPr>
          <p:nvPr>
            <p:ph type="sldNum" sz="quarter" idx="5"/>
          </p:nvPr>
        </p:nvSpPr>
        <p:spPr/>
        <p:txBody>
          <a:bodyPr/>
          <a:lstStyle/>
          <a:p>
            <a:fld id="{3EB9031F-EB71-7642-8F3C-6FDC1408CB92}" type="slidenum">
              <a:rPr lang="en-US" smtClean="0"/>
              <a:pPr/>
              <a:t>34</a:t>
            </a:fld>
            <a:endParaRPr lang="en-US"/>
          </a:p>
        </p:txBody>
      </p:sp>
    </p:spTree>
    <p:extLst>
      <p:ext uri="{BB962C8B-B14F-4D97-AF65-F5344CB8AC3E}">
        <p14:creationId xmlns:p14="http://schemas.microsoft.com/office/powerpoint/2010/main" val="1246046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
            </a:r>
            <a:r>
              <a:rPr lang="en-US" dirty="0" err="1"/>
              <a:t>w_i</a:t>
            </a:r>
            <a:r>
              <a:rPr lang="en-US" dirty="0"/>
              <a:t> | c) = count(</a:t>
            </a:r>
            <a:r>
              <a:rPr lang="en-US" dirty="0" err="1"/>
              <a:t>w_i</a:t>
            </a:r>
            <a:r>
              <a:rPr lang="en-US" dirty="0"/>
              <a:t>, c)+1 / \sum _w \in V (count(w, c) + 1)</a:t>
            </a:r>
          </a:p>
          <a:p>
            <a:r>
              <a:rPr lang="en-US" dirty="0"/>
              <a:t>= count(</a:t>
            </a:r>
            <a:r>
              <a:rPr lang="en-US" dirty="0" err="1"/>
              <a:t>w_i</a:t>
            </a:r>
            <a:r>
              <a:rPr lang="en-US" dirty="0"/>
              <a:t>, c) + 1 / \</a:t>
            </a:r>
            <a:r>
              <a:rPr lang="en-US" dirty="0" err="1"/>
              <a:t>sum_w</a:t>
            </a:r>
            <a:r>
              <a:rPr lang="en-US" dirty="0"/>
              <a:t> \in V count(w, c) + |V| </a:t>
            </a:r>
          </a:p>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35</a:t>
            </a:fld>
            <a:endParaRPr lang="en-US"/>
          </a:p>
        </p:txBody>
      </p:sp>
    </p:spTree>
    <p:extLst>
      <p:ext uri="{BB962C8B-B14F-4D97-AF65-F5344CB8AC3E}">
        <p14:creationId xmlns:p14="http://schemas.microsoft.com/office/powerpoint/2010/main" val="27124581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Calculate P(</a:t>
            </a:r>
            <a:r>
              <a:rPr lang="en-US" dirty="0" err="1"/>
              <a:t>c_j</a:t>
            </a:r>
            <a:r>
              <a:rPr lang="en-US" dirty="0"/>
              <a:t>) terms: P(</a:t>
            </a:r>
            <a:r>
              <a:rPr lang="en-US" dirty="0" err="1"/>
              <a:t>c_j</a:t>
            </a:r>
            <a:r>
              <a:rPr lang="en-US" dirty="0"/>
              <a:t>) = |</a:t>
            </a:r>
            <a:r>
              <a:rPr lang="en-US" dirty="0" err="1"/>
              <a:t>docs_j</a:t>
            </a:r>
            <a:r>
              <a:rPr lang="en-US" dirty="0"/>
              <a:t>|/|total no. of docs| </a:t>
            </a:r>
          </a:p>
          <a:p>
            <a:r>
              <a:rPr lang="en-US" dirty="0" err="1"/>
              <a:t>Calcuatle</a:t>
            </a:r>
            <a:r>
              <a:rPr lang="en-US" dirty="0"/>
              <a:t> P(</a:t>
            </a:r>
            <a:r>
              <a:rPr lang="en-US" dirty="0" err="1"/>
              <a:t>w_k</a:t>
            </a:r>
            <a:r>
              <a:rPr lang="en-US" dirty="0"/>
              <a:t> | </a:t>
            </a:r>
            <a:r>
              <a:rPr lang="en-US" dirty="0" err="1"/>
              <a:t>c_j</a:t>
            </a:r>
            <a:r>
              <a:rPr lang="en-US" dirty="0"/>
              <a:t> ): P(</a:t>
            </a:r>
            <a:r>
              <a:rPr lang="en-US" dirty="0" err="1"/>
              <a:t>w_k</a:t>
            </a:r>
            <a:r>
              <a:rPr lang="en-US" dirty="0"/>
              <a:t> | </a:t>
            </a:r>
            <a:r>
              <a:rPr lang="en-US" dirty="0" err="1"/>
              <a:t>c_j</a:t>
            </a:r>
            <a:r>
              <a:rPr lang="en-US" dirty="0"/>
              <a:t>) = </a:t>
            </a:r>
            <a:r>
              <a:rPr lang="en-US" dirty="0" err="1"/>
              <a:t>n_k</a:t>
            </a:r>
            <a:r>
              <a:rPr lang="en-US" dirty="0"/>
              <a:t> +\alpha / n + \</a:t>
            </a:r>
            <a:r>
              <a:rPr lang="en-US" dirty="0" err="1"/>
              <a:t>alpha|V</a:t>
            </a:r>
            <a:r>
              <a:rPr lang="en-US" dirty="0"/>
              <a:t>| </a:t>
            </a:r>
          </a:p>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36</a:t>
            </a:fld>
            <a:endParaRPr lang="en-US"/>
          </a:p>
        </p:txBody>
      </p:sp>
    </p:spTree>
    <p:extLst>
      <p:ext uri="{BB962C8B-B14F-4D97-AF65-F5344CB8AC3E}">
        <p14:creationId xmlns:p14="http://schemas.microsoft.com/office/powerpoint/2010/main" val="31248464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
            </a:r>
            <a:r>
              <a:rPr lang="en-US" dirty="0" err="1"/>
              <a:t>w_u</a:t>
            </a:r>
            <a:r>
              <a:rPr lang="en-US" dirty="0"/>
              <a:t> | c) = count(</a:t>
            </a:r>
            <a:r>
              <a:rPr lang="en-US" dirty="0" err="1"/>
              <a:t>w_u</a:t>
            </a:r>
            <a:r>
              <a:rPr lang="en-US" dirty="0"/>
              <a:t> , c) + 1 / \</a:t>
            </a:r>
            <a:r>
              <a:rPr lang="en-US" dirty="0" err="1"/>
              <a:t>sum_w</a:t>
            </a:r>
            <a:r>
              <a:rPr lang="en-US" dirty="0"/>
              <a:t> \in V count(w, c) + |V|+1</a:t>
            </a:r>
          </a:p>
          <a:p>
            <a:r>
              <a:rPr lang="en-US" dirty="0"/>
              <a:t>= 1 / \</a:t>
            </a:r>
            <a:r>
              <a:rPr lang="en-US" dirty="0" err="1"/>
              <a:t>sum_w</a:t>
            </a:r>
            <a:r>
              <a:rPr lang="en-US" dirty="0"/>
              <a:t> \in V count(w, c) + |V|+1 </a:t>
            </a:r>
          </a:p>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37</a:t>
            </a:fld>
            <a:endParaRPr lang="en-US"/>
          </a:p>
        </p:txBody>
      </p:sp>
    </p:spTree>
    <p:extLst>
      <p:ext uri="{BB962C8B-B14F-4D97-AF65-F5344CB8AC3E}">
        <p14:creationId xmlns:p14="http://schemas.microsoft.com/office/powerpoint/2010/main" val="20419506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38</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698165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4</a:t>
            </a:fld>
            <a:endParaRPr lang="en-US"/>
          </a:p>
        </p:txBody>
      </p:sp>
    </p:spTree>
    <p:extLst>
      <p:ext uri="{BB962C8B-B14F-4D97-AF65-F5344CB8AC3E}">
        <p14:creationId xmlns:p14="http://schemas.microsoft.com/office/powerpoint/2010/main" val="40002796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39</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20030883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 China, X1 = Shanghai, X2, and, X3 = Shenzhen, X4, issue, X5, bonds </a:t>
            </a:r>
          </a:p>
        </p:txBody>
      </p:sp>
      <p:sp>
        <p:nvSpPr>
          <p:cNvPr id="4" name="Slide Number Placeholder 3"/>
          <p:cNvSpPr>
            <a:spLocks noGrp="1"/>
          </p:cNvSpPr>
          <p:nvPr>
            <p:ph type="sldNum" sz="quarter" idx="5"/>
          </p:nvPr>
        </p:nvSpPr>
        <p:spPr/>
        <p:txBody>
          <a:bodyPr/>
          <a:lstStyle/>
          <a:p>
            <a:fld id="{3EB9031F-EB71-7642-8F3C-6FDC1408CB92}" type="slidenum">
              <a:rPr lang="en-US" smtClean="0"/>
              <a:pPr/>
              <a:t>40</a:t>
            </a:fld>
            <a:endParaRPr lang="en-US"/>
          </a:p>
        </p:txBody>
      </p:sp>
    </p:spTree>
    <p:extLst>
      <p:ext uri="{BB962C8B-B14F-4D97-AF65-F5344CB8AC3E}">
        <p14:creationId xmlns:p14="http://schemas.microsoft.com/office/powerpoint/2010/main" val="37096791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 = positive</a:t>
            </a:r>
          </a:p>
          <a:p>
            <a:r>
              <a:rPr lang="en-US" dirty="0"/>
              <a:t>I = 0.1, love = 0.1, this = 0.01, fun = 0.05, film = 0.1</a:t>
            </a:r>
          </a:p>
          <a:p>
            <a:r>
              <a:rPr lang="en-US" dirty="0"/>
              <a:t>P(sentence  | class) = product of P(word |class)  </a:t>
            </a:r>
          </a:p>
        </p:txBody>
      </p:sp>
      <p:sp>
        <p:nvSpPr>
          <p:cNvPr id="4" name="Slide Number Placeholder 3"/>
          <p:cNvSpPr>
            <a:spLocks noGrp="1"/>
          </p:cNvSpPr>
          <p:nvPr>
            <p:ph type="sldNum" sz="quarter" idx="5"/>
          </p:nvPr>
        </p:nvSpPr>
        <p:spPr/>
        <p:txBody>
          <a:bodyPr/>
          <a:lstStyle/>
          <a:p>
            <a:fld id="{3EB9031F-EB71-7642-8F3C-6FDC1408CB92}" type="slidenum">
              <a:rPr lang="en-US" smtClean="0"/>
              <a:pPr/>
              <a:t>42</a:t>
            </a:fld>
            <a:endParaRPr lang="en-US"/>
          </a:p>
        </p:txBody>
      </p:sp>
    </p:spTree>
    <p:extLst>
      <p:ext uri="{BB962C8B-B14F-4D97-AF65-F5344CB8AC3E}">
        <p14:creationId xmlns:p14="http://schemas.microsoft.com/office/powerpoint/2010/main" val="6289289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 = negative</a:t>
            </a:r>
          </a:p>
          <a:p>
            <a:r>
              <a:rPr lang="en-US" dirty="0"/>
              <a:t>I = 0.2, love = 0.001, this = 0.01, fun = 0.005, film = 0.1</a:t>
            </a:r>
          </a:p>
          <a:p>
            <a:r>
              <a:rPr lang="en-US" dirty="0"/>
              <a:t>P(s | pos) &gt; P(s | neg) </a:t>
            </a:r>
          </a:p>
        </p:txBody>
      </p:sp>
      <p:sp>
        <p:nvSpPr>
          <p:cNvPr id="4" name="Slide Number Placeholder 3"/>
          <p:cNvSpPr>
            <a:spLocks noGrp="1"/>
          </p:cNvSpPr>
          <p:nvPr>
            <p:ph type="sldNum" sz="quarter" idx="5"/>
          </p:nvPr>
        </p:nvSpPr>
        <p:spPr/>
        <p:txBody>
          <a:bodyPr/>
          <a:lstStyle/>
          <a:p>
            <a:fld id="{3EB9031F-EB71-7642-8F3C-6FDC1408CB92}" type="slidenum">
              <a:rPr lang="en-US" smtClean="0"/>
              <a:pPr/>
              <a:t>43</a:t>
            </a:fld>
            <a:endParaRPr lang="en-US"/>
          </a:p>
        </p:txBody>
      </p:sp>
    </p:spTree>
    <p:extLst>
      <p:ext uri="{BB962C8B-B14F-4D97-AF65-F5344CB8AC3E}">
        <p14:creationId xmlns:p14="http://schemas.microsoft.com/office/powerpoint/2010/main" val="32700411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44</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13422342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45</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33391900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49</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23151213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ko-KR" alt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50</a:t>
            </a:fld>
            <a:endParaRPr lang="en-US"/>
          </a:p>
        </p:txBody>
      </p:sp>
    </p:spTree>
    <p:extLst>
      <p:ext uri="{BB962C8B-B14F-4D97-AF65-F5344CB8AC3E}">
        <p14:creationId xmlns:p14="http://schemas.microsoft.com/office/powerpoint/2010/main" val="11980197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846" indent="-285710" eaLnBrk="0" hangingPunct="0">
              <a:defRPr sz="2400">
                <a:solidFill>
                  <a:schemeClr val="tx1"/>
                </a:solidFill>
                <a:latin typeface="Lucida Sans" charset="0"/>
                <a:ea typeface="ＭＳ Ｐゴシック" charset="0"/>
              </a:defRPr>
            </a:lvl2pPr>
            <a:lvl3pPr marL="1142840" indent="-228568" eaLnBrk="0" hangingPunct="0">
              <a:defRPr sz="2400">
                <a:solidFill>
                  <a:schemeClr val="tx1"/>
                </a:solidFill>
                <a:latin typeface="Lucida Sans" charset="0"/>
                <a:ea typeface="ＭＳ Ｐゴシック" charset="0"/>
              </a:defRPr>
            </a:lvl3pPr>
            <a:lvl4pPr marL="1599975" indent="-228568" eaLnBrk="0" hangingPunct="0">
              <a:defRPr sz="2400">
                <a:solidFill>
                  <a:schemeClr val="tx1"/>
                </a:solidFill>
                <a:latin typeface="Lucida Sans" charset="0"/>
                <a:ea typeface="ＭＳ Ｐゴシック" charset="0"/>
              </a:defRPr>
            </a:lvl4pPr>
            <a:lvl5pPr marL="2057111" indent="-228568" eaLnBrk="0" hangingPunct="0">
              <a:defRPr sz="2400">
                <a:solidFill>
                  <a:schemeClr val="tx1"/>
                </a:solidFill>
                <a:latin typeface="Lucida Sans" charset="0"/>
                <a:ea typeface="ＭＳ Ｐゴシック" charset="0"/>
              </a:defRPr>
            </a:lvl5pPr>
            <a:lvl6pPr marL="2514247" indent="-228568" eaLnBrk="0" fontAlgn="base" hangingPunct="0">
              <a:spcBef>
                <a:spcPct val="0"/>
              </a:spcBef>
              <a:spcAft>
                <a:spcPct val="0"/>
              </a:spcAft>
              <a:defRPr sz="2400">
                <a:solidFill>
                  <a:schemeClr val="tx1"/>
                </a:solidFill>
                <a:latin typeface="Lucida Sans" charset="0"/>
                <a:ea typeface="ＭＳ Ｐゴシック" charset="0"/>
              </a:defRPr>
            </a:lvl6pPr>
            <a:lvl7pPr marL="2971383" indent="-228568" eaLnBrk="0" fontAlgn="base" hangingPunct="0">
              <a:spcBef>
                <a:spcPct val="0"/>
              </a:spcBef>
              <a:spcAft>
                <a:spcPct val="0"/>
              </a:spcAft>
              <a:defRPr sz="2400">
                <a:solidFill>
                  <a:schemeClr val="tx1"/>
                </a:solidFill>
                <a:latin typeface="Lucida Sans" charset="0"/>
                <a:ea typeface="ＭＳ Ｐゴシック" charset="0"/>
              </a:defRPr>
            </a:lvl7pPr>
            <a:lvl8pPr marL="3428519" indent="-228568" eaLnBrk="0" fontAlgn="base" hangingPunct="0">
              <a:spcBef>
                <a:spcPct val="0"/>
              </a:spcBef>
              <a:spcAft>
                <a:spcPct val="0"/>
              </a:spcAft>
              <a:defRPr sz="2400">
                <a:solidFill>
                  <a:schemeClr val="tx1"/>
                </a:solidFill>
                <a:latin typeface="Lucida Sans" charset="0"/>
                <a:ea typeface="ＭＳ Ｐゴシック" charset="0"/>
              </a:defRPr>
            </a:lvl8pPr>
            <a:lvl9pPr marL="3885655" indent="-228568"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384C32A9-5A2D-B045-843B-D06D034130F2}" type="slidenum">
              <a:rPr lang="en-US" sz="1200"/>
              <a:pPr eaLnBrk="1" hangingPunct="1"/>
              <a:t>51</a:t>
            </a:fld>
            <a:endParaRPr lang="en-US" sz="1200" dirty="0"/>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precision, recall, f-measure [many have seen before]</a:t>
            </a:r>
          </a:p>
          <a:p>
            <a:r>
              <a:rPr lang="en-US" dirty="0">
                <a:latin typeface="Arial" charset="0"/>
                <a:ea typeface="ＭＳ Ｐゴシック" charset="0"/>
                <a:cs typeface="ＭＳ Ｐゴシック" charset="0"/>
              </a:rPr>
              <a:t>there are two sets: CORRECT entities and SELECTED entities</a:t>
            </a:r>
          </a:p>
          <a:p>
            <a:r>
              <a:rPr lang="en-US" dirty="0">
                <a:latin typeface="Arial" charset="0"/>
                <a:ea typeface="ＭＳ Ｐゴシック" charset="0"/>
                <a:cs typeface="ＭＳ Ｐゴシック" charset="0"/>
              </a:rPr>
              <a:t>2x2 contingency table, four possible outcomes</a:t>
            </a:r>
          </a:p>
          <a:p>
            <a:r>
              <a:rPr lang="en-US" dirty="0">
                <a:latin typeface="Arial" charset="0"/>
                <a:ea typeface="ＭＳ Ｐゴシック" charset="0"/>
                <a:cs typeface="ＭＳ Ｐゴシック" charset="0"/>
              </a:rPr>
              <a:t>for precision &amp; recall, you're ignoring bottom corner (where you get O right)</a:t>
            </a:r>
          </a:p>
          <a:p>
            <a:r>
              <a:rPr lang="en-US" dirty="0">
                <a:latin typeface="Arial" charset="0"/>
                <a:ea typeface="ＭＳ Ｐゴシック" charset="0"/>
                <a:cs typeface="ＭＳ Ｐゴシック" charset="0"/>
              </a:rPr>
              <a:t>precision: what proportion of your guesses are correct?</a:t>
            </a:r>
          </a:p>
          <a:p>
            <a:r>
              <a:rPr lang="en-US" dirty="0">
                <a:latin typeface="Arial" charset="0"/>
                <a:ea typeface="ＭＳ Ｐゴシック" charset="0"/>
                <a:cs typeface="ＭＳ Ｐゴシック" charset="0"/>
              </a:rPr>
              <a:t>note that correctness means (a) correct boundaries, and (b) correct label</a:t>
            </a:r>
          </a:p>
          <a:p>
            <a:r>
              <a:rPr lang="en-US" dirty="0">
                <a:latin typeface="Arial" charset="0"/>
                <a:ea typeface="ＭＳ Ｐゴシック" charset="0"/>
                <a:cs typeface="ＭＳ Ｐゴシック" charset="0"/>
              </a:rPr>
              <a:t>recall: what proportion of true entities did you get right?</a:t>
            </a:r>
          </a:p>
          <a:p>
            <a:r>
              <a:rPr lang="en-US" dirty="0">
                <a:latin typeface="Arial" charset="0"/>
                <a:ea typeface="ＭＳ Ｐゴシック" charset="0"/>
                <a:cs typeface="ＭＳ Ｐゴシック" charset="0"/>
              </a:rPr>
              <a:t>ASK STUDENTS HERE ABOUT WHY NOT TO USE ACCURACY</a:t>
            </a:r>
          </a:p>
          <a:p>
            <a:r>
              <a:rPr lang="en-US" dirty="0">
                <a:latin typeface="Arial" charset="0"/>
                <a:ea typeface="ＭＳ Ｐゴシック" charset="0"/>
                <a:cs typeface="ＭＳ Ｐゴシック" charset="0"/>
              </a:rPr>
              <a:t>[note that there is typically a trade-off between precision and recall!]</a:t>
            </a:r>
          </a:p>
          <a:p>
            <a:r>
              <a:rPr lang="en-US" dirty="0">
                <a:latin typeface="Arial" charset="0"/>
                <a:ea typeface="ＭＳ Ｐゴシック" charset="0"/>
                <a:cs typeface="ＭＳ Ｐゴシック" charset="0"/>
              </a:rPr>
              <a:t>[to get high precision, be very reluctant to make guesses – but then you may have poor recall]</a:t>
            </a:r>
          </a:p>
          <a:p>
            <a:r>
              <a:rPr lang="en-US" dirty="0">
                <a:latin typeface="Arial" charset="0"/>
                <a:ea typeface="ＭＳ Ｐゴシック" charset="0"/>
                <a:cs typeface="ＭＳ Ｐゴシック" charset="0"/>
              </a:rPr>
              <a:t>[to get high recall, be very promiscuous in making guesses – but then you may have poor precision]</a:t>
            </a:r>
          </a:p>
          <a:p>
            <a:endParaRPr lang="en-US"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13904273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846" indent="-285710" eaLnBrk="0" hangingPunct="0">
              <a:defRPr sz="2400">
                <a:solidFill>
                  <a:schemeClr val="tx1"/>
                </a:solidFill>
                <a:latin typeface="Lucida Sans" charset="0"/>
                <a:ea typeface="ＭＳ Ｐゴシック" charset="0"/>
              </a:defRPr>
            </a:lvl2pPr>
            <a:lvl3pPr marL="1142840" indent="-228568" eaLnBrk="0" hangingPunct="0">
              <a:defRPr sz="2400">
                <a:solidFill>
                  <a:schemeClr val="tx1"/>
                </a:solidFill>
                <a:latin typeface="Lucida Sans" charset="0"/>
                <a:ea typeface="ＭＳ Ｐゴシック" charset="0"/>
              </a:defRPr>
            </a:lvl3pPr>
            <a:lvl4pPr marL="1599975" indent="-228568" eaLnBrk="0" hangingPunct="0">
              <a:defRPr sz="2400">
                <a:solidFill>
                  <a:schemeClr val="tx1"/>
                </a:solidFill>
                <a:latin typeface="Lucida Sans" charset="0"/>
                <a:ea typeface="ＭＳ Ｐゴシック" charset="0"/>
              </a:defRPr>
            </a:lvl4pPr>
            <a:lvl5pPr marL="2057111" indent="-228568" eaLnBrk="0" hangingPunct="0">
              <a:defRPr sz="2400">
                <a:solidFill>
                  <a:schemeClr val="tx1"/>
                </a:solidFill>
                <a:latin typeface="Lucida Sans" charset="0"/>
                <a:ea typeface="ＭＳ Ｐゴシック" charset="0"/>
              </a:defRPr>
            </a:lvl5pPr>
            <a:lvl6pPr marL="2514247" indent="-228568" eaLnBrk="0" fontAlgn="base" hangingPunct="0">
              <a:spcBef>
                <a:spcPct val="0"/>
              </a:spcBef>
              <a:spcAft>
                <a:spcPct val="0"/>
              </a:spcAft>
              <a:defRPr sz="2400">
                <a:solidFill>
                  <a:schemeClr val="tx1"/>
                </a:solidFill>
                <a:latin typeface="Lucida Sans" charset="0"/>
                <a:ea typeface="ＭＳ Ｐゴシック" charset="0"/>
              </a:defRPr>
            </a:lvl6pPr>
            <a:lvl7pPr marL="2971383" indent="-228568" eaLnBrk="0" fontAlgn="base" hangingPunct="0">
              <a:spcBef>
                <a:spcPct val="0"/>
              </a:spcBef>
              <a:spcAft>
                <a:spcPct val="0"/>
              </a:spcAft>
              <a:defRPr sz="2400">
                <a:solidFill>
                  <a:schemeClr val="tx1"/>
                </a:solidFill>
                <a:latin typeface="Lucida Sans" charset="0"/>
                <a:ea typeface="ＭＳ Ｐゴシック" charset="0"/>
              </a:defRPr>
            </a:lvl7pPr>
            <a:lvl8pPr marL="3428519" indent="-228568" eaLnBrk="0" fontAlgn="base" hangingPunct="0">
              <a:spcBef>
                <a:spcPct val="0"/>
              </a:spcBef>
              <a:spcAft>
                <a:spcPct val="0"/>
              </a:spcAft>
              <a:defRPr sz="2400">
                <a:solidFill>
                  <a:schemeClr val="tx1"/>
                </a:solidFill>
                <a:latin typeface="Lucida Sans" charset="0"/>
                <a:ea typeface="ＭＳ Ｐゴシック" charset="0"/>
              </a:defRPr>
            </a:lvl8pPr>
            <a:lvl9pPr marL="3885655" indent="-228568"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384C32A9-5A2D-B045-843B-D06D034130F2}" type="slidenum">
              <a:rPr lang="en-US" sz="1200"/>
              <a:pPr eaLnBrk="1" hangingPunct="1"/>
              <a:t>52</a:t>
            </a:fld>
            <a:endParaRPr lang="en-US" sz="1200" dirty="0"/>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l" eaLnBrk="1" hangingPunct="1">
              <a:buFont typeface="Times" charset="0"/>
              <a:buNone/>
            </a:pPr>
            <a:r>
              <a:rPr lang="en-US" sz="1600" dirty="0">
                <a:latin typeface="Lucida Sans" charset="0"/>
                <a:ea typeface="ＭＳ Ｐゴシック" charset="0"/>
                <a:cs typeface="ＭＳ Ｐゴシック" charset="0"/>
              </a:rPr>
              <a:t>Precision P = </a:t>
            </a:r>
            <a:r>
              <a:rPr lang="en-US" sz="1600" dirty="0" err="1">
                <a:latin typeface="Lucida Sans" charset="0"/>
                <a:ea typeface="ＭＳ Ｐゴシック" charset="0"/>
                <a:cs typeface="ＭＳ Ｐゴシック" charset="0"/>
              </a:rPr>
              <a:t>tp</a:t>
            </a:r>
            <a:r>
              <a:rPr lang="en-US" sz="1600" dirty="0">
                <a:latin typeface="Lucida Sans" charset="0"/>
                <a:ea typeface="ＭＳ Ｐゴシック" charset="0"/>
                <a:cs typeface="ＭＳ Ｐゴシック" charset="0"/>
              </a:rPr>
              <a:t>/(</a:t>
            </a:r>
            <a:r>
              <a:rPr lang="en-US" sz="1600" dirty="0" err="1">
                <a:latin typeface="Lucida Sans" charset="0"/>
                <a:ea typeface="ＭＳ Ｐゴシック" charset="0"/>
                <a:cs typeface="ＭＳ Ｐゴシック" charset="0"/>
              </a:rPr>
              <a:t>tp</a:t>
            </a:r>
            <a:r>
              <a:rPr lang="en-US" sz="1600" dirty="0">
                <a:latin typeface="Lucida Sans" charset="0"/>
                <a:ea typeface="ＭＳ Ｐゴシック" charset="0"/>
                <a:cs typeface="ＭＳ Ｐゴシック" charset="0"/>
              </a:rPr>
              <a:t> + </a:t>
            </a:r>
            <a:r>
              <a:rPr lang="en-US" sz="1600" dirty="0" err="1">
                <a:latin typeface="Lucida Sans" charset="0"/>
                <a:ea typeface="ＭＳ Ｐゴシック" charset="0"/>
                <a:cs typeface="ＭＳ Ｐゴシック" charset="0"/>
              </a:rPr>
              <a:t>fp</a:t>
            </a:r>
            <a:r>
              <a:rPr lang="en-US" sz="1600" dirty="0">
                <a:latin typeface="Lucida Sans" charset="0"/>
                <a:ea typeface="ＭＳ Ｐゴシック" charset="0"/>
                <a:cs typeface="ＭＳ Ｐゴシック" charset="0"/>
              </a:rPr>
              <a:t>)</a:t>
            </a:r>
          </a:p>
          <a:p>
            <a:pPr algn="l" eaLnBrk="1" hangingPunct="1">
              <a:buFont typeface="Times" charset="0"/>
              <a:buNone/>
            </a:pPr>
            <a:r>
              <a:rPr lang="en-US" sz="1600" dirty="0">
                <a:latin typeface="Lucida Sans" charset="0"/>
                <a:ea typeface="ＭＳ Ｐゴシック" charset="0"/>
                <a:cs typeface="ＭＳ Ｐゴシック" charset="0"/>
              </a:rPr>
              <a:t>Recall  </a:t>
            </a:r>
            <a:r>
              <a:rPr lang="en-US" dirty="0">
                <a:latin typeface="Lucida Sans" charset="0"/>
                <a:ea typeface="ＭＳ Ｐゴシック" charset="0"/>
                <a:cs typeface="ＭＳ Ｐゴシック" charset="0"/>
              </a:rPr>
              <a:t> </a:t>
            </a:r>
            <a:r>
              <a:rPr lang="en-US" sz="1600" dirty="0">
                <a:latin typeface="Lucida Sans" charset="0"/>
                <a:ea typeface="ＭＳ Ｐゴシック" charset="0"/>
                <a:cs typeface="ＭＳ Ｐゴシック" charset="0"/>
              </a:rPr>
              <a:t>   R = </a:t>
            </a:r>
            <a:r>
              <a:rPr lang="en-US" sz="1600" dirty="0" err="1">
                <a:latin typeface="Lucida Sans" charset="0"/>
                <a:ea typeface="ＭＳ Ｐゴシック" charset="0"/>
                <a:cs typeface="ＭＳ Ｐゴシック" charset="0"/>
              </a:rPr>
              <a:t>tp</a:t>
            </a:r>
            <a:r>
              <a:rPr lang="en-US" sz="1600" dirty="0">
                <a:latin typeface="Lucida Sans" charset="0"/>
                <a:ea typeface="ＭＳ Ｐゴシック" charset="0"/>
                <a:cs typeface="ＭＳ Ｐゴシック" charset="0"/>
              </a:rPr>
              <a:t>/(</a:t>
            </a:r>
            <a:r>
              <a:rPr lang="en-US" sz="1600" dirty="0" err="1">
                <a:latin typeface="Lucida Sans" charset="0"/>
                <a:ea typeface="ＭＳ Ｐゴシック" charset="0"/>
                <a:cs typeface="ＭＳ Ｐゴシック" charset="0"/>
              </a:rPr>
              <a:t>tp</a:t>
            </a:r>
            <a:r>
              <a:rPr lang="en-US" sz="1600" dirty="0">
                <a:latin typeface="Lucida Sans" charset="0"/>
                <a:ea typeface="ＭＳ Ｐゴシック" charset="0"/>
                <a:cs typeface="ＭＳ Ｐゴシック" charset="0"/>
              </a:rPr>
              <a:t> + </a:t>
            </a:r>
            <a:r>
              <a:rPr lang="en-US" sz="1600" dirty="0" err="1">
                <a:latin typeface="Lucida Sans" charset="0"/>
                <a:ea typeface="ＭＳ Ｐゴシック" charset="0"/>
                <a:cs typeface="ＭＳ Ｐゴシック" charset="0"/>
              </a:rPr>
              <a:t>fn</a:t>
            </a:r>
            <a:r>
              <a:rPr lang="en-US" sz="1600" dirty="0">
                <a:latin typeface="Lucida Sans" charset="0"/>
                <a:ea typeface="ＭＳ Ｐゴシック" charset="0"/>
                <a:cs typeface="ＭＳ Ｐゴシック" charset="0"/>
              </a:rPr>
              <a:t>)</a:t>
            </a:r>
          </a:p>
          <a:p>
            <a:pPr algn="l" eaLnBrk="1" hangingPunct="1">
              <a:buFont typeface="Times" charset="0"/>
              <a:buNone/>
            </a:pPr>
            <a:r>
              <a:rPr lang="en-US" sz="1600" dirty="0">
                <a:latin typeface="Lucida Sans" charset="0"/>
                <a:ea typeface="ＭＳ Ｐゴシック" charset="0"/>
                <a:cs typeface="ＭＳ Ｐゴシック" charset="0"/>
              </a:rPr>
              <a:t>Mention precision recall tradeoff.</a:t>
            </a:r>
          </a:p>
          <a:p>
            <a:endParaRPr lang="en-US" dirty="0">
              <a:latin typeface="Arial" charset="0"/>
              <a:ea typeface="ＭＳ Ｐゴシック" charset="0"/>
              <a:cs typeface="ＭＳ Ｐゴシック" charset="0"/>
            </a:endParaRPr>
          </a:p>
          <a:p>
            <a:endParaRPr lang="en-US" dirty="0">
              <a:latin typeface="Arial" charset="0"/>
              <a:ea typeface="ＭＳ Ｐゴシック" charset="0"/>
              <a:cs typeface="ＭＳ Ｐゴシック" charset="0"/>
            </a:endParaRPr>
          </a:p>
          <a:p>
            <a:r>
              <a:rPr lang="en-US" dirty="0">
                <a:latin typeface="Arial" charset="0"/>
                <a:ea typeface="ＭＳ Ｐゴシック" charset="0"/>
                <a:cs typeface="ＭＳ Ｐゴシック" charset="0"/>
              </a:rPr>
              <a:t>precision, recall, f-measure [many have seen before]</a:t>
            </a:r>
          </a:p>
          <a:p>
            <a:r>
              <a:rPr lang="en-US" dirty="0">
                <a:latin typeface="Arial" charset="0"/>
                <a:ea typeface="ＭＳ Ｐゴシック" charset="0"/>
                <a:cs typeface="ＭＳ Ｐゴシック" charset="0"/>
              </a:rPr>
              <a:t>there are two sets: CORRECT entities and SELECTED entities</a:t>
            </a:r>
          </a:p>
          <a:p>
            <a:r>
              <a:rPr lang="en-US" dirty="0">
                <a:latin typeface="Arial" charset="0"/>
                <a:ea typeface="ＭＳ Ｐゴシック" charset="0"/>
                <a:cs typeface="ＭＳ Ｐゴシック" charset="0"/>
              </a:rPr>
              <a:t>2x2 contingency table, four possible outcomes</a:t>
            </a:r>
          </a:p>
          <a:p>
            <a:r>
              <a:rPr lang="en-US" dirty="0">
                <a:latin typeface="Arial" charset="0"/>
                <a:ea typeface="ＭＳ Ｐゴシック" charset="0"/>
                <a:cs typeface="ＭＳ Ｐゴシック" charset="0"/>
              </a:rPr>
              <a:t>for precision &amp; recall, you're ignoring bottom corner (where you get O right)</a:t>
            </a:r>
          </a:p>
          <a:p>
            <a:r>
              <a:rPr lang="en-US" dirty="0">
                <a:latin typeface="Arial" charset="0"/>
                <a:ea typeface="ＭＳ Ｐゴシック" charset="0"/>
                <a:cs typeface="ＭＳ Ｐゴシック" charset="0"/>
              </a:rPr>
              <a:t>precision: what proportion of your guesses are correct?</a:t>
            </a:r>
          </a:p>
          <a:p>
            <a:r>
              <a:rPr lang="en-US" dirty="0">
                <a:latin typeface="Arial" charset="0"/>
                <a:ea typeface="ＭＳ Ｐゴシック" charset="0"/>
                <a:cs typeface="ＭＳ Ｐゴシック" charset="0"/>
              </a:rPr>
              <a:t>note that correctness means (a) correct boundaries, and (b) correct label</a:t>
            </a:r>
          </a:p>
          <a:p>
            <a:r>
              <a:rPr lang="en-US" dirty="0">
                <a:latin typeface="Arial" charset="0"/>
                <a:ea typeface="ＭＳ Ｐゴシック" charset="0"/>
                <a:cs typeface="ＭＳ Ｐゴシック" charset="0"/>
              </a:rPr>
              <a:t>recall: what proportion of true entities did you get right?</a:t>
            </a:r>
          </a:p>
          <a:p>
            <a:r>
              <a:rPr lang="en-US" dirty="0">
                <a:latin typeface="Arial" charset="0"/>
                <a:ea typeface="ＭＳ Ｐゴシック" charset="0"/>
                <a:cs typeface="ＭＳ Ｐゴシック" charset="0"/>
              </a:rPr>
              <a:t>ASK STUDENTS HERE ABOUT WHY NOT TO USE ACCURACY</a:t>
            </a:r>
          </a:p>
          <a:p>
            <a:r>
              <a:rPr lang="en-US" dirty="0">
                <a:latin typeface="Arial" charset="0"/>
                <a:ea typeface="ＭＳ Ｐゴシック" charset="0"/>
                <a:cs typeface="ＭＳ Ｐゴシック" charset="0"/>
              </a:rPr>
              <a:t>[note that there is typically a trade-off between precision and recall!]</a:t>
            </a:r>
          </a:p>
          <a:p>
            <a:r>
              <a:rPr lang="en-US" dirty="0">
                <a:latin typeface="Arial" charset="0"/>
                <a:ea typeface="ＭＳ Ｐゴシック" charset="0"/>
                <a:cs typeface="ＭＳ Ｐゴシック" charset="0"/>
              </a:rPr>
              <a:t>[to get high precision, be very reluctant to make guesses – but then you may have poor recall]</a:t>
            </a:r>
          </a:p>
          <a:p>
            <a:r>
              <a:rPr lang="en-US" dirty="0">
                <a:latin typeface="Arial" charset="0"/>
                <a:ea typeface="ＭＳ Ｐゴシック" charset="0"/>
                <a:cs typeface="ＭＳ Ｐゴシック" charset="0"/>
              </a:rPr>
              <a:t>[to get high recall, be very promiscuous in making guesses – but then you may have poor precision]</a:t>
            </a:r>
          </a:p>
          <a:p>
            <a:endParaRPr lang="en-US"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2505581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5</a:t>
            </a:fld>
            <a:endParaRPr lang="en-US"/>
          </a:p>
        </p:txBody>
      </p:sp>
    </p:spTree>
    <p:extLst>
      <p:ext uri="{BB962C8B-B14F-4D97-AF65-F5344CB8AC3E}">
        <p14:creationId xmlns:p14="http://schemas.microsoft.com/office/powerpoint/2010/main" val="29031844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846" indent="-285710" eaLnBrk="0" hangingPunct="0">
              <a:defRPr sz="2400">
                <a:solidFill>
                  <a:schemeClr val="tx1"/>
                </a:solidFill>
                <a:latin typeface="Lucida Sans" charset="0"/>
                <a:ea typeface="ＭＳ Ｐゴシック" charset="0"/>
              </a:defRPr>
            </a:lvl2pPr>
            <a:lvl3pPr marL="1142840" indent="-228568" eaLnBrk="0" hangingPunct="0">
              <a:defRPr sz="2400">
                <a:solidFill>
                  <a:schemeClr val="tx1"/>
                </a:solidFill>
                <a:latin typeface="Lucida Sans" charset="0"/>
                <a:ea typeface="ＭＳ Ｐゴシック" charset="0"/>
              </a:defRPr>
            </a:lvl3pPr>
            <a:lvl4pPr marL="1599975" indent="-228568" eaLnBrk="0" hangingPunct="0">
              <a:defRPr sz="2400">
                <a:solidFill>
                  <a:schemeClr val="tx1"/>
                </a:solidFill>
                <a:latin typeface="Lucida Sans" charset="0"/>
                <a:ea typeface="ＭＳ Ｐゴシック" charset="0"/>
              </a:defRPr>
            </a:lvl4pPr>
            <a:lvl5pPr marL="2057111" indent="-228568" eaLnBrk="0" hangingPunct="0">
              <a:defRPr sz="2400">
                <a:solidFill>
                  <a:schemeClr val="tx1"/>
                </a:solidFill>
                <a:latin typeface="Lucida Sans" charset="0"/>
                <a:ea typeface="ＭＳ Ｐゴシック" charset="0"/>
              </a:defRPr>
            </a:lvl5pPr>
            <a:lvl6pPr marL="2514247" indent="-228568" eaLnBrk="0" fontAlgn="base" hangingPunct="0">
              <a:spcBef>
                <a:spcPct val="0"/>
              </a:spcBef>
              <a:spcAft>
                <a:spcPct val="0"/>
              </a:spcAft>
              <a:defRPr sz="2400">
                <a:solidFill>
                  <a:schemeClr val="tx1"/>
                </a:solidFill>
                <a:latin typeface="Lucida Sans" charset="0"/>
                <a:ea typeface="ＭＳ Ｐゴシック" charset="0"/>
              </a:defRPr>
            </a:lvl6pPr>
            <a:lvl7pPr marL="2971383" indent="-228568" eaLnBrk="0" fontAlgn="base" hangingPunct="0">
              <a:spcBef>
                <a:spcPct val="0"/>
              </a:spcBef>
              <a:spcAft>
                <a:spcPct val="0"/>
              </a:spcAft>
              <a:defRPr sz="2400">
                <a:solidFill>
                  <a:schemeClr val="tx1"/>
                </a:solidFill>
                <a:latin typeface="Lucida Sans" charset="0"/>
                <a:ea typeface="ＭＳ Ｐゴシック" charset="0"/>
              </a:defRPr>
            </a:lvl7pPr>
            <a:lvl8pPr marL="3428519" indent="-228568" eaLnBrk="0" fontAlgn="base" hangingPunct="0">
              <a:spcBef>
                <a:spcPct val="0"/>
              </a:spcBef>
              <a:spcAft>
                <a:spcPct val="0"/>
              </a:spcAft>
              <a:defRPr sz="2400">
                <a:solidFill>
                  <a:schemeClr val="tx1"/>
                </a:solidFill>
                <a:latin typeface="Lucida Sans" charset="0"/>
                <a:ea typeface="ＭＳ Ｐゴシック" charset="0"/>
              </a:defRPr>
            </a:lvl8pPr>
            <a:lvl9pPr marL="3885655" indent="-228568"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CE933F43-4F06-6E4C-A88E-635F26D155D2}" type="slidenum">
              <a:rPr lang="en-US" sz="1200"/>
              <a:pPr eaLnBrk="1" hangingPunct="1"/>
              <a:t>53</a:t>
            </a:fld>
            <a:endParaRPr lang="en-US" sz="1200" dirty="0"/>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F = 1/alpha * 1/p+(1-alpha)*1/r = (beta</a:t>
            </a:r>
            <a:r>
              <a:rPr lang="en-US">
                <a:latin typeface="Arial" charset="0"/>
                <a:ea typeface="ＭＳ Ｐゴシック" charset="0"/>
                <a:cs typeface="ＭＳ Ｐゴシック" charset="0"/>
              </a:rPr>
              <a:t>^2 + 1</a:t>
            </a:r>
            <a:r>
              <a:rPr lang="en-US" dirty="0">
                <a:latin typeface="Arial" charset="0"/>
                <a:ea typeface="ＭＳ Ｐゴシック" charset="0"/>
                <a:cs typeface="ＭＳ Ｐゴシック" charset="0"/>
              </a:rPr>
              <a:t>)P*R/(beta^2*P+R)</a:t>
            </a:r>
          </a:p>
          <a:p>
            <a:endParaRPr lang="en-US" dirty="0">
              <a:latin typeface="Arial" charset="0"/>
              <a:ea typeface="ＭＳ Ｐゴシック" charset="0"/>
              <a:cs typeface="ＭＳ Ｐゴシック" charset="0"/>
            </a:endParaRPr>
          </a:p>
          <a:p>
            <a:r>
              <a:rPr lang="en-US" dirty="0">
                <a:latin typeface="Arial" charset="0"/>
                <a:ea typeface="ＭＳ Ｐゴシック" charset="0"/>
                <a:cs typeface="ＭＳ Ｐゴシック" charset="0"/>
              </a:rPr>
              <a:t>a combined measure: F-measure: weighted harmonic mean between precision and recall</a:t>
            </a:r>
          </a:p>
          <a:p>
            <a:r>
              <a:rPr lang="en-US" dirty="0">
                <a:latin typeface="Arial" charset="0"/>
                <a:ea typeface="ＭＳ Ｐゴシック" charset="0"/>
                <a:cs typeface="ＭＳ Ｐゴシック" charset="0"/>
              </a:rPr>
              <a:t>[why weighted?  in some applications you may care more about P or R]</a:t>
            </a:r>
          </a:p>
          <a:p>
            <a:r>
              <a:rPr lang="en-US" dirty="0">
                <a:latin typeface="Arial" charset="0"/>
                <a:ea typeface="ＭＳ Ｐゴシック" charset="0"/>
                <a:cs typeface="ＭＳ Ｐゴシック" charset="0"/>
              </a:rPr>
              <a:t>[why harmonic?  it's conservative -- lower than </a:t>
            </a:r>
            <a:r>
              <a:rPr lang="en-US" dirty="0" err="1">
                <a:latin typeface="Arial" charset="0"/>
                <a:ea typeface="ＭＳ Ｐゴシック" charset="0"/>
                <a:cs typeface="ＭＳ Ｐゴシック" charset="0"/>
              </a:rPr>
              <a:t>arith</a:t>
            </a:r>
            <a:r>
              <a:rPr lang="en-US" dirty="0">
                <a:latin typeface="Arial" charset="0"/>
                <a:ea typeface="ＭＳ Ｐゴシック" charset="0"/>
                <a:cs typeface="ＭＳ Ｐゴシック" charset="0"/>
              </a:rPr>
              <a:t> or geo mean]</a:t>
            </a:r>
          </a:p>
          <a:p>
            <a:r>
              <a:rPr lang="en-US" dirty="0">
                <a:latin typeface="Arial" charset="0"/>
                <a:ea typeface="ＭＳ Ｐゴシック" charset="0"/>
                <a:cs typeface="ＭＳ Ｐゴシック" charset="0"/>
              </a:rPr>
              <a:t>[if P and R are far apart, F tends to be near lower value]</a:t>
            </a:r>
          </a:p>
          <a:p>
            <a:r>
              <a:rPr lang="en-US" dirty="0">
                <a:latin typeface="Arial" charset="0"/>
                <a:ea typeface="ＭＳ Ｐゴシック" charset="0"/>
                <a:cs typeface="ＭＳ Ｐゴシック" charset="0"/>
              </a:rPr>
              <a:t>[in order to do well on F1, need to do well on BOTH P and R]</a:t>
            </a:r>
          </a:p>
          <a:p>
            <a:r>
              <a:rPr lang="en-US" dirty="0">
                <a:latin typeface="Arial" charset="0"/>
                <a:ea typeface="ＭＳ Ｐゴシック" charset="0"/>
                <a:cs typeface="ＭＳ Ｐゴシック" charset="0"/>
              </a:rPr>
              <a:t>[this way, can't beat the system by being either too reluctant or too promiscuous]</a:t>
            </a:r>
          </a:p>
          <a:p>
            <a:endParaRPr lang="en-US" dirty="0">
              <a:latin typeface="Arial" charset="0"/>
              <a:ea typeface="ＭＳ Ｐゴシック" charset="0"/>
              <a:cs typeface="ＭＳ Ｐゴシック" charset="0"/>
            </a:endParaRPr>
          </a:p>
          <a:p>
            <a:r>
              <a:rPr lang="en-US" dirty="0">
                <a:latin typeface="Arial" charset="0"/>
                <a:ea typeface="ＭＳ Ｐゴシック" charset="0"/>
                <a:cs typeface="ＭＳ Ｐゴシック" charset="0"/>
              </a:rPr>
              <a:t>Comment: when ppl say f-measure w/o specifying beta, they mean balanced, and this is by far the most common way of doing it</a:t>
            </a:r>
          </a:p>
        </p:txBody>
      </p:sp>
    </p:spTree>
    <p:extLst>
      <p:ext uri="{BB962C8B-B14F-4D97-AF65-F5344CB8AC3E}">
        <p14:creationId xmlns:p14="http://schemas.microsoft.com/office/powerpoint/2010/main" val="35121632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ko-KR" alt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54</a:t>
            </a:fld>
            <a:endParaRPr lang="en-US"/>
          </a:p>
        </p:txBody>
      </p:sp>
    </p:spTree>
    <p:extLst>
      <p:ext uri="{BB962C8B-B14F-4D97-AF65-F5344CB8AC3E}">
        <p14:creationId xmlns:p14="http://schemas.microsoft.com/office/powerpoint/2010/main" val="9092734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55</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311823419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True classes in rows </a:t>
            </a:r>
          </a:p>
          <a:p>
            <a:r>
              <a:rPr lang="en-US" dirty="0"/>
              <a:t>Assigned in columns </a:t>
            </a:r>
          </a:p>
          <a:p>
            <a:r>
              <a:rPr lang="en-US" dirty="0" err="1"/>
              <a:t>Cc_UK</a:t>
            </a:r>
            <a:r>
              <a:rPr lang="en-US" dirty="0"/>
              <a:t>, trade = 0</a:t>
            </a:r>
          </a:p>
          <a:p>
            <a:r>
              <a:rPr lang="en-US" dirty="0" err="1"/>
              <a:t>C_wheat</a:t>
            </a:r>
            <a:r>
              <a:rPr lang="en-US" dirty="0"/>
              <a:t>, coffee = 1</a:t>
            </a:r>
          </a:p>
          <a:p>
            <a:r>
              <a:rPr lang="en-US" dirty="0" err="1"/>
              <a:t>C_trade</a:t>
            </a:r>
            <a:r>
              <a:rPr lang="en-US" dirty="0"/>
              <a:t>, coffee = 14 </a:t>
            </a:r>
          </a:p>
          <a:p>
            <a:r>
              <a:rPr lang="en-US" dirty="0" err="1"/>
              <a:t>C_interest</a:t>
            </a:r>
            <a:r>
              <a:rPr lang="en-US" dirty="0"/>
              <a:t>, interest = 26 </a:t>
            </a:r>
          </a:p>
        </p:txBody>
      </p:sp>
      <p:sp>
        <p:nvSpPr>
          <p:cNvPr id="4" name="Slide Number Placeholder 3"/>
          <p:cNvSpPr>
            <a:spLocks noGrp="1"/>
          </p:cNvSpPr>
          <p:nvPr>
            <p:ph type="sldNum" sz="quarter" idx="5"/>
          </p:nvPr>
        </p:nvSpPr>
        <p:spPr/>
        <p:txBody>
          <a:bodyPr/>
          <a:lstStyle/>
          <a:p>
            <a:fld id="{3EB9031F-EB71-7642-8F3C-6FDC1408CB92}" type="slidenum">
              <a:rPr lang="en-US" smtClean="0"/>
              <a:pPr/>
              <a:t>60</a:t>
            </a:fld>
            <a:endParaRPr lang="en-US"/>
          </a:p>
        </p:txBody>
      </p:sp>
    </p:spTree>
    <p:extLst>
      <p:ext uri="{BB962C8B-B14F-4D97-AF65-F5344CB8AC3E}">
        <p14:creationId xmlns:p14="http://schemas.microsoft.com/office/powerpoint/2010/main" val="32857639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 </a:t>
            </a:r>
            <a:r>
              <a:rPr lang="en-US" dirty="0" err="1"/>
              <a:t>c_ii</a:t>
            </a:r>
            <a:r>
              <a:rPr lang="en-US" dirty="0"/>
              <a:t> / \</a:t>
            </a:r>
            <a:r>
              <a:rPr lang="en-US" dirty="0" err="1"/>
              <a:t>sum_j</a:t>
            </a:r>
            <a:r>
              <a:rPr lang="en-US" dirty="0"/>
              <a:t> </a:t>
            </a:r>
            <a:r>
              <a:rPr lang="en-US" dirty="0" err="1"/>
              <a:t>c_ij</a:t>
            </a:r>
            <a:endParaRPr lang="en-US" dirty="0"/>
          </a:p>
          <a:p>
            <a:r>
              <a:rPr lang="en-US" dirty="0"/>
              <a:t>Precision = </a:t>
            </a:r>
            <a:r>
              <a:rPr lang="en-US" dirty="0" err="1"/>
              <a:t>c_ii</a:t>
            </a:r>
            <a:r>
              <a:rPr lang="en-US" dirty="0"/>
              <a:t> / \</a:t>
            </a:r>
            <a:r>
              <a:rPr lang="en-US" dirty="0" err="1"/>
              <a:t>sum_j</a:t>
            </a:r>
            <a:r>
              <a:rPr lang="en-US" dirty="0"/>
              <a:t> </a:t>
            </a:r>
            <a:r>
              <a:rPr lang="en-US" dirty="0" err="1"/>
              <a:t>c_ji</a:t>
            </a:r>
            <a:r>
              <a:rPr lang="en-US" dirty="0"/>
              <a:t> </a:t>
            </a:r>
          </a:p>
          <a:p>
            <a:r>
              <a:rPr lang="en-US" dirty="0"/>
              <a:t>Accuracy = \</a:t>
            </a:r>
            <a:r>
              <a:rPr lang="en-US" dirty="0" err="1"/>
              <a:t>sum_i</a:t>
            </a:r>
            <a:r>
              <a:rPr lang="en-US" dirty="0"/>
              <a:t> </a:t>
            </a:r>
            <a:r>
              <a:rPr lang="en-US" dirty="0" err="1"/>
              <a:t>c_ii</a:t>
            </a:r>
            <a:r>
              <a:rPr lang="en-US" dirty="0"/>
              <a:t> / \</a:t>
            </a:r>
            <a:r>
              <a:rPr lang="en-US" dirty="0" err="1"/>
              <a:t>sum_j</a:t>
            </a:r>
            <a:r>
              <a:rPr lang="en-US" dirty="0"/>
              <a:t> </a:t>
            </a:r>
            <a:r>
              <a:rPr lang="en-US" dirty="0" err="1"/>
              <a:t>sum_i</a:t>
            </a:r>
            <a:r>
              <a:rPr lang="en-US" dirty="0"/>
              <a:t> </a:t>
            </a:r>
            <a:r>
              <a:rPr lang="en-US" dirty="0" err="1"/>
              <a:t>c_ij</a:t>
            </a:r>
            <a:r>
              <a:rPr lang="en-US" dirty="0"/>
              <a:t>) </a:t>
            </a:r>
          </a:p>
        </p:txBody>
      </p:sp>
      <p:sp>
        <p:nvSpPr>
          <p:cNvPr id="4" name="Slide Number Placeholder 3"/>
          <p:cNvSpPr>
            <a:spLocks noGrp="1"/>
          </p:cNvSpPr>
          <p:nvPr>
            <p:ph type="sldNum" sz="quarter" idx="5"/>
          </p:nvPr>
        </p:nvSpPr>
        <p:spPr/>
        <p:txBody>
          <a:bodyPr/>
          <a:lstStyle/>
          <a:p>
            <a:fld id="{3EB9031F-EB71-7642-8F3C-6FDC1408CB92}" type="slidenum">
              <a:rPr lang="en-US" smtClean="0"/>
              <a:pPr/>
              <a:t>61</a:t>
            </a:fld>
            <a:endParaRPr lang="en-US"/>
          </a:p>
        </p:txBody>
      </p:sp>
    </p:spTree>
    <p:extLst>
      <p:ext uri="{BB962C8B-B14F-4D97-AF65-F5344CB8AC3E}">
        <p14:creationId xmlns:p14="http://schemas.microsoft.com/office/powerpoint/2010/main" val="14629087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f1 ignores true </a:t>
            </a:r>
            <a:r>
              <a:rPr lang="en-US" dirty="0" err="1"/>
              <a:t>negs</a:t>
            </a:r>
            <a:r>
              <a:rPr lang="en-US" baseline="0" dirty="0"/>
              <a:t> </a:t>
            </a:r>
            <a:r>
              <a:rPr lang="en-US" dirty="0"/>
              <a:t>and its magnitude is mostly determined by the number of true positives, large classes dominate small classes in </a:t>
            </a:r>
            <a:r>
              <a:rPr lang="en-US" dirty="0" err="1"/>
              <a:t>microaverage</a:t>
            </a:r>
            <a:r>
              <a:rPr lang="en-US" dirty="0"/>
              <a:t>.</a:t>
            </a:r>
          </a:p>
          <a:p>
            <a:endParaRPr lang="en-US" dirty="0"/>
          </a:p>
          <a:p>
            <a:endParaRPr 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63</a:t>
            </a:fld>
            <a:endParaRPr lang="en-US"/>
          </a:p>
        </p:txBody>
      </p:sp>
    </p:spTree>
    <p:extLst>
      <p:ext uri="{BB962C8B-B14F-4D97-AF65-F5344CB8AC3E}">
        <p14:creationId xmlns:p14="http://schemas.microsoft.com/office/powerpoint/2010/main" val="6534782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65</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41477746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66</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267209708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76</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3004051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61E6D798-0D31-0647-AB71-9E94307BC9C4}" type="slidenum">
              <a:rPr lang="en-US"/>
              <a:pPr/>
              <a:t>10</a:t>
            </a:fld>
            <a:endParaRPr 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948099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1041FE78-3ECD-CD47-AF85-D701825482C7}" type="slidenum">
              <a:rPr lang="en-US"/>
              <a:pPr/>
              <a:t>12</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4092053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13</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951385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14</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3886342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Selected words: love, sweet, great, fun, romantic, laughing, recommend, several, happy, again</a:t>
            </a:r>
          </a:p>
        </p:txBody>
      </p:sp>
      <p:sp>
        <p:nvSpPr>
          <p:cNvPr id="4" name="Slide Number Placeholder 3"/>
          <p:cNvSpPr>
            <a:spLocks noGrp="1"/>
          </p:cNvSpPr>
          <p:nvPr>
            <p:ph type="sldNum" sz="quarter" idx="5"/>
          </p:nvPr>
        </p:nvSpPr>
        <p:spPr/>
        <p:txBody>
          <a:bodyPr/>
          <a:lstStyle/>
          <a:p>
            <a:fld id="{3EB9031F-EB71-7642-8F3C-6FDC1408CB92}" type="slidenum">
              <a:rPr lang="en-US" smtClean="0"/>
              <a:pPr/>
              <a:t>17</a:t>
            </a:fld>
            <a:endParaRPr lang="en-US"/>
          </a:p>
        </p:txBody>
      </p:sp>
    </p:spTree>
    <p:extLst>
      <p:ext uri="{BB962C8B-B14F-4D97-AF65-F5344CB8AC3E}">
        <p14:creationId xmlns:p14="http://schemas.microsoft.com/office/powerpoint/2010/main" val="23827739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4572000" y="510778"/>
            <a:ext cx="3890964" cy="1298972"/>
          </a:xfrm>
        </p:spPr>
        <p:txBody>
          <a:bodyPr/>
          <a:lstStyle>
            <a:lvl1pPr algn="ctr">
              <a:defRPr sz="3200" b="1"/>
            </a:lvl1pPr>
          </a:lstStyle>
          <a:p>
            <a:r>
              <a:rPr lang="en-US"/>
              <a:t>Click to edit Master title style</a:t>
            </a:r>
            <a:endParaRPr lang="en-US" dirty="0"/>
          </a:p>
        </p:txBody>
      </p:sp>
      <p:sp>
        <p:nvSpPr>
          <p:cNvPr id="205827" name="Rectangle 3"/>
          <p:cNvSpPr>
            <a:spLocks noGrp="1" noChangeArrowheads="1"/>
          </p:cNvSpPr>
          <p:nvPr>
            <p:ph type="subTitle" idx="1"/>
          </p:nvPr>
        </p:nvSpPr>
        <p:spPr>
          <a:xfrm>
            <a:off x="4572000" y="2876550"/>
            <a:ext cx="3886200" cy="1676400"/>
          </a:xfrm>
        </p:spPr>
        <p:txBody>
          <a:bodyPr/>
          <a:lstStyle>
            <a:lvl1pPr marL="0" indent="0" algn="ctr">
              <a:spcBef>
                <a:spcPts val="900"/>
              </a:spcBef>
              <a:buFont typeface="Times" pitchFamily="-65" charset="0"/>
              <a:buNone/>
              <a:defRPr/>
            </a:lvl1pPr>
          </a:lstStyle>
          <a:p>
            <a:r>
              <a:rPr lang="en-US"/>
              <a:t>Click to edit Master subtitle style</a:t>
            </a:r>
            <a:endParaRPr lang="en-US" dirty="0"/>
          </a:p>
        </p:txBody>
      </p:sp>
      <p:sp>
        <p:nvSpPr>
          <p:cNvPr id="5" name="Rectangle 4"/>
          <p:cNvSpPr>
            <a:spLocks noGrp="1" noChangeArrowheads="1"/>
          </p:cNvSpPr>
          <p:nvPr>
            <p:ph type="dt" sz="half" idx="10"/>
          </p:nvPr>
        </p:nvSpPr>
        <p:spPr>
          <a:xfrm>
            <a:off x="7239000" y="4705350"/>
            <a:ext cx="1219200" cy="342900"/>
          </a:xfrm>
        </p:spPr>
        <p:txBody>
          <a:bodyPr anchor="b"/>
          <a:lstStyle>
            <a:lvl1pPr>
              <a:defRPr>
                <a:solidFill>
                  <a:schemeClr val="bg2"/>
                </a:solidFill>
              </a:defRPr>
            </a:lvl1pPr>
          </a:lstStyle>
          <a:p>
            <a:pPr>
              <a:defRPr/>
            </a:pPr>
            <a:endParaRPr lang="en-US" dirty="0"/>
          </a:p>
        </p:txBody>
      </p:sp>
      <p:sp>
        <p:nvSpPr>
          <p:cNvPr id="6" name="Rectangle 5"/>
          <p:cNvSpPr>
            <a:spLocks noGrp="1" noChangeArrowheads="1"/>
          </p:cNvSpPr>
          <p:nvPr>
            <p:ph type="ftr" sz="quarter" idx="11"/>
          </p:nvPr>
        </p:nvSpPr>
        <p:spPr>
          <a:xfrm>
            <a:off x="5334000" y="4705350"/>
            <a:ext cx="1905000" cy="342900"/>
          </a:xfrm>
        </p:spPr>
        <p:txBody>
          <a:bodyPr anchor="b"/>
          <a:lstStyle>
            <a:lvl1pPr>
              <a:defRPr>
                <a:solidFill>
                  <a:schemeClr val="bg2"/>
                </a:solidFill>
              </a:defRPr>
            </a:lvl1pPr>
          </a:lstStyle>
          <a:p>
            <a:pPr>
              <a:defRPr/>
            </a:pPr>
            <a:endParaRPr lang="en-US" dirty="0"/>
          </a:p>
        </p:txBody>
      </p:sp>
      <p:pic>
        <p:nvPicPr>
          <p:cNvPr id="9" name="Picture 8" descr="wordcloud2.jpg"/>
          <p:cNvPicPr>
            <a:picLocks noChangeAspect="1"/>
          </p:cNvPicPr>
          <p:nvPr userDrawn="1"/>
        </p:nvPicPr>
        <p:blipFill rotWithShape="1">
          <a:blip r:embed="rId2"/>
          <a:srcRect l="19740" t="8415" r="20308" b="8153"/>
          <a:stretch/>
        </p:blipFill>
        <p:spPr>
          <a:xfrm>
            <a:off x="781451" y="165818"/>
            <a:ext cx="2647549" cy="4768132"/>
          </a:xfrm>
          <a:prstGeom prst="rect">
            <a:avLst/>
          </a:prstGeom>
        </p:spPr>
      </p:pic>
      <p:sp>
        <p:nvSpPr>
          <p:cNvPr id="11" name="Rectangle 6"/>
          <p:cNvSpPr>
            <a:spLocks noGrp="1" noChangeArrowheads="1"/>
          </p:cNvSpPr>
          <p:nvPr>
            <p:ph type="sldNum" sz="quarter" idx="12"/>
          </p:nvPr>
        </p:nvSpPr>
        <p:spPr>
          <a:xfrm>
            <a:off x="4572000" y="4705350"/>
            <a:ext cx="765174" cy="342900"/>
          </a:xfrm>
        </p:spPr>
        <p:txBody>
          <a:bodyPr anchor="b"/>
          <a:lstStyle>
            <a:lvl1pPr>
              <a:defRPr>
                <a:solidFill>
                  <a:schemeClr val="bg2"/>
                </a:solidFill>
              </a:defRPr>
            </a:lvl1pPr>
          </a:lstStyle>
          <a:p>
            <a:fld id="{E74C7FEE-6B48-4643-BCFB-F13B0E13E171}" type="slidenum">
              <a:rPr lang="en-US"/>
              <a:pPr/>
              <a:t>‹#›</a:t>
            </a:fld>
            <a:endParaRPr lang="en-US" dirty="0"/>
          </a:p>
        </p:txBody>
      </p:sp>
    </p:spTree>
    <p:extLst>
      <p:ext uri="{BB962C8B-B14F-4D97-AF65-F5344CB8AC3E}">
        <p14:creationId xmlns:p14="http://schemas.microsoft.com/office/powerpoint/2010/main" val="2807211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C1DFA8D9-15F1-AF4D-8149-0C26EB27AC9C}" type="slidenum">
              <a:rPr lang="en-US"/>
              <a:pPr/>
              <a:t>‹#›</a:t>
            </a:fld>
            <a:endParaRPr lang="en-US"/>
          </a:p>
        </p:txBody>
      </p:sp>
    </p:spTree>
    <p:extLst>
      <p:ext uri="{BB962C8B-B14F-4D97-AF65-F5344CB8AC3E}">
        <p14:creationId xmlns:p14="http://schemas.microsoft.com/office/powerpoint/2010/main" val="3316983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29450" y="285750"/>
            <a:ext cx="2114550" cy="4400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6191250" cy="4400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6857BED9-9427-674C-8047-314E304C86F8}" type="slidenum">
              <a:rPr lang="en-US"/>
              <a:pPr/>
              <a:t>‹#›</a:t>
            </a:fld>
            <a:endParaRPr lang="en-US"/>
          </a:p>
        </p:txBody>
      </p:sp>
    </p:spTree>
    <p:extLst>
      <p:ext uri="{BB962C8B-B14F-4D97-AF65-F5344CB8AC3E}">
        <p14:creationId xmlns:p14="http://schemas.microsoft.com/office/powerpoint/2010/main" val="3743081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3057525"/>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3495300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Narrow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04800" y="1352550"/>
            <a:ext cx="6858000" cy="3333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rrowheads="1"/>
          </p:cNvSpPr>
          <p:nvPr>
            <p:ph type="dt" sz="half" idx="10"/>
          </p:nvPr>
        </p:nvSpPr>
        <p:spPr>
          <a:xfrm>
            <a:off x="5181600" y="4705350"/>
            <a:ext cx="1981200" cy="342900"/>
          </a:xfrm>
          <a:ln/>
        </p:spPr>
        <p:txBody>
          <a:bodyPr/>
          <a:lstStyle>
            <a:lvl1pPr>
              <a:defRPr/>
            </a:lvl1pPr>
          </a:lstStyle>
          <a:p>
            <a:pPr>
              <a:defRPr/>
            </a:pPr>
            <a:endParaRPr lang="en-US" dirty="0"/>
          </a:p>
        </p:txBody>
      </p:sp>
      <p:sp>
        <p:nvSpPr>
          <p:cNvPr id="5" name="Rectangle 6"/>
          <p:cNvSpPr>
            <a:spLocks noGrp="1" noChangeArrowheads="1"/>
          </p:cNvSpPr>
          <p:nvPr>
            <p:ph type="ftr" sz="quarter" idx="11"/>
          </p:nvPr>
        </p:nvSpPr>
        <p:spPr>
          <a:xfrm>
            <a:off x="2286000" y="4705350"/>
            <a:ext cx="2895600" cy="342900"/>
          </a:xfrm>
          <a:ln/>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a:ln/>
        </p:spPr>
        <p:txBody>
          <a:bodyPr/>
          <a:lstStyle>
            <a:lvl1pPr>
              <a:defRPr/>
            </a:lvl1pPr>
          </a:lstStyle>
          <a:p>
            <a:fld id="{10F35DC5-7E65-8247-99AB-4E984F8A921E}" type="slidenum">
              <a:rPr lang="en-US"/>
              <a:pPr/>
              <a:t>‹#›</a:t>
            </a:fld>
            <a:endParaRPr lang="en-US"/>
          </a:p>
        </p:txBody>
      </p:sp>
      <p:sp>
        <p:nvSpPr>
          <p:cNvPr id="8"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1817706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Complete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6802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85750"/>
            <a:ext cx="8077200" cy="742950"/>
          </a:xfrm>
        </p:spPr>
        <p:txBody>
          <a:bodyPr/>
          <a:lstStyle/>
          <a:p>
            <a:r>
              <a:rPr lang="en-US"/>
              <a:t>Click to edit Master title style</a:t>
            </a:r>
          </a:p>
        </p:txBody>
      </p:sp>
      <p:sp>
        <p:nvSpPr>
          <p:cNvPr id="3" name="Text Placeholder 2"/>
          <p:cNvSpPr>
            <a:spLocks noGrp="1"/>
          </p:cNvSpPr>
          <p:nvPr>
            <p:ph type="body" sz="half" idx="1"/>
          </p:nvPr>
        </p:nvSpPr>
        <p:spPr>
          <a:xfrm>
            <a:off x="685800" y="1314450"/>
            <a:ext cx="381000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14450"/>
            <a:ext cx="381000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073E132B-8114-9C40-BEEF-D3730B172957}" type="slidenum">
              <a:rPr lang="en-US"/>
              <a:pPr/>
              <a:t>‹#›</a:t>
            </a:fld>
            <a:endParaRPr lang="en-US"/>
          </a:p>
        </p:txBody>
      </p:sp>
    </p:spTree>
    <p:extLst>
      <p:ext uri="{BB962C8B-B14F-4D97-AF65-F5344CB8AC3E}">
        <p14:creationId xmlns:p14="http://schemas.microsoft.com/office/powerpoint/2010/main" val="317526271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85750"/>
            <a:ext cx="8077200" cy="742950"/>
          </a:xfrm>
        </p:spPr>
        <p:txBody>
          <a:bodyPr/>
          <a:lstStyle/>
          <a:p>
            <a:r>
              <a:rPr lang="en-US"/>
              <a:t>Click to edit Master title style</a:t>
            </a:r>
          </a:p>
        </p:txBody>
      </p:sp>
      <p:sp>
        <p:nvSpPr>
          <p:cNvPr id="3" name="Content Placeholder 2"/>
          <p:cNvSpPr>
            <a:spLocks noGrp="1"/>
          </p:cNvSpPr>
          <p:nvPr>
            <p:ph sz="half" idx="1"/>
          </p:nvPr>
        </p:nvSpPr>
        <p:spPr>
          <a:xfrm>
            <a:off x="685800" y="1314450"/>
            <a:ext cx="381000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314450"/>
            <a:ext cx="3810000" cy="177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200400"/>
            <a:ext cx="3810000" cy="177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7575C677-3EFC-664E-9CFB-474B877C6D06}" type="slidenum">
              <a:rPr lang="en-US"/>
              <a:pPr/>
              <a:t>‹#›</a:t>
            </a:fld>
            <a:endParaRPr lang="en-US"/>
          </a:p>
        </p:txBody>
      </p:sp>
    </p:spTree>
    <p:extLst>
      <p:ext uri="{BB962C8B-B14F-4D97-AF65-F5344CB8AC3E}">
        <p14:creationId xmlns:p14="http://schemas.microsoft.com/office/powerpoint/2010/main" val="380476993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04800" y="1352550"/>
            <a:ext cx="8534400" cy="3333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rrowheads="1"/>
          </p:cNvSpPr>
          <p:nvPr>
            <p:ph type="dt" sz="half" idx="10"/>
          </p:nvPr>
        </p:nvSpPr>
        <p:spPr>
          <a:xfrm>
            <a:off x="6858000" y="4705350"/>
            <a:ext cx="1981200" cy="342900"/>
          </a:xfrm>
          <a:ln/>
        </p:spPr>
        <p:txBody>
          <a:bodyPr/>
          <a:lstStyle>
            <a:lvl1pPr>
              <a:defRPr/>
            </a:lvl1pPr>
          </a:lstStyle>
          <a:p>
            <a:pPr>
              <a:defRPr/>
            </a:pPr>
            <a:endParaRPr lang="en-US"/>
          </a:p>
        </p:txBody>
      </p:sp>
      <p:sp>
        <p:nvSpPr>
          <p:cNvPr id="5" name="Rectangle 6"/>
          <p:cNvSpPr>
            <a:spLocks noGrp="1" noChangeArrowheads="1"/>
          </p:cNvSpPr>
          <p:nvPr>
            <p:ph type="ftr" sz="quarter" idx="11"/>
          </p:nvPr>
        </p:nvSpPr>
        <p:spPr>
          <a:xfrm>
            <a:off x="3048000" y="4705350"/>
            <a:ext cx="2895600" cy="342900"/>
          </a:xfrm>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10F35DC5-7E65-8247-99AB-4E984F8A921E}" type="slidenum">
              <a:rPr lang="en-US"/>
              <a:pPr/>
              <a:t>‹#›</a:t>
            </a:fld>
            <a:endParaRPr lang="en-US"/>
          </a:p>
        </p:txBody>
      </p:sp>
      <p:sp>
        <p:nvSpPr>
          <p:cNvPr id="8"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2386176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2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9C2BDC8F-D922-0A4E-AAA0-9C7D97FF3D71}" type="slidenum">
              <a:rPr lang="en-US"/>
              <a:pPr/>
              <a:t>‹#›</a:t>
            </a:fld>
            <a:endParaRPr lang="en-US"/>
          </a:p>
        </p:txBody>
      </p:sp>
    </p:spTree>
    <p:extLst>
      <p:ext uri="{BB962C8B-B14F-4D97-AF65-F5344CB8AC3E}">
        <p14:creationId xmlns:p14="http://schemas.microsoft.com/office/powerpoint/2010/main" val="231173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4800" y="1314450"/>
            <a:ext cx="3810000" cy="337185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67200" y="1314450"/>
            <a:ext cx="3810000" cy="337185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5"/>
          <p:cNvSpPr>
            <a:spLocks noGrp="1" noChangeArrowheads="1"/>
          </p:cNvSpPr>
          <p:nvPr>
            <p:ph type="dt" sz="half" idx="10"/>
          </p:nvPr>
        </p:nvSpPr>
        <p:spPr>
          <a:xfrm>
            <a:off x="6096000" y="4705350"/>
            <a:ext cx="1981200" cy="342900"/>
          </a:xfrm>
          <a:ln/>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a:xfrm>
            <a:off x="2667000" y="4686300"/>
            <a:ext cx="2895600" cy="342900"/>
          </a:xfrm>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BAC7A63A-31A1-2C4C-95AA-A445DBCAB174}"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363913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6248400" y="4705350"/>
            <a:ext cx="1981200" cy="3429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480275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fld id="{03BC7101-16EA-C942-850C-355264FDE9E8}" type="slidenum">
              <a:rPr lang="en-US"/>
              <a:pPr/>
              <a:t>‹#›</a:t>
            </a:fld>
            <a:endParaRPr lang="en-US"/>
          </a:p>
        </p:txBody>
      </p:sp>
      <p:sp>
        <p:nvSpPr>
          <p:cNvPr id="6"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118628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fld id="{B228E5E2-1321-4548-96C8-615581C5A8C2}" type="slidenum">
              <a:rPr lang="en-US"/>
              <a:pPr/>
              <a:t>‹#›</a:t>
            </a:fld>
            <a:endParaRPr lang="en-US"/>
          </a:p>
        </p:txBody>
      </p:sp>
    </p:spTree>
    <p:extLst>
      <p:ext uri="{BB962C8B-B14F-4D97-AF65-F5344CB8AC3E}">
        <p14:creationId xmlns:p14="http://schemas.microsoft.com/office/powerpoint/2010/main" val="3941278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0"/>
            <a:ext cx="3008313" cy="871538"/>
          </a:xfrm>
        </p:spPr>
        <p:txBody>
          <a:bodyPr/>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2343150"/>
            <a:ext cx="3008313" cy="225147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83729988-E849-C549-AA67-252EA40F09C2}" type="slidenum">
              <a:rPr lang="en-US"/>
              <a:pPr/>
              <a:t>‹#›</a:t>
            </a:fld>
            <a:endParaRPr lang="en-US"/>
          </a:p>
        </p:txBody>
      </p:sp>
      <p:sp>
        <p:nvSpPr>
          <p:cNvPr id="8"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2833127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497882B1-C6D6-A945-BB8B-B7B1B12471B5}" type="slidenum">
              <a:rPr lang="en-US"/>
              <a:pPr/>
              <a:t>‹#›</a:t>
            </a:fld>
            <a:endParaRPr lang="en-US"/>
          </a:p>
        </p:txBody>
      </p:sp>
    </p:spTree>
    <p:extLst>
      <p:ext uri="{BB962C8B-B14F-4D97-AF65-F5344CB8AC3E}">
        <p14:creationId xmlns:p14="http://schemas.microsoft.com/office/powerpoint/2010/main" val="1506046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3"/>
          <p:cNvSpPr>
            <a:spLocks noGrp="1" noChangeArrowheads="1"/>
          </p:cNvSpPr>
          <p:nvPr>
            <p:ph type="title"/>
          </p:nvPr>
        </p:nvSpPr>
        <p:spPr bwMode="auto">
          <a:xfrm>
            <a:off x="1371600" y="381000"/>
            <a:ext cx="7467600"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en-US"/>
              <a:t>Click to edit Master title style</a:t>
            </a:r>
            <a:endParaRPr lang="en-US" dirty="0"/>
          </a:p>
        </p:txBody>
      </p:sp>
      <p:sp>
        <p:nvSpPr>
          <p:cNvPr id="1029" name="Rectangle 4"/>
          <p:cNvSpPr>
            <a:spLocks noGrp="1" noChangeArrowheads="1"/>
          </p:cNvSpPr>
          <p:nvPr>
            <p:ph type="body" idx="1"/>
          </p:nvPr>
        </p:nvSpPr>
        <p:spPr bwMode="auto">
          <a:xfrm>
            <a:off x="304800" y="1352550"/>
            <a:ext cx="7772400" cy="3333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4805" name="Rectangle 5"/>
          <p:cNvSpPr>
            <a:spLocks noGrp="1" noChangeArrowheads="1"/>
          </p:cNvSpPr>
          <p:nvPr>
            <p:ph type="dt" sz="half" idx="2"/>
          </p:nvPr>
        </p:nvSpPr>
        <p:spPr bwMode="auto">
          <a:xfrm>
            <a:off x="6096000" y="4705350"/>
            <a:ext cx="19812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ea typeface="+mn-ea"/>
                <a:cs typeface="+mn-cs"/>
              </a:defRPr>
            </a:lvl1pPr>
          </a:lstStyle>
          <a:p>
            <a:pPr>
              <a:defRPr/>
            </a:pPr>
            <a:endParaRPr lang="en-US" dirty="0"/>
          </a:p>
        </p:txBody>
      </p:sp>
      <p:sp>
        <p:nvSpPr>
          <p:cNvPr id="204806" name="Rectangle 6"/>
          <p:cNvSpPr>
            <a:spLocks noGrp="1" noChangeArrowheads="1"/>
          </p:cNvSpPr>
          <p:nvPr>
            <p:ph type="ftr" sz="quarter" idx="3"/>
          </p:nvPr>
        </p:nvSpPr>
        <p:spPr bwMode="auto">
          <a:xfrm>
            <a:off x="2743200" y="4686300"/>
            <a:ext cx="28956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ea typeface="+mn-ea"/>
                <a:cs typeface="+mn-cs"/>
              </a:defRPr>
            </a:lvl1pPr>
          </a:lstStyle>
          <a:p>
            <a:pPr>
              <a:defRPr/>
            </a:pPr>
            <a:endParaRPr lang="en-US" dirty="0"/>
          </a:p>
        </p:txBody>
      </p:sp>
      <p:sp>
        <p:nvSpPr>
          <p:cNvPr id="204807" name="Rectangle 7"/>
          <p:cNvSpPr>
            <a:spLocks noGrp="1" noChangeArrowheads="1"/>
          </p:cNvSpPr>
          <p:nvPr>
            <p:ph type="sldNum" sz="quarter" idx="4"/>
          </p:nvPr>
        </p:nvSpPr>
        <p:spPr bwMode="auto">
          <a:xfrm>
            <a:off x="304800" y="4705350"/>
            <a:ext cx="19812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mn-lt"/>
              </a:defRPr>
            </a:lvl1pPr>
          </a:lstStyle>
          <a:p>
            <a:fld id="{91F816EA-24CC-2048-859A-C5EA9F275392}" type="slidenum">
              <a:rPr lang="en-US" smtClean="0"/>
              <a:pPr/>
              <a:t>‹#›</a:t>
            </a:fld>
            <a:endParaRPr lang="en-US" dirty="0"/>
          </a:p>
        </p:txBody>
      </p:sp>
      <p:pic>
        <p:nvPicPr>
          <p:cNvPr id="10" name="Picture 9"/>
          <p:cNvPicPr>
            <a:picLocks noChangeAspect="1"/>
          </p:cNvPicPr>
          <p:nvPr/>
        </p:nvPicPr>
        <p:blipFill>
          <a:blip r:embed="rId18"/>
          <a:stretch>
            <a:fillRect/>
          </a:stretch>
        </p:blipFill>
        <p:spPr>
          <a:xfrm>
            <a:off x="274056" y="325348"/>
            <a:ext cx="868944" cy="874802"/>
          </a:xfrm>
          <a:prstGeom prst="rect">
            <a:avLst/>
          </a:prstGeom>
        </p:spPr>
      </p:pic>
      <p:sp>
        <p:nvSpPr>
          <p:cNvPr id="8" name="TextBox 7"/>
          <p:cNvSpPr txBox="1"/>
          <p:nvPr/>
        </p:nvSpPr>
        <p:spPr>
          <a:xfrm>
            <a:off x="76200" y="8750"/>
            <a:ext cx="1295400" cy="261610"/>
          </a:xfrm>
          <a:prstGeom prst="rect">
            <a:avLst/>
          </a:prstGeom>
          <a:noFill/>
        </p:spPr>
        <p:txBody>
          <a:bodyPr wrap="square" lIns="0" rIns="0" rtlCol="0">
            <a:spAutoFit/>
          </a:bodyPr>
          <a:lstStyle/>
          <a:p>
            <a:pPr algn="ctr"/>
            <a:r>
              <a:rPr lang="en-US" sz="1100" dirty="0">
                <a:solidFill>
                  <a:srgbClr val="A4001D"/>
                </a:solidFill>
                <a:latin typeface="+mn-lt"/>
              </a:rPr>
              <a:t>Dan Jurafsky</a:t>
            </a:r>
          </a:p>
        </p:txBody>
      </p:sp>
    </p:spTree>
  </p:cSld>
  <p:clrMap bg1="lt1" tx1="dk1" bg2="lt2" tx2="dk2" accent1="accent1" accent2="accent2" accent3="accent3" accent4="accent4" accent5="accent5" accent6="accent6" hlink="hlink" folHlink="folHlink"/>
  <p:sldLayoutIdLst>
    <p:sldLayoutId id="2147483710"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1" r:id="rId13"/>
    <p:sldLayoutId id="2147483712" r:id="rId14"/>
    <p:sldLayoutId id="2147483713" r:id="rId15"/>
    <p:sldLayoutId id="2147483714" r:id="rId16"/>
  </p:sldLayoutIdLst>
  <p:hf hdr="0" ftr="0" dt="0"/>
  <p:txStyles>
    <p:titleStyle>
      <a:lvl1pPr algn="l" rtl="0" eaLnBrk="1" fontAlgn="base" hangingPunct="1">
        <a:spcBef>
          <a:spcPct val="0"/>
        </a:spcBef>
        <a:spcAft>
          <a:spcPct val="0"/>
        </a:spcAft>
        <a:defRPr sz="3200" b="1">
          <a:solidFill>
            <a:schemeClr val="tx1"/>
          </a:solidFill>
          <a:latin typeface="+mj-lt"/>
          <a:ea typeface="ＭＳ Ｐゴシック" pitchFamily="-65" charset="-128"/>
          <a:cs typeface="ＭＳ Ｐゴシック" pitchFamily="-65" charset="-128"/>
        </a:defRPr>
      </a:lvl1pPr>
      <a:lvl2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2pPr>
      <a:lvl3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3pPr>
      <a:lvl4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4pPr>
      <a:lvl5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5pPr>
      <a:lvl6pPr marL="457200" algn="l" rtl="0" eaLnBrk="1" fontAlgn="base" hangingPunct="1">
        <a:spcBef>
          <a:spcPct val="0"/>
        </a:spcBef>
        <a:spcAft>
          <a:spcPct val="0"/>
        </a:spcAft>
        <a:defRPr sz="3600">
          <a:solidFill>
            <a:schemeClr val="tx1"/>
          </a:solidFill>
          <a:latin typeface="Lucida Sans" pitchFamily="-65" charset="0"/>
        </a:defRPr>
      </a:lvl6pPr>
      <a:lvl7pPr marL="914400" algn="l" rtl="0" eaLnBrk="1" fontAlgn="base" hangingPunct="1">
        <a:spcBef>
          <a:spcPct val="0"/>
        </a:spcBef>
        <a:spcAft>
          <a:spcPct val="0"/>
        </a:spcAft>
        <a:defRPr sz="3600">
          <a:solidFill>
            <a:schemeClr val="tx1"/>
          </a:solidFill>
          <a:latin typeface="Lucida Sans" pitchFamily="-65" charset="0"/>
        </a:defRPr>
      </a:lvl7pPr>
      <a:lvl8pPr marL="1371600" algn="l" rtl="0" eaLnBrk="1" fontAlgn="base" hangingPunct="1">
        <a:spcBef>
          <a:spcPct val="0"/>
        </a:spcBef>
        <a:spcAft>
          <a:spcPct val="0"/>
        </a:spcAft>
        <a:defRPr sz="3600">
          <a:solidFill>
            <a:schemeClr val="tx1"/>
          </a:solidFill>
          <a:latin typeface="Lucida Sans" pitchFamily="-65" charset="0"/>
        </a:defRPr>
      </a:lvl8pPr>
      <a:lvl9pPr marL="1828800" algn="l" rtl="0" eaLnBrk="1" fontAlgn="base" hangingPunct="1">
        <a:spcBef>
          <a:spcPct val="0"/>
        </a:spcBef>
        <a:spcAft>
          <a:spcPct val="0"/>
        </a:spcAft>
        <a:defRPr sz="3600">
          <a:solidFill>
            <a:schemeClr val="tx1"/>
          </a:solidFill>
          <a:latin typeface="Lucida Sans" pitchFamily="-65" charset="0"/>
        </a:defRPr>
      </a:lvl9pPr>
    </p:titleStyle>
    <p:body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0.emf"/><Relationship Id="rId4"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15.xml"/><Relationship Id="rId7" Type="http://schemas.openxmlformats.org/officeDocument/2006/relationships/image" Target="../media/image12.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1.emf"/><Relationship Id="rId4" Type="http://schemas.openxmlformats.org/officeDocument/2006/relationships/oleObject" Target="../embeddings/oleObject2.bin"/><Relationship Id="rId9" Type="http://schemas.openxmlformats.org/officeDocument/2006/relationships/image" Target="../media/image13.emf"/></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15.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14.emf"/><Relationship Id="rId4" Type="http://schemas.openxmlformats.org/officeDocument/2006/relationships/oleObject" Target="../embeddings/oleObject5.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6.emf"/><Relationship Id="rId4" Type="http://schemas.openxmlformats.org/officeDocument/2006/relationships/oleObject" Target="../embeddings/oleObject7.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18.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17.emf"/><Relationship Id="rId4" Type="http://schemas.openxmlformats.org/officeDocument/2006/relationships/oleObject" Target="../embeddings/oleObject8.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19.e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1.bin"/><Relationship Id="rId5" Type="http://schemas.openxmlformats.org/officeDocument/2006/relationships/image" Target="../media/image16.emf"/><Relationship Id="rId4" Type="http://schemas.openxmlformats.org/officeDocument/2006/relationships/oleObject" Target="../embeddings/oleObject10.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0.emf"/><Relationship Id="rId4" Type="http://schemas.openxmlformats.org/officeDocument/2006/relationships/oleObject" Target="../embeddings/oleObject12.bin"/></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22.e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4.bin"/><Relationship Id="rId5" Type="http://schemas.openxmlformats.org/officeDocument/2006/relationships/image" Target="../media/image21.emf"/><Relationship Id="rId4" Type="http://schemas.openxmlformats.org/officeDocument/2006/relationships/oleObject" Target="../embeddings/oleObject13.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2.emf"/><Relationship Id="rId4" Type="http://schemas.openxmlformats.org/officeDocument/2006/relationships/oleObject" Target="../embeddings/oleObject15.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24.emf"/><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oleObject" Target="../embeddings/oleObject17.bin"/><Relationship Id="rId5" Type="http://schemas.openxmlformats.org/officeDocument/2006/relationships/image" Target="../media/image23.emf"/><Relationship Id="rId4" Type="http://schemas.openxmlformats.org/officeDocument/2006/relationships/oleObject" Target="../embeddings/oleObject16.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notesSlide" Target="../notesSlides/notesSlide26.xml"/><Relationship Id="rId7" Type="http://schemas.openxmlformats.org/officeDocument/2006/relationships/image" Target="../media/image26.emf"/><Relationship Id="rId2" Type="http://schemas.openxmlformats.org/officeDocument/2006/relationships/slideLayout" Target="../slideLayouts/slideLayout12.xml"/><Relationship Id="rId1" Type="http://schemas.openxmlformats.org/officeDocument/2006/relationships/vmlDrawing" Target="../drawings/vmlDrawing11.vml"/><Relationship Id="rId6" Type="http://schemas.openxmlformats.org/officeDocument/2006/relationships/oleObject" Target="../embeddings/oleObject19.bin"/><Relationship Id="rId5" Type="http://schemas.openxmlformats.org/officeDocument/2006/relationships/image" Target="../media/image25.emf"/><Relationship Id="rId4" Type="http://schemas.openxmlformats.org/officeDocument/2006/relationships/oleObject" Target="../embeddings/oleObject18.bin"/><Relationship Id="rId9" Type="http://schemas.openxmlformats.org/officeDocument/2006/relationships/image" Target="../media/image27.emf"/></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29.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2.bin"/><Relationship Id="rId5" Type="http://schemas.openxmlformats.org/officeDocument/2006/relationships/image" Target="../media/image28.emf"/><Relationship Id="rId4" Type="http://schemas.openxmlformats.org/officeDocument/2006/relationships/oleObject" Target="../embeddings/oleObject21.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31.emf"/><Relationship Id="rId2" Type="http://schemas.openxmlformats.org/officeDocument/2006/relationships/slideLayout" Target="../slideLayouts/slideLayout12.xml"/><Relationship Id="rId1" Type="http://schemas.openxmlformats.org/officeDocument/2006/relationships/vmlDrawing" Target="../drawings/vmlDrawing13.vml"/><Relationship Id="rId6" Type="http://schemas.openxmlformats.org/officeDocument/2006/relationships/oleObject" Target="../embeddings/oleObject24.bin"/><Relationship Id="rId5" Type="http://schemas.openxmlformats.org/officeDocument/2006/relationships/image" Target="../media/image30.emf"/><Relationship Id="rId4" Type="http://schemas.openxmlformats.org/officeDocument/2006/relationships/oleObject" Target="../embeddings/oleObject23.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3.emf"/><Relationship Id="rId5" Type="http://schemas.openxmlformats.org/officeDocument/2006/relationships/oleObject" Target="../embeddings/oleObject26.bin"/><Relationship Id="rId4" Type="http://schemas.openxmlformats.org/officeDocument/2006/relationships/image" Target="../media/image32.emf"/><Relationship Id="rId9" Type="http://schemas.openxmlformats.org/officeDocument/2006/relationships/oleObject" Target="../embeddings/oleObject28.bin"/></Relationships>
</file>

<file path=ppt/slides/_rels/slide47.xml.rels><?xml version="1.0" encoding="UTF-8" standalone="yes"?>
<Relationships xmlns="http://schemas.openxmlformats.org/package/2006/relationships"><Relationship Id="rId2" Type="http://schemas.openxmlformats.org/officeDocument/2006/relationships/hyperlink" Target="http://spamassassin.apache.org/tests_3_3_x.html"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35.emf"/><Relationship Id="rId4" Type="http://schemas.openxmlformats.org/officeDocument/2006/relationships/oleObject" Target="../embeddings/oleObject29.bin"/></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notesSlide" Target="../notesSlides/notesSlide44.xml"/><Relationship Id="rId7" Type="http://schemas.openxmlformats.org/officeDocument/2006/relationships/image" Target="../media/image37.e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31.bin"/><Relationship Id="rId5" Type="http://schemas.openxmlformats.org/officeDocument/2006/relationships/image" Target="../media/image36.emf"/><Relationship Id="rId4" Type="http://schemas.openxmlformats.org/officeDocument/2006/relationships/oleObject" Target="../embeddings/oleObject30.bin"/><Relationship Id="rId9" Type="http://schemas.openxmlformats.org/officeDocument/2006/relationships/image" Target="../media/image38.e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9.tiff"/><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40.e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dirty="0">
                <a:latin typeface="Calibri (Headings)"/>
                <a:cs typeface="Calibri (Headings)"/>
              </a:rPr>
              <a:t>Text Classification and Na</a:t>
            </a:r>
            <a:r>
              <a:rPr lang="fr-FR" sz="4000" dirty="0">
                <a:latin typeface="Calibri (Headings)"/>
                <a:cs typeface="Calibri (Headings)"/>
              </a:rPr>
              <a:t>ï</a:t>
            </a:r>
            <a:r>
              <a:rPr lang="en-US" sz="4000" dirty="0" err="1">
                <a:latin typeface="Calibri (Headings)"/>
                <a:cs typeface="Calibri (Headings)"/>
              </a:rPr>
              <a:t>ve</a:t>
            </a:r>
            <a:r>
              <a:rPr lang="en-US" sz="4000">
                <a:latin typeface="Calibri (Headings)"/>
                <a:cs typeface="Calibri (Headings)"/>
              </a:rPr>
              <a:t>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a:solidFill>
                  <a:srgbClr val="A4001D"/>
                </a:solidFill>
                <a:latin typeface="Calibri"/>
                <a:ea typeface="ＭＳ Ｐゴシック" charset="0"/>
                <a:cs typeface="Calibri"/>
              </a:rPr>
              <a:t>The Task of Text Classification</a:t>
            </a:r>
            <a:endParaRPr lang="en-US" sz="3600" dirty="0">
              <a:solidFill>
                <a:srgbClr val="A4001D"/>
              </a:solidFill>
              <a:latin typeface="Calibri"/>
              <a:ea typeface="ＭＳ Ｐゴシック" charset="0"/>
              <a:cs typeface="Calibri"/>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title"/>
          </p:nvPr>
        </p:nvSpPr>
        <p:spPr/>
        <p:txBody>
          <a:bodyPr/>
          <a:lstStyle/>
          <a:p>
            <a:r>
              <a:rPr lang="en-US" sz="3600" dirty="0"/>
              <a:t>Classification Methods: </a:t>
            </a:r>
            <a:br>
              <a:rPr lang="en-US" sz="3600" dirty="0"/>
            </a:br>
            <a:r>
              <a:rPr lang="en-US" sz="3600" dirty="0"/>
              <a:t>Hand-coded rules</a:t>
            </a:r>
          </a:p>
        </p:txBody>
      </p:sp>
      <p:sp>
        <p:nvSpPr>
          <p:cNvPr id="27651" name="Rectangle 5"/>
          <p:cNvSpPr>
            <a:spLocks noGrp="1" noChangeArrowheads="1"/>
          </p:cNvSpPr>
          <p:nvPr>
            <p:ph sz="quarter" idx="1"/>
          </p:nvPr>
        </p:nvSpPr>
        <p:spPr/>
        <p:txBody>
          <a:bodyPr/>
          <a:lstStyle/>
          <a:p>
            <a:r>
              <a:rPr lang="en-US" dirty="0">
                <a:latin typeface="Calibri" charset="0"/>
              </a:rPr>
              <a:t>Rules based on combinations of words or other features</a:t>
            </a:r>
          </a:p>
          <a:p>
            <a:pPr lvl="1"/>
            <a:r>
              <a:rPr lang="en-US" dirty="0">
                <a:latin typeface="Calibri" charset="0"/>
              </a:rPr>
              <a:t> spam: black-list-address OR (“dollars” </a:t>
            </a:r>
            <a:r>
              <a:rPr lang="en-US" dirty="0" err="1">
                <a:latin typeface="Calibri" charset="0"/>
              </a:rPr>
              <a:t>AND“have</a:t>
            </a:r>
            <a:r>
              <a:rPr lang="en-US" dirty="0">
                <a:latin typeface="Calibri" charset="0"/>
              </a:rPr>
              <a:t> been selected”)</a:t>
            </a:r>
          </a:p>
          <a:p>
            <a:r>
              <a:rPr lang="en-US" dirty="0">
                <a:latin typeface="Calibri" charset="0"/>
              </a:rPr>
              <a:t>Accuracy can be high</a:t>
            </a:r>
          </a:p>
          <a:p>
            <a:pPr lvl="1"/>
            <a:r>
              <a:rPr lang="en-US" dirty="0">
                <a:latin typeface="Calibri" charset="0"/>
              </a:rPr>
              <a:t>If rules carefully refined by expert</a:t>
            </a:r>
          </a:p>
          <a:p>
            <a:r>
              <a:rPr lang="en-US" dirty="0">
                <a:latin typeface="Calibri" charset="0"/>
              </a:rPr>
              <a:t>But building and maintaining these rules is expensive</a:t>
            </a:r>
          </a:p>
        </p:txBody>
      </p:sp>
    </p:spTree>
    <p:extLst>
      <p:ext uri="{BB962C8B-B14F-4D97-AF65-F5344CB8AC3E}">
        <p14:creationId xmlns:p14="http://schemas.microsoft.com/office/powerpoint/2010/main" val="190331373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57200"/>
            <a:ext cx="7467600" cy="742950"/>
          </a:xfrm>
        </p:spPr>
        <p:txBody>
          <a:bodyPr/>
          <a:lstStyle/>
          <a:p>
            <a:r>
              <a:rPr lang="en-US" sz="3600" dirty="0"/>
              <a:t>Classification Methods:</a:t>
            </a:r>
            <a:br>
              <a:rPr lang="en-US" sz="3600" dirty="0"/>
            </a:br>
            <a:r>
              <a:rPr lang="en-US" sz="3600" dirty="0"/>
              <a:t>Supervised Machine Learning</a:t>
            </a:r>
          </a:p>
        </p:txBody>
      </p:sp>
      <p:sp>
        <p:nvSpPr>
          <p:cNvPr id="3" name="Content Placeholder 2"/>
          <p:cNvSpPr>
            <a:spLocks noGrp="1"/>
          </p:cNvSpPr>
          <p:nvPr>
            <p:ph idx="1"/>
          </p:nvPr>
        </p:nvSpPr>
        <p:spPr/>
        <p:txBody>
          <a:bodyPr/>
          <a:lstStyle/>
          <a:p>
            <a:r>
              <a:rPr lang="en-US" sz="2800" i="1" dirty="0">
                <a:latin typeface="Calibri" charset="0"/>
              </a:rPr>
              <a:t>Input: </a:t>
            </a:r>
          </a:p>
          <a:p>
            <a:pPr lvl="1"/>
            <a:r>
              <a:rPr lang="en-US" sz="2400" dirty="0">
                <a:latin typeface="Calibri" charset="0"/>
              </a:rPr>
              <a:t>a document </a:t>
            </a:r>
            <a:r>
              <a:rPr lang="en-US" sz="2400" i="1" dirty="0">
                <a:solidFill>
                  <a:srgbClr val="FF0000"/>
                </a:solidFill>
                <a:latin typeface="Calibri" charset="0"/>
              </a:rPr>
              <a:t>d</a:t>
            </a:r>
          </a:p>
          <a:p>
            <a:pPr lvl="1"/>
            <a:r>
              <a:rPr lang="en-US" sz="2400" i="1" dirty="0">
                <a:latin typeface="Calibri" charset="0"/>
              </a:rPr>
              <a:t> </a:t>
            </a:r>
            <a:r>
              <a:rPr lang="en-US" sz="2400" dirty="0">
                <a:latin typeface="Calibri" charset="0"/>
                <a:ea typeface="ＭＳ Ｐゴシック" charset="0"/>
              </a:rPr>
              <a:t>a fixed set of classes  </a:t>
            </a:r>
            <a:r>
              <a:rPr lang="en-US" sz="2400" i="1" dirty="0">
                <a:solidFill>
                  <a:srgbClr val="FF0000"/>
                </a:solidFill>
                <a:latin typeface="Calibri" charset="0"/>
                <a:ea typeface="ＭＳ Ｐゴシック" charset="0"/>
              </a:rPr>
              <a:t>C </a:t>
            </a:r>
            <a:r>
              <a:rPr lang="en-US" sz="2400" dirty="0">
                <a:solidFill>
                  <a:srgbClr val="FF0000"/>
                </a:solidFill>
                <a:latin typeface="Calibri" charset="0"/>
                <a:ea typeface="ＭＳ Ｐゴシック" charset="0"/>
              </a:rPr>
              <a:t>=</a:t>
            </a:r>
            <a:r>
              <a:rPr lang="en-US" sz="2400" i="1" dirty="0">
                <a:solidFill>
                  <a:srgbClr val="FF0000"/>
                </a:solidFill>
                <a:latin typeface="Calibri" charset="0"/>
                <a:ea typeface="ＭＳ Ｐゴシック" charset="0"/>
              </a:rPr>
              <a:t> </a:t>
            </a:r>
            <a:r>
              <a:rPr lang="en-US" sz="2400" dirty="0">
                <a:solidFill>
                  <a:srgbClr val="FF0000"/>
                </a:solidFill>
                <a:latin typeface="Calibri" charset="0"/>
                <a:ea typeface="ＭＳ Ｐゴシック" charset="0"/>
                <a:sym typeface="Symbol" charset="0"/>
              </a:rPr>
              <a:t>{</a:t>
            </a:r>
            <a:r>
              <a:rPr lang="en-US" sz="2400" i="1" dirty="0">
                <a:solidFill>
                  <a:srgbClr val="FF0000"/>
                </a:solidFill>
                <a:latin typeface="Calibri" charset="0"/>
                <a:ea typeface="ＭＳ Ｐゴシック" charset="0"/>
                <a:sym typeface="Symbol" charset="0"/>
              </a:rPr>
              <a:t>c</a:t>
            </a:r>
            <a:r>
              <a:rPr lang="en-US" sz="2400" baseline="-25000" dirty="0">
                <a:solidFill>
                  <a:srgbClr val="FF0000"/>
                </a:solidFill>
                <a:latin typeface="Calibri" charset="0"/>
                <a:ea typeface="ＭＳ Ｐゴシック" charset="0"/>
                <a:sym typeface="Symbol" charset="0"/>
              </a:rPr>
              <a:t>1</a:t>
            </a:r>
            <a:r>
              <a:rPr lang="en-US" sz="2400" dirty="0">
                <a:solidFill>
                  <a:srgbClr val="FF0000"/>
                </a:solidFill>
                <a:latin typeface="Calibri" charset="0"/>
                <a:ea typeface="ＭＳ Ｐゴシック" charset="0"/>
                <a:sym typeface="Symbol" charset="0"/>
              </a:rPr>
              <a:t>, </a:t>
            </a:r>
            <a:r>
              <a:rPr lang="en-US" sz="2400" i="1" dirty="0">
                <a:solidFill>
                  <a:srgbClr val="FF0000"/>
                </a:solidFill>
                <a:latin typeface="Calibri" charset="0"/>
                <a:ea typeface="ＭＳ Ｐゴシック" charset="0"/>
                <a:sym typeface="Symbol" charset="0"/>
              </a:rPr>
              <a:t>c</a:t>
            </a:r>
            <a:r>
              <a:rPr lang="en-US" sz="2400" baseline="-25000" dirty="0">
                <a:solidFill>
                  <a:srgbClr val="FF0000"/>
                </a:solidFill>
                <a:latin typeface="Calibri" charset="0"/>
                <a:ea typeface="ＭＳ Ｐゴシック" charset="0"/>
                <a:sym typeface="Symbol" charset="0"/>
              </a:rPr>
              <a:t>2</a:t>
            </a:r>
            <a:r>
              <a:rPr lang="en-US" sz="2400" dirty="0">
                <a:solidFill>
                  <a:srgbClr val="FF0000"/>
                </a:solidFill>
                <a:latin typeface="Calibri" charset="0"/>
                <a:ea typeface="ＭＳ Ｐゴシック" charset="0"/>
                <a:sym typeface="Symbol" charset="0"/>
              </a:rPr>
              <a:t>,…, </a:t>
            </a:r>
            <a:r>
              <a:rPr lang="en-US" sz="2400" i="1" dirty="0" err="1">
                <a:solidFill>
                  <a:srgbClr val="FF0000"/>
                </a:solidFill>
                <a:latin typeface="Calibri" charset="0"/>
                <a:ea typeface="ＭＳ Ｐゴシック" charset="0"/>
                <a:sym typeface="Symbol" charset="0"/>
              </a:rPr>
              <a:t>c</a:t>
            </a:r>
            <a:r>
              <a:rPr lang="en-US" sz="2400" i="1" baseline="-25000" dirty="0" err="1">
                <a:solidFill>
                  <a:srgbClr val="FF0000"/>
                </a:solidFill>
                <a:latin typeface="Calibri" charset="0"/>
                <a:ea typeface="ＭＳ Ｐゴシック" charset="0"/>
                <a:sym typeface="Symbol" charset="0"/>
              </a:rPr>
              <a:t>J</a:t>
            </a:r>
            <a:r>
              <a:rPr lang="en-US" sz="2400" dirty="0">
                <a:solidFill>
                  <a:srgbClr val="FF0000"/>
                </a:solidFill>
                <a:latin typeface="Calibri" charset="0"/>
                <a:ea typeface="ＭＳ Ｐゴシック" charset="0"/>
                <a:sym typeface="Symbol" charset="0"/>
              </a:rPr>
              <a:t>}</a:t>
            </a:r>
            <a:endParaRPr lang="en-US" sz="1800" i="1" dirty="0">
              <a:solidFill>
                <a:srgbClr val="FF0000"/>
              </a:solidFill>
              <a:latin typeface="Calibri" charset="0"/>
            </a:endParaRPr>
          </a:p>
          <a:p>
            <a:pPr lvl="1"/>
            <a:r>
              <a:rPr lang="en-US" sz="2400" dirty="0">
                <a:latin typeface="Calibri" charset="0"/>
              </a:rPr>
              <a:t>A training set of </a:t>
            </a:r>
            <a:r>
              <a:rPr lang="en-US" sz="2400" i="1" dirty="0">
                <a:solidFill>
                  <a:srgbClr val="FF0000"/>
                </a:solidFill>
                <a:latin typeface="Calibri" charset="0"/>
              </a:rPr>
              <a:t>m</a:t>
            </a:r>
            <a:r>
              <a:rPr lang="en-US" sz="2400" i="1" dirty="0">
                <a:latin typeface="Calibri" charset="0"/>
              </a:rPr>
              <a:t> </a:t>
            </a:r>
            <a:r>
              <a:rPr lang="en-US" sz="2400" dirty="0">
                <a:latin typeface="Calibri" charset="0"/>
              </a:rPr>
              <a:t>hand-labeled documents </a:t>
            </a:r>
            <a:r>
              <a:rPr lang="en-US" sz="2400" i="1" dirty="0">
                <a:solidFill>
                  <a:srgbClr val="FF0000"/>
                </a:solidFill>
                <a:latin typeface="Calibri" charset="0"/>
              </a:rPr>
              <a:t>(d</a:t>
            </a:r>
            <a:r>
              <a:rPr lang="en-US" sz="2400" i="1" baseline="-25000" dirty="0">
                <a:solidFill>
                  <a:srgbClr val="FF0000"/>
                </a:solidFill>
                <a:latin typeface="Calibri" charset="0"/>
              </a:rPr>
              <a:t>1</a:t>
            </a:r>
            <a:r>
              <a:rPr lang="en-US" sz="2400" i="1" dirty="0">
                <a:solidFill>
                  <a:srgbClr val="FF0000"/>
                </a:solidFill>
                <a:latin typeface="Calibri" charset="0"/>
              </a:rPr>
              <a:t>,c</a:t>
            </a:r>
            <a:r>
              <a:rPr lang="en-US" sz="2400" i="1" baseline="-25000" dirty="0">
                <a:solidFill>
                  <a:srgbClr val="FF0000"/>
                </a:solidFill>
                <a:latin typeface="Calibri" charset="0"/>
              </a:rPr>
              <a:t>1</a:t>
            </a:r>
            <a:r>
              <a:rPr lang="en-US" sz="2400" i="1" dirty="0">
                <a:solidFill>
                  <a:srgbClr val="FF0000"/>
                </a:solidFill>
                <a:latin typeface="Calibri" charset="0"/>
              </a:rPr>
              <a:t>),....,(</a:t>
            </a:r>
            <a:r>
              <a:rPr lang="en-US" sz="2400" i="1" dirty="0" err="1">
                <a:solidFill>
                  <a:srgbClr val="FF0000"/>
                </a:solidFill>
                <a:latin typeface="Calibri" charset="0"/>
              </a:rPr>
              <a:t>d</a:t>
            </a:r>
            <a:r>
              <a:rPr lang="en-US" sz="2400" i="1" baseline="-25000" dirty="0" err="1">
                <a:solidFill>
                  <a:srgbClr val="FF0000"/>
                </a:solidFill>
                <a:latin typeface="Calibri" charset="0"/>
              </a:rPr>
              <a:t>m</a:t>
            </a:r>
            <a:r>
              <a:rPr lang="en-US" sz="2400" i="1" dirty="0" err="1">
                <a:solidFill>
                  <a:srgbClr val="FF0000"/>
                </a:solidFill>
                <a:latin typeface="Calibri" charset="0"/>
              </a:rPr>
              <a:t>,c</a:t>
            </a:r>
            <a:r>
              <a:rPr lang="en-US" sz="2400" i="1" baseline="-25000" dirty="0" err="1">
                <a:solidFill>
                  <a:srgbClr val="FF0000"/>
                </a:solidFill>
                <a:latin typeface="Calibri" charset="0"/>
              </a:rPr>
              <a:t>m</a:t>
            </a:r>
            <a:r>
              <a:rPr lang="en-US" sz="2400" i="1" dirty="0">
                <a:solidFill>
                  <a:srgbClr val="FF0000"/>
                </a:solidFill>
                <a:latin typeface="Calibri" charset="0"/>
              </a:rPr>
              <a:t>)</a:t>
            </a:r>
          </a:p>
          <a:p>
            <a:r>
              <a:rPr lang="en-US" sz="2800" i="1" dirty="0">
                <a:latin typeface="Calibri" charset="0"/>
              </a:rPr>
              <a:t>Output: </a:t>
            </a:r>
          </a:p>
          <a:p>
            <a:pPr lvl="1"/>
            <a:r>
              <a:rPr lang="en-US" sz="2400" dirty="0">
                <a:latin typeface="Calibri" charset="0"/>
              </a:rPr>
              <a:t>a learned classifier </a:t>
            </a:r>
            <a:r>
              <a:rPr lang="en-US" sz="2400" i="1" dirty="0">
                <a:solidFill>
                  <a:srgbClr val="FF0000"/>
                </a:solidFill>
                <a:latin typeface="Calibri" charset="0"/>
              </a:rPr>
              <a:t>γ:d </a:t>
            </a:r>
            <a:r>
              <a:rPr lang="en-US" sz="2400" i="1" dirty="0">
                <a:solidFill>
                  <a:srgbClr val="FF0000"/>
                </a:solidFill>
                <a:latin typeface="Calibri" charset="0"/>
                <a:sym typeface="Wingdings" charset="2"/>
              </a:rPr>
              <a:t> c</a:t>
            </a:r>
            <a:endParaRPr lang="en-US" sz="2400" i="1" dirty="0">
              <a:solidFill>
                <a:srgbClr val="FF0000"/>
              </a:solidFill>
              <a:latin typeface="Calibri" charset="0"/>
            </a:endParaRPr>
          </a:p>
        </p:txBody>
      </p:sp>
      <p:sp>
        <p:nvSpPr>
          <p:cNvPr id="4" name="Slide Number Placeholder 3"/>
          <p:cNvSpPr>
            <a:spLocks noGrp="1"/>
          </p:cNvSpPr>
          <p:nvPr>
            <p:ph type="sldNum" sz="quarter" idx="12"/>
          </p:nvPr>
        </p:nvSpPr>
        <p:spPr/>
        <p:txBody>
          <a:bodyPr/>
          <a:lstStyle/>
          <a:p>
            <a:fld id="{10F35DC5-7E65-8247-99AB-4E984F8A921E}" type="slidenum">
              <a:rPr lang="en-US" smtClean="0"/>
              <a:pPr/>
              <a:t>11</a:t>
            </a:fld>
            <a:endParaRPr lang="en-US" dirty="0"/>
          </a:p>
        </p:txBody>
      </p:sp>
    </p:spTree>
    <p:extLst>
      <p:ext uri="{BB962C8B-B14F-4D97-AF65-F5344CB8AC3E}">
        <p14:creationId xmlns:p14="http://schemas.microsoft.com/office/powerpoint/2010/main" val="3091599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a:xfrm>
            <a:off x="1371600" y="361950"/>
            <a:ext cx="7467600" cy="742950"/>
          </a:xfrm>
        </p:spPr>
        <p:txBody>
          <a:bodyPr/>
          <a:lstStyle/>
          <a:p>
            <a:r>
              <a:rPr lang="en-US" sz="3600" dirty="0"/>
              <a:t>Classification Methods:</a:t>
            </a:r>
            <a:br>
              <a:rPr lang="en-US" sz="3600" dirty="0"/>
            </a:br>
            <a:r>
              <a:rPr lang="en-US" sz="3600" dirty="0"/>
              <a:t>Supervised Machine Learning</a:t>
            </a:r>
          </a:p>
        </p:txBody>
      </p:sp>
      <p:sp>
        <p:nvSpPr>
          <p:cNvPr id="29699" name="Rectangle 5"/>
          <p:cNvSpPr>
            <a:spLocks noGrp="1" noChangeArrowheads="1"/>
          </p:cNvSpPr>
          <p:nvPr>
            <p:ph sz="quarter" idx="1"/>
          </p:nvPr>
        </p:nvSpPr>
        <p:spPr/>
        <p:txBody>
          <a:bodyPr/>
          <a:lstStyle/>
          <a:p>
            <a:r>
              <a:rPr lang="en-US" sz="2800" dirty="0">
                <a:latin typeface="Calibri" charset="0"/>
              </a:rPr>
              <a:t>Any kind of classifier</a:t>
            </a:r>
          </a:p>
          <a:p>
            <a:pPr lvl="1"/>
            <a:r>
              <a:rPr lang="en-US" sz="2400" dirty="0">
                <a:latin typeface="Calibri" charset="0"/>
              </a:rPr>
              <a:t>Na</a:t>
            </a:r>
            <a:r>
              <a:rPr lang="fr-FR" sz="2400" dirty="0">
                <a:latin typeface="Calibri" charset="0"/>
              </a:rPr>
              <a:t>ï</a:t>
            </a:r>
            <a:r>
              <a:rPr lang="en-US" sz="2400" dirty="0" err="1">
                <a:latin typeface="Calibri" charset="0"/>
              </a:rPr>
              <a:t>ve</a:t>
            </a:r>
            <a:r>
              <a:rPr lang="en-US" sz="2400" dirty="0">
                <a:latin typeface="Calibri" charset="0"/>
              </a:rPr>
              <a:t> Bayes</a:t>
            </a:r>
          </a:p>
          <a:p>
            <a:pPr lvl="1"/>
            <a:r>
              <a:rPr lang="en-US" sz="2400" dirty="0">
                <a:latin typeface="Calibri" charset="0"/>
              </a:rPr>
              <a:t>Logistic regression</a:t>
            </a:r>
          </a:p>
          <a:p>
            <a:pPr lvl="1"/>
            <a:r>
              <a:rPr lang="en-US" sz="2400" dirty="0">
                <a:latin typeface="Calibri" charset="0"/>
              </a:rPr>
              <a:t>Support-vector machines</a:t>
            </a:r>
          </a:p>
          <a:p>
            <a:pPr lvl="1"/>
            <a:r>
              <a:rPr lang="en-US" sz="2400" dirty="0">
                <a:latin typeface="Calibri" charset="0"/>
              </a:rPr>
              <a:t>Neural network </a:t>
            </a:r>
          </a:p>
          <a:p>
            <a:pPr lvl="1"/>
            <a:r>
              <a:rPr lang="en-US" sz="2400" dirty="0">
                <a:latin typeface="Calibri" charset="0"/>
              </a:rPr>
              <a:t>k-Nearest Neighbors</a:t>
            </a:r>
          </a:p>
          <a:p>
            <a:pPr lvl="1"/>
            <a:r>
              <a:rPr lang="en-US" sz="2400" dirty="0" err="1">
                <a:latin typeface="Calibri" charset="0"/>
              </a:rPr>
              <a:t>Etc</a:t>
            </a:r>
            <a:r>
              <a:rPr lang="en-US" sz="2400" dirty="0">
                <a:latin typeface="Calibri" charset="0"/>
              </a:rPr>
              <a:t> </a:t>
            </a:r>
          </a:p>
          <a:p>
            <a:pPr lvl="1"/>
            <a:r>
              <a:rPr lang="en-US" sz="2400" dirty="0">
                <a:latin typeface="Calibri" charset="0"/>
              </a:rPr>
              <a:t>…</a:t>
            </a:r>
            <a:endParaRPr lang="en-US" sz="1000" dirty="0">
              <a:latin typeface="Calibri" charset="0"/>
            </a:endParaRPr>
          </a:p>
        </p:txBody>
      </p:sp>
    </p:spTree>
    <p:extLst>
      <p:ext uri="{BB962C8B-B14F-4D97-AF65-F5344CB8AC3E}">
        <p14:creationId xmlns:p14="http://schemas.microsoft.com/office/powerpoint/2010/main" val="335127387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dirty="0">
                <a:latin typeface="Calibri (Headings)"/>
                <a:cs typeface="Calibri (Headings)"/>
              </a:rPr>
              <a:t>Text Classification and Na</a:t>
            </a:r>
            <a:r>
              <a:rPr lang="fr-FR" sz="4000" dirty="0">
                <a:latin typeface="Calibri (Headings)"/>
                <a:cs typeface="Calibri (Headings)"/>
              </a:rPr>
              <a:t>ï</a:t>
            </a:r>
            <a:r>
              <a:rPr lang="en-US" sz="4000" dirty="0" err="1">
                <a:latin typeface="Calibri (Headings)"/>
                <a:cs typeface="Calibri (Headings)"/>
              </a:rPr>
              <a:t>ve</a:t>
            </a:r>
            <a:r>
              <a:rPr lang="en-US" sz="4000" dirty="0">
                <a:latin typeface="Calibri (Headings)"/>
                <a:cs typeface="Calibri (Headings)"/>
              </a:rPr>
              <a:t> Bayes (End of intro to text classification)</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a:solidFill>
                  <a:srgbClr val="A4001D"/>
                </a:solidFill>
                <a:latin typeface="Calibri"/>
                <a:ea typeface="ＭＳ Ｐゴシック" charset="0"/>
                <a:cs typeface="Calibri"/>
              </a:rPr>
              <a:t>The Task of Text Classification</a:t>
            </a:r>
            <a:endParaRPr lang="en-US" sz="3600" dirty="0">
              <a:solidFill>
                <a:srgbClr val="A4001D"/>
              </a:solidFill>
              <a:latin typeface="Calibri"/>
              <a:ea typeface="ＭＳ Ｐゴシック" charset="0"/>
              <a:cs typeface="Calibri"/>
            </a:endParaRPr>
          </a:p>
        </p:txBody>
      </p:sp>
    </p:spTree>
    <p:extLst>
      <p:ext uri="{BB962C8B-B14F-4D97-AF65-F5344CB8AC3E}">
        <p14:creationId xmlns:p14="http://schemas.microsoft.com/office/powerpoint/2010/main" val="93944607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dirty="0">
                <a:latin typeface="Calibri (Headings)"/>
                <a:cs typeface="Calibri (Headings)"/>
              </a:rPr>
              <a:t>Text Classification and Na</a:t>
            </a:r>
            <a:r>
              <a:rPr lang="fr-FR" sz="4000" dirty="0">
                <a:latin typeface="Calibri (Headings)"/>
                <a:cs typeface="Calibri (Headings)"/>
              </a:rPr>
              <a:t>ï</a:t>
            </a:r>
            <a:r>
              <a:rPr lang="en-US" sz="4000" dirty="0" err="1">
                <a:latin typeface="Calibri (Headings)"/>
                <a:cs typeface="Calibri (Headings)"/>
              </a:rPr>
              <a:t>ve</a:t>
            </a:r>
            <a:r>
              <a:rPr lang="en-US" sz="4000" dirty="0">
                <a:latin typeface="Calibri (Headings)"/>
                <a:cs typeface="Calibri (Headings)"/>
              </a:rPr>
              <a:t> Bayes (Start of naïve Bayes 1)</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Na</a:t>
            </a:r>
            <a:r>
              <a:rPr lang="fr-FR" sz="3600" dirty="0" err="1">
                <a:solidFill>
                  <a:srgbClr val="A4001D"/>
                </a:solidFill>
                <a:latin typeface="Calibri"/>
                <a:ea typeface="ＭＳ Ｐゴシック" charset="0"/>
                <a:cs typeface="Calibri"/>
              </a:rPr>
              <a:t>ï</a:t>
            </a:r>
            <a:r>
              <a:rPr lang="en-US" sz="3600" dirty="0" err="1">
                <a:solidFill>
                  <a:srgbClr val="A4001D"/>
                </a:solidFill>
                <a:latin typeface="Calibri"/>
                <a:ea typeface="ＭＳ Ｐゴシック" charset="0"/>
                <a:cs typeface="Calibri"/>
              </a:rPr>
              <a:t>ve</a:t>
            </a:r>
            <a:r>
              <a:rPr lang="en-US" sz="3600" dirty="0">
                <a:solidFill>
                  <a:srgbClr val="A4001D"/>
                </a:solidFill>
                <a:latin typeface="Calibri"/>
                <a:ea typeface="ＭＳ Ｐゴシック" charset="0"/>
                <a:cs typeface="Calibri"/>
              </a:rPr>
              <a:t> Bayes (I)</a:t>
            </a:r>
          </a:p>
        </p:txBody>
      </p:sp>
    </p:spTree>
    <p:extLst>
      <p:ext uri="{BB962C8B-B14F-4D97-AF65-F5344CB8AC3E}">
        <p14:creationId xmlns:p14="http://schemas.microsoft.com/office/powerpoint/2010/main" val="50383189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t>Naïve Bayes Intuition</a:t>
            </a:r>
          </a:p>
        </p:txBody>
      </p:sp>
      <p:sp>
        <p:nvSpPr>
          <p:cNvPr id="31747" name="Content Placeholder 2"/>
          <p:cNvSpPr>
            <a:spLocks noGrp="1"/>
          </p:cNvSpPr>
          <p:nvPr>
            <p:ph sz="quarter" idx="1"/>
          </p:nvPr>
        </p:nvSpPr>
        <p:spPr>
          <a:xfrm>
            <a:off x="304800" y="1352550"/>
            <a:ext cx="8153400" cy="3333750"/>
          </a:xfrm>
        </p:spPr>
        <p:txBody>
          <a:bodyPr/>
          <a:lstStyle/>
          <a:p>
            <a:r>
              <a:rPr lang="en-US" sz="2800" dirty="0">
                <a:latin typeface="Calibri" charset="0"/>
              </a:rPr>
              <a:t>Simple (“</a:t>
            </a:r>
            <a:r>
              <a:rPr lang="en-US" sz="2800" dirty="0" err="1">
                <a:latin typeface="Calibri" charset="0"/>
              </a:rPr>
              <a:t>na</a:t>
            </a:r>
            <a:r>
              <a:rPr lang="fr-FR" sz="2800" dirty="0" err="1">
                <a:latin typeface="Calibri" charset="0"/>
              </a:rPr>
              <a:t>ï</a:t>
            </a:r>
            <a:r>
              <a:rPr lang="en-US" sz="2800" dirty="0" err="1">
                <a:latin typeface="Calibri" charset="0"/>
              </a:rPr>
              <a:t>ve</a:t>
            </a:r>
            <a:r>
              <a:rPr lang="en-US" sz="2800" dirty="0">
                <a:latin typeface="Calibri" charset="0"/>
              </a:rPr>
              <a:t>”) classification method based on Bayes rule</a:t>
            </a:r>
          </a:p>
          <a:p>
            <a:r>
              <a:rPr lang="en-US" sz="2800" dirty="0">
                <a:latin typeface="Calibri" charset="0"/>
              </a:rPr>
              <a:t>Relies on very simple representation of document</a:t>
            </a:r>
          </a:p>
          <a:p>
            <a:pPr lvl="1"/>
            <a:r>
              <a:rPr lang="en-US" sz="2800" dirty="0">
                <a:latin typeface="Calibri" charset="0"/>
              </a:rPr>
              <a:t>Bag of words</a:t>
            </a:r>
          </a:p>
          <a:p>
            <a:endParaRPr lang="en-US" dirty="0">
              <a:latin typeface="Calibri" charset="0"/>
            </a:endParaRPr>
          </a:p>
        </p:txBody>
      </p:sp>
    </p:spTree>
    <p:extLst>
      <p:ext uri="{BB962C8B-B14F-4D97-AF65-F5344CB8AC3E}">
        <p14:creationId xmlns:p14="http://schemas.microsoft.com/office/powerpoint/2010/main" val="2235890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371600" y="285750"/>
            <a:ext cx="7467600" cy="742950"/>
          </a:xfrm>
        </p:spPr>
        <p:txBody>
          <a:bodyPr/>
          <a:lstStyle/>
          <a:p>
            <a:r>
              <a:rPr lang="en-US" dirty="0"/>
              <a:t>The bag of words representation (1)</a:t>
            </a:r>
          </a:p>
        </p:txBody>
      </p:sp>
      <p:sp>
        <p:nvSpPr>
          <p:cNvPr id="32773" name="Text Box 5"/>
          <p:cNvSpPr txBox="1">
            <a:spLocks noChangeArrowheads="1"/>
          </p:cNvSpPr>
          <p:nvPr/>
        </p:nvSpPr>
        <p:spPr bwMode="auto">
          <a:xfrm>
            <a:off x="457200" y="1733550"/>
            <a:ext cx="1371599" cy="1723549"/>
          </a:xfrm>
          <a:prstGeom prst="rect">
            <a:avLst/>
          </a:prstGeom>
          <a:noFill/>
          <a:ln w="25400">
            <a:noFill/>
            <a:miter lim="800000"/>
            <a:headEnd/>
            <a:tailEnd/>
          </a:ln>
        </p:spPr>
        <p:txBody>
          <a:bodyPr wrap="square">
            <a:prstTxWarp prst="textNoShape">
              <a:avLst/>
            </a:prstTxWarp>
            <a:spAutoFit/>
          </a:bodyPr>
          <a:lstStyle/>
          <a:p>
            <a:r>
              <a:rPr lang="en-US" sz="10600" dirty="0" err="1">
                <a:latin typeface="Lucida Grande"/>
                <a:ea typeface="Lucida Grande"/>
                <a:cs typeface="Lucida Grande"/>
              </a:rPr>
              <a:t>γ</a:t>
            </a:r>
            <a:r>
              <a:rPr lang="en-US" sz="10600" dirty="0"/>
              <a:t>(</a:t>
            </a:r>
          </a:p>
        </p:txBody>
      </p:sp>
      <p:sp>
        <p:nvSpPr>
          <p:cNvPr id="32772" name="Rectangle 4"/>
          <p:cNvSpPr>
            <a:spLocks noChangeArrowheads="1"/>
          </p:cNvSpPr>
          <p:nvPr/>
        </p:nvSpPr>
        <p:spPr bwMode="auto">
          <a:xfrm>
            <a:off x="1905000" y="1352550"/>
            <a:ext cx="4876800" cy="3276600"/>
          </a:xfrm>
          <a:prstGeom prst="rect">
            <a:avLst/>
          </a:prstGeom>
          <a:solidFill>
            <a:schemeClr val="accent6">
              <a:lumMod val="40000"/>
              <a:lumOff val="60000"/>
            </a:schemeClr>
          </a:solidFill>
          <a:ln w="28575">
            <a:solidFill>
              <a:schemeClr val="tx1"/>
            </a:solidFill>
            <a:miter lim="800000"/>
            <a:headEnd/>
            <a:tailEnd/>
          </a:ln>
        </p:spPr>
        <p:txBody>
          <a:bodyPr>
            <a:prstTxWarp prst="textNoShape">
              <a:avLst/>
            </a:prstTxWarp>
          </a:bodyPr>
          <a:lstStyle/>
          <a:p>
            <a:pPr>
              <a:lnSpc>
                <a:spcPct val="80000"/>
              </a:lnSpc>
              <a:spcBef>
                <a:spcPct val="20000"/>
              </a:spcBef>
            </a:pPr>
            <a:r>
              <a:rPr lang="en-US" sz="2000" dirty="0">
                <a:solidFill>
                  <a:srgbClr val="000000"/>
                </a:solidFill>
                <a:latin typeface="Courier"/>
                <a:cs typeface="Courier"/>
              </a:rPr>
              <a:t>I love this movie! It's sweet, but with satirical humor. The dialogue is great and the adventure scenes are fun…  It manages to be whimsical and romantic while laughing at the conventions of the fairy tale genre. I would recommend it to just about anyone. I've seen it several times, and I'm always happy to see it again whenever I have a friend who hasn't seen it yet.</a:t>
            </a:r>
          </a:p>
        </p:txBody>
      </p:sp>
      <p:sp>
        <p:nvSpPr>
          <p:cNvPr id="32774" name="Text Box 6"/>
          <p:cNvSpPr txBox="1">
            <a:spLocks noChangeArrowheads="1"/>
          </p:cNvSpPr>
          <p:nvPr/>
        </p:nvSpPr>
        <p:spPr bwMode="auto">
          <a:xfrm>
            <a:off x="6732866" y="1838801"/>
            <a:ext cx="2182534" cy="1723549"/>
          </a:xfrm>
          <a:prstGeom prst="rect">
            <a:avLst/>
          </a:prstGeom>
          <a:noFill/>
          <a:ln w="25400">
            <a:noFill/>
            <a:miter lim="800000"/>
            <a:headEnd/>
            <a:tailEnd/>
          </a:ln>
        </p:spPr>
        <p:txBody>
          <a:bodyPr wrap="none">
            <a:prstTxWarp prst="textNoShape">
              <a:avLst/>
            </a:prstTxWarp>
            <a:spAutoFit/>
          </a:bodyPr>
          <a:lstStyle/>
          <a:p>
            <a:r>
              <a:rPr lang="en-US" sz="10600" dirty="0"/>
              <a:t>)=c</a:t>
            </a:r>
          </a:p>
        </p:txBody>
      </p:sp>
      <p:sp>
        <p:nvSpPr>
          <p:cNvPr id="32776" name="Text Box 8"/>
          <p:cNvSpPr txBox="1">
            <a:spLocks noChangeArrowheads="1"/>
          </p:cNvSpPr>
          <p:nvPr/>
        </p:nvSpPr>
        <p:spPr bwMode="auto">
          <a:xfrm>
            <a:off x="3505200" y="3371851"/>
            <a:ext cx="184666" cy="461665"/>
          </a:xfrm>
          <a:prstGeom prst="rect">
            <a:avLst/>
          </a:prstGeom>
          <a:noFill/>
          <a:ln w="25400">
            <a:noFill/>
            <a:miter lim="800000"/>
            <a:headEnd/>
            <a:tailEnd/>
          </a:ln>
        </p:spPr>
        <p:txBody>
          <a:bodyPr wrap="none">
            <a:prstTxWarp prst="textNoShape">
              <a:avLst/>
            </a:prstTxWarp>
            <a:spAutoFit/>
          </a:bodyPr>
          <a:lstStyle/>
          <a:p>
            <a:endParaRPr lang="en-US"/>
          </a:p>
        </p:txBody>
      </p:sp>
      <p:pic>
        <p:nvPicPr>
          <p:cNvPr id="9" name="Picture 8" descr="Thumbs-down-ic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800" y="4248150"/>
            <a:ext cx="558800" cy="503632"/>
          </a:xfrm>
          <a:prstGeom prst="rect">
            <a:avLst/>
          </a:prstGeom>
        </p:spPr>
      </p:pic>
      <p:pic>
        <p:nvPicPr>
          <p:cNvPr id="10" name="Picture 9" descr="Thumbs-up-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5800" y="3562350"/>
            <a:ext cx="591828" cy="533399"/>
          </a:xfrm>
          <a:prstGeom prst="rect">
            <a:avLst/>
          </a:prstGeom>
        </p:spPr>
      </p:pic>
    </p:spTree>
    <p:extLst>
      <p:ext uri="{BB962C8B-B14F-4D97-AF65-F5344CB8AC3E}">
        <p14:creationId xmlns:p14="http://schemas.microsoft.com/office/powerpoint/2010/main" val="1814971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371600" y="285750"/>
            <a:ext cx="7467600" cy="742950"/>
          </a:xfrm>
        </p:spPr>
        <p:txBody>
          <a:bodyPr/>
          <a:lstStyle/>
          <a:p>
            <a:r>
              <a:rPr lang="en-US" dirty="0"/>
              <a:t>The bag of words representation (2)</a:t>
            </a:r>
          </a:p>
        </p:txBody>
      </p:sp>
      <p:sp>
        <p:nvSpPr>
          <p:cNvPr id="32773" name="Text Box 5"/>
          <p:cNvSpPr txBox="1">
            <a:spLocks noChangeArrowheads="1"/>
          </p:cNvSpPr>
          <p:nvPr/>
        </p:nvSpPr>
        <p:spPr bwMode="auto">
          <a:xfrm>
            <a:off x="457200" y="1733550"/>
            <a:ext cx="1371599" cy="1723549"/>
          </a:xfrm>
          <a:prstGeom prst="rect">
            <a:avLst/>
          </a:prstGeom>
          <a:noFill/>
          <a:ln w="25400">
            <a:noFill/>
            <a:miter lim="800000"/>
            <a:headEnd/>
            <a:tailEnd/>
          </a:ln>
        </p:spPr>
        <p:txBody>
          <a:bodyPr wrap="square">
            <a:prstTxWarp prst="textNoShape">
              <a:avLst/>
            </a:prstTxWarp>
            <a:spAutoFit/>
          </a:bodyPr>
          <a:lstStyle/>
          <a:p>
            <a:r>
              <a:rPr lang="en-US" sz="10600" dirty="0" err="1">
                <a:latin typeface="Lucida Grande"/>
                <a:ea typeface="Lucida Grande"/>
                <a:cs typeface="Lucida Grande"/>
              </a:rPr>
              <a:t>γ</a:t>
            </a:r>
            <a:r>
              <a:rPr lang="en-US" sz="10600" dirty="0"/>
              <a:t>(</a:t>
            </a:r>
          </a:p>
        </p:txBody>
      </p:sp>
      <p:sp>
        <p:nvSpPr>
          <p:cNvPr id="32772" name="Rectangle 4"/>
          <p:cNvSpPr>
            <a:spLocks noChangeArrowheads="1"/>
          </p:cNvSpPr>
          <p:nvPr/>
        </p:nvSpPr>
        <p:spPr bwMode="auto">
          <a:xfrm>
            <a:off x="1905000" y="1352550"/>
            <a:ext cx="4876800" cy="3276600"/>
          </a:xfrm>
          <a:prstGeom prst="rect">
            <a:avLst/>
          </a:prstGeom>
          <a:solidFill>
            <a:schemeClr val="accent6">
              <a:lumMod val="40000"/>
              <a:lumOff val="60000"/>
            </a:schemeClr>
          </a:solidFill>
          <a:ln w="28575">
            <a:solidFill>
              <a:schemeClr val="tx1"/>
            </a:solidFill>
            <a:miter lim="800000"/>
            <a:headEnd/>
            <a:tailEnd/>
          </a:ln>
        </p:spPr>
        <p:txBody>
          <a:bodyPr>
            <a:prstTxWarp prst="textNoShape">
              <a:avLst/>
            </a:prstTxWarp>
          </a:bodyPr>
          <a:lstStyle/>
          <a:p>
            <a:pPr>
              <a:lnSpc>
                <a:spcPct val="80000"/>
              </a:lnSpc>
              <a:spcBef>
                <a:spcPct val="20000"/>
              </a:spcBef>
            </a:pPr>
            <a:r>
              <a:rPr lang="en-US" sz="2000" dirty="0">
                <a:solidFill>
                  <a:schemeClr val="tx2">
                    <a:lumMod val="75000"/>
                  </a:schemeClr>
                </a:solidFill>
                <a:latin typeface="Courier"/>
                <a:cs typeface="Courier"/>
              </a:rPr>
              <a:t>I </a:t>
            </a:r>
            <a:r>
              <a:rPr lang="en-US" sz="2000" b="1" dirty="0">
                <a:latin typeface="Courier"/>
                <a:cs typeface="Courier"/>
              </a:rPr>
              <a:t>love</a:t>
            </a:r>
            <a:r>
              <a:rPr lang="en-US" sz="2000" dirty="0">
                <a:latin typeface="Courier"/>
                <a:cs typeface="Courier"/>
              </a:rPr>
              <a:t> </a:t>
            </a:r>
            <a:r>
              <a:rPr lang="en-US" sz="2000" dirty="0">
                <a:solidFill>
                  <a:schemeClr val="tx2">
                    <a:lumMod val="75000"/>
                  </a:schemeClr>
                </a:solidFill>
                <a:latin typeface="Courier"/>
                <a:cs typeface="Courier"/>
              </a:rPr>
              <a:t>this movie! It's </a:t>
            </a:r>
            <a:r>
              <a:rPr lang="en-US" sz="2000" b="1" dirty="0">
                <a:latin typeface="Courier"/>
                <a:cs typeface="Courier"/>
              </a:rPr>
              <a:t>sweet</a:t>
            </a:r>
            <a:r>
              <a:rPr lang="en-US" sz="2000" dirty="0">
                <a:solidFill>
                  <a:schemeClr val="tx2">
                    <a:lumMod val="75000"/>
                  </a:schemeClr>
                </a:solidFill>
                <a:latin typeface="Courier"/>
                <a:cs typeface="Courier"/>
              </a:rPr>
              <a:t>, but with </a:t>
            </a:r>
            <a:r>
              <a:rPr lang="en-US" sz="2000" b="1" dirty="0">
                <a:latin typeface="Courier"/>
                <a:cs typeface="Courier"/>
              </a:rPr>
              <a:t>satirical</a:t>
            </a:r>
            <a:r>
              <a:rPr lang="en-US" sz="2000" dirty="0">
                <a:latin typeface="Courier"/>
                <a:cs typeface="Courier"/>
              </a:rPr>
              <a:t> </a:t>
            </a:r>
            <a:r>
              <a:rPr lang="en-US" sz="2000" dirty="0">
                <a:solidFill>
                  <a:schemeClr val="tx2">
                    <a:lumMod val="75000"/>
                  </a:schemeClr>
                </a:solidFill>
                <a:latin typeface="Courier"/>
                <a:cs typeface="Courier"/>
              </a:rPr>
              <a:t>humor. The dialogue is </a:t>
            </a:r>
            <a:r>
              <a:rPr lang="en-US" sz="2000" b="1" dirty="0">
                <a:latin typeface="Courier"/>
                <a:cs typeface="Courier"/>
              </a:rPr>
              <a:t>great</a:t>
            </a:r>
            <a:r>
              <a:rPr lang="en-US" sz="2000" dirty="0">
                <a:latin typeface="Courier"/>
                <a:cs typeface="Courier"/>
              </a:rPr>
              <a:t> </a:t>
            </a:r>
            <a:r>
              <a:rPr lang="en-US" sz="2000" dirty="0">
                <a:solidFill>
                  <a:schemeClr val="tx2">
                    <a:lumMod val="75000"/>
                  </a:schemeClr>
                </a:solidFill>
                <a:latin typeface="Courier"/>
                <a:cs typeface="Courier"/>
              </a:rPr>
              <a:t>and the adventure scenes are </a:t>
            </a:r>
            <a:r>
              <a:rPr lang="en-US" sz="2000" b="1" dirty="0">
                <a:latin typeface="Courier"/>
                <a:cs typeface="Courier"/>
              </a:rPr>
              <a:t>fun</a:t>
            </a:r>
            <a:r>
              <a:rPr lang="en-US" sz="2000" dirty="0">
                <a:solidFill>
                  <a:schemeClr val="tx2">
                    <a:lumMod val="75000"/>
                  </a:schemeClr>
                </a:solidFill>
                <a:latin typeface="Courier"/>
                <a:cs typeface="Courier"/>
              </a:rPr>
              <a:t>…  It manages to be </a:t>
            </a:r>
            <a:r>
              <a:rPr lang="en-US" sz="2000" b="1" dirty="0">
                <a:latin typeface="Courier"/>
                <a:cs typeface="Courier"/>
              </a:rPr>
              <a:t>whimsical</a:t>
            </a:r>
            <a:r>
              <a:rPr lang="en-US" sz="2000" dirty="0">
                <a:latin typeface="Courier"/>
                <a:cs typeface="Courier"/>
              </a:rPr>
              <a:t> </a:t>
            </a:r>
            <a:r>
              <a:rPr lang="en-US" sz="2000" dirty="0">
                <a:solidFill>
                  <a:schemeClr val="tx2">
                    <a:lumMod val="75000"/>
                  </a:schemeClr>
                </a:solidFill>
                <a:latin typeface="Courier"/>
                <a:cs typeface="Courier"/>
              </a:rPr>
              <a:t>and </a:t>
            </a:r>
            <a:r>
              <a:rPr lang="en-US" sz="2000" b="1" dirty="0">
                <a:latin typeface="Courier"/>
                <a:cs typeface="Courier"/>
              </a:rPr>
              <a:t>romantic</a:t>
            </a:r>
            <a:r>
              <a:rPr lang="en-US" sz="2000" dirty="0">
                <a:latin typeface="Courier"/>
                <a:cs typeface="Courier"/>
              </a:rPr>
              <a:t> </a:t>
            </a:r>
            <a:r>
              <a:rPr lang="en-US" sz="2000" dirty="0">
                <a:solidFill>
                  <a:schemeClr val="tx2">
                    <a:lumMod val="75000"/>
                  </a:schemeClr>
                </a:solidFill>
                <a:latin typeface="Courier"/>
                <a:cs typeface="Courier"/>
              </a:rPr>
              <a:t>while </a:t>
            </a:r>
            <a:r>
              <a:rPr lang="en-US" sz="2000" b="1" dirty="0">
                <a:latin typeface="Courier"/>
                <a:cs typeface="Courier"/>
              </a:rPr>
              <a:t>laughing</a:t>
            </a:r>
            <a:r>
              <a:rPr lang="en-US" sz="2000" dirty="0">
                <a:latin typeface="Courier"/>
                <a:cs typeface="Courier"/>
              </a:rPr>
              <a:t> </a:t>
            </a:r>
            <a:r>
              <a:rPr lang="en-US" sz="2000" dirty="0">
                <a:solidFill>
                  <a:schemeClr val="tx2">
                    <a:lumMod val="75000"/>
                  </a:schemeClr>
                </a:solidFill>
                <a:latin typeface="Courier"/>
                <a:cs typeface="Courier"/>
              </a:rPr>
              <a:t>at the conventions of the fairy tale genre. I would </a:t>
            </a:r>
            <a:r>
              <a:rPr lang="en-US" sz="2000" b="1" dirty="0">
                <a:latin typeface="Courier"/>
                <a:cs typeface="Courier"/>
              </a:rPr>
              <a:t>recommend</a:t>
            </a:r>
            <a:r>
              <a:rPr lang="en-US" sz="2000" dirty="0">
                <a:latin typeface="Courier"/>
                <a:cs typeface="Courier"/>
              </a:rPr>
              <a:t> </a:t>
            </a:r>
            <a:r>
              <a:rPr lang="en-US" sz="2000" dirty="0">
                <a:solidFill>
                  <a:schemeClr val="tx2">
                    <a:lumMod val="75000"/>
                  </a:schemeClr>
                </a:solidFill>
                <a:latin typeface="Courier"/>
                <a:cs typeface="Courier"/>
              </a:rPr>
              <a:t>it to just about anyone. I've seen it </a:t>
            </a:r>
            <a:r>
              <a:rPr lang="en-US" sz="2000" b="1" dirty="0">
                <a:latin typeface="Courier"/>
                <a:cs typeface="Courier"/>
              </a:rPr>
              <a:t>several</a:t>
            </a:r>
            <a:r>
              <a:rPr lang="en-US" sz="2000" dirty="0">
                <a:latin typeface="Courier"/>
                <a:cs typeface="Courier"/>
              </a:rPr>
              <a:t> </a:t>
            </a:r>
            <a:r>
              <a:rPr lang="en-US" sz="2000" dirty="0">
                <a:solidFill>
                  <a:schemeClr val="tx2">
                    <a:lumMod val="75000"/>
                  </a:schemeClr>
                </a:solidFill>
                <a:latin typeface="Courier"/>
                <a:cs typeface="Courier"/>
              </a:rPr>
              <a:t>times, and I'm always </a:t>
            </a:r>
            <a:r>
              <a:rPr lang="en-US" sz="2000" b="1" dirty="0">
                <a:latin typeface="Courier"/>
                <a:cs typeface="Courier"/>
              </a:rPr>
              <a:t>happy</a:t>
            </a:r>
            <a:r>
              <a:rPr lang="en-US" sz="2000" dirty="0">
                <a:latin typeface="Courier"/>
                <a:cs typeface="Courier"/>
              </a:rPr>
              <a:t> </a:t>
            </a:r>
            <a:r>
              <a:rPr lang="en-US" sz="2000" dirty="0">
                <a:solidFill>
                  <a:schemeClr val="tx2">
                    <a:lumMod val="75000"/>
                  </a:schemeClr>
                </a:solidFill>
                <a:latin typeface="Courier"/>
                <a:cs typeface="Courier"/>
              </a:rPr>
              <a:t>to see it </a:t>
            </a:r>
            <a:r>
              <a:rPr lang="en-US" sz="2000" b="1" dirty="0">
                <a:latin typeface="Courier"/>
                <a:cs typeface="Courier"/>
              </a:rPr>
              <a:t>again</a:t>
            </a:r>
            <a:r>
              <a:rPr lang="en-US" sz="2000" dirty="0">
                <a:latin typeface="Courier"/>
                <a:cs typeface="Courier"/>
              </a:rPr>
              <a:t> </a:t>
            </a:r>
            <a:r>
              <a:rPr lang="en-US" sz="2000" dirty="0">
                <a:solidFill>
                  <a:schemeClr val="tx2">
                    <a:lumMod val="75000"/>
                  </a:schemeClr>
                </a:solidFill>
                <a:latin typeface="Courier"/>
                <a:cs typeface="Courier"/>
              </a:rPr>
              <a:t>whenever I have a friend who hasn't seen it yet</a:t>
            </a:r>
            <a:r>
              <a:rPr lang="en-US" sz="2000" dirty="0">
                <a:latin typeface="Courier"/>
                <a:cs typeface="Courier"/>
              </a:rPr>
              <a:t>.</a:t>
            </a:r>
          </a:p>
        </p:txBody>
      </p:sp>
      <p:sp>
        <p:nvSpPr>
          <p:cNvPr id="32774" name="Text Box 6"/>
          <p:cNvSpPr txBox="1">
            <a:spLocks noChangeArrowheads="1"/>
          </p:cNvSpPr>
          <p:nvPr/>
        </p:nvSpPr>
        <p:spPr bwMode="auto">
          <a:xfrm>
            <a:off x="6732866" y="1838801"/>
            <a:ext cx="2182534" cy="1723549"/>
          </a:xfrm>
          <a:prstGeom prst="rect">
            <a:avLst/>
          </a:prstGeom>
          <a:noFill/>
          <a:ln w="25400">
            <a:noFill/>
            <a:miter lim="800000"/>
            <a:headEnd/>
            <a:tailEnd/>
          </a:ln>
        </p:spPr>
        <p:txBody>
          <a:bodyPr wrap="none">
            <a:prstTxWarp prst="textNoShape">
              <a:avLst/>
            </a:prstTxWarp>
            <a:spAutoFit/>
          </a:bodyPr>
          <a:lstStyle/>
          <a:p>
            <a:r>
              <a:rPr lang="en-US" sz="10600" dirty="0"/>
              <a:t>)=c</a:t>
            </a:r>
          </a:p>
        </p:txBody>
      </p:sp>
      <p:sp>
        <p:nvSpPr>
          <p:cNvPr id="32776" name="Text Box 8"/>
          <p:cNvSpPr txBox="1">
            <a:spLocks noChangeArrowheads="1"/>
          </p:cNvSpPr>
          <p:nvPr/>
        </p:nvSpPr>
        <p:spPr bwMode="auto">
          <a:xfrm>
            <a:off x="3505200" y="3371851"/>
            <a:ext cx="184666" cy="461665"/>
          </a:xfrm>
          <a:prstGeom prst="rect">
            <a:avLst/>
          </a:prstGeom>
          <a:noFill/>
          <a:ln w="25400">
            <a:noFill/>
            <a:miter lim="800000"/>
            <a:headEnd/>
            <a:tailEnd/>
          </a:ln>
        </p:spPr>
        <p:txBody>
          <a:bodyPr wrap="none">
            <a:prstTxWarp prst="textNoShape">
              <a:avLst/>
            </a:prstTxWarp>
            <a:spAutoFit/>
          </a:bodyPr>
          <a:lstStyle/>
          <a:p>
            <a:endParaRPr lang="en-US"/>
          </a:p>
        </p:txBody>
      </p:sp>
      <p:pic>
        <p:nvPicPr>
          <p:cNvPr id="7" name="Picture 6" descr="Thumbs-down-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5800" y="4248150"/>
            <a:ext cx="558800" cy="503632"/>
          </a:xfrm>
          <a:prstGeom prst="rect">
            <a:avLst/>
          </a:prstGeom>
        </p:spPr>
      </p:pic>
      <p:pic>
        <p:nvPicPr>
          <p:cNvPr id="8" name="Picture 7" descr="Thumbs-up-ic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5800" y="3562350"/>
            <a:ext cx="591828" cy="533399"/>
          </a:xfrm>
          <a:prstGeom prst="rect">
            <a:avLst/>
          </a:prstGeom>
        </p:spPr>
      </p:pic>
    </p:spTree>
    <p:extLst>
      <p:ext uri="{BB962C8B-B14F-4D97-AF65-F5344CB8AC3E}">
        <p14:creationId xmlns:p14="http://schemas.microsoft.com/office/powerpoint/2010/main" val="1509758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371600" y="285750"/>
            <a:ext cx="7467600" cy="742950"/>
          </a:xfrm>
        </p:spPr>
        <p:txBody>
          <a:bodyPr/>
          <a:lstStyle/>
          <a:p>
            <a:r>
              <a:rPr lang="en-US" dirty="0"/>
              <a:t>The bag of words representation: </a:t>
            </a:r>
            <a:br>
              <a:rPr lang="en-US" dirty="0"/>
            </a:br>
            <a:r>
              <a:rPr lang="en-US" dirty="0"/>
              <a:t>using a subset of words</a:t>
            </a:r>
          </a:p>
        </p:txBody>
      </p:sp>
      <p:sp>
        <p:nvSpPr>
          <p:cNvPr id="32773" name="Text Box 5"/>
          <p:cNvSpPr txBox="1">
            <a:spLocks noChangeArrowheads="1"/>
          </p:cNvSpPr>
          <p:nvPr/>
        </p:nvSpPr>
        <p:spPr bwMode="auto">
          <a:xfrm>
            <a:off x="457200" y="1733550"/>
            <a:ext cx="1371599" cy="1723549"/>
          </a:xfrm>
          <a:prstGeom prst="rect">
            <a:avLst/>
          </a:prstGeom>
          <a:noFill/>
          <a:ln w="25400">
            <a:noFill/>
            <a:miter lim="800000"/>
            <a:headEnd/>
            <a:tailEnd/>
          </a:ln>
        </p:spPr>
        <p:txBody>
          <a:bodyPr wrap="square">
            <a:prstTxWarp prst="textNoShape">
              <a:avLst/>
            </a:prstTxWarp>
            <a:spAutoFit/>
          </a:bodyPr>
          <a:lstStyle/>
          <a:p>
            <a:r>
              <a:rPr lang="en-US" sz="10600" dirty="0" err="1">
                <a:latin typeface="Lucida Grande"/>
                <a:ea typeface="Lucida Grande"/>
                <a:cs typeface="Lucida Grande"/>
              </a:rPr>
              <a:t>γ</a:t>
            </a:r>
            <a:r>
              <a:rPr lang="en-US" sz="10600" dirty="0"/>
              <a:t>(</a:t>
            </a:r>
          </a:p>
        </p:txBody>
      </p:sp>
      <p:sp>
        <p:nvSpPr>
          <p:cNvPr id="32772" name="Rectangle 4"/>
          <p:cNvSpPr>
            <a:spLocks noChangeArrowheads="1"/>
          </p:cNvSpPr>
          <p:nvPr/>
        </p:nvSpPr>
        <p:spPr bwMode="auto">
          <a:xfrm>
            <a:off x="1905000" y="1352550"/>
            <a:ext cx="4876800" cy="3276600"/>
          </a:xfrm>
          <a:prstGeom prst="rect">
            <a:avLst/>
          </a:prstGeom>
          <a:solidFill>
            <a:schemeClr val="accent6">
              <a:lumMod val="40000"/>
              <a:lumOff val="60000"/>
            </a:schemeClr>
          </a:solidFill>
          <a:ln w="28575">
            <a:solidFill>
              <a:schemeClr val="tx1"/>
            </a:solidFill>
            <a:miter lim="800000"/>
            <a:headEnd/>
            <a:tailEnd/>
          </a:ln>
        </p:spPr>
        <p:txBody>
          <a:bodyPr>
            <a:prstTxWarp prst="textNoShape">
              <a:avLst/>
            </a:prstTxWarp>
          </a:bodyPr>
          <a:lstStyle/>
          <a:p>
            <a:pPr>
              <a:lnSpc>
                <a:spcPct val="80000"/>
              </a:lnSpc>
              <a:spcBef>
                <a:spcPct val="20000"/>
              </a:spcBef>
            </a:pPr>
            <a:r>
              <a:rPr lang="en-US" sz="2000" dirty="0">
                <a:solidFill>
                  <a:schemeClr val="tx2">
                    <a:lumMod val="75000"/>
                  </a:schemeClr>
                </a:solidFill>
                <a:latin typeface="Courier"/>
                <a:cs typeface="Courier"/>
              </a:rPr>
              <a:t>x </a:t>
            </a:r>
            <a:r>
              <a:rPr lang="en-US" sz="2000" b="1" dirty="0">
                <a:latin typeface="Courier"/>
                <a:cs typeface="Courier"/>
              </a:rPr>
              <a:t>love</a:t>
            </a:r>
            <a:r>
              <a:rPr lang="en-US" sz="2000" dirty="0">
                <a:latin typeface="Courier"/>
                <a:cs typeface="Courier"/>
              </a:rPr>
              <a:t> </a:t>
            </a:r>
            <a:r>
              <a:rPr lang="en-US" sz="2000" dirty="0" err="1">
                <a:solidFill>
                  <a:schemeClr val="tx2">
                    <a:lumMod val="75000"/>
                  </a:schemeClr>
                </a:solidFill>
                <a:latin typeface="Courier"/>
                <a:cs typeface="Courier"/>
              </a:rPr>
              <a:t>xxxxxxxxxxxxxxxx</a:t>
            </a:r>
            <a:r>
              <a:rPr lang="en-US" sz="2000" dirty="0">
                <a:solidFill>
                  <a:schemeClr val="tx2">
                    <a:lumMod val="75000"/>
                  </a:schemeClr>
                </a:solidFill>
                <a:latin typeface="Courier"/>
                <a:cs typeface="Courier"/>
              </a:rPr>
              <a:t> </a:t>
            </a:r>
            <a:r>
              <a:rPr lang="en-US" sz="2000" b="1" dirty="0">
                <a:latin typeface="Courier"/>
                <a:cs typeface="Courier"/>
              </a:rPr>
              <a:t>sweet</a:t>
            </a:r>
            <a:r>
              <a:rPr lang="en-US" sz="2000" dirty="0">
                <a:solidFill>
                  <a:schemeClr val="tx2">
                    <a:lumMod val="75000"/>
                  </a:schemeClr>
                </a:solidFill>
                <a:latin typeface="Courier"/>
                <a:cs typeface="Courier"/>
              </a:rPr>
              <a:t> </a:t>
            </a:r>
            <a:r>
              <a:rPr lang="en-US" sz="2000" dirty="0" err="1">
                <a:solidFill>
                  <a:schemeClr val="tx2">
                    <a:lumMod val="75000"/>
                  </a:schemeClr>
                </a:solidFill>
                <a:latin typeface="Courier"/>
                <a:cs typeface="Courier"/>
              </a:rPr>
              <a:t>xxxxxxx</a:t>
            </a:r>
            <a:r>
              <a:rPr lang="en-US" sz="2000" dirty="0">
                <a:solidFill>
                  <a:schemeClr val="tx2">
                    <a:lumMod val="75000"/>
                  </a:schemeClr>
                </a:solidFill>
                <a:latin typeface="Courier"/>
                <a:cs typeface="Courier"/>
              </a:rPr>
              <a:t> </a:t>
            </a:r>
            <a:r>
              <a:rPr lang="en-US" sz="2000" b="1" dirty="0">
                <a:latin typeface="Courier"/>
                <a:cs typeface="Courier"/>
              </a:rPr>
              <a:t>satirical</a:t>
            </a:r>
            <a:r>
              <a:rPr lang="en-US" sz="2000" dirty="0">
                <a:latin typeface="Courier"/>
                <a:cs typeface="Courier"/>
              </a:rPr>
              <a:t> </a:t>
            </a:r>
            <a:r>
              <a:rPr lang="en-US" sz="2000" dirty="0" err="1">
                <a:solidFill>
                  <a:schemeClr val="tx2">
                    <a:lumMod val="75000"/>
                  </a:schemeClr>
                </a:solidFill>
                <a:latin typeface="Courier"/>
                <a:cs typeface="Courier"/>
              </a:rPr>
              <a:t>xxxxxxxxxx</a:t>
            </a:r>
            <a:r>
              <a:rPr lang="en-US" sz="2000" dirty="0">
                <a:solidFill>
                  <a:schemeClr val="tx2">
                    <a:lumMod val="75000"/>
                  </a:schemeClr>
                </a:solidFill>
                <a:latin typeface="Courier"/>
                <a:cs typeface="Courier"/>
              </a:rPr>
              <a:t> </a:t>
            </a:r>
            <a:r>
              <a:rPr lang="en-US" sz="2000" dirty="0" err="1">
                <a:solidFill>
                  <a:schemeClr val="tx2">
                    <a:lumMod val="75000"/>
                  </a:schemeClr>
                </a:solidFill>
                <a:latin typeface="Courier"/>
                <a:cs typeface="Courier"/>
              </a:rPr>
              <a:t>xxxxxxxxxxx</a:t>
            </a:r>
            <a:r>
              <a:rPr lang="en-US" sz="2000" dirty="0">
                <a:solidFill>
                  <a:schemeClr val="tx2">
                    <a:lumMod val="75000"/>
                  </a:schemeClr>
                </a:solidFill>
                <a:latin typeface="Courier"/>
                <a:cs typeface="Courier"/>
              </a:rPr>
              <a:t> </a:t>
            </a:r>
            <a:r>
              <a:rPr lang="en-US" sz="2000" b="1" dirty="0">
                <a:latin typeface="Courier"/>
                <a:cs typeface="Courier"/>
              </a:rPr>
              <a:t>great</a:t>
            </a:r>
            <a:r>
              <a:rPr lang="en-US" sz="2000" dirty="0">
                <a:latin typeface="Courier"/>
                <a:cs typeface="Courier"/>
              </a:rPr>
              <a:t> </a:t>
            </a:r>
            <a:r>
              <a:rPr lang="en-US" sz="2000" dirty="0" err="1">
                <a:solidFill>
                  <a:schemeClr val="tx2">
                    <a:lumMod val="75000"/>
                  </a:schemeClr>
                </a:solidFill>
                <a:latin typeface="Courier"/>
                <a:cs typeface="Courier"/>
              </a:rPr>
              <a:t>xxxxxxx</a:t>
            </a:r>
            <a:r>
              <a:rPr lang="en-US" sz="2000" dirty="0">
                <a:solidFill>
                  <a:schemeClr val="tx2">
                    <a:lumMod val="75000"/>
                  </a:schemeClr>
                </a:solidFill>
                <a:latin typeface="Courier"/>
                <a:cs typeface="Courier"/>
              </a:rPr>
              <a:t> </a:t>
            </a:r>
            <a:r>
              <a:rPr lang="en-US" sz="2000" dirty="0" err="1">
                <a:solidFill>
                  <a:schemeClr val="tx2">
                    <a:lumMod val="75000"/>
                  </a:schemeClr>
                </a:solidFill>
                <a:latin typeface="Courier"/>
                <a:cs typeface="Courier"/>
              </a:rPr>
              <a:t>xxxxxxxxxxxxxxxxxxx</a:t>
            </a:r>
            <a:r>
              <a:rPr lang="en-US" sz="2000" dirty="0">
                <a:solidFill>
                  <a:schemeClr val="tx2">
                    <a:lumMod val="75000"/>
                  </a:schemeClr>
                </a:solidFill>
                <a:latin typeface="Courier"/>
                <a:cs typeface="Courier"/>
              </a:rPr>
              <a:t> </a:t>
            </a:r>
            <a:r>
              <a:rPr lang="en-US" sz="2000" b="1" dirty="0">
                <a:latin typeface="Courier"/>
                <a:cs typeface="Courier"/>
              </a:rPr>
              <a:t>fun</a:t>
            </a:r>
            <a:r>
              <a:rPr lang="en-US" sz="2000" dirty="0">
                <a:solidFill>
                  <a:schemeClr val="tx2">
                    <a:lumMod val="75000"/>
                  </a:schemeClr>
                </a:solidFill>
                <a:latin typeface="Courier"/>
                <a:cs typeface="Courier"/>
              </a:rPr>
              <a:t>  </a:t>
            </a:r>
            <a:r>
              <a:rPr lang="en-US" sz="2000" dirty="0" err="1">
                <a:solidFill>
                  <a:schemeClr val="tx2">
                    <a:lumMod val="75000"/>
                  </a:schemeClr>
                </a:solidFill>
                <a:latin typeface="Courier"/>
                <a:cs typeface="Courier"/>
              </a:rPr>
              <a:t>xxxx</a:t>
            </a:r>
            <a:r>
              <a:rPr lang="en-US" sz="2000" dirty="0">
                <a:solidFill>
                  <a:schemeClr val="tx2">
                    <a:lumMod val="75000"/>
                  </a:schemeClr>
                </a:solidFill>
                <a:latin typeface="Courier"/>
                <a:cs typeface="Courier"/>
              </a:rPr>
              <a:t> </a:t>
            </a:r>
            <a:r>
              <a:rPr lang="en-US" sz="2000" dirty="0" err="1">
                <a:solidFill>
                  <a:schemeClr val="tx2">
                    <a:lumMod val="75000"/>
                  </a:schemeClr>
                </a:solidFill>
                <a:latin typeface="Courier"/>
                <a:cs typeface="Courier"/>
              </a:rPr>
              <a:t>xxxxxxxxxxxxx</a:t>
            </a:r>
            <a:r>
              <a:rPr lang="en-US" sz="2000" dirty="0">
                <a:solidFill>
                  <a:schemeClr val="tx2">
                    <a:lumMod val="75000"/>
                  </a:schemeClr>
                </a:solidFill>
                <a:latin typeface="Courier"/>
                <a:cs typeface="Courier"/>
              </a:rPr>
              <a:t> </a:t>
            </a:r>
            <a:r>
              <a:rPr lang="en-US" sz="2000" b="1" dirty="0">
                <a:latin typeface="Courier"/>
                <a:cs typeface="Courier"/>
              </a:rPr>
              <a:t>whimsical</a:t>
            </a:r>
            <a:r>
              <a:rPr lang="en-US" sz="2000" dirty="0">
                <a:latin typeface="Courier"/>
                <a:cs typeface="Courier"/>
              </a:rPr>
              <a:t> </a:t>
            </a:r>
            <a:r>
              <a:rPr lang="en-US" sz="2000" dirty="0" err="1">
                <a:solidFill>
                  <a:schemeClr val="tx2">
                    <a:lumMod val="75000"/>
                  </a:schemeClr>
                </a:solidFill>
                <a:latin typeface="Courier"/>
                <a:cs typeface="Courier"/>
              </a:rPr>
              <a:t>xxxx</a:t>
            </a:r>
            <a:r>
              <a:rPr lang="en-US" sz="2000" dirty="0">
                <a:solidFill>
                  <a:schemeClr val="tx2">
                    <a:lumMod val="75000"/>
                  </a:schemeClr>
                </a:solidFill>
                <a:latin typeface="Courier"/>
                <a:cs typeface="Courier"/>
              </a:rPr>
              <a:t> </a:t>
            </a:r>
            <a:r>
              <a:rPr lang="en-US" sz="2000" b="1" dirty="0">
                <a:latin typeface="Courier"/>
                <a:cs typeface="Courier"/>
              </a:rPr>
              <a:t>romantic</a:t>
            </a:r>
            <a:r>
              <a:rPr lang="en-US" sz="2000" dirty="0">
                <a:latin typeface="Courier"/>
                <a:cs typeface="Courier"/>
              </a:rPr>
              <a:t> </a:t>
            </a:r>
            <a:r>
              <a:rPr lang="en-US" sz="2000" dirty="0" err="1">
                <a:solidFill>
                  <a:schemeClr val="tx2">
                    <a:lumMod val="75000"/>
                  </a:schemeClr>
                </a:solidFill>
                <a:latin typeface="Courier"/>
                <a:cs typeface="Courier"/>
              </a:rPr>
              <a:t>xxxx</a:t>
            </a:r>
            <a:r>
              <a:rPr lang="en-US" sz="2000" dirty="0">
                <a:solidFill>
                  <a:schemeClr val="tx2">
                    <a:lumMod val="75000"/>
                  </a:schemeClr>
                </a:solidFill>
                <a:latin typeface="Courier"/>
                <a:cs typeface="Courier"/>
              </a:rPr>
              <a:t>  </a:t>
            </a:r>
            <a:r>
              <a:rPr lang="en-US" sz="2000" b="1" dirty="0">
                <a:latin typeface="Courier"/>
                <a:cs typeface="Courier"/>
              </a:rPr>
              <a:t>laughing</a:t>
            </a:r>
            <a:r>
              <a:rPr lang="en-US" sz="2000" dirty="0">
                <a:latin typeface="Courier"/>
                <a:cs typeface="Courier"/>
              </a:rPr>
              <a:t> </a:t>
            </a:r>
            <a:r>
              <a:rPr lang="en-US" sz="2000" dirty="0" err="1">
                <a:solidFill>
                  <a:schemeClr val="tx2">
                    <a:lumMod val="75000"/>
                  </a:schemeClr>
                </a:solidFill>
                <a:latin typeface="Courier"/>
                <a:cs typeface="Courier"/>
              </a:rPr>
              <a:t>xxxxxxxxxxxxxxxxxxxxxxxxxxxxxxxxxxxxxxxxxxxx</a:t>
            </a:r>
            <a:r>
              <a:rPr lang="en-US" sz="2000" dirty="0">
                <a:solidFill>
                  <a:schemeClr val="tx2">
                    <a:lumMod val="75000"/>
                  </a:schemeClr>
                </a:solidFill>
                <a:latin typeface="Courier"/>
                <a:cs typeface="Courier"/>
              </a:rPr>
              <a:t> </a:t>
            </a:r>
            <a:r>
              <a:rPr lang="en-US" sz="2000" b="1" dirty="0">
                <a:latin typeface="Courier"/>
                <a:cs typeface="Courier"/>
              </a:rPr>
              <a:t>recommend</a:t>
            </a:r>
            <a:r>
              <a:rPr lang="en-US" sz="2000" dirty="0">
                <a:latin typeface="Courier"/>
                <a:cs typeface="Courier"/>
              </a:rPr>
              <a:t> </a:t>
            </a:r>
            <a:r>
              <a:rPr lang="en-US" sz="2000" dirty="0" err="1">
                <a:solidFill>
                  <a:schemeClr val="tx2">
                    <a:lumMod val="75000"/>
                  </a:schemeClr>
                </a:solidFill>
                <a:latin typeface="Courier"/>
                <a:cs typeface="Courier"/>
              </a:rPr>
              <a:t>xxxxx</a:t>
            </a:r>
            <a:r>
              <a:rPr lang="en-US" sz="2000" dirty="0">
                <a:solidFill>
                  <a:schemeClr val="tx2">
                    <a:lumMod val="75000"/>
                  </a:schemeClr>
                </a:solidFill>
                <a:latin typeface="Courier"/>
                <a:cs typeface="Courier"/>
              </a:rPr>
              <a:t> </a:t>
            </a:r>
            <a:r>
              <a:rPr lang="en-US" sz="2000" dirty="0" err="1">
                <a:solidFill>
                  <a:schemeClr val="tx2">
                    <a:lumMod val="75000"/>
                  </a:schemeClr>
                </a:solidFill>
                <a:latin typeface="Courier"/>
                <a:cs typeface="Courier"/>
              </a:rPr>
              <a:t>xxxxxxxxxxxxxxxxxxxxxxxxxxxxxxxx</a:t>
            </a:r>
            <a:r>
              <a:rPr lang="en-US" sz="2000" dirty="0">
                <a:solidFill>
                  <a:schemeClr val="tx2">
                    <a:lumMod val="75000"/>
                  </a:schemeClr>
                </a:solidFill>
                <a:latin typeface="Courier"/>
                <a:cs typeface="Courier"/>
              </a:rPr>
              <a:t> </a:t>
            </a:r>
            <a:r>
              <a:rPr lang="en-US" sz="2000" b="1" dirty="0">
                <a:latin typeface="Courier"/>
                <a:cs typeface="Courier"/>
              </a:rPr>
              <a:t>several</a:t>
            </a:r>
            <a:r>
              <a:rPr lang="en-US" sz="2000" dirty="0">
                <a:latin typeface="Courier"/>
                <a:cs typeface="Courier"/>
              </a:rPr>
              <a:t> </a:t>
            </a:r>
            <a:r>
              <a:rPr lang="en-US" sz="2000" dirty="0" err="1">
                <a:solidFill>
                  <a:schemeClr val="tx2">
                    <a:lumMod val="75000"/>
                  </a:schemeClr>
                </a:solidFill>
                <a:latin typeface="Courier"/>
                <a:cs typeface="Courier"/>
              </a:rPr>
              <a:t>xxxxxxxxxxxxxxxxx</a:t>
            </a:r>
            <a:r>
              <a:rPr lang="en-US" sz="2000" dirty="0">
                <a:solidFill>
                  <a:schemeClr val="tx2">
                    <a:lumMod val="75000"/>
                  </a:schemeClr>
                </a:solidFill>
                <a:latin typeface="Courier"/>
                <a:cs typeface="Courier"/>
              </a:rPr>
              <a:t> </a:t>
            </a:r>
            <a:r>
              <a:rPr lang="en-US" sz="2000" dirty="0" err="1">
                <a:solidFill>
                  <a:schemeClr val="tx2">
                    <a:lumMod val="75000"/>
                  </a:schemeClr>
                </a:solidFill>
                <a:latin typeface="Courier"/>
                <a:cs typeface="Courier"/>
              </a:rPr>
              <a:t>xxxxx</a:t>
            </a:r>
            <a:r>
              <a:rPr lang="en-US" sz="2000" dirty="0">
                <a:solidFill>
                  <a:schemeClr val="tx2">
                    <a:lumMod val="75000"/>
                  </a:schemeClr>
                </a:solidFill>
                <a:latin typeface="Courier"/>
                <a:cs typeface="Courier"/>
              </a:rPr>
              <a:t>  </a:t>
            </a:r>
            <a:r>
              <a:rPr lang="en-US" sz="2000" b="1" dirty="0">
                <a:latin typeface="Courier"/>
                <a:cs typeface="Courier"/>
              </a:rPr>
              <a:t>happy</a:t>
            </a:r>
            <a:r>
              <a:rPr lang="en-US" sz="2000" dirty="0">
                <a:latin typeface="Courier"/>
                <a:cs typeface="Courier"/>
              </a:rPr>
              <a:t> </a:t>
            </a:r>
            <a:r>
              <a:rPr lang="en-US" sz="2000" dirty="0" err="1">
                <a:solidFill>
                  <a:schemeClr val="tx2">
                    <a:lumMod val="75000"/>
                  </a:schemeClr>
                </a:solidFill>
                <a:latin typeface="Courier"/>
                <a:cs typeface="Courier"/>
              </a:rPr>
              <a:t>xxxxxxxxx</a:t>
            </a:r>
            <a:r>
              <a:rPr lang="en-US" sz="2000" dirty="0">
                <a:solidFill>
                  <a:schemeClr val="tx2">
                    <a:lumMod val="75000"/>
                  </a:schemeClr>
                </a:solidFill>
                <a:latin typeface="Courier"/>
                <a:cs typeface="Courier"/>
              </a:rPr>
              <a:t> </a:t>
            </a:r>
            <a:r>
              <a:rPr lang="en-US" sz="2000" b="1" dirty="0">
                <a:latin typeface="Courier"/>
                <a:cs typeface="Courier"/>
              </a:rPr>
              <a:t>again</a:t>
            </a:r>
            <a:r>
              <a:rPr lang="en-US" sz="2000" dirty="0">
                <a:latin typeface="Courier"/>
                <a:cs typeface="Courier"/>
              </a:rPr>
              <a:t> </a:t>
            </a:r>
            <a:r>
              <a:rPr lang="en-US" sz="2000" dirty="0" err="1">
                <a:solidFill>
                  <a:schemeClr val="tx2">
                    <a:lumMod val="75000"/>
                  </a:schemeClr>
                </a:solidFill>
                <a:latin typeface="Courier"/>
                <a:cs typeface="Courier"/>
              </a:rPr>
              <a:t>xxxxxxxxxxxxxxxxxxxxxxxxxxxxxxxxxxxxxxxxxxxxxxx</a:t>
            </a:r>
            <a:endParaRPr lang="en-US" sz="2000" dirty="0">
              <a:latin typeface="Courier"/>
              <a:cs typeface="Courier"/>
            </a:endParaRPr>
          </a:p>
        </p:txBody>
      </p:sp>
      <p:sp>
        <p:nvSpPr>
          <p:cNvPr id="32774" name="Text Box 6"/>
          <p:cNvSpPr txBox="1">
            <a:spLocks noChangeArrowheads="1"/>
          </p:cNvSpPr>
          <p:nvPr/>
        </p:nvSpPr>
        <p:spPr bwMode="auto">
          <a:xfrm>
            <a:off x="6732866" y="1838801"/>
            <a:ext cx="2182534" cy="1723549"/>
          </a:xfrm>
          <a:prstGeom prst="rect">
            <a:avLst/>
          </a:prstGeom>
          <a:noFill/>
          <a:ln w="25400">
            <a:noFill/>
            <a:miter lim="800000"/>
            <a:headEnd/>
            <a:tailEnd/>
          </a:ln>
        </p:spPr>
        <p:txBody>
          <a:bodyPr wrap="none">
            <a:prstTxWarp prst="textNoShape">
              <a:avLst/>
            </a:prstTxWarp>
            <a:spAutoFit/>
          </a:bodyPr>
          <a:lstStyle/>
          <a:p>
            <a:r>
              <a:rPr lang="en-US" sz="10600" dirty="0"/>
              <a:t>)=c</a:t>
            </a:r>
          </a:p>
        </p:txBody>
      </p:sp>
      <p:pic>
        <p:nvPicPr>
          <p:cNvPr id="7" name="Picture 6" descr="Thumbs-down-ic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800" y="4248150"/>
            <a:ext cx="558800" cy="503632"/>
          </a:xfrm>
          <a:prstGeom prst="rect">
            <a:avLst/>
          </a:prstGeom>
        </p:spPr>
      </p:pic>
      <p:pic>
        <p:nvPicPr>
          <p:cNvPr id="8" name="Picture 7" descr="Thumbs-up-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5800" y="3562350"/>
            <a:ext cx="591828" cy="533399"/>
          </a:xfrm>
          <a:prstGeom prst="rect">
            <a:avLst/>
          </a:prstGeom>
        </p:spPr>
      </p:pic>
    </p:spTree>
    <p:extLst>
      <p:ext uri="{BB962C8B-B14F-4D97-AF65-F5344CB8AC3E}">
        <p14:creationId xmlns:p14="http://schemas.microsoft.com/office/powerpoint/2010/main" val="2901899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371600" y="285750"/>
            <a:ext cx="7467600" cy="742950"/>
          </a:xfrm>
        </p:spPr>
        <p:txBody>
          <a:bodyPr/>
          <a:lstStyle/>
          <a:p>
            <a:r>
              <a:rPr lang="en-US" dirty="0"/>
              <a:t>The bag of words representation (4)</a:t>
            </a:r>
          </a:p>
        </p:txBody>
      </p:sp>
      <p:sp>
        <p:nvSpPr>
          <p:cNvPr id="32773" name="Text Box 5"/>
          <p:cNvSpPr txBox="1">
            <a:spLocks noChangeArrowheads="1"/>
          </p:cNvSpPr>
          <p:nvPr/>
        </p:nvSpPr>
        <p:spPr bwMode="auto">
          <a:xfrm>
            <a:off x="457200" y="1733550"/>
            <a:ext cx="1371599" cy="1723549"/>
          </a:xfrm>
          <a:prstGeom prst="rect">
            <a:avLst/>
          </a:prstGeom>
          <a:noFill/>
          <a:ln w="25400">
            <a:noFill/>
            <a:miter lim="800000"/>
            <a:headEnd/>
            <a:tailEnd/>
          </a:ln>
        </p:spPr>
        <p:txBody>
          <a:bodyPr wrap="square">
            <a:prstTxWarp prst="textNoShape">
              <a:avLst/>
            </a:prstTxWarp>
            <a:spAutoFit/>
          </a:bodyPr>
          <a:lstStyle/>
          <a:p>
            <a:r>
              <a:rPr lang="en-US" sz="10600" dirty="0" err="1">
                <a:latin typeface="Lucida Grande"/>
                <a:ea typeface="Lucida Grande"/>
                <a:cs typeface="Lucida Grande"/>
              </a:rPr>
              <a:t>γ</a:t>
            </a:r>
            <a:r>
              <a:rPr lang="en-US" sz="10600" dirty="0"/>
              <a:t>(</a:t>
            </a:r>
          </a:p>
        </p:txBody>
      </p:sp>
      <p:sp>
        <p:nvSpPr>
          <p:cNvPr id="32772" name="Rectangle 4"/>
          <p:cNvSpPr>
            <a:spLocks noChangeArrowheads="1"/>
          </p:cNvSpPr>
          <p:nvPr/>
        </p:nvSpPr>
        <p:spPr bwMode="auto">
          <a:xfrm>
            <a:off x="1905000" y="1352550"/>
            <a:ext cx="4876800" cy="3276600"/>
          </a:xfrm>
          <a:prstGeom prst="rect">
            <a:avLst/>
          </a:prstGeom>
          <a:solidFill>
            <a:schemeClr val="accent6">
              <a:lumMod val="40000"/>
              <a:lumOff val="60000"/>
            </a:schemeClr>
          </a:solidFill>
          <a:ln w="28575">
            <a:solidFill>
              <a:schemeClr val="tx1"/>
            </a:solidFill>
            <a:miter lim="800000"/>
            <a:headEnd/>
            <a:tailEnd/>
          </a:ln>
        </p:spPr>
        <p:txBody>
          <a:bodyPr>
            <a:prstTxWarp prst="textNoShape">
              <a:avLst/>
            </a:prstTxWarp>
          </a:bodyPr>
          <a:lstStyle/>
          <a:p>
            <a:pPr>
              <a:lnSpc>
                <a:spcPct val="80000"/>
              </a:lnSpc>
              <a:spcBef>
                <a:spcPct val="20000"/>
              </a:spcBef>
            </a:pPr>
            <a:endParaRPr lang="en-US" sz="2000" dirty="0">
              <a:latin typeface="Courier"/>
              <a:cs typeface="Courier"/>
            </a:endParaRPr>
          </a:p>
        </p:txBody>
      </p:sp>
      <p:sp>
        <p:nvSpPr>
          <p:cNvPr id="32774" name="Text Box 6"/>
          <p:cNvSpPr txBox="1">
            <a:spLocks noChangeArrowheads="1"/>
          </p:cNvSpPr>
          <p:nvPr/>
        </p:nvSpPr>
        <p:spPr bwMode="auto">
          <a:xfrm>
            <a:off x="6732866" y="1838801"/>
            <a:ext cx="2182534" cy="1723549"/>
          </a:xfrm>
          <a:prstGeom prst="rect">
            <a:avLst/>
          </a:prstGeom>
          <a:noFill/>
          <a:ln w="25400">
            <a:noFill/>
            <a:miter lim="800000"/>
            <a:headEnd/>
            <a:tailEnd/>
          </a:ln>
        </p:spPr>
        <p:txBody>
          <a:bodyPr wrap="none">
            <a:prstTxWarp prst="textNoShape">
              <a:avLst/>
            </a:prstTxWarp>
            <a:spAutoFit/>
          </a:bodyPr>
          <a:lstStyle/>
          <a:p>
            <a:r>
              <a:rPr lang="en-US" sz="10600" dirty="0"/>
              <a:t>)=c</a:t>
            </a:r>
          </a:p>
        </p:txBody>
      </p:sp>
      <p:graphicFrame>
        <p:nvGraphicFramePr>
          <p:cNvPr id="8" name="Group 44"/>
          <p:cNvGraphicFramePr>
            <a:graphicFrameLocks noGrp="1"/>
          </p:cNvGraphicFramePr>
          <p:nvPr>
            <p:extLst>
              <p:ext uri="{D42A27DB-BD31-4B8C-83A1-F6EECF244321}">
                <p14:modId xmlns:p14="http://schemas.microsoft.com/office/powerpoint/2010/main" val="3412548294"/>
              </p:ext>
            </p:extLst>
          </p:nvPr>
        </p:nvGraphicFramePr>
        <p:xfrm>
          <a:off x="1905000" y="1352550"/>
          <a:ext cx="4876800" cy="3284222"/>
        </p:xfrm>
        <a:graphic>
          <a:graphicData uri="http://schemas.openxmlformats.org/drawingml/2006/table">
            <a:tbl>
              <a:tblPr/>
              <a:tblGrid>
                <a:gridCol w="2926080">
                  <a:extLst>
                    <a:ext uri="{9D8B030D-6E8A-4147-A177-3AD203B41FA5}">
                      <a16:colId xmlns:a16="http://schemas.microsoft.com/office/drawing/2014/main" val="20000"/>
                    </a:ext>
                  </a:extLst>
                </a:gridCol>
                <a:gridCol w="1950720">
                  <a:extLst>
                    <a:ext uri="{9D8B030D-6E8A-4147-A177-3AD203B41FA5}">
                      <a16:colId xmlns:a16="http://schemas.microsoft.com/office/drawing/2014/main" val="20001"/>
                    </a:ext>
                  </a:extLst>
                </a:gridCol>
              </a:tblGrid>
              <a:tr h="4267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great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2</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2483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love</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2</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197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recommend</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Courier"/>
                          <a:ea typeface="Arial" charset="0"/>
                          <a:cs typeface="Courier"/>
                        </a:rPr>
                        <a:t>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148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laugh</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Courier"/>
                          <a:ea typeface="Arial" charset="0"/>
                          <a:cs typeface="Courier"/>
                        </a:rPr>
                        <a:t>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387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happy</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292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pic>
        <p:nvPicPr>
          <p:cNvPr id="9" name="Picture 8" descr="Thumbs-down-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5800" y="4248150"/>
            <a:ext cx="558800" cy="503632"/>
          </a:xfrm>
          <a:prstGeom prst="rect">
            <a:avLst/>
          </a:prstGeom>
        </p:spPr>
      </p:pic>
      <p:pic>
        <p:nvPicPr>
          <p:cNvPr id="10" name="Picture 9" descr="Thumbs-up-ic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5800" y="3562350"/>
            <a:ext cx="591828" cy="533399"/>
          </a:xfrm>
          <a:prstGeom prst="rect">
            <a:avLst/>
          </a:prstGeom>
        </p:spPr>
      </p:pic>
    </p:spTree>
    <p:extLst>
      <p:ext uri="{BB962C8B-B14F-4D97-AF65-F5344CB8AC3E}">
        <p14:creationId xmlns:p14="http://schemas.microsoft.com/office/powerpoint/2010/main" val="4254093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Is this spam?</a:t>
            </a:r>
          </a:p>
        </p:txBody>
      </p:sp>
      <p:sp>
        <p:nvSpPr>
          <p:cNvPr id="2" name="Content Placeholder 1"/>
          <p:cNvSpPr>
            <a:spLocks noGrp="1"/>
          </p:cNvSpPr>
          <p:nvPr>
            <p:ph idx="1"/>
          </p:nvPr>
        </p:nvSpPr>
        <p:spPr/>
        <p:txBody>
          <a:bodyPr/>
          <a:lstStyle/>
          <a:p>
            <a:endParaRPr lang="en-US" dirty="0"/>
          </a:p>
        </p:txBody>
      </p:sp>
      <p:pic>
        <p:nvPicPr>
          <p:cNvPr id="5"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85800" y="1444713"/>
            <a:ext cx="7871720" cy="3489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pic>
    </p:spTree>
    <p:extLst>
      <p:ext uri="{BB962C8B-B14F-4D97-AF65-F5344CB8AC3E}">
        <p14:creationId xmlns:p14="http://schemas.microsoft.com/office/powerpoint/2010/main" val="397106192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9" name="Rectangle 34"/>
          <p:cNvSpPr>
            <a:spLocks noGrp="1" noChangeArrowheads="1"/>
          </p:cNvSpPr>
          <p:nvPr>
            <p:ph type="title"/>
          </p:nvPr>
        </p:nvSpPr>
        <p:spPr>
          <a:xfrm>
            <a:off x="1371600" y="361950"/>
            <a:ext cx="7467600" cy="742950"/>
          </a:xfrm>
        </p:spPr>
        <p:txBody>
          <a:bodyPr/>
          <a:lstStyle/>
          <a:p>
            <a:r>
              <a:rPr lang="en-US" dirty="0"/>
              <a:t>Bag of words for document classification</a:t>
            </a:r>
          </a:p>
        </p:txBody>
      </p:sp>
      <p:grpSp>
        <p:nvGrpSpPr>
          <p:cNvPr id="2" name="Group 1"/>
          <p:cNvGrpSpPr/>
          <p:nvPr/>
        </p:nvGrpSpPr>
        <p:grpSpPr>
          <a:xfrm>
            <a:off x="609600" y="1885950"/>
            <a:ext cx="1161997" cy="2085439"/>
            <a:chOff x="609600" y="1885950"/>
            <a:chExt cx="1161997" cy="2085439"/>
          </a:xfrm>
        </p:grpSpPr>
        <p:sp>
          <p:nvSpPr>
            <p:cNvPr id="25612" name="AutoShape 12"/>
            <p:cNvSpPr>
              <a:spLocks noChangeArrowheads="1"/>
            </p:cNvSpPr>
            <p:nvPr/>
          </p:nvSpPr>
          <p:spPr bwMode="auto">
            <a:xfrm>
              <a:off x="609600" y="1885950"/>
              <a:ext cx="1066800" cy="762000"/>
            </a:xfrm>
            <a:prstGeom prst="foldedCorner">
              <a:avLst>
                <a:gd name="adj" fmla="val 28644"/>
              </a:avLst>
            </a:prstGeom>
            <a:solidFill>
              <a:srgbClr val="B2B2B2"/>
            </a:solidFill>
            <a:ln w="9525">
              <a:solidFill>
                <a:schemeClr val="tx1"/>
              </a:solidFill>
              <a:round/>
              <a:headEnd/>
              <a:tailEnd/>
            </a:ln>
          </p:spPr>
          <p:txBody>
            <a:bodyPr wrap="none" anchor="ctr">
              <a:prstTxWarp prst="textNoShape">
                <a:avLst/>
              </a:prstTxWarp>
            </a:bodyPr>
            <a:lstStyle/>
            <a:p>
              <a:endParaRPr lang="en-US" sz="1200" dirty="0"/>
            </a:p>
            <a:p>
              <a:endParaRPr lang="en-US" sz="1200" dirty="0"/>
            </a:p>
            <a:p>
              <a:r>
                <a:rPr lang="en-US" sz="1200" dirty="0"/>
                <a:t>Test </a:t>
              </a:r>
            </a:p>
            <a:p>
              <a:r>
                <a:rPr lang="en-US" sz="1200" dirty="0"/>
                <a:t>document</a:t>
              </a:r>
            </a:p>
            <a:p>
              <a:endParaRPr lang="en-US" dirty="0"/>
            </a:p>
          </p:txBody>
        </p:sp>
        <p:sp>
          <p:nvSpPr>
            <p:cNvPr id="25613" name="Text Box 13"/>
            <p:cNvSpPr txBox="1">
              <a:spLocks noChangeArrowheads="1"/>
            </p:cNvSpPr>
            <p:nvPr/>
          </p:nvSpPr>
          <p:spPr bwMode="auto">
            <a:xfrm>
              <a:off x="609600" y="2647950"/>
              <a:ext cx="1161997" cy="1323439"/>
            </a:xfrm>
            <a:prstGeom prst="rect">
              <a:avLst/>
            </a:prstGeom>
            <a:noFill/>
            <a:ln w="9525">
              <a:noFill/>
              <a:miter lim="800000"/>
              <a:headEnd/>
              <a:tailEnd/>
            </a:ln>
          </p:spPr>
          <p:txBody>
            <a:bodyPr wrap="none">
              <a:prstTxWarp prst="textNoShape">
                <a:avLst/>
              </a:prstTxWarp>
              <a:spAutoFit/>
            </a:bodyPr>
            <a:lstStyle/>
            <a:p>
              <a:pPr eaLnBrk="0" hangingPunct="0"/>
              <a:r>
                <a:rPr lang="en-US" sz="1600" dirty="0">
                  <a:latin typeface="Palatino" charset="0"/>
                </a:rPr>
                <a:t>parser</a:t>
              </a:r>
            </a:p>
            <a:p>
              <a:pPr eaLnBrk="0" hangingPunct="0"/>
              <a:r>
                <a:rPr lang="en-US" sz="1600" dirty="0">
                  <a:latin typeface="Palatino" charset="0"/>
                </a:rPr>
                <a:t>language</a:t>
              </a:r>
            </a:p>
            <a:p>
              <a:pPr eaLnBrk="0" hangingPunct="0"/>
              <a:r>
                <a:rPr lang="en-US" sz="1600" dirty="0">
                  <a:latin typeface="Palatino" charset="0"/>
                </a:rPr>
                <a:t>label</a:t>
              </a:r>
            </a:p>
            <a:p>
              <a:pPr eaLnBrk="0" hangingPunct="0"/>
              <a:r>
                <a:rPr lang="en-US" sz="1600" dirty="0">
                  <a:latin typeface="Palatino" charset="0"/>
                </a:rPr>
                <a:t>translation</a:t>
              </a:r>
            </a:p>
            <a:p>
              <a:pPr eaLnBrk="0" hangingPunct="0"/>
              <a:r>
                <a:rPr lang="en-US" sz="1600" dirty="0">
                  <a:latin typeface="Palatino" charset="0"/>
                </a:rPr>
                <a:t>…</a:t>
              </a:r>
            </a:p>
          </p:txBody>
        </p:sp>
      </p:grpSp>
      <p:sp>
        <p:nvSpPr>
          <p:cNvPr id="25606" name="Text Box 6"/>
          <p:cNvSpPr txBox="1">
            <a:spLocks noChangeArrowheads="1"/>
          </p:cNvSpPr>
          <p:nvPr/>
        </p:nvSpPr>
        <p:spPr bwMode="auto">
          <a:xfrm>
            <a:off x="3505201" y="2495550"/>
            <a:ext cx="901176" cy="523220"/>
          </a:xfrm>
          <a:prstGeom prst="rect">
            <a:avLst/>
          </a:prstGeom>
          <a:noFill/>
          <a:ln w="38100">
            <a:solidFill>
              <a:schemeClr val="bg2"/>
            </a:solidFill>
            <a:miter lim="800000"/>
            <a:headEnd/>
            <a:tailEnd/>
          </a:ln>
        </p:spPr>
        <p:txBody>
          <a:bodyPr wrap="square">
            <a:prstTxWarp prst="textNoShape">
              <a:avLst/>
            </a:prstTxWarp>
            <a:spAutoFit/>
          </a:bodyPr>
          <a:lstStyle/>
          <a:p>
            <a:pPr eaLnBrk="0" hangingPunct="0"/>
            <a:r>
              <a:rPr lang="en-US" sz="1400" dirty="0">
                <a:latin typeface="Palatino" charset="0"/>
              </a:rPr>
              <a:t>Machine Learning</a:t>
            </a:r>
          </a:p>
        </p:txBody>
      </p:sp>
      <p:sp>
        <p:nvSpPr>
          <p:cNvPr id="25610" name="Text Box 10"/>
          <p:cNvSpPr txBox="1">
            <a:spLocks noChangeArrowheads="1"/>
          </p:cNvSpPr>
          <p:nvPr/>
        </p:nvSpPr>
        <p:spPr bwMode="auto">
          <a:xfrm>
            <a:off x="3429000" y="3028950"/>
            <a:ext cx="1216086" cy="1477328"/>
          </a:xfrm>
          <a:prstGeom prst="rect">
            <a:avLst/>
          </a:prstGeom>
          <a:noFill/>
          <a:ln w="9525">
            <a:noFill/>
            <a:miter lim="800000"/>
            <a:headEnd/>
            <a:tailEnd/>
          </a:ln>
        </p:spPr>
        <p:txBody>
          <a:bodyPr wrap="none">
            <a:prstTxWarp prst="textNoShape">
              <a:avLst/>
            </a:prstTxWarp>
            <a:spAutoFit/>
          </a:bodyPr>
          <a:lstStyle/>
          <a:p>
            <a:pPr eaLnBrk="0" hangingPunct="0"/>
            <a:r>
              <a:rPr lang="en-US" sz="1800" dirty="0">
                <a:latin typeface="Palatino" charset="0"/>
              </a:rPr>
              <a:t>learning</a:t>
            </a:r>
          </a:p>
          <a:p>
            <a:pPr eaLnBrk="0" hangingPunct="0"/>
            <a:r>
              <a:rPr lang="en-US" sz="1800" u="sng" dirty="0">
                <a:latin typeface="Palatino" charset="0"/>
              </a:rPr>
              <a:t>training</a:t>
            </a:r>
            <a:endParaRPr lang="en-US" sz="1800" dirty="0">
              <a:latin typeface="Palatino" charset="0"/>
            </a:endParaRPr>
          </a:p>
          <a:p>
            <a:pPr eaLnBrk="0" hangingPunct="0"/>
            <a:r>
              <a:rPr lang="en-US" sz="1800" dirty="0">
                <a:latin typeface="Palatino" charset="0"/>
              </a:rPr>
              <a:t>algorithm</a:t>
            </a:r>
          </a:p>
          <a:p>
            <a:pPr eaLnBrk="0" hangingPunct="0"/>
            <a:r>
              <a:rPr lang="en-US" sz="1800" dirty="0">
                <a:latin typeface="Palatino" charset="0"/>
              </a:rPr>
              <a:t>shrinkage</a:t>
            </a:r>
          </a:p>
          <a:p>
            <a:pPr eaLnBrk="0" hangingPunct="0"/>
            <a:r>
              <a:rPr lang="en-US" sz="1800" dirty="0">
                <a:latin typeface="Palatino" charset="0"/>
              </a:rPr>
              <a:t>network...</a:t>
            </a:r>
          </a:p>
        </p:txBody>
      </p:sp>
      <p:sp>
        <p:nvSpPr>
          <p:cNvPr id="25607" name="Text Box 7"/>
          <p:cNvSpPr txBox="1">
            <a:spLocks noChangeArrowheads="1"/>
          </p:cNvSpPr>
          <p:nvPr/>
        </p:nvSpPr>
        <p:spPr bwMode="auto">
          <a:xfrm>
            <a:off x="4819712" y="2612231"/>
            <a:ext cx="659155" cy="369332"/>
          </a:xfrm>
          <a:prstGeom prst="rect">
            <a:avLst/>
          </a:prstGeom>
          <a:noFill/>
          <a:ln w="38100">
            <a:solidFill>
              <a:schemeClr val="accent1"/>
            </a:solidFill>
            <a:miter lim="800000"/>
            <a:headEnd/>
            <a:tailEnd/>
          </a:ln>
        </p:spPr>
        <p:txBody>
          <a:bodyPr wrap="none">
            <a:prstTxWarp prst="textNoShape">
              <a:avLst/>
            </a:prstTxWarp>
            <a:spAutoFit/>
          </a:bodyPr>
          <a:lstStyle/>
          <a:p>
            <a:pPr eaLnBrk="0" hangingPunct="0"/>
            <a:r>
              <a:rPr lang="en-US" sz="1800" dirty="0">
                <a:latin typeface="Palatino" charset="0"/>
              </a:rPr>
              <a:t>NLP</a:t>
            </a:r>
          </a:p>
        </p:txBody>
      </p:sp>
      <p:sp>
        <p:nvSpPr>
          <p:cNvPr id="25608" name="Text Box 8"/>
          <p:cNvSpPr txBox="1">
            <a:spLocks noChangeArrowheads="1"/>
          </p:cNvSpPr>
          <p:nvPr/>
        </p:nvSpPr>
        <p:spPr bwMode="auto">
          <a:xfrm>
            <a:off x="4643812" y="3028950"/>
            <a:ext cx="1296674" cy="1477328"/>
          </a:xfrm>
          <a:prstGeom prst="rect">
            <a:avLst/>
          </a:prstGeom>
          <a:noFill/>
          <a:ln w="9525">
            <a:noFill/>
            <a:miter lim="800000"/>
            <a:headEnd/>
            <a:tailEnd/>
          </a:ln>
        </p:spPr>
        <p:txBody>
          <a:bodyPr wrap="none">
            <a:prstTxWarp prst="textNoShape">
              <a:avLst/>
            </a:prstTxWarp>
            <a:spAutoFit/>
          </a:bodyPr>
          <a:lstStyle/>
          <a:p>
            <a:pPr eaLnBrk="0" hangingPunct="0"/>
            <a:r>
              <a:rPr lang="en-US" sz="1800" u="sng" dirty="0">
                <a:latin typeface="Palatino" charset="0"/>
              </a:rPr>
              <a:t>parser</a:t>
            </a:r>
            <a:endParaRPr lang="en-US" sz="1800" dirty="0">
              <a:latin typeface="Palatino" charset="0"/>
            </a:endParaRPr>
          </a:p>
          <a:p>
            <a:pPr eaLnBrk="0" hangingPunct="0"/>
            <a:r>
              <a:rPr lang="en-US" sz="1800" dirty="0">
                <a:latin typeface="Palatino" charset="0"/>
              </a:rPr>
              <a:t>tag</a:t>
            </a:r>
          </a:p>
          <a:p>
            <a:pPr eaLnBrk="0" hangingPunct="0"/>
            <a:r>
              <a:rPr lang="en-US" sz="1800" dirty="0">
                <a:latin typeface="Palatino" charset="0"/>
              </a:rPr>
              <a:t>training</a:t>
            </a:r>
          </a:p>
          <a:p>
            <a:pPr eaLnBrk="0" hangingPunct="0"/>
            <a:r>
              <a:rPr lang="en-US" sz="1800" u="sng" dirty="0">
                <a:latin typeface="Palatino" charset="0"/>
              </a:rPr>
              <a:t>translation</a:t>
            </a:r>
          </a:p>
          <a:p>
            <a:pPr eaLnBrk="0" hangingPunct="0"/>
            <a:r>
              <a:rPr lang="en-US" sz="1800" u="sng" dirty="0">
                <a:latin typeface="Palatino" charset="0"/>
              </a:rPr>
              <a:t>language</a:t>
            </a:r>
            <a:r>
              <a:rPr lang="en-US" sz="1800" dirty="0">
                <a:latin typeface="Palatino" charset="0"/>
              </a:rPr>
              <a:t>...</a:t>
            </a:r>
          </a:p>
        </p:txBody>
      </p:sp>
      <p:sp>
        <p:nvSpPr>
          <p:cNvPr id="25604" name="Text Box 4"/>
          <p:cNvSpPr txBox="1">
            <a:spLocks noChangeArrowheads="1"/>
          </p:cNvSpPr>
          <p:nvPr/>
        </p:nvSpPr>
        <p:spPr bwMode="auto">
          <a:xfrm>
            <a:off x="5771150" y="2612231"/>
            <a:ext cx="1239250" cy="444224"/>
          </a:xfrm>
          <a:prstGeom prst="rect">
            <a:avLst/>
          </a:prstGeom>
          <a:noFill/>
          <a:ln w="38100">
            <a:solidFill>
              <a:schemeClr val="hlink"/>
            </a:solidFill>
            <a:miter lim="800000"/>
            <a:headEnd/>
            <a:tailEnd/>
          </a:ln>
        </p:spPr>
        <p:txBody>
          <a:bodyPr wrap="square">
            <a:prstTxWarp prst="textNoShape">
              <a:avLst/>
            </a:prstTxWarp>
            <a:spAutoFit/>
          </a:bodyPr>
          <a:lstStyle/>
          <a:p>
            <a:pPr eaLnBrk="0" hangingPunct="0">
              <a:lnSpc>
                <a:spcPct val="80000"/>
              </a:lnSpc>
            </a:pPr>
            <a:r>
              <a:rPr lang="en-US" sz="1400" dirty="0">
                <a:latin typeface="Palatino" charset="0"/>
              </a:rPr>
              <a:t>Garbage</a:t>
            </a:r>
          </a:p>
          <a:p>
            <a:pPr eaLnBrk="0" hangingPunct="0">
              <a:lnSpc>
                <a:spcPct val="80000"/>
              </a:lnSpc>
            </a:pPr>
            <a:r>
              <a:rPr lang="en-US" sz="1400" dirty="0">
                <a:latin typeface="Palatino" charset="0"/>
              </a:rPr>
              <a:t>Collection</a:t>
            </a:r>
          </a:p>
        </p:txBody>
      </p:sp>
      <p:sp>
        <p:nvSpPr>
          <p:cNvPr id="25611" name="Text Box 11"/>
          <p:cNvSpPr txBox="1">
            <a:spLocks noChangeArrowheads="1"/>
          </p:cNvSpPr>
          <p:nvPr/>
        </p:nvSpPr>
        <p:spPr bwMode="auto">
          <a:xfrm>
            <a:off x="5915612" y="3028950"/>
            <a:ext cx="1496511" cy="1477328"/>
          </a:xfrm>
          <a:prstGeom prst="rect">
            <a:avLst/>
          </a:prstGeom>
          <a:noFill/>
          <a:ln w="9525">
            <a:noFill/>
            <a:miter lim="800000"/>
            <a:headEnd/>
            <a:tailEnd/>
          </a:ln>
        </p:spPr>
        <p:txBody>
          <a:bodyPr wrap="none">
            <a:prstTxWarp prst="textNoShape">
              <a:avLst/>
            </a:prstTxWarp>
            <a:spAutoFit/>
          </a:bodyPr>
          <a:lstStyle/>
          <a:p>
            <a:pPr eaLnBrk="0" hangingPunct="0"/>
            <a:r>
              <a:rPr lang="en-US" sz="1800" dirty="0">
                <a:latin typeface="Palatino" charset="0"/>
              </a:rPr>
              <a:t>garbage</a:t>
            </a:r>
          </a:p>
          <a:p>
            <a:pPr eaLnBrk="0" hangingPunct="0"/>
            <a:r>
              <a:rPr lang="en-US" sz="1800" dirty="0">
                <a:latin typeface="Palatino" charset="0"/>
              </a:rPr>
              <a:t>collection</a:t>
            </a:r>
          </a:p>
          <a:p>
            <a:pPr eaLnBrk="0" hangingPunct="0"/>
            <a:r>
              <a:rPr lang="en-US" sz="1800" dirty="0">
                <a:latin typeface="Palatino" charset="0"/>
              </a:rPr>
              <a:t>memory</a:t>
            </a:r>
          </a:p>
          <a:p>
            <a:pPr eaLnBrk="0" hangingPunct="0"/>
            <a:r>
              <a:rPr lang="en-US" sz="1800" dirty="0">
                <a:latin typeface="Palatino" charset="0"/>
              </a:rPr>
              <a:t>optimization</a:t>
            </a:r>
          </a:p>
          <a:p>
            <a:pPr eaLnBrk="0" hangingPunct="0"/>
            <a:r>
              <a:rPr lang="en-US" sz="1800" dirty="0">
                <a:latin typeface="Palatino" charset="0"/>
              </a:rPr>
              <a:t>region...</a:t>
            </a:r>
          </a:p>
        </p:txBody>
      </p:sp>
      <p:sp>
        <p:nvSpPr>
          <p:cNvPr id="25602" name="Text Box 2"/>
          <p:cNvSpPr txBox="1">
            <a:spLocks noChangeArrowheads="1"/>
          </p:cNvSpPr>
          <p:nvPr/>
        </p:nvSpPr>
        <p:spPr bwMode="auto">
          <a:xfrm>
            <a:off x="7210397" y="2612231"/>
            <a:ext cx="1107996" cy="369332"/>
          </a:xfrm>
          <a:prstGeom prst="rect">
            <a:avLst/>
          </a:prstGeom>
          <a:noFill/>
          <a:ln w="38100">
            <a:solidFill>
              <a:srgbClr val="FF9999"/>
            </a:solidFill>
            <a:miter lim="800000"/>
            <a:headEnd/>
            <a:tailEnd/>
          </a:ln>
        </p:spPr>
        <p:txBody>
          <a:bodyPr wrap="none">
            <a:prstTxWarp prst="textNoShape">
              <a:avLst/>
            </a:prstTxWarp>
            <a:spAutoFit/>
          </a:bodyPr>
          <a:lstStyle/>
          <a:p>
            <a:pPr eaLnBrk="0" hangingPunct="0"/>
            <a:r>
              <a:rPr lang="en-US" sz="1800" dirty="0">
                <a:latin typeface="Palatino" charset="0"/>
              </a:rPr>
              <a:t>Planning</a:t>
            </a:r>
          </a:p>
        </p:txBody>
      </p:sp>
      <p:sp>
        <p:nvSpPr>
          <p:cNvPr id="36" name="Text Box 8"/>
          <p:cNvSpPr txBox="1">
            <a:spLocks noChangeArrowheads="1"/>
          </p:cNvSpPr>
          <p:nvPr/>
        </p:nvSpPr>
        <p:spPr bwMode="auto">
          <a:xfrm>
            <a:off x="7281693" y="3027514"/>
            <a:ext cx="1296674" cy="1625061"/>
          </a:xfrm>
          <a:prstGeom prst="rect">
            <a:avLst/>
          </a:prstGeom>
          <a:noFill/>
          <a:ln w="9525">
            <a:noFill/>
            <a:miter lim="800000"/>
            <a:headEnd/>
            <a:tailEnd/>
          </a:ln>
        </p:spPr>
        <p:txBody>
          <a:bodyPr wrap="none">
            <a:prstTxWarp prst="textNoShape">
              <a:avLst/>
            </a:prstTxWarp>
            <a:spAutoFit/>
          </a:bodyPr>
          <a:lstStyle/>
          <a:p>
            <a:pPr eaLnBrk="0" hangingPunct="0"/>
            <a:r>
              <a:rPr lang="en-US" sz="1800" dirty="0">
                <a:latin typeface="Palatino" charset="0"/>
              </a:rPr>
              <a:t>planning</a:t>
            </a:r>
          </a:p>
          <a:p>
            <a:pPr eaLnBrk="0" hangingPunct="0"/>
            <a:r>
              <a:rPr lang="en-US" sz="1800" dirty="0">
                <a:latin typeface="Palatino" charset="0"/>
              </a:rPr>
              <a:t>temporal</a:t>
            </a:r>
          </a:p>
          <a:p>
            <a:pPr eaLnBrk="0" hangingPunct="0"/>
            <a:r>
              <a:rPr lang="en-US" sz="1800" dirty="0">
                <a:latin typeface="Palatino" charset="0"/>
              </a:rPr>
              <a:t>reasoning</a:t>
            </a:r>
          </a:p>
          <a:p>
            <a:pPr eaLnBrk="0" hangingPunct="0"/>
            <a:r>
              <a:rPr lang="en-US" sz="1800" dirty="0">
                <a:latin typeface="Palatino" charset="0"/>
              </a:rPr>
              <a:t>plan</a:t>
            </a:r>
          </a:p>
          <a:p>
            <a:pPr eaLnBrk="0" hangingPunct="0"/>
            <a:r>
              <a:rPr lang="en-US" sz="1800" u="sng" dirty="0">
                <a:latin typeface="Palatino" charset="0"/>
              </a:rPr>
              <a:t>language</a:t>
            </a:r>
            <a:r>
              <a:rPr lang="en-US" sz="1800" dirty="0">
                <a:latin typeface="Palatino" charset="0"/>
              </a:rPr>
              <a:t>...</a:t>
            </a:r>
          </a:p>
        </p:txBody>
      </p:sp>
      <p:sp>
        <p:nvSpPr>
          <p:cNvPr id="25603" name="Text Box 3"/>
          <p:cNvSpPr txBox="1">
            <a:spLocks noChangeArrowheads="1"/>
          </p:cNvSpPr>
          <p:nvPr/>
        </p:nvSpPr>
        <p:spPr bwMode="auto">
          <a:xfrm>
            <a:off x="8446533" y="2612231"/>
            <a:ext cx="618153" cy="369332"/>
          </a:xfrm>
          <a:prstGeom prst="rect">
            <a:avLst/>
          </a:prstGeom>
          <a:noFill/>
          <a:ln w="38100">
            <a:solidFill>
              <a:schemeClr val="folHlink"/>
            </a:solidFill>
            <a:miter lim="800000"/>
            <a:headEnd/>
            <a:tailEnd/>
          </a:ln>
        </p:spPr>
        <p:txBody>
          <a:bodyPr wrap="none">
            <a:prstTxWarp prst="textNoShape">
              <a:avLst/>
            </a:prstTxWarp>
            <a:spAutoFit/>
          </a:bodyPr>
          <a:lstStyle/>
          <a:p>
            <a:pPr eaLnBrk="0" hangingPunct="0"/>
            <a:r>
              <a:rPr lang="en-US" sz="1800" dirty="0">
                <a:latin typeface="Palatino" charset="0"/>
              </a:rPr>
              <a:t>GUI</a:t>
            </a:r>
          </a:p>
        </p:txBody>
      </p:sp>
      <p:sp>
        <p:nvSpPr>
          <p:cNvPr id="25633" name="Text Box 32"/>
          <p:cNvSpPr txBox="1">
            <a:spLocks noChangeArrowheads="1"/>
          </p:cNvSpPr>
          <p:nvPr/>
        </p:nvSpPr>
        <p:spPr bwMode="auto">
          <a:xfrm>
            <a:off x="8500507" y="3044428"/>
            <a:ext cx="357790" cy="369332"/>
          </a:xfrm>
          <a:prstGeom prst="rect">
            <a:avLst/>
          </a:prstGeom>
          <a:noFill/>
          <a:ln w="9525">
            <a:noFill/>
            <a:miter lim="800000"/>
            <a:headEnd/>
            <a:tailEnd/>
          </a:ln>
        </p:spPr>
        <p:txBody>
          <a:bodyPr wrap="none">
            <a:prstTxWarp prst="textNoShape">
              <a:avLst/>
            </a:prstTxWarp>
            <a:spAutoFit/>
          </a:bodyPr>
          <a:lstStyle/>
          <a:p>
            <a:pPr eaLnBrk="0" hangingPunct="0"/>
            <a:r>
              <a:rPr lang="en-US" sz="1800">
                <a:latin typeface="Palatino" charset="0"/>
              </a:rPr>
              <a:t>...</a:t>
            </a:r>
          </a:p>
        </p:txBody>
      </p:sp>
      <p:sp>
        <p:nvSpPr>
          <p:cNvPr id="10" name="TextBox 9"/>
          <p:cNvSpPr txBox="1"/>
          <p:nvPr/>
        </p:nvSpPr>
        <p:spPr>
          <a:xfrm>
            <a:off x="5842000" y="1608667"/>
            <a:ext cx="374822" cy="584776"/>
          </a:xfrm>
          <a:prstGeom prst="rect">
            <a:avLst/>
          </a:prstGeom>
          <a:noFill/>
        </p:spPr>
        <p:txBody>
          <a:bodyPr wrap="none" rtlCol="0">
            <a:spAutoFit/>
          </a:bodyPr>
          <a:lstStyle/>
          <a:p>
            <a:r>
              <a:rPr lang="en-US" sz="3200" dirty="0">
                <a:latin typeface="+mn-lt"/>
              </a:rPr>
              <a:t>?</a:t>
            </a:r>
          </a:p>
        </p:txBody>
      </p:sp>
    </p:spTree>
    <p:extLst>
      <p:ext uri="{BB962C8B-B14F-4D97-AF65-F5344CB8AC3E}">
        <p14:creationId xmlns:p14="http://schemas.microsoft.com/office/powerpoint/2010/main" val="36578366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4.44444E-6 -7.88141E-6 C 0.03073 -0.00773 0.05955 -0.02811 0.08993 -0.04015 C 0.09775 -0.04355 0.10573 -0.0454 0.11389 -0.04726 C 0.12344 -0.05004 0.14288 -0.05436 0.14288 -0.05436 C 0.17483 -0.05251 0.20591 -0.05096 0.23681 -0.03305 C 0.25 -0.02564 0.26146 -0.00865 0.27518 -0.00248 C 0.27865 -0.00093 0.28577 0.00216 0.28577 0.00216 C 0.29757 -0.00124 0.30764 -0.00371 0.32014 -0.00495 C 0.33195 -0.0034 0.34393 -0.00217 0.35591 -7.88141E-6 C 0.36077 0.00061 0.36216 0.00802 0.3665 0.01173 C 0.38959 0.03026 0.39966 0.04755 0.41407 0.08708 C 0.42257 0.11056 0.42674 0.13681 0.43525 0.15997 C 0.43577 0.24459 0.43785 0.32921 0.43785 0.41414 " pathEditMode="relative" ptsTypes="ffffffffffffA">
                                      <p:cBhvr>
                                        <p:cTn id="6" dur="2000" fill="hold"/>
                                        <p:tgtEl>
                                          <p:spTgt spid="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dirty="0">
                <a:latin typeface="Calibri (Headings)"/>
                <a:cs typeface="Calibri (Headings)"/>
              </a:rPr>
              <a:t>Text Classification and Na</a:t>
            </a:r>
            <a:r>
              <a:rPr lang="fr-FR" sz="4000" dirty="0">
                <a:latin typeface="Calibri (Headings)"/>
                <a:cs typeface="Calibri (Headings)"/>
              </a:rPr>
              <a:t>ï</a:t>
            </a:r>
            <a:r>
              <a:rPr lang="en-US" sz="4000" dirty="0" err="1">
                <a:latin typeface="Calibri (Headings)"/>
                <a:cs typeface="Calibri (Headings)"/>
              </a:rPr>
              <a:t>ve</a:t>
            </a:r>
            <a:r>
              <a:rPr lang="en-US" sz="4000" dirty="0">
                <a:latin typeface="Calibri (Headings)"/>
                <a:cs typeface="Calibri (Headings)"/>
              </a:rPr>
              <a:t> Bayes (End of naïve Bayes 1)</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Na</a:t>
            </a:r>
            <a:r>
              <a:rPr lang="fr-FR" sz="3600" dirty="0" err="1">
                <a:solidFill>
                  <a:srgbClr val="A4001D"/>
                </a:solidFill>
                <a:latin typeface="Calibri"/>
                <a:ea typeface="ＭＳ Ｐゴシック" charset="0"/>
                <a:cs typeface="Calibri"/>
              </a:rPr>
              <a:t>ï</a:t>
            </a:r>
            <a:r>
              <a:rPr lang="en-US" sz="3600" dirty="0" err="1">
                <a:solidFill>
                  <a:srgbClr val="A4001D"/>
                </a:solidFill>
                <a:latin typeface="Calibri"/>
                <a:ea typeface="ＭＳ Ｐゴシック" charset="0"/>
                <a:cs typeface="Calibri"/>
              </a:rPr>
              <a:t>ve</a:t>
            </a:r>
            <a:r>
              <a:rPr lang="en-US" sz="3600" dirty="0">
                <a:solidFill>
                  <a:srgbClr val="A4001D"/>
                </a:solidFill>
                <a:latin typeface="Calibri"/>
                <a:ea typeface="ＭＳ Ｐゴシック" charset="0"/>
                <a:cs typeface="Calibri"/>
              </a:rPr>
              <a:t> Bayes (I)</a:t>
            </a:r>
          </a:p>
        </p:txBody>
      </p:sp>
    </p:spTree>
    <p:extLst>
      <p:ext uri="{BB962C8B-B14F-4D97-AF65-F5344CB8AC3E}">
        <p14:creationId xmlns:p14="http://schemas.microsoft.com/office/powerpoint/2010/main" val="123094563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dirty="0">
                <a:latin typeface="Calibri (Headings)"/>
                <a:cs typeface="Calibri (Headings)"/>
              </a:rPr>
              <a:t>Text Classification and Na</a:t>
            </a:r>
            <a:r>
              <a:rPr lang="fr-FR" sz="4000" dirty="0">
                <a:latin typeface="Calibri (Headings)"/>
                <a:cs typeface="Calibri (Headings)"/>
              </a:rPr>
              <a:t>ï</a:t>
            </a:r>
            <a:r>
              <a:rPr lang="en-US" sz="4000" dirty="0" err="1">
                <a:latin typeface="Calibri (Headings)"/>
                <a:cs typeface="Calibri (Headings)"/>
              </a:rPr>
              <a:t>ve</a:t>
            </a:r>
            <a:r>
              <a:rPr lang="en-US" sz="4000" dirty="0">
                <a:latin typeface="Calibri (Headings)"/>
                <a:cs typeface="Calibri (Headings)"/>
              </a:rPr>
              <a:t> Bayes (Start of formalizing naïve Bayes classifier) </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Formalizing the Na</a:t>
            </a:r>
            <a:r>
              <a:rPr lang="fr-FR" sz="3600" dirty="0" err="1">
                <a:solidFill>
                  <a:srgbClr val="A4001D"/>
                </a:solidFill>
                <a:latin typeface="Calibri"/>
                <a:ea typeface="ＭＳ Ｐゴシック" charset="0"/>
                <a:cs typeface="Calibri"/>
              </a:rPr>
              <a:t>ï</a:t>
            </a:r>
            <a:r>
              <a:rPr lang="en-US" sz="3600" dirty="0" err="1">
                <a:solidFill>
                  <a:srgbClr val="A4001D"/>
                </a:solidFill>
                <a:latin typeface="Calibri"/>
                <a:ea typeface="ＭＳ Ｐゴシック" charset="0"/>
                <a:cs typeface="Calibri"/>
              </a:rPr>
              <a:t>ve</a:t>
            </a:r>
            <a:r>
              <a:rPr lang="en-US" sz="3600" dirty="0">
                <a:solidFill>
                  <a:srgbClr val="A4001D"/>
                </a:solidFill>
                <a:latin typeface="Calibri"/>
                <a:ea typeface="ＭＳ Ｐゴシック" charset="0"/>
                <a:cs typeface="Calibri"/>
              </a:rPr>
              <a:t> Bayes Classifier</a:t>
            </a:r>
          </a:p>
        </p:txBody>
      </p:sp>
    </p:spTree>
    <p:extLst>
      <p:ext uri="{BB962C8B-B14F-4D97-AF65-F5344CB8AC3E}">
        <p14:creationId xmlns:p14="http://schemas.microsoft.com/office/powerpoint/2010/main" val="151713515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r>
              <a:rPr lang="en-US"/>
              <a:t>Bayes’ Rule Applied to Documents and Classes</a:t>
            </a:r>
          </a:p>
        </p:txBody>
      </p:sp>
      <p:sp>
        <p:nvSpPr>
          <p:cNvPr id="10" name="Content Placeholder 1"/>
          <p:cNvSpPr>
            <a:spLocks noGrp="1"/>
          </p:cNvSpPr>
          <p:nvPr>
            <p:ph idx="1"/>
          </p:nvPr>
        </p:nvSpPr>
        <p:spPr>
          <a:xfrm>
            <a:off x="304800" y="1428750"/>
            <a:ext cx="8229600" cy="2667000"/>
          </a:xfrm>
        </p:spPr>
        <p:txBody>
          <a:bodyPr/>
          <a:lstStyle/>
          <a:p>
            <a:pPr marL="228600" indent="-228600">
              <a:spcBef>
                <a:spcPct val="50000"/>
              </a:spcBef>
              <a:buFontTx/>
              <a:buChar char="•"/>
            </a:pPr>
            <a:r>
              <a:rPr lang="en-US" sz="3200" dirty="0"/>
              <a:t>For a document </a:t>
            </a:r>
            <a:r>
              <a:rPr lang="en-US" sz="3600" i="1" dirty="0">
                <a:solidFill>
                  <a:srgbClr val="FF0000"/>
                </a:solidFill>
              </a:rPr>
              <a:t>d</a:t>
            </a:r>
            <a:r>
              <a:rPr lang="en-US" sz="4000" dirty="0"/>
              <a:t> </a:t>
            </a:r>
            <a:r>
              <a:rPr lang="en-US" sz="3600" dirty="0"/>
              <a:t>and a class </a:t>
            </a:r>
            <a:r>
              <a:rPr lang="en-US" sz="4000" i="1" dirty="0">
                <a:solidFill>
                  <a:srgbClr val="FF0000"/>
                </a:solidFill>
              </a:rPr>
              <a:t>c</a:t>
            </a:r>
            <a:endParaRPr lang="en-US" sz="3200" i="1" dirty="0">
              <a:solidFill>
                <a:srgbClr val="FF0000"/>
              </a:solidFill>
            </a:endParaRPr>
          </a:p>
        </p:txBody>
      </p:sp>
      <p:graphicFrame>
        <p:nvGraphicFramePr>
          <p:cNvPr id="7" name="Object 3"/>
          <p:cNvGraphicFramePr>
            <a:graphicFrameLocks noChangeAspect="1"/>
          </p:cNvGraphicFramePr>
          <p:nvPr>
            <p:extLst>
              <p:ext uri="{D42A27DB-BD31-4B8C-83A1-F6EECF244321}">
                <p14:modId xmlns:p14="http://schemas.microsoft.com/office/powerpoint/2010/main" val="2202393601"/>
              </p:ext>
            </p:extLst>
          </p:nvPr>
        </p:nvGraphicFramePr>
        <p:xfrm>
          <a:off x="2479675" y="2759075"/>
          <a:ext cx="4421188" cy="1377950"/>
        </p:xfrm>
        <a:graphic>
          <a:graphicData uri="http://schemas.openxmlformats.org/presentationml/2006/ole">
            <mc:AlternateContent xmlns:mc="http://schemas.openxmlformats.org/markup-compatibility/2006">
              <mc:Choice xmlns:v="urn:schemas-microsoft-com:vml" Requires="v">
                <p:oleObj spid="_x0000_s1026" name="Equation" r:id="rId4" imgW="1371600" imgH="419100" progId="Equation.3">
                  <p:embed/>
                </p:oleObj>
              </mc:Choice>
              <mc:Fallback>
                <p:oleObj name="Equation" r:id="rId4" imgW="1371600" imgH="419100" progId="Equation.3">
                  <p:embed/>
                  <p:pic>
                    <p:nvPicPr>
                      <p:cNvPr id="7" name="Object 3"/>
                      <p:cNvPicPr>
                        <a:picLocks noChangeAspect="1" noChangeArrowheads="1"/>
                      </p:cNvPicPr>
                      <p:nvPr/>
                    </p:nvPicPr>
                    <p:blipFill>
                      <a:blip r:embed="rId5"/>
                      <a:srcRect/>
                      <a:stretch>
                        <a:fillRect/>
                      </a:stretch>
                    </p:blipFill>
                    <p:spPr bwMode="auto">
                      <a:xfrm>
                        <a:off x="2479675" y="2759075"/>
                        <a:ext cx="4421188" cy="137795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55067465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r>
              <a:rPr lang="en-US" dirty="0"/>
              <a:t>Na</a:t>
            </a:r>
            <a:r>
              <a:rPr lang="fr-FR" dirty="0" err="1"/>
              <a:t>ï</a:t>
            </a:r>
            <a:r>
              <a:rPr lang="en-US" dirty="0" err="1"/>
              <a:t>ve</a:t>
            </a:r>
            <a:r>
              <a:rPr lang="en-US" dirty="0"/>
              <a:t> Bayes Classifier (I)</a:t>
            </a:r>
          </a:p>
        </p:txBody>
      </p:sp>
      <p:sp>
        <p:nvSpPr>
          <p:cNvPr id="2" name="Content Placeholder 1"/>
          <p:cNvSpPr>
            <a:spLocks noGrp="1"/>
          </p:cNvSpPr>
          <p:nvPr>
            <p:ph idx="1"/>
          </p:nvPr>
        </p:nvSpPr>
        <p:spPr>
          <a:xfrm>
            <a:off x="304800" y="1352550"/>
            <a:ext cx="8534400" cy="838200"/>
          </a:xfrm>
        </p:spPr>
        <p:txBody>
          <a:bodyPr/>
          <a:lstStyle/>
          <a:p>
            <a:endParaRPr lang="en-US" dirty="0"/>
          </a:p>
        </p:txBody>
      </p:sp>
      <p:graphicFrame>
        <p:nvGraphicFramePr>
          <p:cNvPr id="5" name="Object 3"/>
          <p:cNvGraphicFramePr>
            <a:graphicFrameLocks noChangeAspect="1"/>
          </p:cNvGraphicFramePr>
          <p:nvPr>
            <p:extLst>
              <p:ext uri="{D42A27DB-BD31-4B8C-83A1-F6EECF244321}">
                <p14:modId xmlns:p14="http://schemas.microsoft.com/office/powerpoint/2010/main" val="816637004"/>
              </p:ext>
            </p:extLst>
          </p:nvPr>
        </p:nvGraphicFramePr>
        <p:xfrm>
          <a:off x="1672596" y="1633538"/>
          <a:ext cx="4072567" cy="862012"/>
        </p:xfrm>
        <a:graphic>
          <a:graphicData uri="http://schemas.openxmlformats.org/presentationml/2006/ole">
            <mc:AlternateContent xmlns:mc="http://schemas.openxmlformats.org/markup-compatibility/2006">
              <mc:Choice xmlns:v="urn:schemas-microsoft-com:vml" Requires="v">
                <p:oleObj spid="_x0000_s2050" name="Equation" r:id="rId4" imgW="1371600" imgH="292100" progId="Equation.3">
                  <p:embed/>
                </p:oleObj>
              </mc:Choice>
              <mc:Fallback>
                <p:oleObj name="Equation" r:id="rId4" imgW="1371600" imgH="292100" progId="Equation.3">
                  <p:embed/>
                  <p:pic>
                    <p:nvPicPr>
                      <p:cNvPr id="5" name="Object 3"/>
                      <p:cNvPicPr>
                        <a:picLocks noChangeAspect="1" noChangeArrowheads="1"/>
                      </p:cNvPicPr>
                      <p:nvPr/>
                    </p:nvPicPr>
                    <p:blipFill>
                      <a:blip r:embed="rId5"/>
                      <a:srcRect/>
                      <a:stretch>
                        <a:fillRect/>
                      </a:stretch>
                    </p:blipFill>
                    <p:spPr bwMode="auto">
                      <a:xfrm>
                        <a:off x="1672596" y="1633538"/>
                        <a:ext cx="4072567" cy="862012"/>
                      </a:xfrm>
                      <a:prstGeom prst="rect">
                        <a:avLst/>
                      </a:prstGeom>
                      <a:noFill/>
                      <a:ln>
                        <a:noFill/>
                      </a:ln>
                      <a:effectLst/>
                    </p:spPr>
                  </p:pic>
                </p:oleObj>
              </mc:Fallback>
            </mc:AlternateContent>
          </a:graphicData>
        </a:graphic>
      </p:graphicFrame>
      <p:sp>
        <p:nvSpPr>
          <p:cNvPr id="9" name="Text Box 16"/>
          <p:cNvSpPr txBox="1">
            <a:spLocks noChangeArrowheads="1"/>
          </p:cNvSpPr>
          <p:nvPr/>
        </p:nvSpPr>
        <p:spPr bwMode="auto">
          <a:xfrm>
            <a:off x="6248400" y="1581150"/>
            <a:ext cx="2438400" cy="830997"/>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a:t>MAP is “maximum a posteriori”  = most likely class</a:t>
            </a:r>
          </a:p>
        </p:txBody>
      </p:sp>
      <p:graphicFrame>
        <p:nvGraphicFramePr>
          <p:cNvPr id="6" name="Object 3"/>
          <p:cNvGraphicFramePr>
            <a:graphicFrameLocks noChangeAspect="1"/>
          </p:cNvGraphicFramePr>
          <p:nvPr>
            <p:extLst>
              <p:ext uri="{D42A27DB-BD31-4B8C-83A1-F6EECF244321}">
                <p14:modId xmlns:p14="http://schemas.microsoft.com/office/powerpoint/2010/main" val="4069616719"/>
              </p:ext>
            </p:extLst>
          </p:nvPr>
        </p:nvGraphicFramePr>
        <p:xfrm>
          <a:off x="2542619" y="2495550"/>
          <a:ext cx="4010581" cy="1219200"/>
        </p:xfrm>
        <a:graphic>
          <a:graphicData uri="http://schemas.openxmlformats.org/presentationml/2006/ole">
            <mc:AlternateContent xmlns:mc="http://schemas.openxmlformats.org/markup-compatibility/2006">
              <mc:Choice xmlns:v="urn:schemas-microsoft-com:vml" Requires="v">
                <p:oleObj spid="_x0000_s2051" name="Equation" r:id="rId6" imgW="1371600" imgH="419100" progId="Equation.3">
                  <p:embed/>
                </p:oleObj>
              </mc:Choice>
              <mc:Fallback>
                <p:oleObj name="Equation" r:id="rId6" imgW="1371600" imgH="419100" progId="Equation.3">
                  <p:embed/>
                  <p:pic>
                    <p:nvPicPr>
                      <p:cNvPr id="6" name="Object 3"/>
                      <p:cNvPicPr>
                        <a:picLocks noChangeAspect="1" noChangeArrowheads="1"/>
                      </p:cNvPicPr>
                      <p:nvPr/>
                    </p:nvPicPr>
                    <p:blipFill>
                      <a:blip r:embed="rId7"/>
                      <a:srcRect/>
                      <a:stretch>
                        <a:fillRect/>
                      </a:stretch>
                    </p:blipFill>
                    <p:spPr bwMode="auto">
                      <a:xfrm>
                        <a:off x="2542619" y="2495550"/>
                        <a:ext cx="4010581" cy="1219200"/>
                      </a:xfrm>
                      <a:prstGeom prst="rect">
                        <a:avLst/>
                      </a:prstGeom>
                      <a:noFill/>
                      <a:ln>
                        <a:noFill/>
                      </a:ln>
                      <a:effectLst/>
                    </p:spPr>
                  </p:pic>
                </p:oleObj>
              </mc:Fallback>
            </mc:AlternateContent>
          </a:graphicData>
        </a:graphic>
      </p:graphicFrame>
      <p:sp>
        <p:nvSpPr>
          <p:cNvPr id="11" name="Text Box 16"/>
          <p:cNvSpPr txBox="1">
            <a:spLocks noChangeArrowheads="1"/>
          </p:cNvSpPr>
          <p:nvPr/>
        </p:nvSpPr>
        <p:spPr bwMode="auto">
          <a:xfrm>
            <a:off x="6934200" y="2876550"/>
            <a:ext cx="1676400" cy="338554"/>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a:t>Bayes Rule</a:t>
            </a:r>
          </a:p>
        </p:txBody>
      </p:sp>
      <p:graphicFrame>
        <p:nvGraphicFramePr>
          <p:cNvPr id="8" name="Object 3"/>
          <p:cNvGraphicFramePr>
            <a:graphicFrameLocks noChangeAspect="1"/>
          </p:cNvGraphicFramePr>
          <p:nvPr>
            <p:extLst>
              <p:ext uri="{D42A27DB-BD31-4B8C-83A1-F6EECF244321}">
                <p14:modId xmlns:p14="http://schemas.microsoft.com/office/powerpoint/2010/main" val="1942638856"/>
              </p:ext>
            </p:extLst>
          </p:nvPr>
        </p:nvGraphicFramePr>
        <p:xfrm>
          <a:off x="2511425" y="3867150"/>
          <a:ext cx="3886200" cy="838200"/>
        </p:xfrm>
        <a:graphic>
          <a:graphicData uri="http://schemas.openxmlformats.org/presentationml/2006/ole">
            <mc:AlternateContent xmlns:mc="http://schemas.openxmlformats.org/markup-compatibility/2006">
              <mc:Choice xmlns:v="urn:schemas-microsoft-com:vml" Requires="v">
                <p:oleObj spid="_x0000_s2052" name="Equation" r:id="rId8" imgW="1346200" imgH="292100" progId="Equation.3">
                  <p:embed/>
                </p:oleObj>
              </mc:Choice>
              <mc:Fallback>
                <p:oleObj name="Equation" r:id="rId8" imgW="1346200" imgH="292100" progId="Equation.3">
                  <p:embed/>
                  <p:pic>
                    <p:nvPicPr>
                      <p:cNvPr id="8" name="Object 3"/>
                      <p:cNvPicPr>
                        <a:picLocks noChangeAspect="1" noChangeArrowheads="1"/>
                      </p:cNvPicPr>
                      <p:nvPr/>
                    </p:nvPicPr>
                    <p:blipFill>
                      <a:blip r:embed="rId9"/>
                      <a:srcRect/>
                      <a:stretch>
                        <a:fillRect/>
                      </a:stretch>
                    </p:blipFill>
                    <p:spPr bwMode="auto">
                      <a:xfrm>
                        <a:off x="2511425" y="3867150"/>
                        <a:ext cx="3886200" cy="838200"/>
                      </a:xfrm>
                      <a:prstGeom prst="rect">
                        <a:avLst/>
                      </a:prstGeom>
                      <a:noFill/>
                      <a:ln>
                        <a:noFill/>
                      </a:ln>
                      <a:effectLst/>
                    </p:spPr>
                  </p:pic>
                </p:oleObj>
              </mc:Fallback>
            </mc:AlternateContent>
          </a:graphicData>
        </a:graphic>
      </p:graphicFrame>
      <p:sp>
        <p:nvSpPr>
          <p:cNvPr id="12" name="Text Box 16"/>
          <p:cNvSpPr txBox="1">
            <a:spLocks noChangeArrowheads="1"/>
          </p:cNvSpPr>
          <p:nvPr/>
        </p:nvSpPr>
        <p:spPr bwMode="auto">
          <a:xfrm>
            <a:off x="7010400" y="3943350"/>
            <a:ext cx="1676400" cy="584776"/>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a:t>Dropping the denominator</a:t>
            </a:r>
          </a:p>
        </p:txBody>
      </p:sp>
    </p:spTree>
    <p:extLst>
      <p:ext uri="{BB962C8B-B14F-4D97-AF65-F5344CB8AC3E}">
        <p14:creationId xmlns:p14="http://schemas.microsoft.com/office/powerpoint/2010/main" val="10971808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r>
              <a:rPr lang="en-US" dirty="0"/>
              <a:t>Na</a:t>
            </a:r>
            <a:r>
              <a:rPr lang="fr-FR" dirty="0" err="1"/>
              <a:t>ï</a:t>
            </a:r>
            <a:r>
              <a:rPr lang="en-US" dirty="0" err="1"/>
              <a:t>ve</a:t>
            </a:r>
            <a:r>
              <a:rPr lang="en-US" dirty="0"/>
              <a:t> Bayes Classifier (II)</a:t>
            </a:r>
          </a:p>
        </p:txBody>
      </p:sp>
      <p:graphicFrame>
        <p:nvGraphicFramePr>
          <p:cNvPr id="5" name="Object 3"/>
          <p:cNvGraphicFramePr>
            <a:graphicFrameLocks noChangeAspect="1"/>
          </p:cNvGraphicFramePr>
          <p:nvPr>
            <p:extLst>
              <p:ext uri="{D42A27DB-BD31-4B8C-83A1-F6EECF244321}">
                <p14:modId xmlns:p14="http://schemas.microsoft.com/office/powerpoint/2010/main" val="2614248283"/>
              </p:ext>
            </p:extLst>
          </p:nvPr>
        </p:nvGraphicFramePr>
        <p:xfrm>
          <a:off x="381000" y="1581150"/>
          <a:ext cx="4900612" cy="862012"/>
        </p:xfrm>
        <a:graphic>
          <a:graphicData uri="http://schemas.openxmlformats.org/presentationml/2006/ole">
            <mc:AlternateContent xmlns:mc="http://schemas.openxmlformats.org/markup-compatibility/2006">
              <mc:Choice xmlns:v="urn:schemas-microsoft-com:vml" Requires="v">
                <p:oleObj spid="_x0000_s3074" name="Equation" r:id="rId4" imgW="1651000" imgH="292100" progId="Equation.3">
                  <p:embed/>
                </p:oleObj>
              </mc:Choice>
              <mc:Fallback>
                <p:oleObj name="Equation" r:id="rId4" imgW="1651000" imgH="292100" progId="Equation.3">
                  <p:embed/>
                  <p:pic>
                    <p:nvPicPr>
                      <p:cNvPr id="5" name="Object 3"/>
                      <p:cNvPicPr>
                        <a:picLocks noChangeAspect="1" noChangeArrowheads="1"/>
                      </p:cNvPicPr>
                      <p:nvPr/>
                    </p:nvPicPr>
                    <p:blipFill>
                      <a:blip r:embed="rId5"/>
                      <a:srcRect/>
                      <a:stretch>
                        <a:fillRect/>
                      </a:stretch>
                    </p:blipFill>
                    <p:spPr bwMode="auto">
                      <a:xfrm>
                        <a:off x="381000" y="1581150"/>
                        <a:ext cx="4900612" cy="862012"/>
                      </a:xfrm>
                      <a:prstGeom prst="rect">
                        <a:avLst/>
                      </a:prstGeom>
                      <a:noFill/>
                      <a:ln>
                        <a:noFill/>
                      </a:ln>
                      <a:effectLst/>
                    </p:spPr>
                  </p:pic>
                </p:oleObj>
              </mc:Fallback>
            </mc:AlternateContent>
          </a:graphicData>
        </a:graphic>
      </p:graphicFrame>
      <p:graphicFrame>
        <p:nvGraphicFramePr>
          <p:cNvPr id="10" name="Object 3"/>
          <p:cNvGraphicFramePr>
            <a:graphicFrameLocks noChangeAspect="1"/>
          </p:cNvGraphicFramePr>
          <p:nvPr>
            <p:extLst>
              <p:ext uri="{D42A27DB-BD31-4B8C-83A1-F6EECF244321}">
                <p14:modId xmlns:p14="http://schemas.microsoft.com/office/powerpoint/2010/main" val="2456992104"/>
              </p:ext>
            </p:extLst>
          </p:nvPr>
        </p:nvGraphicFramePr>
        <p:xfrm>
          <a:off x="1295400" y="2724150"/>
          <a:ext cx="5768975" cy="862013"/>
        </p:xfrm>
        <a:graphic>
          <a:graphicData uri="http://schemas.openxmlformats.org/presentationml/2006/ole">
            <mc:AlternateContent xmlns:mc="http://schemas.openxmlformats.org/markup-compatibility/2006">
              <mc:Choice xmlns:v="urn:schemas-microsoft-com:vml" Requires="v">
                <p:oleObj spid="_x0000_s3075" name="Equation" r:id="rId6" imgW="1943100" imgH="292100" progId="Equation.3">
                  <p:embed/>
                </p:oleObj>
              </mc:Choice>
              <mc:Fallback>
                <p:oleObj name="Equation" r:id="rId6" imgW="1943100" imgH="292100" progId="Equation.3">
                  <p:embed/>
                  <p:pic>
                    <p:nvPicPr>
                      <p:cNvPr id="10" name="Object 3"/>
                      <p:cNvPicPr>
                        <a:picLocks noChangeAspect="1" noChangeArrowheads="1"/>
                      </p:cNvPicPr>
                      <p:nvPr/>
                    </p:nvPicPr>
                    <p:blipFill>
                      <a:blip r:embed="rId7"/>
                      <a:srcRect/>
                      <a:stretch>
                        <a:fillRect/>
                      </a:stretch>
                    </p:blipFill>
                    <p:spPr bwMode="auto">
                      <a:xfrm>
                        <a:off x="1295400" y="2724150"/>
                        <a:ext cx="5768975" cy="862013"/>
                      </a:xfrm>
                      <a:prstGeom prst="rect">
                        <a:avLst/>
                      </a:prstGeom>
                      <a:noFill/>
                      <a:ln>
                        <a:noFill/>
                      </a:ln>
                      <a:effectLst/>
                    </p:spPr>
                  </p:pic>
                </p:oleObj>
              </mc:Fallback>
            </mc:AlternateContent>
          </a:graphicData>
        </a:graphic>
      </p:graphicFrame>
      <p:sp>
        <p:nvSpPr>
          <p:cNvPr id="11" name="Text Box 16"/>
          <p:cNvSpPr txBox="1">
            <a:spLocks noChangeArrowheads="1"/>
          </p:cNvSpPr>
          <p:nvPr/>
        </p:nvSpPr>
        <p:spPr bwMode="auto">
          <a:xfrm>
            <a:off x="7239000" y="2571750"/>
            <a:ext cx="1676400" cy="1077218"/>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a:t>Document d represented as features x1..xn</a:t>
            </a:r>
          </a:p>
        </p:txBody>
      </p:sp>
    </p:spTree>
    <p:extLst>
      <p:ext uri="{BB962C8B-B14F-4D97-AF65-F5344CB8AC3E}">
        <p14:creationId xmlns:p14="http://schemas.microsoft.com/office/powerpoint/2010/main" val="296146078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1371600" y="381000"/>
            <a:ext cx="7620000" cy="742950"/>
          </a:xfrm>
        </p:spPr>
        <p:txBody>
          <a:bodyPr/>
          <a:lstStyle/>
          <a:p>
            <a:r>
              <a:rPr lang="en-US" dirty="0"/>
              <a:t>Na</a:t>
            </a:r>
            <a:r>
              <a:rPr lang="fr-FR" dirty="0" err="1"/>
              <a:t>ï</a:t>
            </a:r>
            <a:r>
              <a:rPr lang="en-US" dirty="0" err="1"/>
              <a:t>ve</a:t>
            </a:r>
            <a:r>
              <a:rPr lang="en-US" dirty="0"/>
              <a:t> Bayes Classifier (IV)</a:t>
            </a:r>
          </a:p>
        </p:txBody>
      </p:sp>
      <p:graphicFrame>
        <p:nvGraphicFramePr>
          <p:cNvPr id="10" name="Object 3"/>
          <p:cNvGraphicFramePr>
            <a:graphicFrameLocks noChangeAspect="1"/>
          </p:cNvGraphicFramePr>
          <p:nvPr>
            <p:extLst>
              <p:ext uri="{D42A27DB-BD31-4B8C-83A1-F6EECF244321}">
                <p14:modId xmlns:p14="http://schemas.microsoft.com/office/powerpoint/2010/main" val="4278591522"/>
              </p:ext>
            </p:extLst>
          </p:nvPr>
        </p:nvGraphicFramePr>
        <p:xfrm>
          <a:off x="762000" y="1504950"/>
          <a:ext cx="6637337" cy="862013"/>
        </p:xfrm>
        <a:graphic>
          <a:graphicData uri="http://schemas.openxmlformats.org/presentationml/2006/ole">
            <mc:AlternateContent xmlns:mc="http://schemas.openxmlformats.org/markup-compatibility/2006">
              <mc:Choice xmlns:v="urn:schemas-microsoft-com:vml" Requires="v">
                <p:oleObj spid="_x0000_s4098" name="Equation" r:id="rId4" imgW="2235200" imgH="292100" progId="Equation.3">
                  <p:embed/>
                </p:oleObj>
              </mc:Choice>
              <mc:Fallback>
                <p:oleObj name="Equation" r:id="rId4" imgW="2235200" imgH="292100" progId="Equation.3">
                  <p:embed/>
                  <p:pic>
                    <p:nvPicPr>
                      <p:cNvPr id="10" name="Object 3"/>
                      <p:cNvPicPr>
                        <a:picLocks noChangeAspect="1" noChangeArrowheads="1"/>
                      </p:cNvPicPr>
                      <p:nvPr/>
                    </p:nvPicPr>
                    <p:blipFill>
                      <a:blip r:embed="rId5"/>
                      <a:srcRect/>
                      <a:stretch>
                        <a:fillRect/>
                      </a:stretch>
                    </p:blipFill>
                    <p:spPr bwMode="auto">
                      <a:xfrm>
                        <a:off x="762000" y="1504950"/>
                        <a:ext cx="6637337" cy="862013"/>
                      </a:xfrm>
                      <a:prstGeom prst="rect">
                        <a:avLst/>
                      </a:prstGeom>
                      <a:noFill/>
                      <a:ln>
                        <a:noFill/>
                      </a:ln>
                      <a:effectLst/>
                    </p:spPr>
                  </p:pic>
                </p:oleObj>
              </mc:Fallback>
            </mc:AlternateContent>
          </a:graphicData>
        </a:graphic>
      </p:graphicFrame>
      <p:sp>
        <p:nvSpPr>
          <p:cNvPr id="6" name="Text Box 16"/>
          <p:cNvSpPr txBox="1">
            <a:spLocks noChangeArrowheads="1"/>
          </p:cNvSpPr>
          <p:nvPr/>
        </p:nvSpPr>
        <p:spPr bwMode="auto">
          <a:xfrm>
            <a:off x="1600200" y="2602290"/>
            <a:ext cx="4343400" cy="461665"/>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lvl="1" eaLnBrk="1" hangingPunct="1"/>
            <a:r>
              <a:rPr lang="en-US" dirty="0">
                <a:latin typeface="Calibri" charset="0"/>
                <a:cs typeface="Arial" charset="0"/>
              </a:rPr>
              <a:t>O(|</a:t>
            </a:r>
            <a:r>
              <a:rPr lang="en-US" i="1" dirty="0" err="1">
                <a:latin typeface="Calibri" charset="0"/>
                <a:cs typeface="Arial" charset="0"/>
              </a:rPr>
              <a:t>X</a:t>
            </a:r>
            <a:r>
              <a:rPr lang="en-US" dirty="0" err="1">
                <a:latin typeface="Calibri" charset="0"/>
                <a:cs typeface="Arial" charset="0"/>
              </a:rPr>
              <a:t>|</a:t>
            </a:r>
            <a:r>
              <a:rPr lang="en-US" i="1" baseline="30000" dirty="0" err="1">
                <a:latin typeface="Calibri" charset="0"/>
                <a:cs typeface="Arial" charset="0"/>
              </a:rPr>
              <a:t>n</a:t>
            </a:r>
            <a:r>
              <a:rPr lang="en-US" dirty="0">
                <a:latin typeface="Calibri" charset="0"/>
                <a:cs typeface="Arial" charset="0"/>
                <a:sym typeface="Symbol" charset="0"/>
              </a:rPr>
              <a:t>•|</a:t>
            </a:r>
            <a:r>
              <a:rPr lang="en-US" i="1" dirty="0">
                <a:latin typeface="Calibri" charset="0"/>
                <a:cs typeface="Arial" charset="0"/>
                <a:sym typeface="Symbol" charset="0"/>
              </a:rPr>
              <a:t>C</a:t>
            </a:r>
            <a:r>
              <a:rPr lang="en-US" dirty="0">
                <a:latin typeface="Calibri" charset="0"/>
                <a:cs typeface="Arial" charset="0"/>
                <a:sym typeface="Symbol" charset="0"/>
              </a:rPr>
              <a:t>|) parameters</a:t>
            </a:r>
            <a:endParaRPr lang="en-US" dirty="0">
              <a:latin typeface="Calibri" charset="0"/>
              <a:cs typeface="Arial" charset="0"/>
            </a:endParaRPr>
          </a:p>
        </p:txBody>
      </p:sp>
      <p:sp>
        <p:nvSpPr>
          <p:cNvPr id="11" name="Text Box 16"/>
          <p:cNvSpPr txBox="1">
            <a:spLocks noChangeArrowheads="1"/>
          </p:cNvSpPr>
          <p:nvPr/>
        </p:nvSpPr>
        <p:spPr bwMode="auto">
          <a:xfrm>
            <a:off x="6324600" y="2655153"/>
            <a:ext cx="2438400" cy="584776"/>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a:t>How often does this class occur?</a:t>
            </a:r>
          </a:p>
        </p:txBody>
      </p:sp>
      <p:sp>
        <p:nvSpPr>
          <p:cNvPr id="9" name="Text Box 16"/>
          <p:cNvSpPr txBox="1">
            <a:spLocks noChangeArrowheads="1"/>
          </p:cNvSpPr>
          <p:nvPr/>
        </p:nvSpPr>
        <p:spPr bwMode="auto">
          <a:xfrm>
            <a:off x="1600200" y="3364290"/>
            <a:ext cx="4343400" cy="1569660"/>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lvl="1" eaLnBrk="1" hangingPunct="1"/>
            <a:r>
              <a:rPr lang="en-US" dirty="0">
                <a:latin typeface="Calibri" charset="0"/>
              </a:rPr>
              <a:t>Could only be estimated if a very, very large number of training examples was available.</a:t>
            </a:r>
          </a:p>
        </p:txBody>
      </p:sp>
      <p:sp>
        <p:nvSpPr>
          <p:cNvPr id="8" name="Text Box 16"/>
          <p:cNvSpPr txBox="1">
            <a:spLocks noChangeArrowheads="1"/>
          </p:cNvSpPr>
          <p:nvPr/>
        </p:nvSpPr>
        <p:spPr bwMode="auto">
          <a:xfrm>
            <a:off x="6400800" y="3645753"/>
            <a:ext cx="2438400" cy="830997"/>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a:t>We can just count the relative frequencies in a corpus</a:t>
            </a:r>
          </a:p>
        </p:txBody>
      </p:sp>
    </p:spTree>
    <p:extLst>
      <p:ext uri="{BB962C8B-B14F-4D97-AF65-F5344CB8AC3E}">
        <p14:creationId xmlns:p14="http://schemas.microsoft.com/office/powerpoint/2010/main" val="314871704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1371600" y="0"/>
            <a:ext cx="7620000" cy="1123950"/>
          </a:xfrm>
        </p:spPr>
        <p:txBody>
          <a:bodyPr/>
          <a:lstStyle/>
          <a:p>
            <a:r>
              <a:rPr lang="en-US" dirty="0"/>
              <a:t>Multinomial Na</a:t>
            </a:r>
            <a:r>
              <a:rPr lang="fr-FR" dirty="0" err="1"/>
              <a:t>ï</a:t>
            </a:r>
            <a:r>
              <a:rPr lang="en-US" dirty="0" err="1"/>
              <a:t>ve</a:t>
            </a:r>
            <a:r>
              <a:rPr lang="en-US" dirty="0"/>
              <a:t> Bayes Independence Assumptions</a:t>
            </a:r>
          </a:p>
        </p:txBody>
      </p:sp>
      <p:graphicFrame>
        <p:nvGraphicFramePr>
          <p:cNvPr id="10" name="Object 3"/>
          <p:cNvGraphicFramePr>
            <a:graphicFrameLocks noChangeAspect="1"/>
          </p:cNvGraphicFramePr>
          <p:nvPr>
            <p:extLst>
              <p:ext uri="{D42A27DB-BD31-4B8C-83A1-F6EECF244321}">
                <p14:modId xmlns:p14="http://schemas.microsoft.com/office/powerpoint/2010/main" val="3424151913"/>
              </p:ext>
            </p:extLst>
          </p:nvPr>
        </p:nvGraphicFramePr>
        <p:xfrm>
          <a:off x="2586038" y="1200150"/>
          <a:ext cx="3205162" cy="636587"/>
        </p:xfrm>
        <a:graphic>
          <a:graphicData uri="http://schemas.openxmlformats.org/presentationml/2006/ole">
            <mc:AlternateContent xmlns:mc="http://schemas.openxmlformats.org/markup-compatibility/2006">
              <mc:Choice xmlns:v="urn:schemas-microsoft-com:vml" Requires="v">
                <p:oleObj spid="_x0000_s5122" name="Equation" r:id="rId4" imgW="1079500" imgH="215900" progId="Equation.3">
                  <p:embed/>
                </p:oleObj>
              </mc:Choice>
              <mc:Fallback>
                <p:oleObj name="Equation" r:id="rId4" imgW="1079500" imgH="215900" progId="Equation.3">
                  <p:embed/>
                  <p:pic>
                    <p:nvPicPr>
                      <p:cNvPr id="10" name="Object 3"/>
                      <p:cNvPicPr>
                        <a:picLocks noChangeAspect="1" noChangeArrowheads="1"/>
                      </p:cNvPicPr>
                      <p:nvPr/>
                    </p:nvPicPr>
                    <p:blipFill>
                      <a:blip r:embed="rId5"/>
                      <a:srcRect/>
                      <a:stretch>
                        <a:fillRect/>
                      </a:stretch>
                    </p:blipFill>
                    <p:spPr bwMode="auto">
                      <a:xfrm>
                        <a:off x="2586038" y="1200150"/>
                        <a:ext cx="3205162" cy="636587"/>
                      </a:xfrm>
                      <a:prstGeom prst="rect">
                        <a:avLst/>
                      </a:prstGeom>
                      <a:noFill/>
                      <a:ln>
                        <a:noFill/>
                      </a:ln>
                      <a:effectLst/>
                    </p:spPr>
                  </p:pic>
                </p:oleObj>
              </mc:Fallback>
            </mc:AlternateContent>
          </a:graphicData>
        </a:graphic>
      </p:graphicFrame>
      <p:sp>
        <p:nvSpPr>
          <p:cNvPr id="12" name="Rectangle 3"/>
          <p:cNvSpPr>
            <a:spLocks noGrp="1" noChangeArrowheads="1"/>
          </p:cNvSpPr>
          <p:nvPr>
            <p:ph sz="quarter" idx="1"/>
          </p:nvPr>
        </p:nvSpPr>
        <p:spPr>
          <a:xfrm>
            <a:off x="304800" y="2190750"/>
            <a:ext cx="8686800" cy="2590800"/>
          </a:xfrm>
        </p:spPr>
        <p:txBody>
          <a:bodyPr/>
          <a:lstStyle/>
          <a:p>
            <a:r>
              <a:rPr lang="en-US" sz="2800" b="1" dirty="0">
                <a:latin typeface="Calibri" charset="0"/>
                <a:sym typeface="Symbol" charset="2"/>
              </a:rPr>
              <a:t>Bag of Words assumption</a:t>
            </a:r>
            <a:r>
              <a:rPr lang="en-US" sz="2800" dirty="0">
                <a:latin typeface="Calibri" charset="0"/>
                <a:sym typeface="Symbol" charset="2"/>
              </a:rPr>
              <a:t>: Assume position doesn’t matter</a:t>
            </a:r>
          </a:p>
          <a:p>
            <a:r>
              <a:rPr lang="en-US" sz="2800" b="1" dirty="0">
                <a:latin typeface="Calibri" charset="0"/>
                <a:sym typeface="Symbol" charset="2"/>
              </a:rPr>
              <a:t>Conditional Independence</a:t>
            </a:r>
            <a:r>
              <a:rPr lang="en-US" sz="2800" dirty="0">
                <a:latin typeface="Calibri" charset="0"/>
                <a:sym typeface="Symbol" charset="2"/>
              </a:rPr>
              <a:t>: Assume the feature probabilities </a:t>
            </a:r>
            <a:r>
              <a:rPr lang="en-US" sz="2800" i="1" dirty="0">
                <a:latin typeface="Calibri" charset="0"/>
                <a:sym typeface="Symbol" charset="2"/>
              </a:rPr>
              <a:t>P</a:t>
            </a:r>
            <a:r>
              <a:rPr lang="en-US" sz="2800" dirty="0">
                <a:latin typeface="Calibri" charset="0"/>
                <a:sym typeface="Symbol" charset="2"/>
              </a:rPr>
              <a:t>(</a:t>
            </a:r>
            <a:r>
              <a:rPr lang="en-US" sz="2800" i="1" dirty="0" err="1">
                <a:latin typeface="Calibri" charset="0"/>
                <a:sym typeface="Symbol" charset="2"/>
              </a:rPr>
              <a:t>x</a:t>
            </a:r>
            <a:r>
              <a:rPr lang="en-US" sz="2800" i="1" baseline="-25000" dirty="0" err="1">
                <a:latin typeface="Calibri" charset="0"/>
                <a:sym typeface="Symbol" charset="2"/>
              </a:rPr>
              <a:t>i</a:t>
            </a:r>
            <a:r>
              <a:rPr lang="en-US" sz="2800" dirty="0" err="1">
                <a:latin typeface="Calibri" charset="0"/>
                <a:sym typeface="Symbol" charset="2"/>
              </a:rPr>
              <a:t>|</a:t>
            </a:r>
            <a:r>
              <a:rPr lang="en-US" sz="2800" i="1" dirty="0" err="1">
                <a:latin typeface="Calibri" charset="0"/>
                <a:sym typeface="Symbol" charset="2"/>
              </a:rPr>
              <a:t>c</a:t>
            </a:r>
            <a:r>
              <a:rPr lang="en-US" sz="2800" i="1" baseline="-25000" dirty="0" err="1">
                <a:latin typeface="Calibri" charset="0"/>
                <a:sym typeface="Symbol" charset="2"/>
              </a:rPr>
              <a:t>j</a:t>
            </a:r>
            <a:r>
              <a:rPr lang="en-US" sz="2800" dirty="0">
                <a:latin typeface="Calibri" charset="0"/>
                <a:sym typeface="Symbol" charset="2"/>
              </a:rPr>
              <a:t>) are independent given the class </a:t>
            </a:r>
            <a:r>
              <a:rPr lang="en-US" sz="2800" i="1" dirty="0">
                <a:latin typeface="Calibri" charset="0"/>
                <a:sym typeface="Symbol" charset="2"/>
              </a:rPr>
              <a:t>c.</a:t>
            </a:r>
            <a:endParaRPr lang="en-US" sz="2800" i="1" dirty="0">
              <a:latin typeface="Times New Roman" charset="0"/>
            </a:endParaRPr>
          </a:p>
        </p:txBody>
      </p:sp>
      <p:graphicFrame>
        <p:nvGraphicFramePr>
          <p:cNvPr id="13" name="Object 2"/>
          <p:cNvGraphicFramePr>
            <a:graphicFrameLocks noChangeAspect="1"/>
          </p:cNvGraphicFramePr>
          <p:nvPr>
            <p:extLst>
              <p:ext uri="{D42A27DB-BD31-4B8C-83A1-F6EECF244321}">
                <p14:modId xmlns:p14="http://schemas.microsoft.com/office/powerpoint/2010/main" val="2450069037"/>
              </p:ext>
            </p:extLst>
          </p:nvPr>
        </p:nvGraphicFramePr>
        <p:xfrm>
          <a:off x="661988" y="4324350"/>
          <a:ext cx="7826375" cy="482600"/>
        </p:xfrm>
        <a:graphic>
          <a:graphicData uri="http://schemas.openxmlformats.org/presentationml/2006/ole">
            <mc:AlternateContent xmlns:mc="http://schemas.openxmlformats.org/markup-compatibility/2006">
              <mc:Choice xmlns:v="urn:schemas-microsoft-com:vml" Requires="v">
                <p:oleObj spid="_x0000_s5123" name="Equation" r:id="rId6" imgW="3492500" imgH="215900" progId="Equation.3">
                  <p:embed/>
                </p:oleObj>
              </mc:Choice>
              <mc:Fallback>
                <p:oleObj name="Equation" r:id="rId6" imgW="3492500" imgH="215900" progId="Equation.3">
                  <p:embed/>
                  <p:pic>
                    <p:nvPicPr>
                      <p:cNvPr id="13" name="Object 2"/>
                      <p:cNvPicPr>
                        <a:picLocks noChangeAspect="1" noChangeArrowheads="1"/>
                      </p:cNvPicPr>
                      <p:nvPr/>
                    </p:nvPicPr>
                    <p:blipFill>
                      <a:blip r:embed="rId7"/>
                      <a:srcRect/>
                      <a:stretch>
                        <a:fillRect/>
                      </a:stretch>
                    </p:blipFill>
                    <p:spPr bwMode="auto">
                      <a:xfrm>
                        <a:off x="661988" y="4324350"/>
                        <a:ext cx="7826375" cy="4826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8748981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1371600" y="381000"/>
            <a:ext cx="7620000" cy="742950"/>
          </a:xfrm>
        </p:spPr>
        <p:txBody>
          <a:bodyPr/>
          <a:lstStyle/>
          <a:p>
            <a:r>
              <a:rPr lang="en-US" dirty="0"/>
              <a:t>Multinomial Na</a:t>
            </a:r>
            <a:r>
              <a:rPr lang="fr-FR" dirty="0" err="1"/>
              <a:t>ï</a:t>
            </a:r>
            <a:r>
              <a:rPr lang="en-US" dirty="0" err="1"/>
              <a:t>ve</a:t>
            </a:r>
            <a:r>
              <a:rPr lang="en-US" dirty="0"/>
              <a:t> Bayes Classifier</a:t>
            </a:r>
          </a:p>
        </p:txBody>
      </p:sp>
      <p:graphicFrame>
        <p:nvGraphicFramePr>
          <p:cNvPr id="10" name="Object 3"/>
          <p:cNvGraphicFramePr>
            <a:graphicFrameLocks noChangeAspect="1"/>
          </p:cNvGraphicFramePr>
          <p:nvPr>
            <p:extLst>
              <p:ext uri="{D42A27DB-BD31-4B8C-83A1-F6EECF244321}">
                <p14:modId xmlns:p14="http://schemas.microsoft.com/office/powerpoint/2010/main" val="359395911"/>
              </p:ext>
            </p:extLst>
          </p:nvPr>
        </p:nvGraphicFramePr>
        <p:xfrm>
          <a:off x="762000" y="1504950"/>
          <a:ext cx="6637337" cy="862013"/>
        </p:xfrm>
        <a:graphic>
          <a:graphicData uri="http://schemas.openxmlformats.org/presentationml/2006/ole">
            <mc:AlternateContent xmlns:mc="http://schemas.openxmlformats.org/markup-compatibility/2006">
              <mc:Choice xmlns:v="urn:schemas-microsoft-com:vml" Requires="v">
                <p:oleObj spid="_x0000_s6146" name="Equation" r:id="rId4" imgW="2235200" imgH="292100" progId="Equation.3">
                  <p:embed/>
                </p:oleObj>
              </mc:Choice>
              <mc:Fallback>
                <p:oleObj name="Equation" r:id="rId4" imgW="2235200" imgH="292100" progId="Equation.3">
                  <p:embed/>
                  <p:pic>
                    <p:nvPicPr>
                      <p:cNvPr id="10" name="Object 3"/>
                      <p:cNvPicPr>
                        <a:picLocks noChangeAspect="1" noChangeArrowheads="1"/>
                      </p:cNvPicPr>
                      <p:nvPr/>
                    </p:nvPicPr>
                    <p:blipFill>
                      <a:blip r:embed="rId5"/>
                      <a:srcRect/>
                      <a:stretch>
                        <a:fillRect/>
                      </a:stretch>
                    </p:blipFill>
                    <p:spPr bwMode="auto">
                      <a:xfrm>
                        <a:off x="762000" y="1504950"/>
                        <a:ext cx="6637337" cy="862013"/>
                      </a:xfrm>
                      <a:prstGeom prst="rect">
                        <a:avLst/>
                      </a:prstGeom>
                      <a:noFill/>
                      <a:ln>
                        <a:noFill/>
                      </a:ln>
                      <a:effectLst/>
                    </p:spPr>
                  </p:pic>
                </p:oleObj>
              </mc:Fallback>
            </mc:AlternateContent>
          </a:graphicData>
        </a:graphic>
      </p:graphicFrame>
      <p:graphicFrame>
        <p:nvGraphicFramePr>
          <p:cNvPr id="12" name="Object 2"/>
          <p:cNvGraphicFramePr>
            <a:graphicFrameLocks noChangeAspect="1"/>
          </p:cNvGraphicFramePr>
          <p:nvPr>
            <p:extLst>
              <p:ext uri="{D42A27DB-BD31-4B8C-83A1-F6EECF244321}">
                <p14:modId xmlns:p14="http://schemas.microsoft.com/office/powerpoint/2010/main" val="4004451346"/>
              </p:ext>
            </p:extLst>
          </p:nvPr>
        </p:nvGraphicFramePr>
        <p:xfrm>
          <a:off x="914400" y="2730500"/>
          <a:ext cx="5635625" cy="1136650"/>
        </p:xfrm>
        <a:graphic>
          <a:graphicData uri="http://schemas.openxmlformats.org/presentationml/2006/ole">
            <mc:AlternateContent xmlns:mc="http://schemas.openxmlformats.org/markup-compatibility/2006">
              <mc:Choice xmlns:v="urn:schemas-microsoft-com:vml" Requires="v">
                <p:oleObj spid="_x0000_s6147" name="Equation" r:id="rId6" imgW="1828800" imgH="368300" progId="Equation.3">
                  <p:embed/>
                </p:oleObj>
              </mc:Choice>
              <mc:Fallback>
                <p:oleObj name="Equation" r:id="rId6" imgW="1828800" imgH="368300" progId="Equation.3">
                  <p:embed/>
                  <p:pic>
                    <p:nvPicPr>
                      <p:cNvPr id="12" name="Object 2"/>
                      <p:cNvPicPr>
                        <a:picLocks noChangeAspect="1" noChangeArrowheads="1"/>
                      </p:cNvPicPr>
                      <p:nvPr/>
                    </p:nvPicPr>
                    <p:blipFill>
                      <a:blip r:embed="rId7"/>
                      <a:srcRect/>
                      <a:stretch>
                        <a:fillRect/>
                      </a:stretch>
                    </p:blipFill>
                    <p:spPr bwMode="auto">
                      <a:xfrm>
                        <a:off x="914400" y="2730500"/>
                        <a:ext cx="5635625" cy="113665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862728099"/>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1371600" y="381000"/>
            <a:ext cx="7620000" cy="742950"/>
          </a:xfrm>
        </p:spPr>
        <p:txBody>
          <a:bodyPr/>
          <a:lstStyle/>
          <a:p>
            <a:r>
              <a:rPr lang="en-US" dirty="0"/>
              <a:t>Applying Multinomial Naive Bayes Classifiers to Text Classification</a:t>
            </a:r>
          </a:p>
        </p:txBody>
      </p:sp>
      <p:sp>
        <p:nvSpPr>
          <p:cNvPr id="2" name="TextBox 1"/>
          <p:cNvSpPr txBox="1"/>
          <p:nvPr/>
        </p:nvSpPr>
        <p:spPr>
          <a:xfrm>
            <a:off x="685801" y="1581150"/>
            <a:ext cx="7620000" cy="954107"/>
          </a:xfrm>
          <a:prstGeom prst="rect">
            <a:avLst/>
          </a:prstGeom>
          <a:noFill/>
        </p:spPr>
        <p:txBody>
          <a:bodyPr wrap="square" rtlCol="0">
            <a:spAutoFit/>
          </a:bodyPr>
          <a:lstStyle/>
          <a:p>
            <a:pPr eaLnBrk="1" hangingPunct="1"/>
            <a:r>
              <a:rPr lang="en-US" sz="2800" dirty="0">
                <a:latin typeface="Times New Roman" charset="0"/>
              </a:rPr>
              <a:t>positions </a:t>
            </a:r>
            <a:r>
              <a:rPr lang="en-US" sz="2800" dirty="0">
                <a:latin typeface="Calibri" charset="0"/>
                <a:sym typeface="Symbol" charset="0"/>
              </a:rPr>
              <a:t> all word positions in test document      			</a:t>
            </a:r>
            <a:endParaRPr lang="en-US" sz="2800" i="1" dirty="0">
              <a:latin typeface="Times New Roman" charset="0"/>
            </a:endParaRPr>
          </a:p>
        </p:txBody>
      </p:sp>
      <p:graphicFrame>
        <p:nvGraphicFramePr>
          <p:cNvPr id="5" name="Object 2"/>
          <p:cNvGraphicFramePr>
            <a:graphicFrameLocks noChangeAspect="1"/>
          </p:cNvGraphicFramePr>
          <p:nvPr>
            <p:extLst>
              <p:ext uri="{D42A27DB-BD31-4B8C-83A1-F6EECF244321}">
                <p14:modId xmlns:p14="http://schemas.microsoft.com/office/powerpoint/2010/main" val="4214424164"/>
              </p:ext>
            </p:extLst>
          </p:nvPr>
        </p:nvGraphicFramePr>
        <p:xfrm>
          <a:off x="1524000" y="3028950"/>
          <a:ext cx="6045200" cy="1103313"/>
        </p:xfrm>
        <a:graphic>
          <a:graphicData uri="http://schemas.openxmlformats.org/presentationml/2006/ole">
            <mc:AlternateContent xmlns:mc="http://schemas.openxmlformats.org/markup-compatibility/2006">
              <mc:Choice xmlns:v="urn:schemas-microsoft-com:vml" Requires="v">
                <p:oleObj spid="_x0000_s7170" name="Equation" r:id="rId4" imgW="2146300" imgH="393700" progId="Equation.3">
                  <p:embed/>
                </p:oleObj>
              </mc:Choice>
              <mc:Fallback>
                <p:oleObj name="Equation" r:id="rId4" imgW="2146300" imgH="393700" progId="Equation.3">
                  <p:embed/>
                  <p:pic>
                    <p:nvPicPr>
                      <p:cNvPr id="5" name="Object 2"/>
                      <p:cNvPicPr>
                        <a:picLocks noChangeAspect="1" noChangeArrowheads="1"/>
                      </p:cNvPicPr>
                      <p:nvPr/>
                    </p:nvPicPr>
                    <p:blipFill>
                      <a:blip r:embed="rId5"/>
                      <a:srcRect/>
                      <a:stretch>
                        <a:fillRect/>
                      </a:stretch>
                    </p:blipFill>
                    <p:spPr bwMode="auto">
                      <a:xfrm>
                        <a:off x="1524000" y="3028950"/>
                        <a:ext cx="6045200" cy="11033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21608980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9874" name="Rectangle 2"/>
          <p:cNvSpPr>
            <a:spLocks noGrp="1" noChangeArrowheads="1"/>
          </p:cNvSpPr>
          <p:nvPr>
            <p:ph type="title"/>
          </p:nvPr>
        </p:nvSpPr>
        <p:spPr>
          <a:xfrm>
            <a:off x="1219200" y="-17150"/>
            <a:ext cx="7772400" cy="857250"/>
          </a:xfrm>
        </p:spPr>
        <p:txBody>
          <a:bodyPr/>
          <a:lstStyle/>
          <a:p>
            <a:r>
              <a:rPr lang="en-US" dirty="0"/>
              <a:t>Who wrote which Federalist papers?</a:t>
            </a:r>
          </a:p>
        </p:txBody>
      </p:sp>
      <p:sp>
        <p:nvSpPr>
          <p:cNvPr id="1359875" name="Rectangle 3"/>
          <p:cNvSpPr>
            <a:spLocks noGrp="1" noChangeArrowheads="1"/>
          </p:cNvSpPr>
          <p:nvPr>
            <p:ph sz="quarter" idx="1"/>
          </p:nvPr>
        </p:nvSpPr>
        <p:spPr>
          <a:xfrm>
            <a:off x="457200" y="1352550"/>
            <a:ext cx="7162800" cy="3086100"/>
          </a:xfrm>
        </p:spPr>
        <p:txBody>
          <a:bodyPr>
            <a:normAutofit/>
          </a:bodyPr>
          <a:lstStyle/>
          <a:p>
            <a:pPr>
              <a:lnSpc>
                <a:spcPct val="110000"/>
              </a:lnSpc>
              <a:spcAft>
                <a:spcPts val="0"/>
              </a:spcAft>
            </a:pPr>
            <a:r>
              <a:rPr lang="en-US" dirty="0"/>
              <a:t>1787-8: anonymous essays try to convince New York to ratify U.S Constitution:  Jay, Madison, Hamilton.  </a:t>
            </a:r>
          </a:p>
          <a:p>
            <a:pPr>
              <a:lnSpc>
                <a:spcPct val="110000"/>
              </a:lnSpc>
              <a:spcAft>
                <a:spcPts val="0"/>
              </a:spcAft>
            </a:pPr>
            <a:r>
              <a:rPr lang="en-US" dirty="0"/>
              <a:t>Authorship of 12 of the letters in dispute</a:t>
            </a:r>
          </a:p>
          <a:p>
            <a:pPr>
              <a:lnSpc>
                <a:spcPct val="110000"/>
              </a:lnSpc>
              <a:spcAft>
                <a:spcPts val="0"/>
              </a:spcAft>
            </a:pPr>
            <a:r>
              <a:rPr lang="en-US" dirty="0"/>
              <a:t>1963: solved by </a:t>
            </a:r>
            <a:r>
              <a:rPr lang="en-US" dirty="0" err="1"/>
              <a:t>Mosteller</a:t>
            </a:r>
            <a:r>
              <a:rPr lang="en-US" dirty="0"/>
              <a:t> and Wallace using Bayesian methods</a:t>
            </a:r>
          </a:p>
          <a:p>
            <a:pPr>
              <a:lnSpc>
                <a:spcPct val="110000"/>
              </a:lnSpc>
              <a:spcAft>
                <a:spcPts val="0"/>
              </a:spcAft>
            </a:pPr>
            <a:endParaRPr lang="en-US" dirty="0"/>
          </a:p>
        </p:txBody>
      </p:sp>
      <p:pic>
        <p:nvPicPr>
          <p:cNvPr id="12" name="Picture 11" descr="370px-Federalist.jpg"/>
          <p:cNvPicPr>
            <a:picLocks noChangeAspect="1"/>
          </p:cNvPicPr>
          <p:nvPr/>
        </p:nvPicPr>
        <p:blipFill>
          <a:blip r:embed="rId2"/>
          <a:stretch>
            <a:fillRect/>
          </a:stretch>
        </p:blipFill>
        <p:spPr>
          <a:xfrm>
            <a:off x="7797800" y="133350"/>
            <a:ext cx="1270000" cy="2059459"/>
          </a:xfrm>
          <a:prstGeom prst="rect">
            <a:avLst/>
          </a:prstGeom>
        </p:spPr>
      </p:pic>
      <p:pic>
        <p:nvPicPr>
          <p:cNvPr id="2" name="Picture 1" descr="220px-James_Madiso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593" y="3714750"/>
            <a:ext cx="907007" cy="1104900"/>
          </a:xfrm>
          <a:prstGeom prst="rect">
            <a:avLst/>
          </a:prstGeom>
        </p:spPr>
      </p:pic>
      <p:sp>
        <p:nvSpPr>
          <p:cNvPr id="4" name="TextBox 3"/>
          <p:cNvSpPr txBox="1"/>
          <p:nvPr/>
        </p:nvSpPr>
        <p:spPr>
          <a:xfrm>
            <a:off x="228600" y="4774168"/>
            <a:ext cx="1626016" cy="369332"/>
          </a:xfrm>
          <a:prstGeom prst="rect">
            <a:avLst/>
          </a:prstGeom>
          <a:noFill/>
        </p:spPr>
        <p:txBody>
          <a:bodyPr wrap="none" rtlCol="0">
            <a:spAutoFit/>
          </a:bodyPr>
          <a:lstStyle/>
          <a:p>
            <a:r>
              <a:rPr lang="en-US" sz="1800" dirty="0">
                <a:latin typeface="+mn-lt"/>
              </a:rPr>
              <a:t>James Madison</a:t>
            </a:r>
          </a:p>
        </p:txBody>
      </p:sp>
      <p:pic>
        <p:nvPicPr>
          <p:cNvPr id="3" name="Picture 2" descr="220px-Alexander_Hamilton_portrait_by_John_Trumbull_1806.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3718" y="3657600"/>
            <a:ext cx="947391" cy="1123950"/>
          </a:xfrm>
          <a:prstGeom prst="rect">
            <a:avLst/>
          </a:prstGeom>
        </p:spPr>
      </p:pic>
      <p:sp>
        <p:nvSpPr>
          <p:cNvPr id="15" name="TextBox 14"/>
          <p:cNvSpPr txBox="1"/>
          <p:nvPr/>
        </p:nvSpPr>
        <p:spPr>
          <a:xfrm>
            <a:off x="4724400" y="4793218"/>
            <a:ext cx="2051726" cy="369332"/>
          </a:xfrm>
          <a:prstGeom prst="rect">
            <a:avLst/>
          </a:prstGeom>
          <a:noFill/>
        </p:spPr>
        <p:txBody>
          <a:bodyPr wrap="none" rtlCol="0">
            <a:spAutoFit/>
          </a:bodyPr>
          <a:lstStyle/>
          <a:p>
            <a:r>
              <a:rPr lang="en-US" sz="1800" dirty="0">
                <a:latin typeface="+mn-lt"/>
              </a:rPr>
              <a:t>Alexander Hamilton</a:t>
            </a:r>
          </a:p>
        </p:txBody>
      </p:sp>
    </p:spTree>
    <p:extLst>
      <p:ext uri="{BB962C8B-B14F-4D97-AF65-F5344CB8AC3E}">
        <p14:creationId xmlns:p14="http://schemas.microsoft.com/office/powerpoint/2010/main" val="24035791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dirty="0">
                <a:latin typeface="Calibri (Headings)"/>
                <a:cs typeface="Calibri (Headings)"/>
              </a:rPr>
              <a:t>Text Classification and Na</a:t>
            </a:r>
            <a:r>
              <a:rPr lang="fr-FR" sz="4000" dirty="0">
                <a:latin typeface="Calibri (Headings)"/>
                <a:cs typeface="Calibri (Headings)"/>
              </a:rPr>
              <a:t>ï</a:t>
            </a:r>
            <a:r>
              <a:rPr lang="en-US" sz="4000" dirty="0" err="1">
                <a:latin typeface="Calibri (Headings)"/>
                <a:cs typeface="Calibri (Headings)"/>
              </a:rPr>
              <a:t>ve</a:t>
            </a:r>
            <a:r>
              <a:rPr lang="en-US" sz="4000" dirty="0">
                <a:latin typeface="Calibri (Headings)"/>
                <a:cs typeface="Calibri (Headings)"/>
              </a:rPr>
              <a:t> Bayes (End of formalizing naïve Bayes classifier)</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Formalizing the Na</a:t>
            </a:r>
            <a:r>
              <a:rPr lang="fr-FR" sz="3600" dirty="0" err="1">
                <a:solidFill>
                  <a:srgbClr val="A4001D"/>
                </a:solidFill>
                <a:latin typeface="Calibri"/>
                <a:ea typeface="ＭＳ Ｐゴシック" charset="0"/>
                <a:cs typeface="Calibri"/>
              </a:rPr>
              <a:t>ï</a:t>
            </a:r>
            <a:r>
              <a:rPr lang="en-US" sz="3600" dirty="0" err="1">
                <a:solidFill>
                  <a:srgbClr val="A4001D"/>
                </a:solidFill>
                <a:latin typeface="Calibri"/>
                <a:ea typeface="ＭＳ Ｐゴシック" charset="0"/>
                <a:cs typeface="Calibri"/>
              </a:rPr>
              <a:t>ve</a:t>
            </a:r>
            <a:r>
              <a:rPr lang="en-US" sz="3600" dirty="0">
                <a:solidFill>
                  <a:srgbClr val="A4001D"/>
                </a:solidFill>
                <a:latin typeface="Calibri"/>
                <a:ea typeface="ＭＳ Ｐゴシック" charset="0"/>
                <a:cs typeface="Calibri"/>
              </a:rPr>
              <a:t> Bayes Classifier</a:t>
            </a:r>
          </a:p>
        </p:txBody>
      </p:sp>
    </p:spTree>
    <p:extLst>
      <p:ext uri="{BB962C8B-B14F-4D97-AF65-F5344CB8AC3E}">
        <p14:creationId xmlns:p14="http://schemas.microsoft.com/office/powerpoint/2010/main" val="210445638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dirty="0">
                <a:latin typeface="Calibri (Headings)"/>
                <a:cs typeface="Calibri (Headings)"/>
              </a:rPr>
              <a:t>Text Classification and Na</a:t>
            </a:r>
            <a:r>
              <a:rPr lang="fr-FR" sz="4000" dirty="0">
                <a:latin typeface="Calibri (Headings)"/>
                <a:cs typeface="Calibri (Headings)"/>
              </a:rPr>
              <a:t>ï</a:t>
            </a:r>
            <a:r>
              <a:rPr lang="en-US" sz="4000" dirty="0" err="1">
                <a:latin typeface="Calibri (Headings)"/>
                <a:cs typeface="Calibri (Headings)"/>
              </a:rPr>
              <a:t>ve</a:t>
            </a:r>
            <a:r>
              <a:rPr lang="en-US" sz="4000" dirty="0">
                <a:latin typeface="Calibri (Headings)"/>
                <a:cs typeface="Calibri (Headings)"/>
              </a:rPr>
              <a:t> Bayes (Start of naïve Bayes</a:t>
            </a:r>
            <a:r>
              <a:rPr lang="en-US" sz="4000">
                <a:latin typeface="Calibri (Headings)"/>
                <a:cs typeface="Calibri (Headings)"/>
              </a:rPr>
              <a:t>: learning)</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Na</a:t>
            </a:r>
            <a:r>
              <a:rPr lang="fr-FR" sz="3600" dirty="0" err="1">
                <a:solidFill>
                  <a:srgbClr val="A4001D"/>
                </a:solidFill>
                <a:latin typeface="Calibri"/>
                <a:ea typeface="ＭＳ Ｐゴシック" charset="0"/>
                <a:cs typeface="Calibri"/>
              </a:rPr>
              <a:t>ï</a:t>
            </a:r>
            <a:r>
              <a:rPr lang="en-US" sz="3600" dirty="0" err="1">
                <a:solidFill>
                  <a:srgbClr val="A4001D"/>
                </a:solidFill>
                <a:latin typeface="Calibri"/>
                <a:ea typeface="ＭＳ Ｐゴシック" charset="0"/>
                <a:cs typeface="Calibri"/>
              </a:rPr>
              <a:t>ve</a:t>
            </a:r>
            <a:r>
              <a:rPr lang="en-US" sz="3600" dirty="0">
                <a:solidFill>
                  <a:srgbClr val="A4001D"/>
                </a:solidFill>
                <a:latin typeface="Calibri"/>
                <a:ea typeface="ＭＳ Ｐゴシック" charset="0"/>
                <a:cs typeface="Calibri"/>
              </a:rPr>
              <a:t> Bayes: Learning</a:t>
            </a:r>
          </a:p>
        </p:txBody>
      </p:sp>
    </p:spTree>
    <p:extLst>
      <p:ext uri="{BB962C8B-B14F-4D97-AF65-F5344CB8AC3E}">
        <p14:creationId xmlns:p14="http://schemas.microsoft.com/office/powerpoint/2010/main" val="2104456382"/>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a:xfrm>
            <a:off x="1371600" y="361950"/>
            <a:ext cx="7467600" cy="742950"/>
          </a:xfrm>
        </p:spPr>
        <p:txBody>
          <a:bodyPr/>
          <a:lstStyle/>
          <a:p>
            <a:pPr eaLnBrk="1" hangingPunct="1"/>
            <a:r>
              <a:rPr lang="en-US" sz="3000" dirty="0">
                <a:latin typeface="Calibri" charset="0"/>
                <a:ea typeface="ＭＳ Ｐゴシック" charset="0"/>
                <a:cs typeface="ＭＳ Ｐゴシック" charset="0"/>
              </a:rPr>
              <a:t>Learning the Multinomial Na</a:t>
            </a:r>
            <a:r>
              <a:rPr lang="fr-FR" sz="3000" dirty="0" err="1">
                <a:latin typeface="Calibri" charset="0"/>
                <a:ea typeface="ＭＳ Ｐゴシック" charset="0"/>
                <a:cs typeface="ＭＳ Ｐゴシック" charset="0"/>
              </a:rPr>
              <a:t>ï</a:t>
            </a:r>
            <a:r>
              <a:rPr lang="en-US" sz="3000" dirty="0" err="1">
                <a:latin typeface="Calibri" charset="0"/>
                <a:ea typeface="ＭＳ Ｐゴシック" charset="0"/>
                <a:cs typeface="ＭＳ Ｐゴシック" charset="0"/>
              </a:rPr>
              <a:t>ve</a:t>
            </a:r>
            <a:r>
              <a:rPr lang="en-US" sz="3000" dirty="0">
                <a:latin typeface="Calibri" charset="0"/>
                <a:ea typeface="ＭＳ Ｐゴシック" charset="0"/>
                <a:cs typeface="ＭＳ Ｐゴシック" charset="0"/>
              </a:rPr>
              <a:t> Bayes Model</a:t>
            </a:r>
          </a:p>
        </p:txBody>
      </p:sp>
      <p:sp>
        <p:nvSpPr>
          <p:cNvPr id="41990" name="TextBox 20"/>
          <p:cNvSpPr txBox="1">
            <a:spLocks noChangeArrowheads="1"/>
          </p:cNvSpPr>
          <p:nvPr/>
        </p:nvSpPr>
        <p:spPr bwMode="auto">
          <a:xfrm>
            <a:off x="7620001" y="-67479"/>
            <a:ext cx="103365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r>
              <a:rPr lang="en-US" sz="1600">
                <a:solidFill>
                  <a:srgbClr val="FBFCFF"/>
                </a:solidFill>
              </a:rPr>
              <a:t>Sec.13.3</a:t>
            </a:r>
          </a:p>
        </p:txBody>
      </p:sp>
      <p:sp>
        <p:nvSpPr>
          <p:cNvPr id="41986" name="Rectangle 3"/>
          <p:cNvSpPr>
            <a:spLocks noGrp="1" noChangeArrowheads="1"/>
          </p:cNvSpPr>
          <p:nvPr>
            <p:ph type="body" idx="1"/>
          </p:nvPr>
        </p:nvSpPr>
        <p:spPr>
          <a:xfrm>
            <a:off x="533400" y="1352550"/>
            <a:ext cx="8077200" cy="1447800"/>
          </a:xfrm>
        </p:spPr>
        <p:txBody>
          <a:bodyPr/>
          <a:lstStyle/>
          <a:p>
            <a:pPr eaLnBrk="1" hangingPunct="1"/>
            <a:r>
              <a:rPr lang="en-US" sz="3200" dirty="0">
                <a:latin typeface="Calibri" charset="0"/>
                <a:ea typeface="ＭＳ Ｐゴシック" charset="0"/>
                <a:cs typeface="ＭＳ Ｐゴシック" charset="0"/>
              </a:rPr>
              <a:t>First attempt: maximum likelihood estimates</a:t>
            </a:r>
          </a:p>
          <a:p>
            <a:pPr lvl="1" eaLnBrk="1" hangingPunct="1"/>
            <a:r>
              <a:rPr lang="en-US" sz="2800" dirty="0">
                <a:latin typeface="Calibri" charset="0"/>
                <a:ea typeface="ＭＳ Ｐゴシック" charset="0"/>
              </a:rPr>
              <a:t>simply use the frequencies in the data</a:t>
            </a:r>
          </a:p>
        </p:txBody>
      </p:sp>
      <p:graphicFrame>
        <p:nvGraphicFramePr>
          <p:cNvPr id="61" name="Object 3"/>
          <p:cNvGraphicFramePr>
            <a:graphicFrameLocks noChangeAspect="1"/>
          </p:cNvGraphicFramePr>
          <p:nvPr>
            <p:extLst>
              <p:ext uri="{D42A27DB-BD31-4B8C-83A1-F6EECF244321}">
                <p14:modId xmlns:p14="http://schemas.microsoft.com/office/powerpoint/2010/main" val="1207671473"/>
              </p:ext>
            </p:extLst>
          </p:nvPr>
        </p:nvGraphicFramePr>
        <p:xfrm>
          <a:off x="3009519" y="2592954"/>
          <a:ext cx="3524249" cy="980695"/>
        </p:xfrm>
        <a:graphic>
          <a:graphicData uri="http://schemas.openxmlformats.org/presentationml/2006/ole">
            <mc:AlternateContent xmlns:mc="http://schemas.openxmlformats.org/markup-compatibility/2006">
              <mc:Choice xmlns:v="urn:schemas-microsoft-com:vml" Requires="v">
                <p:oleObj spid="_x0000_s8194" name="Equation" r:id="rId4" imgW="1587500" imgH="444500" progId="Equation.3">
                  <p:embed/>
                </p:oleObj>
              </mc:Choice>
              <mc:Fallback>
                <p:oleObj name="Equation" r:id="rId4" imgW="1587500" imgH="444500" progId="Equation.3">
                  <p:embed/>
                  <p:pic>
                    <p:nvPicPr>
                      <p:cNvPr id="61" name="Object 3"/>
                      <p:cNvPicPr>
                        <a:picLocks noChangeAspect="1" noChangeArrowheads="1"/>
                      </p:cNvPicPr>
                      <p:nvPr/>
                    </p:nvPicPr>
                    <p:blipFill>
                      <a:blip r:embed="rId5"/>
                      <a:srcRect/>
                      <a:stretch>
                        <a:fillRect/>
                      </a:stretch>
                    </p:blipFill>
                    <p:spPr bwMode="auto">
                      <a:xfrm>
                        <a:off x="3009519" y="2592954"/>
                        <a:ext cx="3524249" cy="980695"/>
                      </a:xfrm>
                      <a:prstGeom prst="rect">
                        <a:avLst/>
                      </a:prstGeom>
                      <a:noFill/>
                      <a:ln>
                        <a:noFill/>
                      </a:ln>
                      <a:effectLst/>
                    </p:spPr>
                  </p:pic>
                </p:oleObj>
              </mc:Fallback>
            </mc:AlternateContent>
          </a:graphicData>
        </a:graphic>
      </p:graphicFrame>
      <p:graphicFrame>
        <p:nvGraphicFramePr>
          <p:cNvPr id="60" name="Object 2"/>
          <p:cNvGraphicFramePr>
            <a:graphicFrameLocks noChangeAspect="1"/>
          </p:cNvGraphicFramePr>
          <p:nvPr>
            <p:extLst>
              <p:ext uri="{D42A27DB-BD31-4B8C-83A1-F6EECF244321}">
                <p14:modId xmlns:p14="http://schemas.microsoft.com/office/powerpoint/2010/main" val="3340180986"/>
              </p:ext>
            </p:extLst>
          </p:nvPr>
        </p:nvGraphicFramePr>
        <p:xfrm>
          <a:off x="2530031" y="3666504"/>
          <a:ext cx="3870769" cy="1292846"/>
        </p:xfrm>
        <a:graphic>
          <a:graphicData uri="http://schemas.openxmlformats.org/presentationml/2006/ole">
            <mc:AlternateContent xmlns:mc="http://schemas.openxmlformats.org/markup-compatibility/2006">
              <mc:Choice xmlns:v="urn:schemas-microsoft-com:vml" Requires="v">
                <p:oleObj spid="_x0000_s8195" name="Equation" r:id="rId6" imgW="1739900" imgH="584200" progId="Equation.3">
                  <p:embed/>
                </p:oleObj>
              </mc:Choice>
              <mc:Fallback>
                <p:oleObj name="Equation" r:id="rId6" imgW="1739900" imgH="584200" progId="Equation.3">
                  <p:embed/>
                  <p:pic>
                    <p:nvPicPr>
                      <p:cNvPr id="60" name="Object 2"/>
                      <p:cNvPicPr>
                        <a:picLocks noChangeAspect="1" noChangeArrowheads="1"/>
                      </p:cNvPicPr>
                      <p:nvPr/>
                    </p:nvPicPr>
                    <p:blipFill>
                      <a:blip r:embed="rId7"/>
                      <a:srcRect/>
                      <a:stretch>
                        <a:fillRect/>
                      </a:stretch>
                    </p:blipFill>
                    <p:spPr bwMode="auto">
                      <a:xfrm>
                        <a:off x="2530031" y="3666504"/>
                        <a:ext cx="3870769" cy="129284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632977038"/>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dirty="0">
                <a:latin typeface="Calibri" charset="0"/>
                <a:ea typeface="ＭＳ Ｐゴシック" charset="0"/>
                <a:cs typeface="ＭＳ Ｐゴシック" charset="0"/>
              </a:rPr>
              <a:t>Parameter estimation</a:t>
            </a:r>
          </a:p>
        </p:txBody>
      </p:sp>
      <p:graphicFrame>
        <p:nvGraphicFramePr>
          <p:cNvPr id="6" name="Object 2"/>
          <p:cNvGraphicFramePr>
            <a:graphicFrameLocks noChangeAspect="1"/>
          </p:cNvGraphicFramePr>
          <p:nvPr>
            <p:extLst>
              <p:ext uri="{D42A27DB-BD31-4B8C-83A1-F6EECF244321}">
                <p14:modId xmlns:p14="http://schemas.microsoft.com/office/powerpoint/2010/main" val="2483187256"/>
              </p:ext>
            </p:extLst>
          </p:nvPr>
        </p:nvGraphicFramePr>
        <p:xfrm>
          <a:off x="304800" y="1733550"/>
          <a:ext cx="3192462" cy="1066290"/>
        </p:xfrm>
        <a:graphic>
          <a:graphicData uri="http://schemas.openxmlformats.org/presentationml/2006/ole">
            <mc:AlternateContent xmlns:mc="http://schemas.openxmlformats.org/markup-compatibility/2006">
              <mc:Choice xmlns:v="urn:schemas-microsoft-com:vml" Requires="v">
                <p:oleObj spid="_x0000_s9218" name="Equation" r:id="rId4" imgW="1739900" imgH="584200" progId="Equation.3">
                  <p:embed/>
                </p:oleObj>
              </mc:Choice>
              <mc:Fallback>
                <p:oleObj name="Equation" r:id="rId4" imgW="1739900" imgH="584200" progId="Equation.3">
                  <p:embed/>
                  <p:pic>
                    <p:nvPicPr>
                      <p:cNvPr id="6" name="Object 2"/>
                      <p:cNvPicPr>
                        <a:picLocks noChangeAspect="1" noChangeArrowheads="1"/>
                      </p:cNvPicPr>
                      <p:nvPr/>
                    </p:nvPicPr>
                    <p:blipFill>
                      <a:blip r:embed="rId5"/>
                      <a:srcRect/>
                      <a:stretch>
                        <a:fillRect/>
                      </a:stretch>
                    </p:blipFill>
                    <p:spPr bwMode="auto">
                      <a:xfrm>
                        <a:off x="304800" y="1733550"/>
                        <a:ext cx="3192462" cy="1066290"/>
                      </a:xfrm>
                      <a:prstGeom prst="rect">
                        <a:avLst/>
                      </a:prstGeom>
                      <a:noFill/>
                      <a:ln>
                        <a:noFill/>
                      </a:ln>
                      <a:effectLst/>
                    </p:spPr>
                  </p:pic>
                </p:oleObj>
              </mc:Fallback>
            </mc:AlternateContent>
          </a:graphicData>
        </a:graphic>
      </p:graphicFrame>
      <p:sp>
        <p:nvSpPr>
          <p:cNvPr id="58373" name="Text Box 6"/>
          <p:cNvSpPr txBox="1">
            <a:spLocks noChangeArrowheads="1"/>
          </p:cNvSpPr>
          <p:nvPr/>
        </p:nvSpPr>
        <p:spPr bwMode="auto">
          <a:xfrm>
            <a:off x="3657600" y="1733550"/>
            <a:ext cx="5257800"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algn="ctr"/>
            <a:r>
              <a:rPr lang="en-US" dirty="0">
                <a:latin typeface="Calibri"/>
                <a:cs typeface="Calibri"/>
              </a:rPr>
              <a:t>fraction of times word </a:t>
            </a:r>
            <a:r>
              <a:rPr lang="en-US" i="1" dirty="0" err="1">
                <a:latin typeface="Calibri"/>
                <a:cs typeface="Calibri"/>
              </a:rPr>
              <a:t>w</a:t>
            </a:r>
            <a:r>
              <a:rPr lang="en-US" i="1" baseline="-25000" dirty="0" err="1">
                <a:latin typeface="Calibri"/>
                <a:cs typeface="Calibri"/>
              </a:rPr>
              <a:t>i</a:t>
            </a:r>
            <a:r>
              <a:rPr lang="en-US" dirty="0">
                <a:latin typeface="Calibri"/>
                <a:cs typeface="Calibri"/>
              </a:rPr>
              <a:t> appears </a:t>
            </a:r>
          </a:p>
          <a:p>
            <a:pPr algn="ctr"/>
            <a:r>
              <a:rPr lang="en-US" dirty="0">
                <a:latin typeface="Calibri"/>
                <a:cs typeface="Calibri"/>
              </a:rPr>
              <a:t>among all words in documents of topic </a:t>
            </a:r>
            <a:r>
              <a:rPr lang="en-US" i="1" dirty="0" err="1">
                <a:latin typeface="Calibri"/>
                <a:cs typeface="Calibri"/>
              </a:rPr>
              <a:t>c</a:t>
            </a:r>
            <a:r>
              <a:rPr lang="en-US" i="1" baseline="-25000" dirty="0" err="1">
                <a:latin typeface="Calibri"/>
                <a:cs typeface="Calibri"/>
              </a:rPr>
              <a:t>j</a:t>
            </a:r>
            <a:endParaRPr lang="en-US" i="1" baseline="-25000" dirty="0">
              <a:latin typeface="Calibri"/>
              <a:cs typeface="Calibri"/>
            </a:endParaRPr>
          </a:p>
        </p:txBody>
      </p:sp>
      <p:sp>
        <p:nvSpPr>
          <p:cNvPr id="58369" name="Rectangle 4"/>
          <p:cNvSpPr>
            <a:spLocks noGrp="1" noChangeArrowheads="1"/>
          </p:cNvSpPr>
          <p:nvPr>
            <p:ph type="body" idx="1"/>
          </p:nvPr>
        </p:nvSpPr>
        <p:spPr>
          <a:xfrm>
            <a:off x="457200" y="3028950"/>
            <a:ext cx="8305800" cy="1600200"/>
          </a:xfrm>
        </p:spPr>
        <p:txBody>
          <a:bodyPr/>
          <a:lstStyle/>
          <a:p>
            <a:pPr>
              <a:lnSpc>
                <a:spcPct val="90000"/>
              </a:lnSpc>
            </a:pPr>
            <a:r>
              <a:rPr lang="en-US" dirty="0">
                <a:ea typeface="ＭＳ Ｐゴシック" charset="0"/>
                <a:cs typeface="Calibri"/>
              </a:rPr>
              <a:t>Create mega-document for topic </a:t>
            </a:r>
            <a:r>
              <a:rPr lang="en-US" i="1" dirty="0">
                <a:ea typeface="ＭＳ Ｐゴシック" charset="0"/>
                <a:cs typeface="Calibri"/>
              </a:rPr>
              <a:t>j</a:t>
            </a:r>
            <a:r>
              <a:rPr lang="en-US" dirty="0">
                <a:ea typeface="ＭＳ Ｐゴシック" charset="0"/>
                <a:cs typeface="Calibri"/>
              </a:rPr>
              <a:t> by concatenating all docs in this topic</a:t>
            </a:r>
          </a:p>
          <a:p>
            <a:pPr lvl="1">
              <a:lnSpc>
                <a:spcPct val="90000"/>
              </a:lnSpc>
            </a:pPr>
            <a:r>
              <a:rPr lang="en-US" sz="2400" dirty="0">
                <a:ea typeface="ＭＳ Ｐゴシック" charset="0"/>
                <a:cs typeface="Calibri"/>
              </a:rPr>
              <a:t>Use frequency of </a:t>
            </a:r>
            <a:r>
              <a:rPr lang="en-US" sz="2400" i="1" dirty="0">
                <a:ea typeface="ＭＳ Ｐゴシック" charset="0"/>
                <a:cs typeface="Calibri"/>
              </a:rPr>
              <a:t>w</a:t>
            </a:r>
            <a:r>
              <a:rPr lang="en-US" sz="2400" dirty="0">
                <a:ea typeface="ＭＳ Ｐゴシック" charset="0"/>
                <a:cs typeface="Calibri"/>
              </a:rPr>
              <a:t> in mega-document</a:t>
            </a:r>
            <a:endParaRPr lang="en-US" sz="2400" dirty="0">
              <a:latin typeface="Calibri"/>
              <a:ea typeface="ＭＳ Ｐゴシック" charset="0"/>
              <a:cs typeface="Calibri"/>
            </a:endParaRPr>
          </a:p>
          <a:p>
            <a:pPr eaLnBrk="1" hangingPunct="1">
              <a:lnSpc>
                <a:spcPct val="90000"/>
              </a:lnSpc>
            </a:pPr>
            <a:endParaRPr lang="en-US" sz="2200" dirty="0">
              <a:latin typeface="Calibri"/>
              <a:ea typeface="ＭＳ Ｐゴシック" charset="0"/>
              <a:cs typeface="Calibri"/>
            </a:endParaRPr>
          </a:p>
          <a:p>
            <a:pPr eaLnBrk="1" hangingPunct="1">
              <a:lnSpc>
                <a:spcPct val="90000"/>
              </a:lnSpc>
            </a:pPr>
            <a:endParaRPr lang="en-US" sz="2200" dirty="0">
              <a:latin typeface="Calibri"/>
              <a:ea typeface="ＭＳ Ｐゴシック" charset="0"/>
              <a:cs typeface="Calibri"/>
            </a:endParaRPr>
          </a:p>
        </p:txBody>
      </p:sp>
    </p:spTree>
    <p:extLst>
      <p:ext uri="{BB962C8B-B14F-4D97-AF65-F5344CB8AC3E}">
        <p14:creationId xmlns:p14="http://schemas.microsoft.com/office/powerpoint/2010/main" val="39506860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Problem with Maximum Likelihood</a:t>
            </a:r>
          </a:p>
        </p:txBody>
      </p:sp>
      <p:sp>
        <p:nvSpPr>
          <p:cNvPr id="43010" name="Rectangle 4"/>
          <p:cNvSpPr>
            <a:spLocks noGrp="1" noChangeArrowheads="1"/>
          </p:cNvSpPr>
          <p:nvPr>
            <p:ph type="body" sz="half" idx="4294967295"/>
          </p:nvPr>
        </p:nvSpPr>
        <p:spPr>
          <a:xfrm>
            <a:off x="457200" y="1428750"/>
            <a:ext cx="8077200" cy="1771650"/>
          </a:xfrm>
        </p:spPr>
        <p:txBody>
          <a:bodyPr/>
          <a:lstStyle/>
          <a:p>
            <a:pPr eaLnBrk="1" hangingPunct="1">
              <a:lnSpc>
                <a:spcPct val="90000"/>
              </a:lnSpc>
            </a:pPr>
            <a:r>
              <a:rPr lang="en-US" dirty="0">
                <a:latin typeface="Calibri" charset="0"/>
                <a:ea typeface="ＭＳ Ｐゴシック" charset="0"/>
                <a:cs typeface="ＭＳ Ｐゴシック" charset="0"/>
              </a:rPr>
              <a:t>What if we have seen no training documents with the word </a:t>
            </a:r>
            <a:r>
              <a:rPr lang="en-US" b="1" i="1" dirty="0">
                <a:latin typeface="Calibri" charset="0"/>
                <a:ea typeface="ＭＳ Ｐゴシック" charset="0"/>
                <a:cs typeface="ＭＳ Ｐゴシック" charset="0"/>
              </a:rPr>
              <a:t>fantastic</a:t>
            </a:r>
            <a:r>
              <a:rPr lang="en-US" b="1" dirty="0">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 and classified in the topic </a:t>
            </a:r>
            <a:r>
              <a:rPr lang="en-US" b="1" dirty="0">
                <a:latin typeface="Calibri" charset="0"/>
                <a:ea typeface="ＭＳ Ｐゴシック" charset="0"/>
                <a:cs typeface="ＭＳ Ｐゴシック" charset="0"/>
              </a:rPr>
              <a:t>positive</a:t>
            </a:r>
            <a:r>
              <a:rPr lang="en-US" dirty="0">
                <a:latin typeface="Calibri" charset="0"/>
                <a:ea typeface="ＭＳ Ｐゴシック" charset="0"/>
                <a:cs typeface="ＭＳ Ｐゴシック" charset="0"/>
              </a:rPr>
              <a:t> (</a:t>
            </a:r>
            <a:r>
              <a:rPr lang="en-US" b="1" i="1" dirty="0">
                <a:latin typeface="Calibri" charset="0"/>
                <a:ea typeface="ＭＳ Ｐゴシック" charset="0"/>
                <a:cs typeface="ＭＳ Ｐゴシック" charset="0"/>
              </a:rPr>
              <a:t>thumbs-up)</a:t>
            </a:r>
            <a:r>
              <a:rPr lang="en-US" dirty="0">
                <a:latin typeface="Calibri" charset="0"/>
                <a:ea typeface="ＭＳ Ｐゴシック" charset="0"/>
                <a:cs typeface="ＭＳ Ｐゴシック" charset="0"/>
              </a:rPr>
              <a:t>?</a:t>
            </a:r>
          </a:p>
          <a:p>
            <a:pPr lvl="1" eaLnBrk="1" hangingPunct="1">
              <a:lnSpc>
                <a:spcPct val="90000"/>
              </a:lnSpc>
            </a:pPr>
            <a:endParaRPr lang="en-US" dirty="0">
              <a:latin typeface="Calibri" charset="0"/>
              <a:ea typeface="ＭＳ Ｐゴシック" charset="0"/>
            </a:endParaRPr>
          </a:p>
          <a:p>
            <a:pPr lvl="1" eaLnBrk="1" hangingPunct="1">
              <a:lnSpc>
                <a:spcPct val="90000"/>
              </a:lnSpc>
            </a:pPr>
            <a:endParaRPr lang="en-US" dirty="0">
              <a:latin typeface="Calibri" charset="0"/>
              <a:ea typeface="ＭＳ Ｐゴシック" charset="0"/>
            </a:endParaRPr>
          </a:p>
          <a:p>
            <a:pPr marL="0" indent="0" eaLnBrk="1" hangingPunct="1">
              <a:lnSpc>
                <a:spcPct val="90000"/>
              </a:lnSpc>
              <a:buNone/>
            </a:pPr>
            <a:endParaRPr lang="en-US" dirty="0">
              <a:latin typeface="Calibri" charset="0"/>
              <a:ea typeface="ＭＳ Ｐゴシック" charset="0"/>
            </a:endParaRPr>
          </a:p>
          <a:p>
            <a:pPr marL="0" indent="0" eaLnBrk="1" hangingPunct="1">
              <a:lnSpc>
                <a:spcPct val="90000"/>
              </a:lnSpc>
              <a:buNone/>
            </a:pPr>
            <a:endParaRPr lang="en-US" sz="600" dirty="0">
              <a:latin typeface="Calibri" charset="0"/>
              <a:ea typeface="ＭＳ Ｐゴシック" charset="0"/>
              <a:cs typeface="ＭＳ Ｐゴシック" charset="0"/>
            </a:endParaRPr>
          </a:p>
          <a:p>
            <a:pPr eaLnBrk="1" hangingPunct="1">
              <a:lnSpc>
                <a:spcPct val="90000"/>
              </a:lnSpc>
            </a:pPr>
            <a:r>
              <a:rPr lang="en-US" dirty="0">
                <a:latin typeface="Calibri" charset="0"/>
                <a:ea typeface="ＭＳ Ｐゴシック" charset="0"/>
                <a:cs typeface="ＭＳ Ｐゴシック" charset="0"/>
              </a:rPr>
              <a:t>Zero probabilities cannot be conditioned away, no matter the other evidence!</a:t>
            </a:r>
          </a:p>
        </p:txBody>
      </p:sp>
      <p:graphicFrame>
        <p:nvGraphicFramePr>
          <p:cNvPr id="43011" name="Object 2"/>
          <p:cNvGraphicFramePr>
            <a:graphicFrameLocks noGrp="1" noChangeAspect="1"/>
          </p:cNvGraphicFramePr>
          <p:nvPr>
            <p:ph sz="half" idx="4294967295"/>
            <p:extLst>
              <p:ext uri="{D42A27DB-BD31-4B8C-83A1-F6EECF244321}">
                <p14:modId xmlns:p14="http://schemas.microsoft.com/office/powerpoint/2010/main" val="2028936193"/>
              </p:ext>
            </p:extLst>
          </p:nvPr>
        </p:nvGraphicFramePr>
        <p:xfrm>
          <a:off x="1828800" y="2370138"/>
          <a:ext cx="5508625" cy="854075"/>
        </p:xfrm>
        <a:graphic>
          <a:graphicData uri="http://schemas.openxmlformats.org/presentationml/2006/ole">
            <mc:AlternateContent xmlns:mc="http://schemas.openxmlformats.org/markup-compatibility/2006">
              <mc:Choice xmlns:v="urn:schemas-microsoft-com:vml" Requires="v">
                <p:oleObj spid="_x0000_s10242" name="Equation" r:id="rId4" imgW="3683000" imgH="571500" progId="Equation.3">
                  <p:embed/>
                </p:oleObj>
              </mc:Choice>
              <mc:Fallback>
                <p:oleObj name="Equation" r:id="rId4" imgW="3683000" imgH="571500" progId="Equation.3">
                  <p:embed/>
                  <p:pic>
                    <p:nvPicPr>
                      <p:cNvPr id="43011" name="Object 2"/>
                      <p:cNvPicPr>
                        <a:picLocks noChangeAspect="1" noChangeArrowheads="1"/>
                      </p:cNvPicPr>
                      <p:nvPr/>
                    </p:nvPicPr>
                    <p:blipFill>
                      <a:blip r:embed="rId5"/>
                      <a:srcRect/>
                      <a:stretch>
                        <a:fillRect/>
                      </a:stretch>
                    </p:blipFill>
                    <p:spPr bwMode="auto">
                      <a:xfrm>
                        <a:off x="1828800" y="2370138"/>
                        <a:ext cx="5508625" cy="854075"/>
                      </a:xfrm>
                      <a:prstGeom prst="rect">
                        <a:avLst/>
                      </a:prstGeom>
                      <a:noFill/>
                      <a:ln>
                        <a:noFill/>
                      </a:ln>
                    </p:spPr>
                  </p:pic>
                </p:oleObj>
              </mc:Fallback>
            </mc:AlternateContent>
          </a:graphicData>
        </a:graphic>
      </p:graphicFrame>
      <p:graphicFrame>
        <p:nvGraphicFramePr>
          <p:cNvPr id="43012" name="Object 3"/>
          <p:cNvGraphicFramePr>
            <a:graphicFrameLocks noChangeAspect="1"/>
          </p:cNvGraphicFramePr>
          <p:nvPr>
            <p:extLst>
              <p:ext uri="{D42A27DB-BD31-4B8C-83A1-F6EECF244321}">
                <p14:modId xmlns:p14="http://schemas.microsoft.com/office/powerpoint/2010/main" val="910014982"/>
              </p:ext>
            </p:extLst>
          </p:nvPr>
        </p:nvGraphicFramePr>
        <p:xfrm>
          <a:off x="2195513" y="4248150"/>
          <a:ext cx="4194175" cy="622300"/>
        </p:xfrm>
        <a:graphic>
          <a:graphicData uri="http://schemas.openxmlformats.org/presentationml/2006/ole">
            <mc:AlternateContent xmlns:mc="http://schemas.openxmlformats.org/markup-compatibility/2006">
              <mc:Choice xmlns:v="urn:schemas-microsoft-com:vml" Requires="v">
                <p:oleObj spid="_x0000_s10243" name="Equation" r:id="rId6" imgW="1968500" imgH="292100" progId="Equation.3">
                  <p:embed/>
                </p:oleObj>
              </mc:Choice>
              <mc:Fallback>
                <p:oleObj name="Equation" r:id="rId6" imgW="1968500" imgH="292100" progId="Equation.3">
                  <p:embed/>
                  <p:pic>
                    <p:nvPicPr>
                      <p:cNvPr id="43012" name="Object 3"/>
                      <p:cNvPicPr>
                        <a:picLocks noChangeAspect="1" noChangeArrowheads="1"/>
                      </p:cNvPicPr>
                      <p:nvPr/>
                    </p:nvPicPr>
                    <p:blipFill>
                      <a:blip r:embed="rId7"/>
                      <a:srcRect/>
                      <a:stretch>
                        <a:fillRect/>
                      </a:stretch>
                    </p:blipFill>
                    <p:spPr bwMode="auto">
                      <a:xfrm>
                        <a:off x="2195513" y="4248150"/>
                        <a:ext cx="4194175" cy="622300"/>
                      </a:xfrm>
                      <a:prstGeom prst="rect">
                        <a:avLst/>
                      </a:prstGeom>
                      <a:noFill/>
                      <a:ln>
                        <a:noFill/>
                      </a:ln>
                      <a:effectLst/>
                    </p:spPr>
                  </p:pic>
                </p:oleObj>
              </mc:Fallback>
            </mc:AlternateContent>
          </a:graphicData>
        </a:graphic>
      </p:graphicFrame>
      <p:sp>
        <p:nvSpPr>
          <p:cNvPr id="43015" name="TextBox 24"/>
          <p:cNvSpPr txBox="1">
            <a:spLocks noChangeArrowheads="1"/>
          </p:cNvSpPr>
          <p:nvPr/>
        </p:nvSpPr>
        <p:spPr bwMode="auto">
          <a:xfrm>
            <a:off x="7620001" y="-67479"/>
            <a:ext cx="103365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r>
              <a:rPr lang="en-US" sz="1600">
                <a:solidFill>
                  <a:srgbClr val="FBFCFF"/>
                </a:solidFill>
              </a:rPr>
              <a:t>Sec.13.3</a:t>
            </a:r>
          </a:p>
        </p:txBody>
      </p:sp>
    </p:spTree>
    <p:extLst>
      <p:ext uri="{BB962C8B-B14F-4D97-AF65-F5344CB8AC3E}">
        <p14:creationId xmlns:p14="http://schemas.microsoft.com/office/powerpoint/2010/main" val="3838283272"/>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a:xfrm>
            <a:off x="1371600" y="361950"/>
            <a:ext cx="7467600" cy="742950"/>
          </a:xfrm>
        </p:spPr>
        <p:txBody>
          <a:bodyPr/>
          <a:lstStyle/>
          <a:p>
            <a:r>
              <a:rPr lang="en-US" dirty="0"/>
              <a:t>Laplace (add-1) smoothing for Na</a:t>
            </a:r>
            <a:r>
              <a:rPr lang="fr-FR" dirty="0" err="1"/>
              <a:t>ï</a:t>
            </a:r>
            <a:r>
              <a:rPr lang="en-US" dirty="0" err="1"/>
              <a:t>ve</a:t>
            </a:r>
            <a:r>
              <a:rPr lang="en-US" dirty="0"/>
              <a:t> Bayes</a:t>
            </a:r>
          </a:p>
        </p:txBody>
      </p:sp>
      <p:graphicFrame>
        <p:nvGraphicFramePr>
          <p:cNvPr id="10" name="Object 2"/>
          <p:cNvGraphicFramePr>
            <a:graphicFrameLocks noChangeAspect="1"/>
          </p:cNvGraphicFramePr>
          <p:nvPr>
            <p:extLst>
              <p:ext uri="{D42A27DB-BD31-4B8C-83A1-F6EECF244321}">
                <p14:modId xmlns:p14="http://schemas.microsoft.com/office/powerpoint/2010/main" val="2314680104"/>
              </p:ext>
            </p:extLst>
          </p:nvPr>
        </p:nvGraphicFramePr>
        <p:xfrm>
          <a:off x="1311720" y="1579109"/>
          <a:ext cx="4084638" cy="1350963"/>
        </p:xfrm>
        <a:graphic>
          <a:graphicData uri="http://schemas.openxmlformats.org/presentationml/2006/ole">
            <mc:AlternateContent xmlns:mc="http://schemas.openxmlformats.org/markup-compatibility/2006">
              <mc:Choice xmlns:v="urn:schemas-microsoft-com:vml" Requires="v">
                <p:oleObj spid="_x0000_s11266" name="Equation" r:id="rId4" imgW="1727200" imgH="571500" progId="Equation.3">
                  <p:embed/>
                </p:oleObj>
              </mc:Choice>
              <mc:Fallback>
                <p:oleObj name="Equation" r:id="rId4" imgW="1727200" imgH="571500" progId="Equation.3">
                  <p:embed/>
                  <p:pic>
                    <p:nvPicPr>
                      <p:cNvPr id="10" name="Object 2"/>
                      <p:cNvPicPr>
                        <a:picLocks noChangeAspect="1" noChangeArrowheads="1"/>
                      </p:cNvPicPr>
                      <p:nvPr/>
                    </p:nvPicPr>
                    <p:blipFill>
                      <a:blip r:embed="rId5"/>
                      <a:srcRect/>
                      <a:stretch>
                        <a:fillRect/>
                      </a:stretch>
                    </p:blipFill>
                    <p:spPr bwMode="auto">
                      <a:xfrm>
                        <a:off x="1311720" y="1579109"/>
                        <a:ext cx="4084638" cy="1350963"/>
                      </a:xfrm>
                      <a:prstGeom prst="rect">
                        <a:avLst/>
                      </a:prstGeom>
                      <a:noFill/>
                    </p:spPr>
                  </p:pic>
                </p:oleObj>
              </mc:Fallback>
            </mc:AlternateContent>
          </a:graphicData>
        </a:graphic>
      </p:graphicFrame>
      <p:graphicFrame>
        <p:nvGraphicFramePr>
          <p:cNvPr id="11" name="Object 2"/>
          <p:cNvGraphicFramePr>
            <a:graphicFrameLocks noChangeAspect="1"/>
          </p:cNvGraphicFramePr>
          <p:nvPr>
            <p:extLst>
              <p:ext uri="{D42A27DB-BD31-4B8C-83A1-F6EECF244321}">
                <p14:modId xmlns:p14="http://schemas.microsoft.com/office/powerpoint/2010/main" val="4032682244"/>
              </p:ext>
            </p:extLst>
          </p:nvPr>
        </p:nvGraphicFramePr>
        <p:xfrm>
          <a:off x="1306513" y="1581150"/>
          <a:ext cx="4505325" cy="1350963"/>
        </p:xfrm>
        <a:graphic>
          <a:graphicData uri="http://schemas.openxmlformats.org/presentationml/2006/ole">
            <mc:AlternateContent xmlns:mc="http://schemas.openxmlformats.org/markup-compatibility/2006">
              <mc:Choice xmlns:v="urn:schemas-microsoft-com:vml" Requires="v">
                <p:oleObj spid="_x0000_s11267" name="Equation" r:id="rId6" imgW="1905000" imgH="571500" progId="Equation.3">
                  <p:embed/>
                </p:oleObj>
              </mc:Choice>
              <mc:Fallback>
                <p:oleObj name="Equation" r:id="rId6" imgW="1905000" imgH="571500" progId="Equation.3">
                  <p:embed/>
                  <p:pic>
                    <p:nvPicPr>
                      <p:cNvPr id="11" name="Object 2"/>
                      <p:cNvPicPr>
                        <a:picLocks noChangeAspect="1" noChangeArrowheads="1"/>
                      </p:cNvPicPr>
                      <p:nvPr/>
                    </p:nvPicPr>
                    <p:blipFill>
                      <a:blip r:embed="rId7"/>
                      <a:srcRect/>
                      <a:stretch>
                        <a:fillRect/>
                      </a:stretch>
                    </p:blipFill>
                    <p:spPr bwMode="auto">
                      <a:xfrm>
                        <a:off x="1306513" y="1581150"/>
                        <a:ext cx="4505325" cy="1350963"/>
                      </a:xfrm>
                      <a:prstGeom prst="rect">
                        <a:avLst/>
                      </a:prstGeom>
                      <a:noFill/>
                    </p:spPr>
                  </p:pic>
                </p:oleObj>
              </mc:Fallback>
            </mc:AlternateContent>
          </a:graphicData>
        </a:graphic>
      </p:graphicFrame>
      <p:graphicFrame>
        <p:nvGraphicFramePr>
          <p:cNvPr id="9" name="Object 2"/>
          <p:cNvGraphicFramePr>
            <a:graphicFrameLocks noChangeAspect="1"/>
          </p:cNvGraphicFramePr>
          <p:nvPr>
            <p:extLst>
              <p:ext uri="{D42A27DB-BD31-4B8C-83A1-F6EECF244321}">
                <p14:modId xmlns:p14="http://schemas.microsoft.com/office/powerpoint/2010/main" val="2328567934"/>
              </p:ext>
            </p:extLst>
          </p:nvPr>
        </p:nvGraphicFramePr>
        <p:xfrm>
          <a:off x="2508250" y="3176588"/>
          <a:ext cx="3816350" cy="1681162"/>
        </p:xfrm>
        <a:graphic>
          <a:graphicData uri="http://schemas.openxmlformats.org/presentationml/2006/ole">
            <mc:AlternateContent xmlns:mc="http://schemas.openxmlformats.org/markup-compatibility/2006">
              <mc:Choice xmlns:v="urn:schemas-microsoft-com:vml" Requires="v">
                <p:oleObj spid="_x0000_s11268" name="Equation" r:id="rId8" imgW="1612900" imgH="711200" progId="Equation.3">
                  <p:embed/>
                </p:oleObj>
              </mc:Choice>
              <mc:Fallback>
                <p:oleObj name="Equation" r:id="rId8" imgW="1612900" imgH="711200" progId="Equation.3">
                  <p:embed/>
                  <p:pic>
                    <p:nvPicPr>
                      <p:cNvPr id="9" name="Object 2"/>
                      <p:cNvPicPr>
                        <a:picLocks noChangeAspect="1" noChangeArrowheads="1"/>
                      </p:cNvPicPr>
                      <p:nvPr/>
                    </p:nvPicPr>
                    <p:blipFill>
                      <a:blip r:embed="rId9"/>
                      <a:srcRect/>
                      <a:stretch>
                        <a:fillRect/>
                      </a:stretch>
                    </p:blipFill>
                    <p:spPr bwMode="auto">
                      <a:xfrm>
                        <a:off x="2508250" y="3176588"/>
                        <a:ext cx="3816350" cy="1681162"/>
                      </a:xfrm>
                      <a:prstGeom prst="rect">
                        <a:avLst/>
                      </a:prstGeom>
                      <a:noFill/>
                    </p:spPr>
                  </p:pic>
                </p:oleObj>
              </mc:Fallback>
            </mc:AlternateContent>
          </a:graphicData>
        </a:graphic>
      </p:graphicFrame>
    </p:spTree>
    <p:extLst>
      <p:ext uri="{BB962C8B-B14F-4D97-AF65-F5344CB8AC3E}">
        <p14:creationId xmlns:p14="http://schemas.microsoft.com/office/powerpoint/2010/main" val="13623897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3"/>
          <p:cNvSpPr>
            <a:spLocks noGrp="1" noChangeArrowheads="1"/>
          </p:cNvSpPr>
          <p:nvPr>
            <p:ph type="title"/>
          </p:nvPr>
        </p:nvSpPr>
        <p:spPr>
          <a:xfrm>
            <a:off x="1219200" y="114300"/>
            <a:ext cx="7772400" cy="857250"/>
          </a:xfrm>
        </p:spPr>
        <p:txBody>
          <a:bodyPr/>
          <a:lstStyle/>
          <a:p>
            <a:r>
              <a:rPr lang="en-US" dirty="0"/>
              <a:t>Multinomial Naïve Bayes: Learning</a:t>
            </a:r>
          </a:p>
        </p:txBody>
      </p:sp>
      <p:sp>
        <p:nvSpPr>
          <p:cNvPr id="9" name="Rectangle 4"/>
          <p:cNvSpPr txBox="1">
            <a:spLocks noChangeArrowheads="1"/>
          </p:cNvSpPr>
          <p:nvPr/>
        </p:nvSpPr>
        <p:spPr bwMode="auto">
          <a:xfrm>
            <a:off x="152400" y="1581150"/>
            <a:ext cx="54102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a:lnSpc>
                <a:spcPct val="90000"/>
              </a:lnSpc>
            </a:pPr>
            <a:r>
              <a:rPr lang="en-US" sz="2200" dirty="0">
                <a:latin typeface="Calibri" charset="0"/>
              </a:rPr>
              <a:t>From training corpus, extract </a:t>
            </a:r>
            <a:r>
              <a:rPr lang="en-US" sz="2200" i="1" dirty="0">
                <a:latin typeface="Times New Roman" charset="0"/>
              </a:rPr>
              <a:t>Vocabulary</a:t>
            </a:r>
            <a:endParaRPr lang="en-US" sz="2200" dirty="0">
              <a:latin typeface="Calibri" charset="0"/>
            </a:endParaRPr>
          </a:p>
        </p:txBody>
      </p:sp>
      <p:sp>
        <p:nvSpPr>
          <p:cNvPr id="52230" name="Rectangle 4"/>
          <p:cNvSpPr>
            <a:spLocks noGrp="1" noChangeArrowheads="1"/>
          </p:cNvSpPr>
          <p:nvPr>
            <p:ph sz="quarter" idx="1"/>
          </p:nvPr>
        </p:nvSpPr>
        <p:spPr>
          <a:xfrm>
            <a:off x="152400" y="2132543"/>
            <a:ext cx="4572000" cy="2649007"/>
          </a:xfrm>
        </p:spPr>
        <p:txBody>
          <a:bodyPr/>
          <a:lstStyle/>
          <a:p>
            <a:pPr>
              <a:lnSpc>
                <a:spcPct val="90000"/>
              </a:lnSpc>
            </a:pPr>
            <a:r>
              <a:rPr lang="en-US" sz="2200" dirty="0">
                <a:latin typeface="Calibri"/>
                <a:cs typeface="Calibri"/>
              </a:rPr>
              <a:t>Calculate </a:t>
            </a:r>
            <a:r>
              <a:rPr lang="en-US" sz="2200" i="1" dirty="0">
                <a:latin typeface="Calibri"/>
                <a:cs typeface="Calibri"/>
              </a:rPr>
              <a:t>P</a:t>
            </a:r>
            <a:r>
              <a:rPr lang="en-US" sz="2200" dirty="0">
                <a:latin typeface="Calibri"/>
                <a:cs typeface="Calibri"/>
              </a:rPr>
              <a:t>(</a:t>
            </a:r>
            <a:r>
              <a:rPr lang="en-US" sz="2200" i="1" dirty="0" err="1">
                <a:latin typeface="Calibri"/>
                <a:cs typeface="Calibri"/>
              </a:rPr>
              <a:t>c</a:t>
            </a:r>
            <a:r>
              <a:rPr lang="en-US" sz="2200" i="1" baseline="-25000" dirty="0" err="1">
                <a:latin typeface="Calibri"/>
                <a:cs typeface="Calibri"/>
              </a:rPr>
              <a:t>j</a:t>
            </a:r>
            <a:r>
              <a:rPr lang="en-US" sz="2200" dirty="0">
                <a:latin typeface="Calibri"/>
                <a:cs typeface="Calibri"/>
              </a:rPr>
              <a:t>)</a:t>
            </a:r>
            <a:r>
              <a:rPr lang="en-US" sz="2200" i="1" dirty="0">
                <a:latin typeface="Calibri"/>
                <a:cs typeface="Calibri"/>
              </a:rPr>
              <a:t> </a:t>
            </a:r>
            <a:r>
              <a:rPr lang="en-US" sz="2200" dirty="0">
                <a:latin typeface="Calibri"/>
                <a:cs typeface="Calibri"/>
              </a:rPr>
              <a:t>terms</a:t>
            </a:r>
          </a:p>
          <a:p>
            <a:pPr lvl="1">
              <a:lnSpc>
                <a:spcPct val="90000"/>
              </a:lnSpc>
            </a:pPr>
            <a:r>
              <a:rPr lang="en-US" sz="2000" dirty="0">
                <a:latin typeface="Calibri"/>
                <a:cs typeface="Calibri"/>
              </a:rPr>
              <a:t>For each </a:t>
            </a:r>
            <a:r>
              <a:rPr lang="en-US" sz="2000" i="1" dirty="0" err="1">
                <a:latin typeface="Calibri"/>
                <a:cs typeface="Calibri"/>
              </a:rPr>
              <a:t>c</a:t>
            </a:r>
            <a:r>
              <a:rPr lang="en-US" sz="2000" i="1" baseline="-25000" dirty="0" err="1">
                <a:latin typeface="Calibri"/>
                <a:cs typeface="Calibri"/>
              </a:rPr>
              <a:t>j</a:t>
            </a:r>
            <a:r>
              <a:rPr lang="en-US" sz="2000" i="1" baseline="-25000" dirty="0">
                <a:latin typeface="Calibri"/>
                <a:cs typeface="Calibri"/>
              </a:rPr>
              <a:t> </a:t>
            </a:r>
            <a:r>
              <a:rPr lang="en-US" sz="2000" dirty="0">
                <a:latin typeface="Calibri"/>
                <a:cs typeface="Calibri"/>
              </a:rPr>
              <a:t>in </a:t>
            </a:r>
            <a:r>
              <a:rPr lang="en-US" sz="2000" i="1" dirty="0">
                <a:latin typeface="Calibri"/>
                <a:cs typeface="Calibri"/>
              </a:rPr>
              <a:t>C</a:t>
            </a:r>
            <a:r>
              <a:rPr lang="en-US" sz="2000" dirty="0">
                <a:latin typeface="Calibri"/>
                <a:cs typeface="Calibri"/>
              </a:rPr>
              <a:t> do</a:t>
            </a:r>
          </a:p>
          <a:p>
            <a:pPr marL="800100" lvl="2" indent="0">
              <a:lnSpc>
                <a:spcPct val="90000"/>
              </a:lnSpc>
              <a:buNone/>
            </a:pPr>
            <a:r>
              <a:rPr lang="en-US" i="1" dirty="0">
                <a:latin typeface="Calibri"/>
                <a:cs typeface="Calibri"/>
              </a:rPr>
              <a:t> </a:t>
            </a:r>
            <a:r>
              <a:rPr lang="en-US" i="1" dirty="0" err="1">
                <a:latin typeface="Calibri"/>
                <a:cs typeface="Calibri"/>
              </a:rPr>
              <a:t>docs</a:t>
            </a:r>
            <a:r>
              <a:rPr lang="en-US" i="1" baseline="-25000" dirty="0" err="1">
                <a:latin typeface="Calibri"/>
                <a:cs typeface="Calibri"/>
              </a:rPr>
              <a:t>j</a:t>
            </a:r>
            <a:r>
              <a:rPr lang="en-US" i="1" dirty="0">
                <a:latin typeface="Calibri"/>
                <a:cs typeface="Calibri"/>
              </a:rPr>
              <a:t> </a:t>
            </a:r>
            <a:r>
              <a:rPr lang="en-US" dirty="0">
                <a:latin typeface="Calibri"/>
                <a:cs typeface="Calibri"/>
                <a:sym typeface="Symbol" charset="2"/>
              </a:rPr>
              <a:t></a:t>
            </a:r>
            <a:r>
              <a:rPr lang="en-US" i="1" dirty="0">
                <a:latin typeface="Calibri"/>
                <a:cs typeface="Calibri"/>
                <a:sym typeface="Symbol" charset="2"/>
              </a:rPr>
              <a:t> </a:t>
            </a:r>
            <a:r>
              <a:rPr lang="en-US" dirty="0">
                <a:latin typeface="Calibri"/>
                <a:cs typeface="Calibri"/>
                <a:sym typeface="Symbol" charset="2"/>
              </a:rPr>
              <a:t>all docs with  class =</a:t>
            </a:r>
            <a:r>
              <a:rPr lang="en-US" i="1" dirty="0" err="1">
                <a:latin typeface="Calibri"/>
                <a:cs typeface="Calibri"/>
              </a:rPr>
              <a:t>c</a:t>
            </a:r>
            <a:r>
              <a:rPr lang="en-US" i="1" baseline="-25000" dirty="0" err="1">
                <a:latin typeface="Calibri"/>
                <a:cs typeface="Calibri"/>
              </a:rPr>
              <a:t>j</a:t>
            </a:r>
            <a:endParaRPr lang="en-US" i="1" baseline="-25000" dirty="0">
              <a:latin typeface="Calibri"/>
              <a:cs typeface="Calibri"/>
            </a:endParaRPr>
          </a:p>
          <a:p>
            <a:pPr>
              <a:spcBef>
                <a:spcPts val="0"/>
              </a:spcBef>
            </a:pPr>
            <a:endParaRPr lang="en-US" sz="2200" dirty="0">
              <a:latin typeface="Calibri"/>
              <a:cs typeface="Calibri"/>
            </a:endParaRPr>
          </a:p>
        </p:txBody>
      </p:sp>
      <p:graphicFrame>
        <p:nvGraphicFramePr>
          <p:cNvPr id="52227" name="Object 3"/>
          <p:cNvGraphicFramePr>
            <a:graphicFrameLocks noChangeAspect="1"/>
          </p:cNvGraphicFramePr>
          <p:nvPr>
            <p:extLst>
              <p:ext uri="{D42A27DB-BD31-4B8C-83A1-F6EECF244321}">
                <p14:modId xmlns:p14="http://schemas.microsoft.com/office/powerpoint/2010/main" val="830746551"/>
              </p:ext>
            </p:extLst>
          </p:nvPr>
        </p:nvGraphicFramePr>
        <p:xfrm>
          <a:off x="1066800" y="3257550"/>
          <a:ext cx="3200400" cy="742122"/>
        </p:xfrm>
        <a:graphic>
          <a:graphicData uri="http://schemas.openxmlformats.org/presentationml/2006/ole">
            <mc:AlternateContent xmlns:mc="http://schemas.openxmlformats.org/markup-compatibility/2006">
              <mc:Choice xmlns:v="urn:schemas-microsoft-com:vml" Requires="v">
                <p:oleObj spid="_x0000_s12290" name="Equation" r:id="rId4" imgW="1752600" imgH="406400" progId="Equation.3">
                  <p:embed/>
                </p:oleObj>
              </mc:Choice>
              <mc:Fallback>
                <p:oleObj name="Equation" r:id="rId4" imgW="1752600" imgH="406400" progId="Equation.3">
                  <p:embed/>
                  <p:pic>
                    <p:nvPicPr>
                      <p:cNvPr id="52227" name="Object 3"/>
                      <p:cNvPicPr>
                        <a:picLocks noChangeAspect="1" noChangeArrowheads="1"/>
                      </p:cNvPicPr>
                      <p:nvPr/>
                    </p:nvPicPr>
                    <p:blipFill>
                      <a:blip r:embed="rId5"/>
                      <a:srcRect/>
                      <a:stretch>
                        <a:fillRect/>
                      </a:stretch>
                    </p:blipFill>
                    <p:spPr bwMode="auto">
                      <a:xfrm>
                        <a:off x="1066800" y="3257550"/>
                        <a:ext cx="3200400" cy="742122"/>
                      </a:xfrm>
                      <a:prstGeom prst="rect">
                        <a:avLst/>
                      </a:prstGeom>
                      <a:noFill/>
                    </p:spPr>
                  </p:pic>
                </p:oleObj>
              </mc:Fallback>
            </mc:AlternateContent>
          </a:graphicData>
        </a:graphic>
      </p:graphicFrame>
      <p:sp>
        <p:nvSpPr>
          <p:cNvPr id="8" name="Rectangle 4"/>
          <p:cNvSpPr txBox="1">
            <a:spLocks noChangeArrowheads="1"/>
          </p:cNvSpPr>
          <p:nvPr/>
        </p:nvSpPr>
        <p:spPr bwMode="auto">
          <a:xfrm>
            <a:off x="4038600" y="2114550"/>
            <a:ext cx="5791200" cy="152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a:spcBef>
                <a:spcPts val="0"/>
              </a:spcBef>
            </a:pPr>
            <a:r>
              <a:rPr lang="en-US" sz="2200" dirty="0">
                <a:latin typeface="Calibri"/>
                <a:cs typeface="Calibri"/>
              </a:rPr>
              <a:t>Calculate </a:t>
            </a:r>
            <a:r>
              <a:rPr lang="en-US" sz="2200" i="1" dirty="0">
                <a:latin typeface="Calibri"/>
                <a:cs typeface="Calibri"/>
              </a:rPr>
              <a:t>P</a:t>
            </a:r>
            <a:r>
              <a:rPr lang="en-US" sz="2200" dirty="0">
                <a:latin typeface="Calibri"/>
                <a:cs typeface="Calibri"/>
              </a:rPr>
              <a:t>(</a:t>
            </a:r>
            <a:r>
              <a:rPr lang="en-US" sz="2200" i="1" dirty="0" err="1">
                <a:latin typeface="Calibri"/>
                <a:cs typeface="Calibri"/>
              </a:rPr>
              <a:t>w</a:t>
            </a:r>
            <a:r>
              <a:rPr lang="en-US" sz="2200" i="1" baseline="-25000" dirty="0" err="1">
                <a:latin typeface="Calibri"/>
                <a:cs typeface="Calibri"/>
              </a:rPr>
              <a:t>k</a:t>
            </a:r>
            <a:r>
              <a:rPr lang="en-US" sz="2200" i="1" dirty="0">
                <a:latin typeface="Calibri"/>
                <a:cs typeface="Calibri"/>
              </a:rPr>
              <a:t> </a:t>
            </a:r>
            <a:r>
              <a:rPr lang="en-US" sz="2200" dirty="0">
                <a:latin typeface="Calibri"/>
                <a:cs typeface="Calibri"/>
              </a:rPr>
              <a:t>|</a:t>
            </a:r>
            <a:r>
              <a:rPr lang="en-US" sz="2200" i="1" dirty="0">
                <a:latin typeface="Calibri"/>
                <a:cs typeface="Calibri"/>
              </a:rPr>
              <a:t> </a:t>
            </a:r>
            <a:r>
              <a:rPr lang="en-US" sz="2200" i="1" dirty="0" err="1">
                <a:latin typeface="Calibri"/>
                <a:cs typeface="Calibri"/>
              </a:rPr>
              <a:t>c</a:t>
            </a:r>
            <a:r>
              <a:rPr lang="en-US" sz="2200" i="1" baseline="-25000" dirty="0" err="1">
                <a:latin typeface="Calibri"/>
                <a:cs typeface="Calibri"/>
              </a:rPr>
              <a:t>j</a:t>
            </a:r>
            <a:r>
              <a:rPr lang="en-US" sz="2200" dirty="0">
                <a:latin typeface="Calibri"/>
                <a:cs typeface="Calibri"/>
              </a:rPr>
              <a:t>)</a:t>
            </a:r>
            <a:r>
              <a:rPr lang="en-US" sz="2200" i="1" dirty="0">
                <a:latin typeface="Calibri"/>
                <a:cs typeface="Calibri"/>
              </a:rPr>
              <a:t> </a:t>
            </a:r>
            <a:r>
              <a:rPr lang="en-US" sz="2200" dirty="0">
                <a:latin typeface="Calibri"/>
                <a:cs typeface="Calibri"/>
              </a:rPr>
              <a:t>terms</a:t>
            </a:r>
          </a:p>
          <a:p>
            <a:pPr lvl="1">
              <a:spcBef>
                <a:spcPts val="0"/>
              </a:spcBef>
            </a:pPr>
            <a:r>
              <a:rPr lang="en-US" i="1" dirty="0" err="1">
                <a:latin typeface="Calibri"/>
                <a:ea typeface="ＭＳ Ｐゴシック" charset="-128"/>
                <a:cs typeface="Calibri"/>
              </a:rPr>
              <a:t>Text</a:t>
            </a:r>
            <a:r>
              <a:rPr lang="en-US" i="1" baseline="-25000" dirty="0" err="1">
                <a:latin typeface="Calibri"/>
                <a:ea typeface="ＭＳ Ｐゴシック" charset="-128"/>
                <a:cs typeface="Calibri"/>
              </a:rPr>
              <a:t>j</a:t>
            </a:r>
            <a:r>
              <a:rPr lang="en-US" i="1" dirty="0">
                <a:latin typeface="Calibri"/>
                <a:ea typeface="ＭＳ Ｐゴシック" charset="-128"/>
                <a:cs typeface="Calibri"/>
              </a:rPr>
              <a:t> </a:t>
            </a:r>
            <a:r>
              <a:rPr lang="en-US" dirty="0">
                <a:latin typeface="Calibri"/>
                <a:ea typeface="ＭＳ Ｐゴシック" charset="-128"/>
                <a:cs typeface="Calibri"/>
                <a:sym typeface="Symbol" charset="2"/>
              </a:rPr>
              <a:t> single doc containing all </a:t>
            </a:r>
            <a:r>
              <a:rPr lang="en-US" i="1" dirty="0" err="1">
                <a:latin typeface="Calibri"/>
                <a:ea typeface="ＭＳ Ｐゴシック" charset="-128"/>
                <a:cs typeface="Calibri"/>
              </a:rPr>
              <a:t>docs</a:t>
            </a:r>
            <a:r>
              <a:rPr lang="en-US" i="1" baseline="-25000" dirty="0" err="1">
                <a:latin typeface="Calibri"/>
                <a:ea typeface="ＭＳ Ｐゴシック" charset="-128"/>
                <a:cs typeface="Calibri"/>
              </a:rPr>
              <a:t>j</a:t>
            </a:r>
            <a:endParaRPr lang="en-US" i="1" baseline="-25000" dirty="0">
              <a:latin typeface="Calibri"/>
              <a:ea typeface="ＭＳ Ｐゴシック" charset="-128"/>
              <a:cs typeface="Calibri"/>
            </a:endParaRPr>
          </a:p>
          <a:p>
            <a:pPr lvl="1">
              <a:spcBef>
                <a:spcPts val="0"/>
              </a:spcBef>
            </a:pPr>
            <a:r>
              <a:rPr lang="en-US" dirty="0">
                <a:latin typeface="Calibri"/>
                <a:ea typeface="ＭＳ Ｐゴシック" charset="-128"/>
                <a:cs typeface="Calibri"/>
              </a:rPr>
              <a:t>For</a:t>
            </a:r>
            <a:r>
              <a:rPr lang="en-US" i="1" baseline="-25000" dirty="0">
                <a:latin typeface="Calibri"/>
                <a:ea typeface="ＭＳ Ｐゴシック" charset="-128"/>
                <a:cs typeface="Calibri"/>
              </a:rPr>
              <a:t> </a:t>
            </a:r>
            <a:r>
              <a:rPr lang="en-US" dirty="0">
                <a:latin typeface="Calibri"/>
                <a:ea typeface="ＭＳ Ｐゴシック" charset="-128"/>
                <a:cs typeface="Calibri"/>
              </a:rPr>
              <a:t>each word </a:t>
            </a:r>
            <a:r>
              <a:rPr lang="en-US" i="1" dirty="0" err="1">
                <a:latin typeface="Calibri"/>
                <a:ea typeface="ＭＳ Ｐゴシック" charset="-128"/>
                <a:cs typeface="Calibri"/>
              </a:rPr>
              <a:t>w</a:t>
            </a:r>
            <a:r>
              <a:rPr lang="en-US" i="1" baseline="-25000" dirty="0" err="1">
                <a:latin typeface="Calibri"/>
                <a:ea typeface="ＭＳ Ｐゴシック" charset="-128"/>
                <a:cs typeface="Calibri"/>
              </a:rPr>
              <a:t>k</a:t>
            </a:r>
            <a:r>
              <a:rPr lang="en-US" i="1" dirty="0">
                <a:latin typeface="Calibri"/>
                <a:ea typeface="ＭＳ Ｐゴシック" charset="-128"/>
                <a:cs typeface="Calibri"/>
              </a:rPr>
              <a:t> </a:t>
            </a:r>
            <a:r>
              <a:rPr lang="en-US" dirty="0">
                <a:latin typeface="Calibri"/>
                <a:ea typeface="ＭＳ Ｐゴシック" charset="-128"/>
                <a:cs typeface="Calibri"/>
              </a:rPr>
              <a:t>in </a:t>
            </a:r>
            <a:r>
              <a:rPr lang="en-US" i="1" dirty="0">
                <a:latin typeface="Calibri"/>
                <a:ea typeface="ＭＳ Ｐゴシック" charset="-128"/>
                <a:cs typeface="Calibri"/>
              </a:rPr>
              <a:t>Vocabulary</a:t>
            </a:r>
          </a:p>
          <a:p>
            <a:pPr marL="800100" lvl="2" indent="0">
              <a:spcBef>
                <a:spcPts val="0"/>
              </a:spcBef>
              <a:buNone/>
            </a:pPr>
            <a:r>
              <a:rPr lang="en-US" i="1" dirty="0">
                <a:latin typeface="Calibri"/>
                <a:ea typeface="ＭＳ Ｐゴシック" charset="-128"/>
                <a:cs typeface="Calibri"/>
              </a:rPr>
              <a:t>    </a:t>
            </a:r>
            <a:r>
              <a:rPr lang="en-US" i="1" dirty="0" err="1">
                <a:latin typeface="Calibri"/>
                <a:ea typeface="ＭＳ Ｐゴシック" charset="-128"/>
                <a:cs typeface="Calibri"/>
              </a:rPr>
              <a:t>n</a:t>
            </a:r>
            <a:r>
              <a:rPr lang="en-US" i="1" baseline="-25000" dirty="0" err="1">
                <a:latin typeface="Calibri"/>
                <a:ea typeface="ＭＳ Ｐゴシック" charset="-128"/>
                <a:cs typeface="Calibri"/>
              </a:rPr>
              <a:t>k</a:t>
            </a:r>
            <a:r>
              <a:rPr lang="en-US" i="1" dirty="0">
                <a:latin typeface="Calibri"/>
                <a:ea typeface="ＭＳ Ｐゴシック" charset="-128"/>
                <a:cs typeface="Calibri"/>
              </a:rPr>
              <a:t> </a:t>
            </a:r>
            <a:r>
              <a:rPr lang="en-US" dirty="0">
                <a:latin typeface="Calibri"/>
                <a:ea typeface="ＭＳ Ｐゴシック" charset="-128"/>
                <a:cs typeface="Calibri"/>
                <a:sym typeface="Symbol" charset="2"/>
              </a:rPr>
              <a:t> # of occurrences of </a:t>
            </a:r>
            <a:r>
              <a:rPr lang="en-US" i="1" dirty="0" err="1">
                <a:latin typeface="Calibri"/>
                <a:ea typeface="ＭＳ Ｐゴシック" charset="-128"/>
                <a:cs typeface="Calibri"/>
                <a:sym typeface="Symbol" charset="2"/>
              </a:rPr>
              <a:t>w</a:t>
            </a:r>
            <a:r>
              <a:rPr lang="en-US" i="1" baseline="-25000" dirty="0" err="1">
                <a:latin typeface="Calibri"/>
                <a:ea typeface="ＭＳ Ｐゴシック" charset="-128"/>
                <a:cs typeface="Calibri"/>
              </a:rPr>
              <a:t>k</a:t>
            </a:r>
            <a:r>
              <a:rPr lang="en-US" i="1" dirty="0">
                <a:latin typeface="Calibri"/>
                <a:ea typeface="ＭＳ Ｐゴシック" charset="-128"/>
                <a:cs typeface="Calibri"/>
              </a:rPr>
              <a:t> </a:t>
            </a:r>
            <a:r>
              <a:rPr lang="en-US" dirty="0">
                <a:latin typeface="Calibri"/>
                <a:ea typeface="ＭＳ Ｐゴシック" charset="-128"/>
                <a:cs typeface="Calibri"/>
              </a:rPr>
              <a:t>in </a:t>
            </a:r>
            <a:r>
              <a:rPr lang="en-US" i="1" dirty="0" err="1">
                <a:latin typeface="Calibri"/>
                <a:ea typeface="ＭＳ Ｐゴシック" charset="-128"/>
                <a:cs typeface="Calibri"/>
              </a:rPr>
              <a:t>Text</a:t>
            </a:r>
            <a:r>
              <a:rPr lang="en-US" i="1" baseline="-25000" dirty="0" err="1">
                <a:latin typeface="Calibri"/>
                <a:ea typeface="ＭＳ Ｐゴシック" charset="-128"/>
                <a:cs typeface="Calibri"/>
              </a:rPr>
              <a:t>j</a:t>
            </a:r>
            <a:endParaRPr lang="en-US" i="1" baseline="-25000" dirty="0">
              <a:latin typeface="Calibri"/>
              <a:ea typeface="ＭＳ Ｐゴシック" charset="-128"/>
              <a:cs typeface="Calibri"/>
            </a:endParaRPr>
          </a:p>
        </p:txBody>
      </p:sp>
      <p:graphicFrame>
        <p:nvGraphicFramePr>
          <p:cNvPr id="52226" name="Object 2"/>
          <p:cNvGraphicFramePr>
            <a:graphicFrameLocks noChangeAspect="1"/>
          </p:cNvGraphicFramePr>
          <p:nvPr>
            <p:extLst>
              <p:ext uri="{D42A27DB-BD31-4B8C-83A1-F6EECF244321}">
                <p14:modId xmlns:p14="http://schemas.microsoft.com/office/powerpoint/2010/main" val="464392604"/>
              </p:ext>
            </p:extLst>
          </p:nvPr>
        </p:nvGraphicFramePr>
        <p:xfrm>
          <a:off x="5233147" y="3486150"/>
          <a:ext cx="3606053" cy="785935"/>
        </p:xfrm>
        <a:graphic>
          <a:graphicData uri="http://schemas.openxmlformats.org/presentationml/2006/ole">
            <mc:AlternateContent xmlns:mc="http://schemas.openxmlformats.org/markup-compatibility/2006">
              <mc:Choice xmlns:v="urn:schemas-microsoft-com:vml" Requires="v">
                <p:oleObj spid="_x0000_s12291" name="Equation" r:id="rId6" imgW="1981200" imgH="431800" progId="Equation.3">
                  <p:embed/>
                </p:oleObj>
              </mc:Choice>
              <mc:Fallback>
                <p:oleObj name="Equation" r:id="rId6" imgW="1981200" imgH="431800" progId="Equation.3">
                  <p:embed/>
                  <p:pic>
                    <p:nvPicPr>
                      <p:cNvPr id="52226" name="Object 2"/>
                      <p:cNvPicPr>
                        <a:picLocks noChangeAspect="1" noChangeArrowheads="1"/>
                      </p:cNvPicPr>
                      <p:nvPr/>
                    </p:nvPicPr>
                    <p:blipFill>
                      <a:blip r:embed="rId7"/>
                      <a:srcRect/>
                      <a:stretch>
                        <a:fillRect/>
                      </a:stretch>
                    </p:blipFill>
                    <p:spPr bwMode="auto">
                      <a:xfrm>
                        <a:off x="5233147" y="3486150"/>
                        <a:ext cx="3606053" cy="785935"/>
                      </a:xfrm>
                      <a:prstGeom prst="rect">
                        <a:avLst/>
                      </a:prstGeom>
                      <a:noFill/>
                    </p:spPr>
                  </p:pic>
                </p:oleObj>
              </mc:Fallback>
            </mc:AlternateContent>
          </a:graphicData>
        </a:graphic>
      </p:graphicFrame>
    </p:spTree>
    <p:extLst>
      <p:ext uri="{BB962C8B-B14F-4D97-AF65-F5344CB8AC3E}">
        <p14:creationId xmlns:p14="http://schemas.microsoft.com/office/powerpoint/2010/main" val="55693997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a:xfrm>
            <a:off x="1371600" y="361950"/>
            <a:ext cx="7620000" cy="742950"/>
          </a:xfrm>
        </p:spPr>
        <p:txBody>
          <a:bodyPr/>
          <a:lstStyle/>
          <a:p>
            <a:r>
              <a:rPr lang="en-US" dirty="0"/>
              <a:t>Laplace (add-1) smoothing: unknown words</a:t>
            </a:r>
          </a:p>
        </p:txBody>
      </p:sp>
      <p:sp>
        <p:nvSpPr>
          <p:cNvPr id="2" name="TextBox 1"/>
          <p:cNvSpPr txBox="1"/>
          <p:nvPr/>
        </p:nvSpPr>
        <p:spPr>
          <a:xfrm>
            <a:off x="762000" y="1417333"/>
            <a:ext cx="8105454" cy="461665"/>
          </a:xfrm>
          <a:prstGeom prst="rect">
            <a:avLst/>
          </a:prstGeom>
          <a:noFill/>
        </p:spPr>
        <p:txBody>
          <a:bodyPr wrap="none" rtlCol="0">
            <a:spAutoFit/>
          </a:bodyPr>
          <a:lstStyle/>
          <a:p>
            <a:r>
              <a:rPr lang="en-US" dirty="0">
                <a:latin typeface="+mn-lt"/>
              </a:rPr>
              <a:t>Add one extra word to the vocabulary, the “unknown word” </a:t>
            </a:r>
            <a:r>
              <a:rPr lang="en-US" dirty="0" err="1">
                <a:latin typeface="+mn-lt"/>
              </a:rPr>
              <a:t>w</a:t>
            </a:r>
            <a:r>
              <a:rPr lang="en-US" baseline="-25000" dirty="0" err="1">
                <a:latin typeface="+mn-lt"/>
              </a:rPr>
              <a:t>u</a:t>
            </a:r>
            <a:endParaRPr lang="en-US" baseline="-25000" dirty="0">
              <a:latin typeface="+mn-lt"/>
            </a:endParaRPr>
          </a:p>
        </p:txBody>
      </p:sp>
      <p:graphicFrame>
        <p:nvGraphicFramePr>
          <p:cNvPr id="10" name="Object 2"/>
          <p:cNvGraphicFramePr>
            <a:graphicFrameLocks noChangeAspect="1"/>
          </p:cNvGraphicFramePr>
          <p:nvPr>
            <p:extLst>
              <p:ext uri="{D42A27DB-BD31-4B8C-83A1-F6EECF244321}">
                <p14:modId xmlns:p14="http://schemas.microsoft.com/office/powerpoint/2010/main" val="771561804"/>
              </p:ext>
            </p:extLst>
          </p:nvPr>
        </p:nvGraphicFramePr>
        <p:xfrm>
          <a:off x="1876425" y="2114550"/>
          <a:ext cx="4479925" cy="1355725"/>
        </p:xfrm>
        <a:graphic>
          <a:graphicData uri="http://schemas.openxmlformats.org/presentationml/2006/ole">
            <mc:AlternateContent xmlns:mc="http://schemas.openxmlformats.org/markup-compatibility/2006">
              <mc:Choice xmlns:v="urn:schemas-microsoft-com:vml" Requires="v">
                <p:oleObj spid="_x0000_s13314" name="Equation" r:id="rId4" imgW="2349500" imgH="711200" progId="Equation.3">
                  <p:embed/>
                </p:oleObj>
              </mc:Choice>
              <mc:Fallback>
                <p:oleObj name="Equation" r:id="rId4" imgW="2349500" imgH="711200" progId="Equation.3">
                  <p:embed/>
                  <p:pic>
                    <p:nvPicPr>
                      <p:cNvPr id="10" name="Object 2"/>
                      <p:cNvPicPr>
                        <a:picLocks noChangeAspect="1" noChangeArrowheads="1"/>
                      </p:cNvPicPr>
                      <p:nvPr/>
                    </p:nvPicPr>
                    <p:blipFill>
                      <a:blip r:embed="rId5"/>
                      <a:srcRect/>
                      <a:stretch>
                        <a:fillRect/>
                      </a:stretch>
                    </p:blipFill>
                    <p:spPr bwMode="auto">
                      <a:xfrm>
                        <a:off x="1876425" y="2114550"/>
                        <a:ext cx="4479925" cy="1355725"/>
                      </a:xfrm>
                      <a:prstGeom prst="rect">
                        <a:avLst/>
                      </a:prstGeom>
                      <a:noFill/>
                    </p:spPr>
                  </p:pic>
                </p:oleObj>
              </mc:Fallback>
            </mc:AlternateContent>
          </a:graphicData>
        </a:graphic>
      </p:graphicFrame>
      <p:graphicFrame>
        <p:nvGraphicFramePr>
          <p:cNvPr id="7" name="Object 2"/>
          <p:cNvGraphicFramePr>
            <a:graphicFrameLocks noChangeAspect="1"/>
          </p:cNvGraphicFramePr>
          <p:nvPr>
            <p:extLst>
              <p:ext uri="{D42A27DB-BD31-4B8C-83A1-F6EECF244321}">
                <p14:modId xmlns:p14="http://schemas.microsoft.com/office/powerpoint/2010/main" val="2490012230"/>
              </p:ext>
            </p:extLst>
          </p:nvPr>
        </p:nvGraphicFramePr>
        <p:xfrm>
          <a:off x="2909887" y="3578225"/>
          <a:ext cx="3414713" cy="1355725"/>
        </p:xfrm>
        <a:graphic>
          <a:graphicData uri="http://schemas.openxmlformats.org/presentationml/2006/ole">
            <mc:AlternateContent xmlns:mc="http://schemas.openxmlformats.org/markup-compatibility/2006">
              <mc:Choice xmlns:v="urn:schemas-microsoft-com:vml" Requires="v">
                <p:oleObj spid="_x0000_s13315" name="Equation" r:id="rId6" imgW="1790700" imgH="711200" progId="Equation.3">
                  <p:embed/>
                </p:oleObj>
              </mc:Choice>
              <mc:Fallback>
                <p:oleObj name="Equation" r:id="rId6" imgW="1790700" imgH="711200" progId="Equation.3">
                  <p:embed/>
                  <p:pic>
                    <p:nvPicPr>
                      <p:cNvPr id="7" name="Object 2"/>
                      <p:cNvPicPr>
                        <a:picLocks noChangeAspect="1" noChangeArrowheads="1"/>
                      </p:cNvPicPr>
                      <p:nvPr/>
                    </p:nvPicPr>
                    <p:blipFill>
                      <a:blip r:embed="rId7"/>
                      <a:srcRect/>
                      <a:stretch>
                        <a:fillRect/>
                      </a:stretch>
                    </p:blipFill>
                    <p:spPr bwMode="auto">
                      <a:xfrm>
                        <a:off x="2909887" y="3578225"/>
                        <a:ext cx="3414713" cy="1355725"/>
                      </a:xfrm>
                      <a:prstGeom prst="rect">
                        <a:avLst/>
                      </a:prstGeom>
                      <a:noFill/>
                    </p:spPr>
                  </p:pic>
                </p:oleObj>
              </mc:Fallback>
            </mc:AlternateContent>
          </a:graphicData>
        </a:graphic>
      </p:graphicFrame>
    </p:spTree>
    <p:extLst>
      <p:ext uri="{BB962C8B-B14F-4D97-AF65-F5344CB8AC3E}">
        <p14:creationId xmlns:p14="http://schemas.microsoft.com/office/powerpoint/2010/main" val="38180093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dirty="0">
                <a:latin typeface="Calibri (Headings)"/>
                <a:cs typeface="Calibri (Headings)"/>
              </a:rPr>
              <a:t>Text Classification and Na</a:t>
            </a:r>
            <a:r>
              <a:rPr lang="fr-FR" sz="4000" dirty="0">
                <a:latin typeface="Calibri (Headings)"/>
                <a:cs typeface="Calibri (Headings)"/>
              </a:rPr>
              <a:t>ï</a:t>
            </a:r>
            <a:r>
              <a:rPr lang="en-US" sz="4000" dirty="0" err="1">
                <a:latin typeface="Calibri (Headings)"/>
                <a:cs typeface="Calibri (Headings)"/>
              </a:rPr>
              <a:t>ve</a:t>
            </a:r>
            <a:r>
              <a:rPr lang="en-US" sz="4000" dirty="0">
                <a:latin typeface="Calibri (Headings)"/>
                <a:cs typeface="Calibri (Headings)"/>
              </a:rPr>
              <a:t> Bayes (End of naïve Bayes learning) </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Na</a:t>
            </a:r>
            <a:r>
              <a:rPr lang="fr-FR" sz="3600" dirty="0" err="1">
                <a:solidFill>
                  <a:srgbClr val="A4001D"/>
                </a:solidFill>
                <a:latin typeface="Calibri"/>
                <a:ea typeface="ＭＳ Ｐゴシック" charset="0"/>
                <a:cs typeface="Calibri"/>
              </a:rPr>
              <a:t>ï</a:t>
            </a:r>
            <a:r>
              <a:rPr lang="en-US" sz="3600" dirty="0" err="1">
                <a:solidFill>
                  <a:srgbClr val="A4001D"/>
                </a:solidFill>
                <a:latin typeface="Calibri"/>
                <a:ea typeface="ＭＳ Ｐゴシック" charset="0"/>
                <a:cs typeface="Calibri"/>
              </a:rPr>
              <a:t>ve</a:t>
            </a:r>
            <a:r>
              <a:rPr lang="en-US" sz="3600" dirty="0">
                <a:solidFill>
                  <a:srgbClr val="A4001D"/>
                </a:solidFill>
                <a:latin typeface="Calibri"/>
                <a:ea typeface="ＭＳ Ｐゴシック" charset="0"/>
                <a:cs typeface="Calibri"/>
              </a:rPr>
              <a:t> Bayes: Learning</a:t>
            </a:r>
          </a:p>
        </p:txBody>
      </p:sp>
    </p:spTree>
    <p:extLst>
      <p:ext uri="{BB962C8B-B14F-4D97-AF65-F5344CB8AC3E}">
        <p14:creationId xmlns:p14="http://schemas.microsoft.com/office/powerpoint/2010/main" val="3637131343"/>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dirty="0">
                <a:latin typeface="Calibri (Headings)"/>
                <a:cs typeface="Calibri (Headings)"/>
              </a:rPr>
              <a:t>Text Classification and Na</a:t>
            </a:r>
            <a:r>
              <a:rPr lang="fr-FR" sz="4000" dirty="0">
                <a:latin typeface="Calibri (Headings)"/>
                <a:cs typeface="Calibri (Headings)"/>
              </a:rPr>
              <a:t>ï</a:t>
            </a:r>
            <a:r>
              <a:rPr lang="en-US" sz="4000" dirty="0" err="1">
                <a:latin typeface="Calibri (Headings)"/>
                <a:cs typeface="Calibri (Headings)"/>
              </a:rPr>
              <a:t>ve</a:t>
            </a:r>
            <a:r>
              <a:rPr lang="en-US" sz="4000" dirty="0">
                <a:latin typeface="Calibri (Headings)"/>
                <a:cs typeface="Calibri (Headings)"/>
              </a:rPr>
              <a:t> Bayes (Start naïve Bayes: relationship to language modeling) </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Na</a:t>
            </a:r>
            <a:r>
              <a:rPr lang="fr-FR" sz="3600" dirty="0" err="1">
                <a:solidFill>
                  <a:srgbClr val="A4001D"/>
                </a:solidFill>
                <a:latin typeface="Calibri"/>
                <a:ea typeface="ＭＳ Ｐゴシック" charset="0"/>
                <a:cs typeface="Calibri"/>
              </a:rPr>
              <a:t>ï</a:t>
            </a:r>
            <a:r>
              <a:rPr lang="en-US" sz="3600" dirty="0" err="1">
                <a:solidFill>
                  <a:srgbClr val="A4001D"/>
                </a:solidFill>
                <a:latin typeface="Calibri"/>
                <a:ea typeface="ＭＳ Ｐゴシック" charset="0"/>
                <a:cs typeface="Calibri"/>
              </a:rPr>
              <a:t>ve</a:t>
            </a:r>
            <a:r>
              <a:rPr lang="en-US" sz="3600" dirty="0">
                <a:solidFill>
                  <a:srgbClr val="A4001D"/>
                </a:solidFill>
                <a:latin typeface="Calibri"/>
                <a:ea typeface="ＭＳ Ｐゴシック" charset="0"/>
                <a:cs typeface="Calibri"/>
              </a:rPr>
              <a:t> Bayes: Relationship to Language Modeling</a:t>
            </a:r>
          </a:p>
        </p:txBody>
      </p:sp>
    </p:spTree>
    <p:extLst>
      <p:ext uri="{BB962C8B-B14F-4D97-AF65-F5344CB8AC3E}">
        <p14:creationId xmlns:p14="http://schemas.microsoft.com/office/powerpoint/2010/main" val="363713134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33350"/>
            <a:ext cx="7467600" cy="742950"/>
          </a:xfrm>
        </p:spPr>
        <p:txBody>
          <a:bodyPr/>
          <a:lstStyle/>
          <a:p>
            <a:r>
              <a:rPr lang="en-US" dirty="0"/>
              <a:t>Male or female author?</a:t>
            </a:r>
          </a:p>
        </p:txBody>
      </p:sp>
      <p:sp>
        <p:nvSpPr>
          <p:cNvPr id="3" name="Content Placeholder 2"/>
          <p:cNvSpPr>
            <a:spLocks noGrp="1"/>
          </p:cNvSpPr>
          <p:nvPr>
            <p:ph idx="1"/>
          </p:nvPr>
        </p:nvSpPr>
        <p:spPr>
          <a:xfrm>
            <a:off x="304800" y="1200150"/>
            <a:ext cx="8534400" cy="3333750"/>
          </a:xfrm>
        </p:spPr>
        <p:txBody>
          <a:bodyPr/>
          <a:lstStyle/>
          <a:p>
            <a:pPr marL="457200" indent="-457200">
              <a:buFont typeface="+mj-lt"/>
              <a:buAutoNum type="arabicPeriod"/>
            </a:pPr>
            <a:r>
              <a:rPr lang="en-US" dirty="0"/>
              <a:t>By 1925 present-day Vietnam was divided into three parts under French colonial rule. The southern region embracing Saigon and the Mekong delta was the colony of Cochin-China; the central area with its imperial capital at Hue was the protectorate of Annam…</a:t>
            </a:r>
          </a:p>
          <a:p>
            <a:pPr marL="457200" indent="-457200">
              <a:buFont typeface="+mj-lt"/>
              <a:buAutoNum type="arabicPeriod"/>
            </a:pPr>
            <a:r>
              <a:rPr lang="en-US" dirty="0"/>
              <a:t>Clara never failed to be astonished by the extraordinary felicity of her own name. She found it hard to trust herself to the mercy of fate, which had managed over the years to convert her greatest shame into one of her greatest assets…</a:t>
            </a:r>
          </a:p>
        </p:txBody>
      </p:sp>
      <p:sp>
        <p:nvSpPr>
          <p:cNvPr id="5" name="TextBox 4"/>
          <p:cNvSpPr txBox="1"/>
          <p:nvPr/>
        </p:nvSpPr>
        <p:spPr>
          <a:xfrm>
            <a:off x="0" y="4641245"/>
            <a:ext cx="9144000" cy="461665"/>
          </a:xfrm>
          <a:prstGeom prst="rect">
            <a:avLst/>
          </a:prstGeom>
          <a:noFill/>
        </p:spPr>
        <p:txBody>
          <a:bodyPr wrap="square" rtlCol="0">
            <a:spAutoFit/>
          </a:bodyPr>
          <a:lstStyle/>
          <a:p>
            <a:r>
              <a:rPr lang="en-US" sz="1200" dirty="0">
                <a:latin typeface="+mn-lt"/>
              </a:rPr>
              <a:t>S. </a:t>
            </a:r>
            <a:r>
              <a:rPr lang="en-US" sz="1200" dirty="0" err="1">
                <a:latin typeface="+mn-lt"/>
              </a:rPr>
              <a:t>Argamon</a:t>
            </a:r>
            <a:r>
              <a:rPr lang="en-US" sz="1200" dirty="0">
                <a:latin typeface="+mn-lt"/>
              </a:rPr>
              <a:t>, M. Koppel, J. Fine, A. R. </a:t>
            </a:r>
            <a:r>
              <a:rPr lang="en-US" sz="1200" dirty="0" err="1">
                <a:latin typeface="+mn-lt"/>
              </a:rPr>
              <a:t>Shimoni</a:t>
            </a:r>
            <a:r>
              <a:rPr lang="en-US" sz="1200" dirty="0">
                <a:latin typeface="+mn-lt"/>
              </a:rPr>
              <a:t>, 2003. “Gender, Genre, and Writing Style in Formal Written Texts,” Text, volume 23, number 3, pp. 321–346</a:t>
            </a:r>
          </a:p>
        </p:txBody>
      </p:sp>
    </p:spTree>
    <p:extLst>
      <p:ext uri="{BB962C8B-B14F-4D97-AF65-F5344CB8AC3E}">
        <p14:creationId xmlns:p14="http://schemas.microsoft.com/office/powerpoint/2010/main" val="26242432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Generative Model for Multinomial Na</a:t>
            </a:r>
            <a:r>
              <a:rPr lang="fr-FR" sz="2800" dirty="0" err="1"/>
              <a:t>ï</a:t>
            </a:r>
            <a:r>
              <a:rPr lang="en-US" sz="2800" dirty="0" err="1"/>
              <a:t>ve</a:t>
            </a:r>
            <a:r>
              <a:rPr lang="en-US" sz="2800" dirty="0"/>
              <a:t> Bayes</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40</a:t>
            </a:fld>
            <a:endParaRPr lang="en-US" dirty="0"/>
          </a:p>
        </p:txBody>
      </p:sp>
      <p:sp>
        <p:nvSpPr>
          <p:cNvPr id="32" name="Oval 4"/>
          <p:cNvSpPr>
            <a:spLocks noChangeArrowheads="1"/>
          </p:cNvSpPr>
          <p:nvPr/>
        </p:nvSpPr>
        <p:spPr bwMode="auto">
          <a:xfrm>
            <a:off x="3886200" y="1905000"/>
            <a:ext cx="1143000" cy="6096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800" kern="0" dirty="0">
                <a:solidFill>
                  <a:sysClr val="windowText" lastClr="000000"/>
                </a:solidFill>
              </a:rPr>
              <a:t>c</a:t>
            </a:r>
            <a:r>
              <a:rPr kumimoji="0" lang="en-US" sz="1800" b="0" i="0" u="none" strike="noStrike" kern="0" cap="none" spc="0" normalizeH="0" baseline="0" noProof="0" dirty="0">
                <a:ln>
                  <a:noFill/>
                </a:ln>
                <a:solidFill>
                  <a:sysClr val="windowText" lastClr="000000"/>
                </a:solidFill>
                <a:effectLst/>
                <a:uLnTx/>
                <a:uFillTx/>
              </a:rPr>
              <a:t>=China</a:t>
            </a:r>
          </a:p>
        </p:txBody>
      </p:sp>
      <p:sp>
        <p:nvSpPr>
          <p:cNvPr id="33" name="Oval 6"/>
          <p:cNvSpPr>
            <a:spLocks noChangeArrowheads="1"/>
          </p:cNvSpPr>
          <p:nvPr/>
        </p:nvSpPr>
        <p:spPr bwMode="auto">
          <a:xfrm>
            <a:off x="533400" y="3790950"/>
            <a:ext cx="1600200" cy="6096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sysClr val="windowText" lastClr="000000"/>
                </a:solidFill>
                <a:effectLst/>
                <a:uLnTx/>
                <a:uFillTx/>
              </a:rPr>
              <a:t>X</a:t>
            </a:r>
            <a:r>
              <a:rPr kumimoji="0" lang="en-US" sz="1800" b="0" i="1" u="none" strike="noStrike" kern="0" cap="none" spc="0" normalizeH="0" baseline="-25000" noProof="0" dirty="0">
                <a:ln>
                  <a:noFill/>
                </a:ln>
                <a:solidFill>
                  <a:sysClr val="windowText" lastClr="000000"/>
                </a:solidFill>
                <a:effectLst/>
                <a:uLnTx/>
                <a:uFillTx/>
              </a:rPr>
              <a:t>1</a:t>
            </a:r>
            <a:r>
              <a:rPr kumimoji="0" lang="en-US" sz="1800" b="0" i="1" u="none" strike="noStrike" kern="0" cap="none" spc="0" normalizeH="0" baseline="0" noProof="0" dirty="0">
                <a:ln>
                  <a:noFill/>
                </a:ln>
                <a:solidFill>
                  <a:sysClr val="windowText" lastClr="000000"/>
                </a:solidFill>
                <a:effectLst/>
                <a:uLnTx/>
                <a:uFillTx/>
              </a:rPr>
              <a:t>=Shanghai</a:t>
            </a:r>
            <a:endParaRPr kumimoji="0" lang="en-US" sz="1800" b="0" i="0" u="none" strike="noStrike" kern="0" cap="none" spc="0" normalizeH="0" baseline="-25000" noProof="0" dirty="0">
              <a:ln>
                <a:noFill/>
              </a:ln>
              <a:solidFill>
                <a:sysClr val="windowText" lastClr="000000"/>
              </a:solidFill>
              <a:effectLst/>
              <a:uLnTx/>
              <a:uFillTx/>
            </a:endParaRPr>
          </a:p>
        </p:txBody>
      </p:sp>
      <p:sp>
        <p:nvSpPr>
          <p:cNvPr id="39" name="Line 14"/>
          <p:cNvSpPr>
            <a:spLocks noChangeShapeType="1"/>
          </p:cNvSpPr>
          <p:nvPr/>
        </p:nvSpPr>
        <p:spPr bwMode="auto">
          <a:xfrm flipH="1">
            <a:off x="1524000" y="2419350"/>
            <a:ext cx="2590800" cy="1371600"/>
          </a:xfrm>
          <a:prstGeom prst="line">
            <a:avLst/>
          </a:prstGeom>
          <a:noFill/>
          <a:ln w="28575">
            <a:solidFill>
              <a:sysClr val="windowText" lastClr="000000"/>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0" name="Line 15"/>
          <p:cNvSpPr>
            <a:spLocks noChangeShapeType="1"/>
          </p:cNvSpPr>
          <p:nvPr/>
        </p:nvSpPr>
        <p:spPr bwMode="auto">
          <a:xfrm flipH="1">
            <a:off x="3048000" y="2514600"/>
            <a:ext cx="1295400" cy="1276350"/>
          </a:xfrm>
          <a:prstGeom prst="line">
            <a:avLst/>
          </a:prstGeom>
          <a:noFill/>
          <a:ln w="28575">
            <a:solidFill>
              <a:sysClr val="windowText" lastClr="000000"/>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1" name="Line 16"/>
          <p:cNvSpPr>
            <a:spLocks noChangeShapeType="1"/>
          </p:cNvSpPr>
          <p:nvPr/>
        </p:nvSpPr>
        <p:spPr bwMode="auto">
          <a:xfrm flipH="1">
            <a:off x="4419600" y="2495550"/>
            <a:ext cx="76200" cy="1295400"/>
          </a:xfrm>
          <a:prstGeom prst="line">
            <a:avLst/>
          </a:prstGeom>
          <a:noFill/>
          <a:ln w="28575">
            <a:solidFill>
              <a:sysClr val="windowText" lastClr="000000"/>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3" name="Line 18"/>
          <p:cNvSpPr>
            <a:spLocks noChangeShapeType="1"/>
          </p:cNvSpPr>
          <p:nvPr/>
        </p:nvSpPr>
        <p:spPr bwMode="auto">
          <a:xfrm>
            <a:off x="4648200" y="2495550"/>
            <a:ext cx="1447800" cy="1295400"/>
          </a:xfrm>
          <a:prstGeom prst="line">
            <a:avLst/>
          </a:prstGeom>
          <a:noFill/>
          <a:ln w="28575">
            <a:solidFill>
              <a:sysClr val="windowText" lastClr="000000"/>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4" name="Line 19"/>
          <p:cNvSpPr>
            <a:spLocks noChangeShapeType="1"/>
          </p:cNvSpPr>
          <p:nvPr/>
        </p:nvSpPr>
        <p:spPr bwMode="auto">
          <a:xfrm>
            <a:off x="4800600" y="2438400"/>
            <a:ext cx="2667000" cy="1352550"/>
          </a:xfrm>
          <a:prstGeom prst="line">
            <a:avLst/>
          </a:prstGeom>
          <a:noFill/>
          <a:ln w="28575">
            <a:solidFill>
              <a:sysClr val="windowText" lastClr="000000"/>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1" name="Oval 6"/>
          <p:cNvSpPr>
            <a:spLocks noChangeArrowheads="1"/>
          </p:cNvSpPr>
          <p:nvPr/>
        </p:nvSpPr>
        <p:spPr bwMode="auto">
          <a:xfrm>
            <a:off x="2286000" y="3790950"/>
            <a:ext cx="1295400" cy="6096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sysClr val="windowText" lastClr="000000"/>
                </a:solidFill>
                <a:effectLst/>
                <a:uLnTx/>
                <a:uFillTx/>
              </a:rPr>
              <a:t>X</a:t>
            </a:r>
            <a:r>
              <a:rPr kumimoji="0" lang="en-US" sz="1800" b="0" i="1" u="none" strike="noStrike" kern="0" cap="none" spc="0" normalizeH="0" baseline="-25000" noProof="0" dirty="0">
                <a:ln>
                  <a:noFill/>
                </a:ln>
                <a:solidFill>
                  <a:sysClr val="windowText" lastClr="000000"/>
                </a:solidFill>
                <a:effectLst/>
                <a:uLnTx/>
                <a:uFillTx/>
              </a:rPr>
              <a:t>2</a:t>
            </a:r>
            <a:r>
              <a:rPr kumimoji="0" lang="en-US" sz="1800" b="0" i="1" u="none" strike="noStrike" kern="0" cap="none" spc="0" normalizeH="0" baseline="0" noProof="0" dirty="0">
                <a:ln>
                  <a:noFill/>
                </a:ln>
                <a:solidFill>
                  <a:sysClr val="windowText" lastClr="000000"/>
                </a:solidFill>
                <a:effectLst/>
                <a:uLnTx/>
                <a:uFillTx/>
              </a:rPr>
              <a:t>=and</a:t>
            </a:r>
            <a:endParaRPr kumimoji="0" lang="en-US" sz="1800" b="0" i="0" u="none" strike="noStrike" kern="0" cap="none" spc="0" normalizeH="0" baseline="-25000" noProof="0" dirty="0">
              <a:ln>
                <a:noFill/>
              </a:ln>
              <a:solidFill>
                <a:sysClr val="windowText" lastClr="000000"/>
              </a:solidFill>
              <a:effectLst/>
              <a:uLnTx/>
              <a:uFillTx/>
            </a:endParaRPr>
          </a:p>
        </p:txBody>
      </p:sp>
      <p:sp>
        <p:nvSpPr>
          <p:cNvPr id="72" name="Oval 6"/>
          <p:cNvSpPr>
            <a:spLocks noChangeArrowheads="1"/>
          </p:cNvSpPr>
          <p:nvPr/>
        </p:nvSpPr>
        <p:spPr bwMode="auto">
          <a:xfrm>
            <a:off x="3657600" y="3790950"/>
            <a:ext cx="1676400" cy="6096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sysClr val="windowText" lastClr="000000"/>
                </a:solidFill>
                <a:effectLst/>
                <a:uLnTx/>
                <a:uFillTx/>
              </a:rPr>
              <a:t>X</a:t>
            </a:r>
            <a:r>
              <a:rPr kumimoji="0" lang="en-US" sz="1800" b="0" i="1" u="none" strike="noStrike" kern="0" cap="none" spc="0" normalizeH="0" baseline="-25000" noProof="0" dirty="0">
                <a:ln>
                  <a:noFill/>
                </a:ln>
                <a:solidFill>
                  <a:sysClr val="windowText" lastClr="000000"/>
                </a:solidFill>
                <a:effectLst/>
                <a:uLnTx/>
                <a:uFillTx/>
              </a:rPr>
              <a:t>3</a:t>
            </a:r>
            <a:r>
              <a:rPr kumimoji="0" lang="en-US" sz="1800" b="0" i="1" u="none" strike="noStrike" kern="0" cap="none" spc="0" normalizeH="0" baseline="0" noProof="0" dirty="0">
                <a:ln>
                  <a:noFill/>
                </a:ln>
                <a:solidFill>
                  <a:sysClr val="windowText" lastClr="000000"/>
                </a:solidFill>
                <a:effectLst/>
                <a:uLnTx/>
                <a:uFillTx/>
              </a:rPr>
              <a:t>=Shenzhen</a:t>
            </a:r>
            <a:endParaRPr kumimoji="0" lang="en-US" sz="1800" b="0" i="0" u="none" strike="noStrike" kern="0" cap="none" spc="0" normalizeH="0" baseline="-25000" noProof="0" dirty="0">
              <a:ln>
                <a:noFill/>
              </a:ln>
              <a:solidFill>
                <a:sysClr val="windowText" lastClr="000000"/>
              </a:solidFill>
              <a:effectLst/>
              <a:uLnTx/>
              <a:uFillTx/>
            </a:endParaRPr>
          </a:p>
        </p:txBody>
      </p:sp>
      <p:sp>
        <p:nvSpPr>
          <p:cNvPr id="73" name="Oval 6"/>
          <p:cNvSpPr>
            <a:spLocks noChangeArrowheads="1"/>
          </p:cNvSpPr>
          <p:nvPr/>
        </p:nvSpPr>
        <p:spPr bwMode="auto">
          <a:xfrm>
            <a:off x="5486400" y="3790950"/>
            <a:ext cx="1295400" cy="6096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sysClr val="windowText" lastClr="000000"/>
                </a:solidFill>
                <a:effectLst/>
                <a:uLnTx/>
                <a:uFillTx/>
              </a:rPr>
              <a:t>X</a:t>
            </a:r>
            <a:r>
              <a:rPr kumimoji="0" lang="en-US" sz="1800" b="0" i="1" u="none" strike="noStrike" kern="0" cap="none" spc="0" normalizeH="0" baseline="-25000" noProof="0" dirty="0">
                <a:ln>
                  <a:noFill/>
                </a:ln>
                <a:solidFill>
                  <a:sysClr val="windowText" lastClr="000000"/>
                </a:solidFill>
                <a:effectLst/>
                <a:uLnTx/>
                <a:uFillTx/>
              </a:rPr>
              <a:t>4</a:t>
            </a:r>
            <a:r>
              <a:rPr kumimoji="0" lang="en-US" sz="1800" b="0" i="1" u="none" strike="noStrike" kern="0" cap="none" spc="0" normalizeH="0" baseline="0" noProof="0" dirty="0">
                <a:ln>
                  <a:noFill/>
                </a:ln>
                <a:solidFill>
                  <a:sysClr val="windowText" lastClr="000000"/>
                </a:solidFill>
                <a:effectLst/>
                <a:uLnTx/>
                <a:uFillTx/>
              </a:rPr>
              <a:t>=issue</a:t>
            </a:r>
            <a:endParaRPr kumimoji="0" lang="en-US" sz="1800" b="0" i="0" u="none" strike="noStrike" kern="0" cap="none" spc="0" normalizeH="0" baseline="-25000" noProof="0" dirty="0">
              <a:ln>
                <a:noFill/>
              </a:ln>
              <a:solidFill>
                <a:sysClr val="windowText" lastClr="000000"/>
              </a:solidFill>
              <a:effectLst/>
              <a:uLnTx/>
              <a:uFillTx/>
            </a:endParaRPr>
          </a:p>
        </p:txBody>
      </p:sp>
      <p:sp>
        <p:nvSpPr>
          <p:cNvPr id="74" name="Oval 6"/>
          <p:cNvSpPr>
            <a:spLocks noChangeArrowheads="1"/>
          </p:cNvSpPr>
          <p:nvPr/>
        </p:nvSpPr>
        <p:spPr bwMode="auto">
          <a:xfrm>
            <a:off x="6934200" y="3790950"/>
            <a:ext cx="1295400" cy="6096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sysClr val="windowText" lastClr="000000"/>
                </a:solidFill>
                <a:effectLst/>
                <a:uLnTx/>
                <a:uFillTx/>
              </a:rPr>
              <a:t>X</a:t>
            </a:r>
            <a:r>
              <a:rPr kumimoji="0" lang="en-US" sz="1800" b="0" i="1" u="none" strike="noStrike" kern="0" cap="none" spc="0" normalizeH="0" baseline="-25000" noProof="0" dirty="0">
                <a:ln>
                  <a:noFill/>
                </a:ln>
                <a:solidFill>
                  <a:sysClr val="windowText" lastClr="000000"/>
                </a:solidFill>
                <a:effectLst/>
                <a:uLnTx/>
                <a:uFillTx/>
              </a:rPr>
              <a:t>5</a:t>
            </a:r>
            <a:r>
              <a:rPr kumimoji="0" lang="en-US" sz="1800" b="0" i="1" u="none" strike="noStrike" kern="0" cap="none" spc="0" normalizeH="0" baseline="0" noProof="0" dirty="0">
                <a:ln>
                  <a:noFill/>
                </a:ln>
                <a:solidFill>
                  <a:sysClr val="windowText" lastClr="000000"/>
                </a:solidFill>
                <a:effectLst/>
                <a:uLnTx/>
                <a:uFillTx/>
              </a:rPr>
              <a:t>=bonds</a:t>
            </a:r>
            <a:endParaRPr kumimoji="0" lang="en-US" sz="1800" b="0" i="0" u="none" strike="noStrike" kern="0" cap="none" spc="0" normalizeH="0" baseline="-25000" noProof="0" dirty="0">
              <a:ln>
                <a:noFill/>
              </a:ln>
              <a:solidFill>
                <a:sysClr val="windowText" lastClr="000000"/>
              </a:solidFill>
              <a:effectLst/>
              <a:uLnTx/>
              <a:uFillTx/>
            </a:endParaRPr>
          </a:p>
        </p:txBody>
      </p:sp>
    </p:spTree>
    <p:extLst>
      <p:ext uri="{BB962C8B-B14F-4D97-AF65-F5344CB8AC3E}">
        <p14:creationId xmlns:p14="http://schemas.microsoft.com/office/powerpoint/2010/main" val="23202852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a:t>
            </a:r>
            <a:r>
              <a:rPr lang="fr-FR" dirty="0" err="1"/>
              <a:t>ï</a:t>
            </a:r>
            <a:r>
              <a:rPr lang="en-US" dirty="0" err="1"/>
              <a:t>ve</a:t>
            </a:r>
            <a:r>
              <a:rPr lang="en-US" dirty="0"/>
              <a:t> Bayes and Language Modeling</a:t>
            </a:r>
          </a:p>
        </p:txBody>
      </p:sp>
      <p:sp>
        <p:nvSpPr>
          <p:cNvPr id="3" name="Content Placeholder 2"/>
          <p:cNvSpPr>
            <a:spLocks noGrp="1"/>
          </p:cNvSpPr>
          <p:nvPr>
            <p:ph idx="1"/>
          </p:nvPr>
        </p:nvSpPr>
        <p:spPr>
          <a:xfrm>
            <a:off x="381000" y="1352550"/>
            <a:ext cx="8534400" cy="3333750"/>
          </a:xfrm>
        </p:spPr>
        <p:txBody>
          <a:bodyPr/>
          <a:lstStyle/>
          <a:p>
            <a:r>
              <a:rPr lang="fr-FR" sz="2800" dirty="0"/>
              <a:t>Naï</a:t>
            </a:r>
            <a:r>
              <a:rPr lang="en-US" sz="2800" dirty="0" err="1"/>
              <a:t>ve</a:t>
            </a:r>
            <a:r>
              <a:rPr lang="en-US" sz="2800" dirty="0"/>
              <a:t> </a:t>
            </a:r>
            <a:r>
              <a:rPr lang="en-US" sz="2800" dirty="0" err="1"/>
              <a:t>bayes</a:t>
            </a:r>
            <a:r>
              <a:rPr lang="en-US" sz="2800" dirty="0"/>
              <a:t> classifiers can use any sort of feature</a:t>
            </a:r>
          </a:p>
          <a:p>
            <a:pPr lvl="1"/>
            <a:r>
              <a:rPr lang="en-US" sz="2400" dirty="0"/>
              <a:t>URL, email address, dictionaries, network features</a:t>
            </a:r>
          </a:p>
          <a:p>
            <a:r>
              <a:rPr lang="en-US" sz="2800" dirty="0"/>
              <a:t>But if, as in the previous slides</a:t>
            </a:r>
          </a:p>
          <a:p>
            <a:pPr lvl="1"/>
            <a:r>
              <a:rPr lang="en-US" sz="2400" dirty="0"/>
              <a:t>We use </a:t>
            </a:r>
            <a:r>
              <a:rPr lang="en-US" sz="2400" b="1" dirty="0"/>
              <a:t>only</a:t>
            </a:r>
            <a:r>
              <a:rPr lang="en-US" sz="2400" dirty="0"/>
              <a:t> word features </a:t>
            </a:r>
          </a:p>
          <a:p>
            <a:pPr lvl="1"/>
            <a:r>
              <a:rPr lang="en-US" sz="2400" dirty="0"/>
              <a:t>we use </a:t>
            </a:r>
            <a:r>
              <a:rPr lang="en-US" sz="2400" b="1" dirty="0"/>
              <a:t>all</a:t>
            </a:r>
            <a:r>
              <a:rPr lang="en-US" sz="2400" dirty="0"/>
              <a:t> of the words in the text (not a subset)</a:t>
            </a:r>
          </a:p>
          <a:p>
            <a:r>
              <a:rPr lang="en-US" sz="2800" dirty="0"/>
              <a:t>Then </a:t>
            </a:r>
          </a:p>
          <a:p>
            <a:pPr lvl="1"/>
            <a:r>
              <a:rPr lang="en-US" sz="2400" dirty="0"/>
              <a:t>Na</a:t>
            </a:r>
            <a:r>
              <a:rPr lang="fr-FR" sz="2400" dirty="0" err="1"/>
              <a:t>ï</a:t>
            </a:r>
            <a:r>
              <a:rPr lang="en-US" sz="2400" dirty="0" err="1"/>
              <a:t>ve</a:t>
            </a:r>
            <a:r>
              <a:rPr lang="en-US" sz="2400" dirty="0"/>
              <a:t> </a:t>
            </a:r>
            <a:r>
              <a:rPr lang="en-US" sz="2400" dirty="0" err="1"/>
              <a:t>bayes</a:t>
            </a:r>
            <a:r>
              <a:rPr lang="en-US" sz="2400" dirty="0"/>
              <a:t> has an important similarity to language modeling.</a:t>
            </a:r>
          </a:p>
        </p:txBody>
      </p:sp>
      <p:sp>
        <p:nvSpPr>
          <p:cNvPr id="4" name="Slide Number Placeholder 3"/>
          <p:cNvSpPr>
            <a:spLocks noGrp="1"/>
          </p:cNvSpPr>
          <p:nvPr>
            <p:ph type="sldNum" sz="quarter" idx="12"/>
          </p:nvPr>
        </p:nvSpPr>
        <p:spPr/>
        <p:txBody>
          <a:bodyPr/>
          <a:lstStyle/>
          <a:p>
            <a:fld id="{10F35DC5-7E65-8247-99AB-4E984F8A921E}" type="slidenum">
              <a:rPr lang="en-US" smtClean="0"/>
              <a:pPr/>
              <a:t>41</a:t>
            </a:fld>
            <a:endParaRPr lang="en-US"/>
          </a:p>
        </p:txBody>
      </p:sp>
    </p:spTree>
    <p:extLst>
      <p:ext uri="{BB962C8B-B14F-4D97-AF65-F5344CB8AC3E}">
        <p14:creationId xmlns:p14="http://schemas.microsoft.com/office/powerpoint/2010/main" val="36366413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pPr eaLnBrk="1" hangingPunct="1"/>
            <a:r>
              <a:rPr lang="en-US" dirty="0">
                <a:latin typeface="Calibri" charset="0"/>
                <a:ea typeface="ＭＳ Ｐゴシック" charset="0"/>
                <a:cs typeface="ＭＳ Ｐゴシック" charset="0"/>
              </a:rPr>
              <a:t>Each class = a unigram language model</a:t>
            </a:r>
          </a:p>
        </p:txBody>
      </p:sp>
      <p:sp>
        <p:nvSpPr>
          <p:cNvPr id="46082" name="Rectangle 3"/>
          <p:cNvSpPr>
            <a:spLocks noGrp="1" noChangeArrowheads="1"/>
          </p:cNvSpPr>
          <p:nvPr>
            <p:ph type="body" idx="1"/>
          </p:nvPr>
        </p:nvSpPr>
        <p:spPr>
          <a:xfrm>
            <a:off x="685800" y="1314450"/>
            <a:ext cx="7772400" cy="1028700"/>
          </a:xfrm>
        </p:spPr>
        <p:txBody>
          <a:bodyPr/>
          <a:lstStyle/>
          <a:p>
            <a:pPr eaLnBrk="1" hangingPunct="1"/>
            <a:r>
              <a:rPr lang="en-US" dirty="0">
                <a:latin typeface="Calibri"/>
                <a:ea typeface="ＭＳ Ｐゴシック" charset="0"/>
                <a:cs typeface="Calibri"/>
              </a:rPr>
              <a:t>Assigning each word: P(word | c)</a:t>
            </a:r>
          </a:p>
          <a:p>
            <a:pPr eaLnBrk="1" hangingPunct="1"/>
            <a:r>
              <a:rPr lang="en-US" dirty="0">
                <a:latin typeface="Calibri"/>
                <a:ea typeface="ＭＳ Ｐゴシック" charset="0"/>
                <a:cs typeface="Calibri"/>
              </a:rPr>
              <a:t>Assigning each sentence: P(</a:t>
            </a:r>
            <a:r>
              <a:rPr lang="en-US" dirty="0" err="1">
                <a:latin typeface="Calibri"/>
                <a:ea typeface="ＭＳ Ｐゴシック" charset="0"/>
                <a:cs typeface="Calibri"/>
              </a:rPr>
              <a:t>s|c</a:t>
            </a:r>
            <a:r>
              <a:rPr lang="en-US" dirty="0">
                <a:latin typeface="Calibri"/>
                <a:ea typeface="ＭＳ Ｐゴシック" charset="0"/>
                <a:cs typeface="Calibri"/>
              </a:rPr>
              <a:t>)=</a:t>
            </a:r>
            <a:r>
              <a:rPr lang="en-US" dirty="0" err="1">
                <a:latin typeface="Symbol" charset="2"/>
                <a:ea typeface="ＭＳ Ｐゴシック" charset="0"/>
                <a:cs typeface="Symbol" charset="2"/>
              </a:rPr>
              <a:t>Π</a:t>
            </a:r>
            <a:r>
              <a:rPr lang="en-US" dirty="0">
                <a:latin typeface="Calibri"/>
                <a:ea typeface="ＭＳ Ｐゴシック" charset="0"/>
                <a:cs typeface="Calibri"/>
              </a:rPr>
              <a:t> P(</a:t>
            </a:r>
            <a:r>
              <a:rPr lang="en-US" dirty="0" err="1">
                <a:latin typeface="Calibri"/>
                <a:ea typeface="ＭＳ Ｐゴシック" charset="0"/>
                <a:cs typeface="Calibri"/>
              </a:rPr>
              <a:t>word|c</a:t>
            </a:r>
            <a:r>
              <a:rPr lang="en-US" dirty="0">
                <a:latin typeface="Calibri"/>
                <a:ea typeface="ＭＳ Ｐゴシック" charset="0"/>
                <a:cs typeface="Calibri"/>
              </a:rPr>
              <a:t>)</a:t>
            </a:r>
          </a:p>
        </p:txBody>
      </p:sp>
      <p:sp>
        <p:nvSpPr>
          <p:cNvPr id="46083" name="Text Box 4"/>
          <p:cNvSpPr txBox="1">
            <a:spLocks noChangeArrowheads="1"/>
          </p:cNvSpPr>
          <p:nvPr/>
        </p:nvSpPr>
        <p:spPr bwMode="auto">
          <a:xfrm>
            <a:off x="457200" y="2628901"/>
            <a:ext cx="2438400" cy="2708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a:latin typeface="Calibri"/>
                <a:cs typeface="Calibri"/>
              </a:rPr>
              <a:t>0.1	I</a:t>
            </a:r>
          </a:p>
          <a:p>
            <a:pPr eaLnBrk="1" hangingPunct="1">
              <a:spcBef>
                <a:spcPct val="50000"/>
              </a:spcBef>
            </a:pPr>
            <a:r>
              <a:rPr lang="en-US" sz="2000" dirty="0">
                <a:latin typeface="Calibri"/>
                <a:cs typeface="Calibri"/>
              </a:rPr>
              <a:t>0.1	love</a:t>
            </a:r>
          </a:p>
          <a:p>
            <a:pPr eaLnBrk="1" hangingPunct="1">
              <a:spcBef>
                <a:spcPct val="50000"/>
              </a:spcBef>
            </a:pPr>
            <a:r>
              <a:rPr lang="en-US" sz="2000" dirty="0">
                <a:latin typeface="Calibri"/>
                <a:cs typeface="Calibri"/>
              </a:rPr>
              <a:t>0.01	this</a:t>
            </a:r>
          </a:p>
          <a:p>
            <a:pPr eaLnBrk="1" hangingPunct="1">
              <a:spcBef>
                <a:spcPct val="50000"/>
              </a:spcBef>
            </a:pPr>
            <a:r>
              <a:rPr lang="en-US" sz="2000" dirty="0">
                <a:latin typeface="Calibri"/>
                <a:cs typeface="Calibri"/>
              </a:rPr>
              <a:t>0.05	fun</a:t>
            </a:r>
          </a:p>
          <a:p>
            <a:pPr eaLnBrk="1" hangingPunct="1">
              <a:spcBef>
                <a:spcPct val="50000"/>
              </a:spcBef>
            </a:pPr>
            <a:r>
              <a:rPr lang="en-US" sz="2000" dirty="0">
                <a:latin typeface="Calibri"/>
                <a:cs typeface="Calibri"/>
              </a:rPr>
              <a:t>0.1	film</a:t>
            </a:r>
          </a:p>
          <a:p>
            <a:pPr eaLnBrk="1" hangingPunct="1">
              <a:spcBef>
                <a:spcPct val="50000"/>
              </a:spcBef>
            </a:pPr>
            <a:r>
              <a:rPr lang="en-US" sz="2000" dirty="0">
                <a:latin typeface="Calibri"/>
                <a:cs typeface="Calibri"/>
              </a:rPr>
              <a:t>…</a:t>
            </a:r>
          </a:p>
        </p:txBody>
      </p:sp>
      <p:sp>
        <p:nvSpPr>
          <p:cNvPr id="753669" name="Text Box 5"/>
          <p:cNvSpPr txBox="1">
            <a:spLocks noChangeArrowheads="1"/>
          </p:cNvSpPr>
          <p:nvPr/>
        </p:nvSpPr>
        <p:spPr bwMode="auto">
          <a:xfrm>
            <a:off x="3505200" y="2743200"/>
            <a:ext cx="6096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I</a:t>
            </a:r>
          </a:p>
        </p:txBody>
      </p:sp>
      <p:sp>
        <p:nvSpPr>
          <p:cNvPr id="753670" name="Text Box 6"/>
          <p:cNvSpPr txBox="1">
            <a:spLocks noChangeArrowheads="1"/>
          </p:cNvSpPr>
          <p:nvPr/>
        </p:nvSpPr>
        <p:spPr bwMode="auto">
          <a:xfrm>
            <a:off x="4419600" y="2743200"/>
            <a:ext cx="762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love</a:t>
            </a:r>
          </a:p>
        </p:txBody>
      </p:sp>
      <p:sp>
        <p:nvSpPr>
          <p:cNvPr id="753671" name="Text Box 7"/>
          <p:cNvSpPr txBox="1">
            <a:spLocks noChangeArrowheads="1"/>
          </p:cNvSpPr>
          <p:nvPr/>
        </p:nvSpPr>
        <p:spPr bwMode="auto">
          <a:xfrm>
            <a:off x="5257800" y="2743200"/>
            <a:ext cx="762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this</a:t>
            </a:r>
          </a:p>
        </p:txBody>
      </p:sp>
      <p:sp>
        <p:nvSpPr>
          <p:cNvPr id="753672" name="Text Box 8"/>
          <p:cNvSpPr txBox="1">
            <a:spLocks noChangeArrowheads="1"/>
          </p:cNvSpPr>
          <p:nvPr/>
        </p:nvSpPr>
        <p:spPr bwMode="auto">
          <a:xfrm>
            <a:off x="6324600" y="2743200"/>
            <a:ext cx="762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fun</a:t>
            </a:r>
          </a:p>
        </p:txBody>
      </p:sp>
      <p:sp>
        <p:nvSpPr>
          <p:cNvPr id="753673" name="Text Box 9"/>
          <p:cNvSpPr txBox="1">
            <a:spLocks noChangeArrowheads="1"/>
          </p:cNvSpPr>
          <p:nvPr/>
        </p:nvSpPr>
        <p:spPr bwMode="auto">
          <a:xfrm>
            <a:off x="7086600" y="2743200"/>
            <a:ext cx="13716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film</a:t>
            </a:r>
          </a:p>
        </p:txBody>
      </p:sp>
      <p:grpSp>
        <p:nvGrpSpPr>
          <p:cNvPr id="2" name="Group 10"/>
          <p:cNvGrpSpPr>
            <a:grpSpLocks/>
          </p:cNvGrpSpPr>
          <p:nvPr/>
        </p:nvGrpSpPr>
        <p:grpSpPr bwMode="auto">
          <a:xfrm>
            <a:off x="3581400" y="3143250"/>
            <a:ext cx="4191000" cy="0"/>
            <a:chOff x="2256" y="2640"/>
            <a:chExt cx="2640" cy="0"/>
          </a:xfrm>
        </p:grpSpPr>
        <p:sp>
          <p:nvSpPr>
            <p:cNvPr id="46101" name="Line 11"/>
            <p:cNvSpPr>
              <a:spLocks noChangeShapeType="1"/>
            </p:cNvSpPr>
            <p:nvPr/>
          </p:nvSpPr>
          <p:spPr bwMode="auto">
            <a:xfrm>
              <a:off x="2256" y="2640"/>
              <a:ext cx="28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sp>
          <p:nvSpPr>
            <p:cNvPr id="46102" name="Line 12"/>
            <p:cNvSpPr>
              <a:spLocks noChangeShapeType="1"/>
            </p:cNvSpPr>
            <p:nvPr/>
          </p:nvSpPr>
          <p:spPr bwMode="auto">
            <a:xfrm>
              <a:off x="2832" y="2640"/>
              <a:ext cx="28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sp>
          <p:nvSpPr>
            <p:cNvPr id="46103" name="Line 13"/>
            <p:cNvSpPr>
              <a:spLocks noChangeShapeType="1"/>
            </p:cNvSpPr>
            <p:nvPr/>
          </p:nvSpPr>
          <p:spPr bwMode="auto">
            <a:xfrm>
              <a:off x="3408" y="2640"/>
              <a:ext cx="28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sp>
          <p:nvSpPr>
            <p:cNvPr id="46104" name="Line 14"/>
            <p:cNvSpPr>
              <a:spLocks noChangeShapeType="1"/>
            </p:cNvSpPr>
            <p:nvPr/>
          </p:nvSpPr>
          <p:spPr bwMode="auto">
            <a:xfrm>
              <a:off x="3984" y="2640"/>
              <a:ext cx="28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sp>
          <p:nvSpPr>
            <p:cNvPr id="46105" name="Line 15"/>
            <p:cNvSpPr>
              <a:spLocks noChangeShapeType="1"/>
            </p:cNvSpPr>
            <p:nvPr/>
          </p:nvSpPr>
          <p:spPr bwMode="auto">
            <a:xfrm>
              <a:off x="4608" y="2640"/>
              <a:ext cx="28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grpSp>
      <p:sp>
        <p:nvSpPr>
          <p:cNvPr id="753680" name="Text Box 16"/>
          <p:cNvSpPr txBox="1">
            <a:spLocks noChangeArrowheads="1"/>
          </p:cNvSpPr>
          <p:nvPr/>
        </p:nvSpPr>
        <p:spPr bwMode="auto">
          <a:xfrm>
            <a:off x="3505200" y="3314700"/>
            <a:ext cx="6096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0.1</a:t>
            </a:r>
          </a:p>
        </p:txBody>
      </p:sp>
      <p:sp>
        <p:nvSpPr>
          <p:cNvPr id="753681" name="Text Box 17"/>
          <p:cNvSpPr txBox="1">
            <a:spLocks noChangeArrowheads="1"/>
          </p:cNvSpPr>
          <p:nvPr/>
        </p:nvSpPr>
        <p:spPr bwMode="auto">
          <a:xfrm>
            <a:off x="4419600" y="3314700"/>
            <a:ext cx="762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0.1</a:t>
            </a:r>
          </a:p>
        </p:txBody>
      </p:sp>
      <p:sp>
        <p:nvSpPr>
          <p:cNvPr id="753682" name="Text Box 18"/>
          <p:cNvSpPr txBox="1">
            <a:spLocks noChangeArrowheads="1"/>
          </p:cNvSpPr>
          <p:nvPr/>
        </p:nvSpPr>
        <p:spPr bwMode="auto">
          <a:xfrm>
            <a:off x="5257800" y="3314700"/>
            <a:ext cx="762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.01</a:t>
            </a:r>
          </a:p>
        </p:txBody>
      </p:sp>
      <p:sp>
        <p:nvSpPr>
          <p:cNvPr id="753683" name="Text Box 19"/>
          <p:cNvSpPr txBox="1">
            <a:spLocks noChangeArrowheads="1"/>
          </p:cNvSpPr>
          <p:nvPr/>
        </p:nvSpPr>
        <p:spPr bwMode="auto">
          <a:xfrm>
            <a:off x="6324600" y="3314700"/>
            <a:ext cx="762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0.05</a:t>
            </a:r>
          </a:p>
        </p:txBody>
      </p:sp>
      <p:sp>
        <p:nvSpPr>
          <p:cNvPr id="753684" name="Text Box 20"/>
          <p:cNvSpPr txBox="1">
            <a:spLocks noChangeArrowheads="1"/>
          </p:cNvSpPr>
          <p:nvPr/>
        </p:nvSpPr>
        <p:spPr bwMode="auto">
          <a:xfrm>
            <a:off x="7086600" y="3314700"/>
            <a:ext cx="13716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0.1</a:t>
            </a:r>
          </a:p>
        </p:txBody>
      </p:sp>
      <p:sp>
        <p:nvSpPr>
          <p:cNvPr id="46096" name="Text Box 24"/>
          <p:cNvSpPr txBox="1">
            <a:spLocks noChangeArrowheads="1"/>
          </p:cNvSpPr>
          <p:nvPr/>
        </p:nvSpPr>
        <p:spPr bwMode="auto">
          <a:xfrm>
            <a:off x="609600" y="2228850"/>
            <a:ext cx="13716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Class </a:t>
            </a:r>
            <a:r>
              <a:rPr lang="en-US" i="1" dirty="0" err="1">
                <a:latin typeface="Calibri"/>
                <a:cs typeface="Calibri"/>
              </a:rPr>
              <a:t>pos</a:t>
            </a:r>
            <a:endParaRPr lang="en-US" i="1" dirty="0">
              <a:latin typeface="Calibri"/>
              <a:cs typeface="Calibri"/>
            </a:endParaRPr>
          </a:p>
        </p:txBody>
      </p:sp>
      <p:sp>
        <p:nvSpPr>
          <p:cNvPr id="753689" name="Text Box 25"/>
          <p:cNvSpPr txBox="1">
            <a:spLocks noChangeArrowheads="1"/>
          </p:cNvSpPr>
          <p:nvPr/>
        </p:nvSpPr>
        <p:spPr bwMode="auto">
          <a:xfrm>
            <a:off x="5791200" y="4457700"/>
            <a:ext cx="2971800"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P(s | pos) = 0.0000005			 </a:t>
            </a:r>
          </a:p>
        </p:txBody>
      </p:sp>
      <p:sp>
        <p:nvSpPr>
          <p:cNvPr id="46098" name="TextBox 26"/>
          <p:cNvSpPr txBox="1">
            <a:spLocks noChangeArrowheads="1"/>
          </p:cNvSpPr>
          <p:nvPr/>
        </p:nvSpPr>
        <p:spPr bwMode="auto">
          <a:xfrm>
            <a:off x="7620001" y="-67479"/>
            <a:ext cx="1039167"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r>
              <a:rPr lang="en-US" sz="1600">
                <a:solidFill>
                  <a:srgbClr val="FBFCFF"/>
                </a:solidFill>
                <a:latin typeface="Calibri"/>
                <a:cs typeface="Calibri"/>
              </a:rPr>
              <a:t>Sec.13.2.1</a:t>
            </a:r>
          </a:p>
        </p:txBody>
      </p:sp>
    </p:spTree>
    <p:extLst>
      <p:ext uri="{BB962C8B-B14F-4D97-AF65-F5344CB8AC3E}">
        <p14:creationId xmlns:p14="http://schemas.microsoft.com/office/powerpoint/2010/main" val="638985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p:txBody>
          <a:bodyPr/>
          <a:lstStyle/>
          <a:p>
            <a:pPr eaLnBrk="1" hangingPunct="1"/>
            <a:r>
              <a:rPr lang="en-US" dirty="0">
                <a:latin typeface="Calibri" charset="0"/>
                <a:ea typeface="ＭＳ Ｐゴシック" charset="0"/>
                <a:cs typeface="ＭＳ Ｐゴシック" charset="0"/>
              </a:rPr>
              <a:t>Na</a:t>
            </a:r>
            <a:r>
              <a:rPr lang="fr-FR" dirty="0" err="1">
                <a:latin typeface="Calibri" charset="0"/>
                <a:ea typeface="ＭＳ Ｐゴシック" charset="0"/>
                <a:cs typeface="ＭＳ Ｐゴシック" charset="0"/>
              </a:rPr>
              <a:t>ï</a:t>
            </a:r>
            <a:r>
              <a:rPr lang="en-US" dirty="0" err="1">
                <a:latin typeface="Calibri" charset="0"/>
                <a:ea typeface="ＭＳ Ｐゴシック" charset="0"/>
                <a:cs typeface="ＭＳ Ｐゴシック" charset="0"/>
              </a:rPr>
              <a:t>ve</a:t>
            </a:r>
            <a:r>
              <a:rPr lang="en-US" dirty="0">
                <a:latin typeface="Calibri" charset="0"/>
                <a:ea typeface="ＭＳ Ｐゴシック" charset="0"/>
                <a:cs typeface="ＭＳ Ｐゴシック" charset="0"/>
              </a:rPr>
              <a:t> Bayes as a Language Model</a:t>
            </a:r>
          </a:p>
        </p:txBody>
      </p:sp>
      <p:sp>
        <p:nvSpPr>
          <p:cNvPr id="47106" name="Rectangle 3"/>
          <p:cNvSpPr>
            <a:spLocks noGrp="1" noChangeArrowheads="1"/>
          </p:cNvSpPr>
          <p:nvPr>
            <p:ph type="body" idx="1"/>
          </p:nvPr>
        </p:nvSpPr>
        <p:spPr>
          <a:xfrm>
            <a:off x="685800" y="1314451"/>
            <a:ext cx="7772400" cy="813197"/>
          </a:xfrm>
        </p:spPr>
        <p:txBody>
          <a:bodyPr/>
          <a:lstStyle/>
          <a:p>
            <a:pPr eaLnBrk="1" hangingPunct="1"/>
            <a:r>
              <a:rPr lang="en-US" dirty="0">
                <a:latin typeface="Calibri"/>
                <a:ea typeface="ＭＳ Ｐゴシック" charset="0"/>
                <a:cs typeface="Calibri"/>
              </a:rPr>
              <a:t>Which class assigns the higher probability to s?	</a:t>
            </a:r>
          </a:p>
        </p:txBody>
      </p:sp>
      <p:sp>
        <p:nvSpPr>
          <p:cNvPr id="47108" name="Text Box 5"/>
          <p:cNvSpPr txBox="1">
            <a:spLocks noChangeArrowheads="1"/>
          </p:cNvSpPr>
          <p:nvPr/>
        </p:nvSpPr>
        <p:spPr bwMode="auto">
          <a:xfrm>
            <a:off x="533400" y="2114550"/>
            <a:ext cx="1600200" cy="461665"/>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solidFill>
                  <a:srgbClr val="00AB7E"/>
                </a:solidFill>
                <a:latin typeface="Calibri"/>
                <a:cs typeface="Calibri"/>
              </a:rPr>
              <a:t>Model </a:t>
            </a:r>
            <a:r>
              <a:rPr lang="en-US" dirty="0" err="1">
                <a:solidFill>
                  <a:srgbClr val="00AB7E"/>
                </a:solidFill>
                <a:latin typeface="Calibri"/>
                <a:cs typeface="Calibri"/>
              </a:rPr>
              <a:t>pos</a:t>
            </a:r>
            <a:endParaRPr lang="en-US" dirty="0">
              <a:solidFill>
                <a:srgbClr val="00AB7E"/>
              </a:solidFill>
              <a:latin typeface="Calibri"/>
              <a:cs typeface="Calibri"/>
            </a:endParaRPr>
          </a:p>
        </p:txBody>
      </p:sp>
      <p:sp>
        <p:nvSpPr>
          <p:cNvPr id="47107" name="Text Box 4"/>
          <p:cNvSpPr txBox="1">
            <a:spLocks noChangeArrowheads="1"/>
          </p:cNvSpPr>
          <p:nvPr/>
        </p:nvSpPr>
        <p:spPr bwMode="auto">
          <a:xfrm>
            <a:off x="381000" y="2628900"/>
            <a:ext cx="2438400" cy="22467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a:solidFill>
                  <a:srgbClr val="00AB7E"/>
                </a:solidFill>
                <a:latin typeface="Calibri"/>
                <a:cs typeface="Calibri"/>
              </a:rPr>
              <a:t>0.1	I</a:t>
            </a:r>
          </a:p>
          <a:p>
            <a:pPr eaLnBrk="1" hangingPunct="1">
              <a:spcBef>
                <a:spcPct val="50000"/>
              </a:spcBef>
            </a:pPr>
            <a:r>
              <a:rPr lang="en-US" sz="2000" dirty="0">
                <a:solidFill>
                  <a:srgbClr val="00AB7E"/>
                </a:solidFill>
                <a:latin typeface="Calibri"/>
                <a:cs typeface="Calibri"/>
              </a:rPr>
              <a:t>0.1	love</a:t>
            </a:r>
          </a:p>
          <a:p>
            <a:pPr eaLnBrk="1" hangingPunct="1">
              <a:spcBef>
                <a:spcPct val="50000"/>
              </a:spcBef>
            </a:pPr>
            <a:r>
              <a:rPr lang="en-US" sz="2000" dirty="0">
                <a:solidFill>
                  <a:srgbClr val="00AB7E"/>
                </a:solidFill>
                <a:latin typeface="Calibri"/>
                <a:cs typeface="Calibri"/>
              </a:rPr>
              <a:t>0.01	this</a:t>
            </a:r>
          </a:p>
          <a:p>
            <a:pPr eaLnBrk="1" hangingPunct="1">
              <a:spcBef>
                <a:spcPct val="50000"/>
              </a:spcBef>
            </a:pPr>
            <a:r>
              <a:rPr lang="en-US" sz="2000" dirty="0">
                <a:solidFill>
                  <a:srgbClr val="00AB7E"/>
                </a:solidFill>
                <a:latin typeface="Calibri"/>
                <a:cs typeface="Calibri"/>
              </a:rPr>
              <a:t>0.05	fun</a:t>
            </a:r>
          </a:p>
          <a:p>
            <a:pPr eaLnBrk="1" hangingPunct="1">
              <a:spcBef>
                <a:spcPct val="50000"/>
              </a:spcBef>
            </a:pPr>
            <a:r>
              <a:rPr lang="en-US" sz="2000" dirty="0">
                <a:solidFill>
                  <a:srgbClr val="00AB7E"/>
                </a:solidFill>
                <a:latin typeface="Calibri"/>
                <a:cs typeface="Calibri"/>
              </a:rPr>
              <a:t>0.1	film</a:t>
            </a:r>
          </a:p>
        </p:txBody>
      </p:sp>
      <p:sp>
        <p:nvSpPr>
          <p:cNvPr id="47109" name="Text Box 6"/>
          <p:cNvSpPr txBox="1">
            <a:spLocks noChangeArrowheads="1"/>
          </p:cNvSpPr>
          <p:nvPr/>
        </p:nvSpPr>
        <p:spPr bwMode="auto">
          <a:xfrm>
            <a:off x="2819400" y="2114550"/>
            <a:ext cx="16002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solidFill>
                  <a:srgbClr val="FF0000"/>
                </a:solidFill>
                <a:latin typeface="Calibri"/>
                <a:cs typeface="Calibri"/>
              </a:rPr>
              <a:t>Model </a:t>
            </a:r>
            <a:r>
              <a:rPr lang="en-US" dirty="0" err="1">
                <a:solidFill>
                  <a:srgbClr val="FF0000"/>
                </a:solidFill>
                <a:latin typeface="Calibri"/>
                <a:cs typeface="Calibri"/>
              </a:rPr>
              <a:t>neg</a:t>
            </a:r>
            <a:endParaRPr lang="en-US" dirty="0">
              <a:solidFill>
                <a:srgbClr val="FF0000"/>
              </a:solidFill>
              <a:latin typeface="Calibri"/>
              <a:cs typeface="Calibri"/>
            </a:endParaRPr>
          </a:p>
        </p:txBody>
      </p:sp>
      <p:sp>
        <p:nvSpPr>
          <p:cNvPr id="47110" name="Rectangle 7"/>
          <p:cNvSpPr>
            <a:spLocks noChangeArrowheads="1"/>
          </p:cNvSpPr>
          <p:nvPr/>
        </p:nvSpPr>
        <p:spPr bwMode="auto">
          <a:xfrm>
            <a:off x="228600" y="2000250"/>
            <a:ext cx="2133600" cy="2971800"/>
          </a:xfrm>
          <a:prstGeom prst="rect">
            <a:avLst/>
          </a:prstGeom>
          <a:noFill/>
          <a:ln w="9525">
            <a:solidFill>
              <a:srgbClr val="00E4A8"/>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cs typeface="Calibri"/>
            </a:endParaRPr>
          </a:p>
        </p:txBody>
      </p:sp>
      <p:grpSp>
        <p:nvGrpSpPr>
          <p:cNvPr id="2" name="Group 9"/>
          <p:cNvGrpSpPr>
            <a:grpSpLocks/>
          </p:cNvGrpSpPr>
          <p:nvPr/>
        </p:nvGrpSpPr>
        <p:grpSpPr bwMode="auto">
          <a:xfrm>
            <a:off x="4648200" y="2743200"/>
            <a:ext cx="4953000" cy="401241"/>
            <a:chOff x="2928" y="2304"/>
            <a:chExt cx="3120" cy="337"/>
          </a:xfrm>
        </p:grpSpPr>
        <p:sp>
          <p:nvSpPr>
            <p:cNvPr id="47127" name="Text Box 10"/>
            <p:cNvSpPr txBox="1">
              <a:spLocks noChangeArrowheads="1"/>
            </p:cNvSpPr>
            <p:nvPr/>
          </p:nvSpPr>
          <p:spPr bwMode="auto">
            <a:xfrm>
              <a:off x="5184" y="2304"/>
              <a:ext cx="864" cy="3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a:latin typeface="Calibri"/>
                  <a:cs typeface="Calibri"/>
                </a:rPr>
                <a:t>film</a:t>
              </a:r>
            </a:p>
          </p:txBody>
        </p:sp>
        <p:sp>
          <p:nvSpPr>
            <p:cNvPr id="47129" name="Text Box 12"/>
            <p:cNvSpPr txBox="1">
              <a:spLocks noChangeArrowheads="1"/>
            </p:cNvSpPr>
            <p:nvPr/>
          </p:nvSpPr>
          <p:spPr bwMode="auto">
            <a:xfrm>
              <a:off x="4032" y="2304"/>
              <a:ext cx="624" cy="3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a:latin typeface="Calibri"/>
                  <a:cs typeface="Calibri"/>
                </a:rPr>
                <a:t>this</a:t>
              </a:r>
            </a:p>
          </p:txBody>
        </p:sp>
        <p:sp>
          <p:nvSpPr>
            <p:cNvPr id="47128" name="Text Box 11"/>
            <p:cNvSpPr txBox="1">
              <a:spLocks noChangeArrowheads="1"/>
            </p:cNvSpPr>
            <p:nvPr/>
          </p:nvSpPr>
          <p:spPr bwMode="auto">
            <a:xfrm>
              <a:off x="3504" y="2304"/>
              <a:ext cx="624" cy="3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a:latin typeface="Calibri"/>
                  <a:cs typeface="Calibri"/>
                </a:rPr>
                <a:t>love</a:t>
              </a:r>
            </a:p>
          </p:txBody>
        </p:sp>
        <p:sp>
          <p:nvSpPr>
            <p:cNvPr id="47130" name="Text Box 13"/>
            <p:cNvSpPr txBox="1">
              <a:spLocks noChangeArrowheads="1"/>
            </p:cNvSpPr>
            <p:nvPr/>
          </p:nvSpPr>
          <p:spPr bwMode="auto">
            <a:xfrm>
              <a:off x="4704" y="2304"/>
              <a:ext cx="480" cy="3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a:latin typeface="Calibri"/>
                  <a:cs typeface="Calibri"/>
                </a:rPr>
                <a:t>fun</a:t>
              </a:r>
            </a:p>
          </p:txBody>
        </p:sp>
        <p:grpSp>
          <p:nvGrpSpPr>
            <p:cNvPr id="47131" name="Group 14"/>
            <p:cNvGrpSpPr>
              <a:grpSpLocks/>
            </p:cNvGrpSpPr>
            <p:nvPr/>
          </p:nvGrpSpPr>
          <p:grpSpPr bwMode="auto">
            <a:xfrm>
              <a:off x="2976" y="2640"/>
              <a:ext cx="2640" cy="1"/>
              <a:chOff x="2256" y="2640"/>
              <a:chExt cx="2640" cy="0"/>
            </a:xfrm>
          </p:grpSpPr>
          <p:sp>
            <p:nvSpPr>
              <p:cNvPr id="47133" name="Line 15"/>
              <p:cNvSpPr>
                <a:spLocks noChangeShapeType="1"/>
              </p:cNvSpPr>
              <p:nvPr/>
            </p:nvSpPr>
            <p:spPr bwMode="auto">
              <a:xfrm>
                <a:off x="2256" y="2640"/>
                <a:ext cx="28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sp>
            <p:nvSpPr>
              <p:cNvPr id="47134" name="Line 16"/>
              <p:cNvSpPr>
                <a:spLocks noChangeShapeType="1"/>
              </p:cNvSpPr>
              <p:nvPr/>
            </p:nvSpPr>
            <p:spPr bwMode="auto">
              <a:xfrm>
                <a:off x="2832" y="2640"/>
                <a:ext cx="28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sp>
            <p:nvSpPr>
              <p:cNvPr id="47135" name="Line 17"/>
              <p:cNvSpPr>
                <a:spLocks noChangeShapeType="1"/>
              </p:cNvSpPr>
              <p:nvPr/>
            </p:nvSpPr>
            <p:spPr bwMode="auto">
              <a:xfrm>
                <a:off x="3408" y="2640"/>
                <a:ext cx="28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sp>
            <p:nvSpPr>
              <p:cNvPr id="47136" name="Line 18"/>
              <p:cNvSpPr>
                <a:spLocks noChangeShapeType="1"/>
              </p:cNvSpPr>
              <p:nvPr/>
            </p:nvSpPr>
            <p:spPr bwMode="auto">
              <a:xfrm>
                <a:off x="3984" y="2640"/>
                <a:ext cx="28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sp>
            <p:nvSpPr>
              <p:cNvPr id="47137" name="Line 19"/>
              <p:cNvSpPr>
                <a:spLocks noChangeShapeType="1"/>
              </p:cNvSpPr>
              <p:nvPr/>
            </p:nvSpPr>
            <p:spPr bwMode="auto">
              <a:xfrm>
                <a:off x="4608" y="2640"/>
                <a:ext cx="28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grpSp>
        <p:sp>
          <p:nvSpPr>
            <p:cNvPr id="47132" name="Text Box 20"/>
            <p:cNvSpPr txBox="1">
              <a:spLocks noChangeArrowheads="1"/>
            </p:cNvSpPr>
            <p:nvPr/>
          </p:nvSpPr>
          <p:spPr bwMode="auto">
            <a:xfrm>
              <a:off x="2928" y="2304"/>
              <a:ext cx="624" cy="3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a:latin typeface="Calibri"/>
                  <a:cs typeface="Calibri"/>
                </a:rPr>
                <a:t>I</a:t>
              </a:r>
            </a:p>
          </p:txBody>
        </p:sp>
      </p:grpSp>
      <p:sp>
        <p:nvSpPr>
          <p:cNvPr id="47111" name="Rectangle 8"/>
          <p:cNvSpPr>
            <a:spLocks noChangeArrowheads="1"/>
          </p:cNvSpPr>
          <p:nvPr/>
        </p:nvSpPr>
        <p:spPr bwMode="auto">
          <a:xfrm>
            <a:off x="2438400" y="2000250"/>
            <a:ext cx="2133600" cy="2971800"/>
          </a:xfrm>
          <a:prstGeom prst="rect">
            <a:avLst/>
          </a:prstGeom>
          <a:noFill/>
          <a:ln w="9525">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cs typeface="Calibri"/>
            </a:endParaRPr>
          </a:p>
        </p:txBody>
      </p:sp>
      <p:grpSp>
        <p:nvGrpSpPr>
          <p:cNvPr id="4" name="Group 21"/>
          <p:cNvGrpSpPr>
            <a:grpSpLocks/>
          </p:cNvGrpSpPr>
          <p:nvPr/>
        </p:nvGrpSpPr>
        <p:grpSpPr bwMode="auto">
          <a:xfrm>
            <a:off x="4648200" y="3314698"/>
            <a:ext cx="4953000" cy="608409"/>
            <a:chOff x="2928" y="2784"/>
            <a:chExt cx="3120" cy="511"/>
          </a:xfrm>
        </p:grpSpPr>
        <p:sp>
          <p:nvSpPr>
            <p:cNvPr id="47117" name="Text Box 22"/>
            <p:cNvSpPr txBox="1">
              <a:spLocks noChangeArrowheads="1"/>
            </p:cNvSpPr>
            <p:nvPr/>
          </p:nvSpPr>
          <p:spPr bwMode="auto">
            <a:xfrm>
              <a:off x="5184" y="2784"/>
              <a:ext cx="864"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00AB7E"/>
                  </a:solidFill>
                  <a:latin typeface="Calibri"/>
                  <a:cs typeface="Calibri"/>
                </a:rPr>
                <a:t>0.1</a:t>
              </a:r>
            </a:p>
          </p:txBody>
        </p:sp>
        <p:sp>
          <p:nvSpPr>
            <p:cNvPr id="47118" name="Text Box 23"/>
            <p:cNvSpPr txBox="1">
              <a:spLocks noChangeArrowheads="1"/>
            </p:cNvSpPr>
            <p:nvPr/>
          </p:nvSpPr>
          <p:spPr bwMode="auto">
            <a:xfrm>
              <a:off x="3504" y="2784"/>
              <a:ext cx="480"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00AB7E"/>
                  </a:solidFill>
                  <a:latin typeface="Calibri"/>
                  <a:cs typeface="Calibri"/>
                </a:rPr>
                <a:t>0.1</a:t>
              </a:r>
            </a:p>
          </p:txBody>
        </p:sp>
        <p:sp>
          <p:nvSpPr>
            <p:cNvPr id="47119" name="Text Box 24"/>
            <p:cNvSpPr txBox="1">
              <a:spLocks noChangeArrowheads="1"/>
            </p:cNvSpPr>
            <p:nvPr/>
          </p:nvSpPr>
          <p:spPr bwMode="auto">
            <a:xfrm>
              <a:off x="4032" y="2784"/>
              <a:ext cx="576"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00AB7E"/>
                  </a:solidFill>
                  <a:latin typeface="Calibri"/>
                  <a:cs typeface="Calibri"/>
                </a:rPr>
                <a:t>0.01</a:t>
              </a:r>
            </a:p>
          </p:txBody>
        </p:sp>
        <p:sp>
          <p:nvSpPr>
            <p:cNvPr id="47120" name="Text Box 25"/>
            <p:cNvSpPr txBox="1">
              <a:spLocks noChangeArrowheads="1"/>
            </p:cNvSpPr>
            <p:nvPr/>
          </p:nvSpPr>
          <p:spPr bwMode="auto">
            <a:xfrm>
              <a:off x="4704" y="2784"/>
              <a:ext cx="576"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00AB7E"/>
                  </a:solidFill>
                  <a:latin typeface="Calibri"/>
                  <a:cs typeface="Calibri"/>
                </a:rPr>
                <a:t>0.05</a:t>
              </a:r>
            </a:p>
          </p:txBody>
        </p:sp>
        <p:sp>
          <p:nvSpPr>
            <p:cNvPr id="47121" name="Text Box 26"/>
            <p:cNvSpPr txBox="1">
              <a:spLocks noChangeArrowheads="1"/>
            </p:cNvSpPr>
            <p:nvPr/>
          </p:nvSpPr>
          <p:spPr bwMode="auto">
            <a:xfrm>
              <a:off x="2928" y="2784"/>
              <a:ext cx="480"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00AB7E"/>
                  </a:solidFill>
                  <a:latin typeface="Calibri"/>
                  <a:cs typeface="Calibri"/>
                </a:rPr>
                <a:t>0.1</a:t>
              </a:r>
            </a:p>
          </p:txBody>
        </p:sp>
        <p:sp>
          <p:nvSpPr>
            <p:cNvPr id="47122" name="Text Box 27"/>
            <p:cNvSpPr txBox="1">
              <a:spLocks noChangeArrowheads="1"/>
            </p:cNvSpPr>
            <p:nvPr/>
          </p:nvSpPr>
          <p:spPr bwMode="auto">
            <a:xfrm>
              <a:off x="5184" y="2985"/>
              <a:ext cx="864"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FF0000"/>
                  </a:solidFill>
                  <a:latin typeface="Calibri"/>
                  <a:cs typeface="Calibri"/>
                </a:rPr>
                <a:t>0.1</a:t>
              </a:r>
            </a:p>
          </p:txBody>
        </p:sp>
        <p:sp>
          <p:nvSpPr>
            <p:cNvPr id="47123" name="Text Box 28"/>
            <p:cNvSpPr txBox="1">
              <a:spLocks noChangeArrowheads="1"/>
            </p:cNvSpPr>
            <p:nvPr/>
          </p:nvSpPr>
          <p:spPr bwMode="auto">
            <a:xfrm>
              <a:off x="3504" y="2985"/>
              <a:ext cx="528"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FF0000"/>
                  </a:solidFill>
                  <a:latin typeface="Calibri"/>
                  <a:cs typeface="Calibri"/>
                </a:rPr>
                <a:t>0.001</a:t>
              </a:r>
            </a:p>
          </p:txBody>
        </p:sp>
        <p:sp>
          <p:nvSpPr>
            <p:cNvPr id="47124" name="Text Box 29"/>
            <p:cNvSpPr txBox="1">
              <a:spLocks noChangeArrowheads="1"/>
            </p:cNvSpPr>
            <p:nvPr/>
          </p:nvSpPr>
          <p:spPr bwMode="auto">
            <a:xfrm>
              <a:off x="4032" y="2985"/>
              <a:ext cx="576"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FF0000"/>
                  </a:solidFill>
                  <a:latin typeface="Calibri"/>
                  <a:cs typeface="Calibri"/>
                </a:rPr>
                <a:t>0.01</a:t>
              </a:r>
            </a:p>
          </p:txBody>
        </p:sp>
        <p:sp>
          <p:nvSpPr>
            <p:cNvPr id="47125" name="Text Box 30"/>
            <p:cNvSpPr txBox="1">
              <a:spLocks noChangeArrowheads="1"/>
            </p:cNvSpPr>
            <p:nvPr/>
          </p:nvSpPr>
          <p:spPr bwMode="auto">
            <a:xfrm>
              <a:off x="4704" y="2985"/>
              <a:ext cx="576"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FF0000"/>
                  </a:solidFill>
                  <a:latin typeface="Calibri"/>
                  <a:cs typeface="Calibri"/>
                </a:rPr>
                <a:t>0.005</a:t>
              </a:r>
            </a:p>
          </p:txBody>
        </p:sp>
        <p:sp>
          <p:nvSpPr>
            <p:cNvPr id="47126" name="Text Box 31"/>
            <p:cNvSpPr txBox="1">
              <a:spLocks noChangeArrowheads="1"/>
            </p:cNvSpPr>
            <p:nvPr/>
          </p:nvSpPr>
          <p:spPr bwMode="auto">
            <a:xfrm>
              <a:off x="2928" y="2985"/>
              <a:ext cx="480" cy="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FF0000"/>
                  </a:solidFill>
                  <a:latin typeface="Calibri"/>
                  <a:cs typeface="Calibri"/>
                </a:rPr>
                <a:t>0.2</a:t>
              </a:r>
            </a:p>
          </p:txBody>
        </p:sp>
      </p:grpSp>
      <p:sp>
        <p:nvSpPr>
          <p:cNvPr id="754720" name="Text Box 32"/>
          <p:cNvSpPr txBox="1">
            <a:spLocks noChangeArrowheads="1"/>
          </p:cNvSpPr>
          <p:nvPr/>
        </p:nvSpPr>
        <p:spPr bwMode="auto">
          <a:xfrm>
            <a:off x="5410200" y="4286250"/>
            <a:ext cx="28956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P(</a:t>
            </a:r>
            <a:r>
              <a:rPr lang="en-US" dirty="0" err="1">
                <a:latin typeface="Calibri"/>
                <a:cs typeface="Calibri"/>
              </a:rPr>
              <a:t>s|</a:t>
            </a:r>
            <a:r>
              <a:rPr lang="en-US" dirty="0" err="1">
                <a:solidFill>
                  <a:srgbClr val="008000"/>
                </a:solidFill>
                <a:latin typeface="Calibri"/>
                <a:cs typeface="Calibri"/>
              </a:rPr>
              <a:t>pos</a:t>
            </a:r>
            <a:r>
              <a:rPr lang="en-US" dirty="0">
                <a:latin typeface="Calibri"/>
                <a:cs typeface="Calibri"/>
              </a:rPr>
              <a:t>)  &gt;  P(</a:t>
            </a:r>
            <a:r>
              <a:rPr lang="en-US" dirty="0" err="1">
                <a:latin typeface="Calibri"/>
                <a:cs typeface="Calibri"/>
              </a:rPr>
              <a:t>s|</a:t>
            </a:r>
            <a:r>
              <a:rPr lang="en-US" dirty="0" err="1">
                <a:solidFill>
                  <a:srgbClr val="FF0000"/>
                </a:solidFill>
                <a:latin typeface="Calibri"/>
                <a:cs typeface="Calibri"/>
              </a:rPr>
              <a:t>neg</a:t>
            </a:r>
            <a:r>
              <a:rPr lang="en-US" dirty="0">
                <a:latin typeface="Calibri"/>
                <a:cs typeface="Calibri"/>
              </a:rPr>
              <a:t>)</a:t>
            </a:r>
          </a:p>
        </p:txBody>
      </p:sp>
      <p:sp>
        <p:nvSpPr>
          <p:cNvPr id="47115" name="Text Box 33"/>
          <p:cNvSpPr txBox="1">
            <a:spLocks noChangeArrowheads="1"/>
          </p:cNvSpPr>
          <p:nvPr/>
        </p:nvSpPr>
        <p:spPr bwMode="auto">
          <a:xfrm>
            <a:off x="2574925" y="2513410"/>
            <a:ext cx="1545565" cy="23750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lnSpc>
                <a:spcPct val="150000"/>
              </a:lnSpc>
            </a:pPr>
            <a:r>
              <a:rPr lang="en-US" sz="2000" dirty="0">
                <a:solidFill>
                  <a:schemeClr val="hlink"/>
                </a:solidFill>
                <a:latin typeface="Calibri"/>
                <a:cs typeface="Calibri"/>
              </a:rPr>
              <a:t>0.2	I</a:t>
            </a:r>
          </a:p>
          <a:p>
            <a:pPr eaLnBrk="1" hangingPunct="1">
              <a:lnSpc>
                <a:spcPct val="150000"/>
              </a:lnSpc>
            </a:pPr>
            <a:r>
              <a:rPr lang="en-US" sz="2000" dirty="0">
                <a:solidFill>
                  <a:schemeClr val="hlink"/>
                </a:solidFill>
                <a:latin typeface="Calibri"/>
                <a:cs typeface="Calibri"/>
              </a:rPr>
              <a:t>0.001	love</a:t>
            </a:r>
          </a:p>
          <a:p>
            <a:pPr eaLnBrk="1" hangingPunct="1">
              <a:lnSpc>
                <a:spcPct val="150000"/>
              </a:lnSpc>
            </a:pPr>
            <a:r>
              <a:rPr lang="en-US" sz="2000" dirty="0">
                <a:solidFill>
                  <a:schemeClr val="hlink"/>
                </a:solidFill>
                <a:latin typeface="Calibri"/>
                <a:cs typeface="Calibri"/>
              </a:rPr>
              <a:t>0.01	this</a:t>
            </a:r>
          </a:p>
          <a:p>
            <a:pPr eaLnBrk="1" hangingPunct="1">
              <a:lnSpc>
                <a:spcPct val="150000"/>
              </a:lnSpc>
            </a:pPr>
            <a:r>
              <a:rPr lang="en-US" sz="2000" dirty="0">
                <a:solidFill>
                  <a:schemeClr val="hlink"/>
                </a:solidFill>
                <a:latin typeface="Calibri"/>
                <a:cs typeface="Calibri"/>
              </a:rPr>
              <a:t>0.005	fun</a:t>
            </a:r>
          </a:p>
          <a:p>
            <a:pPr eaLnBrk="1" hangingPunct="1">
              <a:lnSpc>
                <a:spcPct val="150000"/>
              </a:lnSpc>
            </a:pPr>
            <a:r>
              <a:rPr lang="en-US" sz="2000" dirty="0">
                <a:solidFill>
                  <a:schemeClr val="hlink"/>
                </a:solidFill>
                <a:latin typeface="Calibri"/>
                <a:cs typeface="Calibri"/>
              </a:rPr>
              <a:t>0.1	film</a:t>
            </a:r>
          </a:p>
        </p:txBody>
      </p:sp>
      <p:sp>
        <p:nvSpPr>
          <p:cNvPr id="47116" name="TextBox 34"/>
          <p:cNvSpPr txBox="1">
            <a:spLocks noChangeArrowheads="1"/>
          </p:cNvSpPr>
          <p:nvPr/>
        </p:nvSpPr>
        <p:spPr bwMode="auto">
          <a:xfrm>
            <a:off x="7620001" y="-67479"/>
            <a:ext cx="122832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r>
              <a:rPr lang="en-US" sz="1600">
                <a:solidFill>
                  <a:srgbClr val="FBFCFF"/>
                </a:solidFill>
              </a:rPr>
              <a:t>Sec.13.2.1</a:t>
            </a:r>
          </a:p>
        </p:txBody>
      </p:sp>
    </p:spTree>
    <p:extLst>
      <p:ext uri="{BB962C8B-B14F-4D97-AF65-F5344CB8AC3E}">
        <p14:creationId xmlns:p14="http://schemas.microsoft.com/office/powerpoint/2010/main" val="23588454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4038600" y="133350"/>
            <a:ext cx="4800600" cy="1905000"/>
          </a:xfrm>
        </p:spPr>
        <p:txBody>
          <a:bodyPr/>
          <a:lstStyle/>
          <a:p>
            <a:r>
              <a:rPr lang="en-US" sz="4000" dirty="0">
                <a:latin typeface="Calibri (Headings)"/>
                <a:cs typeface="Calibri (Headings)"/>
              </a:rPr>
              <a:t>Text Classification and Na</a:t>
            </a:r>
            <a:r>
              <a:rPr lang="fr-FR" sz="4000" dirty="0">
                <a:latin typeface="Calibri (Headings)"/>
                <a:cs typeface="Calibri (Headings)"/>
              </a:rPr>
              <a:t>ï</a:t>
            </a:r>
            <a:r>
              <a:rPr lang="en-US" sz="4000" dirty="0" err="1">
                <a:latin typeface="Calibri (Headings)"/>
                <a:cs typeface="Calibri (Headings)"/>
              </a:rPr>
              <a:t>ve</a:t>
            </a:r>
            <a:r>
              <a:rPr lang="en-US" sz="4000" dirty="0">
                <a:latin typeface="Calibri (Headings)"/>
                <a:cs typeface="Calibri (Headings)"/>
              </a:rPr>
              <a:t> Bayes (End of language modeling)</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Na</a:t>
            </a:r>
            <a:r>
              <a:rPr lang="fr-FR" sz="3600" dirty="0" err="1">
                <a:solidFill>
                  <a:srgbClr val="A4001D"/>
                </a:solidFill>
                <a:latin typeface="Calibri"/>
                <a:ea typeface="ＭＳ Ｐゴシック" charset="0"/>
                <a:cs typeface="Calibri"/>
              </a:rPr>
              <a:t>ï</a:t>
            </a:r>
            <a:r>
              <a:rPr lang="en-US" sz="3600" dirty="0" err="1">
                <a:solidFill>
                  <a:srgbClr val="A4001D"/>
                </a:solidFill>
                <a:latin typeface="Calibri"/>
                <a:ea typeface="ＭＳ Ｐゴシック" charset="0"/>
                <a:cs typeface="Calibri"/>
              </a:rPr>
              <a:t>ve</a:t>
            </a:r>
            <a:r>
              <a:rPr lang="en-US" sz="3600" dirty="0">
                <a:solidFill>
                  <a:srgbClr val="A4001D"/>
                </a:solidFill>
                <a:latin typeface="Calibri"/>
                <a:ea typeface="ＭＳ Ｐゴシック" charset="0"/>
                <a:cs typeface="Calibri"/>
              </a:rPr>
              <a:t> Bayes: Relationship to Language Modeling</a:t>
            </a:r>
          </a:p>
        </p:txBody>
      </p:sp>
    </p:spTree>
    <p:extLst>
      <p:ext uri="{BB962C8B-B14F-4D97-AF65-F5344CB8AC3E}">
        <p14:creationId xmlns:p14="http://schemas.microsoft.com/office/powerpoint/2010/main" val="3348041551"/>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dirty="0">
                <a:latin typeface="Calibri (Headings)"/>
                <a:cs typeface="Calibri (Headings)"/>
              </a:rPr>
              <a:t>Text Classification and Na</a:t>
            </a:r>
            <a:r>
              <a:rPr lang="fr-FR" sz="4000" dirty="0">
                <a:latin typeface="Calibri (Headings)"/>
                <a:cs typeface="Calibri (Headings)"/>
              </a:rPr>
              <a:t>ï</a:t>
            </a:r>
            <a:r>
              <a:rPr lang="en-US" sz="4000" dirty="0" err="1">
                <a:latin typeface="Calibri (Headings)"/>
                <a:cs typeface="Calibri (Headings)"/>
              </a:rPr>
              <a:t>ve</a:t>
            </a:r>
            <a:r>
              <a:rPr lang="en-US" sz="4000" dirty="0">
                <a:latin typeface="Calibri (Headings)"/>
                <a:cs typeface="Calibri (Headings)"/>
              </a:rPr>
              <a:t> Bayes (Start of multinomial naïve Bayes: worked example) </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Multinomial Na</a:t>
            </a:r>
            <a:r>
              <a:rPr lang="fr-FR" sz="3600" dirty="0" err="1">
                <a:solidFill>
                  <a:srgbClr val="A4001D"/>
                </a:solidFill>
                <a:latin typeface="Calibri"/>
                <a:ea typeface="ＭＳ Ｐゴシック" charset="0"/>
                <a:cs typeface="Calibri"/>
              </a:rPr>
              <a:t>ï</a:t>
            </a:r>
            <a:r>
              <a:rPr lang="en-US" sz="3600" dirty="0" err="1">
                <a:solidFill>
                  <a:srgbClr val="A4001D"/>
                </a:solidFill>
                <a:latin typeface="Calibri"/>
                <a:ea typeface="ＭＳ Ｐゴシック" charset="0"/>
                <a:cs typeface="Calibri"/>
              </a:rPr>
              <a:t>ve</a:t>
            </a:r>
            <a:r>
              <a:rPr lang="en-US" sz="3600" dirty="0">
                <a:solidFill>
                  <a:srgbClr val="A4001D"/>
                </a:solidFill>
                <a:latin typeface="Calibri"/>
                <a:ea typeface="ＭＳ Ｐゴシック" charset="0"/>
                <a:cs typeface="Calibri"/>
              </a:rPr>
              <a:t> Bayes: A Worked Example</a:t>
            </a:r>
          </a:p>
        </p:txBody>
      </p:sp>
    </p:spTree>
    <p:extLst>
      <p:ext uri="{BB962C8B-B14F-4D97-AF65-F5344CB8AC3E}">
        <p14:creationId xmlns:p14="http://schemas.microsoft.com/office/powerpoint/2010/main" val="898210910"/>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Object 2"/>
          <p:cNvGraphicFramePr>
            <a:graphicFrameLocks noChangeAspect="1"/>
          </p:cNvGraphicFramePr>
          <p:nvPr>
            <p:extLst>
              <p:ext uri="{D42A27DB-BD31-4B8C-83A1-F6EECF244321}">
                <p14:modId xmlns:p14="http://schemas.microsoft.com/office/powerpoint/2010/main" val="1303371834"/>
              </p:ext>
            </p:extLst>
          </p:nvPr>
        </p:nvGraphicFramePr>
        <p:xfrm>
          <a:off x="1524000" y="306388"/>
          <a:ext cx="1079500" cy="644525"/>
        </p:xfrm>
        <a:graphic>
          <a:graphicData uri="http://schemas.openxmlformats.org/presentationml/2006/ole">
            <mc:AlternateContent xmlns:mc="http://schemas.openxmlformats.org/markup-compatibility/2006">
              <mc:Choice xmlns:v="urn:schemas-microsoft-com:vml" Requires="v">
                <p:oleObj spid="_x0000_s14338" name="Equation" r:id="rId3" imgW="660400" imgH="393700" progId="Equation.3">
                  <p:embed/>
                </p:oleObj>
              </mc:Choice>
              <mc:Fallback>
                <p:oleObj name="Equation" r:id="rId3" imgW="660400" imgH="393700" progId="Equation.3">
                  <p:embed/>
                  <p:pic>
                    <p:nvPicPr>
                      <p:cNvPr id="28" name="Object 2"/>
                      <p:cNvPicPr>
                        <a:picLocks noChangeAspect="1" noChangeArrowheads="1"/>
                      </p:cNvPicPr>
                      <p:nvPr/>
                    </p:nvPicPr>
                    <p:blipFill>
                      <a:blip r:embed="rId4"/>
                      <a:srcRect/>
                      <a:stretch>
                        <a:fillRect/>
                      </a:stretch>
                    </p:blipFill>
                    <p:spPr bwMode="auto">
                      <a:xfrm>
                        <a:off x="1524000" y="306388"/>
                        <a:ext cx="1079500" cy="644525"/>
                      </a:xfrm>
                      <a:prstGeom prst="rect">
                        <a:avLst/>
                      </a:prstGeom>
                      <a:noFill/>
                    </p:spPr>
                  </p:pic>
                </p:oleObj>
              </mc:Fallback>
            </mc:AlternateContent>
          </a:graphicData>
        </a:graphic>
      </p:graphicFrame>
      <p:graphicFrame>
        <p:nvGraphicFramePr>
          <p:cNvPr id="27" name="Object 2"/>
          <p:cNvGraphicFramePr>
            <a:graphicFrameLocks noChangeAspect="1"/>
          </p:cNvGraphicFramePr>
          <p:nvPr>
            <p:extLst>
              <p:ext uri="{D42A27DB-BD31-4B8C-83A1-F6EECF244321}">
                <p14:modId xmlns:p14="http://schemas.microsoft.com/office/powerpoint/2010/main" val="1095710455"/>
              </p:ext>
            </p:extLst>
          </p:nvPr>
        </p:nvGraphicFramePr>
        <p:xfrm>
          <a:off x="228600" y="1123951"/>
          <a:ext cx="2493718" cy="685800"/>
        </p:xfrm>
        <a:graphic>
          <a:graphicData uri="http://schemas.openxmlformats.org/presentationml/2006/ole">
            <mc:AlternateContent xmlns:mc="http://schemas.openxmlformats.org/markup-compatibility/2006">
              <mc:Choice xmlns:v="urn:schemas-microsoft-com:vml" Requires="v">
                <p:oleObj spid="_x0000_s14339" name="Equation" r:id="rId5" imgW="1524000" imgH="419100" progId="Equation.3">
                  <p:embed/>
                </p:oleObj>
              </mc:Choice>
              <mc:Fallback>
                <p:oleObj name="Equation" r:id="rId5" imgW="1524000" imgH="419100" progId="Equation.3">
                  <p:embed/>
                  <p:pic>
                    <p:nvPicPr>
                      <p:cNvPr id="27" name="Object 2"/>
                      <p:cNvPicPr>
                        <a:picLocks noChangeAspect="1" noChangeArrowheads="1"/>
                      </p:cNvPicPr>
                      <p:nvPr/>
                    </p:nvPicPr>
                    <p:blipFill>
                      <a:blip r:embed="rId6"/>
                      <a:srcRect/>
                      <a:stretch>
                        <a:fillRect/>
                      </a:stretch>
                    </p:blipFill>
                    <p:spPr bwMode="auto">
                      <a:xfrm>
                        <a:off x="228600" y="1123951"/>
                        <a:ext cx="2493718" cy="685800"/>
                      </a:xfrm>
                      <a:prstGeom prst="rect">
                        <a:avLst/>
                      </a:prstGeom>
                      <a:noFill/>
                    </p:spPr>
                  </p:pic>
                </p:oleObj>
              </mc:Fallback>
            </mc:AlternateContent>
          </a:graphicData>
        </a:graphic>
      </p:graphicFrame>
      <p:graphicFrame>
        <p:nvGraphicFramePr>
          <p:cNvPr id="5" name="Content Placeholder 4"/>
          <p:cNvGraphicFramePr>
            <a:graphicFrameLocks noGrp="1"/>
          </p:cNvGraphicFramePr>
          <p:nvPr>
            <p:ph idx="1"/>
            <p:extLst>
              <p:ext uri="{D42A27DB-BD31-4B8C-83A1-F6EECF244321}">
                <p14:modId xmlns:p14="http://schemas.microsoft.com/office/powerpoint/2010/main" val="3302977205"/>
              </p:ext>
            </p:extLst>
          </p:nvPr>
        </p:nvGraphicFramePr>
        <p:xfrm>
          <a:off x="2895600" y="133350"/>
          <a:ext cx="5867400" cy="1676400"/>
        </p:xfrm>
        <a:graphic>
          <a:graphicData uri="http://schemas.openxmlformats.org/drawingml/2006/table">
            <a:tbl>
              <a:tblPr firstRow="1" bandRow="1">
                <a:tableStyleId>{5C22544A-7EE6-4342-B048-85BDC9FD1C3A}</a:tableStyleId>
              </a:tblPr>
              <a:tblGrid>
                <a:gridCol w="995363">
                  <a:extLst>
                    <a:ext uri="{9D8B030D-6E8A-4147-A177-3AD203B41FA5}">
                      <a16:colId xmlns:a16="http://schemas.microsoft.com/office/drawing/2014/main" val="20000"/>
                    </a:ext>
                  </a:extLst>
                </a:gridCol>
                <a:gridCol w="523874">
                  <a:extLst>
                    <a:ext uri="{9D8B030D-6E8A-4147-A177-3AD203B41FA5}">
                      <a16:colId xmlns:a16="http://schemas.microsoft.com/office/drawing/2014/main" val="20001"/>
                    </a:ext>
                  </a:extLst>
                </a:gridCol>
                <a:gridCol w="3586163">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279400">
                <a:tc>
                  <a:txBody>
                    <a:bodyPr/>
                    <a:lstStyle/>
                    <a:p>
                      <a:pPr>
                        <a:lnSpc>
                          <a:spcPct val="70000"/>
                        </a:lnSpc>
                      </a:pPr>
                      <a:endParaRPr lang="en-US" sz="1600" dirty="0"/>
                    </a:p>
                  </a:txBody>
                  <a:tcPr/>
                </a:tc>
                <a:tc>
                  <a:txBody>
                    <a:bodyPr/>
                    <a:lstStyle/>
                    <a:p>
                      <a:pPr>
                        <a:lnSpc>
                          <a:spcPct val="70000"/>
                        </a:lnSpc>
                      </a:pPr>
                      <a:r>
                        <a:rPr lang="en-US" sz="1600" dirty="0"/>
                        <a:t>Doc</a:t>
                      </a:r>
                    </a:p>
                  </a:txBody>
                  <a:tcPr/>
                </a:tc>
                <a:tc>
                  <a:txBody>
                    <a:bodyPr/>
                    <a:lstStyle/>
                    <a:p>
                      <a:pPr>
                        <a:lnSpc>
                          <a:spcPct val="70000"/>
                        </a:lnSpc>
                      </a:pPr>
                      <a:r>
                        <a:rPr lang="en-US" sz="1600" dirty="0"/>
                        <a:t>Words</a:t>
                      </a:r>
                    </a:p>
                  </a:txBody>
                  <a:tcPr/>
                </a:tc>
                <a:tc>
                  <a:txBody>
                    <a:bodyPr/>
                    <a:lstStyle/>
                    <a:p>
                      <a:pPr>
                        <a:lnSpc>
                          <a:spcPct val="70000"/>
                        </a:lnSpc>
                      </a:pPr>
                      <a:r>
                        <a:rPr lang="en-US" sz="1600" dirty="0"/>
                        <a:t>Class</a:t>
                      </a:r>
                    </a:p>
                  </a:txBody>
                  <a:tcPr/>
                </a:tc>
                <a:extLst>
                  <a:ext uri="{0D108BD9-81ED-4DB2-BD59-A6C34878D82A}">
                    <a16:rowId xmlns:a16="http://schemas.microsoft.com/office/drawing/2014/main" val="10000"/>
                  </a:ext>
                </a:extLst>
              </a:tr>
              <a:tr h="279400">
                <a:tc>
                  <a:txBody>
                    <a:bodyPr/>
                    <a:lstStyle/>
                    <a:p>
                      <a:pPr>
                        <a:lnSpc>
                          <a:spcPct val="70000"/>
                        </a:lnSpc>
                      </a:pPr>
                      <a:r>
                        <a:rPr lang="en-US" sz="1600" dirty="0"/>
                        <a:t>Training</a:t>
                      </a:r>
                    </a:p>
                  </a:txBody>
                  <a:tcPr>
                    <a:solidFill>
                      <a:schemeClr val="accent6">
                        <a:lumMod val="20000"/>
                        <a:lumOff val="80000"/>
                      </a:schemeClr>
                    </a:solidFill>
                  </a:tcPr>
                </a:tc>
                <a:tc>
                  <a:txBody>
                    <a:bodyPr/>
                    <a:lstStyle/>
                    <a:p>
                      <a:pPr>
                        <a:lnSpc>
                          <a:spcPct val="70000"/>
                        </a:lnSpc>
                      </a:pPr>
                      <a:r>
                        <a:rPr lang="en-US" sz="1600" dirty="0"/>
                        <a:t>1</a:t>
                      </a:r>
                    </a:p>
                  </a:txBody>
                  <a:tcPr>
                    <a:solidFill>
                      <a:schemeClr val="accent6">
                        <a:lumMod val="20000"/>
                        <a:lumOff val="80000"/>
                      </a:schemeClr>
                    </a:solidFill>
                  </a:tcPr>
                </a:tc>
                <a:tc>
                  <a:txBody>
                    <a:bodyPr/>
                    <a:lstStyle/>
                    <a:p>
                      <a:pPr>
                        <a:lnSpc>
                          <a:spcPct val="70000"/>
                        </a:lnSpc>
                      </a:pPr>
                      <a:r>
                        <a:rPr lang="en-US" sz="1600" dirty="0"/>
                        <a:t>Chinese</a:t>
                      </a:r>
                      <a:r>
                        <a:rPr lang="en-US" sz="1600" baseline="0" dirty="0"/>
                        <a:t> Beijing Chinese</a:t>
                      </a:r>
                      <a:endParaRPr lang="en-US" sz="1600" dirty="0"/>
                    </a:p>
                  </a:txBody>
                  <a:tcPr>
                    <a:solidFill>
                      <a:schemeClr val="accent6">
                        <a:lumMod val="20000"/>
                        <a:lumOff val="80000"/>
                      </a:schemeClr>
                    </a:solidFill>
                  </a:tcPr>
                </a:tc>
                <a:tc>
                  <a:txBody>
                    <a:bodyPr/>
                    <a:lstStyle/>
                    <a:p>
                      <a:pPr>
                        <a:lnSpc>
                          <a:spcPct val="70000"/>
                        </a:lnSpc>
                      </a:pPr>
                      <a:r>
                        <a:rPr lang="en-US" sz="1600" dirty="0"/>
                        <a:t>c</a:t>
                      </a:r>
                    </a:p>
                  </a:txBody>
                  <a:tcPr>
                    <a:solidFill>
                      <a:schemeClr val="accent6">
                        <a:lumMod val="20000"/>
                        <a:lumOff val="80000"/>
                      </a:schemeClr>
                    </a:solidFill>
                  </a:tcPr>
                </a:tc>
                <a:extLst>
                  <a:ext uri="{0D108BD9-81ED-4DB2-BD59-A6C34878D82A}">
                    <a16:rowId xmlns:a16="http://schemas.microsoft.com/office/drawing/2014/main" val="10001"/>
                  </a:ext>
                </a:extLst>
              </a:tr>
              <a:tr h="279400">
                <a:tc>
                  <a:txBody>
                    <a:bodyPr/>
                    <a:lstStyle/>
                    <a:p>
                      <a:pPr>
                        <a:lnSpc>
                          <a:spcPct val="70000"/>
                        </a:lnSpc>
                      </a:pPr>
                      <a:endParaRPr lang="en-US" sz="1600" dirty="0"/>
                    </a:p>
                  </a:txBody>
                  <a:tcPr>
                    <a:solidFill>
                      <a:schemeClr val="accent6">
                        <a:lumMod val="20000"/>
                        <a:lumOff val="80000"/>
                      </a:schemeClr>
                    </a:solidFill>
                  </a:tcPr>
                </a:tc>
                <a:tc>
                  <a:txBody>
                    <a:bodyPr/>
                    <a:lstStyle/>
                    <a:p>
                      <a:pPr>
                        <a:lnSpc>
                          <a:spcPct val="70000"/>
                        </a:lnSpc>
                      </a:pPr>
                      <a:r>
                        <a:rPr lang="en-US" sz="1600" dirty="0"/>
                        <a:t>2</a:t>
                      </a:r>
                    </a:p>
                  </a:txBody>
                  <a:tcPr>
                    <a:solidFill>
                      <a:schemeClr val="accent6">
                        <a:lumMod val="20000"/>
                        <a:lumOff val="80000"/>
                      </a:schemeClr>
                    </a:solidFill>
                  </a:tcPr>
                </a:tc>
                <a:tc>
                  <a:txBody>
                    <a:bodyPr/>
                    <a:lstStyle/>
                    <a:p>
                      <a:pPr>
                        <a:lnSpc>
                          <a:spcPct val="70000"/>
                        </a:lnSpc>
                      </a:pPr>
                      <a:r>
                        <a:rPr lang="en-US" sz="1600" dirty="0"/>
                        <a:t>Chinese Chinese Shanghai</a:t>
                      </a:r>
                    </a:p>
                  </a:txBody>
                  <a:tcPr>
                    <a:solidFill>
                      <a:schemeClr val="accent6">
                        <a:lumMod val="20000"/>
                        <a:lumOff val="80000"/>
                      </a:schemeClr>
                    </a:solidFill>
                  </a:tcPr>
                </a:tc>
                <a:tc>
                  <a:txBody>
                    <a:bodyPr/>
                    <a:lstStyle/>
                    <a:p>
                      <a:pPr>
                        <a:lnSpc>
                          <a:spcPct val="70000"/>
                        </a:lnSpc>
                      </a:pPr>
                      <a:r>
                        <a:rPr lang="en-US" sz="1600" dirty="0"/>
                        <a:t>c</a:t>
                      </a:r>
                    </a:p>
                  </a:txBody>
                  <a:tcPr>
                    <a:solidFill>
                      <a:schemeClr val="accent6">
                        <a:lumMod val="20000"/>
                        <a:lumOff val="80000"/>
                      </a:schemeClr>
                    </a:solidFill>
                  </a:tcPr>
                </a:tc>
                <a:extLst>
                  <a:ext uri="{0D108BD9-81ED-4DB2-BD59-A6C34878D82A}">
                    <a16:rowId xmlns:a16="http://schemas.microsoft.com/office/drawing/2014/main" val="10002"/>
                  </a:ext>
                </a:extLst>
              </a:tr>
              <a:tr h="279400">
                <a:tc>
                  <a:txBody>
                    <a:bodyPr/>
                    <a:lstStyle/>
                    <a:p>
                      <a:pPr>
                        <a:lnSpc>
                          <a:spcPct val="70000"/>
                        </a:lnSpc>
                      </a:pPr>
                      <a:endParaRPr lang="en-US" sz="1600" dirty="0"/>
                    </a:p>
                  </a:txBody>
                  <a:tcPr>
                    <a:solidFill>
                      <a:schemeClr val="accent6">
                        <a:lumMod val="20000"/>
                        <a:lumOff val="80000"/>
                      </a:schemeClr>
                    </a:solidFill>
                  </a:tcPr>
                </a:tc>
                <a:tc>
                  <a:txBody>
                    <a:bodyPr/>
                    <a:lstStyle/>
                    <a:p>
                      <a:pPr>
                        <a:lnSpc>
                          <a:spcPct val="70000"/>
                        </a:lnSpc>
                      </a:pPr>
                      <a:r>
                        <a:rPr lang="en-US" sz="1600" dirty="0"/>
                        <a:t>3</a:t>
                      </a:r>
                    </a:p>
                  </a:txBody>
                  <a:tcPr>
                    <a:solidFill>
                      <a:schemeClr val="accent6">
                        <a:lumMod val="20000"/>
                        <a:lumOff val="80000"/>
                      </a:schemeClr>
                    </a:solidFill>
                  </a:tcPr>
                </a:tc>
                <a:tc>
                  <a:txBody>
                    <a:bodyPr/>
                    <a:lstStyle/>
                    <a:p>
                      <a:pPr>
                        <a:lnSpc>
                          <a:spcPct val="70000"/>
                        </a:lnSpc>
                      </a:pPr>
                      <a:r>
                        <a:rPr lang="en-US" sz="1600" dirty="0"/>
                        <a:t>Chinese Macao</a:t>
                      </a:r>
                    </a:p>
                  </a:txBody>
                  <a:tcPr>
                    <a:solidFill>
                      <a:schemeClr val="accent6">
                        <a:lumMod val="20000"/>
                        <a:lumOff val="80000"/>
                      </a:schemeClr>
                    </a:solidFill>
                  </a:tcPr>
                </a:tc>
                <a:tc>
                  <a:txBody>
                    <a:bodyPr/>
                    <a:lstStyle/>
                    <a:p>
                      <a:pPr>
                        <a:lnSpc>
                          <a:spcPct val="70000"/>
                        </a:lnSpc>
                      </a:pPr>
                      <a:r>
                        <a:rPr lang="en-US" sz="1600" dirty="0"/>
                        <a:t>c</a:t>
                      </a:r>
                    </a:p>
                  </a:txBody>
                  <a:tcPr>
                    <a:solidFill>
                      <a:schemeClr val="accent6">
                        <a:lumMod val="20000"/>
                        <a:lumOff val="80000"/>
                      </a:schemeClr>
                    </a:solidFill>
                  </a:tcPr>
                </a:tc>
                <a:extLst>
                  <a:ext uri="{0D108BD9-81ED-4DB2-BD59-A6C34878D82A}">
                    <a16:rowId xmlns:a16="http://schemas.microsoft.com/office/drawing/2014/main" val="10003"/>
                  </a:ext>
                </a:extLst>
              </a:tr>
              <a:tr h="279400">
                <a:tc>
                  <a:txBody>
                    <a:bodyPr/>
                    <a:lstStyle/>
                    <a:p>
                      <a:pPr>
                        <a:lnSpc>
                          <a:spcPct val="70000"/>
                        </a:lnSpc>
                      </a:pPr>
                      <a:endParaRPr lang="en-US" sz="1600"/>
                    </a:p>
                  </a:txBody>
                  <a:tcPr>
                    <a:solidFill>
                      <a:schemeClr val="accent6">
                        <a:lumMod val="20000"/>
                        <a:lumOff val="80000"/>
                      </a:schemeClr>
                    </a:solidFill>
                  </a:tcPr>
                </a:tc>
                <a:tc>
                  <a:txBody>
                    <a:bodyPr/>
                    <a:lstStyle/>
                    <a:p>
                      <a:pPr>
                        <a:lnSpc>
                          <a:spcPct val="70000"/>
                        </a:lnSpc>
                      </a:pPr>
                      <a:r>
                        <a:rPr lang="en-US" sz="1600" dirty="0"/>
                        <a:t>4</a:t>
                      </a:r>
                    </a:p>
                  </a:txBody>
                  <a:tcPr>
                    <a:solidFill>
                      <a:schemeClr val="accent6">
                        <a:lumMod val="20000"/>
                        <a:lumOff val="80000"/>
                      </a:schemeClr>
                    </a:solidFill>
                  </a:tcPr>
                </a:tc>
                <a:tc>
                  <a:txBody>
                    <a:bodyPr/>
                    <a:lstStyle/>
                    <a:p>
                      <a:pPr>
                        <a:lnSpc>
                          <a:spcPct val="70000"/>
                        </a:lnSpc>
                      </a:pPr>
                      <a:r>
                        <a:rPr lang="en-US" sz="1600" dirty="0"/>
                        <a:t>Tokyo Japan Chinese</a:t>
                      </a:r>
                    </a:p>
                  </a:txBody>
                  <a:tcPr>
                    <a:solidFill>
                      <a:schemeClr val="accent6">
                        <a:lumMod val="20000"/>
                        <a:lumOff val="80000"/>
                      </a:schemeClr>
                    </a:solidFill>
                  </a:tcPr>
                </a:tc>
                <a:tc>
                  <a:txBody>
                    <a:bodyPr/>
                    <a:lstStyle/>
                    <a:p>
                      <a:pPr>
                        <a:lnSpc>
                          <a:spcPct val="70000"/>
                        </a:lnSpc>
                      </a:pPr>
                      <a:r>
                        <a:rPr lang="en-US" sz="1600" dirty="0"/>
                        <a:t>j</a:t>
                      </a:r>
                    </a:p>
                  </a:txBody>
                  <a:tcPr>
                    <a:solidFill>
                      <a:schemeClr val="accent6">
                        <a:lumMod val="20000"/>
                        <a:lumOff val="80000"/>
                      </a:schemeClr>
                    </a:solidFill>
                  </a:tcPr>
                </a:tc>
                <a:extLst>
                  <a:ext uri="{0D108BD9-81ED-4DB2-BD59-A6C34878D82A}">
                    <a16:rowId xmlns:a16="http://schemas.microsoft.com/office/drawing/2014/main" val="10004"/>
                  </a:ext>
                </a:extLst>
              </a:tr>
              <a:tr h="279400">
                <a:tc>
                  <a:txBody>
                    <a:bodyPr/>
                    <a:lstStyle/>
                    <a:p>
                      <a:pPr>
                        <a:lnSpc>
                          <a:spcPct val="70000"/>
                        </a:lnSpc>
                      </a:pPr>
                      <a:r>
                        <a:rPr lang="en-US" sz="1600" dirty="0"/>
                        <a:t>Test</a:t>
                      </a:r>
                    </a:p>
                  </a:txBody>
                  <a:tcPr/>
                </a:tc>
                <a:tc>
                  <a:txBody>
                    <a:bodyPr/>
                    <a:lstStyle/>
                    <a:p>
                      <a:pPr>
                        <a:lnSpc>
                          <a:spcPct val="70000"/>
                        </a:lnSpc>
                      </a:pPr>
                      <a:r>
                        <a:rPr lang="en-US" sz="1600" dirty="0"/>
                        <a:t>5</a:t>
                      </a:r>
                    </a:p>
                  </a:txBody>
                  <a:tcPr/>
                </a:tc>
                <a:tc>
                  <a:txBody>
                    <a:bodyPr/>
                    <a:lstStyle/>
                    <a:p>
                      <a:pPr>
                        <a:lnSpc>
                          <a:spcPct val="70000"/>
                        </a:lnSpc>
                      </a:pPr>
                      <a:r>
                        <a:rPr lang="en-US" sz="1600" dirty="0"/>
                        <a:t>Chinese Chinese Chinese Tokyo</a:t>
                      </a:r>
                      <a:r>
                        <a:rPr lang="en-US" sz="1600" baseline="0" dirty="0"/>
                        <a:t> Japan</a:t>
                      </a:r>
                      <a:endParaRPr lang="en-US" sz="1600" dirty="0"/>
                    </a:p>
                  </a:txBody>
                  <a:tcPr/>
                </a:tc>
                <a:tc>
                  <a:txBody>
                    <a:bodyPr/>
                    <a:lstStyle/>
                    <a:p>
                      <a:pPr>
                        <a:lnSpc>
                          <a:spcPct val="70000"/>
                        </a:lnSpc>
                      </a:pPr>
                      <a:r>
                        <a:rPr lang="en-US" sz="1600" dirty="0"/>
                        <a:t>?</a:t>
                      </a:r>
                    </a:p>
                  </a:txBody>
                  <a:tcPr/>
                </a:tc>
                <a:extLst>
                  <a:ext uri="{0D108BD9-81ED-4DB2-BD59-A6C34878D82A}">
                    <a16:rowId xmlns:a16="http://schemas.microsoft.com/office/drawing/2014/main" val="10005"/>
                  </a:ext>
                </a:extLst>
              </a:tr>
            </a:tbl>
          </a:graphicData>
        </a:graphic>
      </p:graphicFrame>
      <p:sp>
        <p:nvSpPr>
          <p:cNvPr id="8" name="TextBox 7"/>
          <p:cNvSpPr txBox="1"/>
          <p:nvPr/>
        </p:nvSpPr>
        <p:spPr>
          <a:xfrm>
            <a:off x="457200" y="1834574"/>
            <a:ext cx="838199" cy="954107"/>
          </a:xfrm>
          <a:prstGeom prst="rect">
            <a:avLst/>
          </a:prstGeom>
          <a:noFill/>
        </p:spPr>
        <p:txBody>
          <a:bodyPr wrap="square" rtlCol="0">
            <a:spAutoFit/>
          </a:bodyPr>
          <a:lstStyle/>
          <a:p>
            <a:r>
              <a:rPr lang="en-US" sz="1800" b="1" dirty="0">
                <a:latin typeface="+mn-lt"/>
              </a:rPr>
              <a:t>Priors:</a:t>
            </a:r>
          </a:p>
          <a:p>
            <a:r>
              <a:rPr lang="en-US" sz="1800" i="1" dirty="0">
                <a:latin typeface="+mn-lt"/>
              </a:rPr>
              <a:t>P</a:t>
            </a:r>
            <a:r>
              <a:rPr lang="en-US" sz="1800" dirty="0">
                <a:latin typeface="+mn-lt"/>
              </a:rPr>
              <a:t>(</a:t>
            </a:r>
            <a:r>
              <a:rPr lang="en-US" sz="1800" i="1" dirty="0">
                <a:latin typeface="+mn-lt"/>
              </a:rPr>
              <a:t>c</a:t>
            </a:r>
            <a:r>
              <a:rPr lang="en-US" sz="1800" dirty="0">
                <a:latin typeface="+mn-lt"/>
              </a:rPr>
              <a:t>)= </a:t>
            </a:r>
          </a:p>
          <a:p>
            <a:endParaRPr lang="en-US" sz="200" i="1" dirty="0">
              <a:latin typeface="+mn-lt"/>
            </a:endParaRPr>
          </a:p>
          <a:p>
            <a:r>
              <a:rPr lang="en-US" sz="1800" i="1" dirty="0">
                <a:latin typeface="+mn-lt"/>
              </a:rPr>
              <a:t>P</a:t>
            </a:r>
            <a:r>
              <a:rPr lang="en-US" sz="1800" dirty="0">
                <a:latin typeface="+mn-lt"/>
              </a:rPr>
              <a:t>(</a:t>
            </a:r>
            <a:r>
              <a:rPr lang="en-US" sz="1800" i="1" dirty="0">
                <a:latin typeface="+mn-lt"/>
              </a:rPr>
              <a:t>j</a:t>
            </a:r>
            <a:r>
              <a:rPr lang="en-US" sz="1800" dirty="0">
                <a:latin typeface="+mn-lt"/>
              </a:rPr>
              <a:t>)= </a:t>
            </a:r>
          </a:p>
        </p:txBody>
      </p:sp>
      <p:sp>
        <p:nvSpPr>
          <p:cNvPr id="23" name="TextBox 22"/>
          <p:cNvSpPr txBox="1"/>
          <p:nvPr/>
        </p:nvSpPr>
        <p:spPr>
          <a:xfrm>
            <a:off x="1371600" y="2291774"/>
            <a:ext cx="331537" cy="584776"/>
          </a:xfrm>
          <a:prstGeom prst="rect">
            <a:avLst/>
          </a:prstGeom>
          <a:noFill/>
        </p:spPr>
        <p:txBody>
          <a:bodyPr wrap="square" rtlCol="0">
            <a:spAutoFit/>
          </a:bodyPr>
          <a:lstStyle/>
          <a:p>
            <a:r>
              <a:rPr lang="en-US" sz="1600" dirty="0">
                <a:latin typeface="+mn-lt"/>
              </a:rPr>
              <a:t>1</a:t>
            </a:r>
          </a:p>
          <a:p>
            <a:endParaRPr lang="en-US" sz="1600" dirty="0">
              <a:latin typeface="+mn-lt"/>
            </a:endParaRPr>
          </a:p>
        </p:txBody>
      </p:sp>
      <p:sp>
        <p:nvSpPr>
          <p:cNvPr id="10" name="TextBox 9"/>
          <p:cNvSpPr txBox="1"/>
          <p:nvPr/>
        </p:nvSpPr>
        <p:spPr>
          <a:xfrm>
            <a:off x="5257800" y="2266950"/>
            <a:ext cx="4038600" cy="2585323"/>
          </a:xfrm>
          <a:prstGeom prst="rect">
            <a:avLst/>
          </a:prstGeom>
          <a:noFill/>
        </p:spPr>
        <p:txBody>
          <a:bodyPr wrap="square" rtlCol="0">
            <a:spAutoFit/>
          </a:bodyPr>
          <a:lstStyle/>
          <a:p>
            <a:r>
              <a:rPr lang="en-US" sz="1800" b="1" dirty="0">
                <a:latin typeface="+mn-lt"/>
              </a:rPr>
              <a:t>Choosing a class:</a:t>
            </a:r>
          </a:p>
          <a:p>
            <a:r>
              <a:rPr lang="en-US" sz="1800" dirty="0">
                <a:latin typeface="+mn-lt"/>
              </a:rPr>
              <a:t>P(c|d5) </a:t>
            </a:r>
          </a:p>
          <a:p>
            <a:endParaRPr lang="en-US" sz="1800" dirty="0">
              <a:latin typeface="+mn-lt"/>
            </a:endParaRPr>
          </a:p>
          <a:p>
            <a:endParaRPr lang="en-US" sz="1800" dirty="0">
              <a:latin typeface="+mn-lt"/>
            </a:endParaRPr>
          </a:p>
          <a:p>
            <a:endParaRPr lang="en-US" sz="1800" dirty="0">
              <a:latin typeface="+mn-lt"/>
            </a:endParaRPr>
          </a:p>
          <a:p>
            <a:r>
              <a:rPr lang="en-US" sz="1800" dirty="0">
                <a:latin typeface="+mn-lt"/>
              </a:rPr>
              <a:t>P(j|d5) </a:t>
            </a:r>
          </a:p>
          <a:p>
            <a:endParaRPr lang="en-US" sz="1800" dirty="0">
              <a:latin typeface="+mn-lt"/>
            </a:endParaRPr>
          </a:p>
          <a:p>
            <a:endParaRPr lang="en-US" sz="1800" dirty="0">
              <a:latin typeface="+mn-lt"/>
            </a:endParaRPr>
          </a:p>
          <a:p>
            <a:endParaRPr lang="en-US" sz="1800" dirty="0">
              <a:latin typeface="+mn-lt"/>
            </a:endParaRPr>
          </a:p>
        </p:txBody>
      </p:sp>
      <p:sp>
        <p:nvSpPr>
          <p:cNvPr id="40" name="TextBox 39"/>
          <p:cNvSpPr txBox="1"/>
          <p:nvPr/>
        </p:nvSpPr>
        <p:spPr>
          <a:xfrm>
            <a:off x="5867400" y="3663374"/>
            <a:ext cx="2158664" cy="584776"/>
          </a:xfrm>
          <a:prstGeom prst="rect">
            <a:avLst/>
          </a:prstGeom>
          <a:noFill/>
        </p:spPr>
        <p:txBody>
          <a:bodyPr wrap="none" rtlCol="0">
            <a:spAutoFit/>
          </a:bodyPr>
          <a:lstStyle/>
          <a:p>
            <a:pPr lvl="1"/>
            <a:r>
              <a:rPr lang="en-US" altLang="zh-TW" sz="1600" dirty="0">
                <a:latin typeface="Calibri" charset="0"/>
              </a:rPr>
              <a:t> </a:t>
            </a:r>
            <a:r>
              <a:rPr lang="en-US" altLang="zh-TW" sz="1600" dirty="0">
                <a:latin typeface="Calibri" charset="0"/>
                <a:ea typeface="Arial" charset="0"/>
                <a:cs typeface="Arial" charset="0"/>
              </a:rPr>
              <a:t>1/4 * (2/9)</a:t>
            </a:r>
            <a:r>
              <a:rPr lang="en-US" altLang="zh-TW" sz="1600" baseline="30000" dirty="0">
                <a:latin typeface="Calibri" charset="0"/>
                <a:ea typeface="Arial" charset="0"/>
                <a:cs typeface="Arial" charset="0"/>
              </a:rPr>
              <a:t>3</a:t>
            </a:r>
            <a:r>
              <a:rPr lang="en-US" altLang="zh-TW" sz="1600" dirty="0">
                <a:latin typeface="Calibri" charset="0"/>
                <a:ea typeface="Arial" charset="0"/>
                <a:cs typeface="Arial" charset="0"/>
              </a:rPr>
              <a:t> * 2/9 * 2/9 </a:t>
            </a:r>
            <a:r>
              <a:rPr lang="en-US" altLang="zh-TW" sz="1600" dirty="0">
                <a:latin typeface="Calibri" charset="0"/>
              </a:rPr>
              <a:t> </a:t>
            </a:r>
          </a:p>
          <a:p>
            <a:pPr lvl="1">
              <a:buFont typeface="Wingdings" charset="2"/>
              <a:buNone/>
            </a:pPr>
            <a:r>
              <a:rPr lang="en-US" altLang="zh-TW" sz="1600" dirty="0">
                <a:latin typeface="Calibri" charset="0"/>
                <a:ea typeface="Arial" charset="0"/>
                <a:cs typeface="Arial" charset="0"/>
              </a:rPr>
              <a:t>	≈ 0.0001</a:t>
            </a:r>
          </a:p>
        </p:txBody>
      </p:sp>
      <p:sp>
        <p:nvSpPr>
          <p:cNvPr id="12" name="TextBox 11"/>
          <p:cNvSpPr txBox="1"/>
          <p:nvPr/>
        </p:nvSpPr>
        <p:spPr>
          <a:xfrm>
            <a:off x="1143000" y="2087998"/>
            <a:ext cx="331537" cy="584776"/>
          </a:xfrm>
          <a:prstGeom prst="rect">
            <a:avLst/>
          </a:prstGeom>
          <a:noFill/>
        </p:spPr>
        <p:txBody>
          <a:bodyPr wrap="square" rtlCol="0">
            <a:spAutoFit/>
          </a:bodyPr>
          <a:lstStyle/>
          <a:p>
            <a:r>
              <a:rPr lang="en-US" sz="1600" dirty="0">
                <a:latin typeface="+mn-lt"/>
              </a:rPr>
              <a:t>3</a:t>
            </a:r>
          </a:p>
          <a:p>
            <a:endParaRPr lang="en-US" sz="1600" dirty="0">
              <a:latin typeface="+mn-lt"/>
            </a:endParaRPr>
          </a:p>
        </p:txBody>
      </p:sp>
      <p:sp>
        <p:nvSpPr>
          <p:cNvPr id="13" name="TextBox 12"/>
          <p:cNvSpPr txBox="1"/>
          <p:nvPr/>
        </p:nvSpPr>
        <p:spPr>
          <a:xfrm>
            <a:off x="1143000" y="2312590"/>
            <a:ext cx="304800" cy="338554"/>
          </a:xfrm>
          <a:prstGeom prst="rect">
            <a:avLst/>
          </a:prstGeom>
          <a:noFill/>
        </p:spPr>
        <p:txBody>
          <a:bodyPr wrap="square" rtlCol="0">
            <a:spAutoFit/>
          </a:bodyPr>
          <a:lstStyle/>
          <a:p>
            <a:r>
              <a:rPr lang="en-US" sz="1600" dirty="0">
                <a:latin typeface="+mn-lt"/>
              </a:rPr>
              <a:t>4</a:t>
            </a:r>
          </a:p>
        </p:txBody>
      </p:sp>
      <p:cxnSp>
        <p:nvCxnSpPr>
          <p:cNvPr id="15" name="Straight Connector 14"/>
          <p:cNvCxnSpPr/>
          <p:nvPr/>
        </p:nvCxnSpPr>
        <p:spPr bwMode="auto">
          <a:xfrm>
            <a:off x="1196472" y="2388790"/>
            <a:ext cx="177960" cy="0"/>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sp>
        <p:nvSpPr>
          <p:cNvPr id="24" name="TextBox 23"/>
          <p:cNvSpPr txBox="1"/>
          <p:nvPr/>
        </p:nvSpPr>
        <p:spPr>
          <a:xfrm>
            <a:off x="1371600" y="2516366"/>
            <a:ext cx="304800" cy="338554"/>
          </a:xfrm>
          <a:prstGeom prst="rect">
            <a:avLst/>
          </a:prstGeom>
          <a:noFill/>
        </p:spPr>
        <p:txBody>
          <a:bodyPr wrap="square" rtlCol="0">
            <a:spAutoFit/>
          </a:bodyPr>
          <a:lstStyle/>
          <a:p>
            <a:r>
              <a:rPr lang="en-US" sz="1600" dirty="0">
                <a:latin typeface="+mn-lt"/>
              </a:rPr>
              <a:t>4</a:t>
            </a:r>
          </a:p>
        </p:txBody>
      </p:sp>
      <p:cxnSp>
        <p:nvCxnSpPr>
          <p:cNvPr id="25" name="Straight Connector 24"/>
          <p:cNvCxnSpPr/>
          <p:nvPr/>
        </p:nvCxnSpPr>
        <p:spPr bwMode="auto">
          <a:xfrm>
            <a:off x="1425072" y="2592566"/>
            <a:ext cx="177960" cy="0"/>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sp>
        <p:nvSpPr>
          <p:cNvPr id="7" name="TextBox 6"/>
          <p:cNvSpPr txBox="1"/>
          <p:nvPr/>
        </p:nvSpPr>
        <p:spPr>
          <a:xfrm>
            <a:off x="838200" y="3028950"/>
            <a:ext cx="2609195" cy="2031325"/>
          </a:xfrm>
          <a:prstGeom prst="rect">
            <a:avLst/>
          </a:prstGeom>
          <a:noFill/>
        </p:spPr>
        <p:txBody>
          <a:bodyPr wrap="none" rtlCol="0">
            <a:spAutoFit/>
          </a:bodyPr>
          <a:lstStyle/>
          <a:p>
            <a:r>
              <a:rPr lang="en-US" sz="1800" b="1" dirty="0">
                <a:latin typeface="+mn-lt"/>
              </a:rPr>
              <a:t>Conditional Probabilities:</a:t>
            </a:r>
          </a:p>
          <a:p>
            <a:r>
              <a:rPr lang="en-US" sz="1800" dirty="0">
                <a:latin typeface="+mn-lt"/>
              </a:rPr>
              <a:t>P(</a:t>
            </a:r>
            <a:r>
              <a:rPr lang="en-US" sz="1800" dirty="0" err="1">
                <a:latin typeface="+mn-lt"/>
              </a:rPr>
              <a:t>Chinese|</a:t>
            </a:r>
            <a:r>
              <a:rPr lang="en-US" sz="1800" i="1" dirty="0" err="1">
                <a:latin typeface="+mn-lt"/>
              </a:rPr>
              <a:t>c</a:t>
            </a:r>
            <a:r>
              <a:rPr lang="en-US" sz="1800" dirty="0">
                <a:latin typeface="+mn-lt"/>
              </a:rPr>
              <a:t>) =</a:t>
            </a:r>
          </a:p>
          <a:p>
            <a:r>
              <a:rPr lang="en-US" sz="1800" dirty="0">
                <a:latin typeface="+mn-lt"/>
              </a:rPr>
              <a:t>P(</a:t>
            </a:r>
            <a:r>
              <a:rPr lang="en-US" sz="1800" dirty="0" err="1">
                <a:latin typeface="+mn-lt"/>
              </a:rPr>
              <a:t>Tokyo|</a:t>
            </a:r>
            <a:r>
              <a:rPr lang="en-US" sz="1800" i="1" dirty="0" err="1">
                <a:latin typeface="+mn-lt"/>
              </a:rPr>
              <a:t>c</a:t>
            </a:r>
            <a:r>
              <a:rPr lang="en-US" sz="1800" dirty="0">
                <a:latin typeface="+mn-lt"/>
              </a:rPr>
              <a:t>)    =</a:t>
            </a:r>
          </a:p>
          <a:p>
            <a:r>
              <a:rPr lang="en-US" sz="1800" dirty="0">
                <a:latin typeface="+mn-lt"/>
              </a:rPr>
              <a:t>P(</a:t>
            </a:r>
            <a:r>
              <a:rPr lang="en-US" sz="1800" dirty="0" err="1">
                <a:latin typeface="+mn-lt"/>
              </a:rPr>
              <a:t>Japan|</a:t>
            </a:r>
            <a:r>
              <a:rPr lang="en-US" sz="1800" i="1" dirty="0" err="1">
                <a:latin typeface="+mn-lt"/>
              </a:rPr>
              <a:t>c</a:t>
            </a:r>
            <a:r>
              <a:rPr lang="en-US" sz="1800" dirty="0">
                <a:latin typeface="+mn-lt"/>
              </a:rPr>
              <a:t>)     =</a:t>
            </a:r>
          </a:p>
          <a:p>
            <a:r>
              <a:rPr lang="en-US" sz="1800" dirty="0">
                <a:latin typeface="+mn-lt"/>
              </a:rPr>
              <a:t>P(</a:t>
            </a:r>
            <a:r>
              <a:rPr lang="en-US" sz="1800" dirty="0" err="1">
                <a:latin typeface="+mn-lt"/>
              </a:rPr>
              <a:t>Chinese|</a:t>
            </a:r>
            <a:r>
              <a:rPr lang="en-US" sz="1800" i="1" dirty="0" err="1">
                <a:latin typeface="+mn-lt"/>
              </a:rPr>
              <a:t>j</a:t>
            </a:r>
            <a:r>
              <a:rPr lang="en-US" sz="1800" dirty="0">
                <a:latin typeface="+mn-lt"/>
              </a:rPr>
              <a:t>) =</a:t>
            </a:r>
          </a:p>
          <a:p>
            <a:r>
              <a:rPr lang="en-US" sz="1800" dirty="0">
                <a:latin typeface="+mn-lt"/>
              </a:rPr>
              <a:t>P(</a:t>
            </a:r>
            <a:r>
              <a:rPr lang="en-US" sz="1800" dirty="0" err="1">
                <a:latin typeface="+mn-lt"/>
              </a:rPr>
              <a:t>Tokyo|</a:t>
            </a:r>
            <a:r>
              <a:rPr lang="en-US" sz="1800" i="1" dirty="0" err="1">
                <a:latin typeface="+mn-lt"/>
              </a:rPr>
              <a:t>j</a:t>
            </a:r>
            <a:r>
              <a:rPr lang="en-US" sz="1800" dirty="0">
                <a:latin typeface="+mn-lt"/>
              </a:rPr>
              <a:t>)     =</a:t>
            </a:r>
          </a:p>
          <a:p>
            <a:r>
              <a:rPr lang="en-US" sz="1800" dirty="0">
                <a:latin typeface="+mn-lt"/>
              </a:rPr>
              <a:t>P(</a:t>
            </a:r>
            <a:r>
              <a:rPr lang="en-US" sz="1800" dirty="0" err="1">
                <a:latin typeface="+mn-lt"/>
              </a:rPr>
              <a:t>Japan|</a:t>
            </a:r>
            <a:r>
              <a:rPr lang="en-US" sz="1800" i="1" dirty="0" err="1">
                <a:latin typeface="+mn-lt"/>
              </a:rPr>
              <a:t>j</a:t>
            </a:r>
            <a:r>
              <a:rPr lang="en-US" sz="1800" dirty="0">
                <a:latin typeface="+mn-lt"/>
              </a:rPr>
              <a:t>)      = </a:t>
            </a:r>
          </a:p>
        </p:txBody>
      </p:sp>
      <p:sp>
        <p:nvSpPr>
          <p:cNvPr id="29" name="TextBox 28"/>
          <p:cNvSpPr txBox="1"/>
          <p:nvPr/>
        </p:nvSpPr>
        <p:spPr>
          <a:xfrm>
            <a:off x="2438400" y="3293646"/>
            <a:ext cx="2558024" cy="369332"/>
          </a:xfrm>
          <a:prstGeom prst="rect">
            <a:avLst/>
          </a:prstGeom>
          <a:noFill/>
        </p:spPr>
        <p:txBody>
          <a:bodyPr wrap="none" rtlCol="0">
            <a:spAutoFit/>
          </a:bodyPr>
          <a:lstStyle/>
          <a:p>
            <a:r>
              <a:rPr lang="en-US" sz="1800" dirty="0">
                <a:latin typeface="+mn-lt"/>
              </a:rPr>
              <a:t>(5+1) / (8+6) = 6/14 = 3/7</a:t>
            </a:r>
          </a:p>
        </p:txBody>
      </p:sp>
      <p:sp>
        <p:nvSpPr>
          <p:cNvPr id="30" name="TextBox 29"/>
          <p:cNvSpPr txBox="1"/>
          <p:nvPr/>
        </p:nvSpPr>
        <p:spPr>
          <a:xfrm>
            <a:off x="2438400" y="3562350"/>
            <a:ext cx="2018501" cy="369332"/>
          </a:xfrm>
          <a:prstGeom prst="rect">
            <a:avLst/>
          </a:prstGeom>
          <a:noFill/>
        </p:spPr>
        <p:txBody>
          <a:bodyPr wrap="none" rtlCol="0">
            <a:spAutoFit/>
          </a:bodyPr>
          <a:lstStyle/>
          <a:p>
            <a:r>
              <a:rPr lang="en-US" sz="1800" dirty="0">
                <a:latin typeface="+mn-lt"/>
              </a:rPr>
              <a:t>(0+1) / (8+6) = 1/14</a:t>
            </a:r>
          </a:p>
        </p:txBody>
      </p:sp>
      <p:sp>
        <p:nvSpPr>
          <p:cNvPr id="32" name="TextBox 31"/>
          <p:cNvSpPr txBox="1"/>
          <p:nvPr/>
        </p:nvSpPr>
        <p:spPr>
          <a:xfrm>
            <a:off x="2438400" y="4145214"/>
            <a:ext cx="1898552" cy="369332"/>
          </a:xfrm>
          <a:prstGeom prst="rect">
            <a:avLst/>
          </a:prstGeom>
          <a:noFill/>
        </p:spPr>
        <p:txBody>
          <a:bodyPr wrap="none" rtlCol="0">
            <a:spAutoFit/>
          </a:bodyPr>
          <a:lstStyle/>
          <a:p>
            <a:r>
              <a:rPr lang="en-US" altLang="zh-TW" sz="1800" dirty="0">
                <a:latin typeface="Calibri" charset="0"/>
              </a:rPr>
              <a:t>(1+1) / (3+6) = 2/9 </a:t>
            </a:r>
            <a:endParaRPr lang="en-US" sz="1800" dirty="0">
              <a:latin typeface="+mn-lt"/>
            </a:endParaRPr>
          </a:p>
        </p:txBody>
      </p:sp>
      <p:sp>
        <p:nvSpPr>
          <p:cNvPr id="33" name="TextBox 32"/>
          <p:cNvSpPr txBox="1"/>
          <p:nvPr/>
        </p:nvSpPr>
        <p:spPr>
          <a:xfrm>
            <a:off x="2438400" y="3852082"/>
            <a:ext cx="2018501" cy="369332"/>
          </a:xfrm>
          <a:prstGeom prst="rect">
            <a:avLst/>
          </a:prstGeom>
          <a:noFill/>
        </p:spPr>
        <p:txBody>
          <a:bodyPr wrap="none" rtlCol="0">
            <a:spAutoFit/>
          </a:bodyPr>
          <a:lstStyle/>
          <a:p>
            <a:r>
              <a:rPr lang="en-US" sz="1800" dirty="0">
                <a:latin typeface="+mn-lt"/>
              </a:rPr>
              <a:t>(0+1) / (8+6) = 1/14</a:t>
            </a:r>
          </a:p>
        </p:txBody>
      </p:sp>
      <p:sp>
        <p:nvSpPr>
          <p:cNvPr id="34" name="TextBox 33"/>
          <p:cNvSpPr txBox="1"/>
          <p:nvPr/>
        </p:nvSpPr>
        <p:spPr>
          <a:xfrm>
            <a:off x="2438400" y="4412218"/>
            <a:ext cx="1898552" cy="369332"/>
          </a:xfrm>
          <a:prstGeom prst="rect">
            <a:avLst/>
          </a:prstGeom>
          <a:noFill/>
        </p:spPr>
        <p:txBody>
          <a:bodyPr wrap="none" rtlCol="0">
            <a:spAutoFit/>
          </a:bodyPr>
          <a:lstStyle/>
          <a:p>
            <a:r>
              <a:rPr lang="en-US" altLang="zh-TW" sz="1800" dirty="0">
                <a:latin typeface="Calibri" charset="0"/>
              </a:rPr>
              <a:t>(1+1) / (3+6) = 2/9 </a:t>
            </a:r>
            <a:endParaRPr lang="en-US" sz="1800" dirty="0">
              <a:latin typeface="+mn-lt"/>
            </a:endParaRPr>
          </a:p>
        </p:txBody>
      </p:sp>
      <p:sp>
        <p:nvSpPr>
          <p:cNvPr id="35" name="TextBox 34"/>
          <p:cNvSpPr txBox="1"/>
          <p:nvPr/>
        </p:nvSpPr>
        <p:spPr>
          <a:xfrm>
            <a:off x="2444848" y="4669254"/>
            <a:ext cx="1898552" cy="369332"/>
          </a:xfrm>
          <a:prstGeom prst="rect">
            <a:avLst/>
          </a:prstGeom>
          <a:noFill/>
        </p:spPr>
        <p:txBody>
          <a:bodyPr wrap="none" rtlCol="0">
            <a:spAutoFit/>
          </a:bodyPr>
          <a:lstStyle/>
          <a:p>
            <a:r>
              <a:rPr lang="en-US" altLang="zh-TW" sz="1800" dirty="0">
                <a:latin typeface="Calibri" charset="0"/>
              </a:rPr>
              <a:t>(1+1) / (3+6) = 2/9 </a:t>
            </a:r>
            <a:endParaRPr lang="en-US" sz="1800" dirty="0">
              <a:latin typeface="+mn-lt"/>
            </a:endParaRPr>
          </a:p>
        </p:txBody>
      </p:sp>
      <p:sp>
        <p:nvSpPr>
          <p:cNvPr id="36" name="TextBox 35"/>
          <p:cNvSpPr txBox="1"/>
          <p:nvPr/>
        </p:nvSpPr>
        <p:spPr>
          <a:xfrm>
            <a:off x="5862947" y="2585118"/>
            <a:ext cx="2366653" cy="584776"/>
          </a:xfrm>
          <a:prstGeom prst="rect">
            <a:avLst/>
          </a:prstGeom>
          <a:noFill/>
        </p:spPr>
        <p:txBody>
          <a:bodyPr wrap="none" rtlCol="0">
            <a:spAutoFit/>
          </a:bodyPr>
          <a:lstStyle/>
          <a:p>
            <a:pPr lvl="1"/>
            <a:r>
              <a:rPr lang="en-US" altLang="zh-TW" sz="1600" dirty="0">
                <a:latin typeface="Calibri" charset="0"/>
              </a:rPr>
              <a:t> 3/4 * (3/7)</a:t>
            </a:r>
            <a:r>
              <a:rPr lang="en-US" altLang="zh-TW" sz="1600" baseline="30000" dirty="0">
                <a:latin typeface="Calibri" charset="0"/>
              </a:rPr>
              <a:t>3</a:t>
            </a:r>
            <a:r>
              <a:rPr lang="en-US" altLang="zh-TW" sz="1600" dirty="0">
                <a:latin typeface="Calibri" charset="0"/>
              </a:rPr>
              <a:t> * 1/14 * 1/14 </a:t>
            </a:r>
          </a:p>
          <a:p>
            <a:pPr lvl="1">
              <a:buFont typeface="Wingdings" charset="2"/>
              <a:buNone/>
            </a:pPr>
            <a:r>
              <a:rPr lang="en-US" altLang="zh-TW" sz="1600" dirty="0">
                <a:latin typeface="Calibri" charset="0"/>
                <a:ea typeface="Arial" charset="0"/>
                <a:cs typeface="Arial" charset="0"/>
              </a:rPr>
              <a:t>	≈ 0.0003</a:t>
            </a:r>
          </a:p>
        </p:txBody>
      </p:sp>
      <p:graphicFrame>
        <p:nvGraphicFramePr>
          <p:cNvPr id="38" name="Object 2"/>
          <p:cNvGraphicFramePr>
            <a:graphicFrameLocks noChangeAspect="1"/>
          </p:cNvGraphicFramePr>
          <p:nvPr>
            <p:extLst>
              <p:ext uri="{D42A27DB-BD31-4B8C-83A1-F6EECF244321}">
                <p14:modId xmlns:p14="http://schemas.microsoft.com/office/powerpoint/2010/main" val="1024907398"/>
              </p:ext>
            </p:extLst>
          </p:nvPr>
        </p:nvGraphicFramePr>
        <p:xfrm>
          <a:off x="6158832" y="2701422"/>
          <a:ext cx="223838" cy="140494"/>
        </p:xfrm>
        <a:graphic>
          <a:graphicData uri="http://schemas.openxmlformats.org/presentationml/2006/ole">
            <mc:AlternateContent xmlns:mc="http://schemas.openxmlformats.org/markup-compatibility/2006">
              <mc:Choice xmlns:v="urn:schemas-microsoft-com:vml" Requires="v">
                <p:oleObj spid="_x0000_s14340" name="Equation" r:id="rId7" imgW="152280" imgH="126720" progId="Equation.3">
                  <p:embed/>
                </p:oleObj>
              </mc:Choice>
              <mc:Fallback>
                <p:oleObj name="Equation" r:id="rId7" imgW="152280" imgH="126720" progId="Equation.3">
                  <p:embed/>
                  <p:pic>
                    <p:nvPicPr>
                      <p:cNvPr id="38"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58832" y="2701422"/>
                        <a:ext cx="223838" cy="140494"/>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oleObj>
              </mc:Fallback>
            </mc:AlternateContent>
          </a:graphicData>
        </a:graphic>
      </p:graphicFrame>
      <p:graphicFrame>
        <p:nvGraphicFramePr>
          <p:cNvPr id="39" name="Object 2"/>
          <p:cNvGraphicFramePr>
            <a:graphicFrameLocks noChangeAspect="1"/>
          </p:cNvGraphicFramePr>
          <p:nvPr>
            <p:extLst>
              <p:ext uri="{D42A27DB-BD31-4B8C-83A1-F6EECF244321}">
                <p14:modId xmlns:p14="http://schemas.microsoft.com/office/powerpoint/2010/main" val="3081629764"/>
              </p:ext>
            </p:extLst>
          </p:nvPr>
        </p:nvGraphicFramePr>
        <p:xfrm>
          <a:off x="6096000" y="3768222"/>
          <a:ext cx="223838" cy="140494"/>
        </p:xfrm>
        <a:graphic>
          <a:graphicData uri="http://schemas.openxmlformats.org/presentationml/2006/ole">
            <mc:AlternateContent xmlns:mc="http://schemas.openxmlformats.org/markup-compatibility/2006">
              <mc:Choice xmlns:v="urn:schemas-microsoft-com:vml" Requires="v">
                <p:oleObj spid="_x0000_s14341" name="Equation" r:id="rId9" imgW="152280" imgH="126720" progId="Equation.3">
                  <p:embed/>
                </p:oleObj>
              </mc:Choice>
              <mc:Fallback>
                <p:oleObj name="Equation" r:id="rId9" imgW="152280" imgH="126720" progId="Equation.3">
                  <p:embed/>
                  <p:pic>
                    <p:nvPicPr>
                      <p:cNvPr id="39"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0" y="3768222"/>
                        <a:ext cx="223838" cy="140494"/>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10F35DC5-7E65-8247-99AB-4E984F8A921E}" type="slidenum">
              <a:rPr lang="en-US" smtClean="0"/>
              <a:pPr/>
              <a:t>46</a:t>
            </a:fld>
            <a:endParaRPr lang="en-US"/>
          </a:p>
        </p:txBody>
      </p:sp>
    </p:spTree>
    <p:extLst>
      <p:ext uri="{BB962C8B-B14F-4D97-AF65-F5344CB8AC3E}">
        <p14:creationId xmlns:p14="http://schemas.microsoft.com/office/powerpoint/2010/main" val="83775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GB" dirty="0"/>
              <a:t>Na</a:t>
            </a:r>
            <a:r>
              <a:rPr lang="fr-FR" dirty="0" err="1"/>
              <a:t>ï</a:t>
            </a:r>
            <a:r>
              <a:rPr lang="en-GB" dirty="0" err="1"/>
              <a:t>ve</a:t>
            </a:r>
            <a:r>
              <a:rPr lang="en-GB" dirty="0"/>
              <a:t> Bayes in Spam Filtering</a:t>
            </a:r>
            <a:endParaRPr lang="en-US" dirty="0"/>
          </a:p>
        </p:txBody>
      </p:sp>
      <p:sp>
        <p:nvSpPr>
          <p:cNvPr id="74755" name="Rectangle 3"/>
          <p:cNvSpPr>
            <a:spLocks noGrp="1" noChangeArrowheads="1"/>
          </p:cNvSpPr>
          <p:nvPr>
            <p:ph sz="quarter" idx="1"/>
          </p:nvPr>
        </p:nvSpPr>
        <p:spPr/>
        <p:txBody>
          <a:bodyPr/>
          <a:lstStyle/>
          <a:p>
            <a:r>
              <a:rPr lang="en-US" dirty="0" err="1">
                <a:latin typeface="Calibri" charset="0"/>
              </a:rPr>
              <a:t>SpamAssassin</a:t>
            </a:r>
            <a:r>
              <a:rPr lang="en-US" dirty="0">
                <a:latin typeface="Calibri" charset="0"/>
              </a:rPr>
              <a:t> Features:</a:t>
            </a:r>
          </a:p>
          <a:p>
            <a:pPr lvl="1"/>
            <a:r>
              <a:rPr lang="en-US" sz="1600" dirty="0"/>
              <a:t>Mentions Generic Viagra</a:t>
            </a:r>
          </a:p>
          <a:p>
            <a:pPr lvl="1"/>
            <a:r>
              <a:rPr lang="en-US" sz="1600" dirty="0"/>
              <a:t>Online Pharmacy</a:t>
            </a:r>
          </a:p>
          <a:p>
            <a:pPr lvl="1"/>
            <a:r>
              <a:rPr lang="en-US" sz="1600" dirty="0"/>
              <a:t>Mentions millions of (dollar) ((dollar) NN,NNN,NNN.NN)</a:t>
            </a:r>
          </a:p>
          <a:p>
            <a:pPr lvl="1"/>
            <a:r>
              <a:rPr lang="en-US" sz="1600" dirty="0"/>
              <a:t>Phrase: impress ... girl</a:t>
            </a:r>
          </a:p>
          <a:p>
            <a:pPr lvl="1"/>
            <a:r>
              <a:rPr lang="en-US" sz="1600" dirty="0"/>
              <a:t>From: starts with many numbers</a:t>
            </a:r>
          </a:p>
          <a:p>
            <a:pPr lvl="1"/>
            <a:r>
              <a:rPr lang="en-US" sz="1600" dirty="0"/>
              <a:t>Subject is all capitals</a:t>
            </a:r>
          </a:p>
          <a:p>
            <a:pPr lvl="1"/>
            <a:r>
              <a:rPr lang="en-US" sz="1600" dirty="0"/>
              <a:t>HTML has a low ratio of text to image area</a:t>
            </a:r>
          </a:p>
          <a:p>
            <a:pPr lvl="1"/>
            <a:r>
              <a:rPr lang="en-US" sz="1600" dirty="0"/>
              <a:t>One hundred percent guaranteed</a:t>
            </a:r>
          </a:p>
          <a:p>
            <a:pPr lvl="1"/>
            <a:r>
              <a:rPr lang="en-US" sz="1600" dirty="0"/>
              <a:t>Claims you can be removed from the list</a:t>
            </a:r>
          </a:p>
          <a:p>
            <a:pPr lvl="1"/>
            <a:r>
              <a:rPr lang="en-US" sz="1600" dirty="0"/>
              <a:t>'Prestigious Non-Accredited Universities'		</a:t>
            </a:r>
          </a:p>
          <a:p>
            <a:pPr lvl="1"/>
            <a:r>
              <a:rPr lang="en-US" sz="1600" dirty="0">
                <a:hlinkClick r:id="rId2"/>
              </a:rPr>
              <a:t>http://spamassassin.apache.org/tests_3_3_x.html</a:t>
            </a:r>
            <a:endParaRPr lang="en-US" sz="1600" dirty="0"/>
          </a:p>
        </p:txBody>
      </p:sp>
    </p:spTree>
    <p:extLst>
      <p:ext uri="{BB962C8B-B14F-4D97-AF65-F5344CB8AC3E}">
        <p14:creationId xmlns:p14="http://schemas.microsoft.com/office/powerpoint/2010/main" val="494571486"/>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371600" y="209550"/>
            <a:ext cx="7467600" cy="742950"/>
          </a:xfrm>
        </p:spPr>
        <p:txBody>
          <a:bodyPr/>
          <a:lstStyle/>
          <a:p>
            <a:r>
              <a:rPr lang="en-US" dirty="0"/>
              <a:t>Summary: Naive Bayes is Not So Naive</a:t>
            </a:r>
          </a:p>
        </p:txBody>
      </p:sp>
      <p:sp>
        <p:nvSpPr>
          <p:cNvPr id="73731" name="Rectangle 3"/>
          <p:cNvSpPr>
            <a:spLocks noGrp="1" noChangeArrowheads="1"/>
          </p:cNvSpPr>
          <p:nvPr>
            <p:ph sz="quarter" idx="1"/>
          </p:nvPr>
        </p:nvSpPr>
        <p:spPr>
          <a:xfrm>
            <a:off x="152400" y="1143000"/>
            <a:ext cx="8763000" cy="3771900"/>
          </a:xfrm>
        </p:spPr>
        <p:txBody>
          <a:bodyPr/>
          <a:lstStyle/>
          <a:p>
            <a:pPr marL="228600" indent="-228600"/>
            <a:r>
              <a:rPr lang="en-US" dirty="0">
                <a:latin typeface="Calibri" charset="0"/>
              </a:rPr>
              <a:t>Very Fast, low storage requirements</a:t>
            </a:r>
          </a:p>
          <a:p>
            <a:pPr marL="228600" indent="-228600"/>
            <a:r>
              <a:rPr lang="en-US" dirty="0">
                <a:latin typeface="Calibri" charset="0"/>
              </a:rPr>
              <a:t>Robust to Irrelevant Features</a:t>
            </a:r>
          </a:p>
          <a:p>
            <a:pPr marL="571500" lvl="1" indent="-165100">
              <a:lnSpc>
                <a:spcPct val="90000"/>
              </a:lnSpc>
              <a:buFont typeface="Wingdings" charset="2"/>
              <a:buNone/>
            </a:pPr>
            <a:r>
              <a:rPr lang="en-US" dirty="0">
                <a:latin typeface="Calibri" charset="0"/>
              </a:rPr>
              <a:t>	</a:t>
            </a:r>
            <a:r>
              <a:rPr lang="en-US" sz="1800" dirty="0">
                <a:latin typeface="Calibri" charset="0"/>
              </a:rPr>
              <a:t>Irrelevant Features cancel each other without affecting results</a:t>
            </a:r>
          </a:p>
          <a:p>
            <a:pPr marL="228600" indent="-228600"/>
            <a:r>
              <a:rPr lang="en-US" dirty="0">
                <a:latin typeface="Calibri" charset="0"/>
              </a:rPr>
              <a:t>Very good in domains with many equally important features</a:t>
            </a:r>
          </a:p>
          <a:p>
            <a:pPr marL="571500" lvl="1" indent="-165100">
              <a:buFont typeface="Wingdings" charset="2"/>
              <a:buNone/>
            </a:pPr>
            <a:r>
              <a:rPr lang="en-US" dirty="0">
                <a:latin typeface="Calibri" charset="0"/>
              </a:rPr>
              <a:t>	</a:t>
            </a:r>
            <a:r>
              <a:rPr lang="en-US" sz="1800" dirty="0">
                <a:latin typeface="Calibri" charset="0"/>
              </a:rPr>
              <a:t>Decision Trees suffer from </a:t>
            </a:r>
            <a:r>
              <a:rPr lang="en-US" sz="1800" i="1" dirty="0">
                <a:latin typeface="Calibri" charset="0"/>
              </a:rPr>
              <a:t>fragmentation</a:t>
            </a:r>
            <a:r>
              <a:rPr lang="en-US" sz="1800" dirty="0">
                <a:latin typeface="Calibri" charset="0"/>
              </a:rPr>
              <a:t> in such cases – especially if little data</a:t>
            </a:r>
          </a:p>
          <a:p>
            <a:pPr marL="228600" indent="-228600"/>
            <a:r>
              <a:rPr lang="en-US" dirty="0">
                <a:latin typeface="Calibri" charset="0"/>
              </a:rPr>
              <a:t>Optimal if the independence assumptions hold: </a:t>
            </a:r>
            <a:r>
              <a:rPr lang="en-US" sz="2000" dirty="0">
                <a:latin typeface="Calibri" charset="0"/>
              </a:rPr>
              <a:t>If assumed independence is correct, then it is the Bayes Optimal Classifier for problem</a:t>
            </a:r>
            <a:endParaRPr lang="en-US" dirty="0">
              <a:latin typeface="Calibri" charset="0"/>
            </a:endParaRPr>
          </a:p>
          <a:p>
            <a:pPr marL="228600" indent="-228600"/>
            <a:r>
              <a:rPr lang="en-US" dirty="0">
                <a:latin typeface="Calibri" charset="0"/>
              </a:rPr>
              <a:t>A good dependable baseline for text classification</a:t>
            </a:r>
          </a:p>
          <a:p>
            <a:pPr marL="571500" lvl="1"/>
            <a:r>
              <a:rPr lang="en-US" sz="2400" b="1" dirty="0">
                <a:solidFill>
                  <a:srgbClr val="FF0000"/>
                </a:solidFill>
                <a:latin typeface="Calibri" charset="0"/>
              </a:rPr>
              <a:t>But we will see other classifiers that give better accuracy</a:t>
            </a:r>
          </a:p>
          <a:p>
            <a:pPr marL="228600" indent="-228600"/>
            <a:endParaRPr lang="en-US" dirty="0">
              <a:latin typeface="Calibri" charset="0"/>
            </a:endParaRPr>
          </a:p>
        </p:txBody>
      </p:sp>
    </p:spTree>
    <p:extLst>
      <p:ext uri="{BB962C8B-B14F-4D97-AF65-F5344CB8AC3E}">
        <p14:creationId xmlns:p14="http://schemas.microsoft.com/office/powerpoint/2010/main" val="80412672"/>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dirty="0">
                <a:latin typeface="Calibri (Headings)"/>
                <a:cs typeface="Calibri (Headings)"/>
              </a:rPr>
              <a:t>Text Classification and Na</a:t>
            </a:r>
            <a:r>
              <a:rPr lang="fr-FR" sz="4000" dirty="0">
                <a:latin typeface="Calibri (Headings)"/>
                <a:cs typeface="Calibri (Headings)"/>
              </a:rPr>
              <a:t>ï</a:t>
            </a:r>
            <a:r>
              <a:rPr lang="en-US" sz="4000" dirty="0" err="1">
                <a:latin typeface="Calibri (Headings)"/>
                <a:cs typeface="Calibri (Headings)"/>
              </a:rPr>
              <a:t>ve</a:t>
            </a:r>
            <a:r>
              <a:rPr lang="en-US" sz="4000" dirty="0">
                <a:latin typeface="Calibri (Headings)"/>
                <a:cs typeface="Calibri (Headings)"/>
              </a:rPr>
              <a:t> Bayes (End of multinomial naïve Bayes: worked example) `</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Multinomial Na</a:t>
            </a:r>
            <a:r>
              <a:rPr lang="fr-FR" sz="3600" dirty="0" err="1">
                <a:solidFill>
                  <a:srgbClr val="A4001D"/>
                </a:solidFill>
                <a:latin typeface="Calibri"/>
                <a:ea typeface="ＭＳ Ｐゴシック" charset="0"/>
                <a:cs typeface="Calibri"/>
              </a:rPr>
              <a:t>ï</a:t>
            </a:r>
            <a:r>
              <a:rPr lang="en-US" sz="3600" dirty="0" err="1">
                <a:solidFill>
                  <a:srgbClr val="A4001D"/>
                </a:solidFill>
                <a:latin typeface="Calibri"/>
                <a:ea typeface="ＭＳ Ｐゴシック" charset="0"/>
                <a:cs typeface="Calibri"/>
              </a:rPr>
              <a:t>ve</a:t>
            </a:r>
            <a:r>
              <a:rPr lang="en-US" sz="3600" dirty="0">
                <a:solidFill>
                  <a:srgbClr val="A4001D"/>
                </a:solidFill>
                <a:latin typeface="Calibri"/>
                <a:ea typeface="ＭＳ Ｐゴシック" charset="0"/>
                <a:cs typeface="Calibri"/>
              </a:rPr>
              <a:t> Bayes: A Worked Example</a:t>
            </a:r>
          </a:p>
        </p:txBody>
      </p:sp>
    </p:spTree>
    <p:extLst>
      <p:ext uri="{BB962C8B-B14F-4D97-AF65-F5344CB8AC3E}">
        <p14:creationId xmlns:p14="http://schemas.microsoft.com/office/powerpoint/2010/main" val="85261647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Positive or negative movie review?</a:t>
            </a:r>
          </a:p>
        </p:txBody>
      </p:sp>
      <p:sp>
        <p:nvSpPr>
          <p:cNvPr id="3" name="Content Placeholder 2"/>
          <p:cNvSpPr>
            <a:spLocks noGrp="1"/>
          </p:cNvSpPr>
          <p:nvPr>
            <p:ph idx="1"/>
          </p:nvPr>
        </p:nvSpPr>
        <p:spPr>
          <a:xfrm>
            <a:off x="762000" y="1352550"/>
            <a:ext cx="7924800" cy="3333750"/>
          </a:xfrm>
        </p:spPr>
        <p:txBody>
          <a:bodyPr/>
          <a:lstStyle/>
          <a:p>
            <a:r>
              <a:rPr lang="en-US" dirty="0"/>
              <a:t>unbelievably disappointing </a:t>
            </a:r>
          </a:p>
          <a:p>
            <a:r>
              <a:rPr lang="en-US" dirty="0"/>
              <a:t>Full of zany characters and richly applied satire, and some great plot twists</a:t>
            </a:r>
          </a:p>
          <a:p>
            <a:r>
              <a:rPr lang="en-US" dirty="0"/>
              <a:t> this is the greatest screwball comedy ever filmed</a:t>
            </a:r>
          </a:p>
          <a:p>
            <a:r>
              <a:rPr lang="en-US" dirty="0"/>
              <a:t> It was pathetic. The worst part about it was the boxing scenes.</a:t>
            </a:r>
          </a:p>
          <a:p>
            <a:endParaRPr lang="en-US" dirty="0"/>
          </a:p>
          <a:p>
            <a:endParaRPr lang="en-US" dirty="0"/>
          </a:p>
          <a:p>
            <a:endParaRPr lang="en-US" dirty="0"/>
          </a:p>
          <a:p>
            <a:endParaRPr lang="en-US" dirty="0"/>
          </a:p>
          <a:p>
            <a:endParaRPr lang="en-US" dirty="0"/>
          </a:p>
        </p:txBody>
      </p:sp>
      <p:pic>
        <p:nvPicPr>
          <p:cNvPr id="5" name="Picture 4" descr="Thumbs-down-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3181350"/>
            <a:ext cx="558800" cy="503632"/>
          </a:xfrm>
          <a:prstGeom prst="rect">
            <a:avLst/>
          </a:prstGeom>
        </p:spPr>
      </p:pic>
      <p:pic>
        <p:nvPicPr>
          <p:cNvPr id="6" name="Picture 5" descr="Thumbs-up-ic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1" y="1885951"/>
            <a:ext cx="591828" cy="533399"/>
          </a:xfrm>
          <a:prstGeom prst="rect">
            <a:avLst/>
          </a:prstGeom>
        </p:spPr>
      </p:pic>
      <p:pic>
        <p:nvPicPr>
          <p:cNvPr id="7" name="Picture 6" descr="Thumbs-down-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352550"/>
            <a:ext cx="558800" cy="503632"/>
          </a:xfrm>
          <a:prstGeom prst="rect">
            <a:avLst/>
          </a:prstGeom>
        </p:spPr>
      </p:pic>
      <p:pic>
        <p:nvPicPr>
          <p:cNvPr id="8" name="Picture 7" descr="Thumbs-up-ic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 y="2495550"/>
            <a:ext cx="591828" cy="533399"/>
          </a:xfrm>
          <a:prstGeom prst="rect">
            <a:avLst/>
          </a:prstGeom>
        </p:spPr>
      </p:pic>
      <p:sp>
        <p:nvSpPr>
          <p:cNvPr id="4" name="Slide Number Placeholder 3"/>
          <p:cNvSpPr>
            <a:spLocks noGrp="1"/>
          </p:cNvSpPr>
          <p:nvPr>
            <p:ph type="sldNum" sz="quarter" idx="12"/>
          </p:nvPr>
        </p:nvSpPr>
        <p:spPr/>
        <p:txBody>
          <a:bodyPr/>
          <a:lstStyle/>
          <a:p>
            <a:fld id="{10F35DC5-7E65-8247-99AB-4E984F8A921E}" type="slidenum">
              <a:rPr lang="en-US" smtClean="0"/>
              <a:pPr/>
              <a:t>5</a:t>
            </a:fld>
            <a:endParaRPr lang="en-US" dirty="0"/>
          </a:p>
        </p:txBody>
      </p:sp>
    </p:spTree>
    <p:extLst>
      <p:ext uri="{BB962C8B-B14F-4D97-AF65-F5344CB8AC3E}">
        <p14:creationId xmlns:p14="http://schemas.microsoft.com/office/powerpoint/2010/main" val="7785396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995936" y="438150"/>
            <a:ext cx="4680520" cy="1371600"/>
          </a:xfrm>
        </p:spPr>
        <p:txBody>
          <a:bodyPr/>
          <a:lstStyle/>
          <a:p>
            <a:r>
              <a:rPr lang="en-US" sz="4000" dirty="0">
                <a:latin typeface="Calibri (Headings)"/>
                <a:cs typeface="Calibri (Headings)"/>
              </a:rPr>
              <a:t>Text Classification and Na</a:t>
            </a:r>
            <a:r>
              <a:rPr lang="fr-FR" sz="4000" dirty="0" err="1">
                <a:latin typeface="Calibri (Headings)"/>
                <a:cs typeface="Calibri (Headings)"/>
              </a:rPr>
              <a:t>ï</a:t>
            </a:r>
            <a:r>
              <a:rPr lang="en-US" sz="4000" dirty="0" err="1">
                <a:latin typeface="Calibri (Headings)"/>
                <a:cs typeface="Calibri (Headings)"/>
              </a:rPr>
              <a:t>ve</a:t>
            </a:r>
            <a:r>
              <a:rPr lang="en-US" sz="4000" dirty="0">
                <a:latin typeface="Calibri (Headings)"/>
                <a:cs typeface="Calibri (Headings)"/>
              </a:rPr>
              <a:t> Bayes (Start of precision, recall, f-measure) </a:t>
            </a:r>
            <a:endParaRPr lang="en-US" sz="4000" dirty="0"/>
          </a:p>
        </p:txBody>
      </p:sp>
      <p:sp>
        <p:nvSpPr>
          <p:cNvPr id="6" name="Subtitle 5"/>
          <p:cNvSpPr>
            <a:spLocks noGrp="1"/>
          </p:cNvSpPr>
          <p:nvPr>
            <p:ph type="subTitle" idx="1"/>
          </p:nvPr>
        </p:nvSpPr>
        <p:spPr/>
        <p:txBody>
          <a:bodyPr/>
          <a:lstStyle/>
          <a:p>
            <a:r>
              <a:rPr lang="en-US" sz="3200" dirty="0">
                <a:solidFill>
                  <a:srgbClr val="A4001D"/>
                </a:solidFill>
                <a:ea typeface="ＭＳ Ｐゴシック" charset="0"/>
                <a:cs typeface="Calibri"/>
              </a:rPr>
              <a:t>Precision, Recall, and the F measure</a:t>
            </a:r>
          </a:p>
        </p:txBody>
      </p:sp>
    </p:spTree>
    <p:extLst>
      <p:ext uri="{BB962C8B-B14F-4D97-AF65-F5344CB8AC3E}">
        <p14:creationId xmlns:p14="http://schemas.microsoft.com/office/powerpoint/2010/main" val="33668092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p:txBody>
          <a:bodyPr/>
          <a:lstStyle/>
          <a:p>
            <a:pPr eaLnBrk="1" hangingPunct="1"/>
            <a:r>
              <a:rPr lang="en-US" dirty="0">
                <a:ea typeface="ＭＳ Ｐゴシック" charset="0"/>
                <a:cs typeface="ＭＳ Ｐゴシック" charset="0"/>
              </a:rPr>
              <a:t>The 2-by-2 contingency table</a:t>
            </a:r>
          </a:p>
        </p:txBody>
      </p:sp>
      <p:graphicFrame>
        <p:nvGraphicFramePr>
          <p:cNvPr id="188420" name="Group 4"/>
          <p:cNvGraphicFramePr>
            <a:graphicFrameLocks noGrp="1"/>
          </p:cNvGraphicFramePr>
          <p:nvPr>
            <p:extLst>
              <p:ext uri="{D42A27DB-BD31-4B8C-83A1-F6EECF244321}">
                <p14:modId xmlns:p14="http://schemas.microsoft.com/office/powerpoint/2010/main" val="1175069005"/>
              </p:ext>
            </p:extLst>
          </p:nvPr>
        </p:nvGraphicFramePr>
        <p:xfrm>
          <a:off x="1447800" y="1504950"/>
          <a:ext cx="6172200" cy="1303020"/>
        </p:xfrm>
        <a:graphic>
          <a:graphicData uri="http://schemas.openxmlformats.org/drawingml/2006/table">
            <a:tbl>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361950">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a typeface="ＭＳ Ｐゴシック" charset="0"/>
                        <a:cs typeface="ＭＳ Ｐゴシック" charset="0"/>
                      </a:endParaRP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cs typeface="ＭＳ Ｐゴシック" charset="0"/>
                        </a:rPr>
                        <a:t>correct</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mn-lt"/>
                          <a:ea typeface="ＭＳ Ｐゴシック" charset="0"/>
                          <a:cs typeface="ＭＳ Ｐゴシック" charset="0"/>
                        </a:rPr>
                        <a:t>not correct</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19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cs typeface="ＭＳ Ｐゴシック" charset="0"/>
                        </a:rPr>
                        <a:t>selected</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mn-lt"/>
                          <a:ea typeface="ＭＳ Ｐゴシック" charset="0"/>
                          <a:cs typeface="ＭＳ Ｐゴシック" charset="0"/>
                        </a:rPr>
                        <a:t>tp</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mn-lt"/>
                          <a:ea typeface="ＭＳ Ｐゴシック" charset="0"/>
                          <a:cs typeface="ＭＳ Ｐゴシック" charset="0"/>
                        </a:rPr>
                        <a:t>fp</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19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mn-lt"/>
                          <a:ea typeface="ＭＳ Ｐゴシック" charset="0"/>
                          <a:cs typeface="ＭＳ Ｐゴシック" charset="0"/>
                        </a:rPr>
                        <a:t>not selected</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mn-lt"/>
                          <a:ea typeface="ＭＳ Ｐゴシック" charset="0"/>
                          <a:cs typeface="ＭＳ Ｐゴシック" charset="0"/>
                        </a:rPr>
                        <a:t>fn</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latin typeface="+mn-lt"/>
                          <a:ea typeface="ＭＳ Ｐゴシック" charset="0"/>
                          <a:cs typeface="ＭＳ Ｐゴシック" charset="0"/>
                        </a:rPr>
                        <a:t>tn</a:t>
                      </a:r>
                      <a:endParaRPr kumimoji="0" lang="en-US" sz="2400" b="0" i="0" u="none" strike="noStrike" cap="none" normalizeH="0" baseline="0" dirty="0">
                        <a:ln>
                          <a:noFill/>
                        </a:ln>
                        <a:solidFill>
                          <a:schemeClr val="tx1"/>
                        </a:solidFill>
                        <a:effectLst/>
                        <a:latin typeface="+mn-lt"/>
                        <a:ea typeface="ＭＳ Ｐゴシック" charset="0"/>
                        <a:cs typeface="ＭＳ Ｐゴシック" charset="0"/>
                      </a:endParaRP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277948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p:txBody>
          <a:bodyPr/>
          <a:lstStyle/>
          <a:p>
            <a:pPr eaLnBrk="1" hangingPunct="1"/>
            <a:r>
              <a:rPr lang="en-US" dirty="0">
                <a:ea typeface="ＭＳ Ｐゴシック" charset="0"/>
                <a:cs typeface="ＭＳ Ｐゴシック" charset="0"/>
              </a:rPr>
              <a:t>Precision and recall</a:t>
            </a:r>
          </a:p>
        </p:txBody>
      </p:sp>
      <p:sp>
        <p:nvSpPr>
          <p:cNvPr id="65538" name="Rectangle 3"/>
          <p:cNvSpPr>
            <a:spLocks noGrp="1" noChangeArrowheads="1"/>
          </p:cNvSpPr>
          <p:nvPr>
            <p:ph type="body" idx="1"/>
          </p:nvPr>
        </p:nvSpPr>
        <p:spPr/>
        <p:txBody>
          <a:bodyPr/>
          <a:lstStyle/>
          <a:p>
            <a:pPr eaLnBrk="1" hangingPunct="1"/>
            <a:r>
              <a:rPr lang="en-US" b="1" dirty="0">
                <a:ea typeface="ＭＳ Ｐゴシック" charset="0"/>
                <a:cs typeface="ＭＳ Ｐゴシック" charset="0"/>
              </a:rPr>
              <a:t>Precision</a:t>
            </a:r>
            <a:r>
              <a:rPr lang="en-US" dirty="0">
                <a:ea typeface="ＭＳ Ｐゴシック" charset="0"/>
                <a:cs typeface="ＭＳ Ｐゴシック" charset="0"/>
              </a:rPr>
              <a:t>: % of selected items that are correct</a:t>
            </a:r>
            <a:br>
              <a:rPr lang="en-US" dirty="0">
                <a:ea typeface="ＭＳ Ｐゴシック" charset="0"/>
                <a:cs typeface="ＭＳ Ｐゴシック" charset="0"/>
              </a:rPr>
            </a:br>
            <a:r>
              <a:rPr lang="en-US" b="1" dirty="0">
                <a:ea typeface="ＭＳ Ｐゴシック" charset="0"/>
                <a:cs typeface="ＭＳ Ｐゴシック" charset="0"/>
              </a:rPr>
              <a:t>Recall</a:t>
            </a:r>
            <a:r>
              <a:rPr lang="en-US" dirty="0">
                <a:ea typeface="ＭＳ Ｐゴシック" charset="0"/>
                <a:cs typeface="ＭＳ Ｐゴシック" charset="0"/>
              </a:rPr>
              <a:t>: % of correct items that are selected</a:t>
            </a:r>
          </a:p>
          <a:p>
            <a:pPr eaLnBrk="1" hangingPunct="1"/>
            <a:endParaRPr lang="en-US" dirty="0">
              <a:ea typeface="ＭＳ Ｐゴシック" charset="0"/>
              <a:cs typeface="ＭＳ Ｐゴシック" charset="0"/>
            </a:endParaRPr>
          </a:p>
        </p:txBody>
      </p:sp>
      <p:graphicFrame>
        <p:nvGraphicFramePr>
          <p:cNvPr id="188420" name="Group 4"/>
          <p:cNvGraphicFramePr>
            <a:graphicFrameLocks noGrp="1"/>
          </p:cNvGraphicFramePr>
          <p:nvPr>
            <p:extLst>
              <p:ext uri="{D42A27DB-BD31-4B8C-83A1-F6EECF244321}">
                <p14:modId xmlns:p14="http://schemas.microsoft.com/office/powerpoint/2010/main" val="3801760762"/>
              </p:ext>
            </p:extLst>
          </p:nvPr>
        </p:nvGraphicFramePr>
        <p:xfrm>
          <a:off x="1447800" y="3695700"/>
          <a:ext cx="6172200" cy="1120140"/>
        </p:xfrm>
        <a:graphic>
          <a:graphicData uri="http://schemas.openxmlformats.org/drawingml/2006/table">
            <a:tbl>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361950">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mn-lt"/>
                        <a:ea typeface="ＭＳ Ｐゴシック" charset="0"/>
                        <a:cs typeface="ＭＳ Ｐゴシック" charset="0"/>
                      </a:endParaRP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0"/>
                          <a:cs typeface="ＭＳ Ｐゴシック" charset="0"/>
                        </a:rPr>
                        <a:t>correct</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mn-lt"/>
                          <a:ea typeface="ＭＳ Ｐゴシック" charset="0"/>
                          <a:cs typeface="ＭＳ Ｐゴシック" charset="0"/>
                        </a:rPr>
                        <a:t>not correct</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19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0"/>
                          <a:cs typeface="ＭＳ Ｐゴシック" charset="0"/>
                        </a:rPr>
                        <a:t>selected</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mn-lt"/>
                          <a:ea typeface="ＭＳ Ｐゴシック" charset="0"/>
                          <a:cs typeface="ＭＳ Ｐゴシック" charset="0"/>
                        </a:rPr>
                        <a:t>tp</a:t>
                      </a:r>
                      <a:endParaRPr kumimoji="0" lang="en-US" sz="2000" b="0" i="0" u="none" strike="noStrike" cap="none" normalizeH="0" baseline="0" dirty="0">
                        <a:ln>
                          <a:noFill/>
                        </a:ln>
                        <a:solidFill>
                          <a:schemeClr val="tx1"/>
                        </a:solidFill>
                        <a:effectLst/>
                        <a:latin typeface="+mn-lt"/>
                        <a:ea typeface="ＭＳ Ｐゴシック" charset="0"/>
                        <a:cs typeface="ＭＳ Ｐゴシック" charset="0"/>
                      </a:endParaRP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mn-lt"/>
                          <a:ea typeface="ＭＳ Ｐゴシック" charset="0"/>
                          <a:cs typeface="ＭＳ Ｐゴシック" charset="0"/>
                        </a:rPr>
                        <a:t>fp</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19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mn-lt"/>
                          <a:ea typeface="ＭＳ Ｐゴシック" charset="0"/>
                          <a:cs typeface="ＭＳ Ｐゴシック" charset="0"/>
                        </a:rPr>
                        <a:t>not selected</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mn-lt"/>
                          <a:ea typeface="ＭＳ Ｐゴシック" charset="0"/>
                          <a:cs typeface="ＭＳ Ｐゴシック" charset="0"/>
                        </a:rPr>
                        <a:t>fn</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mn-lt"/>
                          <a:ea typeface="ＭＳ Ｐゴシック" charset="0"/>
                          <a:cs typeface="ＭＳ Ｐゴシック" charset="0"/>
                        </a:rPr>
                        <a:t>tn</a:t>
                      </a:r>
                      <a:endParaRPr kumimoji="0" lang="en-US" sz="2000" b="0" i="0" u="none" strike="noStrike" cap="none" normalizeH="0" baseline="0" dirty="0">
                        <a:ln>
                          <a:noFill/>
                        </a:ln>
                        <a:solidFill>
                          <a:schemeClr val="tx1"/>
                        </a:solidFill>
                        <a:effectLst/>
                        <a:latin typeface="+mn-lt"/>
                        <a:ea typeface="ＭＳ Ｐゴシック" charset="0"/>
                        <a:cs typeface="ＭＳ Ｐゴシック" charset="0"/>
                      </a:endParaRP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6468038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p:txBody>
          <a:bodyPr/>
          <a:lstStyle/>
          <a:p>
            <a:r>
              <a:rPr lang="en-US" dirty="0"/>
              <a:t>A combined measure: F</a:t>
            </a:r>
          </a:p>
        </p:txBody>
      </p:sp>
      <p:sp>
        <p:nvSpPr>
          <p:cNvPr id="67586" name="Rectangle 3"/>
          <p:cNvSpPr>
            <a:spLocks noGrp="1" noChangeArrowheads="1"/>
          </p:cNvSpPr>
          <p:nvPr>
            <p:ph type="body" idx="1"/>
          </p:nvPr>
        </p:nvSpPr>
        <p:spPr/>
        <p:txBody>
          <a:bodyPr/>
          <a:lstStyle/>
          <a:p>
            <a:r>
              <a:rPr lang="en-US" dirty="0"/>
              <a:t>A combined measure that assesses the P/R tradeoff is F measure (weighted harmonic mean):</a:t>
            </a:r>
          </a:p>
          <a:p>
            <a:endParaRPr lang="en-US" dirty="0"/>
          </a:p>
          <a:p>
            <a:endParaRPr lang="en-US" dirty="0"/>
          </a:p>
          <a:p>
            <a:endParaRPr lang="en-US" dirty="0"/>
          </a:p>
          <a:p>
            <a:r>
              <a:rPr lang="en-US" dirty="0"/>
              <a:t>The harmonic mean is a very conservative average; see </a:t>
            </a:r>
            <a:r>
              <a:rPr lang="en-US" i="1" dirty="0"/>
              <a:t>IIR</a:t>
            </a:r>
            <a:r>
              <a:rPr lang="en-US" dirty="0"/>
              <a:t> § 8.3</a:t>
            </a:r>
          </a:p>
          <a:p>
            <a:r>
              <a:rPr lang="en-US" dirty="0"/>
              <a:t>People usually use balanced F1 measure</a:t>
            </a:r>
          </a:p>
          <a:p>
            <a:pPr lvl="1"/>
            <a:r>
              <a:rPr lang="en-US" dirty="0"/>
              <a:t>  i.e., with </a:t>
            </a:r>
            <a:r>
              <a:rPr lang="en-US" dirty="0">
                <a:sym typeface="Symbol" charset="0"/>
              </a:rPr>
              <a:t></a:t>
            </a:r>
            <a:r>
              <a:rPr lang="en-US" dirty="0"/>
              <a:t> = 1 (that is, </a:t>
            </a:r>
            <a:r>
              <a:rPr lang="en-US" dirty="0">
                <a:sym typeface="Symbol" charset="0"/>
              </a:rPr>
              <a:t> = ½):   		     </a:t>
            </a:r>
            <a:r>
              <a:rPr lang="en-US" i="1" dirty="0">
                <a:sym typeface="Symbol" charset="0"/>
              </a:rPr>
              <a:t>F</a:t>
            </a:r>
            <a:r>
              <a:rPr lang="en-US" dirty="0">
                <a:sym typeface="Symbol" charset="0"/>
              </a:rPr>
              <a:t> = 2</a:t>
            </a:r>
            <a:r>
              <a:rPr lang="en-US" i="1" dirty="0">
                <a:sym typeface="Symbol" charset="0"/>
              </a:rPr>
              <a:t>PR</a:t>
            </a:r>
            <a:r>
              <a:rPr lang="en-US" dirty="0">
                <a:sym typeface="Symbol" charset="0"/>
              </a:rPr>
              <a:t>/(</a:t>
            </a:r>
            <a:r>
              <a:rPr lang="en-US" i="1" dirty="0">
                <a:sym typeface="Symbol" charset="0"/>
              </a:rPr>
              <a:t>P</a:t>
            </a:r>
            <a:r>
              <a:rPr lang="en-US" dirty="0">
                <a:sym typeface="Symbol" charset="0"/>
              </a:rPr>
              <a:t>+</a:t>
            </a:r>
            <a:r>
              <a:rPr lang="en-US" i="1" dirty="0">
                <a:sym typeface="Symbol" charset="0"/>
              </a:rPr>
              <a:t>R</a:t>
            </a:r>
            <a:r>
              <a:rPr lang="en-US" dirty="0">
                <a:sym typeface="Symbol" charset="0"/>
              </a:rPr>
              <a:t>)</a:t>
            </a:r>
            <a:endParaRPr lang="en-US" dirty="0"/>
          </a:p>
        </p:txBody>
      </p:sp>
      <p:graphicFrame>
        <p:nvGraphicFramePr>
          <p:cNvPr id="67587" name="Object 2"/>
          <p:cNvGraphicFramePr>
            <a:graphicFrameLocks noChangeAspect="1"/>
          </p:cNvGraphicFramePr>
          <p:nvPr>
            <p:extLst>
              <p:ext uri="{D42A27DB-BD31-4B8C-83A1-F6EECF244321}">
                <p14:modId xmlns:p14="http://schemas.microsoft.com/office/powerpoint/2010/main" val="1204514945"/>
              </p:ext>
            </p:extLst>
          </p:nvPr>
        </p:nvGraphicFramePr>
        <p:xfrm>
          <a:off x="2057400" y="2190750"/>
          <a:ext cx="4191000" cy="1219200"/>
        </p:xfrm>
        <a:graphic>
          <a:graphicData uri="http://schemas.openxmlformats.org/presentationml/2006/ole">
            <mc:AlternateContent xmlns:mc="http://schemas.openxmlformats.org/markup-compatibility/2006">
              <mc:Choice xmlns:v="urn:schemas-microsoft-com:vml" Requires="v">
                <p:oleObj spid="_x0000_s15362" name="Equation" r:id="rId4" imgW="2084400" imgH="594000" progId="Equation.3">
                  <p:embed/>
                </p:oleObj>
              </mc:Choice>
              <mc:Fallback>
                <p:oleObj name="Equation" r:id="rId4" imgW="2084400" imgH="594000" progId="Equation.3">
                  <p:embed/>
                  <p:pic>
                    <p:nvPicPr>
                      <p:cNvPr id="67587"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2190750"/>
                        <a:ext cx="4191000" cy="1219200"/>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7"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3902789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995936" y="438150"/>
            <a:ext cx="4680520" cy="1371600"/>
          </a:xfrm>
        </p:spPr>
        <p:txBody>
          <a:bodyPr/>
          <a:lstStyle/>
          <a:p>
            <a:r>
              <a:rPr lang="en-US" sz="4000" dirty="0">
                <a:latin typeface="Calibri (Headings)"/>
                <a:cs typeface="Calibri (Headings)"/>
              </a:rPr>
              <a:t>Text Classification and Na</a:t>
            </a:r>
            <a:r>
              <a:rPr lang="fr-FR" sz="4000" dirty="0" err="1">
                <a:latin typeface="Calibri (Headings)"/>
                <a:cs typeface="Calibri (Headings)"/>
              </a:rPr>
              <a:t>ï</a:t>
            </a:r>
            <a:r>
              <a:rPr lang="en-US" sz="4000" dirty="0" err="1">
                <a:latin typeface="Calibri (Headings)"/>
                <a:cs typeface="Calibri (Headings)"/>
              </a:rPr>
              <a:t>ve</a:t>
            </a:r>
            <a:r>
              <a:rPr lang="en-US" sz="4000" dirty="0">
                <a:latin typeface="Calibri (Headings)"/>
                <a:cs typeface="Calibri (Headings)"/>
              </a:rPr>
              <a:t> Bayes (End </a:t>
            </a:r>
            <a:r>
              <a:rPr lang="en-US" sz="4000" dirty="0" err="1">
                <a:latin typeface="Calibri (Headings)"/>
                <a:cs typeface="Calibri (Headings)"/>
              </a:rPr>
              <a:t>ofprecision</a:t>
            </a:r>
            <a:r>
              <a:rPr lang="en-US" sz="4000" dirty="0">
                <a:latin typeface="Calibri (Headings)"/>
                <a:cs typeface="Calibri (Headings)"/>
              </a:rPr>
              <a:t>, recall, and f-measure) </a:t>
            </a:r>
            <a:endParaRPr lang="en-US" sz="4000" dirty="0"/>
          </a:p>
        </p:txBody>
      </p:sp>
      <p:sp>
        <p:nvSpPr>
          <p:cNvPr id="6" name="Subtitle 5"/>
          <p:cNvSpPr>
            <a:spLocks noGrp="1"/>
          </p:cNvSpPr>
          <p:nvPr>
            <p:ph type="subTitle" idx="1"/>
          </p:nvPr>
        </p:nvSpPr>
        <p:spPr/>
        <p:txBody>
          <a:bodyPr/>
          <a:lstStyle/>
          <a:p>
            <a:r>
              <a:rPr lang="en-US" sz="3200" dirty="0">
                <a:solidFill>
                  <a:srgbClr val="A4001D"/>
                </a:solidFill>
                <a:ea typeface="ＭＳ Ｐゴシック" charset="0"/>
                <a:cs typeface="Calibri"/>
              </a:rPr>
              <a:t>Precision, Recall, and the F measure</a:t>
            </a:r>
          </a:p>
        </p:txBody>
      </p:sp>
    </p:spTree>
    <p:extLst>
      <p:ext uri="{BB962C8B-B14F-4D97-AF65-F5344CB8AC3E}">
        <p14:creationId xmlns:p14="http://schemas.microsoft.com/office/powerpoint/2010/main" val="33078542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dirty="0">
                <a:latin typeface="Calibri (Headings)"/>
                <a:cs typeface="Calibri (Headings)"/>
              </a:rPr>
              <a:t>Text Classification and Na</a:t>
            </a:r>
            <a:r>
              <a:rPr lang="fr-FR" sz="4000" dirty="0">
                <a:latin typeface="Calibri (Headings)"/>
                <a:cs typeface="Calibri (Headings)"/>
              </a:rPr>
              <a:t>ï</a:t>
            </a:r>
            <a:r>
              <a:rPr lang="en-US" sz="4000" dirty="0" err="1">
                <a:latin typeface="Calibri (Headings)"/>
                <a:cs typeface="Calibri (Headings)"/>
              </a:rPr>
              <a:t>ve</a:t>
            </a:r>
            <a:r>
              <a:rPr lang="en-US" sz="4000" dirty="0">
                <a:latin typeface="Calibri (Headings)"/>
                <a:cs typeface="Calibri (Headings)"/>
              </a:rPr>
              <a:t> Bayes (Start of text classification: evaluation)</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Text Classification: Evaluation</a:t>
            </a:r>
          </a:p>
        </p:txBody>
      </p:sp>
    </p:spTree>
    <p:extLst>
      <p:ext uri="{BB962C8B-B14F-4D97-AF65-F5344CB8AC3E}">
        <p14:creationId xmlns:p14="http://schemas.microsoft.com/office/powerpoint/2010/main" val="3309153014"/>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pPr eaLnBrk="1" hangingPunct="1"/>
            <a:r>
              <a:rPr lang="en-US" dirty="0">
                <a:latin typeface="Calibri" charset="0"/>
                <a:ea typeface="ＭＳ Ｐゴシック" charset="0"/>
                <a:cs typeface="ＭＳ Ｐゴシック" charset="0"/>
              </a:rPr>
              <a:t>More Than Two Classes: </a:t>
            </a:r>
            <a:br>
              <a:rPr lang="en-US" dirty="0">
                <a:latin typeface="Calibri" charset="0"/>
                <a:ea typeface="ＭＳ Ｐゴシック" charset="0"/>
                <a:cs typeface="ＭＳ Ｐゴシック" charset="0"/>
              </a:rPr>
            </a:br>
            <a:r>
              <a:rPr lang="en-US" dirty="0">
                <a:latin typeface="Calibri" charset="0"/>
                <a:ea typeface="ＭＳ Ｐゴシック" charset="0"/>
                <a:cs typeface="ＭＳ Ｐゴシック" charset="0"/>
              </a:rPr>
              <a:t>Sets of binary classifiers</a:t>
            </a:r>
          </a:p>
        </p:txBody>
      </p:sp>
      <p:sp>
        <p:nvSpPr>
          <p:cNvPr id="60420" name="Rectangle 3"/>
          <p:cNvSpPr>
            <a:spLocks noGrp="1" noChangeArrowheads="1"/>
          </p:cNvSpPr>
          <p:nvPr>
            <p:ph type="body" idx="1"/>
          </p:nvPr>
        </p:nvSpPr>
        <p:spPr/>
        <p:txBody>
          <a:bodyPr/>
          <a:lstStyle/>
          <a:p>
            <a:pPr eaLnBrk="1" hangingPunct="1"/>
            <a:r>
              <a:rPr lang="en-US" dirty="0">
                <a:latin typeface="Calibri" charset="0"/>
                <a:ea typeface="ＭＳ Ｐゴシック" charset="0"/>
                <a:cs typeface="ＭＳ Ｐゴシック" charset="0"/>
              </a:rPr>
              <a:t>Dealing with </a:t>
            </a:r>
            <a:r>
              <a:rPr lang="en-US" dirty="0">
                <a:solidFill>
                  <a:srgbClr val="008000"/>
                </a:solidFill>
                <a:latin typeface="Calibri" charset="0"/>
                <a:ea typeface="ＭＳ Ｐゴシック" charset="0"/>
                <a:cs typeface="ＭＳ Ｐゴシック" charset="0"/>
              </a:rPr>
              <a:t>any-of </a:t>
            </a:r>
            <a:r>
              <a:rPr lang="en-US" dirty="0">
                <a:latin typeface="Calibri" charset="0"/>
                <a:ea typeface="ＭＳ Ｐゴシック" charset="0"/>
                <a:cs typeface="ＭＳ Ｐゴシック" charset="0"/>
              </a:rPr>
              <a:t>or </a:t>
            </a:r>
            <a:r>
              <a:rPr lang="en-US" dirty="0" err="1">
                <a:solidFill>
                  <a:srgbClr val="008000"/>
                </a:solidFill>
                <a:latin typeface="Calibri" charset="0"/>
                <a:ea typeface="ＭＳ Ｐゴシック" charset="0"/>
                <a:cs typeface="ＭＳ Ｐゴシック" charset="0"/>
              </a:rPr>
              <a:t>multivalue</a:t>
            </a:r>
            <a:r>
              <a:rPr lang="en-US" dirty="0">
                <a:solidFill>
                  <a:srgbClr val="008000"/>
                </a:solidFill>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classification</a:t>
            </a:r>
          </a:p>
          <a:p>
            <a:pPr lvl="1"/>
            <a:r>
              <a:rPr lang="en-US" dirty="0">
                <a:latin typeface="Calibri" charset="0"/>
                <a:ea typeface="ＭＳ Ｐゴシック" charset="0"/>
              </a:rPr>
              <a:t>A document can belong to 0, 1, or &gt;1 classes.</a:t>
            </a:r>
          </a:p>
          <a:p>
            <a:pPr lvl="1"/>
            <a:endParaRPr lang="en-US" dirty="0">
              <a:latin typeface="Calibri" charset="0"/>
              <a:ea typeface="ＭＳ Ｐゴシック" charset="0"/>
            </a:endParaRPr>
          </a:p>
          <a:p>
            <a:r>
              <a:rPr lang="en-US" dirty="0">
                <a:latin typeface="Calibri" charset="0"/>
                <a:ea typeface="ＭＳ Ｐゴシック" charset="0"/>
                <a:cs typeface="ＭＳ Ｐゴシック" charset="0"/>
              </a:rPr>
              <a:t>For each class </a:t>
            </a:r>
            <a:r>
              <a:rPr lang="en-US" dirty="0" err="1">
                <a:solidFill>
                  <a:srgbClr val="FF0000"/>
                </a:solidFill>
                <a:latin typeface="Calibri" charset="0"/>
                <a:ea typeface="ＭＳ Ｐゴシック" charset="0"/>
                <a:cs typeface="ＭＳ Ｐゴシック" charset="0"/>
              </a:rPr>
              <a:t>c∈C</a:t>
            </a:r>
            <a:endParaRPr lang="en-US" dirty="0">
              <a:solidFill>
                <a:srgbClr val="FF0000"/>
              </a:solidFill>
              <a:latin typeface="Symbol" charset="2"/>
              <a:ea typeface="ＭＳ Ｐゴシック" charset="0"/>
              <a:cs typeface="Symbol" charset="2"/>
            </a:endParaRPr>
          </a:p>
          <a:p>
            <a:pPr lvl="1"/>
            <a:r>
              <a:rPr lang="en-US" dirty="0">
                <a:latin typeface="Calibri" charset="0"/>
                <a:ea typeface="ＭＳ Ｐゴシック" charset="0"/>
                <a:cs typeface="ＭＳ Ｐゴシック" charset="0"/>
              </a:rPr>
              <a:t>Build a classifier </a:t>
            </a:r>
            <a:r>
              <a:rPr lang="en-US" dirty="0" err="1">
                <a:solidFill>
                  <a:srgbClr val="FF0000"/>
                </a:solidFill>
                <a:latin typeface="Calibri" charset="0"/>
                <a:ea typeface="ＭＳ Ｐゴシック" charset="0"/>
                <a:cs typeface="ＭＳ Ｐゴシック" charset="0"/>
              </a:rPr>
              <a:t>γ</a:t>
            </a:r>
            <a:r>
              <a:rPr lang="en-US" baseline="-25000" dirty="0" err="1">
                <a:solidFill>
                  <a:srgbClr val="FF0000"/>
                </a:solidFill>
                <a:latin typeface="Calibri" charset="0"/>
                <a:ea typeface="ＭＳ Ｐゴシック" charset="0"/>
                <a:cs typeface="ＭＳ Ｐゴシック" charset="0"/>
              </a:rPr>
              <a:t>c</a:t>
            </a:r>
            <a:r>
              <a:rPr lang="en-US" dirty="0">
                <a:latin typeface="Calibri" charset="0"/>
                <a:ea typeface="ＭＳ Ｐゴシック" charset="0"/>
                <a:cs typeface="ＭＳ Ｐゴシック" charset="0"/>
              </a:rPr>
              <a:t> to distinguish </a:t>
            </a:r>
            <a:r>
              <a:rPr lang="en-US" dirty="0">
                <a:solidFill>
                  <a:srgbClr val="FF0000"/>
                </a:solidFill>
                <a:latin typeface="Calibri" charset="0"/>
                <a:ea typeface="ＭＳ Ｐゴシック" charset="0"/>
                <a:cs typeface="ＭＳ Ｐゴシック" charset="0"/>
              </a:rPr>
              <a:t>c</a:t>
            </a:r>
            <a:r>
              <a:rPr lang="en-US" dirty="0">
                <a:latin typeface="Calibri" charset="0"/>
                <a:ea typeface="ＭＳ Ｐゴシック" charset="0"/>
                <a:cs typeface="ＭＳ Ｐゴシック" charset="0"/>
              </a:rPr>
              <a:t> from all other classes </a:t>
            </a:r>
            <a:r>
              <a:rPr lang="en-US" dirty="0">
                <a:solidFill>
                  <a:srgbClr val="FF0000"/>
                </a:solidFill>
                <a:latin typeface="Calibri" charset="0"/>
                <a:ea typeface="ＭＳ Ｐゴシック" charset="0"/>
                <a:cs typeface="ＭＳ Ｐゴシック" charset="0"/>
              </a:rPr>
              <a:t>c’ ∈C</a:t>
            </a:r>
            <a:endParaRPr lang="en-US" dirty="0">
              <a:latin typeface="Calibri" charset="0"/>
              <a:ea typeface="ＭＳ Ｐゴシック" charset="0"/>
              <a:cs typeface="ＭＳ Ｐゴシック" charset="0"/>
            </a:endParaRPr>
          </a:p>
          <a:p>
            <a:r>
              <a:rPr lang="en-US" dirty="0">
                <a:latin typeface="Calibri" charset="0"/>
                <a:ea typeface="ＭＳ Ｐゴシック" charset="0"/>
                <a:cs typeface="ＭＳ Ｐゴシック" charset="0"/>
              </a:rPr>
              <a:t>Given test doc </a:t>
            </a:r>
            <a:r>
              <a:rPr lang="en-US" dirty="0">
                <a:solidFill>
                  <a:srgbClr val="FF0000"/>
                </a:solidFill>
                <a:latin typeface="Calibri" charset="0"/>
                <a:ea typeface="ＭＳ Ｐゴシック" charset="0"/>
                <a:cs typeface="ＭＳ Ｐゴシック" charset="0"/>
              </a:rPr>
              <a:t>d</a:t>
            </a:r>
            <a:r>
              <a:rPr lang="en-US" dirty="0">
                <a:latin typeface="Calibri" charset="0"/>
                <a:ea typeface="ＭＳ Ｐゴシック" charset="0"/>
                <a:cs typeface="ＭＳ Ｐゴシック" charset="0"/>
              </a:rPr>
              <a:t>, </a:t>
            </a:r>
          </a:p>
          <a:p>
            <a:pPr lvl="1"/>
            <a:r>
              <a:rPr lang="en-US" dirty="0">
                <a:latin typeface="Calibri" charset="0"/>
                <a:ea typeface="ＭＳ Ｐゴシック" charset="0"/>
                <a:cs typeface="ＭＳ Ｐゴシック" charset="0"/>
              </a:rPr>
              <a:t>Evaluate it for membership in each class using each </a:t>
            </a:r>
            <a:r>
              <a:rPr lang="en-US" dirty="0" err="1">
                <a:solidFill>
                  <a:srgbClr val="FF0000"/>
                </a:solidFill>
                <a:latin typeface="Calibri" charset="0"/>
                <a:ea typeface="ＭＳ Ｐゴシック" charset="0"/>
                <a:cs typeface="ＭＳ Ｐゴシック" charset="0"/>
              </a:rPr>
              <a:t>γ</a:t>
            </a:r>
            <a:r>
              <a:rPr lang="en-US" baseline="-25000" dirty="0" err="1">
                <a:solidFill>
                  <a:srgbClr val="FF0000"/>
                </a:solidFill>
                <a:latin typeface="Calibri" charset="0"/>
                <a:ea typeface="ＭＳ Ｐゴシック" charset="0"/>
                <a:cs typeface="ＭＳ Ｐゴシック" charset="0"/>
              </a:rPr>
              <a:t>c</a:t>
            </a:r>
            <a:endParaRPr lang="en-US" dirty="0">
              <a:solidFill>
                <a:srgbClr val="FF0000"/>
              </a:solidFill>
              <a:latin typeface="Calibri" charset="0"/>
              <a:ea typeface="ＭＳ Ｐゴシック" charset="0"/>
              <a:cs typeface="ＭＳ Ｐゴシック" charset="0"/>
            </a:endParaRPr>
          </a:p>
          <a:p>
            <a:pPr lvl="1"/>
            <a:r>
              <a:rPr lang="en-US" dirty="0">
                <a:solidFill>
                  <a:srgbClr val="FF0000"/>
                </a:solidFill>
                <a:latin typeface="Calibri" charset="0"/>
                <a:ea typeface="ＭＳ Ｐゴシック" charset="0"/>
                <a:cs typeface="ＭＳ Ｐゴシック" charset="0"/>
              </a:rPr>
              <a:t>d</a:t>
            </a:r>
            <a:r>
              <a:rPr lang="en-US" dirty="0">
                <a:latin typeface="Calibri" charset="0"/>
                <a:ea typeface="ＭＳ Ｐゴシック" charset="0"/>
                <a:cs typeface="ＭＳ Ｐゴシック" charset="0"/>
              </a:rPr>
              <a:t> belongs to </a:t>
            </a:r>
            <a:r>
              <a:rPr lang="en-US" dirty="0">
                <a:solidFill>
                  <a:srgbClr val="008000"/>
                </a:solidFill>
                <a:latin typeface="Calibri" charset="0"/>
                <a:ea typeface="ＭＳ Ｐゴシック" charset="0"/>
                <a:cs typeface="ＭＳ Ｐゴシック" charset="0"/>
              </a:rPr>
              <a:t>any</a:t>
            </a:r>
            <a:r>
              <a:rPr lang="en-US" dirty="0">
                <a:latin typeface="Calibri" charset="0"/>
                <a:ea typeface="ＭＳ Ｐゴシック" charset="0"/>
                <a:cs typeface="ＭＳ Ｐゴシック" charset="0"/>
              </a:rPr>
              <a:t> class for which</a:t>
            </a:r>
            <a:r>
              <a:rPr lang="en-US" dirty="0">
                <a:solidFill>
                  <a:srgbClr val="FF0000"/>
                </a:solidFill>
                <a:latin typeface="Calibri" charset="0"/>
                <a:ea typeface="ＭＳ Ｐゴシック" charset="0"/>
                <a:cs typeface="ＭＳ Ｐゴシック" charset="0"/>
              </a:rPr>
              <a:t> </a:t>
            </a:r>
            <a:r>
              <a:rPr lang="en-US" dirty="0" err="1">
                <a:solidFill>
                  <a:srgbClr val="FF0000"/>
                </a:solidFill>
                <a:latin typeface="Calibri" charset="0"/>
                <a:ea typeface="ＭＳ Ｐゴシック" charset="0"/>
                <a:cs typeface="ＭＳ Ｐゴシック" charset="0"/>
              </a:rPr>
              <a:t>γ</a:t>
            </a:r>
            <a:r>
              <a:rPr lang="en-US" baseline="-25000" dirty="0" err="1">
                <a:solidFill>
                  <a:srgbClr val="FF0000"/>
                </a:solidFill>
                <a:latin typeface="Calibri" charset="0"/>
                <a:ea typeface="ＭＳ Ｐゴシック" charset="0"/>
                <a:cs typeface="ＭＳ Ｐゴシック" charset="0"/>
              </a:rPr>
              <a:t>c</a:t>
            </a:r>
            <a:r>
              <a:rPr lang="en-US" baseline="-25000" dirty="0">
                <a:solidFill>
                  <a:srgbClr val="FF0000"/>
                </a:solidFill>
                <a:latin typeface="Calibri" charset="0"/>
                <a:ea typeface="ＭＳ Ｐゴシック" charset="0"/>
                <a:cs typeface="ＭＳ Ｐゴシック" charset="0"/>
              </a:rPr>
              <a:t> </a:t>
            </a:r>
            <a:r>
              <a:rPr lang="en-US" dirty="0">
                <a:solidFill>
                  <a:srgbClr val="FF0000"/>
                </a:solidFill>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returns true</a:t>
            </a:r>
          </a:p>
          <a:p>
            <a:endParaRPr lang="en-US" dirty="0">
              <a:latin typeface="Calibri" charset="0"/>
              <a:ea typeface="ＭＳ Ｐゴシック" charset="0"/>
            </a:endParaRPr>
          </a:p>
        </p:txBody>
      </p:sp>
      <p:sp>
        <p:nvSpPr>
          <p:cNvPr id="60421" name="TextBox 5"/>
          <p:cNvSpPr txBox="1">
            <a:spLocks noChangeArrowheads="1"/>
          </p:cNvSpPr>
          <p:nvPr/>
        </p:nvSpPr>
        <p:spPr bwMode="auto">
          <a:xfrm>
            <a:off x="7620001" y="-67479"/>
            <a:ext cx="103365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Sec.14.5</a:t>
            </a:r>
          </a:p>
        </p:txBody>
      </p:sp>
      <p:sp>
        <p:nvSpPr>
          <p:cNvPr id="60418"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2AF2582C-5254-7A4F-91A6-4BD07F8621D0}" type="slidenum">
              <a:rPr lang="en-US" sz="1200">
                <a:solidFill>
                  <a:srgbClr val="898989"/>
                </a:solidFill>
                <a:latin typeface="Calibri" charset="0"/>
              </a:rPr>
              <a:pPr eaLnBrk="1" hangingPunct="1"/>
              <a:t>56</a:t>
            </a:fld>
            <a:endParaRPr lang="en-US" sz="1200">
              <a:solidFill>
                <a:srgbClr val="898989"/>
              </a:solidFill>
              <a:latin typeface="Calibri" charset="0"/>
            </a:endParaRPr>
          </a:p>
        </p:txBody>
      </p:sp>
    </p:spTree>
    <p:extLst>
      <p:ext uri="{BB962C8B-B14F-4D97-AF65-F5344CB8AC3E}">
        <p14:creationId xmlns:p14="http://schemas.microsoft.com/office/powerpoint/2010/main" val="4177543192"/>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dirty="0">
                <a:latin typeface="Calibri" charset="0"/>
                <a:ea typeface="ＭＳ Ｐゴシック" charset="0"/>
                <a:cs typeface="ＭＳ Ｐゴシック" charset="0"/>
              </a:rPr>
              <a:t>More Than Two Classes: </a:t>
            </a:r>
            <a:br>
              <a:rPr lang="en-US" dirty="0">
                <a:latin typeface="Calibri" charset="0"/>
                <a:ea typeface="ＭＳ Ｐゴシック" charset="0"/>
                <a:cs typeface="ＭＳ Ｐゴシック" charset="0"/>
              </a:rPr>
            </a:br>
            <a:r>
              <a:rPr lang="en-US" dirty="0">
                <a:latin typeface="Calibri" charset="0"/>
                <a:ea typeface="ＭＳ Ｐゴシック" charset="0"/>
                <a:cs typeface="ＭＳ Ｐゴシック" charset="0"/>
              </a:rPr>
              <a:t>Sets of binary classifiers</a:t>
            </a:r>
          </a:p>
        </p:txBody>
      </p:sp>
      <p:sp>
        <p:nvSpPr>
          <p:cNvPr id="60420" name="Rectangle 3"/>
          <p:cNvSpPr>
            <a:spLocks noGrp="1" noChangeArrowheads="1"/>
          </p:cNvSpPr>
          <p:nvPr>
            <p:ph type="body" idx="1"/>
          </p:nvPr>
        </p:nvSpPr>
        <p:spPr>
          <a:xfrm>
            <a:off x="304800" y="1352550"/>
            <a:ext cx="8534400" cy="3581400"/>
          </a:xfrm>
        </p:spPr>
        <p:txBody>
          <a:bodyPr/>
          <a:lstStyle/>
          <a:p>
            <a:pPr eaLnBrk="1" hangingPunct="1"/>
            <a:r>
              <a:rPr lang="en-US" dirty="0">
                <a:solidFill>
                  <a:srgbClr val="008000"/>
                </a:solidFill>
                <a:latin typeface="Calibri" charset="0"/>
                <a:ea typeface="ＭＳ Ｐゴシック" charset="0"/>
                <a:cs typeface="ＭＳ Ｐゴシック" charset="0"/>
              </a:rPr>
              <a:t>One-of </a:t>
            </a:r>
            <a:r>
              <a:rPr lang="en-US" dirty="0">
                <a:latin typeface="Calibri" charset="0"/>
                <a:ea typeface="ＭＳ Ｐゴシック" charset="0"/>
                <a:cs typeface="ＭＳ Ｐゴシック" charset="0"/>
              </a:rPr>
              <a:t>or </a:t>
            </a:r>
            <a:r>
              <a:rPr lang="en-US" dirty="0">
                <a:solidFill>
                  <a:srgbClr val="008000"/>
                </a:solidFill>
                <a:latin typeface="Calibri" charset="0"/>
                <a:ea typeface="ＭＳ Ｐゴシック" charset="0"/>
                <a:cs typeface="ＭＳ Ｐゴシック" charset="0"/>
              </a:rPr>
              <a:t>multinomial </a:t>
            </a:r>
            <a:r>
              <a:rPr lang="en-US" dirty="0">
                <a:latin typeface="Calibri" charset="0"/>
                <a:ea typeface="ＭＳ Ｐゴシック" charset="0"/>
                <a:cs typeface="ＭＳ Ｐゴシック" charset="0"/>
              </a:rPr>
              <a:t>classification</a:t>
            </a:r>
          </a:p>
          <a:p>
            <a:pPr lvl="1" eaLnBrk="1" hangingPunct="1"/>
            <a:r>
              <a:rPr lang="en-US" dirty="0">
                <a:latin typeface="Calibri" charset="0"/>
                <a:ea typeface="ＭＳ Ｐゴシック" charset="0"/>
              </a:rPr>
              <a:t>Classes are mutually exclusive:  each document in exactly one class</a:t>
            </a:r>
          </a:p>
          <a:p>
            <a:pPr lvl="1" eaLnBrk="1" hangingPunct="1"/>
            <a:endParaRPr lang="en-US" dirty="0">
              <a:latin typeface="Calibri" charset="0"/>
              <a:ea typeface="ＭＳ Ｐゴシック" charset="0"/>
            </a:endParaRPr>
          </a:p>
          <a:p>
            <a:r>
              <a:rPr lang="en-US" dirty="0">
                <a:latin typeface="Calibri" charset="0"/>
                <a:ea typeface="ＭＳ Ｐゴシック" charset="0"/>
                <a:cs typeface="ＭＳ Ｐゴシック" charset="0"/>
              </a:rPr>
              <a:t>For each class </a:t>
            </a:r>
            <a:r>
              <a:rPr lang="en-US" dirty="0" err="1">
                <a:solidFill>
                  <a:srgbClr val="FF0000"/>
                </a:solidFill>
                <a:latin typeface="Calibri" charset="0"/>
                <a:ea typeface="ＭＳ Ｐゴシック" charset="0"/>
                <a:cs typeface="ＭＳ Ｐゴシック" charset="0"/>
              </a:rPr>
              <a:t>c∈C</a:t>
            </a:r>
            <a:endParaRPr lang="en-US" dirty="0">
              <a:solidFill>
                <a:srgbClr val="FF0000"/>
              </a:solidFill>
              <a:latin typeface="Symbol" charset="2"/>
              <a:ea typeface="ＭＳ Ｐゴシック" charset="0"/>
              <a:cs typeface="Symbol" charset="2"/>
            </a:endParaRPr>
          </a:p>
          <a:p>
            <a:pPr lvl="1"/>
            <a:r>
              <a:rPr lang="en-US" dirty="0">
                <a:latin typeface="Calibri" charset="0"/>
                <a:ea typeface="ＭＳ Ｐゴシック" charset="0"/>
                <a:cs typeface="ＭＳ Ｐゴシック" charset="0"/>
              </a:rPr>
              <a:t>Build a classifier </a:t>
            </a:r>
            <a:r>
              <a:rPr lang="en-US" dirty="0" err="1">
                <a:solidFill>
                  <a:srgbClr val="FF0000"/>
                </a:solidFill>
                <a:latin typeface="Calibri" charset="0"/>
                <a:ea typeface="ＭＳ Ｐゴシック" charset="0"/>
                <a:cs typeface="ＭＳ Ｐゴシック" charset="0"/>
              </a:rPr>
              <a:t>γ</a:t>
            </a:r>
            <a:r>
              <a:rPr lang="en-US" baseline="-25000" dirty="0" err="1">
                <a:solidFill>
                  <a:srgbClr val="FF0000"/>
                </a:solidFill>
                <a:latin typeface="Calibri" charset="0"/>
                <a:ea typeface="ＭＳ Ｐゴシック" charset="0"/>
                <a:cs typeface="ＭＳ Ｐゴシック" charset="0"/>
              </a:rPr>
              <a:t>c</a:t>
            </a:r>
            <a:r>
              <a:rPr lang="en-US" dirty="0">
                <a:latin typeface="Calibri" charset="0"/>
                <a:ea typeface="ＭＳ Ｐゴシック" charset="0"/>
                <a:cs typeface="ＭＳ Ｐゴシック" charset="0"/>
              </a:rPr>
              <a:t> to distinguish </a:t>
            </a:r>
            <a:r>
              <a:rPr lang="en-US" dirty="0">
                <a:solidFill>
                  <a:srgbClr val="FF0000"/>
                </a:solidFill>
                <a:latin typeface="Calibri" charset="0"/>
                <a:ea typeface="ＭＳ Ｐゴシック" charset="0"/>
                <a:cs typeface="ＭＳ Ｐゴシック" charset="0"/>
              </a:rPr>
              <a:t>c</a:t>
            </a:r>
            <a:r>
              <a:rPr lang="en-US" dirty="0">
                <a:latin typeface="Calibri" charset="0"/>
                <a:ea typeface="ＭＳ Ｐゴシック" charset="0"/>
                <a:cs typeface="ＭＳ Ｐゴシック" charset="0"/>
              </a:rPr>
              <a:t> from all other classes </a:t>
            </a:r>
            <a:r>
              <a:rPr lang="en-US" dirty="0">
                <a:solidFill>
                  <a:srgbClr val="FF0000"/>
                </a:solidFill>
                <a:latin typeface="Calibri" charset="0"/>
                <a:ea typeface="ＭＳ Ｐゴシック" charset="0"/>
                <a:cs typeface="ＭＳ Ｐゴシック" charset="0"/>
              </a:rPr>
              <a:t>c’ ∈C</a:t>
            </a:r>
            <a:endParaRPr lang="en-US" dirty="0">
              <a:latin typeface="Calibri" charset="0"/>
              <a:ea typeface="ＭＳ Ｐゴシック" charset="0"/>
              <a:cs typeface="ＭＳ Ｐゴシック" charset="0"/>
            </a:endParaRPr>
          </a:p>
          <a:p>
            <a:r>
              <a:rPr lang="en-US" dirty="0">
                <a:latin typeface="Calibri" charset="0"/>
                <a:ea typeface="ＭＳ Ｐゴシック" charset="0"/>
                <a:cs typeface="ＭＳ Ｐゴシック" charset="0"/>
              </a:rPr>
              <a:t>Given test doc </a:t>
            </a:r>
            <a:r>
              <a:rPr lang="en-US" dirty="0">
                <a:solidFill>
                  <a:srgbClr val="FF0000"/>
                </a:solidFill>
                <a:latin typeface="Calibri" charset="0"/>
                <a:ea typeface="ＭＳ Ｐゴシック" charset="0"/>
                <a:cs typeface="ＭＳ Ｐゴシック" charset="0"/>
              </a:rPr>
              <a:t>d</a:t>
            </a:r>
            <a:r>
              <a:rPr lang="en-US" dirty="0">
                <a:latin typeface="Calibri" charset="0"/>
                <a:ea typeface="ＭＳ Ｐゴシック" charset="0"/>
                <a:cs typeface="ＭＳ Ｐゴシック" charset="0"/>
              </a:rPr>
              <a:t>, </a:t>
            </a:r>
          </a:p>
          <a:p>
            <a:pPr lvl="1"/>
            <a:r>
              <a:rPr lang="en-US" dirty="0">
                <a:latin typeface="Calibri" charset="0"/>
                <a:ea typeface="ＭＳ Ｐゴシック" charset="0"/>
                <a:cs typeface="ＭＳ Ｐゴシック" charset="0"/>
              </a:rPr>
              <a:t>Evaluate it for membership in each class using each </a:t>
            </a:r>
            <a:r>
              <a:rPr lang="en-US" dirty="0" err="1">
                <a:solidFill>
                  <a:srgbClr val="FF0000"/>
                </a:solidFill>
                <a:latin typeface="Calibri" charset="0"/>
                <a:ea typeface="ＭＳ Ｐゴシック" charset="0"/>
                <a:cs typeface="ＭＳ Ｐゴシック" charset="0"/>
              </a:rPr>
              <a:t>γ</a:t>
            </a:r>
            <a:r>
              <a:rPr lang="en-US" baseline="-25000" dirty="0" err="1">
                <a:solidFill>
                  <a:srgbClr val="FF0000"/>
                </a:solidFill>
                <a:latin typeface="Calibri" charset="0"/>
                <a:ea typeface="ＭＳ Ｐゴシック" charset="0"/>
                <a:cs typeface="ＭＳ Ｐゴシック" charset="0"/>
              </a:rPr>
              <a:t>c</a:t>
            </a:r>
            <a:endParaRPr lang="en-US" dirty="0">
              <a:solidFill>
                <a:srgbClr val="FF0000"/>
              </a:solidFill>
              <a:latin typeface="Calibri" charset="0"/>
              <a:ea typeface="ＭＳ Ｐゴシック" charset="0"/>
              <a:cs typeface="ＭＳ Ｐゴシック" charset="0"/>
            </a:endParaRPr>
          </a:p>
          <a:p>
            <a:pPr lvl="1"/>
            <a:r>
              <a:rPr lang="en-US" dirty="0">
                <a:solidFill>
                  <a:srgbClr val="FF0000"/>
                </a:solidFill>
                <a:latin typeface="Calibri" charset="0"/>
                <a:ea typeface="ＭＳ Ｐゴシック" charset="0"/>
                <a:cs typeface="ＭＳ Ｐゴシック" charset="0"/>
              </a:rPr>
              <a:t>d</a:t>
            </a:r>
            <a:r>
              <a:rPr lang="en-US" dirty="0">
                <a:latin typeface="Calibri" charset="0"/>
                <a:ea typeface="ＭＳ Ｐゴシック" charset="0"/>
                <a:cs typeface="ＭＳ Ｐゴシック" charset="0"/>
              </a:rPr>
              <a:t> belongs to the </a:t>
            </a:r>
            <a:r>
              <a:rPr lang="en-US" dirty="0">
                <a:solidFill>
                  <a:srgbClr val="008000"/>
                </a:solidFill>
                <a:latin typeface="Calibri" charset="0"/>
                <a:ea typeface="ＭＳ Ｐゴシック" charset="0"/>
                <a:cs typeface="ＭＳ Ｐゴシック" charset="0"/>
              </a:rPr>
              <a:t>one</a:t>
            </a:r>
            <a:r>
              <a:rPr lang="en-US" dirty="0">
                <a:latin typeface="Calibri" charset="0"/>
                <a:ea typeface="ＭＳ Ｐゴシック" charset="0"/>
                <a:cs typeface="ＭＳ Ｐゴシック" charset="0"/>
              </a:rPr>
              <a:t> class with maximum score</a:t>
            </a:r>
          </a:p>
          <a:p>
            <a:pPr lvl="1"/>
            <a:endParaRPr lang="en-US" dirty="0">
              <a:latin typeface="Calibri" charset="0"/>
              <a:ea typeface="ＭＳ Ｐゴシック" charset="0"/>
              <a:cs typeface="ＭＳ Ｐゴシック" charset="0"/>
            </a:endParaRPr>
          </a:p>
          <a:p>
            <a:pPr lvl="1" eaLnBrk="1" hangingPunct="1"/>
            <a:endParaRPr lang="en-US" dirty="0">
              <a:latin typeface="Calibri" charset="0"/>
              <a:ea typeface="ＭＳ Ｐゴシック" charset="0"/>
            </a:endParaRPr>
          </a:p>
        </p:txBody>
      </p:sp>
      <p:sp>
        <p:nvSpPr>
          <p:cNvPr id="60421" name="TextBox 5"/>
          <p:cNvSpPr txBox="1">
            <a:spLocks noChangeArrowheads="1"/>
          </p:cNvSpPr>
          <p:nvPr/>
        </p:nvSpPr>
        <p:spPr bwMode="auto">
          <a:xfrm>
            <a:off x="7620001" y="-67479"/>
            <a:ext cx="103365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Sec.14.5</a:t>
            </a:r>
          </a:p>
        </p:txBody>
      </p:sp>
      <p:sp>
        <p:nvSpPr>
          <p:cNvPr id="60418"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2AF2582C-5254-7A4F-91A6-4BD07F8621D0}" type="slidenum">
              <a:rPr lang="en-US" sz="1200">
                <a:solidFill>
                  <a:srgbClr val="898989"/>
                </a:solidFill>
                <a:latin typeface="Calibri" charset="0"/>
              </a:rPr>
              <a:pPr eaLnBrk="1" hangingPunct="1"/>
              <a:t>57</a:t>
            </a:fld>
            <a:endParaRPr lang="en-US" sz="1200">
              <a:solidFill>
                <a:srgbClr val="898989"/>
              </a:solidFill>
              <a:latin typeface="Calibri" charset="0"/>
            </a:endParaRPr>
          </a:p>
        </p:txBody>
      </p:sp>
    </p:spTree>
    <p:extLst>
      <p:ext uri="{BB962C8B-B14F-4D97-AF65-F5344CB8AC3E}">
        <p14:creationId xmlns:p14="http://schemas.microsoft.com/office/powerpoint/2010/main" val="2256353081"/>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4"/>
          <p:cNvSpPr>
            <a:spLocks noGrp="1" noChangeArrowheads="1"/>
          </p:cNvSpPr>
          <p:nvPr>
            <p:ph type="title"/>
          </p:nvPr>
        </p:nvSpPr>
        <p:spPr/>
        <p:txBody>
          <a:bodyPr/>
          <a:lstStyle/>
          <a:p>
            <a:pPr eaLnBrk="1" hangingPunct="1"/>
            <a:r>
              <a:rPr lang="en-US" sz="3600" dirty="0">
                <a:latin typeface="Calibri" charset="0"/>
                <a:ea typeface="ＭＳ Ｐゴシック" charset="0"/>
                <a:cs typeface="ＭＳ Ｐゴシック" charset="0"/>
              </a:rPr>
              <a:t>Evaluation: </a:t>
            </a:r>
            <a:br>
              <a:rPr lang="en-US" sz="3600" dirty="0">
                <a:latin typeface="Calibri" charset="0"/>
                <a:ea typeface="ＭＳ Ｐゴシック" charset="0"/>
                <a:cs typeface="ＭＳ Ｐゴシック" charset="0"/>
              </a:rPr>
            </a:br>
            <a:r>
              <a:rPr lang="en-US" sz="3600" dirty="0">
                <a:latin typeface="Calibri" charset="0"/>
                <a:ea typeface="ＭＳ Ｐゴシック" charset="0"/>
                <a:cs typeface="ＭＳ Ｐゴシック" charset="0"/>
              </a:rPr>
              <a:t>Classic Reuters-21578 Data Set </a:t>
            </a:r>
            <a:endParaRPr lang="en-US" sz="3500" dirty="0">
              <a:latin typeface="Calibri" charset="0"/>
              <a:ea typeface="ＭＳ Ｐゴシック" charset="0"/>
              <a:cs typeface="ＭＳ Ｐゴシック" charset="0"/>
            </a:endParaRPr>
          </a:p>
        </p:txBody>
      </p:sp>
      <p:sp>
        <p:nvSpPr>
          <p:cNvPr id="46083" name="Rectangle 2"/>
          <p:cNvSpPr>
            <a:spLocks noGrp="1" noChangeArrowheads="1"/>
          </p:cNvSpPr>
          <p:nvPr>
            <p:ph type="body" idx="1"/>
          </p:nvPr>
        </p:nvSpPr>
        <p:spPr>
          <a:xfrm>
            <a:off x="685800" y="1200150"/>
            <a:ext cx="8153400" cy="3657600"/>
          </a:xfrm>
        </p:spPr>
        <p:txBody>
          <a:bodyPr/>
          <a:lstStyle/>
          <a:p>
            <a:pPr eaLnBrk="1" hangingPunct="1"/>
            <a:r>
              <a:rPr lang="en-US" sz="2100" dirty="0">
                <a:latin typeface="Calibri" charset="0"/>
                <a:ea typeface="ＭＳ Ｐゴシック" charset="0"/>
                <a:cs typeface="ＭＳ Ｐゴシック" charset="0"/>
              </a:rPr>
              <a:t>Most (over)used data set, 21,578 docs (each 90 types, 200 </a:t>
            </a:r>
            <a:r>
              <a:rPr lang="en-US" sz="2100" dirty="0" err="1">
                <a:latin typeface="Calibri" charset="0"/>
                <a:ea typeface="ＭＳ Ｐゴシック" charset="0"/>
                <a:cs typeface="ＭＳ Ｐゴシック" charset="0"/>
              </a:rPr>
              <a:t>toknens</a:t>
            </a:r>
            <a:r>
              <a:rPr lang="en-US" sz="2100" dirty="0">
                <a:latin typeface="Calibri" charset="0"/>
                <a:ea typeface="ＭＳ Ｐゴシック" charset="0"/>
                <a:cs typeface="ＭＳ Ｐゴシック" charset="0"/>
              </a:rPr>
              <a:t>)</a:t>
            </a:r>
          </a:p>
          <a:p>
            <a:pPr eaLnBrk="1" hangingPunct="1"/>
            <a:r>
              <a:rPr lang="en-US" sz="2100" dirty="0">
                <a:latin typeface="Calibri" charset="0"/>
                <a:ea typeface="ＭＳ Ｐゴシック" charset="0"/>
                <a:cs typeface="ＭＳ Ｐゴシック" charset="0"/>
              </a:rPr>
              <a:t>9603 training, 3299 test articles (</a:t>
            </a:r>
            <a:r>
              <a:rPr lang="en-US" sz="2100" dirty="0" err="1">
                <a:latin typeface="Calibri" charset="0"/>
                <a:ea typeface="ＭＳ Ｐゴシック" charset="0"/>
                <a:cs typeface="ＭＳ Ｐゴシック" charset="0"/>
              </a:rPr>
              <a:t>ModApte</a:t>
            </a:r>
            <a:r>
              <a:rPr lang="en-US" sz="2100" dirty="0">
                <a:latin typeface="Calibri" charset="0"/>
                <a:ea typeface="ＭＳ Ｐゴシック" charset="0"/>
                <a:cs typeface="ＭＳ Ｐゴシック" charset="0"/>
              </a:rPr>
              <a:t>/Lewis split)</a:t>
            </a:r>
          </a:p>
          <a:p>
            <a:pPr eaLnBrk="1" hangingPunct="1"/>
            <a:r>
              <a:rPr lang="en-US" sz="2100" dirty="0">
                <a:latin typeface="Calibri" charset="0"/>
                <a:ea typeface="ＭＳ Ｐゴシック" charset="0"/>
                <a:cs typeface="ＭＳ Ｐゴシック" charset="0"/>
              </a:rPr>
              <a:t>118 categories</a:t>
            </a:r>
          </a:p>
          <a:p>
            <a:pPr lvl="1" eaLnBrk="1" hangingPunct="1"/>
            <a:r>
              <a:rPr lang="en-US" sz="2000" dirty="0">
                <a:latin typeface="Calibri" charset="0"/>
                <a:ea typeface="ＭＳ Ｐゴシック" charset="0"/>
              </a:rPr>
              <a:t>An article can be in more than one category</a:t>
            </a:r>
          </a:p>
          <a:p>
            <a:pPr lvl="1" eaLnBrk="1" hangingPunct="1"/>
            <a:r>
              <a:rPr lang="en-US" sz="2000" dirty="0">
                <a:latin typeface="Calibri" charset="0"/>
                <a:ea typeface="ＭＳ Ｐゴシック" charset="0"/>
              </a:rPr>
              <a:t>Learn 118 binary category distinctions</a:t>
            </a:r>
          </a:p>
          <a:p>
            <a:pPr eaLnBrk="1" hangingPunct="1"/>
            <a:r>
              <a:rPr lang="en-US" sz="2200" dirty="0">
                <a:latin typeface="Calibri" charset="0"/>
                <a:ea typeface="ＭＳ Ｐゴシック" charset="0"/>
                <a:cs typeface="ＭＳ Ｐゴシック" charset="0"/>
              </a:rPr>
              <a:t>Average document (with at least one category) has 1.24 classes</a:t>
            </a:r>
          </a:p>
          <a:p>
            <a:pPr eaLnBrk="1" hangingPunct="1"/>
            <a:r>
              <a:rPr lang="en-US" sz="2200" dirty="0">
                <a:latin typeface="Calibri" charset="0"/>
                <a:ea typeface="ＭＳ Ｐゴシック" charset="0"/>
                <a:cs typeface="ＭＳ Ｐゴシック" charset="0"/>
              </a:rPr>
              <a:t>Only about 10 out of 118 categories are large</a:t>
            </a:r>
          </a:p>
          <a:p>
            <a:pPr lvl="1" eaLnBrk="1" hangingPunct="1"/>
            <a:endParaRPr lang="en-US" sz="3400" dirty="0">
              <a:latin typeface="Calibri" charset="0"/>
              <a:ea typeface="ＭＳ Ｐゴシック" charset="0"/>
            </a:endParaRPr>
          </a:p>
          <a:p>
            <a:pPr lvl="1" eaLnBrk="1" hangingPunct="1">
              <a:spcBef>
                <a:spcPct val="0"/>
              </a:spcBef>
              <a:buFont typeface="Wingdings" charset="0"/>
              <a:buNone/>
            </a:pPr>
            <a:endParaRPr lang="en-US" sz="2000" dirty="0">
              <a:latin typeface="Calibri" charset="0"/>
              <a:ea typeface="ＭＳ Ｐゴシック" charset="0"/>
            </a:endParaRPr>
          </a:p>
          <a:p>
            <a:pPr eaLnBrk="1" hangingPunct="1"/>
            <a:endParaRPr lang="en-US" sz="3700" dirty="0">
              <a:latin typeface="Calibri" charset="0"/>
              <a:ea typeface="ＭＳ Ｐゴシック" charset="0"/>
              <a:cs typeface="ＭＳ Ｐゴシック" charset="0"/>
            </a:endParaRPr>
          </a:p>
          <a:p>
            <a:pPr eaLnBrk="1" hangingPunct="1"/>
            <a:endParaRPr lang="en-US" sz="3700" dirty="0">
              <a:latin typeface="Calibri" charset="0"/>
              <a:ea typeface="ＭＳ Ｐゴシック" charset="0"/>
              <a:cs typeface="ＭＳ Ｐゴシック" charset="0"/>
            </a:endParaRPr>
          </a:p>
        </p:txBody>
      </p:sp>
      <p:sp>
        <p:nvSpPr>
          <p:cNvPr id="46084" name="Text Box 3"/>
          <p:cNvSpPr txBox="1">
            <a:spLocks noChangeArrowheads="1"/>
          </p:cNvSpPr>
          <p:nvPr/>
        </p:nvSpPr>
        <p:spPr bwMode="auto">
          <a:xfrm>
            <a:off x="212725" y="4171951"/>
            <a:ext cx="2678463"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2000" dirty="0"/>
              <a:t>Common categories</a:t>
            </a:r>
          </a:p>
          <a:p>
            <a:pPr eaLnBrk="1" hangingPunct="1"/>
            <a:r>
              <a:rPr lang="en-US" sz="2000" dirty="0"/>
              <a:t>(#train, #test)</a:t>
            </a:r>
          </a:p>
        </p:txBody>
      </p:sp>
      <p:sp>
        <p:nvSpPr>
          <p:cNvPr id="46086" name="Text Box 5"/>
          <p:cNvSpPr txBox="1">
            <a:spLocks noChangeArrowheads="1"/>
          </p:cNvSpPr>
          <p:nvPr/>
        </p:nvSpPr>
        <p:spPr bwMode="auto">
          <a:xfrm>
            <a:off x="3048000" y="3867150"/>
            <a:ext cx="3048000" cy="13234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a:buFontTx/>
              <a:buChar char="•"/>
            </a:pPr>
            <a:r>
              <a:rPr lang="en-US" sz="1600" dirty="0">
                <a:latin typeface="Tahoma" charset="0"/>
              </a:rPr>
              <a:t> Earn (2877, 1087) </a:t>
            </a:r>
          </a:p>
          <a:p>
            <a:pPr>
              <a:buFontTx/>
              <a:buChar char="•"/>
            </a:pPr>
            <a:r>
              <a:rPr lang="en-US" sz="1600" dirty="0">
                <a:latin typeface="Tahoma" charset="0"/>
              </a:rPr>
              <a:t> Acquisitions (1650, 179)</a:t>
            </a:r>
          </a:p>
          <a:p>
            <a:pPr>
              <a:buFontTx/>
              <a:buChar char="•"/>
            </a:pPr>
            <a:r>
              <a:rPr lang="en-US" sz="1600" dirty="0">
                <a:latin typeface="Tahoma" charset="0"/>
              </a:rPr>
              <a:t> Money-</a:t>
            </a:r>
            <a:r>
              <a:rPr lang="en-US" sz="1600" dirty="0" err="1">
                <a:latin typeface="Tahoma" charset="0"/>
              </a:rPr>
              <a:t>fx</a:t>
            </a:r>
            <a:r>
              <a:rPr lang="en-US" sz="1600" dirty="0">
                <a:latin typeface="Tahoma" charset="0"/>
              </a:rPr>
              <a:t> (538, 179)</a:t>
            </a:r>
          </a:p>
          <a:p>
            <a:pPr>
              <a:buFontTx/>
              <a:buChar char="•"/>
            </a:pPr>
            <a:r>
              <a:rPr lang="en-US" sz="1600" dirty="0">
                <a:latin typeface="Tahoma" charset="0"/>
              </a:rPr>
              <a:t> Grain (433, 149)</a:t>
            </a:r>
          </a:p>
          <a:p>
            <a:pPr>
              <a:buFontTx/>
              <a:buChar char="•"/>
            </a:pPr>
            <a:r>
              <a:rPr lang="en-US" sz="1600" dirty="0">
                <a:latin typeface="Tahoma" charset="0"/>
              </a:rPr>
              <a:t> Crude (389, 189)</a:t>
            </a:r>
            <a:endParaRPr lang="en-US" sz="1600" dirty="0">
              <a:latin typeface="Times New Roman" charset="0"/>
            </a:endParaRPr>
          </a:p>
        </p:txBody>
      </p:sp>
      <p:sp>
        <p:nvSpPr>
          <p:cNvPr id="46087" name="Text Box 6"/>
          <p:cNvSpPr txBox="1">
            <a:spLocks noChangeArrowheads="1"/>
          </p:cNvSpPr>
          <p:nvPr/>
        </p:nvSpPr>
        <p:spPr bwMode="auto">
          <a:xfrm>
            <a:off x="5781682" y="3820061"/>
            <a:ext cx="3352800" cy="13234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a:buFontTx/>
              <a:buChar char="•"/>
            </a:pPr>
            <a:r>
              <a:rPr lang="en-US" sz="1600" dirty="0">
                <a:latin typeface="Tahoma" charset="0"/>
              </a:rPr>
              <a:t> Trade (369,119)</a:t>
            </a:r>
          </a:p>
          <a:p>
            <a:pPr>
              <a:buFontTx/>
              <a:buChar char="•"/>
            </a:pPr>
            <a:r>
              <a:rPr lang="en-US" sz="1600" dirty="0">
                <a:latin typeface="Tahoma" charset="0"/>
              </a:rPr>
              <a:t> Interest (347, 131)</a:t>
            </a:r>
          </a:p>
          <a:p>
            <a:pPr>
              <a:buFontTx/>
              <a:buChar char="•"/>
            </a:pPr>
            <a:r>
              <a:rPr lang="en-US" sz="1600" dirty="0">
                <a:latin typeface="Tahoma" charset="0"/>
              </a:rPr>
              <a:t> Ship (197, 89)</a:t>
            </a:r>
          </a:p>
          <a:p>
            <a:pPr>
              <a:buFontTx/>
              <a:buChar char="•"/>
            </a:pPr>
            <a:r>
              <a:rPr lang="en-US" sz="1600" dirty="0">
                <a:latin typeface="Tahoma" charset="0"/>
              </a:rPr>
              <a:t> Wheat (212, 71)</a:t>
            </a:r>
          </a:p>
          <a:p>
            <a:pPr>
              <a:buFontTx/>
              <a:buChar char="•"/>
            </a:pPr>
            <a:r>
              <a:rPr lang="en-US" sz="1600" dirty="0">
                <a:latin typeface="Tahoma" charset="0"/>
              </a:rPr>
              <a:t> Corn (182, 56)</a:t>
            </a:r>
          </a:p>
        </p:txBody>
      </p:sp>
      <p:sp>
        <p:nvSpPr>
          <p:cNvPr id="46088"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15.2.4</a:t>
            </a:r>
          </a:p>
        </p:txBody>
      </p:sp>
      <p:sp>
        <p:nvSpPr>
          <p:cNvPr id="46082"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E620381B-3AA2-4540-B229-7447A8D9845A}" type="slidenum">
              <a:rPr lang="en-US" sz="1200">
                <a:solidFill>
                  <a:srgbClr val="898989"/>
                </a:solidFill>
                <a:latin typeface="Calibri" charset="0"/>
              </a:rPr>
              <a:pPr eaLnBrk="1" hangingPunct="1"/>
              <a:t>58</a:t>
            </a:fld>
            <a:endParaRPr lang="en-US" sz="1200">
              <a:solidFill>
                <a:srgbClr val="898989"/>
              </a:solidFill>
              <a:latin typeface="Calibri" charset="0"/>
            </a:endParaRPr>
          </a:p>
        </p:txBody>
      </p:sp>
    </p:spTree>
    <p:extLst>
      <p:ext uri="{BB962C8B-B14F-4D97-AF65-F5344CB8AC3E}">
        <p14:creationId xmlns:p14="http://schemas.microsoft.com/office/powerpoint/2010/main" val="16255538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normAutofit fontScale="90000"/>
          </a:bodyPr>
          <a:lstStyle/>
          <a:p>
            <a:pPr eaLnBrk="1" hangingPunct="1"/>
            <a:r>
              <a:rPr lang="en-US" sz="3600">
                <a:latin typeface="Calibri" charset="0"/>
                <a:ea typeface="ＭＳ Ｐゴシック" charset="0"/>
                <a:cs typeface="ＭＳ Ｐゴシック" charset="0"/>
              </a:rPr>
              <a:t>Reuters Text Categorization data set (</a:t>
            </a:r>
            <a:r>
              <a:rPr lang="en-US" sz="3600" b="1">
                <a:latin typeface="Calibri" charset="0"/>
                <a:ea typeface="ＭＳ Ｐゴシック" charset="0"/>
                <a:cs typeface="ＭＳ Ｐゴシック" charset="0"/>
              </a:rPr>
              <a:t>Reuters-21578) </a:t>
            </a:r>
            <a:r>
              <a:rPr lang="en-US" sz="3600">
                <a:latin typeface="Calibri" charset="0"/>
                <a:ea typeface="ＭＳ Ｐゴシック" charset="0"/>
                <a:cs typeface="ＭＳ Ｐゴシック" charset="0"/>
              </a:rPr>
              <a:t>document</a:t>
            </a:r>
          </a:p>
        </p:txBody>
      </p:sp>
      <p:sp>
        <p:nvSpPr>
          <p:cNvPr id="47108" name="Rectangle 3"/>
          <p:cNvSpPr>
            <a:spLocks noChangeArrowheads="1"/>
          </p:cNvSpPr>
          <p:nvPr/>
        </p:nvSpPr>
        <p:spPr bwMode="auto">
          <a:xfrm>
            <a:off x="242888" y="1253788"/>
            <a:ext cx="8748712" cy="3908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spcBef>
                <a:spcPct val="50000"/>
              </a:spcBef>
            </a:pPr>
            <a:r>
              <a:rPr lang="en-US" sz="1400" dirty="0">
                <a:latin typeface="Times New Roman" charset="0"/>
              </a:rPr>
              <a:t>&lt;REUTERS TOPICS="YES" LEWISSPLIT="TRAIN" CGISPLIT="TRAINING-SET" OLDID="12981" NEWID="798"&gt;</a:t>
            </a:r>
          </a:p>
          <a:p>
            <a:pPr>
              <a:spcBef>
                <a:spcPct val="50000"/>
              </a:spcBef>
            </a:pPr>
            <a:r>
              <a:rPr lang="en-US" sz="1400" dirty="0">
                <a:latin typeface="Times New Roman" charset="0"/>
              </a:rPr>
              <a:t>&lt;DATE&gt; 2-MAR-1987 16:51:43.42&lt;/DATE&gt;</a:t>
            </a:r>
          </a:p>
          <a:p>
            <a:pPr>
              <a:spcBef>
                <a:spcPct val="50000"/>
              </a:spcBef>
            </a:pPr>
            <a:r>
              <a:rPr lang="en-US" sz="1400" dirty="0">
                <a:solidFill>
                  <a:srgbClr val="FF0000"/>
                </a:solidFill>
                <a:latin typeface="Times New Roman" charset="0"/>
              </a:rPr>
              <a:t>&lt;TOPICS&gt;&lt;D&gt;livestock&lt;/D&gt;&lt;D&gt;hog&lt;/D&gt;&lt;/TOPICS&gt;</a:t>
            </a:r>
          </a:p>
          <a:p>
            <a:pPr>
              <a:spcBef>
                <a:spcPct val="50000"/>
              </a:spcBef>
            </a:pPr>
            <a:r>
              <a:rPr lang="en-US" sz="1400" dirty="0">
                <a:latin typeface="Times New Roman" charset="0"/>
              </a:rPr>
              <a:t>&lt;TITLE&gt;AMERICAN PORK CONGRESS KICKS OFF TOMORROW&lt;/TITLE&gt;</a:t>
            </a:r>
          </a:p>
          <a:p>
            <a:pPr>
              <a:spcBef>
                <a:spcPct val="50000"/>
              </a:spcBef>
            </a:pPr>
            <a:r>
              <a:rPr lang="en-US" sz="1400" dirty="0">
                <a:latin typeface="Times New Roman" charset="0"/>
              </a:rPr>
              <a:t>&lt;DATELINE&gt;    CHICAGO, March 2 - &lt;/DATELINE&gt;&lt;BODY&gt;The American Pork Congress kicks off tomorrow, March 3, in Indianapolis with 160 of the nations pork producers from 44 member states determining industry positions on a number of issues, according to the National Pork Producers Council, NPPC.</a:t>
            </a:r>
          </a:p>
          <a:p>
            <a:pPr>
              <a:spcBef>
                <a:spcPct val="50000"/>
              </a:spcBef>
            </a:pPr>
            <a:r>
              <a:rPr lang="en-US" sz="1400" dirty="0">
                <a:latin typeface="Times New Roman" charset="0"/>
              </a:rPr>
              <a:t>    Delegates to the three day Congress will be considering 26 resolutions concerning various issues, including the future direction of farm policy and the tax law as it applies to the agriculture sector. The delegates will also debate whether to endorse concepts of a national PRV (</a:t>
            </a:r>
            <a:r>
              <a:rPr lang="en-US" sz="1400" dirty="0" err="1">
                <a:latin typeface="Times New Roman" charset="0"/>
              </a:rPr>
              <a:t>pseudorabies</a:t>
            </a:r>
            <a:r>
              <a:rPr lang="en-US" sz="1400" dirty="0">
                <a:latin typeface="Times New Roman" charset="0"/>
              </a:rPr>
              <a:t> virus) control and eradication program, the NPPC said.</a:t>
            </a:r>
          </a:p>
          <a:p>
            <a:pPr>
              <a:spcBef>
                <a:spcPct val="50000"/>
              </a:spcBef>
            </a:pPr>
            <a:r>
              <a:rPr lang="en-US" sz="1400" dirty="0">
                <a:latin typeface="Times New Roman" charset="0"/>
              </a:rPr>
              <a:t>    A large trade show, in conjunction with the congress, will feature the latest in technology in all areas of the industry, the NPPC added. Reuter</a:t>
            </a:r>
          </a:p>
          <a:p>
            <a:pPr>
              <a:spcBef>
                <a:spcPct val="50000"/>
              </a:spcBef>
            </a:pPr>
            <a:r>
              <a:rPr lang="en-US" sz="1400" dirty="0">
                <a:latin typeface="Times New Roman" charset="0"/>
              </a:rPr>
              <a:t>&amp;#3;&lt;/BODY&gt;&lt;/TEXT&gt;&lt;/REUTERS</a:t>
            </a:r>
            <a:r>
              <a:rPr lang="en-US" sz="1600" dirty="0">
                <a:latin typeface="Times New Roman" charset="0"/>
              </a:rPr>
              <a:t>&gt;</a:t>
            </a:r>
          </a:p>
        </p:txBody>
      </p:sp>
      <p:sp>
        <p:nvSpPr>
          <p:cNvPr id="47109"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15.2.4</a:t>
            </a:r>
          </a:p>
        </p:txBody>
      </p:sp>
      <p:sp>
        <p:nvSpPr>
          <p:cNvPr id="47106" name="Slide Number Placeholder 4"/>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AEF13E72-E374-4845-A759-C94A06C3B9C8}" type="slidenum">
              <a:rPr lang="en-US" sz="1200">
                <a:solidFill>
                  <a:srgbClr val="898989"/>
                </a:solidFill>
                <a:latin typeface="Calibri" charset="0"/>
              </a:rPr>
              <a:pPr eaLnBrk="1" hangingPunct="1"/>
              <a:t>59</a:t>
            </a:fld>
            <a:endParaRPr lang="en-US" sz="1200">
              <a:solidFill>
                <a:srgbClr val="898989"/>
              </a:solidFill>
              <a:latin typeface="Calibri" charset="0"/>
            </a:endParaRPr>
          </a:p>
        </p:txBody>
      </p:sp>
    </p:spTree>
    <p:extLst>
      <p:ext uri="{BB962C8B-B14F-4D97-AF65-F5344CB8AC3E}">
        <p14:creationId xmlns:p14="http://schemas.microsoft.com/office/powerpoint/2010/main" val="2393017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467600" cy="895350"/>
          </a:xfrm>
        </p:spPr>
        <p:txBody>
          <a:bodyPr/>
          <a:lstStyle/>
          <a:p>
            <a:r>
              <a:rPr lang="en-US" dirty="0"/>
              <a:t>What is the subject of this article?</a:t>
            </a:r>
          </a:p>
        </p:txBody>
      </p:sp>
      <p:sp>
        <p:nvSpPr>
          <p:cNvPr id="9" name="TextBox 8"/>
          <p:cNvSpPr txBox="1"/>
          <p:nvPr/>
        </p:nvSpPr>
        <p:spPr>
          <a:xfrm>
            <a:off x="762000" y="1352550"/>
            <a:ext cx="2133600" cy="646331"/>
          </a:xfrm>
          <a:prstGeom prst="rect">
            <a:avLst/>
          </a:prstGeom>
          <a:noFill/>
        </p:spPr>
        <p:txBody>
          <a:bodyPr wrap="square" rtlCol="0">
            <a:spAutoFit/>
          </a:bodyPr>
          <a:lstStyle/>
          <a:p>
            <a:r>
              <a:rPr lang="en-US" sz="1800" dirty="0">
                <a:latin typeface="Lucida Sans" pitchFamily="-65" charset="0"/>
              </a:rPr>
              <a:t>MEDLINE Article</a:t>
            </a:r>
          </a:p>
          <a:p>
            <a:endParaRPr lang="en-US" sz="1800" dirty="0">
              <a:latin typeface="+mn-lt"/>
            </a:endParaRPr>
          </a:p>
        </p:txBody>
      </p:sp>
      <p:pic>
        <p:nvPicPr>
          <p:cNvPr id="10" name="Picture 9" descr="medline.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809750"/>
            <a:ext cx="2009622" cy="2673350"/>
          </a:xfrm>
          <a:prstGeom prst="rect">
            <a:avLst/>
          </a:prstGeom>
          <a:ln>
            <a:solidFill>
              <a:schemeClr val="tx1"/>
            </a:solidFill>
          </a:ln>
        </p:spPr>
      </p:pic>
      <p:sp>
        <p:nvSpPr>
          <p:cNvPr id="8" name="Right Arrow 7"/>
          <p:cNvSpPr/>
          <p:nvPr/>
        </p:nvSpPr>
        <p:spPr bwMode="auto">
          <a:xfrm>
            <a:off x="3124200" y="2571750"/>
            <a:ext cx="1219200" cy="1066800"/>
          </a:xfrm>
          <a:prstGeom prst="rightArrow">
            <a:avLst/>
          </a:prstGeom>
          <a:solidFill>
            <a:schemeClr val="bg2"/>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6" name="TextBox 5"/>
          <p:cNvSpPr txBox="1"/>
          <p:nvPr/>
        </p:nvSpPr>
        <p:spPr>
          <a:xfrm>
            <a:off x="3945141" y="1276350"/>
            <a:ext cx="5198859" cy="523220"/>
          </a:xfrm>
          <a:prstGeom prst="rect">
            <a:avLst/>
          </a:prstGeom>
          <a:noFill/>
        </p:spPr>
        <p:txBody>
          <a:bodyPr wrap="none" rtlCol="0">
            <a:spAutoFit/>
          </a:bodyPr>
          <a:lstStyle/>
          <a:p>
            <a:r>
              <a:rPr lang="en-US" sz="2800" b="1" dirty="0" err="1">
                <a:latin typeface="+mn-lt"/>
              </a:rPr>
              <a:t>MeSH</a:t>
            </a:r>
            <a:r>
              <a:rPr lang="en-US" sz="2800" b="1" dirty="0">
                <a:latin typeface="+mn-lt"/>
              </a:rPr>
              <a:t> Subject Category Hierarchy</a:t>
            </a:r>
          </a:p>
        </p:txBody>
      </p:sp>
      <p:sp>
        <p:nvSpPr>
          <p:cNvPr id="3" name="Content Placeholder 2"/>
          <p:cNvSpPr>
            <a:spLocks noGrp="1"/>
          </p:cNvSpPr>
          <p:nvPr>
            <p:ph idx="1"/>
          </p:nvPr>
        </p:nvSpPr>
        <p:spPr>
          <a:xfrm>
            <a:off x="4876800" y="1752600"/>
            <a:ext cx="3810000" cy="3333750"/>
          </a:xfrm>
        </p:spPr>
        <p:txBody>
          <a:bodyPr/>
          <a:lstStyle/>
          <a:p>
            <a:r>
              <a:rPr lang="en-US" dirty="0" err="1"/>
              <a:t>Antogonists</a:t>
            </a:r>
            <a:r>
              <a:rPr lang="en-US" dirty="0"/>
              <a:t> and Inhibitors</a:t>
            </a:r>
          </a:p>
          <a:p>
            <a:r>
              <a:rPr lang="en-US" dirty="0"/>
              <a:t>Blood Supply</a:t>
            </a:r>
          </a:p>
          <a:p>
            <a:r>
              <a:rPr lang="en-US" dirty="0"/>
              <a:t>Chemistry</a:t>
            </a:r>
          </a:p>
          <a:p>
            <a:r>
              <a:rPr lang="en-US" dirty="0"/>
              <a:t>Drug Therapy</a:t>
            </a:r>
          </a:p>
          <a:p>
            <a:r>
              <a:rPr lang="en-US" dirty="0"/>
              <a:t>Embryology</a:t>
            </a:r>
          </a:p>
          <a:p>
            <a:r>
              <a:rPr lang="en-US" dirty="0"/>
              <a:t>Epidemiology</a:t>
            </a:r>
          </a:p>
          <a:p>
            <a:r>
              <a:rPr lang="en-US" dirty="0"/>
              <a:t>…</a:t>
            </a:r>
          </a:p>
          <a:p>
            <a:endParaRPr lang="en-US" dirty="0"/>
          </a:p>
        </p:txBody>
      </p:sp>
      <p:sp>
        <p:nvSpPr>
          <p:cNvPr id="7" name="TextBox 6"/>
          <p:cNvSpPr txBox="1"/>
          <p:nvPr/>
        </p:nvSpPr>
        <p:spPr>
          <a:xfrm>
            <a:off x="3429001" y="2724150"/>
            <a:ext cx="533400" cy="646331"/>
          </a:xfrm>
          <a:prstGeom prst="rect">
            <a:avLst/>
          </a:prstGeom>
          <a:noFill/>
        </p:spPr>
        <p:txBody>
          <a:bodyPr wrap="square" rtlCol="0">
            <a:spAutoFit/>
          </a:bodyPr>
          <a:lstStyle/>
          <a:p>
            <a:r>
              <a:rPr lang="en-US" sz="3600" dirty="0">
                <a:latin typeface="+mn-lt"/>
              </a:rPr>
              <a:t>?</a:t>
            </a:r>
          </a:p>
        </p:txBody>
      </p:sp>
      <p:sp>
        <p:nvSpPr>
          <p:cNvPr id="4" name="Slide Number Placeholder 3"/>
          <p:cNvSpPr>
            <a:spLocks noGrp="1"/>
          </p:cNvSpPr>
          <p:nvPr>
            <p:ph type="sldNum" sz="quarter" idx="12"/>
          </p:nvPr>
        </p:nvSpPr>
        <p:spPr/>
        <p:txBody>
          <a:bodyPr/>
          <a:lstStyle/>
          <a:p>
            <a:fld id="{10F35DC5-7E65-8247-99AB-4E984F8A921E}" type="slidenum">
              <a:rPr lang="en-US" smtClean="0"/>
              <a:pPr/>
              <a:t>6</a:t>
            </a:fld>
            <a:endParaRPr lang="en-US"/>
          </a:p>
        </p:txBody>
      </p:sp>
    </p:spTree>
    <p:extLst>
      <p:ext uri="{BB962C8B-B14F-4D97-AF65-F5344CB8AC3E}">
        <p14:creationId xmlns:p14="http://schemas.microsoft.com/office/powerpoint/2010/main" val="16649721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09550"/>
            <a:ext cx="7467600" cy="742950"/>
          </a:xfrm>
        </p:spPr>
        <p:txBody>
          <a:bodyPr/>
          <a:lstStyle/>
          <a:p>
            <a:r>
              <a:rPr lang="en-US" dirty="0"/>
              <a:t>Confusion matrix c</a:t>
            </a:r>
          </a:p>
        </p:txBody>
      </p:sp>
      <p:sp>
        <p:nvSpPr>
          <p:cNvPr id="3" name="Content Placeholder 2"/>
          <p:cNvSpPr>
            <a:spLocks noGrp="1"/>
          </p:cNvSpPr>
          <p:nvPr>
            <p:ph idx="1"/>
          </p:nvPr>
        </p:nvSpPr>
        <p:spPr>
          <a:xfrm>
            <a:off x="685800" y="1047750"/>
            <a:ext cx="8534400" cy="3333750"/>
          </a:xfrm>
        </p:spPr>
        <p:txBody>
          <a:bodyPr/>
          <a:lstStyle/>
          <a:p>
            <a:r>
              <a:rPr lang="en-US" dirty="0"/>
              <a:t>For each pair of classes &lt;c</a:t>
            </a:r>
            <a:r>
              <a:rPr lang="en-US" baseline="-25000" dirty="0"/>
              <a:t>1</a:t>
            </a:r>
            <a:r>
              <a:rPr lang="en-US" dirty="0"/>
              <a:t>,c</a:t>
            </a:r>
            <a:r>
              <a:rPr lang="en-US" baseline="-25000" dirty="0"/>
              <a:t>2</a:t>
            </a:r>
            <a:r>
              <a:rPr lang="en-US" dirty="0"/>
              <a:t>&gt; how many documents from c</a:t>
            </a:r>
            <a:r>
              <a:rPr lang="en-US" baseline="-25000" dirty="0"/>
              <a:t>1</a:t>
            </a:r>
            <a:r>
              <a:rPr lang="en-US" dirty="0"/>
              <a:t> were incorrectly assigned to c</a:t>
            </a:r>
            <a:r>
              <a:rPr lang="en-US" baseline="-25000" dirty="0"/>
              <a:t>2</a:t>
            </a:r>
            <a:r>
              <a:rPr lang="en-US" dirty="0"/>
              <a:t>?</a:t>
            </a:r>
          </a:p>
          <a:p>
            <a:pPr lvl="1"/>
            <a:r>
              <a:rPr lang="en-US" dirty="0"/>
              <a:t>c</a:t>
            </a:r>
            <a:r>
              <a:rPr lang="en-US" baseline="-25000" dirty="0"/>
              <a:t>3,2</a:t>
            </a:r>
            <a:r>
              <a:rPr lang="en-US" dirty="0"/>
              <a:t>: 90 wheat documents incorrectly assigned to poultry</a:t>
            </a:r>
          </a:p>
          <a:p>
            <a:endParaRPr lang="en-US" dirty="0"/>
          </a:p>
        </p:txBody>
      </p:sp>
      <p:graphicFrame>
        <p:nvGraphicFramePr>
          <p:cNvPr id="5" name="Content Placeholder 5"/>
          <p:cNvGraphicFramePr>
            <a:graphicFrameLocks/>
          </p:cNvGraphicFramePr>
          <p:nvPr>
            <p:extLst>
              <p:ext uri="{D42A27DB-BD31-4B8C-83A1-F6EECF244321}">
                <p14:modId xmlns:p14="http://schemas.microsoft.com/office/powerpoint/2010/main" val="904492357"/>
              </p:ext>
            </p:extLst>
          </p:nvPr>
        </p:nvGraphicFramePr>
        <p:xfrm>
          <a:off x="838200" y="2334177"/>
          <a:ext cx="7772400" cy="2736215"/>
        </p:xfrm>
        <a:graphic>
          <a:graphicData uri="http://schemas.openxmlformats.org/drawingml/2006/table">
            <a:tbl>
              <a:tblPr firstRow="1" firstCol="1" bandRow="1">
                <a:tableStyleId>{5C22544A-7EE6-4342-B048-85BDC9FD1C3A}</a:tableStyleId>
              </a:tblPr>
              <a:tblGrid>
                <a:gridCol w="16002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1066799">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gridCol w="1143001">
                  <a:extLst>
                    <a:ext uri="{9D8B030D-6E8A-4147-A177-3AD203B41FA5}">
                      <a16:colId xmlns:a16="http://schemas.microsoft.com/office/drawing/2014/main" val="20006"/>
                    </a:ext>
                  </a:extLst>
                </a:gridCol>
              </a:tblGrid>
              <a:tr h="370840">
                <a:tc>
                  <a:txBody>
                    <a:bodyPr/>
                    <a:lstStyle/>
                    <a:p>
                      <a:pPr>
                        <a:lnSpc>
                          <a:spcPct val="80000"/>
                        </a:lnSpc>
                      </a:pPr>
                      <a:r>
                        <a:rPr lang="en-US" sz="1700" dirty="0"/>
                        <a:t>Docs in test set</a:t>
                      </a:r>
                    </a:p>
                  </a:txBody>
                  <a:tcPr/>
                </a:tc>
                <a:tc>
                  <a:txBody>
                    <a:bodyPr/>
                    <a:lstStyle/>
                    <a:p>
                      <a:pPr>
                        <a:lnSpc>
                          <a:spcPct val="80000"/>
                        </a:lnSpc>
                      </a:pPr>
                      <a:r>
                        <a:rPr lang="en-US" sz="1700" dirty="0"/>
                        <a:t>Assigned</a:t>
                      </a:r>
                    </a:p>
                    <a:p>
                      <a:pPr>
                        <a:lnSpc>
                          <a:spcPct val="80000"/>
                        </a:lnSpc>
                      </a:pPr>
                      <a:r>
                        <a:rPr lang="en-US" sz="1700" dirty="0"/>
                        <a:t>UK</a:t>
                      </a:r>
                    </a:p>
                  </a:txBody>
                  <a:tcPr/>
                </a:tc>
                <a:tc>
                  <a:txBody>
                    <a:bodyPr/>
                    <a:lstStyle/>
                    <a:p>
                      <a:pPr>
                        <a:lnSpc>
                          <a:spcPct val="80000"/>
                        </a:lnSpc>
                      </a:pPr>
                      <a:r>
                        <a:rPr lang="en-US" sz="1700" dirty="0"/>
                        <a:t>Assigned poultry</a:t>
                      </a:r>
                    </a:p>
                  </a:txBody>
                  <a:tcPr/>
                </a:tc>
                <a:tc>
                  <a:txBody>
                    <a:bodyPr/>
                    <a:lstStyle/>
                    <a:p>
                      <a:pPr>
                        <a:lnSpc>
                          <a:spcPct val="80000"/>
                        </a:lnSpc>
                      </a:pPr>
                      <a:r>
                        <a:rPr lang="en-US" sz="1700" dirty="0"/>
                        <a:t>Assigned </a:t>
                      </a:r>
                      <a:r>
                        <a:rPr lang="en-US" sz="1700" baseline="0" dirty="0"/>
                        <a:t>wheat</a:t>
                      </a:r>
                      <a:endParaRPr lang="en-US" sz="1700" dirty="0"/>
                    </a:p>
                  </a:txBody>
                  <a:tcPr/>
                </a:tc>
                <a:tc>
                  <a:txBody>
                    <a:bodyPr/>
                    <a:lstStyle/>
                    <a:p>
                      <a:pPr>
                        <a:lnSpc>
                          <a:spcPct val="80000"/>
                        </a:lnSpc>
                      </a:pPr>
                      <a:r>
                        <a:rPr lang="en-US" sz="1700" dirty="0"/>
                        <a:t>Assigned coffee</a:t>
                      </a:r>
                    </a:p>
                  </a:txBody>
                  <a:tcPr/>
                </a:tc>
                <a:tc>
                  <a:txBody>
                    <a:bodyPr/>
                    <a:lstStyle/>
                    <a:p>
                      <a:pPr>
                        <a:lnSpc>
                          <a:spcPct val="80000"/>
                        </a:lnSpc>
                      </a:pPr>
                      <a:r>
                        <a:rPr lang="en-US" sz="1700" dirty="0"/>
                        <a:t>Assigned </a:t>
                      </a:r>
                      <a:r>
                        <a:rPr lang="en-US" sz="1700" baseline="0" dirty="0"/>
                        <a:t>interest</a:t>
                      </a:r>
                      <a:endParaRPr lang="en-US" sz="1700" dirty="0"/>
                    </a:p>
                  </a:txBody>
                  <a:tcPr/>
                </a:tc>
                <a:tc>
                  <a:txBody>
                    <a:bodyPr/>
                    <a:lstStyle/>
                    <a:p>
                      <a:pPr>
                        <a:lnSpc>
                          <a:spcPct val="80000"/>
                        </a:lnSpc>
                      </a:pPr>
                      <a:r>
                        <a:rPr lang="en-US" sz="1700" dirty="0"/>
                        <a:t>Assigned trade</a:t>
                      </a:r>
                    </a:p>
                  </a:txBody>
                  <a:tcPr/>
                </a:tc>
                <a:extLst>
                  <a:ext uri="{0D108BD9-81ED-4DB2-BD59-A6C34878D82A}">
                    <a16:rowId xmlns:a16="http://schemas.microsoft.com/office/drawing/2014/main" val="10000"/>
                  </a:ext>
                </a:extLst>
              </a:tr>
              <a:tr h="370840">
                <a:tc>
                  <a:txBody>
                    <a:bodyPr/>
                    <a:lstStyle/>
                    <a:p>
                      <a:pPr>
                        <a:lnSpc>
                          <a:spcPct val="80000"/>
                        </a:lnSpc>
                      </a:pPr>
                      <a:r>
                        <a:rPr lang="en-US" sz="1700" dirty="0"/>
                        <a:t>True UK</a:t>
                      </a:r>
                    </a:p>
                  </a:txBody>
                  <a:tcPr/>
                </a:tc>
                <a:tc>
                  <a:txBody>
                    <a:bodyPr/>
                    <a:lstStyle/>
                    <a:p>
                      <a:pPr>
                        <a:lnSpc>
                          <a:spcPct val="80000"/>
                        </a:lnSpc>
                      </a:pPr>
                      <a:r>
                        <a:rPr lang="en-US" sz="1700" dirty="0"/>
                        <a:t>95</a:t>
                      </a:r>
                    </a:p>
                  </a:txBody>
                  <a:tcPr/>
                </a:tc>
                <a:tc>
                  <a:txBody>
                    <a:bodyPr/>
                    <a:lstStyle/>
                    <a:p>
                      <a:pPr>
                        <a:lnSpc>
                          <a:spcPct val="80000"/>
                        </a:lnSpc>
                      </a:pPr>
                      <a:r>
                        <a:rPr lang="en-US" sz="1700" dirty="0"/>
                        <a:t>1</a:t>
                      </a:r>
                    </a:p>
                  </a:txBody>
                  <a:tcPr/>
                </a:tc>
                <a:tc>
                  <a:txBody>
                    <a:bodyPr/>
                    <a:lstStyle/>
                    <a:p>
                      <a:pPr>
                        <a:lnSpc>
                          <a:spcPct val="80000"/>
                        </a:lnSpc>
                      </a:pPr>
                      <a:r>
                        <a:rPr lang="en-US" sz="1700" dirty="0"/>
                        <a:t>13</a:t>
                      </a:r>
                    </a:p>
                  </a:txBody>
                  <a:tcPr/>
                </a:tc>
                <a:tc>
                  <a:txBody>
                    <a:bodyPr/>
                    <a:lstStyle/>
                    <a:p>
                      <a:pPr>
                        <a:lnSpc>
                          <a:spcPct val="80000"/>
                        </a:lnSpc>
                      </a:pPr>
                      <a:r>
                        <a:rPr lang="en-US" sz="1700" dirty="0"/>
                        <a:t>0</a:t>
                      </a:r>
                    </a:p>
                  </a:txBody>
                  <a:tcPr/>
                </a:tc>
                <a:tc>
                  <a:txBody>
                    <a:bodyPr/>
                    <a:lstStyle/>
                    <a:p>
                      <a:pPr>
                        <a:lnSpc>
                          <a:spcPct val="80000"/>
                        </a:lnSpc>
                      </a:pPr>
                      <a:r>
                        <a:rPr lang="en-US" sz="1700" dirty="0"/>
                        <a:t>1</a:t>
                      </a:r>
                    </a:p>
                  </a:txBody>
                  <a:tcPr/>
                </a:tc>
                <a:tc>
                  <a:txBody>
                    <a:bodyPr/>
                    <a:lstStyle/>
                    <a:p>
                      <a:pPr>
                        <a:lnSpc>
                          <a:spcPct val="80000"/>
                        </a:lnSpc>
                      </a:pPr>
                      <a:r>
                        <a:rPr lang="en-US" sz="1700" dirty="0"/>
                        <a:t>0</a:t>
                      </a:r>
                    </a:p>
                  </a:txBody>
                  <a:tcPr/>
                </a:tc>
                <a:extLst>
                  <a:ext uri="{0D108BD9-81ED-4DB2-BD59-A6C34878D82A}">
                    <a16:rowId xmlns:a16="http://schemas.microsoft.com/office/drawing/2014/main" val="10001"/>
                  </a:ext>
                </a:extLst>
              </a:tr>
              <a:tr h="370840">
                <a:tc>
                  <a:txBody>
                    <a:bodyPr/>
                    <a:lstStyle/>
                    <a:p>
                      <a:pPr>
                        <a:lnSpc>
                          <a:spcPct val="80000"/>
                        </a:lnSpc>
                      </a:pPr>
                      <a:r>
                        <a:rPr lang="en-US" sz="1700" dirty="0"/>
                        <a:t>True poultry</a:t>
                      </a:r>
                    </a:p>
                  </a:txBody>
                  <a:tcPr/>
                </a:tc>
                <a:tc>
                  <a:txBody>
                    <a:bodyPr/>
                    <a:lstStyle/>
                    <a:p>
                      <a:pPr>
                        <a:lnSpc>
                          <a:spcPct val="80000"/>
                        </a:lnSpc>
                      </a:pPr>
                      <a:r>
                        <a:rPr lang="en-US" sz="1700" dirty="0"/>
                        <a:t>0</a:t>
                      </a:r>
                    </a:p>
                  </a:txBody>
                  <a:tcPr/>
                </a:tc>
                <a:tc>
                  <a:txBody>
                    <a:bodyPr/>
                    <a:lstStyle/>
                    <a:p>
                      <a:pPr>
                        <a:lnSpc>
                          <a:spcPct val="80000"/>
                        </a:lnSpc>
                      </a:pPr>
                      <a:r>
                        <a:rPr lang="en-US" sz="1700" dirty="0"/>
                        <a:t>1</a:t>
                      </a:r>
                    </a:p>
                  </a:txBody>
                  <a:tcPr/>
                </a:tc>
                <a:tc>
                  <a:txBody>
                    <a:bodyPr/>
                    <a:lstStyle/>
                    <a:p>
                      <a:pPr>
                        <a:lnSpc>
                          <a:spcPct val="80000"/>
                        </a:lnSpc>
                      </a:pPr>
                      <a:r>
                        <a:rPr lang="en-US" sz="1700" dirty="0"/>
                        <a:t>0</a:t>
                      </a:r>
                    </a:p>
                  </a:txBody>
                  <a:tcPr/>
                </a:tc>
                <a:tc>
                  <a:txBody>
                    <a:bodyPr/>
                    <a:lstStyle/>
                    <a:p>
                      <a:pPr>
                        <a:lnSpc>
                          <a:spcPct val="80000"/>
                        </a:lnSpc>
                      </a:pPr>
                      <a:r>
                        <a:rPr lang="en-US" sz="1700" dirty="0"/>
                        <a:t>0</a:t>
                      </a:r>
                    </a:p>
                  </a:txBody>
                  <a:tcPr/>
                </a:tc>
                <a:tc>
                  <a:txBody>
                    <a:bodyPr/>
                    <a:lstStyle/>
                    <a:p>
                      <a:pPr>
                        <a:lnSpc>
                          <a:spcPct val="80000"/>
                        </a:lnSpc>
                      </a:pPr>
                      <a:r>
                        <a:rPr lang="en-US" sz="1700" dirty="0"/>
                        <a:t>0</a:t>
                      </a:r>
                    </a:p>
                  </a:txBody>
                  <a:tcPr/>
                </a:tc>
                <a:tc>
                  <a:txBody>
                    <a:bodyPr/>
                    <a:lstStyle/>
                    <a:p>
                      <a:pPr>
                        <a:lnSpc>
                          <a:spcPct val="80000"/>
                        </a:lnSpc>
                      </a:pPr>
                      <a:r>
                        <a:rPr lang="en-US" sz="1700" dirty="0"/>
                        <a:t>0</a:t>
                      </a:r>
                    </a:p>
                  </a:txBody>
                  <a:tcPr/>
                </a:tc>
                <a:extLst>
                  <a:ext uri="{0D108BD9-81ED-4DB2-BD59-A6C34878D82A}">
                    <a16:rowId xmlns:a16="http://schemas.microsoft.com/office/drawing/2014/main" val="10002"/>
                  </a:ext>
                </a:extLst>
              </a:tr>
              <a:tr h="370840">
                <a:tc>
                  <a:txBody>
                    <a:bodyPr/>
                    <a:lstStyle/>
                    <a:p>
                      <a:pPr>
                        <a:lnSpc>
                          <a:spcPct val="80000"/>
                        </a:lnSpc>
                      </a:pPr>
                      <a:r>
                        <a:rPr lang="en-US" sz="1700" dirty="0"/>
                        <a:t>True wheat</a:t>
                      </a:r>
                    </a:p>
                  </a:txBody>
                  <a:tcPr/>
                </a:tc>
                <a:tc>
                  <a:txBody>
                    <a:bodyPr/>
                    <a:lstStyle/>
                    <a:p>
                      <a:pPr>
                        <a:lnSpc>
                          <a:spcPct val="80000"/>
                        </a:lnSpc>
                      </a:pPr>
                      <a:r>
                        <a:rPr lang="en-US" sz="1700" dirty="0"/>
                        <a:t>10</a:t>
                      </a:r>
                    </a:p>
                  </a:txBody>
                  <a:tcPr/>
                </a:tc>
                <a:tc>
                  <a:txBody>
                    <a:bodyPr/>
                    <a:lstStyle/>
                    <a:p>
                      <a:pPr>
                        <a:lnSpc>
                          <a:spcPct val="80000"/>
                        </a:lnSpc>
                      </a:pPr>
                      <a:r>
                        <a:rPr lang="en-US" sz="1700" dirty="0"/>
                        <a:t>90</a:t>
                      </a:r>
                    </a:p>
                  </a:txBody>
                  <a:tcPr/>
                </a:tc>
                <a:tc>
                  <a:txBody>
                    <a:bodyPr/>
                    <a:lstStyle/>
                    <a:p>
                      <a:pPr>
                        <a:lnSpc>
                          <a:spcPct val="80000"/>
                        </a:lnSpc>
                      </a:pPr>
                      <a:r>
                        <a:rPr lang="en-US" sz="1700" dirty="0"/>
                        <a:t>0</a:t>
                      </a:r>
                    </a:p>
                  </a:txBody>
                  <a:tcPr/>
                </a:tc>
                <a:tc>
                  <a:txBody>
                    <a:bodyPr/>
                    <a:lstStyle/>
                    <a:p>
                      <a:pPr>
                        <a:lnSpc>
                          <a:spcPct val="80000"/>
                        </a:lnSpc>
                      </a:pPr>
                      <a:r>
                        <a:rPr lang="en-US" sz="1700" dirty="0"/>
                        <a:t>1</a:t>
                      </a:r>
                    </a:p>
                  </a:txBody>
                  <a:tcPr/>
                </a:tc>
                <a:tc>
                  <a:txBody>
                    <a:bodyPr/>
                    <a:lstStyle/>
                    <a:p>
                      <a:pPr>
                        <a:lnSpc>
                          <a:spcPct val="80000"/>
                        </a:lnSpc>
                      </a:pPr>
                      <a:r>
                        <a:rPr lang="en-US" sz="1700" dirty="0"/>
                        <a:t>0</a:t>
                      </a:r>
                    </a:p>
                  </a:txBody>
                  <a:tcPr/>
                </a:tc>
                <a:tc>
                  <a:txBody>
                    <a:bodyPr/>
                    <a:lstStyle/>
                    <a:p>
                      <a:pPr>
                        <a:lnSpc>
                          <a:spcPct val="80000"/>
                        </a:lnSpc>
                      </a:pPr>
                      <a:r>
                        <a:rPr lang="en-US" sz="1700" dirty="0"/>
                        <a:t>0</a:t>
                      </a:r>
                    </a:p>
                  </a:txBody>
                  <a:tcPr/>
                </a:tc>
                <a:extLst>
                  <a:ext uri="{0D108BD9-81ED-4DB2-BD59-A6C34878D82A}">
                    <a16:rowId xmlns:a16="http://schemas.microsoft.com/office/drawing/2014/main" val="10003"/>
                  </a:ext>
                </a:extLst>
              </a:tr>
              <a:tr h="370840">
                <a:tc>
                  <a:txBody>
                    <a:bodyPr/>
                    <a:lstStyle/>
                    <a:p>
                      <a:pPr>
                        <a:lnSpc>
                          <a:spcPct val="80000"/>
                        </a:lnSpc>
                      </a:pPr>
                      <a:r>
                        <a:rPr lang="en-US" sz="1700" dirty="0"/>
                        <a:t>True coffee</a:t>
                      </a:r>
                    </a:p>
                  </a:txBody>
                  <a:tcPr/>
                </a:tc>
                <a:tc>
                  <a:txBody>
                    <a:bodyPr/>
                    <a:lstStyle/>
                    <a:p>
                      <a:pPr>
                        <a:lnSpc>
                          <a:spcPct val="80000"/>
                        </a:lnSpc>
                      </a:pPr>
                      <a:r>
                        <a:rPr lang="en-US" sz="1700" dirty="0"/>
                        <a:t>0</a:t>
                      </a:r>
                    </a:p>
                  </a:txBody>
                  <a:tcPr/>
                </a:tc>
                <a:tc>
                  <a:txBody>
                    <a:bodyPr/>
                    <a:lstStyle/>
                    <a:p>
                      <a:pPr>
                        <a:lnSpc>
                          <a:spcPct val="80000"/>
                        </a:lnSpc>
                      </a:pPr>
                      <a:r>
                        <a:rPr lang="en-US" sz="1700" dirty="0"/>
                        <a:t>0</a:t>
                      </a:r>
                    </a:p>
                  </a:txBody>
                  <a:tcPr/>
                </a:tc>
                <a:tc>
                  <a:txBody>
                    <a:bodyPr/>
                    <a:lstStyle/>
                    <a:p>
                      <a:pPr>
                        <a:lnSpc>
                          <a:spcPct val="80000"/>
                        </a:lnSpc>
                      </a:pPr>
                      <a:r>
                        <a:rPr lang="en-US" sz="1700" dirty="0"/>
                        <a:t>0</a:t>
                      </a:r>
                    </a:p>
                  </a:txBody>
                  <a:tcPr/>
                </a:tc>
                <a:tc>
                  <a:txBody>
                    <a:bodyPr/>
                    <a:lstStyle/>
                    <a:p>
                      <a:pPr>
                        <a:lnSpc>
                          <a:spcPct val="80000"/>
                        </a:lnSpc>
                      </a:pPr>
                      <a:r>
                        <a:rPr lang="en-US" sz="1700" dirty="0"/>
                        <a:t>34</a:t>
                      </a:r>
                    </a:p>
                  </a:txBody>
                  <a:tcPr/>
                </a:tc>
                <a:tc>
                  <a:txBody>
                    <a:bodyPr/>
                    <a:lstStyle/>
                    <a:p>
                      <a:pPr>
                        <a:lnSpc>
                          <a:spcPct val="80000"/>
                        </a:lnSpc>
                      </a:pPr>
                      <a:r>
                        <a:rPr lang="en-US" sz="1700" dirty="0"/>
                        <a:t>3</a:t>
                      </a:r>
                    </a:p>
                  </a:txBody>
                  <a:tcPr/>
                </a:tc>
                <a:tc>
                  <a:txBody>
                    <a:bodyPr/>
                    <a:lstStyle/>
                    <a:p>
                      <a:pPr>
                        <a:lnSpc>
                          <a:spcPct val="80000"/>
                        </a:lnSpc>
                      </a:pPr>
                      <a:r>
                        <a:rPr lang="en-US" sz="1700" dirty="0"/>
                        <a:t>7</a:t>
                      </a:r>
                    </a:p>
                  </a:txBody>
                  <a:tcPr/>
                </a:tc>
                <a:extLst>
                  <a:ext uri="{0D108BD9-81ED-4DB2-BD59-A6C34878D82A}">
                    <a16:rowId xmlns:a16="http://schemas.microsoft.com/office/drawing/2014/main" val="10004"/>
                  </a:ext>
                </a:extLst>
              </a:tr>
              <a:tr h="370840">
                <a:tc>
                  <a:txBody>
                    <a:bodyPr/>
                    <a:lstStyle/>
                    <a:p>
                      <a:pPr>
                        <a:lnSpc>
                          <a:spcPct val="80000"/>
                        </a:lnSpc>
                      </a:pPr>
                      <a:r>
                        <a:rPr lang="en-US" sz="1700" dirty="0"/>
                        <a:t>True interest</a:t>
                      </a:r>
                    </a:p>
                  </a:txBody>
                  <a:tcPr/>
                </a:tc>
                <a:tc>
                  <a:txBody>
                    <a:bodyPr/>
                    <a:lstStyle/>
                    <a:p>
                      <a:pPr>
                        <a:lnSpc>
                          <a:spcPct val="80000"/>
                        </a:lnSpc>
                      </a:pPr>
                      <a:r>
                        <a:rPr lang="en-US" sz="1700" dirty="0"/>
                        <a:t>-</a:t>
                      </a:r>
                    </a:p>
                  </a:txBody>
                  <a:tcPr/>
                </a:tc>
                <a:tc>
                  <a:txBody>
                    <a:bodyPr/>
                    <a:lstStyle/>
                    <a:p>
                      <a:pPr>
                        <a:lnSpc>
                          <a:spcPct val="80000"/>
                        </a:lnSpc>
                      </a:pPr>
                      <a:r>
                        <a:rPr lang="en-US" sz="1700" dirty="0"/>
                        <a:t>1</a:t>
                      </a:r>
                    </a:p>
                  </a:txBody>
                  <a:tcPr/>
                </a:tc>
                <a:tc>
                  <a:txBody>
                    <a:bodyPr/>
                    <a:lstStyle/>
                    <a:p>
                      <a:pPr>
                        <a:lnSpc>
                          <a:spcPct val="80000"/>
                        </a:lnSpc>
                      </a:pPr>
                      <a:r>
                        <a:rPr lang="en-US" sz="1700" dirty="0"/>
                        <a:t>2</a:t>
                      </a:r>
                    </a:p>
                  </a:txBody>
                  <a:tcPr/>
                </a:tc>
                <a:tc>
                  <a:txBody>
                    <a:bodyPr/>
                    <a:lstStyle/>
                    <a:p>
                      <a:pPr>
                        <a:lnSpc>
                          <a:spcPct val="80000"/>
                        </a:lnSpc>
                      </a:pPr>
                      <a:r>
                        <a:rPr lang="en-US" sz="1700" dirty="0"/>
                        <a:t>13</a:t>
                      </a:r>
                    </a:p>
                  </a:txBody>
                  <a:tcPr/>
                </a:tc>
                <a:tc>
                  <a:txBody>
                    <a:bodyPr/>
                    <a:lstStyle/>
                    <a:p>
                      <a:pPr>
                        <a:lnSpc>
                          <a:spcPct val="80000"/>
                        </a:lnSpc>
                      </a:pPr>
                      <a:r>
                        <a:rPr lang="en-US" sz="1700" dirty="0"/>
                        <a:t>26</a:t>
                      </a:r>
                    </a:p>
                  </a:txBody>
                  <a:tcPr/>
                </a:tc>
                <a:tc>
                  <a:txBody>
                    <a:bodyPr/>
                    <a:lstStyle/>
                    <a:p>
                      <a:pPr>
                        <a:lnSpc>
                          <a:spcPct val="80000"/>
                        </a:lnSpc>
                      </a:pPr>
                      <a:r>
                        <a:rPr lang="en-US" sz="1700" dirty="0"/>
                        <a:t>5</a:t>
                      </a:r>
                    </a:p>
                  </a:txBody>
                  <a:tcPr/>
                </a:tc>
                <a:extLst>
                  <a:ext uri="{0D108BD9-81ED-4DB2-BD59-A6C34878D82A}">
                    <a16:rowId xmlns:a16="http://schemas.microsoft.com/office/drawing/2014/main" val="10005"/>
                  </a:ext>
                </a:extLst>
              </a:tr>
              <a:tr h="370840">
                <a:tc>
                  <a:txBody>
                    <a:bodyPr/>
                    <a:lstStyle/>
                    <a:p>
                      <a:pPr>
                        <a:lnSpc>
                          <a:spcPct val="80000"/>
                        </a:lnSpc>
                      </a:pPr>
                      <a:r>
                        <a:rPr lang="en-US" sz="1700" dirty="0"/>
                        <a:t>True trade</a:t>
                      </a:r>
                    </a:p>
                  </a:txBody>
                  <a:tcPr/>
                </a:tc>
                <a:tc>
                  <a:txBody>
                    <a:bodyPr/>
                    <a:lstStyle/>
                    <a:p>
                      <a:pPr>
                        <a:lnSpc>
                          <a:spcPct val="80000"/>
                        </a:lnSpc>
                      </a:pPr>
                      <a:r>
                        <a:rPr lang="en-US" sz="1700" dirty="0"/>
                        <a:t>0</a:t>
                      </a:r>
                    </a:p>
                  </a:txBody>
                  <a:tcPr/>
                </a:tc>
                <a:tc>
                  <a:txBody>
                    <a:bodyPr/>
                    <a:lstStyle/>
                    <a:p>
                      <a:pPr>
                        <a:lnSpc>
                          <a:spcPct val="80000"/>
                        </a:lnSpc>
                      </a:pPr>
                      <a:r>
                        <a:rPr lang="en-US" sz="1700" dirty="0"/>
                        <a:t>0</a:t>
                      </a:r>
                    </a:p>
                  </a:txBody>
                  <a:tcPr/>
                </a:tc>
                <a:tc>
                  <a:txBody>
                    <a:bodyPr/>
                    <a:lstStyle/>
                    <a:p>
                      <a:pPr>
                        <a:lnSpc>
                          <a:spcPct val="80000"/>
                        </a:lnSpc>
                      </a:pPr>
                      <a:r>
                        <a:rPr lang="en-US" sz="1700" dirty="0"/>
                        <a:t>2</a:t>
                      </a:r>
                    </a:p>
                  </a:txBody>
                  <a:tcPr/>
                </a:tc>
                <a:tc>
                  <a:txBody>
                    <a:bodyPr/>
                    <a:lstStyle/>
                    <a:p>
                      <a:pPr>
                        <a:lnSpc>
                          <a:spcPct val="80000"/>
                        </a:lnSpc>
                      </a:pPr>
                      <a:r>
                        <a:rPr lang="en-US" sz="1700" dirty="0"/>
                        <a:t>14</a:t>
                      </a:r>
                    </a:p>
                  </a:txBody>
                  <a:tcPr/>
                </a:tc>
                <a:tc>
                  <a:txBody>
                    <a:bodyPr/>
                    <a:lstStyle/>
                    <a:p>
                      <a:pPr>
                        <a:lnSpc>
                          <a:spcPct val="80000"/>
                        </a:lnSpc>
                      </a:pPr>
                      <a:r>
                        <a:rPr lang="en-US" sz="1700" dirty="0"/>
                        <a:t>5</a:t>
                      </a:r>
                    </a:p>
                  </a:txBody>
                  <a:tcPr/>
                </a:tc>
                <a:tc>
                  <a:txBody>
                    <a:bodyPr/>
                    <a:lstStyle/>
                    <a:p>
                      <a:pPr>
                        <a:lnSpc>
                          <a:spcPct val="80000"/>
                        </a:lnSpc>
                      </a:pPr>
                      <a:r>
                        <a:rPr lang="en-US" sz="1700" dirty="0"/>
                        <a:t>10</a:t>
                      </a:r>
                    </a:p>
                  </a:txBody>
                  <a:tcPr/>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12"/>
          </p:nvPr>
        </p:nvSpPr>
        <p:spPr/>
        <p:txBody>
          <a:bodyPr/>
          <a:lstStyle/>
          <a:p>
            <a:fld id="{10F35DC5-7E65-8247-99AB-4E984F8A921E}" type="slidenum">
              <a:rPr lang="en-US" smtClean="0"/>
              <a:pPr/>
              <a:t>60</a:t>
            </a:fld>
            <a:endParaRPr lang="en-US"/>
          </a:p>
        </p:txBody>
      </p:sp>
    </p:spTree>
    <p:extLst>
      <p:ext uri="{BB962C8B-B14F-4D97-AF65-F5344CB8AC3E}">
        <p14:creationId xmlns:p14="http://schemas.microsoft.com/office/powerpoint/2010/main" val="17539098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4" name="Rectangle 2"/>
          <p:cNvSpPr>
            <a:spLocks noGrp="1" noChangeArrowheads="1"/>
          </p:cNvSpPr>
          <p:nvPr>
            <p:ph type="title"/>
          </p:nvPr>
        </p:nvSpPr>
        <p:spPr>
          <a:xfrm>
            <a:off x="1371600" y="285750"/>
            <a:ext cx="7467600" cy="742950"/>
          </a:xfrm>
        </p:spPr>
        <p:txBody>
          <a:bodyPr/>
          <a:lstStyle/>
          <a:p>
            <a:pPr eaLnBrk="1" hangingPunct="1"/>
            <a:r>
              <a:rPr lang="en-US" dirty="0">
                <a:latin typeface="Calibri" charset="0"/>
                <a:ea typeface="ＭＳ Ｐゴシック" charset="0"/>
                <a:cs typeface="ＭＳ Ｐゴシック" charset="0"/>
              </a:rPr>
              <a:t>Per class evaluation measures</a:t>
            </a:r>
          </a:p>
        </p:txBody>
      </p:sp>
      <p:sp>
        <p:nvSpPr>
          <p:cNvPr id="48135" name="Rectangle 3"/>
          <p:cNvSpPr>
            <a:spLocks noGrp="1" noChangeArrowheads="1"/>
          </p:cNvSpPr>
          <p:nvPr>
            <p:ph type="body" idx="1"/>
          </p:nvPr>
        </p:nvSpPr>
        <p:spPr>
          <a:xfrm>
            <a:off x="685800" y="1314450"/>
            <a:ext cx="6324600" cy="3829050"/>
          </a:xfrm>
        </p:spPr>
        <p:txBody>
          <a:bodyPr>
            <a:normAutofit fontScale="85000" lnSpcReduction="20000"/>
          </a:bodyPr>
          <a:lstStyle/>
          <a:p>
            <a:pPr marL="0" indent="0" eaLnBrk="1" hangingPunct="1">
              <a:buNone/>
            </a:pPr>
            <a:r>
              <a:rPr lang="en-US" sz="2800" b="1" dirty="0">
                <a:solidFill>
                  <a:srgbClr val="800000"/>
                </a:solidFill>
                <a:latin typeface="Calibri" charset="0"/>
                <a:ea typeface="ＭＳ Ｐゴシック" charset="0"/>
                <a:cs typeface="ＭＳ Ｐゴシック" charset="0"/>
              </a:rPr>
              <a:t>Recall</a:t>
            </a:r>
            <a:r>
              <a:rPr lang="en-US" sz="2800" dirty="0">
                <a:latin typeface="Calibri" charset="0"/>
                <a:ea typeface="ＭＳ Ｐゴシック" charset="0"/>
                <a:cs typeface="ＭＳ Ｐゴシック" charset="0"/>
              </a:rPr>
              <a:t>: </a:t>
            </a:r>
          </a:p>
          <a:p>
            <a:pPr marL="0" indent="0" eaLnBrk="1" hangingPunct="1">
              <a:buNone/>
            </a:pPr>
            <a:r>
              <a:rPr lang="en-US" sz="2800" dirty="0">
                <a:latin typeface="Calibri" charset="0"/>
                <a:ea typeface="ＭＳ Ｐゴシック" charset="0"/>
                <a:cs typeface="ＭＳ Ｐゴシック" charset="0"/>
              </a:rPr>
              <a:t>    Fraction of docs in class </a:t>
            </a:r>
            <a:r>
              <a:rPr lang="en-US" sz="2800" i="1" dirty="0" err="1">
                <a:latin typeface="Calibri" charset="0"/>
                <a:ea typeface="ＭＳ Ｐゴシック" charset="0"/>
                <a:cs typeface="ＭＳ Ｐゴシック" charset="0"/>
              </a:rPr>
              <a:t>i</a:t>
            </a:r>
            <a:r>
              <a:rPr lang="en-US" sz="2800" dirty="0">
                <a:latin typeface="Calibri" charset="0"/>
                <a:ea typeface="ＭＳ Ｐゴシック" charset="0"/>
                <a:cs typeface="ＭＳ Ｐゴシック" charset="0"/>
              </a:rPr>
              <a:t> classified correctly:</a:t>
            </a:r>
          </a:p>
          <a:p>
            <a:pPr eaLnBrk="1" hangingPunct="1"/>
            <a:endParaRPr lang="en-US" dirty="0">
              <a:latin typeface="Calibri" charset="0"/>
              <a:ea typeface="ＭＳ Ｐゴシック" charset="0"/>
              <a:cs typeface="ＭＳ Ｐゴシック" charset="0"/>
            </a:endParaRPr>
          </a:p>
          <a:p>
            <a:pPr eaLnBrk="1" hangingPunct="1"/>
            <a:endParaRPr lang="en-US" dirty="0">
              <a:latin typeface="Calibri" charset="0"/>
              <a:ea typeface="ＭＳ Ｐゴシック" charset="0"/>
              <a:cs typeface="ＭＳ Ｐゴシック" charset="0"/>
            </a:endParaRPr>
          </a:p>
          <a:p>
            <a:pPr marL="0" indent="0" eaLnBrk="1" hangingPunct="1">
              <a:buNone/>
            </a:pPr>
            <a:r>
              <a:rPr lang="en-US" sz="2800" b="1" dirty="0">
                <a:solidFill>
                  <a:srgbClr val="800000"/>
                </a:solidFill>
                <a:latin typeface="Calibri" charset="0"/>
                <a:ea typeface="ＭＳ Ｐゴシック" charset="0"/>
                <a:cs typeface="ＭＳ Ｐゴシック" charset="0"/>
              </a:rPr>
              <a:t>Precision</a:t>
            </a:r>
            <a:r>
              <a:rPr lang="en-US" sz="2800" dirty="0">
                <a:latin typeface="Calibri" charset="0"/>
                <a:ea typeface="ＭＳ Ｐゴシック" charset="0"/>
                <a:cs typeface="ＭＳ Ｐゴシック" charset="0"/>
              </a:rPr>
              <a:t>: </a:t>
            </a:r>
          </a:p>
          <a:p>
            <a:pPr marL="0" indent="0" eaLnBrk="1" hangingPunct="1">
              <a:buNone/>
            </a:pPr>
            <a:r>
              <a:rPr lang="en-US" sz="2600" dirty="0">
                <a:latin typeface="Calibri" charset="0"/>
                <a:ea typeface="ＭＳ Ｐゴシック" charset="0"/>
                <a:cs typeface="ＭＳ Ｐゴシック" charset="0"/>
              </a:rPr>
              <a:t>    </a:t>
            </a:r>
            <a:r>
              <a:rPr lang="en-US" sz="2800" dirty="0">
                <a:latin typeface="Calibri" charset="0"/>
                <a:ea typeface="ＭＳ Ｐゴシック" charset="0"/>
                <a:cs typeface="ＭＳ Ｐゴシック" charset="0"/>
              </a:rPr>
              <a:t>Fraction of docs assigned class </a:t>
            </a:r>
            <a:r>
              <a:rPr lang="en-US" sz="2800" i="1" dirty="0" err="1">
                <a:latin typeface="Calibri" charset="0"/>
                <a:ea typeface="ＭＳ Ｐゴシック" charset="0"/>
                <a:cs typeface="ＭＳ Ｐゴシック" charset="0"/>
              </a:rPr>
              <a:t>i</a:t>
            </a:r>
            <a:r>
              <a:rPr lang="en-US" sz="2800" dirty="0">
                <a:latin typeface="Calibri" charset="0"/>
                <a:ea typeface="ＭＳ Ｐゴシック" charset="0"/>
                <a:cs typeface="ＭＳ Ｐゴシック" charset="0"/>
              </a:rPr>
              <a:t> that are actually about class </a:t>
            </a:r>
            <a:r>
              <a:rPr lang="en-US" sz="2800" i="1" dirty="0" err="1">
                <a:latin typeface="Calibri" charset="0"/>
                <a:ea typeface="ＭＳ Ｐゴシック" charset="0"/>
                <a:cs typeface="ＭＳ Ｐゴシック" charset="0"/>
              </a:rPr>
              <a:t>i</a:t>
            </a:r>
            <a:r>
              <a:rPr lang="en-US" sz="2800" dirty="0">
                <a:latin typeface="Calibri" charset="0"/>
                <a:ea typeface="ＭＳ Ｐゴシック" charset="0"/>
                <a:cs typeface="ＭＳ Ｐゴシック" charset="0"/>
              </a:rPr>
              <a:t>:</a:t>
            </a:r>
          </a:p>
          <a:p>
            <a:pPr eaLnBrk="1" hangingPunct="1"/>
            <a:endParaRPr lang="en-US" dirty="0">
              <a:latin typeface="Calibri" charset="0"/>
              <a:ea typeface="ＭＳ Ｐゴシック" charset="0"/>
              <a:cs typeface="ＭＳ Ｐゴシック" charset="0"/>
            </a:endParaRPr>
          </a:p>
          <a:p>
            <a:pPr marL="0" indent="0" eaLnBrk="1" hangingPunct="1">
              <a:buNone/>
            </a:pPr>
            <a:endParaRPr lang="en-US" dirty="0">
              <a:latin typeface="Calibri" charset="0"/>
              <a:ea typeface="ＭＳ Ｐゴシック" charset="0"/>
              <a:cs typeface="ＭＳ Ｐゴシック" charset="0"/>
            </a:endParaRPr>
          </a:p>
          <a:p>
            <a:pPr marL="0" indent="0" eaLnBrk="1" hangingPunct="1">
              <a:buNone/>
            </a:pPr>
            <a:r>
              <a:rPr lang="en-US" sz="2800" b="1" dirty="0">
                <a:solidFill>
                  <a:srgbClr val="800000"/>
                </a:solidFill>
                <a:latin typeface="Calibri" charset="0"/>
                <a:ea typeface="ＭＳ Ｐゴシック" charset="0"/>
                <a:cs typeface="ＭＳ Ｐゴシック" charset="0"/>
              </a:rPr>
              <a:t>Accuracy</a:t>
            </a:r>
            <a:r>
              <a:rPr lang="en-US" sz="2800" dirty="0">
                <a:latin typeface="Calibri" charset="0"/>
                <a:ea typeface="ＭＳ Ｐゴシック" charset="0"/>
                <a:cs typeface="ＭＳ Ｐゴシック" charset="0"/>
              </a:rPr>
              <a:t>: (1 - error rate) </a:t>
            </a:r>
          </a:p>
          <a:p>
            <a:pPr marL="0" indent="0" eaLnBrk="1" hangingPunct="1">
              <a:buNone/>
            </a:pPr>
            <a:r>
              <a:rPr lang="en-US" sz="2800" dirty="0">
                <a:latin typeface="Calibri" charset="0"/>
                <a:ea typeface="ＭＳ Ｐゴシック" charset="0"/>
                <a:cs typeface="ＭＳ Ｐゴシック" charset="0"/>
              </a:rPr>
              <a:t>       Fraction of docs classified correctly:</a:t>
            </a:r>
          </a:p>
        </p:txBody>
      </p:sp>
      <p:graphicFrame>
        <p:nvGraphicFramePr>
          <p:cNvPr id="48132" name="Object 4"/>
          <p:cNvGraphicFramePr>
            <a:graphicFrameLocks noChangeAspect="1"/>
          </p:cNvGraphicFramePr>
          <p:nvPr>
            <p:extLst>
              <p:ext uri="{D42A27DB-BD31-4B8C-83A1-F6EECF244321}">
                <p14:modId xmlns:p14="http://schemas.microsoft.com/office/powerpoint/2010/main" val="3219573797"/>
              </p:ext>
            </p:extLst>
          </p:nvPr>
        </p:nvGraphicFramePr>
        <p:xfrm>
          <a:off x="7086600" y="1200150"/>
          <a:ext cx="696912" cy="1091829"/>
        </p:xfrm>
        <a:graphic>
          <a:graphicData uri="http://schemas.openxmlformats.org/presentationml/2006/ole">
            <mc:AlternateContent xmlns:mc="http://schemas.openxmlformats.org/markup-compatibility/2006">
              <mc:Choice xmlns:v="urn:schemas-microsoft-com:vml" Requires="v">
                <p:oleObj spid="_x0000_s16386" name="Equation" r:id="rId4" imgW="381000" imgH="596900" progId="Equation.3">
                  <p:embed/>
                </p:oleObj>
              </mc:Choice>
              <mc:Fallback>
                <p:oleObj name="Equation" r:id="rId4" imgW="381000" imgH="596900" progId="Equation.3">
                  <p:embed/>
                  <p:pic>
                    <p:nvPicPr>
                      <p:cNvPr id="48132" name="Object 4"/>
                      <p:cNvPicPr>
                        <a:picLocks noChangeAspect="1" noChangeArrowheads="1"/>
                      </p:cNvPicPr>
                      <p:nvPr/>
                    </p:nvPicPr>
                    <p:blipFill>
                      <a:blip r:embed="rId5"/>
                      <a:srcRect/>
                      <a:stretch>
                        <a:fillRect/>
                      </a:stretch>
                    </p:blipFill>
                    <p:spPr bwMode="auto">
                      <a:xfrm>
                        <a:off x="7086600" y="1200150"/>
                        <a:ext cx="696912" cy="1091829"/>
                      </a:xfrm>
                      <a:prstGeom prst="rect">
                        <a:avLst/>
                      </a:prstGeom>
                      <a:noFill/>
                      <a:ln>
                        <a:noFill/>
                      </a:ln>
                      <a:effectLst/>
                    </p:spPr>
                  </p:pic>
                </p:oleObj>
              </mc:Fallback>
            </mc:AlternateContent>
          </a:graphicData>
        </a:graphic>
      </p:graphicFrame>
      <p:graphicFrame>
        <p:nvGraphicFramePr>
          <p:cNvPr id="48131" name="Object 3"/>
          <p:cNvGraphicFramePr>
            <a:graphicFrameLocks noChangeAspect="1"/>
          </p:cNvGraphicFramePr>
          <p:nvPr>
            <p:extLst>
              <p:ext uri="{D42A27DB-BD31-4B8C-83A1-F6EECF244321}">
                <p14:modId xmlns:p14="http://schemas.microsoft.com/office/powerpoint/2010/main" val="368194652"/>
              </p:ext>
            </p:extLst>
          </p:nvPr>
        </p:nvGraphicFramePr>
        <p:xfrm>
          <a:off x="7086600" y="2571750"/>
          <a:ext cx="696912" cy="1056609"/>
        </p:xfrm>
        <a:graphic>
          <a:graphicData uri="http://schemas.openxmlformats.org/presentationml/2006/ole">
            <mc:AlternateContent xmlns:mc="http://schemas.openxmlformats.org/markup-compatibility/2006">
              <mc:Choice xmlns:v="urn:schemas-microsoft-com:vml" Requires="v">
                <p:oleObj spid="_x0000_s16387" name="Equation" r:id="rId6" imgW="393700" imgH="596900" progId="Equation.3">
                  <p:embed/>
                </p:oleObj>
              </mc:Choice>
              <mc:Fallback>
                <p:oleObj name="Equation" r:id="rId6" imgW="393700" imgH="596900" progId="Equation.3">
                  <p:embed/>
                  <p:pic>
                    <p:nvPicPr>
                      <p:cNvPr id="48131" name="Object 3"/>
                      <p:cNvPicPr>
                        <a:picLocks noChangeAspect="1" noChangeArrowheads="1"/>
                      </p:cNvPicPr>
                      <p:nvPr/>
                    </p:nvPicPr>
                    <p:blipFill>
                      <a:blip r:embed="rId7"/>
                      <a:srcRect/>
                      <a:stretch>
                        <a:fillRect/>
                      </a:stretch>
                    </p:blipFill>
                    <p:spPr bwMode="auto">
                      <a:xfrm>
                        <a:off x="7086600" y="2571750"/>
                        <a:ext cx="696912" cy="1056609"/>
                      </a:xfrm>
                      <a:prstGeom prst="rect">
                        <a:avLst/>
                      </a:prstGeom>
                      <a:noFill/>
                      <a:ln>
                        <a:noFill/>
                      </a:ln>
                      <a:effectLst/>
                    </p:spPr>
                  </p:pic>
                </p:oleObj>
              </mc:Fallback>
            </mc:AlternateContent>
          </a:graphicData>
        </a:graphic>
      </p:graphicFrame>
      <p:graphicFrame>
        <p:nvGraphicFramePr>
          <p:cNvPr id="48130" name="Object 2"/>
          <p:cNvGraphicFramePr>
            <a:graphicFrameLocks noChangeAspect="1"/>
          </p:cNvGraphicFramePr>
          <p:nvPr>
            <p:extLst>
              <p:ext uri="{D42A27DB-BD31-4B8C-83A1-F6EECF244321}">
                <p14:modId xmlns:p14="http://schemas.microsoft.com/office/powerpoint/2010/main" val="1404112810"/>
              </p:ext>
            </p:extLst>
          </p:nvPr>
        </p:nvGraphicFramePr>
        <p:xfrm>
          <a:off x="7069139" y="3786079"/>
          <a:ext cx="931861" cy="1300271"/>
        </p:xfrm>
        <a:graphic>
          <a:graphicData uri="http://schemas.openxmlformats.org/presentationml/2006/ole">
            <mc:AlternateContent xmlns:mc="http://schemas.openxmlformats.org/markup-compatibility/2006">
              <mc:Choice xmlns:v="urn:schemas-microsoft-com:vml" Requires="v">
                <p:oleObj spid="_x0000_s16388" name="Equation" r:id="rId8" imgW="546100" imgH="762000" progId="Equation.3">
                  <p:embed/>
                </p:oleObj>
              </mc:Choice>
              <mc:Fallback>
                <p:oleObj name="Equation" r:id="rId8" imgW="546100" imgH="762000" progId="Equation.3">
                  <p:embed/>
                  <p:pic>
                    <p:nvPicPr>
                      <p:cNvPr id="48130" name="Object 2"/>
                      <p:cNvPicPr>
                        <a:picLocks noChangeAspect="1" noChangeArrowheads="1"/>
                      </p:cNvPicPr>
                      <p:nvPr/>
                    </p:nvPicPr>
                    <p:blipFill>
                      <a:blip r:embed="rId9"/>
                      <a:srcRect/>
                      <a:stretch>
                        <a:fillRect/>
                      </a:stretch>
                    </p:blipFill>
                    <p:spPr bwMode="auto">
                      <a:xfrm>
                        <a:off x="7069139" y="3786079"/>
                        <a:ext cx="931861" cy="1300271"/>
                      </a:xfrm>
                      <a:prstGeom prst="rect">
                        <a:avLst/>
                      </a:prstGeom>
                      <a:noFill/>
                      <a:ln>
                        <a:noFill/>
                      </a:ln>
                      <a:effectLst/>
                    </p:spPr>
                  </p:pic>
                </p:oleObj>
              </mc:Fallback>
            </mc:AlternateContent>
          </a:graphicData>
        </a:graphic>
      </p:graphicFrame>
      <p:sp>
        <p:nvSpPr>
          <p:cNvPr id="48136"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15.2.4</a:t>
            </a:r>
          </a:p>
        </p:txBody>
      </p:sp>
      <p:sp>
        <p:nvSpPr>
          <p:cNvPr id="48133"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67634553-58CF-BD48-882D-354BD150ED96}" type="slidenum">
              <a:rPr lang="en-US" sz="1200">
                <a:solidFill>
                  <a:srgbClr val="898989"/>
                </a:solidFill>
                <a:latin typeface="Calibri" charset="0"/>
              </a:rPr>
              <a:pPr eaLnBrk="1" hangingPunct="1"/>
              <a:t>61</a:t>
            </a:fld>
            <a:endParaRPr lang="en-US" sz="1200">
              <a:solidFill>
                <a:srgbClr val="898989"/>
              </a:solidFill>
              <a:latin typeface="Calibri" charset="0"/>
            </a:endParaRPr>
          </a:p>
        </p:txBody>
      </p:sp>
    </p:spTree>
    <p:extLst>
      <p:ext uri="{BB962C8B-B14F-4D97-AF65-F5344CB8AC3E}">
        <p14:creationId xmlns:p14="http://schemas.microsoft.com/office/powerpoint/2010/main" val="28310281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Micro- vs. Macro-Averaging</a:t>
            </a:r>
          </a:p>
        </p:txBody>
      </p:sp>
      <p:sp>
        <p:nvSpPr>
          <p:cNvPr id="49156" name="Rectangle 3"/>
          <p:cNvSpPr>
            <a:spLocks noGrp="1" noChangeArrowheads="1"/>
          </p:cNvSpPr>
          <p:nvPr>
            <p:ph type="body" idx="1"/>
          </p:nvPr>
        </p:nvSpPr>
        <p:spPr/>
        <p:txBody>
          <a:bodyPr/>
          <a:lstStyle/>
          <a:p>
            <a:pPr marL="342900" lvl="1" indent="-342900">
              <a:buClr>
                <a:srgbClr val="CC0000"/>
              </a:buClr>
            </a:pPr>
            <a:r>
              <a:rPr lang="en-US" sz="2800" dirty="0">
                <a:latin typeface="Calibri" charset="0"/>
                <a:ea typeface="ＭＳ Ｐゴシック" charset="0"/>
                <a:cs typeface="ＭＳ Ｐゴシック" charset="0"/>
              </a:rPr>
              <a:t>If we have more than one class, how do we combine multiple performance measures into one quantity?</a:t>
            </a:r>
          </a:p>
          <a:p>
            <a:pPr eaLnBrk="1" hangingPunct="1"/>
            <a:r>
              <a:rPr lang="en-US" sz="2800" b="1" dirty="0" err="1">
                <a:latin typeface="Calibri" charset="0"/>
                <a:ea typeface="ＭＳ Ｐゴシック" charset="0"/>
                <a:cs typeface="ＭＳ Ｐゴシック" charset="0"/>
              </a:rPr>
              <a:t>Macroaveraging</a:t>
            </a:r>
            <a:r>
              <a:rPr lang="en-US" sz="2800" dirty="0">
                <a:latin typeface="Calibri" charset="0"/>
                <a:ea typeface="ＭＳ Ｐゴシック" charset="0"/>
                <a:cs typeface="ＭＳ Ｐゴシック" charset="0"/>
              </a:rPr>
              <a:t>: Compute performance for each class, then average.</a:t>
            </a:r>
          </a:p>
          <a:p>
            <a:pPr eaLnBrk="1" hangingPunct="1"/>
            <a:r>
              <a:rPr lang="en-US" sz="2800" b="1" dirty="0" err="1">
                <a:latin typeface="Calibri" charset="0"/>
                <a:ea typeface="ＭＳ Ｐゴシック" charset="0"/>
                <a:cs typeface="ＭＳ Ｐゴシック" charset="0"/>
              </a:rPr>
              <a:t>Microaveraging</a:t>
            </a:r>
            <a:r>
              <a:rPr lang="en-US" sz="2800" dirty="0">
                <a:latin typeface="Calibri" charset="0"/>
                <a:ea typeface="ＭＳ Ｐゴシック" charset="0"/>
                <a:cs typeface="ＭＳ Ｐゴシック" charset="0"/>
              </a:rPr>
              <a:t>: Collect decisions for all classes, compute contingency table, evaluate.</a:t>
            </a:r>
          </a:p>
          <a:p>
            <a:pPr lvl="1" eaLnBrk="1" hangingPunct="1"/>
            <a:endParaRPr lang="en-US" dirty="0">
              <a:latin typeface="Calibri" charset="0"/>
              <a:ea typeface="ＭＳ Ｐゴシック" charset="0"/>
            </a:endParaRPr>
          </a:p>
        </p:txBody>
      </p:sp>
      <p:sp>
        <p:nvSpPr>
          <p:cNvPr id="49157"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15.2.4</a:t>
            </a:r>
          </a:p>
        </p:txBody>
      </p:sp>
      <p:sp>
        <p:nvSpPr>
          <p:cNvPr id="49154"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A6C1029A-DF45-7846-AFA3-32E834E0998A}" type="slidenum">
              <a:rPr lang="en-US" sz="1200">
                <a:solidFill>
                  <a:srgbClr val="898989"/>
                </a:solidFill>
                <a:latin typeface="Calibri" charset="0"/>
              </a:rPr>
              <a:pPr eaLnBrk="1" hangingPunct="1"/>
              <a:t>62</a:t>
            </a:fld>
            <a:endParaRPr lang="en-US" sz="1200">
              <a:solidFill>
                <a:srgbClr val="898989"/>
              </a:solidFill>
              <a:latin typeface="Calibri" charset="0"/>
            </a:endParaRPr>
          </a:p>
        </p:txBody>
      </p:sp>
    </p:spTree>
    <p:extLst>
      <p:ext uri="{BB962C8B-B14F-4D97-AF65-F5344CB8AC3E}">
        <p14:creationId xmlns:p14="http://schemas.microsoft.com/office/powerpoint/2010/main" val="39929667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a:xfrm>
            <a:off x="1322917" y="285750"/>
            <a:ext cx="7668683" cy="742950"/>
          </a:xfrm>
        </p:spPr>
        <p:txBody>
          <a:bodyPr/>
          <a:lstStyle/>
          <a:p>
            <a:pPr eaLnBrk="1" hangingPunct="1"/>
            <a:r>
              <a:rPr lang="en-US" sz="3600" dirty="0">
                <a:latin typeface="Calibri"/>
                <a:ea typeface="ＭＳ Ｐゴシック" charset="0"/>
                <a:cs typeface="Calibri"/>
              </a:rPr>
              <a:t>Micro- vs. Macro-Averaging: Example</a:t>
            </a:r>
          </a:p>
        </p:txBody>
      </p:sp>
      <p:sp>
        <p:nvSpPr>
          <p:cNvPr id="50234" name="Text Box 57"/>
          <p:cNvSpPr txBox="1">
            <a:spLocks noChangeArrowheads="1"/>
          </p:cNvSpPr>
          <p:nvPr/>
        </p:nvSpPr>
        <p:spPr bwMode="auto">
          <a:xfrm>
            <a:off x="685800" y="1228725"/>
            <a:ext cx="1828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spcBef>
                <a:spcPct val="50000"/>
              </a:spcBef>
            </a:pPr>
            <a:r>
              <a:rPr lang="en-US" dirty="0">
                <a:latin typeface="Calibri"/>
                <a:cs typeface="Calibri"/>
              </a:rPr>
              <a:t>Class 1</a:t>
            </a:r>
          </a:p>
        </p:txBody>
      </p:sp>
      <p:graphicFrame>
        <p:nvGraphicFramePr>
          <p:cNvPr id="1036291" name="Group 3"/>
          <p:cNvGraphicFramePr>
            <a:graphicFrameLocks noGrp="1"/>
          </p:cNvGraphicFramePr>
          <p:nvPr>
            <p:ph sz="half" idx="1"/>
            <p:extLst>
              <p:ext uri="{D42A27DB-BD31-4B8C-83A1-F6EECF244321}">
                <p14:modId xmlns:p14="http://schemas.microsoft.com/office/powerpoint/2010/main" val="2173074032"/>
              </p:ext>
            </p:extLst>
          </p:nvPr>
        </p:nvGraphicFramePr>
        <p:xfrm>
          <a:off x="76200" y="1714500"/>
          <a:ext cx="2743200" cy="1363904"/>
        </p:xfrm>
        <a:graphic>
          <a:graphicData uri="http://schemas.openxmlformats.org/drawingml/2006/table">
            <a:tbl>
              <a:tblPr/>
              <a:tblGrid>
                <a:gridCol w="12192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endParaRPr kumimoji="0" lang="en-US" sz="1400" b="0" i="0" u="none" strike="noStrike" cap="none" normalizeH="0" baseline="0" dirty="0">
                        <a:ln>
                          <a:noFill/>
                        </a:ln>
                        <a:solidFill>
                          <a:schemeClr val="tx1"/>
                        </a:solidFill>
                        <a:effectLst/>
                        <a:latin typeface="Calibri"/>
                        <a:cs typeface="Calibri"/>
                      </a:endParaRP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Truth: yes</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Truth: no</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Classifier: yes</a:t>
                      </a: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10</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10</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Classifier: no</a:t>
                      </a: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10</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970</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0235" name="Text Box 58"/>
          <p:cNvSpPr txBox="1">
            <a:spLocks noChangeArrowheads="1"/>
          </p:cNvSpPr>
          <p:nvPr/>
        </p:nvSpPr>
        <p:spPr bwMode="auto">
          <a:xfrm>
            <a:off x="3505200" y="1228725"/>
            <a:ext cx="1828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spcBef>
                <a:spcPct val="50000"/>
              </a:spcBef>
            </a:pPr>
            <a:r>
              <a:rPr lang="en-US">
                <a:latin typeface="Calibri"/>
                <a:cs typeface="Calibri"/>
              </a:rPr>
              <a:t>Class 2</a:t>
            </a:r>
          </a:p>
        </p:txBody>
      </p:sp>
      <p:graphicFrame>
        <p:nvGraphicFramePr>
          <p:cNvPr id="1036309" name="Group 21"/>
          <p:cNvGraphicFramePr>
            <a:graphicFrameLocks noGrp="1"/>
          </p:cNvGraphicFramePr>
          <p:nvPr>
            <p:ph sz="quarter" idx="2"/>
            <p:extLst>
              <p:ext uri="{D42A27DB-BD31-4B8C-83A1-F6EECF244321}">
                <p14:modId xmlns:p14="http://schemas.microsoft.com/office/powerpoint/2010/main" val="1295538991"/>
              </p:ext>
            </p:extLst>
          </p:nvPr>
        </p:nvGraphicFramePr>
        <p:xfrm>
          <a:off x="2971800" y="1714500"/>
          <a:ext cx="2667000" cy="1363904"/>
        </p:xfrm>
        <a:graphic>
          <a:graphicData uri="http://schemas.openxmlformats.org/drawingml/2006/table">
            <a:tbl>
              <a:tblPr/>
              <a:tblGrid>
                <a:gridCol w="1293091">
                  <a:extLst>
                    <a:ext uri="{9D8B030D-6E8A-4147-A177-3AD203B41FA5}">
                      <a16:colId xmlns:a16="http://schemas.microsoft.com/office/drawing/2014/main" val="20000"/>
                    </a:ext>
                  </a:extLst>
                </a:gridCol>
                <a:gridCol w="727364">
                  <a:extLst>
                    <a:ext uri="{9D8B030D-6E8A-4147-A177-3AD203B41FA5}">
                      <a16:colId xmlns:a16="http://schemas.microsoft.com/office/drawing/2014/main" val="20001"/>
                    </a:ext>
                  </a:extLst>
                </a:gridCol>
                <a:gridCol w="646545">
                  <a:extLst>
                    <a:ext uri="{9D8B030D-6E8A-4147-A177-3AD203B41FA5}">
                      <a16:colId xmlns:a16="http://schemas.microsoft.com/office/drawing/2014/main" val="20002"/>
                    </a:ext>
                  </a:extLst>
                </a:gridCol>
              </a:tblGrid>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endParaRPr kumimoji="0" lang="en-US" sz="1400" b="0" i="0" u="none" strike="noStrike" cap="none" normalizeH="0" baseline="0" dirty="0">
                        <a:ln>
                          <a:noFill/>
                        </a:ln>
                        <a:solidFill>
                          <a:schemeClr val="tx1"/>
                        </a:solidFill>
                        <a:effectLst/>
                        <a:latin typeface="Calibri"/>
                        <a:cs typeface="Calibri"/>
                      </a:endParaRP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Truth: yes</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Truth: no</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Classifier: yes</a:t>
                      </a: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90</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10</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Classifier: no</a:t>
                      </a: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10</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890</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0236" name="Text Box 59"/>
          <p:cNvSpPr txBox="1">
            <a:spLocks noChangeArrowheads="1"/>
          </p:cNvSpPr>
          <p:nvPr/>
        </p:nvSpPr>
        <p:spPr bwMode="auto">
          <a:xfrm>
            <a:off x="6096000" y="1228726"/>
            <a:ext cx="2667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spcBef>
                <a:spcPct val="50000"/>
              </a:spcBef>
            </a:pPr>
            <a:r>
              <a:rPr lang="en-US">
                <a:latin typeface="Calibri"/>
                <a:cs typeface="Calibri"/>
              </a:rPr>
              <a:t>Micro Ave. Table</a:t>
            </a:r>
          </a:p>
        </p:txBody>
      </p:sp>
      <p:graphicFrame>
        <p:nvGraphicFramePr>
          <p:cNvPr id="1036327" name="Group 39"/>
          <p:cNvGraphicFramePr>
            <a:graphicFrameLocks noGrp="1"/>
          </p:cNvGraphicFramePr>
          <p:nvPr>
            <p:ph sz="quarter" idx="3"/>
            <p:extLst>
              <p:ext uri="{D42A27DB-BD31-4B8C-83A1-F6EECF244321}">
                <p14:modId xmlns:p14="http://schemas.microsoft.com/office/powerpoint/2010/main" val="3857356530"/>
              </p:ext>
            </p:extLst>
          </p:nvPr>
        </p:nvGraphicFramePr>
        <p:xfrm>
          <a:off x="5943601" y="1714500"/>
          <a:ext cx="2666998" cy="1363904"/>
        </p:xfrm>
        <a:graphic>
          <a:graphicData uri="http://schemas.openxmlformats.org/drawingml/2006/table">
            <a:tbl>
              <a:tblPr/>
              <a:tblGrid>
                <a:gridCol w="1219199">
                  <a:extLst>
                    <a:ext uri="{9D8B030D-6E8A-4147-A177-3AD203B41FA5}">
                      <a16:colId xmlns:a16="http://schemas.microsoft.com/office/drawing/2014/main" val="20000"/>
                    </a:ext>
                  </a:extLst>
                </a:gridCol>
                <a:gridCol w="720435">
                  <a:extLst>
                    <a:ext uri="{9D8B030D-6E8A-4147-A177-3AD203B41FA5}">
                      <a16:colId xmlns:a16="http://schemas.microsoft.com/office/drawing/2014/main" val="20001"/>
                    </a:ext>
                  </a:extLst>
                </a:gridCol>
                <a:gridCol w="727364">
                  <a:extLst>
                    <a:ext uri="{9D8B030D-6E8A-4147-A177-3AD203B41FA5}">
                      <a16:colId xmlns:a16="http://schemas.microsoft.com/office/drawing/2014/main" val="20002"/>
                    </a:ext>
                  </a:extLst>
                </a:gridCol>
              </a:tblGrid>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endParaRPr kumimoji="0" lang="en-US" sz="1400" b="0" i="0" u="none" strike="noStrike" cap="none" normalizeH="0" baseline="0" dirty="0">
                        <a:ln>
                          <a:noFill/>
                        </a:ln>
                        <a:solidFill>
                          <a:schemeClr val="tx1"/>
                        </a:solidFill>
                        <a:effectLst/>
                        <a:latin typeface="Calibri"/>
                        <a:cs typeface="Calibri"/>
                      </a:endParaRP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Truth: yes</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Truth: no</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Classifier: yes</a:t>
                      </a: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100</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20</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Classifier: no</a:t>
                      </a: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20</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1860</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2" name="Rectangle 3"/>
          <p:cNvSpPr txBox="1">
            <a:spLocks noChangeArrowheads="1"/>
          </p:cNvSpPr>
          <p:nvPr/>
        </p:nvSpPr>
        <p:spPr bwMode="auto">
          <a:xfrm>
            <a:off x="304800" y="3257550"/>
            <a:ext cx="8534400"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marL="342900" lvl="1" indent="-342900">
              <a:buClr>
                <a:srgbClr val="CC0000"/>
              </a:buClr>
            </a:pPr>
            <a:r>
              <a:rPr lang="en-US" sz="2400" dirty="0" err="1">
                <a:latin typeface="Calibri" charset="0"/>
                <a:ea typeface="ＭＳ Ｐゴシック" charset="0"/>
              </a:rPr>
              <a:t>Macroaveraged</a:t>
            </a:r>
            <a:r>
              <a:rPr lang="en-US" sz="2400" dirty="0">
                <a:latin typeface="Calibri" charset="0"/>
                <a:ea typeface="ＭＳ Ｐゴシック" charset="0"/>
              </a:rPr>
              <a:t> precision: (0.5 + 0.9)/2 = 0.7</a:t>
            </a:r>
          </a:p>
          <a:p>
            <a:pPr marL="342900" lvl="1" indent="-342900">
              <a:buClr>
                <a:srgbClr val="CC0000"/>
              </a:buClr>
            </a:pPr>
            <a:r>
              <a:rPr lang="en-US" sz="2400" dirty="0" err="1">
                <a:latin typeface="Calibri" charset="0"/>
                <a:ea typeface="ＭＳ Ｐゴシック" charset="0"/>
              </a:rPr>
              <a:t>Microaveraged</a:t>
            </a:r>
            <a:r>
              <a:rPr lang="en-US" sz="2400" dirty="0">
                <a:latin typeface="Calibri" charset="0"/>
                <a:ea typeface="ＭＳ Ｐゴシック" charset="0"/>
              </a:rPr>
              <a:t> precision: 100/120 = .83</a:t>
            </a:r>
          </a:p>
          <a:p>
            <a:pPr marL="342900" lvl="1" indent="-342900">
              <a:buClr>
                <a:srgbClr val="CC0000"/>
              </a:buClr>
            </a:pPr>
            <a:r>
              <a:rPr lang="en-US" sz="2400" dirty="0" err="1">
                <a:latin typeface="Calibri" charset="0"/>
                <a:ea typeface="ＭＳ Ｐゴシック" charset="0"/>
              </a:rPr>
              <a:t>Microaveraged</a:t>
            </a:r>
            <a:r>
              <a:rPr lang="en-US" sz="2400" dirty="0">
                <a:latin typeface="Calibri" charset="0"/>
                <a:ea typeface="ＭＳ Ｐゴシック" charset="0"/>
              </a:rPr>
              <a:t> score is dominated by score on common classes</a:t>
            </a:r>
          </a:p>
          <a:p>
            <a:pPr lvl="1"/>
            <a:endParaRPr lang="en-US" dirty="0">
              <a:latin typeface="Calibri" charset="0"/>
              <a:ea typeface="ＭＳ Ｐゴシック" charset="0"/>
            </a:endParaRPr>
          </a:p>
        </p:txBody>
      </p:sp>
      <p:sp>
        <p:nvSpPr>
          <p:cNvPr id="50238" name="TextBox 4"/>
          <p:cNvSpPr txBox="1">
            <a:spLocks noChangeArrowheads="1"/>
          </p:cNvSpPr>
          <p:nvPr/>
        </p:nvSpPr>
        <p:spPr bwMode="auto">
          <a:xfrm>
            <a:off x="7620001" y="-67479"/>
            <a:ext cx="108555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latin typeface="Calibri"/>
                <a:cs typeface="Calibri"/>
              </a:rPr>
              <a:t>Sec. 15.2.4</a:t>
            </a:r>
          </a:p>
        </p:txBody>
      </p:sp>
      <p:sp>
        <p:nvSpPr>
          <p:cNvPr id="50178" name="Slide Number Placeholder 7"/>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424D7412-C234-A149-A8E9-CC60E500F88F}" type="slidenum">
              <a:rPr lang="en-US" sz="1200">
                <a:solidFill>
                  <a:srgbClr val="898989"/>
                </a:solidFill>
                <a:latin typeface="Calibri"/>
                <a:cs typeface="Calibri"/>
              </a:rPr>
              <a:pPr eaLnBrk="1" hangingPunct="1"/>
              <a:t>63</a:t>
            </a:fld>
            <a:endParaRPr lang="en-US" sz="1200">
              <a:solidFill>
                <a:srgbClr val="898989"/>
              </a:solidFill>
              <a:latin typeface="Calibri"/>
              <a:cs typeface="Calibri"/>
            </a:endParaRPr>
          </a:p>
        </p:txBody>
      </p:sp>
    </p:spTree>
    <p:extLst>
      <p:ext uri="{BB962C8B-B14F-4D97-AF65-F5344CB8AC3E}">
        <p14:creationId xmlns:p14="http://schemas.microsoft.com/office/powerpoint/2010/main" val="206120445"/>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371600" y="209550"/>
            <a:ext cx="7772400" cy="742950"/>
          </a:xfrm>
        </p:spPr>
        <p:txBody>
          <a:bodyPr/>
          <a:lstStyle/>
          <a:p>
            <a:r>
              <a:rPr lang="en-US" dirty="0"/>
              <a:t>Development Test Sets and Cross-validation</a:t>
            </a:r>
          </a:p>
        </p:txBody>
      </p:sp>
      <p:sp>
        <p:nvSpPr>
          <p:cNvPr id="63491" name="Rectangle 3"/>
          <p:cNvSpPr>
            <a:spLocks noGrp="1" noChangeArrowheads="1"/>
          </p:cNvSpPr>
          <p:nvPr>
            <p:ph sz="quarter" idx="1"/>
          </p:nvPr>
        </p:nvSpPr>
        <p:spPr>
          <a:xfrm>
            <a:off x="228600" y="1352550"/>
            <a:ext cx="7239000" cy="3790950"/>
          </a:xfrm>
        </p:spPr>
        <p:txBody>
          <a:bodyPr/>
          <a:lstStyle/>
          <a:p>
            <a:pPr>
              <a:lnSpc>
                <a:spcPct val="90000"/>
              </a:lnSpc>
            </a:pPr>
            <a:endParaRPr lang="en-US" sz="2400" i="1" dirty="0">
              <a:solidFill>
                <a:srgbClr val="FF0000"/>
              </a:solidFill>
              <a:latin typeface="Calibri" charset="0"/>
            </a:endParaRPr>
          </a:p>
          <a:p>
            <a:pPr>
              <a:lnSpc>
                <a:spcPct val="90000"/>
              </a:lnSpc>
            </a:pPr>
            <a:endParaRPr lang="en-US" i="1" dirty="0">
              <a:solidFill>
                <a:srgbClr val="FF0000"/>
              </a:solidFill>
              <a:latin typeface="Calibri" charset="0"/>
            </a:endParaRPr>
          </a:p>
          <a:p>
            <a:pPr>
              <a:lnSpc>
                <a:spcPct val="90000"/>
              </a:lnSpc>
            </a:pPr>
            <a:r>
              <a:rPr lang="en-US" sz="2400" dirty="0">
                <a:solidFill>
                  <a:srgbClr val="0000FF"/>
                </a:solidFill>
                <a:latin typeface="Calibri" charset="0"/>
              </a:rPr>
              <a:t>Metric: P/R/F1  or Accuracy</a:t>
            </a:r>
          </a:p>
          <a:p>
            <a:pPr>
              <a:lnSpc>
                <a:spcPct val="90000"/>
              </a:lnSpc>
            </a:pPr>
            <a:r>
              <a:rPr lang="en-US" dirty="0">
                <a:latin typeface="Calibri" charset="0"/>
              </a:rPr>
              <a:t>Unseen test set</a:t>
            </a:r>
          </a:p>
          <a:p>
            <a:pPr lvl="1">
              <a:lnSpc>
                <a:spcPct val="90000"/>
              </a:lnSpc>
            </a:pPr>
            <a:r>
              <a:rPr lang="en-US" dirty="0">
                <a:latin typeface="Calibri" charset="0"/>
              </a:rPr>
              <a:t>avoid </a:t>
            </a:r>
            <a:r>
              <a:rPr lang="en-US" dirty="0" err="1">
                <a:latin typeface="Calibri" charset="0"/>
              </a:rPr>
              <a:t>overfitting</a:t>
            </a:r>
            <a:r>
              <a:rPr lang="en-US" dirty="0">
                <a:latin typeface="Calibri" charset="0"/>
              </a:rPr>
              <a:t> (‘tuning to the test set’)</a:t>
            </a:r>
          </a:p>
          <a:p>
            <a:pPr lvl="1">
              <a:lnSpc>
                <a:spcPct val="90000"/>
              </a:lnSpc>
            </a:pPr>
            <a:r>
              <a:rPr lang="en-US" dirty="0">
                <a:latin typeface="Calibri" charset="0"/>
              </a:rPr>
              <a:t>more conservative estimate of performance</a:t>
            </a:r>
            <a:endParaRPr lang="en-US" sz="2400" dirty="0">
              <a:solidFill>
                <a:srgbClr val="0000FF"/>
              </a:solidFill>
              <a:latin typeface="Calibri" charset="0"/>
            </a:endParaRPr>
          </a:p>
          <a:p>
            <a:pPr marL="342900" lvl="1" indent="-342900">
              <a:lnSpc>
                <a:spcPct val="90000"/>
              </a:lnSpc>
              <a:buClr>
                <a:srgbClr val="CC0000"/>
              </a:buClr>
            </a:pPr>
            <a:r>
              <a:rPr lang="en-US" sz="2400" dirty="0">
                <a:latin typeface="Calibri" charset="0"/>
              </a:rPr>
              <a:t>Cross-validation over multiple splits</a:t>
            </a:r>
          </a:p>
          <a:p>
            <a:pPr lvl="2">
              <a:lnSpc>
                <a:spcPct val="90000"/>
              </a:lnSpc>
            </a:pPr>
            <a:r>
              <a:rPr lang="en-US" sz="1800" dirty="0">
                <a:latin typeface="Calibri" charset="0"/>
              </a:rPr>
              <a:t>Handle sampling errors from different datasets</a:t>
            </a:r>
          </a:p>
          <a:p>
            <a:pPr lvl="1">
              <a:lnSpc>
                <a:spcPct val="90000"/>
              </a:lnSpc>
            </a:pPr>
            <a:r>
              <a:rPr lang="en-US" dirty="0">
                <a:latin typeface="Calibri" charset="0"/>
              </a:rPr>
              <a:t>Pool results over each split</a:t>
            </a:r>
          </a:p>
          <a:p>
            <a:pPr lvl="1">
              <a:lnSpc>
                <a:spcPct val="90000"/>
              </a:lnSpc>
            </a:pPr>
            <a:r>
              <a:rPr lang="en-US" dirty="0">
                <a:latin typeface="Calibri" charset="0"/>
              </a:rPr>
              <a:t>Compute pooled </a:t>
            </a:r>
            <a:r>
              <a:rPr lang="en-US" dirty="0" err="1">
                <a:latin typeface="Calibri" charset="0"/>
              </a:rPr>
              <a:t>dev</a:t>
            </a:r>
            <a:r>
              <a:rPr lang="en-US" dirty="0">
                <a:latin typeface="Calibri" charset="0"/>
              </a:rPr>
              <a:t> set performance</a:t>
            </a:r>
          </a:p>
        </p:txBody>
      </p:sp>
      <p:sp>
        <p:nvSpPr>
          <p:cNvPr id="2" name="Rectangle 1"/>
          <p:cNvSpPr/>
          <p:nvPr/>
        </p:nvSpPr>
        <p:spPr bwMode="auto">
          <a:xfrm>
            <a:off x="457200" y="1428750"/>
            <a:ext cx="2057400" cy="6096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a:cs typeface="Calibri"/>
              </a:rPr>
              <a:t>Training set</a:t>
            </a:r>
          </a:p>
        </p:txBody>
      </p:sp>
      <p:sp>
        <p:nvSpPr>
          <p:cNvPr id="5" name="Rectangle 4"/>
          <p:cNvSpPr/>
          <p:nvPr/>
        </p:nvSpPr>
        <p:spPr bwMode="auto">
          <a:xfrm>
            <a:off x="3048000" y="1428750"/>
            <a:ext cx="2819400" cy="609600"/>
          </a:xfrm>
          <a:prstGeom prst="rect">
            <a:avLst/>
          </a:prstGeom>
          <a:solidFill>
            <a:schemeClr val="accent5">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a:cs typeface="Calibri"/>
              </a:rPr>
              <a:t>Development</a:t>
            </a:r>
            <a:r>
              <a:rPr lang="en-US" sz="2000" dirty="0">
                <a:latin typeface="Calibri"/>
                <a:cs typeface="Calibri"/>
              </a:rPr>
              <a:t> </a:t>
            </a:r>
            <a:r>
              <a:rPr kumimoji="0" lang="en-US" sz="2000" b="0" i="0" u="none" strike="noStrike" cap="none" normalizeH="0" baseline="0" dirty="0">
                <a:ln>
                  <a:noFill/>
                </a:ln>
                <a:solidFill>
                  <a:schemeClr val="tx1"/>
                </a:solidFill>
                <a:effectLst/>
                <a:latin typeface="Calibri"/>
                <a:cs typeface="Calibri"/>
              </a:rPr>
              <a:t>Test</a:t>
            </a:r>
            <a:r>
              <a:rPr kumimoji="0" lang="en-US" sz="2000" b="0" i="0" u="none" strike="noStrike" cap="none" normalizeH="0" dirty="0">
                <a:ln>
                  <a:noFill/>
                </a:ln>
                <a:solidFill>
                  <a:schemeClr val="tx1"/>
                </a:solidFill>
                <a:effectLst/>
                <a:latin typeface="Calibri"/>
                <a:cs typeface="Calibri"/>
              </a:rPr>
              <a:t> Set</a:t>
            </a:r>
            <a:endParaRPr kumimoji="0" lang="en-US" sz="2000" b="0" i="0" u="none" strike="noStrike" cap="none" normalizeH="0" baseline="0" dirty="0">
              <a:ln>
                <a:noFill/>
              </a:ln>
              <a:solidFill>
                <a:schemeClr val="tx1"/>
              </a:solidFill>
              <a:effectLst/>
              <a:latin typeface="Calibri"/>
              <a:cs typeface="Calibri"/>
            </a:endParaRPr>
          </a:p>
        </p:txBody>
      </p:sp>
      <p:sp>
        <p:nvSpPr>
          <p:cNvPr id="6" name="Rectangle 5"/>
          <p:cNvSpPr/>
          <p:nvPr/>
        </p:nvSpPr>
        <p:spPr bwMode="auto">
          <a:xfrm>
            <a:off x="6248400" y="1428750"/>
            <a:ext cx="1219200" cy="609600"/>
          </a:xfrm>
          <a:prstGeom prst="rect">
            <a:avLst/>
          </a:prstGeom>
          <a:solidFill>
            <a:schemeClr val="accent2">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a:cs typeface="Calibri"/>
              </a:rPr>
              <a:t>Test Set</a:t>
            </a:r>
          </a:p>
        </p:txBody>
      </p:sp>
      <p:grpSp>
        <p:nvGrpSpPr>
          <p:cNvPr id="3" name="Group 2"/>
          <p:cNvGrpSpPr/>
          <p:nvPr/>
        </p:nvGrpSpPr>
        <p:grpSpPr>
          <a:xfrm>
            <a:off x="6151418" y="2647950"/>
            <a:ext cx="2916382" cy="1752600"/>
            <a:chOff x="6012873" y="2876550"/>
            <a:chExt cx="2916382" cy="1752600"/>
          </a:xfrm>
        </p:grpSpPr>
        <p:sp>
          <p:nvSpPr>
            <p:cNvPr id="8" name="Rectangle 7"/>
            <p:cNvSpPr/>
            <p:nvPr/>
          </p:nvSpPr>
          <p:spPr bwMode="auto">
            <a:xfrm>
              <a:off x="6012873" y="3486150"/>
              <a:ext cx="2909455" cy="5334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a:cs typeface="Calibri"/>
                </a:rPr>
                <a:t>Training Set</a:t>
              </a:r>
            </a:p>
          </p:txBody>
        </p:sp>
        <p:sp>
          <p:nvSpPr>
            <p:cNvPr id="12" name="Rectangle 11"/>
            <p:cNvSpPr/>
            <p:nvPr/>
          </p:nvSpPr>
          <p:spPr bwMode="auto">
            <a:xfrm>
              <a:off x="6012873" y="4095750"/>
              <a:ext cx="2909455" cy="5334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a:cs typeface="Calibri"/>
                </a:rPr>
                <a:t>                         Training Set</a:t>
              </a:r>
            </a:p>
          </p:txBody>
        </p:sp>
        <p:sp>
          <p:nvSpPr>
            <p:cNvPr id="14" name="Rectangle 13"/>
            <p:cNvSpPr/>
            <p:nvPr/>
          </p:nvSpPr>
          <p:spPr bwMode="auto">
            <a:xfrm>
              <a:off x="6019495" y="4095750"/>
              <a:ext cx="1039091" cy="533400"/>
            </a:xfrm>
            <a:prstGeom prst="rect">
              <a:avLst/>
            </a:prstGeom>
            <a:solidFill>
              <a:schemeClr val="accent5">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Calibri"/>
                  <a:cs typeface="Calibri"/>
                </a:rPr>
                <a:t>Dev</a:t>
              </a:r>
              <a:r>
                <a:rPr lang="en-US" sz="2000" dirty="0">
                  <a:latin typeface="Calibri"/>
                  <a:cs typeface="Calibri"/>
                </a:rPr>
                <a:t> Test</a:t>
              </a:r>
              <a:endParaRPr kumimoji="0" lang="en-US" sz="2000" b="0" i="0" u="none" strike="noStrike" cap="none" normalizeH="0" baseline="0" dirty="0">
                <a:ln>
                  <a:noFill/>
                </a:ln>
                <a:solidFill>
                  <a:schemeClr val="tx1"/>
                </a:solidFill>
                <a:effectLst/>
                <a:latin typeface="Calibri"/>
                <a:cs typeface="Calibri"/>
              </a:endParaRPr>
            </a:p>
          </p:txBody>
        </p:sp>
        <p:sp>
          <p:nvSpPr>
            <p:cNvPr id="15" name="Rectangle 14"/>
            <p:cNvSpPr/>
            <p:nvPr/>
          </p:nvSpPr>
          <p:spPr bwMode="auto">
            <a:xfrm>
              <a:off x="6019800" y="2876550"/>
              <a:ext cx="2909455" cy="5334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a:cs typeface="Calibri"/>
                </a:rPr>
                <a:t>Training Set</a:t>
              </a:r>
            </a:p>
          </p:txBody>
        </p:sp>
        <p:sp>
          <p:nvSpPr>
            <p:cNvPr id="16" name="Rectangle 15"/>
            <p:cNvSpPr/>
            <p:nvPr/>
          </p:nvSpPr>
          <p:spPr bwMode="auto">
            <a:xfrm>
              <a:off x="7848600" y="3486150"/>
              <a:ext cx="1039091" cy="533400"/>
            </a:xfrm>
            <a:prstGeom prst="rect">
              <a:avLst/>
            </a:prstGeom>
            <a:solidFill>
              <a:schemeClr val="accent5">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Calibri"/>
                  <a:cs typeface="Calibri"/>
                </a:rPr>
                <a:t>Dev</a:t>
              </a:r>
              <a:r>
                <a:rPr lang="en-US" sz="2000" dirty="0">
                  <a:latin typeface="Calibri"/>
                  <a:cs typeface="Calibri"/>
                </a:rPr>
                <a:t> Test</a:t>
              </a:r>
              <a:endParaRPr kumimoji="0" lang="en-US" sz="2000" b="0" i="0" u="none" strike="noStrike" cap="none" normalizeH="0" baseline="0" dirty="0">
                <a:ln>
                  <a:noFill/>
                </a:ln>
                <a:solidFill>
                  <a:schemeClr val="tx1"/>
                </a:solidFill>
                <a:effectLst/>
                <a:latin typeface="Calibri"/>
                <a:cs typeface="Calibri"/>
              </a:endParaRPr>
            </a:p>
          </p:txBody>
        </p:sp>
        <p:sp>
          <p:nvSpPr>
            <p:cNvPr id="17" name="Rectangle 16"/>
            <p:cNvSpPr/>
            <p:nvPr/>
          </p:nvSpPr>
          <p:spPr bwMode="auto">
            <a:xfrm>
              <a:off x="7391400" y="2876550"/>
              <a:ext cx="1039091" cy="533400"/>
            </a:xfrm>
            <a:prstGeom prst="rect">
              <a:avLst/>
            </a:prstGeom>
            <a:solidFill>
              <a:schemeClr val="accent5">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Calibri"/>
                  <a:cs typeface="Calibri"/>
                </a:rPr>
                <a:t>Dev</a:t>
              </a:r>
              <a:r>
                <a:rPr lang="en-US" sz="2000" dirty="0">
                  <a:latin typeface="Calibri"/>
                  <a:cs typeface="Calibri"/>
                </a:rPr>
                <a:t> Test</a:t>
              </a:r>
              <a:endParaRPr kumimoji="0" lang="en-US" sz="2000" b="0" i="0" u="none" strike="noStrike" cap="none" normalizeH="0" baseline="0" dirty="0">
                <a:ln>
                  <a:noFill/>
                </a:ln>
                <a:solidFill>
                  <a:schemeClr val="tx1"/>
                </a:solidFill>
                <a:effectLst/>
                <a:latin typeface="Calibri"/>
                <a:cs typeface="Calibri"/>
              </a:endParaRPr>
            </a:p>
          </p:txBody>
        </p:sp>
      </p:grpSp>
      <p:sp>
        <p:nvSpPr>
          <p:cNvPr id="19" name="Rectangle 18"/>
          <p:cNvSpPr/>
          <p:nvPr/>
        </p:nvSpPr>
        <p:spPr bwMode="auto">
          <a:xfrm>
            <a:off x="7162800" y="4629150"/>
            <a:ext cx="1143000" cy="304800"/>
          </a:xfrm>
          <a:prstGeom prst="rect">
            <a:avLst/>
          </a:prstGeom>
          <a:solidFill>
            <a:schemeClr val="accent2">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a:cs typeface="Calibri"/>
              </a:rPr>
              <a:t>Test Set</a:t>
            </a:r>
          </a:p>
        </p:txBody>
      </p:sp>
    </p:spTree>
    <p:extLst>
      <p:ext uri="{BB962C8B-B14F-4D97-AF65-F5344CB8AC3E}">
        <p14:creationId xmlns:p14="http://schemas.microsoft.com/office/powerpoint/2010/main" val="1903932114"/>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dirty="0">
                <a:latin typeface="Calibri (Headings)"/>
                <a:cs typeface="Calibri (Headings)"/>
              </a:rPr>
              <a:t>Text Classification and Na</a:t>
            </a:r>
            <a:r>
              <a:rPr lang="fr-FR" sz="4000" dirty="0">
                <a:latin typeface="Calibri (Headings)"/>
                <a:cs typeface="Calibri (Headings)"/>
              </a:rPr>
              <a:t>ï</a:t>
            </a:r>
            <a:r>
              <a:rPr lang="en-US" sz="4000" dirty="0" err="1">
                <a:latin typeface="Calibri (Headings)"/>
                <a:cs typeface="Calibri (Headings)"/>
              </a:rPr>
              <a:t>ve</a:t>
            </a:r>
            <a:r>
              <a:rPr lang="en-US" sz="4000" dirty="0">
                <a:latin typeface="Calibri (Headings)"/>
                <a:cs typeface="Calibri (Headings)"/>
              </a:rPr>
              <a:t> Bayes (End of text classification: evaluation) </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Text Classification: Evaluation</a:t>
            </a:r>
          </a:p>
        </p:txBody>
      </p:sp>
    </p:spTree>
    <p:extLst>
      <p:ext uri="{BB962C8B-B14F-4D97-AF65-F5344CB8AC3E}">
        <p14:creationId xmlns:p14="http://schemas.microsoft.com/office/powerpoint/2010/main" val="1928031626"/>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dirty="0">
                <a:latin typeface="Calibri (Headings)"/>
                <a:cs typeface="Calibri (Headings)"/>
              </a:rPr>
              <a:t>Text Classification and Na</a:t>
            </a:r>
            <a:r>
              <a:rPr lang="fr-FR" sz="4000" dirty="0">
                <a:latin typeface="Calibri (Headings)"/>
                <a:cs typeface="Calibri (Headings)"/>
              </a:rPr>
              <a:t>ï</a:t>
            </a:r>
            <a:r>
              <a:rPr lang="en-US" sz="4000" dirty="0" err="1">
                <a:latin typeface="Calibri (Headings)"/>
                <a:cs typeface="Calibri (Headings)"/>
              </a:rPr>
              <a:t>ve</a:t>
            </a:r>
            <a:r>
              <a:rPr lang="en-US" sz="4000" dirty="0">
                <a:latin typeface="Calibri (Headings)"/>
                <a:cs typeface="Calibri (Headings)"/>
              </a:rPr>
              <a:t> Bayes (Start of </a:t>
            </a:r>
            <a:r>
              <a:rPr lang="en-US" sz="4000" dirty="0" err="1">
                <a:latin typeface="Calibri (Headings)"/>
                <a:cs typeface="Calibri (Headings)"/>
              </a:rPr>
              <a:t>texgt</a:t>
            </a:r>
            <a:r>
              <a:rPr lang="en-US" sz="4000" dirty="0">
                <a:latin typeface="Calibri (Headings)"/>
                <a:cs typeface="Calibri (Headings)"/>
              </a:rPr>
              <a:t> classification: practical issues) </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Text Classification: Practical Issues</a:t>
            </a:r>
          </a:p>
        </p:txBody>
      </p:sp>
    </p:spTree>
    <p:extLst>
      <p:ext uri="{BB962C8B-B14F-4D97-AF65-F5344CB8AC3E}">
        <p14:creationId xmlns:p14="http://schemas.microsoft.com/office/powerpoint/2010/main" val="1810086599"/>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pPr eaLnBrk="1" hangingPunct="1"/>
            <a:r>
              <a:rPr lang="en-US" dirty="0">
                <a:latin typeface="Calibri (Headings)"/>
                <a:ea typeface="ＭＳ Ｐゴシック" charset="0"/>
                <a:cs typeface="Calibri (Headings)"/>
              </a:rPr>
              <a:t>The Real World</a:t>
            </a:r>
          </a:p>
        </p:txBody>
      </p:sp>
      <p:sp>
        <p:nvSpPr>
          <p:cNvPr id="56324" name="Rectangle 3"/>
          <p:cNvSpPr>
            <a:spLocks noGrp="1" noChangeArrowheads="1"/>
          </p:cNvSpPr>
          <p:nvPr>
            <p:ph type="body" idx="1"/>
          </p:nvPr>
        </p:nvSpPr>
        <p:spPr/>
        <p:txBody>
          <a:bodyPr/>
          <a:lstStyle/>
          <a:p>
            <a:pPr eaLnBrk="1" hangingPunct="1"/>
            <a:r>
              <a:rPr lang="en-US" dirty="0">
                <a:latin typeface="Calibri" charset="0"/>
                <a:ea typeface="ＭＳ Ｐゴシック" charset="0"/>
                <a:cs typeface="ＭＳ Ｐゴシック" charset="0"/>
              </a:rPr>
              <a:t>Gee, I’m building a text classifier for real, now!</a:t>
            </a:r>
          </a:p>
          <a:p>
            <a:pPr eaLnBrk="1" hangingPunct="1"/>
            <a:r>
              <a:rPr lang="en-US" dirty="0">
                <a:latin typeface="Calibri" charset="0"/>
                <a:ea typeface="ＭＳ Ｐゴシック" charset="0"/>
                <a:cs typeface="ＭＳ Ｐゴシック" charset="0"/>
              </a:rPr>
              <a:t>What should I do?</a:t>
            </a:r>
          </a:p>
        </p:txBody>
      </p:sp>
      <p:sp>
        <p:nvSpPr>
          <p:cNvPr id="56325"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p>
        </p:txBody>
      </p:sp>
      <p:sp>
        <p:nvSpPr>
          <p:cNvPr id="56322"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E93D819E-6B48-E24C-8E34-4D8EC5CE1E38}" type="slidenum">
              <a:rPr lang="en-US" sz="1200">
                <a:solidFill>
                  <a:srgbClr val="898989"/>
                </a:solidFill>
                <a:latin typeface="Calibri" charset="0"/>
              </a:rPr>
              <a:pPr eaLnBrk="1" hangingPunct="1"/>
              <a:t>67</a:t>
            </a:fld>
            <a:endParaRPr lang="en-US" sz="1200">
              <a:solidFill>
                <a:srgbClr val="898989"/>
              </a:solidFill>
              <a:latin typeface="Calibri" charset="0"/>
            </a:endParaRPr>
          </a:p>
        </p:txBody>
      </p:sp>
    </p:spTree>
    <p:extLst>
      <p:ext uri="{BB962C8B-B14F-4D97-AF65-F5344CB8AC3E}">
        <p14:creationId xmlns:p14="http://schemas.microsoft.com/office/powerpoint/2010/main" val="3292631155"/>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pPr eaLnBrk="1" hangingPunct="1"/>
            <a:r>
              <a:rPr lang="en-US" dirty="0">
                <a:latin typeface="Calibri (Headings)"/>
                <a:ea typeface="ＭＳ Ｐゴシック" charset="0"/>
                <a:cs typeface="Calibri (Headings)"/>
              </a:rPr>
              <a:t>No training data?</a:t>
            </a:r>
            <a:br>
              <a:rPr lang="en-US" dirty="0">
                <a:latin typeface="Calibri (Headings)"/>
                <a:ea typeface="ＭＳ Ｐゴシック" charset="0"/>
                <a:cs typeface="Calibri (Headings)"/>
              </a:rPr>
            </a:br>
            <a:r>
              <a:rPr lang="en-US" dirty="0">
                <a:latin typeface="Calibri (Headings)"/>
                <a:ea typeface="ＭＳ Ｐゴシック" charset="0"/>
                <a:cs typeface="Calibri (Headings)"/>
              </a:rPr>
              <a:t>Manually written rules</a:t>
            </a:r>
          </a:p>
        </p:txBody>
      </p:sp>
      <p:sp>
        <p:nvSpPr>
          <p:cNvPr id="57348" name="Rectangle 3"/>
          <p:cNvSpPr>
            <a:spLocks noGrp="1" noChangeArrowheads="1"/>
          </p:cNvSpPr>
          <p:nvPr>
            <p:ph type="body" idx="1"/>
          </p:nvPr>
        </p:nvSpPr>
        <p:spPr/>
        <p:txBody>
          <a:bodyPr/>
          <a:lstStyle/>
          <a:p>
            <a:pPr marL="0" indent="0">
              <a:lnSpc>
                <a:spcPct val="90000"/>
              </a:lnSpc>
              <a:buNone/>
            </a:pPr>
            <a:r>
              <a:rPr lang="en-US" sz="2800" dirty="0">
                <a:solidFill>
                  <a:srgbClr val="008000"/>
                </a:solidFill>
                <a:latin typeface="Calibri" charset="0"/>
                <a:ea typeface="ＭＳ Ｐゴシック" charset="0"/>
              </a:rPr>
              <a:t>If (wheat or grain) and not (whole or bread) then</a:t>
            </a:r>
          </a:p>
          <a:p>
            <a:pPr marL="457200" lvl="1" indent="0">
              <a:lnSpc>
                <a:spcPct val="90000"/>
              </a:lnSpc>
              <a:buNone/>
            </a:pPr>
            <a:r>
              <a:rPr lang="en-US" sz="2800" dirty="0">
                <a:solidFill>
                  <a:srgbClr val="008000"/>
                </a:solidFill>
                <a:latin typeface="Calibri" charset="0"/>
                <a:ea typeface="ＭＳ Ｐゴシック" charset="0"/>
              </a:rPr>
              <a:t>Categorize as grain</a:t>
            </a:r>
          </a:p>
          <a:p>
            <a:pPr eaLnBrk="1" hangingPunct="1">
              <a:lnSpc>
                <a:spcPct val="90000"/>
              </a:lnSpc>
            </a:pPr>
            <a:endParaRPr lang="en-US" dirty="0">
              <a:latin typeface="Calibri" charset="0"/>
              <a:ea typeface="ＭＳ Ｐゴシック" charset="0"/>
              <a:cs typeface="ＭＳ Ｐゴシック" charset="0"/>
            </a:endParaRPr>
          </a:p>
          <a:p>
            <a:pPr eaLnBrk="1" hangingPunct="1">
              <a:lnSpc>
                <a:spcPct val="90000"/>
              </a:lnSpc>
            </a:pPr>
            <a:r>
              <a:rPr lang="en-US" sz="2800" dirty="0">
                <a:latin typeface="Calibri" charset="0"/>
                <a:ea typeface="ＭＳ Ｐゴシック" charset="0"/>
                <a:cs typeface="ＭＳ Ｐゴシック" charset="0"/>
              </a:rPr>
              <a:t>Need careful crafting </a:t>
            </a:r>
          </a:p>
          <a:p>
            <a:pPr lvl="1">
              <a:lnSpc>
                <a:spcPct val="90000"/>
              </a:lnSpc>
            </a:pPr>
            <a:r>
              <a:rPr lang="en-US" sz="2400" dirty="0">
                <a:latin typeface="Calibri" charset="0"/>
                <a:ea typeface="ＭＳ Ｐゴシック" charset="0"/>
                <a:cs typeface="ＭＳ Ｐゴシック" charset="0"/>
              </a:rPr>
              <a:t>Human tuning on development data</a:t>
            </a:r>
          </a:p>
          <a:p>
            <a:pPr lvl="1">
              <a:lnSpc>
                <a:spcPct val="90000"/>
              </a:lnSpc>
            </a:pPr>
            <a:r>
              <a:rPr lang="en-US" sz="2400" dirty="0">
                <a:latin typeface="Calibri" charset="0"/>
                <a:ea typeface="ＭＳ Ｐゴシック" charset="0"/>
                <a:cs typeface="ＭＳ Ｐゴシック" charset="0"/>
              </a:rPr>
              <a:t>Time-consuming: 2 days per class</a:t>
            </a:r>
            <a:endParaRPr lang="en-US" dirty="0">
              <a:latin typeface="Calibri" charset="0"/>
              <a:ea typeface="ＭＳ Ｐゴシック" charset="0"/>
              <a:cs typeface="ＭＳ Ｐゴシック" charset="0"/>
            </a:endParaRPr>
          </a:p>
          <a:p>
            <a:pPr lvl="1">
              <a:lnSpc>
                <a:spcPct val="90000"/>
              </a:lnSpc>
            </a:pPr>
            <a:endParaRPr lang="en-US" sz="1600" dirty="0">
              <a:latin typeface="Calibri" charset="0"/>
              <a:ea typeface="ＭＳ Ｐゴシック" charset="0"/>
              <a:cs typeface="ＭＳ Ｐゴシック" charset="0"/>
            </a:endParaRPr>
          </a:p>
        </p:txBody>
      </p:sp>
      <p:sp>
        <p:nvSpPr>
          <p:cNvPr id="57349"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p>
        </p:txBody>
      </p:sp>
      <p:sp>
        <p:nvSpPr>
          <p:cNvPr id="57346"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8BA3F27A-247D-4641-BB88-BB430BF7C007}" type="slidenum">
              <a:rPr lang="en-US" sz="1200">
                <a:solidFill>
                  <a:srgbClr val="898989"/>
                </a:solidFill>
                <a:latin typeface="Calibri" charset="0"/>
              </a:rPr>
              <a:pPr eaLnBrk="1" hangingPunct="1"/>
              <a:t>68</a:t>
            </a:fld>
            <a:endParaRPr lang="en-US" sz="1200">
              <a:solidFill>
                <a:srgbClr val="898989"/>
              </a:solidFill>
              <a:latin typeface="Calibri" charset="0"/>
            </a:endParaRPr>
          </a:p>
        </p:txBody>
      </p:sp>
    </p:spTree>
    <p:extLst>
      <p:ext uri="{BB962C8B-B14F-4D97-AF65-F5344CB8AC3E}">
        <p14:creationId xmlns:p14="http://schemas.microsoft.com/office/powerpoint/2010/main" val="892039758"/>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pPr eaLnBrk="1" hangingPunct="1"/>
            <a:r>
              <a:rPr lang="en-US" dirty="0">
                <a:latin typeface="Calibri (Headings)"/>
                <a:ea typeface="ＭＳ Ｐゴシック" charset="0"/>
                <a:cs typeface="Calibri (Headings)"/>
              </a:rPr>
              <a:t>Very little data?</a:t>
            </a:r>
          </a:p>
        </p:txBody>
      </p:sp>
      <p:sp>
        <p:nvSpPr>
          <p:cNvPr id="58372" name="Rectangle 3"/>
          <p:cNvSpPr>
            <a:spLocks noGrp="1" noChangeArrowheads="1"/>
          </p:cNvSpPr>
          <p:nvPr>
            <p:ph type="body" idx="1"/>
          </p:nvPr>
        </p:nvSpPr>
        <p:spPr>
          <a:xfrm>
            <a:off x="304800" y="1352550"/>
            <a:ext cx="8686800" cy="3333750"/>
          </a:xfrm>
        </p:spPr>
        <p:txBody>
          <a:bodyPr/>
          <a:lstStyle/>
          <a:p>
            <a:pPr eaLnBrk="1" hangingPunct="1">
              <a:lnSpc>
                <a:spcPct val="90000"/>
              </a:lnSpc>
            </a:pPr>
            <a:r>
              <a:rPr lang="en-US" sz="2800" dirty="0">
                <a:latin typeface="Calibri" charset="0"/>
                <a:ea typeface="ＭＳ Ｐゴシック" charset="0"/>
                <a:cs typeface="ＭＳ Ｐゴシック" charset="0"/>
              </a:rPr>
              <a:t>Use Na</a:t>
            </a:r>
            <a:r>
              <a:rPr lang="fr-FR" sz="2800" dirty="0" err="1">
                <a:latin typeface="Calibri" charset="0"/>
                <a:ea typeface="ＭＳ Ｐゴシック" charset="0"/>
                <a:cs typeface="ＭＳ Ｐゴシック" charset="0"/>
              </a:rPr>
              <a:t>ï</a:t>
            </a:r>
            <a:r>
              <a:rPr lang="en-US" sz="2800" dirty="0" err="1">
                <a:latin typeface="Calibri" charset="0"/>
                <a:ea typeface="ＭＳ Ｐゴシック" charset="0"/>
                <a:cs typeface="ＭＳ Ｐゴシック" charset="0"/>
              </a:rPr>
              <a:t>ve</a:t>
            </a:r>
            <a:r>
              <a:rPr lang="en-US" sz="2800" dirty="0">
                <a:latin typeface="Calibri" charset="0"/>
                <a:ea typeface="ＭＳ Ｐゴシック" charset="0"/>
                <a:cs typeface="ＭＳ Ｐゴシック" charset="0"/>
              </a:rPr>
              <a:t> Bayes</a:t>
            </a:r>
          </a:p>
          <a:p>
            <a:pPr lvl="1" eaLnBrk="1" hangingPunct="1">
              <a:lnSpc>
                <a:spcPct val="90000"/>
              </a:lnSpc>
            </a:pPr>
            <a:r>
              <a:rPr lang="en-US" sz="2400" dirty="0">
                <a:latin typeface="Calibri" charset="0"/>
                <a:ea typeface="ＭＳ Ｐゴシック" charset="0"/>
              </a:rPr>
              <a:t>Naïve Bayes is a “high-bias” algorithm </a:t>
            </a:r>
            <a:r>
              <a:rPr lang="en-US" dirty="0">
                <a:solidFill>
                  <a:srgbClr val="00A000"/>
                </a:solidFill>
                <a:latin typeface="Calibri" charset="0"/>
                <a:ea typeface="ＭＳ Ｐゴシック" charset="0"/>
              </a:rPr>
              <a:t>(Ng and Jordan 2002 NIPS)</a:t>
            </a:r>
            <a:endParaRPr lang="en-US" sz="2400" dirty="0">
              <a:solidFill>
                <a:srgbClr val="00A000"/>
              </a:solidFill>
              <a:latin typeface="Calibri" charset="0"/>
              <a:ea typeface="ＭＳ Ｐゴシック" charset="0"/>
            </a:endParaRPr>
          </a:p>
          <a:p>
            <a:pPr eaLnBrk="1" hangingPunct="1">
              <a:lnSpc>
                <a:spcPct val="90000"/>
              </a:lnSpc>
            </a:pPr>
            <a:r>
              <a:rPr lang="en-US" sz="2800" dirty="0">
                <a:latin typeface="Calibri" charset="0"/>
                <a:ea typeface="ＭＳ Ｐゴシック" charset="0"/>
                <a:cs typeface="ＭＳ Ｐゴシック" charset="0"/>
              </a:rPr>
              <a:t>Get more labeled data </a:t>
            </a:r>
          </a:p>
          <a:p>
            <a:pPr lvl="1">
              <a:lnSpc>
                <a:spcPct val="90000"/>
              </a:lnSpc>
            </a:pPr>
            <a:r>
              <a:rPr lang="en-US" sz="2400" dirty="0">
                <a:latin typeface="Calibri" charset="0"/>
                <a:ea typeface="ＭＳ Ｐゴシック" charset="0"/>
              </a:rPr>
              <a:t>Find clever ways to get humans to label data for you</a:t>
            </a:r>
          </a:p>
          <a:p>
            <a:pPr>
              <a:lnSpc>
                <a:spcPct val="90000"/>
              </a:lnSpc>
            </a:pPr>
            <a:r>
              <a:rPr lang="en-US" sz="2800" dirty="0">
                <a:latin typeface="Calibri" charset="0"/>
                <a:ea typeface="ＭＳ Ｐゴシック" charset="0"/>
                <a:cs typeface="ＭＳ Ｐゴシック" charset="0"/>
              </a:rPr>
              <a:t>Try semi-supervised training methods:</a:t>
            </a:r>
          </a:p>
          <a:p>
            <a:pPr lvl="1">
              <a:lnSpc>
                <a:spcPct val="90000"/>
              </a:lnSpc>
            </a:pPr>
            <a:r>
              <a:rPr lang="en-US" sz="2400" dirty="0">
                <a:latin typeface="Calibri" charset="0"/>
                <a:ea typeface="ＭＳ Ｐゴシック" charset="0"/>
              </a:rPr>
              <a:t>Bootstrapping, EM over unlabeled documents, …</a:t>
            </a:r>
          </a:p>
        </p:txBody>
      </p:sp>
      <p:sp>
        <p:nvSpPr>
          <p:cNvPr id="58373"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p>
        </p:txBody>
      </p:sp>
      <p:sp>
        <p:nvSpPr>
          <p:cNvPr id="58370"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E712AF20-936C-8347-8ABF-1FC576708ED0}" type="slidenum">
              <a:rPr lang="en-US" sz="1200">
                <a:solidFill>
                  <a:srgbClr val="898989"/>
                </a:solidFill>
                <a:latin typeface="Calibri" charset="0"/>
              </a:rPr>
              <a:pPr eaLnBrk="1" hangingPunct="1"/>
              <a:t>69</a:t>
            </a:fld>
            <a:endParaRPr lang="en-US" sz="1200">
              <a:solidFill>
                <a:srgbClr val="898989"/>
              </a:solidFill>
              <a:latin typeface="Calibri" charset="0"/>
            </a:endParaRPr>
          </a:p>
        </p:txBody>
      </p:sp>
    </p:spTree>
    <p:extLst>
      <p:ext uri="{BB962C8B-B14F-4D97-AF65-F5344CB8AC3E}">
        <p14:creationId xmlns:p14="http://schemas.microsoft.com/office/powerpoint/2010/main" val="11257367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A86E6-D39A-4C86-B2B0-B40BF958856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39E674B-058B-4B9D-8D75-5904C665583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96A315D4-3DDD-4CAB-BDA5-D683416F18FA}"/>
              </a:ext>
            </a:extLst>
          </p:cNvPr>
          <p:cNvSpPr>
            <a:spLocks noGrp="1"/>
          </p:cNvSpPr>
          <p:nvPr>
            <p:ph type="sldNum" sz="quarter" idx="12"/>
          </p:nvPr>
        </p:nvSpPr>
        <p:spPr/>
        <p:txBody>
          <a:bodyPr/>
          <a:lstStyle/>
          <a:p>
            <a:fld id="{10F35DC5-7E65-8247-99AB-4E984F8A921E}" type="slidenum">
              <a:rPr lang="en-US" smtClean="0"/>
              <a:pPr/>
              <a:t>7</a:t>
            </a:fld>
            <a:endParaRPr lang="en-US"/>
          </a:p>
        </p:txBody>
      </p:sp>
    </p:spTree>
    <p:extLst>
      <p:ext uri="{BB962C8B-B14F-4D97-AF65-F5344CB8AC3E}">
        <p14:creationId xmlns:p14="http://schemas.microsoft.com/office/powerpoint/2010/main" val="204428574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pPr eaLnBrk="1" hangingPunct="1"/>
            <a:r>
              <a:rPr lang="en-US" dirty="0">
                <a:latin typeface="Calibri (Headings)"/>
                <a:ea typeface="ＭＳ Ｐゴシック" charset="0"/>
                <a:cs typeface="Calibri (Headings)"/>
              </a:rPr>
              <a:t>A reasonable amount of data?</a:t>
            </a:r>
          </a:p>
        </p:txBody>
      </p:sp>
      <p:sp>
        <p:nvSpPr>
          <p:cNvPr id="59396" name="Rectangle 3"/>
          <p:cNvSpPr>
            <a:spLocks noGrp="1" noChangeArrowheads="1"/>
          </p:cNvSpPr>
          <p:nvPr>
            <p:ph type="body" idx="1"/>
          </p:nvPr>
        </p:nvSpPr>
        <p:spPr/>
        <p:txBody>
          <a:bodyPr/>
          <a:lstStyle/>
          <a:p>
            <a:pPr eaLnBrk="1" hangingPunct="1"/>
            <a:r>
              <a:rPr lang="en-US" sz="2800" dirty="0">
                <a:latin typeface="Calibri" charset="0"/>
                <a:ea typeface="ＭＳ Ｐゴシック" charset="0"/>
                <a:cs typeface="ＭＳ Ｐゴシック" charset="0"/>
              </a:rPr>
              <a:t>Perfect for all the clever classifiers</a:t>
            </a:r>
          </a:p>
          <a:p>
            <a:pPr lvl="1"/>
            <a:r>
              <a:rPr lang="en-US" sz="2400" dirty="0">
                <a:latin typeface="Calibri" charset="0"/>
                <a:ea typeface="ＭＳ Ｐゴシック" charset="0"/>
                <a:cs typeface="ＭＳ Ｐゴシック" charset="0"/>
              </a:rPr>
              <a:t>SVM</a:t>
            </a:r>
          </a:p>
          <a:p>
            <a:pPr lvl="1"/>
            <a:r>
              <a:rPr lang="en-US" sz="2400" dirty="0">
                <a:latin typeface="Calibri" charset="0"/>
                <a:ea typeface="ＭＳ Ｐゴシック" charset="0"/>
                <a:cs typeface="ＭＳ Ｐゴシック" charset="0"/>
              </a:rPr>
              <a:t>Regularized Logistic Regression</a:t>
            </a:r>
          </a:p>
          <a:p>
            <a:pPr lvl="1"/>
            <a:r>
              <a:rPr lang="en-US" sz="2400" dirty="0">
                <a:latin typeface="Calibri" charset="0"/>
                <a:ea typeface="ＭＳ Ｐゴシック" charset="0"/>
                <a:cs typeface="ＭＳ Ｐゴシック" charset="0"/>
              </a:rPr>
              <a:t>Neural networks</a:t>
            </a:r>
          </a:p>
          <a:p>
            <a:r>
              <a:rPr lang="en-US" sz="2800" dirty="0">
                <a:latin typeface="Calibri" charset="0"/>
                <a:ea typeface="ＭＳ Ｐゴシック" charset="0"/>
                <a:cs typeface="ＭＳ Ｐゴシック" charset="0"/>
              </a:rPr>
              <a:t>You can even use user-interpretable decision trees</a:t>
            </a:r>
          </a:p>
          <a:p>
            <a:pPr lvl="1" eaLnBrk="1" hangingPunct="1"/>
            <a:r>
              <a:rPr lang="en-US" sz="2400" dirty="0">
                <a:latin typeface="Calibri" charset="0"/>
                <a:ea typeface="ＭＳ Ｐゴシック" charset="0"/>
              </a:rPr>
              <a:t>Users like to hack</a:t>
            </a:r>
          </a:p>
          <a:p>
            <a:pPr lvl="1" eaLnBrk="1" hangingPunct="1"/>
            <a:r>
              <a:rPr lang="en-US" sz="2400" dirty="0">
                <a:latin typeface="Calibri" charset="0"/>
                <a:ea typeface="ＭＳ Ｐゴシック" charset="0"/>
              </a:rPr>
              <a:t>Management likes quick fixes</a:t>
            </a:r>
          </a:p>
        </p:txBody>
      </p:sp>
      <p:sp>
        <p:nvSpPr>
          <p:cNvPr id="59397"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p>
        </p:txBody>
      </p:sp>
      <p:sp>
        <p:nvSpPr>
          <p:cNvPr id="59394"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7DA7C9FA-0169-554C-A7A2-CAA9C2AF56C1}" type="slidenum">
              <a:rPr lang="en-US" sz="1200">
                <a:solidFill>
                  <a:srgbClr val="898989"/>
                </a:solidFill>
                <a:latin typeface="Calibri" charset="0"/>
              </a:rPr>
              <a:pPr eaLnBrk="1" hangingPunct="1"/>
              <a:t>70</a:t>
            </a:fld>
            <a:endParaRPr lang="en-US" sz="1200">
              <a:solidFill>
                <a:srgbClr val="898989"/>
              </a:solidFill>
              <a:latin typeface="Calibri" charset="0"/>
            </a:endParaRPr>
          </a:p>
        </p:txBody>
      </p:sp>
    </p:spTree>
    <p:extLst>
      <p:ext uri="{BB962C8B-B14F-4D97-AF65-F5344CB8AC3E}">
        <p14:creationId xmlns:p14="http://schemas.microsoft.com/office/powerpoint/2010/main" val="1753938936"/>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pPr eaLnBrk="1" hangingPunct="1"/>
            <a:r>
              <a:rPr lang="en-US" dirty="0">
                <a:latin typeface="Calibri (Headings)"/>
                <a:ea typeface="ＭＳ Ｐゴシック" charset="0"/>
                <a:cs typeface="Calibri (Headings)"/>
              </a:rPr>
              <a:t>A huge amount of data?</a:t>
            </a:r>
          </a:p>
        </p:txBody>
      </p:sp>
      <p:sp>
        <p:nvSpPr>
          <p:cNvPr id="60420" name="Rectangle 3"/>
          <p:cNvSpPr>
            <a:spLocks noGrp="1" noChangeArrowheads="1"/>
          </p:cNvSpPr>
          <p:nvPr>
            <p:ph type="body" idx="1"/>
          </p:nvPr>
        </p:nvSpPr>
        <p:spPr/>
        <p:txBody>
          <a:bodyPr/>
          <a:lstStyle/>
          <a:p>
            <a:pPr eaLnBrk="1" hangingPunct="1"/>
            <a:r>
              <a:rPr lang="en-US" sz="2800" dirty="0">
                <a:latin typeface="Calibri" charset="0"/>
                <a:ea typeface="ＭＳ Ｐゴシック" charset="0"/>
                <a:cs typeface="ＭＳ Ｐゴシック" charset="0"/>
              </a:rPr>
              <a:t>Can achieve high accuracy!</a:t>
            </a:r>
          </a:p>
          <a:p>
            <a:r>
              <a:rPr lang="en-US" sz="2800" dirty="0">
                <a:latin typeface="Calibri" charset="0"/>
                <a:ea typeface="ＭＳ Ｐゴシック" charset="0"/>
                <a:cs typeface="ＭＳ Ｐゴシック" charset="0"/>
              </a:rPr>
              <a:t>At a cost:</a:t>
            </a:r>
          </a:p>
          <a:p>
            <a:pPr lvl="1"/>
            <a:r>
              <a:rPr lang="en-US" sz="2400" dirty="0">
                <a:latin typeface="Calibri" charset="0"/>
                <a:ea typeface="ＭＳ Ｐゴシック" charset="0"/>
                <a:cs typeface="ＭＳ Ｐゴシック" charset="0"/>
              </a:rPr>
              <a:t>SVMs (train time) or </a:t>
            </a:r>
            <a:r>
              <a:rPr lang="en-US" sz="2400" dirty="0" err="1">
                <a:latin typeface="Calibri" charset="0"/>
                <a:ea typeface="ＭＳ Ｐゴシック" charset="0"/>
                <a:cs typeface="ＭＳ Ｐゴシック" charset="0"/>
              </a:rPr>
              <a:t>kNN</a:t>
            </a:r>
            <a:r>
              <a:rPr lang="en-US" sz="2400" dirty="0">
                <a:latin typeface="Calibri" charset="0"/>
                <a:ea typeface="ＭＳ Ｐゴシック" charset="0"/>
                <a:cs typeface="ＭＳ Ｐゴシック" charset="0"/>
              </a:rPr>
              <a:t> (test time) can be too slow</a:t>
            </a:r>
          </a:p>
          <a:p>
            <a:pPr lvl="1"/>
            <a:r>
              <a:rPr lang="en-US" sz="2400" dirty="0">
                <a:latin typeface="Calibri" charset="0"/>
                <a:ea typeface="ＭＳ Ｐゴシック" charset="0"/>
                <a:cs typeface="ＭＳ Ｐゴシック" charset="0"/>
              </a:rPr>
              <a:t>Regularized logistic regression can be somewhat better</a:t>
            </a:r>
          </a:p>
          <a:p>
            <a:pPr eaLnBrk="1" hangingPunct="1"/>
            <a:r>
              <a:rPr lang="en-US" sz="2800" dirty="0">
                <a:latin typeface="Calibri" charset="0"/>
                <a:ea typeface="ＭＳ Ｐゴシック" charset="0"/>
                <a:cs typeface="ＭＳ Ｐゴシック" charset="0"/>
              </a:rPr>
              <a:t>So Naïve Bayes can come back into its own again!</a:t>
            </a:r>
          </a:p>
        </p:txBody>
      </p:sp>
      <p:sp>
        <p:nvSpPr>
          <p:cNvPr id="60421"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p>
        </p:txBody>
      </p:sp>
      <p:sp>
        <p:nvSpPr>
          <p:cNvPr id="60418"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6FC4700D-FF62-754F-9206-1607C0FCBFA4}" type="slidenum">
              <a:rPr lang="en-US" sz="1200">
                <a:solidFill>
                  <a:srgbClr val="898989"/>
                </a:solidFill>
                <a:latin typeface="Calibri" charset="0"/>
              </a:rPr>
              <a:pPr eaLnBrk="1" hangingPunct="1"/>
              <a:t>71</a:t>
            </a:fld>
            <a:endParaRPr lang="en-US" sz="1200">
              <a:solidFill>
                <a:srgbClr val="898989"/>
              </a:solidFill>
              <a:latin typeface="Calibri" charset="0"/>
            </a:endParaRPr>
          </a:p>
        </p:txBody>
      </p:sp>
    </p:spTree>
    <p:extLst>
      <p:ext uri="{BB962C8B-B14F-4D97-AF65-F5344CB8AC3E}">
        <p14:creationId xmlns:p14="http://schemas.microsoft.com/office/powerpoint/2010/main" val="2931342644"/>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a:xfrm>
            <a:off x="1524000" y="23525"/>
            <a:ext cx="7440324" cy="742950"/>
          </a:xfrm>
        </p:spPr>
        <p:txBody>
          <a:bodyPr/>
          <a:lstStyle/>
          <a:p>
            <a:pPr eaLnBrk="1" hangingPunct="1"/>
            <a:r>
              <a:rPr lang="en-US" dirty="0">
                <a:latin typeface="Calibri (Headings)"/>
                <a:ea typeface="ＭＳ Ｐゴシック" charset="0"/>
                <a:cs typeface="Calibri (Headings)"/>
              </a:rPr>
              <a:t>Accuracy as a function of data size</a:t>
            </a:r>
          </a:p>
        </p:txBody>
      </p:sp>
      <p:sp>
        <p:nvSpPr>
          <p:cNvPr id="61444" name="Rectangle 3"/>
          <p:cNvSpPr>
            <a:spLocks noGrp="1" noChangeArrowheads="1"/>
          </p:cNvSpPr>
          <p:nvPr>
            <p:ph type="body" sz="half" idx="1"/>
          </p:nvPr>
        </p:nvSpPr>
        <p:spPr>
          <a:xfrm>
            <a:off x="228600" y="1733550"/>
            <a:ext cx="4495800" cy="3200400"/>
          </a:xfrm>
        </p:spPr>
        <p:txBody>
          <a:bodyPr/>
          <a:lstStyle/>
          <a:p>
            <a:pPr eaLnBrk="1" hangingPunct="1"/>
            <a:r>
              <a:rPr lang="en-US" sz="2800" dirty="0">
                <a:latin typeface="Calibri" charset="0"/>
                <a:ea typeface="ＭＳ Ｐゴシック" charset="0"/>
                <a:cs typeface="ＭＳ Ｐゴシック" charset="0"/>
              </a:rPr>
              <a:t>With enough data</a:t>
            </a:r>
          </a:p>
          <a:p>
            <a:pPr lvl="1"/>
            <a:r>
              <a:rPr lang="en-US" sz="2400" dirty="0">
                <a:latin typeface="Calibri" charset="0"/>
                <a:ea typeface="ＭＳ Ｐゴシック" charset="0"/>
                <a:cs typeface="ＭＳ Ｐゴシック" charset="0"/>
              </a:rPr>
              <a:t>Classifier may not matter</a:t>
            </a:r>
          </a:p>
        </p:txBody>
      </p:sp>
      <p:pic>
        <p:nvPicPr>
          <p:cNvPr id="3" name="Content Placeholder 2" descr="brillbanko.tiff"/>
          <p:cNvPicPr>
            <a:picLocks noGrp="1" noChangeAspect="1"/>
          </p:cNvPicPr>
          <p:nvPr>
            <p:ph sz="half" idx="2"/>
          </p:nvPr>
        </p:nvPicPr>
        <p:blipFill>
          <a:blip r:embed="rId2">
            <a:extLst>
              <a:ext uri="{28A0092B-C50C-407E-A947-70E740481C1C}">
                <a14:useLocalDpi xmlns:a14="http://schemas.microsoft.com/office/drawing/2010/main" val="0"/>
              </a:ext>
            </a:extLst>
          </a:blip>
          <a:srcRect t="308" b="308"/>
          <a:stretch>
            <a:fillRect/>
          </a:stretch>
        </p:blipFill>
        <p:spPr>
          <a:xfrm>
            <a:off x="4572000" y="825246"/>
            <a:ext cx="4191000" cy="4023360"/>
          </a:xfrm>
        </p:spPr>
      </p:pic>
      <p:sp>
        <p:nvSpPr>
          <p:cNvPr id="4" name="TextBox 3"/>
          <p:cNvSpPr txBox="1"/>
          <p:nvPr/>
        </p:nvSpPr>
        <p:spPr>
          <a:xfrm>
            <a:off x="5105400" y="4793218"/>
            <a:ext cx="4800600" cy="369332"/>
          </a:xfrm>
          <a:prstGeom prst="rect">
            <a:avLst/>
          </a:prstGeom>
          <a:noFill/>
        </p:spPr>
        <p:txBody>
          <a:bodyPr wrap="square" rtlCol="0">
            <a:spAutoFit/>
          </a:bodyPr>
          <a:lstStyle/>
          <a:p>
            <a:r>
              <a:rPr lang="en-US" sz="1800" dirty="0">
                <a:latin typeface="Calibri" charset="0"/>
              </a:rPr>
              <a:t>Brill and </a:t>
            </a:r>
            <a:r>
              <a:rPr lang="en-US" sz="1800" dirty="0" err="1">
                <a:latin typeface="Calibri" charset="0"/>
              </a:rPr>
              <a:t>Banko</a:t>
            </a:r>
            <a:r>
              <a:rPr lang="en-US" sz="1800" dirty="0">
                <a:latin typeface="Calibri" charset="0"/>
              </a:rPr>
              <a:t> on spelling correction</a:t>
            </a:r>
          </a:p>
        </p:txBody>
      </p:sp>
      <p:sp>
        <p:nvSpPr>
          <p:cNvPr id="61442" name="Slide Number Placeholder 6"/>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841DE7FB-5D3A-D24B-8DA3-5B28FAA32400}" type="slidenum">
              <a:rPr lang="en-US" sz="1200">
                <a:solidFill>
                  <a:srgbClr val="898989"/>
                </a:solidFill>
                <a:latin typeface="Calibri" charset="0"/>
              </a:rPr>
              <a:pPr eaLnBrk="1" hangingPunct="1"/>
              <a:t>72</a:t>
            </a:fld>
            <a:endParaRPr lang="en-US" sz="1200">
              <a:solidFill>
                <a:srgbClr val="898989"/>
              </a:solidFill>
              <a:latin typeface="Calibri" charset="0"/>
            </a:endParaRPr>
          </a:p>
        </p:txBody>
      </p:sp>
      <p:sp>
        <p:nvSpPr>
          <p:cNvPr id="61446" name="TextBox 5"/>
          <p:cNvSpPr txBox="1">
            <a:spLocks noChangeArrowheads="1"/>
          </p:cNvSpPr>
          <p:nvPr/>
        </p:nvSpPr>
        <p:spPr bwMode="auto">
          <a:xfrm>
            <a:off x="7620001" y="-67479"/>
            <a:ext cx="129324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p>
        </p:txBody>
      </p:sp>
    </p:spTree>
    <p:extLst>
      <p:ext uri="{BB962C8B-B14F-4D97-AF65-F5344CB8AC3E}">
        <p14:creationId xmlns:p14="http://schemas.microsoft.com/office/powerpoint/2010/main" val="7116717"/>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85750"/>
            <a:ext cx="7391400" cy="742950"/>
          </a:xfrm>
        </p:spPr>
        <p:txBody>
          <a:bodyPr/>
          <a:lstStyle/>
          <a:p>
            <a:r>
              <a:rPr lang="en-US" dirty="0"/>
              <a:t>Real-world systems generally combine:</a:t>
            </a:r>
          </a:p>
        </p:txBody>
      </p:sp>
      <p:sp>
        <p:nvSpPr>
          <p:cNvPr id="3" name="Text Placeholder 2"/>
          <p:cNvSpPr>
            <a:spLocks noGrp="1"/>
          </p:cNvSpPr>
          <p:nvPr>
            <p:ph type="body" sz="half" idx="1"/>
          </p:nvPr>
        </p:nvSpPr>
        <p:spPr>
          <a:xfrm>
            <a:off x="685800" y="1314450"/>
            <a:ext cx="8001000" cy="3390900"/>
          </a:xfrm>
        </p:spPr>
        <p:txBody>
          <a:bodyPr/>
          <a:lstStyle/>
          <a:p>
            <a:pPr marL="342900" lvl="2" indent="-342900"/>
            <a:r>
              <a:rPr lang="en-US" sz="2800" dirty="0">
                <a:latin typeface="Calibri" charset="0"/>
                <a:ea typeface="ＭＳ Ｐゴシック" charset="0"/>
              </a:rPr>
              <a:t>Automatic classification </a:t>
            </a:r>
          </a:p>
          <a:p>
            <a:pPr marL="342900" lvl="2" indent="-342900"/>
            <a:r>
              <a:rPr lang="en-US" sz="2800" dirty="0">
                <a:latin typeface="Calibri" charset="0"/>
                <a:ea typeface="ＭＳ Ｐゴシック" charset="0"/>
              </a:rPr>
              <a:t>Manual review of uncertain/difficult/"new” cases</a:t>
            </a:r>
          </a:p>
          <a:p>
            <a:endParaRPr lang="en-US" dirty="0"/>
          </a:p>
        </p:txBody>
      </p:sp>
      <p:sp>
        <p:nvSpPr>
          <p:cNvPr id="5" name="Slide Number Placeholder 4"/>
          <p:cNvSpPr>
            <a:spLocks noGrp="1"/>
          </p:cNvSpPr>
          <p:nvPr>
            <p:ph type="sldNum" sz="quarter" idx="12"/>
          </p:nvPr>
        </p:nvSpPr>
        <p:spPr/>
        <p:txBody>
          <a:bodyPr/>
          <a:lstStyle/>
          <a:p>
            <a:fld id="{073E132B-8114-9C40-BEEF-D3730B172957}" type="slidenum">
              <a:rPr lang="en-US" smtClean="0"/>
              <a:pPr/>
              <a:t>73</a:t>
            </a:fld>
            <a:endParaRPr lang="en-US"/>
          </a:p>
        </p:txBody>
      </p:sp>
    </p:spTree>
    <p:extLst>
      <p:ext uri="{BB962C8B-B14F-4D97-AF65-F5344CB8AC3E}">
        <p14:creationId xmlns:p14="http://schemas.microsoft.com/office/powerpoint/2010/main" val="1906939218"/>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a:t>Underflow Prevention: log space</a:t>
            </a:r>
          </a:p>
        </p:txBody>
      </p:sp>
      <p:sp>
        <p:nvSpPr>
          <p:cNvPr id="54276" name="Rectangle 3"/>
          <p:cNvSpPr>
            <a:spLocks noGrp="1" noChangeArrowheads="1"/>
          </p:cNvSpPr>
          <p:nvPr>
            <p:ph sz="quarter" idx="1"/>
          </p:nvPr>
        </p:nvSpPr>
        <p:spPr/>
        <p:txBody>
          <a:bodyPr/>
          <a:lstStyle/>
          <a:p>
            <a:r>
              <a:rPr lang="en-US" sz="2000" dirty="0">
                <a:latin typeface="Calibri" charset="0"/>
              </a:rPr>
              <a:t>Multiplying lots of probabilities can result in floating-point underflow.</a:t>
            </a:r>
          </a:p>
          <a:p>
            <a:r>
              <a:rPr lang="en-US" sz="2000" dirty="0">
                <a:latin typeface="Calibri" charset="0"/>
              </a:rPr>
              <a:t>Since log(</a:t>
            </a:r>
            <a:r>
              <a:rPr lang="en-US" sz="2000" i="1" dirty="0" err="1">
                <a:latin typeface="Calibri" charset="0"/>
              </a:rPr>
              <a:t>xy</a:t>
            </a:r>
            <a:r>
              <a:rPr lang="en-US" sz="2000" dirty="0">
                <a:latin typeface="Calibri" charset="0"/>
              </a:rPr>
              <a:t>) = log(</a:t>
            </a:r>
            <a:r>
              <a:rPr lang="en-US" sz="2000" i="1" dirty="0">
                <a:latin typeface="Calibri" charset="0"/>
              </a:rPr>
              <a:t>x</a:t>
            </a:r>
            <a:r>
              <a:rPr lang="en-US" sz="2000" dirty="0">
                <a:latin typeface="Calibri" charset="0"/>
              </a:rPr>
              <a:t>) + log(</a:t>
            </a:r>
            <a:r>
              <a:rPr lang="en-US" sz="2000" i="1" dirty="0">
                <a:latin typeface="Calibri" charset="0"/>
              </a:rPr>
              <a:t>y</a:t>
            </a:r>
            <a:r>
              <a:rPr lang="en-US" sz="2000" dirty="0">
                <a:latin typeface="Calibri" charset="0"/>
              </a:rPr>
              <a:t>)</a:t>
            </a:r>
          </a:p>
          <a:p>
            <a:pPr lvl="1"/>
            <a:r>
              <a:rPr lang="en-US" sz="1800" dirty="0">
                <a:latin typeface="Calibri" charset="0"/>
              </a:rPr>
              <a:t>Better to sum logs of probabilities instead of multiplying probabilities.</a:t>
            </a:r>
          </a:p>
          <a:p>
            <a:r>
              <a:rPr lang="en-US" sz="2000" dirty="0">
                <a:latin typeface="Calibri" charset="0"/>
              </a:rPr>
              <a:t>Class with highest un-normalized log probability score is still most probable.</a:t>
            </a:r>
          </a:p>
          <a:p>
            <a:endParaRPr lang="en-US" sz="2000" dirty="0">
              <a:latin typeface="Calibri" charset="0"/>
            </a:endParaRPr>
          </a:p>
          <a:p>
            <a:endParaRPr lang="en-US" sz="2000" dirty="0">
              <a:latin typeface="Calibri" charset="0"/>
            </a:endParaRPr>
          </a:p>
          <a:p>
            <a:endParaRPr lang="en-US" sz="2000" dirty="0">
              <a:latin typeface="Calibri" charset="0"/>
            </a:endParaRPr>
          </a:p>
          <a:p>
            <a:r>
              <a:rPr lang="en-US" sz="2000" dirty="0">
                <a:latin typeface="Calibri" charset="0"/>
              </a:rPr>
              <a:t>Model is now just max of sum of weights</a:t>
            </a:r>
          </a:p>
        </p:txBody>
      </p:sp>
      <p:graphicFrame>
        <p:nvGraphicFramePr>
          <p:cNvPr id="54274" name="Object 2"/>
          <p:cNvGraphicFramePr>
            <a:graphicFrameLocks noChangeAspect="1"/>
          </p:cNvGraphicFramePr>
          <p:nvPr>
            <p:extLst>
              <p:ext uri="{D42A27DB-BD31-4B8C-83A1-F6EECF244321}">
                <p14:modId xmlns:p14="http://schemas.microsoft.com/office/powerpoint/2010/main" val="4063993659"/>
              </p:ext>
            </p:extLst>
          </p:nvPr>
        </p:nvGraphicFramePr>
        <p:xfrm>
          <a:off x="1219200" y="2952750"/>
          <a:ext cx="6354318" cy="929169"/>
        </p:xfrm>
        <a:graphic>
          <a:graphicData uri="http://schemas.openxmlformats.org/presentationml/2006/ole">
            <mc:AlternateContent xmlns:mc="http://schemas.openxmlformats.org/markup-compatibility/2006">
              <mc:Choice xmlns:v="urn:schemas-microsoft-com:vml" Requires="v">
                <p:oleObj spid="_x0000_s17410" name="Equation" r:id="rId3" imgW="2692400" imgH="393700" progId="Equation.3">
                  <p:embed/>
                </p:oleObj>
              </mc:Choice>
              <mc:Fallback>
                <p:oleObj name="Equation" r:id="rId3" imgW="2692400" imgH="393700" progId="Equation.3">
                  <p:embed/>
                  <p:pic>
                    <p:nvPicPr>
                      <p:cNvPr id="54274" name="Object 2"/>
                      <p:cNvPicPr>
                        <a:picLocks noChangeAspect="1" noChangeArrowheads="1"/>
                      </p:cNvPicPr>
                      <p:nvPr/>
                    </p:nvPicPr>
                    <p:blipFill>
                      <a:blip r:embed="rId4"/>
                      <a:srcRect/>
                      <a:stretch>
                        <a:fillRect/>
                      </a:stretch>
                    </p:blipFill>
                    <p:spPr bwMode="auto">
                      <a:xfrm>
                        <a:off x="1219200" y="2952750"/>
                        <a:ext cx="6354318" cy="929169"/>
                      </a:xfrm>
                      <a:prstGeom prst="rect">
                        <a:avLst/>
                      </a:prstGeom>
                      <a:noFill/>
                    </p:spPr>
                  </p:pic>
                </p:oleObj>
              </mc:Fallback>
            </mc:AlternateContent>
          </a:graphicData>
        </a:graphic>
      </p:graphicFrame>
    </p:spTree>
    <p:extLst>
      <p:ext uri="{BB962C8B-B14F-4D97-AF65-F5344CB8AC3E}">
        <p14:creationId xmlns:p14="http://schemas.microsoft.com/office/powerpoint/2010/main" val="817705036"/>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a:xfrm>
            <a:off x="1295400" y="361950"/>
            <a:ext cx="7467600" cy="742950"/>
          </a:xfrm>
        </p:spPr>
        <p:txBody>
          <a:bodyPr/>
          <a:lstStyle/>
          <a:p>
            <a:pPr eaLnBrk="1" hangingPunct="1"/>
            <a:r>
              <a:rPr lang="en-US" dirty="0">
                <a:latin typeface="Calibri (Headings)"/>
                <a:ea typeface="ＭＳ Ｐゴシック" charset="0"/>
                <a:cs typeface="Calibri (Headings)"/>
              </a:rPr>
              <a:t>How to tweak performance</a:t>
            </a:r>
          </a:p>
        </p:txBody>
      </p:sp>
      <p:sp>
        <p:nvSpPr>
          <p:cNvPr id="63492" name="Rectangle 3"/>
          <p:cNvSpPr>
            <a:spLocks noGrp="1" noChangeArrowheads="1"/>
          </p:cNvSpPr>
          <p:nvPr>
            <p:ph type="body" idx="1"/>
          </p:nvPr>
        </p:nvSpPr>
        <p:spPr>
          <a:xfrm>
            <a:off x="304800" y="1352550"/>
            <a:ext cx="8534400" cy="3581400"/>
          </a:xfrm>
        </p:spPr>
        <p:txBody>
          <a:bodyPr/>
          <a:lstStyle/>
          <a:p>
            <a:pPr marL="342900" lvl="2" indent="-342900"/>
            <a:r>
              <a:rPr lang="en-US" sz="2400" dirty="0">
                <a:latin typeface="Calibri" charset="0"/>
                <a:ea typeface="ＭＳ Ｐゴシック" charset="0"/>
                <a:cs typeface="ＭＳ Ｐゴシック" charset="0"/>
              </a:rPr>
              <a:t>Domain-specific features and weights: </a:t>
            </a:r>
            <a:r>
              <a:rPr lang="en-US" sz="2400" i="1" dirty="0">
                <a:latin typeface="Calibri" charset="0"/>
                <a:ea typeface="ＭＳ Ｐゴシック" charset="0"/>
                <a:cs typeface="ＭＳ Ｐゴシック" charset="0"/>
              </a:rPr>
              <a:t>very </a:t>
            </a:r>
            <a:r>
              <a:rPr lang="en-US" sz="2400" dirty="0">
                <a:latin typeface="Calibri" charset="0"/>
                <a:ea typeface="ＭＳ Ｐゴシック" charset="0"/>
                <a:cs typeface="ＭＳ Ｐゴシック" charset="0"/>
              </a:rPr>
              <a:t>important in real performance</a:t>
            </a:r>
          </a:p>
          <a:p>
            <a:pPr marL="342900" lvl="2" indent="-342900"/>
            <a:r>
              <a:rPr lang="en-US" sz="2400" dirty="0">
                <a:latin typeface="Calibri" charset="0"/>
                <a:ea typeface="ＭＳ Ｐゴシック" charset="0"/>
                <a:cs typeface="ＭＳ Ｐゴシック" charset="0"/>
              </a:rPr>
              <a:t>Sometimes need to collapse terms:</a:t>
            </a:r>
          </a:p>
          <a:p>
            <a:pPr lvl="1" eaLnBrk="1" hangingPunct="1"/>
            <a:r>
              <a:rPr lang="en-US" dirty="0">
                <a:latin typeface="Calibri" charset="0"/>
                <a:ea typeface="ＭＳ Ｐゴシック" charset="0"/>
              </a:rPr>
              <a:t>Part numbers, chemical formulas, …</a:t>
            </a:r>
            <a:endParaRPr lang="en-US" dirty="0">
              <a:latin typeface="Calibri" charset="0"/>
              <a:ea typeface="ＭＳ Ｐゴシック" charset="0"/>
              <a:cs typeface="ＭＳ Ｐゴシック" charset="0"/>
            </a:endParaRPr>
          </a:p>
          <a:p>
            <a:pPr lvl="1"/>
            <a:r>
              <a:rPr lang="en-US" dirty="0">
                <a:latin typeface="Calibri" charset="0"/>
                <a:ea typeface="ＭＳ Ｐゴシック" charset="0"/>
                <a:cs typeface="ＭＳ Ｐゴシック" charset="0"/>
              </a:rPr>
              <a:t>But stemming generally doesn’t help</a:t>
            </a:r>
          </a:p>
          <a:p>
            <a:r>
              <a:rPr lang="en-US" dirty="0" err="1">
                <a:latin typeface="Calibri" charset="0"/>
                <a:ea typeface="ＭＳ Ｐゴシック" charset="0"/>
                <a:cs typeface="ＭＳ Ｐゴシック" charset="0"/>
              </a:rPr>
              <a:t>Upweighting</a:t>
            </a:r>
            <a:r>
              <a:rPr lang="en-US" dirty="0">
                <a:latin typeface="Calibri" charset="0"/>
                <a:ea typeface="ＭＳ Ｐゴシック" charset="0"/>
                <a:cs typeface="ＭＳ Ｐゴシック" charset="0"/>
              </a:rPr>
              <a:t>: Counting a word as if it occurred twice:</a:t>
            </a:r>
          </a:p>
          <a:p>
            <a:pPr lvl="1"/>
            <a:r>
              <a:rPr lang="en-US" dirty="0">
                <a:latin typeface="Calibri" charset="0"/>
                <a:ea typeface="ＭＳ Ｐゴシック" charset="0"/>
              </a:rPr>
              <a:t>title words </a:t>
            </a:r>
            <a:r>
              <a:rPr lang="en-US" dirty="0">
                <a:solidFill>
                  <a:schemeClr val="accent5">
                    <a:lumMod val="75000"/>
                  </a:schemeClr>
                </a:solidFill>
                <a:latin typeface="Calibri" charset="0"/>
                <a:ea typeface="ＭＳ Ｐゴシック" charset="0"/>
              </a:rPr>
              <a:t>(Cohen &amp; Singer 1996)</a:t>
            </a:r>
          </a:p>
          <a:p>
            <a:pPr lvl="1"/>
            <a:r>
              <a:rPr lang="en-US" dirty="0">
                <a:latin typeface="Calibri" charset="0"/>
                <a:ea typeface="ＭＳ Ｐゴシック" charset="0"/>
              </a:rPr>
              <a:t>first sentence of each paragraph </a:t>
            </a:r>
            <a:r>
              <a:rPr lang="en-US" dirty="0">
                <a:solidFill>
                  <a:schemeClr val="accent5">
                    <a:lumMod val="75000"/>
                  </a:schemeClr>
                </a:solidFill>
                <a:latin typeface="Calibri" charset="0"/>
                <a:ea typeface="ＭＳ Ｐゴシック" charset="0"/>
              </a:rPr>
              <a:t>(Murata, 1999)</a:t>
            </a:r>
          </a:p>
          <a:p>
            <a:pPr lvl="1"/>
            <a:r>
              <a:rPr lang="en-US" dirty="0">
                <a:latin typeface="Calibri" charset="0"/>
                <a:ea typeface="ＭＳ Ｐゴシック" charset="0"/>
              </a:rPr>
              <a:t>In sentences that contain title words </a:t>
            </a:r>
            <a:r>
              <a:rPr lang="en-US" dirty="0">
                <a:solidFill>
                  <a:schemeClr val="accent5">
                    <a:lumMod val="75000"/>
                  </a:schemeClr>
                </a:solidFill>
                <a:latin typeface="Calibri" charset="0"/>
                <a:ea typeface="ＭＳ Ｐゴシック" charset="0"/>
              </a:rPr>
              <a:t>(</a:t>
            </a:r>
            <a:r>
              <a:rPr lang="en-US" dirty="0" err="1">
                <a:solidFill>
                  <a:schemeClr val="accent5">
                    <a:lumMod val="75000"/>
                  </a:schemeClr>
                </a:solidFill>
                <a:latin typeface="Calibri" charset="0"/>
                <a:ea typeface="ＭＳ Ｐゴシック" charset="0"/>
              </a:rPr>
              <a:t>Ko</a:t>
            </a:r>
            <a:r>
              <a:rPr lang="en-US" dirty="0">
                <a:solidFill>
                  <a:schemeClr val="accent5">
                    <a:lumMod val="75000"/>
                  </a:schemeClr>
                </a:solidFill>
                <a:latin typeface="Calibri" charset="0"/>
                <a:ea typeface="ＭＳ Ｐゴシック" charset="0"/>
              </a:rPr>
              <a:t> </a:t>
            </a:r>
            <a:r>
              <a:rPr lang="en-US" i="1" dirty="0">
                <a:solidFill>
                  <a:schemeClr val="accent5">
                    <a:lumMod val="75000"/>
                  </a:schemeClr>
                </a:solidFill>
                <a:latin typeface="Calibri" charset="0"/>
                <a:ea typeface="ＭＳ Ｐゴシック" charset="0"/>
              </a:rPr>
              <a:t>et al,</a:t>
            </a:r>
            <a:r>
              <a:rPr lang="en-US" dirty="0">
                <a:solidFill>
                  <a:schemeClr val="accent5">
                    <a:lumMod val="75000"/>
                  </a:schemeClr>
                </a:solidFill>
                <a:latin typeface="Calibri" charset="0"/>
                <a:ea typeface="ＭＳ Ｐゴシック" charset="0"/>
              </a:rPr>
              <a:t> 2002)</a:t>
            </a:r>
          </a:p>
          <a:p>
            <a:endParaRPr lang="en-US" dirty="0">
              <a:latin typeface="Calibri" charset="0"/>
              <a:ea typeface="ＭＳ Ｐゴシック" charset="0"/>
            </a:endParaRPr>
          </a:p>
        </p:txBody>
      </p:sp>
      <p:sp>
        <p:nvSpPr>
          <p:cNvPr id="63493"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15.3.2</a:t>
            </a:r>
          </a:p>
        </p:txBody>
      </p:sp>
      <p:sp>
        <p:nvSpPr>
          <p:cNvPr id="63490"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3DA08929-3E2A-B24F-9DE7-90664FB2FF62}" type="slidenum">
              <a:rPr lang="en-US" sz="1200">
                <a:solidFill>
                  <a:srgbClr val="898989"/>
                </a:solidFill>
                <a:latin typeface="Calibri" charset="0"/>
              </a:rPr>
              <a:pPr eaLnBrk="1" hangingPunct="1"/>
              <a:t>75</a:t>
            </a:fld>
            <a:endParaRPr lang="en-US" sz="1200">
              <a:solidFill>
                <a:srgbClr val="898989"/>
              </a:solidFill>
              <a:latin typeface="Calibri" charset="0"/>
            </a:endParaRPr>
          </a:p>
        </p:txBody>
      </p:sp>
    </p:spTree>
    <p:extLst>
      <p:ext uri="{BB962C8B-B14F-4D97-AF65-F5344CB8AC3E}">
        <p14:creationId xmlns:p14="http://schemas.microsoft.com/office/powerpoint/2010/main" val="266273305"/>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Text Classification: Practical Issues</a:t>
            </a:r>
          </a:p>
        </p:txBody>
      </p:sp>
    </p:spTree>
    <p:extLst>
      <p:ext uri="{BB962C8B-B14F-4D97-AF65-F5344CB8AC3E}">
        <p14:creationId xmlns:p14="http://schemas.microsoft.com/office/powerpoint/2010/main" val="239742298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z="3600" dirty="0"/>
              <a:t>Text Classification</a:t>
            </a:r>
          </a:p>
        </p:txBody>
      </p:sp>
      <p:sp>
        <p:nvSpPr>
          <p:cNvPr id="23555" name="Rectangle 3"/>
          <p:cNvSpPr>
            <a:spLocks noGrp="1" noChangeArrowheads="1"/>
          </p:cNvSpPr>
          <p:nvPr>
            <p:ph sz="quarter" idx="1"/>
          </p:nvPr>
        </p:nvSpPr>
        <p:spPr>
          <a:xfrm>
            <a:off x="914400" y="1428750"/>
            <a:ext cx="7467600" cy="3714750"/>
          </a:xfrm>
        </p:spPr>
        <p:txBody>
          <a:bodyPr/>
          <a:lstStyle/>
          <a:p>
            <a:r>
              <a:rPr lang="en-US" sz="2800" dirty="0">
                <a:latin typeface="Calibri" charset="0"/>
              </a:rPr>
              <a:t>Assigning subject categories, topics, or genres</a:t>
            </a:r>
          </a:p>
          <a:p>
            <a:r>
              <a:rPr lang="en-US" sz="2800" dirty="0">
                <a:latin typeface="Calibri" charset="0"/>
              </a:rPr>
              <a:t>Spam detection</a:t>
            </a:r>
          </a:p>
          <a:p>
            <a:r>
              <a:rPr lang="en-US" sz="2800" dirty="0">
                <a:latin typeface="Calibri" charset="0"/>
              </a:rPr>
              <a:t>Authorship identification</a:t>
            </a:r>
          </a:p>
          <a:p>
            <a:r>
              <a:rPr lang="en-US" sz="2800" dirty="0">
                <a:latin typeface="Calibri" charset="0"/>
              </a:rPr>
              <a:t>Age/gender identification</a:t>
            </a:r>
          </a:p>
          <a:p>
            <a:r>
              <a:rPr lang="en-US" sz="2800" dirty="0">
                <a:latin typeface="Calibri" charset="0"/>
              </a:rPr>
              <a:t>Language Identification</a:t>
            </a:r>
          </a:p>
          <a:p>
            <a:r>
              <a:rPr lang="en-US" sz="2800" dirty="0">
                <a:latin typeface="Calibri" charset="0"/>
              </a:rPr>
              <a:t>Sentiment analysis</a:t>
            </a:r>
          </a:p>
          <a:p>
            <a:r>
              <a:rPr lang="en-US" sz="2800" dirty="0">
                <a:latin typeface="Calibri" charset="0"/>
              </a:rPr>
              <a:t>…</a:t>
            </a:r>
          </a:p>
        </p:txBody>
      </p:sp>
    </p:spTree>
    <p:extLst>
      <p:ext uri="{BB962C8B-B14F-4D97-AF65-F5344CB8AC3E}">
        <p14:creationId xmlns:p14="http://schemas.microsoft.com/office/powerpoint/2010/main" val="242309653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Text Classification: definition</a:t>
            </a:r>
          </a:p>
        </p:txBody>
      </p:sp>
      <p:sp>
        <p:nvSpPr>
          <p:cNvPr id="24579" name="Rectangle 3"/>
          <p:cNvSpPr>
            <a:spLocks noGrp="1" noChangeArrowheads="1"/>
          </p:cNvSpPr>
          <p:nvPr>
            <p:ph sz="quarter" idx="1"/>
          </p:nvPr>
        </p:nvSpPr>
        <p:spPr/>
        <p:txBody>
          <a:bodyPr/>
          <a:lstStyle/>
          <a:p>
            <a:r>
              <a:rPr lang="en-US" sz="3200" i="1" dirty="0">
                <a:latin typeface="Calibri" charset="0"/>
              </a:rPr>
              <a:t>Input</a:t>
            </a:r>
            <a:r>
              <a:rPr lang="en-US" sz="3200" dirty="0">
                <a:latin typeface="Calibri" charset="0"/>
              </a:rPr>
              <a:t>:</a:t>
            </a:r>
          </a:p>
          <a:p>
            <a:pPr lvl="1"/>
            <a:r>
              <a:rPr lang="en-US" sz="2800" dirty="0">
                <a:latin typeface="Calibri" charset="0"/>
              </a:rPr>
              <a:t> a document </a:t>
            </a:r>
            <a:r>
              <a:rPr lang="en-US" sz="2800" i="1" dirty="0">
                <a:solidFill>
                  <a:srgbClr val="FF0000"/>
                </a:solidFill>
                <a:latin typeface="Calibri" charset="0"/>
              </a:rPr>
              <a:t>d</a:t>
            </a:r>
          </a:p>
          <a:p>
            <a:pPr lvl="1"/>
            <a:r>
              <a:rPr lang="en-US" sz="2800" i="1" dirty="0">
                <a:latin typeface="Calibri" charset="0"/>
              </a:rPr>
              <a:t> </a:t>
            </a:r>
            <a:r>
              <a:rPr lang="en-US" sz="2800" dirty="0">
                <a:latin typeface="Calibri" charset="0"/>
                <a:ea typeface="ＭＳ Ｐゴシック" charset="0"/>
              </a:rPr>
              <a:t>a fixed set of classes  </a:t>
            </a:r>
            <a:r>
              <a:rPr lang="en-US" sz="2800" i="1" dirty="0">
                <a:solidFill>
                  <a:srgbClr val="FF0000"/>
                </a:solidFill>
                <a:latin typeface="Calibri" charset="0"/>
                <a:ea typeface="ＭＳ Ｐゴシック" charset="0"/>
              </a:rPr>
              <a:t>C </a:t>
            </a:r>
            <a:r>
              <a:rPr lang="en-US" sz="2800" dirty="0">
                <a:solidFill>
                  <a:srgbClr val="FF0000"/>
                </a:solidFill>
                <a:latin typeface="Calibri" charset="0"/>
                <a:ea typeface="ＭＳ Ｐゴシック" charset="0"/>
              </a:rPr>
              <a:t>=</a:t>
            </a:r>
            <a:r>
              <a:rPr lang="en-US" sz="2800" i="1" dirty="0">
                <a:solidFill>
                  <a:srgbClr val="FF0000"/>
                </a:solidFill>
                <a:latin typeface="Calibri" charset="0"/>
                <a:ea typeface="ＭＳ Ｐゴシック" charset="0"/>
              </a:rPr>
              <a:t> </a:t>
            </a:r>
            <a:r>
              <a:rPr lang="en-US" sz="2800" dirty="0">
                <a:solidFill>
                  <a:srgbClr val="FF0000"/>
                </a:solidFill>
                <a:latin typeface="Calibri" charset="0"/>
                <a:ea typeface="ＭＳ Ｐゴシック" charset="0"/>
                <a:sym typeface="Symbol" charset="0"/>
              </a:rPr>
              <a:t>{</a:t>
            </a:r>
            <a:r>
              <a:rPr lang="en-US" sz="2800" i="1" dirty="0">
                <a:solidFill>
                  <a:srgbClr val="FF0000"/>
                </a:solidFill>
                <a:latin typeface="Calibri" charset="0"/>
                <a:ea typeface="ＭＳ Ｐゴシック" charset="0"/>
                <a:sym typeface="Symbol" charset="0"/>
              </a:rPr>
              <a:t>c</a:t>
            </a:r>
            <a:r>
              <a:rPr lang="en-US" sz="2800" baseline="-25000" dirty="0">
                <a:solidFill>
                  <a:srgbClr val="FF0000"/>
                </a:solidFill>
                <a:latin typeface="Calibri" charset="0"/>
                <a:ea typeface="ＭＳ Ｐゴシック" charset="0"/>
                <a:sym typeface="Symbol" charset="0"/>
              </a:rPr>
              <a:t>1</a:t>
            </a:r>
            <a:r>
              <a:rPr lang="en-US" sz="2800" dirty="0">
                <a:solidFill>
                  <a:srgbClr val="FF0000"/>
                </a:solidFill>
                <a:latin typeface="Calibri" charset="0"/>
                <a:ea typeface="ＭＳ Ｐゴシック" charset="0"/>
                <a:sym typeface="Symbol" charset="0"/>
              </a:rPr>
              <a:t>, </a:t>
            </a:r>
            <a:r>
              <a:rPr lang="en-US" sz="2800" i="1" dirty="0">
                <a:solidFill>
                  <a:srgbClr val="FF0000"/>
                </a:solidFill>
                <a:latin typeface="Calibri" charset="0"/>
                <a:ea typeface="ＭＳ Ｐゴシック" charset="0"/>
                <a:sym typeface="Symbol" charset="0"/>
              </a:rPr>
              <a:t>c</a:t>
            </a:r>
            <a:r>
              <a:rPr lang="en-US" sz="2800" baseline="-25000" dirty="0">
                <a:solidFill>
                  <a:srgbClr val="FF0000"/>
                </a:solidFill>
                <a:latin typeface="Calibri" charset="0"/>
                <a:ea typeface="ＭＳ Ｐゴシック" charset="0"/>
                <a:sym typeface="Symbol" charset="0"/>
              </a:rPr>
              <a:t>2</a:t>
            </a:r>
            <a:r>
              <a:rPr lang="en-US" sz="2800" dirty="0">
                <a:solidFill>
                  <a:srgbClr val="FF0000"/>
                </a:solidFill>
                <a:latin typeface="Calibri" charset="0"/>
                <a:ea typeface="ＭＳ Ｐゴシック" charset="0"/>
                <a:sym typeface="Symbol" charset="0"/>
              </a:rPr>
              <a:t>,…, </a:t>
            </a:r>
            <a:r>
              <a:rPr lang="en-US" sz="2800" i="1" dirty="0" err="1">
                <a:solidFill>
                  <a:srgbClr val="FF0000"/>
                </a:solidFill>
                <a:latin typeface="Calibri" charset="0"/>
                <a:ea typeface="ＭＳ Ｐゴシック" charset="0"/>
                <a:sym typeface="Symbol" charset="0"/>
              </a:rPr>
              <a:t>c</a:t>
            </a:r>
            <a:r>
              <a:rPr lang="en-US" sz="2800" i="1" baseline="-25000" dirty="0" err="1">
                <a:solidFill>
                  <a:srgbClr val="FF0000"/>
                </a:solidFill>
                <a:latin typeface="Calibri" charset="0"/>
                <a:ea typeface="ＭＳ Ｐゴシック" charset="0"/>
                <a:sym typeface="Symbol" charset="0"/>
              </a:rPr>
              <a:t>J</a:t>
            </a:r>
            <a:r>
              <a:rPr lang="en-US" sz="2800" dirty="0">
                <a:solidFill>
                  <a:srgbClr val="FF0000"/>
                </a:solidFill>
                <a:latin typeface="Calibri" charset="0"/>
                <a:ea typeface="ＭＳ Ｐゴシック" charset="0"/>
                <a:sym typeface="Symbol" charset="0"/>
              </a:rPr>
              <a:t>}</a:t>
            </a:r>
          </a:p>
          <a:p>
            <a:pPr lvl="1"/>
            <a:endParaRPr lang="en-US" sz="2800" i="1" dirty="0">
              <a:latin typeface="Calibri" charset="0"/>
            </a:endParaRPr>
          </a:p>
          <a:p>
            <a:r>
              <a:rPr lang="en-US" sz="3200" i="1" dirty="0">
                <a:latin typeface="Calibri" charset="0"/>
              </a:rPr>
              <a:t>Output</a:t>
            </a:r>
            <a:r>
              <a:rPr lang="en-US" sz="3200" dirty="0">
                <a:latin typeface="Calibri" charset="0"/>
              </a:rPr>
              <a:t>: a predicted class </a:t>
            </a:r>
            <a:r>
              <a:rPr lang="en-US" sz="3200" i="1" dirty="0">
                <a:solidFill>
                  <a:srgbClr val="FF0000"/>
                </a:solidFill>
                <a:latin typeface="Calibri" charset="0"/>
              </a:rPr>
              <a:t>c</a:t>
            </a:r>
            <a:r>
              <a:rPr lang="en-US" sz="3200" dirty="0">
                <a:solidFill>
                  <a:srgbClr val="FF0000"/>
                </a:solidFill>
                <a:latin typeface="Calibri" charset="0"/>
              </a:rPr>
              <a:t> </a:t>
            </a:r>
            <a:r>
              <a:rPr lang="en-US" sz="3200" dirty="0">
                <a:solidFill>
                  <a:srgbClr val="FF0000"/>
                </a:solidFill>
                <a:latin typeface="Calibri" charset="0"/>
                <a:ea typeface="ＭＳ Ｐゴシック" charset="0"/>
                <a:sym typeface="Symbol" charset="0"/>
              </a:rPr>
              <a:t> </a:t>
            </a:r>
            <a:r>
              <a:rPr lang="en-US" sz="3200" i="1" dirty="0">
                <a:solidFill>
                  <a:srgbClr val="FF0000"/>
                </a:solidFill>
                <a:latin typeface="Calibri" charset="0"/>
                <a:ea typeface="ＭＳ Ｐゴシック" charset="0"/>
                <a:sym typeface="Symbol" charset="0"/>
              </a:rPr>
              <a:t>C</a:t>
            </a:r>
            <a:endParaRPr lang="en-US" sz="3200" i="1" baseline="-25000" dirty="0">
              <a:solidFill>
                <a:srgbClr val="FF0000"/>
              </a:solidFill>
              <a:latin typeface="Calibri" charset="0"/>
            </a:endParaRPr>
          </a:p>
        </p:txBody>
      </p:sp>
    </p:spTree>
    <p:extLst>
      <p:ext uri="{BB962C8B-B14F-4D97-AF65-F5344CB8AC3E}">
        <p14:creationId xmlns:p14="http://schemas.microsoft.com/office/powerpoint/2010/main" val="3424952435"/>
      </p:ext>
    </p:extLst>
  </p:cSld>
  <p:clrMapOvr>
    <a:masterClrMapping/>
  </p:clrMapOvr>
</p:sld>
</file>

<file path=ppt/theme/theme1.xml><?xml version="1.0" encoding="utf-8"?>
<a:theme xmlns:a="http://schemas.openxmlformats.org/drawingml/2006/main" name="NLP-jurafsky">
  <a:themeElements>
    <a:clrScheme name="NLP Class">
      <a:dk1>
        <a:sysClr val="windowText" lastClr="000000"/>
      </a:dk1>
      <a:lt1>
        <a:sysClr val="window" lastClr="FFFFFF"/>
      </a:lt1>
      <a:dk2>
        <a:srgbClr val="605435"/>
      </a:dk2>
      <a:lt2>
        <a:srgbClr val="E7D19A"/>
      </a:lt2>
      <a:accent1>
        <a:srgbClr val="A4001D"/>
      </a:accent1>
      <a:accent2>
        <a:srgbClr val="2584BB"/>
      </a:accent2>
      <a:accent3>
        <a:srgbClr val="BB57BE"/>
      </a:accent3>
      <a:accent4>
        <a:srgbClr val="177245"/>
      </a:accent4>
      <a:accent5>
        <a:srgbClr val="35ACA2"/>
      </a:accent5>
      <a:accent6>
        <a:srgbClr val="FF8700"/>
      </a:accent6>
      <a:hlink>
        <a:srgbClr val="EF8E1C"/>
      </a:hlink>
      <a:folHlink>
        <a:srgbClr val="FEC60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40000"/>
            <a:lumOff val="60000"/>
          </a:schemeClr>
        </a:solidFill>
        <a:ln w="9525" cap="flat" cmpd="sng" algn="ctr">
          <a:noFill/>
          <a:prstDash val="solid"/>
          <a:miter lim="800000"/>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400" b="0" i="0" u="none" strike="noStrike" cap="none" normalizeH="0" baseline="0">
            <a:ln>
              <a:noFill/>
            </a:ln>
            <a:solidFill>
              <a:schemeClr val="tx1"/>
            </a:solidFill>
            <a:effectLst/>
            <a:latin typeface="Lucida Sans" pitchFamily="-65" charset="0"/>
          </a:defRPr>
        </a:defPPr>
      </a:lstStyle>
    </a:spDef>
    <a:lnDef>
      <a:spPr bwMode="auto">
        <a:xfrm>
          <a:off x="0" y="0"/>
          <a:ext cx="1" cy="1"/>
        </a:xfrm>
        <a:custGeom>
          <a:avLst/>
          <a:gdLst/>
          <a:ahLst/>
          <a:cxnLst/>
          <a:rect l="0" t="0" r="0" b="0"/>
          <a:pathLst/>
        </a:cu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Lucida Sans" pitchFamily="-65" charset="0"/>
          </a:defRPr>
        </a:defPPr>
      </a:lstStyle>
    </a:lnDef>
    <a:txDef>
      <a:spPr>
        <a:noFill/>
      </a:spPr>
      <a:bodyPr wrap="square" rtlCol="0">
        <a:spAutoFit/>
      </a:bodyPr>
      <a:lstStyle>
        <a:defPPr>
          <a:defRPr sz="1800" dirty="0">
            <a:latin typeface="+mn-lt"/>
          </a:defRPr>
        </a:defPPr>
      </a:lstStyle>
    </a:txDef>
  </a:objectDefaults>
  <a:extraClrSchemeLst>
    <a:extraClrScheme>
      <a:clrScheme name="nlp-lucida-schem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nlp-lucida-schem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nlp-lucida-schem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nlp-lucida-schem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nlp-lucida-schem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nlp-lucida-schem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nlp-lucida-schem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NLP-jurafsky.potx</Template>
  <TotalTime>11698</TotalTime>
  <Words>4970</Words>
  <Application>Microsoft Office PowerPoint</Application>
  <PresentationFormat>On-screen Show (16:9)</PresentationFormat>
  <Paragraphs>791</Paragraphs>
  <Slides>76</Slides>
  <Notes>48</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76</vt:i4>
      </vt:variant>
    </vt:vector>
  </HeadingPairs>
  <TitlesOfParts>
    <vt:vector size="90" baseType="lpstr">
      <vt:lpstr>Arial</vt:lpstr>
      <vt:lpstr>Calibri</vt:lpstr>
      <vt:lpstr>Calibri (Headings)</vt:lpstr>
      <vt:lpstr>Courier</vt:lpstr>
      <vt:lpstr>Lucida Grande</vt:lpstr>
      <vt:lpstr>Lucida Sans</vt:lpstr>
      <vt:lpstr>Palatino</vt:lpstr>
      <vt:lpstr>Symbol</vt:lpstr>
      <vt:lpstr>Tahoma</vt:lpstr>
      <vt:lpstr>Times</vt:lpstr>
      <vt:lpstr>Times New Roman</vt:lpstr>
      <vt:lpstr>Wingdings</vt:lpstr>
      <vt:lpstr>NLP-jurafsky</vt:lpstr>
      <vt:lpstr>Equation</vt:lpstr>
      <vt:lpstr>Text Classification and Naïve Bayes</vt:lpstr>
      <vt:lpstr>Is this spam?</vt:lpstr>
      <vt:lpstr>Who wrote which Federalist papers?</vt:lpstr>
      <vt:lpstr>Male or female author?</vt:lpstr>
      <vt:lpstr>Positive or negative movie review?</vt:lpstr>
      <vt:lpstr>What is the subject of this article?</vt:lpstr>
      <vt:lpstr>PowerPoint Presentation</vt:lpstr>
      <vt:lpstr>Text Classification</vt:lpstr>
      <vt:lpstr>Text Classification: definition</vt:lpstr>
      <vt:lpstr>Classification Methods:  Hand-coded rules</vt:lpstr>
      <vt:lpstr>Classification Methods: Supervised Machine Learning</vt:lpstr>
      <vt:lpstr>Classification Methods: Supervised Machine Learning</vt:lpstr>
      <vt:lpstr>Text Classification and Naïve Bayes (End of intro to text classification)</vt:lpstr>
      <vt:lpstr>Text Classification and Naïve Bayes (Start of naïve Bayes 1)</vt:lpstr>
      <vt:lpstr>Naïve Bayes Intuition</vt:lpstr>
      <vt:lpstr>The bag of words representation (1)</vt:lpstr>
      <vt:lpstr>The bag of words representation (2)</vt:lpstr>
      <vt:lpstr>The bag of words representation:  using a subset of words</vt:lpstr>
      <vt:lpstr>The bag of words representation (4)</vt:lpstr>
      <vt:lpstr>Bag of words for document classification</vt:lpstr>
      <vt:lpstr>Text Classification and Naïve Bayes (End of naïve Bayes 1)</vt:lpstr>
      <vt:lpstr>Text Classification and Naïve Bayes (Start of formalizing naïve Bayes classifier) </vt:lpstr>
      <vt:lpstr>Bayes’ Rule Applied to Documents and Classes</vt:lpstr>
      <vt:lpstr>Naïve Bayes Classifier (I)</vt:lpstr>
      <vt:lpstr>Naïve Bayes Classifier (II)</vt:lpstr>
      <vt:lpstr>Naïve Bayes Classifier (IV)</vt:lpstr>
      <vt:lpstr>Multinomial Naïve Bayes Independence Assumptions</vt:lpstr>
      <vt:lpstr>Multinomial Naïve Bayes Classifier</vt:lpstr>
      <vt:lpstr>Applying Multinomial Naive Bayes Classifiers to Text Classification</vt:lpstr>
      <vt:lpstr>Text Classification and Naïve Bayes (End of formalizing naïve Bayes classifier)</vt:lpstr>
      <vt:lpstr>Text Classification and Naïve Bayes (Start of naïve Bayes: learning)</vt:lpstr>
      <vt:lpstr>Learning the Multinomial Naïve Bayes Model</vt:lpstr>
      <vt:lpstr>Parameter estimation</vt:lpstr>
      <vt:lpstr>Problem with Maximum Likelihood</vt:lpstr>
      <vt:lpstr>Laplace (add-1) smoothing for Naïve Bayes</vt:lpstr>
      <vt:lpstr>Multinomial Naïve Bayes: Learning</vt:lpstr>
      <vt:lpstr>Laplace (add-1) smoothing: unknown words</vt:lpstr>
      <vt:lpstr>Text Classification and Naïve Bayes (End of naïve Bayes learning) </vt:lpstr>
      <vt:lpstr>Text Classification and Naïve Bayes (Start naïve Bayes: relationship to language modeling) </vt:lpstr>
      <vt:lpstr>Generative Model for Multinomial Naïve Bayes</vt:lpstr>
      <vt:lpstr>Naïve Bayes and Language Modeling</vt:lpstr>
      <vt:lpstr>Each class = a unigram language model</vt:lpstr>
      <vt:lpstr>Naïve Bayes as a Language Model</vt:lpstr>
      <vt:lpstr>Text Classification and Naïve Bayes (End of language modeling)</vt:lpstr>
      <vt:lpstr>Text Classification and Naïve Bayes (Start of multinomial naïve Bayes: worked example) </vt:lpstr>
      <vt:lpstr>PowerPoint Presentation</vt:lpstr>
      <vt:lpstr>Naïve Bayes in Spam Filtering</vt:lpstr>
      <vt:lpstr>Summary: Naive Bayes is Not So Naive</vt:lpstr>
      <vt:lpstr>Text Classification and Naïve Bayes (End of multinomial naïve Bayes: worked example) `</vt:lpstr>
      <vt:lpstr>Text Classification and Naïve Bayes (Start of precision, recall, f-measure) </vt:lpstr>
      <vt:lpstr>The 2-by-2 contingency table</vt:lpstr>
      <vt:lpstr>Precision and recall</vt:lpstr>
      <vt:lpstr>A combined measure: F</vt:lpstr>
      <vt:lpstr>Text Classification and Naïve Bayes (End ofprecision, recall, and f-measure) </vt:lpstr>
      <vt:lpstr>Text Classification and Naïve Bayes (Start of text classification: evaluation)</vt:lpstr>
      <vt:lpstr>More Than Two Classes:  Sets of binary classifiers</vt:lpstr>
      <vt:lpstr>More Than Two Classes:  Sets of binary classifiers</vt:lpstr>
      <vt:lpstr>Evaluation:  Classic Reuters-21578 Data Set </vt:lpstr>
      <vt:lpstr>Reuters Text Categorization data set (Reuters-21578) document</vt:lpstr>
      <vt:lpstr>Confusion matrix c</vt:lpstr>
      <vt:lpstr>Per class evaluation measures</vt:lpstr>
      <vt:lpstr>Micro- vs. Macro-Averaging</vt:lpstr>
      <vt:lpstr>Micro- vs. Macro-Averaging: Example</vt:lpstr>
      <vt:lpstr>Development Test Sets and Cross-validation</vt:lpstr>
      <vt:lpstr>Text Classification and Naïve Bayes (End of text classification: evaluation) </vt:lpstr>
      <vt:lpstr>Text Classification and Naïve Bayes (Start of texgt classification: practical issues) </vt:lpstr>
      <vt:lpstr>The Real World</vt:lpstr>
      <vt:lpstr>No training data? Manually written rules</vt:lpstr>
      <vt:lpstr>Very little data?</vt:lpstr>
      <vt:lpstr>A reasonable amount of data?</vt:lpstr>
      <vt:lpstr>A huge amount of data?</vt:lpstr>
      <vt:lpstr>Accuracy as a function of data size</vt:lpstr>
      <vt:lpstr>Real-world systems generally combine:</vt:lpstr>
      <vt:lpstr>Underflow Prevention: log space</vt:lpstr>
      <vt:lpstr>How to tweak performance</vt:lpstr>
      <vt:lpstr>Text Classification and Naïve Bayes</vt:lpstr>
    </vt:vector>
  </TitlesOfParts>
  <Company>Stanford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Extraction</dc:title>
  <dc:creator>Christopher Manning</dc:creator>
  <cp:lastModifiedBy>Asim Karim</cp:lastModifiedBy>
  <cp:revision>223</cp:revision>
  <cp:lastPrinted>2012-03-27T19:39:52Z</cp:lastPrinted>
  <dcterms:created xsi:type="dcterms:W3CDTF">2010-04-19T15:31:24Z</dcterms:created>
  <dcterms:modified xsi:type="dcterms:W3CDTF">2020-02-12T11:12:49Z</dcterms:modified>
</cp:coreProperties>
</file>