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2"/>
  </p:notesMasterIdLst>
  <p:handoutMasterIdLst>
    <p:handoutMasterId r:id="rId53"/>
  </p:handoutMasterIdLst>
  <p:sldIdLst>
    <p:sldId id="384" r:id="rId2"/>
    <p:sldId id="385" r:id="rId3"/>
    <p:sldId id="386" r:id="rId4"/>
    <p:sldId id="512" r:id="rId5"/>
    <p:sldId id="387" r:id="rId6"/>
    <p:sldId id="521" r:id="rId7"/>
    <p:sldId id="388" r:id="rId8"/>
    <p:sldId id="513" r:id="rId9"/>
    <p:sldId id="499" r:id="rId10"/>
    <p:sldId id="500" r:id="rId11"/>
    <p:sldId id="658" r:id="rId12"/>
    <p:sldId id="501" r:id="rId13"/>
    <p:sldId id="659" r:id="rId14"/>
    <p:sldId id="519" r:id="rId15"/>
    <p:sldId id="502" r:id="rId16"/>
    <p:sldId id="660" r:id="rId17"/>
    <p:sldId id="503" r:id="rId18"/>
    <p:sldId id="392" r:id="rId19"/>
    <p:sldId id="394" r:id="rId20"/>
    <p:sldId id="689" r:id="rId21"/>
    <p:sldId id="688" r:id="rId22"/>
    <p:sldId id="505" r:id="rId23"/>
    <p:sldId id="661" r:id="rId24"/>
    <p:sldId id="506" r:id="rId25"/>
    <p:sldId id="507" r:id="rId26"/>
    <p:sldId id="508" r:id="rId27"/>
    <p:sldId id="520" r:id="rId28"/>
    <p:sldId id="509" r:id="rId29"/>
    <p:sldId id="690" r:id="rId30"/>
    <p:sldId id="691" r:id="rId31"/>
    <p:sldId id="652" r:id="rId32"/>
    <p:sldId id="537" r:id="rId33"/>
    <p:sldId id="692" r:id="rId34"/>
    <p:sldId id="822" r:id="rId35"/>
    <p:sldId id="842" r:id="rId36"/>
    <p:sldId id="841" r:id="rId37"/>
    <p:sldId id="843" r:id="rId38"/>
    <p:sldId id="825" r:id="rId39"/>
    <p:sldId id="823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821" r:id="rId49"/>
    <p:sldId id="820" r:id="rId50"/>
    <p:sldId id="657" r:id="rId5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Maximum Entropy Models and Discriminative Estimation" id="{4F138930-6F7F-B44E-AF40-93E18FA63609}">
          <p14:sldIdLst>
            <p14:sldId id="384"/>
            <p14:sldId id="385"/>
            <p14:sldId id="386"/>
            <p14:sldId id="512"/>
            <p14:sldId id="387"/>
            <p14:sldId id="521"/>
            <p14:sldId id="388"/>
            <p14:sldId id="513"/>
            <p14:sldId id="499"/>
            <p14:sldId id="500"/>
            <p14:sldId id="658"/>
            <p14:sldId id="501"/>
            <p14:sldId id="659"/>
            <p14:sldId id="519"/>
            <p14:sldId id="502"/>
            <p14:sldId id="660"/>
            <p14:sldId id="503"/>
            <p14:sldId id="392"/>
            <p14:sldId id="394"/>
            <p14:sldId id="689"/>
            <p14:sldId id="688"/>
            <p14:sldId id="505"/>
            <p14:sldId id="661"/>
            <p14:sldId id="506"/>
            <p14:sldId id="507"/>
            <p14:sldId id="508"/>
            <p14:sldId id="520"/>
            <p14:sldId id="509"/>
            <p14:sldId id="690"/>
            <p14:sldId id="691"/>
            <p14:sldId id="652"/>
            <p14:sldId id="537"/>
            <p14:sldId id="692"/>
            <p14:sldId id="822"/>
            <p14:sldId id="842"/>
            <p14:sldId id="841"/>
            <p14:sldId id="843"/>
            <p14:sldId id="825"/>
            <p14:sldId id="823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821"/>
            <p14:sldId id="820"/>
            <p14:sldId id="657"/>
          </p14:sldIdLst>
        </p14:section>
        <p14:section name="IE and NER" id="{EDEAD107-956F-654B-AB3F-4F3C1E6D4CB1}">
          <p14:sldIdLst/>
        </p14:section>
        <p14:section name="Relation Extraction" id="{96F6A97B-7C86-FC4C-B9EA-AD149EB2B4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8" autoAdjust="0"/>
    <p:restoredTop sz="74766" autoAdjust="0"/>
  </p:normalViewPr>
  <p:slideViewPr>
    <p:cSldViewPr>
      <p:cViewPr varScale="1">
        <p:scale>
          <a:sx n="70" d="100"/>
          <a:sy n="70" d="100"/>
        </p:scale>
        <p:origin x="758" y="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m Karim" userId="e3215334eae53787" providerId="LiveId" clId="{667D2A5E-112E-4390-A757-609434DEAEA5}"/>
    <pc:docChg chg="custSel modSld">
      <pc:chgData name="Asim Karim" userId="e3215334eae53787" providerId="LiveId" clId="{667D2A5E-112E-4390-A757-609434DEAEA5}" dt="2018-12-31T08:05:46.832" v="205" actId="20577"/>
      <pc:docMkLst>
        <pc:docMk/>
      </pc:docMkLst>
      <pc:sldChg chg="modNotesTx">
        <pc:chgData name="Asim Karim" userId="e3215334eae53787" providerId="LiveId" clId="{667D2A5E-112E-4390-A757-609434DEAEA5}" dt="2018-12-31T08:01:20.362" v="83" actId="20577"/>
        <pc:sldMkLst>
          <pc:docMk/>
          <pc:sldMk cId="3811906428" sldId="387"/>
        </pc:sldMkLst>
      </pc:sldChg>
      <pc:sldChg chg="modSp">
        <pc:chgData name="Asim Karim" userId="e3215334eae53787" providerId="LiveId" clId="{667D2A5E-112E-4390-A757-609434DEAEA5}" dt="2018-12-31T08:04:58.471" v="197" actId="20577"/>
        <pc:sldMkLst>
          <pc:docMk/>
          <pc:sldMk cId="3269526293" sldId="499"/>
        </pc:sldMkLst>
        <pc:spChg chg="mod">
          <ac:chgData name="Asim Karim" userId="e3215334eae53787" providerId="LiveId" clId="{667D2A5E-112E-4390-A757-609434DEAEA5}" dt="2018-12-31T08:04:58.471" v="197" actId="20577"/>
          <ac:spMkLst>
            <pc:docMk/>
            <pc:sldMk cId="3269526293" sldId="499"/>
            <ac:spMk id="16386" creationId="{00000000-0000-0000-0000-000000000000}"/>
          </ac:spMkLst>
        </pc:spChg>
      </pc:sldChg>
      <pc:sldChg chg="modSp">
        <pc:chgData name="Asim Karim" userId="e3215334eae53787" providerId="LiveId" clId="{667D2A5E-112E-4390-A757-609434DEAEA5}" dt="2018-12-31T08:05:36.269" v="201" actId="20577"/>
        <pc:sldMkLst>
          <pc:docMk/>
          <pc:sldMk cId="3762377857" sldId="500"/>
        </pc:sldMkLst>
        <pc:spChg chg="mod">
          <ac:chgData name="Asim Karim" userId="e3215334eae53787" providerId="LiveId" clId="{667D2A5E-112E-4390-A757-609434DEAEA5}" dt="2018-12-31T08:05:36.269" v="201" actId="20577"/>
          <ac:spMkLst>
            <pc:docMk/>
            <pc:sldMk cId="3762377857" sldId="500"/>
            <ac:spMk id="22530" creationId="{00000000-0000-0000-0000-000000000000}"/>
          </ac:spMkLst>
        </pc:spChg>
      </pc:sldChg>
      <pc:sldChg chg="modSp">
        <pc:chgData name="Asim Karim" userId="e3215334eae53787" providerId="LiveId" clId="{667D2A5E-112E-4390-A757-609434DEAEA5}" dt="2018-12-31T08:04:32.801" v="129" actId="20577"/>
        <pc:sldMkLst>
          <pc:docMk/>
          <pc:sldMk cId="3410479332" sldId="513"/>
        </pc:sldMkLst>
        <pc:spChg chg="mod">
          <ac:chgData name="Asim Karim" userId="e3215334eae53787" providerId="LiveId" clId="{667D2A5E-112E-4390-A757-609434DEAEA5}" dt="2018-12-31T08:04:32.801" v="129" actId="20577"/>
          <ac:spMkLst>
            <pc:docMk/>
            <pc:sldMk cId="3410479332" sldId="513"/>
            <ac:spMk id="16386" creationId="{00000000-0000-0000-0000-000000000000}"/>
          </ac:spMkLst>
        </pc:spChg>
      </pc:sldChg>
      <pc:sldChg chg="modSp">
        <pc:chgData name="Asim Karim" userId="e3215334eae53787" providerId="LiveId" clId="{667D2A5E-112E-4390-A757-609434DEAEA5}" dt="2018-12-31T08:05:46.832" v="205" actId="20577"/>
        <pc:sldMkLst>
          <pc:docMk/>
          <pc:sldMk cId="1499532309" sldId="658"/>
        </pc:sldMkLst>
        <pc:spChg chg="mod">
          <ac:chgData name="Asim Karim" userId="e3215334eae53787" providerId="LiveId" clId="{667D2A5E-112E-4390-A757-609434DEAEA5}" dt="2018-12-31T08:05:46.832" v="205" actId="20577"/>
          <ac:spMkLst>
            <pc:docMk/>
            <pc:sldMk cId="1499532309" sldId="658"/>
            <ac:spMk id="22530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  <p:extLst>
      <p:ext uri="{BB962C8B-B14F-4D97-AF65-F5344CB8AC3E}">
        <p14:creationId xmlns:p14="http://schemas.microsoft.com/office/powerpoint/2010/main" val="698577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1.8    f</a:t>
            </a:r>
            <a:r>
              <a:rPr lang="en-US" baseline="-250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Purple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-0.6   f</a:t>
            </a:r>
            <a:r>
              <a:rPr lang="en-US" baseline="-250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 Orange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0.3   f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  Green</a:t>
            </a:r>
          </a:p>
          <a:p>
            <a:r>
              <a:rPr lang="en-US" dirty="0"/>
              <a:t>Purple and orange match</a:t>
            </a:r>
            <a:r>
              <a:rPr lang="en-US" baseline="0" dirty="0"/>
              <a:t> LOCATION, green matches DRUG, nothing matches PERSON</a:t>
            </a:r>
          </a:p>
          <a:p>
            <a:r>
              <a:rPr lang="en-US" dirty="0" err="1"/>
              <a:t>Maximizer</a:t>
            </a:r>
            <a:r>
              <a:rPr lang="en-US" baseline="0" dirty="0"/>
              <a:t> =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3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Purple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 Orange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  Green</a:t>
            </a:r>
          </a:p>
          <a:p>
            <a:r>
              <a:rPr lang="en-US" dirty="0"/>
              <a:t>Purple and orange match</a:t>
            </a:r>
            <a:r>
              <a:rPr lang="en-US" baseline="0" dirty="0"/>
              <a:t> left, green </a:t>
            </a:r>
            <a:r>
              <a:rPr lang="en-US" baseline="0"/>
              <a:t>matches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3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sz="1800" dirty="0">
              <a:latin typeface="Lucida Sans" charset="0"/>
              <a:ea typeface="ＭＳ Ｐゴシック" charset="0"/>
            </a:endParaRP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P(</a:t>
            </a:r>
            <a:r>
              <a:rPr lang="en-US" sz="1800" dirty="0" err="1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LOCATION</a:t>
            </a:r>
            <a:r>
              <a:rPr lang="en-US" sz="1800" dirty="0" err="1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Québec</a:t>
            </a:r>
            <a:r>
              <a:rPr lang="en-US" sz="1800" dirty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baseline="30000" dirty="0">
                <a:latin typeface="Lucida Sans" charset="0"/>
                <a:ea typeface="ＭＳ Ｐゴシック" charset="0"/>
              </a:rPr>
              <a:t>–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0.6</a:t>
            </a:r>
            <a:r>
              <a:rPr lang="en-US" sz="1800" dirty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baseline="30000" dirty="0">
                <a:latin typeface="Lucida Sans" charset="0"/>
                <a:ea typeface="ＭＳ Ｐゴシック" charset="0"/>
              </a:rPr>
              <a:t>–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0.6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>
                <a:latin typeface="Lucida Sans" charset="0"/>
                <a:ea typeface="ＭＳ Ｐゴシック" charset="0"/>
              </a:rPr>
              <a:t>) = 0.586</a:t>
            </a: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P(</a:t>
            </a:r>
            <a:r>
              <a:rPr lang="en-US" sz="1800" dirty="0" err="1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DRUG</a:t>
            </a:r>
            <a:r>
              <a:rPr lang="en-US" sz="1800" dirty="0" err="1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Québec</a:t>
            </a:r>
            <a:r>
              <a:rPr lang="en-US" sz="1800" dirty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 </a:t>
            </a:r>
            <a:r>
              <a:rPr lang="en-US" sz="1800" dirty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–0.6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>
                <a:latin typeface="Lucida Sans" charset="0"/>
                <a:ea typeface="ＭＳ Ｐゴシック" charset="0"/>
              </a:rPr>
              <a:t>) = 0.238</a:t>
            </a: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P(</a:t>
            </a:r>
            <a:r>
              <a:rPr lang="en-US" sz="1800" dirty="0" err="1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PERSON</a:t>
            </a:r>
            <a:r>
              <a:rPr lang="en-US" sz="1800" dirty="0" err="1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Québec</a:t>
            </a:r>
            <a:r>
              <a:rPr lang="en-US" sz="1800" dirty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 </a:t>
            </a:r>
            <a:r>
              <a:rPr lang="en-US" sz="1800" dirty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–0.6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>
                <a:latin typeface="Lucida Sans" charset="0"/>
                <a:ea typeface="ＭＳ Ｐゴシック" charset="0"/>
              </a:rPr>
              <a:t>) = 0.176</a:t>
            </a:r>
          </a:p>
          <a:p>
            <a:pPr lvl="1" eaLnBrk="1" hangingPunct="1"/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The </a:t>
            </a:r>
            <a:r>
              <a:rPr lang="en-US" sz="2200" dirty="0">
                <a:solidFill>
                  <a:srgbClr val="008000"/>
                </a:solidFill>
                <a:latin typeface="Lucida Sans" charset="0"/>
                <a:ea typeface="ＭＳ Ｐゴシック" charset="0"/>
                <a:sym typeface="Symbol" charset="0"/>
              </a:rPr>
              <a:t>weights</a:t>
            </a:r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 are the </a:t>
            </a:r>
            <a:r>
              <a:rPr lang="en-US" sz="2200" dirty="0">
                <a:solidFill>
                  <a:srgbClr val="008000"/>
                </a:solidFill>
                <a:latin typeface="Lucida Sans" charset="0"/>
                <a:ea typeface="ＭＳ Ｐゴシック" charset="0"/>
                <a:sym typeface="Symbol" charset="0"/>
              </a:rPr>
              <a:t>parameters</a:t>
            </a:r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 of the probability model, combined via a </a:t>
            </a:r>
            <a:r>
              <a:rPr lang="ja-JP" altLang="en-US" sz="2200" dirty="0">
                <a:latin typeface="Lucida Sans" charset="0"/>
                <a:ea typeface="ＭＳ Ｐゴシック" charset="0"/>
                <a:sym typeface="Symbol" charset="0"/>
              </a:rPr>
              <a:t>“</a:t>
            </a:r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soft max</a:t>
            </a:r>
            <a:r>
              <a:rPr lang="ja-JP" altLang="en-US" sz="2200" dirty="0">
                <a:latin typeface="Lucida Sans" charset="0"/>
                <a:ea typeface="ＭＳ Ｐゴシック" charset="0"/>
                <a:sym typeface="Symbol" charset="0"/>
              </a:rPr>
              <a:t>”</a:t>
            </a:r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6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a more structured</a:t>
            </a:r>
            <a:r>
              <a:rPr lang="en-US" baseline="0" dirty="0"/>
              <a:t> representation could be used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4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conditional likelihood </a:t>
            </a:r>
            <a:r>
              <a:rPr lang="en-US" dirty="0">
                <a:solidFill>
                  <a:schemeClr val="accent1"/>
                </a:solidFill>
              </a:rPr>
              <a:t>[we did this just now]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88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81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½</a:t>
            </a:r>
          </a:p>
          <a:p>
            <a:r>
              <a:rPr lang="en-US" dirty="0"/>
              <a:t>¼</a:t>
            </a:r>
          </a:p>
          <a:p>
            <a:r>
              <a:rPr lang="en-US" dirty="0"/>
              <a:t>¾</a:t>
            </a:r>
          </a:p>
          <a:p>
            <a:r>
              <a:rPr lang="en-US" dirty="0"/>
              <a:t>½*3/4</a:t>
            </a:r>
          </a:p>
          <a:p>
            <a:r>
              <a:rPr lang="en-US" dirty="0"/>
              <a:t>½*1/4</a:t>
            </a:r>
          </a:p>
          <a:p>
            <a:r>
              <a:rPr lang="en-US" dirty="0"/>
              <a:t>¾</a:t>
            </a:r>
          </a:p>
          <a:p>
            <a:r>
              <a:rPr lang="en-US" dirty="0"/>
              <a:t>¼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Document icons from free icon set: http://</a:t>
            </a:r>
            <a:r>
              <a:rPr lang="en-US" dirty="0" err="1"/>
              <a:t>www.icojoy.com</a:t>
            </a:r>
            <a:r>
              <a:rPr lang="en-US" dirty="0"/>
              <a:t>/articles/44/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5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½</a:t>
            </a:r>
          </a:p>
          <a:p>
            <a:r>
              <a:rPr lang="en-US" dirty="0"/>
              <a:t>3/8</a:t>
            </a:r>
          </a:p>
          <a:p>
            <a:r>
              <a:rPr lang="en-US" dirty="0"/>
              <a:t>1/8</a:t>
            </a:r>
          </a:p>
          <a:p>
            <a:r>
              <a:rPr lang="en-US" dirty="0"/>
              <a:t>½*3/8*3/8</a:t>
            </a:r>
          </a:p>
          <a:p>
            <a:r>
              <a:rPr lang="en-US" dirty="0"/>
              <a:t>½*1/8*1/8</a:t>
            </a:r>
          </a:p>
          <a:p>
            <a:r>
              <a:rPr lang="en-US" dirty="0"/>
              <a:t>9/10</a:t>
            </a:r>
          </a:p>
          <a:p>
            <a:r>
              <a:rPr lang="en-US" dirty="0"/>
              <a:t>1/10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Document icons from free icon set: http://</a:t>
            </a:r>
            <a:r>
              <a:rPr lang="en-US" dirty="0" err="1"/>
              <a:t>www.icojoy.com</a:t>
            </a:r>
            <a:r>
              <a:rPr lang="en-US" dirty="0"/>
              <a:t>/articles/44/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5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½</a:t>
            </a:r>
          </a:p>
          <a:p>
            <a:r>
              <a:rPr lang="en-US" dirty="0"/>
              <a:t>¼</a:t>
            </a:r>
          </a:p>
          <a:p>
            <a:r>
              <a:rPr lang="en-US" dirty="0"/>
              <a:t>¾</a:t>
            </a:r>
          </a:p>
          <a:p>
            <a:r>
              <a:rPr lang="en-US" dirty="0"/>
              <a:t>3/8</a:t>
            </a:r>
          </a:p>
          <a:p>
            <a:r>
              <a:rPr lang="en-US" dirty="0"/>
              <a:t>1/8</a:t>
            </a:r>
          </a:p>
          <a:p>
            <a:r>
              <a:rPr lang="en-US" dirty="0"/>
              <a:t>½*3/8*3/8*1/4</a:t>
            </a:r>
          </a:p>
          <a:p>
            <a:r>
              <a:rPr lang="en-US" dirty="0"/>
              <a:t>½*1/8*1/8*3/4</a:t>
            </a:r>
          </a:p>
          <a:p>
            <a:r>
              <a:rPr lang="en-US" dirty="0"/>
              <a:t>3/4</a:t>
            </a:r>
          </a:p>
          <a:p>
            <a:r>
              <a:rPr lang="en-US" dirty="0"/>
              <a:t>1/4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Document icons from free icon set: http://</a:t>
            </a:r>
            <a:r>
              <a:rPr lang="en-US" dirty="0" err="1"/>
              <a:t>www.icojoy.com</a:t>
            </a:r>
            <a:r>
              <a:rPr lang="en-US" dirty="0"/>
              <a:t>/articles/44/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5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NLP relevance: we often have overlapping features….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What’s an example?</a:t>
            </a:r>
          </a:p>
          <a:p>
            <a:r>
              <a:rPr lang="en-US" dirty="0"/>
              <a:t>Xanax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4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Graphicalmodels</a:t>
            </a:r>
            <a:r>
              <a:rPr lang="en-US" dirty="0"/>
              <a:t> for </a:t>
            </a:r>
            <a:r>
              <a:rPr lang="en-US" dirty="0" err="1"/>
              <a:t>navie</a:t>
            </a:r>
            <a:r>
              <a:rPr lang="en-US" dirty="0"/>
              <a:t> Bayes and logistic regression </a:t>
            </a:r>
          </a:p>
          <a:p>
            <a:r>
              <a:rPr lang="en-US" dirty="0"/>
              <a:t>C = class, d = docs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61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09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  <p:extLst>
      <p:ext uri="{BB962C8B-B14F-4D97-AF65-F5344CB8AC3E}">
        <p14:creationId xmlns:p14="http://schemas.microsoft.com/office/powerpoint/2010/main" val="29639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86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nd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line: Bring sigma outside partial derivative, then chain rule: derivative of outside log is 1/x times inside times derivative of inside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rd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line: Chain rule again: derivative of exp is exp times derivative of inside.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4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th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line: Move sigma_c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out and regroup.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5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th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line: partial derivative of RHS term and rewrite as definition.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D099CDFD-5638-784A-B4F8-C446B07002CC}" type="slidenum">
              <a:rPr lang="en-US" sz="1200"/>
              <a:pPr eaLnBrk="1" hangingPunct="1"/>
              <a:t>45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80744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loglikelihood</a:t>
            </a:r>
            <a:r>
              <a:rPr lang="en-US" baseline="0" dirty="0"/>
              <a:t> function is convex and has a maximum</a:t>
            </a:r>
          </a:p>
          <a:p>
            <a:r>
              <a:rPr lang="en-US" baseline="0" dirty="0"/>
              <a:t>But hard if hundreds of thousands or millions of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6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Good large scale techniques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practice, people have found that good general purpose numeric optimization packages/methods work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4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  <p:extLst>
      <p:ext uri="{BB962C8B-B14F-4D97-AF65-F5344CB8AC3E}">
        <p14:creationId xmlns:p14="http://schemas.microsoft.com/office/powerpoint/2010/main" val="230056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  <p:extLst>
      <p:ext uri="{BB962C8B-B14F-4D97-AF65-F5344CB8AC3E}">
        <p14:creationId xmlns:p14="http://schemas.microsoft.com/office/powerpoint/2010/main" val="209861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69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Write:</a:t>
            </a:r>
            <a:r>
              <a:rPr lang="en-US" baseline="0" dirty="0"/>
              <a:t> 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f: 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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 D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Times New Roman" charset="0"/>
              </a:rPr>
              <a:t>→ </a:t>
            </a:r>
            <a:r>
              <a:rPr lang="en-US" b="1" dirty="0" err="1">
                <a:solidFill>
                  <a:srgbClr val="008000"/>
                </a:solidFill>
                <a:latin typeface="Cambria Math"/>
                <a:ea typeface="ＭＳ Ｐゴシック" charset="0"/>
                <a:cs typeface="Cambria Math"/>
              </a:rPr>
              <a:t>ℝ</a:t>
            </a:r>
            <a:r>
              <a:rPr lang="en-US" b="1" dirty="0">
                <a:solidFill>
                  <a:srgbClr val="008000"/>
                </a:solidFill>
                <a:ea typeface="ＭＳ Ｐゴシック" charset="0"/>
                <a:cs typeface="Times New Roman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Purple is left 2</a:t>
            </a:r>
          </a:p>
          <a:p>
            <a:r>
              <a:rPr lang="en-US" dirty="0"/>
              <a:t>Orange/red is second</a:t>
            </a:r>
          </a:p>
          <a:p>
            <a:r>
              <a:rPr lang="en-US" dirty="0"/>
              <a:t>Green is 3rd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that “every feature we present in this class</a:t>
            </a:r>
            <a:r>
              <a:rPr lang="en-US" baseline="0" dirty="0"/>
              <a:t> is like this.”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7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that “every feature we present in this class</a:t>
            </a:r>
            <a:r>
              <a:rPr lang="en-US" baseline="0" dirty="0"/>
              <a:t> is like this.”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ＭＳ Ｐゴシック" charset="0"/>
                <a:cs typeface="ＭＳ Ｐゴシック" charset="0"/>
              </a:rPr>
              <a:t>We will say that </a:t>
            </a:r>
            <a:r>
              <a:rPr lang="en-US" sz="12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sz="12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12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is a feature of the data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, when, for each </a:t>
            </a:r>
            <a:r>
              <a:rPr lang="en-US" sz="1200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200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, the conjunction </a:t>
            </a:r>
            <a:r>
              <a:rPr lang="en-US" sz="12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sz="12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d) </a:t>
            </a:r>
            <a:r>
              <a:rPr lang="en-US" sz="12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</a:t>
            </a:r>
            <a:r>
              <a:rPr lang="en-US" sz="12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2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200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120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>
                <a:ea typeface="ＭＳ Ｐゴシック" charset="0"/>
                <a:cs typeface="ＭＳ Ｐゴシック" charset="0"/>
              </a:rPr>
              <a:t>is a feature of the data-class pair </a:t>
            </a:r>
            <a:r>
              <a:rPr lang="en-US" sz="120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i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c, d</a:t>
            </a:r>
            <a:r>
              <a:rPr lang="en-US" sz="120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lang="en-US" sz="1200">
              <a:latin typeface="Lucida Sans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3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772400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1445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1445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EA77B-D364-7B4F-A0F5-8D8ECAB006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7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Christopher Manning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  <p:sldLayoutId id="2147483713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4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5.e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3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Maxent</a:t>
            </a:r>
            <a:r>
              <a:rPr lang="en-US" dirty="0"/>
              <a:t> Models and Discriminative Estimation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Generative vs. Discriminative models</a:t>
            </a:r>
          </a:p>
          <a:p>
            <a:endParaRPr lang="en-US" dirty="0"/>
          </a:p>
          <a:p>
            <a:r>
              <a:rPr lang="en-US" dirty="0"/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2920579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Features (1)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In these slides and most </a:t>
            </a:r>
            <a:r>
              <a:rPr lang="en-US" sz="2400" dirty="0" err="1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maxent</a:t>
            </a:r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 work: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features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are elementary pieces of evidence that link aspects of what we observe </a:t>
            </a:r>
            <a:r>
              <a:rPr lang="en-US" sz="2400" i="1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with a category </a:t>
            </a:r>
            <a:r>
              <a:rPr lang="en-US" sz="2400" i="1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that we want to predict</a:t>
            </a:r>
            <a:endParaRPr lang="en-US" sz="2400" i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feature is a function with a bounded real value: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f: 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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 D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Times New Roman" charset="0"/>
              </a:rPr>
              <a:t>→ </a:t>
            </a:r>
            <a:r>
              <a:rPr lang="en-US" b="1" dirty="0" err="1">
                <a:solidFill>
                  <a:srgbClr val="008000"/>
                </a:solidFill>
                <a:latin typeface="Cambria Math"/>
                <a:ea typeface="ＭＳ Ｐゴシック" charset="0"/>
                <a:cs typeface="Cambria Math"/>
              </a:rPr>
              <a:t>ℝ</a:t>
            </a:r>
            <a:r>
              <a:rPr lang="en-US" b="1" dirty="0">
                <a:solidFill>
                  <a:srgbClr val="008000"/>
                </a:solidFill>
                <a:ea typeface="ＭＳ Ｐゴシック" charset="0"/>
                <a:cs typeface="Times New Roman" charset="0"/>
              </a:rPr>
              <a:t> </a:t>
            </a:r>
          </a:p>
          <a:p>
            <a:pPr marL="0" indent="0" eaLnBrk="1" hangingPunct="1">
              <a:buNone/>
            </a:pPr>
            <a:endParaRPr lang="en-US" sz="2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7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Features (2)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In these slides and most </a:t>
            </a:r>
            <a:r>
              <a:rPr lang="en-US" sz="2400" dirty="0" err="1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maxent</a:t>
            </a:r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 work: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features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are elementary pieces of evidence that link aspects of what we observe </a:t>
            </a:r>
            <a:r>
              <a:rPr lang="en-US" sz="2400" i="1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with a category </a:t>
            </a:r>
            <a:r>
              <a:rPr lang="en-US" sz="2400" i="1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that we want to predict</a:t>
            </a:r>
            <a:endParaRPr lang="en-US" sz="2400" i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feature is a function with a bounded real value</a:t>
            </a:r>
            <a:r>
              <a:rPr lang="en-US" b="1" dirty="0">
                <a:solidFill>
                  <a:srgbClr val="008000"/>
                </a:solidFill>
                <a:ea typeface="ＭＳ Ｐゴシック" charset="0"/>
                <a:cs typeface="Times New Roman" charset="0"/>
              </a:rPr>
              <a:t> </a:t>
            </a:r>
          </a:p>
          <a:p>
            <a:pPr marL="0" indent="0" eaLnBrk="1" hangingPunct="1">
              <a:buNone/>
            </a:pPr>
            <a:endParaRPr lang="en-US" sz="2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3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features</a:t>
            </a: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marL="457200" lvl="1" indent="0" eaLnBrk="1" hangingPunct="1">
              <a:buNone/>
            </a:pPr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Models will assign to each feature a </a:t>
            </a:r>
            <a:r>
              <a:rPr lang="en-US" i="1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weight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 positive weight votes that this configuration is likely correct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 negative weight votes that this configuration is likely incorrect</a:t>
            </a:r>
          </a:p>
        </p:txBody>
      </p:sp>
      <p:sp>
        <p:nvSpPr>
          <p:cNvPr id="23561" name="Text Box 1031"/>
          <p:cNvSpPr txBox="1">
            <a:spLocks noChangeArrowheads="1"/>
          </p:cNvSpPr>
          <p:nvPr/>
        </p:nvSpPr>
        <p:spPr bwMode="auto">
          <a:xfrm>
            <a:off x="1219200" y="2687419"/>
            <a:ext cx="13944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6"/>
                </a:solidFill>
              </a:rPr>
              <a:t>LOCATION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Arcadia</a:t>
            </a:r>
          </a:p>
        </p:txBody>
      </p:sp>
      <p:sp>
        <p:nvSpPr>
          <p:cNvPr id="23558" name="Text Box 1028"/>
          <p:cNvSpPr txBox="1">
            <a:spLocks noChangeArrowheads="1"/>
          </p:cNvSpPr>
          <p:nvPr/>
        </p:nvSpPr>
        <p:spPr bwMode="auto">
          <a:xfrm>
            <a:off x="3048000" y="2687419"/>
            <a:ext cx="1451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6"/>
                </a:solidFill>
              </a:rPr>
              <a:t> LOCATION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23560" name="Text Box 1030"/>
          <p:cNvSpPr txBox="1">
            <a:spLocks noChangeArrowheads="1"/>
          </p:cNvSpPr>
          <p:nvPr/>
        </p:nvSpPr>
        <p:spPr bwMode="auto">
          <a:xfrm>
            <a:off x="5181600" y="2668369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8700"/>
                </a:solidFill>
              </a:rPr>
              <a:t>DRUG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taking Zantac</a:t>
            </a:r>
          </a:p>
        </p:txBody>
      </p:sp>
      <p:sp>
        <p:nvSpPr>
          <p:cNvPr id="23559" name="Text Box 1029"/>
          <p:cNvSpPr txBox="1">
            <a:spLocks noChangeArrowheads="1"/>
          </p:cNvSpPr>
          <p:nvPr/>
        </p:nvSpPr>
        <p:spPr bwMode="auto">
          <a:xfrm>
            <a:off x="7162800" y="2668369"/>
            <a:ext cx="1138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8700"/>
                </a:solidFill>
              </a:rPr>
              <a:t>PERSON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saw Sue</a:t>
            </a:r>
          </a:p>
        </p:txBody>
      </p:sp>
      <p:sp>
        <p:nvSpPr>
          <p:cNvPr id="23562" name="Oval 1032"/>
          <p:cNvSpPr>
            <a:spLocks noChangeArrowheads="1"/>
          </p:cNvSpPr>
          <p:nvPr/>
        </p:nvSpPr>
        <p:spPr bwMode="auto">
          <a:xfrm>
            <a:off x="838200" y="2628900"/>
            <a:ext cx="3810000" cy="781050"/>
          </a:xfrm>
          <a:prstGeom prst="ellips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Oval 1033"/>
          <p:cNvSpPr>
            <a:spLocks noChangeArrowheads="1"/>
          </p:cNvSpPr>
          <p:nvPr/>
        </p:nvSpPr>
        <p:spPr bwMode="auto">
          <a:xfrm>
            <a:off x="2895600" y="2667000"/>
            <a:ext cx="1905000" cy="74295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034"/>
          <p:cNvSpPr>
            <a:spLocks noChangeArrowheads="1"/>
          </p:cNvSpPr>
          <p:nvPr/>
        </p:nvSpPr>
        <p:spPr bwMode="auto">
          <a:xfrm>
            <a:off x="5024070" y="2571750"/>
            <a:ext cx="1986330" cy="8382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features</a:t>
            </a: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marL="457200" lvl="1" indent="0" eaLnBrk="1" hangingPunct="1">
              <a:buNone/>
            </a:pPr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Models will assign to each feature a </a:t>
            </a:r>
            <a:r>
              <a:rPr lang="en-US" i="1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weight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 positive weight votes that this configuration is likely correct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 negative weight votes that this configuration is likely incorrect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19200" y="2668369"/>
            <a:ext cx="7081900" cy="665381"/>
            <a:chOff x="1219200" y="2668369"/>
            <a:chExt cx="7081900" cy="665381"/>
          </a:xfrm>
        </p:grpSpPr>
        <p:sp>
          <p:nvSpPr>
            <p:cNvPr id="23561" name="Text Box 1031"/>
            <p:cNvSpPr txBox="1">
              <a:spLocks noChangeArrowheads="1"/>
            </p:cNvSpPr>
            <p:nvPr/>
          </p:nvSpPr>
          <p:spPr bwMode="auto">
            <a:xfrm>
              <a:off x="1219200" y="2687419"/>
              <a:ext cx="139449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accent6"/>
                  </a:solidFill>
                </a:rPr>
                <a:t>LOCATION</a:t>
              </a:r>
            </a:p>
            <a:p>
              <a:pPr eaLnBrk="1" hangingPunct="1"/>
              <a:r>
                <a:rPr lang="en-US" sz="1800" i="1" dirty="0">
                  <a:solidFill>
                    <a:srgbClr val="CC0000"/>
                  </a:solidFill>
                </a:rPr>
                <a:t>in Arcadia</a:t>
              </a:r>
            </a:p>
          </p:txBody>
        </p:sp>
        <p:sp>
          <p:nvSpPr>
            <p:cNvPr id="23558" name="Text Box 1028"/>
            <p:cNvSpPr txBox="1">
              <a:spLocks noChangeArrowheads="1"/>
            </p:cNvSpPr>
            <p:nvPr/>
          </p:nvSpPr>
          <p:spPr bwMode="auto">
            <a:xfrm>
              <a:off x="3048000" y="2687419"/>
              <a:ext cx="14516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accent6"/>
                  </a:solidFill>
                </a:rPr>
                <a:t> LOCATION</a:t>
              </a:r>
            </a:p>
            <a:p>
              <a:pPr eaLnBrk="1" hangingPunct="1"/>
              <a:r>
                <a:rPr lang="en-US" sz="1800" i="1" dirty="0">
                  <a:solidFill>
                    <a:srgbClr val="CC0000"/>
                  </a:solidFill>
                </a:rPr>
                <a:t>in Québec</a:t>
              </a:r>
            </a:p>
          </p:txBody>
        </p:sp>
        <p:sp>
          <p:nvSpPr>
            <p:cNvPr id="23560" name="Text Box 1030"/>
            <p:cNvSpPr txBox="1">
              <a:spLocks noChangeArrowheads="1"/>
            </p:cNvSpPr>
            <p:nvPr/>
          </p:nvSpPr>
          <p:spPr bwMode="auto">
            <a:xfrm>
              <a:off x="5181600" y="2668369"/>
              <a:ext cx="1752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dirty="0">
                  <a:solidFill>
                    <a:srgbClr val="FF8700"/>
                  </a:solidFill>
                </a:rPr>
                <a:t>DRUG</a:t>
              </a:r>
            </a:p>
            <a:p>
              <a:pPr eaLnBrk="1" hangingPunct="1"/>
              <a:r>
                <a:rPr lang="en-US" sz="1800" i="1" dirty="0">
                  <a:solidFill>
                    <a:srgbClr val="CC0000"/>
                  </a:solidFill>
                </a:rPr>
                <a:t>taking Zantac</a:t>
              </a:r>
            </a:p>
          </p:txBody>
        </p:sp>
        <p:sp>
          <p:nvSpPr>
            <p:cNvPr id="23559" name="Text Box 1029"/>
            <p:cNvSpPr txBox="1">
              <a:spLocks noChangeArrowheads="1"/>
            </p:cNvSpPr>
            <p:nvPr/>
          </p:nvSpPr>
          <p:spPr bwMode="auto">
            <a:xfrm>
              <a:off x="7162800" y="2668369"/>
              <a:ext cx="11383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dirty="0">
                  <a:solidFill>
                    <a:srgbClr val="FF8700"/>
                  </a:solidFill>
                </a:rPr>
                <a:t>PERSON</a:t>
              </a:r>
            </a:p>
            <a:p>
              <a:pPr eaLnBrk="1" hangingPunct="1"/>
              <a:r>
                <a:rPr lang="en-US" sz="1800" i="1" dirty="0">
                  <a:solidFill>
                    <a:srgbClr val="CC0000"/>
                  </a:solidFill>
                </a:rPr>
                <a:t>saw Sue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64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Expectations</a:t>
            </a:r>
            <a:endParaRPr lang="en-US" dirty="0"/>
          </a:p>
        </p:txBody>
      </p:sp>
      <p:sp>
        <p:nvSpPr>
          <p:cNvPr id="2355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crucially make use of two </a:t>
            </a:r>
            <a:r>
              <a:rPr lang="en-US" i="1" dirty="0">
                <a:solidFill>
                  <a:schemeClr val="accent3"/>
                </a:solidFill>
              </a:rPr>
              <a:t>expectations</a:t>
            </a:r>
            <a:r>
              <a:rPr lang="en-US" i="1" dirty="0"/>
              <a:t> </a:t>
            </a:r>
          </a:p>
          <a:p>
            <a:pPr lvl="2"/>
            <a:r>
              <a:rPr lang="en-US" dirty="0"/>
              <a:t>actual or predicted counts of a feature firing: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Empirical count (expectation) of a feature: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Model expectation of a feature: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624885"/>
              </p:ext>
            </p:extLst>
          </p:nvPr>
        </p:nvGraphicFramePr>
        <p:xfrm>
          <a:off x="1600200" y="2952750"/>
          <a:ext cx="491559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568960" imgH="264960" progId="Equation.3">
                  <p:embed/>
                </p:oleObj>
              </mc:Choice>
              <mc:Fallback>
                <p:oleObj name="Equation" r:id="rId3" imgW="2568960" imgH="264960" progId="Equation.3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52750"/>
                        <a:ext cx="491559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223302"/>
              </p:ext>
            </p:extLst>
          </p:nvPr>
        </p:nvGraphicFramePr>
        <p:xfrm>
          <a:off x="1600200" y="4171950"/>
          <a:ext cx="397136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075400" imgH="264960" progId="Equation.3">
                  <p:embed/>
                </p:oleObj>
              </mc:Choice>
              <mc:Fallback>
                <p:oleObj name="Equation" r:id="rId5" imgW="2075400" imgH="264960" progId="Equation.3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71950"/>
                        <a:ext cx="3971366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42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Features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 NLP uses, usually a feature specifies </a:t>
            </a:r>
            <a:r>
              <a:rPr lang="en-US" sz="2400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(1)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an indicator function – a yes/no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boolean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matching function – of properties of the input and </a:t>
            </a:r>
            <a:r>
              <a:rPr lang="en-US" sz="2400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(2)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 particular class</a:t>
            </a:r>
          </a:p>
          <a:p>
            <a:pPr lvl="1"/>
            <a:r>
              <a:rPr lang="en-US" sz="2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sz="2800" i="1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2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sz="2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28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Φ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2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d) </a:t>
            </a:r>
            <a:r>
              <a:rPr lang="en-US" sz="2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800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j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  <a:r>
              <a:rPr lang="en-US" i="1" baseline="-25000" dirty="0">
                <a:solidFill>
                  <a:srgbClr val="008000"/>
                </a:solidFill>
                <a:latin typeface="Lucida Sans" charset="0"/>
                <a:ea typeface="ＭＳ Ｐゴシック" charset="0"/>
              </a:rPr>
              <a:t>            </a:t>
            </a:r>
            <a:r>
              <a:rPr lang="en-US" dirty="0">
                <a:solidFill>
                  <a:schemeClr val="accent6"/>
                </a:solidFill>
                <a:ea typeface="ＭＳ Ｐゴシック" charset="0"/>
              </a:rPr>
              <a:t>[Value is 0 or 1]</a:t>
            </a:r>
            <a:endParaRPr lang="en-US" i="1" baseline="-25000" dirty="0">
              <a:solidFill>
                <a:schemeClr val="accent6"/>
              </a:solidFill>
              <a:ea typeface="ＭＳ Ｐゴシック" charset="0"/>
            </a:endParaRPr>
          </a:p>
          <a:p>
            <a:pPr lvl="1"/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They pick out a data subset and suggest a label for it.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We will say that </a:t>
            </a:r>
            <a:r>
              <a:rPr lang="en-US" sz="24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is a feature of the data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when, for each </a:t>
            </a:r>
            <a:r>
              <a:rPr lang="en-US" sz="2400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the conjunction </a:t>
            </a:r>
            <a:r>
              <a:rPr lang="en-US" sz="24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d) </a:t>
            </a:r>
            <a:r>
              <a:rPr lang="en-US" sz="24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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2400" dirty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is a feature of the data-class pair 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c, d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5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Features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610600" cy="3333750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 NLP uses, usually a feature specifies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an indicator function – a yes/no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boolean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matching function – of properties of the input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a particular class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r>
              <a:rPr lang="en-US" sz="2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        f</a:t>
            </a:r>
            <a:r>
              <a:rPr lang="en-US" sz="2800" i="1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2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sz="2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28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Φ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2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d) </a:t>
            </a:r>
            <a:r>
              <a:rPr lang="en-US" sz="2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800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j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  <a:r>
              <a:rPr lang="en-US" i="1" baseline="-25000" dirty="0">
                <a:solidFill>
                  <a:srgbClr val="008000"/>
                </a:solidFill>
                <a:latin typeface="Lucida Sans" charset="0"/>
                <a:ea typeface="ＭＳ Ｐゴシック" charset="0"/>
              </a:rPr>
              <a:t>            </a:t>
            </a:r>
            <a:r>
              <a:rPr lang="en-US" dirty="0">
                <a:solidFill>
                  <a:schemeClr val="accent6"/>
                </a:solidFill>
                <a:ea typeface="ＭＳ Ｐゴシック" charset="0"/>
              </a:rPr>
              <a:t>[Value is 0 or 1]</a:t>
            </a:r>
          </a:p>
          <a:p>
            <a:pPr lvl="1"/>
            <a:endParaRPr lang="en-US" i="1" baseline="-25000" dirty="0">
              <a:solidFill>
                <a:schemeClr val="accent6"/>
              </a:solidFill>
              <a:ea typeface="ＭＳ Ｐゴシック" charset="0"/>
            </a:endParaRPr>
          </a:p>
          <a:p>
            <a:pPr lvl="1"/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Each feature picks out a data subset and suggests a label for it</a:t>
            </a:r>
          </a:p>
        </p:txBody>
      </p:sp>
    </p:spTree>
    <p:extLst>
      <p:ext uri="{BB962C8B-B14F-4D97-AF65-F5344CB8AC3E}">
        <p14:creationId xmlns:p14="http://schemas.microsoft.com/office/powerpoint/2010/main" val="273644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Models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47775"/>
            <a:ext cx="7772400" cy="372427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decision about a data point is based only on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features</a:t>
            </a:r>
            <a:r>
              <a:rPr lang="en-US" dirty="0">
                <a:ea typeface="ＭＳ Ｐゴシック" charset="0"/>
                <a:cs typeface="ＭＳ Ｐゴシック" charset="0"/>
              </a:rPr>
              <a:t> active at that point.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5450" y="1990726"/>
            <a:ext cx="2630487" cy="3140332"/>
            <a:chOff x="425450" y="1990726"/>
            <a:chExt cx="2630487" cy="3140332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425450" y="2038350"/>
              <a:ext cx="2622550" cy="2411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34975" y="2241948"/>
              <a:ext cx="255428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chemeClr val="tx2"/>
                  </a:solidFill>
                </a:rPr>
                <a:t>BUSINESS: </a:t>
              </a:r>
              <a:r>
                <a:rPr lang="en-US" sz="2000" dirty="0">
                  <a:solidFill>
                    <a:srgbClr val="A4001D"/>
                  </a:solidFill>
                </a:rPr>
                <a:t>Stocks hit a yearly low …</a:t>
              </a:r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714375" y="1990726"/>
              <a:ext cx="2084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Data</a:t>
              </a: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768350" y="3418285"/>
              <a:ext cx="2084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Features</a:t>
              </a:r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587375" y="3693319"/>
              <a:ext cx="243205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A4001D"/>
                  </a:solidFill>
                </a:rPr>
                <a:t>{…, stocks, hit, a, yearly, low, …}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582613" y="3105150"/>
              <a:ext cx="24320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Label: </a:t>
              </a:r>
              <a:r>
                <a:rPr lang="en-US" sz="2000" dirty="0">
                  <a:solidFill>
                    <a:schemeClr val="tx2"/>
                  </a:solidFill>
                </a:rPr>
                <a:t>BUSINESS</a:t>
              </a: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434975" y="3101578"/>
              <a:ext cx="2620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512764" y="4423172"/>
              <a:ext cx="25304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Text Categorization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41688" y="1996679"/>
            <a:ext cx="2678112" cy="3111757"/>
            <a:chOff x="3341688" y="1996679"/>
            <a:chExt cx="2678112" cy="3111757"/>
          </a:xfrm>
        </p:grpSpPr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3352800" y="2044303"/>
              <a:ext cx="2667000" cy="2411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3397251" y="2247901"/>
              <a:ext cx="25320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A4001D"/>
                  </a:solidFill>
                </a:rPr>
                <a:t>… to restructure </a:t>
              </a:r>
              <a:r>
                <a:rPr lang="en-US" sz="2000" dirty="0" err="1">
                  <a:solidFill>
                    <a:srgbClr val="A4001D"/>
                  </a:solidFill>
                </a:rPr>
                <a:t>bank</a:t>
              </a:r>
              <a:r>
                <a:rPr lang="en-US" sz="2000" dirty="0" err="1">
                  <a:solidFill>
                    <a:schemeClr val="tx2"/>
                  </a:solidFill>
                </a:rPr>
                <a:t>:MONEY</a:t>
              </a:r>
              <a:r>
                <a:rPr lang="en-US" sz="2000" dirty="0">
                  <a:solidFill>
                    <a:srgbClr val="CC0000"/>
                  </a:solidFill>
                </a:rPr>
                <a:t> </a:t>
              </a:r>
              <a:r>
                <a:rPr lang="en-US" sz="2000" dirty="0">
                  <a:solidFill>
                    <a:srgbClr val="A4001D"/>
                  </a:solidFill>
                </a:rPr>
                <a:t>debt.</a:t>
              </a:r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3621089" y="1996679"/>
              <a:ext cx="2084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Data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3675064" y="3424238"/>
              <a:ext cx="2084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Features</a:t>
              </a: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416300" y="3699273"/>
              <a:ext cx="250983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>
                  <a:solidFill>
                    <a:srgbClr val="A4001D"/>
                  </a:solidFill>
                </a:rPr>
                <a:t>{…, </a:t>
              </a:r>
              <a:r>
                <a:rPr lang="en-US" sz="1800" i="1" dirty="0">
                  <a:solidFill>
                    <a:srgbClr val="A4001D"/>
                  </a:solidFill>
                  <a:latin typeface="Times New Roman" charset="0"/>
                </a:rPr>
                <a:t>w</a:t>
              </a:r>
              <a:r>
                <a:rPr lang="en-US" sz="1800" baseline="-25000" dirty="0">
                  <a:solidFill>
                    <a:srgbClr val="A4001D"/>
                  </a:solidFill>
                  <a:latin typeface="Times New Roman" charset="0"/>
                </a:rPr>
                <a:t>-1</a:t>
              </a:r>
              <a:r>
                <a:rPr lang="en-US" sz="1800" dirty="0">
                  <a:solidFill>
                    <a:srgbClr val="A4001D"/>
                  </a:solidFill>
                </a:rPr>
                <a:t>=restructure, </a:t>
              </a:r>
              <a:r>
                <a:rPr lang="en-US" sz="1800" i="1" dirty="0">
                  <a:solidFill>
                    <a:srgbClr val="A4001D"/>
                  </a:solidFill>
                  <a:latin typeface="Times New Roman" charset="0"/>
                </a:rPr>
                <a:t>w</a:t>
              </a:r>
              <a:r>
                <a:rPr lang="en-US" sz="1800" baseline="-25000" dirty="0">
                  <a:solidFill>
                    <a:srgbClr val="A4001D"/>
                  </a:solidFill>
                  <a:latin typeface="Times New Roman" charset="0"/>
                </a:rPr>
                <a:t>+1</a:t>
              </a:r>
              <a:r>
                <a:rPr lang="en-US" sz="1800" dirty="0">
                  <a:solidFill>
                    <a:srgbClr val="A4001D"/>
                  </a:solidFill>
                </a:rPr>
                <a:t>=debt, L=12, …}</a:t>
              </a: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489325" y="3111104"/>
              <a:ext cx="24320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Label: </a:t>
              </a:r>
              <a:r>
                <a:rPr lang="en-US" sz="2000" dirty="0">
                  <a:solidFill>
                    <a:schemeClr val="tx2"/>
                  </a:solidFill>
                </a:rPr>
                <a:t>MONEY</a:t>
              </a:r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3341688" y="3107532"/>
              <a:ext cx="2620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3419476" y="4400550"/>
              <a:ext cx="25304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Word-Sense Disambiguation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72200" y="2002632"/>
            <a:ext cx="2743200" cy="2820650"/>
            <a:chOff x="6172200" y="2002632"/>
            <a:chExt cx="2743200" cy="2820650"/>
          </a:xfrm>
        </p:grpSpPr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6292850" y="2032397"/>
              <a:ext cx="2622550" cy="2411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6172200" y="2253854"/>
              <a:ext cx="264318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CC0000"/>
                  </a:solidFill>
                </a:rPr>
                <a:t> </a:t>
              </a:r>
              <a:r>
                <a:rPr lang="en-US" sz="2000" dirty="0">
                  <a:solidFill>
                    <a:srgbClr val="A4001D"/>
                  </a:solidFill>
                </a:rPr>
                <a:t>DT      JJ       </a:t>
              </a:r>
              <a:r>
                <a:rPr lang="en-US" sz="2000" dirty="0">
                  <a:solidFill>
                    <a:schemeClr val="tx2"/>
                  </a:solidFill>
                </a:rPr>
                <a:t>NN …</a:t>
              </a:r>
            </a:p>
            <a:p>
              <a:pPr eaLnBrk="1" hangingPunct="1"/>
              <a:r>
                <a:rPr lang="en-US" sz="2000" dirty="0">
                  <a:solidFill>
                    <a:srgbClr val="A4001D"/>
                  </a:solidFill>
                </a:rPr>
                <a:t>The previous fall …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6505575" y="2002632"/>
              <a:ext cx="2084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Data</a:t>
              </a:r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6559550" y="3430191"/>
              <a:ext cx="2084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Features</a:t>
              </a:r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6289676" y="3705225"/>
              <a:ext cx="260032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A4001D"/>
                  </a:solidFill>
                </a:rPr>
                <a:t>{</a:t>
              </a:r>
              <a:r>
                <a:rPr lang="en-US" sz="2000" i="1" dirty="0">
                  <a:solidFill>
                    <a:srgbClr val="A4001D"/>
                  </a:solidFill>
                  <a:latin typeface="Times New Roman" charset="0"/>
                </a:rPr>
                <a:t>w</a:t>
              </a:r>
              <a:r>
                <a:rPr lang="en-US" sz="2000" dirty="0">
                  <a:solidFill>
                    <a:srgbClr val="A4001D"/>
                  </a:solidFill>
                </a:rPr>
                <a:t>=fall, </a:t>
              </a:r>
              <a:r>
                <a:rPr lang="en-US" sz="2000" i="1" dirty="0">
                  <a:solidFill>
                    <a:srgbClr val="A4001D"/>
                  </a:solidFill>
                  <a:latin typeface="Times New Roman" charset="0"/>
                </a:rPr>
                <a:t>t</a:t>
              </a:r>
              <a:r>
                <a:rPr lang="en-US" sz="2000" baseline="-25000" dirty="0">
                  <a:solidFill>
                    <a:srgbClr val="A4001D"/>
                  </a:solidFill>
                  <a:latin typeface="Times New Roman" charset="0"/>
                </a:rPr>
                <a:t>-1</a:t>
              </a:r>
              <a:r>
                <a:rPr lang="en-US" sz="2000" dirty="0">
                  <a:solidFill>
                    <a:srgbClr val="A4001D"/>
                  </a:solidFill>
                </a:rPr>
                <a:t>=JJ </a:t>
              </a:r>
              <a:r>
                <a:rPr lang="en-US" sz="2000" i="1" dirty="0">
                  <a:solidFill>
                    <a:srgbClr val="A4001D"/>
                  </a:solidFill>
                  <a:latin typeface="Times New Roman" charset="0"/>
                </a:rPr>
                <a:t>w</a:t>
              </a:r>
              <a:r>
                <a:rPr lang="en-US" sz="2000" baseline="-25000" dirty="0">
                  <a:solidFill>
                    <a:srgbClr val="A4001D"/>
                  </a:solidFill>
                  <a:latin typeface="Times New Roman" charset="0"/>
                </a:rPr>
                <a:t>-1</a:t>
              </a:r>
              <a:r>
                <a:rPr lang="en-US" sz="2000" dirty="0">
                  <a:solidFill>
                    <a:srgbClr val="A4001D"/>
                  </a:solidFill>
                </a:rPr>
                <a:t>=previous}</a:t>
              </a:r>
            </a:p>
          </p:txBody>
        </p:sp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6373813" y="3117057"/>
              <a:ext cx="24320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Label: </a:t>
              </a:r>
              <a:r>
                <a:rPr lang="en-US" sz="2000" dirty="0">
                  <a:solidFill>
                    <a:schemeClr val="tx2"/>
                  </a:solidFill>
                </a:rPr>
                <a:t>NN</a:t>
              </a:r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>
              <a:off x="6248400" y="3105150"/>
              <a:ext cx="2620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606" name="Text Box 30"/>
            <p:cNvSpPr txBox="1">
              <a:spLocks noChangeArrowheads="1"/>
            </p:cNvSpPr>
            <p:nvPr/>
          </p:nvSpPr>
          <p:spPr bwMode="auto">
            <a:xfrm>
              <a:off x="6315076" y="4423172"/>
              <a:ext cx="25304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POS Tagging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92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Text Categorization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10600" cy="33337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(Zhang and </a:t>
            </a:r>
            <a:r>
              <a:rPr lang="en-US" sz="2000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Oles</a:t>
            </a:r>
            <a:r>
              <a:rPr lang="en-US" sz="2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2001)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Features are presence of each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word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in a document and the document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class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(they do feature selection to use reliable indicator words)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Tests on classic Reuters data set (and others)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Naïve Bayes: 77.0% F</a:t>
            </a:r>
            <a:r>
              <a:rPr lang="en-US" baseline="-25000" dirty="0">
                <a:ea typeface="ＭＳ Ｐゴシック" charset="0"/>
              </a:rPr>
              <a:t>1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Linear regression: 86.0%</a:t>
            </a:r>
          </a:p>
          <a:p>
            <a:pPr lvl="1" eaLnBrk="1" hangingPunct="1"/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Logistic regression: 86.4%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Support vector machine: 86.5%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Paper emphasizes the importance of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regularization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(smoothing) for successful use of discriminative methods (not used in much early NLP/IR work)</a:t>
            </a:r>
          </a:p>
        </p:txBody>
      </p:sp>
    </p:spTree>
    <p:extLst>
      <p:ext uri="{BB962C8B-B14F-4D97-AF65-F5344CB8AC3E}">
        <p14:creationId xmlns:p14="http://schemas.microsoft.com/office/powerpoint/2010/main" val="297232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Other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dirty="0">
                <a:ea typeface="ＭＳ Ｐゴシック" charset="0"/>
                <a:cs typeface="ＭＳ Ｐゴシック" charset="0"/>
              </a:rPr>
              <a:t> Classifier Examples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You can use 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classifier whenever you want to assign data points to one of a number of classes: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Sentence boundary detection 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400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Mikheev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2000)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lvl="2"/>
            <a:r>
              <a:rPr lang="en-US" dirty="0">
                <a:ea typeface="ＭＳ Ｐゴシック" charset="0"/>
              </a:rPr>
              <a:t>Is a period end of sentence or abbreviation?</a:t>
            </a:r>
          </a:p>
          <a:p>
            <a:pPr lvl="1"/>
            <a:r>
              <a:rPr lang="en-US" dirty="0">
                <a:ea typeface="ＭＳ Ｐゴシック" charset="0"/>
              </a:rPr>
              <a:t>Sentiment analysis 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(Pang and Lee 2002)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lvl="2"/>
            <a:r>
              <a:rPr lang="en-US" dirty="0">
                <a:ea typeface="ＭＳ Ｐゴシック" charset="0"/>
              </a:rPr>
              <a:t>Word unigrams, bigrams, POS counts, …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PP attachment 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400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Ratnaparkhi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1998)</a:t>
            </a:r>
          </a:p>
          <a:p>
            <a:pPr lvl="2"/>
            <a:r>
              <a:rPr lang="en-US" dirty="0">
                <a:ea typeface="ＭＳ Ｐゴシック" charset="0"/>
              </a:rPr>
              <a:t>Attach to verb or noun? Features of head noun, preposition, etc.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Parsing decisions in  general 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400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Ratnaparkhi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1997; Johnson et al. 1999, etc.)</a:t>
            </a:r>
            <a:endParaRPr lang="en-US" sz="14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30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we’ve looked at “generative models”</a:t>
            </a:r>
          </a:p>
          <a:p>
            <a:pPr lvl="1"/>
            <a:r>
              <a:rPr lang="en-US" dirty="0"/>
              <a:t>Language models, Naive Bayes</a:t>
            </a:r>
          </a:p>
          <a:p>
            <a:r>
              <a:rPr lang="en-US" dirty="0"/>
              <a:t>But there is now much use of conditional or discriminative probabilistic models in NLP, Speech, IR (and ML generally)</a:t>
            </a:r>
          </a:p>
          <a:p>
            <a:r>
              <a:rPr lang="en-US" dirty="0"/>
              <a:t>Because:</a:t>
            </a:r>
          </a:p>
          <a:p>
            <a:pPr lvl="1"/>
            <a:r>
              <a:rPr lang="en-US" dirty="0"/>
              <a:t>They give high accuracy performance</a:t>
            </a:r>
          </a:p>
          <a:p>
            <a:pPr lvl="1"/>
            <a:r>
              <a:rPr lang="en-US" dirty="0"/>
              <a:t>They make it easy to incorporate lots of linguistically important features</a:t>
            </a:r>
          </a:p>
          <a:p>
            <a:pPr lvl="1"/>
            <a:r>
              <a:rPr lang="en-US" dirty="0"/>
              <a:t>They allow automatic building of language independent, retargetable NLP modules</a:t>
            </a:r>
          </a:p>
        </p:txBody>
      </p:sp>
    </p:spTree>
    <p:extLst>
      <p:ext uri="{BB962C8B-B14F-4D97-AF65-F5344CB8AC3E}">
        <p14:creationId xmlns:p14="http://schemas.microsoft.com/office/powerpoint/2010/main" val="990441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Discriminative Model Features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features from text for discriminative NLP models</a:t>
            </a:r>
          </a:p>
          <a:p>
            <a:endParaRPr lang="en-US" dirty="0"/>
          </a:p>
          <a:p>
            <a:r>
              <a:rPr lang="en-US" dirty="0"/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264738130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Feature-based Linear Classifiers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put features into a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65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Linear Classifiers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Linear classifiers at classification time:</a:t>
            </a: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Linear function from feature sets </a:t>
            </a:r>
            <a:r>
              <a:rPr lang="en-US" dirty="0">
                <a:latin typeface="Times New Roman" charset="0"/>
                <a:ea typeface="ＭＳ Ｐゴシック" charset="0"/>
              </a:rPr>
              <a:t>{</a:t>
            </a:r>
            <a:r>
              <a:rPr lang="en-US" i="1" dirty="0"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</a:rPr>
              <a:t>}</a:t>
            </a:r>
            <a:r>
              <a:rPr lang="en-US" dirty="0">
                <a:latin typeface="Lucida Sans" charset="0"/>
                <a:ea typeface="ＭＳ Ｐゴシック" charset="0"/>
              </a:rPr>
              <a:t> to classes </a:t>
            </a:r>
            <a:r>
              <a:rPr lang="en-US" dirty="0">
                <a:latin typeface="Times New Roman" charset="0"/>
                <a:ea typeface="ＭＳ Ｐゴシック" charset="0"/>
              </a:rPr>
              <a:t>{</a:t>
            </a:r>
            <a:r>
              <a:rPr lang="en-US" i="1" dirty="0">
                <a:latin typeface="Times New Roman" charset="0"/>
                <a:ea typeface="ＭＳ Ｐゴシック" charset="0"/>
              </a:rPr>
              <a:t>c</a:t>
            </a:r>
            <a:r>
              <a:rPr lang="en-US" dirty="0">
                <a:latin typeface="Times New Roman" charset="0"/>
                <a:ea typeface="ＭＳ Ｐゴシック" charset="0"/>
              </a:rPr>
              <a:t>}.</a:t>
            </a:r>
            <a:r>
              <a:rPr lang="en-US" dirty="0">
                <a:latin typeface="Lucida Sans" charset="0"/>
                <a:ea typeface="ＭＳ Ｐゴシック" charset="0"/>
              </a:rPr>
              <a:t> </a:t>
            </a: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Assign a weight </a:t>
            </a:r>
            <a:r>
              <a:rPr lang="en-US" i="1" dirty="0">
                <a:latin typeface="Lucida Sans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Lucida Sans" charset="0"/>
                <a:ea typeface="ＭＳ Ｐゴシック" charset="0"/>
                <a:sym typeface="Symbol" charset="0"/>
              </a:rPr>
              <a:t> to each feature </a:t>
            </a:r>
            <a:r>
              <a:rPr lang="en-US" i="1" dirty="0"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Lucida Sans" charset="0"/>
                <a:ea typeface="ＭＳ Ｐゴシック" charset="0"/>
                <a:sym typeface="Symbol" charset="0"/>
              </a:rPr>
              <a:t>.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  <a:sym typeface="Symbol" charset="0"/>
              </a:rPr>
              <a:t>We consider each class for an observed datum </a:t>
            </a:r>
            <a:r>
              <a:rPr lang="en-US" i="1" dirty="0">
                <a:latin typeface="Times New Roman" charset="0"/>
                <a:ea typeface="ＭＳ Ｐゴシック" charset="0"/>
              </a:rPr>
              <a:t>d</a:t>
            </a:r>
            <a:endParaRPr lang="en-US" dirty="0">
              <a:latin typeface="Lucida Sans" charset="0"/>
              <a:ea typeface="ＭＳ Ｐゴシック" charset="0"/>
              <a:sym typeface="Symbol" charset="0"/>
            </a:endParaRP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For a pair (</a:t>
            </a:r>
            <a:r>
              <a:rPr lang="en-US" i="1" dirty="0" err="1">
                <a:latin typeface="Times New Roman" charset="0"/>
                <a:ea typeface="ＭＳ Ｐゴシック" charset="0"/>
              </a:rPr>
              <a:t>c,d</a:t>
            </a:r>
            <a:r>
              <a:rPr lang="en-US" dirty="0">
                <a:latin typeface="Lucida Sans" charset="0"/>
                <a:ea typeface="ＭＳ Ｐゴシック" charset="0"/>
              </a:rPr>
              <a:t>), features vote with their weights: </a:t>
            </a:r>
          </a:p>
          <a:p>
            <a:pPr lvl="2" eaLnBrk="1" hangingPunct="1"/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vote(c) = 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sz="2200" i="1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sz="2200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sz="2200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sz="2200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sz="2200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)</a:t>
            </a:r>
          </a:p>
          <a:p>
            <a:pPr lvl="2" eaLnBrk="1" hangingPunct="1"/>
            <a:endParaRPr lang="en-US" sz="2200" dirty="0">
              <a:solidFill>
                <a:srgbClr val="CC0000"/>
              </a:solidFill>
              <a:latin typeface="Times New Roman" charset="0"/>
              <a:ea typeface="ＭＳ Ｐゴシック" charset="0"/>
              <a:sym typeface="Symbol" charset="0"/>
            </a:endParaRPr>
          </a:p>
          <a:p>
            <a:pPr marL="800100" lvl="2" indent="0" eaLnBrk="1" hangingPunct="1">
              <a:buNone/>
            </a:pPr>
            <a:endParaRPr lang="en-US" sz="4400" baseline="-25000" dirty="0">
              <a:solidFill>
                <a:srgbClr val="CC0000"/>
              </a:solidFill>
              <a:latin typeface="Times New Roman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Choose the class </a:t>
            </a:r>
            <a:r>
              <a:rPr lang="en-US" i="1" dirty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dirty="0">
                <a:latin typeface="Lucida Sans" charset="0"/>
                <a:ea typeface="ＭＳ Ｐゴシック" charset="0"/>
              </a:rPr>
              <a:t> which maximizes </a:t>
            </a:r>
            <a:r>
              <a:rPr lang="en-US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i="1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)</a:t>
            </a:r>
            <a:endParaRPr lang="en-US" dirty="0">
              <a:solidFill>
                <a:schemeClr val="accent6"/>
              </a:solidFill>
              <a:ea typeface="ＭＳ Ｐゴシック" charset="0"/>
            </a:endParaRPr>
          </a:p>
        </p:txBody>
      </p:sp>
      <p:sp>
        <p:nvSpPr>
          <p:cNvPr id="13" name="Text Box 1031"/>
          <p:cNvSpPr txBox="1">
            <a:spLocks noChangeArrowheads="1"/>
          </p:cNvSpPr>
          <p:nvPr/>
        </p:nvSpPr>
        <p:spPr bwMode="auto">
          <a:xfrm>
            <a:off x="1752600" y="3754219"/>
            <a:ext cx="13944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chemeClr val="accent6"/>
                </a:solidFill>
              </a:rPr>
              <a:t>PERSON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4191000" y="3754219"/>
            <a:ext cx="1451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6"/>
                </a:solidFill>
              </a:rPr>
              <a:t> LOCATION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12" name="Text Box 1030"/>
          <p:cNvSpPr txBox="1">
            <a:spLocks noChangeArrowheads="1"/>
          </p:cNvSpPr>
          <p:nvPr/>
        </p:nvSpPr>
        <p:spPr bwMode="auto">
          <a:xfrm>
            <a:off x="7239000" y="3735169"/>
            <a:ext cx="129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8700"/>
                </a:solidFill>
              </a:rPr>
              <a:t>DRUG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</p:spTree>
    <p:extLst>
      <p:ext uri="{BB962C8B-B14F-4D97-AF65-F5344CB8AC3E}">
        <p14:creationId xmlns:p14="http://schemas.microsoft.com/office/powerpoint/2010/main" val="2941502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Linear Classifiers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Linear classifiers at classification time:</a:t>
            </a: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Linear function from feature sets </a:t>
            </a:r>
            <a:r>
              <a:rPr lang="en-US" dirty="0">
                <a:latin typeface="Times New Roman" charset="0"/>
                <a:ea typeface="ＭＳ Ｐゴシック" charset="0"/>
              </a:rPr>
              <a:t>{</a:t>
            </a:r>
            <a:r>
              <a:rPr lang="en-US" i="1" dirty="0"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</a:rPr>
              <a:t>}</a:t>
            </a:r>
            <a:r>
              <a:rPr lang="en-US" dirty="0">
                <a:latin typeface="Lucida Sans" charset="0"/>
                <a:ea typeface="ＭＳ Ｐゴシック" charset="0"/>
              </a:rPr>
              <a:t> to classes </a:t>
            </a:r>
            <a:r>
              <a:rPr lang="en-US" dirty="0">
                <a:latin typeface="Times New Roman" charset="0"/>
                <a:ea typeface="ＭＳ Ｐゴシック" charset="0"/>
              </a:rPr>
              <a:t>{</a:t>
            </a:r>
            <a:r>
              <a:rPr lang="en-US" i="1" dirty="0">
                <a:latin typeface="Times New Roman" charset="0"/>
                <a:ea typeface="ＭＳ Ｐゴシック" charset="0"/>
              </a:rPr>
              <a:t>c</a:t>
            </a:r>
            <a:r>
              <a:rPr lang="en-US" dirty="0">
                <a:latin typeface="Times New Roman" charset="0"/>
                <a:ea typeface="ＭＳ Ｐゴシック" charset="0"/>
              </a:rPr>
              <a:t>}.</a:t>
            </a:r>
            <a:r>
              <a:rPr lang="en-US" dirty="0">
                <a:latin typeface="Lucida Sans" charset="0"/>
                <a:ea typeface="ＭＳ Ｐゴシック" charset="0"/>
              </a:rPr>
              <a:t> </a:t>
            </a: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Assign a weight </a:t>
            </a:r>
            <a:r>
              <a:rPr lang="en-US" i="1" dirty="0">
                <a:latin typeface="Lucida Sans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Lucida Sans" charset="0"/>
                <a:ea typeface="ＭＳ Ｐゴシック" charset="0"/>
                <a:sym typeface="Symbol" charset="0"/>
              </a:rPr>
              <a:t> to each feature </a:t>
            </a:r>
            <a:r>
              <a:rPr lang="en-US" i="1" dirty="0"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Lucida Sans" charset="0"/>
                <a:ea typeface="ＭＳ Ｐゴシック" charset="0"/>
                <a:sym typeface="Symbol" charset="0"/>
              </a:rPr>
              <a:t>.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  <a:sym typeface="Symbol" charset="0"/>
              </a:rPr>
              <a:t>We consider each class for an observed datum </a:t>
            </a:r>
            <a:r>
              <a:rPr lang="en-US" i="1" dirty="0">
                <a:latin typeface="Times New Roman" charset="0"/>
                <a:ea typeface="ＭＳ Ｐゴシック" charset="0"/>
              </a:rPr>
              <a:t>d</a:t>
            </a:r>
            <a:endParaRPr lang="en-US" dirty="0">
              <a:latin typeface="Lucida Sans" charset="0"/>
              <a:ea typeface="ＭＳ Ｐゴシック" charset="0"/>
              <a:sym typeface="Symbol" charset="0"/>
            </a:endParaRP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For a pair (</a:t>
            </a:r>
            <a:r>
              <a:rPr lang="en-US" i="1" dirty="0" err="1">
                <a:latin typeface="Times New Roman" charset="0"/>
                <a:ea typeface="ＭＳ Ｐゴシック" charset="0"/>
              </a:rPr>
              <a:t>c,d</a:t>
            </a:r>
            <a:r>
              <a:rPr lang="en-US" dirty="0">
                <a:latin typeface="Lucida Sans" charset="0"/>
                <a:ea typeface="ＭＳ Ｐゴシック" charset="0"/>
              </a:rPr>
              <a:t>), features vote with their weights: </a:t>
            </a:r>
          </a:p>
          <a:p>
            <a:pPr lvl="2" eaLnBrk="1" hangingPunct="1"/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vote(c) = 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sz="2200" i="1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sz="2200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sz="2200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sz="2200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sz="2200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)</a:t>
            </a:r>
          </a:p>
          <a:p>
            <a:pPr lvl="2" eaLnBrk="1" hangingPunct="1"/>
            <a:endParaRPr lang="en-US" sz="2200" dirty="0">
              <a:solidFill>
                <a:srgbClr val="CC0000"/>
              </a:solidFill>
              <a:latin typeface="Times New Roman" charset="0"/>
              <a:ea typeface="ＭＳ Ｐゴシック" charset="0"/>
              <a:sym typeface="Symbol" charset="0"/>
            </a:endParaRPr>
          </a:p>
          <a:p>
            <a:pPr marL="800100" lvl="2" indent="0" eaLnBrk="1" hangingPunct="1">
              <a:buNone/>
            </a:pPr>
            <a:endParaRPr lang="en-US" sz="4400" baseline="-25000" dirty="0">
              <a:solidFill>
                <a:srgbClr val="CC0000"/>
              </a:solidFill>
              <a:latin typeface="Times New Roman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Choose the class </a:t>
            </a:r>
            <a:r>
              <a:rPr lang="en-US" i="1" dirty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dirty="0">
                <a:latin typeface="Lucida Sans" charset="0"/>
                <a:ea typeface="ＭＳ Ｐゴシック" charset="0"/>
              </a:rPr>
              <a:t> which maximizes </a:t>
            </a:r>
            <a:r>
              <a:rPr lang="en-US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i="1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= </a:t>
            </a:r>
            <a:r>
              <a:rPr lang="en-US" dirty="0">
                <a:solidFill>
                  <a:schemeClr val="accent6"/>
                </a:solidFill>
                <a:ea typeface="ＭＳ Ｐゴシック" charset="0"/>
                <a:sym typeface="Symbol" charset="0"/>
              </a:rPr>
              <a:t>LOCATION</a:t>
            </a:r>
            <a:endParaRPr lang="en-US" dirty="0">
              <a:solidFill>
                <a:schemeClr val="accent6"/>
              </a:solidFill>
              <a:ea typeface="ＭＳ Ｐゴシック" charset="0"/>
            </a:endParaRPr>
          </a:p>
        </p:txBody>
      </p:sp>
      <p:sp>
        <p:nvSpPr>
          <p:cNvPr id="13" name="Text Box 1031"/>
          <p:cNvSpPr txBox="1">
            <a:spLocks noChangeArrowheads="1"/>
          </p:cNvSpPr>
          <p:nvPr/>
        </p:nvSpPr>
        <p:spPr bwMode="auto">
          <a:xfrm>
            <a:off x="1752600" y="3754219"/>
            <a:ext cx="13944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chemeClr val="accent6"/>
                </a:solidFill>
              </a:rPr>
              <a:t>PERSON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29705" name="Text Box 19"/>
          <p:cNvSpPr txBox="1">
            <a:spLocks noChangeArrowheads="1"/>
          </p:cNvSpPr>
          <p:nvPr/>
        </p:nvSpPr>
        <p:spPr bwMode="auto">
          <a:xfrm>
            <a:off x="3505200" y="3867150"/>
            <a:ext cx="289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9900CC"/>
                </a:solidFill>
              </a:rPr>
              <a:t>1.8                      </a:t>
            </a:r>
            <a:r>
              <a:rPr lang="en-US" sz="2000" dirty="0">
                <a:solidFill>
                  <a:srgbClr val="FF6600"/>
                </a:solidFill>
              </a:rPr>
              <a:t>–0.6</a:t>
            </a:r>
            <a:r>
              <a:rPr lang="en-US" sz="2000" dirty="0">
                <a:solidFill>
                  <a:srgbClr val="9900CC"/>
                </a:solidFill>
              </a:rPr>
              <a:t> </a:t>
            </a:r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4191000" y="3754219"/>
            <a:ext cx="1451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6"/>
                </a:solidFill>
              </a:rPr>
              <a:t> LOCATION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29706" name="Text Box 20"/>
          <p:cNvSpPr txBox="1">
            <a:spLocks noChangeArrowheads="1"/>
          </p:cNvSpPr>
          <p:nvPr/>
        </p:nvSpPr>
        <p:spPr bwMode="auto">
          <a:xfrm>
            <a:off x="7010400" y="3638550"/>
            <a:ext cx="5901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8000"/>
                </a:solidFill>
              </a:rPr>
              <a:t>0.3</a:t>
            </a:r>
          </a:p>
        </p:txBody>
      </p:sp>
      <p:sp>
        <p:nvSpPr>
          <p:cNvPr id="12" name="Text Box 1030"/>
          <p:cNvSpPr txBox="1">
            <a:spLocks noChangeArrowheads="1"/>
          </p:cNvSpPr>
          <p:nvPr/>
        </p:nvSpPr>
        <p:spPr bwMode="auto">
          <a:xfrm>
            <a:off x="7239000" y="3735169"/>
            <a:ext cx="129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8700"/>
                </a:solidFill>
              </a:rPr>
              <a:t>DRUG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14" name="Oval 1032"/>
          <p:cNvSpPr>
            <a:spLocks noChangeArrowheads="1"/>
          </p:cNvSpPr>
          <p:nvPr/>
        </p:nvSpPr>
        <p:spPr bwMode="auto">
          <a:xfrm>
            <a:off x="3429000" y="3695700"/>
            <a:ext cx="2209800" cy="781050"/>
          </a:xfrm>
          <a:prstGeom prst="ellips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033"/>
          <p:cNvSpPr>
            <a:spLocks noChangeArrowheads="1"/>
          </p:cNvSpPr>
          <p:nvPr/>
        </p:nvSpPr>
        <p:spPr bwMode="auto">
          <a:xfrm>
            <a:off x="4114800" y="3733800"/>
            <a:ext cx="2286000" cy="74295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034"/>
          <p:cNvSpPr>
            <a:spLocks noChangeArrowheads="1"/>
          </p:cNvSpPr>
          <p:nvPr/>
        </p:nvSpPr>
        <p:spPr bwMode="auto">
          <a:xfrm>
            <a:off x="6624270" y="3638550"/>
            <a:ext cx="1986330" cy="8382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34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Linear Classifiers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</a:rPr>
              <a:t>There are many ways to chose weights for features</a:t>
            </a:r>
          </a:p>
          <a:p>
            <a:pPr marL="0" indent="0">
              <a:buNone/>
            </a:pP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Perceptron: find a currently misclassified example, and nudge weights in the direction of its correct classification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Margin-based methods (Support Vector Machines)</a:t>
            </a:r>
          </a:p>
        </p:txBody>
      </p:sp>
    </p:spTree>
    <p:extLst>
      <p:ext uri="{BB962C8B-B14F-4D97-AF65-F5344CB8AC3E}">
        <p14:creationId xmlns:p14="http://schemas.microsoft.com/office/powerpoint/2010/main" val="2042718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Linear Classifiers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57300"/>
            <a:ext cx="8229600" cy="3771900"/>
          </a:xfrm>
        </p:spPr>
        <p:txBody>
          <a:bodyPr/>
          <a:lstStyle/>
          <a:p>
            <a:pPr eaLnBrk="1" hangingPunct="1"/>
            <a:r>
              <a:rPr lang="en-US" sz="2200" dirty="0">
                <a:ea typeface="ＭＳ Ｐゴシック" charset="0"/>
                <a:cs typeface="ＭＳ Ｐゴシック" charset="0"/>
              </a:rPr>
              <a:t>Exponential (log-linear, </a:t>
            </a:r>
            <a:r>
              <a:rPr lang="en-US" sz="2200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, logistic, Gibbs) models:</a:t>
            </a:r>
          </a:p>
          <a:p>
            <a:pPr lvl="1"/>
            <a:r>
              <a:rPr lang="en-US" dirty="0">
                <a:ea typeface="ＭＳ Ｐゴシック" charset="0"/>
              </a:rPr>
              <a:t>Make a probabilistic model from the linear combination </a:t>
            </a:r>
            <a:r>
              <a:rPr lang="en-US" dirty="0"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i="1" dirty="0"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i="1" dirty="0" err="1"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i="1" baseline="-25000" dirty="0" err="1"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i="1" dirty="0" err="1"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dirty="0">
                <a:latin typeface="Times New Roman" charset="0"/>
                <a:ea typeface="ＭＳ Ｐゴシック" charset="0"/>
                <a:sym typeface="Symbol" charset="0"/>
              </a:rPr>
              <a:t>)</a:t>
            </a:r>
            <a:r>
              <a:rPr lang="en-US" dirty="0">
                <a:latin typeface="Lucida Sans" charset="0"/>
                <a:ea typeface="ＭＳ Ｐゴシック" charset="0"/>
              </a:rPr>
              <a:t> </a:t>
            </a:r>
          </a:p>
          <a:p>
            <a:pPr lvl="1" eaLnBrk="1" hangingPunct="1"/>
            <a:endParaRPr lang="en-US" sz="4000" dirty="0">
              <a:latin typeface="Lucida Sans" charset="0"/>
              <a:ea typeface="ＭＳ Ｐゴシック" charset="0"/>
            </a:endParaRPr>
          </a:p>
          <a:p>
            <a:pPr marL="457200" lvl="1" indent="0" eaLnBrk="1" hangingPunct="1">
              <a:buNone/>
            </a:pPr>
            <a:endParaRPr lang="en-US" sz="2000" dirty="0">
              <a:latin typeface="Lucida Sans" charset="0"/>
              <a:ea typeface="ＭＳ Ｐゴシック" charset="0"/>
            </a:endParaRP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P(</a:t>
            </a:r>
            <a:r>
              <a:rPr lang="en-US" sz="1800" dirty="0" err="1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LOCATION</a:t>
            </a:r>
            <a:r>
              <a:rPr lang="en-US" sz="1800" dirty="0" err="1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Québec</a:t>
            </a:r>
            <a:r>
              <a:rPr lang="en-US" sz="1800" dirty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baseline="30000" dirty="0">
                <a:latin typeface="Lucida Sans" charset="0"/>
                <a:ea typeface="ＭＳ Ｐゴシック" charset="0"/>
              </a:rPr>
              <a:t>–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0.6</a:t>
            </a:r>
            <a:r>
              <a:rPr lang="en-US" sz="1800" dirty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baseline="30000" dirty="0">
                <a:latin typeface="Lucida Sans" charset="0"/>
                <a:ea typeface="ＭＳ Ｐゴシック" charset="0"/>
              </a:rPr>
              <a:t>–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0.6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>
                <a:latin typeface="Lucida Sans" charset="0"/>
                <a:ea typeface="ＭＳ Ｐゴシック" charset="0"/>
              </a:rPr>
              <a:t>) = 0.586</a:t>
            </a: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P(</a:t>
            </a:r>
            <a:r>
              <a:rPr lang="en-US" sz="1800" dirty="0" err="1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DRUG</a:t>
            </a:r>
            <a:r>
              <a:rPr lang="en-US" sz="1800" dirty="0" err="1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Québec</a:t>
            </a:r>
            <a:r>
              <a:rPr lang="en-US" sz="1800" dirty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 </a:t>
            </a:r>
            <a:r>
              <a:rPr lang="en-US" sz="1800" dirty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–0.6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>
                <a:latin typeface="Lucida Sans" charset="0"/>
                <a:ea typeface="ＭＳ Ｐゴシック" charset="0"/>
              </a:rPr>
              <a:t>) = 0.238</a:t>
            </a: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P(</a:t>
            </a:r>
            <a:r>
              <a:rPr lang="en-US" sz="1800" dirty="0" err="1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PERSON</a:t>
            </a:r>
            <a:r>
              <a:rPr lang="en-US" sz="1800" dirty="0" err="1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Québec</a:t>
            </a:r>
            <a:r>
              <a:rPr lang="en-US" sz="1800" dirty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 </a:t>
            </a:r>
            <a:r>
              <a:rPr lang="en-US" sz="1800" dirty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–0.6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>
                <a:latin typeface="Lucida Sans" charset="0"/>
                <a:ea typeface="ＭＳ Ｐゴシック" charset="0"/>
              </a:rPr>
              <a:t>) = 0.176</a:t>
            </a:r>
          </a:p>
          <a:p>
            <a:pPr lvl="1" eaLnBrk="1" hangingPunct="1"/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The </a:t>
            </a:r>
            <a:r>
              <a:rPr lang="en-US" sz="2200" dirty="0">
                <a:solidFill>
                  <a:srgbClr val="008000"/>
                </a:solidFill>
                <a:latin typeface="Lucida Sans" charset="0"/>
                <a:ea typeface="ＭＳ Ｐゴシック" charset="0"/>
                <a:sym typeface="Symbol" charset="0"/>
              </a:rPr>
              <a:t>weights</a:t>
            </a:r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 are the </a:t>
            </a:r>
            <a:r>
              <a:rPr lang="en-US" sz="2200" dirty="0">
                <a:solidFill>
                  <a:srgbClr val="008000"/>
                </a:solidFill>
                <a:latin typeface="Lucida Sans" charset="0"/>
                <a:ea typeface="ＭＳ Ｐゴシック" charset="0"/>
                <a:sym typeface="Symbol" charset="0"/>
              </a:rPr>
              <a:t>parameters</a:t>
            </a:r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 of the probability model, combined via a “soft max” function</a:t>
            </a:r>
          </a:p>
        </p:txBody>
      </p:sp>
      <p:grpSp>
        <p:nvGrpSpPr>
          <p:cNvPr id="30727" name="Group 4"/>
          <p:cNvGrpSpPr>
            <a:grpSpLocks/>
          </p:cNvGrpSpPr>
          <p:nvPr/>
        </p:nvGrpSpPr>
        <p:grpSpPr bwMode="auto">
          <a:xfrm>
            <a:off x="1143000" y="2038350"/>
            <a:ext cx="4114800" cy="1066800"/>
            <a:chOff x="1453" y="3024"/>
            <a:chExt cx="2227" cy="659"/>
          </a:xfrm>
        </p:grpSpPr>
        <p:graphicFrame>
          <p:nvGraphicFramePr>
            <p:cNvPr id="30722" name="Object 2"/>
            <p:cNvGraphicFramePr>
              <a:graphicFrameLocks noChangeAspect="1"/>
            </p:cNvGraphicFramePr>
            <p:nvPr/>
          </p:nvGraphicFramePr>
          <p:xfrm>
            <a:off x="2303" y="3312"/>
            <a:ext cx="1347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4" imgW="1234080" imgH="329040" progId="Equation.3">
                    <p:embed/>
                  </p:oleObj>
                </mc:Choice>
                <mc:Fallback>
                  <p:oleObj name="Equation" r:id="rId4" imgW="1234080" imgH="329040" progId="Equation.3">
                    <p:embed/>
                    <p:pic>
                      <p:nvPicPr>
                        <p:cNvPr id="3072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3" y="3312"/>
                          <a:ext cx="1347" cy="37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8081204"/>
                </p:ext>
              </p:extLst>
            </p:nvPr>
          </p:nvGraphicFramePr>
          <p:xfrm>
            <a:off x="1453" y="3072"/>
            <a:ext cx="2227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6" imgW="2047680" imgH="420480" progId="Equation.3">
                    <p:embed/>
                  </p:oleObj>
                </mc:Choice>
                <mc:Fallback>
                  <p:oleObj name="Equation" r:id="rId6" imgW="2047680" imgH="420480" progId="Equation.3">
                    <p:embed/>
                    <p:pic>
                      <p:nvPicPr>
                        <p:cNvPr id="3072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3072"/>
                          <a:ext cx="2227" cy="53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2516" y="3024"/>
            <a:ext cx="1099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8" imgW="1005480" imgH="329040" progId="Equation.3">
                    <p:embed/>
                  </p:oleObj>
                </mc:Choice>
                <mc:Fallback>
                  <p:oleObj name="Equation" r:id="rId8" imgW="1005480" imgH="329040" progId="Equation.3">
                    <p:embed/>
                    <p:pic>
                      <p:nvPicPr>
                        <p:cNvPr id="3072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3024"/>
                          <a:ext cx="1099" cy="37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638800" y="2114550"/>
            <a:ext cx="2667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CC0000"/>
                </a:solidFill>
              </a:rPr>
              <a:t>Makes votes positive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638800" y="2583418"/>
            <a:ext cx="2667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2584BB"/>
                </a:solidFill>
              </a:rPr>
              <a:t>Normalizes votes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>
            <a:off x="5257800" y="2286000"/>
            <a:ext cx="381000" cy="11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H="1">
            <a:off x="5257800" y="2722960"/>
            <a:ext cx="381000" cy="11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Linear Classifiers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>
                <a:ea typeface="ＭＳ Ｐゴシック" charset="0"/>
                <a:cs typeface="ＭＳ Ｐゴシック" charset="0"/>
              </a:rPr>
              <a:t>Exponential (log-linear, </a:t>
            </a:r>
            <a:r>
              <a:rPr lang="en-US" sz="2200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, logistic, Gibbs) models: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Given this model form, we will choose parameters {</a:t>
            </a:r>
            <a:r>
              <a:rPr lang="en-US" i="1" dirty="0"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dirty="0">
                <a:ea typeface="ＭＳ Ｐゴシック" charset="0"/>
                <a:sym typeface="Symbol" charset="0"/>
              </a:rPr>
              <a:t>} that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sym typeface="Symbol" charset="0"/>
              </a:rPr>
              <a:t>maximize the conditional likelihood</a:t>
            </a:r>
            <a:r>
              <a:rPr lang="en-US" dirty="0">
                <a:ea typeface="ＭＳ Ｐゴシック" charset="0"/>
                <a:sym typeface="Symbol" charset="0"/>
              </a:rPr>
              <a:t> of the data according to this model.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We construct not only classifications, but probability distributions over classifications.</a:t>
            </a:r>
          </a:p>
          <a:p>
            <a:pPr lvl="2"/>
            <a:r>
              <a:rPr lang="en-US" sz="1800" dirty="0">
                <a:ea typeface="ＭＳ Ｐゴシック" charset="0"/>
                <a:cs typeface="ＭＳ Ｐゴシック" charset="0"/>
              </a:rPr>
              <a:t>There are other (good!) ways of discriminating classes – SVMs, boosting, even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perceptrons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– but these methods are not as trivial to interpret as distributions over classes.</a:t>
            </a:r>
          </a:p>
          <a:p>
            <a:pPr lvl="1" eaLnBrk="1" hangingPunct="1"/>
            <a:endParaRPr lang="en-US" sz="2200" dirty="0">
              <a:latin typeface="Lucida Sans" charset="0"/>
              <a:ea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72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Aside: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Maxent</a:t>
            </a:r>
            <a:r>
              <a:rPr lang="en-US" dirty="0"/>
              <a:t> models in NLP are essentially the same as multiclass logistic regression models in statistics (or machine learning)</a:t>
            </a:r>
          </a:p>
          <a:p>
            <a:pPr lvl="1"/>
            <a:r>
              <a:rPr lang="en-US" dirty="0"/>
              <a:t>If you haven’t seen these before, don’t worry, this presentation is self-contained!</a:t>
            </a:r>
          </a:p>
          <a:p>
            <a:pPr lvl="1"/>
            <a:r>
              <a:rPr lang="en-US" dirty="0"/>
              <a:t>If you have seen these before you might think about:</a:t>
            </a:r>
          </a:p>
          <a:p>
            <a:pPr lvl="2"/>
            <a:r>
              <a:rPr lang="en-US" dirty="0"/>
              <a:t>The parameterization is slightly different in a way that is advantageous for NLP-style models with tons of sparse features </a:t>
            </a:r>
            <a:r>
              <a:rPr lang="en-US" sz="1600" dirty="0">
                <a:solidFill>
                  <a:schemeClr val="accent3"/>
                </a:solidFill>
              </a:rPr>
              <a:t>(but statistically inelegant)</a:t>
            </a:r>
            <a:endParaRPr lang="en-US" dirty="0">
              <a:solidFill>
                <a:schemeClr val="accent3"/>
              </a:solidFill>
            </a:endParaRPr>
          </a:p>
          <a:p>
            <a:pPr lvl="2"/>
            <a:r>
              <a:rPr lang="en-US" dirty="0"/>
              <a:t>The key role of feature functions in NLP and in this presentation</a:t>
            </a:r>
          </a:p>
          <a:p>
            <a:pPr lvl="3"/>
            <a:r>
              <a:rPr lang="en-US" dirty="0"/>
              <a:t>The features are more general, with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dirty="0"/>
              <a:t> also being a function of the class – when might this be useful?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07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Quiz Question</a:t>
            </a:r>
          </a:p>
        </p:txBody>
      </p:sp>
      <p:sp>
        <p:nvSpPr>
          <p:cNvPr id="317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Assuming exactly the same set up (3 class decision: LOCATION, PERSON, or DRUG; 3 features as before, </a:t>
            </a:r>
            <a:r>
              <a:rPr lang="en-US" sz="2000" dirty="0" err="1">
                <a:latin typeface="Lucida Sans" charset="0"/>
                <a:ea typeface="ＭＳ Ｐゴシック" charset="0"/>
                <a:cs typeface="ＭＳ Ｐゴシック" charset="0"/>
              </a:rPr>
              <a:t>maxent</a:t>
            </a:r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), what are: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</a:rPr>
              <a:t>P(</a:t>
            </a:r>
            <a:r>
              <a:rPr lang="en-US" dirty="0">
                <a:solidFill>
                  <a:srgbClr val="FF8700"/>
                </a:solidFill>
              </a:rPr>
              <a:t>PERSON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| </a:t>
            </a:r>
            <a:r>
              <a:rPr lang="en-US" i="1" dirty="0">
                <a:solidFill>
                  <a:srgbClr val="CC0000"/>
                </a:solidFill>
              </a:rPr>
              <a:t>by </a:t>
            </a:r>
            <a:r>
              <a:rPr lang="en-US" i="1" dirty="0" err="1">
                <a:solidFill>
                  <a:srgbClr val="CC0000"/>
                </a:solidFill>
              </a:rPr>
              <a:t>Goéric</a:t>
            </a:r>
            <a:r>
              <a:rPr lang="en-US" dirty="0">
                <a:latin typeface="Lucida Sans" charset="0"/>
                <a:ea typeface="ＭＳ Ｐゴシック" charset="0"/>
              </a:rPr>
              <a:t>)    = 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</a:rPr>
              <a:t>P(</a:t>
            </a:r>
            <a:r>
              <a:rPr lang="en-US" dirty="0">
                <a:solidFill>
                  <a:srgbClr val="FF8700"/>
                </a:solidFill>
              </a:rPr>
              <a:t>LOCATION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| </a:t>
            </a:r>
            <a:r>
              <a:rPr lang="en-US" i="1" dirty="0">
                <a:solidFill>
                  <a:srgbClr val="CC0000"/>
                </a:solidFill>
              </a:rPr>
              <a:t>by </a:t>
            </a:r>
            <a:r>
              <a:rPr lang="en-US" i="1" dirty="0" err="1">
                <a:solidFill>
                  <a:srgbClr val="CC0000"/>
                </a:solidFill>
              </a:rPr>
              <a:t>Goéric</a:t>
            </a:r>
            <a:r>
              <a:rPr lang="en-US" dirty="0">
                <a:latin typeface="Lucida Sans" charset="0"/>
                <a:ea typeface="ＭＳ Ｐゴシック" charset="0"/>
              </a:rPr>
              <a:t>) = 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</a:rPr>
              <a:t>P(</a:t>
            </a:r>
            <a:r>
              <a:rPr lang="en-US" dirty="0">
                <a:solidFill>
                  <a:srgbClr val="FF8700"/>
                </a:solidFill>
              </a:rPr>
              <a:t>DRUG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| </a:t>
            </a:r>
            <a:r>
              <a:rPr lang="en-US" i="1" dirty="0">
                <a:solidFill>
                  <a:srgbClr val="CC0000"/>
                </a:solidFill>
              </a:rPr>
              <a:t>by </a:t>
            </a:r>
            <a:r>
              <a:rPr lang="en-US" i="1" dirty="0" err="1">
                <a:solidFill>
                  <a:srgbClr val="CC0000"/>
                </a:solidFill>
              </a:rPr>
              <a:t>Goéric</a:t>
            </a:r>
            <a:r>
              <a:rPr lang="en-US" dirty="0">
                <a:latin typeface="Lucida Sans" charset="0"/>
                <a:ea typeface="ＭＳ Ｐゴシック" charset="0"/>
              </a:rPr>
              <a:t>)       = </a:t>
            </a:r>
          </a:p>
          <a:p>
            <a:pPr lvl="1"/>
            <a:endParaRPr lang="en-US" sz="800" dirty="0">
              <a:latin typeface="Lucida Sans" charset="0"/>
              <a:ea typeface="ＭＳ Ｐゴシック" charset="0"/>
            </a:endParaRPr>
          </a:p>
          <a:p>
            <a:pPr lvl="1">
              <a:lnSpc>
                <a:spcPct val="95000"/>
              </a:lnSpc>
            </a:pPr>
            <a:r>
              <a:rPr lang="en-US" sz="18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 1.8    </a:t>
            </a:r>
            <a:r>
              <a:rPr lang="en-US" sz="1800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sz="1800" baseline="-250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18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18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sz="1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sz="1800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sz="18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-0.6   </a:t>
            </a:r>
            <a:r>
              <a:rPr lang="en-US" sz="1800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sz="1800" baseline="-250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18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18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sz="1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0.3    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sz="1800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sz="1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/>
            <a:endParaRPr lang="en-US" dirty="0">
              <a:latin typeface="Lucida Sans" charset="0"/>
              <a:ea typeface="ＭＳ Ｐゴシック" charset="0"/>
            </a:endParaRPr>
          </a:p>
        </p:txBody>
      </p:sp>
      <p:sp>
        <p:nvSpPr>
          <p:cNvPr id="31751" name="Text Box 1028"/>
          <p:cNvSpPr txBox="1">
            <a:spLocks noChangeArrowheads="1"/>
          </p:cNvSpPr>
          <p:nvPr/>
        </p:nvSpPr>
        <p:spPr bwMode="auto">
          <a:xfrm>
            <a:off x="609600" y="4258866"/>
            <a:ext cx="12870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8700"/>
                </a:solidFill>
              </a:rPr>
              <a:t>PERSON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by </a:t>
            </a:r>
            <a:r>
              <a:rPr lang="en-US" sz="1800" i="1" dirty="0" err="1">
                <a:solidFill>
                  <a:srgbClr val="CC0000"/>
                </a:solidFill>
              </a:rPr>
              <a:t>Goéric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31753" name="Oval 1033"/>
          <p:cNvSpPr>
            <a:spLocks noChangeArrowheads="1"/>
          </p:cNvSpPr>
          <p:nvPr/>
        </p:nvSpPr>
        <p:spPr bwMode="auto">
          <a:xfrm>
            <a:off x="533400" y="4248150"/>
            <a:ext cx="1447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2204721" y="4258866"/>
            <a:ext cx="13683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8700"/>
                </a:solidFill>
              </a:rPr>
              <a:t>LOCATION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by </a:t>
            </a:r>
            <a:r>
              <a:rPr lang="en-US" sz="1800" i="1" dirty="0" err="1">
                <a:solidFill>
                  <a:srgbClr val="CC0000"/>
                </a:solidFill>
              </a:rPr>
              <a:t>Goéric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12" name="Oval 1033"/>
          <p:cNvSpPr>
            <a:spLocks noChangeArrowheads="1"/>
          </p:cNvSpPr>
          <p:nvPr/>
        </p:nvSpPr>
        <p:spPr bwMode="auto">
          <a:xfrm>
            <a:off x="2209800" y="4248150"/>
            <a:ext cx="1447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28"/>
          <p:cNvSpPr txBox="1">
            <a:spLocks noChangeArrowheads="1"/>
          </p:cNvSpPr>
          <p:nvPr/>
        </p:nvSpPr>
        <p:spPr bwMode="auto">
          <a:xfrm>
            <a:off x="3947380" y="4258866"/>
            <a:ext cx="13020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8700"/>
                </a:solidFill>
              </a:rPr>
              <a:t>DRUG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by </a:t>
            </a:r>
            <a:r>
              <a:rPr lang="en-US" sz="1800" i="1" dirty="0" err="1">
                <a:solidFill>
                  <a:srgbClr val="CC0000"/>
                </a:solidFill>
              </a:rPr>
              <a:t>Goéric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14" name="Oval 1033"/>
          <p:cNvSpPr>
            <a:spLocks noChangeArrowheads="1"/>
          </p:cNvSpPr>
          <p:nvPr/>
        </p:nvSpPr>
        <p:spPr bwMode="auto">
          <a:xfrm>
            <a:off x="3886200" y="4248150"/>
            <a:ext cx="1447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729238"/>
              </p:ext>
            </p:extLst>
          </p:nvPr>
        </p:nvGraphicFramePr>
        <p:xfrm>
          <a:off x="5791200" y="4171950"/>
          <a:ext cx="3086694" cy="648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047680" imgH="420480" progId="Equation.3">
                  <p:embed/>
                </p:oleObj>
              </mc:Choice>
              <mc:Fallback>
                <p:oleObj name="Equation" r:id="rId3" imgW="2047680" imgH="420480" progId="Equation.3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71950"/>
                        <a:ext cx="3086694" cy="648296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809614"/>
              </p:ext>
            </p:extLst>
          </p:nvPr>
        </p:nvGraphicFramePr>
        <p:xfrm>
          <a:off x="7117161" y="4088606"/>
          <a:ext cx="1524596" cy="51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005480" imgH="329040" progId="Equation.3">
                  <p:embed/>
                </p:oleObj>
              </mc:Choice>
              <mc:Fallback>
                <p:oleObj name="Equation" r:id="rId5" imgW="1005480" imgH="329040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161" y="4088606"/>
                        <a:ext cx="1524596" cy="514946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981368"/>
              </p:ext>
            </p:extLst>
          </p:nvPr>
        </p:nvGraphicFramePr>
        <p:xfrm>
          <a:off x="6965357" y="4488656"/>
          <a:ext cx="1867496" cy="51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234080" imgH="329040" progId="Equation.3">
                  <p:embed/>
                </p:oleObj>
              </mc:Choice>
              <mc:Fallback>
                <p:oleObj name="Equation" r:id="rId7" imgW="1234080" imgH="32904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357" y="4488656"/>
                        <a:ext cx="1867496" cy="514946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293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Feature-based Linear Classifiers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put features into a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0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vs. Conditional Models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some data {(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)} of paired observations </a:t>
            </a:r>
            <a:r>
              <a:rPr lang="en-US" i="1" dirty="0"/>
              <a:t>d</a:t>
            </a:r>
            <a:r>
              <a:rPr lang="en-US" dirty="0"/>
              <a:t> and hidden classes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Joint (generative) mode</a:t>
            </a:r>
            <a:r>
              <a:rPr lang="en-US" dirty="0">
                <a:solidFill>
                  <a:schemeClr val="accent4"/>
                </a:solidFill>
              </a:rPr>
              <a:t>ls </a:t>
            </a:r>
            <a:r>
              <a:rPr lang="en-US" dirty="0"/>
              <a:t>place probabilities over both observed data and the hidden stuff (gene-rate the observed data from hidden stuff): </a:t>
            </a:r>
          </a:p>
          <a:p>
            <a:pPr lvl="1"/>
            <a:r>
              <a:rPr lang="en-US" dirty="0"/>
              <a:t>All the classic </a:t>
            </a:r>
            <a:r>
              <a:rPr lang="en-US" dirty="0" err="1"/>
              <a:t>StatNLP</a:t>
            </a:r>
            <a:r>
              <a:rPr lang="en-US" dirty="0"/>
              <a:t> models: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-gram models, Naive Bayes classifiers, hidden Markov models, probabilistic context-free grammars, IBM machine translation alignment models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239000" y="2266950"/>
            <a:ext cx="1219200" cy="40005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lIns="68589" tIns="34295" rIns="68589" bIns="34295" anchor="ctr"/>
          <a:lstStyle/>
          <a:p>
            <a:pPr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i="1" dirty="0">
                <a:solidFill>
                  <a:srgbClr val="2584BB"/>
                </a:solidFill>
              </a:rPr>
              <a:t>P</a:t>
            </a:r>
            <a:r>
              <a:rPr lang="en-US" dirty="0">
                <a:solidFill>
                  <a:srgbClr val="2584BB"/>
                </a:solidFill>
              </a:rPr>
              <a:t>(</a:t>
            </a:r>
            <a:r>
              <a:rPr lang="en-US" i="1" dirty="0" err="1">
                <a:solidFill>
                  <a:srgbClr val="2584BB"/>
                </a:solidFill>
              </a:rPr>
              <a:t>c</a:t>
            </a:r>
            <a:r>
              <a:rPr lang="en-US" dirty="0" err="1">
                <a:solidFill>
                  <a:srgbClr val="2584BB"/>
                </a:solidFill>
              </a:rPr>
              <a:t>,</a:t>
            </a:r>
            <a:r>
              <a:rPr lang="en-US" i="1" dirty="0" err="1">
                <a:solidFill>
                  <a:srgbClr val="2584BB"/>
                </a:solidFill>
              </a:rPr>
              <a:t>d</a:t>
            </a:r>
            <a:r>
              <a:rPr lang="en-US" dirty="0">
                <a:solidFill>
                  <a:srgbClr val="2584BB"/>
                </a:solidFill>
              </a:rPr>
              <a:t>)</a:t>
            </a:r>
            <a:endParaRPr lang="en-US" b="1" dirty="0">
              <a:solidFill>
                <a:srgbClr val="2584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657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 err="1"/>
              <a:t>Maxent</a:t>
            </a:r>
            <a:r>
              <a:rPr lang="en-US" dirty="0"/>
              <a:t>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nuts and bolts</a:t>
            </a:r>
          </a:p>
        </p:txBody>
      </p:sp>
    </p:spTree>
    <p:extLst>
      <p:ext uri="{BB962C8B-B14F-4D97-AF65-F5344CB8AC3E}">
        <p14:creationId xmlns:p14="http://schemas.microsoft.com/office/powerpoint/2010/main" val="3876045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 err="1"/>
              <a:t>Maxent</a:t>
            </a:r>
            <a:r>
              <a:rPr lang="en-US" dirty="0"/>
              <a:t>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2550"/>
            <a:ext cx="8534400" cy="3333750"/>
          </a:xfrm>
        </p:spPr>
        <p:txBody>
          <a:bodyPr>
            <a:noAutofit/>
          </a:bodyPr>
          <a:lstStyle/>
          <a:p>
            <a:r>
              <a:rPr lang="en-US" dirty="0"/>
              <a:t>We define features (indicator functions) over data points</a:t>
            </a:r>
          </a:p>
          <a:p>
            <a:pPr lvl="1"/>
            <a:r>
              <a:rPr lang="en-US" dirty="0"/>
              <a:t>Features represent sets of data points which are distinctive enough to deserve model parameters.</a:t>
            </a:r>
          </a:p>
          <a:p>
            <a:pPr lvl="2"/>
            <a:r>
              <a:rPr lang="en-US" dirty="0"/>
              <a:t>Words, but also “word contains number”, “word ends with </a:t>
            </a:r>
            <a:r>
              <a:rPr lang="en-US" i="1" dirty="0" err="1"/>
              <a:t>ing</a:t>
            </a:r>
            <a:r>
              <a:rPr lang="en-US" dirty="0"/>
              <a:t>”</a:t>
            </a:r>
            <a:r>
              <a:rPr lang="en-US" altLang="ja-JP" dirty="0"/>
              <a:t>, etc.</a:t>
            </a:r>
          </a:p>
          <a:p>
            <a:pPr lvl="2"/>
            <a:endParaRPr lang="en-US" sz="1000" dirty="0"/>
          </a:p>
          <a:p>
            <a:r>
              <a:rPr lang="en-US" dirty="0"/>
              <a:t>We will simply encode each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/>
              <a:t>feature as a unique String</a:t>
            </a:r>
          </a:p>
          <a:p>
            <a:pPr lvl="1"/>
            <a:r>
              <a:rPr lang="en-US" dirty="0"/>
              <a:t>A datum will give rise to a set of Strings: the active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/>
              <a:t>features</a:t>
            </a:r>
          </a:p>
          <a:p>
            <a:pPr lvl="1"/>
            <a:r>
              <a:rPr lang="en-US" dirty="0"/>
              <a:t>Each feature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Φ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d)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j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  <a:r>
              <a:rPr lang="en-US" i="1" baseline="-25000" dirty="0">
                <a:solidFill>
                  <a:srgbClr val="008000"/>
                </a:solidFill>
                <a:latin typeface="Lucida Sans" charset="0"/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gets a real number weight</a:t>
            </a:r>
          </a:p>
          <a:p>
            <a:pPr lvl="1"/>
            <a:endParaRPr lang="en-US" sz="1000" dirty="0">
              <a:ea typeface="ＭＳ Ｐゴシック" charset="0"/>
            </a:endParaRPr>
          </a:p>
          <a:p>
            <a:r>
              <a:rPr lang="en-US" dirty="0"/>
              <a:t>We concentrate on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features but the math uses </a:t>
            </a:r>
            <a:r>
              <a:rPr lang="en-US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i="1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indices of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16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Maxent Model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Features are often added during model development to target errors</a:t>
            </a:r>
          </a:p>
          <a:p>
            <a:pPr lvl="1"/>
            <a:r>
              <a:rPr lang="en-US" dirty="0"/>
              <a:t>Often, the easiest thing to think of are features that mark bad combinations</a:t>
            </a:r>
          </a:p>
          <a:p>
            <a:pPr lvl="1"/>
            <a:endParaRPr lang="en-US" dirty="0"/>
          </a:p>
          <a:p>
            <a:r>
              <a:rPr lang="en-US" dirty="0"/>
              <a:t>Then, for any given feature weights, we want to be able to calculate:</a:t>
            </a:r>
          </a:p>
          <a:p>
            <a:pPr lvl="1"/>
            <a:r>
              <a:rPr lang="en-US" dirty="0"/>
              <a:t>Data conditional likelihood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Derivative of the likelihood </a:t>
            </a:r>
            <a:r>
              <a:rPr lang="en-US" dirty="0" err="1"/>
              <a:t>wrt</a:t>
            </a:r>
            <a:r>
              <a:rPr lang="en-US" dirty="0"/>
              <a:t> each feature weight</a:t>
            </a:r>
          </a:p>
          <a:p>
            <a:pPr lvl="2"/>
            <a:r>
              <a:rPr lang="en-US" dirty="0"/>
              <a:t>Uses expectations of each feature according to the model</a:t>
            </a:r>
          </a:p>
          <a:p>
            <a:endParaRPr lang="en-US" dirty="0"/>
          </a:p>
          <a:p>
            <a:r>
              <a:rPr lang="en-US" dirty="0"/>
              <a:t>We can then find the optimum feature weights (discussed later).</a:t>
            </a:r>
          </a:p>
        </p:txBody>
      </p:sp>
    </p:spTree>
    <p:extLst>
      <p:ext uri="{BB962C8B-B14F-4D97-AF65-F5344CB8AC3E}">
        <p14:creationId xmlns:p14="http://schemas.microsoft.com/office/powerpoint/2010/main" val="3122938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 err="1"/>
              <a:t>Maxent</a:t>
            </a:r>
            <a:r>
              <a:rPr lang="en-US" dirty="0"/>
              <a:t>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nuts and bolts</a:t>
            </a:r>
          </a:p>
        </p:txBody>
      </p:sp>
    </p:spTree>
    <p:extLst>
      <p:ext uri="{BB962C8B-B14F-4D97-AF65-F5344CB8AC3E}">
        <p14:creationId xmlns:p14="http://schemas.microsoft.com/office/powerpoint/2010/main" val="2392193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Naive Bayes vs. </a:t>
            </a:r>
            <a:r>
              <a:rPr lang="en-US" dirty="0" err="1"/>
              <a:t>Maxent</a:t>
            </a:r>
            <a:r>
              <a:rPr lang="en-US" dirty="0"/>
              <a:t> models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Generative vs. Discriminative models: The problem of </a:t>
            </a:r>
            <a:r>
              <a:rPr lang="en-US" dirty="0" err="1"/>
              <a:t>overcounting</a:t>
            </a:r>
            <a:r>
              <a:rPr lang="en-US" dirty="0"/>
              <a:t> evidence</a:t>
            </a:r>
          </a:p>
          <a:p>
            <a:r>
              <a:rPr lang="en-US" dirty="0"/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300383332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Text classification: Asia or Europe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228600" y="3257550"/>
            <a:ext cx="1981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3105150"/>
            <a:ext cx="2819400" cy="17716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NB FACTORS:</a:t>
            </a: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P(A) = P(E) = </a:t>
            </a: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P(M|A) =  </a:t>
            </a: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P(M|E) = 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5334000" y="3105150"/>
            <a:ext cx="3657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b="1" dirty="0">
                <a:latin typeface="+mn-lt"/>
              </a:rPr>
              <a:t>PREDICTIONS: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P(A,M) 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P(E,M) 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P(A|M) 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P(E|M) = </a:t>
            </a:r>
            <a:endParaRPr lang="en-US" sz="2600" dirty="0">
              <a:latin typeface="+mn-lt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" y="1200150"/>
            <a:ext cx="876300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chemeClr val="accent5"/>
                </a:solidFill>
                <a:latin typeface="+mn-lt"/>
              </a:rPr>
              <a:t>Europe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620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FF6600"/>
                </a:solidFill>
                <a:latin typeface="+mn-lt"/>
              </a:rPr>
              <a:t>Asia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04800" y="3257550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NB Model</a:t>
            </a:r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457200" y="3714750"/>
            <a:ext cx="1524000" cy="5143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Class</a:t>
            </a:r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762000" y="4476750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=M</a:t>
            </a:r>
          </a:p>
        </p:txBody>
      </p:sp>
      <p:cxnSp>
        <p:nvCxnSpPr>
          <p:cNvPr id="35864" name="AutoShape 24"/>
          <p:cNvCxnSpPr>
            <a:cxnSpLocks noChangeShapeType="1"/>
            <a:stCxn id="35860" idx="4"/>
            <a:endCxn id="35861" idx="0"/>
          </p:cNvCxnSpPr>
          <p:nvPr/>
        </p:nvCxnSpPr>
        <p:spPr bwMode="auto">
          <a:xfrm>
            <a:off x="1219200" y="4229100"/>
            <a:ext cx="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2"/>
          <p:cNvSpPr>
            <a:spLocks noChangeArrowheads="1"/>
          </p:cNvSpPr>
          <p:nvPr/>
        </p:nvSpPr>
        <p:spPr bwMode="auto">
          <a:xfrm flipH="1">
            <a:off x="4572000" y="1657351"/>
            <a:ext cx="76200" cy="1371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581400" y="1200150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Training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657350"/>
            <a:ext cx="762000" cy="990600"/>
            <a:chOff x="381000" y="1657350"/>
            <a:chExt cx="762000" cy="99060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57200" y="179212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 Monaco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5400" y="1657350"/>
            <a:ext cx="762000" cy="990600"/>
            <a:chOff x="381000" y="1657350"/>
            <a:chExt cx="762000" cy="99060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</a:t>
              </a:r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7350"/>
            <a:ext cx="762000" cy="990600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048000" y="1657350"/>
            <a:ext cx="762000" cy="990600"/>
            <a:chOff x="381000" y="1657350"/>
            <a:chExt cx="762000" cy="99060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 Hong Kong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81600" y="1733550"/>
            <a:ext cx="762000" cy="990600"/>
            <a:chOff x="381000" y="1657350"/>
            <a:chExt cx="762000" cy="990600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Hong Kong Monaco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096000" y="1733550"/>
            <a:ext cx="762000" cy="990600"/>
            <a:chOff x="381000" y="1657350"/>
            <a:chExt cx="762000" cy="9906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33550"/>
            <a:ext cx="762000" cy="9906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733550"/>
            <a:ext cx="762000" cy="9906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924800" y="186832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Hong Kong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86600" y="18668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Hong Kong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0" y="17906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Monaco Monaco</a:t>
            </a:r>
          </a:p>
        </p:txBody>
      </p:sp>
    </p:spTree>
    <p:extLst>
      <p:ext uri="{BB962C8B-B14F-4D97-AF65-F5344CB8AC3E}">
        <p14:creationId xmlns:p14="http://schemas.microsoft.com/office/powerpoint/2010/main" val="1525660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Text classification: Asia or Europe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" y="1200150"/>
            <a:ext cx="876300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04800" y="3257550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NB Model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3105150"/>
            <a:ext cx="2819400" cy="17716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NB FACTORS:</a:t>
            </a: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P(A) = P(E) =</a:t>
            </a: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P(H|A) = P(K|A) = </a:t>
            </a: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P(H|E) = PK|E) = 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5334000" y="3105150"/>
            <a:ext cx="3657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b="1" dirty="0">
                <a:latin typeface="+mn-lt"/>
              </a:rPr>
              <a:t>PREDICTIONS: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P(A,H,K) 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P(E,H,K) 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P(A|H,K) 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P(E|H,K) = </a:t>
            </a:r>
            <a:endParaRPr lang="en-US" sz="2600" dirty="0">
              <a:latin typeface="+mn-lt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chemeClr val="accent5"/>
                </a:solidFill>
                <a:latin typeface="+mn-lt"/>
              </a:rPr>
              <a:t>Europe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620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FF6600"/>
                </a:solidFill>
                <a:latin typeface="+mn-lt"/>
              </a:rPr>
              <a:t>Asia</a:t>
            </a:r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457200" y="3714750"/>
            <a:ext cx="1524000" cy="5143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Class</a:t>
            </a:r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304800" y="44577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=H</a:t>
            </a:r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1371600" y="44577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=K</a:t>
            </a:r>
          </a:p>
        </p:txBody>
      </p:sp>
      <p:cxnSp>
        <p:nvCxnSpPr>
          <p:cNvPr id="35863" name="AutoShape 23"/>
          <p:cNvCxnSpPr>
            <a:cxnSpLocks noChangeShapeType="1"/>
            <a:stCxn id="35860" idx="4"/>
            <a:endCxn id="35862" idx="0"/>
          </p:cNvCxnSpPr>
          <p:nvPr/>
        </p:nvCxnSpPr>
        <p:spPr bwMode="auto">
          <a:xfrm>
            <a:off x="1219200" y="4229100"/>
            <a:ext cx="4953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4" name="AutoShape 24"/>
          <p:cNvCxnSpPr>
            <a:cxnSpLocks noChangeShapeType="1"/>
            <a:stCxn id="35860" idx="4"/>
            <a:endCxn id="35861" idx="0"/>
          </p:cNvCxnSpPr>
          <p:nvPr/>
        </p:nvCxnSpPr>
        <p:spPr bwMode="auto">
          <a:xfrm flipH="1">
            <a:off x="685800" y="4229100"/>
            <a:ext cx="533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228600" y="3257550"/>
            <a:ext cx="1981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 flipH="1">
            <a:off x="4572000" y="1657351"/>
            <a:ext cx="76200" cy="1371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581400" y="1200150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Training Data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81000" y="1657350"/>
            <a:ext cx="762000" cy="990600"/>
            <a:chOff x="381000" y="1657350"/>
            <a:chExt cx="762000" cy="99060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57200" y="179212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 Monaco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95400" y="1657350"/>
            <a:ext cx="762000" cy="990600"/>
            <a:chOff x="381000" y="1657350"/>
            <a:chExt cx="762000" cy="99060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</a:t>
              </a:r>
            </a:p>
          </p:txBody>
        </p:sp>
      </p:grpSp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7350"/>
            <a:ext cx="762000" cy="990600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3048000" y="1657350"/>
            <a:ext cx="762000" cy="990600"/>
            <a:chOff x="381000" y="1657350"/>
            <a:chExt cx="762000" cy="990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 Hong Kong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81600" y="1733550"/>
            <a:ext cx="762000" cy="990600"/>
            <a:chOff x="381000" y="1657350"/>
            <a:chExt cx="762000" cy="99060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Hong Kong Monaco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096000" y="1733550"/>
            <a:ext cx="762000" cy="990600"/>
            <a:chOff x="381000" y="1657350"/>
            <a:chExt cx="762000" cy="99060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</a:t>
              </a:r>
            </a:p>
          </p:txBody>
        </p: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33550"/>
            <a:ext cx="762000" cy="9906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733550"/>
            <a:ext cx="762000" cy="9906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924800" y="186832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Hong Kong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086600" y="18668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Hong Kong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906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Monaco Monaco</a:t>
            </a:r>
          </a:p>
        </p:txBody>
      </p:sp>
    </p:spTree>
    <p:extLst>
      <p:ext uri="{BB962C8B-B14F-4D97-AF65-F5344CB8AC3E}">
        <p14:creationId xmlns:p14="http://schemas.microsoft.com/office/powerpoint/2010/main" val="2772494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Text classification: Asia or Europe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" y="1200150"/>
            <a:ext cx="876300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228600" y="3257550"/>
            <a:ext cx="1981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3105150"/>
            <a:ext cx="2667000" cy="19050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NB FACTORS:</a:t>
            </a:r>
          </a:p>
          <a:p>
            <a:pPr eaLnBrk="1" hangingPunct="1"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P(A) = P(E) =</a:t>
            </a:r>
          </a:p>
          <a:p>
            <a:pPr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P(M|A) = </a:t>
            </a:r>
          </a:p>
          <a:p>
            <a:pPr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P(M|E) =</a:t>
            </a:r>
          </a:p>
          <a:p>
            <a:pPr eaLnBrk="1" hangingPunct="1"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P(H|A) = P(K|A) =  </a:t>
            </a:r>
          </a:p>
          <a:p>
            <a:pPr eaLnBrk="1" hangingPunct="1"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P(H|E) = PK|E) = 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5181600" y="3105150"/>
            <a:ext cx="3657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b="1" dirty="0">
                <a:latin typeface="+mn-lt"/>
              </a:rPr>
              <a:t>PREDICTIONS: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P(A,H,K,M) 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P(E,H,K,M) 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P(A|H,K,M) 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P(E|H,K,M) = </a:t>
            </a:r>
            <a:endParaRPr lang="en-US" sz="2600" dirty="0">
              <a:latin typeface="+mn-lt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chemeClr val="accent5"/>
                </a:solidFill>
                <a:latin typeface="+mn-lt"/>
              </a:rPr>
              <a:t>Europe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620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FF6600"/>
                </a:solidFill>
                <a:latin typeface="+mn-lt"/>
              </a:rPr>
              <a:t>Asia</a:t>
            </a:r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457200" y="3714750"/>
            <a:ext cx="1524000" cy="5143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Class</a:t>
            </a:r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304800" y="44577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H</a:t>
            </a:r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914400" y="447675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K</a:t>
            </a:r>
          </a:p>
        </p:txBody>
      </p:sp>
      <p:cxnSp>
        <p:nvCxnSpPr>
          <p:cNvPr id="35863" name="AutoShape 23"/>
          <p:cNvCxnSpPr>
            <a:cxnSpLocks noChangeShapeType="1"/>
            <a:stCxn id="35860" idx="4"/>
            <a:endCxn id="35862" idx="0"/>
          </p:cNvCxnSpPr>
          <p:nvPr/>
        </p:nvCxnSpPr>
        <p:spPr bwMode="auto">
          <a:xfrm flipH="1">
            <a:off x="1181100" y="4229100"/>
            <a:ext cx="3810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4" name="AutoShape 24"/>
          <p:cNvCxnSpPr>
            <a:cxnSpLocks noChangeShapeType="1"/>
            <a:stCxn id="35860" idx="4"/>
            <a:endCxn id="35861" idx="0"/>
          </p:cNvCxnSpPr>
          <p:nvPr/>
        </p:nvCxnSpPr>
        <p:spPr bwMode="auto">
          <a:xfrm flipH="1">
            <a:off x="571500" y="4229100"/>
            <a:ext cx="6477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04800" y="3257550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NB Model</a:t>
            </a: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 flipH="1">
            <a:off x="4572000" y="1657351"/>
            <a:ext cx="76200" cy="1371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581400" y="1200150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Training Data</a:t>
            </a:r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1524000" y="447675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M</a:t>
            </a:r>
          </a:p>
        </p:txBody>
      </p:sp>
      <p:cxnSp>
        <p:nvCxnSpPr>
          <p:cNvPr id="46" name="AutoShape 24"/>
          <p:cNvCxnSpPr>
            <a:cxnSpLocks noChangeShapeType="1"/>
            <a:stCxn id="35860" idx="4"/>
            <a:endCxn id="45" idx="0"/>
          </p:cNvCxnSpPr>
          <p:nvPr/>
        </p:nvCxnSpPr>
        <p:spPr bwMode="auto">
          <a:xfrm>
            <a:off x="1219200" y="4229100"/>
            <a:ext cx="57150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0" name="Group 49"/>
          <p:cNvGrpSpPr/>
          <p:nvPr/>
        </p:nvGrpSpPr>
        <p:grpSpPr>
          <a:xfrm>
            <a:off x="381000" y="1657350"/>
            <a:ext cx="762000" cy="990600"/>
            <a:chOff x="381000" y="1657350"/>
            <a:chExt cx="762000" cy="990600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57200" y="179212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 Monaco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295400" y="1657350"/>
            <a:ext cx="762000" cy="990600"/>
            <a:chOff x="381000" y="1657350"/>
            <a:chExt cx="762000" cy="99060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</a:t>
              </a:r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7350"/>
            <a:ext cx="762000" cy="99060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3048000" y="1657350"/>
            <a:ext cx="762000" cy="990600"/>
            <a:chOff x="381000" y="1657350"/>
            <a:chExt cx="762000" cy="99060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 Hong Kong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181600" y="1733550"/>
            <a:ext cx="762000" cy="990600"/>
            <a:chOff x="381000" y="1657350"/>
            <a:chExt cx="762000" cy="990600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Hong Kong Monaco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096000" y="1733550"/>
            <a:ext cx="762000" cy="990600"/>
            <a:chOff x="381000" y="1657350"/>
            <a:chExt cx="762000" cy="99060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</a:t>
              </a:r>
            </a:p>
          </p:txBody>
        </p: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33550"/>
            <a:ext cx="762000" cy="9906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733550"/>
            <a:ext cx="762000" cy="9906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7924800" y="186832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Hong Kong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86600" y="18668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Hong Kong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86000" y="17906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Monaco Monaco</a:t>
            </a:r>
          </a:p>
        </p:txBody>
      </p:sp>
    </p:spTree>
    <p:extLst>
      <p:ext uri="{BB962C8B-B14F-4D97-AF65-F5344CB8AC3E}">
        <p14:creationId xmlns:p14="http://schemas.microsoft.com/office/powerpoint/2010/main" val="1075901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Naive Bayes vs.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dirty="0">
                <a:ea typeface="ＭＳ Ｐゴシック" charset="0"/>
                <a:cs typeface="ＭＳ Ｐゴシック" charset="0"/>
              </a:rPr>
              <a:t> Models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Naive Bayes models multi-count correlated evidence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Each feature is multiplied in, even when you have multiple features telling you the same thing</a:t>
            </a:r>
          </a:p>
          <a:p>
            <a:pPr lvl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Maximum Entropy models (pretty much) solve this problem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As we will see, this is done by weighting features so that model expectations match the observed (empirical) expectations</a:t>
            </a:r>
          </a:p>
        </p:txBody>
      </p:sp>
    </p:spTree>
    <p:extLst>
      <p:ext uri="{BB962C8B-B14F-4D97-AF65-F5344CB8AC3E}">
        <p14:creationId xmlns:p14="http://schemas.microsoft.com/office/powerpoint/2010/main" val="1920021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Naive Bayes vs. </a:t>
            </a:r>
            <a:r>
              <a:rPr lang="en-US" dirty="0" err="1"/>
              <a:t>Maxent</a:t>
            </a:r>
            <a:r>
              <a:rPr lang="en-US" dirty="0"/>
              <a:t> models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Generative vs. Discriminative models: The problem of </a:t>
            </a:r>
            <a:r>
              <a:rPr lang="en-US" dirty="0" err="1"/>
              <a:t>overcounting</a:t>
            </a:r>
            <a:r>
              <a:rPr lang="en-US" dirty="0"/>
              <a:t> evidence</a:t>
            </a:r>
          </a:p>
          <a:p>
            <a:r>
              <a:rPr lang="en-US" dirty="0"/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32020664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vs. Conditional Models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Discriminative (conditional) models </a:t>
            </a:r>
            <a:r>
              <a:rPr lang="en-US" dirty="0"/>
              <a:t>take the data as given, and put a probability over hidden structure given the data:</a:t>
            </a:r>
          </a:p>
          <a:p>
            <a:pPr lvl="2"/>
            <a:r>
              <a:rPr lang="en-US" dirty="0"/>
              <a:t>Logistic regression, conditional </a:t>
            </a:r>
            <a:r>
              <a:rPr lang="en-US" dirty="0" err="1"/>
              <a:t>loglinear</a:t>
            </a:r>
            <a:r>
              <a:rPr lang="en-US" dirty="0"/>
              <a:t> or maximum entropy models, conditional random fields</a:t>
            </a:r>
          </a:p>
          <a:p>
            <a:pPr lvl="2"/>
            <a:r>
              <a:rPr lang="en-US" dirty="0"/>
              <a:t>Also, SVMs, (averaged) perceptron, etc. are discriminative classifiers (but not directly probabilistic)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7239000" y="1504950"/>
            <a:ext cx="1219200" cy="400050"/>
          </a:xfrm>
          <a:prstGeom prst="rect">
            <a:avLst/>
          </a:prstGeom>
          <a:solidFill>
            <a:srgbClr val="E7D19A"/>
          </a:solidFill>
          <a:ln>
            <a:noFill/>
          </a:ln>
          <a:extLst/>
        </p:spPr>
        <p:txBody>
          <a:bodyPr wrap="none" lIns="68589" tIns="34295" rIns="68589" bIns="34295" anchor="ctr"/>
          <a:lstStyle/>
          <a:p>
            <a:pPr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i="1" dirty="0">
                <a:solidFill>
                  <a:srgbClr val="A4001D"/>
                </a:solidFill>
              </a:rPr>
              <a:t>P</a:t>
            </a:r>
            <a:r>
              <a:rPr lang="en-US" dirty="0">
                <a:solidFill>
                  <a:srgbClr val="A4001D"/>
                </a:solidFill>
              </a:rPr>
              <a:t>(</a:t>
            </a:r>
            <a:r>
              <a:rPr lang="en-US" i="1" dirty="0" err="1">
                <a:solidFill>
                  <a:srgbClr val="A4001D"/>
                </a:solidFill>
              </a:rPr>
              <a:t>c</a:t>
            </a:r>
            <a:r>
              <a:rPr lang="en-US" dirty="0" err="1">
                <a:solidFill>
                  <a:srgbClr val="A4001D"/>
                </a:solidFill>
              </a:rPr>
              <a:t>|</a:t>
            </a:r>
            <a:r>
              <a:rPr lang="en-US" i="1" dirty="0" err="1">
                <a:solidFill>
                  <a:srgbClr val="A4001D"/>
                </a:solidFill>
              </a:rPr>
              <a:t>d</a:t>
            </a:r>
            <a:r>
              <a:rPr lang="en-US" dirty="0">
                <a:solidFill>
                  <a:srgbClr val="A4001D"/>
                </a:solidFill>
              </a:rPr>
              <a:t>)</a:t>
            </a:r>
            <a:endParaRPr lang="en-US" b="1" dirty="0">
              <a:solidFill>
                <a:srgbClr val="A400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09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Maxent</a:t>
            </a:r>
            <a:r>
              <a:rPr lang="en-US" dirty="0"/>
              <a:t> Models and Discriminative Estimation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Maximizing the likelihood</a:t>
            </a:r>
          </a:p>
        </p:txBody>
      </p:sp>
    </p:spTree>
    <p:extLst>
      <p:ext uri="{BB962C8B-B14F-4D97-AF65-F5344CB8AC3E}">
        <p14:creationId xmlns:p14="http://schemas.microsoft.com/office/powerpoint/2010/main" val="2574458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Model Likelihood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Maximum (Conditional) Likelihood Models :</a:t>
            </a:r>
          </a:p>
          <a:p>
            <a:pPr lvl="1"/>
            <a:r>
              <a:rPr lang="en-US"/>
              <a:t>Given a model form, choose values of parameters to maximize the (conditional) likelihood of the data.</a:t>
            </a:r>
          </a:p>
          <a:p>
            <a:endParaRPr lang="en-US" dirty="0"/>
          </a:p>
        </p:txBody>
      </p:sp>
      <p:pic>
        <p:nvPicPr>
          <p:cNvPr id="6224" name="Picture 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670300"/>
            <a:ext cx="7514336" cy="74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6226" name="Picture 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80" y="3409950"/>
            <a:ext cx="1747520" cy="58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6225" name="Picture 8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39362"/>
            <a:ext cx="2140712" cy="58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58637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Likelihood Value</a:t>
            </a:r>
            <a:endParaRPr lang="en-US" dirty="0"/>
          </a:p>
        </p:txBody>
      </p:sp>
      <p:sp>
        <p:nvSpPr>
          <p:cNvPr id="419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(log) conditional likelihood of </a:t>
            </a:r>
            <a:r>
              <a:rPr lang="en-US" dirty="0" err="1"/>
              <a:t>iid</a:t>
            </a:r>
            <a:r>
              <a:rPr lang="en-US" dirty="0"/>
              <a:t> data (</a:t>
            </a:r>
            <a:r>
              <a:rPr lang="en-US" i="1" dirty="0"/>
              <a:t>C</a:t>
            </a:r>
            <a:r>
              <a:rPr lang="en-US" dirty="0"/>
              <a:t>,</a:t>
            </a:r>
            <a:r>
              <a:rPr lang="en-US" i="1" dirty="0"/>
              <a:t>D</a:t>
            </a:r>
            <a:r>
              <a:rPr lang="en-US" dirty="0"/>
              <a:t>) according to </a:t>
            </a:r>
            <a:r>
              <a:rPr lang="en-US" dirty="0" err="1"/>
              <a:t>maxent</a:t>
            </a:r>
            <a:r>
              <a:rPr lang="en-US" dirty="0"/>
              <a:t> model is a function of the data and the parameters </a:t>
            </a:r>
            <a:r>
              <a:rPr lang="en-US" dirty="0">
                <a:sym typeface="Symbol" charset="0"/>
              </a:rPr>
              <a:t>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dirty="0"/>
              <a:t>If there aren’t many values of </a:t>
            </a:r>
            <a:r>
              <a:rPr lang="en-US" i="1" dirty="0"/>
              <a:t>c</a:t>
            </a:r>
            <a:r>
              <a:rPr lang="en-US" dirty="0"/>
              <a:t>, it’s easy to calculate: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296620"/>
              </p:ext>
            </p:extLst>
          </p:nvPr>
        </p:nvGraphicFramePr>
        <p:xfrm>
          <a:off x="762000" y="2516248"/>
          <a:ext cx="6477000" cy="6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583800" imgH="356400" progId="Equation.3">
                  <p:embed/>
                </p:oleObj>
              </mc:Choice>
              <mc:Fallback>
                <p:oleObj name="Equation" r:id="rId3" imgW="3583800" imgH="356400" progId="Equation.3">
                  <p:embed/>
                  <p:pic>
                    <p:nvPicPr>
                      <p:cNvPr id="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6248"/>
                        <a:ext cx="6477000" cy="6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096733"/>
              </p:ext>
            </p:extLst>
          </p:nvPr>
        </p:nvGraphicFramePr>
        <p:xfrm>
          <a:off x="1600200" y="3811587"/>
          <a:ext cx="52355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035160" imgH="420480" progId="Equation.3">
                  <p:embed/>
                </p:oleObj>
              </mc:Choice>
              <mc:Fallback>
                <p:oleObj name="Equation" r:id="rId5" imgW="3035160" imgH="420480" progId="Equation.3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1587"/>
                        <a:ext cx="5235575" cy="742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256540"/>
              </p:ext>
            </p:extLst>
          </p:nvPr>
        </p:nvGraphicFramePr>
        <p:xfrm>
          <a:off x="4800600" y="3659187"/>
          <a:ext cx="17446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005480" imgH="329040" progId="Equation.3">
                  <p:embed/>
                </p:oleObj>
              </mc:Choice>
              <mc:Fallback>
                <p:oleObj name="Equation" r:id="rId7" imgW="1005480" imgH="329040" progId="Equation.3">
                  <p:embed/>
                  <p:pic>
                    <p:nvPicPr>
                      <p:cNvPr id="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659187"/>
                        <a:ext cx="1744663" cy="588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606854"/>
              </p:ext>
            </p:extLst>
          </p:nvPr>
        </p:nvGraphicFramePr>
        <p:xfrm>
          <a:off x="4616450" y="4192587"/>
          <a:ext cx="21367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1234080" imgH="329040" progId="Equation.3">
                  <p:embed/>
                </p:oleObj>
              </mc:Choice>
              <mc:Fallback>
                <p:oleObj name="Equation" r:id="rId9" imgW="1234080" imgH="329040" progId="Equation.3">
                  <p:embed/>
                  <p:pic>
                    <p:nvPicPr>
                      <p:cNvPr id="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4192587"/>
                        <a:ext cx="2136775" cy="588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052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Likelihood Value</a:t>
            </a:r>
            <a:endParaRPr lang="en-US" dirty="0"/>
          </a:p>
        </p:txBody>
      </p:sp>
      <p:sp>
        <p:nvSpPr>
          <p:cNvPr id="419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separate this into two components: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derivative is the difference between the derivatives of each component</a:t>
            </a:r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021036"/>
              </p:ext>
            </p:extLst>
          </p:nvPr>
        </p:nvGraphicFramePr>
        <p:xfrm>
          <a:off x="685800" y="2266950"/>
          <a:ext cx="17891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032840" imgH="191880" progId="Equation.3">
                  <p:embed/>
                </p:oleObj>
              </mc:Choice>
              <mc:Fallback>
                <p:oleObj name="Equation" r:id="rId3" imgW="1032840" imgH="191880" progId="Equation.3">
                  <p:embed/>
                  <p:pic>
                    <p:nvPicPr>
                      <p:cNvPr id="2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66950"/>
                        <a:ext cx="1789113" cy="349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358031"/>
              </p:ext>
            </p:extLst>
          </p:nvPr>
        </p:nvGraphicFramePr>
        <p:xfrm>
          <a:off x="2286000" y="2190750"/>
          <a:ext cx="29670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718640" imgH="347400" progId="Equation.3">
                  <p:embed/>
                </p:oleObj>
              </mc:Choice>
              <mc:Fallback>
                <p:oleObj name="Equation" r:id="rId5" imgW="1718640" imgH="347400" progId="Equation.3">
                  <p:embed/>
                  <p:pic>
                    <p:nvPicPr>
                      <p:cNvPr id="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90750"/>
                        <a:ext cx="2967038" cy="611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344896"/>
              </p:ext>
            </p:extLst>
          </p:nvPr>
        </p:nvGraphicFramePr>
        <p:xfrm>
          <a:off x="5410200" y="2190750"/>
          <a:ext cx="33591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947240" imgH="347400" progId="Equation.3">
                  <p:embed/>
                </p:oleObj>
              </mc:Choice>
              <mc:Fallback>
                <p:oleObj name="Equation" r:id="rId7" imgW="1947240" imgH="347400" progId="Equation.3">
                  <p:embed/>
                  <p:pic>
                    <p:nvPicPr>
                      <p:cNvPr id="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190750"/>
                        <a:ext cx="3359150" cy="611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022324"/>
              </p:ext>
            </p:extLst>
          </p:nvPr>
        </p:nvGraphicFramePr>
        <p:xfrm>
          <a:off x="5334000" y="2343150"/>
          <a:ext cx="239713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127800" imgH="63720" progId="Equation.3">
                  <p:embed/>
                </p:oleObj>
              </mc:Choice>
              <mc:Fallback>
                <p:oleObj name="Equation" r:id="rId9" imgW="127800" imgH="63720" progId="Equation.3">
                  <p:embed/>
                  <p:pic>
                    <p:nvPicPr>
                      <p:cNvPr id="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43150"/>
                        <a:ext cx="239713" cy="131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359256"/>
              </p:ext>
            </p:extLst>
          </p:nvPr>
        </p:nvGraphicFramePr>
        <p:xfrm>
          <a:off x="2209800" y="2952750"/>
          <a:ext cx="22558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1032840" imgH="191880" progId="Equation.3">
                  <p:embed/>
                </p:oleObj>
              </mc:Choice>
              <mc:Fallback>
                <p:oleObj name="Equation" r:id="rId11" imgW="1032840" imgH="19188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52750"/>
                        <a:ext cx="2255838" cy="441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335781"/>
              </p:ext>
            </p:extLst>
          </p:nvPr>
        </p:nvGraphicFramePr>
        <p:xfrm>
          <a:off x="4419600" y="2952750"/>
          <a:ext cx="825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365400" imgH="191880" progId="Equation.3">
                  <p:embed/>
                </p:oleObj>
              </mc:Choice>
              <mc:Fallback>
                <p:oleObj name="Equation" r:id="rId13" imgW="365400" imgH="191880" progId="Equation.3">
                  <p:embed/>
                  <p:pic>
                    <p:nvPicPr>
                      <p:cNvPr id="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52750"/>
                        <a:ext cx="825500" cy="441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10030"/>
              </p:ext>
            </p:extLst>
          </p:nvPr>
        </p:nvGraphicFramePr>
        <p:xfrm>
          <a:off x="5257800" y="3105150"/>
          <a:ext cx="303213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5" imgW="127800" imgH="63720" progId="Equation.3">
                  <p:embed/>
                </p:oleObj>
              </mc:Choice>
              <mc:Fallback>
                <p:oleObj name="Equation" r:id="rId15" imgW="127800" imgH="63720" progId="Equation.3">
                  <p:embed/>
                  <p:pic>
                    <p:nvPicPr>
                      <p:cNvPr id="2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105150"/>
                        <a:ext cx="303213" cy="165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547868"/>
              </p:ext>
            </p:extLst>
          </p:nvPr>
        </p:nvGraphicFramePr>
        <p:xfrm>
          <a:off x="5562600" y="2952750"/>
          <a:ext cx="8810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7" imgW="393120" imgH="191880" progId="Equation.3">
                  <p:embed/>
                </p:oleObj>
              </mc:Choice>
              <mc:Fallback>
                <p:oleObj name="Equation" r:id="rId17" imgW="393120" imgH="191880" progId="Equation.3">
                  <p:embed/>
                  <p:pic>
                    <p:nvPicPr>
                      <p:cNvPr id="2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52750"/>
                        <a:ext cx="881063" cy="441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074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Derivative I: Numerator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381965"/>
              </p:ext>
            </p:extLst>
          </p:nvPr>
        </p:nvGraphicFramePr>
        <p:xfrm>
          <a:off x="593725" y="1268413"/>
          <a:ext cx="496887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450160" imgH="557640" progId="Equation.3">
                  <p:embed/>
                </p:oleObj>
              </mc:Choice>
              <mc:Fallback>
                <p:oleObj name="Equation" r:id="rId3" imgW="2450160" imgH="55764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268413"/>
                        <a:ext cx="4968875" cy="11541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996878"/>
              </p:ext>
            </p:extLst>
          </p:nvPr>
        </p:nvGraphicFramePr>
        <p:xfrm>
          <a:off x="5761038" y="1343025"/>
          <a:ext cx="269716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508400" imgH="557640" progId="Equation.3">
                  <p:embed/>
                </p:oleObj>
              </mc:Choice>
              <mc:Fallback>
                <p:oleObj name="Equation" r:id="rId5" imgW="1508400" imgH="55764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1343025"/>
                        <a:ext cx="2697162" cy="1011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06571"/>
              </p:ext>
            </p:extLst>
          </p:nvPr>
        </p:nvGraphicFramePr>
        <p:xfrm>
          <a:off x="1447800" y="2486025"/>
          <a:ext cx="2971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508400" imgH="548280" progId="Equation.3">
                  <p:embed/>
                </p:oleObj>
              </mc:Choice>
              <mc:Fallback>
                <p:oleObj name="Equation" r:id="rId7" imgW="1508400" imgH="54828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86025"/>
                        <a:ext cx="2971800" cy="10890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082281"/>
              </p:ext>
            </p:extLst>
          </p:nvPr>
        </p:nvGraphicFramePr>
        <p:xfrm>
          <a:off x="1447800" y="3705225"/>
          <a:ext cx="19383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978120" imgH="347400" progId="Equation.3">
                  <p:embed/>
                </p:oleObj>
              </mc:Choice>
              <mc:Fallback>
                <p:oleObj name="Equation" r:id="rId9" imgW="978120" imgH="34740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05225"/>
                        <a:ext cx="1938338" cy="695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21"/>
          <p:cNvSpPr txBox="1">
            <a:spLocks noChangeArrowheads="1"/>
          </p:cNvSpPr>
          <p:nvPr/>
        </p:nvSpPr>
        <p:spPr bwMode="auto">
          <a:xfrm>
            <a:off x="409575" y="4419158"/>
            <a:ext cx="7062188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1"/>
                </a:solidFill>
                <a:latin typeface="+mn-lt"/>
              </a:rPr>
              <a:t>Derivative of the numerator is: the empirical count(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f</a:t>
            </a:r>
            <a:r>
              <a:rPr lang="en-US" i="1" baseline="-25000" dirty="0">
                <a:solidFill>
                  <a:schemeClr val="accent1"/>
                </a:solidFill>
                <a:latin typeface="+mn-lt"/>
              </a:rPr>
              <a:t>i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, c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1466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Derivative II: Denominator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276350"/>
            <a:ext cx="7151677" cy="3733800"/>
            <a:chOff x="533400" y="1276350"/>
            <a:chExt cx="8061321" cy="5005387"/>
          </a:xfrm>
        </p:grpSpPr>
        <p:graphicFrame>
          <p:nvGraphicFramePr>
            <p:cNvPr id="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5375944"/>
                </p:ext>
              </p:extLst>
            </p:nvPr>
          </p:nvGraphicFramePr>
          <p:xfrm>
            <a:off x="533400" y="1276350"/>
            <a:ext cx="4876800" cy="104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4" imgW="2669400" imgH="557640" progId="Equation.3">
                    <p:embed/>
                  </p:oleObj>
                </mc:Choice>
                <mc:Fallback>
                  <p:oleObj name="Equation" r:id="rId4" imgW="2669400" imgH="557640" progId="Equation.3">
                    <p:embed/>
                    <p:pic>
                      <p:nvPicPr>
                        <p:cNvPr id="9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1276350"/>
                          <a:ext cx="4876800" cy="10414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9118166"/>
                </p:ext>
              </p:extLst>
            </p:nvPr>
          </p:nvGraphicFramePr>
          <p:xfrm>
            <a:off x="1366838" y="2295525"/>
            <a:ext cx="5140325" cy="1038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6" imgW="3254760" imgH="649080" progId="Equation.3">
                    <p:embed/>
                  </p:oleObj>
                </mc:Choice>
                <mc:Fallback>
                  <p:oleObj name="Equation" r:id="rId6" imgW="3254760" imgH="649080" progId="Equation.3">
                    <p:embed/>
                    <p:pic>
                      <p:nvPicPr>
                        <p:cNvPr id="1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6838" y="2295525"/>
                          <a:ext cx="5140325" cy="103822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1463353"/>
                </p:ext>
              </p:extLst>
            </p:nvPr>
          </p:nvGraphicFramePr>
          <p:xfrm>
            <a:off x="1341438" y="3257550"/>
            <a:ext cx="6691312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Equation" r:id="rId8" imgW="4077360" imgH="649080" progId="Equation.3">
                    <p:embed/>
                  </p:oleObj>
                </mc:Choice>
                <mc:Fallback>
                  <p:oleObj name="Equation" r:id="rId8" imgW="4077360" imgH="649080" progId="Equation.3">
                    <p:embed/>
                    <p:pic>
                      <p:nvPicPr>
                        <p:cNvPr id="1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438" y="3257550"/>
                          <a:ext cx="6691312" cy="10795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7395853"/>
                </p:ext>
              </p:extLst>
            </p:nvPr>
          </p:nvGraphicFramePr>
          <p:xfrm>
            <a:off x="1411288" y="4351337"/>
            <a:ext cx="5175250" cy="1116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10" imgW="3053520" imgH="649080" progId="Equation.3">
                    <p:embed/>
                  </p:oleObj>
                </mc:Choice>
                <mc:Fallback>
                  <p:oleObj name="Equation" r:id="rId10" imgW="3053520" imgH="649080" progId="Equation.3">
                    <p:embed/>
                    <p:pic>
                      <p:nvPicPr>
                        <p:cNvPr id="1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1288" y="4351337"/>
                          <a:ext cx="5175250" cy="111601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3151286"/>
                </p:ext>
              </p:extLst>
            </p:nvPr>
          </p:nvGraphicFramePr>
          <p:xfrm>
            <a:off x="1447800" y="5543550"/>
            <a:ext cx="4076700" cy="738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12" imgW="1956240" imgH="347400" progId="Equation.3">
                    <p:embed/>
                  </p:oleObj>
                </mc:Choice>
                <mc:Fallback>
                  <p:oleObj name="Equation" r:id="rId12" imgW="1956240" imgH="347400" progId="Equation.3">
                    <p:embed/>
                    <p:pic>
                      <p:nvPicPr>
                        <p:cNvPr id="1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5543550"/>
                          <a:ext cx="4076700" cy="73818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5715000" y="5616575"/>
              <a:ext cx="2879721" cy="536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+mn-lt"/>
                </a:rPr>
                <a:t>= predicted count(</a:t>
              </a:r>
              <a:r>
                <a:rPr lang="en-US" sz="2000" i="1" dirty="0">
                  <a:solidFill>
                    <a:schemeClr val="accent2"/>
                  </a:solidFill>
                  <a:latin typeface="+mn-lt"/>
                </a:rPr>
                <a:t>f</a:t>
              </a:r>
              <a:r>
                <a:rPr lang="en-US" sz="2000" i="1" baseline="-25000" dirty="0">
                  <a:solidFill>
                    <a:schemeClr val="accent2"/>
                  </a:solidFill>
                  <a:latin typeface="+mn-lt"/>
                </a:rPr>
                <a:t>i</a:t>
              </a:r>
              <a:r>
                <a:rPr lang="en-US" sz="2000" i="1" dirty="0">
                  <a:solidFill>
                    <a:schemeClr val="accent2"/>
                  </a:solidFill>
                  <a:latin typeface="+mn-lt"/>
                </a:rPr>
                <a:t>, </a:t>
              </a:r>
              <a:r>
                <a:rPr lang="en-US" sz="2000" i="1" dirty="0">
                  <a:solidFill>
                    <a:schemeClr val="accent2"/>
                  </a:solidFill>
                  <a:latin typeface="+mn-lt"/>
                  <a:sym typeface="Symbol" charset="0"/>
                </a:rPr>
                <a:t></a:t>
              </a:r>
              <a:r>
                <a:rPr lang="en-US" sz="2000" dirty="0">
                  <a:solidFill>
                    <a:schemeClr val="accent2"/>
                  </a:solidFill>
                  <a:latin typeface="+mn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942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Derivative III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023493"/>
              </p:ext>
            </p:extLst>
          </p:nvPr>
        </p:nvGraphicFramePr>
        <p:xfrm>
          <a:off x="457200" y="1276350"/>
          <a:ext cx="253523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152000" imgH="420480" progId="Equation.3">
                  <p:embed/>
                </p:oleObj>
              </mc:Choice>
              <mc:Fallback>
                <p:oleObj name="Equation" r:id="rId3" imgW="1152000" imgH="42048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76350"/>
                        <a:ext cx="2535238" cy="9382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852654"/>
              </p:ext>
            </p:extLst>
          </p:nvPr>
        </p:nvGraphicFramePr>
        <p:xfrm>
          <a:off x="3103563" y="1497013"/>
          <a:ext cx="25622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170000" imgH="219240" progId="Equation.3">
                  <p:embed/>
                </p:oleObj>
              </mc:Choice>
              <mc:Fallback>
                <p:oleObj name="Equation" r:id="rId5" imgW="1170000" imgH="21924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1497013"/>
                        <a:ext cx="2562225" cy="4968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554596"/>
              </p:ext>
            </p:extLst>
          </p:nvPr>
        </p:nvGraphicFramePr>
        <p:xfrm>
          <a:off x="5618163" y="1649413"/>
          <a:ext cx="303212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27800" imgH="63720" progId="Equation.3">
                  <p:embed/>
                </p:oleObj>
              </mc:Choice>
              <mc:Fallback>
                <p:oleObj name="Equation" r:id="rId7" imgW="127800" imgH="6372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1649413"/>
                        <a:ext cx="303212" cy="1666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308663"/>
              </p:ext>
            </p:extLst>
          </p:nvPr>
        </p:nvGraphicFramePr>
        <p:xfrm>
          <a:off x="5846763" y="1497013"/>
          <a:ext cx="29765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1362240" imgH="219240" progId="Equation.3">
                  <p:embed/>
                </p:oleObj>
              </mc:Choice>
              <mc:Fallback>
                <p:oleObj name="Equation" r:id="rId9" imgW="1362240" imgH="21924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1497013"/>
                        <a:ext cx="2976562" cy="4968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14549"/>
            <a:ext cx="7772400" cy="2911079"/>
          </a:xfrm>
        </p:spPr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The optimum parameters are the ones for which each feature’s </a:t>
            </a:r>
            <a:r>
              <a:rPr lang="en-US" sz="2000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predicted expectation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equals its </a:t>
            </a:r>
            <a:r>
              <a:rPr lang="en-US" sz="2000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empirical expectation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.  The optimum distribution is: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Always unique (but parameters may not be unique)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Always exists (if feature counts are from actual data).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These models are also called maximum entropy models because we find the model having maximum entropy and satisfying the constraints: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891989"/>
              </p:ext>
            </p:extLst>
          </p:nvPr>
        </p:nvGraphicFramePr>
        <p:xfrm>
          <a:off x="2590800" y="4322764"/>
          <a:ext cx="3505200" cy="67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1243080" imgH="228240" progId="Equation.3">
                  <p:embed/>
                </p:oleObj>
              </mc:Choice>
              <mc:Fallback>
                <p:oleObj name="Equation" r:id="rId11" imgW="1243080" imgH="228240" progId="Equation.3">
                  <p:embed/>
                  <p:pic>
                    <p:nvPicPr>
                      <p:cNvPr id="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22764"/>
                        <a:ext cx="3505200" cy="67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793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Finding the optimal parameters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 want to choose parameters </a:t>
            </a:r>
            <a:r>
              <a:rPr lang="en-US" dirty="0">
                <a:ea typeface="Lucida Grande"/>
                <a:cs typeface="Lucida Grande"/>
              </a:rPr>
              <a:t>λ</a:t>
            </a:r>
            <a:r>
              <a:rPr lang="en-US" baseline="-25000" dirty="0">
                <a:ea typeface="Lucida Grande"/>
                <a:cs typeface="Lucida Grande"/>
              </a:rPr>
              <a:t>1</a:t>
            </a:r>
            <a:r>
              <a:rPr lang="en-US" dirty="0">
                <a:ea typeface="Lucida Grande"/>
                <a:cs typeface="Lucida Grande"/>
              </a:rPr>
              <a:t>, λ</a:t>
            </a:r>
            <a:r>
              <a:rPr lang="en-US" baseline="-25000" dirty="0">
                <a:ea typeface="Lucida Grande"/>
                <a:cs typeface="Lucida Grande"/>
              </a:rPr>
              <a:t>2</a:t>
            </a:r>
            <a:r>
              <a:rPr lang="en-US" dirty="0">
                <a:ea typeface="Lucida Grande"/>
                <a:cs typeface="Lucida Grande"/>
              </a:rPr>
              <a:t>, λ</a:t>
            </a:r>
            <a:r>
              <a:rPr lang="en-US" baseline="-25000" dirty="0">
                <a:ea typeface="Lucida Grande"/>
                <a:cs typeface="Lucida Grande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, … that maximize the conditional log-likelihood of the training data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To be able to do that, we’ve worked out how to calculate the function value and its partial derivatives (its gradient)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47394"/>
              </p:ext>
            </p:extLst>
          </p:nvPr>
        </p:nvGraphicFramePr>
        <p:xfrm>
          <a:off x="1143000" y="2038350"/>
          <a:ext cx="47355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883160" imgH="420480" progId="Equation.3">
                  <p:embed/>
                </p:oleObj>
              </mc:Choice>
              <mc:Fallback>
                <p:oleObj name="Equation" r:id="rId3" imgW="1883160" imgH="42048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38350"/>
                        <a:ext cx="4735512" cy="1081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68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likelihood surface</a:t>
            </a:r>
          </a:p>
        </p:txBody>
      </p:sp>
      <p:pic>
        <p:nvPicPr>
          <p:cNvPr id="5" name="Picture 4" descr="Likelihood.jp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 r="3709" b="5099"/>
          <a:stretch/>
        </p:blipFill>
        <p:spPr>
          <a:xfrm>
            <a:off x="1371600" y="1481483"/>
            <a:ext cx="5819906" cy="35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2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Finding the optimal parameters</a:t>
            </a:r>
            <a:endParaRPr lang="en-US" dirty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Use your favorite numerical optimization package….</a:t>
            </a:r>
          </a:p>
          <a:p>
            <a:pPr lvl="2"/>
            <a:r>
              <a:rPr lang="en-US" dirty="0">
                <a:ea typeface="ＭＳ Ｐゴシック" charset="0"/>
                <a:cs typeface="ＭＳ Ｐゴシック" charset="0"/>
              </a:rPr>
              <a:t>Commonly (and in our code), you </a:t>
            </a:r>
            <a:r>
              <a:rPr lang="en-US" b="1" dirty="0">
                <a:ea typeface="ＭＳ Ｐゴシック" charset="0"/>
                <a:cs typeface="ＭＳ Ｐゴシック" charset="0"/>
              </a:rPr>
              <a:t>minimize</a:t>
            </a:r>
            <a:r>
              <a:rPr lang="en-US" dirty="0">
                <a:ea typeface="ＭＳ Ｐゴシック" charset="0"/>
                <a:cs typeface="ＭＳ Ｐゴシック" charset="0"/>
              </a:rPr>
              <a:t> the negative of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CLogLik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Gradient descent (GD); Stochastic gradient descent (SGD)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Iterative proportional fitting methods: Generalized Iterative Scaling (GIS) and Improved Iterative Scaling (IIS)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Conjugate gradient (CG), perhaps with preconditioning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Quasi-Newton methods – limited memory variable metric (LMVM) methods, in particular, L-BFGS</a:t>
            </a:r>
          </a:p>
        </p:txBody>
      </p:sp>
    </p:spTree>
    <p:extLst>
      <p:ext uri="{BB962C8B-B14F-4D97-AF65-F5344CB8AC3E}">
        <p14:creationId xmlns:p14="http://schemas.microsoft.com/office/powerpoint/2010/main" val="187614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Bayes Net/Graphical Models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Bayes net diagrams draw circles for random variables, and lines for direct dependencies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Some variables are observed; some are hidden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Each node is a little classifier (conditional probability table) based on incoming arcs</a:t>
            </a:r>
          </a:p>
        </p:txBody>
      </p:sp>
      <p:grpSp>
        <p:nvGrpSpPr>
          <p:cNvPr id="20484" name="Group 1041"/>
          <p:cNvGrpSpPr>
            <a:grpSpLocks/>
          </p:cNvGrpSpPr>
          <p:nvPr/>
        </p:nvGrpSpPr>
        <p:grpSpPr bwMode="auto">
          <a:xfrm>
            <a:off x="1981200" y="2800351"/>
            <a:ext cx="2133600" cy="1371600"/>
            <a:chOff x="3456" y="1104"/>
            <a:chExt cx="1824" cy="1104"/>
          </a:xfrm>
        </p:grpSpPr>
        <p:sp>
          <p:nvSpPr>
            <p:cNvPr id="20497" name="Oval 1042"/>
            <p:cNvSpPr>
              <a:spLocks noChangeArrowheads="1"/>
            </p:cNvSpPr>
            <p:nvPr/>
          </p:nvSpPr>
          <p:spPr bwMode="auto">
            <a:xfrm>
              <a:off x="4176" y="1104"/>
              <a:ext cx="384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 i="1" dirty="0">
                  <a:solidFill>
                    <a:schemeClr val="accent3"/>
                  </a:solidFill>
                  <a:latin typeface="Times New Roman" charset="0"/>
                </a:rPr>
                <a:t>c</a:t>
              </a:r>
              <a:endParaRPr lang="en-US" sz="2000" i="1" baseline="-25000" dirty="0">
                <a:solidFill>
                  <a:schemeClr val="accent3"/>
                </a:solidFill>
                <a:latin typeface="Times New Roman" charset="0"/>
              </a:endParaRPr>
            </a:p>
          </p:txBody>
        </p:sp>
        <p:sp>
          <p:nvSpPr>
            <p:cNvPr id="20498" name="Oval 1043"/>
            <p:cNvSpPr>
              <a:spLocks noChangeArrowheads="1"/>
            </p:cNvSpPr>
            <p:nvPr/>
          </p:nvSpPr>
          <p:spPr bwMode="auto">
            <a:xfrm>
              <a:off x="3456" y="1824"/>
              <a:ext cx="384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sz="2000" i="1" baseline="-25000" dirty="0">
                  <a:solidFill>
                    <a:srgbClr val="008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0499" name="Oval 1044"/>
            <p:cNvSpPr>
              <a:spLocks noChangeArrowheads="1"/>
            </p:cNvSpPr>
            <p:nvPr/>
          </p:nvSpPr>
          <p:spPr bwMode="auto">
            <a:xfrm>
              <a:off x="4176" y="1824"/>
              <a:ext cx="384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sz="2000" i="1" baseline="-25000" dirty="0">
                  <a:solidFill>
                    <a:srgbClr val="008000"/>
                  </a:solidFill>
                  <a:latin typeface="Times New Roman" charset="0"/>
                </a:rPr>
                <a:t> 2</a:t>
              </a:r>
            </a:p>
          </p:txBody>
        </p:sp>
        <p:sp>
          <p:nvSpPr>
            <p:cNvPr id="20500" name="Oval 1045"/>
            <p:cNvSpPr>
              <a:spLocks noChangeArrowheads="1"/>
            </p:cNvSpPr>
            <p:nvPr/>
          </p:nvSpPr>
          <p:spPr bwMode="auto">
            <a:xfrm>
              <a:off x="4896" y="1824"/>
              <a:ext cx="384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i="1" baseline="-25000" dirty="0">
                  <a:solidFill>
                    <a:srgbClr val="008000"/>
                  </a:solidFill>
                  <a:latin typeface="Times New Roman" charset="0"/>
                </a:rPr>
                <a:t> 3</a:t>
              </a:r>
            </a:p>
          </p:txBody>
        </p:sp>
        <p:cxnSp>
          <p:nvCxnSpPr>
            <p:cNvPr id="20501" name="AutoShape 1046"/>
            <p:cNvCxnSpPr>
              <a:cxnSpLocks noChangeShapeType="1"/>
            </p:cNvCxnSpPr>
            <p:nvPr/>
          </p:nvCxnSpPr>
          <p:spPr bwMode="auto">
            <a:xfrm flipH="1">
              <a:off x="3648" y="1440"/>
              <a:ext cx="584" cy="36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2" name="AutoShape 1047"/>
            <p:cNvCxnSpPr>
              <a:cxnSpLocks noChangeShapeType="1"/>
              <a:stCxn id="20497" idx="4"/>
              <a:endCxn id="20499" idx="0"/>
            </p:cNvCxnSpPr>
            <p:nvPr/>
          </p:nvCxnSpPr>
          <p:spPr bwMode="auto">
            <a:xfrm>
              <a:off x="4368" y="1500"/>
              <a:ext cx="0" cy="312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3" name="AutoShape 1048"/>
            <p:cNvCxnSpPr>
              <a:cxnSpLocks noChangeShapeType="1"/>
              <a:stCxn id="20497" idx="5"/>
              <a:endCxn id="20500" idx="0"/>
            </p:cNvCxnSpPr>
            <p:nvPr/>
          </p:nvCxnSpPr>
          <p:spPr bwMode="auto">
            <a:xfrm>
              <a:off x="4504" y="1444"/>
              <a:ext cx="584" cy="36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0485" name="Text Box 1049"/>
          <p:cNvSpPr txBox="1">
            <a:spLocks noChangeArrowheads="1"/>
          </p:cNvSpPr>
          <p:nvPr/>
        </p:nvSpPr>
        <p:spPr bwMode="auto">
          <a:xfrm>
            <a:off x="2514600" y="4229101"/>
            <a:ext cx="1981200" cy="3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dirty="0">
                <a:latin typeface="+mn-lt"/>
              </a:rPr>
              <a:t>Naive Bayes</a:t>
            </a:r>
          </a:p>
        </p:txBody>
      </p:sp>
      <p:grpSp>
        <p:nvGrpSpPr>
          <p:cNvPr id="20486" name="Group 1050"/>
          <p:cNvGrpSpPr>
            <a:grpSpLocks/>
          </p:cNvGrpSpPr>
          <p:nvPr/>
        </p:nvGrpSpPr>
        <p:grpSpPr bwMode="auto">
          <a:xfrm>
            <a:off x="5424488" y="2800350"/>
            <a:ext cx="1966912" cy="1314450"/>
            <a:chOff x="3264" y="2976"/>
            <a:chExt cx="1920" cy="1163"/>
          </a:xfrm>
        </p:grpSpPr>
        <p:sp>
          <p:nvSpPr>
            <p:cNvPr id="20490" name="Oval 1051"/>
            <p:cNvSpPr>
              <a:spLocks noChangeArrowheads="1"/>
            </p:cNvSpPr>
            <p:nvPr/>
          </p:nvSpPr>
          <p:spPr bwMode="auto">
            <a:xfrm>
              <a:off x="4022" y="2976"/>
              <a:ext cx="404" cy="4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100" i="1">
                  <a:solidFill>
                    <a:srgbClr val="CC0000"/>
                  </a:solidFill>
                  <a:latin typeface="Times New Roman" charset="0"/>
                </a:rPr>
                <a:t>c</a:t>
              </a:r>
              <a:endParaRPr lang="en-US" sz="2100" i="1" baseline="-25000">
                <a:solidFill>
                  <a:srgbClr val="CC0000"/>
                </a:solidFill>
                <a:latin typeface="Times New Roman" charset="0"/>
              </a:endParaRPr>
            </a:p>
          </p:txBody>
        </p:sp>
        <p:sp>
          <p:nvSpPr>
            <p:cNvPr id="20491" name="Oval 1052"/>
            <p:cNvSpPr>
              <a:spLocks noChangeArrowheads="1"/>
            </p:cNvSpPr>
            <p:nvPr/>
          </p:nvSpPr>
          <p:spPr bwMode="auto">
            <a:xfrm>
              <a:off x="3264" y="3734"/>
              <a:ext cx="404" cy="4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i="1" baseline="-25000" dirty="0">
                  <a:solidFill>
                    <a:srgbClr val="008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0492" name="Oval 1053"/>
            <p:cNvSpPr>
              <a:spLocks noChangeArrowheads="1"/>
            </p:cNvSpPr>
            <p:nvPr/>
          </p:nvSpPr>
          <p:spPr bwMode="auto">
            <a:xfrm>
              <a:off x="4022" y="3734"/>
              <a:ext cx="404" cy="4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i="1" baseline="-25000" dirty="0">
                  <a:solidFill>
                    <a:srgbClr val="008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0493" name="Oval 1054"/>
            <p:cNvSpPr>
              <a:spLocks noChangeArrowheads="1"/>
            </p:cNvSpPr>
            <p:nvPr/>
          </p:nvSpPr>
          <p:spPr bwMode="auto">
            <a:xfrm>
              <a:off x="4780" y="3734"/>
              <a:ext cx="404" cy="4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i="1" baseline="-25000" dirty="0">
                  <a:solidFill>
                    <a:srgbClr val="008000"/>
                  </a:solidFill>
                  <a:latin typeface="Times New Roman" charset="0"/>
                </a:rPr>
                <a:t>3</a:t>
              </a:r>
            </a:p>
          </p:txBody>
        </p:sp>
        <p:cxnSp>
          <p:nvCxnSpPr>
            <p:cNvPr id="20494" name="AutoShape 1055"/>
            <p:cNvCxnSpPr>
              <a:cxnSpLocks noChangeShapeType="1"/>
            </p:cNvCxnSpPr>
            <p:nvPr/>
          </p:nvCxnSpPr>
          <p:spPr bwMode="auto">
            <a:xfrm flipH="1">
              <a:off x="3466" y="3330"/>
              <a:ext cx="615" cy="38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5" name="AutoShape 1056"/>
            <p:cNvCxnSpPr>
              <a:cxnSpLocks noChangeShapeType="1"/>
              <a:stCxn id="20490" idx="4"/>
              <a:endCxn id="20492" idx="0"/>
            </p:cNvCxnSpPr>
            <p:nvPr/>
          </p:nvCxnSpPr>
          <p:spPr bwMode="auto">
            <a:xfrm>
              <a:off x="4224" y="3393"/>
              <a:ext cx="0" cy="329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6" name="AutoShape 1057"/>
            <p:cNvCxnSpPr>
              <a:cxnSpLocks noChangeShapeType="1"/>
              <a:stCxn id="20490" idx="5"/>
              <a:endCxn id="20493" idx="0"/>
            </p:cNvCxnSpPr>
            <p:nvPr/>
          </p:nvCxnSpPr>
          <p:spPr bwMode="auto">
            <a:xfrm>
              <a:off x="4367" y="3334"/>
              <a:ext cx="615" cy="38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0487" name="Text Box 1058"/>
          <p:cNvSpPr txBox="1">
            <a:spLocks noChangeArrowheads="1"/>
          </p:cNvSpPr>
          <p:nvPr/>
        </p:nvSpPr>
        <p:spPr bwMode="auto">
          <a:xfrm>
            <a:off x="2282826" y="4629150"/>
            <a:ext cx="1509686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  <a:latin typeface="+mn-lt"/>
              </a:rPr>
              <a:t>Generative</a:t>
            </a:r>
          </a:p>
        </p:txBody>
      </p:sp>
      <p:sp>
        <p:nvSpPr>
          <p:cNvPr id="20488" name="Text Box 1059"/>
          <p:cNvSpPr txBox="1">
            <a:spLocks noChangeArrowheads="1"/>
          </p:cNvSpPr>
          <p:nvPr/>
        </p:nvSpPr>
        <p:spPr bwMode="auto">
          <a:xfrm>
            <a:off x="5410200" y="4229101"/>
            <a:ext cx="1901207" cy="3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Logistic Regression</a:t>
            </a:r>
          </a:p>
        </p:txBody>
      </p:sp>
      <p:sp>
        <p:nvSpPr>
          <p:cNvPr id="20489" name="Text Box 1060"/>
          <p:cNvSpPr txBox="1">
            <a:spLocks noChangeArrowheads="1"/>
          </p:cNvSpPr>
          <p:nvPr/>
        </p:nvSpPr>
        <p:spPr bwMode="auto">
          <a:xfrm>
            <a:off x="5348289" y="4629150"/>
            <a:ext cx="1913192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1"/>
                </a:solidFill>
                <a:latin typeface="+mn-lt"/>
              </a:rPr>
              <a:t>Discriminative</a:t>
            </a:r>
          </a:p>
        </p:txBody>
      </p:sp>
    </p:spTree>
    <p:extLst>
      <p:ext uri="{BB962C8B-B14F-4D97-AF65-F5344CB8AC3E}">
        <p14:creationId xmlns:p14="http://schemas.microsoft.com/office/powerpoint/2010/main" val="3811906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Maxent</a:t>
            </a:r>
            <a:r>
              <a:rPr lang="en-US" dirty="0"/>
              <a:t> Models and Discriminative Estimation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Maximizing the likelihood</a:t>
            </a:r>
          </a:p>
        </p:txBody>
      </p:sp>
    </p:spTree>
    <p:extLst>
      <p:ext uri="{BB962C8B-B14F-4D97-AF65-F5344CB8AC3E}">
        <p14:creationId xmlns:p14="http://schemas.microsoft.com/office/powerpoint/2010/main" val="57877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Conditional vs. Joint Likelihood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joint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model gives probabilities 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P(</a:t>
            </a:r>
            <a:r>
              <a:rPr lang="en-US" i="1" dirty="0" err="1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d,c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ea typeface="ＭＳ Ｐゴシック" charset="0"/>
                <a:cs typeface="ＭＳ Ｐゴシック" charset="0"/>
              </a:rPr>
              <a:t>and tries to maximize this joint likelihood.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It turns out to be trivial to choose weights: just relative frequencies.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conditional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model gives probabilities 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P(</a:t>
            </a:r>
            <a:r>
              <a:rPr lang="en-US" i="1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|</a:t>
            </a:r>
            <a:r>
              <a:rPr lang="en-US" i="1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ea typeface="ＭＳ Ｐゴシック" charset="0"/>
                <a:cs typeface="ＭＳ Ｐゴシック" charset="0"/>
              </a:rPr>
              <a:t>. It takes the data as given and models only the conditional probability of the class.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We seek to maximize conditional likelihood.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Harder to do (as we’ll see…)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More closely related to classification error.</a:t>
            </a:r>
          </a:p>
        </p:txBody>
      </p:sp>
    </p:spTree>
    <p:extLst>
      <p:ext uri="{BB962C8B-B14F-4D97-AF65-F5344CB8AC3E}">
        <p14:creationId xmlns:p14="http://schemas.microsoft.com/office/powerpoint/2010/main" val="51726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models work well: </a:t>
            </a:r>
            <a:br>
              <a:rPr lang="en-US" dirty="0"/>
            </a:br>
            <a:r>
              <a:rPr lang="en-US" dirty="0"/>
              <a:t>Word Sense Disambiguation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Even with exactly the same features, changing from joint to conditional estimation increases performance</a:t>
            </a:r>
          </a:p>
          <a:p>
            <a:endParaRPr lang="en-US" dirty="0"/>
          </a:p>
          <a:p>
            <a:r>
              <a:rPr lang="en-US" dirty="0"/>
              <a:t>That is, we use the same smoothing, and the same word-class features, we just change the numbers (parameters) </a:t>
            </a:r>
          </a:p>
        </p:txBody>
      </p:sp>
      <p:graphicFrame>
        <p:nvGraphicFramePr>
          <p:cNvPr id="2089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65140"/>
              </p:ext>
            </p:extLst>
          </p:nvPr>
        </p:nvGraphicFramePr>
        <p:xfrm>
          <a:off x="533400" y="1314450"/>
          <a:ext cx="3276600" cy="1543050"/>
        </p:xfrm>
        <a:graphic>
          <a:graphicData uri="http://schemas.openxmlformats.org/drawingml/2006/table">
            <a:tbl>
              <a:tblPr/>
              <a:tblGrid>
                <a:gridCol w="179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Training Set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Objective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Accuracy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</a:rPr>
                        <a:t>Joint Like.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86.8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charset="0"/>
                        </a:rPr>
                        <a:t>Cond. Like.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98.5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891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48959"/>
              </p:ext>
            </p:extLst>
          </p:nvPr>
        </p:nvGraphicFramePr>
        <p:xfrm>
          <a:off x="533400" y="3143250"/>
          <a:ext cx="3276600" cy="1543050"/>
        </p:xfrm>
        <a:graphic>
          <a:graphicData uri="http://schemas.openxmlformats.org/drawingml/2006/table">
            <a:tbl>
              <a:tblPr/>
              <a:tblGrid>
                <a:gridCol w="183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Test Set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Objective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Accuracy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" charset="0"/>
                        </a:rPr>
                        <a:t>Joint Like.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73.6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charset="0"/>
                        </a:rPr>
                        <a:t>Cond. Like.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76.1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38" name="Text Box 40"/>
          <p:cNvSpPr txBox="1">
            <a:spLocks noChangeArrowheads="1"/>
          </p:cNvSpPr>
          <p:nvPr/>
        </p:nvSpPr>
        <p:spPr bwMode="auto">
          <a:xfrm>
            <a:off x="457200" y="4743451"/>
            <a:ext cx="4714860" cy="30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dirty="0">
                <a:solidFill>
                  <a:schemeClr val="accent1"/>
                </a:solidFill>
              </a:rPr>
              <a:t>(Klein and Manning 2002, using Senseval-1 Data)</a:t>
            </a:r>
          </a:p>
        </p:txBody>
      </p:sp>
    </p:spTree>
    <p:extLst>
      <p:ext uri="{BB962C8B-B14F-4D97-AF65-F5344CB8AC3E}">
        <p14:creationId xmlns:p14="http://schemas.microsoft.com/office/powerpoint/2010/main" val="29109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Maxent Models and Discriminative Estimation (End of generative vs. discriminative models)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Generative vs. Discriminative models</a:t>
            </a:r>
          </a:p>
          <a:p>
            <a:endParaRPr lang="en-US" dirty="0"/>
          </a:p>
          <a:p>
            <a:r>
              <a:rPr lang="en-US" dirty="0"/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341047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Discriminative Model Features (Start of making features from text for discriminative NLP models) 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features from text for discriminative NLP models</a:t>
            </a:r>
          </a:p>
          <a:p>
            <a:endParaRPr lang="en-US" dirty="0"/>
          </a:p>
          <a:p>
            <a:r>
              <a:rPr lang="en-US" dirty="0"/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32695262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48422</TotalTime>
  <Words>3618</Words>
  <Application>Microsoft Office PowerPoint</Application>
  <PresentationFormat>On-screen Show (16:9)</PresentationFormat>
  <Paragraphs>512</Paragraphs>
  <Slides>50</Slides>
  <Notes>26</Notes>
  <HiddenSlides>4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Cambria Math</vt:lpstr>
      <vt:lpstr>Lucida Sans</vt:lpstr>
      <vt:lpstr>Tahoma</vt:lpstr>
      <vt:lpstr>Times</vt:lpstr>
      <vt:lpstr>Times New Roman</vt:lpstr>
      <vt:lpstr>Wingdings</vt:lpstr>
      <vt:lpstr>NLP-class</vt:lpstr>
      <vt:lpstr>Equation</vt:lpstr>
      <vt:lpstr>Maxent Models and Discriminative Estimation</vt:lpstr>
      <vt:lpstr>Introduction</vt:lpstr>
      <vt:lpstr>Joint vs. Conditional Models</vt:lpstr>
      <vt:lpstr>Joint vs. Conditional Models</vt:lpstr>
      <vt:lpstr>Bayes Net/Graphical Models</vt:lpstr>
      <vt:lpstr>Conditional vs. Joint Likelihood</vt:lpstr>
      <vt:lpstr>Conditional models work well:  Word Sense Disambiguation</vt:lpstr>
      <vt:lpstr>Maxent Models and Discriminative Estimation (End of generative vs. discriminative models)</vt:lpstr>
      <vt:lpstr>Discriminative Model Features (Start of making features from text for discriminative NLP models) </vt:lpstr>
      <vt:lpstr>Features (1)</vt:lpstr>
      <vt:lpstr>Features (2)</vt:lpstr>
      <vt:lpstr>Example features</vt:lpstr>
      <vt:lpstr>Example features</vt:lpstr>
      <vt:lpstr>Feature Expectations</vt:lpstr>
      <vt:lpstr>Features</vt:lpstr>
      <vt:lpstr>Features</vt:lpstr>
      <vt:lpstr>Feature-Based Models</vt:lpstr>
      <vt:lpstr>Example: Text Categorization</vt:lpstr>
      <vt:lpstr>Other Maxent Classifier Examples</vt:lpstr>
      <vt:lpstr>Discriminative Model Features</vt:lpstr>
      <vt:lpstr>Feature-based Linear Classifiers</vt:lpstr>
      <vt:lpstr>Feature-Based Linear Classifiers</vt:lpstr>
      <vt:lpstr>Feature-Based Linear Classifiers</vt:lpstr>
      <vt:lpstr>Feature-Based Linear Classifiers</vt:lpstr>
      <vt:lpstr>Feature-Based Linear Classifiers</vt:lpstr>
      <vt:lpstr>Feature-Based Linear Classifiers</vt:lpstr>
      <vt:lpstr>Aside: logistic regression</vt:lpstr>
      <vt:lpstr>Quiz Question</vt:lpstr>
      <vt:lpstr>Feature-based Linear Classifiers</vt:lpstr>
      <vt:lpstr>Building a Maxent Model</vt:lpstr>
      <vt:lpstr>Building a Maxent Model</vt:lpstr>
      <vt:lpstr>Building a Maxent Model</vt:lpstr>
      <vt:lpstr>Building a Maxent Model</vt:lpstr>
      <vt:lpstr>Naive Bayes vs. Maxent models</vt:lpstr>
      <vt:lpstr>Text classification: Asia or Europe</vt:lpstr>
      <vt:lpstr>Text classification: Asia or Europe</vt:lpstr>
      <vt:lpstr>Text classification: Asia or Europe</vt:lpstr>
      <vt:lpstr>Naive Bayes vs. Maxent Models</vt:lpstr>
      <vt:lpstr>Naive Bayes vs. Maxent models</vt:lpstr>
      <vt:lpstr>Maxent Models and Discriminative Estimation</vt:lpstr>
      <vt:lpstr>Exponential Model Likelihood</vt:lpstr>
      <vt:lpstr>The Likelihood Value</vt:lpstr>
      <vt:lpstr>The Likelihood Value</vt:lpstr>
      <vt:lpstr>The Derivative I: Numerator</vt:lpstr>
      <vt:lpstr>The Derivative II: Denominator</vt:lpstr>
      <vt:lpstr>The Derivative III</vt:lpstr>
      <vt:lpstr>Finding the optimal parameters</vt:lpstr>
      <vt:lpstr>A likelihood surface</vt:lpstr>
      <vt:lpstr>Finding the optimal parameters</vt:lpstr>
      <vt:lpstr>Maxent Models and Discriminative Estimation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Asim Karim</cp:lastModifiedBy>
  <cp:revision>240</cp:revision>
  <cp:lastPrinted>2012-03-06T20:53:56Z</cp:lastPrinted>
  <dcterms:created xsi:type="dcterms:W3CDTF">2010-04-19T15:31:24Z</dcterms:created>
  <dcterms:modified xsi:type="dcterms:W3CDTF">2018-12-31T08:05:56Z</dcterms:modified>
</cp:coreProperties>
</file>