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7"/>
  </p:notesMasterIdLst>
  <p:sldIdLst>
    <p:sldId id="294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422" r:id="rId15"/>
    <p:sldId id="411" r:id="rId16"/>
    <p:sldId id="390" r:id="rId17"/>
    <p:sldId id="424" r:id="rId18"/>
    <p:sldId id="420" r:id="rId19"/>
    <p:sldId id="409" r:id="rId20"/>
    <p:sldId id="423" r:id="rId21"/>
    <p:sldId id="425" r:id="rId22"/>
    <p:sldId id="414" r:id="rId23"/>
    <p:sldId id="416" r:id="rId24"/>
    <p:sldId id="391" r:id="rId25"/>
    <p:sldId id="408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3" r:id="rId35"/>
    <p:sldId id="404" r:id="rId36"/>
    <p:sldId id="405" r:id="rId37"/>
    <p:sldId id="410" r:id="rId38"/>
    <p:sldId id="407" r:id="rId39"/>
    <p:sldId id="312" r:id="rId40"/>
    <p:sldId id="1852" r:id="rId41"/>
    <p:sldId id="1853" r:id="rId42"/>
    <p:sldId id="413" r:id="rId43"/>
    <p:sldId id="313" r:id="rId44"/>
    <p:sldId id="314" r:id="rId45"/>
    <p:sldId id="417" r:id="rId46"/>
    <p:sldId id="418" r:id="rId47"/>
    <p:sldId id="318" r:id="rId48"/>
    <p:sldId id="320" r:id="rId49"/>
    <p:sldId id="321" r:id="rId50"/>
    <p:sldId id="322" r:id="rId51"/>
    <p:sldId id="324" r:id="rId52"/>
    <p:sldId id="325" r:id="rId53"/>
    <p:sldId id="326" r:id="rId54"/>
    <p:sldId id="328" r:id="rId55"/>
    <p:sldId id="329" r:id="rId56"/>
    <p:sldId id="1854" r:id="rId57"/>
    <p:sldId id="331" r:id="rId58"/>
    <p:sldId id="429" r:id="rId59"/>
    <p:sldId id="363" r:id="rId60"/>
    <p:sldId id="364" r:id="rId61"/>
    <p:sldId id="365" r:id="rId62"/>
    <p:sldId id="366" r:id="rId63"/>
    <p:sldId id="367" r:id="rId64"/>
    <p:sldId id="368" r:id="rId65"/>
    <p:sldId id="369" r:id="rId66"/>
    <p:sldId id="370" r:id="rId67"/>
    <p:sldId id="371" r:id="rId68"/>
    <p:sldId id="373" r:id="rId69"/>
    <p:sldId id="372" r:id="rId70"/>
    <p:sldId id="374" r:id="rId71"/>
    <p:sldId id="375" r:id="rId72"/>
    <p:sldId id="350" r:id="rId73"/>
    <p:sldId id="430" r:id="rId74"/>
    <p:sldId id="359" r:id="rId75"/>
    <p:sldId id="427" r:id="rId76"/>
    <p:sldId id="360" r:id="rId77"/>
    <p:sldId id="428" r:id="rId78"/>
    <p:sldId id="431" r:id="rId79"/>
    <p:sldId id="353" r:id="rId80"/>
    <p:sldId id="354" r:id="rId81"/>
    <p:sldId id="361" r:id="rId82"/>
    <p:sldId id="432" r:id="rId83"/>
    <p:sldId id="330" r:id="rId84"/>
    <p:sldId id="351" r:id="rId85"/>
    <p:sldId id="352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/>
    <p:restoredTop sz="94831"/>
  </p:normalViewPr>
  <p:slideViewPr>
    <p:cSldViewPr snapToGrid="0">
      <p:cViewPr varScale="1">
        <p:scale>
          <a:sx n="138" d="100"/>
          <a:sy n="138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193F0-260F-4751-A737-E1FF503D57AB}" type="doc">
      <dgm:prSet loTypeId="urn:microsoft.com/office/officeart/2005/8/layout/list1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56D008-5F82-4D13-AD48-BDFC48C7BBA4}">
      <dgm:prSet custT="1"/>
      <dgm:spPr/>
      <dgm:t>
        <a:bodyPr/>
        <a:lstStyle/>
        <a:p>
          <a:r>
            <a:rPr lang="en-US" sz="2400" dirty="0"/>
            <a:t>An order submission service which effectively handles bursty traffic while maintaining fairness of competition among the participants</a:t>
          </a:r>
        </a:p>
      </dgm:t>
    </dgm:pt>
    <dgm:pt modelId="{BF393C9E-8F0D-4752-BE3F-88032991DDA5}" type="parTrans" cxnId="{775D4170-49DB-4CF3-AEE9-D6E69D62B6FB}">
      <dgm:prSet/>
      <dgm:spPr/>
      <dgm:t>
        <a:bodyPr/>
        <a:lstStyle/>
        <a:p>
          <a:endParaRPr lang="en-US"/>
        </a:p>
      </dgm:t>
    </dgm:pt>
    <dgm:pt modelId="{45BA05AD-D4F1-45E3-A9BC-199371EC6E7D}" type="sibTrans" cxnId="{775D4170-49DB-4CF3-AEE9-D6E69D62B6FB}">
      <dgm:prSet/>
      <dgm:spPr/>
      <dgm:t>
        <a:bodyPr/>
        <a:lstStyle/>
        <a:p>
          <a:endParaRPr lang="en-US"/>
        </a:p>
      </dgm:t>
    </dgm:pt>
    <dgm:pt modelId="{C8510ED0-B9A9-4CAF-BE13-85B66A901392}">
      <dgm:prSet/>
      <dgm:spPr/>
      <dgm:t>
        <a:bodyPr/>
        <a:lstStyle/>
        <a:p>
          <a:r>
            <a:rPr lang="en-US" dirty="0"/>
            <a:t>Prototyped on AWS and GCP</a:t>
          </a:r>
        </a:p>
      </dgm:t>
    </dgm:pt>
    <dgm:pt modelId="{3029BDC9-A449-42F0-9B60-71F962DFCC7E}" type="parTrans" cxnId="{A85AFC6B-F495-4B14-B140-758F7D2F2CFC}">
      <dgm:prSet/>
      <dgm:spPr/>
      <dgm:t>
        <a:bodyPr/>
        <a:lstStyle/>
        <a:p>
          <a:endParaRPr lang="en-US"/>
        </a:p>
      </dgm:t>
    </dgm:pt>
    <dgm:pt modelId="{72DB009F-C5F0-4D9C-AAE0-EEC4822A3623}" type="sibTrans" cxnId="{A85AFC6B-F495-4B14-B140-758F7D2F2CFC}">
      <dgm:prSet/>
      <dgm:spPr/>
      <dgm:t>
        <a:bodyPr/>
        <a:lstStyle/>
        <a:p>
          <a:endParaRPr lang="en-US"/>
        </a:p>
      </dgm:t>
    </dgm:pt>
    <dgm:pt modelId="{2D353E8A-2426-4D87-A117-A232975F7A4F}">
      <dgm:prSet custT="1"/>
      <dgm:spPr/>
      <dgm:t>
        <a:bodyPr/>
        <a:lstStyle/>
        <a:p>
          <a:r>
            <a:rPr lang="en-US" sz="2400" dirty="0"/>
            <a:t>Multicast service that disseminates market data to 1000 participants, each receiving a message within 1-microsecond of each other</a:t>
          </a:r>
        </a:p>
      </dgm:t>
    </dgm:pt>
    <dgm:pt modelId="{6E72DBE8-C572-4A0A-AFF6-99D979B7C60A}" type="sibTrans" cxnId="{9D7275ED-CFC4-4A11-9CE2-F4192110F3B4}">
      <dgm:prSet/>
      <dgm:spPr/>
      <dgm:t>
        <a:bodyPr/>
        <a:lstStyle/>
        <a:p>
          <a:endParaRPr lang="en-US"/>
        </a:p>
      </dgm:t>
    </dgm:pt>
    <dgm:pt modelId="{64107B4A-258F-4DC2-8A81-2F08E2BA5E35}" type="parTrans" cxnId="{9D7275ED-CFC4-4A11-9CE2-F4192110F3B4}">
      <dgm:prSet/>
      <dgm:spPr/>
      <dgm:t>
        <a:bodyPr/>
        <a:lstStyle/>
        <a:p>
          <a:endParaRPr lang="en-US"/>
        </a:p>
      </dgm:t>
    </dgm:pt>
    <dgm:pt modelId="{6A0511E4-EF99-E14F-AE2C-A81BD688921C}" type="pres">
      <dgm:prSet presAssocID="{85C193F0-260F-4751-A737-E1FF503D57AB}" presName="linear" presStyleCnt="0">
        <dgm:presLayoutVars>
          <dgm:dir/>
          <dgm:animLvl val="lvl"/>
          <dgm:resizeHandles val="exact"/>
        </dgm:presLayoutVars>
      </dgm:prSet>
      <dgm:spPr/>
    </dgm:pt>
    <dgm:pt modelId="{B9885A88-7130-124C-838F-BC2B6343F506}" type="pres">
      <dgm:prSet presAssocID="{2D353E8A-2426-4D87-A117-A232975F7A4F}" presName="parentLin" presStyleCnt="0"/>
      <dgm:spPr/>
    </dgm:pt>
    <dgm:pt modelId="{45E4A3AF-0F8D-494A-A0E6-D9C938EF77AE}" type="pres">
      <dgm:prSet presAssocID="{2D353E8A-2426-4D87-A117-A232975F7A4F}" presName="parentLeftMargin" presStyleLbl="node1" presStyleIdx="0" presStyleCnt="3"/>
      <dgm:spPr/>
    </dgm:pt>
    <dgm:pt modelId="{382E76DE-0916-BF4F-940E-5CCE6068F0CC}" type="pres">
      <dgm:prSet presAssocID="{2D353E8A-2426-4D87-A117-A232975F7A4F}" presName="parentText" presStyleLbl="node1" presStyleIdx="0" presStyleCnt="3" custScaleX="101512" custScaleY="215690" custLinFactNeighborX="-12431" custLinFactNeighborY="-60902">
        <dgm:presLayoutVars>
          <dgm:chMax val="0"/>
          <dgm:bulletEnabled val="1"/>
        </dgm:presLayoutVars>
      </dgm:prSet>
      <dgm:spPr/>
    </dgm:pt>
    <dgm:pt modelId="{E540DFA1-6CD7-8F44-B52B-3BA262999A8F}" type="pres">
      <dgm:prSet presAssocID="{2D353E8A-2426-4D87-A117-A232975F7A4F}" presName="negativeSpace" presStyleCnt="0"/>
      <dgm:spPr/>
    </dgm:pt>
    <dgm:pt modelId="{1B8A2073-DDFC-A945-965F-34F057A13413}" type="pres">
      <dgm:prSet presAssocID="{2D353E8A-2426-4D87-A117-A232975F7A4F}" presName="childText" presStyleLbl="conFgAcc1" presStyleIdx="0" presStyleCnt="3" custLinFactY="-57067" custLinFactNeighborY="-100000">
        <dgm:presLayoutVars>
          <dgm:bulletEnabled val="1"/>
        </dgm:presLayoutVars>
      </dgm:prSet>
      <dgm:spPr/>
    </dgm:pt>
    <dgm:pt modelId="{65711CED-26E8-7B4E-9B17-1C90497EBA03}" type="pres">
      <dgm:prSet presAssocID="{6E72DBE8-C572-4A0A-AFF6-99D979B7C60A}" presName="spaceBetweenRectangles" presStyleCnt="0"/>
      <dgm:spPr/>
    </dgm:pt>
    <dgm:pt modelId="{8569FE4D-76C4-8144-8A7B-A1F6FDC9EAC9}" type="pres">
      <dgm:prSet presAssocID="{BE56D008-5F82-4D13-AD48-BDFC48C7BBA4}" presName="parentLin" presStyleCnt="0"/>
      <dgm:spPr/>
    </dgm:pt>
    <dgm:pt modelId="{3F4AC45D-EB8C-724C-A2FC-07E66F5EB5B4}" type="pres">
      <dgm:prSet presAssocID="{BE56D008-5F82-4D13-AD48-BDFC48C7BBA4}" presName="parentLeftMargin" presStyleLbl="node1" presStyleIdx="0" presStyleCnt="3"/>
      <dgm:spPr/>
    </dgm:pt>
    <dgm:pt modelId="{EC6F2A64-226F-F043-A736-0E712AA93A63}" type="pres">
      <dgm:prSet presAssocID="{BE56D008-5F82-4D13-AD48-BDFC48C7BBA4}" presName="parentText" presStyleLbl="node1" presStyleIdx="1" presStyleCnt="3" custScaleX="105401" custScaleY="242224" custLinFactX="19556" custLinFactNeighborX="100000" custLinFactNeighborY="-53440">
        <dgm:presLayoutVars>
          <dgm:chMax val="0"/>
          <dgm:bulletEnabled val="1"/>
        </dgm:presLayoutVars>
      </dgm:prSet>
      <dgm:spPr/>
    </dgm:pt>
    <dgm:pt modelId="{88F01646-B055-7649-B360-0B87ED227990}" type="pres">
      <dgm:prSet presAssocID="{BE56D008-5F82-4D13-AD48-BDFC48C7BBA4}" presName="negativeSpace" presStyleCnt="0"/>
      <dgm:spPr/>
    </dgm:pt>
    <dgm:pt modelId="{E1F2A502-4B18-4E44-9443-18DEF06AC982}" type="pres">
      <dgm:prSet presAssocID="{BE56D008-5F82-4D13-AD48-BDFC48C7BBA4}" presName="childText" presStyleLbl="conFgAcc1" presStyleIdx="1" presStyleCnt="3" custLinFactY="-40598" custLinFactNeighborY="-100000">
        <dgm:presLayoutVars>
          <dgm:bulletEnabled val="1"/>
        </dgm:presLayoutVars>
      </dgm:prSet>
      <dgm:spPr/>
    </dgm:pt>
    <dgm:pt modelId="{FE75E647-941B-4E4E-BDE4-62DAFC55B8DB}" type="pres">
      <dgm:prSet presAssocID="{45BA05AD-D4F1-45E3-A9BC-199371EC6E7D}" presName="spaceBetweenRectangles" presStyleCnt="0"/>
      <dgm:spPr/>
    </dgm:pt>
    <dgm:pt modelId="{1F40D43A-044E-9548-B5DB-A01EECCFC114}" type="pres">
      <dgm:prSet presAssocID="{C8510ED0-B9A9-4CAF-BE13-85B66A901392}" presName="parentLin" presStyleCnt="0"/>
      <dgm:spPr/>
    </dgm:pt>
    <dgm:pt modelId="{B94783D4-254C-024E-9562-481FE0200C40}" type="pres">
      <dgm:prSet presAssocID="{C8510ED0-B9A9-4CAF-BE13-85B66A901392}" presName="parentLeftMargin" presStyleLbl="node1" presStyleIdx="1" presStyleCnt="3"/>
      <dgm:spPr/>
    </dgm:pt>
    <dgm:pt modelId="{F71D5DF7-3038-2041-8621-DF8C046A658D}" type="pres">
      <dgm:prSet presAssocID="{C8510ED0-B9A9-4CAF-BE13-85B66A901392}" presName="parentText" presStyleLbl="node1" presStyleIdx="2" presStyleCnt="3" custLinFactNeighborX="-49723" custLinFactNeighborY="-31770">
        <dgm:presLayoutVars>
          <dgm:chMax val="0"/>
          <dgm:bulletEnabled val="1"/>
        </dgm:presLayoutVars>
      </dgm:prSet>
      <dgm:spPr/>
    </dgm:pt>
    <dgm:pt modelId="{BA184240-21C1-6048-AC76-A6622EE238EA}" type="pres">
      <dgm:prSet presAssocID="{C8510ED0-B9A9-4CAF-BE13-85B66A901392}" presName="negativeSpace" presStyleCnt="0"/>
      <dgm:spPr/>
    </dgm:pt>
    <dgm:pt modelId="{6853193F-8754-5547-B915-A85C1FD214C5}" type="pres">
      <dgm:prSet presAssocID="{C8510ED0-B9A9-4CAF-BE13-85B66A901392}" presName="childText" presStyleLbl="conFgAcc1" presStyleIdx="2" presStyleCnt="3" custLinFactNeighborX="-414" custLinFactNeighborY="-28240">
        <dgm:presLayoutVars>
          <dgm:bulletEnabled val="1"/>
        </dgm:presLayoutVars>
      </dgm:prSet>
      <dgm:spPr/>
    </dgm:pt>
  </dgm:ptLst>
  <dgm:cxnLst>
    <dgm:cxn modelId="{4A7AE70A-D133-F844-A8EF-B84A3EA07776}" type="presOf" srcId="{C8510ED0-B9A9-4CAF-BE13-85B66A901392}" destId="{B94783D4-254C-024E-9562-481FE0200C40}" srcOrd="0" destOrd="0" presId="urn:microsoft.com/office/officeart/2005/8/layout/list1"/>
    <dgm:cxn modelId="{CB4F2A1D-F965-B24B-8FD9-C54B87309FB8}" type="presOf" srcId="{BE56D008-5F82-4D13-AD48-BDFC48C7BBA4}" destId="{EC6F2A64-226F-F043-A736-0E712AA93A63}" srcOrd="1" destOrd="0" presId="urn:microsoft.com/office/officeart/2005/8/layout/list1"/>
    <dgm:cxn modelId="{C4125A25-191C-5D43-9B30-6D7D1DC6593C}" type="presOf" srcId="{2D353E8A-2426-4D87-A117-A232975F7A4F}" destId="{45E4A3AF-0F8D-494A-A0E6-D9C938EF77AE}" srcOrd="0" destOrd="0" presId="urn:microsoft.com/office/officeart/2005/8/layout/list1"/>
    <dgm:cxn modelId="{3294CD6A-3844-DE4D-A030-FCDDE70CE8CC}" type="presOf" srcId="{2D353E8A-2426-4D87-A117-A232975F7A4F}" destId="{382E76DE-0916-BF4F-940E-5CCE6068F0CC}" srcOrd="1" destOrd="0" presId="urn:microsoft.com/office/officeart/2005/8/layout/list1"/>
    <dgm:cxn modelId="{A85AFC6B-F495-4B14-B140-758F7D2F2CFC}" srcId="{85C193F0-260F-4751-A737-E1FF503D57AB}" destId="{C8510ED0-B9A9-4CAF-BE13-85B66A901392}" srcOrd="2" destOrd="0" parTransId="{3029BDC9-A449-42F0-9B60-71F962DFCC7E}" sibTransId="{72DB009F-C5F0-4D9C-AAE0-EEC4822A3623}"/>
    <dgm:cxn modelId="{775D4170-49DB-4CF3-AEE9-D6E69D62B6FB}" srcId="{85C193F0-260F-4751-A737-E1FF503D57AB}" destId="{BE56D008-5F82-4D13-AD48-BDFC48C7BBA4}" srcOrd="1" destOrd="0" parTransId="{BF393C9E-8F0D-4752-BE3F-88032991DDA5}" sibTransId="{45BA05AD-D4F1-45E3-A9BC-199371EC6E7D}"/>
    <dgm:cxn modelId="{2A661A89-6EE3-AE49-83E8-CF2FBEF37ECE}" type="presOf" srcId="{85C193F0-260F-4751-A737-E1FF503D57AB}" destId="{6A0511E4-EF99-E14F-AE2C-A81BD688921C}" srcOrd="0" destOrd="0" presId="urn:microsoft.com/office/officeart/2005/8/layout/list1"/>
    <dgm:cxn modelId="{33FC08A3-A38A-0F43-BFC6-4B58272013C3}" type="presOf" srcId="{BE56D008-5F82-4D13-AD48-BDFC48C7BBA4}" destId="{3F4AC45D-EB8C-724C-A2FC-07E66F5EB5B4}" srcOrd="0" destOrd="0" presId="urn:microsoft.com/office/officeart/2005/8/layout/list1"/>
    <dgm:cxn modelId="{E64A4FB5-99A4-634F-902D-7C5825D37174}" type="presOf" srcId="{C8510ED0-B9A9-4CAF-BE13-85B66A901392}" destId="{F71D5DF7-3038-2041-8621-DF8C046A658D}" srcOrd="1" destOrd="0" presId="urn:microsoft.com/office/officeart/2005/8/layout/list1"/>
    <dgm:cxn modelId="{9D7275ED-CFC4-4A11-9CE2-F4192110F3B4}" srcId="{85C193F0-260F-4751-A737-E1FF503D57AB}" destId="{2D353E8A-2426-4D87-A117-A232975F7A4F}" srcOrd="0" destOrd="0" parTransId="{64107B4A-258F-4DC2-8A81-2F08E2BA5E35}" sibTransId="{6E72DBE8-C572-4A0A-AFF6-99D979B7C60A}"/>
    <dgm:cxn modelId="{8C376CF9-ED40-4047-9D2C-287D0FF580F7}" type="presParOf" srcId="{6A0511E4-EF99-E14F-AE2C-A81BD688921C}" destId="{B9885A88-7130-124C-838F-BC2B6343F506}" srcOrd="0" destOrd="0" presId="urn:microsoft.com/office/officeart/2005/8/layout/list1"/>
    <dgm:cxn modelId="{B6552006-28DC-BF41-BE70-2ABA9F596B6E}" type="presParOf" srcId="{B9885A88-7130-124C-838F-BC2B6343F506}" destId="{45E4A3AF-0F8D-494A-A0E6-D9C938EF77AE}" srcOrd="0" destOrd="0" presId="urn:microsoft.com/office/officeart/2005/8/layout/list1"/>
    <dgm:cxn modelId="{17AE23AC-2C3E-B24A-847C-E9CDEFC1D50B}" type="presParOf" srcId="{B9885A88-7130-124C-838F-BC2B6343F506}" destId="{382E76DE-0916-BF4F-940E-5CCE6068F0CC}" srcOrd="1" destOrd="0" presId="urn:microsoft.com/office/officeart/2005/8/layout/list1"/>
    <dgm:cxn modelId="{0D9683BB-7F3A-F848-9CCA-8517D525B085}" type="presParOf" srcId="{6A0511E4-EF99-E14F-AE2C-A81BD688921C}" destId="{E540DFA1-6CD7-8F44-B52B-3BA262999A8F}" srcOrd="1" destOrd="0" presId="urn:microsoft.com/office/officeart/2005/8/layout/list1"/>
    <dgm:cxn modelId="{86CD785A-C3A3-574B-858D-0945FF19C83E}" type="presParOf" srcId="{6A0511E4-EF99-E14F-AE2C-A81BD688921C}" destId="{1B8A2073-DDFC-A945-965F-34F057A13413}" srcOrd="2" destOrd="0" presId="urn:microsoft.com/office/officeart/2005/8/layout/list1"/>
    <dgm:cxn modelId="{7573C76F-7CBB-CE45-B564-5767A160EEB9}" type="presParOf" srcId="{6A0511E4-EF99-E14F-AE2C-A81BD688921C}" destId="{65711CED-26E8-7B4E-9B17-1C90497EBA03}" srcOrd="3" destOrd="0" presId="urn:microsoft.com/office/officeart/2005/8/layout/list1"/>
    <dgm:cxn modelId="{4E38AB4A-1FA4-0749-A072-78097136997D}" type="presParOf" srcId="{6A0511E4-EF99-E14F-AE2C-A81BD688921C}" destId="{8569FE4D-76C4-8144-8A7B-A1F6FDC9EAC9}" srcOrd="4" destOrd="0" presId="urn:microsoft.com/office/officeart/2005/8/layout/list1"/>
    <dgm:cxn modelId="{A6935315-B74B-FB45-B68D-35C50A8FD087}" type="presParOf" srcId="{8569FE4D-76C4-8144-8A7B-A1F6FDC9EAC9}" destId="{3F4AC45D-EB8C-724C-A2FC-07E66F5EB5B4}" srcOrd="0" destOrd="0" presId="urn:microsoft.com/office/officeart/2005/8/layout/list1"/>
    <dgm:cxn modelId="{460BDF6F-E8C3-4842-812E-A04B6D658787}" type="presParOf" srcId="{8569FE4D-76C4-8144-8A7B-A1F6FDC9EAC9}" destId="{EC6F2A64-226F-F043-A736-0E712AA93A63}" srcOrd="1" destOrd="0" presId="urn:microsoft.com/office/officeart/2005/8/layout/list1"/>
    <dgm:cxn modelId="{97A93D8D-EB6D-C94D-BB94-09035ACE096C}" type="presParOf" srcId="{6A0511E4-EF99-E14F-AE2C-A81BD688921C}" destId="{88F01646-B055-7649-B360-0B87ED227990}" srcOrd="5" destOrd="0" presId="urn:microsoft.com/office/officeart/2005/8/layout/list1"/>
    <dgm:cxn modelId="{5F186514-4B03-8B4B-AC04-AD1E556B25FB}" type="presParOf" srcId="{6A0511E4-EF99-E14F-AE2C-A81BD688921C}" destId="{E1F2A502-4B18-4E44-9443-18DEF06AC982}" srcOrd="6" destOrd="0" presId="urn:microsoft.com/office/officeart/2005/8/layout/list1"/>
    <dgm:cxn modelId="{2846FD41-885C-4B42-8F42-B8279C167E33}" type="presParOf" srcId="{6A0511E4-EF99-E14F-AE2C-A81BD688921C}" destId="{FE75E647-941B-4E4E-BDE4-62DAFC55B8DB}" srcOrd="7" destOrd="0" presId="urn:microsoft.com/office/officeart/2005/8/layout/list1"/>
    <dgm:cxn modelId="{E9790DB0-7CB0-9647-BBBF-1863BBB682C4}" type="presParOf" srcId="{6A0511E4-EF99-E14F-AE2C-A81BD688921C}" destId="{1F40D43A-044E-9548-B5DB-A01EECCFC114}" srcOrd="8" destOrd="0" presId="urn:microsoft.com/office/officeart/2005/8/layout/list1"/>
    <dgm:cxn modelId="{A98A54F4-4673-E542-B5FF-977905020AEA}" type="presParOf" srcId="{1F40D43A-044E-9548-B5DB-A01EECCFC114}" destId="{B94783D4-254C-024E-9562-481FE0200C40}" srcOrd="0" destOrd="0" presId="urn:microsoft.com/office/officeart/2005/8/layout/list1"/>
    <dgm:cxn modelId="{3AF91C03-DDC8-D641-A4AD-F4AE723314C9}" type="presParOf" srcId="{1F40D43A-044E-9548-B5DB-A01EECCFC114}" destId="{F71D5DF7-3038-2041-8621-DF8C046A658D}" srcOrd="1" destOrd="0" presId="urn:microsoft.com/office/officeart/2005/8/layout/list1"/>
    <dgm:cxn modelId="{32FFCB4D-E358-4D46-AAAE-7784082C1C56}" type="presParOf" srcId="{6A0511E4-EF99-E14F-AE2C-A81BD688921C}" destId="{BA184240-21C1-6048-AC76-A6622EE238EA}" srcOrd="9" destOrd="0" presId="urn:microsoft.com/office/officeart/2005/8/layout/list1"/>
    <dgm:cxn modelId="{E974F214-E6BF-2F42-B6E0-EC1EE3BE0A65}" type="presParOf" srcId="{6A0511E4-EF99-E14F-AE2C-A81BD688921C}" destId="{6853193F-8754-5547-B915-A85C1FD214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2073-DDFC-A945-965F-34F057A13413}">
      <dsp:nvSpPr>
        <dsp:cNvPr id="0" name=""/>
        <dsp:cNvSpPr/>
      </dsp:nvSpPr>
      <dsp:spPr>
        <a:xfrm>
          <a:off x="0" y="1144956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E76DE-0916-BF4F-940E-5CCE6068F0CC}">
      <dsp:nvSpPr>
        <dsp:cNvPr id="0" name=""/>
        <dsp:cNvSpPr/>
      </dsp:nvSpPr>
      <dsp:spPr>
        <a:xfrm>
          <a:off x="297303" y="0"/>
          <a:ext cx="4824971" cy="1719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Multicast service that disseminates market data to 1000 participants, each receiving a message within 1-microsecond of each other</a:t>
          </a:r>
        </a:p>
      </dsp:txBody>
      <dsp:txXfrm>
        <a:off x="381224" y="83921"/>
        <a:ext cx="4657129" cy="1551293"/>
      </dsp:txXfrm>
    </dsp:sp>
    <dsp:sp modelId="{E1F2A502-4B18-4E44-9443-18DEF06AC982}">
      <dsp:nvSpPr>
        <dsp:cNvPr id="0" name=""/>
        <dsp:cNvSpPr/>
      </dsp:nvSpPr>
      <dsp:spPr>
        <a:xfrm>
          <a:off x="0" y="3615314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F2A64-226F-F043-A736-0E712AA93A63}">
      <dsp:nvSpPr>
        <dsp:cNvPr id="0" name=""/>
        <dsp:cNvSpPr/>
      </dsp:nvSpPr>
      <dsp:spPr>
        <a:xfrm>
          <a:off x="1608531" y="2079302"/>
          <a:ext cx="5009819" cy="19306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order submission service which effectively handles bursty traffic while maintaining fairness of competition among the participants</a:t>
          </a:r>
        </a:p>
      </dsp:txBody>
      <dsp:txXfrm>
        <a:off x="1702776" y="2173547"/>
        <a:ext cx="4821329" cy="1742132"/>
      </dsp:txXfrm>
    </dsp:sp>
    <dsp:sp modelId="{6853193F-8754-5547-B915-A85C1FD214C5}">
      <dsp:nvSpPr>
        <dsp:cNvPr id="0" name=""/>
        <dsp:cNvSpPr/>
      </dsp:nvSpPr>
      <dsp:spPr>
        <a:xfrm>
          <a:off x="0" y="5149520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5DF7-3038-2041-8621-DF8C046A658D}">
      <dsp:nvSpPr>
        <dsp:cNvPr id="0" name=""/>
        <dsp:cNvSpPr/>
      </dsp:nvSpPr>
      <dsp:spPr>
        <a:xfrm>
          <a:off x="170694" y="4610323"/>
          <a:ext cx="4753104" cy="7970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Prototyped on AWS and GCP</a:t>
          </a:r>
        </a:p>
      </dsp:txBody>
      <dsp:txXfrm>
        <a:off x="209602" y="4649231"/>
        <a:ext cx="4675288" cy="719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928D-7721-214E-B71D-EADDD01BDCB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493B-55D8-874A-9DCB-2503F888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4C337B-D9F6-81ED-B34E-7289417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3B63FF8-2458-0939-80A5-71BB7049B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E46847-886A-5A01-F7EE-4136B5F80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2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66BB8D6-F2EE-0BC8-07A1-24BF2F54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2245C3B6-8C9F-F8A0-8C8B-0AD73B7DF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667CA1-2EE3-B466-F8FA-D3EA1470F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4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2A3E145-60A0-906B-F309-968DB3934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3CD801E4-2A6B-1ED8-25B8-B1DA3B825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BBFAFAA-30BE-11F5-4DAE-5B78D1868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0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FB310CF-5859-8249-33C3-046E407A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77FD149-1635-1D2E-6BD5-BF330E3D2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41D5BF8-55B2-9D38-299F-4F679C6E1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4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5DDE6918-3853-1A02-B145-350D420C7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C7B8140B-A928-A9BF-A76A-6DAD0451D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8C17CFA2-666C-3DF3-EBE8-4046562574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307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6528C7-7184-8D22-54F2-0C2FC7AE7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42588CC-C717-2F4E-6B1F-B90BFE45E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A049AED3-38BA-A4CF-9731-DBBBAC348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167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DA0EDF3-595E-6D98-05C3-24AC4CA5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80C2E72-5336-A1A7-956B-B651E49B3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60A6744-F705-8205-223B-F794D5111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79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CF9320B8-BE5D-CD3B-639E-2B00B15F0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92d2458f9_0_0:notes">
            <a:extLst>
              <a:ext uri="{FF2B5EF4-FFF2-40B4-BE49-F238E27FC236}">
                <a16:creationId xmlns:a16="http://schemas.microsoft.com/office/drawing/2014/main" id="{A3189C31-0E68-24E5-3A07-4544204670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92d2458f9_0_0:notes">
            <a:extLst>
              <a:ext uri="{FF2B5EF4-FFF2-40B4-BE49-F238E27FC236}">
                <a16:creationId xmlns:a16="http://schemas.microsoft.com/office/drawing/2014/main" id="{DC93FAA8-0F10-3563-C5C4-AAF2216C6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76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replace </a:t>
            </a:r>
            <a:r>
              <a:rPr lang="en-US" dirty="0" err="1"/>
              <a:t>png</a:t>
            </a:r>
            <a:r>
              <a:rPr lang="en-US" dirty="0"/>
              <a:t> with pdf, somehow adding pdf is making it too heavy for </a:t>
            </a:r>
            <a:r>
              <a:rPr lang="en-US" dirty="0" err="1"/>
              <a:t>powerpoint</a:t>
            </a:r>
            <a:r>
              <a:rPr lang="en-US" dirty="0"/>
              <a:t> to handle.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9493B-55D8-874A-9DCB-2503F8885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16DCC82-8A87-B6E0-D37F-18A25DD8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1B73974-CB96-D06B-24D6-FCE230062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03C7707-3C00-8240-10FF-004B8382C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6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3F121B-B2EC-A8DC-FF10-A1FEFAD4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5ADD324-26F1-2DA8-0C9D-9EF3B4026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078746-65C1-A222-FCAE-A0224FA5E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37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AB2FE54-A703-16E7-1399-389C88A2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76B11D6-2BD2-4B01-F530-05742AD59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F8BD569-71A2-99DF-E28F-8FD007E2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6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5693181-C99A-C505-C78E-1BB018A2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0EA0158-6E15-5BAD-AACF-0FB123395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E31BF72-0A71-98AE-C954-BACDF87B1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79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90B108-7C49-09A3-F1C3-21B02279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8DCD5B32-E7ED-2CF2-E508-7055BA9F9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CDC0B48-46C9-1DEB-2B5A-5E29A2629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696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B63EEA-188C-3FBD-A6AB-AD231212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47FE3A1-08C6-CBC6-A113-84D0D66F3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445D650-A345-C963-00EF-95575214F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5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F32DC1A-5BA2-BFF9-251B-1FCBD4D5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BBD1CBB-FB28-4A98-5319-E682657AE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EE4A1228-A0C5-7EFB-A0A8-A136573E5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28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1B40030-FF82-D44D-8AB0-1471A764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F1AD595-01E9-677E-9BBF-FE463F354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9265B3D-9447-C8B0-A329-260C4DF16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10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D263C0-B2AE-D4DC-3339-0307A3D6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711F022-5464-CA69-309B-AF6B320B2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453350-433D-9CE3-EC0E-59D16EFF0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883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F52AE5C-4370-CDE3-2C2D-7C9C267C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B917B074-2FFA-8CAD-85A7-3DF6D4803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B802C45-B481-8C36-4EA1-F06305CAA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276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E2702E0-93CF-C67D-63B5-10828F39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5F67FE3-528E-F7B4-1B8D-F107F31A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76BF2AD-B214-EB27-6121-96C5D175E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737D177-B4D9-4121-79EE-1605B8ED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C9DA06C-69C7-F3AE-701A-3BBC9A5EC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B0FE4B7-554E-9811-4EDA-5798C51CD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09C80A5-A9A0-5592-D782-AA72A57E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4CB70A6E-38AF-6012-6B66-3D2A33722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32D20F5-71C8-DC49-919B-2F202EAAF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90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34E2C1-3216-5C4A-AE8C-C19AB113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C90433C-B072-4459-829E-BA18D4D31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ECA09C9-E966-99F4-9D69-8CA3AB1AD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99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3524569-6A97-910C-16AA-4C1D554A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92ED0B0-00F7-5660-27DA-C9BC9997B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EFB5040-A5E2-59AE-5A1B-4E507717F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463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5D3B0A3-A85D-5543-62CC-87B8F596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A6D27378-8447-52C5-891B-D8F264D79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9B32425-EB16-3F81-AA83-5C7DCA71E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859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95A024-1E95-3BE5-4C67-14060950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CCE9F5-2DB0-4159-4840-A48A97909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7E834D1-E1F3-7E45-C1B9-D48F725E9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54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FCB15DB-E194-7A39-9EDF-B996F705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0EA0530-69D4-8F9C-A0C5-53F2846F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3790B7F-E138-B516-8EE8-D6E8137D4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00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arrival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receiver.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arrive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receivers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unpredictable</a:t>
            </a:r>
            <a:r>
              <a:rPr lang="zh-CN" altLang="en-US" dirty="0"/>
              <a:t> </a:t>
            </a:r>
            <a:r>
              <a:rPr lang="en-US" altLang="zh-CN" dirty="0"/>
              <a:t>times.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receivers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sharing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timeline,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receiver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hold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EF7A7-27AB-6E4C-AB55-71A628D244D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335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45E815E-9F83-4208-CBFD-FAB1AD231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482B5E2-D71B-75B1-A260-B41FBC1A39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545BED2-ECDE-F1FB-A952-6FE45A3A04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1073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B2F161B-BE64-5565-0BA5-EEF265B6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68316A3-8527-6CDC-97EF-FA7B967DC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2B3A235-CB1E-2C05-EBDF-542F1CF59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5920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5A659CC-7005-A4F1-AE80-F8037261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67B32E5-3E7D-95A1-D077-F5877FB60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5F69D52-5D3E-23A9-9B72-D637D7372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214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DB20845-AA84-8D22-7748-7B8A0CD9E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FF847C-31ED-237F-2F46-929698359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1D16309-9F22-D5B6-4597-E2267424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8CDFDF8-0685-498A-8AEB-5F4EFEF1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827B912-96F1-C80F-0415-CB1D35FDB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5166CC31-3D8C-434D-2456-06772ECCD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904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C69D56-CC56-301F-1B18-917506435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6A1CDD-1BA6-54FE-1BCD-351460B8A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F1A3A01-8787-AF83-FE47-B157C299B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6099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62FAC1-06B6-6A16-35EF-40812FA1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C108320-4E67-8FC7-AAF6-04628EBA3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C6A1508-CE20-ABDD-4DDD-A259FBC39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2835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46C178-FAF7-8390-48E3-E9768541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024B01F-77C7-E70E-C412-A64F10D24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1004435-AD49-13B0-37E5-513FA542A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635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73BDC74-D698-CD0A-B18E-E96A87DC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9553DA-735C-C51E-B75C-93F8B320E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316889A-118B-20E6-20D1-666A43520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048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58E952-A444-6BC1-10E3-5C59C743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1DA9D3A-129F-1125-C680-6A644545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2C03AE36-8BAE-71EC-C5C1-B2614494F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3351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E61EA46-4348-31E5-4C5F-95F9661D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BB1376E-9E05-A19B-188F-195D749BD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A524E29-F30F-DFE9-E98E-15CF43765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8052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51EE8F-E95B-7F79-CC89-45D8AD71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E7036F56-8685-C8E9-6C7B-22A12589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8D53E4C-FD09-352E-3F22-FF5F3AC53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all for GCP, except AWS TGW</a:t>
            </a:r>
            <a:br>
              <a:rPr lang="en-US" dirty="0"/>
            </a:br>
            <a:br>
              <a:rPr lang="en-US" dirty="0"/>
            </a:br>
            <a:r>
              <a:rPr lang="en" dirty="0"/>
              <a:t>&gt;50 % lower latency than the latency provided by AWS TGW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9485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401630F-EF53-F3B2-BA07-5B567244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7853A060-0555-8589-BA7E-71504ABD9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2DA8930-C5E5-7B45-65E4-99FC9A3B1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0842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4AA083B-E2E2-66D1-72B7-92C15A3F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4771E-AA55-E464-1676-A61BEB16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3EDEF8A-738D-907F-DE01-767B3ADC0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7594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86F7E96-0B97-3874-28A1-C3319D1E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C5363-8224-DD84-8AF3-960F2013F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5667ACB-3D96-9F08-B2DF-032F2C458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7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406F462-5F96-0B6F-DA67-BDA4E177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855BC8A-1995-B0C9-66EA-A58BF06E1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0B025B2-3B1E-9A50-F184-7FFD7080B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031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000D10F-848D-690B-FDD9-49D382AA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0F343D0-60F5-FB16-2D09-4D6A66F49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08AD56A-5170-7D67-9F68-DABBAB686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634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1A7CDDD-4D4B-C139-DED2-A9E95D685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3CAE20D-542E-5965-9D17-775D6DE9EA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5F8555-6CA4-0C6B-7118-EFF7993CA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9397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A8466929-A9BD-B906-9740-28EDEA9CC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797E122-BAD1-332F-1053-6E4B5C1B0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F35DB71D-33A4-CA58-A9B2-79C67B7878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queues are filled with older and newer orders and we simply prioritize the orders with price closer to the mid-price, it may violate fairness. Perhaps another order in some other queue would have moved mid-price in favor of the order being de-prioritized if everything was FIFO.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0250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51F348-08DF-6F64-A176-0B9B3BE8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246CAFF1-AD31-B28A-3CAC-DB818204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4085358-8DF5-5BB8-A55E-5052CFFEA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774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5A25532-197A-CEE0-3B34-C51B9E7A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36CBE5C4-18CE-4CEB-7C31-4545CCE85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630F70E5-3169-DE5A-8901-E48A7775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7290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999D88A-FBA4-327F-3368-5DB70BF8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17200082-E141-14E2-AF7D-288D1042E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000BBC74-C772-008B-0D31-0A0D3FB14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sequence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81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8EC421F-4948-92B5-A060-7ED2960E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427BB44B-5C27-C1ED-4E1A-18FBC517A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68CD405-DA4D-D4BA-C2BA-3989E43DA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024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C630629-CE26-3575-36A2-A4AAA11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779308D-3A09-93ED-DFE8-0C56455C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B84A7A0D-9E15-537B-F7BB-8035141D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48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A72F045-CCFF-F4B2-1D62-F5E85946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50F8FB3-CD8B-D23C-BFC8-20EBEBB63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628D851-126A-2B82-A369-3214177AC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40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BCFC4AF-8CFE-723C-734F-22CB624C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73504D7-663C-9908-640D-A70E12A2F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03F42BEE-563D-FB62-B79A-13674B136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124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E5D8F42-FDE5-776F-CDED-0C643B4F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0B85183-6010-FE8C-EADE-A1375C882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3C4A11A0-7460-ACC9-D915-82F1C18DD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3295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D9418AB-69A3-91CE-E21B-BCA88ADE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7AD21553-55D9-AD23-633C-5E0B47ACA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6C68183-25C1-EFC4-5503-4C43344FC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7037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DFAE7FA-B1E0-A91A-9ABD-13D38BF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BF6E192-3ECB-4723-BA79-716AE319B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E5A3205-3D92-3ED5-85CB-93286AC0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31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6F9D58B-28CA-489E-68F8-B7F208B7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83B2256-A3E3-C2EE-3CB8-E6776FEA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C08823B9-997A-6F9B-49A2-A42322F3D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2098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210FAD7-574B-786F-32D3-DD27ED8D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363C776-0DA6-E579-AEEC-A4D6A637E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712B6D9-39BA-9E4F-44E0-0221E18FA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7868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CA00969-27D2-6858-9B58-A3F6A3A4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EB0BD48-610E-8CE6-694D-54EF9824D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E3D63F7C-B162-B262-F466-BE59AEF2A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1003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A7536A2-A4EC-5DF7-811C-E086FB59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132A876-C477-3684-7735-4BA29504F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5E36694-6B18-6C50-C9F0-A389785FF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0745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8D49325-DBE0-09DB-7D96-6A5E0DC3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F2BD9B0C-99BB-E6F9-BE02-979BCB4BA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3B9A1A02-F38F-0BAA-C1D0-E4BAB28A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626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EC99D79-0533-202F-5D8F-961DAC08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AD48E00-FD9E-79C9-4DE4-6FB6AD425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A0FAD95-D5FF-81D1-BA1B-B64CE0BE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matched per second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1315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416379A-201D-B5A2-A555-078D045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3B0E619D-6AE1-F9DE-3E03-F5E3046B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054EB8BE-8A4C-06E3-5F1F-3F343F07D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44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7389B7F-69A9-79A4-0469-C8DDF739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17CBF0D-CADA-EB8E-7853-71C449FAD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C862463D-3669-B860-D0D5-E576B25E1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288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EDC5A67-2ACF-15FB-63A7-6E5C97BD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EB43E55D-C9F5-EBA4-DE57-8C2CC8A7C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E00A59AB-987B-AF88-FD9D-1AB9DF172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6213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BD42CBD-B143-94B9-B5DC-DC78D3334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F7C14042-1FB9-0B14-5834-BD7AD8A150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68391AA-0D33-6CDA-8C52-F4F7359D6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0320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8D316F4-9932-E000-72E5-32C0636A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2DCAB3-29DE-6F49-E648-D8644466D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BEA60F4-90E3-03FE-557A-C051159EC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578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D7DB69BD-1FF5-8894-2E65-76214E8F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47D8F04-10B0-1405-E068-56AF036B8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8216BF04-0A04-14D0-25C0-FB54A8554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447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BE0A7F-DF84-7DE3-4577-1AAA9A38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E90D5C1-2D26-EA60-7F81-866AD615E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8BB58C7-CF73-43D6-7117-5A4B6F65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7739029-D541-14C3-A3D3-DC6F6AF3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272EFBB-E4A9-E4BF-C783-0DB3C0A35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2CD8091-CF0F-4B7F-2D04-201D7B804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5D976B2-80F9-DCFC-E145-A84D232F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9108BC8-5BAE-C236-FC63-0BC79F59F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437CA7-2900-21EC-64A1-211908BA8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38F-804B-355A-6B24-9808EA4B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870F-3C54-2F21-BA4A-0E2674FE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5634-60D7-5F36-E36F-4F47C87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9AF9-2BC5-1E7B-9FE9-AD4CA04A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C67-7A45-0D2C-ECE6-F17FFE3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1008-1A33-061F-FD1F-6DC6C97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5739-D576-528C-C6E9-AD012AD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3E4A-8229-FF55-BE4B-1778296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95E-1C15-E39E-F001-E3ECF40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CC53-EAFF-696B-2A0D-86F501B5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BA54-1BE2-D2AD-25D2-A1A2202A5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7175-F2AE-6107-5BB0-788502BF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B788-FEB6-2615-B6B9-BC1EECAE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FE62-3F9E-BAF6-7933-8DDA491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5B18-7F83-597D-27C3-4A40F8D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342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7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5B8B-C691-3548-0D27-FB4D83B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34-5A15-2839-DD64-C395195B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17E1-1300-5F65-C3BB-DFB72E8A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E00B-45FB-54E9-2634-208A6828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971C-3102-5983-1AB1-4ED26EA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A449-D0C7-5791-340E-58E359E9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534-D3CC-3EA9-86B3-87F10E9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370E-D9D3-A78E-4851-ABA4224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C65C-869F-CB3D-DE4C-FBE3042F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BA1E-C67F-6F5D-1196-9C93E56F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0486-41BD-D29F-3448-9578AE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BD9-2BD8-97C3-2577-1C544D42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449D-3B5F-F89D-05FF-2DE193E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BAE4-D338-8E01-BDA6-EB37C5A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388E-D193-944A-5520-4E9DDFE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CB16-02AD-0B0D-0804-51B53E6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D92-5E2F-6E93-B4A2-0E0A569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640B-3C85-BAF5-17C5-C96EB03C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20B3-E53B-E6C8-1061-C1C518F1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CD208-E460-0DEC-DD33-ED16831D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2FB9-0569-0ABA-FA77-6C955C2D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9EDD-DA62-FA09-5CDF-8005D521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1F064-9F1E-8919-D941-0F1059AB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F124D-657F-DCD5-81A3-5AA337C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C26-059F-7F83-662A-C775EED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A508A-D3AF-3E43-E951-7616149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50C86-1F79-5D62-ED53-2BC184BE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B9DF-B0BB-73C5-A2DE-1F1234F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38F67-5AEA-F14A-D386-EA7599BF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CA59-BE6B-C7D4-B8C5-91B22CA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4E58-9229-25CD-8651-1FB863E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976-B03F-F03D-22D7-27BB890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E671-F707-869A-8332-AAC8F4CA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1610-E1C8-0136-D891-C3C0A8AE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5989-5D26-662E-6A94-468C113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0CE9-468A-0AD4-684D-2376F2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5989-3375-7934-7D8A-4F6AF91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D14-FE76-AC70-30D8-4DBF8F5F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B7B5F-EA18-9868-DFFD-EAAA6BA8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EDFF-4E43-5F5B-B675-1F652AC4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E092-71F9-78F6-616C-DC70A07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EF1-8B89-3126-0D28-A01202C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E7C3-0D47-B303-8159-B0DEB7C6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6BB8E-79F5-9293-44C1-733E5E31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753C-C910-0266-96A0-51DD1BD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11B-AAB3-1B0B-BA50-A1B36CE8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638E0-472D-D649-AD00-050E9BA3484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6049-4EF7-B8D5-409A-96390F1E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DA2-0CBF-6678-E7BC-EFEAB938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image" Target="../media/image5.emf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image" Target="../media/image6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oleObject" Target="../embeddings/oleObject1.bin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slideLayout" Target="../slideLayouts/slideLayout2.xml"/><Relationship Id="rId86" Type="http://schemas.openxmlformats.org/officeDocument/2006/relationships/image" Target="../media/image7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61" Type="http://schemas.openxmlformats.org/officeDocument/2006/relationships/tags" Target="../tags/tag61.xml"/><Relationship Id="rId8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3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18" Type="http://schemas.openxmlformats.org/officeDocument/2006/relationships/image" Target="../media/image20.png"/><Relationship Id="rId3" Type="http://schemas.openxmlformats.org/officeDocument/2006/relationships/diagramData" Target="../diagrams/data6.xml"/><Relationship Id="rId21" Type="http://schemas.openxmlformats.org/officeDocument/2006/relationships/image" Target="../media/image23.svg"/><Relationship Id="rId7" Type="http://schemas.microsoft.com/office/2007/relationships/diagramDrawing" Target="../diagrams/drawing6.xml"/><Relationship Id="rId12" Type="http://schemas.openxmlformats.org/officeDocument/2006/relationships/image" Target="../media/image12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5.sv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7.svg"/><Relationship Id="rId10" Type="http://schemas.openxmlformats.org/officeDocument/2006/relationships/image" Target="../media/image14.png"/><Relationship Id="rId19" Type="http://schemas.openxmlformats.org/officeDocument/2006/relationships/image" Target="../media/image21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18" Type="http://schemas.openxmlformats.org/officeDocument/2006/relationships/image" Target="../media/image20.png"/><Relationship Id="rId3" Type="http://schemas.openxmlformats.org/officeDocument/2006/relationships/diagramData" Target="../diagrams/data7.xml"/><Relationship Id="rId21" Type="http://schemas.openxmlformats.org/officeDocument/2006/relationships/image" Target="../media/image23.svg"/><Relationship Id="rId7" Type="http://schemas.microsoft.com/office/2007/relationships/diagramDrawing" Target="../diagrams/drawing7.xml"/><Relationship Id="rId12" Type="http://schemas.openxmlformats.org/officeDocument/2006/relationships/image" Target="../media/image12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5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7.svg"/><Relationship Id="rId10" Type="http://schemas.openxmlformats.org/officeDocument/2006/relationships/image" Target="../media/image14.png"/><Relationship Id="rId19" Type="http://schemas.openxmlformats.org/officeDocument/2006/relationships/image" Target="../media/image21.svg"/><Relationship Id="rId4" Type="http://schemas.openxmlformats.org/officeDocument/2006/relationships/diagramLayout" Target="../diagrams/layout7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18" Type="http://schemas.openxmlformats.org/officeDocument/2006/relationships/image" Target="../media/image20.png"/><Relationship Id="rId3" Type="http://schemas.openxmlformats.org/officeDocument/2006/relationships/diagramData" Target="../diagrams/data8.xml"/><Relationship Id="rId21" Type="http://schemas.openxmlformats.org/officeDocument/2006/relationships/image" Target="../media/image23.svg"/><Relationship Id="rId7" Type="http://schemas.microsoft.com/office/2007/relationships/diagramDrawing" Target="../diagrams/drawing8.xml"/><Relationship Id="rId12" Type="http://schemas.openxmlformats.org/officeDocument/2006/relationships/image" Target="../media/image12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5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7.svg"/><Relationship Id="rId10" Type="http://schemas.openxmlformats.org/officeDocument/2006/relationships/image" Target="../media/image14.png"/><Relationship Id="rId19" Type="http://schemas.openxmlformats.org/officeDocument/2006/relationships/image" Target="../media/image21.svg"/><Relationship Id="rId4" Type="http://schemas.openxmlformats.org/officeDocument/2006/relationships/diagramLayout" Target="../diagrams/layout8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18" Type="http://schemas.openxmlformats.org/officeDocument/2006/relationships/image" Target="../media/image20.png"/><Relationship Id="rId3" Type="http://schemas.openxmlformats.org/officeDocument/2006/relationships/diagramData" Target="../diagrams/data9.xml"/><Relationship Id="rId21" Type="http://schemas.openxmlformats.org/officeDocument/2006/relationships/image" Target="../media/image23.svg"/><Relationship Id="rId7" Type="http://schemas.microsoft.com/office/2007/relationships/diagramDrawing" Target="../diagrams/drawing9.xml"/><Relationship Id="rId12" Type="http://schemas.openxmlformats.org/officeDocument/2006/relationships/image" Target="../media/image12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5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17.svg"/><Relationship Id="rId10" Type="http://schemas.openxmlformats.org/officeDocument/2006/relationships/image" Target="../media/image14.png"/><Relationship Id="rId19" Type="http://schemas.openxmlformats.org/officeDocument/2006/relationships/image" Target="../media/image21.svg"/><Relationship Id="rId4" Type="http://schemas.openxmlformats.org/officeDocument/2006/relationships/diagramLayout" Target="../diagrams/layout9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18" Type="http://schemas.openxmlformats.org/officeDocument/2006/relationships/image" Target="../media/image20.png"/><Relationship Id="rId3" Type="http://schemas.openxmlformats.org/officeDocument/2006/relationships/diagramData" Target="../diagrams/data10.xml"/><Relationship Id="rId21" Type="http://schemas.openxmlformats.org/officeDocument/2006/relationships/image" Target="../media/image23.svg"/><Relationship Id="rId7" Type="http://schemas.microsoft.com/office/2007/relationships/diagramDrawing" Target="../diagrams/drawing10.xml"/><Relationship Id="rId12" Type="http://schemas.openxmlformats.org/officeDocument/2006/relationships/image" Target="../media/image12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15.sv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7.svg"/><Relationship Id="rId10" Type="http://schemas.openxmlformats.org/officeDocument/2006/relationships/image" Target="../media/image14.png"/><Relationship Id="rId19" Type="http://schemas.openxmlformats.org/officeDocument/2006/relationships/image" Target="../media/image21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18" Type="http://schemas.openxmlformats.org/officeDocument/2006/relationships/image" Target="../media/image20.png"/><Relationship Id="rId3" Type="http://schemas.openxmlformats.org/officeDocument/2006/relationships/diagramData" Target="../diagrams/data11.xml"/><Relationship Id="rId21" Type="http://schemas.openxmlformats.org/officeDocument/2006/relationships/image" Target="../media/image23.svg"/><Relationship Id="rId7" Type="http://schemas.microsoft.com/office/2007/relationships/diagramDrawing" Target="../diagrams/drawing11.xml"/><Relationship Id="rId12" Type="http://schemas.openxmlformats.org/officeDocument/2006/relationships/image" Target="../media/image12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5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17.svg"/><Relationship Id="rId10" Type="http://schemas.openxmlformats.org/officeDocument/2006/relationships/image" Target="../media/image14.png"/><Relationship Id="rId19" Type="http://schemas.openxmlformats.org/officeDocument/2006/relationships/image" Target="../media/image21.sv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svg"/><Relationship Id="rId18" Type="http://schemas.openxmlformats.org/officeDocument/2006/relationships/image" Target="../media/image20.png"/><Relationship Id="rId3" Type="http://schemas.openxmlformats.org/officeDocument/2006/relationships/diagramData" Target="../diagrams/data12.xml"/><Relationship Id="rId21" Type="http://schemas.openxmlformats.org/officeDocument/2006/relationships/image" Target="../media/image23.svg"/><Relationship Id="rId7" Type="http://schemas.microsoft.com/office/2007/relationships/diagramDrawing" Target="../diagrams/drawing12.xml"/><Relationship Id="rId12" Type="http://schemas.openxmlformats.org/officeDocument/2006/relationships/image" Target="../media/image12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15.svg"/><Relationship Id="rId5" Type="http://schemas.openxmlformats.org/officeDocument/2006/relationships/diagramQuickStyle" Target="../diagrams/quickStyle12.xml"/><Relationship Id="rId15" Type="http://schemas.openxmlformats.org/officeDocument/2006/relationships/image" Target="../media/image17.svg"/><Relationship Id="rId10" Type="http://schemas.openxmlformats.org/officeDocument/2006/relationships/image" Target="../media/image14.png"/><Relationship Id="rId19" Type="http://schemas.openxmlformats.org/officeDocument/2006/relationships/image" Target="../media/image21.svg"/><Relationship Id="rId4" Type="http://schemas.openxmlformats.org/officeDocument/2006/relationships/diagramLayout" Target="../diagrams/layout12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79147" y="1045871"/>
            <a:ext cx="8074815" cy="16184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SzPct val="36787"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Support For Scalable And High-Performance Cloud Exchanges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352D4-9C60-CC7E-EA72-6E7DB767AF10}"/>
              </a:ext>
            </a:extLst>
          </p:cNvPr>
          <p:cNvSpPr txBox="1"/>
          <p:nvPr/>
        </p:nvSpPr>
        <p:spPr>
          <a:xfrm>
            <a:off x="1079147" y="2969470"/>
            <a:ext cx="80748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Muhammad Haseeb</a:t>
            </a:r>
            <a:r>
              <a:rPr lang="en-US" sz="2400" dirty="0">
                <a:sym typeface="Arial"/>
              </a:rPr>
              <a:t>, Jinkun Geng,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Daniel Duclos-Cavalcanti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Xiyu Hao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Ulysses Butler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Radhika Mittal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Srinivas Narayana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Anirudh Sivaraman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36DC3-CB73-BBD2-B537-135F2D543B50}"/>
              </a:ext>
            </a:extLst>
          </p:cNvPr>
          <p:cNvSpPr txBox="1"/>
          <p:nvPr/>
        </p:nvSpPr>
        <p:spPr>
          <a:xfrm>
            <a:off x="1079147" y="4489304"/>
            <a:ext cx="90545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New York University, </a:t>
            </a:r>
            <a:r>
              <a:rPr lang="en-US" sz="2400" dirty="0">
                <a:sym typeface="Arial"/>
              </a:rPr>
              <a:t>Clockwork Inc.,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Technical University of Munich,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Rutgers University,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University of Illinois Urbana-Champaign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A9259FF-6B51-6D78-3084-F6B57657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75FCEC7-1E7A-F863-538A-F1497C2E7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7AC7EB-605D-04B0-E303-E26CAC5595B3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E4B9D-1A8F-B185-59AF-F7E45D251025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BD939-B981-EF75-91B4-0D40F6B08203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562D5-6767-B846-2C99-27993B2FAB1C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51E4F-A531-DD82-571D-ACA311504FCB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34D7-F359-F89E-4C16-5068BF4ABEC5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A7644-AAEC-35BD-FB04-695F4E19153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6BCE7-436B-FD6F-4C18-A019AAF274EF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B318D-E549-F84E-6751-5594E941632B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720E4-76AA-00A0-BA8F-93F0A6649D16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4DD409-3766-41E6-4D28-994283A29833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064E1-9BC5-F825-E586-1E4346CAE8DA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D48B9-DE90-944D-D92A-6A6EE859D5B9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165FC8A-92F2-927B-603A-958562CD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785A193-5696-2737-CFCF-1A96C5803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067B3B-7122-37C0-4747-D774114FE358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C4E6F-E494-BBC7-095C-5639F3F47554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6AED7-E8F5-E367-226D-65CA3D8961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0664D8-344D-7FCD-CC10-8C6CB002F24F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E4531-88A0-3DD7-1A3B-94EDAD64FFA9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05A9E-CDA8-CB8F-0C89-9E7DFBE76B5B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192A5-F9B4-3FBC-A62A-0001EAB19FD1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EA57F-037E-E0E3-4385-44EDCBE9A3C8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63A62-BB90-7513-1513-F57F33FD6EC4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D68A-2275-9A54-0911-63CF91F486B3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264BC-8263-A644-0409-D85F587A964B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9FEE2-2DCA-8F82-46F6-0C47BFF00873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94DEE-B79A-F8B0-944F-F0BD531DB3FB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A6B37C-752F-5EED-C3A8-957259A4E69D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0D656-7151-837F-2ACE-24A3EA9C6E61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68383B-93D3-6A59-2BB2-30020AC59C33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6769B5C-2A14-66CF-5952-F00668DC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6B4E20D-D83A-952C-1135-1D94261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422F61-5969-4421-10AF-7DE85859571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98F38D-408C-49E3-6E83-3F8995BA6A9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B0C75-95EE-0B79-0522-70AE0987E147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8E04F-BF22-92ED-E875-0F7D93A3C112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47BE2-DB0B-2F1C-BEC6-68E65A752196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7F50E-A67C-EAA3-9CEF-06860E8AA94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5B648-0501-AD87-DA8E-09DD8CD8446B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B383-73F0-D520-076D-83390904DC13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F5637-3A3B-817F-F0DD-32A56C589402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FA9A1-9B33-060B-B14F-B3347BCB4891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262D7-7922-BA00-F729-A103AF38BF8E}"/>
              </a:ext>
            </a:extLst>
          </p:cNvPr>
          <p:cNvSpPr/>
          <p:nvPr/>
        </p:nvSpPr>
        <p:spPr>
          <a:xfrm>
            <a:off x="5274802" y="2332823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AEF8A2-B338-FBDC-3A1D-56BFE0E14F71}"/>
              </a:ext>
            </a:extLst>
          </p:cNvPr>
          <p:cNvSpPr/>
          <p:nvPr/>
        </p:nvSpPr>
        <p:spPr>
          <a:xfrm>
            <a:off x="5855090" y="2285124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75CD9-A6D6-C098-C487-3EB4743582C5}"/>
              </a:ext>
            </a:extLst>
          </p:cNvPr>
          <p:cNvSpPr/>
          <p:nvPr/>
        </p:nvSpPr>
        <p:spPr>
          <a:xfrm>
            <a:off x="4708286" y="233352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E9859-BA86-B1B3-5DB8-2302F8CC2806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187ED-98FD-9539-006E-5C74C64F828F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26DDC5-FF44-CD39-6D97-495A387E61D7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526F5BD-87C3-D577-468E-92FA381D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2E88ADE-B936-FE3E-10E3-1EC8C28E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37BDC0-9284-7AD7-3718-DC52FD2D89D3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1A2C9-CB08-DA95-41B8-F586474574F4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6B9C-89D8-1696-4A59-2CE9C455BF0C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</p:spTree>
    <p:extLst>
      <p:ext uri="{BB962C8B-B14F-4D97-AF65-F5344CB8AC3E}">
        <p14:creationId xmlns:p14="http://schemas.microsoft.com/office/powerpoint/2010/main" val="151531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C3E83DFE-021F-9DDE-3703-A59E88DCA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1754A5C-30A9-0526-0601-4DDE2F512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B17C76-0C39-CF84-BFA9-8E50C6802BB7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AF568-41A1-9238-D54D-6D33A3C54FAE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80C4A-3305-FC74-942E-8ECD9500FC4B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27498E-3283-522A-0650-4A515D24B81F}"/>
              </a:ext>
            </a:extLst>
          </p:cNvPr>
          <p:cNvSpPr/>
          <p:nvPr/>
        </p:nvSpPr>
        <p:spPr>
          <a:xfrm>
            <a:off x="7849702" y="4084594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EB2FB-3109-138B-679B-E81141247408}"/>
              </a:ext>
            </a:extLst>
          </p:cNvPr>
          <p:cNvSpPr/>
          <p:nvPr/>
        </p:nvSpPr>
        <p:spPr>
          <a:xfrm>
            <a:off x="5363465" y="1627315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B928A3-765A-D670-8526-7BEC7B985199}"/>
              </a:ext>
            </a:extLst>
          </p:cNvPr>
          <p:cNvSpPr/>
          <p:nvPr/>
        </p:nvSpPr>
        <p:spPr>
          <a:xfrm>
            <a:off x="7417342" y="212814"/>
            <a:ext cx="4165344" cy="1127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Space + Cost!</a:t>
            </a:r>
          </a:p>
        </p:txBody>
      </p:sp>
    </p:spTree>
    <p:extLst>
      <p:ext uri="{BB962C8B-B14F-4D97-AF65-F5344CB8AC3E}">
        <p14:creationId xmlns:p14="http://schemas.microsoft.com/office/powerpoint/2010/main" val="167505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EF2E01D-5C74-6451-7890-DE6857C2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DF32F7C-FF60-286D-CD3B-8C5B781E5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E0A65E-31D2-4A54-9B64-E91B4EA4212E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5F838-C012-2504-AEC2-D173E08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270677-1900-B2BA-CA00-1E4105377FE3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DEA3A-5D0E-3CC8-D798-D11EAA104610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75900-2D66-9029-435C-CDB670514F36}"/>
              </a:ext>
            </a:extLst>
          </p:cNvPr>
          <p:cNvSpPr txBox="1"/>
          <p:nvPr/>
        </p:nvSpPr>
        <p:spPr>
          <a:xfrm>
            <a:off x="4819927" y="5138681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 in the queue/price </a:t>
            </a:r>
            <a:br>
              <a:rPr lang="en-US" sz="2800" dirty="0"/>
            </a:br>
            <a:r>
              <a:rPr lang="en-US" sz="2800" dirty="0"/>
              <a:t>level matters!</a:t>
            </a:r>
          </a:p>
        </p:txBody>
      </p:sp>
    </p:spTree>
    <p:extLst>
      <p:ext uri="{BB962C8B-B14F-4D97-AF65-F5344CB8AC3E}">
        <p14:creationId xmlns:p14="http://schemas.microsoft.com/office/powerpoint/2010/main" val="527743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BC2511D-C94F-637B-4B5E-826BDD16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84E1594-7B32-AE72-0704-C5B80AD51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FF6A39-A26D-2A51-20F5-E187D3B31201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F9C84-4680-B58B-753B-E4AF6E58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9F39E-6BF6-6B8B-FDBE-1DD87EE8D482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2EEB6-7107-F1E4-1103-8AA4FFEDA74C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C08CD-6CC6-5CB1-5C85-B10FF82DD395}"/>
              </a:ext>
            </a:extLst>
          </p:cNvPr>
          <p:cNvSpPr txBox="1"/>
          <p:nvPr/>
        </p:nvSpPr>
        <p:spPr>
          <a:xfrm>
            <a:off x="4819927" y="5138681"/>
            <a:ext cx="719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Position in the queue/price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level matters!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6363CE-F651-6AFA-5D9C-527FE8C4F61B}"/>
              </a:ext>
            </a:extLst>
          </p:cNvPr>
          <p:cNvSpPr/>
          <p:nvPr/>
        </p:nvSpPr>
        <p:spPr>
          <a:xfrm>
            <a:off x="6096000" y="3429000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3E40F-8BE6-21BC-F867-78CD18543412}"/>
              </a:ext>
            </a:extLst>
          </p:cNvPr>
          <p:cNvSpPr/>
          <p:nvPr/>
        </p:nvSpPr>
        <p:spPr>
          <a:xfrm>
            <a:off x="4908324" y="1356966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317354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94C19-636C-6217-A88E-E21D23C13D26}"/>
              </a:ext>
            </a:extLst>
          </p:cNvPr>
          <p:cNvSpPr txBox="1"/>
          <p:nvPr/>
        </p:nvSpPr>
        <p:spPr>
          <a:xfrm>
            <a:off x="240323" y="1997839"/>
            <a:ext cx="11711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Can we use the public cloud to </a:t>
            </a:r>
            <a:r>
              <a:rPr lang="en-US" sz="6000" dirty="0">
                <a:solidFill>
                  <a:srgbClr val="C00000"/>
                </a:solidFill>
              </a:rPr>
              <a:t>build</a:t>
            </a:r>
            <a:r>
              <a:rPr lang="en-US" sz="6000" dirty="0"/>
              <a:t> and </a:t>
            </a:r>
            <a:r>
              <a:rPr lang="en-US" sz="6000" dirty="0">
                <a:solidFill>
                  <a:srgbClr val="C00000"/>
                </a:solidFill>
              </a:rPr>
              <a:t>scale</a:t>
            </a:r>
          </a:p>
          <a:p>
            <a:pPr algn="ctr"/>
            <a:r>
              <a:rPr lang="en-US" sz="6000" dirty="0"/>
              <a:t>financial exchanges?</a:t>
            </a:r>
          </a:p>
        </p:txBody>
      </p:sp>
    </p:spTree>
    <p:extLst>
      <p:ext uri="{BB962C8B-B14F-4D97-AF65-F5344CB8AC3E}">
        <p14:creationId xmlns:p14="http://schemas.microsoft.com/office/powerpoint/2010/main" val="318136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4A8CD6C0-A063-01B1-C7F5-9C54C3F8A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ED002CF-80EC-C140-9B03-E1AEB6DA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65D62B2-30C3-9CB3-5C5C-75D5C763F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9" name="Google Shape;59;p14">
            <a:extLst>
              <a:ext uri="{FF2B5EF4-FFF2-40B4-BE49-F238E27FC236}">
                <a16:creationId xmlns:a16="http://schemas.microsoft.com/office/drawing/2014/main" id="{81BD3367-97A9-AE7B-028E-6FD291F5A5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Public Cloud for Financial Exchanges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8945D019-CCE7-C804-489C-E8D46FE2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E08653-441F-F262-CA19-3C0CB292D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4E6C7FAC-07F4-1EBB-F958-B423D2FEEB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1331" y="1391811"/>
            <a:ext cx="5536397" cy="39352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Reducing constraints of physical space around the exchange server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Unprecedented scale – 1000s of traders can be supported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Low barriers to entry for launching new global markets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Various analytics/ML services residing nearby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And typical benefits of cloud: flexible resource allocation, reduced cost, offloading management etc.</a:t>
            </a: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BAFD623D-D343-8986-0D2E-72E691C3779A}"/>
              </a:ext>
            </a:extLst>
          </p:cNvPr>
          <p:cNvSpPr txBox="1">
            <a:spLocks/>
          </p:cNvSpPr>
          <p:nvPr/>
        </p:nvSpPr>
        <p:spPr>
          <a:xfrm>
            <a:off x="6221904" y="510262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There will be trade-offs.</a:t>
            </a: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50207B9A-73F5-24FA-B999-10BA30461018}"/>
              </a:ext>
            </a:extLst>
          </p:cNvPr>
          <p:cNvSpPr txBox="1">
            <a:spLocks/>
          </p:cNvSpPr>
          <p:nvPr/>
        </p:nvSpPr>
        <p:spPr>
          <a:xfrm>
            <a:off x="5521677" y="5543416"/>
            <a:ext cx="11612611" cy="171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marR="0" lvl="0" indent="-457189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E2841"/>
              </a:buClr>
              <a:buSzPts val="1800"/>
              <a:buFont typeface="Arial"/>
              <a:buChar char="-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Latencies will be higher.</a:t>
            </a:r>
          </a:p>
          <a:p>
            <a:pPr marL="609585" marR="0" lvl="0" indent="-457189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E2841"/>
              </a:buClr>
              <a:buSzPts val="1800"/>
              <a:buFont typeface="Arial"/>
              <a:buChar char="-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Fairness guarantees will be coarser.</a:t>
            </a:r>
          </a:p>
        </p:txBody>
      </p:sp>
    </p:spTree>
    <p:extLst>
      <p:ext uri="{BB962C8B-B14F-4D97-AF65-F5344CB8AC3E}">
        <p14:creationId xmlns:p14="http://schemas.microsoft.com/office/powerpoint/2010/main" val="4286433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D253-F2C4-4B85-8E4E-25642F1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Cloud Exhibits High Latency </a:t>
            </a:r>
            <a:r>
              <a:rPr lang="en-US" sz="4000" dirty="0"/>
              <a:t>&amp;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Variance</a:t>
            </a:r>
          </a:p>
        </p:txBody>
      </p:sp>
      <p:pic>
        <p:nvPicPr>
          <p:cNvPr id="7" name="Picture 6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524C1768-0D83-2672-E01C-AB9533EC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9" t="8107" r="9298"/>
          <a:stretch>
            <a:fillRect/>
          </a:stretch>
        </p:blipFill>
        <p:spPr>
          <a:xfrm>
            <a:off x="1374371" y="457200"/>
            <a:ext cx="9504220" cy="345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C27FC-00B4-FA78-7403-3013CE370A95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temporally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spatially – across multiple clients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Unfit for fair competition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Onyx: mechanisms to achieve fairness + high performance at scale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236B874-3F78-12B3-903B-E233EAB3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13B8FBD-8B4B-7940-80CD-999D39F2B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EC8E6-E104-ABEE-4A8D-62211B66B3B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CEAA7F-2CEB-637E-1124-5135FDD213F1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305B6-098F-D947-6CF0-0CFC2561D86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E237BC-3008-72A8-3AAD-1451FE073E51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</p:spTree>
    <p:extLst>
      <p:ext uri="{BB962C8B-B14F-4D97-AF65-F5344CB8AC3E}">
        <p14:creationId xmlns:p14="http://schemas.microsoft.com/office/powerpoint/2010/main" val="3139356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6D7EE-D0F9-F30C-4D84-CD2984663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E41FEC-4794-0FB3-FA59-1D619D1EF899}"/>
              </a:ext>
            </a:extLst>
          </p:cNvPr>
          <p:cNvCxnSpPr>
            <a:cxnSpLocks/>
          </p:cNvCxnSpPr>
          <p:nvPr/>
        </p:nvCxnSpPr>
        <p:spPr>
          <a:xfrm flipH="1">
            <a:off x="2795953" y="510988"/>
            <a:ext cx="6541477" cy="54326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1A8EAA-7162-489E-0D5E-C4F622ABD4BC}"/>
              </a:ext>
            </a:extLst>
          </p:cNvPr>
          <p:cNvCxnSpPr>
            <a:cxnSpLocks/>
          </p:cNvCxnSpPr>
          <p:nvPr/>
        </p:nvCxnSpPr>
        <p:spPr>
          <a:xfrm>
            <a:off x="3059723" y="685801"/>
            <a:ext cx="6277707" cy="525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D44DC3-168A-C3F4-9068-42C5684FEFEA}"/>
              </a:ext>
            </a:extLst>
          </p:cNvPr>
          <p:cNvSpPr txBox="1"/>
          <p:nvPr/>
        </p:nvSpPr>
        <p:spPr>
          <a:xfrm>
            <a:off x="9396047" y="143849"/>
            <a:ext cx="288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23827-BA4F-5918-8348-B31FACCE5E6F}"/>
              </a:ext>
            </a:extLst>
          </p:cNvPr>
          <p:cNvSpPr txBox="1"/>
          <p:nvPr/>
        </p:nvSpPr>
        <p:spPr>
          <a:xfrm>
            <a:off x="562707" y="126266"/>
            <a:ext cx="2818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economy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C0346-EF18-F156-C2FB-E42928EAD4C8}"/>
              </a:ext>
            </a:extLst>
          </p:cNvPr>
          <p:cNvSpPr txBox="1"/>
          <p:nvPr/>
        </p:nvSpPr>
        <p:spPr>
          <a:xfrm>
            <a:off x="9305714" y="5961550"/>
            <a:ext cx="288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fairness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792CB-CE22-CADB-C321-260A451A4B03}"/>
              </a:ext>
            </a:extLst>
          </p:cNvPr>
          <p:cNvSpPr txBox="1"/>
          <p:nvPr/>
        </p:nvSpPr>
        <p:spPr>
          <a:xfrm>
            <a:off x="562707" y="5965465"/>
            <a:ext cx="3675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performance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6A233-0044-3021-2539-B77FC2BF9E2B}"/>
              </a:ext>
            </a:extLst>
          </p:cNvPr>
          <p:cNvSpPr/>
          <p:nvPr/>
        </p:nvSpPr>
        <p:spPr>
          <a:xfrm>
            <a:off x="360484" y="1072807"/>
            <a:ext cx="1565031" cy="1460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Web APIs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82D5C4-19A7-DBF2-0113-F8D5DDE10151}"/>
              </a:ext>
            </a:extLst>
          </p:cNvPr>
          <p:cNvCxnSpPr>
            <a:cxnSpLocks/>
          </p:cNvCxnSpPr>
          <p:nvPr/>
        </p:nvCxnSpPr>
        <p:spPr>
          <a:xfrm>
            <a:off x="3833447" y="1316908"/>
            <a:ext cx="4466491" cy="19523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10874B-6583-BC0E-4A8D-257C3A01E301}"/>
              </a:ext>
            </a:extLst>
          </p:cNvPr>
          <p:cNvCxnSpPr>
            <a:cxnSpLocks/>
          </p:cNvCxnSpPr>
          <p:nvPr/>
        </p:nvCxnSpPr>
        <p:spPr>
          <a:xfrm flipV="1">
            <a:off x="6629401" y="1336431"/>
            <a:ext cx="1670537" cy="2483771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970EAD-23BC-8054-3263-5C2B10E921F5}"/>
              </a:ext>
            </a:extLst>
          </p:cNvPr>
          <p:cNvCxnSpPr>
            <a:cxnSpLocks/>
          </p:cNvCxnSpPr>
          <p:nvPr/>
        </p:nvCxnSpPr>
        <p:spPr>
          <a:xfrm>
            <a:off x="5350621" y="3851031"/>
            <a:ext cx="1319812" cy="0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26B230-BAF0-93B2-63A3-0E14502A70E9}"/>
              </a:ext>
            </a:extLst>
          </p:cNvPr>
          <p:cNvCxnSpPr>
            <a:cxnSpLocks/>
          </p:cNvCxnSpPr>
          <p:nvPr/>
        </p:nvCxnSpPr>
        <p:spPr>
          <a:xfrm flipH="1" flipV="1">
            <a:off x="3833447" y="1444562"/>
            <a:ext cx="1517174" cy="2336313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9AA9595-F546-C061-7C48-930AE84BFF56}"/>
              </a:ext>
            </a:extLst>
          </p:cNvPr>
          <p:cNvSpPr/>
          <p:nvPr/>
        </p:nvSpPr>
        <p:spPr>
          <a:xfrm>
            <a:off x="349243" y="3120714"/>
            <a:ext cx="1565031" cy="1460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On-Prem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07C351-2EF4-9FE6-363F-75EEE649A664}"/>
              </a:ext>
            </a:extLst>
          </p:cNvPr>
          <p:cNvCxnSpPr>
            <a:cxnSpLocks/>
          </p:cNvCxnSpPr>
          <p:nvPr/>
        </p:nvCxnSpPr>
        <p:spPr>
          <a:xfrm flipV="1">
            <a:off x="3360848" y="2720549"/>
            <a:ext cx="1989773" cy="2796642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6A6836-9F74-50DC-923C-F7573F458FCC}"/>
              </a:ext>
            </a:extLst>
          </p:cNvPr>
          <p:cNvCxnSpPr>
            <a:cxnSpLocks/>
          </p:cNvCxnSpPr>
          <p:nvPr/>
        </p:nvCxnSpPr>
        <p:spPr>
          <a:xfrm flipV="1">
            <a:off x="3381183" y="5378198"/>
            <a:ext cx="5200109" cy="3524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1B3576-5F4D-E4CE-2357-0ACADD7B4310}"/>
              </a:ext>
            </a:extLst>
          </p:cNvPr>
          <p:cNvCxnSpPr>
            <a:cxnSpLocks/>
          </p:cNvCxnSpPr>
          <p:nvPr/>
        </p:nvCxnSpPr>
        <p:spPr>
          <a:xfrm>
            <a:off x="6841381" y="2563629"/>
            <a:ext cx="1739911" cy="2710816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69F2B3-6C08-2BE5-40D1-BFF80A755A8A}"/>
              </a:ext>
            </a:extLst>
          </p:cNvPr>
          <p:cNvCxnSpPr>
            <a:cxnSpLocks/>
          </p:cNvCxnSpPr>
          <p:nvPr/>
        </p:nvCxnSpPr>
        <p:spPr>
          <a:xfrm flipV="1">
            <a:off x="5415320" y="2563629"/>
            <a:ext cx="1426061" cy="51876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43F3226-66FC-B71E-8DF1-6425DD94FB93}"/>
              </a:ext>
            </a:extLst>
          </p:cNvPr>
          <p:cNvSpPr/>
          <p:nvPr/>
        </p:nvSpPr>
        <p:spPr>
          <a:xfrm>
            <a:off x="9578717" y="1968367"/>
            <a:ext cx="2264040" cy="22167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Onyx</a:t>
            </a:r>
          </a:p>
          <a:p>
            <a:pPr algn="ctr"/>
            <a:r>
              <a:rPr lang="en-US" sz="2000" b="1" dirty="0"/>
              <a:t>(this work)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E7FDEF5-F854-42FA-EE85-F1392553B8B8}"/>
              </a:ext>
            </a:extLst>
          </p:cNvPr>
          <p:cNvCxnSpPr>
            <a:cxnSpLocks/>
          </p:cNvCxnSpPr>
          <p:nvPr/>
        </p:nvCxnSpPr>
        <p:spPr>
          <a:xfrm>
            <a:off x="4589585" y="1968367"/>
            <a:ext cx="2954215" cy="0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884B1B-B881-1A56-79C0-E4815E9BAD6A}"/>
              </a:ext>
            </a:extLst>
          </p:cNvPr>
          <p:cNvCxnSpPr>
            <a:cxnSpLocks/>
          </p:cNvCxnSpPr>
          <p:nvPr/>
        </p:nvCxnSpPr>
        <p:spPr>
          <a:xfrm flipV="1">
            <a:off x="4535869" y="1968367"/>
            <a:ext cx="53716" cy="2396154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54ADDD-D93B-2E9B-8F46-BAD8451DAD87}"/>
              </a:ext>
            </a:extLst>
          </p:cNvPr>
          <p:cNvCxnSpPr>
            <a:cxnSpLocks/>
          </p:cNvCxnSpPr>
          <p:nvPr/>
        </p:nvCxnSpPr>
        <p:spPr>
          <a:xfrm flipV="1">
            <a:off x="4589585" y="4364521"/>
            <a:ext cx="2743200" cy="45260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58DC817-739C-61A2-7EB5-23EDDBE97C1F}"/>
              </a:ext>
            </a:extLst>
          </p:cNvPr>
          <p:cNvCxnSpPr>
            <a:cxnSpLocks/>
          </p:cNvCxnSpPr>
          <p:nvPr/>
        </p:nvCxnSpPr>
        <p:spPr>
          <a:xfrm>
            <a:off x="7485185" y="2003537"/>
            <a:ext cx="0" cy="2513384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B03A1B-9CCF-846D-6F80-4E6D13B131CD}"/>
              </a:ext>
            </a:extLst>
          </p:cNvPr>
          <p:cNvCxnSpPr>
            <a:cxnSpLocks/>
          </p:cNvCxnSpPr>
          <p:nvPr/>
        </p:nvCxnSpPr>
        <p:spPr>
          <a:xfrm flipV="1">
            <a:off x="5350621" y="5936630"/>
            <a:ext cx="364379" cy="322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29177E-CF4B-8F1F-291A-AA2F034F935E}"/>
              </a:ext>
            </a:extLst>
          </p:cNvPr>
          <p:cNvCxnSpPr>
            <a:cxnSpLocks/>
          </p:cNvCxnSpPr>
          <p:nvPr/>
        </p:nvCxnSpPr>
        <p:spPr>
          <a:xfrm>
            <a:off x="5350621" y="6363040"/>
            <a:ext cx="364379" cy="360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623635-639D-E30A-EF47-97C2A5A760F5}"/>
              </a:ext>
            </a:extLst>
          </p:cNvPr>
          <p:cNvCxnSpPr>
            <a:cxnSpLocks/>
          </p:cNvCxnSpPr>
          <p:nvPr/>
        </p:nvCxnSpPr>
        <p:spPr>
          <a:xfrm flipH="1">
            <a:off x="4805499" y="6358834"/>
            <a:ext cx="438652" cy="39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7788F3F-6665-0D22-0870-F2A1B5E15DCD}"/>
              </a:ext>
            </a:extLst>
          </p:cNvPr>
          <p:cNvCxnSpPr>
            <a:cxnSpLocks/>
          </p:cNvCxnSpPr>
          <p:nvPr/>
        </p:nvCxnSpPr>
        <p:spPr>
          <a:xfrm flipH="1" flipV="1">
            <a:off x="4856327" y="5943601"/>
            <a:ext cx="387824" cy="343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F0457-614F-7BB6-8B5A-BB5AE1009905}"/>
              </a:ext>
            </a:extLst>
          </p:cNvPr>
          <p:cNvSpPr txBox="1"/>
          <p:nvPr/>
        </p:nvSpPr>
        <p:spPr>
          <a:xfrm>
            <a:off x="5597612" y="6132311"/>
            <a:ext cx="28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Away from center = better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5434C5-0101-5AFE-B4CC-A34DB521DE55}"/>
              </a:ext>
            </a:extLst>
          </p:cNvPr>
          <p:cNvSpPr txBox="1"/>
          <p:nvPr/>
        </p:nvSpPr>
        <p:spPr>
          <a:xfrm>
            <a:off x="7086601" y="933223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 MPs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F86D4D-F5A5-1E21-9972-3FC1C388F275}"/>
              </a:ext>
            </a:extLst>
          </p:cNvPr>
          <p:cNvSpPr txBox="1"/>
          <p:nvPr/>
        </p:nvSpPr>
        <p:spPr>
          <a:xfrm>
            <a:off x="3104689" y="3624748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986400B-5300-A8A7-0D2F-7F271741AA00}"/>
              </a:ext>
            </a:extLst>
          </p:cNvPr>
          <p:cNvSpPr txBox="1"/>
          <p:nvPr/>
        </p:nvSpPr>
        <p:spPr>
          <a:xfrm>
            <a:off x="4484077" y="447939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100 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9D5899-CE1E-76E8-AFEA-8A0B353739A0}"/>
              </a:ext>
            </a:extLst>
          </p:cNvPr>
          <p:cNvSpPr txBox="1"/>
          <p:nvPr/>
        </p:nvSpPr>
        <p:spPr>
          <a:xfrm>
            <a:off x="3381183" y="5563254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 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4D3CFA-E8D1-D948-D131-2B0038BC5C00}"/>
              </a:ext>
            </a:extLst>
          </p:cNvPr>
          <p:cNvSpPr txBox="1"/>
          <p:nvPr/>
        </p:nvSpPr>
        <p:spPr>
          <a:xfrm>
            <a:off x="7882807" y="189475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MPs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887003-4412-C6ED-3C78-E5AA479FDAF3}"/>
              </a:ext>
            </a:extLst>
          </p:cNvPr>
          <p:cNvSpPr txBox="1"/>
          <p:nvPr/>
        </p:nvSpPr>
        <p:spPr>
          <a:xfrm>
            <a:off x="7509595" y="2716398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MPs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45B1CA6-3A24-6DE2-19D1-F1F60CDC7D40}"/>
              </a:ext>
            </a:extLst>
          </p:cNvPr>
          <p:cNvSpPr txBox="1"/>
          <p:nvPr/>
        </p:nvSpPr>
        <p:spPr>
          <a:xfrm>
            <a:off x="6781802" y="436653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 us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FBC12F5-D6E9-59AA-2B9D-375ABDB493DC}"/>
              </a:ext>
            </a:extLst>
          </p:cNvPr>
          <p:cNvSpPr txBox="1"/>
          <p:nvPr/>
        </p:nvSpPr>
        <p:spPr>
          <a:xfrm>
            <a:off x="8752240" y="5147859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10 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61262B-86E6-265A-2A4B-E5330AE412FC}"/>
              </a:ext>
            </a:extLst>
          </p:cNvPr>
          <p:cNvSpPr txBox="1"/>
          <p:nvPr/>
        </p:nvSpPr>
        <p:spPr>
          <a:xfrm>
            <a:off x="5984629" y="388830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76C45B-EF9E-084C-9560-1E5C07958FAC}"/>
              </a:ext>
            </a:extLst>
          </p:cNvPr>
          <p:cNvSpPr txBox="1"/>
          <p:nvPr/>
        </p:nvSpPr>
        <p:spPr>
          <a:xfrm>
            <a:off x="2409093" y="2754799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$60K/month/MP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3C673E-E971-081F-D6FA-D19C25D5A49D}"/>
              </a:ext>
            </a:extLst>
          </p:cNvPr>
          <p:cNvSpPr txBox="1"/>
          <p:nvPr/>
        </p:nvSpPr>
        <p:spPr>
          <a:xfrm>
            <a:off x="2569319" y="196803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$16/month/MP</a:t>
            </a:r>
          </a:p>
        </p:txBody>
      </p:sp>
    </p:spTree>
    <p:extLst>
      <p:ext uri="{BB962C8B-B14F-4D97-AF65-F5344CB8AC3E}">
        <p14:creationId xmlns:p14="http://schemas.microsoft.com/office/powerpoint/2010/main" val="33662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 animBg="1"/>
      <p:bldP spid="37" grpId="0" animBg="1"/>
      <p:bldP spid="50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A88678-9A28-758D-C3C6-D98BAD5E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0D9B04F-71F7-70E0-38A6-A3204B990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E296CF-617C-ECA4-CB80-D1ECBC6E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E895D1-6EF1-5D85-F23C-0C32E754A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5777E5-C3BC-60B0-15D7-D491D128E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04170A5F-4EE4-FA02-E57B-B7B8B5400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20B623-424A-C413-368B-B238DD805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CE82B-3644-6521-92FB-E7D891B5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Onyx: Scalable Cloud Financial Exchange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73725-4582-2D6A-BEBA-FAEE010172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87451" y="384388"/>
          <a:ext cx="6790149" cy="63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615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E76DE-0916-BF4F-940E-5CCE6068F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A2073-DDFC-A945-965F-34F057A13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6F2A64-226F-F043-A736-0E712AA93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F2A502-4B18-4E44-9443-18DEF06AC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D5DF7-3038-2041-8621-DF8C046A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53193F-8754-5547-B915-A85C1FD21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5ADB6-3848-E651-6B0E-8EEC03B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Onyx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C4F1CCD6-E105-C121-CFC1-1BB6A4E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4F11-57C5-8E7C-CBB3-E5A3C0E4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2B147-FFEC-4388-CB03-56112A4B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69500"/>
              </p:ext>
            </p:extLst>
          </p:nvPr>
        </p:nvGraphicFramePr>
        <p:xfrm>
          <a:off x="910624" y="5497975"/>
          <a:ext cx="9894012" cy="63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4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637958">
                <a:tc>
                  <a:txBody>
                    <a:bodyPr/>
                    <a:lstStyle/>
                    <a:p>
                      <a:r>
                        <a:rPr lang="en-US" sz="24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8F9E-DCD6-F04B-15AD-DF1592E0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377F-8A63-FEDB-F1D3-7895F86D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Onyx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DAC13C2-2C70-3FE2-9E86-7C70A052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FCE8-0B81-5C70-BC0B-DC8D08C8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2C39A-55C7-E1FB-5AD3-65F9D94F5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290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70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677F2E-E363-684D-92DA-14A02C11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B236555-3ED9-5D6E-167C-E68F6C9CB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9A1B2-11C5-CF72-2C51-A1B57F4CCBC7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76380-F83E-8E69-012D-CE58704DC7FD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ABFDE-31AB-983A-5800-679DA02B019D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1423E-4CE5-9660-1A81-879BD8500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3078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85065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E2AEE63-0ED7-016F-45B5-D6E6E5F0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B39BE6D-53F3-4863-1262-DF4A24101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F601-E630-8CA2-E43E-ACD3791CE6A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6B28-059D-9EA2-78E1-EE2B14A7B29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ACB3F-498A-DA64-5FA8-3E903C9D7595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52D48-E50B-0A8D-2645-F5DAC89EDF49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44FE3-3AF0-5E60-5736-E444FC83A05A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AE415-55C3-751D-BC30-E2A2EDA00A9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C9103-7859-F21B-5F9F-6818C681A23D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9967-0B9B-BAFC-90B9-8CF5F178066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BA6C20-01AD-7127-88A8-6B1BB1F6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DEF20A-FA1A-62CF-7956-76B3740D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7A8119C-12A3-C4C7-3BD0-352761FFC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45C-8EC5-81A0-CAE1-532C8A5CF915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312C5-9A43-0BA5-85CB-D23B6268F1F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0E8C-CAC9-A9EB-493F-29DBC8D92A98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DC419-53AC-CE39-D9ED-A00AAD84D1A0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D85235-C0E3-B753-FB0D-B543AAE45CC3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8DFA2-AA94-C691-AC12-3F390155128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C1A99-9659-31CA-347C-B849439CEF57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08AF-42E1-149F-8DA8-D25B50AB1B20}"/>
              </a:ext>
            </a:extLst>
          </p:cNvPr>
          <p:cNvSpPr/>
          <p:nvPr/>
        </p:nvSpPr>
        <p:spPr>
          <a:xfrm>
            <a:off x="2874058" y="32026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5FF2-7EC6-F54F-B44B-0E2F384DD55C}"/>
              </a:ext>
            </a:extLst>
          </p:cNvPr>
          <p:cNvSpPr/>
          <p:nvPr/>
        </p:nvSpPr>
        <p:spPr>
          <a:xfrm>
            <a:off x="3026458" y="33550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546D8-4DBB-B18B-2F22-7D02B25D1328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FC8FAE-18E0-9F49-0EE0-904418EAA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18FC468-CDBC-602E-5B22-6BAC00F2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56B6E81D-CEDE-AEDF-4D35-F86BDAD15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6577C-4E9F-2492-75AE-23A9676667CB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6D25-18D1-2243-01EB-31B3196649D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C0C665-78CB-1B96-AC46-6980BB8F5634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5ECEA-6FBC-2FF8-AAAB-F8DD79BA5A6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900D4-701C-13B6-5441-31BC1A729FC2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3F3628-4A39-6464-3733-6894DF3806B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9E8D8-C87F-126A-A72A-299C1380FDF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63202-4FEE-5511-0262-3FE8ED849200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16050-54DA-2D43-10C5-CAA39A574B54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98305-A864-F24C-5883-93CB9205267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795CCB-7805-B0A1-A8F6-65039EEC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E0E61A8-2E79-2F80-44BC-5FD3323B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B154D9C1-D58A-000D-F432-A104C1DFC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8336-77D9-B470-4F8D-991048C5439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1FA75-517A-5360-4C20-CE271D5BC809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FF389-1E25-FCC1-AF09-D37CF3AA30F7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3504F5-D851-1BCE-3614-085774A89D7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A99F9-331D-1019-2BDF-92283FAC31A1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54A941-3B6B-3868-36AF-D4DC12D2C29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5DBE5-F178-DDDF-33F3-6D4008801FB7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F6B78-C12B-DE2C-D7D0-765FAA8D6D45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42454-3748-57BD-65C1-609A655EE30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E4FB5-544C-CF45-12DD-9368C5C07E3D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B5BB9-46E6-7251-629E-84F0706BC900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A269B-639B-83E7-1B8D-2DFCCEBC8EE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2190D-9FCB-1F81-9EF3-142D6E70C42E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8D44A-E7FB-B40E-8A71-E15F022AC6E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D5F5F1-F159-30AA-76CB-2905AF67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6ADE9B6-2D34-FFB5-307A-5DF9213C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9E9A26A-A53B-65A5-E9E9-0C58EBA7E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1A38-5B6E-833A-E7DF-CB14C624040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465E-A3FF-5CC2-FB6A-163D00BD98F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BA12-99A6-FA18-CDE6-F165DF00D742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7FD07-F3B6-BCC3-0CFE-90D469EA66F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6E54F-7C13-20B0-E6A0-262EB118C7E8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4A2E9-DBDF-4C9F-30CE-DC811D580066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1C3B-986E-4A37-1D0C-CB1F8DCE4C08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0C54E-DBE3-4F9E-37EA-2136D728976C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24C05-6817-D8ED-F513-A44F42E3B6F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54420-F000-85AA-AA68-4D4361CDBAD0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DD0EB-5001-BB59-8FCA-E178BE6AD27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BE3E-ACBA-18A2-106E-41C48473F39B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7B25A-2625-B6CC-E381-A063CC13C96C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CAFB8-239F-156F-E5EE-75CBF4B641D8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2375D2-E325-4863-B936-45D2BF8C2F0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774072-E82C-2A0B-F80A-7AC8A7DE6B9D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D7C0-4DEE-EDE5-1A25-AFEB4902965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F7795-C475-2B33-CB2C-5DD787151B3A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65D58-7CEF-94A6-15AC-1B1DED82FBC6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6AFA9-864A-CC97-E810-94B9347EEF2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A3F6D5-4531-177C-32AC-B9DC9660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9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9340A91-478B-47BA-43C9-FBDF8E3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AFFADCB-CB02-8A1E-6F13-0878E2BAD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6C7F2B-6DC2-C75D-A115-367E7C777546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B997D0-B57D-8CF2-0F95-13BAE2BC4C5A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2EAA1-06F6-A7C0-1EEB-6BA6351D5F38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C3B95-592C-1F5B-8C3B-9611EEAF9AE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7E42-A564-F245-7A75-2F95DC7E93A5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F09A675-045B-1AF6-26AD-99BD7D68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9CF8939-DDCD-533F-B6C5-4E5243952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139A-0F28-65C1-95C2-5B3861577D41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77-4EAB-D49A-357F-9192FE4028D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D9043-9413-934E-9CFF-603985D37A89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1695-6814-FB65-50FC-DB95055D5803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64CFB-D648-BBAF-9025-7A5A53627A95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0EF87D-F24B-2155-DD1B-80A8C4F440E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8EB4B-1004-C7A8-046D-0BBE86F7BF4B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518AB-9F2A-F6DA-DFE4-10E08E317CB2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F2FCB-ECBF-4922-9642-EE0AEDE02A69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7750-D458-77CF-1379-DD80844F89CF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BAB75-FAF9-E531-B3A3-49652E908843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FE86-9C9F-3B81-23C3-A7C613F2BF81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AB13E-94F5-B7AD-1780-EE5C0D5BE217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3AEE6-52AD-5D24-07E6-0C9D98026853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73240-3D66-9933-7C70-3EACA82D8D86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42BEE-2D9D-A972-0DA3-99362298B8EB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EEB024-8BCB-2A2F-8DEE-6B8D9B6D8FF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26D700-B67C-CE1F-2D3E-C93F1CC0C262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10A17F-3539-4E3A-F4E3-99C333363744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FEA62-3783-84F6-7528-43D741CD9CFF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85CC1-8DF7-2C26-BA3A-F8A2C6D863F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0D5A03-95EF-E124-1680-82D1D688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2CE0D5-C33E-3810-E1A3-93FF48FF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8FE0E17-1645-736C-5612-CEEC136B1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4081-D31F-85E6-D214-FCB65A80294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8769B-73E9-E8CD-E1A3-C5EC7692C17E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C53B0-66BD-6FA7-BCDE-40BE3C42F24A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87CB2-D8E2-7922-408A-0F7D53E4D24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D8313-0518-D67D-62A5-EA218D453D6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BD516-7918-9E54-C40F-CAFF3F98EE35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72AA5-D310-E57B-9314-25648E830B20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271A5-BC2A-9777-EE2B-A971C99BCB64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A627D-85CE-2D2D-80FF-4DE094EC47CD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9E6-939A-CBDA-E216-46D5AF1B24A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AF35B-A668-966C-EF23-32B7BE6B5DFC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A35-38F8-1FFC-E370-C97343CF82FC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A6EFB-FA93-2050-DE41-3EEBFB214E1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1F279-B747-19D0-CB1A-5ADAFA175DA0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1E25B-7E16-D9CC-212A-869962A1808B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EE537-357F-5304-555D-5709996A100E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0C617-49AA-412F-EDD8-1FCCB10E5143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1D1A65-94EB-6001-22E9-BBB83226CB5E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FAFD2-AAF3-99A1-A607-3D60A8B9CF55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ECBE2-D90C-F565-6030-E10E3EC5AFF9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878FAA-40A8-1FDD-FBB5-BC688D56CD38}"/>
              </a:ext>
            </a:extLst>
          </p:cNvPr>
          <p:cNvSpPr/>
          <p:nvPr/>
        </p:nvSpPr>
        <p:spPr>
          <a:xfrm>
            <a:off x="7187860" y="3951245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74AD-D2DB-36DC-A235-65A7B212467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2D036A5-CDD3-904A-A95E-43524005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5726BA9-CCF0-BC6D-FFDC-7B2CFA67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78746C9C-4C79-15CF-EEF0-36BFE74D2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66B7E-21BE-6678-7E9D-10F64C2A00DF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AF0-35EF-9ED1-D78C-7951C53BEDC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60685-71F8-E470-64FD-98925E12833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B4F4D-CAD4-A917-74B5-ED587A2A678E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506DE-BCFD-0201-66F9-9B93B99D994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3516E-0F7C-3395-D547-F06580D5280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19DD1-26F9-2D35-82A1-19E9FA58F87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0577F-63F9-8D5D-6397-CDA6B825CED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8107E-D1A9-B70F-3B5D-B397AEF75A6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291A-698F-0AFD-43C1-9E39A7EBC31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9C23A-987B-B073-5E3F-7A7C79062DF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62865-8FF2-B44E-4C8C-6359DAE5B7FD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B7F6-48E7-B2C0-6B9E-41935F34C6A9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9104-6E00-02B8-1BE5-F8645B8CA465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1FD19A-D7DF-BEBD-4D61-5476BBB7C610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187D5-EC38-CC4D-C988-BCCF68DEC9B6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D45D07-6F3B-B10E-3282-5CE37F934EF1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277761-3DD3-2A10-403D-B2762A1268FF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1C2F7-9237-90AA-C095-2790C6E4E70A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EA54EB-04AD-50BB-B3EE-3F4BAFFB49A6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0C3CF-72D5-E2F2-9F37-F11537750473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6F88B-09D1-6387-E486-DA742B5E99C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E997CCF-98D3-D022-C3ED-B0AC697F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62619EC-3C00-ABFE-6834-6F6E7AF0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37D444F1-1727-A4FD-0264-D43D1DBE8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72F51-1846-1ED1-FDD5-E3E5883D865E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5FC0-92DC-7FED-AE0A-AEDB8B4F555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F6C4-5170-43A6-2C16-077BEA42D75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7C253-1B9D-D507-B9A1-5D84F5A44857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E640D-7DE6-6D63-CFE7-8F1239E6B709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F8AF28-8DFF-B713-F749-16BCDC5A5D7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760E3-84FF-9EC0-6070-60B5F34CCBC1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7887B-2C28-FECF-47DA-D07AEE1A267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BC95D-2CD8-F9A2-9EFD-F2686477B9B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0B859-B72C-A756-843C-8E180E5F7481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5BECA-C057-4FC1-12D6-69ACB13B75D9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79EB-F930-5E7F-8FE3-4E5902BB5AA2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AF47B-C09C-93E5-313B-FD90EAB365B3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B5B05-D67A-E601-DA11-CB45C6BCD454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66903-06ED-6AE4-F5DC-292D45FABC9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CC608-F6BE-4177-BC5F-DEC02A47F56F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159DD-93E9-23C2-C507-13FD98B7E5A8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BF585F-D616-91A8-C3D3-5FB12C5A8AD6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E7D72C-545E-9FF9-373F-F0F0152439DE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85371-87AD-AF2F-A86F-228CC893507C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EB2CE-5F0B-315C-21C5-40D53B748975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8C520-8DCD-4DAA-3FE5-1E3D312D0B1F}"/>
              </a:ext>
            </a:extLst>
          </p:cNvPr>
          <p:cNvSpPr/>
          <p:nvPr/>
        </p:nvSpPr>
        <p:spPr>
          <a:xfrm>
            <a:off x="6862864" y="211802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92569-C265-D1AC-39C5-CA97EFC3C1B3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10A786-B7D0-525E-D672-2C58594D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8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1954EB3-85F7-9C03-F4CC-6330F2C9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38779FE-98B1-64B9-6D27-BDF76EE1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B7C6-C79E-E57C-490E-2BF172BD0CD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C9F0-1C4D-55EC-19B6-CD2A696C0297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15D44-3401-E960-6EBF-5C606CC29869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5546B-5BCC-B060-1C12-3CE1B4000E3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C63BA-24A9-BDDE-0C4B-605750DC6F92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413D2C-F810-63F9-563C-7949ED3A2CD8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6FEF1E-8161-0E8A-61D2-636AFC40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11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7D40CDD-7D0B-C50D-C02E-9F988AA8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F8E9034-89CD-DE11-0A90-4BA7D7A48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6BC44-F55F-88A7-E2B9-E19338734CBA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40730-6135-5C55-7536-A3DA0C37259B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752D1-5133-9C65-C1A9-DDD2D8FC5545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1D2A8-2724-E065-B4ED-D3D65E0174AA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76652-8D0A-6A1C-B2E0-45AA5AC98F8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C7584-3F3C-42D0-25F8-D7FEC30A7349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0BF60-1CEF-6524-F294-0DBEDF66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7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02ABB61-5FB2-24F3-C72E-0D1CB6FE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66F60F55-C667-03AF-236A-BE8849757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ED8E4-0F3E-996C-D0B5-0E9732E6EC9F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69CD-9708-3C62-A609-DF74716F2895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A44D-28C0-4E6F-760E-F9C91FB41E3B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E83E3-3094-DA0A-1C4A-398CF3CA365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B18FC-62C9-D104-F61C-588EF7F148B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ADE82-B1B6-A16A-A142-7D9EC438D11D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A9BC7-5CA1-0320-530B-1C031FE4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F1B396-0A9E-D9E1-99EB-D7609CC03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F644B00-047A-5C30-DA28-D719F4201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37490-D970-4E0A-C23F-145FCF2A00A4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5420D-7ED7-D2CE-9494-7BE9070FAB63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7170-816E-CB2F-C85E-05F5FF12DB6A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A1486-9C55-C1EA-6E8F-C664EDC0291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633C3-89CD-7573-C245-0BD245CFDA39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12019-D59F-8657-AB2E-7C87C0B3B212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FA2EA0D6-48B9-A7B1-8827-F287D3148119}"/>
              </a:ext>
            </a:extLst>
          </p:cNvPr>
          <p:cNvSpPr/>
          <p:nvPr/>
        </p:nvSpPr>
        <p:spPr>
          <a:xfrm>
            <a:off x="1913206" y="5666089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scale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FC294-408C-D267-BB48-9F0B7319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1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05BBE8-5203-ECB3-6824-05F81C8B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248277D-0B09-E1C4-3348-D79521DBA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61002-F2C9-2968-31C8-1701B9CFE01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41D98-826A-294D-BB9E-2E226608E14C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A1382-C02D-8EC8-FECA-5CB015DA13C7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64EBC-FBCC-AC6B-D855-A6AC459708FF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31F0C-9C3F-F586-D5D7-E4FE8CE5D500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43E6C-1BB2-9FC0-CACE-61506051EEFA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25E60E87-559C-5E2F-C883-9A3CEA3B6402}"/>
              </a:ext>
            </a:extLst>
          </p:cNvPr>
          <p:cNvSpPr/>
          <p:nvPr/>
        </p:nvSpPr>
        <p:spPr>
          <a:xfrm>
            <a:off x="1913206" y="5657770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3600" kern="0" dirty="0">
                <a:solidFill>
                  <a:schemeClr val="accent6"/>
                </a:solidFill>
                <a:latin typeface="Arial"/>
                <a:cs typeface="Arial"/>
                <a:sym typeface="Arial"/>
              </a:rPr>
              <a:t>scale</a:t>
            </a: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99F83D-4089-27AC-B126-7416CB76A6A9}"/>
              </a:ext>
            </a:extLst>
          </p:cNvPr>
          <p:cNvSpPr/>
          <p:nvPr/>
        </p:nvSpPr>
        <p:spPr>
          <a:xfrm>
            <a:off x="4764363" y="5000610"/>
            <a:ext cx="564776" cy="12640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6EBBE-97C9-C011-5166-4A2138005E76}"/>
              </a:ext>
            </a:extLst>
          </p:cNvPr>
          <p:cNvSpPr/>
          <p:nvPr/>
        </p:nvSpPr>
        <p:spPr>
          <a:xfrm>
            <a:off x="2863844" y="3365623"/>
            <a:ext cx="4796118" cy="15105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target 1000 market participants (MPs). Each MP is a separate VM.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EF4B78-9772-734B-3DEB-42CFA2C24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1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002046-11D5-4952-A95C-24DAF08B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CC01D-AAF2-DC20-7511-4E09A008B4AA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147D-FB59-4553-34DE-90EF59240DC0}"/>
              </a:ext>
            </a:extLst>
          </p:cNvPr>
          <p:cNvSpPr txBox="1"/>
          <p:nvPr/>
        </p:nvSpPr>
        <p:spPr>
          <a:xfrm>
            <a:off x="573955" y="1923804"/>
            <a:ext cx="8182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Fairness achieved by a simple “</a:t>
            </a:r>
            <a:r>
              <a:rPr lang="en-US" sz="2400" b="1" dirty="0"/>
              <a:t>Hold-and-release</a:t>
            </a:r>
            <a:r>
              <a:rPr lang="en-US" sz="2400" dirty="0"/>
              <a:t>” primitive.</a:t>
            </a:r>
          </a:p>
          <a:p>
            <a:endParaRPr lang="en-US" sz="2400" dirty="0"/>
          </a:p>
          <a:p>
            <a:r>
              <a:rPr lang="en-US" sz="2400" dirty="0"/>
              <a:t>Not scalable </a:t>
            </a:r>
            <a:r>
              <a:rPr lang="en-US" sz="2400" dirty="0" err="1"/>
              <a:t>w.r.t</a:t>
            </a:r>
            <a:r>
              <a:rPr lang="en-US" sz="2400" dirty="0"/>
              <a:t> the number of receivers/participants.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2D928C0-8A84-28FB-CD4F-E407F231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172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6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BC9255-5E7D-10AD-ED87-A426223F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929F4F3-8E9C-B30C-CA58-01DF4E47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B0A72F-4DBE-7024-1B98-F87EA3F55EA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F9DC9-B9A6-BFD8-6454-47175320B4DB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38A0E6-14A0-676E-A281-E0AC1ED047C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D7DDE-A614-644B-4316-596989791FB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6641B-D937-C226-741A-6F2D54AF46C4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A6A9-B7DC-C02B-D18F-6BE2A9DAAB33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DFA98-3FDB-0281-D533-A75D9A147573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Object 104" hidden="1">
            <a:extLst>
              <a:ext uri="{FF2B5EF4-FFF2-40B4-BE49-F238E27FC236}">
                <a16:creationId xmlns:a16="http://schemas.microsoft.com/office/drawing/2014/main" id="{27043BC4-3D66-4B32-8F58-55FD3DA065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3" imgW="395" imgH="396" progId="TCLayout.ActiveDocument.1">
                  <p:embed/>
                </p:oleObj>
              </mc:Choice>
              <mc:Fallback>
                <p:oleObj name="think-cell Slide" r:id="rId83" imgW="395" imgH="396" progId="TCLayout.ActiveDocument.1">
                  <p:embed/>
                  <p:pic>
                    <p:nvPicPr>
                      <p:cNvPr id="105" name="Object 104" hidden="1">
                        <a:extLst>
                          <a:ext uri="{FF2B5EF4-FFF2-40B4-BE49-F238E27FC236}">
                            <a16:creationId xmlns:a16="http://schemas.microsoft.com/office/drawing/2014/main" id="{27043BC4-3D66-4B32-8F58-55FD3DA065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954E15-8E6C-8002-8F03-793B0204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26855"/>
            <a:ext cx="2743200" cy="365125"/>
          </a:xfrm>
        </p:spPr>
        <p:txBody>
          <a:bodyPr/>
          <a:lstStyle/>
          <a:p>
            <a:fld id="{FF632B31-F1D8-8846-B070-579B61B2702E}" type="slidenum">
              <a:rPr lang="en-US" smtClean="0"/>
              <a:t>40</a:t>
            </a:fld>
            <a:endParaRPr lang="en-US"/>
          </a:p>
        </p:txBody>
      </p:sp>
      <p:sp>
        <p:nvSpPr>
          <p:cNvPr id="7" name="TitleTrackerAlpha 7">
            <a:extLst>
              <a:ext uri="{FF2B5EF4-FFF2-40B4-BE49-F238E27FC236}">
                <a16:creationId xmlns:a16="http://schemas.microsoft.com/office/drawing/2014/main" id="{88DA2C5B-5EC5-4E93-B30E-0F58E1617D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799017" y="155922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S</a:t>
            </a:r>
          </a:p>
        </p:txBody>
      </p:sp>
      <p:pic>
        <p:nvPicPr>
          <p:cNvPr id="18" name="CustomIcon">
            <a:extLst>
              <a:ext uri="{FF2B5EF4-FFF2-40B4-BE49-F238E27FC236}">
                <a16:creationId xmlns:a16="http://schemas.microsoft.com/office/drawing/2014/main" id="{B63B0145-2E2F-4746-AE52-FE62BBC728E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6873908" y="1707213"/>
            <a:ext cx="344104" cy="344104"/>
          </a:xfrm>
          <a:prstGeom prst="rect">
            <a:avLst/>
          </a:prstGeom>
        </p:spPr>
      </p:pic>
      <p:sp>
        <p:nvSpPr>
          <p:cNvPr id="22" name="TitleTrackerAlpha 7">
            <a:extLst>
              <a:ext uri="{FF2B5EF4-FFF2-40B4-BE49-F238E27FC236}">
                <a16:creationId xmlns:a16="http://schemas.microsoft.com/office/drawing/2014/main" id="{8DB09719-9BCF-4867-A7C7-E5D074659A7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780616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R4</a:t>
            </a:r>
          </a:p>
        </p:txBody>
      </p:sp>
      <p:sp>
        <p:nvSpPr>
          <p:cNvPr id="23" name="TitleTrackerAlpha 7">
            <a:extLst>
              <a:ext uri="{FF2B5EF4-FFF2-40B4-BE49-F238E27FC236}">
                <a16:creationId xmlns:a16="http://schemas.microsoft.com/office/drawing/2014/main" id="{3BE9A525-0916-403B-8576-B52985B0870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38200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R1</a:t>
            </a:r>
          </a:p>
        </p:txBody>
      </p:sp>
      <p:sp>
        <p:nvSpPr>
          <p:cNvPr id="24" name="TitleTrackerAlpha 7">
            <a:extLst>
              <a:ext uri="{FF2B5EF4-FFF2-40B4-BE49-F238E27FC236}">
                <a16:creationId xmlns:a16="http://schemas.microsoft.com/office/drawing/2014/main" id="{BCA1BAD7-747E-4148-934B-F990C030843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85672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R2</a:t>
            </a:r>
          </a:p>
        </p:txBody>
      </p:sp>
      <p:sp>
        <p:nvSpPr>
          <p:cNvPr id="25" name="TitleTrackerAlpha 7">
            <a:extLst>
              <a:ext uri="{FF2B5EF4-FFF2-40B4-BE49-F238E27FC236}">
                <a16:creationId xmlns:a16="http://schemas.microsoft.com/office/drawing/2014/main" id="{BA541E44-A67A-4882-83BC-2F84F2D9A9A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33144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R3</a:t>
            </a:r>
          </a:p>
        </p:txBody>
      </p:sp>
      <p:sp>
        <p:nvSpPr>
          <p:cNvPr id="26" name="TitleTrackerAlpha 7">
            <a:extLst>
              <a:ext uri="{FF2B5EF4-FFF2-40B4-BE49-F238E27FC236}">
                <a16:creationId xmlns:a16="http://schemas.microsoft.com/office/drawing/2014/main" id="{9E10F5D4-39FA-4721-8707-5C83F363FCF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896967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Rn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533FF68-6A87-43F4-983F-B3A466767902}"/>
              </a:ext>
            </a:extLst>
          </p:cNvPr>
          <p:cNvGrpSpPr/>
          <p:nvPr/>
        </p:nvGrpSpPr>
        <p:grpSpPr>
          <a:xfrm>
            <a:off x="4260891" y="1707213"/>
            <a:ext cx="1552463" cy="258533"/>
            <a:chOff x="2580681" y="2136708"/>
            <a:chExt cx="1552463" cy="258533"/>
          </a:xfrm>
        </p:grpSpPr>
        <p:sp>
          <p:nvSpPr>
            <p:cNvPr id="28" name="Body1 19">
              <a:extLst>
                <a:ext uri="{FF2B5EF4-FFF2-40B4-BE49-F238E27FC236}">
                  <a16:creationId xmlns:a16="http://schemas.microsoft.com/office/drawing/2014/main" id="{9A62E4E9-FC0B-4B72-A40D-5FF4B77E157A}"/>
                </a:ext>
              </a:extLst>
            </p:cNvPr>
            <p:cNvSpPr txBox="1"/>
            <p:nvPr>
              <p:custDataLst>
                <p:tags r:id="rId80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7E4714-D8F9-4686-849A-D2C0D8101075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1" name="Body1 19">
            <a:extLst>
              <a:ext uri="{FF2B5EF4-FFF2-40B4-BE49-F238E27FC236}">
                <a16:creationId xmlns:a16="http://schemas.microsoft.com/office/drawing/2014/main" id="{B9D13198-CB8F-4886-A99B-3F466E25925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029016" y="4666565"/>
            <a:ext cx="2101745" cy="5355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3200" dirty="0"/>
              <a:t>. . . . . . .</a:t>
            </a:r>
          </a:p>
        </p:txBody>
      </p:sp>
      <p:sp>
        <p:nvSpPr>
          <p:cNvPr id="40" name="Body1 19">
            <a:extLst>
              <a:ext uri="{FF2B5EF4-FFF2-40B4-BE49-F238E27FC236}">
                <a16:creationId xmlns:a16="http://schemas.microsoft.com/office/drawing/2014/main" id="{1A8E1F52-93CE-42E7-9923-C3C5450AE61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53" name="Body1 19">
            <a:extLst>
              <a:ext uri="{FF2B5EF4-FFF2-40B4-BE49-F238E27FC236}">
                <a16:creationId xmlns:a16="http://schemas.microsoft.com/office/drawing/2014/main" id="{E1055004-E6C9-43B9-8E3B-C35C54C1A52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65" name="Body1 19">
            <a:extLst>
              <a:ext uri="{FF2B5EF4-FFF2-40B4-BE49-F238E27FC236}">
                <a16:creationId xmlns:a16="http://schemas.microsoft.com/office/drawing/2014/main" id="{F6EC3F23-0BBE-46A2-9847-5A8F1187BF5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77" name="Body1 19">
            <a:extLst>
              <a:ext uri="{FF2B5EF4-FFF2-40B4-BE49-F238E27FC236}">
                <a16:creationId xmlns:a16="http://schemas.microsoft.com/office/drawing/2014/main" id="{9826027A-D4B6-40FF-9001-BCB68FE5260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92" name="Body1 19">
            <a:extLst>
              <a:ext uri="{FF2B5EF4-FFF2-40B4-BE49-F238E27FC236}">
                <a16:creationId xmlns:a16="http://schemas.microsoft.com/office/drawing/2014/main" id="{E8530AEE-CA50-4FA2-83F0-1B20930A81D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104" name="Body1 19">
            <a:extLst>
              <a:ext uri="{FF2B5EF4-FFF2-40B4-BE49-F238E27FC236}">
                <a16:creationId xmlns:a16="http://schemas.microsoft.com/office/drawing/2014/main" id="{7CD22A95-E086-4A9D-B6B2-F6EEED1C5DDF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pic>
        <p:nvPicPr>
          <p:cNvPr id="106" name="CustomIcon">
            <a:extLst>
              <a:ext uri="{FF2B5EF4-FFF2-40B4-BE49-F238E27FC236}">
                <a16:creationId xmlns:a16="http://schemas.microsoft.com/office/drawing/2014/main" id="{8C923341-E015-4735-8072-39775818A947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494096" y="5228666"/>
            <a:ext cx="344104" cy="344104"/>
          </a:xfrm>
          <a:prstGeom prst="rect">
            <a:avLst/>
          </a:prstGeom>
        </p:spPr>
      </p:pic>
      <p:pic>
        <p:nvPicPr>
          <p:cNvPr id="107" name="CustomIcon">
            <a:extLst>
              <a:ext uri="{FF2B5EF4-FFF2-40B4-BE49-F238E27FC236}">
                <a16:creationId xmlns:a16="http://schemas.microsoft.com/office/drawing/2014/main" id="{84525F40-65CA-42EE-BE88-0F4492A0603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2213306" y="5228666"/>
            <a:ext cx="344104" cy="344104"/>
          </a:xfrm>
          <a:prstGeom prst="rect">
            <a:avLst/>
          </a:prstGeom>
        </p:spPr>
      </p:pic>
      <p:pic>
        <p:nvPicPr>
          <p:cNvPr id="108" name="CustomIcon">
            <a:extLst>
              <a:ext uri="{FF2B5EF4-FFF2-40B4-BE49-F238E27FC236}">
                <a16:creationId xmlns:a16="http://schemas.microsoft.com/office/drawing/2014/main" id="{16A5EA41-D14C-4675-8A35-0FB04038EB4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3934515" y="5228666"/>
            <a:ext cx="344104" cy="344104"/>
          </a:xfrm>
          <a:prstGeom prst="rect">
            <a:avLst/>
          </a:prstGeom>
        </p:spPr>
      </p:pic>
      <p:pic>
        <p:nvPicPr>
          <p:cNvPr id="109" name="CustomIcon">
            <a:extLst>
              <a:ext uri="{FF2B5EF4-FFF2-40B4-BE49-F238E27FC236}">
                <a16:creationId xmlns:a16="http://schemas.microsoft.com/office/drawing/2014/main" id="{5AC56C78-2360-4347-BA18-FF2DBC734CA5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5590670" y="5228666"/>
            <a:ext cx="344104" cy="344104"/>
          </a:xfrm>
          <a:prstGeom prst="rect">
            <a:avLst/>
          </a:prstGeom>
        </p:spPr>
      </p:pic>
      <p:pic>
        <p:nvPicPr>
          <p:cNvPr id="110" name="CustomIcon">
            <a:extLst>
              <a:ext uri="{FF2B5EF4-FFF2-40B4-BE49-F238E27FC236}">
                <a16:creationId xmlns:a16="http://schemas.microsoft.com/office/drawing/2014/main" id="{E414E572-47C3-430D-A12D-244F941EC4BA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9724915" y="5228666"/>
            <a:ext cx="344104" cy="344104"/>
          </a:xfrm>
          <a:prstGeom prst="rect">
            <a:avLst/>
          </a:prstGeom>
        </p:spPr>
      </p:pic>
      <p:sp>
        <p:nvSpPr>
          <p:cNvPr id="39" name="Body1 19">
            <a:extLst>
              <a:ext uri="{FF2B5EF4-FFF2-40B4-BE49-F238E27FC236}">
                <a16:creationId xmlns:a16="http://schemas.microsoft.com/office/drawing/2014/main" id="{A32680FC-10A4-4B31-A673-9CE657FB5D1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52" name="Body1 19">
            <a:extLst>
              <a:ext uri="{FF2B5EF4-FFF2-40B4-BE49-F238E27FC236}">
                <a16:creationId xmlns:a16="http://schemas.microsoft.com/office/drawing/2014/main" id="{5DC6549B-EBCC-4E6F-AF3D-E64A7A14F98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64" name="Body1 19">
            <a:extLst>
              <a:ext uri="{FF2B5EF4-FFF2-40B4-BE49-F238E27FC236}">
                <a16:creationId xmlns:a16="http://schemas.microsoft.com/office/drawing/2014/main" id="{13679855-271E-44F9-A722-38C958BD958A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76" name="Body1 19">
            <a:extLst>
              <a:ext uri="{FF2B5EF4-FFF2-40B4-BE49-F238E27FC236}">
                <a16:creationId xmlns:a16="http://schemas.microsoft.com/office/drawing/2014/main" id="{5E3511B7-4C98-43AC-A39B-BD8F0795B152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91" name="Body1 19">
            <a:extLst>
              <a:ext uri="{FF2B5EF4-FFF2-40B4-BE49-F238E27FC236}">
                <a16:creationId xmlns:a16="http://schemas.microsoft.com/office/drawing/2014/main" id="{3B3C0CA5-1037-4153-B050-5E628144F502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103" name="Body1 19">
            <a:extLst>
              <a:ext uri="{FF2B5EF4-FFF2-40B4-BE49-F238E27FC236}">
                <a16:creationId xmlns:a16="http://schemas.microsoft.com/office/drawing/2014/main" id="{C20FAA28-3F9D-4C51-99F9-8232ED8F6BC7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38" name="Body1 19">
            <a:extLst>
              <a:ext uri="{FF2B5EF4-FFF2-40B4-BE49-F238E27FC236}">
                <a16:creationId xmlns:a16="http://schemas.microsoft.com/office/drawing/2014/main" id="{FCDC80FD-DCCA-43FB-A07A-D4B60699A39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51" name="Body1 19">
            <a:extLst>
              <a:ext uri="{FF2B5EF4-FFF2-40B4-BE49-F238E27FC236}">
                <a16:creationId xmlns:a16="http://schemas.microsoft.com/office/drawing/2014/main" id="{F3E315AC-23FE-49BF-93D4-8880B7A59FF1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63" name="Body1 19">
            <a:extLst>
              <a:ext uri="{FF2B5EF4-FFF2-40B4-BE49-F238E27FC236}">
                <a16:creationId xmlns:a16="http://schemas.microsoft.com/office/drawing/2014/main" id="{218C6056-3F38-4CE6-88DF-FC657FDE814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75" name="Body1 19">
            <a:extLst>
              <a:ext uri="{FF2B5EF4-FFF2-40B4-BE49-F238E27FC236}">
                <a16:creationId xmlns:a16="http://schemas.microsoft.com/office/drawing/2014/main" id="{F77CBF52-CBE5-4210-A2D9-0E096CCC3D65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90" name="Body1 19">
            <a:extLst>
              <a:ext uri="{FF2B5EF4-FFF2-40B4-BE49-F238E27FC236}">
                <a16:creationId xmlns:a16="http://schemas.microsoft.com/office/drawing/2014/main" id="{1252580C-7067-40AE-B76E-CC6E4DBB30A7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102" name="Body1 19">
            <a:extLst>
              <a:ext uri="{FF2B5EF4-FFF2-40B4-BE49-F238E27FC236}">
                <a16:creationId xmlns:a16="http://schemas.microsoft.com/office/drawing/2014/main" id="{A8E09093-77D7-4CBB-906C-D75A18DDF9FA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37" name="Body1 19">
            <a:extLst>
              <a:ext uri="{FF2B5EF4-FFF2-40B4-BE49-F238E27FC236}">
                <a16:creationId xmlns:a16="http://schemas.microsoft.com/office/drawing/2014/main" id="{0FBB87A0-B628-4A03-A326-BFD22FDAD84C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50" name="Body1 19">
            <a:extLst>
              <a:ext uri="{FF2B5EF4-FFF2-40B4-BE49-F238E27FC236}">
                <a16:creationId xmlns:a16="http://schemas.microsoft.com/office/drawing/2014/main" id="{866CAD6C-2F02-42AC-963B-869784254563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62" name="Body1 19">
            <a:extLst>
              <a:ext uri="{FF2B5EF4-FFF2-40B4-BE49-F238E27FC236}">
                <a16:creationId xmlns:a16="http://schemas.microsoft.com/office/drawing/2014/main" id="{D5D57715-1DE3-496B-87A7-A15A345F0CA2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74" name="Body1 19">
            <a:extLst>
              <a:ext uri="{FF2B5EF4-FFF2-40B4-BE49-F238E27FC236}">
                <a16:creationId xmlns:a16="http://schemas.microsoft.com/office/drawing/2014/main" id="{7EDB63F0-7F3D-4BD7-8E1C-7F1F6AEC5BB4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89" name="Body1 19">
            <a:extLst>
              <a:ext uri="{FF2B5EF4-FFF2-40B4-BE49-F238E27FC236}">
                <a16:creationId xmlns:a16="http://schemas.microsoft.com/office/drawing/2014/main" id="{FAB207FB-C84B-45AF-8322-2537E7CEDF8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101" name="Body1 19">
            <a:extLst>
              <a:ext uri="{FF2B5EF4-FFF2-40B4-BE49-F238E27FC236}">
                <a16:creationId xmlns:a16="http://schemas.microsoft.com/office/drawing/2014/main" id="{3C0CFA0B-968E-4BAB-8562-C2A1F7EE0657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36" name="Body1 19">
            <a:extLst>
              <a:ext uri="{FF2B5EF4-FFF2-40B4-BE49-F238E27FC236}">
                <a16:creationId xmlns:a16="http://schemas.microsoft.com/office/drawing/2014/main" id="{D1759F28-A426-4AEB-BF78-3B2F6607787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49" name="Body1 19">
            <a:extLst>
              <a:ext uri="{FF2B5EF4-FFF2-40B4-BE49-F238E27FC236}">
                <a16:creationId xmlns:a16="http://schemas.microsoft.com/office/drawing/2014/main" id="{AB7A684D-C0A2-4A6B-9067-453D8891F97E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61" name="Body1 19">
            <a:extLst>
              <a:ext uri="{FF2B5EF4-FFF2-40B4-BE49-F238E27FC236}">
                <a16:creationId xmlns:a16="http://schemas.microsoft.com/office/drawing/2014/main" id="{2B6E5BD2-02EF-4D61-8A69-09DEE0120CAD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73" name="Body1 19">
            <a:extLst>
              <a:ext uri="{FF2B5EF4-FFF2-40B4-BE49-F238E27FC236}">
                <a16:creationId xmlns:a16="http://schemas.microsoft.com/office/drawing/2014/main" id="{FFE8E94F-3F6F-46B9-A5D0-F66F6623D039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88" name="Body1 19">
            <a:extLst>
              <a:ext uri="{FF2B5EF4-FFF2-40B4-BE49-F238E27FC236}">
                <a16:creationId xmlns:a16="http://schemas.microsoft.com/office/drawing/2014/main" id="{572D042E-F972-40C2-841C-7264B0D0045F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100" name="Body1 19">
            <a:extLst>
              <a:ext uri="{FF2B5EF4-FFF2-40B4-BE49-F238E27FC236}">
                <a16:creationId xmlns:a16="http://schemas.microsoft.com/office/drawing/2014/main" id="{1A859F52-A5E6-4D11-BF77-C96E46DB3C4E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35" name="Body1 19">
            <a:extLst>
              <a:ext uri="{FF2B5EF4-FFF2-40B4-BE49-F238E27FC236}">
                <a16:creationId xmlns:a16="http://schemas.microsoft.com/office/drawing/2014/main" id="{CC4898CC-F43F-4424-8B5E-660ECFF4998E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48" name="Body1 19">
            <a:extLst>
              <a:ext uri="{FF2B5EF4-FFF2-40B4-BE49-F238E27FC236}">
                <a16:creationId xmlns:a16="http://schemas.microsoft.com/office/drawing/2014/main" id="{DF9EC921-0969-4339-AE4E-96DCD682B47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60" name="Body1 19">
            <a:extLst>
              <a:ext uri="{FF2B5EF4-FFF2-40B4-BE49-F238E27FC236}">
                <a16:creationId xmlns:a16="http://schemas.microsoft.com/office/drawing/2014/main" id="{1089D5FD-5FFC-4AD7-81C1-CB4A635875F4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72" name="Body1 19">
            <a:extLst>
              <a:ext uri="{FF2B5EF4-FFF2-40B4-BE49-F238E27FC236}">
                <a16:creationId xmlns:a16="http://schemas.microsoft.com/office/drawing/2014/main" id="{C9AEA5D4-FF7C-4F59-BE85-13A367DD0AEE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87" name="Body1 19">
            <a:extLst>
              <a:ext uri="{FF2B5EF4-FFF2-40B4-BE49-F238E27FC236}">
                <a16:creationId xmlns:a16="http://schemas.microsoft.com/office/drawing/2014/main" id="{DA546C94-5971-4810-8212-BAF1BC88729C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99" name="Body1 19">
            <a:extLst>
              <a:ext uri="{FF2B5EF4-FFF2-40B4-BE49-F238E27FC236}">
                <a16:creationId xmlns:a16="http://schemas.microsoft.com/office/drawing/2014/main" id="{9026B57E-982D-40BA-9202-D2A5D4EAD0A2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34" name="Body1 19">
            <a:extLst>
              <a:ext uri="{FF2B5EF4-FFF2-40B4-BE49-F238E27FC236}">
                <a16:creationId xmlns:a16="http://schemas.microsoft.com/office/drawing/2014/main" id="{A5EBCE7C-E698-47A6-A0E8-C4C1025F1AE4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47" name="Body1 19">
            <a:extLst>
              <a:ext uri="{FF2B5EF4-FFF2-40B4-BE49-F238E27FC236}">
                <a16:creationId xmlns:a16="http://schemas.microsoft.com/office/drawing/2014/main" id="{92EF9181-07B8-4F48-80CB-FFDB87B9725E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59" name="Body1 19">
            <a:extLst>
              <a:ext uri="{FF2B5EF4-FFF2-40B4-BE49-F238E27FC236}">
                <a16:creationId xmlns:a16="http://schemas.microsoft.com/office/drawing/2014/main" id="{C2C6CAA5-6D90-4C40-83A1-FE6A1579779C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71" name="Body1 19">
            <a:extLst>
              <a:ext uri="{FF2B5EF4-FFF2-40B4-BE49-F238E27FC236}">
                <a16:creationId xmlns:a16="http://schemas.microsoft.com/office/drawing/2014/main" id="{CDF605D2-E1EF-4BE9-9E3E-599791F8EF44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86" name="Body1 19">
            <a:extLst>
              <a:ext uri="{FF2B5EF4-FFF2-40B4-BE49-F238E27FC236}">
                <a16:creationId xmlns:a16="http://schemas.microsoft.com/office/drawing/2014/main" id="{D43CBAC4-5734-4676-9B55-46AB31981AA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98" name="Body1 19">
            <a:extLst>
              <a:ext uri="{FF2B5EF4-FFF2-40B4-BE49-F238E27FC236}">
                <a16:creationId xmlns:a16="http://schemas.microsoft.com/office/drawing/2014/main" id="{646AAB36-4F8A-4E89-B38C-327D514370BB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33" name="Body1 19">
            <a:extLst>
              <a:ext uri="{FF2B5EF4-FFF2-40B4-BE49-F238E27FC236}">
                <a16:creationId xmlns:a16="http://schemas.microsoft.com/office/drawing/2014/main" id="{90CD9A33-8582-4B04-890A-BB408D9F7FE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46" name="Body1 19">
            <a:extLst>
              <a:ext uri="{FF2B5EF4-FFF2-40B4-BE49-F238E27FC236}">
                <a16:creationId xmlns:a16="http://schemas.microsoft.com/office/drawing/2014/main" id="{5CCEF8FF-C821-466F-8B58-C08DEB7E4516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58" name="Body1 19">
            <a:extLst>
              <a:ext uri="{FF2B5EF4-FFF2-40B4-BE49-F238E27FC236}">
                <a16:creationId xmlns:a16="http://schemas.microsoft.com/office/drawing/2014/main" id="{19BFBAD4-6619-46A1-8B20-FA716E29F64C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70" name="Body1 19">
            <a:extLst>
              <a:ext uri="{FF2B5EF4-FFF2-40B4-BE49-F238E27FC236}">
                <a16:creationId xmlns:a16="http://schemas.microsoft.com/office/drawing/2014/main" id="{0B715B06-D994-4ACA-B07C-0E088FBAB9C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85" name="Body1 19">
            <a:extLst>
              <a:ext uri="{FF2B5EF4-FFF2-40B4-BE49-F238E27FC236}">
                <a16:creationId xmlns:a16="http://schemas.microsoft.com/office/drawing/2014/main" id="{EE114926-89DD-4BB0-A379-00B7AC221637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97" name="Body1 19">
            <a:extLst>
              <a:ext uri="{FF2B5EF4-FFF2-40B4-BE49-F238E27FC236}">
                <a16:creationId xmlns:a16="http://schemas.microsoft.com/office/drawing/2014/main" id="{5646ED97-9B14-488C-87E7-84972E05BC36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32" name="Body1 19">
            <a:extLst>
              <a:ext uri="{FF2B5EF4-FFF2-40B4-BE49-F238E27FC236}">
                <a16:creationId xmlns:a16="http://schemas.microsoft.com/office/drawing/2014/main" id="{3373F6D4-21E0-4E06-9E95-510450785A8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45" name="Body1 19">
            <a:extLst>
              <a:ext uri="{FF2B5EF4-FFF2-40B4-BE49-F238E27FC236}">
                <a16:creationId xmlns:a16="http://schemas.microsoft.com/office/drawing/2014/main" id="{21586B87-1622-4927-A434-E78B77B0CC6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57" name="Body1 19">
            <a:extLst>
              <a:ext uri="{FF2B5EF4-FFF2-40B4-BE49-F238E27FC236}">
                <a16:creationId xmlns:a16="http://schemas.microsoft.com/office/drawing/2014/main" id="{6BAFDE86-F56D-4B87-A245-7864CFEEF323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69" name="Body1 19">
            <a:extLst>
              <a:ext uri="{FF2B5EF4-FFF2-40B4-BE49-F238E27FC236}">
                <a16:creationId xmlns:a16="http://schemas.microsoft.com/office/drawing/2014/main" id="{EE17E3A9-AB33-443A-A339-7E95B575368A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84" name="Body1 19">
            <a:extLst>
              <a:ext uri="{FF2B5EF4-FFF2-40B4-BE49-F238E27FC236}">
                <a16:creationId xmlns:a16="http://schemas.microsoft.com/office/drawing/2014/main" id="{A872B137-9BF1-452B-AAFA-CF553DEDEFA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96" name="Body1 19">
            <a:extLst>
              <a:ext uri="{FF2B5EF4-FFF2-40B4-BE49-F238E27FC236}">
                <a16:creationId xmlns:a16="http://schemas.microsoft.com/office/drawing/2014/main" id="{E7334B0B-4DA7-48D2-956E-F85DF8143BC6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31" name="Body1 19">
            <a:extLst>
              <a:ext uri="{FF2B5EF4-FFF2-40B4-BE49-F238E27FC236}">
                <a16:creationId xmlns:a16="http://schemas.microsoft.com/office/drawing/2014/main" id="{CA31CD21-D243-44D5-9399-4F18B5D6D72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44" name="Body1 19">
            <a:extLst>
              <a:ext uri="{FF2B5EF4-FFF2-40B4-BE49-F238E27FC236}">
                <a16:creationId xmlns:a16="http://schemas.microsoft.com/office/drawing/2014/main" id="{4A838B58-2E82-4B77-8EAF-39FC5B9E8FAA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56" name="Body1 19">
            <a:extLst>
              <a:ext uri="{FF2B5EF4-FFF2-40B4-BE49-F238E27FC236}">
                <a16:creationId xmlns:a16="http://schemas.microsoft.com/office/drawing/2014/main" id="{6BC04A59-0AF3-45C5-8C23-93C5BB7D7505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68" name="Body1 19">
            <a:extLst>
              <a:ext uri="{FF2B5EF4-FFF2-40B4-BE49-F238E27FC236}">
                <a16:creationId xmlns:a16="http://schemas.microsoft.com/office/drawing/2014/main" id="{65F43F0F-62D2-414B-B08E-82C6F6FE0E46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83" name="Body1 19">
            <a:extLst>
              <a:ext uri="{FF2B5EF4-FFF2-40B4-BE49-F238E27FC236}">
                <a16:creationId xmlns:a16="http://schemas.microsoft.com/office/drawing/2014/main" id="{7DBFCFEC-9834-4600-A46C-1CE22392DD6E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95" name="Body1 19">
            <a:extLst>
              <a:ext uri="{FF2B5EF4-FFF2-40B4-BE49-F238E27FC236}">
                <a16:creationId xmlns:a16="http://schemas.microsoft.com/office/drawing/2014/main" id="{821D2D41-3736-4F08-B736-250D91DAFF3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F2D89A3-DE2A-4FFB-85B9-03131C03E64D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34515" y="2066206"/>
            <a:ext cx="1951486" cy="93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1DBC3AA-37C7-4273-AC56-2D069F051714}"/>
              </a:ext>
            </a:extLst>
          </p:cNvPr>
          <p:cNvCxnSpPr>
            <a:cxnSpLocks/>
          </p:cNvCxnSpPr>
          <p:nvPr/>
        </p:nvCxnSpPr>
        <p:spPr>
          <a:xfrm flipH="1">
            <a:off x="4276621" y="2031270"/>
            <a:ext cx="1819377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9289474-3277-4E58-B47A-1C983196F9A1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4952115" y="2153190"/>
            <a:ext cx="1143885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98A9A93-68B5-4D6E-A9C0-5DCEB4BA5E4A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096000" y="2153190"/>
            <a:ext cx="0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66FAE4-BE63-41A3-8DF6-CCF1E1F10EAD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305998" y="2066206"/>
            <a:ext cx="1531065" cy="99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90F8887-2414-496B-8B9A-D7412276F3E1}"/>
              </a:ext>
            </a:extLst>
          </p:cNvPr>
          <p:cNvGrpSpPr/>
          <p:nvPr/>
        </p:nvGrpSpPr>
        <p:grpSpPr>
          <a:xfrm>
            <a:off x="2608489" y="3034441"/>
            <a:ext cx="1552463" cy="258533"/>
            <a:chOff x="2580681" y="2136708"/>
            <a:chExt cx="1552463" cy="258533"/>
          </a:xfrm>
        </p:grpSpPr>
        <p:sp>
          <p:nvSpPr>
            <p:cNvPr id="145" name="Body1 19">
              <a:extLst>
                <a:ext uri="{FF2B5EF4-FFF2-40B4-BE49-F238E27FC236}">
                  <a16:creationId xmlns:a16="http://schemas.microsoft.com/office/drawing/2014/main" id="{D1744D6E-A8AF-477D-9919-AE14B87DFE88}"/>
                </a:ext>
              </a:extLst>
            </p:cNvPr>
            <p:cNvSpPr txBox="1"/>
            <p:nvPr>
              <p:custDataLst>
                <p:tags r:id="rId79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5CDF4BA-1ECB-421C-A27F-604D08F701B2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7088599-E062-4945-8762-1487E721DA72}"/>
              </a:ext>
            </a:extLst>
          </p:cNvPr>
          <p:cNvGrpSpPr/>
          <p:nvPr/>
        </p:nvGrpSpPr>
        <p:grpSpPr>
          <a:xfrm>
            <a:off x="3039322" y="3327909"/>
            <a:ext cx="1552463" cy="258533"/>
            <a:chOff x="2580681" y="2136708"/>
            <a:chExt cx="1552463" cy="258533"/>
          </a:xfrm>
        </p:grpSpPr>
        <p:sp>
          <p:nvSpPr>
            <p:cNvPr id="148" name="Body1 19">
              <a:extLst>
                <a:ext uri="{FF2B5EF4-FFF2-40B4-BE49-F238E27FC236}">
                  <a16:creationId xmlns:a16="http://schemas.microsoft.com/office/drawing/2014/main" id="{C2E8B8EF-366C-4CC4-AC1D-D164C908E775}"/>
                </a:ext>
              </a:extLst>
            </p:cNvPr>
            <p:cNvSpPr txBox="1"/>
            <p:nvPr>
              <p:custDataLst>
                <p:tags r:id="rId78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A150ABB-4A54-4ED4-A98F-011DB47EFE2A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3826419-94E2-4E57-ACE3-E0D0EF8B02C2}"/>
              </a:ext>
            </a:extLst>
          </p:cNvPr>
          <p:cNvGrpSpPr/>
          <p:nvPr/>
        </p:nvGrpSpPr>
        <p:grpSpPr>
          <a:xfrm>
            <a:off x="4410077" y="3342357"/>
            <a:ext cx="1552463" cy="258533"/>
            <a:chOff x="2580681" y="2136708"/>
            <a:chExt cx="1552463" cy="258533"/>
          </a:xfrm>
        </p:grpSpPr>
        <p:sp>
          <p:nvSpPr>
            <p:cNvPr id="151" name="Body1 19">
              <a:extLst>
                <a:ext uri="{FF2B5EF4-FFF2-40B4-BE49-F238E27FC236}">
                  <a16:creationId xmlns:a16="http://schemas.microsoft.com/office/drawing/2014/main" id="{70E8F72C-BDE8-4E12-8D98-314F7BA614CF}"/>
                </a:ext>
              </a:extLst>
            </p:cNvPr>
            <p:cNvSpPr txBox="1"/>
            <p:nvPr>
              <p:custDataLst>
                <p:tags r:id="rId77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6EC2CFC-25A2-4170-8B6F-2D1CE975205C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FB3302C-7A96-41FA-A521-2D7F409F13B4}"/>
              </a:ext>
            </a:extLst>
          </p:cNvPr>
          <p:cNvGrpSpPr/>
          <p:nvPr/>
        </p:nvGrpSpPr>
        <p:grpSpPr>
          <a:xfrm>
            <a:off x="5890008" y="3296841"/>
            <a:ext cx="1552463" cy="258533"/>
            <a:chOff x="2580681" y="2136708"/>
            <a:chExt cx="1552463" cy="258533"/>
          </a:xfrm>
        </p:grpSpPr>
        <p:sp>
          <p:nvSpPr>
            <p:cNvPr id="154" name="Body1 19">
              <a:extLst>
                <a:ext uri="{FF2B5EF4-FFF2-40B4-BE49-F238E27FC236}">
                  <a16:creationId xmlns:a16="http://schemas.microsoft.com/office/drawing/2014/main" id="{8613A96C-51EF-41F2-8436-45A799C8B0DB}"/>
                </a:ext>
              </a:extLst>
            </p:cNvPr>
            <p:cNvSpPr txBox="1"/>
            <p:nvPr>
              <p:custDataLst>
                <p:tags r:id="rId76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14E369-C31D-4B9A-ACB1-92A097D36C5F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F29F158-BC69-4BA4-91E0-E6E011EF3B71}"/>
              </a:ext>
            </a:extLst>
          </p:cNvPr>
          <p:cNvGrpSpPr/>
          <p:nvPr/>
        </p:nvGrpSpPr>
        <p:grpSpPr>
          <a:xfrm>
            <a:off x="7548421" y="3083824"/>
            <a:ext cx="1552463" cy="258533"/>
            <a:chOff x="2580681" y="2136708"/>
            <a:chExt cx="1552463" cy="258533"/>
          </a:xfrm>
        </p:grpSpPr>
        <p:sp>
          <p:nvSpPr>
            <p:cNvPr id="157" name="Body1 19">
              <a:extLst>
                <a:ext uri="{FF2B5EF4-FFF2-40B4-BE49-F238E27FC236}">
                  <a16:creationId xmlns:a16="http://schemas.microsoft.com/office/drawing/2014/main" id="{98118F16-5A5A-467F-8FB1-18BABBF6C67D}"/>
                </a:ext>
              </a:extLst>
            </p:cNvPr>
            <p:cNvSpPr txBox="1"/>
            <p:nvPr>
              <p:custDataLst>
                <p:tags r:id="rId75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0F9EAE7-6895-41D6-AC2E-3860ECC1FDDB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5A0256E-3604-4B3E-A1A7-709CE800AF30}"/>
              </a:ext>
            </a:extLst>
          </p:cNvPr>
          <p:cNvSpPr txBox="1"/>
          <p:nvPr/>
        </p:nvSpPr>
        <p:spPr>
          <a:xfrm>
            <a:off x="8225338" y="1566293"/>
            <a:ext cx="3508035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Senders and receivers synchronized to the same clock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9F570CE-CAEF-44EF-8650-BAD57D2C972D}"/>
              </a:ext>
            </a:extLst>
          </p:cNvPr>
          <p:cNvSpPr txBox="1"/>
          <p:nvPr/>
        </p:nvSpPr>
        <p:spPr>
          <a:xfrm>
            <a:off x="1716673" y="1702466"/>
            <a:ext cx="260599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Sender attaches deadline to message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38A0BE-6339-4581-85B6-F44507B7197D}"/>
              </a:ext>
            </a:extLst>
          </p:cNvPr>
          <p:cNvSpPr txBox="1"/>
          <p:nvPr/>
        </p:nvSpPr>
        <p:spPr>
          <a:xfrm>
            <a:off x="5347853" y="5839876"/>
            <a:ext cx="4242459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Receiver processes message when deadline is reached on receiver clock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DB03882-3D54-4E07-BDCE-1ED5C514426A}"/>
              </a:ext>
            </a:extLst>
          </p:cNvPr>
          <p:cNvSpPr txBox="1"/>
          <p:nvPr/>
        </p:nvSpPr>
        <p:spPr>
          <a:xfrm>
            <a:off x="9168860" y="2650526"/>
            <a:ext cx="256451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Sender multicasts message to all receivers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9FE7DAE-6D53-48A7-8882-13FB69662FE3}"/>
              </a:ext>
            </a:extLst>
          </p:cNvPr>
          <p:cNvSpPr txBox="1"/>
          <p:nvPr/>
        </p:nvSpPr>
        <p:spPr>
          <a:xfrm>
            <a:off x="7245227" y="3905199"/>
            <a:ext cx="4711246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Messages arrive at unpredictable times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4D5B01-11C9-71C4-1148-9389A1D29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5150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DCD534-ECB9-9312-7FDE-12FF9B46E657}"/>
              </a:ext>
            </a:extLst>
          </p:cNvPr>
          <p:cNvSpPr txBox="1"/>
          <p:nvPr/>
        </p:nvSpPr>
        <p:spPr>
          <a:xfrm>
            <a:off x="569979" y="476910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Hold-and-release</a:t>
            </a:r>
          </a:p>
        </p:txBody>
      </p:sp>
    </p:spTree>
    <p:extLst>
      <p:ext uri="{BB962C8B-B14F-4D97-AF65-F5344CB8AC3E}">
        <p14:creationId xmlns:p14="http://schemas.microsoft.com/office/powerpoint/2010/main" val="20190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16015 0.19329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8" y="9653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-0.00013 0.14791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0.03841 0.14467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15625 0.18102 " pathEditMode="relative" rAng="0" ptsTypes="AA">
                                      <p:cBhvr>
                                        <p:cTn id="16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-0.05625 0.14328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25 0.18102 L 0.16198 0.3743 " pathEditMode="relative" rAng="0" ptsTypes="AA">
                                      <p:cBhvr>
                                        <p:cTn id="20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9653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4791 L 0.00912 0.33125 " pathEditMode="relative" rAng="0" ptsTypes="AA">
                                      <p:cBhvr>
                                        <p:cTn id="20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9167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41 0.14467 L -0.03476 0.32639 " pathEditMode="relative" rAng="0" ptsTypes="AA">
                                      <p:cBhvr>
                                        <p:cTn id="20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9074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25 0.14328 L -0.05299 0.32476 " pathEditMode="relative" rAng="0" ptsTypes="AA">
                                      <p:cBhvr>
                                        <p:cTn id="2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9074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15 0.19329 L -0.1638 0.36898 " pathEditMode="relative" rAng="0" ptsTypes="AA">
                                      <p:cBhvr>
                                        <p:cTn id="20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8773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3" grpId="0" animBg="1"/>
      <p:bldP spid="65" grpId="0" animBg="1"/>
      <p:bldP spid="77" grpId="0" animBg="1"/>
      <p:bldP spid="92" grpId="0" animBg="1"/>
      <p:bldP spid="104" grpId="0" animBg="1"/>
      <p:bldP spid="39" grpId="0" animBg="1"/>
      <p:bldP spid="52" grpId="0" animBg="1"/>
      <p:bldP spid="64" grpId="0" animBg="1"/>
      <p:bldP spid="76" grpId="0" animBg="1"/>
      <p:bldP spid="91" grpId="0" animBg="1"/>
      <p:bldP spid="103" grpId="0" animBg="1"/>
      <p:bldP spid="38" grpId="0" animBg="1"/>
      <p:bldP spid="51" grpId="0" animBg="1"/>
      <p:bldP spid="63" grpId="0" animBg="1"/>
      <p:bldP spid="75" grpId="0" animBg="1"/>
      <p:bldP spid="90" grpId="0" animBg="1"/>
      <p:bldP spid="102" grpId="0" animBg="1"/>
      <p:bldP spid="37" grpId="0" animBg="1"/>
      <p:bldP spid="50" grpId="0" animBg="1"/>
      <p:bldP spid="62" grpId="0" animBg="1"/>
      <p:bldP spid="74" grpId="0" animBg="1"/>
      <p:bldP spid="89" grpId="0" animBg="1"/>
      <p:bldP spid="101" grpId="0" animBg="1"/>
      <p:bldP spid="36" grpId="0" animBg="1"/>
      <p:bldP spid="49" grpId="0" animBg="1"/>
      <p:bldP spid="61" grpId="0" animBg="1"/>
      <p:bldP spid="73" grpId="0" animBg="1"/>
      <p:bldP spid="88" grpId="0" animBg="1"/>
      <p:bldP spid="100" grpId="0" animBg="1"/>
      <p:bldP spid="35" grpId="0" animBg="1"/>
      <p:bldP spid="48" grpId="0" animBg="1"/>
      <p:bldP spid="60" grpId="0" animBg="1"/>
      <p:bldP spid="72" grpId="0" animBg="1"/>
      <p:bldP spid="87" grpId="0" animBg="1"/>
      <p:bldP spid="99" grpId="0" animBg="1"/>
      <p:bldP spid="34" grpId="0" animBg="1"/>
      <p:bldP spid="47" grpId="0" animBg="1"/>
      <p:bldP spid="59" grpId="0" animBg="1"/>
      <p:bldP spid="71" grpId="0" animBg="1"/>
      <p:bldP spid="86" grpId="0" animBg="1"/>
      <p:bldP spid="98" grpId="0" animBg="1"/>
      <p:bldP spid="33" grpId="0" animBg="1"/>
      <p:bldP spid="46" grpId="0" animBg="1"/>
      <p:bldP spid="58" grpId="0" animBg="1"/>
      <p:bldP spid="70" grpId="0" animBg="1"/>
      <p:bldP spid="85" grpId="0" animBg="1"/>
      <p:bldP spid="97" grpId="0" animBg="1"/>
      <p:bldP spid="32" grpId="0" animBg="1"/>
      <p:bldP spid="45" grpId="0" animBg="1"/>
      <p:bldP spid="57" grpId="0" animBg="1"/>
      <p:bldP spid="69" grpId="0" animBg="1"/>
      <p:bldP spid="84" grpId="0" animBg="1"/>
      <p:bldP spid="96" grpId="0" animBg="1"/>
      <p:bldP spid="31" grpId="0" animBg="1"/>
      <p:bldP spid="44" grpId="0" animBg="1"/>
      <p:bldP spid="56" grpId="0" animBg="1"/>
      <p:bldP spid="68" grpId="0" animBg="1"/>
      <p:bldP spid="83" grpId="0" animBg="1"/>
      <p:bldP spid="95" grpId="0" animBg="1"/>
      <p:bldP spid="160" grpId="0"/>
      <p:bldP spid="161" grpId="0"/>
      <p:bldP spid="162" grpId="0"/>
      <p:bldP spid="163" grpId="0"/>
      <p:bldP spid="16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BBDB6FF-3131-6AAA-C873-C31F4D39D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B75C1D-72D1-FF9A-C60B-900C10AA5894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C4DA3-E114-E47C-8E75-CD406A23F146}"/>
              </a:ext>
            </a:extLst>
          </p:cNvPr>
          <p:cNvSpPr txBox="1"/>
          <p:nvPr/>
        </p:nvSpPr>
        <p:spPr>
          <a:xfrm>
            <a:off x="531970" y="1434210"/>
            <a:ext cx="70495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Fairness 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2CD9D55B-2201-9586-2F38-3BA7D01FD6DE}"/>
              </a:ext>
            </a:extLst>
          </p:cNvPr>
          <p:cNvSpPr/>
          <p:nvPr/>
        </p:nvSpPr>
        <p:spPr>
          <a:xfrm>
            <a:off x="2367684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4B636EAB-D87E-40F7-1755-8E164202BF2B}"/>
              </a:ext>
            </a:extLst>
          </p:cNvPr>
          <p:cNvSpPr/>
          <p:nvPr/>
        </p:nvSpPr>
        <p:spPr>
          <a:xfrm>
            <a:off x="5261859" y="4254223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Proxy node’s performance variation</a:t>
            </a:r>
            <a:endParaRPr dirty="0"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2E69A172-EC37-0BBC-93F9-C6CBA713A082}"/>
              </a:ext>
            </a:extLst>
          </p:cNvPr>
          <p:cNvSpPr/>
          <p:nvPr/>
        </p:nvSpPr>
        <p:spPr>
          <a:xfrm>
            <a:off x="8047509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Receiver VMs’ performance variation</a:t>
            </a:r>
            <a:endParaRPr dirty="0"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C39FFCC8-8A41-FB96-F515-2F887D2DEE5F}"/>
              </a:ext>
            </a:extLst>
          </p:cNvPr>
          <p:cNvSpPr/>
          <p:nvPr/>
        </p:nvSpPr>
        <p:spPr>
          <a:xfrm>
            <a:off x="2591909" y="5889085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6C587981-F490-7362-E537-E10FC7AB8F13}"/>
              </a:ext>
            </a:extLst>
          </p:cNvPr>
          <p:cNvSpPr/>
          <p:nvPr/>
        </p:nvSpPr>
        <p:spPr>
          <a:xfrm>
            <a:off x="5401059" y="5881910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9F075C3E-EA61-EA47-2471-197DF8224312}"/>
              </a:ext>
            </a:extLst>
          </p:cNvPr>
          <p:cNvSpPr/>
          <p:nvPr/>
        </p:nvSpPr>
        <p:spPr>
          <a:xfrm>
            <a:off x="8325909" y="5881910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5AC4286F-311C-8D8B-493B-2ACB60C802BB}"/>
              </a:ext>
            </a:extLst>
          </p:cNvPr>
          <p:cNvSpPr/>
          <p:nvPr/>
        </p:nvSpPr>
        <p:spPr>
          <a:xfrm>
            <a:off x="3257459" y="50680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99B5CC1A-5BF9-734B-3BB4-E8101327904B}"/>
              </a:ext>
            </a:extLst>
          </p:cNvPr>
          <p:cNvSpPr/>
          <p:nvPr/>
        </p:nvSpPr>
        <p:spPr>
          <a:xfrm>
            <a:off x="6336159" y="50608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37896C0E-B2DF-C2CB-AE6A-D532BDB5CD85}"/>
              </a:ext>
            </a:extLst>
          </p:cNvPr>
          <p:cNvSpPr/>
          <p:nvPr/>
        </p:nvSpPr>
        <p:spPr>
          <a:xfrm>
            <a:off x="9121809" y="5042960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4;p21">
            <a:extLst>
              <a:ext uri="{FF2B5EF4-FFF2-40B4-BE49-F238E27FC236}">
                <a16:creationId xmlns:a16="http://schemas.microsoft.com/office/drawing/2014/main" id="{DCB12100-8747-1B96-64E7-861437116F2D}"/>
              </a:ext>
            </a:extLst>
          </p:cNvPr>
          <p:cNvSpPr/>
          <p:nvPr/>
        </p:nvSpPr>
        <p:spPr>
          <a:xfrm>
            <a:off x="9081909" y="1590941"/>
            <a:ext cx="18087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</a:t>
            </a:r>
            <a:endParaRPr dirty="0"/>
          </a:p>
        </p:txBody>
      </p:sp>
      <p:sp>
        <p:nvSpPr>
          <p:cNvPr id="44" name="Google Shape;135;p21">
            <a:extLst>
              <a:ext uri="{FF2B5EF4-FFF2-40B4-BE49-F238E27FC236}">
                <a16:creationId xmlns:a16="http://schemas.microsoft.com/office/drawing/2014/main" id="{58CAB01F-1FCB-DA89-5462-198A3650CCFC}"/>
              </a:ext>
            </a:extLst>
          </p:cNvPr>
          <p:cNvSpPr/>
          <p:nvPr/>
        </p:nvSpPr>
        <p:spPr>
          <a:xfrm>
            <a:off x="8510909" y="23097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6;p21">
            <a:extLst>
              <a:ext uri="{FF2B5EF4-FFF2-40B4-BE49-F238E27FC236}">
                <a16:creationId xmlns:a16="http://schemas.microsoft.com/office/drawing/2014/main" id="{E9BA45CE-3836-6696-27BE-212EBF909CA0}"/>
              </a:ext>
            </a:extLst>
          </p:cNvPr>
          <p:cNvSpPr/>
          <p:nvPr/>
        </p:nvSpPr>
        <p:spPr>
          <a:xfrm>
            <a:off x="7867034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7;p21">
            <a:extLst>
              <a:ext uri="{FF2B5EF4-FFF2-40B4-BE49-F238E27FC236}">
                <a16:creationId xmlns:a16="http://schemas.microsoft.com/office/drawing/2014/main" id="{B6D3EE74-675F-CFC8-7829-302B7F23115D}"/>
              </a:ext>
            </a:extLst>
          </p:cNvPr>
          <p:cNvSpPr/>
          <p:nvPr/>
        </p:nvSpPr>
        <p:spPr>
          <a:xfrm>
            <a:off x="8835247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8;p21">
            <a:extLst>
              <a:ext uri="{FF2B5EF4-FFF2-40B4-BE49-F238E27FC236}">
                <a16:creationId xmlns:a16="http://schemas.microsoft.com/office/drawing/2014/main" id="{6631456B-913D-AF12-0FEA-E4151A6612EF}"/>
              </a:ext>
            </a:extLst>
          </p:cNvPr>
          <p:cNvSpPr/>
          <p:nvPr/>
        </p:nvSpPr>
        <p:spPr>
          <a:xfrm>
            <a:off x="7592509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9;p21">
            <a:extLst>
              <a:ext uri="{FF2B5EF4-FFF2-40B4-BE49-F238E27FC236}">
                <a16:creationId xmlns:a16="http://schemas.microsoft.com/office/drawing/2014/main" id="{25E145B2-A97A-1E78-376B-2BD1E6A6C962}"/>
              </a:ext>
            </a:extLst>
          </p:cNvPr>
          <p:cNvSpPr/>
          <p:nvPr/>
        </p:nvSpPr>
        <p:spPr>
          <a:xfrm>
            <a:off x="8046284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0;p21">
            <a:extLst>
              <a:ext uri="{FF2B5EF4-FFF2-40B4-BE49-F238E27FC236}">
                <a16:creationId xmlns:a16="http://schemas.microsoft.com/office/drawing/2014/main" id="{42ABB694-5BA8-9E21-7F20-B50E75C8DC6C}"/>
              </a:ext>
            </a:extLst>
          </p:cNvPr>
          <p:cNvSpPr/>
          <p:nvPr/>
        </p:nvSpPr>
        <p:spPr>
          <a:xfrm>
            <a:off x="8538722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1;p21">
            <a:extLst>
              <a:ext uri="{FF2B5EF4-FFF2-40B4-BE49-F238E27FC236}">
                <a16:creationId xmlns:a16="http://schemas.microsoft.com/office/drawing/2014/main" id="{57EE35BD-C87D-B477-73FB-CDC71BDF0040}"/>
              </a:ext>
            </a:extLst>
          </p:cNvPr>
          <p:cNvSpPr/>
          <p:nvPr/>
        </p:nvSpPr>
        <p:spPr>
          <a:xfrm>
            <a:off x="9100559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142;p21">
            <a:extLst>
              <a:ext uri="{FF2B5EF4-FFF2-40B4-BE49-F238E27FC236}">
                <a16:creationId xmlns:a16="http://schemas.microsoft.com/office/drawing/2014/main" id="{ED7A9BEB-A655-8ACF-F98D-32A53125133B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8858309" y="1977041"/>
            <a:ext cx="831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43;p21">
            <a:extLst>
              <a:ext uri="{FF2B5EF4-FFF2-40B4-BE49-F238E27FC236}">
                <a16:creationId xmlns:a16="http://schemas.microsoft.com/office/drawing/2014/main" id="{69BC9D6A-8E52-C3F0-A470-6F9E57577297}"/>
              </a:ext>
            </a:extLst>
          </p:cNvPr>
          <p:cNvCxnSpPr>
            <a:cxnSpLocks/>
            <a:stCxn id="44" idx="4"/>
            <a:endCxn id="45" idx="6"/>
          </p:cNvCxnSpPr>
          <p:nvPr/>
        </p:nvCxnSpPr>
        <p:spPr>
          <a:xfrm flipH="1">
            <a:off x="8214509" y="2693141"/>
            <a:ext cx="4701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44;p21">
            <a:extLst>
              <a:ext uri="{FF2B5EF4-FFF2-40B4-BE49-F238E27FC236}">
                <a16:creationId xmlns:a16="http://schemas.microsoft.com/office/drawing/2014/main" id="{580E61F3-8AAF-E70D-5758-48E4189565A0}"/>
              </a:ext>
            </a:extLst>
          </p:cNvPr>
          <p:cNvCxnSpPr>
            <a:cxnSpLocks/>
            <a:stCxn id="44" idx="4"/>
            <a:endCxn id="46" idx="2"/>
          </p:cNvCxnSpPr>
          <p:nvPr/>
        </p:nvCxnSpPr>
        <p:spPr>
          <a:xfrm>
            <a:off x="8684609" y="2693141"/>
            <a:ext cx="1506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45;p21">
            <a:extLst>
              <a:ext uri="{FF2B5EF4-FFF2-40B4-BE49-F238E27FC236}">
                <a16:creationId xmlns:a16="http://schemas.microsoft.com/office/drawing/2014/main" id="{AC12AFDA-9BDA-EA46-DB18-920CD12CC042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888934" y="3265116"/>
            <a:ext cx="1518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46;p21">
            <a:extLst>
              <a:ext uri="{FF2B5EF4-FFF2-40B4-BE49-F238E27FC236}">
                <a16:creationId xmlns:a16="http://schemas.microsoft.com/office/drawing/2014/main" id="{CA8746E6-4DAF-0F29-CB01-041509C637F4}"/>
              </a:ext>
            </a:extLst>
          </p:cNvPr>
          <p:cNvCxnSpPr>
            <a:cxnSpLocks/>
            <a:stCxn id="45" idx="4"/>
            <a:endCxn id="48" idx="1"/>
          </p:cNvCxnSpPr>
          <p:nvPr/>
        </p:nvCxnSpPr>
        <p:spPr>
          <a:xfrm>
            <a:off x="8040734" y="3265116"/>
            <a:ext cx="564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47;p21">
            <a:extLst>
              <a:ext uri="{FF2B5EF4-FFF2-40B4-BE49-F238E27FC236}">
                <a16:creationId xmlns:a16="http://schemas.microsoft.com/office/drawing/2014/main" id="{0BBBC456-8D24-C16B-905B-F205FA6CAAF1}"/>
              </a:ext>
            </a:extLst>
          </p:cNvPr>
          <p:cNvCxnSpPr>
            <a:cxnSpLocks/>
            <a:stCxn id="46" idx="4"/>
            <a:endCxn id="49" idx="7"/>
          </p:cNvCxnSpPr>
          <p:nvPr/>
        </p:nvCxnSpPr>
        <p:spPr>
          <a:xfrm flipH="1">
            <a:off x="8835247" y="3265116"/>
            <a:ext cx="1737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48;p21">
            <a:extLst>
              <a:ext uri="{FF2B5EF4-FFF2-40B4-BE49-F238E27FC236}">
                <a16:creationId xmlns:a16="http://schemas.microsoft.com/office/drawing/2014/main" id="{F5F0F405-AD45-1E22-28F1-CEBFE43B4AB6}"/>
              </a:ext>
            </a:extLst>
          </p:cNvPr>
          <p:cNvCxnSpPr>
            <a:cxnSpLocks/>
            <a:stCxn id="46" idx="4"/>
            <a:endCxn id="50" idx="1"/>
          </p:cNvCxnSpPr>
          <p:nvPr/>
        </p:nvCxnSpPr>
        <p:spPr>
          <a:xfrm>
            <a:off x="9008947" y="3265116"/>
            <a:ext cx="1425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49;p21">
            <a:extLst>
              <a:ext uri="{FF2B5EF4-FFF2-40B4-BE49-F238E27FC236}">
                <a16:creationId xmlns:a16="http://schemas.microsoft.com/office/drawing/2014/main" id="{EF6A4ADA-7CC4-74BA-A3B8-97CA1D9A98C5}"/>
              </a:ext>
            </a:extLst>
          </p:cNvPr>
          <p:cNvSpPr/>
          <p:nvPr/>
        </p:nvSpPr>
        <p:spPr>
          <a:xfrm>
            <a:off x="10543209" y="2295904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0;p21">
            <a:extLst>
              <a:ext uri="{FF2B5EF4-FFF2-40B4-BE49-F238E27FC236}">
                <a16:creationId xmlns:a16="http://schemas.microsoft.com/office/drawing/2014/main" id="{66592568-CCDD-AAA0-FC1D-705006113084}"/>
              </a:ext>
            </a:extLst>
          </p:cNvPr>
          <p:cNvSpPr/>
          <p:nvPr/>
        </p:nvSpPr>
        <p:spPr>
          <a:xfrm>
            <a:off x="10097947" y="28021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1;p21">
            <a:extLst>
              <a:ext uri="{FF2B5EF4-FFF2-40B4-BE49-F238E27FC236}">
                <a16:creationId xmlns:a16="http://schemas.microsoft.com/office/drawing/2014/main" id="{2630C611-81B1-2D47-91D6-113B36A41465}"/>
              </a:ext>
            </a:extLst>
          </p:cNvPr>
          <p:cNvSpPr/>
          <p:nvPr/>
        </p:nvSpPr>
        <p:spPr>
          <a:xfrm>
            <a:off x="11063959" y="27660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2;p21">
            <a:extLst>
              <a:ext uri="{FF2B5EF4-FFF2-40B4-BE49-F238E27FC236}">
                <a16:creationId xmlns:a16="http://schemas.microsoft.com/office/drawing/2014/main" id="{17F59E18-E833-486B-0A62-22320C89C97B}"/>
              </a:ext>
            </a:extLst>
          </p:cNvPr>
          <p:cNvSpPr/>
          <p:nvPr/>
        </p:nvSpPr>
        <p:spPr>
          <a:xfrm>
            <a:off x="9813597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53;p21">
            <a:extLst>
              <a:ext uri="{FF2B5EF4-FFF2-40B4-BE49-F238E27FC236}">
                <a16:creationId xmlns:a16="http://schemas.microsoft.com/office/drawing/2014/main" id="{8D63C066-733D-4080-F282-6EA0D061F72C}"/>
              </a:ext>
            </a:extLst>
          </p:cNvPr>
          <p:cNvSpPr/>
          <p:nvPr/>
        </p:nvSpPr>
        <p:spPr>
          <a:xfrm>
            <a:off x="10307222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4;p21">
            <a:extLst>
              <a:ext uri="{FF2B5EF4-FFF2-40B4-BE49-F238E27FC236}">
                <a16:creationId xmlns:a16="http://schemas.microsoft.com/office/drawing/2014/main" id="{9995C78E-4A13-216B-07A2-099AF52189C5}"/>
              </a:ext>
            </a:extLst>
          </p:cNvPr>
          <p:cNvSpPr/>
          <p:nvPr/>
        </p:nvSpPr>
        <p:spPr>
          <a:xfrm>
            <a:off x="10834509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5;p21">
            <a:extLst>
              <a:ext uri="{FF2B5EF4-FFF2-40B4-BE49-F238E27FC236}">
                <a16:creationId xmlns:a16="http://schemas.microsoft.com/office/drawing/2014/main" id="{D419A113-6FDF-8056-689B-B99BCD369E17}"/>
              </a:ext>
            </a:extLst>
          </p:cNvPr>
          <p:cNvSpPr/>
          <p:nvPr/>
        </p:nvSpPr>
        <p:spPr>
          <a:xfrm>
            <a:off x="11366197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156;p21">
            <a:extLst>
              <a:ext uri="{FF2B5EF4-FFF2-40B4-BE49-F238E27FC236}">
                <a16:creationId xmlns:a16="http://schemas.microsoft.com/office/drawing/2014/main" id="{049EC873-3CCC-3B72-6622-A3FEBB8DC40C}"/>
              </a:ext>
            </a:extLst>
          </p:cNvPr>
          <p:cNvCxnSpPr>
            <a:cxnSpLocks/>
            <a:stCxn id="58" idx="4"/>
            <a:endCxn id="59" idx="6"/>
          </p:cNvCxnSpPr>
          <p:nvPr/>
        </p:nvCxnSpPr>
        <p:spPr>
          <a:xfrm flipH="1">
            <a:off x="10445409" y="2679304"/>
            <a:ext cx="27150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57;p21">
            <a:extLst>
              <a:ext uri="{FF2B5EF4-FFF2-40B4-BE49-F238E27FC236}">
                <a16:creationId xmlns:a16="http://schemas.microsoft.com/office/drawing/2014/main" id="{C520F7C7-48C9-689A-8F29-B1DF4A1C0F44}"/>
              </a:ext>
            </a:extLst>
          </p:cNvPr>
          <p:cNvCxnSpPr>
            <a:cxnSpLocks/>
            <a:stCxn id="58" idx="4"/>
            <a:endCxn id="60" idx="2"/>
          </p:cNvCxnSpPr>
          <p:nvPr/>
        </p:nvCxnSpPr>
        <p:spPr>
          <a:xfrm>
            <a:off x="10716909" y="2679304"/>
            <a:ext cx="3471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58;p21">
            <a:extLst>
              <a:ext uri="{FF2B5EF4-FFF2-40B4-BE49-F238E27FC236}">
                <a16:creationId xmlns:a16="http://schemas.microsoft.com/office/drawing/2014/main" id="{9EDD3513-0D18-9464-BE3B-0A029FACBD93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10110247" y="3185591"/>
            <a:ext cx="161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59;p21">
            <a:extLst>
              <a:ext uri="{FF2B5EF4-FFF2-40B4-BE49-F238E27FC236}">
                <a16:creationId xmlns:a16="http://schemas.microsoft.com/office/drawing/2014/main" id="{35960AB3-3677-4B61-1AB1-2CF1C84585A9}"/>
              </a:ext>
            </a:extLst>
          </p:cNvPr>
          <p:cNvCxnSpPr>
            <a:cxnSpLocks/>
            <a:stCxn id="59" idx="4"/>
            <a:endCxn id="62" idx="1"/>
          </p:cNvCxnSpPr>
          <p:nvPr/>
        </p:nvCxnSpPr>
        <p:spPr>
          <a:xfrm>
            <a:off x="10271647" y="3185591"/>
            <a:ext cx="86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160;p21">
            <a:extLst>
              <a:ext uri="{FF2B5EF4-FFF2-40B4-BE49-F238E27FC236}">
                <a16:creationId xmlns:a16="http://schemas.microsoft.com/office/drawing/2014/main" id="{870C963C-CFAB-8D76-8E26-FFF83606C4FD}"/>
              </a:ext>
            </a:extLst>
          </p:cNvPr>
          <p:cNvCxnSpPr>
            <a:cxnSpLocks/>
            <a:stCxn id="60" idx="4"/>
            <a:endCxn id="63" idx="7"/>
          </p:cNvCxnSpPr>
          <p:nvPr/>
        </p:nvCxnSpPr>
        <p:spPr>
          <a:xfrm flipH="1">
            <a:off x="11131159" y="3149416"/>
            <a:ext cx="1065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61;p21">
            <a:extLst>
              <a:ext uri="{FF2B5EF4-FFF2-40B4-BE49-F238E27FC236}">
                <a16:creationId xmlns:a16="http://schemas.microsoft.com/office/drawing/2014/main" id="{36B4175C-7DAE-1498-48D2-161432F258BE}"/>
              </a:ext>
            </a:extLst>
          </p:cNvPr>
          <p:cNvCxnSpPr>
            <a:cxnSpLocks/>
            <a:stCxn id="60" idx="4"/>
            <a:endCxn id="64" idx="1"/>
          </p:cNvCxnSpPr>
          <p:nvPr/>
        </p:nvCxnSpPr>
        <p:spPr>
          <a:xfrm>
            <a:off x="11237659" y="3149416"/>
            <a:ext cx="1794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162;p21">
            <a:extLst>
              <a:ext uri="{FF2B5EF4-FFF2-40B4-BE49-F238E27FC236}">
                <a16:creationId xmlns:a16="http://schemas.microsoft.com/office/drawing/2014/main" id="{86A58E9F-CE9E-B6CE-FCED-9764CD76081F}"/>
              </a:ext>
            </a:extLst>
          </p:cNvPr>
          <p:cNvCxnSpPr>
            <a:cxnSpLocks/>
            <a:stCxn id="43" idx="4"/>
            <a:endCxn id="58" idx="2"/>
          </p:cNvCxnSpPr>
          <p:nvPr/>
        </p:nvCxnSpPr>
        <p:spPr>
          <a:xfrm>
            <a:off x="9986259" y="1974341"/>
            <a:ext cx="556950" cy="5132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B35EDEE3-4592-DBFF-B687-D06020CDD59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C203F508-D9F5-4C27-D56A-8BB61684DB1B}"/>
              </a:ext>
            </a:extLst>
          </p:cNvPr>
          <p:cNvSpPr txBox="1"/>
          <p:nvPr/>
        </p:nvSpPr>
        <p:spPr>
          <a:xfrm>
            <a:off x="2311240" y="1684793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Latency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5691C2-52F0-07EA-4EA3-26228967183E}"/>
              </a:ext>
            </a:extLst>
          </p:cNvPr>
          <p:cNvSpPr txBox="1"/>
          <p:nvPr/>
        </p:nvSpPr>
        <p:spPr>
          <a:xfrm>
            <a:off x="4157514" y="1692144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Fairness</a:t>
            </a:r>
          </a:p>
        </p:txBody>
      </p:sp>
      <p:pic>
        <p:nvPicPr>
          <p:cNvPr id="79" name="Picture 7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3C87259-375F-1EBA-6A7E-BA4705C3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072" y="2107828"/>
            <a:ext cx="2335164" cy="591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8E3E31-4E39-AE21-2FF6-B2C879E5C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301" y="438180"/>
            <a:ext cx="4880171" cy="3662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629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7" grpId="0"/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11A22C6-5829-809C-DAC3-BF6A9F15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9243E-E485-1372-3625-8E264BCC7D10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0DC9-3277-5C0C-AD31-E13926EBD9D0}"/>
              </a:ext>
            </a:extLst>
          </p:cNvPr>
          <p:cNvSpPr txBox="1"/>
          <p:nvPr/>
        </p:nvSpPr>
        <p:spPr>
          <a:xfrm>
            <a:off x="573955" y="1923804"/>
            <a:ext cx="11044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C69E4320-8689-5E84-18CA-70F1F47F5CD1}"/>
              </a:ext>
            </a:extLst>
          </p:cNvPr>
          <p:cNvSpPr/>
          <p:nvPr/>
        </p:nvSpPr>
        <p:spPr>
          <a:xfrm>
            <a:off x="1665319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A828AC93-928C-2907-AC3A-5F0DFBFA96CD}"/>
              </a:ext>
            </a:extLst>
          </p:cNvPr>
          <p:cNvSpPr/>
          <p:nvPr/>
        </p:nvSpPr>
        <p:spPr>
          <a:xfrm>
            <a:off x="4559494" y="4318839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F28D3129-AC35-D0F4-2891-0CFD3AA34472}"/>
              </a:ext>
            </a:extLst>
          </p:cNvPr>
          <p:cNvSpPr/>
          <p:nvPr/>
        </p:nvSpPr>
        <p:spPr>
          <a:xfrm>
            <a:off x="7345144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26F60F5D-FC84-7DE8-8D40-B749BBAE69B5}"/>
              </a:ext>
            </a:extLst>
          </p:cNvPr>
          <p:cNvSpPr/>
          <p:nvPr/>
        </p:nvSpPr>
        <p:spPr>
          <a:xfrm>
            <a:off x="1889544" y="5953701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3F927983-F1B1-6DFE-7EDB-9C7697AD4A20}"/>
              </a:ext>
            </a:extLst>
          </p:cNvPr>
          <p:cNvSpPr/>
          <p:nvPr/>
        </p:nvSpPr>
        <p:spPr>
          <a:xfrm>
            <a:off x="4698694" y="5946526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089659FE-AD44-94BF-56D5-29F9611E0F3B}"/>
              </a:ext>
            </a:extLst>
          </p:cNvPr>
          <p:cNvSpPr/>
          <p:nvPr/>
        </p:nvSpPr>
        <p:spPr>
          <a:xfrm>
            <a:off x="7623544" y="5946526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14401022-D5D1-95AC-28E9-2BC20B459E32}"/>
              </a:ext>
            </a:extLst>
          </p:cNvPr>
          <p:cNvSpPr/>
          <p:nvPr/>
        </p:nvSpPr>
        <p:spPr>
          <a:xfrm>
            <a:off x="2555094" y="51326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4F4B057A-6783-A11D-FBD9-36F6BB0C8A6B}"/>
              </a:ext>
            </a:extLst>
          </p:cNvPr>
          <p:cNvSpPr/>
          <p:nvPr/>
        </p:nvSpPr>
        <p:spPr>
          <a:xfrm>
            <a:off x="5633794" y="51254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FADA400F-2EE1-BF1E-6750-5FB482C86104}"/>
              </a:ext>
            </a:extLst>
          </p:cNvPr>
          <p:cNvSpPr/>
          <p:nvPr/>
        </p:nvSpPr>
        <p:spPr>
          <a:xfrm>
            <a:off x="8419444" y="5107576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2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654C082-6E3D-A3C4-F3F9-1E5A88F9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2F92F-8642-7D76-03E1-807887B8F78D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45C9BD91-90AD-8A1F-2EBE-DCC9B6A30D94}"/>
              </a:ext>
            </a:extLst>
          </p:cNvPr>
          <p:cNvSpPr txBox="1">
            <a:spLocks/>
          </p:cNvSpPr>
          <p:nvPr/>
        </p:nvSpPr>
        <p:spPr>
          <a:xfrm>
            <a:off x="279867" y="1556000"/>
            <a:ext cx="1177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kern="0" dirty="0"/>
              <a:t>Clocks are synchronized for all clients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Clients attach timestamps to messages before sending them to the exchange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Exchange receives messages, sorts them by their timestamps and processes them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Each message received by the exchange is only processed once it has been a threshold amount of time old to account for network reordering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Problems: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Fairness violation under latency spikes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Does not scale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1D6CA-6061-7A64-79C4-207A3895C154}"/>
              </a:ext>
            </a:extLst>
          </p:cNvPr>
          <p:cNvSpPr txBox="1"/>
          <p:nvPr/>
        </p:nvSpPr>
        <p:spPr>
          <a:xfrm>
            <a:off x="3982531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kern="0" dirty="0">
                <a:solidFill>
                  <a:schemeClr val="dk1"/>
                </a:solidFill>
              </a:rPr>
              <a:t>-- Strawman (CloudEx)</a:t>
            </a:r>
            <a:endParaRPr lang="en-US" sz="3500" b="0" i="0" u="none" strike="noStrike" kern="0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07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E603A3-06AA-7A41-9A17-003D8155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27A11-CA77-7506-C0DC-27A0A5766415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2F8CB4-7701-4CEA-AC21-DE49ACEEB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62312"/>
              </p:ext>
            </p:extLst>
          </p:nvPr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BF461-35B4-5AB2-B202-97FAE048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8013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D7E3CA6-DD34-3DF0-1BC3-9E1EF151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976B0-641A-24BF-42B9-B5A585809F5B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1CCAE13-C613-B7F0-03B2-702407F8297B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E11A1-4100-48AB-9992-09EC6C666BC1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4843AA-8278-A979-71E2-A5EB550C3A48}"/>
              </a:ext>
            </a:extLst>
          </p:cNvPr>
          <p:cNvSpPr txBox="1"/>
          <p:nvPr/>
        </p:nvSpPr>
        <p:spPr>
          <a:xfrm>
            <a:off x="2490951" y="5310533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62350-34A3-3E74-A6BF-4C9961BADA1F}"/>
              </a:ext>
            </a:extLst>
          </p:cNvPr>
          <p:cNvSpPr txBox="1"/>
          <p:nvPr/>
        </p:nvSpPr>
        <p:spPr>
          <a:xfrm>
            <a:off x="9038897" y="5319332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85389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548A924-8852-2996-2135-C27F782D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2C4A3-C6B3-D000-513A-88FAA7477030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3062C248-7535-FDD4-8695-8D91A7E8BBD3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232B7F-5CF1-7A5B-773A-0B7F905B05D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CF28C-6EEC-D2D5-F09A-76618BE15AD5}"/>
              </a:ext>
            </a:extLst>
          </p:cNvPr>
          <p:cNvSpPr txBox="1"/>
          <p:nvPr/>
        </p:nvSpPr>
        <p:spPr>
          <a:xfrm>
            <a:off x="9412012" y="6546410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44D84-CF1C-6A96-B8A4-EB8821C1496B}"/>
              </a:ext>
            </a:extLst>
          </p:cNvPr>
          <p:cNvSpPr txBox="1"/>
          <p:nvPr/>
        </p:nvSpPr>
        <p:spPr>
          <a:xfrm>
            <a:off x="10933386" y="6553704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34359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90CA020-B942-1D1D-1CF8-83C7EF8A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BB2B92B8-E904-AC2A-54EE-D9BFA1E8D02E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49C358E6-EDB7-99E1-40B4-1CC09F2F4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480" y="1084937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4CD92-C90E-1B5C-AA92-077BAD4613CF}"/>
              </a:ext>
            </a:extLst>
          </p:cNvPr>
          <p:cNvSpPr txBox="1"/>
          <p:nvPr/>
        </p:nvSpPr>
        <p:spPr>
          <a:xfrm>
            <a:off x="9487593" y="1317631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E047F8BE-55A7-1058-82B5-63C06B963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6604" y="4720117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0DB5B-A69E-883F-CFAF-CB5B6E14240F}"/>
              </a:ext>
            </a:extLst>
          </p:cNvPr>
          <p:cNvSpPr txBox="1"/>
          <p:nvPr/>
        </p:nvSpPr>
        <p:spPr>
          <a:xfrm>
            <a:off x="8412481" y="5872893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64D0236-01DF-883E-0163-E9E382985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276" y="4720117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12FBDE2C-933F-2C22-8FAC-7A3F81361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7440" y="4720118"/>
            <a:ext cx="1052945" cy="10529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9AA89-51B8-06B9-1591-06205CF77F42}"/>
              </a:ext>
            </a:extLst>
          </p:cNvPr>
          <p:cNvCxnSpPr>
            <a:cxnSpLocks/>
          </p:cNvCxnSpPr>
          <p:nvPr/>
        </p:nvCxnSpPr>
        <p:spPr>
          <a:xfrm flipV="1">
            <a:off x="8094747" y="2712887"/>
            <a:ext cx="755743" cy="200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BAE11-5267-32A1-6677-9D1C8DD408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053690" y="2712887"/>
            <a:ext cx="200223" cy="2007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74F9D-2413-AB84-5575-DE515AEBD6C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253913" y="2712887"/>
            <a:ext cx="1159164" cy="2007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85;p33">
            <a:extLst>
              <a:ext uri="{FF2B5EF4-FFF2-40B4-BE49-F238E27FC236}">
                <a16:creationId xmlns:a16="http://schemas.microsoft.com/office/drawing/2014/main" id="{B75B6FEB-5A5F-38F8-F9C2-9C11BDCE39A3}"/>
              </a:ext>
            </a:extLst>
          </p:cNvPr>
          <p:cNvSpPr txBox="1">
            <a:spLocks/>
          </p:cNvSpPr>
          <p:nvPr/>
        </p:nvSpPr>
        <p:spPr>
          <a:xfrm>
            <a:off x="645605" y="1528477"/>
            <a:ext cx="6970363" cy="45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-"/>
            </a:pPr>
            <a:r>
              <a:rPr lang="en-US" sz="2400" kern="0" dirty="0"/>
              <a:t> Guarantees that orders are seen by the exchange in non-decreasing order of their (generation) timestamps</a:t>
            </a:r>
            <a:br>
              <a:rPr lang="en-US" sz="2400" kern="0" dirty="0"/>
            </a:b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Assumes clock synchronization</a:t>
            </a:r>
          </a:p>
          <a:p>
            <a:pPr>
              <a:buFont typeface="Arial"/>
              <a:buChar char="-"/>
            </a:pP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Strawman: Wait a fixed delay before releasing time-ordered messages to Exchange Server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070A3A16-69B6-CA69-75BB-01CE0BD38FAF}"/>
              </a:ext>
            </a:extLst>
          </p:cNvPr>
          <p:cNvSpPr/>
          <p:nvPr/>
        </p:nvSpPr>
        <p:spPr>
          <a:xfrm rot="5400000">
            <a:off x="12905084" y="1708677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0FE933-1371-61B9-9F0B-F067AE2BE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6867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95BC50-5D8C-3C44-D8DC-D6AFF68AFFDD}"/>
              </a:ext>
            </a:extLst>
          </p:cNvPr>
          <p:cNvSpPr txBox="1"/>
          <p:nvPr/>
        </p:nvSpPr>
        <p:spPr>
          <a:xfrm>
            <a:off x="1530079" y="4937575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Latency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DFBFB-BA9D-A65B-7915-D258027486F1}"/>
              </a:ext>
            </a:extLst>
          </p:cNvPr>
          <p:cNvSpPr txBox="1"/>
          <p:nvPr/>
        </p:nvSpPr>
        <p:spPr>
          <a:xfrm>
            <a:off x="3376353" y="4944926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Fairness</a:t>
            </a:r>
          </a:p>
        </p:txBody>
      </p: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7073347-D37F-5787-B7CD-1BC3F862A4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5911" y="5360610"/>
            <a:ext cx="2335164" cy="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6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 -0.0243 L -0.33685 -0.0048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7" grpId="0" animBg="1"/>
      <p:bldP spid="6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55E82D-D41E-7515-DA77-6D34EB60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27859A98-AF2F-F320-5C31-811AD416CDE7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C6771BB-1616-A77C-CD16-6AA85FDB9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4D9D4-647B-02F5-EB10-B72EA33E84A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65C091AE-9ACD-A298-9F1C-8DEA2556D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157FA-EB98-59C9-5DCF-182EC3416BE7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A65F2AF-DC60-51E7-B507-7CE3D582D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88AB1B7-557B-5B3D-ACEB-DF79C7D9B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772281F7-FA5A-3F2D-29E4-0792F5AF4FD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C2494-3453-6E3F-A479-28D209936C9C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F3421D-39EF-231C-325C-46935A93924B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BF0F200E-E9E1-F5D0-7C88-CAC6E944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1B35D-4948-8F4E-2EDD-AD139796845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FA1431-0CF7-D278-BFB7-AF6068D07F32}"/>
              </a:ext>
            </a:extLst>
          </p:cNvPr>
          <p:cNvGrpSpPr/>
          <p:nvPr/>
        </p:nvGrpSpPr>
        <p:grpSpPr>
          <a:xfrm>
            <a:off x="4123381" y="552168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2E39D2E7-D249-F938-764F-1DD8EE4D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ADA8CC-8053-8FF2-D4C7-D87A6E77B951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A6B9C-FDA9-D925-BB28-2785731C19C1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29C8ABC-7AFB-B825-9DE8-D4EC0C85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60317-FD43-EE10-7814-E5D0311DB50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8ED801-7611-4F1B-C8CF-E2BE4E44D813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BB60B-5169-82DA-E5B9-5181B8A1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3F17924-9639-5170-A5FC-FEB891EAE7B1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28681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BE0239D-9714-FD8A-CA4B-344F6A2B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36495C-D774-BF7D-8A3B-5B7C54AAB7C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6E0E3EF1-5465-CDE5-83DC-B9336E01F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7B662-CE9D-B137-6AA8-60D6C2413F3B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9340D1C2-46D8-97FA-AD01-FBB70F3CC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2BDD2-A9F4-2FDB-4C8D-AF2EED14A9EE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C4FA8925-4087-3E40-C5FC-F5E9077C3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2BFDFC4-5187-BE3E-D5B3-D2B4CCDA54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8B08C20-1FDE-0DAB-0FD8-3473A61D511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D77D2-97C4-683C-2CC8-801C0017E2F0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96A-321F-F537-E2AC-F718746A8F4A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CF6556F8-721C-FF0C-D692-60C65EB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DA4ACC-3148-24A5-84B1-2309D3B48D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C2677-3EAB-57E1-6269-40478A506D24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4A41C6CE-2AD6-42D6-D874-72290CE3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FE3805-B85C-5CF7-DF91-F896AB987EC0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30A8EB-3BF4-EFEF-C531-ED21D473B02C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F03544A3-1AB0-64CD-546D-BA79D5E6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E7CE68-40C4-AC5E-AA14-B7FFE18DA9C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0B8D22-A5CC-4D01-1A2A-D4377CA89B19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462E8-E092-E711-28CD-2FB1A607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0482652-E9D2-35E5-C1CE-3B227A5D7F5C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240539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1576BAD-C08C-6286-9D41-F5F30090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FF34040-6EC2-AA31-C234-3651FCC3B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171D6-F44B-08E2-015F-10CDDF0456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567F68-30DB-B602-7C4A-8AA70591395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6B486-7F3B-C648-4B4C-565A770A677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1366A-815E-F884-EA32-AE2A04C2B203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94115-88E4-A875-CF28-62AC6DD29273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FA45-8AA6-15C6-D09D-08BED2303AFA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8288B-1215-14E1-6F4A-4A8A716B40D9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611CE59-4653-6276-ED50-021E6D56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18FD49E-7B08-BF54-BDE7-FD6BB06BEFD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233181F-EE23-49FD-FED4-A1659E6C2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9D81-2137-5692-6045-6DDD7961DD03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39EF82C-06B8-63D9-6948-308C62944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E7BA2-D6DA-A2DC-6485-50963976DE55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5EB7D4A-05F1-55EA-D345-F6CCE7FD8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899389C1-A323-8038-1A62-194E366EF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C8F8F040-092A-8918-2E3C-0E319300805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3F68C-4839-2CB4-DB31-D33BD42C9B26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50183-C4C3-557C-CAC8-95AE21F44762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79D5795A-5421-A618-A3A9-5DD3F392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DB40E2-B054-8E95-2AD9-C4F1CCF0AD61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9A87A-FDC1-068E-F24A-51F052BD6057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071E582B-B079-D834-BD12-61227A34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8747C4-59D4-D816-F436-7130427C55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2AA6D-FFF4-67D9-AA46-E8C043B06B60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18772611-6DA3-01A1-E443-F3F0F826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423A2-C9DD-B0D8-0E89-0F212DA26849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568E75-D2F3-28A8-AEB8-0350858C90D1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374BB8-E0FD-BA6D-AD45-D6A45F11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918FBC3-C82D-FC0C-D9F1-1D45E8576592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52086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234167B-C12F-D3CF-BBBF-69E5293E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A7B9822-C51D-3CF7-CFDA-A5694D8B320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5D771217-788E-1D6E-5586-D24A4F940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6ACAB-5E95-90F6-E160-60ED59DA3F0F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A0E9D29-DC48-62AD-807C-5377DCA23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6DFC2-5507-3911-CFCD-B886239FB11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D67F434-A4C2-AF2A-855D-1D14CEF10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462AC4C-E5C0-4C61-A542-A6F943AEBB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6AC1D063-7047-C8BF-0924-42B31E73FFB2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150BE-4C6C-E928-D095-50EDB4D1707E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76E9C-0573-FAA0-C7FB-53025589F641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2BD60132-3123-4E08-8CA2-2B92DF2B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71A84-43CD-0F1A-4189-CD4FBB723660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EFD75-12F7-9BDA-EEAE-A4620EE20453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3FC256D2-BF52-A2F0-9512-846BA29F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A0674-53B4-4574-26F8-8F9036604239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BFCF83-0939-EB1A-C5D3-8C65596DC2D8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DF61EB05-4C71-A8D6-7853-92C62C38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17D34-A95C-2C1B-5C0A-6D2B6867DE41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F75933-C835-92A7-7390-B5114B10600B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E4C5-AB09-A87B-BB10-59F313A0058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91A556-D653-5CDA-7341-C7B294BA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E4F4F29-A1C2-86AF-8704-37171ECCC71C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42678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8E3E709-8CEF-FDA8-334E-D9E7E6A6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E0570CD7-19CF-EE0B-3863-84C2670AE0D0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2A2530BD-3512-EE22-4881-4DC5D8325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07E71-D3B2-CB52-A0C5-25EC995BE7C1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D26EA9A3-D905-02CF-F0DB-C6B054CA0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4B4DE-8A40-C73F-F8F2-4C067496EDD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A48A9AA4-D925-A781-B266-7B43CDFA6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D9DBCE5-163D-8797-4A2E-F15D48129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5BE78168-E67E-FCA4-06E0-54DB866937E7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16B8-1977-7AD4-441D-674FB032B7D2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CFBA3-66F2-EF5B-7CBC-E134EEF9AE2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8C4E8B56-6578-369F-25E2-F14E2E4F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2D2EB-7655-5ECF-4E36-662848D4215C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EBE77-B5A5-8BAE-1A07-38BA84866BCD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EC052D40-1D33-C3D1-40C5-64C2D326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6FD76-EC9F-4C1D-9C20-F48E6BC23CE3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B5B0-9132-0512-212D-04282F86A58A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9EF27254-355F-703C-A6F3-5A8DB982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BB3C77-AF67-134D-003A-759235E32F52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24E2A79-D13E-3D29-309C-5EB993F0174D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801E3-361D-F650-2B20-757402D68B46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B061D-BDF9-F71C-D803-AFC55F8B0858}"/>
              </a:ext>
            </a:extLst>
          </p:cNvPr>
          <p:cNvGrpSpPr/>
          <p:nvPr/>
        </p:nvGrpSpPr>
        <p:grpSpPr>
          <a:xfrm>
            <a:off x="5343001" y="5544846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C98CF25C-82DD-7A1B-726D-50AD9CCBD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61701C-0B78-9582-E1AB-4B0741220BE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50A8F-CAD5-5170-F0D6-FFC423AC4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E254DE2-7A90-1197-19E9-68CA029D02D8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78282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5C8615B-A32A-51C8-7F92-12417CF4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842A7B5-698A-16F4-2641-B2EEB5018A6F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B181366D-5FD6-5CA4-7820-B5EC8E079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F4675-67E5-7085-4EF2-84CBC1B1BB6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7D3B5F9-14CD-2F92-BA03-CEB9B6D40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067BE-32F3-A366-90C1-28356687AE22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0592E5B2-C9BE-6300-907E-78FC981FC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0C15434-C5CC-7A5D-89F7-8BAC9B4B1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1489721-24C6-CCEB-80E4-0BF888E225A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588EC-A4FC-7BB4-6029-CA20FBD860FD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9424E8-7EA4-F50D-1A20-9F10D31A258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ED34272F-3F83-A171-37A1-9AFE7447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1AA02-07DC-1E08-CC6E-4ED6F7DC97DF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39F68-51BF-D4D0-7B8A-38CB490D0E68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83E0E7B4-297A-FAB2-0A3B-49A16D503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F7A94-FAB9-E6C9-6CE0-5E0C650BBEEF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2239B-C014-47B4-7371-EDFC83151473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FBEE8CD-6147-59FC-1340-D03B294A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A3A418-57BF-15CD-D541-D6989108E6E5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839782-7C61-030F-B53E-4D6D4859FC7E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4F78D-5B10-7A8F-75C3-78B6AE29118F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2E6B-4FBB-A7A3-FE86-6256B726A338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FCF5CC08-09B7-246E-825A-8BAC7BD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9165F-F41A-BA65-307C-6141F0B5CADD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453C236-914A-8DA7-0F42-595CAA46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4E348E2-14C2-996F-771A-989191F313C3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40545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90ECAF4-814B-3E2F-E0A1-0BDFBDA6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452EC6B-2FD7-C30A-F68D-E4C539F8746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8C3EBAF2-D97D-90FE-27DE-6356E9470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F8001-1C9B-062A-075F-49BE8414850D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5391F11B-18AA-C3BE-3F87-BE34C6699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6C67C-94C8-98AC-3873-EBE2031C2D2A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841B34D-CDC5-3A82-6F4E-71925FBAE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AC91AA1-72B3-1D5F-D31A-A184908CB3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BBD27018-75D3-177B-04AD-730913079CA0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2BFA7-55C8-99E3-A582-94FE0D61ACA1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F17BDB-B704-B4FE-0B43-3F50BCBE9E0F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1A2ABDE9-FEE9-CF21-E62A-D09F7877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ABEF2-B57F-ED19-7728-B63EAAF868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289BB4-109F-3BE4-DDD9-17BA3664846E}"/>
              </a:ext>
            </a:extLst>
          </p:cNvPr>
          <p:cNvGrpSpPr/>
          <p:nvPr/>
        </p:nvGrpSpPr>
        <p:grpSpPr>
          <a:xfrm>
            <a:off x="5668039" y="2333813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9571B5B3-F99E-FE60-33CF-CA616F37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74DE71-2E8B-AB67-070A-6629965388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93901-2226-EF73-1A0F-F7DD96E123B6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055DF166-C846-01BC-650C-34B1CE5D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0AEBF-84B4-79AF-BE0F-3D6791EB957E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2C9B8C-D1E2-B4BC-CE6B-208795468197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98620-E4C3-ED2F-94AC-087FC204907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368CB1-204F-31F1-013D-602A18BAD8C1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2FBE1080-3794-9765-2238-328E6026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A7838-01C4-859A-4D59-88F6EF28F2C4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0F5FAC-2910-9830-1C6C-C1FC7D3F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6C05090-D2C3-A5EE-5FF9-333608FD314E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289566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5ABCBAA-87DA-BB1F-D244-272A4176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60578B4-4F8D-01BE-997C-35829B6B64A1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an 16">
            <a:extLst>
              <a:ext uri="{FF2B5EF4-FFF2-40B4-BE49-F238E27FC236}">
                <a16:creationId xmlns:a16="http://schemas.microsoft.com/office/drawing/2014/main" id="{DC5582FA-9063-931C-0EAA-A97C7B2B058D}"/>
              </a:ext>
            </a:extLst>
          </p:cNvPr>
          <p:cNvSpPr/>
          <p:nvPr/>
        </p:nvSpPr>
        <p:spPr>
          <a:xfrm rot="5400000">
            <a:off x="5100657" y="452002"/>
            <a:ext cx="510231" cy="35388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1A561-361C-A5AE-237D-94575741EAD1}"/>
              </a:ext>
            </a:extLst>
          </p:cNvPr>
          <p:cNvSpPr txBox="1"/>
          <p:nvPr/>
        </p:nvSpPr>
        <p:spPr>
          <a:xfrm>
            <a:off x="1928833" y="2967335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Drawback: liveness (progress) may halt under client failures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367C-0DE0-2A3C-E364-B123AAA8EE83}"/>
              </a:ext>
            </a:extLst>
          </p:cNvPr>
          <p:cNvSpPr txBox="1"/>
          <p:nvPr/>
        </p:nvSpPr>
        <p:spPr>
          <a:xfrm>
            <a:off x="1928833" y="3624546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Safety (fairness) is guaranteed if clocks are perfectly synchronized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80231-AB32-4194-2948-7E23D537E137}"/>
              </a:ext>
            </a:extLst>
          </p:cNvPr>
          <p:cNvSpPr txBox="1"/>
          <p:nvPr/>
        </p:nvSpPr>
        <p:spPr>
          <a:xfrm>
            <a:off x="1928833" y="4350037"/>
            <a:ext cx="995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ensure that clock synchronization accuracy is sufficiently</a:t>
            </a:r>
            <a:br>
              <a:rPr lang="en-US" sz="2400" dirty="0"/>
            </a:br>
            <a:r>
              <a:rPr lang="en-US" sz="2400" dirty="0"/>
              <a:t>high compared to the time granularity of interest.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C82EF7-B5DC-F950-CA74-1F19FFE8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8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15DFF76-15F4-B7BE-4BA7-3876120D5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F064D8-E10B-0C2A-145D-E054039F72ED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029FE-577A-5BE0-C3D5-761476EE6CC5}"/>
              </a:ext>
            </a:extLst>
          </p:cNvPr>
          <p:cNvSpPr txBox="1"/>
          <p:nvPr/>
        </p:nvSpPr>
        <p:spPr>
          <a:xfrm>
            <a:off x="569979" y="1235036"/>
            <a:ext cx="110440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D7842F-C485-5F61-5049-BB838A536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1996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54740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Bursty orders</a:t>
            </a:r>
          </a:p>
          <a:p>
            <a:pPr>
              <a:buFont typeface="Arial" panose="020B0604020202020204" pitchFamily="34" charset="0"/>
              <a:buChar char="-"/>
            </a:pPr>
            <a:endParaRPr lang="en-US" sz="2400" dirty="0"/>
          </a:p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Exchange ingress BW limited</a:t>
            </a:r>
          </a:p>
          <a:p>
            <a:pPr marL="152396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-"/>
            </a:pPr>
            <a:endParaRPr lang="en-US" sz="24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713BE8-7A51-8B94-1683-8CBD41B3E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68406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pic>
        <p:nvPicPr>
          <p:cNvPr id="18" name="Picture 17" descr="A graph with blue lines&#10;&#10;AI-generated content may be incorrect.">
            <a:extLst>
              <a:ext uri="{FF2B5EF4-FFF2-40B4-BE49-F238E27FC236}">
                <a16:creationId xmlns:a16="http://schemas.microsoft.com/office/drawing/2014/main" id="{5EDD6567-EA96-392E-1A6E-ACF1BB2B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6" y="635852"/>
            <a:ext cx="5037221" cy="56287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84A183-9A81-6C04-FB23-F8DDDAD74855}"/>
              </a:ext>
            </a:extLst>
          </p:cNvPr>
          <p:cNvSpPr txBox="1"/>
          <p:nvPr/>
        </p:nvSpPr>
        <p:spPr>
          <a:xfrm>
            <a:off x="5937073" y="454867"/>
            <a:ext cx="5839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Network Design Considerations for Trading Systems, Myers et al, HotNets24</a:t>
            </a:r>
          </a:p>
        </p:txBody>
      </p:sp>
    </p:spTree>
  </p:cSld>
  <p:clrMapOvr>
    <a:masterClrMapping/>
  </p:clrMapOvr>
  <p:transition>
    <p:push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58C464D4-80FE-7B51-2FBB-1DA3DCD3E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1431E3-B656-964F-AA55-E868196D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2" y="2593544"/>
            <a:ext cx="4218835" cy="3130959"/>
          </a:xfrm>
          <a:prstGeom prst="rect">
            <a:avLst/>
          </a:prstGeom>
        </p:spPr>
      </p:pic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3249C9D7-9FAB-B664-A97F-3DD0131BB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B8CE01C3-F86E-7743-CA06-049496BC3A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During bursty market activity, the exchange server may be overwhelmed.</a:t>
            </a:r>
          </a:p>
          <a:p>
            <a:pPr>
              <a:buChar char="-"/>
            </a:pPr>
            <a:r>
              <a:rPr lang="en-US" sz="2400" dirty="0"/>
              <a:t>Schedules order in a way to avoid idling the matching engine, using the knowledge that orders are matched by price time priority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D51AC1-4B54-6643-9AF4-23598F686676}"/>
              </a:ext>
            </a:extLst>
          </p:cNvPr>
          <p:cNvSpPr/>
          <p:nvPr/>
        </p:nvSpPr>
        <p:spPr>
          <a:xfrm>
            <a:off x="3985965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D9E9C6-5FC5-9399-3CA1-33B019989986}"/>
              </a:ext>
            </a:extLst>
          </p:cNvPr>
          <p:cNvSpPr/>
          <p:nvPr/>
        </p:nvSpPr>
        <p:spPr>
          <a:xfrm>
            <a:off x="1392823" y="3792749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B93D45-AB3A-D173-4A62-8E4A0CBC7FD0}"/>
              </a:ext>
            </a:extLst>
          </p:cNvPr>
          <p:cNvSpPr/>
          <p:nvPr/>
        </p:nvSpPr>
        <p:spPr>
          <a:xfrm>
            <a:off x="2689393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6C8AE1-9FB3-59FD-697C-54C69DF301A7}"/>
              </a:ext>
            </a:extLst>
          </p:cNvPr>
          <p:cNvSpPr/>
          <p:nvPr/>
        </p:nvSpPr>
        <p:spPr>
          <a:xfrm>
            <a:off x="5243328" y="3792747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DC48DB9-4214-8FA8-4C17-397AB981098C}"/>
              </a:ext>
            </a:extLst>
          </p:cNvPr>
          <p:cNvSpPr/>
          <p:nvPr/>
        </p:nvSpPr>
        <p:spPr>
          <a:xfrm>
            <a:off x="6071644" y="3966368"/>
            <a:ext cx="265157" cy="489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D42435B-D204-D3B7-E2FE-7F28CC532E64}"/>
              </a:ext>
            </a:extLst>
          </p:cNvPr>
          <p:cNvSpPr/>
          <p:nvPr/>
        </p:nvSpPr>
        <p:spPr>
          <a:xfrm>
            <a:off x="2153311" y="3966368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3D95227-75D2-537D-24F8-72EFBE442FAA}"/>
              </a:ext>
            </a:extLst>
          </p:cNvPr>
          <p:cNvSpPr/>
          <p:nvPr/>
        </p:nvSpPr>
        <p:spPr>
          <a:xfrm>
            <a:off x="2151571" y="4405267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2204CF7-F34A-11FE-A25D-75A53A34C0FA}"/>
              </a:ext>
            </a:extLst>
          </p:cNvPr>
          <p:cNvSpPr/>
          <p:nvPr/>
        </p:nvSpPr>
        <p:spPr>
          <a:xfrm rot="10800000">
            <a:off x="3530480" y="4070323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6C080B0-4A32-67DF-9B89-53C74EA73727}"/>
              </a:ext>
            </a:extLst>
          </p:cNvPr>
          <p:cNvSpPr/>
          <p:nvPr/>
        </p:nvSpPr>
        <p:spPr>
          <a:xfrm rot="10800000">
            <a:off x="4773535" y="4262979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DF268F4-08B3-ACFC-B7A1-F7234C44C470}"/>
              </a:ext>
            </a:extLst>
          </p:cNvPr>
          <p:cNvSpPr/>
          <p:nvPr/>
        </p:nvSpPr>
        <p:spPr>
          <a:xfrm rot="10800000">
            <a:off x="4773533" y="3792747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Google Shape;408;p35">
            <a:extLst>
              <a:ext uri="{FF2B5EF4-FFF2-40B4-BE49-F238E27FC236}">
                <a16:creationId xmlns:a16="http://schemas.microsoft.com/office/drawing/2014/main" id="{6E4D29A9-2CEC-0239-0055-2D340AF7F539}"/>
              </a:ext>
            </a:extLst>
          </p:cNvPr>
          <p:cNvSpPr/>
          <p:nvPr/>
        </p:nvSpPr>
        <p:spPr>
          <a:xfrm>
            <a:off x="1993850" y="5492637"/>
            <a:ext cx="7938400" cy="9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5" name="Google Shape;409;p35">
            <a:extLst>
              <a:ext uri="{FF2B5EF4-FFF2-40B4-BE49-F238E27FC236}">
                <a16:creationId xmlns:a16="http://schemas.microsoft.com/office/drawing/2014/main" id="{D59BD170-13EB-D239-C5FA-34645FAECE28}"/>
              </a:ext>
            </a:extLst>
          </p:cNvPr>
          <p:cNvSpPr txBox="1"/>
          <p:nvPr/>
        </p:nvSpPr>
        <p:spPr>
          <a:xfrm>
            <a:off x="1993850" y="5562037"/>
            <a:ext cx="793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lt1"/>
                </a:solidFill>
              </a:rPr>
              <a:t>Naively doing such prioritization will not preserve inbound fairness. </a:t>
            </a:r>
            <a:endParaRPr sz="2400" dirty="0">
              <a:solidFill>
                <a:schemeClr val="lt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4CE55C7-6856-ECC9-1204-D524C3C14036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AEB06-1BD9-501B-3E5A-159DB470DFD2}"/>
              </a:ext>
            </a:extLst>
          </p:cNvPr>
          <p:cNvSpPr/>
          <p:nvPr/>
        </p:nvSpPr>
        <p:spPr>
          <a:xfrm>
            <a:off x="5243328" y="269512"/>
            <a:ext cx="6242819" cy="10874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LOQ: A Domain-Specific Scheduling Policy</a:t>
            </a:r>
          </a:p>
        </p:txBody>
      </p:sp>
    </p:spTree>
    <p:extLst>
      <p:ext uri="{BB962C8B-B14F-4D97-AF65-F5344CB8AC3E}">
        <p14:creationId xmlns:p14="http://schemas.microsoft.com/office/powerpoint/2010/main" val="325270566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FCC49D-0895-F169-4433-88EE9E80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A822D50-8F80-07CB-ED2A-B7B558786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4BDCC5B-B2E1-3580-AB9A-8D7253EB1F2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CCEFA-337A-B33E-9EFA-E000D00C4F93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55BED9-9F4A-4CCF-E005-F65AA92AFC6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A4723-083A-3B4D-CBFE-0F6974AC089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DC054-979C-8D48-89C1-74CCBC5FC9D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72C1A65-D56E-167C-14B8-BDC3979EFB04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BB70BB-56E3-1AB3-0534-A4BCF76295ED}"/>
              </a:ext>
            </a:extLst>
          </p:cNvPr>
          <p:cNvSpPr/>
          <p:nvPr/>
        </p:nvSpPr>
        <p:spPr>
          <a:xfrm>
            <a:off x="1055077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635-1DAF-9414-3567-2DEAB9DFB235}"/>
              </a:ext>
            </a:extLst>
          </p:cNvPr>
          <p:cNvSpPr/>
          <p:nvPr/>
        </p:nvSpPr>
        <p:spPr>
          <a:xfrm>
            <a:off x="1247672" y="566224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E2693-AADB-755A-5539-9D4CBD61F113}"/>
              </a:ext>
            </a:extLst>
          </p:cNvPr>
          <p:cNvSpPr/>
          <p:nvPr/>
        </p:nvSpPr>
        <p:spPr>
          <a:xfrm>
            <a:off x="2006319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F20DC-42E0-6203-5B2A-821E1C426DF1}"/>
              </a:ext>
            </a:extLst>
          </p:cNvPr>
          <p:cNvSpPr/>
          <p:nvPr/>
        </p:nvSpPr>
        <p:spPr>
          <a:xfrm>
            <a:off x="301283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69B602-202B-E5A2-EF57-62F69B3EAC7F}"/>
              </a:ext>
            </a:extLst>
          </p:cNvPr>
          <p:cNvSpPr/>
          <p:nvPr/>
        </p:nvSpPr>
        <p:spPr>
          <a:xfrm>
            <a:off x="399757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2EEE9-6CE9-16C1-00ED-0F884FA79456}"/>
              </a:ext>
            </a:extLst>
          </p:cNvPr>
          <p:cNvSpPr/>
          <p:nvPr/>
        </p:nvSpPr>
        <p:spPr>
          <a:xfrm>
            <a:off x="4191838" y="565722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1C9668-0514-1720-1A77-55BDDFB561F3}"/>
              </a:ext>
            </a:extLst>
          </p:cNvPr>
          <p:cNvSpPr/>
          <p:nvPr/>
        </p:nvSpPr>
        <p:spPr>
          <a:xfrm>
            <a:off x="3811673" y="567983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3B792-56F4-8E04-9BC0-DC5CF612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866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F78221-C096-0AE0-0729-349A9B90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7BFA9AA-E8B1-74C7-4C75-5F98220F6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6D674A-58B6-D845-8256-3F6E0A14AFE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C7D09-F50B-E8CC-9FA9-FE7F8BD3EA93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BD4F17-C1E8-039E-C737-9D4D4B0DD52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63F46-EAAC-B2D3-3AD9-9E6F2B873660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8D9F8-B687-1C12-2E6D-68E49EBB6464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3277-5936-8553-74BC-FC79D8AB4824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E7BB0-2A76-F314-4689-5542D9A5979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2C56B-E434-9073-F126-F26B8C2E4379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11C64BD-41BD-6F2F-B265-62AC4F69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96027CB-5FBA-87B8-0350-F91E281B8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87D5150-C258-D770-F3FC-B8C7C9D70C6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4B21-9ECA-6E22-48FC-7F7C805C9C92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50ADE9-70A9-7A6D-DD63-BF7BD60E150F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2F38E-59F7-B1ED-5D32-E420F432227F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C0452-52B8-A38D-F994-49FE05ABA86F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4B91619-F1D0-9C30-09A7-36AA7546A25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1EB92-DFA6-4309-8220-9D3AC36E6E09}"/>
              </a:ext>
            </a:extLst>
          </p:cNvPr>
          <p:cNvSpPr/>
          <p:nvPr/>
        </p:nvSpPr>
        <p:spPr>
          <a:xfrm>
            <a:off x="1966127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D8470-9185-9A60-9E01-BEE0542790CA}"/>
              </a:ext>
            </a:extLst>
          </p:cNvPr>
          <p:cNvSpPr/>
          <p:nvPr/>
        </p:nvSpPr>
        <p:spPr>
          <a:xfrm>
            <a:off x="2183187" y="466913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7120B-03A6-721C-B190-60AA1275CDCE}"/>
              </a:ext>
            </a:extLst>
          </p:cNvPr>
          <p:cNvSpPr/>
          <p:nvPr/>
        </p:nvSpPr>
        <p:spPr>
          <a:xfrm>
            <a:off x="2406362" y="468056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CBD89-C192-033A-55B6-F654A9814B10}"/>
              </a:ext>
            </a:extLst>
          </p:cNvPr>
          <p:cNvSpPr/>
          <p:nvPr/>
        </p:nvSpPr>
        <p:spPr>
          <a:xfrm>
            <a:off x="2656115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81674E-FF6C-7F0B-4ADB-BE6363769C7A}"/>
              </a:ext>
            </a:extLst>
          </p:cNvPr>
          <p:cNvSpPr/>
          <p:nvPr/>
        </p:nvSpPr>
        <p:spPr>
          <a:xfrm>
            <a:off x="2245588" y="487514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4CB062-74E7-27CC-8841-0AA16E93306B}"/>
              </a:ext>
            </a:extLst>
          </p:cNvPr>
          <p:cNvSpPr/>
          <p:nvPr/>
        </p:nvSpPr>
        <p:spPr>
          <a:xfrm>
            <a:off x="2475390" y="488249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60AE7B-FD34-90D1-1181-886684800136}"/>
              </a:ext>
            </a:extLst>
          </p:cNvPr>
          <p:cNvSpPr/>
          <p:nvPr/>
        </p:nvSpPr>
        <p:spPr>
          <a:xfrm>
            <a:off x="2905868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F3735E-59D0-5C9A-7820-E71C64F0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8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0FA9E4C-8ADE-339E-1F66-2BE2018B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A7415E4F-870A-D7E5-009F-8DFDCA0AA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E97DEC-79E5-22C2-223E-E26C99FAC91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0208E-B4DB-C185-4642-F77D183FB7E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454A8-83C0-ECAA-7675-99721ABAF3D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2B8A92-B218-CFC2-87A7-7A6E9B6C2DA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911D4-3B6F-D3F7-EEBB-7E416FC9E76B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D335532-DD1B-9D2D-B0F8-228B986B064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53576-B23F-C6A4-D606-CE3AC93C5A92}"/>
              </a:ext>
            </a:extLst>
          </p:cNvPr>
          <p:cNvSpPr/>
          <p:nvPr/>
        </p:nvSpPr>
        <p:spPr>
          <a:xfrm>
            <a:off x="215201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B6DDE-B560-682D-CFB5-68961C334F14}"/>
              </a:ext>
            </a:extLst>
          </p:cNvPr>
          <p:cNvSpPr/>
          <p:nvPr/>
        </p:nvSpPr>
        <p:spPr>
          <a:xfrm>
            <a:off x="2392894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C2AF7D-394D-A414-C0DE-81C5177F7A1D}"/>
              </a:ext>
            </a:extLst>
          </p:cNvPr>
          <p:cNvSpPr/>
          <p:nvPr/>
        </p:nvSpPr>
        <p:spPr>
          <a:xfrm>
            <a:off x="2601239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9DB3C-D833-6035-B4B3-CC7696BCC77F}"/>
              </a:ext>
            </a:extLst>
          </p:cNvPr>
          <p:cNvSpPr/>
          <p:nvPr/>
        </p:nvSpPr>
        <p:spPr>
          <a:xfrm>
            <a:off x="2811762" y="317522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6FFEB-86F4-36DE-AB0F-3A4C78A36780}"/>
              </a:ext>
            </a:extLst>
          </p:cNvPr>
          <p:cNvSpPr/>
          <p:nvPr/>
        </p:nvSpPr>
        <p:spPr>
          <a:xfrm>
            <a:off x="195576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448191-7523-D777-514C-C26CC601FFBB}"/>
              </a:ext>
            </a:extLst>
          </p:cNvPr>
          <p:cNvSpPr/>
          <p:nvPr/>
        </p:nvSpPr>
        <p:spPr>
          <a:xfrm>
            <a:off x="3289160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BB722-8776-3B88-C849-7F88FF1393F8}"/>
              </a:ext>
            </a:extLst>
          </p:cNvPr>
          <p:cNvSpPr/>
          <p:nvPr/>
        </p:nvSpPr>
        <p:spPr>
          <a:xfrm>
            <a:off x="3050461" y="316381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FAB86-3BC0-BB13-B92F-B5260825F81E}"/>
              </a:ext>
            </a:extLst>
          </p:cNvPr>
          <p:cNvSpPr txBox="1"/>
          <p:nvPr/>
        </p:nvSpPr>
        <p:spPr>
          <a:xfrm>
            <a:off x="449187" y="2994001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0A9DC-4709-B1CE-2F02-5CE64631B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7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D4452E9-2C42-934B-8453-A60580550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4EA3CCC4-E796-DF1E-F791-B2BC5844A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6830ED3-92E3-FE32-1007-F6D0A996A71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079E4-8CE5-EF58-904F-A5CE0D46500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96FD6-E56C-49D9-0567-43774D6C1ED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1EA33-DEFD-50F1-EC8A-2970F89ED6E6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24554-DA1C-AA9C-020F-DC6B1716F63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695B455-6CF1-4B09-975F-F3B752845C1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6998D-A519-DB04-22AF-86EB66D63117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1720B3-579E-4B1F-5B79-2086F2475161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475814-F4A8-442F-6C98-27F49BE66130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4001A9-870B-F904-111E-B1C8B15F6A3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16A9-0E8E-CDB8-C585-7A5A2B2CCA04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978D0-17E8-9EC6-C5A3-9D9ECA7325BD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0B3016-8B45-FF8E-1792-A50B04DAF829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BFE0-D30F-CEA6-30D3-8581F34687CA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37F8D-112B-4541-D858-7228AE529A20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6635C7-015A-20A0-97E0-A37DBDCE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862169F-9A39-5A0B-BA3B-C80B0479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25155D-33F8-FC1C-82FB-3E42A174D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865693-8377-6D01-6EBD-560910FF281D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E6EAC-025C-5F40-AD60-C2275DF5A92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60EF3-74BC-0289-15C2-18D5B5C061AC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9E527F-4478-3CF0-53CB-A21E229B2750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5F2B4-95C7-C8BE-741F-C8EA6FC6B30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48E78BB-3EA4-90D0-99A5-3BBC8FB28FA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7E6532-6E29-256F-D868-8130B2F54A70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23B50-FF1E-9704-1760-C07E1594218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4DAD7-C094-996C-69E6-E6DDFEE4A9C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6449C5-135A-E747-A382-E8C2B68754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13B7F-974E-0637-78F4-21F7EAAA64E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3CB73-336F-9082-A745-64E71DFC389B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9142F2-AC11-81C6-F61C-F1C5F7319606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9406D-7CD4-2AB9-22B5-33BEDE38E2E5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46D86A2-1283-5B26-82DC-507AF758EA13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31862-6D21-4101-7F71-950EFCC2265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29935-0294-5E64-7BB8-F0F9141925A7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7E867-8288-24D0-4747-DB83A6684592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478C8C-F800-10A9-AE55-CD1629823DE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1E8D152-FFE9-40D6-7D07-79B2891FAEF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D5EBF6-F037-9A1D-3B99-4ED5D06F8936}"/>
              </a:ext>
            </a:extLst>
          </p:cNvPr>
          <p:cNvSpPr/>
          <p:nvPr/>
        </p:nvSpPr>
        <p:spPr>
          <a:xfrm>
            <a:off x="7448232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3D5742-ADDC-92D0-E1F1-4C102A15E4B1}"/>
              </a:ext>
            </a:extLst>
          </p:cNvPr>
          <p:cNvSpPr/>
          <p:nvPr/>
        </p:nvSpPr>
        <p:spPr>
          <a:xfrm>
            <a:off x="7640827" y="559944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31D7CD-9BF9-70FD-5E77-51EB972F5C68}"/>
              </a:ext>
            </a:extLst>
          </p:cNvPr>
          <p:cNvSpPr/>
          <p:nvPr/>
        </p:nvSpPr>
        <p:spPr>
          <a:xfrm>
            <a:off x="8399474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EB7987-EAB8-FADE-129E-A9E82D8DC953}"/>
              </a:ext>
            </a:extLst>
          </p:cNvPr>
          <p:cNvSpPr/>
          <p:nvPr/>
        </p:nvSpPr>
        <p:spPr>
          <a:xfrm>
            <a:off x="940598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8E077-87EE-DCD1-C049-7DDBC8DB832C}"/>
              </a:ext>
            </a:extLst>
          </p:cNvPr>
          <p:cNvSpPr/>
          <p:nvPr/>
        </p:nvSpPr>
        <p:spPr>
          <a:xfrm>
            <a:off x="1039072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69C602-F12F-B89C-BD34-332E1A3E4E46}"/>
              </a:ext>
            </a:extLst>
          </p:cNvPr>
          <p:cNvSpPr/>
          <p:nvPr/>
        </p:nvSpPr>
        <p:spPr>
          <a:xfrm>
            <a:off x="10584993" y="559442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51EB43-ADF0-911A-B6CE-904D3FDD4D05}"/>
              </a:ext>
            </a:extLst>
          </p:cNvPr>
          <p:cNvSpPr/>
          <p:nvPr/>
        </p:nvSpPr>
        <p:spPr>
          <a:xfrm>
            <a:off x="10204828" y="5617028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F994-FAE7-CF14-800F-749BBD9422BD}"/>
              </a:ext>
            </a:extLst>
          </p:cNvPr>
          <p:cNvSpPr txBox="1"/>
          <p:nvPr/>
        </p:nvSpPr>
        <p:spPr>
          <a:xfrm>
            <a:off x="292924" y="300722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9F3A8F-AA65-12E4-3F23-58F7CBA8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3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BD2BB3-3CA3-1E8A-A105-6AEADF9B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72E258-C99F-C83E-8CFC-00DFEF344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38DAD73-CA3B-C3B0-5EE2-2243E779A18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26B33-5793-ECD8-CBA5-D59EF1BCEF6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571BE-8CDB-B6A9-6A70-1882D653018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D45053-066D-7B78-2A55-02A90559B1AB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195AEA-AAC4-1924-4EAD-AE53E6ABAC22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39D6977-7471-01F5-EF5C-2D07E361FB7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39BB0D-1D5F-78EF-9B70-DC7B2E8A252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DDD32-6ACB-E2B9-CB54-F5711D019F5E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779E15-59E0-EEE8-F9BF-CC3D48B85AC7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37B6E2-AF13-DBCF-4D75-11D688CB37ED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F1FEEA-FC08-69D8-0AFA-093F3474DCEB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3A6E72-3ED6-0A2E-09FA-02858E0B9D7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76964-3E1C-D634-4D61-DB57DA3BCA4F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55092-22A8-3AD8-B51E-9A44DD04B8F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5F4C338-38F2-802D-F7CC-635ADE8F6204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D79B4-A31A-ABC7-DC72-1E69B0BB5D19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B675D1-EE75-9888-5C06-CD019355B7EF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04D84B-D817-4C4A-4777-FC1C2F7AA9CF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6B016-F495-187B-9F3B-26F58AFD441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B5AD404-844E-7E11-BC84-1C864CD3EC1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A1E6E-3C90-5089-A41F-3ED44E2BD964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563911-8F63-2CEF-AA2B-000DB670E090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2BA351-440B-84BA-11A0-5431330A500E}"/>
              </a:ext>
            </a:extLst>
          </p:cNvPr>
          <p:cNvSpPr/>
          <p:nvPr/>
        </p:nvSpPr>
        <p:spPr>
          <a:xfrm>
            <a:off x="8613841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32259B-6091-19C3-463E-2C9D2DBC7392}"/>
              </a:ext>
            </a:extLst>
          </p:cNvPr>
          <p:cNvSpPr/>
          <p:nvPr/>
        </p:nvSpPr>
        <p:spPr>
          <a:xfrm>
            <a:off x="8828208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09EACF-D320-2BCF-9BE6-4E04A46C2002}"/>
              </a:ext>
            </a:extLst>
          </p:cNvPr>
          <p:cNvSpPr/>
          <p:nvPr/>
        </p:nvSpPr>
        <p:spPr>
          <a:xfrm>
            <a:off x="9274135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600313-B862-B7C7-8F45-58C3D9FCD9F5}"/>
              </a:ext>
            </a:extLst>
          </p:cNvPr>
          <p:cNvSpPr/>
          <p:nvPr/>
        </p:nvSpPr>
        <p:spPr>
          <a:xfrm>
            <a:off x="9471004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E7F22C-47A6-6C96-E398-6EE61F82831D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8E8AE-B2AF-68C8-17AC-4FC9A77EB443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A7612-F300-528D-9EA6-5F9985F4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2D0EA4A-7C63-F988-E96A-9D3DE922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C9C8BBB-633D-9F81-4C98-0BA546FEF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8EABC0-9908-EE39-F5FD-670CCA4DB4F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CE741D-8FF9-73E4-E94D-6A1A76D130F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60873-1165-E785-C227-146A7E4AB7F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5508E-7E15-F4F5-BF63-A244E5E411C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4D416A-D668-704B-03A1-93C05B5BE416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C99124E-BF01-F33A-2705-CE67164084F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0DDC9-DD56-49F7-3EFA-CFAD974639E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CE3F59-A5AB-EF70-8391-0C188A311D06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C2407-8921-6E46-6D0F-E8C56E5AFBD9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08636-EAE9-EB21-D253-E257C55889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E57386-1B61-3053-4112-C0ADA6D498F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9F2BE0-6C6A-19A1-C438-4D5E0F501E8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2E36C4-F701-EC12-3A21-025F919E715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4B9-5840-4C46-DE91-17EF0A0A81B9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BB12262-C3E0-EE38-493C-6D75F4202FB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43E3A0-4E0C-C392-29CA-D42E52141DF3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21432-35E5-CD09-35DD-01E2E513DF8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868C0C-24AA-7AE5-0FE1-AEEF98871B54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CF5C5-F46D-26DD-D93C-9D129462A18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3171ECB-2AB4-4F76-24F9-8D8572C5302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C812F0-206F-F98E-AF84-9F04EF90114A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54CFAA-AA8F-A9C9-761F-56B013D08DEC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007C7D-1287-E566-493A-26B662DEC0AE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165C78-0EC2-0766-4F28-7E45FD0D091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2D886-029E-9522-3769-0DF920B33D4D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D4EC65-9476-890D-1232-53CDC00364B5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922E4-928F-D277-1085-470A69840261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331BE-8F06-43E0-1319-F2B3A3986520}"/>
              </a:ext>
            </a:extLst>
          </p:cNvPr>
          <p:cNvSpPr txBox="1"/>
          <p:nvPr/>
        </p:nvSpPr>
        <p:spPr>
          <a:xfrm>
            <a:off x="292924" y="29963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3523433-E410-22C0-A889-79CCC8457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8572AE-4408-C95B-7BAD-F40B511E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907AA038-2F1A-7E8D-42E8-1BA0B7D0E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8CA4028-53B3-FEC5-5067-0022813DA01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FE96F-CC89-D681-4449-AFB13D74D63E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91832-14B3-2862-D030-57DA08BDC792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7CA71-89BC-AAC2-9A46-8670269417D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4632D-ED38-EF15-BC45-52753E962401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36BCCC2-3859-BBB6-8C68-616E138D98D0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11E7D-661A-393A-03A5-78BED0822A04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3DC2B-D204-EE12-82C2-840E7F767AD5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62CF1D-1B8C-3EC3-9155-9A55605B2F7F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D4AE-7305-F2FD-9976-F3C96D2EBC1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49F6C1-E922-A81E-9793-6B1F2AB2EAF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1A160C-45BF-225D-DE02-02DA71E51207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5A1671-52A9-CE0C-2B74-41BC4599683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F464F-81EE-0356-1E86-44F4605B79FD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44EA95D-638B-076A-DC28-474144C649D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5AE60-44A7-3FD0-77EC-E58428C0BA10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46E2E8-BA11-6A87-51AF-3E8C7AFC823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F35E9-C1D6-EA77-8FF4-0B0A33069361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A62308-50CE-19EE-68A4-C0C6969AB7C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EA24CA6-5C2A-4398-25D8-DD17F7091771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737A52-261D-89C2-8B84-7CBCC8A225BC}"/>
              </a:ext>
            </a:extLst>
          </p:cNvPr>
          <p:cNvSpPr/>
          <p:nvPr/>
        </p:nvSpPr>
        <p:spPr>
          <a:xfrm>
            <a:off x="8694228" y="338627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C10B3E-42EF-1029-0372-898D8BDA7BD7}"/>
              </a:ext>
            </a:extLst>
          </p:cNvPr>
          <p:cNvSpPr/>
          <p:nvPr/>
        </p:nvSpPr>
        <p:spPr>
          <a:xfrm>
            <a:off x="9547175" y="318529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5A9DDC-4060-A91B-B349-A73B1A031FD2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63690-C34D-F7BC-4679-88C89CB34F3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DF61D-B4A4-D1BB-2242-E58E664EEC30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F9C44-3B34-68D9-3B19-BE608D1F0A90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360C27-AB5C-A1FE-CF5D-62BA9604A8BD}"/>
              </a:ext>
            </a:extLst>
          </p:cNvPr>
          <p:cNvSpPr/>
          <p:nvPr/>
        </p:nvSpPr>
        <p:spPr>
          <a:xfrm>
            <a:off x="9021550" y="319033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CB0A6-758A-1C8D-26C7-569C14D85527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EFBB1-06BF-A4A8-DF52-3E39353FD486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5808C0-D7BB-7CEE-932A-9AFC41E7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9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69BB1-9AD8-4A16-FC16-FBBCA226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D47C639-A9FF-668A-89A8-6988ABD19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EA3CB57-1A40-3CA2-30BD-DF84204751C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6730C-C9A3-8ED8-77EF-D43F95794E9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36CA7-E973-692B-CEEC-DF91387C16A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3BC4F-DCB6-0DE8-3EB3-8FA1C25F3FB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B7C03-C84A-991E-638C-E311611364C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7F7E04-6087-71CF-C104-F58EF7CBEF2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9523D-C509-BC65-0260-03EFA1AE06EC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89ACD-829E-5FAB-9B80-4F411413BF3C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8379E-7CB3-A492-43AF-3F3290CF2F0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285682-9BE6-3514-57B0-D227F09212E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C4B8A7-C356-F570-221D-0BEF73E05FE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46970-24E2-EE5D-7DF7-0760B05B5C5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4530EE-DCB4-CF14-F59E-91A9214A54F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C538-E8E0-BA34-A4AF-73FAC45891B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5E2127C-A8EE-7545-1C1E-0A413E90B7A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3DF30-1162-1FE3-81F4-371507AD353B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224352-D243-A35E-17AF-C823C04A7CE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70834-1804-3AF3-0D32-5551C000A9A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9C6244-F136-94C0-E6D2-C4443631DE8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FA624E3-015F-6942-6514-E1EFC7F2426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9BB9D-9659-C78A-E67F-3E1480CE2FC0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2AEBB-5B39-3D0A-E8C4-E5BF12946D5B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3F489-37B6-AA48-2E4B-46A75ADE2BE1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09125-E869-A62C-3E64-ACDF4ABFD772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BE1082-CD68-B1B8-56B2-8802199FBD46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5B5A84-EB89-A8DF-04A3-C8A7D495D8EE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2A2663-8244-218B-A6D1-B2BDC0C9CED2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FCB11-D9F0-135F-FC01-AD097FE6A5E7}"/>
              </a:ext>
            </a:extLst>
          </p:cNvPr>
          <p:cNvSpPr txBox="1"/>
          <p:nvPr/>
        </p:nvSpPr>
        <p:spPr>
          <a:xfrm>
            <a:off x="10125695" y="190814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BAFA1-694F-9072-4A5C-F1E9AF964EA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FCCF-3E24-2EA2-B5E7-50098BDE30AE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724D850-FE96-B777-D67B-0EE37B7A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499567B-700D-0C9A-4146-E93470C7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8D16F805-4B81-9E97-56CF-E993D6E68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4A9FC0A-5694-A725-5736-EB34A52FD30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3F6CD-96C4-5739-465A-C66C2447A03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AC0B9-FECB-6CD1-A73F-C5B4AF356011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99ABE-F36B-CF04-9A72-A3D4F501D05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A7A84-8C06-139B-B954-1A715CA3D839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54051FC-EAD4-3D25-FB95-89CB5580EC7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1898A8-C837-7BFA-E80F-B13B75C43BCB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06600-B606-D3BB-3F2C-BF15D6FD8579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959EB6-BEE9-84F4-C381-44FCF16FB79E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17A061-F457-641E-EA58-C85EB632DF9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74447A-E675-2800-D67C-C17EDD21407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3FA0F-4C41-7BCA-8BCB-952E961ABD0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28D3D4-17BB-80F2-A138-43011342A484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91DE-4F0A-AC83-5F26-0FE0E0F1D3A4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F1642FF-9128-3978-378E-0F43C70CA52D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531C3-1E47-DA0E-7730-AD6D7F04722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FC4AA-A140-3F78-4784-883F6B5D4376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E6D8FE-E354-B9D6-80E5-B13C54151A3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DCF581-0761-B95A-02F2-8289A14E7D90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A0DBE4D-8E45-D54E-D365-8CB00C9499CE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11B017-53B3-0D75-44FB-C143A25B27DE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F2B178-B66E-277B-2F9C-943705218F73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450B4E-D442-48A2-DADB-649FEAA92F5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C632E4-A14A-7049-E9E0-6E129BCA0A2B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ACC5D-6940-7831-9996-83E760C52365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93788-CD5D-6CB7-A909-27BFE78BF899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F07AA9-C18C-7836-866C-466F599CD89C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86E8-21D5-86B0-F089-0BB6822CBEDE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ED8CF-A9F6-B9B7-B226-28C255E62377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F9EBF-B830-FFBD-99F1-BBF73CFE1A0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94DE6-9E8A-54A2-46EA-43BD26B1DAA6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3FB98A-885D-2194-7E70-FF5040DC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0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C3107FC-576C-9290-BCC9-8D9D328F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0117D705-F048-9D34-E823-DE0B3A894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C8A9D49-A95B-FFC7-12CF-17861E26E3E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B5B0-F3C9-047A-2CA1-897D02FFC9F7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0E075-EDCB-481C-908B-909C89907CA6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FCB03C-C666-7443-D523-A7362532732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0910A-94C8-C027-671E-84B9BA68AD0A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37FBD7F-883A-0CD2-DA38-79B3AC3845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A9BC25-415E-60E5-6EAF-C6B9C7C0F5C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DD180-94F0-E9C8-A514-719CBC1F66C8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7331-3585-4F89-D31D-52B6ADADF35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B6A4F1-9C87-2FAC-ADC4-7B5FD274EB8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0BAD06-3E6A-D7D9-CAC7-71DC2399CA33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809B43-1B63-4ECE-199F-86F05454A21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A58417-29B1-7D6D-5456-4003A528CA4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1641-E614-92B4-85AC-E1A46C1DBD95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708ABA-BF9E-CD6D-B626-0C2705EE5DCA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4BE75A-56AB-A15F-C2EA-8542E4F6E2E2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94C6E4-93FE-C174-5E1D-43554CD38C65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071EA-7EF6-7963-8D79-E726CCB5E7AA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AB9014-B353-7804-749E-6E590F0A30F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7A9AC88-8955-31F4-7212-5335919A516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555813-EE7E-FBEC-47E4-D2A8AB705CDB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8E333-9EC5-1DA3-241C-8168A24DAA8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B24172-F9AF-9AD5-9559-87144699DC3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438874-44D0-6B3D-E8AC-AC1A874777D7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CD4C38-D752-EB24-E673-3C571488616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66862-F7C5-2C9D-85E0-75F32BC249B3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7AF180-A964-CF1C-01F0-55399F1629AE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E653-1251-2916-E872-C4CD313263C7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C9C423-CFC4-32DD-5925-9266D95BE5DD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B91E5-0709-AA47-BC3C-B75D53C8B1B3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FB57A-7A53-05E4-0C50-F65E23294D86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ABCA0-F2C7-6F2D-76C1-64772D467D84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7AC9CE2-1FD3-4A53-2C75-7A2FC0E6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99D41C2-3661-8E23-C8DF-4C7284BC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DEC067C-AC5A-1E53-E172-5F1D763C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69883F-68F6-A1C2-E72F-CA40D2EC61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EBFF4-2CE8-EA30-5C36-0460F3F93B37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67A8C8-B770-D72B-F370-1FC58BC30C1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919CB-15FA-E8CE-07A5-2E38EC0C01A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EFF34-E1E9-C789-2A2F-CC79B62E41E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D8C69-862C-C991-A857-CEB56E6A8682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A6247-F8F1-660A-91F2-634D24971A1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925B-A9E0-1847-B4A3-22BA8AB47BA3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2EAE7-E5F8-713A-B753-F786C623BCEF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3160C-F1D9-099B-8D63-F158748C1522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760E419-0970-B08F-649F-F326100D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57E301D-FC5E-8D61-12D7-20BBC473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44D3A6-77FF-2357-3D5F-825E35924839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A336F-7CA3-0B19-7F4D-ADA6389204DD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235E-57D6-6EC6-7F75-5C2D848E103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1D1B0-1A1F-01D5-13D0-35A424155A68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F52C4-F75D-F801-9547-4A6CADA83620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390DA48-1749-85F7-D80A-54BC06470A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1CC21D-4F2A-A14E-4F75-0CD4424077A8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7DED71-5465-F61E-ADF3-82A5FFB5C41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37AD1C-ABB1-FFB1-F103-7F776880596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85D5E2-15B7-CB60-0768-42DFB949993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80EBB1-F886-B419-60DF-B33F203B4CF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50E3E2-B526-A347-4585-8BC4B363D65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BBB73A-9731-2A6F-A316-1EF12F54ADD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5D38-F504-FB9D-C53F-78AC3075105A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357F95-2C7B-0AF5-F08B-D284B6F1EB78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13DD2-3DF6-131C-73FA-372C5CDC11D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ED0FBC-7056-94B9-8E1C-72A421F15B94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51382-25A6-3097-E759-FA5B492A8E0D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8553C-B6DA-0748-ED6C-BC55CAE3017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56C816B-F2AF-F022-B80C-57DEBC9961B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08E44A-10BB-EEE9-96C9-034E2B12D357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3E7E02-0398-BC29-52B6-7D0E747704A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041E6B-51D3-87E0-D4B4-F32A1B3B561D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C71FE4-8804-88C4-D1DC-4126A4BB9C2A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1D722F-561C-CDA7-2208-A41FA0E69EC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830E81-C951-CEB5-DBEC-E9B26C22F63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F1B64F-A865-721E-F66B-1EFAF95BF815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E82DC-42EE-2A55-B9DA-BFC0E1D5D246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96AB3-8718-BFD9-05EA-6298252CFB32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DB7F8-040C-5AE7-3A9D-FBB06623C6DC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B8168-4A3A-5FCD-48BC-BEC19C9EDABD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5DDB3-7B06-1E56-DAA9-CEE9542C644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ED2A86-ADB7-7859-48E2-10F83925AA02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F2D3E-94F0-709B-B903-0B06DB131641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6CABD3-F0BB-79F2-60F0-F3979D15D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6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BFDA0D7-F628-4784-D134-BE11B7DE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2145D04D-E233-AB6E-F7A4-1AF84E53E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86DBDF7-6D52-D774-DD17-247FE267FC5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57820E-A106-D1DC-5485-A06C14E2B7C8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2C444-A368-E7F2-401D-6391678841E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EA3E8-7AEA-BF61-B3A9-6D1CFDBB0DC3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5E3148-9177-5855-8C4F-1390D07D721D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EE6F848-3854-0B54-3CE8-640CBF4E1001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D15351-E6B8-64C0-B64A-0B642AF0E00E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CAD92-CFB0-078D-D9BA-AE7EA274A920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CD68C-65A3-7DCC-3B40-E493C3263F13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DC16E-EC36-A8CA-F421-8FA78CE96518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C3BA2-029E-3E58-AFC8-5DFDF96520E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FCE7C9-F4E5-76BE-A823-2379F997103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1A7349-BCB4-7D9D-48F6-FFDFDEBA3BE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C22C-792A-5A5C-2362-7150CFC5512F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EE0C477-BCBC-8E97-7959-F9F261EA006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9E065-2464-7B4B-1BBB-E439F5B36087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F6AA06-4547-67BC-1263-F4BD451DF3A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E72F7-4825-91C2-1720-F644C7555BEC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C3071-A59B-81F9-87A1-AFAEDC70919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9D0B3F0-B425-6122-D457-21E827ADB0F9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024AF-ED82-D95C-26C4-B53E943C5F68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BDA31F-5956-0D6F-BD2C-405194F03717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9DCB5-118D-822D-8C2F-421677D1A50A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3F3423-DC10-CFA9-EB34-F5B6D36E6489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B13D7F-08D3-E8EB-6124-3D22BE807EF9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BEDEC4-EC5A-FC3E-FDDC-341667ADCDC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0011B2-B60A-5E3F-96F2-703E9A0DF376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7C8D1-2C9C-6F18-A62C-72AA25866939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378E-F1A4-D7D9-BDCD-7DD3D60F7529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D96C1-2B6D-3D76-866C-BA0223E3EBFA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89F33-C9D5-7F69-E226-E2FDBE659570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6A36-BC1B-09E8-7D29-EAC6968D9CA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AC07A0-4ABE-9C88-512C-2342423BF1E3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3A096-2952-CA94-2460-194D9F43573B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67868-0E61-DB7D-8F4F-C91EE2D1D4D7}"/>
              </a:ext>
            </a:extLst>
          </p:cNvPr>
          <p:cNvSpPr/>
          <p:nvPr/>
        </p:nvSpPr>
        <p:spPr>
          <a:xfrm>
            <a:off x="3201687" y="4061055"/>
            <a:ext cx="5097358" cy="17167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927BA-77B5-C6C6-C1B6-A111960CE7FA}"/>
              </a:ext>
            </a:extLst>
          </p:cNvPr>
          <p:cNvSpPr txBox="1"/>
          <p:nvPr/>
        </p:nvSpPr>
        <p:spPr>
          <a:xfrm>
            <a:off x="3264223" y="4918958"/>
            <a:ext cx="540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for improving performance with scheduling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E04CA45-7D57-6C33-2CD3-560B9255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00DC401-C4C8-7CB7-5593-B2E86B1C5646}"/>
              </a:ext>
            </a:extLst>
          </p:cNvPr>
          <p:cNvSpPr/>
          <p:nvPr/>
        </p:nvSpPr>
        <p:spPr>
          <a:xfrm>
            <a:off x="8459818" y="109091"/>
            <a:ext cx="3644549" cy="1875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Key Idea: </a:t>
            </a:r>
          </a:p>
          <a:p>
            <a:pPr algn="ctr"/>
            <a:r>
              <a:rPr lang="en-US" sz="2800" dirty="0"/>
              <a:t>Separate critical and non-critical orders using the mid-price</a:t>
            </a:r>
          </a:p>
        </p:txBody>
      </p:sp>
    </p:spTree>
    <p:extLst>
      <p:ext uri="{BB962C8B-B14F-4D97-AF65-F5344CB8AC3E}">
        <p14:creationId xmlns:p14="http://schemas.microsoft.com/office/powerpoint/2010/main" val="175819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>
          <a:extLst>
            <a:ext uri="{FF2B5EF4-FFF2-40B4-BE49-F238E27FC236}">
              <a16:creationId xmlns:a16="http://schemas.microsoft.com/office/drawing/2014/main" id="{80B1D0AF-ACD7-AD68-7194-8FDC3F1F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C8EA5209-D748-B465-BECE-ABB202854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5613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C48E-D2B2-C22C-4F75-047DD764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94B3-05EA-9983-9139-5B546C7A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Onyx deliver a low overall multicast latency?</a:t>
            </a:r>
          </a:p>
          <a:p>
            <a:endParaRPr lang="en-US" dirty="0"/>
          </a:p>
          <a:p>
            <a:r>
              <a:rPr lang="en-US" dirty="0"/>
              <a:t>Does Onyx provide outbound and inbound fairness?</a:t>
            </a:r>
          </a:p>
          <a:p>
            <a:endParaRPr lang="en-US" dirty="0"/>
          </a:p>
          <a:p>
            <a:r>
              <a:rPr lang="en-US" dirty="0"/>
              <a:t>Does Onyx scale? (~1000 market participants)</a:t>
            </a:r>
          </a:p>
        </p:txBody>
      </p:sp>
    </p:spTree>
    <p:extLst>
      <p:ext uri="{BB962C8B-B14F-4D97-AF65-F5344CB8AC3E}">
        <p14:creationId xmlns:p14="http://schemas.microsoft.com/office/powerpoint/2010/main" val="34161940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2D33170C-EDAF-FA08-3FBA-5B30C9C20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3DCAF-D365-8FA8-7C76-8E053B35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092D2E-B316-79D5-D153-7CCACB2D0459}"/>
              </a:ext>
            </a:extLst>
          </p:cNvPr>
          <p:cNvSpPr/>
          <p:nvPr/>
        </p:nvSpPr>
        <p:spPr>
          <a:xfrm>
            <a:off x="3449053" y="1540042"/>
            <a:ext cx="5743073" cy="423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82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7324C-357F-E382-CEFB-BB0C55C00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13D2E114-A299-8630-03EF-90FE24AB1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73149-5170-2AF7-1F9E-862E6DBE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78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150E-44D9-771A-0607-177C5498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3C8C05E2-EA59-C9C3-C966-61103B6BD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Delivery Fairness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E37C-FEA6-5EDA-56FB-A1F3BC30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41E74B-4005-561A-2403-5AAFEF4EAF7F}"/>
              </a:ext>
            </a:extLst>
          </p:cNvPr>
          <p:cNvSpPr/>
          <p:nvPr/>
        </p:nvSpPr>
        <p:spPr>
          <a:xfrm>
            <a:off x="3368843" y="1700463"/>
            <a:ext cx="5325978" cy="3784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509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E392E-647B-4AC8-4E60-41923313C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AA979948-C33F-FE6D-B3A0-25478F971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Delivery Fairness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D47BE-E63A-DFB5-EA44-07C704ED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202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1C6-755D-21F1-0B1C-802B246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pic>
        <p:nvPicPr>
          <p:cNvPr id="5" name="Content Placeholder 4" descr="A graph of a number of signals&#10;&#10;AI-generated content may be incorrect.">
            <a:extLst>
              <a:ext uri="{FF2B5EF4-FFF2-40B4-BE49-F238E27FC236}">
                <a16:creationId xmlns:a16="http://schemas.microsoft.com/office/drawing/2014/main" id="{6D2DAB33-89A0-FD52-198D-1A2120C86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977" y="1704298"/>
            <a:ext cx="6350349" cy="4788577"/>
          </a:xfrm>
        </p:spPr>
      </p:pic>
    </p:spTree>
    <p:extLst>
      <p:ext uri="{BB962C8B-B14F-4D97-AF65-F5344CB8AC3E}">
        <p14:creationId xmlns:p14="http://schemas.microsoft.com/office/powerpoint/2010/main" val="2024837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5746D8E-662A-D44D-20A9-57CBD8DC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BEF5BF6-9DE0-00C1-CA39-030DA7DB2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Gracefully Handles Bursts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01584-5488-16AC-0255-0E54D7E5998A}"/>
              </a:ext>
            </a:extLst>
          </p:cNvPr>
          <p:cNvGrpSpPr/>
          <p:nvPr/>
        </p:nvGrpSpPr>
        <p:grpSpPr>
          <a:xfrm>
            <a:off x="978285" y="1603513"/>
            <a:ext cx="9066047" cy="4661120"/>
            <a:chOff x="3158777" y="1759776"/>
            <a:chExt cx="8233973" cy="4116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E10A84-0F34-7E0D-C0C0-555ADBE2A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B8BE5-53FC-4AA9-7ACA-8BFB560CB606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206837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1A20FFE-EE6D-866E-C5D4-25349E33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FE2C22B-AA67-3D0D-5697-A99FE6606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875F1B-9B95-CCC9-9EAF-2C62F7F9802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F2E2B7-77B4-3203-11DB-63E9991F16E2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42B5B2-7712-9A63-2D8B-FBD5F45643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AF8D2-72B3-BFD6-A8F5-B845C6F8729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62A32-181C-0CEB-CACD-626ADACF29C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86C9C-E665-2379-5083-B87EBE4F698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3F2F5-2C34-A100-F3ED-AF22DB3918F7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90AF2-DAAB-BDD4-5534-954A210F3311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326CA-3218-6D0B-EBE4-DA1BF5C51310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E4D09-9D39-42C7-F94C-5A3205A1107A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160BFF6E-A613-FD19-C010-6830A80A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E6B7C918-1493-D86D-14C6-3F251791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D06B4-8212-3C9F-05A7-5DCD1A7AF8A6}"/>
              </a:ext>
            </a:extLst>
          </p:cNvPr>
          <p:cNvGrpSpPr/>
          <p:nvPr/>
        </p:nvGrpSpPr>
        <p:grpSpPr>
          <a:xfrm>
            <a:off x="1329977" y="1880357"/>
            <a:ext cx="8233973" cy="4116987"/>
            <a:chOff x="3158777" y="1759776"/>
            <a:chExt cx="8233973" cy="4116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DD404A-545C-C366-4C10-12701A9E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478C04-44F9-273E-E2DA-56C04C2197AC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13910"/>
      </p:ext>
    </p:extLst>
  </p:cSld>
  <p:clrMapOvr>
    <a:masterClrMapping/>
  </p:clrMapOvr>
  <p:transition spd="slow">
    <p:push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FF3FFF1A-7CFF-B87D-F183-FD813AC7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5A02CC88-90E4-C9E8-B74D-B72F79297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A888D-4320-AE60-B97F-2E89D030B1E6}"/>
              </a:ext>
            </a:extLst>
          </p:cNvPr>
          <p:cNvGrpSpPr/>
          <p:nvPr/>
        </p:nvGrpSpPr>
        <p:grpSpPr>
          <a:xfrm>
            <a:off x="2362200" y="1827027"/>
            <a:ext cx="7467600" cy="6743700"/>
            <a:chOff x="4724400" y="1725267"/>
            <a:chExt cx="7467600" cy="674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259DBE-46A8-5F52-54A6-73CFA2502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700" y="1725267"/>
              <a:ext cx="6743700" cy="67437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359AF-946D-9D89-9885-4120B794C4ED}"/>
                </a:ext>
              </a:extLst>
            </p:cNvPr>
            <p:cNvSpPr/>
            <p:nvPr/>
          </p:nvSpPr>
          <p:spPr>
            <a:xfrm>
              <a:off x="4724400" y="4686300"/>
              <a:ext cx="7467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0D3D9-FF3B-C3A2-BC92-C62D2B72576E}"/>
              </a:ext>
            </a:extLst>
          </p:cNvPr>
          <p:cNvGrpSpPr/>
          <p:nvPr/>
        </p:nvGrpSpPr>
        <p:grpSpPr>
          <a:xfrm>
            <a:off x="7137400" y="1158344"/>
            <a:ext cx="2921000" cy="867306"/>
            <a:chOff x="7137400" y="1158344"/>
            <a:chExt cx="2921000" cy="8673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205107-4071-61D3-2B37-2F5CCA860A3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390234"/>
              <a:ext cx="1267150" cy="0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00A98-C21B-32F1-8842-29533E43D00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756601"/>
              <a:ext cx="1267150" cy="0"/>
            </a:xfrm>
            <a:prstGeom prst="line">
              <a:avLst/>
            </a:prstGeom>
            <a:ln w="66675">
              <a:solidFill>
                <a:schemeClr val="tx1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55586-0298-BA1E-A33C-FA26D6EAA071}"/>
                </a:ext>
              </a:extLst>
            </p:cNvPr>
            <p:cNvSpPr txBox="1"/>
            <p:nvPr/>
          </p:nvSpPr>
          <p:spPr>
            <a:xfrm>
              <a:off x="8458200" y="1158344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0C333F-5D8B-2710-915A-9D3AAA37FA96}"/>
                </a:ext>
              </a:extLst>
            </p:cNvPr>
            <p:cNvSpPr txBox="1"/>
            <p:nvPr/>
          </p:nvSpPr>
          <p:spPr>
            <a:xfrm>
              <a:off x="8458200" y="156398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297787"/>
      </p:ext>
    </p:extLst>
  </p:cSld>
  <p:clrMapOvr>
    <a:masterClrMapping/>
  </p:clrMapOvr>
  <p:transition spd="slow">
    <p:push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63CDC99-24C8-C576-9029-DC6D11A88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4D86A8B-3EB4-3261-C6AA-C3D1339D50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Concluding Remarks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F4CFC00-7700-B6A2-3AC2-16C917B53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356967"/>
            <a:ext cx="11776401" cy="5501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Cloud financial exchanges can be realized by developing new primitives, without specialized infrastructure</a:t>
            </a:r>
          </a:p>
          <a:p>
            <a:pPr lvl="1">
              <a:buChar char="-"/>
            </a:pPr>
            <a:r>
              <a:rPr lang="en-US" sz="2000" dirty="0"/>
              <a:t>Some fairness/performance guarantees need to be accordingly relaxed</a:t>
            </a:r>
            <a:br>
              <a:rPr lang="en-US" sz="2000" dirty="0"/>
            </a:br>
            <a:endParaRPr lang="en-US" sz="2000" dirty="0"/>
          </a:p>
          <a:p>
            <a:pPr>
              <a:buChar char="-"/>
            </a:pPr>
            <a:r>
              <a:rPr lang="en-US" sz="2400" dirty="0"/>
              <a:t>Such exchanges present a new operating point in the cost-performance curve</a:t>
            </a:r>
          </a:p>
          <a:p>
            <a:pPr marL="152396" indent="0">
              <a:buNone/>
            </a:pPr>
            <a:endParaRPr lang="en-US" sz="2400" dirty="0"/>
          </a:p>
          <a:p>
            <a:pPr>
              <a:buChar char="-"/>
            </a:pPr>
            <a:r>
              <a:rPr lang="en-US" sz="2400" dirty="0"/>
              <a:t>Application-specific scheduling can have a significant beneficial impact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243ADDA2-72B7-E612-2419-26C229D6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125" y="3756477"/>
            <a:ext cx="5153905" cy="29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268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B2A2E31-3815-1F66-2404-7CCBEDB5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E6D4AA-3C44-92EB-E3E1-2C9D982D7E4C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19BE4-135C-BDD2-F2D1-211B48DD5EF2}"/>
              </a:ext>
            </a:extLst>
          </p:cNvPr>
          <p:cNvSpPr txBox="1"/>
          <p:nvPr/>
        </p:nvSpPr>
        <p:spPr>
          <a:xfrm>
            <a:off x="569979" y="1235036"/>
            <a:ext cx="11044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One sequencer instance runs at each tree node to achieve inbound fairness. 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</p:spTree>
    <p:extLst>
      <p:ext uri="{BB962C8B-B14F-4D97-AF65-F5344CB8AC3E}">
        <p14:creationId xmlns:p14="http://schemas.microsoft.com/office/powerpoint/2010/main" val="3842718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CF91EE26-AF5C-E00B-ABF4-78C2FCE0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1B0C7DE-8AB6-75EA-B6F3-C09F6FCE7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B5D6C65-8FCE-AF3E-0351-9D20DC42C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Rank: &lt; </a:t>
            </a:r>
            <a:r>
              <a:rPr lang="en-US" sz="2400" dirty="0">
                <a:solidFill>
                  <a:schemeClr val="accent1"/>
                </a:solidFill>
              </a:rPr>
              <a:t>mid-price ID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criticality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timestamp</a:t>
            </a:r>
            <a:r>
              <a:rPr lang="en-US" sz="2400" dirty="0"/>
              <a:t> &gt;</a:t>
            </a:r>
          </a:p>
          <a:p>
            <a:pPr>
              <a:buChar char="-"/>
            </a:pPr>
            <a:r>
              <a:rPr lang="en-US" sz="2400" dirty="0"/>
              <a:t>Each LOQ lexicographically sorts the received orders based on the above tuple</a:t>
            </a:r>
          </a:p>
          <a:p>
            <a:pPr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mid-price ID is a global variable at each MP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Increments each time the mid-price changes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Assumption: each mid-price change is observed by all MPs at the same time</a:t>
            </a:r>
          </a:p>
          <a:p>
            <a:pPr>
              <a:buChar char="-"/>
            </a:pPr>
            <a:r>
              <a:rPr lang="en-US" sz="2400" dirty="0">
                <a:solidFill>
                  <a:srgbClr val="C00000"/>
                </a:solidFill>
              </a:rPr>
              <a:t>Criticality is a Boolean variable, 0 if an order is critical, 1 otherwise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If an order has a price close to the mid-price, then it is critical.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How close it needs to be considered critical? Defined by “Action Window (w)”. We skip the details.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>
              <a:buChar char="-"/>
            </a:pPr>
            <a:r>
              <a:rPr lang="en-US" sz="2400" dirty="0">
                <a:solidFill>
                  <a:srgbClr val="00B050"/>
                </a:solidFill>
              </a:rPr>
              <a:t>Timestamp is attached to each order by a trader.</a:t>
            </a:r>
          </a:p>
          <a:p>
            <a:pPr lvl="1">
              <a:buChar char="-"/>
            </a:pPr>
            <a:r>
              <a:rPr lang="en-US" sz="2000" dirty="0">
                <a:solidFill>
                  <a:srgbClr val="00B050"/>
                </a:solidFill>
              </a:rPr>
              <a:t>Assume that the MPs cannot lie about the timestamps. Details in the paper. </a:t>
            </a:r>
          </a:p>
          <a:p>
            <a:pPr>
              <a:buChar char="-"/>
            </a:pPr>
            <a:r>
              <a:rPr lang="en-US" sz="2400" dirty="0"/>
              <a:t>The above priority scheduling preserves fairness while enhancing performance</a:t>
            </a:r>
          </a:p>
          <a:p>
            <a:pPr lvl="1">
              <a:buChar char="-"/>
            </a:pPr>
            <a:r>
              <a:rPr lang="en-US" sz="2000" dirty="0"/>
              <a:t>Argument in the paper!</a:t>
            </a:r>
          </a:p>
        </p:txBody>
      </p:sp>
    </p:spTree>
    <p:extLst>
      <p:ext uri="{BB962C8B-B14F-4D97-AF65-F5344CB8AC3E}">
        <p14:creationId xmlns:p14="http://schemas.microsoft.com/office/powerpoint/2010/main" val="5713809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B10104E0-7C51-A853-4E11-0EE7CD6F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1E98E19-FA72-BE4F-A952-1FB950ECC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800" dirty="0"/>
              <a:t>How </a:t>
            </a:r>
            <a:r>
              <a:rPr lang="en-US" sz="2800" dirty="0"/>
              <a:t>&lt; </a:t>
            </a:r>
            <a:r>
              <a:rPr lang="en-US" sz="2800" dirty="0">
                <a:solidFill>
                  <a:schemeClr val="accent1"/>
                </a:solidFill>
              </a:rPr>
              <a:t>mid-price ID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criticality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timestamp</a:t>
            </a:r>
            <a:r>
              <a:rPr lang="en-US" sz="2800" dirty="0"/>
              <a:t> &gt; ensures S</a:t>
            </a:r>
            <a:r>
              <a:rPr lang="en-US" sz="2800" baseline="-25000" dirty="0"/>
              <a:t>FIFO</a:t>
            </a:r>
            <a:r>
              <a:rPr lang="en-US" sz="2800" dirty="0"/>
              <a:t> = S</a:t>
            </a:r>
            <a:r>
              <a:rPr lang="en-US" sz="2800" baseline="-25000" dirty="0"/>
              <a:t>LOQ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6160FF9-57DE-BFC4-03C2-AFC95ED18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6910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Consider a static mid-price.</a:t>
            </a:r>
          </a:p>
          <a:p>
            <a:pPr>
              <a:buChar char="-"/>
            </a:pPr>
            <a:r>
              <a:rPr lang="en-US" sz="2400" dirty="0"/>
              <a:t>Consider no bid is generated with price more than the mid-price.</a:t>
            </a:r>
          </a:p>
          <a:p>
            <a:pPr>
              <a:buChar char="-"/>
            </a:pPr>
            <a:r>
              <a:rPr lang="en-US" sz="2400" dirty="0"/>
              <a:t>Consider no ask is generated with price less than the mid-price.</a:t>
            </a:r>
          </a:p>
          <a:p>
            <a:pPr>
              <a:buChar char="-"/>
            </a:pPr>
            <a:r>
              <a:rPr lang="en-US" sz="2400" dirty="0"/>
              <a:t>In such a scenario, all orders that will get matched will be the ones with the price equal to the mid-price.</a:t>
            </a:r>
          </a:p>
          <a:p>
            <a:pPr lvl="1">
              <a:buChar char="-"/>
            </a:pPr>
            <a:r>
              <a:rPr lang="en-US" dirty="0"/>
              <a:t>All such orders are sorted by timestamps by each LOQ and the sequencer at the matching engine ensures that it “merge-sorts” the messages from individual LOQs before feeding them to the ME. </a:t>
            </a:r>
          </a:p>
          <a:p>
            <a:pPr lvl="1">
              <a:buChar char="-"/>
            </a:pPr>
            <a:r>
              <a:rPr lang="en-US" dirty="0"/>
              <a:t>This behavior is equivalent to not having LOQ so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</a:t>
            </a:r>
          </a:p>
          <a:p>
            <a:pPr>
              <a:buChar char="-"/>
            </a:pPr>
            <a:r>
              <a:rPr lang="en-US" sz="2400" dirty="0"/>
              <a:t>More details in the paper that expand on:</a:t>
            </a:r>
          </a:p>
          <a:p>
            <a:pPr lvl="1">
              <a:buChar char="-"/>
            </a:pPr>
            <a:r>
              <a:rPr lang="en-US" dirty="0"/>
              <a:t>Having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mid-price ID </a:t>
            </a:r>
            <a:r>
              <a:rPr lang="en-US" dirty="0"/>
              <a:t>as the first element in the ranking tuple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the mid-price changes.</a:t>
            </a:r>
          </a:p>
          <a:p>
            <a:pPr lvl="1">
              <a:buChar char="-"/>
            </a:pPr>
            <a:r>
              <a:rPr lang="en-US" dirty="0"/>
              <a:t>And our way of assigning </a:t>
            </a:r>
            <a:r>
              <a:rPr lang="en-US" dirty="0">
                <a:solidFill>
                  <a:srgbClr val="C00000"/>
                </a:solidFill>
              </a:rPr>
              <a:t>criticality</a:t>
            </a:r>
            <a:r>
              <a:rPr lang="en-US" dirty="0"/>
              <a:t>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bids and asks can have prices more or less than the mid-price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5048596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63807A-040B-B31A-2B67-BB6F3C57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59348CF9-C69F-91EF-5FAF-0557BF87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753F46-6990-5AD6-08F4-5D16E33CA749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FF761-743E-4E27-91B8-A687B69D794F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D5523-AE77-E6F7-C8D5-2311C82B724E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DFE9E-4045-3656-2815-80AF64C1CB1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4289-774A-2AC6-9F97-3E83EC201EF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661-AC66-51D6-7369-A7C7193DB8AC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B1A6A-39B0-A6D1-9FD4-6DD61EE9E6E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7CC0E-9BE8-F79E-4A63-7496E63C6345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9EC45-FAE9-4FDE-F0AA-1D168085B813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1A7E8-ED6B-89B1-830A-94EB12C6F6FF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BBF1F3-7473-3968-F1F5-CB0E343E0622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A73D30-1CB3-5FEE-337B-E20390DBD640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D63A1-2608-6658-A6C5-C93D04CE3B96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11160</TotalTime>
  <Words>3532</Words>
  <Application>Microsoft Macintosh PowerPoint</Application>
  <PresentationFormat>Widescreen</PresentationFormat>
  <Paragraphs>947</Paragraphs>
  <Slides>85</Slides>
  <Notes>74</Notes>
  <HiddenSlides>10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Aptos</vt:lpstr>
      <vt:lpstr>Aptos Display</vt:lpstr>
      <vt:lpstr>Arial</vt:lpstr>
      <vt:lpstr>Calibri</vt:lpstr>
      <vt:lpstr>Wingdings</vt:lpstr>
      <vt:lpstr>Office Theme</vt:lpstr>
      <vt:lpstr>think-cell Slide</vt:lpstr>
      <vt:lpstr>Network Support For Scalable And High-Performance Cloud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PowerPoint Presentation</vt:lpstr>
      <vt:lpstr>Benefits of Public Cloud for Financial Exchanges</vt:lpstr>
      <vt:lpstr>Public Cloud Exhibits High Latency &amp; Variance</vt:lpstr>
      <vt:lpstr>PowerPoint Presentation</vt:lpstr>
      <vt:lpstr>Onyx: Scalable Cloud Financial Exchange</vt:lpstr>
      <vt:lpstr>Onyx</vt:lpstr>
      <vt:lpstr>Onyx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 In Practice</vt:lpstr>
      <vt:lpstr>Fairness In Practice</vt:lpstr>
      <vt:lpstr>Fairness In Practice</vt:lpstr>
      <vt:lpstr>Fairness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Order Queue</vt:lpstr>
      <vt:lpstr>Limit Order Queue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Evaluation</vt:lpstr>
      <vt:lpstr>Key Questions</vt:lpstr>
      <vt:lpstr>Multicast Service</vt:lpstr>
      <vt:lpstr>Multicast Service</vt:lpstr>
      <vt:lpstr>Delivery Fairness</vt:lpstr>
      <vt:lpstr>Delivery Fairness</vt:lpstr>
      <vt:lpstr>Scale</vt:lpstr>
      <vt:lpstr>Limit Order Queue Gracefully Handles Bursts</vt:lpstr>
      <vt:lpstr>Order Submission Service</vt:lpstr>
      <vt:lpstr>Order Submission Service</vt:lpstr>
      <vt:lpstr>Concluding Remarks</vt:lpstr>
      <vt:lpstr>PowerPoint Presentation</vt:lpstr>
      <vt:lpstr>Limit Order Queue</vt:lpstr>
      <vt:lpstr>How &lt; mid-price ID, criticality, timestamp &gt; ensures SFIFO = SLOQ?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Muhammad Haseeb</cp:lastModifiedBy>
  <cp:revision>262</cp:revision>
  <dcterms:created xsi:type="dcterms:W3CDTF">2025-08-10T21:07:51Z</dcterms:created>
  <dcterms:modified xsi:type="dcterms:W3CDTF">2025-10-22T17:37:01Z</dcterms:modified>
</cp:coreProperties>
</file>