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0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42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43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44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45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46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47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48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49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5"/>
  </p:notesMasterIdLst>
  <p:sldIdLst>
    <p:sldId id="294" r:id="rId2"/>
    <p:sldId id="376" r:id="rId3"/>
    <p:sldId id="377" r:id="rId4"/>
    <p:sldId id="378" r:id="rId5"/>
    <p:sldId id="379" r:id="rId6"/>
    <p:sldId id="380" r:id="rId7"/>
    <p:sldId id="381" r:id="rId8"/>
    <p:sldId id="382" r:id="rId9"/>
    <p:sldId id="383" r:id="rId10"/>
    <p:sldId id="384" r:id="rId11"/>
    <p:sldId id="385" r:id="rId12"/>
    <p:sldId id="386" r:id="rId13"/>
    <p:sldId id="387" r:id="rId14"/>
    <p:sldId id="412" r:id="rId15"/>
    <p:sldId id="422" r:id="rId16"/>
    <p:sldId id="424" r:id="rId17"/>
    <p:sldId id="411" r:id="rId18"/>
    <p:sldId id="390" r:id="rId19"/>
    <p:sldId id="420" r:id="rId20"/>
    <p:sldId id="409" r:id="rId21"/>
    <p:sldId id="423" r:id="rId22"/>
    <p:sldId id="425" r:id="rId23"/>
    <p:sldId id="414" r:id="rId24"/>
    <p:sldId id="416" r:id="rId25"/>
    <p:sldId id="391" r:id="rId26"/>
    <p:sldId id="408" r:id="rId27"/>
    <p:sldId id="394" r:id="rId28"/>
    <p:sldId id="395" r:id="rId29"/>
    <p:sldId id="396" r:id="rId30"/>
    <p:sldId id="397" r:id="rId31"/>
    <p:sldId id="398" r:id="rId32"/>
    <p:sldId id="399" r:id="rId33"/>
    <p:sldId id="400" r:id="rId34"/>
    <p:sldId id="401" r:id="rId35"/>
    <p:sldId id="403" r:id="rId36"/>
    <p:sldId id="404" r:id="rId37"/>
    <p:sldId id="405" r:id="rId38"/>
    <p:sldId id="410" r:id="rId39"/>
    <p:sldId id="407" r:id="rId40"/>
    <p:sldId id="312" r:id="rId41"/>
    <p:sldId id="413" r:id="rId42"/>
    <p:sldId id="313" r:id="rId43"/>
    <p:sldId id="314" r:id="rId44"/>
    <p:sldId id="417" r:id="rId45"/>
    <p:sldId id="418" r:id="rId46"/>
    <p:sldId id="318" r:id="rId47"/>
    <p:sldId id="320" r:id="rId48"/>
    <p:sldId id="321" r:id="rId49"/>
    <p:sldId id="322" r:id="rId50"/>
    <p:sldId id="324" r:id="rId51"/>
    <p:sldId id="325" r:id="rId52"/>
    <p:sldId id="326" r:id="rId53"/>
    <p:sldId id="328" r:id="rId54"/>
    <p:sldId id="329" r:id="rId55"/>
    <p:sldId id="331" r:id="rId56"/>
    <p:sldId id="429" r:id="rId57"/>
    <p:sldId id="363" r:id="rId58"/>
    <p:sldId id="364" r:id="rId59"/>
    <p:sldId id="365" r:id="rId60"/>
    <p:sldId id="366" r:id="rId61"/>
    <p:sldId id="367" r:id="rId62"/>
    <p:sldId id="368" r:id="rId63"/>
    <p:sldId id="369" r:id="rId64"/>
    <p:sldId id="370" r:id="rId65"/>
    <p:sldId id="371" r:id="rId66"/>
    <p:sldId id="373" r:id="rId67"/>
    <p:sldId id="372" r:id="rId68"/>
    <p:sldId id="374" r:id="rId69"/>
    <p:sldId id="375" r:id="rId70"/>
    <p:sldId id="350" r:id="rId71"/>
    <p:sldId id="430" r:id="rId72"/>
    <p:sldId id="359" r:id="rId73"/>
    <p:sldId id="427" r:id="rId74"/>
    <p:sldId id="360" r:id="rId75"/>
    <p:sldId id="428" r:id="rId76"/>
    <p:sldId id="431" r:id="rId77"/>
    <p:sldId id="353" r:id="rId78"/>
    <p:sldId id="354" r:id="rId79"/>
    <p:sldId id="361" r:id="rId80"/>
    <p:sldId id="432" r:id="rId81"/>
    <p:sldId id="330" r:id="rId82"/>
    <p:sldId id="351" r:id="rId83"/>
    <p:sldId id="352" r:id="rId8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46"/>
    <p:restoredTop sz="94745"/>
  </p:normalViewPr>
  <p:slideViewPr>
    <p:cSldViewPr snapToGrid="0">
      <p:cViewPr>
        <p:scale>
          <a:sx n="80" d="100"/>
          <a:sy n="80" d="100"/>
        </p:scale>
        <p:origin x="312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C193F0-260F-4751-A737-E1FF503D57AB}" type="doc">
      <dgm:prSet loTypeId="urn:microsoft.com/office/officeart/2005/8/layout/list1" loCatId="icon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E56D008-5F82-4D13-AD48-BDFC48C7BBA4}">
      <dgm:prSet custT="1"/>
      <dgm:spPr/>
      <dgm:t>
        <a:bodyPr/>
        <a:lstStyle/>
        <a:p>
          <a:r>
            <a:rPr lang="en-US" sz="2400" dirty="0"/>
            <a:t>An order submission service which effectively handles bursty traffic while maintaining fairness of competition among the participants</a:t>
          </a:r>
        </a:p>
      </dgm:t>
    </dgm:pt>
    <dgm:pt modelId="{BF393C9E-8F0D-4752-BE3F-88032991DDA5}" type="parTrans" cxnId="{775D4170-49DB-4CF3-AEE9-D6E69D62B6FB}">
      <dgm:prSet/>
      <dgm:spPr/>
      <dgm:t>
        <a:bodyPr/>
        <a:lstStyle/>
        <a:p>
          <a:endParaRPr lang="en-US"/>
        </a:p>
      </dgm:t>
    </dgm:pt>
    <dgm:pt modelId="{45BA05AD-D4F1-45E3-A9BC-199371EC6E7D}" type="sibTrans" cxnId="{775D4170-49DB-4CF3-AEE9-D6E69D62B6FB}">
      <dgm:prSet/>
      <dgm:spPr/>
      <dgm:t>
        <a:bodyPr/>
        <a:lstStyle/>
        <a:p>
          <a:endParaRPr lang="en-US"/>
        </a:p>
      </dgm:t>
    </dgm:pt>
    <dgm:pt modelId="{C8510ED0-B9A9-4CAF-BE13-85B66A901392}">
      <dgm:prSet/>
      <dgm:spPr/>
      <dgm:t>
        <a:bodyPr/>
        <a:lstStyle/>
        <a:p>
          <a:r>
            <a:rPr lang="en-US" dirty="0"/>
            <a:t>Prototyped on AWS and GCP</a:t>
          </a:r>
        </a:p>
      </dgm:t>
    </dgm:pt>
    <dgm:pt modelId="{3029BDC9-A449-42F0-9B60-71F962DFCC7E}" type="parTrans" cxnId="{A85AFC6B-F495-4B14-B140-758F7D2F2CFC}">
      <dgm:prSet/>
      <dgm:spPr/>
      <dgm:t>
        <a:bodyPr/>
        <a:lstStyle/>
        <a:p>
          <a:endParaRPr lang="en-US"/>
        </a:p>
      </dgm:t>
    </dgm:pt>
    <dgm:pt modelId="{72DB009F-C5F0-4D9C-AAE0-EEC4822A3623}" type="sibTrans" cxnId="{A85AFC6B-F495-4B14-B140-758F7D2F2CFC}">
      <dgm:prSet/>
      <dgm:spPr/>
      <dgm:t>
        <a:bodyPr/>
        <a:lstStyle/>
        <a:p>
          <a:endParaRPr lang="en-US"/>
        </a:p>
      </dgm:t>
    </dgm:pt>
    <dgm:pt modelId="{2D353E8A-2426-4D87-A117-A232975F7A4F}">
      <dgm:prSet custT="1"/>
      <dgm:spPr/>
      <dgm:t>
        <a:bodyPr/>
        <a:lstStyle/>
        <a:p>
          <a:r>
            <a:rPr lang="en-US" sz="2400" dirty="0"/>
            <a:t>Multicast service that disseminates market data to 1000 participants, each receiving a message within 1-microsecond of each other</a:t>
          </a:r>
        </a:p>
      </dgm:t>
    </dgm:pt>
    <dgm:pt modelId="{6E72DBE8-C572-4A0A-AFF6-99D979B7C60A}" type="sibTrans" cxnId="{9D7275ED-CFC4-4A11-9CE2-F4192110F3B4}">
      <dgm:prSet/>
      <dgm:spPr/>
      <dgm:t>
        <a:bodyPr/>
        <a:lstStyle/>
        <a:p>
          <a:endParaRPr lang="en-US"/>
        </a:p>
      </dgm:t>
    </dgm:pt>
    <dgm:pt modelId="{64107B4A-258F-4DC2-8A81-2F08E2BA5E35}" type="parTrans" cxnId="{9D7275ED-CFC4-4A11-9CE2-F4192110F3B4}">
      <dgm:prSet/>
      <dgm:spPr/>
      <dgm:t>
        <a:bodyPr/>
        <a:lstStyle/>
        <a:p>
          <a:endParaRPr lang="en-US"/>
        </a:p>
      </dgm:t>
    </dgm:pt>
    <dgm:pt modelId="{6A0511E4-EF99-E14F-AE2C-A81BD688921C}" type="pres">
      <dgm:prSet presAssocID="{85C193F0-260F-4751-A737-E1FF503D57AB}" presName="linear" presStyleCnt="0">
        <dgm:presLayoutVars>
          <dgm:dir/>
          <dgm:animLvl val="lvl"/>
          <dgm:resizeHandles val="exact"/>
        </dgm:presLayoutVars>
      </dgm:prSet>
      <dgm:spPr/>
    </dgm:pt>
    <dgm:pt modelId="{B9885A88-7130-124C-838F-BC2B6343F506}" type="pres">
      <dgm:prSet presAssocID="{2D353E8A-2426-4D87-A117-A232975F7A4F}" presName="parentLin" presStyleCnt="0"/>
      <dgm:spPr/>
    </dgm:pt>
    <dgm:pt modelId="{45E4A3AF-0F8D-494A-A0E6-D9C938EF77AE}" type="pres">
      <dgm:prSet presAssocID="{2D353E8A-2426-4D87-A117-A232975F7A4F}" presName="parentLeftMargin" presStyleLbl="node1" presStyleIdx="0" presStyleCnt="3"/>
      <dgm:spPr/>
    </dgm:pt>
    <dgm:pt modelId="{382E76DE-0916-BF4F-940E-5CCE6068F0CC}" type="pres">
      <dgm:prSet presAssocID="{2D353E8A-2426-4D87-A117-A232975F7A4F}" presName="parentText" presStyleLbl="node1" presStyleIdx="0" presStyleCnt="3" custScaleX="101512" custScaleY="215690" custLinFactNeighborX="-12431" custLinFactNeighborY="-60902">
        <dgm:presLayoutVars>
          <dgm:chMax val="0"/>
          <dgm:bulletEnabled val="1"/>
        </dgm:presLayoutVars>
      </dgm:prSet>
      <dgm:spPr/>
    </dgm:pt>
    <dgm:pt modelId="{E540DFA1-6CD7-8F44-B52B-3BA262999A8F}" type="pres">
      <dgm:prSet presAssocID="{2D353E8A-2426-4D87-A117-A232975F7A4F}" presName="negativeSpace" presStyleCnt="0"/>
      <dgm:spPr/>
    </dgm:pt>
    <dgm:pt modelId="{1B8A2073-DDFC-A945-965F-34F057A13413}" type="pres">
      <dgm:prSet presAssocID="{2D353E8A-2426-4D87-A117-A232975F7A4F}" presName="childText" presStyleLbl="conFgAcc1" presStyleIdx="0" presStyleCnt="3" custLinFactY="-57067" custLinFactNeighborY="-100000">
        <dgm:presLayoutVars>
          <dgm:bulletEnabled val="1"/>
        </dgm:presLayoutVars>
      </dgm:prSet>
      <dgm:spPr/>
    </dgm:pt>
    <dgm:pt modelId="{65711CED-26E8-7B4E-9B17-1C90497EBA03}" type="pres">
      <dgm:prSet presAssocID="{6E72DBE8-C572-4A0A-AFF6-99D979B7C60A}" presName="spaceBetweenRectangles" presStyleCnt="0"/>
      <dgm:spPr/>
    </dgm:pt>
    <dgm:pt modelId="{8569FE4D-76C4-8144-8A7B-A1F6FDC9EAC9}" type="pres">
      <dgm:prSet presAssocID="{BE56D008-5F82-4D13-AD48-BDFC48C7BBA4}" presName="parentLin" presStyleCnt="0"/>
      <dgm:spPr/>
    </dgm:pt>
    <dgm:pt modelId="{3F4AC45D-EB8C-724C-A2FC-07E66F5EB5B4}" type="pres">
      <dgm:prSet presAssocID="{BE56D008-5F82-4D13-AD48-BDFC48C7BBA4}" presName="parentLeftMargin" presStyleLbl="node1" presStyleIdx="0" presStyleCnt="3"/>
      <dgm:spPr/>
    </dgm:pt>
    <dgm:pt modelId="{EC6F2A64-226F-F043-A736-0E712AA93A63}" type="pres">
      <dgm:prSet presAssocID="{BE56D008-5F82-4D13-AD48-BDFC48C7BBA4}" presName="parentText" presStyleLbl="node1" presStyleIdx="1" presStyleCnt="3" custScaleX="105401" custScaleY="242224" custLinFactX="19556" custLinFactNeighborX="100000" custLinFactNeighborY="-53440">
        <dgm:presLayoutVars>
          <dgm:chMax val="0"/>
          <dgm:bulletEnabled val="1"/>
        </dgm:presLayoutVars>
      </dgm:prSet>
      <dgm:spPr/>
    </dgm:pt>
    <dgm:pt modelId="{88F01646-B055-7649-B360-0B87ED227990}" type="pres">
      <dgm:prSet presAssocID="{BE56D008-5F82-4D13-AD48-BDFC48C7BBA4}" presName="negativeSpace" presStyleCnt="0"/>
      <dgm:spPr/>
    </dgm:pt>
    <dgm:pt modelId="{E1F2A502-4B18-4E44-9443-18DEF06AC982}" type="pres">
      <dgm:prSet presAssocID="{BE56D008-5F82-4D13-AD48-BDFC48C7BBA4}" presName="childText" presStyleLbl="conFgAcc1" presStyleIdx="1" presStyleCnt="3" custLinFactY="-40598" custLinFactNeighborY="-100000">
        <dgm:presLayoutVars>
          <dgm:bulletEnabled val="1"/>
        </dgm:presLayoutVars>
      </dgm:prSet>
      <dgm:spPr/>
    </dgm:pt>
    <dgm:pt modelId="{FE75E647-941B-4E4E-BDE4-62DAFC55B8DB}" type="pres">
      <dgm:prSet presAssocID="{45BA05AD-D4F1-45E3-A9BC-199371EC6E7D}" presName="spaceBetweenRectangles" presStyleCnt="0"/>
      <dgm:spPr/>
    </dgm:pt>
    <dgm:pt modelId="{1F40D43A-044E-9548-B5DB-A01EECCFC114}" type="pres">
      <dgm:prSet presAssocID="{C8510ED0-B9A9-4CAF-BE13-85B66A901392}" presName="parentLin" presStyleCnt="0"/>
      <dgm:spPr/>
    </dgm:pt>
    <dgm:pt modelId="{B94783D4-254C-024E-9562-481FE0200C40}" type="pres">
      <dgm:prSet presAssocID="{C8510ED0-B9A9-4CAF-BE13-85B66A901392}" presName="parentLeftMargin" presStyleLbl="node1" presStyleIdx="1" presStyleCnt="3"/>
      <dgm:spPr/>
    </dgm:pt>
    <dgm:pt modelId="{F71D5DF7-3038-2041-8621-DF8C046A658D}" type="pres">
      <dgm:prSet presAssocID="{C8510ED0-B9A9-4CAF-BE13-85B66A901392}" presName="parentText" presStyleLbl="node1" presStyleIdx="2" presStyleCnt="3" custLinFactNeighborX="-49723" custLinFactNeighborY="-31770">
        <dgm:presLayoutVars>
          <dgm:chMax val="0"/>
          <dgm:bulletEnabled val="1"/>
        </dgm:presLayoutVars>
      </dgm:prSet>
      <dgm:spPr/>
    </dgm:pt>
    <dgm:pt modelId="{BA184240-21C1-6048-AC76-A6622EE238EA}" type="pres">
      <dgm:prSet presAssocID="{C8510ED0-B9A9-4CAF-BE13-85B66A901392}" presName="negativeSpace" presStyleCnt="0"/>
      <dgm:spPr/>
    </dgm:pt>
    <dgm:pt modelId="{6853193F-8754-5547-B915-A85C1FD214C5}" type="pres">
      <dgm:prSet presAssocID="{C8510ED0-B9A9-4CAF-BE13-85B66A901392}" presName="childText" presStyleLbl="conFgAcc1" presStyleIdx="2" presStyleCnt="3" custLinFactNeighborX="-414" custLinFactNeighborY="-28240">
        <dgm:presLayoutVars>
          <dgm:bulletEnabled val="1"/>
        </dgm:presLayoutVars>
      </dgm:prSet>
      <dgm:spPr/>
    </dgm:pt>
  </dgm:ptLst>
  <dgm:cxnLst>
    <dgm:cxn modelId="{4A7AE70A-D133-F844-A8EF-B84A3EA07776}" type="presOf" srcId="{C8510ED0-B9A9-4CAF-BE13-85B66A901392}" destId="{B94783D4-254C-024E-9562-481FE0200C40}" srcOrd="0" destOrd="0" presId="urn:microsoft.com/office/officeart/2005/8/layout/list1"/>
    <dgm:cxn modelId="{CB4F2A1D-F965-B24B-8FD9-C54B87309FB8}" type="presOf" srcId="{BE56D008-5F82-4D13-AD48-BDFC48C7BBA4}" destId="{EC6F2A64-226F-F043-A736-0E712AA93A63}" srcOrd="1" destOrd="0" presId="urn:microsoft.com/office/officeart/2005/8/layout/list1"/>
    <dgm:cxn modelId="{C4125A25-191C-5D43-9B30-6D7D1DC6593C}" type="presOf" srcId="{2D353E8A-2426-4D87-A117-A232975F7A4F}" destId="{45E4A3AF-0F8D-494A-A0E6-D9C938EF77AE}" srcOrd="0" destOrd="0" presId="urn:microsoft.com/office/officeart/2005/8/layout/list1"/>
    <dgm:cxn modelId="{3294CD6A-3844-DE4D-A030-FCDDE70CE8CC}" type="presOf" srcId="{2D353E8A-2426-4D87-A117-A232975F7A4F}" destId="{382E76DE-0916-BF4F-940E-5CCE6068F0CC}" srcOrd="1" destOrd="0" presId="urn:microsoft.com/office/officeart/2005/8/layout/list1"/>
    <dgm:cxn modelId="{A85AFC6B-F495-4B14-B140-758F7D2F2CFC}" srcId="{85C193F0-260F-4751-A737-E1FF503D57AB}" destId="{C8510ED0-B9A9-4CAF-BE13-85B66A901392}" srcOrd="2" destOrd="0" parTransId="{3029BDC9-A449-42F0-9B60-71F962DFCC7E}" sibTransId="{72DB009F-C5F0-4D9C-AAE0-EEC4822A3623}"/>
    <dgm:cxn modelId="{775D4170-49DB-4CF3-AEE9-D6E69D62B6FB}" srcId="{85C193F0-260F-4751-A737-E1FF503D57AB}" destId="{BE56D008-5F82-4D13-AD48-BDFC48C7BBA4}" srcOrd="1" destOrd="0" parTransId="{BF393C9E-8F0D-4752-BE3F-88032991DDA5}" sibTransId="{45BA05AD-D4F1-45E3-A9BC-199371EC6E7D}"/>
    <dgm:cxn modelId="{2A661A89-6EE3-AE49-83E8-CF2FBEF37ECE}" type="presOf" srcId="{85C193F0-260F-4751-A737-E1FF503D57AB}" destId="{6A0511E4-EF99-E14F-AE2C-A81BD688921C}" srcOrd="0" destOrd="0" presId="urn:microsoft.com/office/officeart/2005/8/layout/list1"/>
    <dgm:cxn modelId="{33FC08A3-A38A-0F43-BFC6-4B58272013C3}" type="presOf" srcId="{BE56D008-5F82-4D13-AD48-BDFC48C7BBA4}" destId="{3F4AC45D-EB8C-724C-A2FC-07E66F5EB5B4}" srcOrd="0" destOrd="0" presId="urn:microsoft.com/office/officeart/2005/8/layout/list1"/>
    <dgm:cxn modelId="{E64A4FB5-99A4-634F-902D-7C5825D37174}" type="presOf" srcId="{C8510ED0-B9A9-4CAF-BE13-85B66A901392}" destId="{F71D5DF7-3038-2041-8621-DF8C046A658D}" srcOrd="1" destOrd="0" presId="urn:microsoft.com/office/officeart/2005/8/layout/list1"/>
    <dgm:cxn modelId="{9D7275ED-CFC4-4A11-9CE2-F4192110F3B4}" srcId="{85C193F0-260F-4751-A737-E1FF503D57AB}" destId="{2D353E8A-2426-4D87-A117-A232975F7A4F}" srcOrd="0" destOrd="0" parTransId="{64107B4A-258F-4DC2-8A81-2F08E2BA5E35}" sibTransId="{6E72DBE8-C572-4A0A-AFF6-99D979B7C60A}"/>
    <dgm:cxn modelId="{8C376CF9-ED40-4047-9D2C-287D0FF580F7}" type="presParOf" srcId="{6A0511E4-EF99-E14F-AE2C-A81BD688921C}" destId="{B9885A88-7130-124C-838F-BC2B6343F506}" srcOrd="0" destOrd="0" presId="urn:microsoft.com/office/officeart/2005/8/layout/list1"/>
    <dgm:cxn modelId="{B6552006-28DC-BF41-BE70-2ABA9F596B6E}" type="presParOf" srcId="{B9885A88-7130-124C-838F-BC2B6343F506}" destId="{45E4A3AF-0F8D-494A-A0E6-D9C938EF77AE}" srcOrd="0" destOrd="0" presId="urn:microsoft.com/office/officeart/2005/8/layout/list1"/>
    <dgm:cxn modelId="{17AE23AC-2C3E-B24A-847C-E9CDEFC1D50B}" type="presParOf" srcId="{B9885A88-7130-124C-838F-BC2B6343F506}" destId="{382E76DE-0916-BF4F-940E-5CCE6068F0CC}" srcOrd="1" destOrd="0" presId="urn:microsoft.com/office/officeart/2005/8/layout/list1"/>
    <dgm:cxn modelId="{0D9683BB-7F3A-F848-9CCA-8517D525B085}" type="presParOf" srcId="{6A0511E4-EF99-E14F-AE2C-A81BD688921C}" destId="{E540DFA1-6CD7-8F44-B52B-3BA262999A8F}" srcOrd="1" destOrd="0" presId="urn:microsoft.com/office/officeart/2005/8/layout/list1"/>
    <dgm:cxn modelId="{86CD785A-C3A3-574B-858D-0945FF19C83E}" type="presParOf" srcId="{6A0511E4-EF99-E14F-AE2C-A81BD688921C}" destId="{1B8A2073-DDFC-A945-965F-34F057A13413}" srcOrd="2" destOrd="0" presId="urn:microsoft.com/office/officeart/2005/8/layout/list1"/>
    <dgm:cxn modelId="{7573C76F-7CBB-CE45-B564-5767A160EEB9}" type="presParOf" srcId="{6A0511E4-EF99-E14F-AE2C-A81BD688921C}" destId="{65711CED-26E8-7B4E-9B17-1C90497EBA03}" srcOrd="3" destOrd="0" presId="urn:microsoft.com/office/officeart/2005/8/layout/list1"/>
    <dgm:cxn modelId="{4E38AB4A-1FA4-0749-A072-78097136997D}" type="presParOf" srcId="{6A0511E4-EF99-E14F-AE2C-A81BD688921C}" destId="{8569FE4D-76C4-8144-8A7B-A1F6FDC9EAC9}" srcOrd="4" destOrd="0" presId="urn:microsoft.com/office/officeart/2005/8/layout/list1"/>
    <dgm:cxn modelId="{A6935315-B74B-FB45-B68D-35C50A8FD087}" type="presParOf" srcId="{8569FE4D-76C4-8144-8A7B-A1F6FDC9EAC9}" destId="{3F4AC45D-EB8C-724C-A2FC-07E66F5EB5B4}" srcOrd="0" destOrd="0" presId="urn:microsoft.com/office/officeart/2005/8/layout/list1"/>
    <dgm:cxn modelId="{460BDF6F-E8C3-4842-812E-A04B6D658787}" type="presParOf" srcId="{8569FE4D-76C4-8144-8A7B-A1F6FDC9EAC9}" destId="{EC6F2A64-226F-F043-A736-0E712AA93A63}" srcOrd="1" destOrd="0" presId="urn:microsoft.com/office/officeart/2005/8/layout/list1"/>
    <dgm:cxn modelId="{97A93D8D-EB6D-C94D-BB94-09035ACE096C}" type="presParOf" srcId="{6A0511E4-EF99-E14F-AE2C-A81BD688921C}" destId="{88F01646-B055-7649-B360-0B87ED227990}" srcOrd="5" destOrd="0" presId="urn:microsoft.com/office/officeart/2005/8/layout/list1"/>
    <dgm:cxn modelId="{5F186514-4B03-8B4B-AC04-AD1E556B25FB}" type="presParOf" srcId="{6A0511E4-EF99-E14F-AE2C-A81BD688921C}" destId="{E1F2A502-4B18-4E44-9443-18DEF06AC982}" srcOrd="6" destOrd="0" presId="urn:microsoft.com/office/officeart/2005/8/layout/list1"/>
    <dgm:cxn modelId="{2846FD41-885C-4B42-8F42-B8279C167E33}" type="presParOf" srcId="{6A0511E4-EF99-E14F-AE2C-A81BD688921C}" destId="{FE75E647-941B-4E4E-BDE4-62DAFC55B8DB}" srcOrd="7" destOrd="0" presId="urn:microsoft.com/office/officeart/2005/8/layout/list1"/>
    <dgm:cxn modelId="{E9790DB0-7CB0-9647-BBBF-1863BBB682C4}" type="presParOf" srcId="{6A0511E4-EF99-E14F-AE2C-A81BD688921C}" destId="{1F40D43A-044E-9548-B5DB-A01EECCFC114}" srcOrd="8" destOrd="0" presId="urn:microsoft.com/office/officeart/2005/8/layout/list1"/>
    <dgm:cxn modelId="{A98A54F4-4673-E542-B5FF-977905020AEA}" type="presParOf" srcId="{1F40D43A-044E-9548-B5DB-A01EECCFC114}" destId="{B94783D4-254C-024E-9562-481FE0200C40}" srcOrd="0" destOrd="0" presId="urn:microsoft.com/office/officeart/2005/8/layout/list1"/>
    <dgm:cxn modelId="{3AF91C03-DDC8-D641-A4AD-F4AE723314C9}" type="presParOf" srcId="{1F40D43A-044E-9548-B5DB-A01EECCFC114}" destId="{F71D5DF7-3038-2041-8621-DF8C046A658D}" srcOrd="1" destOrd="0" presId="urn:microsoft.com/office/officeart/2005/8/layout/list1"/>
    <dgm:cxn modelId="{32FFCB4D-E358-4D46-AAAE-7784082C1C56}" type="presParOf" srcId="{6A0511E4-EF99-E14F-AE2C-A81BD688921C}" destId="{BA184240-21C1-6048-AC76-A6622EE238EA}" srcOrd="9" destOrd="0" presId="urn:microsoft.com/office/officeart/2005/8/layout/list1"/>
    <dgm:cxn modelId="{E974F214-E6BF-2F42-B6E0-EC1EE3BE0A65}" type="presParOf" srcId="{6A0511E4-EF99-E14F-AE2C-A81BD688921C}" destId="{6853193F-8754-5547-B915-A85C1FD214C5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5898AC0-2D08-439C-A183-85DC385DF673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0C197B-8959-4715-B44A-475E0E427332}">
      <dgm:prSet/>
      <dgm:spPr/>
      <dgm:t>
        <a:bodyPr/>
        <a:lstStyle/>
        <a:p>
          <a:r>
            <a:rPr lang="en-US" dirty="0"/>
            <a:t>A sequencer</a:t>
          </a:r>
        </a:p>
      </dgm:t>
    </dgm:pt>
    <dgm:pt modelId="{8CEFA0F6-4CA0-46FD-B072-D696CC30482F}" type="parTrans" cxnId="{59BEACEA-E8C1-4D64-8259-FDB189F50767}">
      <dgm:prSet/>
      <dgm:spPr/>
      <dgm:t>
        <a:bodyPr/>
        <a:lstStyle/>
        <a:p>
          <a:endParaRPr lang="en-US"/>
        </a:p>
      </dgm:t>
    </dgm:pt>
    <dgm:pt modelId="{EC4C8EB8-4020-482D-A43D-745F569D3892}" type="sibTrans" cxnId="{59BEACEA-E8C1-4D64-8259-FDB189F50767}">
      <dgm:prSet/>
      <dgm:spPr/>
      <dgm:t>
        <a:bodyPr/>
        <a:lstStyle/>
        <a:p>
          <a:endParaRPr lang="en-US"/>
        </a:p>
      </dgm:t>
    </dgm:pt>
    <dgm:pt modelId="{806EB9D5-5515-B246-B245-AAC8A1EAA5BC}" type="pres">
      <dgm:prSet presAssocID="{D5898AC0-2D08-439C-A183-85DC385DF67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97B835E-8232-694B-8CA3-EDAAA7976AA5}" type="pres">
      <dgm:prSet presAssocID="{620C197B-8959-4715-B44A-475E0E427332}" presName="hierRoot1" presStyleCnt="0"/>
      <dgm:spPr/>
    </dgm:pt>
    <dgm:pt modelId="{90F6FF3A-AF44-D143-94E6-FF7B4A6B3486}" type="pres">
      <dgm:prSet presAssocID="{620C197B-8959-4715-B44A-475E0E427332}" presName="composite" presStyleCnt="0"/>
      <dgm:spPr/>
    </dgm:pt>
    <dgm:pt modelId="{FA5A891E-1476-D94F-A1AF-CCB7E72C1AF5}" type="pres">
      <dgm:prSet presAssocID="{620C197B-8959-4715-B44A-475E0E427332}" presName="background" presStyleLbl="node0" presStyleIdx="0" presStyleCnt="1"/>
      <dgm:spPr/>
    </dgm:pt>
    <dgm:pt modelId="{0F137DB1-E140-1244-B54D-691FDAD50DEA}" type="pres">
      <dgm:prSet presAssocID="{620C197B-8959-4715-B44A-475E0E427332}" presName="text" presStyleLbl="fgAcc0" presStyleIdx="0" presStyleCnt="1" custScaleX="100403" custScaleY="13270" custLinFactNeighborX="1383" custLinFactNeighborY="3234">
        <dgm:presLayoutVars>
          <dgm:chPref val="3"/>
        </dgm:presLayoutVars>
      </dgm:prSet>
      <dgm:spPr/>
    </dgm:pt>
    <dgm:pt modelId="{EF6C8EBF-03DF-9441-B57E-225A94CC1F90}" type="pres">
      <dgm:prSet presAssocID="{620C197B-8959-4715-B44A-475E0E427332}" presName="hierChild2" presStyleCnt="0"/>
      <dgm:spPr/>
    </dgm:pt>
  </dgm:ptLst>
  <dgm:cxnLst>
    <dgm:cxn modelId="{F50FE152-B40A-A24D-B358-9D4827D6F1D3}" type="presOf" srcId="{620C197B-8959-4715-B44A-475E0E427332}" destId="{0F137DB1-E140-1244-B54D-691FDAD50DEA}" srcOrd="0" destOrd="0" presId="urn:microsoft.com/office/officeart/2005/8/layout/hierarchy1"/>
    <dgm:cxn modelId="{CA7573CF-01C9-814B-8E00-D0276852FABF}" type="presOf" srcId="{D5898AC0-2D08-439C-A183-85DC385DF673}" destId="{806EB9D5-5515-B246-B245-AAC8A1EAA5BC}" srcOrd="0" destOrd="0" presId="urn:microsoft.com/office/officeart/2005/8/layout/hierarchy1"/>
    <dgm:cxn modelId="{59BEACEA-E8C1-4D64-8259-FDB189F50767}" srcId="{D5898AC0-2D08-439C-A183-85DC385DF673}" destId="{620C197B-8959-4715-B44A-475E0E427332}" srcOrd="0" destOrd="0" parTransId="{8CEFA0F6-4CA0-46FD-B072-D696CC30482F}" sibTransId="{EC4C8EB8-4020-482D-A43D-745F569D3892}"/>
    <dgm:cxn modelId="{17EDCF41-D354-F746-9B7D-3F8AF995963D}" type="presParOf" srcId="{806EB9D5-5515-B246-B245-AAC8A1EAA5BC}" destId="{D97B835E-8232-694B-8CA3-EDAAA7976AA5}" srcOrd="0" destOrd="0" presId="urn:microsoft.com/office/officeart/2005/8/layout/hierarchy1"/>
    <dgm:cxn modelId="{A4BF74C8-3849-C24E-BB45-08E6919B97A1}" type="presParOf" srcId="{D97B835E-8232-694B-8CA3-EDAAA7976AA5}" destId="{90F6FF3A-AF44-D143-94E6-FF7B4A6B3486}" srcOrd="0" destOrd="0" presId="urn:microsoft.com/office/officeart/2005/8/layout/hierarchy1"/>
    <dgm:cxn modelId="{60A0D589-4464-3F45-9D9C-0088A3B79E52}" type="presParOf" srcId="{90F6FF3A-AF44-D143-94E6-FF7B4A6B3486}" destId="{FA5A891E-1476-D94F-A1AF-CCB7E72C1AF5}" srcOrd="0" destOrd="0" presId="urn:microsoft.com/office/officeart/2005/8/layout/hierarchy1"/>
    <dgm:cxn modelId="{2D6601DB-FC6E-B548-9C95-CDDDFA1F039B}" type="presParOf" srcId="{90F6FF3A-AF44-D143-94E6-FF7B4A6B3486}" destId="{0F137DB1-E140-1244-B54D-691FDAD50DEA}" srcOrd="1" destOrd="0" presId="urn:microsoft.com/office/officeart/2005/8/layout/hierarchy1"/>
    <dgm:cxn modelId="{D7CE6763-C107-834C-813E-A5CE22A4FE8C}" type="presParOf" srcId="{D97B835E-8232-694B-8CA3-EDAAA7976AA5}" destId="{EF6C8EBF-03DF-9441-B57E-225A94CC1F9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D5898AC0-2D08-439C-A183-85DC385DF673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0C197B-8959-4715-B44A-475E0E427332}">
      <dgm:prSet/>
      <dgm:spPr/>
      <dgm:t>
        <a:bodyPr/>
        <a:lstStyle/>
        <a:p>
          <a:r>
            <a:rPr lang="en-US" dirty="0"/>
            <a:t>A sequencer</a:t>
          </a:r>
        </a:p>
      </dgm:t>
    </dgm:pt>
    <dgm:pt modelId="{8CEFA0F6-4CA0-46FD-B072-D696CC30482F}" type="parTrans" cxnId="{59BEACEA-E8C1-4D64-8259-FDB189F50767}">
      <dgm:prSet/>
      <dgm:spPr/>
      <dgm:t>
        <a:bodyPr/>
        <a:lstStyle/>
        <a:p>
          <a:endParaRPr lang="en-US"/>
        </a:p>
      </dgm:t>
    </dgm:pt>
    <dgm:pt modelId="{EC4C8EB8-4020-482D-A43D-745F569D3892}" type="sibTrans" cxnId="{59BEACEA-E8C1-4D64-8259-FDB189F50767}">
      <dgm:prSet/>
      <dgm:spPr/>
      <dgm:t>
        <a:bodyPr/>
        <a:lstStyle/>
        <a:p>
          <a:endParaRPr lang="en-US"/>
        </a:p>
      </dgm:t>
    </dgm:pt>
    <dgm:pt modelId="{806EB9D5-5515-B246-B245-AAC8A1EAA5BC}" type="pres">
      <dgm:prSet presAssocID="{D5898AC0-2D08-439C-A183-85DC385DF67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97B835E-8232-694B-8CA3-EDAAA7976AA5}" type="pres">
      <dgm:prSet presAssocID="{620C197B-8959-4715-B44A-475E0E427332}" presName="hierRoot1" presStyleCnt="0"/>
      <dgm:spPr/>
    </dgm:pt>
    <dgm:pt modelId="{90F6FF3A-AF44-D143-94E6-FF7B4A6B3486}" type="pres">
      <dgm:prSet presAssocID="{620C197B-8959-4715-B44A-475E0E427332}" presName="composite" presStyleCnt="0"/>
      <dgm:spPr/>
    </dgm:pt>
    <dgm:pt modelId="{FA5A891E-1476-D94F-A1AF-CCB7E72C1AF5}" type="pres">
      <dgm:prSet presAssocID="{620C197B-8959-4715-B44A-475E0E427332}" presName="background" presStyleLbl="node0" presStyleIdx="0" presStyleCnt="1"/>
      <dgm:spPr/>
    </dgm:pt>
    <dgm:pt modelId="{0F137DB1-E140-1244-B54D-691FDAD50DEA}" type="pres">
      <dgm:prSet presAssocID="{620C197B-8959-4715-B44A-475E0E427332}" presName="text" presStyleLbl="fgAcc0" presStyleIdx="0" presStyleCnt="1" custScaleX="100403" custScaleY="13270" custLinFactNeighborX="1383" custLinFactNeighborY="3234">
        <dgm:presLayoutVars>
          <dgm:chPref val="3"/>
        </dgm:presLayoutVars>
      </dgm:prSet>
      <dgm:spPr/>
    </dgm:pt>
    <dgm:pt modelId="{EF6C8EBF-03DF-9441-B57E-225A94CC1F90}" type="pres">
      <dgm:prSet presAssocID="{620C197B-8959-4715-B44A-475E0E427332}" presName="hierChild2" presStyleCnt="0"/>
      <dgm:spPr/>
    </dgm:pt>
  </dgm:ptLst>
  <dgm:cxnLst>
    <dgm:cxn modelId="{F50FE152-B40A-A24D-B358-9D4827D6F1D3}" type="presOf" srcId="{620C197B-8959-4715-B44A-475E0E427332}" destId="{0F137DB1-E140-1244-B54D-691FDAD50DEA}" srcOrd="0" destOrd="0" presId="urn:microsoft.com/office/officeart/2005/8/layout/hierarchy1"/>
    <dgm:cxn modelId="{CA7573CF-01C9-814B-8E00-D0276852FABF}" type="presOf" srcId="{D5898AC0-2D08-439C-A183-85DC385DF673}" destId="{806EB9D5-5515-B246-B245-AAC8A1EAA5BC}" srcOrd="0" destOrd="0" presId="urn:microsoft.com/office/officeart/2005/8/layout/hierarchy1"/>
    <dgm:cxn modelId="{59BEACEA-E8C1-4D64-8259-FDB189F50767}" srcId="{D5898AC0-2D08-439C-A183-85DC385DF673}" destId="{620C197B-8959-4715-B44A-475E0E427332}" srcOrd="0" destOrd="0" parTransId="{8CEFA0F6-4CA0-46FD-B072-D696CC30482F}" sibTransId="{EC4C8EB8-4020-482D-A43D-745F569D3892}"/>
    <dgm:cxn modelId="{17EDCF41-D354-F746-9B7D-3F8AF995963D}" type="presParOf" srcId="{806EB9D5-5515-B246-B245-AAC8A1EAA5BC}" destId="{D97B835E-8232-694B-8CA3-EDAAA7976AA5}" srcOrd="0" destOrd="0" presId="urn:microsoft.com/office/officeart/2005/8/layout/hierarchy1"/>
    <dgm:cxn modelId="{A4BF74C8-3849-C24E-BB45-08E6919B97A1}" type="presParOf" srcId="{D97B835E-8232-694B-8CA3-EDAAA7976AA5}" destId="{90F6FF3A-AF44-D143-94E6-FF7B4A6B3486}" srcOrd="0" destOrd="0" presId="urn:microsoft.com/office/officeart/2005/8/layout/hierarchy1"/>
    <dgm:cxn modelId="{60A0D589-4464-3F45-9D9C-0088A3B79E52}" type="presParOf" srcId="{90F6FF3A-AF44-D143-94E6-FF7B4A6B3486}" destId="{FA5A891E-1476-D94F-A1AF-CCB7E72C1AF5}" srcOrd="0" destOrd="0" presId="urn:microsoft.com/office/officeart/2005/8/layout/hierarchy1"/>
    <dgm:cxn modelId="{2D6601DB-FC6E-B548-9C95-CDDDFA1F039B}" type="presParOf" srcId="{90F6FF3A-AF44-D143-94E6-FF7B4A6B3486}" destId="{0F137DB1-E140-1244-B54D-691FDAD50DEA}" srcOrd="1" destOrd="0" presId="urn:microsoft.com/office/officeart/2005/8/layout/hierarchy1"/>
    <dgm:cxn modelId="{D7CE6763-C107-834C-813E-A5CE22A4FE8C}" type="presParOf" srcId="{D97B835E-8232-694B-8CA3-EDAAA7976AA5}" destId="{EF6C8EBF-03DF-9441-B57E-225A94CC1F9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D5898AC0-2D08-439C-A183-85DC385DF673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0C197B-8959-4715-B44A-475E0E427332}">
      <dgm:prSet/>
      <dgm:spPr/>
      <dgm:t>
        <a:bodyPr/>
        <a:lstStyle/>
        <a:p>
          <a:r>
            <a:rPr lang="en-US" dirty="0"/>
            <a:t>A sequencer</a:t>
          </a:r>
        </a:p>
      </dgm:t>
    </dgm:pt>
    <dgm:pt modelId="{8CEFA0F6-4CA0-46FD-B072-D696CC30482F}" type="parTrans" cxnId="{59BEACEA-E8C1-4D64-8259-FDB189F50767}">
      <dgm:prSet/>
      <dgm:spPr/>
      <dgm:t>
        <a:bodyPr/>
        <a:lstStyle/>
        <a:p>
          <a:endParaRPr lang="en-US"/>
        </a:p>
      </dgm:t>
    </dgm:pt>
    <dgm:pt modelId="{EC4C8EB8-4020-482D-A43D-745F569D3892}" type="sibTrans" cxnId="{59BEACEA-E8C1-4D64-8259-FDB189F50767}">
      <dgm:prSet/>
      <dgm:spPr/>
      <dgm:t>
        <a:bodyPr/>
        <a:lstStyle/>
        <a:p>
          <a:endParaRPr lang="en-US"/>
        </a:p>
      </dgm:t>
    </dgm:pt>
    <dgm:pt modelId="{806EB9D5-5515-B246-B245-AAC8A1EAA5BC}" type="pres">
      <dgm:prSet presAssocID="{D5898AC0-2D08-439C-A183-85DC385DF67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97B835E-8232-694B-8CA3-EDAAA7976AA5}" type="pres">
      <dgm:prSet presAssocID="{620C197B-8959-4715-B44A-475E0E427332}" presName="hierRoot1" presStyleCnt="0"/>
      <dgm:spPr/>
    </dgm:pt>
    <dgm:pt modelId="{90F6FF3A-AF44-D143-94E6-FF7B4A6B3486}" type="pres">
      <dgm:prSet presAssocID="{620C197B-8959-4715-B44A-475E0E427332}" presName="composite" presStyleCnt="0"/>
      <dgm:spPr/>
    </dgm:pt>
    <dgm:pt modelId="{FA5A891E-1476-D94F-A1AF-CCB7E72C1AF5}" type="pres">
      <dgm:prSet presAssocID="{620C197B-8959-4715-B44A-475E0E427332}" presName="background" presStyleLbl="node0" presStyleIdx="0" presStyleCnt="1"/>
      <dgm:spPr/>
    </dgm:pt>
    <dgm:pt modelId="{0F137DB1-E140-1244-B54D-691FDAD50DEA}" type="pres">
      <dgm:prSet presAssocID="{620C197B-8959-4715-B44A-475E0E427332}" presName="text" presStyleLbl="fgAcc0" presStyleIdx="0" presStyleCnt="1" custScaleX="100403" custScaleY="13270" custLinFactNeighborX="1383" custLinFactNeighborY="3234">
        <dgm:presLayoutVars>
          <dgm:chPref val="3"/>
        </dgm:presLayoutVars>
      </dgm:prSet>
      <dgm:spPr/>
    </dgm:pt>
    <dgm:pt modelId="{EF6C8EBF-03DF-9441-B57E-225A94CC1F90}" type="pres">
      <dgm:prSet presAssocID="{620C197B-8959-4715-B44A-475E0E427332}" presName="hierChild2" presStyleCnt="0"/>
      <dgm:spPr/>
    </dgm:pt>
  </dgm:ptLst>
  <dgm:cxnLst>
    <dgm:cxn modelId="{F50FE152-B40A-A24D-B358-9D4827D6F1D3}" type="presOf" srcId="{620C197B-8959-4715-B44A-475E0E427332}" destId="{0F137DB1-E140-1244-B54D-691FDAD50DEA}" srcOrd="0" destOrd="0" presId="urn:microsoft.com/office/officeart/2005/8/layout/hierarchy1"/>
    <dgm:cxn modelId="{CA7573CF-01C9-814B-8E00-D0276852FABF}" type="presOf" srcId="{D5898AC0-2D08-439C-A183-85DC385DF673}" destId="{806EB9D5-5515-B246-B245-AAC8A1EAA5BC}" srcOrd="0" destOrd="0" presId="urn:microsoft.com/office/officeart/2005/8/layout/hierarchy1"/>
    <dgm:cxn modelId="{59BEACEA-E8C1-4D64-8259-FDB189F50767}" srcId="{D5898AC0-2D08-439C-A183-85DC385DF673}" destId="{620C197B-8959-4715-B44A-475E0E427332}" srcOrd="0" destOrd="0" parTransId="{8CEFA0F6-4CA0-46FD-B072-D696CC30482F}" sibTransId="{EC4C8EB8-4020-482D-A43D-745F569D3892}"/>
    <dgm:cxn modelId="{17EDCF41-D354-F746-9B7D-3F8AF995963D}" type="presParOf" srcId="{806EB9D5-5515-B246-B245-AAC8A1EAA5BC}" destId="{D97B835E-8232-694B-8CA3-EDAAA7976AA5}" srcOrd="0" destOrd="0" presId="urn:microsoft.com/office/officeart/2005/8/layout/hierarchy1"/>
    <dgm:cxn modelId="{A4BF74C8-3849-C24E-BB45-08E6919B97A1}" type="presParOf" srcId="{D97B835E-8232-694B-8CA3-EDAAA7976AA5}" destId="{90F6FF3A-AF44-D143-94E6-FF7B4A6B3486}" srcOrd="0" destOrd="0" presId="urn:microsoft.com/office/officeart/2005/8/layout/hierarchy1"/>
    <dgm:cxn modelId="{60A0D589-4464-3F45-9D9C-0088A3B79E52}" type="presParOf" srcId="{90F6FF3A-AF44-D143-94E6-FF7B4A6B3486}" destId="{FA5A891E-1476-D94F-A1AF-CCB7E72C1AF5}" srcOrd="0" destOrd="0" presId="urn:microsoft.com/office/officeart/2005/8/layout/hierarchy1"/>
    <dgm:cxn modelId="{2D6601DB-FC6E-B548-9C95-CDDDFA1F039B}" type="presParOf" srcId="{90F6FF3A-AF44-D143-94E6-FF7B4A6B3486}" destId="{0F137DB1-E140-1244-B54D-691FDAD50DEA}" srcOrd="1" destOrd="0" presId="urn:microsoft.com/office/officeart/2005/8/layout/hierarchy1"/>
    <dgm:cxn modelId="{D7CE6763-C107-834C-813E-A5CE22A4FE8C}" type="presParOf" srcId="{D97B835E-8232-694B-8CA3-EDAAA7976AA5}" destId="{EF6C8EBF-03DF-9441-B57E-225A94CC1F9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D5898AC0-2D08-439C-A183-85DC385DF673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0C197B-8959-4715-B44A-475E0E427332}">
      <dgm:prSet/>
      <dgm:spPr/>
      <dgm:t>
        <a:bodyPr/>
        <a:lstStyle/>
        <a:p>
          <a:r>
            <a:rPr lang="en-US" dirty="0"/>
            <a:t>A sequencer</a:t>
          </a:r>
        </a:p>
      </dgm:t>
    </dgm:pt>
    <dgm:pt modelId="{8CEFA0F6-4CA0-46FD-B072-D696CC30482F}" type="parTrans" cxnId="{59BEACEA-E8C1-4D64-8259-FDB189F50767}">
      <dgm:prSet/>
      <dgm:spPr/>
      <dgm:t>
        <a:bodyPr/>
        <a:lstStyle/>
        <a:p>
          <a:endParaRPr lang="en-US"/>
        </a:p>
      </dgm:t>
    </dgm:pt>
    <dgm:pt modelId="{EC4C8EB8-4020-482D-A43D-745F569D3892}" type="sibTrans" cxnId="{59BEACEA-E8C1-4D64-8259-FDB189F50767}">
      <dgm:prSet/>
      <dgm:spPr/>
      <dgm:t>
        <a:bodyPr/>
        <a:lstStyle/>
        <a:p>
          <a:endParaRPr lang="en-US"/>
        </a:p>
      </dgm:t>
    </dgm:pt>
    <dgm:pt modelId="{806EB9D5-5515-B246-B245-AAC8A1EAA5BC}" type="pres">
      <dgm:prSet presAssocID="{D5898AC0-2D08-439C-A183-85DC385DF67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97B835E-8232-694B-8CA3-EDAAA7976AA5}" type="pres">
      <dgm:prSet presAssocID="{620C197B-8959-4715-B44A-475E0E427332}" presName="hierRoot1" presStyleCnt="0"/>
      <dgm:spPr/>
    </dgm:pt>
    <dgm:pt modelId="{90F6FF3A-AF44-D143-94E6-FF7B4A6B3486}" type="pres">
      <dgm:prSet presAssocID="{620C197B-8959-4715-B44A-475E0E427332}" presName="composite" presStyleCnt="0"/>
      <dgm:spPr/>
    </dgm:pt>
    <dgm:pt modelId="{FA5A891E-1476-D94F-A1AF-CCB7E72C1AF5}" type="pres">
      <dgm:prSet presAssocID="{620C197B-8959-4715-B44A-475E0E427332}" presName="background" presStyleLbl="node0" presStyleIdx="0" presStyleCnt="1"/>
      <dgm:spPr/>
    </dgm:pt>
    <dgm:pt modelId="{0F137DB1-E140-1244-B54D-691FDAD50DEA}" type="pres">
      <dgm:prSet presAssocID="{620C197B-8959-4715-B44A-475E0E427332}" presName="text" presStyleLbl="fgAcc0" presStyleIdx="0" presStyleCnt="1" custScaleX="100403" custScaleY="13270" custLinFactNeighborX="1383" custLinFactNeighborY="3234">
        <dgm:presLayoutVars>
          <dgm:chPref val="3"/>
        </dgm:presLayoutVars>
      </dgm:prSet>
      <dgm:spPr/>
    </dgm:pt>
    <dgm:pt modelId="{EF6C8EBF-03DF-9441-B57E-225A94CC1F90}" type="pres">
      <dgm:prSet presAssocID="{620C197B-8959-4715-B44A-475E0E427332}" presName="hierChild2" presStyleCnt="0"/>
      <dgm:spPr/>
    </dgm:pt>
  </dgm:ptLst>
  <dgm:cxnLst>
    <dgm:cxn modelId="{F50FE152-B40A-A24D-B358-9D4827D6F1D3}" type="presOf" srcId="{620C197B-8959-4715-B44A-475E0E427332}" destId="{0F137DB1-E140-1244-B54D-691FDAD50DEA}" srcOrd="0" destOrd="0" presId="urn:microsoft.com/office/officeart/2005/8/layout/hierarchy1"/>
    <dgm:cxn modelId="{CA7573CF-01C9-814B-8E00-D0276852FABF}" type="presOf" srcId="{D5898AC0-2D08-439C-A183-85DC385DF673}" destId="{806EB9D5-5515-B246-B245-AAC8A1EAA5BC}" srcOrd="0" destOrd="0" presId="urn:microsoft.com/office/officeart/2005/8/layout/hierarchy1"/>
    <dgm:cxn modelId="{59BEACEA-E8C1-4D64-8259-FDB189F50767}" srcId="{D5898AC0-2D08-439C-A183-85DC385DF673}" destId="{620C197B-8959-4715-B44A-475E0E427332}" srcOrd="0" destOrd="0" parTransId="{8CEFA0F6-4CA0-46FD-B072-D696CC30482F}" sibTransId="{EC4C8EB8-4020-482D-A43D-745F569D3892}"/>
    <dgm:cxn modelId="{17EDCF41-D354-F746-9B7D-3F8AF995963D}" type="presParOf" srcId="{806EB9D5-5515-B246-B245-AAC8A1EAA5BC}" destId="{D97B835E-8232-694B-8CA3-EDAAA7976AA5}" srcOrd="0" destOrd="0" presId="urn:microsoft.com/office/officeart/2005/8/layout/hierarchy1"/>
    <dgm:cxn modelId="{A4BF74C8-3849-C24E-BB45-08E6919B97A1}" type="presParOf" srcId="{D97B835E-8232-694B-8CA3-EDAAA7976AA5}" destId="{90F6FF3A-AF44-D143-94E6-FF7B4A6B3486}" srcOrd="0" destOrd="0" presId="urn:microsoft.com/office/officeart/2005/8/layout/hierarchy1"/>
    <dgm:cxn modelId="{60A0D589-4464-3F45-9D9C-0088A3B79E52}" type="presParOf" srcId="{90F6FF3A-AF44-D143-94E6-FF7B4A6B3486}" destId="{FA5A891E-1476-D94F-A1AF-CCB7E72C1AF5}" srcOrd="0" destOrd="0" presId="urn:microsoft.com/office/officeart/2005/8/layout/hierarchy1"/>
    <dgm:cxn modelId="{2D6601DB-FC6E-B548-9C95-CDDDFA1F039B}" type="presParOf" srcId="{90F6FF3A-AF44-D143-94E6-FF7B4A6B3486}" destId="{0F137DB1-E140-1244-B54D-691FDAD50DEA}" srcOrd="1" destOrd="0" presId="urn:microsoft.com/office/officeart/2005/8/layout/hierarchy1"/>
    <dgm:cxn modelId="{D7CE6763-C107-834C-813E-A5CE22A4FE8C}" type="presParOf" srcId="{D97B835E-8232-694B-8CA3-EDAAA7976AA5}" destId="{EF6C8EBF-03DF-9441-B57E-225A94CC1F9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5898AC0-2D08-439C-A183-85DC385DF673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0C197B-8959-4715-B44A-475E0E427332}">
      <dgm:prSet/>
      <dgm:spPr/>
      <dgm:t>
        <a:bodyPr/>
        <a:lstStyle/>
        <a:p>
          <a:r>
            <a:rPr lang="en-US" dirty="0"/>
            <a:t>Sequencer</a:t>
          </a:r>
        </a:p>
      </dgm:t>
    </dgm:pt>
    <dgm:pt modelId="{8CEFA0F6-4CA0-46FD-B072-D696CC30482F}" type="parTrans" cxnId="{59BEACEA-E8C1-4D64-8259-FDB189F50767}">
      <dgm:prSet/>
      <dgm:spPr/>
      <dgm:t>
        <a:bodyPr/>
        <a:lstStyle/>
        <a:p>
          <a:endParaRPr lang="en-US"/>
        </a:p>
      </dgm:t>
    </dgm:pt>
    <dgm:pt modelId="{EC4C8EB8-4020-482D-A43D-745F569D3892}" type="sibTrans" cxnId="{59BEACEA-E8C1-4D64-8259-FDB189F50767}">
      <dgm:prSet/>
      <dgm:spPr/>
      <dgm:t>
        <a:bodyPr/>
        <a:lstStyle/>
        <a:p>
          <a:endParaRPr lang="en-US"/>
        </a:p>
      </dgm:t>
    </dgm:pt>
    <dgm:pt modelId="{591EB5DA-D456-4719-81F1-C9231B02DA00}">
      <dgm:prSet/>
      <dgm:spPr/>
      <dgm:t>
        <a:bodyPr/>
        <a:lstStyle/>
        <a:p>
          <a:r>
            <a:rPr lang="en-US" dirty="0"/>
            <a:t>Scheduling Policy</a:t>
          </a:r>
        </a:p>
      </dgm:t>
    </dgm:pt>
    <dgm:pt modelId="{14B7D9CF-7179-4D94-8FB1-1DB0C5FB1C1C}" type="parTrans" cxnId="{CADF82A8-156F-47FA-985E-F78E405FCE4E}">
      <dgm:prSet/>
      <dgm:spPr/>
      <dgm:t>
        <a:bodyPr/>
        <a:lstStyle/>
        <a:p>
          <a:endParaRPr lang="en-US"/>
        </a:p>
      </dgm:t>
    </dgm:pt>
    <dgm:pt modelId="{8625C99A-FC32-46B2-B1C6-A58489CFDD88}" type="sibTrans" cxnId="{CADF82A8-156F-47FA-985E-F78E405FCE4E}">
      <dgm:prSet/>
      <dgm:spPr/>
      <dgm:t>
        <a:bodyPr/>
        <a:lstStyle/>
        <a:p>
          <a:endParaRPr lang="en-US"/>
        </a:p>
      </dgm:t>
    </dgm:pt>
    <dgm:pt modelId="{806EB9D5-5515-B246-B245-AAC8A1EAA5BC}" type="pres">
      <dgm:prSet presAssocID="{D5898AC0-2D08-439C-A183-85DC385DF67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97B835E-8232-694B-8CA3-EDAAA7976AA5}" type="pres">
      <dgm:prSet presAssocID="{620C197B-8959-4715-B44A-475E0E427332}" presName="hierRoot1" presStyleCnt="0"/>
      <dgm:spPr/>
    </dgm:pt>
    <dgm:pt modelId="{90F6FF3A-AF44-D143-94E6-FF7B4A6B3486}" type="pres">
      <dgm:prSet presAssocID="{620C197B-8959-4715-B44A-475E0E427332}" presName="composite" presStyleCnt="0"/>
      <dgm:spPr/>
    </dgm:pt>
    <dgm:pt modelId="{FA5A891E-1476-D94F-A1AF-CCB7E72C1AF5}" type="pres">
      <dgm:prSet presAssocID="{620C197B-8959-4715-B44A-475E0E427332}" presName="background" presStyleLbl="node0" presStyleIdx="0" presStyleCnt="2"/>
      <dgm:spPr/>
    </dgm:pt>
    <dgm:pt modelId="{0F137DB1-E140-1244-B54D-691FDAD50DEA}" type="pres">
      <dgm:prSet presAssocID="{620C197B-8959-4715-B44A-475E0E427332}" presName="text" presStyleLbl="fgAcc0" presStyleIdx="0" presStyleCnt="2" custScaleX="65157" custScaleY="47747">
        <dgm:presLayoutVars>
          <dgm:chPref val="3"/>
        </dgm:presLayoutVars>
      </dgm:prSet>
      <dgm:spPr/>
    </dgm:pt>
    <dgm:pt modelId="{EF6C8EBF-03DF-9441-B57E-225A94CC1F90}" type="pres">
      <dgm:prSet presAssocID="{620C197B-8959-4715-B44A-475E0E427332}" presName="hierChild2" presStyleCnt="0"/>
      <dgm:spPr/>
    </dgm:pt>
    <dgm:pt modelId="{261EBC69-D250-184B-B07F-4A04A924D2FD}" type="pres">
      <dgm:prSet presAssocID="{591EB5DA-D456-4719-81F1-C9231B02DA00}" presName="hierRoot1" presStyleCnt="0"/>
      <dgm:spPr/>
    </dgm:pt>
    <dgm:pt modelId="{5BE3205E-7013-7541-B0F7-3934FBC36E68}" type="pres">
      <dgm:prSet presAssocID="{591EB5DA-D456-4719-81F1-C9231B02DA00}" presName="composite" presStyleCnt="0"/>
      <dgm:spPr/>
    </dgm:pt>
    <dgm:pt modelId="{5787790F-D557-A44E-8EB2-AB272599E82D}" type="pres">
      <dgm:prSet presAssocID="{591EB5DA-D456-4719-81F1-C9231B02DA00}" presName="background" presStyleLbl="node0" presStyleIdx="1" presStyleCnt="2"/>
      <dgm:spPr/>
    </dgm:pt>
    <dgm:pt modelId="{C384D89C-DE2A-D74A-B4F0-9B134018EC1D}" type="pres">
      <dgm:prSet presAssocID="{591EB5DA-D456-4719-81F1-C9231B02DA00}" presName="text" presStyleLbl="fgAcc0" presStyleIdx="1" presStyleCnt="2" custScaleX="63261" custScaleY="47565">
        <dgm:presLayoutVars>
          <dgm:chPref val="3"/>
        </dgm:presLayoutVars>
      </dgm:prSet>
      <dgm:spPr/>
    </dgm:pt>
    <dgm:pt modelId="{66A372F0-CFD0-2F4E-BEED-456CD7A9471A}" type="pres">
      <dgm:prSet presAssocID="{591EB5DA-D456-4719-81F1-C9231B02DA00}" presName="hierChild2" presStyleCnt="0"/>
      <dgm:spPr/>
    </dgm:pt>
  </dgm:ptLst>
  <dgm:cxnLst>
    <dgm:cxn modelId="{F50FE152-B40A-A24D-B358-9D4827D6F1D3}" type="presOf" srcId="{620C197B-8959-4715-B44A-475E0E427332}" destId="{0F137DB1-E140-1244-B54D-691FDAD50DEA}" srcOrd="0" destOrd="0" presId="urn:microsoft.com/office/officeart/2005/8/layout/hierarchy1"/>
    <dgm:cxn modelId="{CADF82A8-156F-47FA-985E-F78E405FCE4E}" srcId="{D5898AC0-2D08-439C-A183-85DC385DF673}" destId="{591EB5DA-D456-4719-81F1-C9231B02DA00}" srcOrd="1" destOrd="0" parTransId="{14B7D9CF-7179-4D94-8FB1-1DB0C5FB1C1C}" sibTransId="{8625C99A-FC32-46B2-B1C6-A58489CFDD88}"/>
    <dgm:cxn modelId="{CA7573CF-01C9-814B-8E00-D0276852FABF}" type="presOf" srcId="{D5898AC0-2D08-439C-A183-85DC385DF673}" destId="{806EB9D5-5515-B246-B245-AAC8A1EAA5BC}" srcOrd="0" destOrd="0" presId="urn:microsoft.com/office/officeart/2005/8/layout/hierarchy1"/>
    <dgm:cxn modelId="{C1B1CCE5-A5A1-4640-B620-1F0859F0F7F4}" type="presOf" srcId="{591EB5DA-D456-4719-81F1-C9231B02DA00}" destId="{C384D89C-DE2A-D74A-B4F0-9B134018EC1D}" srcOrd="0" destOrd="0" presId="urn:microsoft.com/office/officeart/2005/8/layout/hierarchy1"/>
    <dgm:cxn modelId="{59BEACEA-E8C1-4D64-8259-FDB189F50767}" srcId="{D5898AC0-2D08-439C-A183-85DC385DF673}" destId="{620C197B-8959-4715-B44A-475E0E427332}" srcOrd="0" destOrd="0" parTransId="{8CEFA0F6-4CA0-46FD-B072-D696CC30482F}" sibTransId="{EC4C8EB8-4020-482D-A43D-745F569D3892}"/>
    <dgm:cxn modelId="{17EDCF41-D354-F746-9B7D-3F8AF995963D}" type="presParOf" srcId="{806EB9D5-5515-B246-B245-AAC8A1EAA5BC}" destId="{D97B835E-8232-694B-8CA3-EDAAA7976AA5}" srcOrd="0" destOrd="0" presId="urn:microsoft.com/office/officeart/2005/8/layout/hierarchy1"/>
    <dgm:cxn modelId="{A4BF74C8-3849-C24E-BB45-08E6919B97A1}" type="presParOf" srcId="{D97B835E-8232-694B-8CA3-EDAAA7976AA5}" destId="{90F6FF3A-AF44-D143-94E6-FF7B4A6B3486}" srcOrd="0" destOrd="0" presId="urn:microsoft.com/office/officeart/2005/8/layout/hierarchy1"/>
    <dgm:cxn modelId="{60A0D589-4464-3F45-9D9C-0088A3B79E52}" type="presParOf" srcId="{90F6FF3A-AF44-D143-94E6-FF7B4A6B3486}" destId="{FA5A891E-1476-D94F-A1AF-CCB7E72C1AF5}" srcOrd="0" destOrd="0" presId="urn:microsoft.com/office/officeart/2005/8/layout/hierarchy1"/>
    <dgm:cxn modelId="{2D6601DB-FC6E-B548-9C95-CDDDFA1F039B}" type="presParOf" srcId="{90F6FF3A-AF44-D143-94E6-FF7B4A6B3486}" destId="{0F137DB1-E140-1244-B54D-691FDAD50DEA}" srcOrd="1" destOrd="0" presId="urn:microsoft.com/office/officeart/2005/8/layout/hierarchy1"/>
    <dgm:cxn modelId="{D7CE6763-C107-834C-813E-A5CE22A4FE8C}" type="presParOf" srcId="{D97B835E-8232-694B-8CA3-EDAAA7976AA5}" destId="{EF6C8EBF-03DF-9441-B57E-225A94CC1F90}" srcOrd="1" destOrd="0" presId="urn:microsoft.com/office/officeart/2005/8/layout/hierarchy1"/>
    <dgm:cxn modelId="{FFCC0A55-D795-3340-97AD-67134B0CFB4E}" type="presParOf" srcId="{806EB9D5-5515-B246-B245-AAC8A1EAA5BC}" destId="{261EBC69-D250-184B-B07F-4A04A924D2FD}" srcOrd="1" destOrd="0" presId="urn:microsoft.com/office/officeart/2005/8/layout/hierarchy1"/>
    <dgm:cxn modelId="{565BF7E4-AEF5-AE4C-8B83-45DEDD18BCA4}" type="presParOf" srcId="{261EBC69-D250-184B-B07F-4A04A924D2FD}" destId="{5BE3205E-7013-7541-B0F7-3934FBC36E68}" srcOrd="0" destOrd="0" presId="urn:microsoft.com/office/officeart/2005/8/layout/hierarchy1"/>
    <dgm:cxn modelId="{B2EE9FAD-C5EB-2042-A506-46B74DF56309}" type="presParOf" srcId="{5BE3205E-7013-7541-B0F7-3934FBC36E68}" destId="{5787790F-D557-A44E-8EB2-AB272599E82D}" srcOrd="0" destOrd="0" presId="urn:microsoft.com/office/officeart/2005/8/layout/hierarchy1"/>
    <dgm:cxn modelId="{1C205091-D87D-6B46-AE2B-34CD1BE691CA}" type="presParOf" srcId="{5BE3205E-7013-7541-B0F7-3934FBC36E68}" destId="{C384D89C-DE2A-D74A-B4F0-9B134018EC1D}" srcOrd="1" destOrd="0" presId="urn:microsoft.com/office/officeart/2005/8/layout/hierarchy1"/>
    <dgm:cxn modelId="{6F087824-345E-384C-A4D6-F104979D84F6}" type="presParOf" srcId="{261EBC69-D250-184B-B07F-4A04A924D2FD}" destId="{66A372F0-CFD0-2F4E-BEED-456CD7A9471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5898AC0-2D08-439C-A183-85DC385DF673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0C197B-8959-4715-B44A-475E0E427332}">
      <dgm:prSet/>
      <dgm:spPr/>
      <dgm:t>
        <a:bodyPr/>
        <a:lstStyle/>
        <a:p>
          <a:r>
            <a:rPr lang="en-US" dirty="0"/>
            <a:t>Sequencer</a:t>
          </a:r>
        </a:p>
      </dgm:t>
    </dgm:pt>
    <dgm:pt modelId="{8CEFA0F6-4CA0-46FD-B072-D696CC30482F}" type="parTrans" cxnId="{59BEACEA-E8C1-4D64-8259-FDB189F50767}">
      <dgm:prSet/>
      <dgm:spPr/>
      <dgm:t>
        <a:bodyPr/>
        <a:lstStyle/>
        <a:p>
          <a:endParaRPr lang="en-US"/>
        </a:p>
      </dgm:t>
    </dgm:pt>
    <dgm:pt modelId="{EC4C8EB8-4020-482D-A43D-745F569D3892}" type="sibTrans" cxnId="{59BEACEA-E8C1-4D64-8259-FDB189F50767}">
      <dgm:prSet/>
      <dgm:spPr/>
      <dgm:t>
        <a:bodyPr/>
        <a:lstStyle/>
        <a:p>
          <a:endParaRPr lang="en-US"/>
        </a:p>
      </dgm:t>
    </dgm:pt>
    <dgm:pt modelId="{591EB5DA-D456-4719-81F1-C9231B02DA00}">
      <dgm:prSet/>
      <dgm:spPr/>
      <dgm:t>
        <a:bodyPr/>
        <a:lstStyle/>
        <a:p>
          <a:r>
            <a:rPr lang="en-US" dirty="0"/>
            <a:t>Scheduling Policy</a:t>
          </a:r>
        </a:p>
      </dgm:t>
    </dgm:pt>
    <dgm:pt modelId="{14B7D9CF-7179-4D94-8FB1-1DB0C5FB1C1C}" type="parTrans" cxnId="{CADF82A8-156F-47FA-985E-F78E405FCE4E}">
      <dgm:prSet/>
      <dgm:spPr/>
      <dgm:t>
        <a:bodyPr/>
        <a:lstStyle/>
        <a:p>
          <a:endParaRPr lang="en-US"/>
        </a:p>
      </dgm:t>
    </dgm:pt>
    <dgm:pt modelId="{8625C99A-FC32-46B2-B1C6-A58489CFDD88}" type="sibTrans" cxnId="{CADF82A8-156F-47FA-985E-F78E405FCE4E}">
      <dgm:prSet/>
      <dgm:spPr/>
      <dgm:t>
        <a:bodyPr/>
        <a:lstStyle/>
        <a:p>
          <a:endParaRPr lang="en-US"/>
        </a:p>
      </dgm:t>
    </dgm:pt>
    <dgm:pt modelId="{806EB9D5-5515-B246-B245-AAC8A1EAA5BC}" type="pres">
      <dgm:prSet presAssocID="{D5898AC0-2D08-439C-A183-85DC385DF67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97B835E-8232-694B-8CA3-EDAAA7976AA5}" type="pres">
      <dgm:prSet presAssocID="{620C197B-8959-4715-B44A-475E0E427332}" presName="hierRoot1" presStyleCnt="0"/>
      <dgm:spPr/>
    </dgm:pt>
    <dgm:pt modelId="{90F6FF3A-AF44-D143-94E6-FF7B4A6B3486}" type="pres">
      <dgm:prSet presAssocID="{620C197B-8959-4715-B44A-475E0E427332}" presName="composite" presStyleCnt="0"/>
      <dgm:spPr/>
    </dgm:pt>
    <dgm:pt modelId="{FA5A891E-1476-D94F-A1AF-CCB7E72C1AF5}" type="pres">
      <dgm:prSet presAssocID="{620C197B-8959-4715-B44A-475E0E427332}" presName="background" presStyleLbl="node0" presStyleIdx="0" presStyleCnt="2"/>
      <dgm:spPr/>
    </dgm:pt>
    <dgm:pt modelId="{0F137DB1-E140-1244-B54D-691FDAD50DEA}" type="pres">
      <dgm:prSet presAssocID="{620C197B-8959-4715-B44A-475E0E427332}" presName="text" presStyleLbl="fgAcc0" presStyleIdx="0" presStyleCnt="2" custScaleX="65157" custScaleY="47747">
        <dgm:presLayoutVars>
          <dgm:chPref val="3"/>
        </dgm:presLayoutVars>
      </dgm:prSet>
      <dgm:spPr/>
    </dgm:pt>
    <dgm:pt modelId="{EF6C8EBF-03DF-9441-B57E-225A94CC1F90}" type="pres">
      <dgm:prSet presAssocID="{620C197B-8959-4715-B44A-475E0E427332}" presName="hierChild2" presStyleCnt="0"/>
      <dgm:spPr/>
    </dgm:pt>
    <dgm:pt modelId="{261EBC69-D250-184B-B07F-4A04A924D2FD}" type="pres">
      <dgm:prSet presAssocID="{591EB5DA-D456-4719-81F1-C9231B02DA00}" presName="hierRoot1" presStyleCnt="0"/>
      <dgm:spPr/>
    </dgm:pt>
    <dgm:pt modelId="{5BE3205E-7013-7541-B0F7-3934FBC36E68}" type="pres">
      <dgm:prSet presAssocID="{591EB5DA-D456-4719-81F1-C9231B02DA00}" presName="composite" presStyleCnt="0"/>
      <dgm:spPr/>
    </dgm:pt>
    <dgm:pt modelId="{5787790F-D557-A44E-8EB2-AB272599E82D}" type="pres">
      <dgm:prSet presAssocID="{591EB5DA-D456-4719-81F1-C9231B02DA00}" presName="background" presStyleLbl="node0" presStyleIdx="1" presStyleCnt="2"/>
      <dgm:spPr/>
    </dgm:pt>
    <dgm:pt modelId="{C384D89C-DE2A-D74A-B4F0-9B134018EC1D}" type="pres">
      <dgm:prSet presAssocID="{591EB5DA-D456-4719-81F1-C9231B02DA00}" presName="text" presStyleLbl="fgAcc0" presStyleIdx="1" presStyleCnt="2" custScaleX="63261" custScaleY="47565">
        <dgm:presLayoutVars>
          <dgm:chPref val="3"/>
        </dgm:presLayoutVars>
      </dgm:prSet>
      <dgm:spPr/>
    </dgm:pt>
    <dgm:pt modelId="{66A372F0-CFD0-2F4E-BEED-456CD7A9471A}" type="pres">
      <dgm:prSet presAssocID="{591EB5DA-D456-4719-81F1-C9231B02DA00}" presName="hierChild2" presStyleCnt="0"/>
      <dgm:spPr/>
    </dgm:pt>
  </dgm:ptLst>
  <dgm:cxnLst>
    <dgm:cxn modelId="{F50FE152-B40A-A24D-B358-9D4827D6F1D3}" type="presOf" srcId="{620C197B-8959-4715-B44A-475E0E427332}" destId="{0F137DB1-E140-1244-B54D-691FDAD50DEA}" srcOrd="0" destOrd="0" presId="urn:microsoft.com/office/officeart/2005/8/layout/hierarchy1"/>
    <dgm:cxn modelId="{CADF82A8-156F-47FA-985E-F78E405FCE4E}" srcId="{D5898AC0-2D08-439C-A183-85DC385DF673}" destId="{591EB5DA-D456-4719-81F1-C9231B02DA00}" srcOrd="1" destOrd="0" parTransId="{14B7D9CF-7179-4D94-8FB1-1DB0C5FB1C1C}" sibTransId="{8625C99A-FC32-46B2-B1C6-A58489CFDD88}"/>
    <dgm:cxn modelId="{CA7573CF-01C9-814B-8E00-D0276852FABF}" type="presOf" srcId="{D5898AC0-2D08-439C-A183-85DC385DF673}" destId="{806EB9D5-5515-B246-B245-AAC8A1EAA5BC}" srcOrd="0" destOrd="0" presId="urn:microsoft.com/office/officeart/2005/8/layout/hierarchy1"/>
    <dgm:cxn modelId="{C1B1CCE5-A5A1-4640-B620-1F0859F0F7F4}" type="presOf" srcId="{591EB5DA-D456-4719-81F1-C9231B02DA00}" destId="{C384D89C-DE2A-D74A-B4F0-9B134018EC1D}" srcOrd="0" destOrd="0" presId="urn:microsoft.com/office/officeart/2005/8/layout/hierarchy1"/>
    <dgm:cxn modelId="{59BEACEA-E8C1-4D64-8259-FDB189F50767}" srcId="{D5898AC0-2D08-439C-A183-85DC385DF673}" destId="{620C197B-8959-4715-B44A-475E0E427332}" srcOrd="0" destOrd="0" parTransId="{8CEFA0F6-4CA0-46FD-B072-D696CC30482F}" sibTransId="{EC4C8EB8-4020-482D-A43D-745F569D3892}"/>
    <dgm:cxn modelId="{17EDCF41-D354-F746-9B7D-3F8AF995963D}" type="presParOf" srcId="{806EB9D5-5515-B246-B245-AAC8A1EAA5BC}" destId="{D97B835E-8232-694B-8CA3-EDAAA7976AA5}" srcOrd="0" destOrd="0" presId="urn:microsoft.com/office/officeart/2005/8/layout/hierarchy1"/>
    <dgm:cxn modelId="{A4BF74C8-3849-C24E-BB45-08E6919B97A1}" type="presParOf" srcId="{D97B835E-8232-694B-8CA3-EDAAA7976AA5}" destId="{90F6FF3A-AF44-D143-94E6-FF7B4A6B3486}" srcOrd="0" destOrd="0" presId="urn:microsoft.com/office/officeart/2005/8/layout/hierarchy1"/>
    <dgm:cxn modelId="{60A0D589-4464-3F45-9D9C-0088A3B79E52}" type="presParOf" srcId="{90F6FF3A-AF44-D143-94E6-FF7B4A6B3486}" destId="{FA5A891E-1476-D94F-A1AF-CCB7E72C1AF5}" srcOrd="0" destOrd="0" presId="urn:microsoft.com/office/officeart/2005/8/layout/hierarchy1"/>
    <dgm:cxn modelId="{2D6601DB-FC6E-B548-9C95-CDDDFA1F039B}" type="presParOf" srcId="{90F6FF3A-AF44-D143-94E6-FF7B4A6B3486}" destId="{0F137DB1-E140-1244-B54D-691FDAD50DEA}" srcOrd="1" destOrd="0" presId="urn:microsoft.com/office/officeart/2005/8/layout/hierarchy1"/>
    <dgm:cxn modelId="{D7CE6763-C107-834C-813E-A5CE22A4FE8C}" type="presParOf" srcId="{D97B835E-8232-694B-8CA3-EDAAA7976AA5}" destId="{EF6C8EBF-03DF-9441-B57E-225A94CC1F90}" srcOrd="1" destOrd="0" presId="urn:microsoft.com/office/officeart/2005/8/layout/hierarchy1"/>
    <dgm:cxn modelId="{FFCC0A55-D795-3340-97AD-67134B0CFB4E}" type="presParOf" srcId="{806EB9D5-5515-B246-B245-AAC8A1EAA5BC}" destId="{261EBC69-D250-184B-B07F-4A04A924D2FD}" srcOrd="1" destOrd="0" presId="urn:microsoft.com/office/officeart/2005/8/layout/hierarchy1"/>
    <dgm:cxn modelId="{565BF7E4-AEF5-AE4C-8B83-45DEDD18BCA4}" type="presParOf" srcId="{261EBC69-D250-184B-B07F-4A04A924D2FD}" destId="{5BE3205E-7013-7541-B0F7-3934FBC36E68}" srcOrd="0" destOrd="0" presId="urn:microsoft.com/office/officeart/2005/8/layout/hierarchy1"/>
    <dgm:cxn modelId="{B2EE9FAD-C5EB-2042-A506-46B74DF56309}" type="presParOf" srcId="{5BE3205E-7013-7541-B0F7-3934FBC36E68}" destId="{5787790F-D557-A44E-8EB2-AB272599E82D}" srcOrd="0" destOrd="0" presId="urn:microsoft.com/office/officeart/2005/8/layout/hierarchy1"/>
    <dgm:cxn modelId="{1C205091-D87D-6B46-AE2B-34CD1BE691CA}" type="presParOf" srcId="{5BE3205E-7013-7541-B0F7-3934FBC36E68}" destId="{C384D89C-DE2A-D74A-B4F0-9B134018EC1D}" srcOrd="1" destOrd="0" presId="urn:microsoft.com/office/officeart/2005/8/layout/hierarchy1"/>
    <dgm:cxn modelId="{6F087824-345E-384C-A4D6-F104979D84F6}" type="presParOf" srcId="{261EBC69-D250-184B-B07F-4A04A924D2FD}" destId="{66A372F0-CFD0-2F4E-BEED-456CD7A9471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5898AC0-2D08-439C-A183-85DC385DF673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0C197B-8959-4715-B44A-475E0E427332}">
      <dgm:prSet/>
      <dgm:spPr/>
      <dgm:t>
        <a:bodyPr/>
        <a:lstStyle/>
        <a:p>
          <a:r>
            <a:rPr lang="en-US" dirty="0"/>
            <a:t>Sequencer</a:t>
          </a:r>
        </a:p>
      </dgm:t>
    </dgm:pt>
    <dgm:pt modelId="{8CEFA0F6-4CA0-46FD-B072-D696CC30482F}" type="parTrans" cxnId="{59BEACEA-E8C1-4D64-8259-FDB189F50767}">
      <dgm:prSet/>
      <dgm:spPr/>
      <dgm:t>
        <a:bodyPr/>
        <a:lstStyle/>
        <a:p>
          <a:endParaRPr lang="en-US"/>
        </a:p>
      </dgm:t>
    </dgm:pt>
    <dgm:pt modelId="{EC4C8EB8-4020-482D-A43D-745F569D3892}" type="sibTrans" cxnId="{59BEACEA-E8C1-4D64-8259-FDB189F50767}">
      <dgm:prSet/>
      <dgm:spPr/>
      <dgm:t>
        <a:bodyPr/>
        <a:lstStyle/>
        <a:p>
          <a:endParaRPr lang="en-US"/>
        </a:p>
      </dgm:t>
    </dgm:pt>
    <dgm:pt modelId="{591EB5DA-D456-4719-81F1-C9231B02DA00}">
      <dgm:prSet/>
      <dgm:spPr/>
      <dgm:t>
        <a:bodyPr/>
        <a:lstStyle/>
        <a:p>
          <a:r>
            <a:rPr lang="en-US" dirty="0"/>
            <a:t>Scheduling Policy</a:t>
          </a:r>
        </a:p>
      </dgm:t>
    </dgm:pt>
    <dgm:pt modelId="{14B7D9CF-7179-4D94-8FB1-1DB0C5FB1C1C}" type="parTrans" cxnId="{CADF82A8-156F-47FA-985E-F78E405FCE4E}">
      <dgm:prSet/>
      <dgm:spPr/>
      <dgm:t>
        <a:bodyPr/>
        <a:lstStyle/>
        <a:p>
          <a:endParaRPr lang="en-US"/>
        </a:p>
      </dgm:t>
    </dgm:pt>
    <dgm:pt modelId="{8625C99A-FC32-46B2-B1C6-A58489CFDD88}" type="sibTrans" cxnId="{CADF82A8-156F-47FA-985E-F78E405FCE4E}">
      <dgm:prSet/>
      <dgm:spPr/>
      <dgm:t>
        <a:bodyPr/>
        <a:lstStyle/>
        <a:p>
          <a:endParaRPr lang="en-US"/>
        </a:p>
      </dgm:t>
    </dgm:pt>
    <dgm:pt modelId="{806EB9D5-5515-B246-B245-AAC8A1EAA5BC}" type="pres">
      <dgm:prSet presAssocID="{D5898AC0-2D08-439C-A183-85DC385DF67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97B835E-8232-694B-8CA3-EDAAA7976AA5}" type="pres">
      <dgm:prSet presAssocID="{620C197B-8959-4715-B44A-475E0E427332}" presName="hierRoot1" presStyleCnt="0"/>
      <dgm:spPr/>
    </dgm:pt>
    <dgm:pt modelId="{90F6FF3A-AF44-D143-94E6-FF7B4A6B3486}" type="pres">
      <dgm:prSet presAssocID="{620C197B-8959-4715-B44A-475E0E427332}" presName="composite" presStyleCnt="0"/>
      <dgm:spPr/>
    </dgm:pt>
    <dgm:pt modelId="{FA5A891E-1476-D94F-A1AF-CCB7E72C1AF5}" type="pres">
      <dgm:prSet presAssocID="{620C197B-8959-4715-B44A-475E0E427332}" presName="background" presStyleLbl="node0" presStyleIdx="0" presStyleCnt="2"/>
      <dgm:spPr/>
    </dgm:pt>
    <dgm:pt modelId="{0F137DB1-E140-1244-B54D-691FDAD50DEA}" type="pres">
      <dgm:prSet presAssocID="{620C197B-8959-4715-B44A-475E0E427332}" presName="text" presStyleLbl="fgAcc0" presStyleIdx="0" presStyleCnt="2" custScaleX="65157" custScaleY="47747">
        <dgm:presLayoutVars>
          <dgm:chPref val="3"/>
        </dgm:presLayoutVars>
      </dgm:prSet>
      <dgm:spPr/>
    </dgm:pt>
    <dgm:pt modelId="{EF6C8EBF-03DF-9441-B57E-225A94CC1F90}" type="pres">
      <dgm:prSet presAssocID="{620C197B-8959-4715-B44A-475E0E427332}" presName="hierChild2" presStyleCnt="0"/>
      <dgm:spPr/>
    </dgm:pt>
    <dgm:pt modelId="{261EBC69-D250-184B-B07F-4A04A924D2FD}" type="pres">
      <dgm:prSet presAssocID="{591EB5DA-D456-4719-81F1-C9231B02DA00}" presName="hierRoot1" presStyleCnt="0"/>
      <dgm:spPr/>
    </dgm:pt>
    <dgm:pt modelId="{5BE3205E-7013-7541-B0F7-3934FBC36E68}" type="pres">
      <dgm:prSet presAssocID="{591EB5DA-D456-4719-81F1-C9231B02DA00}" presName="composite" presStyleCnt="0"/>
      <dgm:spPr/>
    </dgm:pt>
    <dgm:pt modelId="{5787790F-D557-A44E-8EB2-AB272599E82D}" type="pres">
      <dgm:prSet presAssocID="{591EB5DA-D456-4719-81F1-C9231B02DA00}" presName="background" presStyleLbl="node0" presStyleIdx="1" presStyleCnt="2"/>
      <dgm:spPr/>
    </dgm:pt>
    <dgm:pt modelId="{C384D89C-DE2A-D74A-B4F0-9B134018EC1D}" type="pres">
      <dgm:prSet presAssocID="{591EB5DA-D456-4719-81F1-C9231B02DA00}" presName="text" presStyleLbl="fgAcc0" presStyleIdx="1" presStyleCnt="2" custScaleX="63261" custScaleY="47565">
        <dgm:presLayoutVars>
          <dgm:chPref val="3"/>
        </dgm:presLayoutVars>
      </dgm:prSet>
      <dgm:spPr/>
    </dgm:pt>
    <dgm:pt modelId="{66A372F0-CFD0-2F4E-BEED-456CD7A9471A}" type="pres">
      <dgm:prSet presAssocID="{591EB5DA-D456-4719-81F1-C9231B02DA00}" presName="hierChild2" presStyleCnt="0"/>
      <dgm:spPr/>
    </dgm:pt>
  </dgm:ptLst>
  <dgm:cxnLst>
    <dgm:cxn modelId="{F50FE152-B40A-A24D-B358-9D4827D6F1D3}" type="presOf" srcId="{620C197B-8959-4715-B44A-475E0E427332}" destId="{0F137DB1-E140-1244-B54D-691FDAD50DEA}" srcOrd="0" destOrd="0" presId="urn:microsoft.com/office/officeart/2005/8/layout/hierarchy1"/>
    <dgm:cxn modelId="{CADF82A8-156F-47FA-985E-F78E405FCE4E}" srcId="{D5898AC0-2D08-439C-A183-85DC385DF673}" destId="{591EB5DA-D456-4719-81F1-C9231B02DA00}" srcOrd="1" destOrd="0" parTransId="{14B7D9CF-7179-4D94-8FB1-1DB0C5FB1C1C}" sibTransId="{8625C99A-FC32-46B2-B1C6-A58489CFDD88}"/>
    <dgm:cxn modelId="{CA7573CF-01C9-814B-8E00-D0276852FABF}" type="presOf" srcId="{D5898AC0-2D08-439C-A183-85DC385DF673}" destId="{806EB9D5-5515-B246-B245-AAC8A1EAA5BC}" srcOrd="0" destOrd="0" presId="urn:microsoft.com/office/officeart/2005/8/layout/hierarchy1"/>
    <dgm:cxn modelId="{C1B1CCE5-A5A1-4640-B620-1F0859F0F7F4}" type="presOf" srcId="{591EB5DA-D456-4719-81F1-C9231B02DA00}" destId="{C384D89C-DE2A-D74A-B4F0-9B134018EC1D}" srcOrd="0" destOrd="0" presId="urn:microsoft.com/office/officeart/2005/8/layout/hierarchy1"/>
    <dgm:cxn modelId="{59BEACEA-E8C1-4D64-8259-FDB189F50767}" srcId="{D5898AC0-2D08-439C-A183-85DC385DF673}" destId="{620C197B-8959-4715-B44A-475E0E427332}" srcOrd="0" destOrd="0" parTransId="{8CEFA0F6-4CA0-46FD-B072-D696CC30482F}" sibTransId="{EC4C8EB8-4020-482D-A43D-745F569D3892}"/>
    <dgm:cxn modelId="{17EDCF41-D354-F746-9B7D-3F8AF995963D}" type="presParOf" srcId="{806EB9D5-5515-B246-B245-AAC8A1EAA5BC}" destId="{D97B835E-8232-694B-8CA3-EDAAA7976AA5}" srcOrd="0" destOrd="0" presId="urn:microsoft.com/office/officeart/2005/8/layout/hierarchy1"/>
    <dgm:cxn modelId="{A4BF74C8-3849-C24E-BB45-08E6919B97A1}" type="presParOf" srcId="{D97B835E-8232-694B-8CA3-EDAAA7976AA5}" destId="{90F6FF3A-AF44-D143-94E6-FF7B4A6B3486}" srcOrd="0" destOrd="0" presId="urn:microsoft.com/office/officeart/2005/8/layout/hierarchy1"/>
    <dgm:cxn modelId="{60A0D589-4464-3F45-9D9C-0088A3B79E52}" type="presParOf" srcId="{90F6FF3A-AF44-D143-94E6-FF7B4A6B3486}" destId="{FA5A891E-1476-D94F-A1AF-CCB7E72C1AF5}" srcOrd="0" destOrd="0" presId="urn:microsoft.com/office/officeart/2005/8/layout/hierarchy1"/>
    <dgm:cxn modelId="{2D6601DB-FC6E-B548-9C95-CDDDFA1F039B}" type="presParOf" srcId="{90F6FF3A-AF44-D143-94E6-FF7B4A6B3486}" destId="{0F137DB1-E140-1244-B54D-691FDAD50DEA}" srcOrd="1" destOrd="0" presId="urn:microsoft.com/office/officeart/2005/8/layout/hierarchy1"/>
    <dgm:cxn modelId="{D7CE6763-C107-834C-813E-A5CE22A4FE8C}" type="presParOf" srcId="{D97B835E-8232-694B-8CA3-EDAAA7976AA5}" destId="{EF6C8EBF-03DF-9441-B57E-225A94CC1F90}" srcOrd="1" destOrd="0" presId="urn:microsoft.com/office/officeart/2005/8/layout/hierarchy1"/>
    <dgm:cxn modelId="{FFCC0A55-D795-3340-97AD-67134B0CFB4E}" type="presParOf" srcId="{806EB9D5-5515-B246-B245-AAC8A1EAA5BC}" destId="{261EBC69-D250-184B-B07F-4A04A924D2FD}" srcOrd="1" destOrd="0" presId="urn:microsoft.com/office/officeart/2005/8/layout/hierarchy1"/>
    <dgm:cxn modelId="{565BF7E4-AEF5-AE4C-8B83-45DEDD18BCA4}" type="presParOf" srcId="{261EBC69-D250-184B-B07F-4A04A924D2FD}" destId="{5BE3205E-7013-7541-B0F7-3934FBC36E68}" srcOrd="0" destOrd="0" presId="urn:microsoft.com/office/officeart/2005/8/layout/hierarchy1"/>
    <dgm:cxn modelId="{B2EE9FAD-C5EB-2042-A506-46B74DF56309}" type="presParOf" srcId="{5BE3205E-7013-7541-B0F7-3934FBC36E68}" destId="{5787790F-D557-A44E-8EB2-AB272599E82D}" srcOrd="0" destOrd="0" presId="urn:microsoft.com/office/officeart/2005/8/layout/hierarchy1"/>
    <dgm:cxn modelId="{1C205091-D87D-6B46-AE2B-34CD1BE691CA}" type="presParOf" srcId="{5BE3205E-7013-7541-B0F7-3934FBC36E68}" destId="{C384D89C-DE2A-D74A-B4F0-9B134018EC1D}" srcOrd="1" destOrd="0" presId="urn:microsoft.com/office/officeart/2005/8/layout/hierarchy1"/>
    <dgm:cxn modelId="{6F087824-345E-384C-A4D6-F104979D84F6}" type="presParOf" srcId="{261EBC69-D250-184B-B07F-4A04A924D2FD}" destId="{66A372F0-CFD0-2F4E-BEED-456CD7A9471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5898AC0-2D08-439C-A183-85DC385DF673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0C197B-8959-4715-B44A-475E0E427332}">
      <dgm:prSet/>
      <dgm:spPr/>
      <dgm:t>
        <a:bodyPr/>
        <a:lstStyle/>
        <a:p>
          <a:r>
            <a:rPr lang="en-US" dirty="0"/>
            <a:t>A sequencer</a:t>
          </a:r>
        </a:p>
      </dgm:t>
    </dgm:pt>
    <dgm:pt modelId="{8CEFA0F6-4CA0-46FD-B072-D696CC30482F}" type="parTrans" cxnId="{59BEACEA-E8C1-4D64-8259-FDB189F50767}">
      <dgm:prSet/>
      <dgm:spPr/>
      <dgm:t>
        <a:bodyPr/>
        <a:lstStyle/>
        <a:p>
          <a:endParaRPr lang="en-US"/>
        </a:p>
      </dgm:t>
    </dgm:pt>
    <dgm:pt modelId="{EC4C8EB8-4020-482D-A43D-745F569D3892}" type="sibTrans" cxnId="{59BEACEA-E8C1-4D64-8259-FDB189F50767}">
      <dgm:prSet/>
      <dgm:spPr/>
      <dgm:t>
        <a:bodyPr/>
        <a:lstStyle/>
        <a:p>
          <a:endParaRPr lang="en-US"/>
        </a:p>
      </dgm:t>
    </dgm:pt>
    <dgm:pt modelId="{806EB9D5-5515-B246-B245-AAC8A1EAA5BC}" type="pres">
      <dgm:prSet presAssocID="{D5898AC0-2D08-439C-A183-85DC385DF67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97B835E-8232-694B-8CA3-EDAAA7976AA5}" type="pres">
      <dgm:prSet presAssocID="{620C197B-8959-4715-B44A-475E0E427332}" presName="hierRoot1" presStyleCnt="0"/>
      <dgm:spPr/>
    </dgm:pt>
    <dgm:pt modelId="{90F6FF3A-AF44-D143-94E6-FF7B4A6B3486}" type="pres">
      <dgm:prSet presAssocID="{620C197B-8959-4715-B44A-475E0E427332}" presName="composite" presStyleCnt="0"/>
      <dgm:spPr/>
    </dgm:pt>
    <dgm:pt modelId="{FA5A891E-1476-D94F-A1AF-CCB7E72C1AF5}" type="pres">
      <dgm:prSet presAssocID="{620C197B-8959-4715-B44A-475E0E427332}" presName="background" presStyleLbl="node0" presStyleIdx="0" presStyleCnt="1"/>
      <dgm:spPr/>
    </dgm:pt>
    <dgm:pt modelId="{0F137DB1-E140-1244-B54D-691FDAD50DEA}" type="pres">
      <dgm:prSet presAssocID="{620C197B-8959-4715-B44A-475E0E427332}" presName="text" presStyleLbl="fgAcc0" presStyleIdx="0" presStyleCnt="1" custScaleX="100403" custScaleY="13270" custLinFactNeighborX="1383" custLinFactNeighborY="3234">
        <dgm:presLayoutVars>
          <dgm:chPref val="3"/>
        </dgm:presLayoutVars>
      </dgm:prSet>
      <dgm:spPr/>
    </dgm:pt>
    <dgm:pt modelId="{EF6C8EBF-03DF-9441-B57E-225A94CC1F90}" type="pres">
      <dgm:prSet presAssocID="{620C197B-8959-4715-B44A-475E0E427332}" presName="hierChild2" presStyleCnt="0"/>
      <dgm:spPr/>
    </dgm:pt>
  </dgm:ptLst>
  <dgm:cxnLst>
    <dgm:cxn modelId="{F50FE152-B40A-A24D-B358-9D4827D6F1D3}" type="presOf" srcId="{620C197B-8959-4715-B44A-475E0E427332}" destId="{0F137DB1-E140-1244-B54D-691FDAD50DEA}" srcOrd="0" destOrd="0" presId="urn:microsoft.com/office/officeart/2005/8/layout/hierarchy1"/>
    <dgm:cxn modelId="{CA7573CF-01C9-814B-8E00-D0276852FABF}" type="presOf" srcId="{D5898AC0-2D08-439C-A183-85DC385DF673}" destId="{806EB9D5-5515-B246-B245-AAC8A1EAA5BC}" srcOrd="0" destOrd="0" presId="urn:microsoft.com/office/officeart/2005/8/layout/hierarchy1"/>
    <dgm:cxn modelId="{59BEACEA-E8C1-4D64-8259-FDB189F50767}" srcId="{D5898AC0-2D08-439C-A183-85DC385DF673}" destId="{620C197B-8959-4715-B44A-475E0E427332}" srcOrd="0" destOrd="0" parTransId="{8CEFA0F6-4CA0-46FD-B072-D696CC30482F}" sibTransId="{EC4C8EB8-4020-482D-A43D-745F569D3892}"/>
    <dgm:cxn modelId="{17EDCF41-D354-F746-9B7D-3F8AF995963D}" type="presParOf" srcId="{806EB9D5-5515-B246-B245-AAC8A1EAA5BC}" destId="{D97B835E-8232-694B-8CA3-EDAAA7976AA5}" srcOrd="0" destOrd="0" presId="urn:microsoft.com/office/officeart/2005/8/layout/hierarchy1"/>
    <dgm:cxn modelId="{A4BF74C8-3849-C24E-BB45-08E6919B97A1}" type="presParOf" srcId="{D97B835E-8232-694B-8CA3-EDAAA7976AA5}" destId="{90F6FF3A-AF44-D143-94E6-FF7B4A6B3486}" srcOrd="0" destOrd="0" presId="urn:microsoft.com/office/officeart/2005/8/layout/hierarchy1"/>
    <dgm:cxn modelId="{60A0D589-4464-3F45-9D9C-0088A3B79E52}" type="presParOf" srcId="{90F6FF3A-AF44-D143-94E6-FF7B4A6B3486}" destId="{FA5A891E-1476-D94F-A1AF-CCB7E72C1AF5}" srcOrd="0" destOrd="0" presId="urn:microsoft.com/office/officeart/2005/8/layout/hierarchy1"/>
    <dgm:cxn modelId="{2D6601DB-FC6E-B548-9C95-CDDDFA1F039B}" type="presParOf" srcId="{90F6FF3A-AF44-D143-94E6-FF7B4A6B3486}" destId="{0F137DB1-E140-1244-B54D-691FDAD50DEA}" srcOrd="1" destOrd="0" presId="urn:microsoft.com/office/officeart/2005/8/layout/hierarchy1"/>
    <dgm:cxn modelId="{D7CE6763-C107-834C-813E-A5CE22A4FE8C}" type="presParOf" srcId="{D97B835E-8232-694B-8CA3-EDAAA7976AA5}" destId="{EF6C8EBF-03DF-9441-B57E-225A94CC1F9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5898AC0-2D08-439C-A183-85DC385DF673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0C197B-8959-4715-B44A-475E0E427332}">
      <dgm:prSet/>
      <dgm:spPr/>
      <dgm:t>
        <a:bodyPr/>
        <a:lstStyle/>
        <a:p>
          <a:r>
            <a:rPr lang="en-US" dirty="0"/>
            <a:t>A sequencer</a:t>
          </a:r>
        </a:p>
      </dgm:t>
    </dgm:pt>
    <dgm:pt modelId="{8CEFA0F6-4CA0-46FD-B072-D696CC30482F}" type="parTrans" cxnId="{59BEACEA-E8C1-4D64-8259-FDB189F50767}">
      <dgm:prSet/>
      <dgm:spPr/>
      <dgm:t>
        <a:bodyPr/>
        <a:lstStyle/>
        <a:p>
          <a:endParaRPr lang="en-US"/>
        </a:p>
      </dgm:t>
    </dgm:pt>
    <dgm:pt modelId="{EC4C8EB8-4020-482D-A43D-745F569D3892}" type="sibTrans" cxnId="{59BEACEA-E8C1-4D64-8259-FDB189F50767}">
      <dgm:prSet/>
      <dgm:spPr/>
      <dgm:t>
        <a:bodyPr/>
        <a:lstStyle/>
        <a:p>
          <a:endParaRPr lang="en-US"/>
        </a:p>
      </dgm:t>
    </dgm:pt>
    <dgm:pt modelId="{806EB9D5-5515-B246-B245-AAC8A1EAA5BC}" type="pres">
      <dgm:prSet presAssocID="{D5898AC0-2D08-439C-A183-85DC385DF67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97B835E-8232-694B-8CA3-EDAAA7976AA5}" type="pres">
      <dgm:prSet presAssocID="{620C197B-8959-4715-B44A-475E0E427332}" presName="hierRoot1" presStyleCnt="0"/>
      <dgm:spPr/>
    </dgm:pt>
    <dgm:pt modelId="{90F6FF3A-AF44-D143-94E6-FF7B4A6B3486}" type="pres">
      <dgm:prSet presAssocID="{620C197B-8959-4715-B44A-475E0E427332}" presName="composite" presStyleCnt="0"/>
      <dgm:spPr/>
    </dgm:pt>
    <dgm:pt modelId="{FA5A891E-1476-D94F-A1AF-CCB7E72C1AF5}" type="pres">
      <dgm:prSet presAssocID="{620C197B-8959-4715-B44A-475E0E427332}" presName="background" presStyleLbl="node0" presStyleIdx="0" presStyleCnt="1"/>
      <dgm:spPr/>
    </dgm:pt>
    <dgm:pt modelId="{0F137DB1-E140-1244-B54D-691FDAD50DEA}" type="pres">
      <dgm:prSet presAssocID="{620C197B-8959-4715-B44A-475E0E427332}" presName="text" presStyleLbl="fgAcc0" presStyleIdx="0" presStyleCnt="1" custScaleX="100403" custScaleY="13270" custLinFactNeighborX="1383" custLinFactNeighborY="3234">
        <dgm:presLayoutVars>
          <dgm:chPref val="3"/>
        </dgm:presLayoutVars>
      </dgm:prSet>
      <dgm:spPr/>
    </dgm:pt>
    <dgm:pt modelId="{EF6C8EBF-03DF-9441-B57E-225A94CC1F90}" type="pres">
      <dgm:prSet presAssocID="{620C197B-8959-4715-B44A-475E0E427332}" presName="hierChild2" presStyleCnt="0"/>
      <dgm:spPr/>
    </dgm:pt>
  </dgm:ptLst>
  <dgm:cxnLst>
    <dgm:cxn modelId="{F50FE152-B40A-A24D-B358-9D4827D6F1D3}" type="presOf" srcId="{620C197B-8959-4715-B44A-475E0E427332}" destId="{0F137DB1-E140-1244-B54D-691FDAD50DEA}" srcOrd="0" destOrd="0" presId="urn:microsoft.com/office/officeart/2005/8/layout/hierarchy1"/>
    <dgm:cxn modelId="{CA7573CF-01C9-814B-8E00-D0276852FABF}" type="presOf" srcId="{D5898AC0-2D08-439C-A183-85DC385DF673}" destId="{806EB9D5-5515-B246-B245-AAC8A1EAA5BC}" srcOrd="0" destOrd="0" presId="urn:microsoft.com/office/officeart/2005/8/layout/hierarchy1"/>
    <dgm:cxn modelId="{59BEACEA-E8C1-4D64-8259-FDB189F50767}" srcId="{D5898AC0-2D08-439C-A183-85DC385DF673}" destId="{620C197B-8959-4715-B44A-475E0E427332}" srcOrd="0" destOrd="0" parTransId="{8CEFA0F6-4CA0-46FD-B072-D696CC30482F}" sibTransId="{EC4C8EB8-4020-482D-A43D-745F569D3892}"/>
    <dgm:cxn modelId="{17EDCF41-D354-F746-9B7D-3F8AF995963D}" type="presParOf" srcId="{806EB9D5-5515-B246-B245-AAC8A1EAA5BC}" destId="{D97B835E-8232-694B-8CA3-EDAAA7976AA5}" srcOrd="0" destOrd="0" presId="urn:microsoft.com/office/officeart/2005/8/layout/hierarchy1"/>
    <dgm:cxn modelId="{A4BF74C8-3849-C24E-BB45-08E6919B97A1}" type="presParOf" srcId="{D97B835E-8232-694B-8CA3-EDAAA7976AA5}" destId="{90F6FF3A-AF44-D143-94E6-FF7B4A6B3486}" srcOrd="0" destOrd="0" presId="urn:microsoft.com/office/officeart/2005/8/layout/hierarchy1"/>
    <dgm:cxn modelId="{60A0D589-4464-3F45-9D9C-0088A3B79E52}" type="presParOf" srcId="{90F6FF3A-AF44-D143-94E6-FF7B4A6B3486}" destId="{FA5A891E-1476-D94F-A1AF-CCB7E72C1AF5}" srcOrd="0" destOrd="0" presId="urn:microsoft.com/office/officeart/2005/8/layout/hierarchy1"/>
    <dgm:cxn modelId="{2D6601DB-FC6E-B548-9C95-CDDDFA1F039B}" type="presParOf" srcId="{90F6FF3A-AF44-D143-94E6-FF7B4A6B3486}" destId="{0F137DB1-E140-1244-B54D-691FDAD50DEA}" srcOrd="1" destOrd="0" presId="urn:microsoft.com/office/officeart/2005/8/layout/hierarchy1"/>
    <dgm:cxn modelId="{D7CE6763-C107-834C-813E-A5CE22A4FE8C}" type="presParOf" srcId="{D97B835E-8232-694B-8CA3-EDAAA7976AA5}" destId="{EF6C8EBF-03DF-9441-B57E-225A94CC1F9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5898AC0-2D08-439C-A183-85DC385DF673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0C197B-8959-4715-B44A-475E0E427332}">
      <dgm:prSet/>
      <dgm:spPr/>
      <dgm:t>
        <a:bodyPr/>
        <a:lstStyle/>
        <a:p>
          <a:r>
            <a:rPr lang="en-US" dirty="0"/>
            <a:t>A sequencer</a:t>
          </a:r>
        </a:p>
      </dgm:t>
    </dgm:pt>
    <dgm:pt modelId="{8CEFA0F6-4CA0-46FD-B072-D696CC30482F}" type="parTrans" cxnId="{59BEACEA-E8C1-4D64-8259-FDB189F50767}">
      <dgm:prSet/>
      <dgm:spPr/>
      <dgm:t>
        <a:bodyPr/>
        <a:lstStyle/>
        <a:p>
          <a:endParaRPr lang="en-US"/>
        </a:p>
      </dgm:t>
    </dgm:pt>
    <dgm:pt modelId="{EC4C8EB8-4020-482D-A43D-745F569D3892}" type="sibTrans" cxnId="{59BEACEA-E8C1-4D64-8259-FDB189F50767}">
      <dgm:prSet/>
      <dgm:spPr/>
      <dgm:t>
        <a:bodyPr/>
        <a:lstStyle/>
        <a:p>
          <a:endParaRPr lang="en-US"/>
        </a:p>
      </dgm:t>
    </dgm:pt>
    <dgm:pt modelId="{806EB9D5-5515-B246-B245-AAC8A1EAA5BC}" type="pres">
      <dgm:prSet presAssocID="{D5898AC0-2D08-439C-A183-85DC385DF67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97B835E-8232-694B-8CA3-EDAAA7976AA5}" type="pres">
      <dgm:prSet presAssocID="{620C197B-8959-4715-B44A-475E0E427332}" presName="hierRoot1" presStyleCnt="0"/>
      <dgm:spPr/>
    </dgm:pt>
    <dgm:pt modelId="{90F6FF3A-AF44-D143-94E6-FF7B4A6B3486}" type="pres">
      <dgm:prSet presAssocID="{620C197B-8959-4715-B44A-475E0E427332}" presName="composite" presStyleCnt="0"/>
      <dgm:spPr/>
    </dgm:pt>
    <dgm:pt modelId="{FA5A891E-1476-D94F-A1AF-CCB7E72C1AF5}" type="pres">
      <dgm:prSet presAssocID="{620C197B-8959-4715-B44A-475E0E427332}" presName="background" presStyleLbl="node0" presStyleIdx="0" presStyleCnt="1"/>
      <dgm:spPr/>
    </dgm:pt>
    <dgm:pt modelId="{0F137DB1-E140-1244-B54D-691FDAD50DEA}" type="pres">
      <dgm:prSet presAssocID="{620C197B-8959-4715-B44A-475E0E427332}" presName="text" presStyleLbl="fgAcc0" presStyleIdx="0" presStyleCnt="1" custScaleX="100403" custScaleY="13270" custLinFactNeighborX="1383" custLinFactNeighborY="3234">
        <dgm:presLayoutVars>
          <dgm:chPref val="3"/>
        </dgm:presLayoutVars>
      </dgm:prSet>
      <dgm:spPr/>
    </dgm:pt>
    <dgm:pt modelId="{EF6C8EBF-03DF-9441-B57E-225A94CC1F90}" type="pres">
      <dgm:prSet presAssocID="{620C197B-8959-4715-B44A-475E0E427332}" presName="hierChild2" presStyleCnt="0"/>
      <dgm:spPr/>
    </dgm:pt>
  </dgm:ptLst>
  <dgm:cxnLst>
    <dgm:cxn modelId="{F50FE152-B40A-A24D-B358-9D4827D6F1D3}" type="presOf" srcId="{620C197B-8959-4715-B44A-475E0E427332}" destId="{0F137DB1-E140-1244-B54D-691FDAD50DEA}" srcOrd="0" destOrd="0" presId="urn:microsoft.com/office/officeart/2005/8/layout/hierarchy1"/>
    <dgm:cxn modelId="{CA7573CF-01C9-814B-8E00-D0276852FABF}" type="presOf" srcId="{D5898AC0-2D08-439C-A183-85DC385DF673}" destId="{806EB9D5-5515-B246-B245-AAC8A1EAA5BC}" srcOrd="0" destOrd="0" presId="urn:microsoft.com/office/officeart/2005/8/layout/hierarchy1"/>
    <dgm:cxn modelId="{59BEACEA-E8C1-4D64-8259-FDB189F50767}" srcId="{D5898AC0-2D08-439C-A183-85DC385DF673}" destId="{620C197B-8959-4715-B44A-475E0E427332}" srcOrd="0" destOrd="0" parTransId="{8CEFA0F6-4CA0-46FD-B072-D696CC30482F}" sibTransId="{EC4C8EB8-4020-482D-A43D-745F569D3892}"/>
    <dgm:cxn modelId="{17EDCF41-D354-F746-9B7D-3F8AF995963D}" type="presParOf" srcId="{806EB9D5-5515-B246-B245-AAC8A1EAA5BC}" destId="{D97B835E-8232-694B-8CA3-EDAAA7976AA5}" srcOrd="0" destOrd="0" presId="urn:microsoft.com/office/officeart/2005/8/layout/hierarchy1"/>
    <dgm:cxn modelId="{A4BF74C8-3849-C24E-BB45-08E6919B97A1}" type="presParOf" srcId="{D97B835E-8232-694B-8CA3-EDAAA7976AA5}" destId="{90F6FF3A-AF44-D143-94E6-FF7B4A6B3486}" srcOrd="0" destOrd="0" presId="urn:microsoft.com/office/officeart/2005/8/layout/hierarchy1"/>
    <dgm:cxn modelId="{60A0D589-4464-3F45-9D9C-0088A3B79E52}" type="presParOf" srcId="{90F6FF3A-AF44-D143-94E6-FF7B4A6B3486}" destId="{FA5A891E-1476-D94F-A1AF-CCB7E72C1AF5}" srcOrd="0" destOrd="0" presId="urn:microsoft.com/office/officeart/2005/8/layout/hierarchy1"/>
    <dgm:cxn modelId="{2D6601DB-FC6E-B548-9C95-CDDDFA1F039B}" type="presParOf" srcId="{90F6FF3A-AF44-D143-94E6-FF7B4A6B3486}" destId="{0F137DB1-E140-1244-B54D-691FDAD50DEA}" srcOrd="1" destOrd="0" presId="urn:microsoft.com/office/officeart/2005/8/layout/hierarchy1"/>
    <dgm:cxn modelId="{D7CE6763-C107-834C-813E-A5CE22A4FE8C}" type="presParOf" srcId="{D97B835E-8232-694B-8CA3-EDAAA7976AA5}" destId="{EF6C8EBF-03DF-9441-B57E-225A94CC1F9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5898AC0-2D08-439C-A183-85DC385DF673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0C197B-8959-4715-B44A-475E0E427332}">
      <dgm:prSet/>
      <dgm:spPr/>
      <dgm:t>
        <a:bodyPr/>
        <a:lstStyle/>
        <a:p>
          <a:r>
            <a:rPr lang="en-US" dirty="0"/>
            <a:t>A sequencer</a:t>
          </a:r>
        </a:p>
      </dgm:t>
    </dgm:pt>
    <dgm:pt modelId="{8CEFA0F6-4CA0-46FD-B072-D696CC30482F}" type="parTrans" cxnId="{59BEACEA-E8C1-4D64-8259-FDB189F50767}">
      <dgm:prSet/>
      <dgm:spPr/>
      <dgm:t>
        <a:bodyPr/>
        <a:lstStyle/>
        <a:p>
          <a:endParaRPr lang="en-US"/>
        </a:p>
      </dgm:t>
    </dgm:pt>
    <dgm:pt modelId="{EC4C8EB8-4020-482D-A43D-745F569D3892}" type="sibTrans" cxnId="{59BEACEA-E8C1-4D64-8259-FDB189F50767}">
      <dgm:prSet/>
      <dgm:spPr/>
      <dgm:t>
        <a:bodyPr/>
        <a:lstStyle/>
        <a:p>
          <a:endParaRPr lang="en-US"/>
        </a:p>
      </dgm:t>
    </dgm:pt>
    <dgm:pt modelId="{806EB9D5-5515-B246-B245-AAC8A1EAA5BC}" type="pres">
      <dgm:prSet presAssocID="{D5898AC0-2D08-439C-A183-85DC385DF67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97B835E-8232-694B-8CA3-EDAAA7976AA5}" type="pres">
      <dgm:prSet presAssocID="{620C197B-8959-4715-B44A-475E0E427332}" presName="hierRoot1" presStyleCnt="0"/>
      <dgm:spPr/>
    </dgm:pt>
    <dgm:pt modelId="{90F6FF3A-AF44-D143-94E6-FF7B4A6B3486}" type="pres">
      <dgm:prSet presAssocID="{620C197B-8959-4715-B44A-475E0E427332}" presName="composite" presStyleCnt="0"/>
      <dgm:spPr/>
    </dgm:pt>
    <dgm:pt modelId="{FA5A891E-1476-D94F-A1AF-CCB7E72C1AF5}" type="pres">
      <dgm:prSet presAssocID="{620C197B-8959-4715-B44A-475E0E427332}" presName="background" presStyleLbl="node0" presStyleIdx="0" presStyleCnt="1"/>
      <dgm:spPr/>
    </dgm:pt>
    <dgm:pt modelId="{0F137DB1-E140-1244-B54D-691FDAD50DEA}" type="pres">
      <dgm:prSet presAssocID="{620C197B-8959-4715-B44A-475E0E427332}" presName="text" presStyleLbl="fgAcc0" presStyleIdx="0" presStyleCnt="1" custScaleX="100403" custScaleY="13270" custLinFactNeighborX="1383" custLinFactNeighborY="3234">
        <dgm:presLayoutVars>
          <dgm:chPref val="3"/>
        </dgm:presLayoutVars>
      </dgm:prSet>
      <dgm:spPr/>
    </dgm:pt>
    <dgm:pt modelId="{EF6C8EBF-03DF-9441-B57E-225A94CC1F90}" type="pres">
      <dgm:prSet presAssocID="{620C197B-8959-4715-B44A-475E0E427332}" presName="hierChild2" presStyleCnt="0"/>
      <dgm:spPr/>
    </dgm:pt>
  </dgm:ptLst>
  <dgm:cxnLst>
    <dgm:cxn modelId="{F50FE152-B40A-A24D-B358-9D4827D6F1D3}" type="presOf" srcId="{620C197B-8959-4715-B44A-475E0E427332}" destId="{0F137DB1-E140-1244-B54D-691FDAD50DEA}" srcOrd="0" destOrd="0" presId="urn:microsoft.com/office/officeart/2005/8/layout/hierarchy1"/>
    <dgm:cxn modelId="{CA7573CF-01C9-814B-8E00-D0276852FABF}" type="presOf" srcId="{D5898AC0-2D08-439C-A183-85DC385DF673}" destId="{806EB9D5-5515-B246-B245-AAC8A1EAA5BC}" srcOrd="0" destOrd="0" presId="urn:microsoft.com/office/officeart/2005/8/layout/hierarchy1"/>
    <dgm:cxn modelId="{59BEACEA-E8C1-4D64-8259-FDB189F50767}" srcId="{D5898AC0-2D08-439C-A183-85DC385DF673}" destId="{620C197B-8959-4715-B44A-475E0E427332}" srcOrd="0" destOrd="0" parTransId="{8CEFA0F6-4CA0-46FD-B072-D696CC30482F}" sibTransId="{EC4C8EB8-4020-482D-A43D-745F569D3892}"/>
    <dgm:cxn modelId="{17EDCF41-D354-F746-9B7D-3F8AF995963D}" type="presParOf" srcId="{806EB9D5-5515-B246-B245-AAC8A1EAA5BC}" destId="{D97B835E-8232-694B-8CA3-EDAAA7976AA5}" srcOrd="0" destOrd="0" presId="urn:microsoft.com/office/officeart/2005/8/layout/hierarchy1"/>
    <dgm:cxn modelId="{A4BF74C8-3849-C24E-BB45-08E6919B97A1}" type="presParOf" srcId="{D97B835E-8232-694B-8CA3-EDAAA7976AA5}" destId="{90F6FF3A-AF44-D143-94E6-FF7B4A6B3486}" srcOrd="0" destOrd="0" presId="urn:microsoft.com/office/officeart/2005/8/layout/hierarchy1"/>
    <dgm:cxn modelId="{60A0D589-4464-3F45-9D9C-0088A3B79E52}" type="presParOf" srcId="{90F6FF3A-AF44-D143-94E6-FF7B4A6B3486}" destId="{FA5A891E-1476-D94F-A1AF-CCB7E72C1AF5}" srcOrd="0" destOrd="0" presId="urn:microsoft.com/office/officeart/2005/8/layout/hierarchy1"/>
    <dgm:cxn modelId="{2D6601DB-FC6E-B548-9C95-CDDDFA1F039B}" type="presParOf" srcId="{90F6FF3A-AF44-D143-94E6-FF7B4A6B3486}" destId="{0F137DB1-E140-1244-B54D-691FDAD50DEA}" srcOrd="1" destOrd="0" presId="urn:microsoft.com/office/officeart/2005/8/layout/hierarchy1"/>
    <dgm:cxn modelId="{D7CE6763-C107-834C-813E-A5CE22A4FE8C}" type="presParOf" srcId="{D97B835E-8232-694B-8CA3-EDAAA7976AA5}" destId="{EF6C8EBF-03DF-9441-B57E-225A94CC1F9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5898AC0-2D08-439C-A183-85DC385DF673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0C197B-8959-4715-B44A-475E0E427332}">
      <dgm:prSet/>
      <dgm:spPr/>
      <dgm:t>
        <a:bodyPr/>
        <a:lstStyle/>
        <a:p>
          <a:r>
            <a:rPr lang="en-US" dirty="0"/>
            <a:t>A sequencer</a:t>
          </a:r>
        </a:p>
      </dgm:t>
    </dgm:pt>
    <dgm:pt modelId="{8CEFA0F6-4CA0-46FD-B072-D696CC30482F}" type="parTrans" cxnId="{59BEACEA-E8C1-4D64-8259-FDB189F50767}">
      <dgm:prSet/>
      <dgm:spPr/>
      <dgm:t>
        <a:bodyPr/>
        <a:lstStyle/>
        <a:p>
          <a:endParaRPr lang="en-US"/>
        </a:p>
      </dgm:t>
    </dgm:pt>
    <dgm:pt modelId="{EC4C8EB8-4020-482D-A43D-745F569D3892}" type="sibTrans" cxnId="{59BEACEA-E8C1-4D64-8259-FDB189F50767}">
      <dgm:prSet/>
      <dgm:spPr/>
      <dgm:t>
        <a:bodyPr/>
        <a:lstStyle/>
        <a:p>
          <a:endParaRPr lang="en-US"/>
        </a:p>
      </dgm:t>
    </dgm:pt>
    <dgm:pt modelId="{806EB9D5-5515-B246-B245-AAC8A1EAA5BC}" type="pres">
      <dgm:prSet presAssocID="{D5898AC0-2D08-439C-A183-85DC385DF67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97B835E-8232-694B-8CA3-EDAAA7976AA5}" type="pres">
      <dgm:prSet presAssocID="{620C197B-8959-4715-B44A-475E0E427332}" presName="hierRoot1" presStyleCnt="0"/>
      <dgm:spPr/>
    </dgm:pt>
    <dgm:pt modelId="{90F6FF3A-AF44-D143-94E6-FF7B4A6B3486}" type="pres">
      <dgm:prSet presAssocID="{620C197B-8959-4715-B44A-475E0E427332}" presName="composite" presStyleCnt="0"/>
      <dgm:spPr/>
    </dgm:pt>
    <dgm:pt modelId="{FA5A891E-1476-D94F-A1AF-CCB7E72C1AF5}" type="pres">
      <dgm:prSet presAssocID="{620C197B-8959-4715-B44A-475E0E427332}" presName="background" presStyleLbl="node0" presStyleIdx="0" presStyleCnt="1"/>
      <dgm:spPr/>
    </dgm:pt>
    <dgm:pt modelId="{0F137DB1-E140-1244-B54D-691FDAD50DEA}" type="pres">
      <dgm:prSet presAssocID="{620C197B-8959-4715-B44A-475E0E427332}" presName="text" presStyleLbl="fgAcc0" presStyleIdx="0" presStyleCnt="1" custScaleX="100403" custScaleY="13270" custLinFactNeighborX="1383" custLinFactNeighborY="3234">
        <dgm:presLayoutVars>
          <dgm:chPref val="3"/>
        </dgm:presLayoutVars>
      </dgm:prSet>
      <dgm:spPr/>
    </dgm:pt>
    <dgm:pt modelId="{EF6C8EBF-03DF-9441-B57E-225A94CC1F90}" type="pres">
      <dgm:prSet presAssocID="{620C197B-8959-4715-B44A-475E0E427332}" presName="hierChild2" presStyleCnt="0"/>
      <dgm:spPr/>
    </dgm:pt>
  </dgm:ptLst>
  <dgm:cxnLst>
    <dgm:cxn modelId="{F50FE152-B40A-A24D-B358-9D4827D6F1D3}" type="presOf" srcId="{620C197B-8959-4715-B44A-475E0E427332}" destId="{0F137DB1-E140-1244-B54D-691FDAD50DEA}" srcOrd="0" destOrd="0" presId="urn:microsoft.com/office/officeart/2005/8/layout/hierarchy1"/>
    <dgm:cxn modelId="{CA7573CF-01C9-814B-8E00-D0276852FABF}" type="presOf" srcId="{D5898AC0-2D08-439C-A183-85DC385DF673}" destId="{806EB9D5-5515-B246-B245-AAC8A1EAA5BC}" srcOrd="0" destOrd="0" presId="urn:microsoft.com/office/officeart/2005/8/layout/hierarchy1"/>
    <dgm:cxn modelId="{59BEACEA-E8C1-4D64-8259-FDB189F50767}" srcId="{D5898AC0-2D08-439C-A183-85DC385DF673}" destId="{620C197B-8959-4715-B44A-475E0E427332}" srcOrd="0" destOrd="0" parTransId="{8CEFA0F6-4CA0-46FD-B072-D696CC30482F}" sibTransId="{EC4C8EB8-4020-482D-A43D-745F569D3892}"/>
    <dgm:cxn modelId="{17EDCF41-D354-F746-9B7D-3F8AF995963D}" type="presParOf" srcId="{806EB9D5-5515-B246-B245-AAC8A1EAA5BC}" destId="{D97B835E-8232-694B-8CA3-EDAAA7976AA5}" srcOrd="0" destOrd="0" presId="urn:microsoft.com/office/officeart/2005/8/layout/hierarchy1"/>
    <dgm:cxn modelId="{A4BF74C8-3849-C24E-BB45-08E6919B97A1}" type="presParOf" srcId="{D97B835E-8232-694B-8CA3-EDAAA7976AA5}" destId="{90F6FF3A-AF44-D143-94E6-FF7B4A6B3486}" srcOrd="0" destOrd="0" presId="urn:microsoft.com/office/officeart/2005/8/layout/hierarchy1"/>
    <dgm:cxn modelId="{60A0D589-4464-3F45-9D9C-0088A3B79E52}" type="presParOf" srcId="{90F6FF3A-AF44-D143-94E6-FF7B4A6B3486}" destId="{FA5A891E-1476-D94F-A1AF-CCB7E72C1AF5}" srcOrd="0" destOrd="0" presId="urn:microsoft.com/office/officeart/2005/8/layout/hierarchy1"/>
    <dgm:cxn modelId="{2D6601DB-FC6E-B548-9C95-CDDDFA1F039B}" type="presParOf" srcId="{90F6FF3A-AF44-D143-94E6-FF7B4A6B3486}" destId="{0F137DB1-E140-1244-B54D-691FDAD50DEA}" srcOrd="1" destOrd="0" presId="urn:microsoft.com/office/officeart/2005/8/layout/hierarchy1"/>
    <dgm:cxn modelId="{D7CE6763-C107-834C-813E-A5CE22A4FE8C}" type="presParOf" srcId="{D97B835E-8232-694B-8CA3-EDAAA7976AA5}" destId="{EF6C8EBF-03DF-9441-B57E-225A94CC1F9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8A2073-DDFC-A945-965F-34F057A13413}">
      <dsp:nvSpPr>
        <dsp:cNvPr id="0" name=""/>
        <dsp:cNvSpPr/>
      </dsp:nvSpPr>
      <dsp:spPr>
        <a:xfrm>
          <a:off x="0" y="1144956"/>
          <a:ext cx="6790149" cy="6803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2E76DE-0916-BF4F-940E-5CCE6068F0CC}">
      <dsp:nvSpPr>
        <dsp:cNvPr id="0" name=""/>
        <dsp:cNvSpPr/>
      </dsp:nvSpPr>
      <dsp:spPr>
        <a:xfrm>
          <a:off x="297303" y="0"/>
          <a:ext cx="4824971" cy="171913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9656" tIns="0" rIns="179656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Multicast service that disseminates market data to 1000 participants, each receiving a message within 1-microsecond of each other</a:t>
          </a:r>
        </a:p>
      </dsp:txBody>
      <dsp:txXfrm>
        <a:off x="381224" y="83921"/>
        <a:ext cx="4657129" cy="1551293"/>
      </dsp:txXfrm>
    </dsp:sp>
    <dsp:sp modelId="{E1F2A502-4B18-4E44-9443-18DEF06AC982}">
      <dsp:nvSpPr>
        <dsp:cNvPr id="0" name=""/>
        <dsp:cNvSpPr/>
      </dsp:nvSpPr>
      <dsp:spPr>
        <a:xfrm>
          <a:off x="0" y="3615314"/>
          <a:ext cx="6790149" cy="6803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6F2A64-226F-F043-A736-0E712AA93A63}">
      <dsp:nvSpPr>
        <dsp:cNvPr id="0" name=""/>
        <dsp:cNvSpPr/>
      </dsp:nvSpPr>
      <dsp:spPr>
        <a:xfrm>
          <a:off x="1608531" y="2079302"/>
          <a:ext cx="5009819" cy="1930622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9656" tIns="0" rIns="179656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An order submission service which effectively handles bursty traffic while maintaining fairness of competition among the participants</a:t>
          </a:r>
        </a:p>
      </dsp:txBody>
      <dsp:txXfrm>
        <a:off x="1702776" y="2173547"/>
        <a:ext cx="4821329" cy="1742132"/>
      </dsp:txXfrm>
    </dsp:sp>
    <dsp:sp modelId="{6853193F-8754-5547-B915-A85C1FD214C5}">
      <dsp:nvSpPr>
        <dsp:cNvPr id="0" name=""/>
        <dsp:cNvSpPr/>
      </dsp:nvSpPr>
      <dsp:spPr>
        <a:xfrm>
          <a:off x="0" y="5149520"/>
          <a:ext cx="6790149" cy="6803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1D5DF7-3038-2041-8621-DF8C046A658D}">
      <dsp:nvSpPr>
        <dsp:cNvPr id="0" name=""/>
        <dsp:cNvSpPr/>
      </dsp:nvSpPr>
      <dsp:spPr>
        <a:xfrm>
          <a:off x="170694" y="4610323"/>
          <a:ext cx="4753104" cy="797039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9656" tIns="0" rIns="179656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Prototyped on AWS and GCP</a:t>
          </a:r>
        </a:p>
      </dsp:txBody>
      <dsp:txXfrm>
        <a:off x="209602" y="4649231"/>
        <a:ext cx="4675288" cy="71922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5A891E-1476-D94F-A1AF-CCB7E72C1AF5}">
      <dsp:nvSpPr>
        <dsp:cNvPr id="0" name=""/>
        <dsp:cNvSpPr/>
      </dsp:nvSpPr>
      <dsp:spPr>
        <a:xfrm>
          <a:off x="3333" y="1418787"/>
          <a:ext cx="10225824" cy="8582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137DB1-E140-1244-B54D-691FDAD50DEA}">
      <dsp:nvSpPr>
        <dsp:cNvPr id="0" name=""/>
        <dsp:cNvSpPr/>
      </dsp:nvSpPr>
      <dsp:spPr>
        <a:xfrm>
          <a:off x="1134975" y="2493847"/>
          <a:ext cx="10225824" cy="8582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A sequencer</a:t>
          </a:r>
        </a:p>
      </dsp:txBody>
      <dsp:txXfrm>
        <a:off x="1160111" y="2518983"/>
        <a:ext cx="10175552" cy="807943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5A891E-1476-D94F-A1AF-CCB7E72C1AF5}">
      <dsp:nvSpPr>
        <dsp:cNvPr id="0" name=""/>
        <dsp:cNvSpPr/>
      </dsp:nvSpPr>
      <dsp:spPr>
        <a:xfrm>
          <a:off x="3333" y="1418787"/>
          <a:ext cx="10225824" cy="8582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137DB1-E140-1244-B54D-691FDAD50DEA}">
      <dsp:nvSpPr>
        <dsp:cNvPr id="0" name=""/>
        <dsp:cNvSpPr/>
      </dsp:nvSpPr>
      <dsp:spPr>
        <a:xfrm>
          <a:off x="1134975" y="2493847"/>
          <a:ext cx="10225824" cy="8582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A sequencer</a:t>
          </a:r>
        </a:p>
      </dsp:txBody>
      <dsp:txXfrm>
        <a:off x="1160111" y="2518983"/>
        <a:ext cx="10175552" cy="807943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5A891E-1476-D94F-A1AF-CCB7E72C1AF5}">
      <dsp:nvSpPr>
        <dsp:cNvPr id="0" name=""/>
        <dsp:cNvSpPr/>
      </dsp:nvSpPr>
      <dsp:spPr>
        <a:xfrm>
          <a:off x="3333" y="1418787"/>
          <a:ext cx="10225824" cy="8582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137DB1-E140-1244-B54D-691FDAD50DEA}">
      <dsp:nvSpPr>
        <dsp:cNvPr id="0" name=""/>
        <dsp:cNvSpPr/>
      </dsp:nvSpPr>
      <dsp:spPr>
        <a:xfrm>
          <a:off x="1134975" y="2493847"/>
          <a:ext cx="10225824" cy="8582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A sequencer</a:t>
          </a:r>
        </a:p>
      </dsp:txBody>
      <dsp:txXfrm>
        <a:off x="1160111" y="2518983"/>
        <a:ext cx="10175552" cy="807943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5A891E-1476-D94F-A1AF-CCB7E72C1AF5}">
      <dsp:nvSpPr>
        <dsp:cNvPr id="0" name=""/>
        <dsp:cNvSpPr/>
      </dsp:nvSpPr>
      <dsp:spPr>
        <a:xfrm>
          <a:off x="3333" y="1418787"/>
          <a:ext cx="10225824" cy="8582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137DB1-E140-1244-B54D-691FDAD50DEA}">
      <dsp:nvSpPr>
        <dsp:cNvPr id="0" name=""/>
        <dsp:cNvSpPr/>
      </dsp:nvSpPr>
      <dsp:spPr>
        <a:xfrm>
          <a:off x="1134975" y="2493847"/>
          <a:ext cx="10225824" cy="8582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A sequencer</a:t>
          </a:r>
        </a:p>
      </dsp:txBody>
      <dsp:txXfrm>
        <a:off x="1160111" y="2518983"/>
        <a:ext cx="10175552" cy="8079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5A891E-1476-D94F-A1AF-CCB7E72C1AF5}">
      <dsp:nvSpPr>
        <dsp:cNvPr id="0" name=""/>
        <dsp:cNvSpPr/>
      </dsp:nvSpPr>
      <dsp:spPr>
        <a:xfrm>
          <a:off x="3324" y="741663"/>
          <a:ext cx="4573702" cy="21282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137DB1-E140-1244-B54D-691FDAD50DEA}">
      <dsp:nvSpPr>
        <dsp:cNvPr id="0" name=""/>
        <dsp:cNvSpPr/>
      </dsp:nvSpPr>
      <dsp:spPr>
        <a:xfrm>
          <a:off x="783270" y="1482611"/>
          <a:ext cx="4573702" cy="21282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 dirty="0"/>
            <a:t>Sequencer</a:t>
          </a:r>
        </a:p>
      </dsp:txBody>
      <dsp:txXfrm>
        <a:off x="845605" y="1544946"/>
        <a:ext cx="4449032" cy="2003599"/>
      </dsp:txXfrm>
    </dsp:sp>
    <dsp:sp modelId="{5787790F-D557-A44E-8EB2-AB272599E82D}">
      <dsp:nvSpPr>
        <dsp:cNvPr id="0" name=""/>
        <dsp:cNvSpPr/>
      </dsp:nvSpPr>
      <dsp:spPr>
        <a:xfrm>
          <a:off x="6136917" y="741663"/>
          <a:ext cx="4440612" cy="21201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384D89C-DE2A-D74A-B4F0-9B134018EC1D}">
      <dsp:nvSpPr>
        <dsp:cNvPr id="0" name=""/>
        <dsp:cNvSpPr/>
      </dsp:nvSpPr>
      <dsp:spPr>
        <a:xfrm>
          <a:off x="6916863" y="1482611"/>
          <a:ext cx="4440612" cy="21201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 dirty="0"/>
            <a:t>Scheduling Policy</a:t>
          </a:r>
        </a:p>
      </dsp:txBody>
      <dsp:txXfrm>
        <a:off x="6978960" y="1544708"/>
        <a:ext cx="4316418" cy="19959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5A891E-1476-D94F-A1AF-CCB7E72C1AF5}">
      <dsp:nvSpPr>
        <dsp:cNvPr id="0" name=""/>
        <dsp:cNvSpPr/>
      </dsp:nvSpPr>
      <dsp:spPr>
        <a:xfrm>
          <a:off x="3324" y="741663"/>
          <a:ext cx="4573702" cy="21282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137DB1-E140-1244-B54D-691FDAD50DEA}">
      <dsp:nvSpPr>
        <dsp:cNvPr id="0" name=""/>
        <dsp:cNvSpPr/>
      </dsp:nvSpPr>
      <dsp:spPr>
        <a:xfrm>
          <a:off x="783270" y="1482611"/>
          <a:ext cx="4573702" cy="21282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 dirty="0"/>
            <a:t>Sequencer</a:t>
          </a:r>
        </a:p>
      </dsp:txBody>
      <dsp:txXfrm>
        <a:off x="845605" y="1544946"/>
        <a:ext cx="4449032" cy="2003599"/>
      </dsp:txXfrm>
    </dsp:sp>
    <dsp:sp modelId="{5787790F-D557-A44E-8EB2-AB272599E82D}">
      <dsp:nvSpPr>
        <dsp:cNvPr id="0" name=""/>
        <dsp:cNvSpPr/>
      </dsp:nvSpPr>
      <dsp:spPr>
        <a:xfrm>
          <a:off x="6136917" y="741663"/>
          <a:ext cx="4440612" cy="21201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384D89C-DE2A-D74A-B4F0-9B134018EC1D}">
      <dsp:nvSpPr>
        <dsp:cNvPr id="0" name=""/>
        <dsp:cNvSpPr/>
      </dsp:nvSpPr>
      <dsp:spPr>
        <a:xfrm>
          <a:off x="6916863" y="1482611"/>
          <a:ext cx="4440612" cy="21201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 dirty="0"/>
            <a:t>Scheduling Policy</a:t>
          </a:r>
        </a:p>
      </dsp:txBody>
      <dsp:txXfrm>
        <a:off x="6978960" y="1544708"/>
        <a:ext cx="4316418" cy="199596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5A891E-1476-D94F-A1AF-CCB7E72C1AF5}">
      <dsp:nvSpPr>
        <dsp:cNvPr id="0" name=""/>
        <dsp:cNvSpPr/>
      </dsp:nvSpPr>
      <dsp:spPr>
        <a:xfrm>
          <a:off x="3324" y="741663"/>
          <a:ext cx="4573702" cy="21282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137DB1-E140-1244-B54D-691FDAD50DEA}">
      <dsp:nvSpPr>
        <dsp:cNvPr id="0" name=""/>
        <dsp:cNvSpPr/>
      </dsp:nvSpPr>
      <dsp:spPr>
        <a:xfrm>
          <a:off x="783270" y="1482611"/>
          <a:ext cx="4573702" cy="21282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 dirty="0"/>
            <a:t>Sequencer</a:t>
          </a:r>
        </a:p>
      </dsp:txBody>
      <dsp:txXfrm>
        <a:off x="845605" y="1544946"/>
        <a:ext cx="4449032" cy="2003599"/>
      </dsp:txXfrm>
    </dsp:sp>
    <dsp:sp modelId="{5787790F-D557-A44E-8EB2-AB272599E82D}">
      <dsp:nvSpPr>
        <dsp:cNvPr id="0" name=""/>
        <dsp:cNvSpPr/>
      </dsp:nvSpPr>
      <dsp:spPr>
        <a:xfrm>
          <a:off x="6136917" y="741663"/>
          <a:ext cx="4440612" cy="21201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384D89C-DE2A-D74A-B4F0-9B134018EC1D}">
      <dsp:nvSpPr>
        <dsp:cNvPr id="0" name=""/>
        <dsp:cNvSpPr/>
      </dsp:nvSpPr>
      <dsp:spPr>
        <a:xfrm>
          <a:off x="6916863" y="1482611"/>
          <a:ext cx="4440612" cy="21201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 dirty="0"/>
            <a:t>Scheduling Policy</a:t>
          </a:r>
        </a:p>
      </dsp:txBody>
      <dsp:txXfrm>
        <a:off x="6978960" y="1544708"/>
        <a:ext cx="4316418" cy="199596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5A891E-1476-D94F-A1AF-CCB7E72C1AF5}">
      <dsp:nvSpPr>
        <dsp:cNvPr id="0" name=""/>
        <dsp:cNvSpPr/>
      </dsp:nvSpPr>
      <dsp:spPr>
        <a:xfrm>
          <a:off x="3333" y="1418787"/>
          <a:ext cx="10225824" cy="8582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137DB1-E140-1244-B54D-691FDAD50DEA}">
      <dsp:nvSpPr>
        <dsp:cNvPr id="0" name=""/>
        <dsp:cNvSpPr/>
      </dsp:nvSpPr>
      <dsp:spPr>
        <a:xfrm>
          <a:off x="1134975" y="2493847"/>
          <a:ext cx="10225824" cy="8582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A sequencer</a:t>
          </a:r>
        </a:p>
      </dsp:txBody>
      <dsp:txXfrm>
        <a:off x="1160111" y="2518983"/>
        <a:ext cx="10175552" cy="80794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5A891E-1476-D94F-A1AF-CCB7E72C1AF5}">
      <dsp:nvSpPr>
        <dsp:cNvPr id="0" name=""/>
        <dsp:cNvSpPr/>
      </dsp:nvSpPr>
      <dsp:spPr>
        <a:xfrm>
          <a:off x="3333" y="1418787"/>
          <a:ext cx="10225824" cy="8582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137DB1-E140-1244-B54D-691FDAD50DEA}">
      <dsp:nvSpPr>
        <dsp:cNvPr id="0" name=""/>
        <dsp:cNvSpPr/>
      </dsp:nvSpPr>
      <dsp:spPr>
        <a:xfrm>
          <a:off x="1134975" y="2493847"/>
          <a:ext cx="10225824" cy="8582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A sequencer</a:t>
          </a:r>
        </a:p>
      </dsp:txBody>
      <dsp:txXfrm>
        <a:off x="1160111" y="2518983"/>
        <a:ext cx="10175552" cy="80794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5A891E-1476-D94F-A1AF-CCB7E72C1AF5}">
      <dsp:nvSpPr>
        <dsp:cNvPr id="0" name=""/>
        <dsp:cNvSpPr/>
      </dsp:nvSpPr>
      <dsp:spPr>
        <a:xfrm>
          <a:off x="3333" y="1418787"/>
          <a:ext cx="10225824" cy="8582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137DB1-E140-1244-B54D-691FDAD50DEA}">
      <dsp:nvSpPr>
        <dsp:cNvPr id="0" name=""/>
        <dsp:cNvSpPr/>
      </dsp:nvSpPr>
      <dsp:spPr>
        <a:xfrm>
          <a:off x="1134975" y="2493847"/>
          <a:ext cx="10225824" cy="8582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A sequencer</a:t>
          </a:r>
        </a:p>
      </dsp:txBody>
      <dsp:txXfrm>
        <a:off x="1160111" y="2518983"/>
        <a:ext cx="10175552" cy="80794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5A891E-1476-D94F-A1AF-CCB7E72C1AF5}">
      <dsp:nvSpPr>
        <dsp:cNvPr id="0" name=""/>
        <dsp:cNvSpPr/>
      </dsp:nvSpPr>
      <dsp:spPr>
        <a:xfrm>
          <a:off x="3333" y="1418787"/>
          <a:ext cx="10225824" cy="8582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137DB1-E140-1244-B54D-691FDAD50DEA}">
      <dsp:nvSpPr>
        <dsp:cNvPr id="0" name=""/>
        <dsp:cNvSpPr/>
      </dsp:nvSpPr>
      <dsp:spPr>
        <a:xfrm>
          <a:off x="1134975" y="2493847"/>
          <a:ext cx="10225824" cy="8582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A sequencer</a:t>
          </a:r>
        </a:p>
      </dsp:txBody>
      <dsp:txXfrm>
        <a:off x="1160111" y="2518983"/>
        <a:ext cx="10175552" cy="80794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5A891E-1476-D94F-A1AF-CCB7E72C1AF5}">
      <dsp:nvSpPr>
        <dsp:cNvPr id="0" name=""/>
        <dsp:cNvSpPr/>
      </dsp:nvSpPr>
      <dsp:spPr>
        <a:xfrm>
          <a:off x="3333" y="1418787"/>
          <a:ext cx="10225824" cy="8582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137DB1-E140-1244-B54D-691FDAD50DEA}">
      <dsp:nvSpPr>
        <dsp:cNvPr id="0" name=""/>
        <dsp:cNvSpPr/>
      </dsp:nvSpPr>
      <dsp:spPr>
        <a:xfrm>
          <a:off x="1134975" y="2493847"/>
          <a:ext cx="10225824" cy="8582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A sequencer</a:t>
          </a:r>
        </a:p>
      </dsp:txBody>
      <dsp:txXfrm>
        <a:off x="1160111" y="2518983"/>
        <a:ext cx="10175552" cy="8079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CE928D-7721-214E-B71D-EADDD01BDCBC}" type="datetimeFigureOut">
              <a:rPr lang="en-US" smtClean="0"/>
              <a:t>9/11/25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A9493B-55D8-874A-9DCB-2503F8885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423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6E4C337B-D9F6-81ED-B34E-7289417E0B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92d2458f9_0_62:notes">
            <a:extLst>
              <a:ext uri="{FF2B5EF4-FFF2-40B4-BE49-F238E27FC236}">
                <a16:creationId xmlns:a16="http://schemas.microsoft.com/office/drawing/2014/main" id="{63B63FF8-2458-0939-80A5-71BB7049B80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92d2458f9_0_62:notes">
            <a:extLst>
              <a:ext uri="{FF2B5EF4-FFF2-40B4-BE49-F238E27FC236}">
                <a16:creationId xmlns:a16="http://schemas.microsoft.com/office/drawing/2014/main" id="{F1E46847-886A-5A01-F7EE-4136B5F8052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64223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966BB8D6-F2EE-0BC8-07A1-24BF2F54F1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92d2458f9_0_62:notes">
            <a:extLst>
              <a:ext uri="{FF2B5EF4-FFF2-40B4-BE49-F238E27FC236}">
                <a16:creationId xmlns:a16="http://schemas.microsoft.com/office/drawing/2014/main" id="{2245C3B6-8C9F-F8A0-8C8B-0AD73B7DFB9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92d2458f9_0_62:notes">
            <a:extLst>
              <a:ext uri="{FF2B5EF4-FFF2-40B4-BE49-F238E27FC236}">
                <a16:creationId xmlns:a16="http://schemas.microsoft.com/office/drawing/2014/main" id="{2B667CA1-2EE3-B466-F8FA-D3EA1470F2A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84405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62A3E145-60A0-906B-F309-968DB39344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92d2458f9_0_62:notes">
            <a:extLst>
              <a:ext uri="{FF2B5EF4-FFF2-40B4-BE49-F238E27FC236}">
                <a16:creationId xmlns:a16="http://schemas.microsoft.com/office/drawing/2014/main" id="{3CD801E4-2A6B-1ED8-25B8-B1DA3B825D1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92d2458f9_0_62:notes">
            <a:extLst>
              <a:ext uri="{FF2B5EF4-FFF2-40B4-BE49-F238E27FC236}">
                <a16:creationId xmlns:a16="http://schemas.microsoft.com/office/drawing/2014/main" id="{3BBFAFAA-30BE-11F5-4DAE-5B78D186883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42025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7FB310CF-5859-8249-33C3-046E407A37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92d2458f9_0_62:notes">
            <a:extLst>
              <a:ext uri="{FF2B5EF4-FFF2-40B4-BE49-F238E27FC236}">
                <a16:creationId xmlns:a16="http://schemas.microsoft.com/office/drawing/2014/main" id="{F77FD149-1635-1D2E-6BD5-BF330E3D208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92d2458f9_0_62:notes">
            <a:extLst>
              <a:ext uri="{FF2B5EF4-FFF2-40B4-BE49-F238E27FC236}">
                <a16:creationId xmlns:a16="http://schemas.microsoft.com/office/drawing/2014/main" id="{E41D5BF8-55B2-9D38-299F-4F679C6E150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Price time priority algorithm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98147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EC9D18EF-48EE-BB04-1AF9-3C085639C3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92d2458f9_0_62:notes">
            <a:extLst>
              <a:ext uri="{FF2B5EF4-FFF2-40B4-BE49-F238E27FC236}">
                <a16:creationId xmlns:a16="http://schemas.microsoft.com/office/drawing/2014/main" id="{BCEBA267-2B9A-C13C-A19F-3EA4756AC19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92d2458f9_0_62:notes">
            <a:extLst>
              <a:ext uri="{FF2B5EF4-FFF2-40B4-BE49-F238E27FC236}">
                <a16:creationId xmlns:a16="http://schemas.microsoft.com/office/drawing/2014/main" id="{E10EBBEF-3511-0117-A0D4-F9C36F8666A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Price time priority algorithm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962324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5DDE6918-3853-1A02-B145-350D420C76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92d2458f9_0_62:notes">
            <a:extLst>
              <a:ext uri="{FF2B5EF4-FFF2-40B4-BE49-F238E27FC236}">
                <a16:creationId xmlns:a16="http://schemas.microsoft.com/office/drawing/2014/main" id="{C7B8140B-A928-A9BF-A76A-6DAD0451DE6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92d2458f9_0_62:notes">
            <a:extLst>
              <a:ext uri="{FF2B5EF4-FFF2-40B4-BE49-F238E27FC236}">
                <a16:creationId xmlns:a16="http://schemas.microsoft.com/office/drawing/2014/main" id="{8C17CFA2-666C-3DF3-EBE8-40465625748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Price time priority algorithm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853078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F46528C7-7184-8D22-54F2-0C2FC7AE74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92d2458f9_0_62:notes">
            <a:extLst>
              <a:ext uri="{FF2B5EF4-FFF2-40B4-BE49-F238E27FC236}">
                <a16:creationId xmlns:a16="http://schemas.microsoft.com/office/drawing/2014/main" id="{642588CC-C717-2F4E-6B1F-B90BFE45E54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92d2458f9_0_62:notes">
            <a:extLst>
              <a:ext uri="{FF2B5EF4-FFF2-40B4-BE49-F238E27FC236}">
                <a16:creationId xmlns:a16="http://schemas.microsoft.com/office/drawing/2014/main" id="{A049AED3-38BA-A4CF-9731-DBBBAC3485E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Price time priority algorithm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651672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6DA0EDF3-595E-6D98-05C3-24AC4CA53C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92d2458f9_0_62:notes">
            <a:extLst>
              <a:ext uri="{FF2B5EF4-FFF2-40B4-BE49-F238E27FC236}">
                <a16:creationId xmlns:a16="http://schemas.microsoft.com/office/drawing/2014/main" id="{B80C2E72-5336-A1A7-956B-B651E49B3D1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92d2458f9_0_62:notes">
            <a:extLst>
              <a:ext uri="{FF2B5EF4-FFF2-40B4-BE49-F238E27FC236}">
                <a16:creationId xmlns:a16="http://schemas.microsoft.com/office/drawing/2014/main" id="{E60A6744-F705-8205-223B-F794D5111A1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32793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>
          <a:extLst>
            <a:ext uri="{FF2B5EF4-FFF2-40B4-BE49-F238E27FC236}">
              <a16:creationId xmlns:a16="http://schemas.microsoft.com/office/drawing/2014/main" id="{CF9320B8-BE5D-CD3B-639E-2B00B15F09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092d2458f9_0_0:notes">
            <a:extLst>
              <a:ext uri="{FF2B5EF4-FFF2-40B4-BE49-F238E27FC236}">
                <a16:creationId xmlns:a16="http://schemas.microsoft.com/office/drawing/2014/main" id="{A3189C31-0E68-24E5-3A07-45442046705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092d2458f9_0_0:notes">
            <a:extLst>
              <a:ext uri="{FF2B5EF4-FFF2-40B4-BE49-F238E27FC236}">
                <a16:creationId xmlns:a16="http://schemas.microsoft.com/office/drawing/2014/main" id="{DC93FAA8-0F10-3563-C5C4-AAF2216C6E7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1760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Will replace </a:t>
            </a:r>
            <a:r>
              <a:rPr lang="en-US" dirty="0" err="1"/>
              <a:t>png</a:t>
            </a:r>
            <a:r>
              <a:rPr lang="en-US" dirty="0"/>
              <a:t> with pdf, somehow adding pdf is making it too heavy for </a:t>
            </a:r>
            <a:r>
              <a:rPr lang="en-US" dirty="0" err="1"/>
              <a:t>powerpoint</a:t>
            </a:r>
            <a:r>
              <a:rPr lang="en-US" dirty="0"/>
              <a:t> to handle.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A9493B-55D8-874A-9DCB-2503F8885D5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1054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6E3F121B-B2EC-A8DC-FF10-A1FEFAD48C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92d2458f9_0_62:notes">
            <a:extLst>
              <a:ext uri="{FF2B5EF4-FFF2-40B4-BE49-F238E27FC236}">
                <a16:creationId xmlns:a16="http://schemas.microsoft.com/office/drawing/2014/main" id="{B5ADD324-26F1-2DA8-0C9D-9EF3B4026A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92d2458f9_0_62:notes">
            <a:extLst>
              <a:ext uri="{FF2B5EF4-FFF2-40B4-BE49-F238E27FC236}">
                <a16:creationId xmlns:a16="http://schemas.microsoft.com/office/drawing/2014/main" id="{2B078746-65C1-A222-FCAE-A0224FA5E9F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87370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B16DCC82-8A87-B6E0-D37F-18A25DD86F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C1B73974-CB96-D06B-24D6-FCE230062A7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D03C7707-3C00-8240-10FF-004B8382C86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33671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1AB2FE54-A703-16E7-1399-389C88A2BA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076B11D6-2BD2-4B01-F530-05742AD59EE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BF8BD569-71A2-99DF-E28F-8FD007E25A5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806686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85693181-C99A-C505-C78E-1BB018A20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C0EA0158-6E15-5BAD-AACF-0FB123395D2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9E31BF72-0A71-98AE-C954-BACDF87B162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963798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F590B108-7C49-09A3-F1C3-21B022799C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8DCD5B32-E7ED-2CF2-E508-7055BA9F911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FCDC0B48-46C9-1DEB-2B5A-5E29A262968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86962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69B63EEA-188C-3FBD-A6AB-AD231212B2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147FE3A1-08C6-CBC6-A113-84D0D66F31A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9445D650-A345-C963-00EF-95575214F13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59535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FF32DC1A-5BA2-BFF9-251B-1FCBD4D512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9BBD1CBB-FB28-4A98-5319-E682657AE10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EE4A1228-A0C5-7EFB-A0A8-A136573E5D9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252817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D1B40030-FF82-D44D-8AB0-1471A76427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CF1AD595-01E9-677E-9BBF-FE463F3548A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A9265B3D-9447-C8B0-A329-260C4DF1640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894108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77D263C0-B2AE-D4DC-3339-0307A3D6DF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5711F022-5464-CA69-309B-AF6B320B255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BB453350-433D-9CE3-EC0E-59D16EFF0B8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5888322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EF52AE5C-4370-CDE3-2C2D-7C9C267C45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B917B074-2FFA-8CAD-85A7-3DF6D48036A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4B802C45-B481-8C36-4EA1-F06305CAAB7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3227607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BE2702E0-93CF-C67D-63B5-10828F393B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05F67FE3-528E-F7B4-1B8D-F107F31AB3C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076BF2AD-B214-EB27-6121-96C5D175E78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480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D09C80A5-A9A0-5592-D782-AA72A57E3C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92d2458f9_0_62:notes">
            <a:extLst>
              <a:ext uri="{FF2B5EF4-FFF2-40B4-BE49-F238E27FC236}">
                <a16:creationId xmlns:a16="http://schemas.microsoft.com/office/drawing/2014/main" id="{4CB70A6E-38AF-6012-6B66-3D2A33722C8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92d2458f9_0_62:notes">
            <a:extLst>
              <a:ext uri="{FF2B5EF4-FFF2-40B4-BE49-F238E27FC236}">
                <a16:creationId xmlns:a16="http://schemas.microsoft.com/office/drawing/2014/main" id="{332D20F5-71C8-DC49-919B-2F202EAAFF7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729078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C737D177-B4D9-4121-79EE-1605B8ED94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0C9DA06C-69C7-F3AE-701A-3BBC9A5EC68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8B0FE4B7-554E-9811-4EDA-5798C51CD58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1784416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4C34E2C1-3216-5C4A-AE8C-C19AB11320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CC90433C-B072-4459-829E-BA18D4D315B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4ECA09C9-E966-99F4-9D69-8CA3AB1AD2F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7499368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43524569-6A97-910C-16AA-4C1D554AB1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F92ED0B0-00F7-5660-27DA-C9BC9997BCA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DEFB5040-A5E2-59AE-5A1B-4E507717F6F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5346313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35D3B0A3-A85D-5543-62CC-87B8F5967B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A6D27378-8447-52C5-891B-D8F264D79A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39B32425-EB16-3F81-AA83-5C7DCA71E4B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9985939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0695A024-1E95-3BE5-4C67-1406095047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94CCE9F5-2DB0-4159-4840-A48A97909C9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77E834D1-E1F3-7E45-C1B9-D48F725E9C2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7815489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AFCB15DB-E194-7A39-9EDF-B996F7057A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20EA0530-69D4-8F9C-A0C5-53F2846FF13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F3790B7F-E138-B516-8EE8-D6E8137D4A4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6300162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2B2F161B-BE64-5565-0BA5-EEF265B682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F68316A3-8527-6CDC-97EF-FA7B967DC15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92B3A235-CB1E-2C05-EBDF-542F1CF5991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2359204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A5A659CC-7005-A4F1-AE80-F8037261FA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167B32E5-3E7D-95A1-D077-F5877FB60F5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85F69D52-5D3E-23A9-9B72-D637D7372B8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4921408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BDB20845-AA84-8D22-7748-7B8A0CD9EE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FEFF847C-31ED-237F-2F46-92969835943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81D16309-9F22-D5B6-4597-E2267424F9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979802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77C69D56-CC56-301F-1B18-9175064352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946A1CDD-1BA6-54FE-1BCD-351460B8A3D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3F1A3A01-8787-AF83-FE47-B157C299BDF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616099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88CDFDF8-0685-498A-8AEB-5F4EFEF158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92d2458f9_0_62:notes">
            <a:extLst>
              <a:ext uri="{FF2B5EF4-FFF2-40B4-BE49-F238E27FC236}">
                <a16:creationId xmlns:a16="http://schemas.microsoft.com/office/drawing/2014/main" id="{9827B912-96F1-C80F-0415-CB1D35FDBA2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92d2458f9_0_62:notes">
            <a:extLst>
              <a:ext uri="{FF2B5EF4-FFF2-40B4-BE49-F238E27FC236}">
                <a16:creationId xmlns:a16="http://schemas.microsoft.com/office/drawing/2014/main" id="{5166CC31-3D8C-434D-2456-06772ECCD33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009040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5862FAC1-06B6-6A16-35EF-40812FA11C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2C108320-4E67-8FC7-AAF6-04628EBA343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6C6A1508-CE20-ABDD-4DDD-A259FBC390F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2128359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6F46C178-FAF7-8390-48E3-E97685410B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3024B01F-77C7-E70E-C412-A64F10D248C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11004435-AD49-13B0-37E5-513FA542A3D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906353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873BDC74-D698-CD0A-B18E-E96A87DC3D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529553DA-735C-C51E-B75C-93F8B320E76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7316889A-118B-20E6-20D1-666A43520FB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2980482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6958E952-A444-6BC1-10E3-5C59C743D1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61DA9D3A-129F-1125-C680-6A644545D3F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2C03AE36-8BAE-71EC-C5C1-B2614494FB3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033512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1E61EA46-4348-31E5-4C5F-95F9661DF7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6BB1376E-9E05-A19B-188F-195D749BDBB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DA524E29-F30F-DFE9-E98E-15CF43765C2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9980520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F551EE8F-E95B-7F79-CC89-45D8AD7193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E7036F56-8685-C8E9-6C7B-22A125891F1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A8D53E4C-FD09-352E-3F22-FF5F3AC53F5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Results all for GCP, except AWS TGW</a:t>
            </a:r>
            <a:br>
              <a:rPr lang="en-US" dirty="0"/>
            </a:br>
            <a:br>
              <a:rPr lang="en-US" dirty="0"/>
            </a:br>
            <a:r>
              <a:rPr lang="en" dirty="0"/>
              <a:t>&gt;50 % lower latency than the latency provided by AWS TGW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2094852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3401630F-EF53-F3B2-BA07-5B5672442F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7853A060-0555-8589-BA7E-71504ABD993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32DA8930-C5E5-7B45-65E4-99FC9A3B1EF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7508423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E4AA083B-E2E2-66D1-72B7-92C15A3FF9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FEA4771E-AA55-E464-1676-A61BEB162E8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13EDEF8A-738D-907F-DE01-767B3ADC0A5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1475943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186F7E96-0B97-3874-28A1-C3319D1E7E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FEAC5363-8224-DD84-8AF3-960F2013FB7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05667ACB-3D96-9F08-B2DF-032F2C45899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6777411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D000D10F-848D-690B-FDD9-49D382AAE3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90F343D0-60F5-FB16-2D09-4D6A66F49B0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808AD56A-5170-7D67-9F68-DABBAB6863E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866634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6406F462-5F96-0B6F-DA67-BDA4E177BD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92d2458f9_0_62:notes">
            <a:extLst>
              <a:ext uri="{FF2B5EF4-FFF2-40B4-BE49-F238E27FC236}">
                <a16:creationId xmlns:a16="http://schemas.microsoft.com/office/drawing/2014/main" id="{F855BC8A-1995-B0C9-66EA-A58BF06E1CC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92d2458f9_0_62:notes">
            <a:extLst>
              <a:ext uri="{FF2B5EF4-FFF2-40B4-BE49-F238E27FC236}">
                <a16:creationId xmlns:a16="http://schemas.microsoft.com/office/drawing/2014/main" id="{E0B025B2-3B1E-9A50-F184-7FFD7080BC6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930310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A8466929-A9BD-B906-9740-28EDEA9CC4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A797E122-BAD1-332F-1053-6E4B5C1B0F1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F35DB71D-33A4-CA58-A9B2-79C67B78783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1302505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FC51F348-08DF-6F64-A176-0B9B3BE825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246CAFF1-AD31-B28A-3CAC-DB818204807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54085358-8DF5-5BB8-A55E-5052CFFEA4D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 all orders match </a:t>
            </a:r>
            <a:r>
              <a:rPr lang="en-US" dirty="0" err="1"/>
              <a:t>immidiately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6337748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C5A25532-197A-CEE0-3B34-C51B9E7AE1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36CBE5C4-18CE-4CEB-7C31-4545CCE8525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630F70E5-3169-DE5A-8901-E48A7775467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 all orders match </a:t>
            </a:r>
            <a:r>
              <a:rPr lang="en-US" dirty="0" err="1"/>
              <a:t>immidiately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4572905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2999D88A-FBA4-327F-3368-5DB70BF898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17200082-E141-14E2-AF7D-288D1042E14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000BBC74-C772-008B-0D31-0A0D3FB143D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Input sequence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3218196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78EC421F-4948-92B5-A060-7ED2960E6D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427BB44B-5C27-C1ED-4E1A-18FBC517A04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268CD405-DA4D-D4BA-C2BA-3989E43DA50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 all orders match </a:t>
            </a:r>
            <a:r>
              <a:rPr lang="en-US" dirty="0" err="1"/>
              <a:t>immidiately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0430243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8C630629-CE26-3575-36A2-A4AAA114D6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D779308D-3A09-93ED-DFE8-0C56455CD33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B84A7A0D-9E15-537B-F7BB-8035141D55D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 all orders match </a:t>
            </a:r>
            <a:r>
              <a:rPr lang="en-US" dirty="0" err="1"/>
              <a:t>immidiately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1165482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6A72F045-CCFF-F4B2-1D62-F5E85946C2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A50F8FB3-CD8B-D23C-BFC8-20EBEBB6346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9628D851-126A-2B82-A369-3214177AC41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 all orders match </a:t>
            </a:r>
            <a:r>
              <a:rPr lang="en-US" dirty="0" err="1"/>
              <a:t>immidiately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9454096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1E5D8F42-FDE5-776F-CDED-0C643B4F79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C0B85183-6010-FE8C-EADE-A1375C8826C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3C4A11A0-7460-ACC9-D915-82F1C18DD04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 all orders match </a:t>
            </a:r>
            <a:r>
              <a:rPr lang="en-US" dirty="0" err="1"/>
              <a:t>immidiately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9032956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8D9418AB-69A3-91CE-E21B-BCA88ADED6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7AD21553-55D9-AD23-633C-5E0B47ACA9A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A6C68183-25C1-EFC4-5503-4C43344FC31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 all orders match </a:t>
            </a:r>
            <a:r>
              <a:rPr lang="en-US" dirty="0" err="1"/>
              <a:t>immidiately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47037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DBCFC4AF-8CFE-723C-734F-22CB624C39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92d2458f9_0_62:notes">
            <a:extLst>
              <a:ext uri="{FF2B5EF4-FFF2-40B4-BE49-F238E27FC236}">
                <a16:creationId xmlns:a16="http://schemas.microsoft.com/office/drawing/2014/main" id="{A73504D7-663C-9908-640D-A70E12A2F86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92d2458f9_0_62:notes">
            <a:extLst>
              <a:ext uri="{FF2B5EF4-FFF2-40B4-BE49-F238E27FC236}">
                <a16:creationId xmlns:a16="http://schemas.microsoft.com/office/drawing/2014/main" id="{03F42BEE-563D-FB62-B79A-13674B1361E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581248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2DFAE7FA-B1E0-A91A-9ABD-13D38BF037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9BF6E192-3ECB-4723-BA79-716AE319B55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DE5A3205-3D92-3ED5-85CB-93286AC0F6E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 all orders match </a:t>
            </a:r>
            <a:r>
              <a:rPr lang="en-US" dirty="0" err="1"/>
              <a:t>immidiately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5267311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96F9D58B-28CA-489E-68F8-B7F208B789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D83B2256-A3E3-C2EE-3CB8-E6776FEA038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C08823B9-997A-6F9B-49A2-A42322F3DE2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Details in the paper how the function is designed to preserve the fairness while increasing performance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7620984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B210FAD7-574B-786F-32D3-DD27ED8D34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A363C776-0DA6-E579-AEEC-A4D6A637EFE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D712B6D9-39BA-9E4F-44E0-0221E18FACA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Details in the paper how the function is designed to preserve the fairness while increasing performance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3078684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CCA00969-27D2-6858-9B58-A3F6A3A442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5EB0BD48-610E-8CE6-694D-54EF9824D4A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E3D63F7C-B162-B262-F466-BE59AEF2AB0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Details in the paper how the function is designed to preserve the fairness while increasing performance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010038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7A7536A2-A4EC-5DF7-811C-E086FB5914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A132A876-C477-3684-7735-4BA29504F56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55E36694-6B18-6C50-C9F0-A389785FFDE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Details in the paper how the function is designed to preserve the fairness while increasing performance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0407451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>
          <a:extLst>
            <a:ext uri="{FF2B5EF4-FFF2-40B4-BE49-F238E27FC236}">
              <a16:creationId xmlns:a16="http://schemas.microsoft.com/office/drawing/2014/main" id="{58D49325-DBE0-09DB-7D96-6A5E0DC369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3096dc1af9c_0_161:notes">
            <a:extLst>
              <a:ext uri="{FF2B5EF4-FFF2-40B4-BE49-F238E27FC236}">
                <a16:creationId xmlns:a16="http://schemas.microsoft.com/office/drawing/2014/main" id="{F2BD9B0C-99BB-E6F9-BE02-979BCB4BABE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3096dc1af9c_0_161:notes">
            <a:extLst>
              <a:ext uri="{FF2B5EF4-FFF2-40B4-BE49-F238E27FC236}">
                <a16:creationId xmlns:a16="http://schemas.microsoft.com/office/drawing/2014/main" id="{3B9A1A02-F38F-0BAA-C1D0-E4BAB28A023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2236261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2EC99D79-0533-202F-5D8F-961DAC0801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9AD48E00-FD9E-79C9-4DE4-6FB6AD42543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2A0FAD95-D5FF-81D1-BA1B-B64CE0BEE67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Order matched per second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1131584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>
          <a:extLst>
            <a:ext uri="{FF2B5EF4-FFF2-40B4-BE49-F238E27FC236}">
              <a16:creationId xmlns:a16="http://schemas.microsoft.com/office/drawing/2014/main" id="{F416379A-201D-B5A2-A555-078D045C5A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3096dc1af9c_0_161:notes">
            <a:extLst>
              <a:ext uri="{FF2B5EF4-FFF2-40B4-BE49-F238E27FC236}">
                <a16:creationId xmlns:a16="http://schemas.microsoft.com/office/drawing/2014/main" id="{3B0E619D-6AE1-F9DE-3E03-F5E3046BE70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3096dc1af9c_0_161:notes">
            <a:extLst>
              <a:ext uri="{FF2B5EF4-FFF2-40B4-BE49-F238E27FC236}">
                <a16:creationId xmlns:a16="http://schemas.microsoft.com/office/drawing/2014/main" id="{054EB8BE-8A4C-06E3-5F1F-3F343F07D98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92446384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>
          <a:extLst>
            <a:ext uri="{FF2B5EF4-FFF2-40B4-BE49-F238E27FC236}">
              <a16:creationId xmlns:a16="http://schemas.microsoft.com/office/drawing/2014/main" id="{3EDC5A67-2ACF-15FB-63A7-6E5C97BDE9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3096dc1af9c_0_161:notes">
            <a:extLst>
              <a:ext uri="{FF2B5EF4-FFF2-40B4-BE49-F238E27FC236}">
                <a16:creationId xmlns:a16="http://schemas.microsoft.com/office/drawing/2014/main" id="{EB43E55D-C9F5-EBA4-DE57-8C2CC8A7C19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3096dc1af9c_0_161:notes">
            <a:extLst>
              <a:ext uri="{FF2B5EF4-FFF2-40B4-BE49-F238E27FC236}">
                <a16:creationId xmlns:a16="http://schemas.microsoft.com/office/drawing/2014/main" id="{E00A59AB-987B-AF88-FD9D-1AB9DF172A3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4621369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CBD42CBD-B143-94B9-B5DC-DC78D33344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F7C14042-1FB9-0B14-5834-BD7AD8A1504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568391AA-0D33-6CDA-8C52-F4F7359D682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 all orders match </a:t>
            </a:r>
            <a:r>
              <a:rPr lang="en-US" dirty="0" err="1"/>
              <a:t>immidiately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140320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77389B7F-69A9-79A4-0469-C8DDF739ED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92d2458f9_0_62:notes">
            <a:extLst>
              <a:ext uri="{FF2B5EF4-FFF2-40B4-BE49-F238E27FC236}">
                <a16:creationId xmlns:a16="http://schemas.microsoft.com/office/drawing/2014/main" id="{A17CBF0D-CADA-EB8E-7853-71C449FAD18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92d2458f9_0_62:notes">
            <a:extLst>
              <a:ext uri="{FF2B5EF4-FFF2-40B4-BE49-F238E27FC236}">
                <a16:creationId xmlns:a16="http://schemas.microsoft.com/office/drawing/2014/main" id="{C862463D-3669-B860-D0D5-E576B25E19D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5028827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68D316F4-9932-E000-72E5-32C0636A91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522DCAB3-29DE-6F49-E648-D8644466DE1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6BEA60F4-90E3-03FE-557A-C051159EC3C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07065785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D7DB69BD-1FF5-8894-2E65-76214E8F4B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547D8F04-10B0-1405-E068-56AF036B8D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8216BF04-0A04-14D0-25C0-FB54A855436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 all orders match </a:t>
            </a:r>
            <a:r>
              <a:rPr lang="en-US" dirty="0" err="1"/>
              <a:t>immidiately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02744722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FCBE0A7F-DF84-7DE3-4577-1AAA9A3863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CE90D5C1-2D26-EA60-7F81-866AD615E5E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A8BB58C7-CF73-43D6-7117-5A4B6F65B61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 all orders match </a:t>
            </a:r>
            <a:r>
              <a:rPr lang="en-US" dirty="0" err="1"/>
              <a:t>immidiately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504529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F7739029-D541-14C3-A3D3-DC6F6AF3E9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92d2458f9_0_62:notes">
            <a:extLst>
              <a:ext uri="{FF2B5EF4-FFF2-40B4-BE49-F238E27FC236}">
                <a16:creationId xmlns:a16="http://schemas.microsoft.com/office/drawing/2014/main" id="{9272EFBB-E4A9-E4BF-C783-0DB3C0A3559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92d2458f9_0_62:notes">
            <a:extLst>
              <a:ext uri="{FF2B5EF4-FFF2-40B4-BE49-F238E27FC236}">
                <a16:creationId xmlns:a16="http://schemas.microsoft.com/office/drawing/2014/main" id="{F2CD8091-CF0F-4B7F-2D04-201D7B8044B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51339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85D976B2-80F9-DCFC-E145-A84D232F4D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92d2458f9_0_62:notes">
            <a:extLst>
              <a:ext uri="{FF2B5EF4-FFF2-40B4-BE49-F238E27FC236}">
                <a16:creationId xmlns:a16="http://schemas.microsoft.com/office/drawing/2014/main" id="{A9108BC8-5BAE-C236-FC63-0BC79F59F25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92d2458f9_0_62:notes">
            <a:extLst>
              <a:ext uri="{FF2B5EF4-FFF2-40B4-BE49-F238E27FC236}">
                <a16:creationId xmlns:a16="http://schemas.microsoft.com/office/drawing/2014/main" id="{F1437CA7-2900-21EC-64A1-211908BA82D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699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0E38F-804B-355A-6B24-9808EA4B7A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8D870F-3C54-2F21-BA4A-0E2674FEB6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95634-60D7-5F36-E36F-4F47C875E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638E0-472D-D649-AD00-050E9BA3484C}" type="datetimeFigureOut">
              <a:rPr lang="en-US" smtClean="0"/>
              <a:t>9/11/25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49AF9-2BC5-1E7B-9FE9-AD4CA04AD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DFC67-7A45-0D2C-ECE6-F17FFE362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FA99-C6D4-C943-8FA9-F1521C0FF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815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81008-1A33-061F-FD1F-6DC6C9734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4C5739-D576-528C-C6E9-AD012ADF04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E3E4A-8229-FF55-BE4B-177829658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638E0-472D-D649-AD00-050E9BA3484C}" type="datetimeFigureOut">
              <a:rPr lang="en-US" smtClean="0"/>
              <a:t>9/11/25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B395E-1C15-E39E-F001-E3ECF407A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3CC53-EAFF-696B-2A0D-86F501B57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FA99-C6D4-C943-8FA9-F1521C0FF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075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53BA54-1BE2-D2AD-25D2-A1A2202A57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7175-F2AE-6107-5BB0-788502BF5B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3BB788-FEB6-2615-B6B9-BC1EECAE6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638E0-472D-D649-AD00-050E9BA3484C}" type="datetimeFigureOut">
              <a:rPr lang="en-US" smtClean="0"/>
              <a:t>9/11/25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3FE62-3F9E-BAF6-7933-8DDA49183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D5B18-7F83-597D-27C3-4A40F8D18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FA99-C6D4-C943-8FA9-F1521C0FF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2172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234267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70761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A5B8B-C691-3548-0D27-FB4D83BAD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DED34-5A15-2839-DD64-C395195BF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917E1-1300-5F65-C3BB-DFB72E8A2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638E0-472D-D649-AD00-050E9BA3484C}" type="datetimeFigureOut">
              <a:rPr lang="en-US" smtClean="0"/>
              <a:t>9/11/25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EE00B-45FB-54E9-2634-208A68287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D971C-3102-5983-1AB1-4ED26EA5C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FA99-C6D4-C943-8FA9-F1521C0FF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363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3A449-D0C7-5791-340E-58E359E96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C9534-D3CC-3EA9-86B3-87F10E9FD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6E370E-D9D3-A78E-4851-ABA422416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638E0-472D-D649-AD00-050E9BA3484C}" type="datetimeFigureOut">
              <a:rPr lang="en-US" smtClean="0"/>
              <a:t>9/11/25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FC65C-869F-CB3D-DE4C-FBE3042F1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6BA1E-C67F-6F5D-1196-9C93E56F4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FA99-C6D4-C943-8FA9-F1521C0FF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696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60486-41BD-D29F-3448-9578AE07A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F5BD9-2BD8-97C3-2577-1C544D42A7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91449D-3B5F-F89D-05FF-2DE193E7BE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FCBAE4-D338-8E01-BDA6-EB37C5A9A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638E0-472D-D649-AD00-050E9BA3484C}" type="datetimeFigureOut">
              <a:rPr lang="en-US" smtClean="0"/>
              <a:t>9/11/25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BD388E-D193-944A-5520-4E9DDFEC3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21CB16-02AD-0B0D-0804-51B53E694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FA99-C6D4-C943-8FA9-F1521C0FF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421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BD92-5E2F-6E93-B4A2-0E0A56907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44640B-3C85-BAF5-17C5-C96EB03CCB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6120B3-E53B-E6C8-1061-C1C518F19B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FCD208-E460-0DEC-DD33-ED16831DAB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CE2FB9-0569-0ABA-FA77-6C955C2D7E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FD9EDD-DA62-FA09-5CDF-8005D5213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638E0-472D-D649-AD00-050E9BA3484C}" type="datetimeFigureOut">
              <a:rPr lang="en-US" smtClean="0"/>
              <a:t>9/11/25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21F064-9F1E-8919-D941-0F1059ABE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DF124D-657F-DCD5-81A3-5AA337C51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FA99-C6D4-C943-8FA9-F1521C0FF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692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D6C26-059F-7F83-662A-C775EEDB5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9A508A-D3AF-3E43-E951-76161492E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638E0-472D-D649-AD00-050E9BA3484C}" type="datetimeFigureOut">
              <a:rPr lang="en-US" smtClean="0"/>
              <a:t>9/11/25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B50C86-1F79-5D62-ED53-2BC184BE8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35B9DF-B0BB-73C5-A2DE-1F1234FE6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FA99-C6D4-C943-8FA9-F1521C0FF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504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338F67-5AEA-F14A-D386-EA7599BF3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638E0-472D-D649-AD00-050E9BA3484C}" type="datetimeFigureOut">
              <a:rPr lang="en-US" smtClean="0"/>
              <a:t>9/11/25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E7CA59-BE6B-C7D4-B8C5-91B22CAF3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CA4E58-9229-25CD-8651-1FB863E22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FA99-C6D4-C943-8FA9-F1521C0FF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509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5A976-B03F-F03D-22D7-27BB890C3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FE671-F707-869A-8332-AAC8F4CA8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011610-E1C8-0136-D891-C3C0A8AEC9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395989-5D26-662E-6A94-468C11370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638E0-472D-D649-AD00-050E9BA3484C}" type="datetimeFigureOut">
              <a:rPr lang="en-US" smtClean="0"/>
              <a:t>9/11/25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5D0CE9-468A-0AD4-684D-2376F2D07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C85989-3375-7934-7D8A-4F6AF917D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FA99-C6D4-C943-8FA9-F1521C0FF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967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86D14-FE76-AC70-30D8-4DBF8F5F9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3B7B5F-EA18-9868-DFFD-EAAA6BA818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97EDFF-4E43-5F5B-B675-1F652AC4D5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8E092-71F9-78F6-616C-DC70A0726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638E0-472D-D649-AD00-050E9BA3484C}" type="datetimeFigureOut">
              <a:rPr lang="en-US" smtClean="0"/>
              <a:t>9/11/25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0DBEF1-8B89-3126-0D28-A01202C2C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C3E7C3-0D47-B303-8159-B0DEB7C6B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FA99-C6D4-C943-8FA9-F1521C0FF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601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E6BB8E-79F5-9293-44C1-733E5E313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8D753C-C910-0266-96A0-51DD1BD58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FA11B-AAB3-1B0B-BA50-A1B36CE8A1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3638E0-472D-D649-AD00-050E9BA3484C}" type="datetimeFigureOut">
              <a:rPr lang="en-US" smtClean="0"/>
              <a:t>9/11/25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F6049-4EF7-B8D5-409A-96390F1E92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844DA2-0CBF-6678-E7BC-EFEAB9388D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A60FA99-C6D4-C943-8FA9-F1521C0FF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736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12" Type="http://schemas.openxmlformats.org/officeDocument/2006/relationships/image" Target="../media/image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5.xml"/><Relationship Id="rId11" Type="http://schemas.openxmlformats.org/officeDocument/2006/relationships/image" Target="../media/image9.svg"/><Relationship Id="rId5" Type="http://schemas.openxmlformats.org/officeDocument/2006/relationships/diagramQuickStyle" Target="../diagrams/quickStyle5.xml"/><Relationship Id="rId10" Type="http://schemas.openxmlformats.org/officeDocument/2006/relationships/image" Target="../media/image8.png"/><Relationship Id="rId4" Type="http://schemas.openxmlformats.org/officeDocument/2006/relationships/diagramLayout" Target="../diagrams/layout5.xml"/><Relationship Id="rId9" Type="http://schemas.openxmlformats.org/officeDocument/2006/relationships/image" Target="../media/image7.sv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9.svg"/><Relationship Id="rId18" Type="http://schemas.openxmlformats.org/officeDocument/2006/relationships/image" Target="../media/image16.png"/><Relationship Id="rId3" Type="http://schemas.openxmlformats.org/officeDocument/2006/relationships/diagramData" Target="../diagrams/data6.xml"/><Relationship Id="rId21" Type="http://schemas.openxmlformats.org/officeDocument/2006/relationships/image" Target="../media/image19.svg"/><Relationship Id="rId7" Type="http://schemas.microsoft.com/office/2007/relationships/diagramDrawing" Target="../diagrams/drawing6.xml"/><Relationship Id="rId12" Type="http://schemas.openxmlformats.org/officeDocument/2006/relationships/image" Target="../media/image8.png"/><Relationship Id="rId17" Type="http://schemas.openxmlformats.org/officeDocument/2006/relationships/image" Target="../media/image15.svg"/><Relationship Id="rId2" Type="http://schemas.openxmlformats.org/officeDocument/2006/relationships/notesSlide" Target="../notesSlides/notesSlide42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6.xml"/><Relationship Id="rId11" Type="http://schemas.openxmlformats.org/officeDocument/2006/relationships/image" Target="../media/image11.svg"/><Relationship Id="rId5" Type="http://schemas.openxmlformats.org/officeDocument/2006/relationships/diagramQuickStyle" Target="../diagrams/quickStyle6.xml"/><Relationship Id="rId15" Type="http://schemas.openxmlformats.org/officeDocument/2006/relationships/image" Target="../media/image13.svg"/><Relationship Id="rId10" Type="http://schemas.openxmlformats.org/officeDocument/2006/relationships/image" Target="../media/image10.png"/><Relationship Id="rId19" Type="http://schemas.openxmlformats.org/officeDocument/2006/relationships/image" Target="../media/image17.svg"/><Relationship Id="rId4" Type="http://schemas.openxmlformats.org/officeDocument/2006/relationships/diagramLayout" Target="../diagrams/layout6.xml"/><Relationship Id="rId9" Type="http://schemas.openxmlformats.org/officeDocument/2006/relationships/image" Target="../media/image7.svg"/><Relationship Id="rId14" Type="http://schemas.openxmlformats.org/officeDocument/2006/relationships/image" Target="../media/image12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9.svg"/><Relationship Id="rId18" Type="http://schemas.openxmlformats.org/officeDocument/2006/relationships/image" Target="../media/image16.png"/><Relationship Id="rId3" Type="http://schemas.openxmlformats.org/officeDocument/2006/relationships/diagramData" Target="../diagrams/data7.xml"/><Relationship Id="rId21" Type="http://schemas.openxmlformats.org/officeDocument/2006/relationships/image" Target="../media/image19.svg"/><Relationship Id="rId7" Type="http://schemas.microsoft.com/office/2007/relationships/diagramDrawing" Target="../diagrams/drawing7.xml"/><Relationship Id="rId12" Type="http://schemas.openxmlformats.org/officeDocument/2006/relationships/image" Target="../media/image8.png"/><Relationship Id="rId17" Type="http://schemas.openxmlformats.org/officeDocument/2006/relationships/image" Target="../media/image15.svg"/><Relationship Id="rId2" Type="http://schemas.openxmlformats.org/officeDocument/2006/relationships/notesSlide" Target="../notesSlides/notesSlide43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7.xml"/><Relationship Id="rId11" Type="http://schemas.openxmlformats.org/officeDocument/2006/relationships/image" Target="../media/image11.svg"/><Relationship Id="rId5" Type="http://schemas.openxmlformats.org/officeDocument/2006/relationships/diagramQuickStyle" Target="../diagrams/quickStyle7.xml"/><Relationship Id="rId15" Type="http://schemas.openxmlformats.org/officeDocument/2006/relationships/image" Target="../media/image13.svg"/><Relationship Id="rId10" Type="http://schemas.openxmlformats.org/officeDocument/2006/relationships/image" Target="../media/image10.png"/><Relationship Id="rId19" Type="http://schemas.openxmlformats.org/officeDocument/2006/relationships/image" Target="../media/image17.svg"/><Relationship Id="rId4" Type="http://schemas.openxmlformats.org/officeDocument/2006/relationships/diagramLayout" Target="../diagrams/layout7.xml"/><Relationship Id="rId9" Type="http://schemas.openxmlformats.org/officeDocument/2006/relationships/image" Target="../media/image7.svg"/><Relationship Id="rId14" Type="http://schemas.openxmlformats.org/officeDocument/2006/relationships/image" Target="../media/image12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9.svg"/><Relationship Id="rId18" Type="http://schemas.openxmlformats.org/officeDocument/2006/relationships/image" Target="../media/image16.png"/><Relationship Id="rId3" Type="http://schemas.openxmlformats.org/officeDocument/2006/relationships/diagramData" Target="../diagrams/data8.xml"/><Relationship Id="rId21" Type="http://schemas.openxmlformats.org/officeDocument/2006/relationships/image" Target="../media/image19.svg"/><Relationship Id="rId7" Type="http://schemas.microsoft.com/office/2007/relationships/diagramDrawing" Target="../diagrams/drawing8.xml"/><Relationship Id="rId12" Type="http://schemas.openxmlformats.org/officeDocument/2006/relationships/image" Target="../media/image8.png"/><Relationship Id="rId17" Type="http://schemas.openxmlformats.org/officeDocument/2006/relationships/image" Target="../media/image15.svg"/><Relationship Id="rId2" Type="http://schemas.openxmlformats.org/officeDocument/2006/relationships/notesSlide" Target="../notesSlides/notesSlide44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8.xml"/><Relationship Id="rId11" Type="http://schemas.openxmlformats.org/officeDocument/2006/relationships/image" Target="../media/image11.svg"/><Relationship Id="rId5" Type="http://schemas.openxmlformats.org/officeDocument/2006/relationships/diagramQuickStyle" Target="../diagrams/quickStyle8.xml"/><Relationship Id="rId15" Type="http://schemas.openxmlformats.org/officeDocument/2006/relationships/image" Target="../media/image13.svg"/><Relationship Id="rId10" Type="http://schemas.openxmlformats.org/officeDocument/2006/relationships/image" Target="../media/image10.png"/><Relationship Id="rId19" Type="http://schemas.openxmlformats.org/officeDocument/2006/relationships/image" Target="../media/image17.svg"/><Relationship Id="rId4" Type="http://schemas.openxmlformats.org/officeDocument/2006/relationships/diagramLayout" Target="../diagrams/layout8.xml"/><Relationship Id="rId9" Type="http://schemas.openxmlformats.org/officeDocument/2006/relationships/image" Target="../media/image7.svg"/><Relationship Id="rId1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9.svg"/><Relationship Id="rId18" Type="http://schemas.openxmlformats.org/officeDocument/2006/relationships/image" Target="../media/image16.png"/><Relationship Id="rId3" Type="http://schemas.openxmlformats.org/officeDocument/2006/relationships/diagramData" Target="../diagrams/data9.xml"/><Relationship Id="rId21" Type="http://schemas.openxmlformats.org/officeDocument/2006/relationships/image" Target="../media/image19.svg"/><Relationship Id="rId7" Type="http://schemas.microsoft.com/office/2007/relationships/diagramDrawing" Target="../diagrams/drawing9.xml"/><Relationship Id="rId12" Type="http://schemas.openxmlformats.org/officeDocument/2006/relationships/image" Target="../media/image8.png"/><Relationship Id="rId17" Type="http://schemas.openxmlformats.org/officeDocument/2006/relationships/image" Target="../media/image15.svg"/><Relationship Id="rId2" Type="http://schemas.openxmlformats.org/officeDocument/2006/relationships/notesSlide" Target="../notesSlides/notesSlide45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9.xml"/><Relationship Id="rId11" Type="http://schemas.openxmlformats.org/officeDocument/2006/relationships/image" Target="../media/image11.svg"/><Relationship Id="rId5" Type="http://schemas.openxmlformats.org/officeDocument/2006/relationships/diagramQuickStyle" Target="../diagrams/quickStyle9.xml"/><Relationship Id="rId15" Type="http://schemas.openxmlformats.org/officeDocument/2006/relationships/image" Target="../media/image13.svg"/><Relationship Id="rId10" Type="http://schemas.openxmlformats.org/officeDocument/2006/relationships/image" Target="../media/image10.png"/><Relationship Id="rId19" Type="http://schemas.openxmlformats.org/officeDocument/2006/relationships/image" Target="../media/image17.svg"/><Relationship Id="rId4" Type="http://schemas.openxmlformats.org/officeDocument/2006/relationships/diagramLayout" Target="../diagrams/layout9.xml"/><Relationship Id="rId9" Type="http://schemas.openxmlformats.org/officeDocument/2006/relationships/image" Target="../media/image7.svg"/><Relationship Id="rId14" Type="http://schemas.openxmlformats.org/officeDocument/2006/relationships/image" Target="../media/image12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9.svg"/><Relationship Id="rId18" Type="http://schemas.openxmlformats.org/officeDocument/2006/relationships/image" Target="../media/image16.png"/><Relationship Id="rId3" Type="http://schemas.openxmlformats.org/officeDocument/2006/relationships/diagramData" Target="../diagrams/data10.xml"/><Relationship Id="rId21" Type="http://schemas.openxmlformats.org/officeDocument/2006/relationships/image" Target="../media/image19.svg"/><Relationship Id="rId7" Type="http://schemas.microsoft.com/office/2007/relationships/diagramDrawing" Target="../diagrams/drawing10.xml"/><Relationship Id="rId12" Type="http://schemas.openxmlformats.org/officeDocument/2006/relationships/image" Target="../media/image8.png"/><Relationship Id="rId17" Type="http://schemas.openxmlformats.org/officeDocument/2006/relationships/image" Target="../media/image15.svg"/><Relationship Id="rId2" Type="http://schemas.openxmlformats.org/officeDocument/2006/relationships/notesSlide" Target="../notesSlides/notesSlide46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0.xml"/><Relationship Id="rId11" Type="http://schemas.openxmlformats.org/officeDocument/2006/relationships/image" Target="../media/image11.svg"/><Relationship Id="rId5" Type="http://schemas.openxmlformats.org/officeDocument/2006/relationships/diagramQuickStyle" Target="../diagrams/quickStyle10.xml"/><Relationship Id="rId15" Type="http://schemas.openxmlformats.org/officeDocument/2006/relationships/image" Target="../media/image13.svg"/><Relationship Id="rId10" Type="http://schemas.openxmlformats.org/officeDocument/2006/relationships/image" Target="../media/image10.png"/><Relationship Id="rId19" Type="http://schemas.openxmlformats.org/officeDocument/2006/relationships/image" Target="../media/image17.svg"/><Relationship Id="rId4" Type="http://schemas.openxmlformats.org/officeDocument/2006/relationships/diagramLayout" Target="../diagrams/layout10.xml"/><Relationship Id="rId9" Type="http://schemas.openxmlformats.org/officeDocument/2006/relationships/image" Target="../media/image7.svg"/><Relationship Id="rId14" Type="http://schemas.openxmlformats.org/officeDocument/2006/relationships/image" Target="../media/image12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9.svg"/><Relationship Id="rId18" Type="http://schemas.openxmlformats.org/officeDocument/2006/relationships/image" Target="../media/image16.png"/><Relationship Id="rId3" Type="http://schemas.openxmlformats.org/officeDocument/2006/relationships/diagramData" Target="../diagrams/data11.xml"/><Relationship Id="rId21" Type="http://schemas.openxmlformats.org/officeDocument/2006/relationships/image" Target="../media/image19.svg"/><Relationship Id="rId7" Type="http://schemas.microsoft.com/office/2007/relationships/diagramDrawing" Target="../diagrams/drawing11.xml"/><Relationship Id="rId12" Type="http://schemas.openxmlformats.org/officeDocument/2006/relationships/image" Target="../media/image8.png"/><Relationship Id="rId17" Type="http://schemas.openxmlformats.org/officeDocument/2006/relationships/image" Target="../media/image15.svg"/><Relationship Id="rId2" Type="http://schemas.openxmlformats.org/officeDocument/2006/relationships/notesSlide" Target="../notesSlides/notesSlide47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1.xml"/><Relationship Id="rId11" Type="http://schemas.openxmlformats.org/officeDocument/2006/relationships/image" Target="../media/image11.svg"/><Relationship Id="rId5" Type="http://schemas.openxmlformats.org/officeDocument/2006/relationships/diagramQuickStyle" Target="../diagrams/quickStyle11.xml"/><Relationship Id="rId15" Type="http://schemas.openxmlformats.org/officeDocument/2006/relationships/image" Target="../media/image13.svg"/><Relationship Id="rId10" Type="http://schemas.openxmlformats.org/officeDocument/2006/relationships/image" Target="../media/image10.png"/><Relationship Id="rId19" Type="http://schemas.openxmlformats.org/officeDocument/2006/relationships/image" Target="../media/image17.svg"/><Relationship Id="rId4" Type="http://schemas.openxmlformats.org/officeDocument/2006/relationships/diagramLayout" Target="../diagrams/layout11.xml"/><Relationship Id="rId9" Type="http://schemas.openxmlformats.org/officeDocument/2006/relationships/image" Target="../media/image7.svg"/><Relationship Id="rId14" Type="http://schemas.openxmlformats.org/officeDocument/2006/relationships/image" Target="../media/image12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9.svg"/><Relationship Id="rId18" Type="http://schemas.openxmlformats.org/officeDocument/2006/relationships/image" Target="../media/image16.png"/><Relationship Id="rId3" Type="http://schemas.openxmlformats.org/officeDocument/2006/relationships/diagramData" Target="../diagrams/data12.xml"/><Relationship Id="rId21" Type="http://schemas.openxmlformats.org/officeDocument/2006/relationships/image" Target="../media/image19.svg"/><Relationship Id="rId7" Type="http://schemas.microsoft.com/office/2007/relationships/diagramDrawing" Target="../diagrams/drawing12.xml"/><Relationship Id="rId12" Type="http://schemas.openxmlformats.org/officeDocument/2006/relationships/image" Target="../media/image8.png"/><Relationship Id="rId17" Type="http://schemas.openxmlformats.org/officeDocument/2006/relationships/image" Target="../media/image15.svg"/><Relationship Id="rId2" Type="http://schemas.openxmlformats.org/officeDocument/2006/relationships/notesSlide" Target="../notesSlides/notesSlide48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2.xml"/><Relationship Id="rId11" Type="http://schemas.openxmlformats.org/officeDocument/2006/relationships/image" Target="../media/image11.svg"/><Relationship Id="rId5" Type="http://schemas.openxmlformats.org/officeDocument/2006/relationships/diagramQuickStyle" Target="../diagrams/quickStyle12.xml"/><Relationship Id="rId15" Type="http://schemas.openxmlformats.org/officeDocument/2006/relationships/image" Target="../media/image13.svg"/><Relationship Id="rId10" Type="http://schemas.openxmlformats.org/officeDocument/2006/relationships/image" Target="../media/image10.png"/><Relationship Id="rId19" Type="http://schemas.openxmlformats.org/officeDocument/2006/relationships/image" Target="../media/image17.svg"/><Relationship Id="rId4" Type="http://schemas.openxmlformats.org/officeDocument/2006/relationships/diagramLayout" Target="../diagrams/layout12.xml"/><Relationship Id="rId9" Type="http://schemas.openxmlformats.org/officeDocument/2006/relationships/image" Target="../media/image7.svg"/><Relationship Id="rId14" Type="http://schemas.openxmlformats.org/officeDocument/2006/relationships/image" Target="../media/image12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3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ight Triangle 6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1079147" y="1045871"/>
            <a:ext cx="8074815" cy="1618489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algn="l">
              <a:buSzPct val="36787"/>
            </a:pP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Network Support For Scalable And High-Performance Cloud Exchanges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3352D4-9C60-CC7E-EA72-6E7DB767AF10}"/>
              </a:ext>
            </a:extLst>
          </p:cNvPr>
          <p:cNvSpPr txBox="1"/>
          <p:nvPr/>
        </p:nvSpPr>
        <p:spPr>
          <a:xfrm>
            <a:off x="1079147" y="2969470"/>
            <a:ext cx="8074815" cy="12194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</a:pPr>
            <a:r>
              <a:rPr lang="en-US" sz="2400" dirty="0">
                <a:solidFill>
                  <a:schemeClr val="accent5"/>
                </a:solidFill>
                <a:sym typeface="Arial"/>
              </a:rPr>
              <a:t>Muhammad Haseeb</a:t>
            </a:r>
            <a:r>
              <a:rPr lang="en-US" sz="2400" dirty="0">
                <a:sym typeface="Arial"/>
              </a:rPr>
              <a:t>, Jinkun Geng, 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sym typeface="Arial"/>
              </a:rPr>
              <a:t>Daniel Duclos-Cavalcanti</a:t>
            </a:r>
            <a:r>
              <a:rPr lang="en-US" sz="2400" dirty="0">
                <a:sym typeface="Arial"/>
              </a:rPr>
              <a:t>, </a:t>
            </a:r>
            <a:r>
              <a:rPr lang="en-US" sz="2400" dirty="0">
                <a:solidFill>
                  <a:schemeClr val="accent5"/>
                </a:solidFill>
                <a:sym typeface="Arial"/>
              </a:rPr>
              <a:t>Xiyu Hao</a:t>
            </a:r>
            <a:r>
              <a:rPr lang="en-US" sz="2400" dirty="0">
                <a:sym typeface="Arial"/>
              </a:rPr>
              <a:t>, </a:t>
            </a:r>
            <a:r>
              <a:rPr lang="en-US" sz="2400" dirty="0">
                <a:solidFill>
                  <a:schemeClr val="accent5"/>
                </a:solidFill>
                <a:sym typeface="Arial"/>
              </a:rPr>
              <a:t>Ulysses Butler</a:t>
            </a:r>
            <a:r>
              <a:rPr lang="en-US" sz="2400" dirty="0">
                <a:sym typeface="Arial"/>
              </a:rPr>
              <a:t>,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sym typeface="Arial"/>
              </a:rPr>
              <a:t>Radhika Mittal</a:t>
            </a:r>
            <a:r>
              <a:rPr lang="en-US" sz="2400" dirty="0">
                <a:sym typeface="Arial"/>
              </a:rPr>
              <a:t>, </a:t>
            </a:r>
            <a:r>
              <a:rPr lang="en-US" sz="2400" dirty="0">
                <a:solidFill>
                  <a:srgbClr val="0070C0"/>
                </a:solidFill>
                <a:sym typeface="Arial"/>
              </a:rPr>
              <a:t>Srinivas Narayana</a:t>
            </a:r>
            <a:r>
              <a:rPr lang="en-US" sz="2400" dirty="0">
                <a:sym typeface="Arial"/>
              </a:rPr>
              <a:t>, </a:t>
            </a:r>
            <a:r>
              <a:rPr lang="en-US" sz="2400" dirty="0">
                <a:solidFill>
                  <a:schemeClr val="accent5"/>
                </a:solidFill>
                <a:sym typeface="Arial"/>
              </a:rPr>
              <a:t>Anirudh Sivaraman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936DC3-CB73-BBD2-B537-135F2D543B50}"/>
              </a:ext>
            </a:extLst>
          </p:cNvPr>
          <p:cNvSpPr txBox="1"/>
          <p:nvPr/>
        </p:nvSpPr>
        <p:spPr>
          <a:xfrm>
            <a:off x="1079147" y="4489304"/>
            <a:ext cx="9054515" cy="12194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</a:pPr>
            <a:r>
              <a:rPr lang="en-US" sz="2400" dirty="0">
                <a:solidFill>
                  <a:schemeClr val="accent5"/>
                </a:solidFill>
                <a:sym typeface="Arial"/>
              </a:rPr>
              <a:t>New York University, </a:t>
            </a:r>
            <a:r>
              <a:rPr lang="en-US" sz="2400" dirty="0">
                <a:sym typeface="Arial"/>
              </a:rPr>
              <a:t>Clockwork Inc., 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sym typeface="Arial"/>
              </a:rPr>
              <a:t>Technical University of Munich, </a:t>
            </a:r>
            <a:r>
              <a:rPr lang="en-US" sz="2400" dirty="0">
                <a:solidFill>
                  <a:srgbClr val="0070C0"/>
                </a:solidFill>
                <a:sym typeface="Arial"/>
              </a:rPr>
              <a:t>Rutgers University,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sym typeface="Arial"/>
              </a:rPr>
              <a:t>University of Illinois Urbana-Champaign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BA9259FF-6B51-6D78-3084-F6B5765746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675FCEC7-1E7A-F863-538A-F1497C2E741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Primer On Financial Exchanges</a:t>
            </a:r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87AC7EB-605D-04B0-E303-E26CAC5595B3}"/>
              </a:ext>
            </a:extLst>
          </p:cNvPr>
          <p:cNvSpPr/>
          <p:nvPr/>
        </p:nvSpPr>
        <p:spPr>
          <a:xfrm>
            <a:off x="3742006" y="1617785"/>
            <a:ext cx="3629465" cy="113948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EEE4B9D-1A8F-B185-59AF-F7E45D251025}"/>
              </a:ext>
            </a:extLst>
          </p:cNvPr>
          <p:cNvSpPr/>
          <p:nvPr/>
        </p:nvSpPr>
        <p:spPr>
          <a:xfrm>
            <a:off x="2121878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BDBD939-B981-EF75-91B4-0D40F6B08203}"/>
              </a:ext>
            </a:extLst>
          </p:cNvPr>
          <p:cNvSpPr/>
          <p:nvPr/>
        </p:nvSpPr>
        <p:spPr>
          <a:xfrm>
            <a:off x="4963551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0F562D5-6767-B846-2C99-27993B2FAB1C}"/>
              </a:ext>
            </a:extLst>
          </p:cNvPr>
          <p:cNvSpPr/>
          <p:nvPr/>
        </p:nvSpPr>
        <p:spPr>
          <a:xfrm>
            <a:off x="7805224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251E4F-A531-DD82-571D-ACA311504FCB}"/>
              </a:ext>
            </a:extLst>
          </p:cNvPr>
          <p:cNvSpPr/>
          <p:nvPr/>
        </p:nvSpPr>
        <p:spPr>
          <a:xfrm>
            <a:off x="3014004" y="6264633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BF34D7-F359-F89E-4C16-5068BF4ABEC5}"/>
              </a:ext>
            </a:extLst>
          </p:cNvPr>
          <p:cNvSpPr/>
          <p:nvPr/>
        </p:nvSpPr>
        <p:spPr>
          <a:xfrm>
            <a:off x="5927188" y="6260744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2A7644-AAEC-35BD-FB04-695F4E191532}"/>
              </a:ext>
            </a:extLst>
          </p:cNvPr>
          <p:cNvSpPr/>
          <p:nvPr/>
        </p:nvSpPr>
        <p:spPr>
          <a:xfrm>
            <a:off x="9009184" y="6254510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D16BCE7-436B-FD6F-4C18-A019AAF274EF}"/>
              </a:ext>
            </a:extLst>
          </p:cNvPr>
          <p:cNvSpPr/>
          <p:nvPr/>
        </p:nvSpPr>
        <p:spPr>
          <a:xfrm>
            <a:off x="3351628" y="6264633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A1B318D-E549-F84E-6751-5594E941632B}"/>
              </a:ext>
            </a:extLst>
          </p:cNvPr>
          <p:cNvSpPr/>
          <p:nvPr/>
        </p:nvSpPr>
        <p:spPr>
          <a:xfrm>
            <a:off x="6264812" y="6264633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8720E4-76AA-00A0-BA8F-93F0A6649D16}"/>
              </a:ext>
            </a:extLst>
          </p:cNvPr>
          <p:cNvSpPr/>
          <p:nvPr/>
        </p:nvSpPr>
        <p:spPr>
          <a:xfrm>
            <a:off x="9346808" y="6254510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D4DD409-3766-41E6-4D28-994283A29833}"/>
              </a:ext>
            </a:extLst>
          </p:cNvPr>
          <p:cNvSpPr/>
          <p:nvPr/>
        </p:nvSpPr>
        <p:spPr>
          <a:xfrm>
            <a:off x="4722641" y="2585907"/>
            <a:ext cx="481819" cy="4265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89064E1-9BC5-F825-E586-1E4346CAE8DA}"/>
              </a:ext>
            </a:extLst>
          </p:cNvPr>
          <p:cNvSpPr/>
          <p:nvPr/>
        </p:nvSpPr>
        <p:spPr>
          <a:xfrm>
            <a:off x="5274803" y="2585907"/>
            <a:ext cx="481819" cy="4265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A9D48B9-DE90-944D-D92A-6A6EE859D5B9}"/>
              </a:ext>
            </a:extLst>
          </p:cNvPr>
          <p:cNvSpPr/>
          <p:nvPr/>
        </p:nvSpPr>
        <p:spPr>
          <a:xfrm>
            <a:off x="5841318" y="2545942"/>
            <a:ext cx="481819" cy="4265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7863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7165FC8A-92F2-927B-603A-958562CDA4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7785A193-5696-2737-CFCF-1A96C580379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Primer On Financial Exchanges</a:t>
            </a:r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E067B3B-7122-37C0-4747-D774114FE358}"/>
              </a:ext>
            </a:extLst>
          </p:cNvPr>
          <p:cNvSpPr/>
          <p:nvPr/>
        </p:nvSpPr>
        <p:spPr>
          <a:xfrm>
            <a:off x="3742006" y="1617785"/>
            <a:ext cx="3629465" cy="113948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18C4E6F-E494-BBC7-095C-5639F3F47554}"/>
              </a:ext>
            </a:extLst>
          </p:cNvPr>
          <p:cNvSpPr/>
          <p:nvPr/>
        </p:nvSpPr>
        <p:spPr>
          <a:xfrm>
            <a:off x="2121878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8D6AED7-E8F5-E367-226D-65CA3D896119}"/>
              </a:ext>
            </a:extLst>
          </p:cNvPr>
          <p:cNvSpPr/>
          <p:nvPr/>
        </p:nvSpPr>
        <p:spPr>
          <a:xfrm>
            <a:off x="4963551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B0664D8-344D-7FCD-CC10-8C6CB002F24F}"/>
              </a:ext>
            </a:extLst>
          </p:cNvPr>
          <p:cNvSpPr/>
          <p:nvPr/>
        </p:nvSpPr>
        <p:spPr>
          <a:xfrm>
            <a:off x="7805224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BE4531-88A0-3DD7-1A3B-94EDAD64FFA9}"/>
              </a:ext>
            </a:extLst>
          </p:cNvPr>
          <p:cNvSpPr/>
          <p:nvPr/>
        </p:nvSpPr>
        <p:spPr>
          <a:xfrm>
            <a:off x="3014004" y="6264633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005A9E-CDA8-CB8F-0C89-9E7DFBE76B5B}"/>
              </a:ext>
            </a:extLst>
          </p:cNvPr>
          <p:cNvSpPr/>
          <p:nvPr/>
        </p:nvSpPr>
        <p:spPr>
          <a:xfrm>
            <a:off x="5927188" y="6260744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6B192A5-F9B4-3FBC-A62A-0001EAB19FD1}"/>
              </a:ext>
            </a:extLst>
          </p:cNvPr>
          <p:cNvSpPr/>
          <p:nvPr/>
        </p:nvSpPr>
        <p:spPr>
          <a:xfrm>
            <a:off x="9009184" y="6254510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2EA57F-037E-E0E3-4385-44EDCBE9A3C8}"/>
              </a:ext>
            </a:extLst>
          </p:cNvPr>
          <p:cNvSpPr/>
          <p:nvPr/>
        </p:nvSpPr>
        <p:spPr>
          <a:xfrm>
            <a:off x="3351628" y="6264633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FC63A62-BB90-7513-1513-F57F33FD6EC4}"/>
              </a:ext>
            </a:extLst>
          </p:cNvPr>
          <p:cNvSpPr/>
          <p:nvPr/>
        </p:nvSpPr>
        <p:spPr>
          <a:xfrm>
            <a:off x="6264812" y="6264633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0B1D68A-2275-9A54-0911-63CF91F486B3}"/>
              </a:ext>
            </a:extLst>
          </p:cNvPr>
          <p:cNvSpPr/>
          <p:nvPr/>
        </p:nvSpPr>
        <p:spPr>
          <a:xfrm>
            <a:off x="9346808" y="6254510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55264BC-8263-A644-0409-D85F587A964B}"/>
              </a:ext>
            </a:extLst>
          </p:cNvPr>
          <p:cNvSpPr/>
          <p:nvPr/>
        </p:nvSpPr>
        <p:spPr>
          <a:xfrm>
            <a:off x="2943665" y="4618982"/>
            <a:ext cx="481819" cy="42654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ED9FEE2-2DCA-8F82-46F6-0C47BFF00873}"/>
              </a:ext>
            </a:extLst>
          </p:cNvPr>
          <p:cNvSpPr/>
          <p:nvPr/>
        </p:nvSpPr>
        <p:spPr>
          <a:xfrm>
            <a:off x="5927188" y="4618982"/>
            <a:ext cx="481819" cy="42654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9D94DEE-B79A-F8B0-944F-F0BD531DB3FB}"/>
              </a:ext>
            </a:extLst>
          </p:cNvPr>
          <p:cNvSpPr/>
          <p:nvPr/>
        </p:nvSpPr>
        <p:spPr>
          <a:xfrm>
            <a:off x="8785275" y="4629107"/>
            <a:ext cx="481819" cy="42654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6A6B37C-752F-5EED-C3A8-957259A4E69D}"/>
              </a:ext>
            </a:extLst>
          </p:cNvPr>
          <p:cNvSpPr/>
          <p:nvPr/>
        </p:nvSpPr>
        <p:spPr>
          <a:xfrm>
            <a:off x="4722641" y="2585907"/>
            <a:ext cx="481819" cy="4265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8B0D656-7151-837F-2ACE-24A3EA9C6E61}"/>
              </a:ext>
            </a:extLst>
          </p:cNvPr>
          <p:cNvSpPr/>
          <p:nvPr/>
        </p:nvSpPr>
        <p:spPr>
          <a:xfrm>
            <a:off x="5274803" y="2585907"/>
            <a:ext cx="481819" cy="4265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C68383B-93D3-6A59-2BB2-30020AC59C33}"/>
              </a:ext>
            </a:extLst>
          </p:cNvPr>
          <p:cNvSpPr/>
          <p:nvPr/>
        </p:nvSpPr>
        <p:spPr>
          <a:xfrm>
            <a:off x="5841318" y="2545942"/>
            <a:ext cx="481819" cy="4265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3973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96769B5C-2A14-66CF-5952-F00668DC41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66B4E20D-D83A-952C-1135-1D942610893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Primer On Financial Exchanges</a:t>
            </a:r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9422F61-5969-4421-10AF-7DE858595715}"/>
              </a:ext>
            </a:extLst>
          </p:cNvPr>
          <p:cNvSpPr/>
          <p:nvPr/>
        </p:nvSpPr>
        <p:spPr>
          <a:xfrm>
            <a:off x="3742006" y="1617785"/>
            <a:ext cx="3629465" cy="113948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998F38D-408C-49E3-6E83-3F8995BA6A99}"/>
              </a:ext>
            </a:extLst>
          </p:cNvPr>
          <p:cNvSpPr/>
          <p:nvPr/>
        </p:nvSpPr>
        <p:spPr>
          <a:xfrm>
            <a:off x="2121878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EAB0C75-95EE-0B79-0522-70AE0987E147}"/>
              </a:ext>
            </a:extLst>
          </p:cNvPr>
          <p:cNvSpPr/>
          <p:nvPr/>
        </p:nvSpPr>
        <p:spPr>
          <a:xfrm>
            <a:off x="4963551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A88E04F-BF22-92ED-E875-0F7D93A3C112}"/>
              </a:ext>
            </a:extLst>
          </p:cNvPr>
          <p:cNvSpPr/>
          <p:nvPr/>
        </p:nvSpPr>
        <p:spPr>
          <a:xfrm>
            <a:off x="7805224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C747BE2-DB0B-2F1C-BEC6-68E65A752196}"/>
              </a:ext>
            </a:extLst>
          </p:cNvPr>
          <p:cNvSpPr/>
          <p:nvPr/>
        </p:nvSpPr>
        <p:spPr>
          <a:xfrm>
            <a:off x="3014004" y="6264633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D7F50E-A67C-EAA3-9CEF-06860E8AA946}"/>
              </a:ext>
            </a:extLst>
          </p:cNvPr>
          <p:cNvSpPr/>
          <p:nvPr/>
        </p:nvSpPr>
        <p:spPr>
          <a:xfrm>
            <a:off x="5927188" y="6260744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C5B648-0501-AD87-DA8E-09DD8CD8446B}"/>
              </a:ext>
            </a:extLst>
          </p:cNvPr>
          <p:cNvSpPr/>
          <p:nvPr/>
        </p:nvSpPr>
        <p:spPr>
          <a:xfrm>
            <a:off x="9009184" y="6254510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5DB383-73F0-D520-076D-83390904DC13}"/>
              </a:ext>
            </a:extLst>
          </p:cNvPr>
          <p:cNvSpPr/>
          <p:nvPr/>
        </p:nvSpPr>
        <p:spPr>
          <a:xfrm>
            <a:off x="3351628" y="6264633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9F5637-3A3B-817F-F0DD-32A56C589402}"/>
              </a:ext>
            </a:extLst>
          </p:cNvPr>
          <p:cNvSpPr/>
          <p:nvPr/>
        </p:nvSpPr>
        <p:spPr>
          <a:xfrm>
            <a:off x="6264812" y="6264633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04FA9A1-9B33-060B-B14F-B3347BCB4891}"/>
              </a:ext>
            </a:extLst>
          </p:cNvPr>
          <p:cNvSpPr/>
          <p:nvPr/>
        </p:nvSpPr>
        <p:spPr>
          <a:xfrm>
            <a:off x="9346808" y="6254510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9E262D7-7922-BA00-F729-A103AF38BF8E}"/>
              </a:ext>
            </a:extLst>
          </p:cNvPr>
          <p:cNvSpPr/>
          <p:nvPr/>
        </p:nvSpPr>
        <p:spPr>
          <a:xfrm>
            <a:off x="5274802" y="2332823"/>
            <a:ext cx="481819" cy="42654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AAEF8A2-B338-FBDC-3A1D-56BFE0E14F71}"/>
              </a:ext>
            </a:extLst>
          </p:cNvPr>
          <p:cNvSpPr/>
          <p:nvPr/>
        </p:nvSpPr>
        <p:spPr>
          <a:xfrm>
            <a:off x="5855090" y="2285124"/>
            <a:ext cx="481819" cy="42654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7B75CD9-A6D6-C098-C487-3EB4743582C5}"/>
              </a:ext>
            </a:extLst>
          </p:cNvPr>
          <p:cNvSpPr/>
          <p:nvPr/>
        </p:nvSpPr>
        <p:spPr>
          <a:xfrm>
            <a:off x="4708286" y="2333525"/>
            <a:ext cx="481819" cy="42654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82E9859-BA86-B1B3-5DB8-2302F8CC2806}"/>
              </a:ext>
            </a:extLst>
          </p:cNvPr>
          <p:cNvSpPr/>
          <p:nvPr/>
        </p:nvSpPr>
        <p:spPr>
          <a:xfrm>
            <a:off x="4722641" y="2585907"/>
            <a:ext cx="481819" cy="4265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C187ED-98FD-9539-006E-5C74C64F828F}"/>
              </a:ext>
            </a:extLst>
          </p:cNvPr>
          <p:cNvSpPr/>
          <p:nvPr/>
        </p:nvSpPr>
        <p:spPr>
          <a:xfrm>
            <a:off x="5274803" y="2585907"/>
            <a:ext cx="481819" cy="4265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826DDC5-FF44-CD39-6D97-495A387E61D7}"/>
              </a:ext>
            </a:extLst>
          </p:cNvPr>
          <p:cNvSpPr/>
          <p:nvPr/>
        </p:nvSpPr>
        <p:spPr>
          <a:xfrm>
            <a:off x="5841318" y="2545942"/>
            <a:ext cx="481819" cy="4265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5048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8526F5BD-87C3-D577-468E-92FA381DF6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32E88ADE-B936-FE3E-10E3-1EC8C28E374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Primer On Financial Exchanges</a:t>
            </a:r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837BDC0-9284-7AD7-3718-DC52FD2D89D3}"/>
              </a:ext>
            </a:extLst>
          </p:cNvPr>
          <p:cNvSpPr/>
          <p:nvPr/>
        </p:nvSpPr>
        <p:spPr>
          <a:xfrm>
            <a:off x="609314" y="2115207"/>
            <a:ext cx="3629465" cy="113948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A91A2C9-CB08-DA95-41B8-F586474574F4}"/>
              </a:ext>
            </a:extLst>
          </p:cNvPr>
          <p:cNvSpPr txBox="1"/>
          <p:nvPr/>
        </p:nvSpPr>
        <p:spPr>
          <a:xfrm>
            <a:off x="641838" y="3731894"/>
            <a:ext cx="71938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Which participant gets to buy or sell, depends on who asked first!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9C6B9C-89D8-1696-4A59-2CE9C455BF0C}"/>
              </a:ext>
            </a:extLst>
          </p:cNvPr>
          <p:cNvSpPr txBox="1"/>
          <p:nvPr/>
        </p:nvSpPr>
        <p:spPr>
          <a:xfrm>
            <a:off x="609314" y="4956349"/>
            <a:ext cx="71938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Participants may compete on how fast they can respond to any information from the exchange</a:t>
            </a:r>
          </a:p>
        </p:txBody>
      </p:sp>
    </p:spTree>
    <p:extLst>
      <p:ext uri="{BB962C8B-B14F-4D97-AF65-F5344CB8AC3E}">
        <p14:creationId xmlns:p14="http://schemas.microsoft.com/office/powerpoint/2010/main" val="15153193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AF392741-436B-E2ED-B00B-03AE3056DD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4B4BE4FD-8419-6CDE-6A78-341C4E12CF4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Primer On Financial Exchanges</a:t>
            </a:r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3FBBF447-3694-5213-1340-FF0F951C8025}"/>
              </a:ext>
            </a:extLst>
          </p:cNvPr>
          <p:cNvSpPr/>
          <p:nvPr/>
        </p:nvSpPr>
        <p:spPr>
          <a:xfrm>
            <a:off x="609314" y="2115207"/>
            <a:ext cx="3629465" cy="113948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4DC819E-90CC-CA81-FD9A-47A4FD8729A2}"/>
              </a:ext>
            </a:extLst>
          </p:cNvPr>
          <p:cNvSpPr txBox="1"/>
          <p:nvPr/>
        </p:nvSpPr>
        <p:spPr>
          <a:xfrm>
            <a:off x="641838" y="3731894"/>
            <a:ext cx="71938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Which participant gets to buy or sell, depends on who asked first!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6ED47A-E89E-F194-B08C-67B715FB3701}"/>
              </a:ext>
            </a:extLst>
          </p:cNvPr>
          <p:cNvSpPr txBox="1"/>
          <p:nvPr/>
        </p:nvSpPr>
        <p:spPr>
          <a:xfrm>
            <a:off x="609314" y="4956349"/>
            <a:ext cx="71938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Participants may compete on how fast they can respond to any information from the exchange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689A0D2-5D21-873A-0F17-B56DF47AC504}"/>
              </a:ext>
            </a:extLst>
          </p:cNvPr>
          <p:cNvSpPr/>
          <p:nvPr/>
        </p:nvSpPr>
        <p:spPr>
          <a:xfrm>
            <a:off x="7849702" y="4084594"/>
            <a:ext cx="3926698" cy="1564252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Competition Among MPs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BDE505-D54D-39AB-9B7E-9DC1D9B3E9CD}"/>
              </a:ext>
            </a:extLst>
          </p:cNvPr>
          <p:cNvSpPr/>
          <p:nvPr/>
        </p:nvSpPr>
        <p:spPr>
          <a:xfrm>
            <a:off x="5363465" y="1627315"/>
            <a:ext cx="6219221" cy="191550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000" dirty="0">
                <a:solidFill>
                  <a:schemeClr val="bg1"/>
                </a:solidFill>
              </a:rPr>
              <a:t>Traditional exchanges built in private data centers or colocation facilities!</a:t>
            </a:r>
          </a:p>
        </p:txBody>
      </p:sp>
    </p:spTree>
    <p:extLst>
      <p:ext uri="{BB962C8B-B14F-4D97-AF65-F5344CB8AC3E}">
        <p14:creationId xmlns:p14="http://schemas.microsoft.com/office/powerpoint/2010/main" val="18019389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C3E83DFE-021F-9DDE-3703-A59E88DCA8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A1754A5C-30A9-0526-0601-4DDE2F512F2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Primer On Financial Exchanges</a:t>
            </a:r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4B17C76-0C39-CF84-BFA9-8E50C6802BB7}"/>
              </a:ext>
            </a:extLst>
          </p:cNvPr>
          <p:cNvSpPr/>
          <p:nvPr/>
        </p:nvSpPr>
        <p:spPr>
          <a:xfrm>
            <a:off x="609314" y="2115207"/>
            <a:ext cx="3629465" cy="113948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6EAF568-41A1-9238-D54D-6D33A3C54FAE}"/>
              </a:ext>
            </a:extLst>
          </p:cNvPr>
          <p:cNvSpPr txBox="1"/>
          <p:nvPr/>
        </p:nvSpPr>
        <p:spPr>
          <a:xfrm>
            <a:off x="641838" y="3731894"/>
            <a:ext cx="71938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Which participant gets to buy or sell, depends on who asked first!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080C4A-3305-FC74-942E-8ECD9500FC4B}"/>
              </a:ext>
            </a:extLst>
          </p:cNvPr>
          <p:cNvSpPr txBox="1"/>
          <p:nvPr/>
        </p:nvSpPr>
        <p:spPr>
          <a:xfrm>
            <a:off x="609314" y="4956349"/>
            <a:ext cx="71938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Participants may compete on how fast they can respond to any information from the exchange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927498E-3283-522A-0650-4A515D24B81F}"/>
              </a:ext>
            </a:extLst>
          </p:cNvPr>
          <p:cNvSpPr/>
          <p:nvPr/>
        </p:nvSpPr>
        <p:spPr>
          <a:xfrm>
            <a:off x="7849702" y="4084594"/>
            <a:ext cx="3926698" cy="1564252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Competition Among MPs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9EB2FB-3109-138B-679B-E81141247408}"/>
              </a:ext>
            </a:extLst>
          </p:cNvPr>
          <p:cNvSpPr/>
          <p:nvPr/>
        </p:nvSpPr>
        <p:spPr>
          <a:xfrm>
            <a:off x="5363465" y="1627315"/>
            <a:ext cx="6219221" cy="191550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000" dirty="0">
                <a:solidFill>
                  <a:schemeClr val="bg1"/>
                </a:solidFill>
              </a:rPr>
              <a:t>Traditional exchanges built in private data centers or colocation facilities!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BB928A3-765A-D670-8526-7BEC7B985199}"/>
              </a:ext>
            </a:extLst>
          </p:cNvPr>
          <p:cNvSpPr/>
          <p:nvPr/>
        </p:nvSpPr>
        <p:spPr>
          <a:xfrm>
            <a:off x="7417342" y="212814"/>
            <a:ext cx="4165344" cy="11273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Space + Cost!</a:t>
            </a:r>
          </a:p>
        </p:txBody>
      </p:sp>
    </p:spTree>
    <p:extLst>
      <p:ext uri="{BB962C8B-B14F-4D97-AF65-F5344CB8AC3E}">
        <p14:creationId xmlns:p14="http://schemas.microsoft.com/office/powerpoint/2010/main" val="16750531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994C19-636C-6217-A88E-E21D23C13D26}"/>
              </a:ext>
            </a:extLst>
          </p:cNvPr>
          <p:cNvSpPr txBox="1"/>
          <p:nvPr/>
        </p:nvSpPr>
        <p:spPr>
          <a:xfrm>
            <a:off x="240323" y="1997839"/>
            <a:ext cx="1171135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Can we use the public cloud to </a:t>
            </a:r>
            <a:r>
              <a:rPr lang="en-US" sz="6000" dirty="0">
                <a:solidFill>
                  <a:srgbClr val="C00000"/>
                </a:solidFill>
              </a:rPr>
              <a:t>scale </a:t>
            </a:r>
            <a:r>
              <a:rPr lang="en-US" sz="6000" dirty="0"/>
              <a:t>and</a:t>
            </a:r>
            <a:r>
              <a:rPr lang="en-US" sz="6000" dirty="0">
                <a:solidFill>
                  <a:srgbClr val="C00000"/>
                </a:solidFill>
              </a:rPr>
              <a:t> commoditize </a:t>
            </a:r>
          </a:p>
          <a:p>
            <a:pPr algn="ctr"/>
            <a:r>
              <a:rPr lang="en-US" sz="6000" dirty="0"/>
              <a:t>financial exchanges?</a:t>
            </a:r>
          </a:p>
        </p:txBody>
      </p:sp>
    </p:spTree>
    <p:extLst>
      <p:ext uri="{BB962C8B-B14F-4D97-AF65-F5344CB8AC3E}">
        <p14:creationId xmlns:p14="http://schemas.microsoft.com/office/powerpoint/2010/main" val="31813685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6">
          <a:extLst>
            <a:ext uri="{FF2B5EF4-FFF2-40B4-BE49-F238E27FC236}">
              <a16:creationId xmlns:a16="http://schemas.microsoft.com/office/drawing/2014/main" id="{2EF2E01D-5C74-6451-7890-DE6857C2BC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3DF32F7C-FF60-286D-CD3B-8C5B781E518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Primer On Financial Exchanges</a:t>
            </a:r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6E0A65E-31D2-4A54-9B64-E91B4EA4212E}"/>
              </a:ext>
            </a:extLst>
          </p:cNvPr>
          <p:cNvSpPr/>
          <p:nvPr/>
        </p:nvSpPr>
        <p:spPr>
          <a:xfrm>
            <a:off x="682886" y="1801239"/>
            <a:ext cx="3629465" cy="113948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345F838-C012-2504-AEC2-D173E087D5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600" y="2940722"/>
            <a:ext cx="4959768" cy="368083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0270677-1900-B2BA-CA00-1E4105377FE3}"/>
              </a:ext>
            </a:extLst>
          </p:cNvPr>
          <p:cNvSpPr txBox="1"/>
          <p:nvPr/>
        </p:nvSpPr>
        <p:spPr>
          <a:xfrm>
            <a:off x="4819927" y="2248088"/>
            <a:ext cx="71938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order closer to mid price </a:t>
            </a:r>
            <a:r>
              <a:rPr lang="en-US" sz="2800" dirty="0">
                <a:sym typeface="Wingdings" pitchFamily="2" charset="2"/>
              </a:rPr>
              <a:t> Immediate execution/match</a:t>
            </a:r>
            <a:endParaRPr lang="en-US" sz="2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F7DEA3A-5D0E-3CC8-D798-D11EAA104610}"/>
              </a:ext>
            </a:extLst>
          </p:cNvPr>
          <p:cNvSpPr txBox="1"/>
          <p:nvPr/>
        </p:nvSpPr>
        <p:spPr>
          <a:xfrm>
            <a:off x="4819927" y="3655806"/>
            <a:ext cx="71938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order away from mid price </a:t>
            </a:r>
            <a:r>
              <a:rPr lang="en-US" sz="2800" dirty="0">
                <a:sym typeface="Wingdings" pitchFamily="2" charset="2"/>
              </a:rPr>
              <a:t> potential execution/match in future</a:t>
            </a:r>
            <a:endParaRPr lang="en-US" sz="2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2C75900-2D66-9029-435C-CDB670514F36}"/>
              </a:ext>
            </a:extLst>
          </p:cNvPr>
          <p:cNvSpPr txBox="1"/>
          <p:nvPr/>
        </p:nvSpPr>
        <p:spPr>
          <a:xfrm>
            <a:off x="4819927" y="5138681"/>
            <a:ext cx="71938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Position in the queue/price </a:t>
            </a:r>
            <a:br>
              <a:rPr lang="en-US" sz="2800" dirty="0"/>
            </a:br>
            <a:r>
              <a:rPr lang="en-US" sz="2800" dirty="0"/>
              <a:t>level matters!</a:t>
            </a:r>
          </a:p>
        </p:txBody>
      </p:sp>
    </p:spTree>
    <p:extLst>
      <p:ext uri="{BB962C8B-B14F-4D97-AF65-F5344CB8AC3E}">
        <p14:creationId xmlns:p14="http://schemas.microsoft.com/office/powerpoint/2010/main" val="5277434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6">
          <a:extLst>
            <a:ext uri="{FF2B5EF4-FFF2-40B4-BE49-F238E27FC236}">
              <a16:creationId xmlns:a16="http://schemas.microsoft.com/office/drawing/2014/main" id="{7BC2511D-C94F-637B-4B5E-826BDD164F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384E1594-7B32-AE72-0704-C5B80AD5136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Primer On Financial Exchanges</a:t>
            </a:r>
            <a:endParaRPr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AFF6A39-A26D-2A51-20F5-E187D3B31201}"/>
              </a:ext>
            </a:extLst>
          </p:cNvPr>
          <p:cNvSpPr/>
          <p:nvPr/>
        </p:nvSpPr>
        <p:spPr>
          <a:xfrm>
            <a:off x="682886" y="1801239"/>
            <a:ext cx="3629465" cy="113948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09F9C84-4680-B58B-753B-E4AF6E58A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600" y="2940722"/>
            <a:ext cx="4959768" cy="368083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A69F39E-6BF6-6B8B-FDBE-1DD87EE8D482}"/>
              </a:ext>
            </a:extLst>
          </p:cNvPr>
          <p:cNvSpPr txBox="1"/>
          <p:nvPr/>
        </p:nvSpPr>
        <p:spPr>
          <a:xfrm>
            <a:off x="4819927" y="2248088"/>
            <a:ext cx="71938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order closer to mid price </a:t>
            </a:r>
            <a:r>
              <a:rPr lang="en-US" sz="2800" dirty="0">
                <a:sym typeface="Wingdings" pitchFamily="2" charset="2"/>
              </a:rPr>
              <a:t> Immediate execution/match</a:t>
            </a:r>
            <a:endParaRPr lang="en-US" sz="2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FC2EEB6-7107-F1E4-1103-8AA4FFEDA74C}"/>
              </a:ext>
            </a:extLst>
          </p:cNvPr>
          <p:cNvSpPr txBox="1"/>
          <p:nvPr/>
        </p:nvSpPr>
        <p:spPr>
          <a:xfrm>
            <a:off x="4819927" y="3655806"/>
            <a:ext cx="71938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order away from mid price </a:t>
            </a:r>
            <a:r>
              <a:rPr lang="en-US" sz="2800" dirty="0">
                <a:sym typeface="Wingdings" pitchFamily="2" charset="2"/>
              </a:rPr>
              <a:t> potential execution/match in future</a:t>
            </a:r>
            <a:endParaRPr lang="en-US" sz="2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B1C08CD-6CC6-5CB1-5C85-B10FF82DD395}"/>
              </a:ext>
            </a:extLst>
          </p:cNvPr>
          <p:cNvSpPr txBox="1"/>
          <p:nvPr/>
        </p:nvSpPr>
        <p:spPr>
          <a:xfrm>
            <a:off x="4819927" y="5138681"/>
            <a:ext cx="71938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Position in the queue/price </a:t>
            </a:r>
            <a:br>
              <a:rPr lang="en-US" sz="4000" dirty="0">
                <a:solidFill>
                  <a:srgbClr val="FF0000"/>
                </a:solidFill>
              </a:rPr>
            </a:br>
            <a:r>
              <a:rPr lang="en-US" sz="4000" dirty="0">
                <a:solidFill>
                  <a:srgbClr val="FF0000"/>
                </a:solidFill>
              </a:rPr>
              <a:t>level matters!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076363CE-F651-6AFA-5D9C-527FE8C4F61B}"/>
              </a:ext>
            </a:extLst>
          </p:cNvPr>
          <p:cNvSpPr/>
          <p:nvPr/>
        </p:nvSpPr>
        <p:spPr>
          <a:xfrm>
            <a:off x="6096000" y="3429000"/>
            <a:ext cx="3926698" cy="1564252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Competition Among MPs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93E40F-8BE6-21BC-F867-78CD18543412}"/>
              </a:ext>
            </a:extLst>
          </p:cNvPr>
          <p:cNvSpPr/>
          <p:nvPr/>
        </p:nvSpPr>
        <p:spPr>
          <a:xfrm>
            <a:off x="4908324" y="1356966"/>
            <a:ext cx="6219221" cy="191550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000" dirty="0">
                <a:solidFill>
                  <a:schemeClr val="bg1"/>
                </a:solidFill>
              </a:rPr>
              <a:t>Traditional exchanges built in private data centers or colocation facilities!</a:t>
            </a:r>
          </a:p>
        </p:txBody>
      </p:sp>
    </p:spTree>
    <p:extLst>
      <p:ext uri="{BB962C8B-B14F-4D97-AF65-F5344CB8AC3E}">
        <p14:creationId xmlns:p14="http://schemas.microsoft.com/office/powerpoint/2010/main" val="31735413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8">
          <a:extLst>
            <a:ext uri="{FF2B5EF4-FFF2-40B4-BE49-F238E27FC236}">
              <a16:creationId xmlns:a16="http://schemas.microsoft.com/office/drawing/2014/main" id="{4A8CD6C0-A063-01B1-C7F5-9C54C3F8AF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CED002CF-80EC-C140-9B03-E1AEB6DA5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E65D62B2-30C3-9CB3-5C5C-75D5C763F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9" name="Google Shape;59;p14">
            <a:extLst>
              <a:ext uri="{FF2B5EF4-FFF2-40B4-BE49-F238E27FC236}">
                <a16:creationId xmlns:a16="http://schemas.microsoft.com/office/drawing/2014/main" id="{81BD3367-97A9-AE7B-028E-6FD291F5A53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Benefits of Public Cloud for Financial Exchanges</a:t>
            </a:r>
          </a:p>
        </p:txBody>
      </p:sp>
      <p:sp>
        <p:nvSpPr>
          <p:cNvPr id="69" name="Arc 68">
            <a:extLst>
              <a:ext uri="{FF2B5EF4-FFF2-40B4-BE49-F238E27FC236}">
                <a16:creationId xmlns:a16="http://schemas.microsoft.com/office/drawing/2014/main" id="{8945D019-CCE7-C804-489C-E8D46FE2B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52E08653-441F-F262-CA19-3C0CB292D9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Google Shape;60;p14">
            <a:extLst>
              <a:ext uri="{FF2B5EF4-FFF2-40B4-BE49-F238E27FC236}">
                <a16:creationId xmlns:a16="http://schemas.microsoft.com/office/drawing/2014/main" id="{4E6C7FAC-07F4-1EBB-F958-B423D2FEEBE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201331" y="1391811"/>
            <a:ext cx="5536397" cy="3935281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Reducing constraints of physical space around the exchange server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Unprecedented scale – 1000s of traders can be supported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Low barriers to entry for launching new global markets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Various analytics/ML services residing nearby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And typical benefits of cloud: flexible resource allocation, reduced cost, offloading management etc.</a:t>
            </a:r>
          </a:p>
        </p:txBody>
      </p:sp>
      <p:sp>
        <p:nvSpPr>
          <p:cNvPr id="2" name="Google Shape;59;p14">
            <a:extLst>
              <a:ext uri="{FF2B5EF4-FFF2-40B4-BE49-F238E27FC236}">
                <a16:creationId xmlns:a16="http://schemas.microsoft.com/office/drawing/2014/main" id="{BAFD623D-D343-8986-0D2E-72E691C3779A}"/>
              </a:ext>
            </a:extLst>
          </p:cNvPr>
          <p:cNvSpPr txBox="1">
            <a:spLocks/>
          </p:cNvSpPr>
          <p:nvPr/>
        </p:nvSpPr>
        <p:spPr>
          <a:xfrm>
            <a:off x="6221904" y="5102626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prstClr val="black"/>
              </a:buClr>
              <a:buSzPts val="2800"/>
              <a:buFont typeface="Arial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There will be trade-offs.</a:t>
            </a:r>
          </a:p>
        </p:txBody>
      </p:sp>
      <p:sp>
        <p:nvSpPr>
          <p:cNvPr id="3" name="Google Shape;60;p14">
            <a:extLst>
              <a:ext uri="{FF2B5EF4-FFF2-40B4-BE49-F238E27FC236}">
                <a16:creationId xmlns:a16="http://schemas.microsoft.com/office/drawing/2014/main" id="{50207B9A-73F5-24FA-B999-10BA30461018}"/>
              </a:ext>
            </a:extLst>
          </p:cNvPr>
          <p:cNvSpPr txBox="1">
            <a:spLocks/>
          </p:cNvSpPr>
          <p:nvPr/>
        </p:nvSpPr>
        <p:spPr>
          <a:xfrm>
            <a:off x="5521677" y="5543416"/>
            <a:ext cx="11612611" cy="1710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5718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2332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2332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2332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2332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2332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2332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2332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2332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09585" marR="0" lvl="0" indent="-457189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Clr>
                <a:srgbClr val="0E2841"/>
              </a:buClr>
              <a:buSzPts val="1800"/>
              <a:buFont typeface="Arial"/>
              <a:buChar char="-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Latencies will be higher.</a:t>
            </a:r>
          </a:p>
          <a:p>
            <a:pPr marL="609585" marR="0" lvl="0" indent="-457189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Clr>
                <a:srgbClr val="0E2841"/>
              </a:buClr>
              <a:buSzPts val="1800"/>
              <a:buFont typeface="Arial"/>
              <a:buChar char="-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Fairness guarantees will be coarser.</a:t>
            </a:r>
          </a:p>
        </p:txBody>
      </p:sp>
    </p:spTree>
    <p:extLst>
      <p:ext uri="{BB962C8B-B14F-4D97-AF65-F5344CB8AC3E}">
        <p14:creationId xmlns:p14="http://schemas.microsoft.com/office/powerpoint/2010/main" val="42864333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build="p"/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A236B874-3F78-12B3-903B-E233EAB379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113B8FBD-8B4B-7940-80CD-999D39F2B6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Primer On Financial Exchanges</a:t>
            </a:r>
            <a:endParaRPr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7EEC8E6-E104-ABEE-4A8D-62211B66B3BF}"/>
              </a:ext>
            </a:extLst>
          </p:cNvPr>
          <p:cNvSpPr/>
          <p:nvPr/>
        </p:nvSpPr>
        <p:spPr>
          <a:xfrm>
            <a:off x="3742006" y="1617785"/>
            <a:ext cx="3629465" cy="113948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3CEAA7F-2CEB-637E-1124-5135FDD213F1}"/>
              </a:ext>
            </a:extLst>
          </p:cNvPr>
          <p:cNvSpPr/>
          <p:nvPr/>
        </p:nvSpPr>
        <p:spPr>
          <a:xfrm>
            <a:off x="2121878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5F305B6-098F-D947-6CF0-0CFC2561D86C}"/>
              </a:ext>
            </a:extLst>
          </p:cNvPr>
          <p:cNvSpPr/>
          <p:nvPr/>
        </p:nvSpPr>
        <p:spPr>
          <a:xfrm>
            <a:off x="4963551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EE237BC-3008-72A8-3AAD-1451FE073E51}"/>
              </a:ext>
            </a:extLst>
          </p:cNvPr>
          <p:cNvSpPr/>
          <p:nvPr/>
        </p:nvSpPr>
        <p:spPr>
          <a:xfrm>
            <a:off x="7805224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3</a:t>
            </a:r>
          </a:p>
        </p:txBody>
      </p:sp>
    </p:spTree>
    <p:extLst>
      <p:ext uri="{BB962C8B-B14F-4D97-AF65-F5344CB8AC3E}">
        <p14:creationId xmlns:p14="http://schemas.microsoft.com/office/powerpoint/2010/main" val="313935661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596F992-698C-48C0-9D89-70DA4CE9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50D253-F2C4-4B85-8E4E-25642F169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984" y="4230093"/>
            <a:ext cx="4150581" cy="180016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>
              <a:spcBef>
                <a:spcPct val="0"/>
              </a:spcBef>
            </a:pP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Public Cloud Exhibits High Latency </a:t>
            </a:r>
            <a:r>
              <a:rPr lang="en-US" sz="4000" dirty="0"/>
              <a:t>&amp; </a:t>
            </a: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Variance</a:t>
            </a:r>
          </a:p>
        </p:txBody>
      </p:sp>
      <p:pic>
        <p:nvPicPr>
          <p:cNvPr id="7" name="Picture 6" descr="A green line graph with numbers&#10;&#10;AI-generated content may be incorrect.">
            <a:extLst>
              <a:ext uri="{FF2B5EF4-FFF2-40B4-BE49-F238E27FC236}">
                <a16:creationId xmlns:a16="http://schemas.microsoft.com/office/drawing/2014/main" id="{524C1768-0D83-2672-E01C-AB9533EC585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659" t="8107" r="9298"/>
          <a:stretch>
            <a:fillRect/>
          </a:stretch>
        </p:blipFill>
        <p:spPr>
          <a:xfrm>
            <a:off x="1374371" y="457200"/>
            <a:ext cx="9504220" cy="34553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20C27FC-00B4-FA78-7403-3013CE370A95}"/>
              </a:ext>
            </a:extLst>
          </p:cNvPr>
          <p:cNvSpPr txBox="1"/>
          <p:nvPr/>
        </p:nvSpPr>
        <p:spPr>
          <a:xfrm>
            <a:off x="5246415" y="4230094"/>
            <a:ext cx="6235268" cy="18001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Latency varies temporally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Latency varies spatially – across multiple clients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Unfit for fair competition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Onyx: mechanisms to achieve fairness + high performance at scale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7BFF8DC-0AE7-4AD2-9B28-2E5F26D62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E0162AD-C6E5-4BF8-A453-76ADB3687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rgbClr val="000000">
                  <a:alpha val="31000"/>
                </a:srgbClr>
              </a:gs>
              <a:gs pos="99000">
                <a:schemeClr val="accent1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502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B6D7EE-D0F9-F30C-4D84-CD29846633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3E41FEC-4794-0FB3-FA59-1D619D1EF899}"/>
              </a:ext>
            </a:extLst>
          </p:cNvPr>
          <p:cNvCxnSpPr>
            <a:cxnSpLocks/>
          </p:cNvCxnSpPr>
          <p:nvPr/>
        </p:nvCxnSpPr>
        <p:spPr>
          <a:xfrm flipH="1">
            <a:off x="2795953" y="510988"/>
            <a:ext cx="6541477" cy="543261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21A8EAA-7162-489E-0D5E-C4F622ABD4BC}"/>
              </a:ext>
            </a:extLst>
          </p:cNvPr>
          <p:cNvCxnSpPr>
            <a:cxnSpLocks/>
          </p:cNvCxnSpPr>
          <p:nvPr/>
        </p:nvCxnSpPr>
        <p:spPr>
          <a:xfrm>
            <a:off x="3059723" y="685801"/>
            <a:ext cx="6277707" cy="525780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5D44DC3-168A-C3F4-9068-42C5684FEFEA}"/>
              </a:ext>
            </a:extLst>
          </p:cNvPr>
          <p:cNvSpPr txBox="1"/>
          <p:nvPr/>
        </p:nvSpPr>
        <p:spPr>
          <a:xfrm>
            <a:off x="9396047" y="143849"/>
            <a:ext cx="28862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scalability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B23827-BA4F-5918-8348-B31FACCE5E6F}"/>
              </a:ext>
            </a:extLst>
          </p:cNvPr>
          <p:cNvSpPr txBox="1"/>
          <p:nvPr/>
        </p:nvSpPr>
        <p:spPr>
          <a:xfrm>
            <a:off x="562707" y="126266"/>
            <a:ext cx="28184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economy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DC0346-EF18-F156-C2FB-E42928EAD4C8}"/>
              </a:ext>
            </a:extLst>
          </p:cNvPr>
          <p:cNvSpPr txBox="1"/>
          <p:nvPr/>
        </p:nvSpPr>
        <p:spPr>
          <a:xfrm>
            <a:off x="9305714" y="5961550"/>
            <a:ext cx="28862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fairness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9D792CB-CE22-CADB-C321-260A451A4B03}"/>
              </a:ext>
            </a:extLst>
          </p:cNvPr>
          <p:cNvSpPr txBox="1"/>
          <p:nvPr/>
        </p:nvSpPr>
        <p:spPr>
          <a:xfrm>
            <a:off x="562707" y="5965465"/>
            <a:ext cx="36751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performance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E46A233-0044-3021-2539-B77FC2BF9E2B}"/>
              </a:ext>
            </a:extLst>
          </p:cNvPr>
          <p:cNvSpPr/>
          <p:nvPr/>
        </p:nvSpPr>
        <p:spPr>
          <a:xfrm>
            <a:off x="360484" y="1072807"/>
            <a:ext cx="1565031" cy="146063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Web APIs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482D5C4-19A7-DBF2-0113-F8D5DDE10151}"/>
              </a:ext>
            </a:extLst>
          </p:cNvPr>
          <p:cNvCxnSpPr>
            <a:cxnSpLocks/>
          </p:cNvCxnSpPr>
          <p:nvPr/>
        </p:nvCxnSpPr>
        <p:spPr>
          <a:xfrm>
            <a:off x="3833447" y="1316908"/>
            <a:ext cx="4466491" cy="19523"/>
          </a:xfrm>
          <a:prstGeom prst="line">
            <a:avLst/>
          </a:prstGeom>
          <a:ln w="127000">
            <a:solidFill>
              <a:schemeClr val="accent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910874B-6583-BC0E-4A8D-257C3A01E301}"/>
              </a:ext>
            </a:extLst>
          </p:cNvPr>
          <p:cNvCxnSpPr>
            <a:cxnSpLocks/>
          </p:cNvCxnSpPr>
          <p:nvPr/>
        </p:nvCxnSpPr>
        <p:spPr>
          <a:xfrm flipV="1">
            <a:off x="6629401" y="1336431"/>
            <a:ext cx="1670537" cy="2483771"/>
          </a:xfrm>
          <a:prstGeom prst="line">
            <a:avLst/>
          </a:prstGeom>
          <a:ln w="127000">
            <a:solidFill>
              <a:schemeClr val="accent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6970EAD-23BC-8054-3263-5C2B10E921F5}"/>
              </a:ext>
            </a:extLst>
          </p:cNvPr>
          <p:cNvCxnSpPr>
            <a:cxnSpLocks/>
          </p:cNvCxnSpPr>
          <p:nvPr/>
        </p:nvCxnSpPr>
        <p:spPr>
          <a:xfrm>
            <a:off x="5350621" y="3851031"/>
            <a:ext cx="1319812" cy="0"/>
          </a:xfrm>
          <a:prstGeom prst="line">
            <a:avLst/>
          </a:prstGeom>
          <a:ln w="127000">
            <a:solidFill>
              <a:schemeClr val="accent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C26B230-BAF0-93B2-63A3-0E14502A70E9}"/>
              </a:ext>
            </a:extLst>
          </p:cNvPr>
          <p:cNvCxnSpPr>
            <a:cxnSpLocks/>
          </p:cNvCxnSpPr>
          <p:nvPr/>
        </p:nvCxnSpPr>
        <p:spPr>
          <a:xfrm flipH="1" flipV="1">
            <a:off x="3833447" y="1444562"/>
            <a:ext cx="1517174" cy="2336313"/>
          </a:xfrm>
          <a:prstGeom prst="line">
            <a:avLst/>
          </a:prstGeom>
          <a:ln w="127000">
            <a:solidFill>
              <a:schemeClr val="accent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09AA9595-F546-C061-7C48-930AE84BFF56}"/>
              </a:ext>
            </a:extLst>
          </p:cNvPr>
          <p:cNvSpPr/>
          <p:nvPr/>
        </p:nvSpPr>
        <p:spPr>
          <a:xfrm>
            <a:off x="349243" y="3120714"/>
            <a:ext cx="1565031" cy="146063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On-Prem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707C351-2EF4-9FE6-363F-75EEE649A664}"/>
              </a:ext>
            </a:extLst>
          </p:cNvPr>
          <p:cNvCxnSpPr>
            <a:cxnSpLocks/>
          </p:cNvCxnSpPr>
          <p:nvPr/>
        </p:nvCxnSpPr>
        <p:spPr>
          <a:xfrm flipV="1">
            <a:off x="3360848" y="2720549"/>
            <a:ext cx="1989773" cy="2796642"/>
          </a:xfrm>
          <a:prstGeom prst="line">
            <a:avLst/>
          </a:prstGeom>
          <a:ln w="127000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86A6836-9F74-50DC-923C-F7573F458FCC}"/>
              </a:ext>
            </a:extLst>
          </p:cNvPr>
          <p:cNvCxnSpPr>
            <a:cxnSpLocks/>
          </p:cNvCxnSpPr>
          <p:nvPr/>
        </p:nvCxnSpPr>
        <p:spPr>
          <a:xfrm flipV="1">
            <a:off x="3381183" y="5378198"/>
            <a:ext cx="5200109" cy="35240"/>
          </a:xfrm>
          <a:prstGeom prst="line">
            <a:avLst/>
          </a:prstGeom>
          <a:ln w="127000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91B3576-5F4D-E4CE-2357-0ACADD7B4310}"/>
              </a:ext>
            </a:extLst>
          </p:cNvPr>
          <p:cNvCxnSpPr>
            <a:cxnSpLocks/>
          </p:cNvCxnSpPr>
          <p:nvPr/>
        </p:nvCxnSpPr>
        <p:spPr>
          <a:xfrm>
            <a:off x="6841381" y="2563629"/>
            <a:ext cx="1739911" cy="2710816"/>
          </a:xfrm>
          <a:prstGeom prst="line">
            <a:avLst/>
          </a:prstGeom>
          <a:ln w="127000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069F2B3-6C08-2BE5-40D1-BFF80A755A8A}"/>
              </a:ext>
            </a:extLst>
          </p:cNvPr>
          <p:cNvCxnSpPr>
            <a:cxnSpLocks/>
          </p:cNvCxnSpPr>
          <p:nvPr/>
        </p:nvCxnSpPr>
        <p:spPr>
          <a:xfrm flipV="1">
            <a:off x="5415320" y="2563629"/>
            <a:ext cx="1426061" cy="51876"/>
          </a:xfrm>
          <a:prstGeom prst="line">
            <a:avLst/>
          </a:prstGeom>
          <a:ln w="127000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443F3226-66FC-B71E-8DF1-6425DD94FB93}"/>
              </a:ext>
            </a:extLst>
          </p:cNvPr>
          <p:cNvSpPr/>
          <p:nvPr/>
        </p:nvSpPr>
        <p:spPr>
          <a:xfrm>
            <a:off x="9578717" y="1968367"/>
            <a:ext cx="2264040" cy="221677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Onyx</a:t>
            </a:r>
          </a:p>
          <a:p>
            <a:pPr algn="ctr"/>
            <a:r>
              <a:rPr lang="en-US" sz="2000" b="1" dirty="0"/>
              <a:t>(this work)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E7FDEF5-F854-42FA-EE85-F1392553B8B8}"/>
              </a:ext>
            </a:extLst>
          </p:cNvPr>
          <p:cNvCxnSpPr>
            <a:cxnSpLocks/>
          </p:cNvCxnSpPr>
          <p:nvPr/>
        </p:nvCxnSpPr>
        <p:spPr>
          <a:xfrm>
            <a:off x="4589585" y="1968367"/>
            <a:ext cx="2954215" cy="0"/>
          </a:xfrm>
          <a:prstGeom prst="line">
            <a:avLst/>
          </a:prstGeom>
          <a:ln w="12700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3884B1B-B881-1A56-79C0-E4815E9BAD6A}"/>
              </a:ext>
            </a:extLst>
          </p:cNvPr>
          <p:cNvCxnSpPr>
            <a:cxnSpLocks/>
          </p:cNvCxnSpPr>
          <p:nvPr/>
        </p:nvCxnSpPr>
        <p:spPr>
          <a:xfrm flipV="1">
            <a:off x="4535869" y="1968367"/>
            <a:ext cx="53716" cy="2396154"/>
          </a:xfrm>
          <a:prstGeom prst="line">
            <a:avLst/>
          </a:prstGeom>
          <a:ln w="12700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A54ADDD-D93B-2E9B-8F46-BAD8451DAD87}"/>
              </a:ext>
            </a:extLst>
          </p:cNvPr>
          <p:cNvCxnSpPr>
            <a:cxnSpLocks/>
          </p:cNvCxnSpPr>
          <p:nvPr/>
        </p:nvCxnSpPr>
        <p:spPr>
          <a:xfrm flipV="1">
            <a:off x="4589585" y="4364521"/>
            <a:ext cx="2743200" cy="45260"/>
          </a:xfrm>
          <a:prstGeom prst="line">
            <a:avLst/>
          </a:prstGeom>
          <a:ln w="12700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658DC817-739C-61A2-7EB5-23EDDBE97C1F}"/>
              </a:ext>
            </a:extLst>
          </p:cNvPr>
          <p:cNvCxnSpPr>
            <a:cxnSpLocks/>
          </p:cNvCxnSpPr>
          <p:nvPr/>
        </p:nvCxnSpPr>
        <p:spPr>
          <a:xfrm>
            <a:off x="7485185" y="2003537"/>
            <a:ext cx="0" cy="2513384"/>
          </a:xfrm>
          <a:prstGeom prst="line">
            <a:avLst/>
          </a:prstGeom>
          <a:ln w="12700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F2B03A1B-9CCF-846D-6F80-4E6D13B131CD}"/>
              </a:ext>
            </a:extLst>
          </p:cNvPr>
          <p:cNvCxnSpPr>
            <a:cxnSpLocks/>
          </p:cNvCxnSpPr>
          <p:nvPr/>
        </p:nvCxnSpPr>
        <p:spPr>
          <a:xfrm flipV="1">
            <a:off x="5350621" y="5936630"/>
            <a:ext cx="364379" cy="3229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6E29177E-CF4B-8F1F-291A-AA2F034F935E}"/>
              </a:ext>
            </a:extLst>
          </p:cNvPr>
          <p:cNvCxnSpPr>
            <a:cxnSpLocks/>
          </p:cNvCxnSpPr>
          <p:nvPr/>
        </p:nvCxnSpPr>
        <p:spPr>
          <a:xfrm>
            <a:off x="5350621" y="6363040"/>
            <a:ext cx="364379" cy="3604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5623635-639D-E30A-EF47-97C2A5A760F5}"/>
              </a:ext>
            </a:extLst>
          </p:cNvPr>
          <p:cNvCxnSpPr>
            <a:cxnSpLocks/>
          </p:cNvCxnSpPr>
          <p:nvPr/>
        </p:nvCxnSpPr>
        <p:spPr>
          <a:xfrm flipH="1">
            <a:off x="4805499" y="6358834"/>
            <a:ext cx="438652" cy="3965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D7788F3F-6665-0D22-0870-F2A1B5E15DCD}"/>
              </a:ext>
            </a:extLst>
          </p:cNvPr>
          <p:cNvCxnSpPr>
            <a:cxnSpLocks/>
          </p:cNvCxnSpPr>
          <p:nvPr/>
        </p:nvCxnSpPr>
        <p:spPr>
          <a:xfrm flipH="1" flipV="1">
            <a:off x="4856327" y="5943601"/>
            <a:ext cx="387824" cy="3432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C1EF0457-614F-7BB6-8B5A-BB5AE1009905}"/>
              </a:ext>
            </a:extLst>
          </p:cNvPr>
          <p:cNvSpPr txBox="1"/>
          <p:nvPr/>
        </p:nvSpPr>
        <p:spPr>
          <a:xfrm>
            <a:off x="5597612" y="6132311"/>
            <a:ext cx="2886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Away from center = better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D5434C5-0101-5AFE-B4CC-A34DB521DE55}"/>
              </a:ext>
            </a:extLst>
          </p:cNvPr>
          <p:cNvSpPr txBox="1"/>
          <p:nvPr/>
        </p:nvSpPr>
        <p:spPr>
          <a:xfrm>
            <a:off x="7086601" y="933223"/>
            <a:ext cx="2074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10,000 MPs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7F86D4D-F5A5-1E21-9972-3FC1C388F275}"/>
              </a:ext>
            </a:extLst>
          </p:cNvPr>
          <p:cNvSpPr txBox="1"/>
          <p:nvPr/>
        </p:nvSpPr>
        <p:spPr>
          <a:xfrm>
            <a:off x="3104689" y="3624748"/>
            <a:ext cx="2074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~100 </a:t>
            </a:r>
            <a:r>
              <a:rPr lang="en-US" dirty="0" err="1"/>
              <a:t>ms</a:t>
            </a:r>
            <a:endParaRPr 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986400B-5300-A8A7-0D2F-7F271741AA00}"/>
              </a:ext>
            </a:extLst>
          </p:cNvPr>
          <p:cNvSpPr txBox="1"/>
          <p:nvPr/>
        </p:nvSpPr>
        <p:spPr>
          <a:xfrm>
            <a:off x="4484077" y="4479397"/>
            <a:ext cx="2074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 100 us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29D5899-CE1E-76E8-AFEA-8A0B353739A0}"/>
              </a:ext>
            </a:extLst>
          </p:cNvPr>
          <p:cNvSpPr txBox="1"/>
          <p:nvPr/>
        </p:nvSpPr>
        <p:spPr>
          <a:xfrm>
            <a:off x="3381183" y="5563254"/>
            <a:ext cx="2074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 1 us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54D3CFA-E8D1-D948-D131-2B0038BC5C00}"/>
              </a:ext>
            </a:extLst>
          </p:cNvPr>
          <p:cNvSpPr txBox="1"/>
          <p:nvPr/>
        </p:nvSpPr>
        <p:spPr>
          <a:xfrm>
            <a:off x="7882807" y="1894755"/>
            <a:ext cx="2074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1000 MPs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6887003-4412-C6ED-3C78-E5AA479FDAF3}"/>
              </a:ext>
            </a:extLst>
          </p:cNvPr>
          <p:cNvSpPr txBox="1"/>
          <p:nvPr/>
        </p:nvSpPr>
        <p:spPr>
          <a:xfrm>
            <a:off x="7509595" y="2716398"/>
            <a:ext cx="2074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 MPs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45B1CA6-3A24-6DE2-19D1-F1F60CDC7D40}"/>
              </a:ext>
            </a:extLst>
          </p:cNvPr>
          <p:cNvSpPr txBox="1"/>
          <p:nvPr/>
        </p:nvSpPr>
        <p:spPr>
          <a:xfrm>
            <a:off x="6781802" y="4366535"/>
            <a:ext cx="2074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± 1 us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FBC12F5-D6E9-59AA-2B9D-375ABDB493DC}"/>
              </a:ext>
            </a:extLst>
          </p:cNvPr>
          <p:cNvSpPr txBox="1"/>
          <p:nvPr/>
        </p:nvSpPr>
        <p:spPr>
          <a:xfrm>
            <a:off x="8752240" y="5147859"/>
            <a:ext cx="2074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± 10 ns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761262B-86E6-265A-2A4B-E5330AE412FC}"/>
              </a:ext>
            </a:extLst>
          </p:cNvPr>
          <p:cNvSpPr txBox="1"/>
          <p:nvPr/>
        </p:nvSpPr>
        <p:spPr>
          <a:xfrm>
            <a:off x="5984629" y="3888307"/>
            <a:ext cx="2074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± 10 </a:t>
            </a:r>
            <a:r>
              <a:rPr lang="en-US" dirty="0" err="1"/>
              <a:t>ms</a:t>
            </a:r>
            <a:endParaRPr lang="en-US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C76C45B-EF9E-084C-9560-1E5C07958FAC}"/>
              </a:ext>
            </a:extLst>
          </p:cNvPr>
          <p:cNvSpPr txBox="1"/>
          <p:nvPr/>
        </p:nvSpPr>
        <p:spPr>
          <a:xfrm>
            <a:off x="2409093" y="2754799"/>
            <a:ext cx="2074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$60K/month/MP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13C673E-E971-081F-D6FA-D19C25D5A49D}"/>
              </a:ext>
            </a:extLst>
          </p:cNvPr>
          <p:cNvSpPr txBox="1"/>
          <p:nvPr/>
        </p:nvSpPr>
        <p:spPr>
          <a:xfrm>
            <a:off x="2569319" y="1968037"/>
            <a:ext cx="2074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$16/month/MP</a:t>
            </a:r>
          </a:p>
        </p:txBody>
      </p:sp>
    </p:spTree>
    <p:extLst>
      <p:ext uri="{BB962C8B-B14F-4D97-AF65-F5344CB8AC3E}">
        <p14:creationId xmlns:p14="http://schemas.microsoft.com/office/powerpoint/2010/main" val="3366204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1" grpId="0" animBg="1"/>
      <p:bldP spid="37" grpId="0" animBg="1"/>
      <p:bldP spid="50" grpId="0" animBg="1"/>
      <p:bldP spid="86" grpId="0"/>
      <p:bldP spid="87" grpId="0"/>
      <p:bldP spid="88" grpId="0"/>
      <p:bldP spid="89" grpId="0"/>
      <p:bldP spid="90" grpId="0"/>
      <p:bldP spid="91" grpId="0"/>
      <p:bldP spid="92" grpId="0"/>
      <p:bldP spid="93" grpId="0"/>
      <p:bldP spid="94" grpId="0"/>
      <p:bldP spid="95" grpId="0"/>
      <p:bldP spid="9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4A88678-9A28-758D-C3C6-D98BAD5E2F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C0D9B04F-71F7-70E0-38A6-A3204B9904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DE296CF-617C-ECA4-CB80-D1ECBC6E49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5E895D1-6EF1-5D85-F23C-0C32E754A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75777E5-C3BC-60B0-15D7-D491D128E2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2" name="Freeform: Shape 16">
            <a:extLst>
              <a:ext uri="{FF2B5EF4-FFF2-40B4-BE49-F238E27FC236}">
                <a16:creationId xmlns:a16="http://schemas.microsoft.com/office/drawing/2014/main" id="{04170A5F-4EE4-FA02-E57B-B7B8B5400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A20B623-424A-C413-368B-B238DD8055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BCE82B-3644-6521-92FB-E7D891B58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3700" dirty="0">
                <a:solidFill>
                  <a:srgbClr val="FFFFFF"/>
                </a:solidFill>
              </a:rPr>
              <a:t>Onyx: Scalable Cloud Financial Exchange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0473725-4582-2D6A-BEBA-FAEE010172A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487451" y="384388"/>
          <a:ext cx="6790149" cy="6300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26155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82E76DE-0916-BF4F-940E-5CCE6068F0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B8A2073-DDFC-A945-965F-34F057A134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C6F2A64-226F-F043-A736-0E712AA93A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1F2A502-4B18-4E44-9443-18DEF06AC9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71D5DF7-3038-2041-8621-DF8C046A65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853193F-8754-5547-B915-A85C1FD214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B5ADB6-3848-E651-6B0E-8EEC03BAC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en-US" sz="3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Onyx</a:t>
            </a:r>
          </a:p>
        </p:txBody>
      </p:sp>
      <p:pic>
        <p:nvPicPr>
          <p:cNvPr id="7" name="Graphic 6" descr="Check List">
            <a:extLst>
              <a:ext uri="{FF2B5EF4-FFF2-40B4-BE49-F238E27FC236}">
                <a16:creationId xmlns:a16="http://schemas.microsoft.com/office/drawing/2014/main" id="{C4F1CCD6-E105-C121-CFC1-1BB6A4E352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EA4F11-57C5-8E7C-CBB3-E5A3C0E4E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4103" y="2257006"/>
            <a:ext cx="4977578" cy="363928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Fairness definitions and relaxation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Scalable outbound fairness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Scalable inbound fairness</a:t>
            </a:r>
          </a:p>
          <a:p>
            <a:pPr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A scheduling policy to gracefully handle bursts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9D2B147-FFEC-4388-CB03-56112A4BCF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469500"/>
              </p:ext>
            </p:extLst>
          </p:nvPr>
        </p:nvGraphicFramePr>
        <p:xfrm>
          <a:off x="910624" y="5497975"/>
          <a:ext cx="9894012" cy="6379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8004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3298004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3298004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637958">
                <a:tc>
                  <a:txBody>
                    <a:bodyPr/>
                    <a:lstStyle/>
                    <a:p>
                      <a:r>
                        <a:rPr lang="en-US" sz="2400" dirty="0"/>
                        <a:t>Definitions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1774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E48F9E-DCD6-F04B-15AD-DF1592E03D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C377F-8A63-FEDB-F1D3-7895F86D9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en-US" sz="3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Onyx</a:t>
            </a:r>
          </a:p>
        </p:txBody>
      </p:sp>
      <p:pic>
        <p:nvPicPr>
          <p:cNvPr id="7" name="Graphic 6" descr="Check List">
            <a:extLst>
              <a:ext uri="{FF2B5EF4-FFF2-40B4-BE49-F238E27FC236}">
                <a16:creationId xmlns:a16="http://schemas.microsoft.com/office/drawing/2014/main" id="{DDAC13C2-2C70-3FE2-9E86-7C70A052DB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61FCE8-0B81-5C70-BC0B-DC8D08C8F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4103" y="2257006"/>
            <a:ext cx="4977578" cy="363928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Fairness definitions and relaxation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Scalable outbound fairness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Scalable inbound fairness</a:t>
            </a:r>
          </a:p>
          <a:p>
            <a:pPr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A scheduling policy to gracefully handle bursts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422C39A-55C7-E1FB-5AD3-65F9D94F50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729031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/>
                        <a:t>Definitions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57066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54677F2E-E363-684D-92DA-14A02C1147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>
            <a:extLst>
              <a:ext uri="{FF2B5EF4-FFF2-40B4-BE49-F238E27FC236}">
                <a16:creationId xmlns:a16="http://schemas.microsoft.com/office/drawing/2014/main" id="{8B236555-3ED9-5D6E-167C-E68F6C9CB2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Fairness</a:t>
            </a:r>
            <a:r>
              <a:rPr lang="en" baseline="30000" dirty="0"/>
              <a:t>1</a:t>
            </a:r>
            <a:endParaRPr baseline="3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A9A1B2-11C5-CF72-2C51-A1B57F4CCBC7}"/>
              </a:ext>
            </a:extLst>
          </p:cNvPr>
          <p:cNvSpPr txBox="1"/>
          <p:nvPr/>
        </p:nvSpPr>
        <p:spPr>
          <a:xfrm>
            <a:off x="415600" y="1771320"/>
            <a:ext cx="222048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Outbound Fairness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F76380-F83E-8E69-012D-CE58704DC7FD}"/>
              </a:ext>
            </a:extLst>
          </p:cNvPr>
          <p:cNvSpPr txBox="1"/>
          <p:nvPr/>
        </p:nvSpPr>
        <p:spPr>
          <a:xfrm>
            <a:off x="9351075" y="5272395"/>
            <a:ext cx="203453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Inbound Fairness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8ABFDE-31AB-983A-5800-679DA02B019D}"/>
              </a:ext>
            </a:extLst>
          </p:cNvPr>
          <p:cNvSpPr txBox="1"/>
          <p:nvPr/>
        </p:nvSpPr>
        <p:spPr>
          <a:xfrm>
            <a:off x="9421414" y="146922"/>
            <a:ext cx="29837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" dirty="0"/>
              <a:t>[1] </a:t>
            </a:r>
            <a:r>
              <a:rPr lang="en-US" sz="800" dirty="0"/>
              <a:t>CloudEx: A Fair-Access Financial Exchange in the Cloud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781423E-4CE5-9660-1A81-879BD85005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8430787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3985065"/>
      </p:ext>
    </p:extLst>
  </p:cSld>
  <p:clrMapOvr>
    <a:masterClrMapping/>
  </p:clrMapOvr>
  <p:transition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AE2AEE63-0ED7-016F-45B5-D6E6E5F037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>
            <a:extLst>
              <a:ext uri="{FF2B5EF4-FFF2-40B4-BE49-F238E27FC236}">
                <a16:creationId xmlns:a16="http://schemas.microsoft.com/office/drawing/2014/main" id="{2B39BE6D-53F3-4863-1262-DF4A24101C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Fairness</a:t>
            </a:r>
            <a:r>
              <a:rPr lang="en" baseline="30000" dirty="0"/>
              <a:t>1</a:t>
            </a:r>
            <a:endParaRPr baseline="3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1AF601-E630-8CA2-E43E-ACD3791CE6A0}"/>
              </a:ext>
            </a:extLst>
          </p:cNvPr>
          <p:cNvSpPr txBox="1"/>
          <p:nvPr/>
        </p:nvSpPr>
        <p:spPr>
          <a:xfrm>
            <a:off x="415600" y="1771320"/>
            <a:ext cx="222048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Outbound Fairness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EF6B28-059D-9EA2-78E1-EE2B14A7B297}"/>
              </a:ext>
            </a:extLst>
          </p:cNvPr>
          <p:cNvSpPr txBox="1"/>
          <p:nvPr/>
        </p:nvSpPr>
        <p:spPr>
          <a:xfrm>
            <a:off x="9351075" y="5272395"/>
            <a:ext cx="203453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Inbound Fairness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DBACB3F-498A-DA64-5FA8-3E903C9D7595}"/>
              </a:ext>
            </a:extLst>
          </p:cNvPr>
          <p:cNvSpPr/>
          <p:nvPr/>
        </p:nvSpPr>
        <p:spPr>
          <a:xfrm>
            <a:off x="1970145" y="2428790"/>
            <a:ext cx="2220480" cy="2768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D152D48-E50B-0A8D-2645-F5DAC89EDF49}"/>
              </a:ext>
            </a:extLst>
          </p:cNvPr>
          <p:cNvSpPr/>
          <p:nvPr/>
        </p:nvSpPr>
        <p:spPr>
          <a:xfrm>
            <a:off x="919756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A844FE3-3AF0-5E60-5736-E444FC83A05A}"/>
              </a:ext>
            </a:extLst>
          </p:cNvPr>
          <p:cNvSpPr/>
          <p:nvPr/>
        </p:nvSpPr>
        <p:spPr>
          <a:xfrm>
            <a:off x="2636080" y="5655828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C0AE415-55C3-751D-BC30-E2A2EDA00A92}"/>
              </a:ext>
            </a:extLst>
          </p:cNvPr>
          <p:cNvSpPr/>
          <p:nvPr/>
        </p:nvSpPr>
        <p:spPr>
          <a:xfrm>
            <a:off x="4190625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AC9103-7859-F21B-5F9F-6818C681A23D}"/>
              </a:ext>
            </a:extLst>
          </p:cNvPr>
          <p:cNvSpPr/>
          <p:nvPr/>
        </p:nvSpPr>
        <p:spPr>
          <a:xfrm>
            <a:off x="2721658" y="3050269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F89967-0B9B-BAFC-90B9-8CF5F1780667}"/>
              </a:ext>
            </a:extLst>
          </p:cNvPr>
          <p:cNvSpPr txBox="1"/>
          <p:nvPr/>
        </p:nvSpPr>
        <p:spPr>
          <a:xfrm>
            <a:off x="9421414" y="146922"/>
            <a:ext cx="29837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" dirty="0"/>
              <a:t>[1] </a:t>
            </a:r>
            <a:r>
              <a:rPr lang="en-US" sz="800" dirty="0"/>
              <a:t>CloudEx: A Fair-Access Financial Exchange in the Cloud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0BA6C20-01AD-7127-88A8-6B1BB1F6E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492191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73601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54DEF20A-FA1A-62CF-7956-76B3740D96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>
            <a:extLst>
              <a:ext uri="{FF2B5EF4-FFF2-40B4-BE49-F238E27FC236}">
                <a16:creationId xmlns:a16="http://schemas.microsoft.com/office/drawing/2014/main" id="{87A8119C-12A3-C4C7-3BD0-352761FFCC1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Fairness</a:t>
            </a:r>
            <a:r>
              <a:rPr lang="en" baseline="30000" dirty="0"/>
              <a:t>1</a:t>
            </a:r>
            <a:endParaRPr baseline="3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40445C-8EC5-81A0-CAE1-532C8A5CF915}"/>
              </a:ext>
            </a:extLst>
          </p:cNvPr>
          <p:cNvSpPr txBox="1"/>
          <p:nvPr/>
        </p:nvSpPr>
        <p:spPr>
          <a:xfrm>
            <a:off x="415600" y="1771320"/>
            <a:ext cx="222048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Outbound Fairness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1312C5-9A43-0BA5-85CB-D23B6268F1F4}"/>
              </a:ext>
            </a:extLst>
          </p:cNvPr>
          <p:cNvSpPr txBox="1"/>
          <p:nvPr/>
        </p:nvSpPr>
        <p:spPr>
          <a:xfrm>
            <a:off x="9351075" y="5272395"/>
            <a:ext cx="203453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Inbound Fairness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F1B0E8C-CAC9-A9EB-493F-29DBC8D92A98}"/>
              </a:ext>
            </a:extLst>
          </p:cNvPr>
          <p:cNvSpPr/>
          <p:nvPr/>
        </p:nvSpPr>
        <p:spPr>
          <a:xfrm>
            <a:off x="1970145" y="2428790"/>
            <a:ext cx="2220480" cy="2768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26DC419-53AC-CE39-D9ED-A00AAD84D1A0}"/>
              </a:ext>
            </a:extLst>
          </p:cNvPr>
          <p:cNvSpPr/>
          <p:nvPr/>
        </p:nvSpPr>
        <p:spPr>
          <a:xfrm>
            <a:off x="919756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1D85235-C0E3-B753-FB0D-B543AAE45CC3}"/>
              </a:ext>
            </a:extLst>
          </p:cNvPr>
          <p:cNvSpPr/>
          <p:nvPr/>
        </p:nvSpPr>
        <p:spPr>
          <a:xfrm>
            <a:off x="2636080" y="5655828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918DFA2-AA94-C691-AC12-3F3901551280}"/>
              </a:ext>
            </a:extLst>
          </p:cNvPr>
          <p:cNvSpPr/>
          <p:nvPr/>
        </p:nvSpPr>
        <p:spPr>
          <a:xfrm>
            <a:off x="4190625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FC1A99-9659-31CA-347C-B849439CEF57}"/>
              </a:ext>
            </a:extLst>
          </p:cNvPr>
          <p:cNvSpPr/>
          <p:nvPr/>
        </p:nvSpPr>
        <p:spPr>
          <a:xfrm>
            <a:off x="2721658" y="3050269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43F08AF-42E1-149F-8DA8-D25B50AB1B20}"/>
              </a:ext>
            </a:extLst>
          </p:cNvPr>
          <p:cNvSpPr/>
          <p:nvPr/>
        </p:nvSpPr>
        <p:spPr>
          <a:xfrm>
            <a:off x="2874058" y="3202669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9A5FF2-7EC6-F54F-B44B-0E2F384DD55C}"/>
              </a:ext>
            </a:extLst>
          </p:cNvPr>
          <p:cNvSpPr/>
          <p:nvPr/>
        </p:nvSpPr>
        <p:spPr>
          <a:xfrm>
            <a:off x="3026458" y="3355069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F546D8-4DBB-B18B-2F22-7D02B25D1328}"/>
              </a:ext>
            </a:extLst>
          </p:cNvPr>
          <p:cNvSpPr txBox="1"/>
          <p:nvPr/>
        </p:nvSpPr>
        <p:spPr>
          <a:xfrm>
            <a:off x="9421414" y="146922"/>
            <a:ext cx="29837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" dirty="0"/>
              <a:t>[1] </a:t>
            </a:r>
            <a:r>
              <a:rPr lang="en-US" sz="800" dirty="0"/>
              <a:t>CloudEx: A Fair-Access Financial Exchange in the Cloud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7FC8FAE-18E0-9F49-0EE0-904418EAA9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492191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98940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D18FC468-CDBC-602E-5B22-6BAC00F2D0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>
            <a:extLst>
              <a:ext uri="{FF2B5EF4-FFF2-40B4-BE49-F238E27FC236}">
                <a16:creationId xmlns:a16="http://schemas.microsoft.com/office/drawing/2014/main" id="{56B6E81D-CEDE-AEDF-4D35-F86BDAD15A6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Fairness</a:t>
            </a:r>
            <a:r>
              <a:rPr lang="en" baseline="30000" dirty="0"/>
              <a:t>1</a:t>
            </a:r>
            <a:endParaRPr baseline="3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86577C-4E9F-2492-75AE-23A9676667CB}"/>
              </a:ext>
            </a:extLst>
          </p:cNvPr>
          <p:cNvSpPr txBox="1"/>
          <p:nvPr/>
        </p:nvSpPr>
        <p:spPr>
          <a:xfrm>
            <a:off x="415600" y="1771320"/>
            <a:ext cx="222048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Outbound Fairness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456D25-18D1-2243-01EB-31B3196649D7}"/>
              </a:ext>
            </a:extLst>
          </p:cNvPr>
          <p:cNvSpPr txBox="1"/>
          <p:nvPr/>
        </p:nvSpPr>
        <p:spPr>
          <a:xfrm>
            <a:off x="9351075" y="5272395"/>
            <a:ext cx="203453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Inbound Fairness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AC0C665-78CB-1B96-AC46-6980BB8F5634}"/>
              </a:ext>
            </a:extLst>
          </p:cNvPr>
          <p:cNvSpPr/>
          <p:nvPr/>
        </p:nvSpPr>
        <p:spPr>
          <a:xfrm>
            <a:off x="1970145" y="2428790"/>
            <a:ext cx="2220480" cy="2768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505ECEA-6FBC-2FF8-AAAB-F8DD79BA5A68}"/>
              </a:ext>
            </a:extLst>
          </p:cNvPr>
          <p:cNvSpPr/>
          <p:nvPr/>
        </p:nvSpPr>
        <p:spPr>
          <a:xfrm>
            <a:off x="919756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55900D4-701C-13B6-5441-31BC1A729FC2}"/>
              </a:ext>
            </a:extLst>
          </p:cNvPr>
          <p:cNvSpPr/>
          <p:nvPr/>
        </p:nvSpPr>
        <p:spPr>
          <a:xfrm>
            <a:off x="2636080" y="5655828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E3F3628-4A39-6464-3733-6894DF3806BB}"/>
              </a:ext>
            </a:extLst>
          </p:cNvPr>
          <p:cNvSpPr/>
          <p:nvPr/>
        </p:nvSpPr>
        <p:spPr>
          <a:xfrm>
            <a:off x="4190625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D9E8D8-C87F-126A-A72A-299C1380FDF3}"/>
              </a:ext>
            </a:extLst>
          </p:cNvPr>
          <p:cNvSpPr/>
          <p:nvPr/>
        </p:nvSpPr>
        <p:spPr>
          <a:xfrm>
            <a:off x="1264536" y="5272395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163202-4FEE-5511-0262-3FE8ED849200}"/>
              </a:ext>
            </a:extLst>
          </p:cNvPr>
          <p:cNvSpPr/>
          <p:nvPr/>
        </p:nvSpPr>
        <p:spPr>
          <a:xfrm>
            <a:off x="2965057" y="5272395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616050-54DA-2D43-10C5-CAA39A574B54}"/>
              </a:ext>
            </a:extLst>
          </p:cNvPr>
          <p:cNvSpPr/>
          <p:nvPr/>
        </p:nvSpPr>
        <p:spPr>
          <a:xfrm>
            <a:off x="4536455" y="5228454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498305-A864-F24C-5883-93CB9205267A}"/>
              </a:ext>
            </a:extLst>
          </p:cNvPr>
          <p:cNvSpPr txBox="1"/>
          <p:nvPr/>
        </p:nvSpPr>
        <p:spPr>
          <a:xfrm>
            <a:off x="9421414" y="146922"/>
            <a:ext cx="29837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" dirty="0"/>
              <a:t>[1] </a:t>
            </a:r>
            <a:r>
              <a:rPr lang="en-US" sz="800" dirty="0"/>
              <a:t>CloudEx: A Fair-Access Financial Exchange in the Cloud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0795CCB-7805-B0A1-A8F6-65039EEC52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492191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01698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2E0E61A8-2E79-2F80-44BC-5FD3323B96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>
            <a:extLst>
              <a:ext uri="{FF2B5EF4-FFF2-40B4-BE49-F238E27FC236}">
                <a16:creationId xmlns:a16="http://schemas.microsoft.com/office/drawing/2014/main" id="{B154D9C1-D58A-000D-F432-A104C1DFCB9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Fairness</a:t>
            </a:r>
            <a:r>
              <a:rPr lang="en" baseline="30000" dirty="0"/>
              <a:t>1</a:t>
            </a:r>
            <a:endParaRPr baseline="3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008336-77D9-B470-4F8D-991048C54396}"/>
              </a:ext>
            </a:extLst>
          </p:cNvPr>
          <p:cNvSpPr txBox="1"/>
          <p:nvPr/>
        </p:nvSpPr>
        <p:spPr>
          <a:xfrm>
            <a:off x="415600" y="1771320"/>
            <a:ext cx="222048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Outbound Fairness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31FA75-517A-5360-4C20-CE271D5BC809}"/>
              </a:ext>
            </a:extLst>
          </p:cNvPr>
          <p:cNvSpPr txBox="1"/>
          <p:nvPr/>
        </p:nvSpPr>
        <p:spPr>
          <a:xfrm>
            <a:off x="9351075" y="5272395"/>
            <a:ext cx="203453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Inbound Fairness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1FFF389-1E25-FCC1-AF09-D37CF3AA30F7}"/>
              </a:ext>
            </a:extLst>
          </p:cNvPr>
          <p:cNvSpPr/>
          <p:nvPr/>
        </p:nvSpPr>
        <p:spPr>
          <a:xfrm>
            <a:off x="1970145" y="2428790"/>
            <a:ext cx="2220480" cy="2768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33504F5-D851-1BCE-3614-085774A89D7F}"/>
              </a:ext>
            </a:extLst>
          </p:cNvPr>
          <p:cNvSpPr/>
          <p:nvPr/>
        </p:nvSpPr>
        <p:spPr>
          <a:xfrm>
            <a:off x="919756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9FA99F9-331D-1019-2BDF-92283FAC31A1}"/>
              </a:ext>
            </a:extLst>
          </p:cNvPr>
          <p:cNvSpPr/>
          <p:nvPr/>
        </p:nvSpPr>
        <p:spPr>
          <a:xfrm>
            <a:off x="2636080" y="5655828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454A941-3B6B-3868-36AF-D4DC12D2C29B}"/>
              </a:ext>
            </a:extLst>
          </p:cNvPr>
          <p:cNvSpPr/>
          <p:nvPr/>
        </p:nvSpPr>
        <p:spPr>
          <a:xfrm>
            <a:off x="4190625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95DBE5-F178-DDDF-33F3-6D4008801FB7}"/>
              </a:ext>
            </a:extLst>
          </p:cNvPr>
          <p:cNvSpPr/>
          <p:nvPr/>
        </p:nvSpPr>
        <p:spPr>
          <a:xfrm>
            <a:off x="1264536" y="5272395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AEF6B78-C12B-DE2C-D7D0-765FAA8D6D45}"/>
              </a:ext>
            </a:extLst>
          </p:cNvPr>
          <p:cNvSpPr/>
          <p:nvPr/>
        </p:nvSpPr>
        <p:spPr>
          <a:xfrm>
            <a:off x="2965057" y="5272395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F42454-3748-57BD-65C1-609A655EE300}"/>
              </a:ext>
            </a:extLst>
          </p:cNvPr>
          <p:cNvSpPr/>
          <p:nvPr/>
        </p:nvSpPr>
        <p:spPr>
          <a:xfrm>
            <a:off x="4536455" y="5228454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5E4FB5-544C-CF45-12DD-9368C5C07E3D}"/>
              </a:ext>
            </a:extLst>
          </p:cNvPr>
          <p:cNvSpPr txBox="1"/>
          <p:nvPr/>
        </p:nvSpPr>
        <p:spPr>
          <a:xfrm>
            <a:off x="1300207" y="4858042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0B5BB9-46E6-7251-629E-84F0706BC900}"/>
              </a:ext>
            </a:extLst>
          </p:cNvPr>
          <p:cNvSpPr txBox="1"/>
          <p:nvPr/>
        </p:nvSpPr>
        <p:spPr>
          <a:xfrm>
            <a:off x="2929385" y="4858041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5A269B-639B-83E7-1B8D-2DFCCEBC8EE2}"/>
              </a:ext>
            </a:extLst>
          </p:cNvPr>
          <p:cNvSpPr txBox="1"/>
          <p:nvPr/>
        </p:nvSpPr>
        <p:spPr>
          <a:xfrm>
            <a:off x="4558563" y="4858041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E62190D-9FCB-1F81-9EF3-142D6E70C42E}"/>
              </a:ext>
            </a:extLst>
          </p:cNvPr>
          <p:cNvSpPr/>
          <p:nvPr/>
        </p:nvSpPr>
        <p:spPr>
          <a:xfrm>
            <a:off x="1461043" y="2942563"/>
            <a:ext cx="4186695" cy="18184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Difference in data reception time for any two participants should be 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78D44A-E7FB-B40E-8A71-E15F022AC6EF}"/>
              </a:ext>
            </a:extLst>
          </p:cNvPr>
          <p:cNvSpPr txBox="1"/>
          <p:nvPr/>
        </p:nvSpPr>
        <p:spPr>
          <a:xfrm>
            <a:off x="9421414" y="146922"/>
            <a:ext cx="29837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" dirty="0"/>
              <a:t>[1] </a:t>
            </a:r>
            <a:r>
              <a:rPr lang="en-US" sz="800" dirty="0"/>
              <a:t>CloudEx: A Fair-Access Financial Exchange in the Cloud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AD5F5F1-F159-30AA-76CB-2905AF67B9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492191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27834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49340A91-478B-47BA-43C9-FBDF8E31BD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0AFFADCB-CB02-8A1E-6F13-0878E2BAD47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Primer On Financial Exchanges</a:t>
            </a:r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46C7F2B-6DC2-C75D-A115-367E7C777546}"/>
              </a:ext>
            </a:extLst>
          </p:cNvPr>
          <p:cNvSpPr/>
          <p:nvPr/>
        </p:nvSpPr>
        <p:spPr>
          <a:xfrm>
            <a:off x="3742006" y="1617785"/>
            <a:ext cx="3629465" cy="113948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BB997D0-B57D-8CF2-0F95-13BAE2BC4C5A}"/>
              </a:ext>
            </a:extLst>
          </p:cNvPr>
          <p:cNvSpPr/>
          <p:nvPr/>
        </p:nvSpPr>
        <p:spPr>
          <a:xfrm>
            <a:off x="2121878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2C2EAA1-06F6-A7C0-1EEB-6BA6351D5F38}"/>
              </a:ext>
            </a:extLst>
          </p:cNvPr>
          <p:cNvSpPr/>
          <p:nvPr/>
        </p:nvSpPr>
        <p:spPr>
          <a:xfrm>
            <a:off x="4963551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9C3B95-592C-1F5B-8C3B-9611EEAF9AEA}"/>
              </a:ext>
            </a:extLst>
          </p:cNvPr>
          <p:cNvSpPr/>
          <p:nvPr/>
        </p:nvSpPr>
        <p:spPr>
          <a:xfrm>
            <a:off x="7805224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0DA7E42-A564-F245-7A75-2F95DC7E93A5}"/>
              </a:ext>
            </a:extLst>
          </p:cNvPr>
          <p:cNvSpPr/>
          <p:nvPr/>
        </p:nvSpPr>
        <p:spPr>
          <a:xfrm>
            <a:off x="5387926" y="2861231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4122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36ADE9B6-2D34-FFB5-307A-5DF9213C43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>
            <a:extLst>
              <a:ext uri="{FF2B5EF4-FFF2-40B4-BE49-F238E27FC236}">
                <a16:creationId xmlns:a16="http://schemas.microsoft.com/office/drawing/2014/main" id="{89E9A26A-A53B-65A5-E9E9-0C58EBA7EE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Fairness</a:t>
            </a:r>
            <a:r>
              <a:rPr lang="en" baseline="30000" dirty="0"/>
              <a:t>1</a:t>
            </a:r>
            <a:endParaRPr baseline="3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311A38-5B6E-833A-E7DF-CB14C6240406}"/>
              </a:ext>
            </a:extLst>
          </p:cNvPr>
          <p:cNvSpPr txBox="1"/>
          <p:nvPr/>
        </p:nvSpPr>
        <p:spPr>
          <a:xfrm>
            <a:off x="415600" y="1771320"/>
            <a:ext cx="222048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Outbound Fairness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9B465E-A3FF-5CC2-FB6A-163D00BD98F7}"/>
              </a:ext>
            </a:extLst>
          </p:cNvPr>
          <p:cNvSpPr txBox="1"/>
          <p:nvPr/>
        </p:nvSpPr>
        <p:spPr>
          <a:xfrm>
            <a:off x="9351075" y="5272395"/>
            <a:ext cx="203453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Inbound Fairness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4A4BA12-99A6-FA18-CDE6-F165DF00D742}"/>
              </a:ext>
            </a:extLst>
          </p:cNvPr>
          <p:cNvSpPr/>
          <p:nvPr/>
        </p:nvSpPr>
        <p:spPr>
          <a:xfrm>
            <a:off x="1970145" y="2428790"/>
            <a:ext cx="2220480" cy="2768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D47FD07-F3B6-BCC3-0CFE-90D469EA66F8}"/>
              </a:ext>
            </a:extLst>
          </p:cNvPr>
          <p:cNvSpPr/>
          <p:nvPr/>
        </p:nvSpPr>
        <p:spPr>
          <a:xfrm>
            <a:off x="919756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E86E54F-7C13-20B0-E6A0-262EB118C7E8}"/>
              </a:ext>
            </a:extLst>
          </p:cNvPr>
          <p:cNvSpPr/>
          <p:nvPr/>
        </p:nvSpPr>
        <p:spPr>
          <a:xfrm>
            <a:off x="2636080" y="5655828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8E4A2E9-DBDF-4C9F-30CE-DC811D580066}"/>
              </a:ext>
            </a:extLst>
          </p:cNvPr>
          <p:cNvSpPr/>
          <p:nvPr/>
        </p:nvSpPr>
        <p:spPr>
          <a:xfrm>
            <a:off x="4190625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F71C3B-986E-4A37-1D0C-CB1F8DCE4C08}"/>
              </a:ext>
            </a:extLst>
          </p:cNvPr>
          <p:cNvSpPr/>
          <p:nvPr/>
        </p:nvSpPr>
        <p:spPr>
          <a:xfrm>
            <a:off x="1264536" y="5272395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010C54E-DBE3-4F9E-37EA-2136D728976C}"/>
              </a:ext>
            </a:extLst>
          </p:cNvPr>
          <p:cNvSpPr/>
          <p:nvPr/>
        </p:nvSpPr>
        <p:spPr>
          <a:xfrm>
            <a:off x="2965057" y="5272395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024C05-6817-D8ED-F513-A44F42E3B6F0}"/>
              </a:ext>
            </a:extLst>
          </p:cNvPr>
          <p:cNvSpPr/>
          <p:nvPr/>
        </p:nvSpPr>
        <p:spPr>
          <a:xfrm>
            <a:off x="4536455" y="5228454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754420-F000-85AA-AA68-4D4361CDBAD0}"/>
              </a:ext>
            </a:extLst>
          </p:cNvPr>
          <p:cNvSpPr txBox="1"/>
          <p:nvPr/>
        </p:nvSpPr>
        <p:spPr>
          <a:xfrm>
            <a:off x="815926" y="298272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8DD0EB-5001-BB59-8FCA-E178BE6AD27F}"/>
              </a:ext>
            </a:extLst>
          </p:cNvPr>
          <p:cNvSpPr txBox="1"/>
          <p:nvPr/>
        </p:nvSpPr>
        <p:spPr>
          <a:xfrm>
            <a:off x="1300207" y="4858042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6BBE3E-ACBA-18A2-106E-41C48473F39B}"/>
              </a:ext>
            </a:extLst>
          </p:cNvPr>
          <p:cNvSpPr txBox="1"/>
          <p:nvPr/>
        </p:nvSpPr>
        <p:spPr>
          <a:xfrm>
            <a:off x="2929385" y="4858041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37B25A-2625-B6CC-E381-A063CC13C96C}"/>
              </a:ext>
            </a:extLst>
          </p:cNvPr>
          <p:cNvSpPr txBox="1"/>
          <p:nvPr/>
        </p:nvSpPr>
        <p:spPr>
          <a:xfrm>
            <a:off x="4558563" y="4858041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8CAFB8-239F-156F-E5EE-75CBF4B641D8}"/>
              </a:ext>
            </a:extLst>
          </p:cNvPr>
          <p:cNvSpPr/>
          <p:nvPr/>
        </p:nvSpPr>
        <p:spPr>
          <a:xfrm>
            <a:off x="1461043" y="2942563"/>
            <a:ext cx="4186695" cy="18184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Difference in data reception time for any two participants should be 0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02375D2-E325-4863-B936-45D2BF8C2F01}"/>
              </a:ext>
            </a:extLst>
          </p:cNvPr>
          <p:cNvSpPr/>
          <p:nvPr/>
        </p:nvSpPr>
        <p:spPr>
          <a:xfrm>
            <a:off x="7952959" y="1205949"/>
            <a:ext cx="2220480" cy="2768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3774072-E82C-2A0B-F80A-7AC8A7DE6B9D}"/>
              </a:ext>
            </a:extLst>
          </p:cNvPr>
          <p:cNvSpPr/>
          <p:nvPr/>
        </p:nvSpPr>
        <p:spPr>
          <a:xfrm>
            <a:off x="6902570" y="4429210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A30D7C0-4DEE-EDE5-1A25-AFEB49029657}"/>
              </a:ext>
            </a:extLst>
          </p:cNvPr>
          <p:cNvSpPr/>
          <p:nvPr/>
        </p:nvSpPr>
        <p:spPr>
          <a:xfrm>
            <a:off x="8618894" y="4432987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58F7795-C475-2B33-CB2C-5DD787151B3A}"/>
              </a:ext>
            </a:extLst>
          </p:cNvPr>
          <p:cNvSpPr/>
          <p:nvPr/>
        </p:nvSpPr>
        <p:spPr>
          <a:xfrm>
            <a:off x="10173439" y="4429210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MP3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C365D58-7CEF-94A6-15AC-1B1DED82FBC6}"/>
              </a:ext>
            </a:extLst>
          </p:cNvPr>
          <p:cNvSpPr/>
          <p:nvPr/>
        </p:nvSpPr>
        <p:spPr>
          <a:xfrm>
            <a:off x="8953510" y="3951245"/>
            <a:ext cx="481819" cy="42654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C66AFA9-864A-CC97-E810-94B9347EEF25}"/>
              </a:ext>
            </a:extLst>
          </p:cNvPr>
          <p:cNvSpPr txBox="1"/>
          <p:nvPr/>
        </p:nvSpPr>
        <p:spPr>
          <a:xfrm>
            <a:off x="9421414" y="146922"/>
            <a:ext cx="29837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" dirty="0"/>
              <a:t>[1] </a:t>
            </a:r>
            <a:r>
              <a:rPr lang="en-US" sz="800" dirty="0"/>
              <a:t>CloudEx: A Fair-Access Financial Exchange in the Cloud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75A3F6D5-4531-177C-32AC-B9DC966074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492191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04935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FF09A675-045B-1AF6-26AD-99BD7D68E6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>
            <a:extLst>
              <a:ext uri="{FF2B5EF4-FFF2-40B4-BE49-F238E27FC236}">
                <a16:creationId xmlns:a16="http://schemas.microsoft.com/office/drawing/2014/main" id="{F9CF8939-DDCD-533F-B6C5-4E524395288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Fairness</a:t>
            </a:r>
            <a:r>
              <a:rPr lang="en" baseline="30000" dirty="0"/>
              <a:t>1</a:t>
            </a:r>
            <a:endParaRPr baseline="3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6E139A-0F28-65C1-95C2-5B3861577D41}"/>
              </a:ext>
            </a:extLst>
          </p:cNvPr>
          <p:cNvSpPr txBox="1"/>
          <p:nvPr/>
        </p:nvSpPr>
        <p:spPr>
          <a:xfrm>
            <a:off x="415600" y="1771320"/>
            <a:ext cx="222048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Outbound Fairness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1C3877-4EAB-D49A-357F-9192FE4028D4}"/>
              </a:ext>
            </a:extLst>
          </p:cNvPr>
          <p:cNvSpPr txBox="1"/>
          <p:nvPr/>
        </p:nvSpPr>
        <p:spPr>
          <a:xfrm>
            <a:off x="9351075" y="5272395"/>
            <a:ext cx="203453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Inbound Fairness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40D9043-9413-934E-9CFF-603985D37A89}"/>
              </a:ext>
            </a:extLst>
          </p:cNvPr>
          <p:cNvSpPr/>
          <p:nvPr/>
        </p:nvSpPr>
        <p:spPr>
          <a:xfrm>
            <a:off x="1970145" y="2428790"/>
            <a:ext cx="2220480" cy="2768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B851695-6814-FB65-50FC-DB95055D5803}"/>
              </a:ext>
            </a:extLst>
          </p:cNvPr>
          <p:cNvSpPr/>
          <p:nvPr/>
        </p:nvSpPr>
        <p:spPr>
          <a:xfrm>
            <a:off x="919756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B664CFB-D648-BBAF-9025-7A5A53627A95}"/>
              </a:ext>
            </a:extLst>
          </p:cNvPr>
          <p:cNvSpPr/>
          <p:nvPr/>
        </p:nvSpPr>
        <p:spPr>
          <a:xfrm>
            <a:off x="2636080" y="5655828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60EF87D-F24B-2155-DD1B-80A8C4F440E2}"/>
              </a:ext>
            </a:extLst>
          </p:cNvPr>
          <p:cNvSpPr/>
          <p:nvPr/>
        </p:nvSpPr>
        <p:spPr>
          <a:xfrm>
            <a:off x="4190625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28EB4B-1004-C7A8-046D-0BBE86F7BF4B}"/>
              </a:ext>
            </a:extLst>
          </p:cNvPr>
          <p:cNvSpPr/>
          <p:nvPr/>
        </p:nvSpPr>
        <p:spPr>
          <a:xfrm>
            <a:off x="1264536" y="5272395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8A518AB-9F2A-F6DA-DFE4-10E08E317CB2}"/>
              </a:ext>
            </a:extLst>
          </p:cNvPr>
          <p:cNvSpPr/>
          <p:nvPr/>
        </p:nvSpPr>
        <p:spPr>
          <a:xfrm>
            <a:off x="2965057" y="5272395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1F2FCB-ECBF-4922-9642-EE0AEDE02A69}"/>
              </a:ext>
            </a:extLst>
          </p:cNvPr>
          <p:cNvSpPr/>
          <p:nvPr/>
        </p:nvSpPr>
        <p:spPr>
          <a:xfrm>
            <a:off x="4536455" y="5228454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A57750-D458-77CF-1379-DD80844F89CF}"/>
              </a:ext>
            </a:extLst>
          </p:cNvPr>
          <p:cNvSpPr txBox="1"/>
          <p:nvPr/>
        </p:nvSpPr>
        <p:spPr>
          <a:xfrm>
            <a:off x="815926" y="298272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FBAB75-FAF9-E531-B3A3-49652E908843}"/>
              </a:ext>
            </a:extLst>
          </p:cNvPr>
          <p:cNvSpPr txBox="1"/>
          <p:nvPr/>
        </p:nvSpPr>
        <p:spPr>
          <a:xfrm>
            <a:off x="1300207" y="4858042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5AFE86-9C9F-3B81-23C3-A7C613F2BF81}"/>
              </a:ext>
            </a:extLst>
          </p:cNvPr>
          <p:cNvSpPr txBox="1"/>
          <p:nvPr/>
        </p:nvSpPr>
        <p:spPr>
          <a:xfrm>
            <a:off x="2929385" y="4858041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AAB13E-94F5-B7AD-1780-EE5C0D5BE217}"/>
              </a:ext>
            </a:extLst>
          </p:cNvPr>
          <p:cNvSpPr txBox="1"/>
          <p:nvPr/>
        </p:nvSpPr>
        <p:spPr>
          <a:xfrm>
            <a:off x="4558563" y="4858041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0D3AEE6-52AD-5D24-07E6-0C9D98026853}"/>
              </a:ext>
            </a:extLst>
          </p:cNvPr>
          <p:cNvSpPr/>
          <p:nvPr/>
        </p:nvSpPr>
        <p:spPr>
          <a:xfrm>
            <a:off x="1461043" y="2942563"/>
            <a:ext cx="4186695" cy="18184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Difference in data reception time for any two participants should be 0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BD73240-3D66-9933-7C70-3EACA82D8D86}"/>
              </a:ext>
            </a:extLst>
          </p:cNvPr>
          <p:cNvSpPr/>
          <p:nvPr/>
        </p:nvSpPr>
        <p:spPr>
          <a:xfrm>
            <a:off x="7952959" y="1205949"/>
            <a:ext cx="2220480" cy="2768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9442BEE-2D9D-A972-0DA3-99362298B8EB}"/>
              </a:ext>
            </a:extLst>
          </p:cNvPr>
          <p:cNvSpPr/>
          <p:nvPr/>
        </p:nvSpPr>
        <p:spPr>
          <a:xfrm>
            <a:off x="6902570" y="4429210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FEEB024-8BCB-2A2F-8DEE-6B8D9B6D8FF7}"/>
              </a:ext>
            </a:extLst>
          </p:cNvPr>
          <p:cNvSpPr/>
          <p:nvPr/>
        </p:nvSpPr>
        <p:spPr>
          <a:xfrm>
            <a:off x="8618894" y="4432987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626D700-B67C-CE1F-2D3E-C93F1CC0C262}"/>
              </a:ext>
            </a:extLst>
          </p:cNvPr>
          <p:cNvSpPr/>
          <p:nvPr/>
        </p:nvSpPr>
        <p:spPr>
          <a:xfrm>
            <a:off x="10173439" y="4429210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MP3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510A17F-3539-4E3A-F4E3-99C333363744}"/>
              </a:ext>
            </a:extLst>
          </p:cNvPr>
          <p:cNvSpPr/>
          <p:nvPr/>
        </p:nvSpPr>
        <p:spPr>
          <a:xfrm>
            <a:off x="8953510" y="3951245"/>
            <a:ext cx="481819" cy="42654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8DFEA62-3783-84F6-7528-43D741CD9CFF}"/>
              </a:ext>
            </a:extLst>
          </p:cNvPr>
          <p:cNvSpPr/>
          <p:nvPr/>
        </p:nvSpPr>
        <p:spPr>
          <a:xfrm>
            <a:off x="10538612" y="3951245"/>
            <a:ext cx="481819" cy="42654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6A85CC1-8DF7-2C26-BA3A-F8A2C6D863F5}"/>
              </a:ext>
            </a:extLst>
          </p:cNvPr>
          <p:cNvSpPr txBox="1"/>
          <p:nvPr/>
        </p:nvSpPr>
        <p:spPr>
          <a:xfrm>
            <a:off x="9421414" y="146922"/>
            <a:ext cx="29837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" dirty="0"/>
              <a:t>[1] </a:t>
            </a:r>
            <a:r>
              <a:rPr lang="en-US" sz="800" dirty="0"/>
              <a:t>CloudEx: A Fair-Access Financial Exchange in the Cloud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400D5A03-95EF-E124-1680-82D1D688F9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492191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0590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422CE0D5-C33E-3810-E1A3-93FF48FF25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>
            <a:extLst>
              <a:ext uri="{FF2B5EF4-FFF2-40B4-BE49-F238E27FC236}">
                <a16:creationId xmlns:a16="http://schemas.microsoft.com/office/drawing/2014/main" id="{88FE0E17-1645-736C-5612-CEEC136B1CE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Fairness</a:t>
            </a:r>
            <a:r>
              <a:rPr lang="en" baseline="30000" dirty="0"/>
              <a:t>1</a:t>
            </a:r>
            <a:endParaRPr baseline="3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F94081-D31F-85E6-D214-FCB65A802940}"/>
              </a:ext>
            </a:extLst>
          </p:cNvPr>
          <p:cNvSpPr txBox="1"/>
          <p:nvPr/>
        </p:nvSpPr>
        <p:spPr>
          <a:xfrm>
            <a:off x="415600" y="1771320"/>
            <a:ext cx="222048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Outbound Fairness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68769B-73E9-E8CD-E1A3-C5EC7692C17E}"/>
              </a:ext>
            </a:extLst>
          </p:cNvPr>
          <p:cNvSpPr txBox="1"/>
          <p:nvPr/>
        </p:nvSpPr>
        <p:spPr>
          <a:xfrm>
            <a:off x="9351075" y="5272395"/>
            <a:ext cx="203453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Inbound Fairness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C4C53B0-66BD-6FA7-BCDE-40BE3C42F24A}"/>
              </a:ext>
            </a:extLst>
          </p:cNvPr>
          <p:cNvSpPr/>
          <p:nvPr/>
        </p:nvSpPr>
        <p:spPr>
          <a:xfrm>
            <a:off x="1970145" y="2428790"/>
            <a:ext cx="2220480" cy="2768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3187CB2-D8E2-7922-408A-0F7D53E4D24F}"/>
              </a:ext>
            </a:extLst>
          </p:cNvPr>
          <p:cNvSpPr/>
          <p:nvPr/>
        </p:nvSpPr>
        <p:spPr>
          <a:xfrm>
            <a:off x="919756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3CD8313-0518-D67D-62A5-EA218D453D60}"/>
              </a:ext>
            </a:extLst>
          </p:cNvPr>
          <p:cNvSpPr/>
          <p:nvPr/>
        </p:nvSpPr>
        <p:spPr>
          <a:xfrm>
            <a:off x="2636080" y="5655828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88BD516-7918-9E54-C40F-CAFF3F98EE35}"/>
              </a:ext>
            </a:extLst>
          </p:cNvPr>
          <p:cNvSpPr/>
          <p:nvPr/>
        </p:nvSpPr>
        <p:spPr>
          <a:xfrm>
            <a:off x="4190625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2972AA5-D310-E57B-9314-25648E830B20}"/>
              </a:ext>
            </a:extLst>
          </p:cNvPr>
          <p:cNvSpPr/>
          <p:nvPr/>
        </p:nvSpPr>
        <p:spPr>
          <a:xfrm>
            <a:off x="1264536" y="5272395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78271A5-BC2A-9777-EE2B-A971C99BCB64}"/>
              </a:ext>
            </a:extLst>
          </p:cNvPr>
          <p:cNvSpPr/>
          <p:nvPr/>
        </p:nvSpPr>
        <p:spPr>
          <a:xfrm>
            <a:off x="2965057" y="5272395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DA627D-85CE-2D2D-80FF-4DE094EC47CD}"/>
              </a:ext>
            </a:extLst>
          </p:cNvPr>
          <p:cNvSpPr/>
          <p:nvPr/>
        </p:nvSpPr>
        <p:spPr>
          <a:xfrm>
            <a:off x="4536455" y="5228454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D949E6-939A-CBDA-E216-46D5AF1B24AC}"/>
              </a:ext>
            </a:extLst>
          </p:cNvPr>
          <p:cNvSpPr txBox="1"/>
          <p:nvPr/>
        </p:nvSpPr>
        <p:spPr>
          <a:xfrm>
            <a:off x="815926" y="298272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EAF35B-A668-966C-EF23-32B7BE6B5DFC}"/>
              </a:ext>
            </a:extLst>
          </p:cNvPr>
          <p:cNvSpPr txBox="1"/>
          <p:nvPr/>
        </p:nvSpPr>
        <p:spPr>
          <a:xfrm>
            <a:off x="1300207" y="4858042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F42A35-38F8-1FFC-E370-C97343CF82FC}"/>
              </a:ext>
            </a:extLst>
          </p:cNvPr>
          <p:cNvSpPr txBox="1"/>
          <p:nvPr/>
        </p:nvSpPr>
        <p:spPr>
          <a:xfrm>
            <a:off x="2929385" y="4858041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2A6EFB-FA93-2050-DE41-3EEBFB214E12}"/>
              </a:ext>
            </a:extLst>
          </p:cNvPr>
          <p:cNvSpPr txBox="1"/>
          <p:nvPr/>
        </p:nvSpPr>
        <p:spPr>
          <a:xfrm>
            <a:off x="4558563" y="4858041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E71F279-B747-19D0-CB1A-5ADAFA175DA0}"/>
              </a:ext>
            </a:extLst>
          </p:cNvPr>
          <p:cNvSpPr/>
          <p:nvPr/>
        </p:nvSpPr>
        <p:spPr>
          <a:xfrm>
            <a:off x="1461043" y="2942563"/>
            <a:ext cx="4186695" cy="18184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Difference in data reception time for any two participants should be 0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2D1E25B-7E16-D9CC-212A-869962A1808B}"/>
              </a:ext>
            </a:extLst>
          </p:cNvPr>
          <p:cNvSpPr/>
          <p:nvPr/>
        </p:nvSpPr>
        <p:spPr>
          <a:xfrm>
            <a:off x="7952959" y="1205949"/>
            <a:ext cx="2220480" cy="2768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DFEE537-357F-5304-555D-5709996A100E}"/>
              </a:ext>
            </a:extLst>
          </p:cNvPr>
          <p:cNvSpPr/>
          <p:nvPr/>
        </p:nvSpPr>
        <p:spPr>
          <a:xfrm>
            <a:off x="6902570" y="4429210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0C0C617-49AA-412F-EDD8-1FCCB10E5143}"/>
              </a:ext>
            </a:extLst>
          </p:cNvPr>
          <p:cNvSpPr/>
          <p:nvPr/>
        </p:nvSpPr>
        <p:spPr>
          <a:xfrm>
            <a:off x="8618894" y="4432987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71D1A65-94EB-6001-22E9-BBB83226CB5E}"/>
              </a:ext>
            </a:extLst>
          </p:cNvPr>
          <p:cNvSpPr/>
          <p:nvPr/>
        </p:nvSpPr>
        <p:spPr>
          <a:xfrm>
            <a:off x="10173439" y="4429210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MP3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92FAFD2-AAF3-99A1-A607-3D60A8B9CF55}"/>
              </a:ext>
            </a:extLst>
          </p:cNvPr>
          <p:cNvSpPr/>
          <p:nvPr/>
        </p:nvSpPr>
        <p:spPr>
          <a:xfrm>
            <a:off x="8953510" y="3951245"/>
            <a:ext cx="481819" cy="42654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EBECBE2-D90C-F565-6030-E10E3EC5AFF9}"/>
              </a:ext>
            </a:extLst>
          </p:cNvPr>
          <p:cNvSpPr/>
          <p:nvPr/>
        </p:nvSpPr>
        <p:spPr>
          <a:xfrm>
            <a:off x="10538612" y="3951245"/>
            <a:ext cx="481819" cy="42654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7878FAA-40A8-1FDD-FBB5-BC688D56CD38}"/>
              </a:ext>
            </a:extLst>
          </p:cNvPr>
          <p:cNvSpPr/>
          <p:nvPr/>
        </p:nvSpPr>
        <p:spPr>
          <a:xfrm>
            <a:off x="7187860" y="3951245"/>
            <a:ext cx="481819" cy="42654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4174AD-D2DB-36DC-A235-65A7B2124677}"/>
              </a:ext>
            </a:extLst>
          </p:cNvPr>
          <p:cNvSpPr txBox="1"/>
          <p:nvPr/>
        </p:nvSpPr>
        <p:spPr>
          <a:xfrm>
            <a:off x="9421414" y="146922"/>
            <a:ext cx="29837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" dirty="0"/>
              <a:t>[1] </a:t>
            </a:r>
            <a:r>
              <a:rPr lang="en-US" sz="800" dirty="0"/>
              <a:t>CloudEx: A Fair-Access Financial Exchange in the Cloud</a:t>
            </a: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12D036A5-CDD3-904A-A95E-435240057F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492191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7777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55726BA9-CCF0-BC6D-FFDC-7B2CFA6712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>
            <a:extLst>
              <a:ext uri="{FF2B5EF4-FFF2-40B4-BE49-F238E27FC236}">
                <a16:creationId xmlns:a16="http://schemas.microsoft.com/office/drawing/2014/main" id="{78746C9C-4C79-15CF-EEF0-36BFE74D21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Fairness</a:t>
            </a:r>
            <a:r>
              <a:rPr lang="en" baseline="30000" dirty="0"/>
              <a:t>1</a:t>
            </a:r>
            <a:endParaRPr baseline="3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166B7E-21BE-6678-7E9D-10F64C2A00DF}"/>
              </a:ext>
            </a:extLst>
          </p:cNvPr>
          <p:cNvSpPr txBox="1"/>
          <p:nvPr/>
        </p:nvSpPr>
        <p:spPr>
          <a:xfrm>
            <a:off x="415600" y="1771320"/>
            <a:ext cx="222048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Outbound Fairness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D8EAF0-35EF-9ED1-D78C-7951C53BEDC1}"/>
              </a:ext>
            </a:extLst>
          </p:cNvPr>
          <p:cNvSpPr txBox="1"/>
          <p:nvPr/>
        </p:nvSpPr>
        <p:spPr>
          <a:xfrm>
            <a:off x="9351075" y="5272395"/>
            <a:ext cx="203453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Inbound Fairness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B760685-71F8-E470-64FD-98925E128336}"/>
              </a:ext>
            </a:extLst>
          </p:cNvPr>
          <p:cNvSpPr/>
          <p:nvPr/>
        </p:nvSpPr>
        <p:spPr>
          <a:xfrm>
            <a:off x="1970145" y="2428790"/>
            <a:ext cx="2220480" cy="2768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75B4F4D-CAD4-A917-74B5-ED587A2A678E}"/>
              </a:ext>
            </a:extLst>
          </p:cNvPr>
          <p:cNvSpPr/>
          <p:nvPr/>
        </p:nvSpPr>
        <p:spPr>
          <a:xfrm>
            <a:off x="919756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E4506DE-BCFD-0201-66F9-9B93B99D9940}"/>
              </a:ext>
            </a:extLst>
          </p:cNvPr>
          <p:cNvSpPr/>
          <p:nvPr/>
        </p:nvSpPr>
        <p:spPr>
          <a:xfrm>
            <a:off x="2636080" y="5655828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283516E-0F7C-3395-D547-F06580D5280B}"/>
              </a:ext>
            </a:extLst>
          </p:cNvPr>
          <p:cNvSpPr/>
          <p:nvPr/>
        </p:nvSpPr>
        <p:spPr>
          <a:xfrm>
            <a:off x="4190625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719DD1-26F9-2D35-82A1-19E9FA58F873}"/>
              </a:ext>
            </a:extLst>
          </p:cNvPr>
          <p:cNvSpPr/>
          <p:nvPr/>
        </p:nvSpPr>
        <p:spPr>
          <a:xfrm>
            <a:off x="1264536" y="5272395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F50577F-63F9-8D5D-6397-CDA6B825CED6}"/>
              </a:ext>
            </a:extLst>
          </p:cNvPr>
          <p:cNvSpPr/>
          <p:nvPr/>
        </p:nvSpPr>
        <p:spPr>
          <a:xfrm>
            <a:off x="2965057" y="5272395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C8107E-D1A9-B70F-3B5D-B397AEF75A6B}"/>
              </a:ext>
            </a:extLst>
          </p:cNvPr>
          <p:cNvSpPr/>
          <p:nvPr/>
        </p:nvSpPr>
        <p:spPr>
          <a:xfrm>
            <a:off x="4536455" y="5228454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39291A-698F-0AFD-43C1-9E39A7EBC31C}"/>
              </a:ext>
            </a:extLst>
          </p:cNvPr>
          <p:cNvSpPr txBox="1"/>
          <p:nvPr/>
        </p:nvSpPr>
        <p:spPr>
          <a:xfrm>
            <a:off x="815926" y="298272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99C23A-987B-B073-5E3F-7A7C79062DFF}"/>
              </a:ext>
            </a:extLst>
          </p:cNvPr>
          <p:cNvSpPr txBox="1"/>
          <p:nvPr/>
        </p:nvSpPr>
        <p:spPr>
          <a:xfrm>
            <a:off x="1300207" y="4858042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A62865-8FF2-B44E-4C8C-6359DAE5B7FD}"/>
              </a:ext>
            </a:extLst>
          </p:cNvPr>
          <p:cNvSpPr txBox="1"/>
          <p:nvPr/>
        </p:nvSpPr>
        <p:spPr>
          <a:xfrm>
            <a:off x="2929385" y="4858041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2DB7F6-48E7-B2C0-6B9E-41935F34C6A9}"/>
              </a:ext>
            </a:extLst>
          </p:cNvPr>
          <p:cNvSpPr txBox="1"/>
          <p:nvPr/>
        </p:nvSpPr>
        <p:spPr>
          <a:xfrm>
            <a:off x="4558563" y="4858041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F29104-6E00-02B8-1BE5-F8645B8CA465}"/>
              </a:ext>
            </a:extLst>
          </p:cNvPr>
          <p:cNvSpPr/>
          <p:nvPr/>
        </p:nvSpPr>
        <p:spPr>
          <a:xfrm>
            <a:off x="1461043" y="2942563"/>
            <a:ext cx="4186695" cy="18184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Difference in data reception time for any two participants should be 0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1FD19A-D7DF-BEBD-4D61-5476BBB7C610}"/>
              </a:ext>
            </a:extLst>
          </p:cNvPr>
          <p:cNvSpPr/>
          <p:nvPr/>
        </p:nvSpPr>
        <p:spPr>
          <a:xfrm>
            <a:off x="7952959" y="1205949"/>
            <a:ext cx="2220480" cy="2768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43187D5-EC38-CC4D-C988-BCCF68DEC9B6}"/>
              </a:ext>
            </a:extLst>
          </p:cNvPr>
          <p:cNvSpPr/>
          <p:nvPr/>
        </p:nvSpPr>
        <p:spPr>
          <a:xfrm>
            <a:off x="6902570" y="4429210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0D45D07-6F3B-B10E-3282-5CE37F934EF1}"/>
              </a:ext>
            </a:extLst>
          </p:cNvPr>
          <p:cNvSpPr/>
          <p:nvPr/>
        </p:nvSpPr>
        <p:spPr>
          <a:xfrm>
            <a:off x="8618894" y="4432987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4277761-3DD3-2A10-403D-B2762A1268FF}"/>
              </a:ext>
            </a:extLst>
          </p:cNvPr>
          <p:cNvSpPr/>
          <p:nvPr/>
        </p:nvSpPr>
        <p:spPr>
          <a:xfrm>
            <a:off x="10173439" y="4429210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MP3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931C2F7-9237-90AA-C095-2790C6E4E70A}"/>
              </a:ext>
            </a:extLst>
          </p:cNvPr>
          <p:cNvSpPr/>
          <p:nvPr/>
        </p:nvSpPr>
        <p:spPr>
          <a:xfrm>
            <a:off x="8869256" y="1706261"/>
            <a:ext cx="481819" cy="42654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AEA54EB-04AD-50BB-B3EE-3F4BAFFB49A6}"/>
              </a:ext>
            </a:extLst>
          </p:cNvPr>
          <p:cNvSpPr/>
          <p:nvPr/>
        </p:nvSpPr>
        <p:spPr>
          <a:xfrm>
            <a:off x="8869254" y="2204975"/>
            <a:ext cx="481819" cy="42654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330C3CF-72D5-E2F2-9F37-F11537750473}"/>
              </a:ext>
            </a:extLst>
          </p:cNvPr>
          <p:cNvSpPr/>
          <p:nvPr/>
        </p:nvSpPr>
        <p:spPr>
          <a:xfrm>
            <a:off x="8869255" y="2657260"/>
            <a:ext cx="481819" cy="42654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186F88B-09D1-6387-E486-DA742B5E99CA}"/>
              </a:ext>
            </a:extLst>
          </p:cNvPr>
          <p:cNvSpPr txBox="1"/>
          <p:nvPr/>
        </p:nvSpPr>
        <p:spPr>
          <a:xfrm>
            <a:off x="9421414" y="146922"/>
            <a:ext cx="29837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" dirty="0"/>
              <a:t>[1] </a:t>
            </a:r>
            <a:r>
              <a:rPr lang="en-US" sz="800" dirty="0"/>
              <a:t>CloudEx: A Fair-Access Financial Exchange in the Cloud</a:t>
            </a: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6E997CCF-98D3-D022-C3ED-B0AC697F1C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492191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1030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062619EC-3C00-ABFE-6834-6F6E7AF03C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>
            <a:extLst>
              <a:ext uri="{FF2B5EF4-FFF2-40B4-BE49-F238E27FC236}">
                <a16:creationId xmlns:a16="http://schemas.microsoft.com/office/drawing/2014/main" id="{37D444F1-1727-A4FD-0264-D43D1DBE8A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Fairness</a:t>
            </a:r>
            <a:r>
              <a:rPr lang="en" baseline="30000" dirty="0"/>
              <a:t>1</a:t>
            </a:r>
            <a:endParaRPr baseline="3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672F51-1846-1ED1-FDD5-E3E5883D865E}"/>
              </a:ext>
            </a:extLst>
          </p:cNvPr>
          <p:cNvSpPr txBox="1"/>
          <p:nvPr/>
        </p:nvSpPr>
        <p:spPr>
          <a:xfrm>
            <a:off x="415600" y="1771320"/>
            <a:ext cx="222048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Outbound Fairness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755FC0-92DC-7FED-AE0A-AEDB8B4F5551}"/>
              </a:ext>
            </a:extLst>
          </p:cNvPr>
          <p:cNvSpPr txBox="1"/>
          <p:nvPr/>
        </p:nvSpPr>
        <p:spPr>
          <a:xfrm>
            <a:off x="9351075" y="5272395"/>
            <a:ext cx="203453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Inbound Fairness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CBAF6C4-5170-43A6-2C16-077BEA42D756}"/>
              </a:ext>
            </a:extLst>
          </p:cNvPr>
          <p:cNvSpPr/>
          <p:nvPr/>
        </p:nvSpPr>
        <p:spPr>
          <a:xfrm>
            <a:off x="1970145" y="2428790"/>
            <a:ext cx="2220480" cy="2768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037C253-1B9D-D507-B9A1-5D84F5A44857}"/>
              </a:ext>
            </a:extLst>
          </p:cNvPr>
          <p:cNvSpPr/>
          <p:nvPr/>
        </p:nvSpPr>
        <p:spPr>
          <a:xfrm>
            <a:off x="919756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A4E640D-7DE6-6D63-CFE7-8F1239E6B709}"/>
              </a:ext>
            </a:extLst>
          </p:cNvPr>
          <p:cNvSpPr/>
          <p:nvPr/>
        </p:nvSpPr>
        <p:spPr>
          <a:xfrm>
            <a:off x="2636080" y="5655828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8F8AF28-8DFF-B713-F749-16BCDC5A5D70}"/>
              </a:ext>
            </a:extLst>
          </p:cNvPr>
          <p:cNvSpPr/>
          <p:nvPr/>
        </p:nvSpPr>
        <p:spPr>
          <a:xfrm>
            <a:off x="4190625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87760E3-84FF-9EC0-6070-60B5F34CCBC1}"/>
              </a:ext>
            </a:extLst>
          </p:cNvPr>
          <p:cNvSpPr/>
          <p:nvPr/>
        </p:nvSpPr>
        <p:spPr>
          <a:xfrm>
            <a:off x="1264536" y="5272395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AF7887B-2C28-FECF-47DA-D07AEE1A2676}"/>
              </a:ext>
            </a:extLst>
          </p:cNvPr>
          <p:cNvSpPr/>
          <p:nvPr/>
        </p:nvSpPr>
        <p:spPr>
          <a:xfrm>
            <a:off x="2965057" y="5272395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4BC95D-2CD8-F9A2-9EFD-F2686477B9BB}"/>
              </a:ext>
            </a:extLst>
          </p:cNvPr>
          <p:cNvSpPr/>
          <p:nvPr/>
        </p:nvSpPr>
        <p:spPr>
          <a:xfrm>
            <a:off x="4536455" y="5228454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E0B859-B72C-A756-843C-8E180E5F7481}"/>
              </a:ext>
            </a:extLst>
          </p:cNvPr>
          <p:cNvSpPr txBox="1"/>
          <p:nvPr/>
        </p:nvSpPr>
        <p:spPr>
          <a:xfrm>
            <a:off x="815926" y="298272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B5BECA-C057-4FC1-12D6-69ACB13B75D9}"/>
              </a:ext>
            </a:extLst>
          </p:cNvPr>
          <p:cNvSpPr txBox="1"/>
          <p:nvPr/>
        </p:nvSpPr>
        <p:spPr>
          <a:xfrm>
            <a:off x="1300207" y="4858042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5079EB-F930-5E7F-8FE3-4E5902BB5AA2}"/>
              </a:ext>
            </a:extLst>
          </p:cNvPr>
          <p:cNvSpPr txBox="1"/>
          <p:nvPr/>
        </p:nvSpPr>
        <p:spPr>
          <a:xfrm>
            <a:off x="2929385" y="4858041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0AF47B-C09C-93E5-313B-FD90EAB365B3}"/>
              </a:ext>
            </a:extLst>
          </p:cNvPr>
          <p:cNvSpPr txBox="1"/>
          <p:nvPr/>
        </p:nvSpPr>
        <p:spPr>
          <a:xfrm>
            <a:off x="4558563" y="4858041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7DB5B05-D67A-E601-DA11-CB45C6BCD454}"/>
              </a:ext>
            </a:extLst>
          </p:cNvPr>
          <p:cNvSpPr/>
          <p:nvPr/>
        </p:nvSpPr>
        <p:spPr>
          <a:xfrm>
            <a:off x="1461043" y="2942563"/>
            <a:ext cx="4186695" cy="18184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Difference in data reception time for any two participants should be 0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7766903-06ED-6AE4-F5DC-292D45FABC91}"/>
              </a:ext>
            </a:extLst>
          </p:cNvPr>
          <p:cNvSpPr/>
          <p:nvPr/>
        </p:nvSpPr>
        <p:spPr>
          <a:xfrm>
            <a:off x="7952959" y="1205949"/>
            <a:ext cx="2220480" cy="2768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D8CC608-F6BE-4177-BC5F-DEC02A47F56F}"/>
              </a:ext>
            </a:extLst>
          </p:cNvPr>
          <p:cNvSpPr/>
          <p:nvPr/>
        </p:nvSpPr>
        <p:spPr>
          <a:xfrm>
            <a:off x="6902570" y="4429210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95159DD-93E9-23C2-C507-13FD98B7E5A8}"/>
              </a:ext>
            </a:extLst>
          </p:cNvPr>
          <p:cNvSpPr/>
          <p:nvPr/>
        </p:nvSpPr>
        <p:spPr>
          <a:xfrm>
            <a:off x="8618894" y="4432987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7BF585F-D616-91A8-C3D3-5FB12C5A8AD6}"/>
              </a:ext>
            </a:extLst>
          </p:cNvPr>
          <p:cNvSpPr/>
          <p:nvPr/>
        </p:nvSpPr>
        <p:spPr>
          <a:xfrm>
            <a:off x="10173439" y="4429210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MP3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AE7D72C-545E-9FF9-373F-F0F0152439DE}"/>
              </a:ext>
            </a:extLst>
          </p:cNvPr>
          <p:cNvSpPr/>
          <p:nvPr/>
        </p:nvSpPr>
        <p:spPr>
          <a:xfrm>
            <a:off x="8869256" y="1706261"/>
            <a:ext cx="481819" cy="42654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AA85371-87AD-AF2F-A86F-228CC893507C}"/>
              </a:ext>
            </a:extLst>
          </p:cNvPr>
          <p:cNvSpPr/>
          <p:nvPr/>
        </p:nvSpPr>
        <p:spPr>
          <a:xfrm>
            <a:off x="8869254" y="2204975"/>
            <a:ext cx="481819" cy="42654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A8EB2CE-5F0B-315C-21C5-40D53B748975}"/>
              </a:ext>
            </a:extLst>
          </p:cNvPr>
          <p:cNvSpPr/>
          <p:nvPr/>
        </p:nvSpPr>
        <p:spPr>
          <a:xfrm>
            <a:off x="8869255" y="2657260"/>
            <a:ext cx="481819" cy="42654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F48C520-8DCD-4DAA-3FE5-1E3D312D0B1F}"/>
              </a:ext>
            </a:extLst>
          </p:cNvPr>
          <p:cNvSpPr/>
          <p:nvPr/>
        </p:nvSpPr>
        <p:spPr>
          <a:xfrm>
            <a:off x="6862864" y="2118023"/>
            <a:ext cx="4186695" cy="18184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Orders should be seen by the exchange in the generation order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5092569-C265-D1AC-39C5-CA97EFC3C1B3}"/>
              </a:ext>
            </a:extLst>
          </p:cNvPr>
          <p:cNvSpPr txBox="1"/>
          <p:nvPr/>
        </p:nvSpPr>
        <p:spPr>
          <a:xfrm>
            <a:off x="9421414" y="146922"/>
            <a:ext cx="29837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" dirty="0"/>
              <a:t>[1] </a:t>
            </a:r>
            <a:r>
              <a:rPr lang="en-US" sz="800" dirty="0"/>
              <a:t>CloudEx: A Fair-Access Financial Exchange in the Cloud</a:t>
            </a: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CE10A786-B7D0-525E-D672-2C58594D8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492191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26809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01954EB3-85F7-9C03-F4CC-6330F2C9C1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>
            <a:extLst>
              <a:ext uri="{FF2B5EF4-FFF2-40B4-BE49-F238E27FC236}">
                <a16:creationId xmlns:a16="http://schemas.microsoft.com/office/drawing/2014/main" id="{E38779FE-98B1-64B9-6D27-BDF76EE1D62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Fairness</a:t>
            </a:r>
            <a:r>
              <a:rPr lang="en" baseline="30000" dirty="0"/>
              <a:t>1</a:t>
            </a:r>
            <a:endParaRPr baseline="3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85B7C6-C79E-E57C-490E-2BF172BD0CDB}"/>
              </a:ext>
            </a:extLst>
          </p:cNvPr>
          <p:cNvSpPr txBox="1"/>
          <p:nvPr/>
        </p:nvSpPr>
        <p:spPr>
          <a:xfrm>
            <a:off x="2075587" y="1770109"/>
            <a:ext cx="222048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Outbound Fairness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1EC9F0-1C4D-55EC-19B6-CD2A696C0297}"/>
              </a:ext>
            </a:extLst>
          </p:cNvPr>
          <p:cNvSpPr txBox="1"/>
          <p:nvPr/>
        </p:nvSpPr>
        <p:spPr>
          <a:xfrm>
            <a:off x="8079622" y="5356801"/>
            <a:ext cx="203453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Inbound Fairness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F15D44-3401-E960-6EBF-5C606CC29869}"/>
              </a:ext>
            </a:extLst>
          </p:cNvPr>
          <p:cNvSpPr txBox="1"/>
          <p:nvPr/>
        </p:nvSpPr>
        <p:spPr>
          <a:xfrm>
            <a:off x="815926" y="298272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E5546B-5BCC-B060-1C12-3CE1B4000E36}"/>
              </a:ext>
            </a:extLst>
          </p:cNvPr>
          <p:cNvSpPr/>
          <p:nvPr/>
        </p:nvSpPr>
        <p:spPr>
          <a:xfrm>
            <a:off x="1475111" y="2304327"/>
            <a:ext cx="4186695" cy="18184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Difference in data reception time for any two participants should be 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AC63BA-24A9-BDDE-0C4B-605750DC6F92}"/>
              </a:ext>
            </a:extLst>
          </p:cNvPr>
          <p:cNvSpPr txBox="1"/>
          <p:nvPr/>
        </p:nvSpPr>
        <p:spPr>
          <a:xfrm>
            <a:off x="9421414" y="146922"/>
            <a:ext cx="29837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" dirty="0"/>
              <a:t>[1] </a:t>
            </a:r>
            <a:r>
              <a:rPr lang="en-US" sz="800" dirty="0"/>
              <a:t>CloudEx: A Fair-Access Financial Exchange in the Cloud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E413D2C-F810-63F9-563C-7949ED3A2CD8}"/>
              </a:ext>
            </a:extLst>
          </p:cNvPr>
          <p:cNvSpPr/>
          <p:nvPr/>
        </p:nvSpPr>
        <p:spPr>
          <a:xfrm>
            <a:off x="6862862" y="3429000"/>
            <a:ext cx="4186695" cy="18184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Orders should be seen by the exchange in the generation order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C6FEF1E-8161-0E8A-61D2-636AFC405B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492191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31100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87D40CDD-7D0B-C50D-C02E-9F988AA8CD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>
            <a:extLst>
              <a:ext uri="{FF2B5EF4-FFF2-40B4-BE49-F238E27FC236}">
                <a16:creationId xmlns:a16="http://schemas.microsoft.com/office/drawing/2014/main" id="{EF8E9034-89CD-DE11-0A90-4BA7D7A487E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Fairness In Practice</a:t>
            </a:r>
            <a:endParaRPr baseline="3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96BC44-F55F-88A7-E2B9-E19338734CBA}"/>
              </a:ext>
            </a:extLst>
          </p:cNvPr>
          <p:cNvSpPr txBox="1"/>
          <p:nvPr/>
        </p:nvSpPr>
        <p:spPr>
          <a:xfrm>
            <a:off x="2075587" y="1770109"/>
            <a:ext cx="222048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Outbound Fairness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F40730-6135-5C55-7536-A3DA0C37259B}"/>
              </a:ext>
            </a:extLst>
          </p:cNvPr>
          <p:cNvSpPr txBox="1"/>
          <p:nvPr/>
        </p:nvSpPr>
        <p:spPr>
          <a:xfrm>
            <a:off x="8079622" y="5356801"/>
            <a:ext cx="203453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Inbound Fairness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B752D1-5133-9C65-C1A9-DDD2D8FC5545}"/>
              </a:ext>
            </a:extLst>
          </p:cNvPr>
          <p:cNvSpPr txBox="1"/>
          <p:nvPr/>
        </p:nvSpPr>
        <p:spPr>
          <a:xfrm>
            <a:off x="815926" y="298272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1C1D2A8-2724-E065-B4ED-D3D65E0174AA}"/>
              </a:ext>
            </a:extLst>
          </p:cNvPr>
          <p:cNvSpPr/>
          <p:nvPr/>
        </p:nvSpPr>
        <p:spPr>
          <a:xfrm>
            <a:off x="1475111" y="2304327"/>
            <a:ext cx="4186695" cy="18184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Difference in data reception time for any two participants should be 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BF76652-8D0A-6A1C-B2E0-45AA5AC98F85}"/>
              </a:ext>
            </a:extLst>
          </p:cNvPr>
          <p:cNvSpPr txBox="1"/>
          <p:nvPr/>
        </p:nvSpPr>
        <p:spPr>
          <a:xfrm>
            <a:off x="9421414" y="146922"/>
            <a:ext cx="29837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" dirty="0"/>
              <a:t>[1] </a:t>
            </a:r>
            <a:r>
              <a:rPr lang="en-US" sz="800" dirty="0"/>
              <a:t>CloudEx: A Fair-Access Financial Exchange in the Cloud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13C7584-3F3C-42D0-25F8-D7FEC30A7349}"/>
              </a:ext>
            </a:extLst>
          </p:cNvPr>
          <p:cNvSpPr/>
          <p:nvPr/>
        </p:nvSpPr>
        <p:spPr>
          <a:xfrm>
            <a:off x="6862862" y="3429000"/>
            <a:ext cx="4186695" cy="18184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Orders should be seen by the exchange in the generation order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130BF60-1CEF-6524-F294-0DBEDF6656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492191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26734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702ABB61-5FB2-24F3-C72E-0D1CB6FE8A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>
            <a:extLst>
              <a:ext uri="{FF2B5EF4-FFF2-40B4-BE49-F238E27FC236}">
                <a16:creationId xmlns:a16="http://schemas.microsoft.com/office/drawing/2014/main" id="{66F60F55-C667-03AF-236A-BE88497571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Fairness In Practice</a:t>
            </a:r>
            <a:endParaRPr baseline="3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DED8E4-0F3E-996C-D0B5-0E9732E6EC9F}"/>
              </a:ext>
            </a:extLst>
          </p:cNvPr>
          <p:cNvSpPr txBox="1"/>
          <p:nvPr/>
        </p:nvSpPr>
        <p:spPr>
          <a:xfrm>
            <a:off x="2075587" y="1770109"/>
            <a:ext cx="222048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Outbound Fairness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8769CD-9708-3C62-A609-DF74716F2895}"/>
              </a:ext>
            </a:extLst>
          </p:cNvPr>
          <p:cNvSpPr txBox="1"/>
          <p:nvPr/>
        </p:nvSpPr>
        <p:spPr>
          <a:xfrm>
            <a:off x="8079622" y="5356801"/>
            <a:ext cx="203453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Inbound Fairness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EDA44D-28C0-4E6F-760E-F9C91FB41E3B}"/>
              </a:ext>
            </a:extLst>
          </p:cNvPr>
          <p:cNvSpPr txBox="1"/>
          <p:nvPr/>
        </p:nvSpPr>
        <p:spPr>
          <a:xfrm>
            <a:off x="815926" y="298272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8DE83E3-3094-DA0A-1C4A-398CF3CA3656}"/>
              </a:ext>
            </a:extLst>
          </p:cNvPr>
          <p:cNvSpPr/>
          <p:nvPr/>
        </p:nvSpPr>
        <p:spPr>
          <a:xfrm>
            <a:off x="1475111" y="2304327"/>
            <a:ext cx="4186695" cy="18184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Difference in data reception time for any two participants should be ~0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C5B18FC-62C9-D104-F61C-588EF7F148BF}"/>
              </a:ext>
            </a:extLst>
          </p:cNvPr>
          <p:cNvSpPr txBox="1"/>
          <p:nvPr/>
        </p:nvSpPr>
        <p:spPr>
          <a:xfrm>
            <a:off x="9421414" y="146922"/>
            <a:ext cx="29837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" dirty="0"/>
              <a:t>[1] </a:t>
            </a:r>
            <a:r>
              <a:rPr lang="en-US" sz="800" dirty="0"/>
              <a:t>CloudEx: A Fair-Access Financial Exchange in the Cloud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49ADE82-B1B6-A16A-A142-7D9EC438D11D}"/>
              </a:ext>
            </a:extLst>
          </p:cNvPr>
          <p:cNvSpPr/>
          <p:nvPr/>
        </p:nvSpPr>
        <p:spPr>
          <a:xfrm>
            <a:off x="6862862" y="3429000"/>
            <a:ext cx="4186695" cy="18184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Orders should be seen by the exchange in the generation order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6CA9BC7-5CA1-0320-530B-1C031FE431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492191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8784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72F1B396-0A9E-D9E1-99EB-D7609CC036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>
            <a:extLst>
              <a:ext uri="{FF2B5EF4-FFF2-40B4-BE49-F238E27FC236}">
                <a16:creationId xmlns:a16="http://schemas.microsoft.com/office/drawing/2014/main" id="{2F644B00-047A-5C30-DA28-D719F4201A2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Fairness In Practice</a:t>
            </a:r>
            <a:endParaRPr baseline="3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F37490-D970-4E0A-C23F-145FCF2A00A4}"/>
              </a:ext>
            </a:extLst>
          </p:cNvPr>
          <p:cNvSpPr txBox="1"/>
          <p:nvPr/>
        </p:nvSpPr>
        <p:spPr>
          <a:xfrm>
            <a:off x="2075587" y="1770109"/>
            <a:ext cx="222048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Outbound Fairness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35420D-7ED7-D2CE-9494-7BE9070FAB63}"/>
              </a:ext>
            </a:extLst>
          </p:cNvPr>
          <p:cNvSpPr txBox="1"/>
          <p:nvPr/>
        </p:nvSpPr>
        <p:spPr>
          <a:xfrm>
            <a:off x="8079622" y="5356801"/>
            <a:ext cx="203453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Inbound Fairness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4B7170-816E-CB2F-C85E-05F5FF12DB6A}"/>
              </a:ext>
            </a:extLst>
          </p:cNvPr>
          <p:cNvSpPr txBox="1"/>
          <p:nvPr/>
        </p:nvSpPr>
        <p:spPr>
          <a:xfrm>
            <a:off x="815926" y="298272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98A1486-9C55-C1EA-6E8F-C664EDC02916}"/>
              </a:ext>
            </a:extLst>
          </p:cNvPr>
          <p:cNvSpPr/>
          <p:nvPr/>
        </p:nvSpPr>
        <p:spPr>
          <a:xfrm>
            <a:off x="1475111" y="2304327"/>
            <a:ext cx="4186695" cy="18184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Difference in data reception time for any two participants should be ~0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E2633C3-89CD-7573-C245-0BD245CFDA39}"/>
              </a:ext>
            </a:extLst>
          </p:cNvPr>
          <p:cNvSpPr txBox="1"/>
          <p:nvPr/>
        </p:nvSpPr>
        <p:spPr>
          <a:xfrm>
            <a:off x="9421414" y="146922"/>
            <a:ext cx="29837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" dirty="0"/>
              <a:t>[1] </a:t>
            </a:r>
            <a:r>
              <a:rPr lang="en-US" sz="800" dirty="0"/>
              <a:t>CloudEx: A Fair-Access Financial Exchange in the Cloud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4412019-D59F-8657-AB2E-7C87C0B3B212}"/>
              </a:ext>
            </a:extLst>
          </p:cNvPr>
          <p:cNvSpPr/>
          <p:nvPr/>
        </p:nvSpPr>
        <p:spPr>
          <a:xfrm>
            <a:off x="6862862" y="3429000"/>
            <a:ext cx="4186695" cy="18184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Orders should be seen by the exchange in the timestamped generation order</a:t>
            </a:r>
          </a:p>
        </p:txBody>
      </p:sp>
      <p:sp>
        <p:nvSpPr>
          <p:cNvPr id="2" name="Google Shape;113;p19">
            <a:extLst>
              <a:ext uri="{FF2B5EF4-FFF2-40B4-BE49-F238E27FC236}">
                <a16:creationId xmlns:a16="http://schemas.microsoft.com/office/drawing/2014/main" id="{FA2EA0D6-48B9-A7B1-8827-F287D3148119}"/>
              </a:ext>
            </a:extLst>
          </p:cNvPr>
          <p:cNvSpPr/>
          <p:nvPr/>
        </p:nvSpPr>
        <p:spPr>
          <a:xfrm>
            <a:off x="1913206" y="5666089"/>
            <a:ext cx="7943314" cy="97462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2400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Achieving fairness while being performant at </a:t>
            </a:r>
            <a:br>
              <a:rPr lang="en-US" sz="2400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</a:br>
            <a:r>
              <a:rPr lang="en-US" sz="2400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scale is our goal.</a:t>
            </a:r>
            <a:endParaRPr sz="2400" kern="0" dirty="0">
              <a:solidFill>
                <a:schemeClr val="bg1"/>
              </a:solidFill>
              <a:latin typeface="Arial"/>
              <a:cs typeface="Arial"/>
              <a:sym typeface="Arial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22FC294-408C-D267-BB48-9F0B7319DB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492191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19105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4205BBE8-5203-ECB3-6824-05F81C8B7A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>
            <a:extLst>
              <a:ext uri="{FF2B5EF4-FFF2-40B4-BE49-F238E27FC236}">
                <a16:creationId xmlns:a16="http://schemas.microsoft.com/office/drawing/2014/main" id="{F248277D-0B09-E1C4-3348-D79521DBA2F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Fairness In Practice</a:t>
            </a:r>
            <a:endParaRPr baseline="3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761002-F2C9-2968-31C8-1701B9CFE01B}"/>
              </a:ext>
            </a:extLst>
          </p:cNvPr>
          <p:cNvSpPr txBox="1"/>
          <p:nvPr/>
        </p:nvSpPr>
        <p:spPr>
          <a:xfrm>
            <a:off x="2075587" y="1770109"/>
            <a:ext cx="222048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Outbound Fairness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441D98-826A-294D-BB9E-2E226608E14C}"/>
              </a:ext>
            </a:extLst>
          </p:cNvPr>
          <p:cNvSpPr txBox="1"/>
          <p:nvPr/>
        </p:nvSpPr>
        <p:spPr>
          <a:xfrm>
            <a:off x="8079622" y="5356801"/>
            <a:ext cx="203453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Inbound Fairness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5A1382-C02D-8EC8-FECA-5CB015DA13C7}"/>
              </a:ext>
            </a:extLst>
          </p:cNvPr>
          <p:cNvSpPr txBox="1"/>
          <p:nvPr/>
        </p:nvSpPr>
        <p:spPr>
          <a:xfrm>
            <a:off x="815926" y="298272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9764EBC-FBCC-AC6B-D855-A6AC459708FF}"/>
              </a:ext>
            </a:extLst>
          </p:cNvPr>
          <p:cNvSpPr/>
          <p:nvPr/>
        </p:nvSpPr>
        <p:spPr>
          <a:xfrm>
            <a:off x="1475111" y="2304327"/>
            <a:ext cx="4186695" cy="18184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Difference in data reception time for any two participants should be ~0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B31F0C-9C3F-F586-D5D7-E4FE8CE5D500}"/>
              </a:ext>
            </a:extLst>
          </p:cNvPr>
          <p:cNvSpPr txBox="1"/>
          <p:nvPr/>
        </p:nvSpPr>
        <p:spPr>
          <a:xfrm>
            <a:off x="9421414" y="146922"/>
            <a:ext cx="29837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" dirty="0"/>
              <a:t>[1] </a:t>
            </a:r>
            <a:r>
              <a:rPr lang="en-US" sz="800" dirty="0"/>
              <a:t>CloudEx: A Fair-Access Financial Exchange in the Cloud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8043E6C-1BB2-9FC0-CACE-61506051EEFA}"/>
              </a:ext>
            </a:extLst>
          </p:cNvPr>
          <p:cNvSpPr/>
          <p:nvPr/>
        </p:nvSpPr>
        <p:spPr>
          <a:xfrm>
            <a:off x="6862862" y="3429000"/>
            <a:ext cx="4186695" cy="18184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Orders should be seen by the exchange in the timestamped generation order</a:t>
            </a:r>
          </a:p>
        </p:txBody>
      </p:sp>
      <p:sp>
        <p:nvSpPr>
          <p:cNvPr id="2" name="Google Shape;113;p19">
            <a:extLst>
              <a:ext uri="{FF2B5EF4-FFF2-40B4-BE49-F238E27FC236}">
                <a16:creationId xmlns:a16="http://schemas.microsoft.com/office/drawing/2014/main" id="{25E60E87-559C-5E2F-C883-9A3CEA3B6402}"/>
              </a:ext>
            </a:extLst>
          </p:cNvPr>
          <p:cNvSpPr/>
          <p:nvPr/>
        </p:nvSpPr>
        <p:spPr>
          <a:xfrm>
            <a:off x="1913206" y="5657770"/>
            <a:ext cx="7943314" cy="97462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2400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Achieving fairness while being performant at </a:t>
            </a:r>
            <a:br>
              <a:rPr lang="en-US" sz="2400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</a:br>
            <a:r>
              <a:rPr lang="en-US" sz="3600" kern="0" dirty="0">
                <a:solidFill>
                  <a:schemeClr val="accent6"/>
                </a:solidFill>
                <a:latin typeface="Arial"/>
                <a:cs typeface="Arial"/>
                <a:sym typeface="Arial"/>
              </a:rPr>
              <a:t>scale</a:t>
            </a:r>
            <a:r>
              <a:rPr lang="en-US" sz="2400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 is our goal.</a:t>
            </a:r>
            <a:endParaRPr sz="2400" kern="0" dirty="0">
              <a:solidFill>
                <a:schemeClr val="bg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" name="Up Arrow 3">
            <a:extLst>
              <a:ext uri="{FF2B5EF4-FFF2-40B4-BE49-F238E27FC236}">
                <a16:creationId xmlns:a16="http://schemas.microsoft.com/office/drawing/2014/main" id="{4199F83D-4089-27AC-B126-7416CB76A6A9}"/>
              </a:ext>
            </a:extLst>
          </p:cNvPr>
          <p:cNvSpPr/>
          <p:nvPr/>
        </p:nvSpPr>
        <p:spPr>
          <a:xfrm>
            <a:off x="4764363" y="5000610"/>
            <a:ext cx="564776" cy="1264023"/>
          </a:xfrm>
          <a:prstGeom prst="up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576EBBE-97C9-C011-5166-4A2138005E76}"/>
              </a:ext>
            </a:extLst>
          </p:cNvPr>
          <p:cNvSpPr/>
          <p:nvPr/>
        </p:nvSpPr>
        <p:spPr>
          <a:xfrm>
            <a:off x="2863844" y="3365623"/>
            <a:ext cx="4796118" cy="151055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We target 1000 market participants (MPs). Each MP is a separate VM.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3EF4B78-9772-734B-3DEB-42CFA2C245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492191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23146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4EBC9255-5E7D-10AD-ED87-A426223F27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3929F4F3-8E9C-B30C-CA58-01DF4E4727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Primer On Financial Exchanges</a:t>
            </a:r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3B0A72F-4DBE-7024-1B98-F87EA3F55EA5}"/>
              </a:ext>
            </a:extLst>
          </p:cNvPr>
          <p:cNvSpPr/>
          <p:nvPr/>
        </p:nvSpPr>
        <p:spPr>
          <a:xfrm>
            <a:off x="3742006" y="1617785"/>
            <a:ext cx="3629465" cy="113948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2BF9DC9-B9A6-BFD8-6454-47175320B4DB}"/>
              </a:ext>
            </a:extLst>
          </p:cNvPr>
          <p:cNvSpPr/>
          <p:nvPr/>
        </p:nvSpPr>
        <p:spPr>
          <a:xfrm>
            <a:off x="2121878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738A0E6-14A0-676E-A281-E0AC1ED047C4}"/>
              </a:ext>
            </a:extLst>
          </p:cNvPr>
          <p:cNvSpPr/>
          <p:nvPr/>
        </p:nvSpPr>
        <p:spPr>
          <a:xfrm>
            <a:off x="4963551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7AD7DDE-A614-644B-4316-596989791FBA}"/>
              </a:ext>
            </a:extLst>
          </p:cNvPr>
          <p:cNvSpPr/>
          <p:nvPr/>
        </p:nvSpPr>
        <p:spPr>
          <a:xfrm>
            <a:off x="7805224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686641B-D937-C226-741A-6F2D54AF46C4}"/>
              </a:ext>
            </a:extLst>
          </p:cNvPr>
          <p:cNvSpPr/>
          <p:nvPr/>
        </p:nvSpPr>
        <p:spPr>
          <a:xfrm>
            <a:off x="5387926" y="2861231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12A6A9-B7DC-C02B-D18F-6BE2A9DAAB33}"/>
              </a:ext>
            </a:extLst>
          </p:cNvPr>
          <p:cNvSpPr/>
          <p:nvPr/>
        </p:nvSpPr>
        <p:spPr>
          <a:xfrm>
            <a:off x="5540326" y="3013631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30DFA98-3FDB-0281-D533-A75D9A147573}"/>
              </a:ext>
            </a:extLst>
          </p:cNvPr>
          <p:cNvSpPr/>
          <p:nvPr/>
        </p:nvSpPr>
        <p:spPr>
          <a:xfrm>
            <a:off x="5692726" y="3166031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0768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4D002046-11D5-4952-A95C-24DAF08BFD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27">
            <a:extLst>
              <a:ext uri="{FF2B5EF4-FFF2-40B4-BE49-F238E27FC236}">
                <a16:creationId xmlns:a16="http://schemas.microsoft.com/office/drawing/2014/main" id="{516CE944-2051-11F7-A446-D6DF2CADB34F}"/>
              </a:ext>
            </a:extLst>
          </p:cNvPr>
          <p:cNvSpPr/>
          <p:nvPr/>
        </p:nvSpPr>
        <p:spPr>
          <a:xfrm>
            <a:off x="7649308" y="298938"/>
            <a:ext cx="1210263" cy="1529862"/>
          </a:xfrm>
          <a:custGeom>
            <a:avLst/>
            <a:gdLst>
              <a:gd name="connsiteX0" fmla="*/ 0 w 1210263"/>
              <a:gd name="connsiteY0" fmla="*/ 1529862 h 1529862"/>
              <a:gd name="connsiteX1" fmla="*/ 474784 w 1210263"/>
              <a:gd name="connsiteY1" fmla="*/ 1318847 h 1529862"/>
              <a:gd name="connsiteX2" fmla="*/ 1125415 w 1210263"/>
              <a:gd name="connsiteY2" fmla="*/ 703385 h 1529862"/>
              <a:gd name="connsiteX3" fmla="*/ 1160584 w 1210263"/>
              <a:gd name="connsiteY3" fmla="*/ 0 h 1529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0263" h="1529862">
                <a:moveTo>
                  <a:pt x="0" y="1529862"/>
                </a:moveTo>
                <a:cubicBezTo>
                  <a:pt x="143607" y="1493227"/>
                  <a:pt x="287215" y="1456593"/>
                  <a:pt x="474784" y="1318847"/>
                </a:cubicBezTo>
                <a:cubicBezTo>
                  <a:pt x="662353" y="1181101"/>
                  <a:pt x="1011115" y="923193"/>
                  <a:pt x="1125415" y="703385"/>
                </a:cubicBezTo>
                <a:cubicBezTo>
                  <a:pt x="1239715" y="483577"/>
                  <a:pt x="1225061" y="175846"/>
                  <a:pt x="1160584" y="0"/>
                </a:cubicBezTo>
              </a:path>
            </a:pathLst>
          </a:custGeom>
          <a:noFill/>
          <a:ln w="381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BCC01D-AAF2-DC20-7511-4E09A008B4AA}"/>
              </a:ext>
            </a:extLst>
          </p:cNvPr>
          <p:cNvSpPr txBox="1"/>
          <p:nvPr/>
        </p:nvSpPr>
        <p:spPr>
          <a:xfrm>
            <a:off x="569979" y="476910"/>
            <a:ext cx="53543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3200" kern="0" dirty="0">
                <a:solidFill>
                  <a:schemeClr val="accent1"/>
                </a:solidFill>
                <a:latin typeface="Arial"/>
                <a:cs typeface="Arial"/>
                <a:sym typeface="Arial"/>
              </a:rPr>
              <a:t>Scalable Outbound Fairness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D0147D-FB59-4553-34DE-90EF59240DC0}"/>
              </a:ext>
            </a:extLst>
          </p:cNvPr>
          <p:cNvSpPr txBox="1"/>
          <p:nvPr/>
        </p:nvSpPr>
        <p:spPr>
          <a:xfrm>
            <a:off x="573955" y="1923804"/>
            <a:ext cx="704958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Achieved by a simple “hold-and-release” primitive.</a:t>
            </a:r>
          </a:p>
          <a:p>
            <a:endParaRPr lang="en-US" sz="2400" dirty="0"/>
          </a:p>
          <a:p>
            <a:r>
              <a:rPr lang="en-US" sz="2400" dirty="0"/>
              <a:t>We scale it much further by proposing an efficient market data multicast mechanism.</a:t>
            </a:r>
          </a:p>
          <a:p>
            <a:endParaRPr lang="en-US" sz="2400" dirty="0"/>
          </a:p>
          <a:p>
            <a:r>
              <a:rPr lang="en-US" sz="2400" dirty="0"/>
              <a:t>A tree of proxy nodes is utilized that helps scale multicast.</a:t>
            </a:r>
          </a:p>
        </p:txBody>
      </p:sp>
      <p:sp>
        <p:nvSpPr>
          <p:cNvPr id="14" name="Google Shape;180;p23">
            <a:extLst>
              <a:ext uri="{FF2B5EF4-FFF2-40B4-BE49-F238E27FC236}">
                <a16:creationId xmlns:a16="http://schemas.microsoft.com/office/drawing/2014/main" id="{BE13551E-B8FB-54CD-B79B-865128ED6B13}"/>
              </a:ext>
            </a:extLst>
          </p:cNvPr>
          <p:cNvSpPr/>
          <p:nvPr/>
        </p:nvSpPr>
        <p:spPr>
          <a:xfrm>
            <a:off x="2367684" y="4261410"/>
            <a:ext cx="2495700" cy="680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Latency Spikes On Links</a:t>
            </a:r>
            <a:endParaRPr/>
          </a:p>
        </p:txBody>
      </p:sp>
      <p:sp>
        <p:nvSpPr>
          <p:cNvPr id="15" name="Google Shape;181;p23">
            <a:extLst>
              <a:ext uri="{FF2B5EF4-FFF2-40B4-BE49-F238E27FC236}">
                <a16:creationId xmlns:a16="http://schemas.microsoft.com/office/drawing/2014/main" id="{D651BCB9-7539-092F-59EE-BA9BFB02F02A}"/>
              </a:ext>
            </a:extLst>
          </p:cNvPr>
          <p:cNvSpPr/>
          <p:nvPr/>
        </p:nvSpPr>
        <p:spPr>
          <a:xfrm>
            <a:off x="5261859" y="4254223"/>
            <a:ext cx="2495700" cy="680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Proxy node’s performance variation</a:t>
            </a:r>
            <a:endParaRPr dirty="0"/>
          </a:p>
        </p:txBody>
      </p:sp>
      <p:sp>
        <p:nvSpPr>
          <p:cNvPr id="16" name="Google Shape;182;p23">
            <a:extLst>
              <a:ext uri="{FF2B5EF4-FFF2-40B4-BE49-F238E27FC236}">
                <a16:creationId xmlns:a16="http://schemas.microsoft.com/office/drawing/2014/main" id="{DF3202BC-4DB0-558B-C656-5B8B763093D6}"/>
              </a:ext>
            </a:extLst>
          </p:cNvPr>
          <p:cNvSpPr/>
          <p:nvPr/>
        </p:nvSpPr>
        <p:spPr>
          <a:xfrm>
            <a:off x="8047509" y="4261410"/>
            <a:ext cx="2495700" cy="680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Receiver VMs’ performance variation</a:t>
            </a:r>
            <a:endParaRPr dirty="0"/>
          </a:p>
        </p:txBody>
      </p:sp>
      <p:sp>
        <p:nvSpPr>
          <p:cNvPr id="17" name="Google Shape;183;p23">
            <a:extLst>
              <a:ext uri="{FF2B5EF4-FFF2-40B4-BE49-F238E27FC236}">
                <a16:creationId xmlns:a16="http://schemas.microsoft.com/office/drawing/2014/main" id="{678D25A8-285B-7C68-C6EE-A9540A5BBAEA}"/>
              </a:ext>
            </a:extLst>
          </p:cNvPr>
          <p:cNvSpPr/>
          <p:nvPr/>
        </p:nvSpPr>
        <p:spPr>
          <a:xfrm>
            <a:off x="2591909" y="5889085"/>
            <a:ext cx="1938900" cy="6945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Round Robin Packet Spraying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" name="Google Shape;184;p23">
            <a:extLst>
              <a:ext uri="{FF2B5EF4-FFF2-40B4-BE49-F238E27FC236}">
                <a16:creationId xmlns:a16="http://schemas.microsoft.com/office/drawing/2014/main" id="{E64B04C3-60AF-A401-7F93-2A035757F388}"/>
              </a:ext>
            </a:extLst>
          </p:cNvPr>
          <p:cNvSpPr/>
          <p:nvPr/>
        </p:nvSpPr>
        <p:spPr>
          <a:xfrm>
            <a:off x="5401059" y="5881910"/>
            <a:ext cx="2217300" cy="6945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Proxy Hedging i.e., multiple (H) parents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9" name="Google Shape;185;p23">
            <a:extLst>
              <a:ext uri="{FF2B5EF4-FFF2-40B4-BE49-F238E27FC236}">
                <a16:creationId xmlns:a16="http://schemas.microsoft.com/office/drawing/2014/main" id="{57F89298-4184-193D-9A2E-2E9B0667B336}"/>
              </a:ext>
            </a:extLst>
          </p:cNvPr>
          <p:cNvSpPr/>
          <p:nvPr/>
        </p:nvSpPr>
        <p:spPr>
          <a:xfrm>
            <a:off x="8325909" y="5881910"/>
            <a:ext cx="1938900" cy="6945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Two VMs per trader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0" name="Google Shape;186;p23">
            <a:extLst>
              <a:ext uri="{FF2B5EF4-FFF2-40B4-BE49-F238E27FC236}">
                <a16:creationId xmlns:a16="http://schemas.microsoft.com/office/drawing/2014/main" id="{A53FC94F-A62D-D7B1-DBC1-834552B5CB59}"/>
              </a:ext>
            </a:extLst>
          </p:cNvPr>
          <p:cNvSpPr/>
          <p:nvPr/>
        </p:nvSpPr>
        <p:spPr>
          <a:xfrm>
            <a:off x="3257459" y="5068048"/>
            <a:ext cx="347100" cy="6945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187;p23">
            <a:extLst>
              <a:ext uri="{FF2B5EF4-FFF2-40B4-BE49-F238E27FC236}">
                <a16:creationId xmlns:a16="http://schemas.microsoft.com/office/drawing/2014/main" id="{C55B87A1-506D-B395-3491-CF57994C5612}"/>
              </a:ext>
            </a:extLst>
          </p:cNvPr>
          <p:cNvSpPr/>
          <p:nvPr/>
        </p:nvSpPr>
        <p:spPr>
          <a:xfrm>
            <a:off x="6336159" y="5060848"/>
            <a:ext cx="347100" cy="6945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188;p23">
            <a:extLst>
              <a:ext uri="{FF2B5EF4-FFF2-40B4-BE49-F238E27FC236}">
                <a16:creationId xmlns:a16="http://schemas.microsoft.com/office/drawing/2014/main" id="{BFC76D74-7A8A-170F-16F3-DFC00A2F3675}"/>
              </a:ext>
            </a:extLst>
          </p:cNvPr>
          <p:cNvSpPr/>
          <p:nvPr/>
        </p:nvSpPr>
        <p:spPr>
          <a:xfrm>
            <a:off x="9121809" y="5042960"/>
            <a:ext cx="347100" cy="6945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134;p21">
            <a:extLst>
              <a:ext uri="{FF2B5EF4-FFF2-40B4-BE49-F238E27FC236}">
                <a16:creationId xmlns:a16="http://schemas.microsoft.com/office/drawing/2014/main" id="{24752A5F-5E70-0A67-BCDE-7A9EFF876DE9}"/>
              </a:ext>
            </a:extLst>
          </p:cNvPr>
          <p:cNvSpPr/>
          <p:nvPr/>
        </p:nvSpPr>
        <p:spPr>
          <a:xfrm>
            <a:off x="9081909" y="1590941"/>
            <a:ext cx="1808700" cy="38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Exchange</a:t>
            </a:r>
            <a:endParaRPr dirty="0"/>
          </a:p>
        </p:txBody>
      </p:sp>
      <p:sp>
        <p:nvSpPr>
          <p:cNvPr id="44" name="Google Shape;135;p21">
            <a:extLst>
              <a:ext uri="{FF2B5EF4-FFF2-40B4-BE49-F238E27FC236}">
                <a16:creationId xmlns:a16="http://schemas.microsoft.com/office/drawing/2014/main" id="{2E5648D8-6126-D5EE-9927-EE476977C032}"/>
              </a:ext>
            </a:extLst>
          </p:cNvPr>
          <p:cNvSpPr/>
          <p:nvPr/>
        </p:nvSpPr>
        <p:spPr>
          <a:xfrm>
            <a:off x="8510909" y="2309741"/>
            <a:ext cx="347400" cy="38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136;p21">
            <a:extLst>
              <a:ext uri="{FF2B5EF4-FFF2-40B4-BE49-F238E27FC236}">
                <a16:creationId xmlns:a16="http://schemas.microsoft.com/office/drawing/2014/main" id="{2B2DEAAE-A9C0-46B4-E49C-75A0D5EEC40B}"/>
              </a:ext>
            </a:extLst>
          </p:cNvPr>
          <p:cNvSpPr/>
          <p:nvPr/>
        </p:nvSpPr>
        <p:spPr>
          <a:xfrm>
            <a:off x="7867034" y="2881716"/>
            <a:ext cx="347400" cy="38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137;p21">
            <a:extLst>
              <a:ext uri="{FF2B5EF4-FFF2-40B4-BE49-F238E27FC236}">
                <a16:creationId xmlns:a16="http://schemas.microsoft.com/office/drawing/2014/main" id="{DB1E54D3-3572-5478-9046-0AA726E39BF1}"/>
              </a:ext>
            </a:extLst>
          </p:cNvPr>
          <p:cNvSpPr/>
          <p:nvPr/>
        </p:nvSpPr>
        <p:spPr>
          <a:xfrm>
            <a:off x="8835247" y="2881716"/>
            <a:ext cx="347400" cy="38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138;p21">
            <a:extLst>
              <a:ext uri="{FF2B5EF4-FFF2-40B4-BE49-F238E27FC236}">
                <a16:creationId xmlns:a16="http://schemas.microsoft.com/office/drawing/2014/main" id="{239A2CC0-011A-EB72-9ADF-7A1905977B92}"/>
              </a:ext>
            </a:extLst>
          </p:cNvPr>
          <p:cNvSpPr/>
          <p:nvPr/>
        </p:nvSpPr>
        <p:spPr>
          <a:xfrm>
            <a:off x="7592509" y="3584416"/>
            <a:ext cx="347400" cy="38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139;p21">
            <a:extLst>
              <a:ext uri="{FF2B5EF4-FFF2-40B4-BE49-F238E27FC236}">
                <a16:creationId xmlns:a16="http://schemas.microsoft.com/office/drawing/2014/main" id="{3648AD5C-772C-96D9-9E48-CD1364CC8955}"/>
              </a:ext>
            </a:extLst>
          </p:cNvPr>
          <p:cNvSpPr/>
          <p:nvPr/>
        </p:nvSpPr>
        <p:spPr>
          <a:xfrm>
            <a:off x="8046284" y="3584416"/>
            <a:ext cx="347400" cy="38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140;p21">
            <a:extLst>
              <a:ext uri="{FF2B5EF4-FFF2-40B4-BE49-F238E27FC236}">
                <a16:creationId xmlns:a16="http://schemas.microsoft.com/office/drawing/2014/main" id="{478D5E4C-1D5D-72D5-CE90-4895AAB7D0F6}"/>
              </a:ext>
            </a:extLst>
          </p:cNvPr>
          <p:cNvSpPr/>
          <p:nvPr/>
        </p:nvSpPr>
        <p:spPr>
          <a:xfrm>
            <a:off x="8538722" y="3546691"/>
            <a:ext cx="347400" cy="38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141;p21">
            <a:extLst>
              <a:ext uri="{FF2B5EF4-FFF2-40B4-BE49-F238E27FC236}">
                <a16:creationId xmlns:a16="http://schemas.microsoft.com/office/drawing/2014/main" id="{DB95B460-ED60-9574-9194-7ABDE20DA53C}"/>
              </a:ext>
            </a:extLst>
          </p:cNvPr>
          <p:cNvSpPr/>
          <p:nvPr/>
        </p:nvSpPr>
        <p:spPr>
          <a:xfrm>
            <a:off x="9100559" y="3546691"/>
            <a:ext cx="347400" cy="38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1" name="Google Shape;142;p21">
            <a:extLst>
              <a:ext uri="{FF2B5EF4-FFF2-40B4-BE49-F238E27FC236}">
                <a16:creationId xmlns:a16="http://schemas.microsoft.com/office/drawing/2014/main" id="{51AC338F-4324-516B-A2C9-B8B025727983}"/>
              </a:ext>
            </a:extLst>
          </p:cNvPr>
          <p:cNvCxnSpPr>
            <a:cxnSpLocks/>
            <a:endCxn id="44" idx="6"/>
          </p:cNvCxnSpPr>
          <p:nvPr/>
        </p:nvCxnSpPr>
        <p:spPr>
          <a:xfrm flipH="1">
            <a:off x="8858309" y="1977041"/>
            <a:ext cx="831900" cy="52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" name="Google Shape;143;p21">
            <a:extLst>
              <a:ext uri="{FF2B5EF4-FFF2-40B4-BE49-F238E27FC236}">
                <a16:creationId xmlns:a16="http://schemas.microsoft.com/office/drawing/2014/main" id="{B9992AC4-145F-DDC0-1AD5-72AB361DE968}"/>
              </a:ext>
            </a:extLst>
          </p:cNvPr>
          <p:cNvCxnSpPr>
            <a:cxnSpLocks/>
            <a:stCxn id="44" idx="4"/>
            <a:endCxn id="45" idx="6"/>
          </p:cNvCxnSpPr>
          <p:nvPr/>
        </p:nvCxnSpPr>
        <p:spPr>
          <a:xfrm flipH="1">
            <a:off x="8214509" y="2693141"/>
            <a:ext cx="470100" cy="38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" name="Google Shape;144;p21">
            <a:extLst>
              <a:ext uri="{FF2B5EF4-FFF2-40B4-BE49-F238E27FC236}">
                <a16:creationId xmlns:a16="http://schemas.microsoft.com/office/drawing/2014/main" id="{20720325-29FB-A348-9DA9-D7027342AA0B}"/>
              </a:ext>
            </a:extLst>
          </p:cNvPr>
          <p:cNvCxnSpPr>
            <a:cxnSpLocks/>
            <a:stCxn id="44" idx="4"/>
            <a:endCxn id="46" idx="2"/>
          </p:cNvCxnSpPr>
          <p:nvPr/>
        </p:nvCxnSpPr>
        <p:spPr>
          <a:xfrm>
            <a:off x="8684609" y="2693141"/>
            <a:ext cx="150600" cy="38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" name="Google Shape;145;p21">
            <a:extLst>
              <a:ext uri="{FF2B5EF4-FFF2-40B4-BE49-F238E27FC236}">
                <a16:creationId xmlns:a16="http://schemas.microsoft.com/office/drawing/2014/main" id="{A4987943-18A9-B08D-1BD8-B4DD8C9A6D78}"/>
              </a:ext>
            </a:extLst>
          </p:cNvPr>
          <p:cNvCxnSpPr>
            <a:cxnSpLocks/>
            <a:stCxn id="45" idx="4"/>
            <a:endCxn id="47" idx="7"/>
          </p:cNvCxnSpPr>
          <p:nvPr/>
        </p:nvCxnSpPr>
        <p:spPr>
          <a:xfrm flipH="1">
            <a:off x="7888934" y="3265116"/>
            <a:ext cx="151800" cy="37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" name="Google Shape;146;p21">
            <a:extLst>
              <a:ext uri="{FF2B5EF4-FFF2-40B4-BE49-F238E27FC236}">
                <a16:creationId xmlns:a16="http://schemas.microsoft.com/office/drawing/2014/main" id="{2636310B-C1A2-FD85-9406-C9354B667811}"/>
              </a:ext>
            </a:extLst>
          </p:cNvPr>
          <p:cNvCxnSpPr>
            <a:cxnSpLocks/>
            <a:stCxn id="45" idx="4"/>
            <a:endCxn id="48" idx="1"/>
          </p:cNvCxnSpPr>
          <p:nvPr/>
        </p:nvCxnSpPr>
        <p:spPr>
          <a:xfrm>
            <a:off x="8040734" y="3265116"/>
            <a:ext cx="56400" cy="37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6" name="Google Shape;147;p21">
            <a:extLst>
              <a:ext uri="{FF2B5EF4-FFF2-40B4-BE49-F238E27FC236}">
                <a16:creationId xmlns:a16="http://schemas.microsoft.com/office/drawing/2014/main" id="{94A5CD07-515C-D31C-9BA2-6A463467F7F4}"/>
              </a:ext>
            </a:extLst>
          </p:cNvPr>
          <p:cNvCxnSpPr>
            <a:cxnSpLocks/>
            <a:stCxn id="46" idx="4"/>
            <a:endCxn id="49" idx="7"/>
          </p:cNvCxnSpPr>
          <p:nvPr/>
        </p:nvCxnSpPr>
        <p:spPr>
          <a:xfrm flipH="1">
            <a:off x="8835247" y="3265116"/>
            <a:ext cx="173700" cy="33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7" name="Google Shape;148;p21">
            <a:extLst>
              <a:ext uri="{FF2B5EF4-FFF2-40B4-BE49-F238E27FC236}">
                <a16:creationId xmlns:a16="http://schemas.microsoft.com/office/drawing/2014/main" id="{382A5A98-0064-2809-7B0B-27BB1F287E03}"/>
              </a:ext>
            </a:extLst>
          </p:cNvPr>
          <p:cNvCxnSpPr>
            <a:cxnSpLocks/>
            <a:stCxn id="46" idx="4"/>
            <a:endCxn id="50" idx="1"/>
          </p:cNvCxnSpPr>
          <p:nvPr/>
        </p:nvCxnSpPr>
        <p:spPr>
          <a:xfrm>
            <a:off x="9008947" y="3265116"/>
            <a:ext cx="142500" cy="33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8" name="Google Shape;149;p21">
            <a:extLst>
              <a:ext uri="{FF2B5EF4-FFF2-40B4-BE49-F238E27FC236}">
                <a16:creationId xmlns:a16="http://schemas.microsoft.com/office/drawing/2014/main" id="{27B21DD5-6903-1234-935B-D47C56D38A55}"/>
              </a:ext>
            </a:extLst>
          </p:cNvPr>
          <p:cNvSpPr/>
          <p:nvPr/>
        </p:nvSpPr>
        <p:spPr>
          <a:xfrm>
            <a:off x="10543209" y="2295904"/>
            <a:ext cx="347400" cy="38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150;p21">
            <a:extLst>
              <a:ext uri="{FF2B5EF4-FFF2-40B4-BE49-F238E27FC236}">
                <a16:creationId xmlns:a16="http://schemas.microsoft.com/office/drawing/2014/main" id="{6424D5F8-4409-A7C0-F32F-D2D9982D8C19}"/>
              </a:ext>
            </a:extLst>
          </p:cNvPr>
          <p:cNvSpPr/>
          <p:nvPr/>
        </p:nvSpPr>
        <p:spPr>
          <a:xfrm>
            <a:off x="10097947" y="2802191"/>
            <a:ext cx="347400" cy="38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151;p21">
            <a:extLst>
              <a:ext uri="{FF2B5EF4-FFF2-40B4-BE49-F238E27FC236}">
                <a16:creationId xmlns:a16="http://schemas.microsoft.com/office/drawing/2014/main" id="{5D934976-4DCA-6958-DBEC-29D11E968CA0}"/>
              </a:ext>
            </a:extLst>
          </p:cNvPr>
          <p:cNvSpPr/>
          <p:nvPr/>
        </p:nvSpPr>
        <p:spPr>
          <a:xfrm>
            <a:off x="11063959" y="2766016"/>
            <a:ext cx="347400" cy="38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152;p21">
            <a:extLst>
              <a:ext uri="{FF2B5EF4-FFF2-40B4-BE49-F238E27FC236}">
                <a16:creationId xmlns:a16="http://schemas.microsoft.com/office/drawing/2014/main" id="{D7B05F8C-1DF9-170F-DBE0-93EFEE42B6CC}"/>
              </a:ext>
            </a:extLst>
          </p:cNvPr>
          <p:cNvSpPr/>
          <p:nvPr/>
        </p:nvSpPr>
        <p:spPr>
          <a:xfrm>
            <a:off x="9813597" y="3519041"/>
            <a:ext cx="347400" cy="38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153;p21">
            <a:extLst>
              <a:ext uri="{FF2B5EF4-FFF2-40B4-BE49-F238E27FC236}">
                <a16:creationId xmlns:a16="http://schemas.microsoft.com/office/drawing/2014/main" id="{5C86155C-409A-4993-F39A-434FF5C77D49}"/>
              </a:ext>
            </a:extLst>
          </p:cNvPr>
          <p:cNvSpPr/>
          <p:nvPr/>
        </p:nvSpPr>
        <p:spPr>
          <a:xfrm>
            <a:off x="10307222" y="3519041"/>
            <a:ext cx="347400" cy="38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154;p21">
            <a:extLst>
              <a:ext uri="{FF2B5EF4-FFF2-40B4-BE49-F238E27FC236}">
                <a16:creationId xmlns:a16="http://schemas.microsoft.com/office/drawing/2014/main" id="{6C3FB426-BE70-A1B9-502F-A1001355F8E7}"/>
              </a:ext>
            </a:extLst>
          </p:cNvPr>
          <p:cNvSpPr/>
          <p:nvPr/>
        </p:nvSpPr>
        <p:spPr>
          <a:xfrm>
            <a:off x="10834509" y="3481316"/>
            <a:ext cx="347400" cy="38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155;p21">
            <a:extLst>
              <a:ext uri="{FF2B5EF4-FFF2-40B4-BE49-F238E27FC236}">
                <a16:creationId xmlns:a16="http://schemas.microsoft.com/office/drawing/2014/main" id="{38B83ABB-C3A4-FC62-82F9-61D1ED7D662B}"/>
              </a:ext>
            </a:extLst>
          </p:cNvPr>
          <p:cNvSpPr/>
          <p:nvPr/>
        </p:nvSpPr>
        <p:spPr>
          <a:xfrm>
            <a:off x="11366197" y="3481316"/>
            <a:ext cx="347400" cy="38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5" name="Google Shape;156;p21">
            <a:extLst>
              <a:ext uri="{FF2B5EF4-FFF2-40B4-BE49-F238E27FC236}">
                <a16:creationId xmlns:a16="http://schemas.microsoft.com/office/drawing/2014/main" id="{7ECE898C-399C-7DDA-12AC-233ACEC9820A}"/>
              </a:ext>
            </a:extLst>
          </p:cNvPr>
          <p:cNvCxnSpPr>
            <a:cxnSpLocks/>
            <a:stCxn id="58" idx="4"/>
            <a:endCxn id="59" idx="6"/>
          </p:cNvCxnSpPr>
          <p:nvPr/>
        </p:nvCxnSpPr>
        <p:spPr>
          <a:xfrm flipH="1">
            <a:off x="10445409" y="2679304"/>
            <a:ext cx="271500" cy="31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6" name="Google Shape;157;p21">
            <a:extLst>
              <a:ext uri="{FF2B5EF4-FFF2-40B4-BE49-F238E27FC236}">
                <a16:creationId xmlns:a16="http://schemas.microsoft.com/office/drawing/2014/main" id="{4E9FF328-0C85-3C2A-A18B-7C9D6DCEDEE4}"/>
              </a:ext>
            </a:extLst>
          </p:cNvPr>
          <p:cNvCxnSpPr>
            <a:cxnSpLocks/>
            <a:stCxn id="58" idx="4"/>
            <a:endCxn id="60" idx="2"/>
          </p:cNvCxnSpPr>
          <p:nvPr/>
        </p:nvCxnSpPr>
        <p:spPr>
          <a:xfrm>
            <a:off x="10716909" y="2679304"/>
            <a:ext cx="347100" cy="27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7" name="Google Shape;158;p21">
            <a:extLst>
              <a:ext uri="{FF2B5EF4-FFF2-40B4-BE49-F238E27FC236}">
                <a16:creationId xmlns:a16="http://schemas.microsoft.com/office/drawing/2014/main" id="{1FA7AC97-67AA-2EA8-A79B-24BE03CDB84F}"/>
              </a:ext>
            </a:extLst>
          </p:cNvPr>
          <p:cNvCxnSpPr>
            <a:cxnSpLocks/>
            <a:stCxn id="59" idx="4"/>
            <a:endCxn id="61" idx="7"/>
          </p:cNvCxnSpPr>
          <p:nvPr/>
        </p:nvCxnSpPr>
        <p:spPr>
          <a:xfrm flipH="1">
            <a:off x="10110247" y="3185591"/>
            <a:ext cx="161400" cy="38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8" name="Google Shape;159;p21">
            <a:extLst>
              <a:ext uri="{FF2B5EF4-FFF2-40B4-BE49-F238E27FC236}">
                <a16:creationId xmlns:a16="http://schemas.microsoft.com/office/drawing/2014/main" id="{40BC6E28-9D70-2E47-89F0-CE5B2A52BB98}"/>
              </a:ext>
            </a:extLst>
          </p:cNvPr>
          <p:cNvCxnSpPr>
            <a:cxnSpLocks/>
            <a:stCxn id="59" idx="4"/>
            <a:endCxn id="62" idx="1"/>
          </p:cNvCxnSpPr>
          <p:nvPr/>
        </p:nvCxnSpPr>
        <p:spPr>
          <a:xfrm>
            <a:off x="10271647" y="3185591"/>
            <a:ext cx="86400" cy="38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9" name="Google Shape;160;p21">
            <a:extLst>
              <a:ext uri="{FF2B5EF4-FFF2-40B4-BE49-F238E27FC236}">
                <a16:creationId xmlns:a16="http://schemas.microsoft.com/office/drawing/2014/main" id="{F37792A8-DD1B-52C5-C46D-87D2B2921E3E}"/>
              </a:ext>
            </a:extLst>
          </p:cNvPr>
          <p:cNvCxnSpPr>
            <a:cxnSpLocks/>
            <a:stCxn id="60" idx="4"/>
            <a:endCxn id="63" idx="7"/>
          </p:cNvCxnSpPr>
          <p:nvPr/>
        </p:nvCxnSpPr>
        <p:spPr>
          <a:xfrm flipH="1">
            <a:off x="11131159" y="3149416"/>
            <a:ext cx="106500" cy="3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0" name="Google Shape;161;p21">
            <a:extLst>
              <a:ext uri="{FF2B5EF4-FFF2-40B4-BE49-F238E27FC236}">
                <a16:creationId xmlns:a16="http://schemas.microsoft.com/office/drawing/2014/main" id="{59D2333C-5D31-E564-06FF-5627F9CC2389}"/>
              </a:ext>
            </a:extLst>
          </p:cNvPr>
          <p:cNvCxnSpPr>
            <a:cxnSpLocks/>
            <a:stCxn id="60" idx="4"/>
            <a:endCxn id="64" idx="1"/>
          </p:cNvCxnSpPr>
          <p:nvPr/>
        </p:nvCxnSpPr>
        <p:spPr>
          <a:xfrm>
            <a:off x="11237659" y="3149416"/>
            <a:ext cx="179400" cy="3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1" name="Google Shape;162;p21">
            <a:extLst>
              <a:ext uri="{FF2B5EF4-FFF2-40B4-BE49-F238E27FC236}">
                <a16:creationId xmlns:a16="http://schemas.microsoft.com/office/drawing/2014/main" id="{3CF66F5C-A8E2-1FC7-D61B-17D48BDFB834}"/>
              </a:ext>
            </a:extLst>
          </p:cNvPr>
          <p:cNvCxnSpPr>
            <a:cxnSpLocks/>
            <a:stCxn id="43" idx="4"/>
            <a:endCxn id="58" idx="2"/>
          </p:cNvCxnSpPr>
          <p:nvPr/>
        </p:nvCxnSpPr>
        <p:spPr>
          <a:xfrm>
            <a:off x="9986259" y="1974341"/>
            <a:ext cx="556950" cy="51326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aphicFrame>
        <p:nvGraphicFramePr>
          <p:cNvPr id="73" name="Table 72">
            <a:extLst>
              <a:ext uri="{FF2B5EF4-FFF2-40B4-BE49-F238E27FC236}">
                <a16:creationId xmlns:a16="http://schemas.microsoft.com/office/drawing/2014/main" id="{72D928C0-8A84-28FB-CD4F-E407F23157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417231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Outbound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  <p:sp>
        <p:nvSpPr>
          <p:cNvPr id="2" name="Oval 1">
            <a:extLst>
              <a:ext uri="{FF2B5EF4-FFF2-40B4-BE49-F238E27FC236}">
                <a16:creationId xmlns:a16="http://schemas.microsoft.com/office/drawing/2014/main" id="{35330240-2D08-6420-71F9-B985119891F9}"/>
              </a:ext>
            </a:extLst>
          </p:cNvPr>
          <p:cNvSpPr/>
          <p:nvPr/>
        </p:nvSpPr>
        <p:spPr>
          <a:xfrm>
            <a:off x="5878959" y="512080"/>
            <a:ext cx="1760975" cy="62574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7E11398-92AF-B4B4-D713-7E1DE653C72E}"/>
              </a:ext>
            </a:extLst>
          </p:cNvPr>
          <p:cNvSpPr/>
          <p:nvPr/>
        </p:nvSpPr>
        <p:spPr>
          <a:xfrm>
            <a:off x="7992360" y="61770"/>
            <a:ext cx="1660688" cy="4503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Gateway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0D715CB-E574-97F6-9E29-DFB20A1358EB}"/>
              </a:ext>
            </a:extLst>
          </p:cNvPr>
          <p:cNvSpPr/>
          <p:nvPr/>
        </p:nvSpPr>
        <p:spPr>
          <a:xfrm>
            <a:off x="8273526" y="618244"/>
            <a:ext cx="1660688" cy="4503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Gateway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A2B5289-D348-2447-53D7-152011E88F2E}"/>
              </a:ext>
            </a:extLst>
          </p:cNvPr>
          <p:cNvSpPr/>
          <p:nvPr/>
        </p:nvSpPr>
        <p:spPr>
          <a:xfrm>
            <a:off x="7611734" y="1146256"/>
            <a:ext cx="1660688" cy="4503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Gateway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DE5D763-8675-CFBC-3BA9-C98623B3B41B}"/>
              </a:ext>
            </a:extLst>
          </p:cNvPr>
          <p:cNvCxnSpPr>
            <a:cxnSpLocks/>
            <a:stCxn id="2" idx="7"/>
            <a:endCxn id="5" idx="2"/>
          </p:cNvCxnSpPr>
          <p:nvPr/>
        </p:nvCxnSpPr>
        <p:spPr>
          <a:xfrm flipV="1">
            <a:off x="7382045" y="286925"/>
            <a:ext cx="610315" cy="3167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C818510-771F-3C44-6301-C17B93369096}"/>
              </a:ext>
            </a:extLst>
          </p:cNvPr>
          <p:cNvCxnSpPr>
            <a:cxnSpLocks/>
            <a:stCxn id="2" idx="6"/>
            <a:endCxn id="6" idx="2"/>
          </p:cNvCxnSpPr>
          <p:nvPr/>
        </p:nvCxnSpPr>
        <p:spPr>
          <a:xfrm>
            <a:off x="7639934" y="824951"/>
            <a:ext cx="633592" cy="184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7548734-DA51-C9BB-05A6-3DF0D742B7C2}"/>
              </a:ext>
            </a:extLst>
          </p:cNvPr>
          <p:cNvCxnSpPr>
            <a:cxnSpLocks/>
            <a:stCxn id="2" idx="5"/>
            <a:endCxn id="8" idx="1"/>
          </p:cNvCxnSpPr>
          <p:nvPr/>
        </p:nvCxnSpPr>
        <p:spPr>
          <a:xfrm>
            <a:off x="7382045" y="1046184"/>
            <a:ext cx="472891" cy="1660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717BCE2-3E8A-4533-BFE0-9CAB9A74BE92}"/>
              </a:ext>
            </a:extLst>
          </p:cNvPr>
          <p:cNvSpPr txBox="1"/>
          <p:nvPr/>
        </p:nvSpPr>
        <p:spPr>
          <a:xfrm>
            <a:off x="4828623" y="1475163"/>
            <a:ext cx="3064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Trusted clock sync perimeter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1B986CB-B081-CB17-DA44-A0E397B1C05D}"/>
              </a:ext>
            </a:extLst>
          </p:cNvPr>
          <p:cNvSpPr/>
          <p:nvPr/>
        </p:nvSpPr>
        <p:spPr>
          <a:xfrm>
            <a:off x="10160997" y="56435"/>
            <a:ext cx="902962" cy="45031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208609D-6E5E-AD13-E6BB-9753223CF835}"/>
              </a:ext>
            </a:extLst>
          </p:cNvPr>
          <p:cNvCxnSpPr>
            <a:stCxn id="30" idx="2"/>
            <a:endCxn id="5" idx="6"/>
          </p:cNvCxnSpPr>
          <p:nvPr/>
        </p:nvCxnSpPr>
        <p:spPr>
          <a:xfrm flipH="1">
            <a:off x="9653048" y="281590"/>
            <a:ext cx="507949" cy="5335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C75B2370-DE7C-9EBB-BF28-B9FA419249B1}"/>
              </a:ext>
            </a:extLst>
          </p:cNvPr>
          <p:cNvSpPr/>
          <p:nvPr/>
        </p:nvSpPr>
        <p:spPr>
          <a:xfrm>
            <a:off x="10439128" y="619923"/>
            <a:ext cx="902962" cy="45031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25F6CA1-B9E2-0C8C-48AB-AF7783141037}"/>
              </a:ext>
            </a:extLst>
          </p:cNvPr>
          <p:cNvCxnSpPr>
            <a:stCxn id="37" idx="2"/>
          </p:cNvCxnSpPr>
          <p:nvPr/>
        </p:nvCxnSpPr>
        <p:spPr>
          <a:xfrm flipH="1">
            <a:off x="9931179" y="845078"/>
            <a:ext cx="507949" cy="5335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BBDCE1E1-A3A5-3EE6-0FD3-D050D82965A4}"/>
              </a:ext>
            </a:extLst>
          </p:cNvPr>
          <p:cNvSpPr/>
          <p:nvPr/>
        </p:nvSpPr>
        <p:spPr>
          <a:xfrm>
            <a:off x="9758727" y="1147974"/>
            <a:ext cx="902962" cy="45031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5C7CAAE-4416-3425-2147-A7B813DE9964}"/>
              </a:ext>
            </a:extLst>
          </p:cNvPr>
          <p:cNvCxnSpPr>
            <a:stCxn id="39" idx="2"/>
          </p:cNvCxnSpPr>
          <p:nvPr/>
        </p:nvCxnSpPr>
        <p:spPr>
          <a:xfrm flipH="1">
            <a:off x="9250778" y="1373129"/>
            <a:ext cx="507949" cy="5335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204F2395-8E84-03AF-CBBC-14482E012947}"/>
              </a:ext>
            </a:extLst>
          </p:cNvPr>
          <p:cNvSpPr txBox="1"/>
          <p:nvPr/>
        </p:nvSpPr>
        <p:spPr>
          <a:xfrm>
            <a:off x="768377" y="1038833"/>
            <a:ext cx="180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Latency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EE5E474-D5A7-9474-2417-EA0B75BE7CFE}"/>
              </a:ext>
            </a:extLst>
          </p:cNvPr>
          <p:cNvSpPr txBox="1"/>
          <p:nvPr/>
        </p:nvSpPr>
        <p:spPr>
          <a:xfrm>
            <a:off x="2614651" y="1046184"/>
            <a:ext cx="180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Fairness</a:t>
            </a:r>
          </a:p>
        </p:txBody>
      </p:sp>
      <p:pic>
        <p:nvPicPr>
          <p:cNvPr id="79" name="Picture 78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B22A7589-4B48-DC12-408B-A9CECE1E02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4209" y="1461868"/>
            <a:ext cx="2335164" cy="591256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92D27B80-5A79-1881-2B31-2B87B50EC9BD}"/>
              </a:ext>
            </a:extLst>
          </p:cNvPr>
          <p:cNvSpPr txBox="1"/>
          <p:nvPr/>
        </p:nvSpPr>
        <p:spPr>
          <a:xfrm>
            <a:off x="335575" y="4906265"/>
            <a:ext cx="15560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Tree increases variance!</a:t>
            </a:r>
          </a:p>
        </p:txBody>
      </p:sp>
    </p:spTree>
    <p:extLst>
      <p:ext uri="{BB962C8B-B14F-4D97-AF65-F5344CB8AC3E}">
        <p14:creationId xmlns:p14="http://schemas.microsoft.com/office/powerpoint/2010/main" val="30116326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5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5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3" dur="250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 tmFilter="0, 0; .2, .5; .8, .5; 1, 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6" dur="250" autoRev="1" fill="hold"/>
                                        <p:tgtEl>
                                          <p:spTgt spid="4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7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 tmFilter="0, 0; .2, .5; .8, .5; 1, 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9" dur="250" autoRev="1" fill="hold"/>
                                        <p:tgtEl>
                                          <p:spTgt spid="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0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 tmFilter="0, 0; .2, .5; .8, .5; 1, 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2" dur="250" autoRev="1" fill="hold"/>
                                        <p:tgtEl>
                                          <p:spTgt spid="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3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 tmFilter="0, 0; .2, .5; .8, .5; 1, 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5" dur="250" autoRev="1" fill="hold"/>
                                        <p:tgtEl>
                                          <p:spTgt spid="5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6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 tmFilter="0, 0; .2, .5; .8, .5; 1, 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8" dur="250" autoRev="1" fill="hold"/>
                                        <p:tgtEl>
                                          <p:spTgt spid="6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 tmFilter="0, 0; .2, .5; .8, .5; 1, 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9" dur="250" autoRev="1" fill="hold"/>
                                        <p:tgtEl>
                                          <p:spTgt spid="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90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500" tmFilter="0, 0; .2, .5; .8, .5; 1, 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2" dur="250" autoRev="1" fill="hold"/>
                                        <p:tgtEl>
                                          <p:spTgt spid="4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93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 tmFilter="0, 0; .2, .5; .8, .5; 1, 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5" dur="250" autoRev="1" fill="hold"/>
                                        <p:tgtEl>
                                          <p:spTgt spid="4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96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500" tmFilter="0, 0; .2, .5; .8, .5; 1, 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8" dur="250" autoRev="1" fill="hold"/>
                                        <p:tgtEl>
                                          <p:spTgt spid="5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99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500" tmFilter="0, 0; .2, .5; .8, .5; 1, 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1" dur="250" autoRev="1" fill="hold"/>
                                        <p:tgtEl>
                                          <p:spTgt spid="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3" dur="500" tmFilter="0, 0; .2, .5; .8, .5; 1, 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4" dur="250" autoRev="1" fill="hold"/>
                                        <p:tgtEl>
                                          <p:spTgt spid="6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6" dur="500" tmFilter="0, 0; .2, .5; .8, .5; 1, 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7" dur="250" autoRev="1" fill="hold"/>
                                        <p:tgtEl>
                                          <p:spTgt spid="6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9" dur="500" tmFilter="0, 0; .2, .5; .8, .5; 1, 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0" dur="250" autoRev="1" fill="hold"/>
                                        <p:tgtEl>
                                          <p:spTgt spid="6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2" grpId="0" animBg="1"/>
      <p:bldP spid="5" grpId="0" animBg="1"/>
      <p:bldP spid="6" grpId="0" animBg="1"/>
      <p:bldP spid="8" grpId="0" animBg="1"/>
      <p:bldP spid="29" grpId="0"/>
      <p:bldP spid="30" grpId="0" animBg="1"/>
      <p:bldP spid="37" grpId="0" animBg="1"/>
      <p:bldP spid="39" grpId="0" animBg="1"/>
      <p:bldP spid="77" grpId="0"/>
      <p:bldP spid="78" grpId="0"/>
      <p:bldP spid="8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11">
          <a:extLst>
            <a:ext uri="{FF2B5EF4-FFF2-40B4-BE49-F238E27FC236}">
              <a16:creationId xmlns:a16="http://schemas.microsoft.com/office/drawing/2014/main" id="{C11A22C6-5829-809C-DAC3-BF6A9F1594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989243E-E485-1372-3625-8E264BCC7D10}"/>
              </a:ext>
            </a:extLst>
          </p:cNvPr>
          <p:cNvSpPr txBox="1"/>
          <p:nvPr/>
        </p:nvSpPr>
        <p:spPr>
          <a:xfrm>
            <a:off x="569979" y="476910"/>
            <a:ext cx="53543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3200" kern="0" dirty="0">
                <a:solidFill>
                  <a:schemeClr val="accent1"/>
                </a:solidFill>
                <a:latin typeface="Arial"/>
                <a:cs typeface="Arial"/>
                <a:sym typeface="Arial"/>
              </a:rPr>
              <a:t>Scalable Outbound Fairness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070DC9-3277-5C0C-AD31-E13926EBD9D0}"/>
              </a:ext>
            </a:extLst>
          </p:cNvPr>
          <p:cNvSpPr txBox="1"/>
          <p:nvPr/>
        </p:nvSpPr>
        <p:spPr>
          <a:xfrm>
            <a:off x="573955" y="1923804"/>
            <a:ext cx="110440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Achieved by a simple “hold-and-release” primitive.</a:t>
            </a:r>
          </a:p>
          <a:p>
            <a:endParaRPr lang="en-US" sz="2400" dirty="0"/>
          </a:p>
          <a:p>
            <a:r>
              <a:rPr lang="en-US" sz="2400" dirty="0"/>
              <a:t>We scale it much further by proposing an efficient market data multicast mechanism.</a:t>
            </a:r>
          </a:p>
          <a:p>
            <a:endParaRPr lang="en-US" sz="2400" dirty="0"/>
          </a:p>
          <a:p>
            <a:r>
              <a:rPr lang="en-US" sz="2400" dirty="0"/>
              <a:t>A tree of proxy nodes is utilized that helps scale multicast.</a:t>
            </a:r>
          </a:p>
        </p:txBody>
      </p:sp>
      <p:sp>
        <p:nvSpPr>
          <p:cNvPr id="14" name="Google Shape;180;p23">
            <a:extLst>
              <a:ext uri="{FF2B5EF4-FFF2-40B4-BE49-F238E27FC236}">
                <a16:creationId xmlns:a16="http://schemas.microsoft.com/office/drawing/2014/main" id="{C69E4320-8689-5E84-18CA-70F1F47F5CD1}"/>
              </a:ext>
            </a:extLst>
          </p:cNvPr>
          <p:cNvSpPr/>
          <p:nvPr/>
        </p:nvSpPr>
        <p:spPr>
          <a:xfrm>
            <a:off x="1665319" y="4326026"/>
            <a:ext cx="2495700" cy="680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Latency Spikes On Links</a:t>
            </a:r>
            <a:endParaRPr/>
          </a:p>
        </p:txBody>
      </p:sp>
      <p:sp>
        <p:nvSpPr>
          <p:cNvPr id="15" name="Google Shape;181;p23">
            <a:extLst>
              <a:ext uri="{FF2B5EF4-FFF2-40B4-BE49-F238E27FC236}">
                <a16:creationId xmlns:a16="http://schemas.microsoft.com/office/drawing/2014/main" id="{A828AC93-928C-2907-AC3A-5F0DFBFA96CD}"/>
              </a:ext>
            </a:extLst>
          </p:cNvPr>
          <p:cNvSpPr/>
          <p:nvPr/>
        </p:nvSpPr>
        <p:spPr>
          <a:xfrm>
            <a:off x="4559494" y="4318839"/>
            <a:ext cx="2495700" cy="680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Proxy VM’s performance variation</a:t>
            </a:r>
            <a:endParaRPr/>
          </a:p>
        </p:txBody>
      </p:sp>
      <p:sp>
        <p:nvSpPr>
          <p:cNvPr id="16" name="Google Shape;182;p23">
            <a:extLst>
              <a:ext uri="{FF2B5EF4-FFF2-40B4-BE49-F238E27FC236}">
                <a16:creationId xmlns:a16="http://schemas.microsoft.com/office/drawing/2014/main" id="{F28D3129-AC35-D0F4-2891-0CFD3AA34472}"/>
              </a:ext>
            </a:extLst>
          </p:cNvPr>
          <p:cNvSpPr/>
          <p:nvPr/>
        </p:nvSpPr>
        <p:spPr>
          <a:xfrm>
            <a:off x="7345144" y="4326026"/>
            <a:ext cx="2495700" cy="680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Receiver VMs’ performance variation</a:t>
            </a:r>
            <a:endParaRPr/>
          </a:p>
        </p:txBody>
      </p:sp>
      <p:sp>
        <p:nvSpPr>
          <p:cNvPr id="17" name="Google Shape;183;p23">
            <a:extLst>
              <a:ext uri="{FF2B5EF4-FFF2-40B4-BE49-F238E27FC236}">
                <a16:creationId xmlns:a16="http://schemas.microsoft.com/office/drawing/2014/main" id="{26F60F5D-FC84-7DE8-8D40-B749BBAE69B5}"/>
              </a:ext>
            </a:extLst>
          </p:cNvPr>
          <p:cNvSpPr/>
          <p:nvPr/>
        </p:nvSpPr>
        <p:spPr>
          <a:xfrm>
            <a:off x="1889544" y="5953701"/>
            <a:ext cx="1938900" cy="6945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Round Robin Packet Spraying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" name="Google Shape;184;p23">
            <a:extLst>
              <a:ext uri="{FF2B5EF4-FFF2-40B4-BE49-F238E27FC236}">
                <a16:creationId xmlns:a16="http://schemas.microsoft.com/office/drawing/2014/main" id="{3F927983-F1B1-6DFE-7EDB-9C7697AD4A20}"/>
              </a:ext>
            </a:extLst>
          </p:cNvPr>
          <p:cNvSpPr/>
          <p:nvPr/>
        </p:nvSpPr>
        <p:spPr>
          <a:xfrm>
            <a:off x="4698694" y="5946526"/>
            <a:ext cx="2217300" cy="6945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Proxy Hedging i.e., multiple (H) parents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9" name="Google Shape;185;p23">
            <a:extLst>
              <a:ext uri="{FF2B5EF4-FFF2-40B4-BE49-F238E27FC236}">
                <a16:creationId xmlns:a16="http://schemas.microsoft.com/office/drawing/2014/main" id="{089659FE-AD44-94BF-56D5-29F9611E0F3B}"/>
              </a:ext>
            </a:extLst>
          </p:cNvPr>
          <p:cNvSpPr/>
          <p:nvPr/>
        </p:nvSpPr>
        <p:spPr>
          <a:xfrm>
            <a:off x="7623544" y="5946526"/>
            <a:ext cx="1938900" cy="6945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Two VMs per trader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0" name="Google Shape;186;p23">
            <a:extLst>
              <a:ext uri="{FF2B5EF4-FFF2-40B4-BE49-F238E27FC236}">
                <a16:creationId xmlns:a16="http://schemas.microsoft.com/office/drawing/2014/main" id="{14401022-D5D1-95AC-28E9-2BC20B459E32}"/>
              </a:ext>
            </a:extLst>
          </p:cNvPr>
          <p:cNvSpPr/>
          <p:nvPr/>
        </p:nvSpPr>
        <p:spPr>
          <a:xfrm>
            <a:off x="2555094" y="5132664"/>
            <a:ext cx="347100" cy="6945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187;p23">
            <a:extLst>
              <a:ext uri="{FF2B5EF4-FFF2-40B4-BE49-F238E27FC236}">
                <a16:creationId xmlns:a16="http://schemas.microsoft.com/office/drawing/2014/main" id="{4F4B057A-6783-A11D-FBD9-36F6BB0C8A6B}"/>
              </a:ext>
            </a:extLst>
          </p:cNvPr>
          <p:cNvSpPr/>
          <p:nvPr/>
        </p:nvSpPr>
        <p:spPr>
          <a:xfrm>
            <a:off x="5633794" y="5125464"/>
            <a:ext cx="347100" cy="6945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188;p23">
            <a:extLst>
              <a:ext uri="{FF2B5EF4-FFF2-40B4-BE49-F238E27FC236}">
                <a16:creationId xmlns:a16="http://schemas.microsoft.com/office/drawing/2014/main" id="{FADA400F-2EE1-BF1E-6750-5FB482C86104}"/>
              </a:ext>
            </a:extLst>
          </p:cNvPr>
          <p:cNvSpPr/>
          <p:nvPr/>
        </p:nvSpPr>
        <p:spPr>
          <a:xfrm>
            <a:off x="8419444" y="5107576"/>
            <a:ext cx="347100" cy="6945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55246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11">
          <a:extLst>
            <a:ext uri="{FF2B5EF4-FFF2-40B4-BE49-F238E27FC236}">
              <a16:creationId xmlns:a16="http://schemas.microsoft.com/office/drawing/2014/main" id="{5654C082-6E3D-A3C4-F3F9-1E5A88F9F1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E82F92F-8642-7D76-03E1-807887B8F78D}"/>
              </a:ext>
            </a:extLst>
          </p:cNvPr>
          <p:cNvSpPr txBox="1"/>
          <p:nvPr/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rmAutofit/>
          </a:bodyPr>
          <a:lstStyle/>
          <a:p>
            <a:pPr defTabSz="1219170">
              <a:lnSpc>
                <a:spcPct val="90000"/>
              </a:lnSpc>
              <a:spcAft>
                <a:spcPts val="600"/>
              </a:spcAft>
              <a:buClr>
                <a:schemeClr val="dk1"/>
              </a:buClr>
              <a:buSzPts val="4800"/>
            </a:pPr>
            <a:r>
              <a:rPr lang="en-US" sz="3500" b="0" i="0" u="none" strike="noStrike" kern="0" cap="none" dirty="0">
                <a:solidFill>
                  <a:schemeClr val="dk1"/>
                </a:solidFill>
              </a:rPr>
              <a:t>Inbound Fairness</a:t>
            </a:r>
          </a:p>
        </p:txBody>
      </p:sp>
      <p:sp>
        <p:nvSpPr>
          <p:cNvPr id="4" name="Google Shape;68;p15">
            <a:extLst>
              <a:ext uri="{FF2B5EF4-FFF2-40B4-BE49-F238E27FC236}">
                <a16:creationId xmlns:a16="http://schemas.microsoft.com/office/drawing/2014/main" id="{45C9BD91-90AD-8A1F-2EBE-DCC9B6A30D94}"/>
              </a:ext>
            </a:extLst>
          </p:cNvPr>
          <p:cNvSpPr txBox="1">
            <a:spLocks/>
          </p:cNvSpPr>
          <p:nvPr/>
        </p:nvSpPr>
        <p:spPr>
          <a:xfrm>
            <a:off x="279867" y="1556000"/>
            <a:ext cx="117764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FontTx/>
              <a:buChar char="-"/>
            </a:pPr>
            <a:r>
              <a:rPr lang="en-US" sz="2400" kern="0" dirty="0"/>
              <a:t>Clocks are synchronized for all clients</a:t>
            </a:r>
            <a:br>
              <a:rPr lang="en-US" sz="2400" kern="0" dirty="0"/>
            </a:br>
            <a:endParaRPr lang="en-US" sz="2400" kern="0" dirty="0"/>
          </a:p>
          <a:p>
            <a:pPr marL="342900" indent="-342900">
              <a:buFontTx/>
              <a:buChar char="-"/>
            </a:pPr>
            <a:r>
              <a:rPr lang="en-US" sz="2400" kern="0" dirty="0"/>
              <a:t>Clients attach timestamps to messages before sending them to the exchange</a:t>
            </a:r>
            <a:br>
              <a:rPr lang="en-US" sz="2400" kern="0" dirty="0"/>
            </a:br>
            <a:endParaRPr lang="en-US" sz="2400" kern="0" dirty="0"/>
          </a:p>
          <a:p>
            <a:pPr marL="342900" indent="-342900">
              <a:buFontTx/>
              <a:buChar char="-"/>
            </a:pPr>
            <a:r>
              <a:rPr lang="en-US" sz="2400" kern="0" dirty="0"/>
              <a:t>Exchange receives messages, sorts them by their timestamps and processes them</a:t>
            </a:r>
            <a:br>
              <a:rPr lang="en-US" sz="2400" kern="0" dirty="0"/>
            </a:br>
            <a:endParaRPr lang="en-US" sz="2400" kern="0" dirty="0"/>
          </a:p>
          <a:p>
            <a:pPr marL="342900" indent="-342900">
              <a:buFontTx/>
              <a:buChar char="-"/>
            </a:pPr>
            <a:r>
              <a:rPr lang="en-US" sz="2400" kern="0" dirty="0"/>
              <a:t>Each message received by the exchange is only processed once it has been a threshold amount of time old to account for network reordering</a:t>
            </a:r>
            <a:br>
              <a:rPr lang="en-US" sz="2400" kern="0" dirty="0"/>
            </a:br>
            <a:endParaRPr lang="en-US" sz="2400" kern="0" dirty="0"/>
          </a:p>
          <a:p>
            <a:pPr marL="342900" indent="-342900">
              <a:buFontTx/>
              <a:buChar char="-"/>
            </a:pPr>
            <a:r>
              <a:rPr lang="en-US" sz="2400" kern="0" dirty="0">
                <a:solidFill>
                  <a:srgbClr val="FF0000"/>
                </a:solidFill>
              </a:rPr>
              <a:t>Problems:</a:t>
            </a:r>
            <a:br>
              <a:rPr lang="en-US" sz="2400" kern="0" dirty="0">
                <a:solidFill>
                  <a:srgbClr val="FF0000"/>
                </a:solidFill>
              </a:rPr>
            </a:br>
            <a:endParaRPr lang="en-US" sz="2400" kern="0" dirty="0">
              <a:solidFill>
                <a:srgbClr val="FF0000"/>
              </a:solidFill>
            </a:endParaRPr>
          </a:p>
          <a:p>
            <a:pPr marL="800100" lvl="1" indent="-342900">
              <a:buFontTx/>
              <a:buChar char="-"/>
            </a:pPr>
            <a:r>
              <a:rPr lang="en-US" sz="2400" kern="0" dirty="0">
                <a:solidFill>
                  <a:srgbClr val="FF0000"/>
                </a:solidFill>
              </a:rPr>
              <a:t>Fairness violation under latency spikes</a:t>
            </a:r>
            <a:br>
              <a:rPr lang="en-US" sz="2400" kern="0" dirty="0">
                <a:solidFill>
                  <a:srgbClr val="FF0000"/>
                </a:solidFill>
              </a:rPr>
            </a:br>
            <a:endParaRPr lang="en-US" sz="2400" kern="0" dirty="0">
              <a:solidFill>
                <a:srgbClr val="FF0000"/>
              </a:solidFill>
            </a:endParaRPr>
          </a:p>
          <a:p>
            <a:pPr marL="800100" lvl="1" indent="-342900">
              <a:buFontTx/>
              <a:buChar char="-"/>
            </a:pPr>
            <a:r>
              <a:rPr lang="en-US" sz="2400" kern="0" dirty="0">
                <a:solidFill>
                  <a:srgbClr val="FF0000"/>
                </a:solidFill>
              </a:rPr>
              <a:t>Does not scale well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21D6CA-6061-7A64-79C4-207A3895C154}"/>
              </a:ext>
            </a:extLst>
          </p:cNvPr>
          <p:cNvSpPr txBox="1"/>
          <p:nvPr/>
        </p:nvSpPr>
        <p:spPr>
          <a:xfrm>
            <a:off x="3982531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rmAutofit/>
          </a:bodyPr>
          <a:lstStyle/>
          <a:p>
            <a:pPr defTabSz="1219170">
              <a:lnSpc>
                <a:spcPct val="90000"/>
              </a:lnSpc>
              <a:spcAft>
                <a:spcPts val="600"/>
              </a:spcAft>
              <a:buClr>
                <a:schemeClr val="dk1"/>
              </a:buClr>
              <a:buSzPts val="4800"/>
            </a:pPr>
            <a:r>
              <a:rPr lang="en-US" sz="3500" kern="0" dirty="0">
                <a:solidFill>
                  <a:schemeClr val="dk1"/>
                </a:solidFill>
              </a:rPr>
              <a:t>-- Strawman (CloudEx)</a:t>
            </a:r>
            <a:endParaRPr lang="en-US" sz="3500" b="0" i="0" u="none" strike="noStrike" kern="0" cap="none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8830705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92E603A3-06AA-7A41-9A17-003D81554D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D527A11-CA77-7506-C0DC-27A0A5766415}"/>
              </a:ext>
            </a:extLst>
          </p:cNvPr>
          <p:cNvSpPr txBox="1"/>
          <p:nvPr/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rmAutofit/>
          </a:bodyPr>
          <a:lstStyle/>
          <a:p>
            <a:pPr defTabSz="1219170">
              <a:lnSpc>
                <a:spcPct val="90000"/>
              </a:lnSpc>
              <a:spcAft>
                <a:spcPts val="600"/>
              </a:spcAft>
              <a:buClr>
                <a:schemeClr val="dk1"/>
              </a:buClr>
              <a:buSzPts val="4800"/>
            </a:pPr>
            <a:r>
              <a:rPr lang="en-US" sz="3500" b="0" i="0" u="none" strike="noStrike" kern="0" cap="none" dirty="0">
                <a:solidFill>
                  <a:schemeClr val="dk1"/>
                </a:solidFill>
              </a:rPr>
              <a:t>Scalab</a:t>
            </a:r>
            <a:r>
              <a:rPr lang="en-US" sz="3500" kern="0" dirty="0">
                <a:solidFill>
                  <a:schemeClr val="dk1"/>
                </a:solidFill>
              </a:rPr>
              <a:t>le </a:t>
            </a:r>
            <a:r>
              <a:rPr lang="en-US" sz="3500" b="0" i="0" u="none" strike="noStrike" kern="0" cap="none" dirty="0">
                <a:solidFill>
                  <a:schemeClr val="dk1"/>
                </a:solidFill>
              </a:rPr>
              <a:t>Inbound Fairness</a:t>
            </a:r>
          </a:p>
        </p:txBody>
      </p:sp>
      <p:graphicFrame>
        <p:nvGraphicFramePr>
          <p:cNvPr id="5" name="TextBox 1">
            <a:extLst>
              <a:ext uri="{FF2B5EF4-FFF2-40B4-BE49-F238E27FC236}">
                <a16:creationId xmlns:a16="http://schemas.microsoft.com/office/drawing/2014/main" id="{932F8CB4-7701-4CEA-AC21-DE49ACEEB2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29662312"/>
              </p:ext>
            </p:extLst>
          </p:nvPr>
        </p:nvGraphicFramePr>
        <p:xfrm>
          <a:off x="415600" y="1547467"/>
          <a:ext cx="113608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3DBF461-35B4-5AB2-B202-97FAE0485A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4880137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7125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6D7E3CA6-DD34-3DF0-1BC3-9E1EF151ED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40976B0-641A-24BF-42B9-B5A585809F5B}"/>
              </a:ext>
            </a:extLst>
          </p:cNvPr>
          <p:cNvSpPr txBox="1"/>
          <p:nvPr/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rmAutofit/>
          </a:bodyPr>
          <a:lstStyle/>
          <a:p>
            <a:pPr defTabSz="1219170">
              <a:lnSpc>
                <a:spcPct val="90000"/>
              </a:lnSpc>
              <a:spcAft>
                <a:spcPts val="600"/>
              </a:spcAft>
              <a:buClr>
                <a:schemeClr val="dk1"/>
              </a:buClr>
              <a:buSzPts val="4800"/>
            </a:pPr>
            <a:r>
              <a:rPr lang="en-US" sz="3500" b="0" i="0" u="none" strike="noStrike" kern="0" cap="none" dirty="0">
                <a:solidFill>
                  <a:schemeClr val="dk1"/>
                </a:solidFill>
              </a:rPr>
              <a:t>Scalab</a:t>
            </a:r>
            <a:r>
              <a:rPr lang="en-US" sz="3500" kern="0" dirty="0">
                <a:solidFill>
                  <a:schemeClr val="dk1"/>
                </a:solidFill>
              </a:rPr>
              <a:t>le </a:t>
            </a:r>
            <a:r>
              <a:rPr lang="en-US" sz="3500" b="0" i="0" u="none" strike="noStrike" kern="0" cap="none" dirty="0">
                <a:solidFill>
                  <a:schemeClr val="dk1"/>
                </a:solidFill>
              </a:rPr>
              <a:t>Inbound Fairness</a:t>
            </a:r>
          </a:p>
        </p:txBody>
      </p:sp>
      <p:graphicFrame>
        <p:nvGraphicFramePr>
          <p:cNvPr id="5" name="TextBox 1">
            <a:extLst>
              <a:ext uri="{FF2B5EF4-FFF2-40B4-BE49-F238E27FC236}">
                <a16:creationId xmlns:a16="http://schemas.microsoft.com/office/drawing/2014/main" id="{C1CCAE13-C613-B7F0-03B2-702407F8297B}"/>
              </a:ext>
            </a:extLst>
          </p:cNvPr>
          <p:cNvGraphicFramePr/>
          <p:nvPr/>
        </p:nvGraphicFramePr>
        <p:xfrm>
          <a:off x="415600" y="1547467"/>
          <a:ext cx="113608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3DE11A1-4100-48AB-9992-09EC6C666BC1}"/>
              </a:ext>
            </a:extLst>
          </p:cNvPr>
          <p:cNvGraphicFramePr>
            <a:graphicFrameLocks noGrp="1"/>
          </p:cNvGraphicFramePr>
          <p:nvPr/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C4843AA-8278-A979-71E2-A5EB550C3A48}"/>
              </a:ext>
            </a:extLst>
          </p:cNvPr>
          <p:cNvSpPr txBox="1"/>
          <p:nvPr/>
        </p:nvSpPr>
        <p:spPr>
          <a:xfrm>
            <a:off x="2490951" y="5310533"/>
            <a:ext cx="1324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Sequencer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B62350-34A3-3E74-A6BF-4C9961BADA1F}"/>
              </a:ext>
            </a:extLst>
          </p:cNvPr>
          <p:cNvSpPr txBox="1"/>
          <p:nvPr/>
        </p:nvSpPr>
        <p:spPr>
          <a:xfrm>
            <a:off x="9038897" y="5319332"/>
            <a:ext cx="1324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LOQ</a:t>
            </a:r>
          </a:p>
        </p:txBody>
      </p:sp>
    </p:spTree>
    <p:extLst>
      <p:ext uri="{BB962C8B-B14F-4D97-AF65-F5344CB8AC3E}">
        <p14:creationId xmlns:p14="http://schemas.microsoft.com/office/powerpoint/2010/main" val="8538914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1548A924-8852-2996-2135-C27F782DFD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A82C4A3-C6B3-D000-513A-88FAA7477030}"/>
              </a:ext>
            </a:extLst>
          </p:cNvPr>
          <p:cNvSpPr txBox="1"/>
          <p:nvPr/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rmAutofit/>
          </a:bodyPr>
          <a:lstStyle/>
          <a:p>
            <a:pPr defTabSz="1219170">
              <a:lnSpc>
                <a:spcPct val="90000"/>
              </a:lnSpc>
              <a:spcAft>
                <a:spcPts val="600"/>
              </a:spcAft>
              <a:buClr>
                <a:schemeClr val="dk1"/>
              </a:buClr>
              <a:buSzPts val="4800"/>
            </a:pPr>
            <a:r>
              <a:rPr lang="en-US" sz="3500" b="0" i="0" u="none" strike="noStrike" kern="0" cap="none" dirty="0">
                <a:solidFill>
                  <a:schemeClr val="dk1"/>
                </a:solidFill>
              </a:rPr>
              <a:t>Scalab</a:t>
            </a:r>
            <a:r>
              <a:rPr lang="en-US" sz="3500" kern="0" dirty="0">
                <a:solidFill>
                  <a:schemeClr val="dk1"/>
                </a:solidFill>
              </a:rPr>
              <a:t>le </a:t>
            </a:r>
            <a:r>
              <a:rPr lang="en-US" sz="3500" b="0" i="0" u="none" strike="noStrike" kern="0" cap="none" dirty="0">
                <a:solidFill>
                  <a:schemeClr val="dk1"/>
                </a:solidFill>
              </a:rPr>
              <a:t>Inbound Fairness</a:t>
            </a:r>
          </a:p>
        </p:txBody>
      </p:sp>
      <p:graphicFrame>
        <p:nvGraphicFramePr>
          <p:cNvPr id="5" name="TextBox 1">
            <a:extLst>
              <a:ext uri="{FF2B5EF4-FFF2-40B4-BE49-F238E27FC236}">
                <a16:creationId xmlns:a16="http://schemas.microsoft.com/office/drawing/2014/main" id="{3062C248-7535-FDD4-8695-8D91A7E8BBD3}"/>
              </a:ext>
            </a:extLst>
          </p:cNvPr>
          <p:cNvGraphicFramePr/>
          <p:nvPr/>
        </p:nvGraphicFramePr>
        <p:xfrm>
          <a:off x="415600" y="1547467"/>
          <a:ext cx="113608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E232B7F-5CF1-7A5B-773A-0B7F905B05D5}"/>
              </a:ext>
            </a:extLst>
          </p:cNvPr>
          <p:cNvGraphicFramePr>
            <a:graphicFrameLocks noGrp="1"/>
          </p:cNvGraphicFramePr>
          <p:nvPr/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D1CF28C-6EEC-D2D5-F09A-76618BE15AD5}"/>
              </a:ext>
            </a:extLst>
          </p:cNvPr>
          <p:cNvSpPr txBox="1"/>
          <p:nvPr/>
        </p:nvSpPr>
        <p:spPr>
          <a:xfrm>
            <a:off x="9412012" y="6546410"/>
            <a:ext cx="1324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Sequencer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244D84-CF1C-6A96-B8A4-EB8821C1496B}"/>
              </a:ext>
            </a:extLst>
          </p:cNvPr>
          <p:cNvSpPr txBox="1"/>
          <p:nvPr/>
        </p:nvSpPr>
        <p:spPr>
          <a:xfrm>
            <a:off x="10933386" y="6553704"/>
            <a:ext cx="1324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LOQ</a:t>
            </a:r>
          </a:p>
        </p:txBody>
      </p:sp>
    </p:spTree>
    <p:extLst>
      <p:ext uri="{BB962C8B-B14F-4D97-AF65-F5344CB8AC3E}">
        <p14:creationId xmlns:p14="http://schemas.microsoft.com/office/powerpoint/2010/main" val="3435918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190CA020-B942-1D1D-1CF8-83C7EF8ADF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extBox 1">
            <a:extLst>
              <a:ext uri="{FF2B5EF4-FFF2-40B4-BE49-F238E27FC236}">
                <a16:creationId xmlns:a16="http://schemas.microsoft.com/office/drawing/2014/main" id="{BB2B92B8-E904-AC2A-54EE-D9BFA1E8D02E}"/>
              </a:ext>
            </a:extLst>
          </p:cNvPr>
          <p:cNvGraphicFramePr/>
          <p:nvPr/>
        </p:nvGraphicFramePr>
        <p:xfrm>
          <a:off x="-3930768" y="-2383265"/>
          <a:ext cx="113608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Graphic 1" descr="Server with solid fill">
            <a:extLst>
              <a:ext uri="{FF2B5EF4-FFF2-40B4-BE49-F238E27FC236}">
                <a16:creationId xmlns:a16="http://schemas.microsoft.com/office/drawing/2014/main" id="{49C358E6-EDB7-99E1-40B4-1CC09F2F496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412480" y="1084937"/>
            <a:ext cx="1219200" cy="1219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724CD92-C90E-1B5C-AA92-077BAD4613CF}"/>
              </a:ext>
            </a:extLst>
          </p:cNvPr>
          <p:cNvSpPr txBox="1"/>
          <p:nvPr/>
        </p:nvSpPr>
        <p:spPr>
          <a:xfrm>
            <a:off x="9487593" y="1317631"/>
            <a:ext cx="18177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Exchange Server</a:t>
            </a:r>
          </a:p>
        </p:txBody>
      </p:sp>
      <p:pic>
        <p:nvPicPr>
          <p:cNvPr id="7" name="Graphic 6" descr="Processor outline">
            <a:extLst>
              <a:ext uri="{FF2B5EF4-FFF2-40B4-BE49-F238E27FC236}">
                <a16:creationId xmlns:a16="http://schemas.microsoft.com/office/drawing/2014/main" id="{E047F8BE-55A7-1058-82B5-63C06B96324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886604" y="4720117"/>
            <a:ext cx="1052945" cy="10529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590DB5B-A69E-883F-CFAF-CB5B6E14240F}"/>
              </a:ext>
            </a:extLst>
          </p:cNvPr>
          <p:cNvSpPr txBox="1"/>
          <p:nvPr/>
        </p:nvSpPr>
        <p:spPr>
          <a:xfrm>
            <a:off x="8412481" y="5872893"/>
            <a:ext cx="1794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Participants</a:t>
            </a:r>
          </a:p>
        </p:txBody>
      </p:sp>
      <p:pic>
        <p:nvPicPr>
          <p:cNvPr id="9" name="Graphic 8" descr="Processor outline">
            <a:extLst>
              <a:ext uri="{FF2B5EF4-FFF2-40B4-BE49-F238E27FC236}">
                <a16:creationId xmlns:a16="http://schemas.microsoft.com/office/drawing/2014/main" id="{564D0236-01DF-883E-0163-E9E3829853E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568276" y="4720117"/>
            <a:ext cx="1052945" cy="1052945"/>
          </a:xfrm>
          <a:prstGeom prst="rect">
            <a:avLst/>
          </a:prstGeom>
        </p:spPr>
      </p:pic>
      <p:pic>
        <p:nvPicPr>
          <p:cNvPr id="10" name="Graphic 9" descr="Processor outline">
            <a:extLst>
              <a:ext uri="{FF2B5EF4-FFF2-40B4-BE49-F238E27FC236}">
                <a16:creationId xmlns:a16="http://schemas.microsoft.com/office/drawing/2014/main" id="{12FBDE2C-933F-2C22-8FAC-7A3F813610D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727440" y="4720118"/>
            <a:ext cx="1052945" cy="1052945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A19AA89-51B8-06B9-1591-06205CF77F42}"/>
              </a:ext>
            </a:extLst>
          </p:cNvPr>
          <p:cNvCxnSpPr>
            <a:cxnSpLocks/>
          </p:cNvCxnSpPr>
          <p:nvPr/>
        </p:nvCxnSpPr>
        <p:spPr>
          <a:xfrm flipV="1">
            <a:off x="8094747" y="2712887"/>
            <a:ext cx="755743" cy="200756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42BAE11-5267-32A1-6677-9D1C8DD40845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9053690" y="2712887"/>
            <a:ext cx="200223" cy="200723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2674F9D-2413-AB84-5575-DE515AEBD6CE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9253913" y="2712887"/>
            <a:ext cx="1159164" cy="200722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oogle Shape;385;p33">
            <a:extLst>
              <a:ext uri="{FF2B5EF4-FFF2-40B4-BE49-F238E27FC236}">
                <a16:creationId xmlns:a16="http://schemas.microsoft.com/office/drawing/2014/main" id="{B75B6FEB-5A5F-38F8-F9C2-9C11BDCE39A3}"/>
              </a:ext>
            </a:extLst>
          </p:cNvPr>
          <p:cNvSpPr txBox="1">
            <a:spLocks/>
          </p:cNvSpPr>
          <p:nvPr/>
        </p:nvSpPr>
        <p:spPr>
          <a:xfrm>
            <a:off x="645605" y="1528477"/>
            <a:ext cx="6970363" cy="4549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Font typeface="Arial"/>
              <a:buChar char="-"/>
            </a:pPr>
            <a:r>
              <a:rPr lang="en-US" sz="2400" kern="0" dirty="0"/>
              <a:t> Guarantees that orders are seen by the exchange in non-decreasing order of their (generation) timestamps</a:t>
            </a:r>
            <a:br>
              <a:rPr lang="en-US" sz="2400" kern="0" dirty="0"/>
            </a:br>
            <a:endParaRPr lang="en-US" sz="2400" kern="0" dirty="0"/>
          </a:p>
          <a:p>
            <a:pPr>
              <a:buFont typeface="Arial"/>
              <a:buChar char="-"/>
            </a:pPr>
            <a:r>
              <a:rPr lang="en-US" sz="2400" kern="0" dirty="0"/>
              <a:t> Assumes clock synchronization</a:t>
            </a:r>
          </a:p>
          <a:p>
            <a:pPr>
              <a:buFont typeface="Arial"/>
              <a:buChar char="-"/>
            </a:pPr>
            <a:endParaRPr lang="en-US" sz="2400" kern="0" dirty="0"/>
          </a:p>
          <a:p>
            <a:pPr>
              <a:buFont typeface="Arial"/>
              <a:buChar char="-"/>
            </a:pPr>
            <a:r>
              <a:rPr lang="en-US" sz="2400" kern="0" dirty="0"/>
              <a:t> Strawman: Wait a fixed delay before releasing time-ordered messages to Exchange Server</a:t>
            </a:r>
          </a:p>
        </p:txBody>
      </p:sp>
      <p:sp>
        <p:nvSpPr>
          <p:cNvPr id="17" name="Can 16">
            <a:extLst>
              <a:ext uri="{FF2B5EF4-FFF2-40B4-BE49-F238E27FC236}">
                <a16:creationId xmlns:a16="http://schemas.microsoft.com/office/drawing/2014/main" id="{070A3A16-69B6-CA69-75BB-01CE0BD38FAF}"/>
              </a:ext>
            </a:extLst>
          </p:cNvPr>
          <p:cNvSpPr/>
          <p:nvPr/>
        </p:nvSpPr>
        <p:spPr>
          <a:xfrm rot="5400000">
            <a:off x="12905084" y="1708677"/>
            <a:ext cx="510231" cy="1390133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70FE933-1371-61B9-9F0B-F067AE2BE2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0768677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Sequencer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 + LOQ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C95BC50-5D8C-3C44-D8DC-D6AFF68AFFDD}"/>
              </a:ext>
            </a:extLst>
          </p:cNvPr>
          <p:cNvSpPr txBox="1"/>
          <p:nvPr/>
        </p:nvSpPr>
        <p:spPr>
          <a:xfrm>
            <a:off x="1530079" y="4937575"/>
            <a:ext cx="180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Latency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DDFBFB-BA9D-A65B-7915-D258027486F1}"/>
              </a:ext>
            </a:extLst>
          </p:cNvPr>
          <p:cNvSpPr txBox="1"/>
          <p:nvPr/>
        </p:nvSpPr>
        <p:spPr>
          <a:xfrm>
            <a:off x="3376353" y="4944926"/>
            <a:ext cx="180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Fairness</a:t>
            </a:r>
          </a:p>
        </p:txBody>
      </p:sp>
      <p:pic>
        <p:nvPicPr>
          <p:cNvPr id="16" name="Picture 15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A7073347-D37F-5787-B7CD-1BC3F862A48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095911" y="5360610"/>
            <a:ext cx="2335164" cy="591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5647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2 -0.0243 L -0.33685 -0.00486 " pathEditMode="relative" rAng="0" ptsTypes="AA">
                                      <p:cBhvr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253" y="9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  <p:bldP spid="17" grpId="0" animBg="1"/>
      <p:bldP spid="6" grpId="0"/>
      <p:bldP spid="11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9255E82D-D41E-7515-DA77-6D34EB603B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extBox 1">
            <a:extLst>
              <a:ext uri="{FF2B5EF4-FFF2-40B4-BE49-F238E27FC236}">
                <a16:creationId xmlns:a16="http://schemas.microsoft.com/office/drawing/2014/main" id="{27859A98-AF2F-F320-5C31-811AD416CDE7}"/>
              </a:ext>
            </a:extLst>
          </p:cNvPr>
          <p:cNvGraphicFramePr/>
          <p:nvPr/>
        </p:nvGraphicFramePr>
        <p:xfrm>
          <a:off x="-3930768" y="-2383265"/>
          <a:ext cx="113608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Graphic 1" descr="Server with solid fill">
            <a:extLst>
              <a:ext uri="{FF2B5EF4-FFF2-40B4-BE49-F238E27FC236}">
                <a16:creationId xmlns:a16="http://schemas.microsoft.com/office/drawing/2014/main" id="{CC6771BB-1616-A77C-CD16-6AA85FDB920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76800" y="1336318"/>
            <a:ext cx="1219200" cy="1219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184D9D4-647B-02F5-EB10-B72EA33E84AC}"/>
              </a:ext>
            </a:extLst>
          </p:cNvPr>
          <p:cNvSpPr txBox="1"/>
          <p:nvPr/>
        </p:nvSpPr>
        <p:spPr>
          <a:xfrm>
            <a:off x="5951913" y="1569012"/>
            <a:ext cx="18177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Exchange Server</a:t>
            </a:r>
          </a:p>
        </p:txBody>
      </p:sp>
      <p:pic>
        <p:nvPicPr>
          <p:cNvPr id="7" name="Graphic 6" descr="Processor outline">
            <a:extLst>
              <a:ext uri="{FF2B5EF4-FFF2-40B4-BE49-F238E27FC236}">
                <a16:creationId xmlns:a16="http://schemas.microsoft.com/office/drawing/2014/main" id="{65C091AE-9ACD-A298-9F1C-8DEA2556DD2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23368" y="4635916"/>
            <a:ext cx="1052945" cy="10529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60157FA-EB98-59C9-5DCF-182EC3416BE7}"/>
              </a:ext>
            </a:extLst>
          </p:cNvPr>
          <p:cNvSpPr txBox="1"/>
          <p:nvPr/>
        </p:nvSpPr>
        <p:spPr>
          <a:xfrm>
            <a:off x="7482532" y="4931555"/>
            <a:ext cx="2821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Clients/Participants</a:t>
            </a:r>
          </a:p>
        </p:txBody>
      </p:sp>
      <p:pic>
        <p:nvPicPr>
          <p:cNvPr id="9" name="Graphic 8" descr="Processor outline">
            <a:extLst>
              <a:ext uri="{FF2B5EF4-FFF2-40B4-BE49-F238E27FC236}">
                <a16:creationId xmlns:a16="http://schemas.microsoft.com/office/drawing/2014/main" id="{5A65F2AF-DC60-51E7-B507-7CE3D582DA4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005040" y="4635916"/>
            <a:ext cx="1052945" cy="1052945"/>
          </a:xfrm>
          <a:prstGeom prst="rect">
            <a:avLst/>
          </a:prstGeom>
        </p:spPr>
      </p:pic>
      <p:pic>
        <p:nvPicPr>
          <p:cNvPr id="10" name="Graphic 9" descr="Processor outline">
            <a:extLst>
              <a:ext uri="{FF2B5EF4-FFF2-40B4-BE49-F238E27FC236}">
                <a16:creationId xmlns:a16="http://schemas.microsoft.com/office/drawing/2014/main" id="{A88AB1B7-557B-5B3D-ACEB-DF79C7D9B7B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164204" y="4635917"/>
            <a:ext cx="1052945" cy="1052945"/>
          </a:xfrm>
          <a:prstGeom prst="rect">
            <a:avLst/>
          </a:prstGeom>
        </p:spPr>
      </p:pic>
      <p:sp>
        <p:nvSpPr>
          <p:cNvPr id="17" name="Can 16">
            <a:extLst>
              <a:ext uri="{FF2B5EF4-FFF2-40B4-BE49-F238E27FC236}">
                <a16:creationId xmlns:a16="http://schemas.microsoft.com/office/drawing/2014/main" id="{772281F7-FA5A-3F2D-29E4-0792F5AF4FDB}"/>
              </a:ext>
            </a:extLst>
          </p:cNvPr>
          <p:cNvSpPr/>
          <p:nvPr/>
        </p:nvSpPr>
        <p:spPr>
          <a:xfrm rot="5400000">
            <a:off x="5373186" y="2733933"/>
            <a:ext cx="510231" cy="1390133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1C2494-3453-6E3F-A479-28D209936C9C}"/>
              </a:ext>
            </a:extLst>
          </p:cNvPr>
          <p:cNvSpPr txBox="1"/>
          <p:nvPr/>
        </p:nvSpPr>
        <p:spPr>
          <a:xfrm>
            <a:off x="158302" y="1973555"/>
            <a:ext cx="3727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Clients attach message generation timestamps to outgoing messages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5F3421D-39EF-231C-325C-46935A93924B}"/>
              </a:ext>
            </a:extLst>
          </p:cNvPr>
          <p:cNvGrpSpPr/>
          <p:nvPr/>
        </p:nvGrpSpPr>
        <p:grpSpPr>
          <a:xfrm>
            <a:off x="5313966" y="5521682"/>
            <a:ext cx="753419" cy="753419"/>
            <a:chOff x="5313966" y="5521682"/>
            <a:chExt cx="753419" cy="753419"/>
          </a:xfrm>
        </p:grpSpPr>
        <p:pic>
          <p:nvPicPr>
            <p:cNvPr id="16" name="Graphic 15" descr="Envelope outline">
              <a:extLst>
                <a:ext uri="{FF2B5EF4-FFF2-40B4-BE49-F238E27FC236}">
                  <a16:creationId xmlns:a16="http://schemas.microsoft.com/office/drawing/2014/main" id="{BF0F200E-E9E1-F5D0-7C88-CAC6E9440B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313966" y="5521682"/>
              <a:ext cx="753419" cy="753419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271B35D-4948-8F4E-2EDD-AD139796845B}"/>
                </a:ext>
              </a:extLst>
            </p:cNvPr>
            <p:cNvSpPr txBox="1"/>
            <p:nvPr/>
          </p:nvSpPr>
          <p:spPr>
            <a:xfrm>
              <a:off x="5486400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5FA1431-0CF7-D278-BFB7-AF6068D07F32}"/>
              </a:ext>
            </a:extLst>
          </p:cNvPr>
          <p:cNvGrpSpPr/>
          <p:nvPr/>
        </p:nvGrpSpPr>
        <p:grpSpPr>
          <a:xfrm>
            <a:off x="4123381" y="5521682"/>
            <a:ext cx="753419" cy="753419"/>
            <a:chOff x="4123381" y="5521682"/>
            <a:chExt cx="753419" cy="753419"/>
          </a:xfrm>
        </p:grpSpPr>
        <p:pic>
          <p:nvPicPr>
            <p:cNvPr id="11" name="Graphic 10" descr="Envelope outline">
              <a:extLst>
                <a:ext uri="{FF2B5EF4-FFF2-40B4-BE49-F238E27FC236}">
                  <a16:creationId xmlns:a16="http://schemas.microsoft.com/office/drawing/2014/main" id="{2E39D2E7-D249-F938-764F-1DD8EE4D8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4123381" y="5521682"/>
              <a:ext cx="753419" cy="753419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7ADA8CC-8053-8FF2-D4C7-D87A6E77B951}"/>
                </a:ext>
              </a:extLst>
            </p:cNvPr>
            <p:cNvSpPr txBox="1"/>
            <p:nvPr/>
          </p:nvSpPr>
          <p:spPr>
            <a:xfrm>
              <a:off x="4319427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01A6B9C-FDA9-D925-BB28-2785731C19C1}"/>
              </a:ext>
            </a:extLst>
          </p:cNvPr>
          <p:cNvGrpSpPr/>
          <p:nvPr/>
        </p:nvGrpSpPr>
        <p:grpSpPr>
          <a:xfrm>
            <a:off x="6473130" y="5544846"/>
            <a:ext cx="753419" cy="753419"/>
            <a:chOff x="6473130" y="5544846"/>
            <a:chExt cx="753419" cy="753419"/>
          </a:xfrm>
        </p:grpSpPr>
        <p:pic>
          <p:nvPicPr>
            <p:cNvPr id="18" name="Graphic 17" descr="Envelope outline">
              <a:extLst>
                <a:ext uri="{FF2B5EF4-FFF2-40B4-BE49-F238E27FC236}">
                  <a16:creationId xmlns:a16="http://schemas.microsoft.com/office/drawing/2014/main" id="{C29C8ABC-7AFB-B825-9DE8-D4EC0C857E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6473130" y="5544846"/>
              <a:ext cx="753419" cy="753419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3160317-FD43-EE10-7814-E5D0311DB50F}"/>
                </a:ext>
              </a:extLst>
            </p:cNvPr>
            <p:cNvSpPr txBox="1"/>
            <p:nvPr/>
          </p:nvSpPr>
          <p:spPr>
            <a:xfrm>
              <a:off x="6654315" y="5688861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3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8E8ED801-7611-4F1B-C8CF-E2BE4E44D813}"/>
              </a:ext>
            </a:extLst>
          </p:cNvPr>
          <p:cNvSpPr txBox="1"/>
          <p:nvPr/>
        </p:nvSpPr>
        <p:spPr>
          <a:xfrm>
            <a:off x="8420545" y="1973554"/>
            <a:ext cx="3727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Sequencer waits for at least one message from each client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C4BB60B-5169-82DA-E5B9-5181B8A13F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54988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Sequencer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 + LOQ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13F17924-9639-5170-A5FC-FEB891EAE7B1}"/>
              </a:ext>
            </a:extLst>
          </p:cNvPr>
          <p:cNvSpPr txBox="1"/>
          <p:nvPr/>
        </p:nvSpPr>
        <p:spPr>
          <a:xfrm>
            <a:off x="7769629" y="264451"/>
            <a:ext cx="40534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 use knowledge of MPs!</a:t>
            </a:r>
          </a:p>
          <a:p>
            <a:endParaRPr lang="en-US" dirty="0"/>
          </a:p>
          <a:p>
            <a:r>
              <a:rPr lang="en-US" dirty="0"/>
              <a:t>Allow smaller network latency to drive faster delivery to Exchange</a:t>
            </a:r>
          </a:p>
        </p:txBody>
      </p:sp>
    </p:spTree>
    <p:extLst>
      <p:ext uri="{BB962C8B-B14F-4D97-AF65-F5344CB8AC3E}">
        <p14:creationId xmlns:p14="http://schemas.microsoft.com/office/powerpoint/2010/main" val="28681793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2" grpId="0"/>
      <p:bldP spid="12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4BE0239D-9714-FD8A-CA4B-344F6A2BA4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extBox 1">
            <a:extLst>
              <a:ext uri="{FF2B5EF4-FFF2-40B4-BE49-F238E27FC236}">
                <a16:creationId xmlns:a16="http://schemas.microsoft.com/office/drawing/2014/main" id="{9336495C-D774-BF7D-8A3B-5B7C54AAB7C3}"/>
              </a:ext>
            </a:extLst>
          </p:cNvPr>
          <p:cNvGraphicFramePr/>
          <p:nvPr/>
        </p:nvGraphicFramePr>
        <p:xfrm>
          <a:off x="-3930768" y="-2383265"/>
          <a:ext cx="113608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Graphic 1" descr="Server with solid fill">
            <a:extLst>
              <a:ext uri="{FF2B5EF4-FFF2-40B4-BE49-F238E27FC236}">
                <a16:creationId xmlns:a16="http://schemas.microsoft.com/office/drawing/2014/main" id="{6E0E3EF1-5465-CDE5-83DC-B9336E01F49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76800" y="1336318"/>
            <a:ext cx="1219200" cy="1219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7E7B662-CE9D-B137-6AA8-60D6C2413F3B}"/>
              </a:ext>
            </a:extLst>
          </p:cNvPr>
          <p:cNvSpPr txBox="1"/>
          <p:nvPr/>
        </p:nvSpPr>
        <p:spPr>
          <a:xfrm>
            <a:off x="5951913" y="1569012"/>
            <a:ext cx="18177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Exchange Server</a:t>
            </a:r>
          </a:p>
        </p:txBody>
      </p:sp>
      <p:pic>
        <p:nvPicPr>
          <p:cNvPr id="7" name="Graphic 6" descr="Processor outline">
            <a:extLst>
              <a:ext uri="{FF2B5EF4-FFF2-40B4-BE49-F238E27FC236}">
                <a16:creationId xmlns:a16="http://schemas.microsoft.com/office/drawing/2014/main" id="{9340D1C2-46D8-97FA-AD01-FBB70F3CCD5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23368" y="4635916"/>
            <a:ext cx="1052945" cy="10529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42BDD2-A9F4-2FDB-4C8D-AF2EED14A9EE}"/>
              </a:ext>
            </a:extLst>
          </p:cNvPr>
          <p:cNvSpPr txBox="1"/>
          <p:nvPr/>
        </p:nvSpPr>
        <p:spPr>
          <a:xfrm>
            <a:off x="7482532" y="4931555"/>
            <a:ext cx="2821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Clients/Participants</a:t>
            </a:r>
          </a:p>
        </p:txBody>
      </p:sp>
      <p:pic>
        <p:nvPicPr>
          <p:cNvPr id="9" name="Graphic 8" descr="Processor outline">
            <a:extLst>
              <a:ext uri="{FF2B5EF4-FFF2-40B4-BE49-F238E27FC236}">
                <a16:creationId xmlns:a16="http://schemas.microsoft.com/office/drawing/2014/main" id="{C4FA8925-4087-3E40-C5FC-F5E9077C3BD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005040" y="4635916"/>
            <a:ext cx="1052945" cy="1052945"/>
          </a:xfrm>
          <a:prstGeom prst="rect">
            <a:avLst/>
          </a:prstGeom>
        </p:spPr>
      </p:pic>
      <p:pic>
        <p:nvPicPr>
          <p:cNvPr id="10" name="Graphic 9" descr="Processor outline">
            <a:extLst>
              <a:ext uri="{FF2B5EF4-FFF2-40B4-BE49-F238E27FC236}">
                <a16:creationId xmlns:a16="http://schemas.microsoft.com/office/drawing/2014/main" id="{42BFDFC4-5187-BE3E-D5B3-D2B4CCDA545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164204" y="4635917"/>
            <a:ext cx="1052945" cy="1052945"/>
          </a:xfrm>
          <a:prstGeom prst="rect">
            <a:avLst/>
          </a:prstGeom>
        </p:spPr>
      </p:pic>
      <p:sp>
        <p:nvSpPr>
          <p:cNvPr id="17" name="Can 16">
            <a:extLst>
              <a:ext uri="{FF2B5EF4-FFF2-40B4-BE49-F238E27FC236}">
                <a16:creationId xmlns:a16="http://schemas.microsoft.com/office/drawing/2014/main" id="{E8B08C20-1FDE-0DAB-0FD8-3473A61D5118}"/>
              </a:ext>
            </a:extLst>
          </p:cNvPr>
          <p:cNvSpPr/>
          <p:nvPr/>
        </p:nvSpPr>
        <p:spPr>
          <a:xfrm rot="5400000">
            <a:off x="5373186" y="2733933"/>
            <a:ext cx="510231" cy="1390133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DD77D2-97C4-683C-2CC8-801C0017E2F0}"/>
              </a:ext>
            </a:extLst>
          </p:cNvPr>
          <p:cNvSpPr txBox="1"/>
          <p:nvPr/>
        </p:nvSpPr>
        <p:spPr>
          <a:xfrm>
            <a:off x="158302" y="1973555"/>
            <a:ext cx="3727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Clients attach message generation timestamps to outgoing messages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523A96A-321F-F537-E2AC-F718746A8F4A}"/>
              </a:ext>
            </a:extLst>
          </p:cNvPr>
          <p:cNvGrpSpPr/>
          <p:nvPr/>
        </p:nvGrpSpPr>
        <p:grpSpPr>
          <a:xfrm>
            <a:off x="5313966" y="5521682"/>
            <a:ext cx="753419" cy="753419"/>
            <a:chOff x="5313966" y="5521682"/>
            <a:chExt cx="753419" cy="753419"/>
          </a:xfrm>
        </p:grpSpPr>
        <p:pic>
          <p:nvPicPr>
            <p:cNvPr id="16" name="Graphic 15" descr="Envelope outline">
              <a:extLst>
                <a:ext uri="{FF2B5EF4-FFF2-40B4-BE49-F238E27FC236}">
                  <a16:creationId xmlns:a16="http://schemas.microsoft.com/office/drawing/2014/main" id="{CF6556F8-721C-FF0C-D692-60C65EBA40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313966" y="5521682"/>
              <a:ext cx="753419" cy="753419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CDA4ACC-3148-24A5-84B1-2309D3B48DFB}"/>
                </a:ext>
              </a:extLst>
            </p:cNvPr>
            <p:cNvSpPr txBox="1"/>
            <p:nvPr/>
          </p:nvSpPr>
          <p:spPr>
            <a:xfrm>
              <a:off x="5486400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43C2677-3EAB-57E1-6269-40478A506D24}"/>
              </a:ext>
            </a:extLst>
          </p:cNvPr>
          <p:cNvGrpSpPr/>
          <p:nvPr/>
        </p:nvGrpSpPr>
        <p:grpSpPr>
          <a:xfrm>
            <a:off x="5719711" y="3549062"/>
            <a:ext cx="753419" cy="753419"/>
            <a:chOff x="4123381" y="5521682"/>
            <a:chExt cx="753419" cy="753419"/>
          </a:xfrm>
        </p:grpSpPr>
        <p:pic>
          <p:nvPicPr>
            <p:cNvPr id="11" name="Graphic 10" descr="Envelope outline">
              <a:extLst>
                <a:ext uri="{FF2B5EF4-FFF2-40B4-BE49-F238E27FC236}">
                  <a16:creationId xmlns:a16="http://schemas.microsoft.com/office/drawing/2014/main" id="{4A41C6CE-2AD6-42D6-D874-72290CE3792F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4123381" y="5521682"/>
              <a:ext cx="753419" cy="753419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7FE3805-B85C-5CF7-DF91-F896AB987EC0}"/>
                </a:ext>
              </a:extLst>
            </p:cNvPr>
            <p:cNvSpPr txBox="1"/>
            <p:nvPr/>
          </p:nvSpPr>
          <p:spPr>
            <a:xfrm>
              <a:off x="4319427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230A8EB-3BF4-EFEF-C531-ED21D473B02C}"/>
              </a:ext>
            </a:extLst>
          </p:cNvPr>
          <p:cNvGrpSpPr/>
          <p:nvPr/>
        </p:nvGrpSpPr>
        <p:grpSpPr>
          <a:xfrm>
            <a:off x="6473130" y="5544846"/>
            <a:ext cx="753419" cy="753419"/>
            <a:chOff x="6473130" y="5544846"/>
            <a:chExt cx="753419" cy="753419"/>
          </a:xfrm>
        </p:grpSpPr>
        <p:pic>
          <p:nvPicPr>
            <p:cNvPr id="18" name="Graphic 17" descr="Envelope outline">
              <a:extLst>
                <a:ext uri="{FF2B5EF4-FFF2-40B4-BE49-F238E27FC236}">
                  <a16:creationId xmlns:a16="http://schemas.microsoft.com/office/drawing/2014/main" id="{F03544A3-1AB0-64CD-546D-BA79D5E6BB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6473130" y="5544846"/>
              <a:ext cx="753419" cy="753419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CE7CE68-40C4-AC5E-AA14-B7FFE18DA9CF}"/>
                </a:ext>
              </a:extLst>
            </p:cNvPr>
            <p:cNvSpPr txBox="1"/>
            <p:nvPr/>
          </p:nvSpPr>
          <p:spPr>
            <a:xfrm>
              <a:off x="6654315" y="5688861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3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2E0B8D22-A5CC-4D01-1A2A-D4377CA89B19}"/>
              </a:ext>
            </a:extLst>
          </p:cNvPr>
          <p:cNvSpPr txBox="1"/>
          <p:nvPr/>
        </p:nvSpPr>
        <p:spPr>
          <a:xfrm>
            <a:off x="8420545" y="1973554"/>
            <a:ext cx="3727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Sequencer waits for at least one message from each client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02462E8-E092-E711-28CD-2FB1A607CD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54988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Sequencer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 + LOQ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53900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6611CE59-4653-6276-ED50-021E6D5626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extBox 1">
            <a:extLst>
              <a:ext uri="{FF2B5EF4-FFF2-40B4-BE49-F238E27FC236}">
                <a16:creationId xmlns:a16="http://schemas.microsoft.com/office/drawing/2014/main" id="{618FD49E-7B08-BF54-BDE7-FD6BB06BEFD3}"/>
              </a:ext>
            </a:extLst>
          </p:cNvPr>
          <p:cNvGraphicFramePr/>
          <p:nvPr/>
        </p:nvGraphicFramePr>
        <p:xfrm>
          <a:off x="-3930768" y="-2383265"/>
          <a:ext cx="113608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Graphic 1" descr="Server with solid fill">
            <a:extLst>
              <a:ext uri="{FF2B5EF4-FFF2-40B4-BE49-F238E27FC236}">
                <a16:creationId xmlns:a16="http://schemas.microsoft.com/office/drawing/2014/main" id="{C233181F-EE23-49FD-FED4-A1659E6C27E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76800" y="1336318"/>
            <a:ext cx="1219200" cy="1219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2F09D81-2137-5692-6045-6DDD7961DD03}"/>
              </a:ext>
            </a:extLst>
          </p:cNvPr>
          <p:cNvSpPr txBox="1"/>
          <p:nvPr/>
        </p:nvSpPr>
        <p:spPr>
          <a:xfrm>
            <a:off x="5951913" y="1569012"/>
            <a:ext cx="18177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Exchange Server</a:t>
            </a:r>
          </a:p>
        </p:txBody>
      </p:sp>
      <p:pic>
        <p:nvPicPr>
          <p:cNvPr id="7" name="Graphic 6" descr="Processor outline">
            <a:extLst>
              <a:ext uri="{FF2B5EF4-FFF2-40B4-BE49-F238E27FC236}">
                <a16:creationId xmlns:a16="http://schemas.microsoft.com/office/drawing/2014/main" id="{C39EF82C-06B8-63D9-6948-308C62944B6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23368" y="4635916"/>
            <a:ext cx="1052945" cy="10529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02E7BA2-D6DA-A2DC-6485-50963976DE55}"/>
              </a:ext>
            </a:extLst>
          </p:cNvPr>
          <p:cNvSpPr txBox="1"/>
          <p:nvPr/>
        </p:nvSpPr>
        <p:spPr>
          <a:xfrm>
            <a:off x="7482532" y="4931555"/>
            <a:ext cx="2821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Clients/Participants</a:t>
            </a:r>
          </a:p>
        </p:txBody>
      </p:sp>
      <p:pic>
        <p:nvPicPr>
          <p:cNvPr id="9" name="Graphic 8" descr="Processor outline">
            <a:extLst>
              <a:ext uri="{FF2B5EF4-FFF2-40B4-BE49-F238E27FC236}">
                <a16:creationId xmlns:a16="http://schemas.microsoft.com/office/drawing/2014/main" id="{B5EB7D4A-05F1-55EA-D345-F6CCE7FD897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005040" y="4635916"/>
            <a:ext cx="1052945" cy="1052945"/>
          </a:xfrm>
          <a:prstGeom prst="rect">
            <a:avLst/>
          </a:prstGeom>
        </p:spPr>
      </p:pic>
      <p:pic>
        <p:nvPicPr>
          <p:cNvPr id="10" name="Graphic 9" descr="Processor outline">
            <a:extLst>
              <a:ext uri="{FF2B5EF4-FFF2-40B4-BE49-F238E27FC236}">
                <a16:creationId xmlns:a16="http://schemas.microsoft.com/office/drawing/2014/main" id="{899389C1-A323-8038-1A62-194E366EFBB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164204" y="4635917"/>
            <a:ext cx="1052945" cy="1052945"/>
          </a:xfrm>
          <a:prstGeom prst="rect">
            <a:avLst/>
          </a:prstGeom>
        </p:spPr>
      </p:pic>
      <p:sp>
        <p:nvSpPr>
          <p:cNvPr id="17" name="Can 16">
            <a:extLst>
              <a:ext uri="{FF2B5EF4-FFF2-40B4-BE49-F238E27FC236}">
                <a16:creationId xmlns:a16="http://schemas.microsoft.com/office/drawing/2014/main" id="{C8F8F040-092A-8918-2E3C-0E3193008058}"/>
              </a:ext>
            </a:extLst>
          </p:cNvPr>
          <p:cNvSpPr/>
          <p:nvPr/>
        </p:nvSpPr>
        <p:spPr>
          <a:xfrm rot="5400000">
            <a:off x="5373186" y="2733933"/>
            <a:ext cx="510231" cy="1390133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83F68C-4839-2CB4-DB31-D33BD42C9B26}"/>
              </a:ext>
            </a:extLst>
          </p:cNvPr>
          <p:cNvSpPr txBox="1"/>
          <p:nvPr/>
        </p:nvSpPr>
        <p:spPr>
          <a:xfrm>
            <a:off x="158302" y="1973555"/>
            <a:ext cx="3727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Clients attach message generation timestamps to outgoing messages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E050183-C4C3-557C-CAC8-95AE21F44762}"/>
              </a:ext>
            </a:extLst>
          </p:cNvPr>
          <p:cNvGrpSpPr/>
          <p:nvPr/>
        </p:nvGrpSpPr>
        <p:grpSpPr>
          <a:xfrm>
            <a:off x="6356425" y="3549060"/>
            <a:ext cx="753419" cy="753419"/>
            <a:chOff x="5313966" y="5521682"/>
            <a:chExt cx="753419" cy="753419"/>
          </a:xfrm>
        </p:grpSpPr>
        <p:pic>
          <p:nvPicPr>
            <p:cNvPr id="16" name="Graphic 15" descr="Envelope outline">
              <a:extLst>
                <a:ext uri="{FF2B5EF4-FFF2-40B4-BE49-F238E27FC236}">
                  <a16:creationId xmlns:a16="http://schemas.microsoft.com/office/drawing/2014/main" id="{79D5795A-5421-A618-A3A9-5DD3F392008F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313966" y="5521682"/>
              <a:ext cx="753419" cy="753419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7DB40E2-B054-8E95-2AD9-C4F1CCF0AD61}"/>
                </a:ext>
              </a:extLst>
            </p:cNvPr>
            <p:cNvSpPr txBox="1"/>
            <p:nvPr/>
          </p:nvSpPr>
          <p:spPr>
            <a:xfrm>
              <a:off x="5486400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AC9A87A-FDC1-068E-F24A-51F052BD6057}"/>
              </a:ext>
            </a:extLst>
          </p:cNvPr>
          <p:cNvGrpSpPr/>
          <p:nvPr/>
        </p:nvGrpSpPr>
        <p:grpSpPr>
          <a:xfrm>
            <a:off x="5719711" y="3549062"/>
            <a:ext cx="753419" cy="753419"/>
            <a:chOff x="4123381" y="5521682"/>
            <a:chExt cx="753419" cy="753419"/>
          </a:xfrm>
        </p:grpSpPr>
        <p:pic>
          <p:nvPicPr>
            <p:cNvPr id="11" name="Graphic 10" descr="Envelope outline">
              <a:extLst>
                <a:ext uri="{FF2B5EF4-FFF2-40B4-BE49-F238E27FC236}">
                  <a16:creationId xmlns:a16="http://schemas.microsoft.com/office/drawing/2014/main" id="{071E582B-B079-D834-BD12-61227A348483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4123381" y="5521682"/>
              <a:ext cx="753419" cy="753419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08747C4-59D4-D816-F436-7130427C55BE}"/>
                </a:ext>
              </a:extLst>
            </p:cNvPr>
            <p:cNvSpPr txBox="1"/>
            <p:nvPr/>
          </p:nvSpPr>
          <p:spPr>
            <a:xfrm>
              <a:off x="4319427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272AA6D-FFF4-67D9-AA46-E8C043B06B60}"/>
              </a:ext>
            </a:extLst>
          </p:cNvPr>
          <p:cNvGrpSpPr/>
          <p:nvPr/>
        </p:nvGrpSpPr>
        <p:grpSpPr>
          <a:xfrm>
            <a:off x="6473130" y="5544846"/>
            <a:ext cx="753419" cy="753419"/>
            <a:chOff x="6473130" y="5544846"/>
            <a:chExt cx="753419" cy="753419"/>
          </a:xfrm>
        </p:grpSpPr>
        <p:pic>
          <p:nvPicPr>
            <p:cNvPr id="18" name="Graphic 17" descr="Envelope outline">
              <a:extLst>
                <a:ext uri="{FF2B5EF4-FFF2-40B4-BE49-F238E27FC236}">
                  <a16:creationId xmlns:a16="http://schemas.microsoft.com/office/drawing/2014/main" id="{18772611-6DA3-01A1-E443-F3F0F82646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6473130" y="5544846"/>
              <a:ext cx="753419" cy="753419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93423A2-C9DD-B0D8-0E89-0F212DA26849}"/>
                </a:ext>
              </a:extLst>
            </p:cNvPr>
            <p:cNvSpPr txBox="1"/>
            <p:nvPr/>
          </p:nvSpPr>
          <p:spPr>
            <a:xfrm>
              <a:off x="6654315" y="5688861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3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16568E75-D2F3-28A8-AEB8-0350858C90D1}"/>
              </a:ext>
            </a:extLst>
          </p:cNvPr>
          <p:cNvSpPr txBox="1"/>
          <p:nvPr/>
        </p:nvSpPr>
        <p:spPr>
          <a:xfrm>
            <a:off x="8420545" y="1973554"/>
            <a:ext cx="3727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Sequencer waits for at least one message from each client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5374BB8-E0FD-BA6D-AD45-D6A45F1151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54988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Sequencer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 + LOQ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08602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11576BAD-C08C-6286-9D41-F5F300905F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AFF34040-6EC2-AA31-C234-3651FCC3B6D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Primer On Financial Exchanges</a:t>
            </a:r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45171D6-F44B-08E2-015F-10CDDF045642}"/>
              </a:ext>
            </a:extLst>
          </p:cNvPr>
          <p:cNvSpPr/>
          <p:nvPr/>
        </p:nvSpPr>
        <p:spPr>
          <a:xfrm>
            <a:off x="3742006" y="1617785"/>
            <a:ext cx="3629465" cy="113948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4567F68-30DB-B602-7C4A-8AA705913959}"/>
              </a:ext>
            </a:extLst>
          </p:cNvPr>
          <p:cNvSpPr/>
          <p:nvPr/>
        </p:nvSpPr>
        <p:spPr>
          <a:xfrm>
            <a:off x="2121878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156B486-7F3B-C648-4B4C-565A770A6774}"/>
              </a:ext>
            </a:extLst>
          </p:cNvPr>
          <p:cNvSpPr/>
          <p:nvPr/>
        </p:nvSpPr>
        <p:spPr>
          <a:xfrm>
            <a:off x="4963551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E81366A-815E-F884-EA32-AE2A04C2B203}"/>
              </a:ext>
            </a:extLst>
          </p:cNvPr>
          <p:cNvSpPr/>
          <p:nvPr/>
        </p:nvSpPr>
        <p:spPr>
          <a:xfrm>
            <a:off x="7805224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1094115-88E4-A875-CF28-62AC6DD29273}"/>
              </a:ext>
            </a:extLst>
          </p:cNvPr>
          <p:cNvSpPr/>
          <p:nvPr/>
        </p:nvSpPr>
        <p:spPr>
          <a:xfrm>
            <a:off x="3014004" y="6264633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4EFA45-8AA6-15C6-D09D-08BED2303AFA}"/>
              </a:ext>
            </a:extLst>
          </p:cNvPr>
          <p:cNvSpPr/>
          <p:nvPr/>
        </p:nvSpPr>
        <p:spPr>
          <a:xfrm>
            <a:off x="5927188" y="6260744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F68288B-1215-14E1-6F4A-4A8A716B40D9}"/>
              </a:ext>
            </a:extLst>
          </p:cNvPr>
          <p:cNvSpPr/>
          <p:nvPr/>
        </p:nvSpPr>
        <p:spPr>
          <a:xfrm>
            <a:off x="9009184" y="6254510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9278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C234167B-C12F-D3CF-BBBF-69E5293EA0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extBox 1">
            <a:extLst>
              <a:ext uri="{FF2B5EF4-FFF2-40B4-BE49-F238E27FC236}">
                <a16:creationId xmlns:a16="http://schemas.microsoft.com/office/drawing/2014/main" id="{6A7B9822-C51D-3CF7-CFDA-A5694D8B3204}"/>
              </a:ext>
            </a:extLst>
          </p:cNvPr>
          <p:cNvGraphicFramePr/>
          <p:nvPr/>
        </p:nvGraphicFramePr>
        <p:xfrm>
          <a:off x="-3930768" y="-2383265"/>
          <a:ext cx="113608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Graphic 1" descr="Server with solid fill">
            <a:extLst>
              <a:ext uri="{FF2B5EF4-FFF2-40B4-BE49-F238E27FC236}">
                <a16:creationId xmlns:a16="http://schemas.microsoft.com/office/drawing/2014/main" id="{5D771217-788E-1D6E-5586-D24A4F940A9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76800" y="1336318"/>
            <a:ext cx="1219200" cy="1219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106ACAB-5E95-90F6-E160-60ED59DA3F0F}"/>
              </a:ext>
            </a:extLst>
          </p:cNvPr>
          <p:cNvSpPr txBox="1"/>
          <p:nvPr/>
        </p:nvSpPr>
        <p:spPr>
          <a:xfrm>
            <a:off x="5951913" y="1569012"/>
            <a:ext cx="18177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Exchange Server</a:t>
            </a:r>
          </a:p>
        </p:txBody>
      </p:sp>
      <p:pic>
        <p:nvPicPr>
          <p:cNvPr id="7" name="Graphic 6" descr="Processor outline">
            <a:extLst>
              <a:ext uri="{FF2B5EF4-FFF2-40B4-BE49-F238E27FC236}">
                <a16:creationId xmlns:a16="http://schemas.microsoft.com/office/drawing/2014/main" id="{FA0E9D29-DC48-62AD-807C-5377DCA23A8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23368" y="4635916"/>
            <a:ext cx="1052945" cy="10529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5C6DFC2-5507-3911-CFCD-B886239FB114}"/>
              </a:ext>
            </a:extLst>
          </p:cNvPr>
          <p:cNvSpPr txBox="1"/>
          <p:nvPr/>
        </p:nvSpPr>
        <p:spPr>
          <a:xfrm>
            <a:off x="7482532" y="4931555"/>
            <a:ext cx="2821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Clients/Participants</a:t>
            </a:r>
          </a:p>
        </p:txBody>
      </p:sp>
      <p:pic>
        <p:nvPicPr>
          <p:cNvPr id="9" name="Graphic 8" descr="Processor outline">
            <a:extLst>
              <a:ext uri="{FF2B5EF4-FFF2-40B4-BE49-F238E27FC236}">
                <a16:creationId xmlns:a16="http://schemas.microsoft.com/office/drawing/2014/main" id="{BD67F434-A4C2-AF2A-855D-1D14CEF10D5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005040" y="4635916"/>
            <a:ext cx="1052945" cy="1052945"/>
          </a:xfrm>
          <a:prstGeom prst="rect">
            <a:avLst/>
          </a:prstGeom>
        </p:spPr>
      </p:pic>
      <p:pic>
        <p:nvPicPr>
          <p:cNvPr id="10" name="Graphic 9" descr="Processor outline">
            <a:extLst>
              <a:ext uri="{FF2B5EF4-FFF2-40B4-BE49-F238E27FC236}">
                <a16:creationId xmlns:a16="http://schemas.microsoft.com/office/drawing/2014/main" id="{C462AC4C-E5C0-4C61-A542-A6F943AEBB5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164204" y="4635917"/>
            <a:ext cx="1052945" cy="1052945"/>
          </a:xfrm>
          <a:prstGeom prst="rect">
            <a:avLst/>
          </a:prstGeom>
        </p:spPr>
      </p:pic>
      <p:sp>
        <p:nvSpPr>
          <p:cNvPr id="17" name="Can 16">
            <a:extLst>
              <a:ext uri="{FF2B5EF4-FFF2-40B4-BE49-F238E27FC236}">
                <a16:creationId xmlns:a16="http://schemas.microsoft.com/office/drawing/2014/main" id="{6AC1D063-7047-C8BF-0924-42B31E73FFB2}"/>
              </a:ext>
            </a:extLst>
          </p:cNvPr>
          <p:cNvSpPr/>
          <p:nvPr/>
        </p:nvSpPr>
        <p:spPr>
          <a:xfrm rot="5400000">
            <a:off x="5373186" y="2733933"/>
            <a:ext cx="510231" cy="1390133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7150BE-4C6C-E928-D095-50EDB4D1707E}"/>
              </a:ext>
            </a:extLst>
          </p:cNvPr>
          <p:cNvSpPr txBox="1"/>
          <p:nvPr/>
        </p:nvSpPr>
        <p:spPr>
          <a:xfrm>
            <a:off x="158302" y="1973555"/>
            <a:ext cx="3727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Clients attach message generation timestamps to outgoing messages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5876E9C-0573-FAA0-C7FB-53025589F641}"/>
              </a:ext>
            </a:extLst>
          </p:cNvPr>
          <p:cNvGrpSpPr/>
          <p:nvPr/>
        </p:nvGrpSpPr>
        <p:grpSpPr>
          <a:xfrm>
            <a:off x="6356425" y="3549060"/>
            <a:ext cx="753419" cy="753419"/>
            <a:chOff x="5313966" y="5521682"/>
            <a:chExt cx="753419" cy="753419"/>
          </a:xfrm>
        </p:grpSpPr>
        <p:pic>
          <p:nvPicPr>
            <p:cNvPr id="16" name="Graphic 15" descr="Envelope outline">
              <a:extLst>
                <a:ext uri="{FF2B5EF4-FFF2-40B4-BE49-F238E27FC236}">
                  <a16:creationId xmlns:a16="http://schemas.microsoft.com/office/drawing/2014/main" id="{2BD60132-3123-4E08-8CA2-2B92DF2B74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313966" y="5521682"/>
              <a:ext cx="753419" cy="753419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1C71A84-43CD-0F1A-4189-CD4FBB723660}"/>
                </a:ext>
              </a:extLst>
            </p:cNvPr>
            <p:cNvSpPr txBox="1"/>
            <p:nvPr/>
          </p:nvSpPr>
          <p:spPr>
            <a:xfrm>
              <a:off x="5486400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1EEFD75-12F7-9BDA-EEAE-A4620EE20453}"/>
              </a:ext>
            </a:extLst>
          </p:cNvPr>
          <p:cNvGrpSpPr/>
          <p:nvPr/>
        </p:nvGrpSpPr>
        <p:grpSpPr>
          <a:xfrm>
            <a:off x="5719711" y="3549062"/>
            <a:ext cx="753419" cy="753419"/>
            <a:chOff x="4123381" y="5521682"/>
            <a:chExt cx="753419" cy="753419"/>
          </a:xfrm>
        </p:grpSpPr>
        <p:pic>
          <p:nvPicPr>
            <p:cNvPr id="11" name="Graphic 10" descr="Envelope outline">
              <a:extLst>
                <a:ext uri="{FF2B5EF4-FFF2-40B4-BE49-F238E27FC236}">
                  <a16:creationId xmlns:a16="http://schemas.microsoft.com/office/drawing/2014/main" id="{3FC256D2-BF52-A2F0-9512-846BA29F3A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4123381" y="5521682"/>
              <a:ext cx="753419" cy="753419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60A0674-53B4-4574-26F8-8F9036604239}"/>
                </a:ext>
              </a:extLst>
            </p:cNvPr>
            <p:cNvSpPr txBox="1"/>
            <p:nvPr/>
          </p:nvSpPr>
          <p:spPr>
            <a:xfrm>
              <a:off x="4319427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1BFCF83-0939-EB1A-C5D3-8C65596DC2D8}"/>
              </a:ext>
            </a:extLst>
          </p:cNvPr>
          <p:cNvGrpSpPr/>
          <p:nvPr/>
        </p:nvGrpSpPr>
        <p:grpSpPr>
          <a:xfrm>
            <a:off x="5057985" y="3549060"/>
            <a:ext cx="753419" cy="753419"/>
            <a:chOff x="6473130" y="5544846"/>
            <a:chExt cx="753419" cy="753419"/>
          </a:xfrm>
        </p:grpSpPr>
        <p:pic>
          <p:nvPicPr>
            <p:cNvPr id="18" name="Graphic 17" descr="Envelope outline">
              <a:extLst>
                <a:ext uri="{FF2B5EF4-FFF2-40B4-BE49-F238E27FC236}">
                  <a16:creationId xmlns:a16="http://schemas.microsoft.com/office/drawing/2014/main" id="{DF61EB05-4C71-A8D6-7853-92C62C382F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6473130" y="5544846"/>
              <a:ext cx="753419" cy="753419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5917D34-A95C-2C1B-5C0A-6D2B6867DE41}"/>
                </a:ext>
              </a:extLst>
            </p:cNvPr>
            <p:cNvSpPr txBox="1"/>
            <p:nvPr/>
          </p:nvSpPr>
          <p:spPr>
            <a:xfrm>
              <a:off x="6654315" y="5688861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3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05F75933-C835-92A7-7390-B5114B10600B}"/>
              </a:ext>
            </a:extLst>
          </p:cNvPr>
          <p:cNvSpPr txBox="1"/>
          <p:nvPr/>
        </p:nvSpPr>
        <p:spPr>
          <a:xfrm>
            <a:off x="8420545" y="1973554"/>
            <a:ext cx="3727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Sequencer waits for at least one message from each client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09E4C5-AB09-A87B-BB10-59F313A00580}"/>
              </a:ext>
            </a:extLst>
          </p:cNvPr>
          <p:cNvSpPr txBox="1"/>
          <p:nvPr/>
        </p:nvSpPr>
        <p:spPr>
          <a:xfrm>
            <a:off x="8420544" y="3508408"/>
            <a:ext cx="37279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It releases the smallest </a:t>
            </a:r>
            <a:r>
              <a:rPr lang="en-US" sz="2400" dirty="0" err="1"/>
              <a:t>ts’</a:t>
            </a:r>
            <a:r>
              <a:rPr lang="en-US" sz="2400" dirty="0"/>
              <a:t> message and waits again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D91A556-D653-5CDA-7341-C7B294BAF5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54988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Sequencer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 + LOQ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78842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A8E3E709-8CEF-FDA8-334E-D9E7E6A655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extBox 1">
            <a:extLst>
              <a:ext uri="{FF2B5EF4-FFF2-40B4-BE49-F238E27FC236}">
                <a16:creationId xmlns:a16="http://schemas.microsoft.com/office/drawing/2014/main" id="{E0570CD7-19CF-EE0B-3863-84C2670AE0D0}"/>
              </a:ext>
            </a:extLst>
          </p:cNvPr>
          <p:cNvGraphicFramePr/>
          <p:nvPr/>
        </p:nvGraphicFramePr>
        <p:xfrm>
          <a:off x="-3930768" y="-2383265"/>
          <a:ext cx="113608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Graphic 1" descr="Server with solid fill">
            <a:extLst>
              <a:ext uri="{FF2B5EF4-FFF2-40B4-BE49-F238E27FC236}">
                <a16:creationId xmlns:a16="http://schemas.microsoft.com/office/drawing/2014/main" id="{2A2530BD-3512-EE22-4881-4DC5D8325B4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76800" y="1336318"/>
            <a:ext cx="1219200" cy="1219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4207E71-D3B2-CB52-A0C5-25EC995BE7C1}"/>
              </a:ext>
            </a:extLst>
          </p:cNvPr>
          <p:cNvSpPr txBox="1"/>
          <p:nvPr/>
        </p:nvSpPr>
        <p:spPr>
          <a:xfrm>
            <a:off x="5951913" y="1569012"/>
            <a:ext cx="18177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Exchange Server</a:t>
            </a:r>
          </a:p>
        </p:txBody>
      </p:sp>
      <p:pic>
        <p:nvPicPr>
          <p:cNvPr id="7" name="Graphic 6" descr="Processor outline">
            <a:extLst>
              <a:ext uri="{FF2B5EF4-FFF2-40B4-BE49-F238E27FC236}">
                <a16:creationId xmlns:a16="http://schemas.microsoft.com/office/drawing/2014/main" id="{D26EA9A3-D905-02CF-F0DB-C6B054CA064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23368" y="4635916"/>
            <a:ext cx="1052945" cy="10529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9B4B4DE-8A40-C73F-F8F2-4C067496EDD4}"/>
              </a:ext>
            </a:extLst>
          </p:cNvPr>
          <p:cNvSpPr txBox="1"/>
          <p:nvPr/>
        </p:nvSpPr>
        <p:spPr>
          <a:xfrm>
            <a:off x="7482532" y="4931555"/>
            <a:ext cx="2821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Clients/Participants</a:t>
            </a:r>
          </a:p>
        </p:txBody>
      </p:sp>
      <p:pic>
        <p:nvPicPr>
          <p:cNvPr id="9" name="Graphic 8" descr="Processor outline">
            <a:extLst>
              <a:ext uri="{FF2B5EF4-FFF2-40B4-BE49-F238E27FC236}">
                <a16:creationId xmlns:a16="http://schemas.microsoft.com/office/drawing/2014/main" id="{A48A9AA4-D925-A781-B266-7B43CDFA67C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005040" y="4635916"/>
            <a:ext cx="1052945" cy="1052945"/>
          </a:xfrm>
          <a:prstGeom prst="rect">
            <a:avLst/>
          </a:prstGeom>
        </p:spPr>
      </p:pic>
      <p:pic>
        <p:nvPicPr>
          <p:cNvPr id="10" name="Graphic 9" descr="Processor outline">
            <a:extLst>
              <a:ext uri="{FF2B5EF4-FFF2-40B4-BE49-F238E27FC236}">
                <a16:creationId xmlns:a16="http://schemas.microsoft.com/office/drawing/2014/main" id="{4D9DBCE5-163D-8797-4A2E-F15D481294B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164204" y="4635917"/>
            <a:ext cx="1052945" cy="1052945"/>
          </a:xfrm>
          <a:prstGeom prst="rect">
            <a:avLst/>
          </a:prstGeom>
        </p:spPr>
      </p:pic>
      <p:sp>
        <p:nvSpPr>
          <p:cNvPr id="17" name="Can 16">
            <a:extLst>
              <a:ext uri="{FF2B5EF4-FFF2-40B4-BE49-F238E27FC236}">
                <a16:creationId xmlns:a16="http://schemas.microsoft.com/office/drawing/2014/main" id="{5BE78168-E67E-FCA4-06E0-54DB866937E7}"/>
              </a:ext>
            </a:extLst>
          </p:cNvPr>
          <p:cNvSpPr/>
          <p:nvPr/>
        </p:nvSpPr>
        <p:spPr>
          <a:xfrm rot="5400000">
            <a:off x="5373186" y="2733933"/>
            <a:ext cx="510231" cy="1390133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0716B8-1977-7AD4-441D-674FB032B7D2}"/>
              </a:ext>
            </a:extLst>
          </p:cNvPr>
          <p:cNvSpPr txBox="1"/>
          <p:nvPr/>
        </p:nvSpPr>
        <p:spPr>
          <a:xfrm>
            <a:off x="158302" y="1973555"/>
            <a:ext cx="3727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Clients attach message generation timestamps to outgoing messages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1DCFBA3-66F2-EF5B-7CBC-E134EEF9AE2E}"/>
              </a:ext>
            </a:extLst>
          </p:cNvPr>
          <p:cNvGrpSpPr/>
          <p:nvPr/>
        </p:nvGrpSpPr>
        <p:grpSpPr>
          <a:xfrm>
            <a:off x="6386306" y="2333813"/>
            <a:ext cx="753419" cy="753419"/>
            <a:chOff x="5313966" y="5521682"/>
            <a:chExt cx="753419" cy="753419"/>
          </a:xfrm>
        </p:grpSpPr>
        <p:pic>
          <p:nvPicPr>
            <p:cNvPr id="16" name="Graphic 15" descr="Envelope outline">
              <a:extLst>
                <a:ext uri="{FF2B5EF4-FFF2-40B4-BE49-F238E27FC236}">
                  <a16:creationId xmlns:a16="http://schemas.microsoft.com/office/drawing/2014/main" id="{8C4E8B56-6578-369F-25E2-F14E2E4FA4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313966" y="5521682"/>
              <a:ext cx="753419" cy="753419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C12D2EB-7655-5ECF-4E36-662848D4215C}"/>
                </a:ext>
              </a:extLst>
            </p:cNvPr>
            <p:cNvSpPr txBox="1"/>
            <p:nvPr/>
          </p:nvSpPr>
          <p:spPr>
            <a:xfrm>
              <a:off x="5486400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DCEBE77-B5A5-8BAE-1A07-38BA84866BCD}"/>
              </a:ext>
            </a:extLst>
          </p:cNvPr>
          <p:cNvGrpSpPr/>
          <p:nvPr/>
        </p:nvGrpSpPr>
        <p:grpSpPr>
          <a:xfrm>
            <a:off x="5719711" y="3549062"/>
            <a:ext cx="753419" cy="753419"/>
            <a:chOff x="4123381" y="5521682"/>
            <a:chExt cx="753419" cy="753419"/>
          </a:xfrm>
        </p:grpSpPr>
        <p:pic>
          <p:nvPicPr>
            <p:cNvPr id="11" name="Graphic 10" descr="Envelope outline">
              <a:extLst>
                <a:ext uri="{FF2B5EF4-FFF2-40B4-BE49-F238E27FC236}">
                  <a16:creationId xmlns:a16="http://schemas.microsoft.com/office/drawing/2014/main" id="{EC052D40-1D33-C3D1-40C5-64C2D326954E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4123381" y="5521682"/>
              <a:ext cx="753419" cy="753419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986FD76-EC9F-4C1D-9C20-F48E6BC23CE3}"/>
                </a:ext>
              </a:extLst>
            </p:cNvPr>
            <p:cNvSpPr txBox="1"/>
            <p:nvPr/>
          </p:nvSpPr>
          <p:spPr>
            <a:xfrm>
              <a:off x="4319427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3A5B5B0-9132-0512-212D-04282F86A58A}"/>
              </a:ext>
            </a:extLst>
          </p:cNvPr>
          <p:cNvGrpSpPr/>
          <p:nvPr/>
        </p:nvGrpSpPr>
        <p:grpSpPr>
          <a:xfrm>
            <a:off x="5057985" y="3549060"/>
            <a:ext cx="753419" cy="753419"/>
            <a:chOff x="6473130" y="5544846"/>
            <a:chExt cx="753419" cy="753419"/>
          </a:xfrm>
        </p:grpSpPr>
        <p:pic>
          <p:nvPicPr>
            <p:cNvPr id="18" name="Graphic 17" descr="Envelope outline">
              <a:extLst>
                <a:ext uri="{FF2B5EF4-FFF2-40B4-BE49-F238E27FC236}">
                  <a16:creationId xmlns:a16="http://schemas.microsoft.com/office/drawing/2014/main" id="{9EF27254-355F-703C-A6F3-5A8DB98270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6473130" y="5544846"/>
              <a:ext cx="753419" cy="753419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1BB3C77-AF67-134D-003A-759235E32F52}"/>
                </a:ext>
              </a:extLst>
            </p:cNvPr>
            <p:cNvSpPr txBox="1"/>
            <p:nvPr/>
          </p:nvSpPr>
          <p:spPr>
            <a:xfrm>
              <a:off x="6654315" y="5688861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3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724E2A79-D13E-3D29-309C-5EB993F0174D}"/>
              </a:ext>
            </a:extLst>
          </p:cNvPr>
          <p:cNvSpPr txBox="1"/>
          <p:nvPr/>
        </p:nvSpPr>
        <p:spPr>
          <a:xfrm>
            <a:off x="8420545" y="1973554"/>
            <a:ext cx="3727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Sequencer waits for at least one message from each client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3801E3-361D-F650-2B20-757402D68B46}"/>
              </a:ext>
            </a:extLst>
          </p:cNvPr>
          <p:cNvSpPr txBox="1"/>
          <p:nvPr/>
        </p:nvSpPr>
        <p:spPr>
          <a:xfrm>
            <a:off x="8420544" y="3508408"/>
            <a:ext cx="37279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It releases the smallest </a:t>
            </a:r>
            <a:r>
              <a:rPr lang="en-US" sz="2400" dirty="0" err="1"/>
              <a:t>ts’</a:t>
            </a:r>
            <a:r>
              <a:rPr lang="en-US" sz="2400" dirty="0"/>
              <a:t> message and waits again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10B061D-BDF9-F71C-D803-AFC55F8B0858}"/>
              </a:ext>
            </a:extLst>
          </p:cNvPr>
          <p:cNvGrpSpPr/>
          <p:nvPr/>
        </p:nvGrpSpPr>
        <p:grpSpPr>
          <a:xfrm>
            <a:off x="5343001" y="5544846"/>
            <a:ext cx="753419" cy="753419"/>
            <a:chOff x="5313966" y="5521682"/>
            <a:chExt cx="753419" cy="753419"/>
          </a:xfrm>
        </p:grpSpPr>
        <p:pic>
          <p:nvPicPr>
            <p:cNvPr id="13" name="Graphic 12" descr="Envelope outline">
              <a:extLst>
                <a:ext uri="{FF2B5EF4-FFF2-40B4-BE49-F238E27FC236}">
                  <a16:creationId xmlns:a16="http://schemas.microsoft.com/office/drawing/2014/main" id="{C98CF25C-82DD-7A1B-726D-50AD9CCBDBD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313966" y="5521682"/>
              <a:ext cx="753419" cy="753419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A61701C-0B78-9582-E1AB-4B0741220BEB}"/>
                </a:ext>
              </a:extLst>
            </p:cNvPr>
            <p:cNvSpPr txBox="1"/>
            <p:nvPr/>
          </p:nvSpPr>
          <p:spPr>
            <a:xfrm>
              <a:off x="5486400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4</a:t>
              </a:r>
            </a:p>
          </p:txBody>
        </p:sp>
      </p:grp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E6350A8F-CAD5-5170-F0D6-FFC423AC4E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54988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Sequencer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 + LOQ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28277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95C8615B-A32A-51C8-7F92-12417CF481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extBox 1">
            <a:extLst>
              <a:ext uri="{FF2B5EF4-FFF2-40B4-BE49-F238E27FC236}">
                <a16:creationId xmlns:a16="http://schemas.microsoft.com/office/drawing/2014/main" id="{5842A7B5-698A-16F4-2641-B2EEB5018A6F}"/>
              </a:ext>
            </a:extLst>
          </p:cNvPr>
          <p:cNvGraphicFramePr/>
          <p:nvPr/>
        </p:nvGraphicFramePr>
        <p:xfrm>
          <a:off x="-3930768" y="-2383265"/>
          <a:ext cx="113608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Graphic 1" descr="Server with solid fill">
            <a:extLst>
              <a:ext uri="{FF2B5EF4-FFF2-40B4-BE49-F238E27FC236}">
                <a16:creationId xmlns:a16="http://schemas.microsoft.com/office/drawing/2014/main" id="{B181366D-5FD6-5CA4-7820-B5EC8E079D7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76800" y="1336318"/>
            <a:ext cx="1219200" cy="1219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50F4675-67E5-7085-4EF2-84CBC1B1BB6C}"/>
              </a:ext>
            </a:extLst>
          </p:cNvPr>
          <p:cNvSpPr txBox="1"/>
          <p:nvPr/>
        </p:nvSpPr>
        <p:spPr>
          <a:xfrm>
            <a:off x="5951913" y="1569012"/>
            <a:ext cx="18177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Exchange Server</a:t>
            </a:r>
          </a:p>
        </p:txBody>
      </p:sp>
      <p:pic>
        <p:nvPicPr>
          <p:cNvPr id="7" name="Graphic 6" descr="Processor outline">
            <a:extLst>
              <a:ext uri="{FF2B5EF4-FFF2-40B4-BE49-F238E27FC236}">
                <a16:creationId xmlns:a16="http://schemas.microsoft.com/office/drawing/2014/main" id="{F7D3B5F9-14CD-2F92-BA03-CEB9B6D404A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23368" y="4635916"/>
            <a:ext cx="1052945" cy="10529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6D067BE-32F3-A366-90C1-28356687AE22}"/>
              </a:ext>
            </a:extLst>
          </p:cNvPr>
          <p:cNvSpPr txBox="1"/>
          <p:nvPr/>
        </p:nvSpPr>
        <p:spPr>
          <a:xfrm>
            <a:off x="7482532" y="4931555"/>
            <a:ext cx="2821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Clients/Participants</a:t>
            </a:r>
          </a:p>
        </p:txBody>
      </p:sp>
      <p:pic>
        <p:nvPicPr>
          <p:cNvPr id="9" name="Graphic 8" descr="Processor outline">
            <a:extLst>
              <a:ext uri="{FF2B5EF4-FFF2-40B4-BE49-F238E27FC236}">
                <a16:creationId xmlns:a16="http://schemas.microsoft.com/office/drawing/2014/main" id="{0592E5B2-C9BE-6300-907E-78FC981FCB4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005040" y="4635916"/>
            <a:ext cx="1052945" cy="1052945"/>
          </a:xfrm>
          <a:prstGeom prst="rect">
            <a:avLst/>
          </a:prstGeom>
        </p:spPr>
      </p:pic>
      <p:pic>
        <p:nvPicPr>
          <p:cNvPr id="10" name="Graphic 9" descr="Processor outline">
            <a:extLst>
              <a:ext uri="{FF2B5EF4-FFF2-40B4-BE49-F238E27FC236}">
                <a16:creationId xmlns:a16="http://schemas.microsoft.com/office/drawing/2014/main" id="{C0C15434-C5CC-7A5D-89F7-8BAC9B4B1F0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164204" y="4635917"/>
            <a:ext cx="1052945" cy="1052945"/>
          </a:xfrm>
          <a:prstGeom prst="rect">
            <a:avLst/>
          </a:prstGeom>
        </p:spPr>
      </p:pic>
      <p:sp>
        <p:nvSpPr>
          <p:cNvPr id="17" name="Can 16">
            <a:extLst>
              <a:ext uri="{FF2B5EF4-FFF2-40B4-BE49-F238E27FC236}">
                <a16:creationId xmlns:a16="http://schemas.microsoft.com/office/drawing/2014/main" id="{E1489721-24C6-CCEB-80E4-0BF888E225AB}"/>
              </a:ext>
            </a:extLst>
          </p:cNvPr>
          <p:cNvSpPr/>
          <p:nvPr/>
        </p:nvSpPr>
        <p:spPr>
          <a:xfrm rot="5400000">
            <a:off x="5373186" y="2733933"/>
            <a:ext cx="510231" cy="1390133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A588EC-A4FC-7BB4-6029-CA20FBD860FD}"/>
              </a:ext>
            </a:extLst>
          </p:cNvPr>
          <p:cNvSpPr txBox="1"/>
          <p:nvPr/>
        </p:nvSpPr>
        <p:spPr>
          <a:xfrm>
            <a:off x="158302" y="1973555"/>
            <a:ext cx="3727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Clients attach message generation timestamps to outgoing messages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B9424E8-7EA4-F50D-1A20-9F10D31A258E}"/>
              </a:ext>
            </a:extLst>
          </p:cNvPr>
          <p:cNvGrpSpPr/>
          <p:nvPr/>
        </p:nvGrpSpPr>
        <p:grpSpPr>
          <a:xfrm>
            <a:off x="6386306" y="2333813"/>
            <a:ext cx="753419" cy="753419"/>
            <a:chOff x="5313966" y="5521682"/>
            <a:chExt cx="753419" cy="753419"/>
          </a:xfrm>
        </p:grpSpPr>
        <p:pic>
          <p:nvPicPr>
            <p:cNvPr id="16" name="Graphic 15" descr="Envelope outline">
              <a:extLst>
                <a:ext uri="{FF2B5EF4-FFF2-40B4-BE49-F238E27FC236}">
                  <a16:creationId xmlns:a16="http://schemas.microsoft.com/office/drawing/2014/main" id="{ED34272F-3F83-A171-37A1-9AFE7447C574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313966" y="5521682"/>
              <a:ext cx="753419" cy="753419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0F1AA02-07DC-1E08-CC6E-4ED6F7DC97DF}"/>
                </a:ext>
              </a:extLst>
            </p:cNvPr>
            <p:cNvSpPr txBox="1"/>
            <p:nvPr/>
          </p:nvSpPr>
          <p:spPr>
            <a:xfrm>
              <a:off x="5486400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D239F68-51BF-D4D0-7B8A-38CB490D0E68}"/>
              </a:ext>
            </a:extLst>
          </p:cNvPr>
          <p:cNvGrpSpPr/>
          <p:nvPr/>
        </p:nvGrpSpPr>
        <p:grpSpPr>
          <a:xfrm>
            <a:off x="5719711" y="3549062"/>
            <a:ext cx="753419" cy="753419"/>
            <a:chOff x="4123381" y="5521682"/>
            <a:chExt cx="753419" cy="753419"/>
          </a:xfrm>
        </p:grpSpPr>
        <p:pic>
          <p:nvPicPr>
            <p:cNvPr id="11" name="Graphic 10" descr="Envelope outline">
              <a:extLst>
                <a:ext uri="{FF2B5EF4-FFF2-40B4-BE49-F238E27FC236}">
                  <a16:creationId xmlns:a16="http://schemas.microsoft.com/office/drawing/2014/main" id="{83E0E7B4-297A-FAB2-0A3B-49A16D503D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4123381" y="5521682"/>
              <a:ext cx="753419" cy="753419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C3F7A94-FAB9-E6C9-6CE0-5E0C650BBEEF}"/>
                </a:ext>
              </a:extLst>
            </p:cNvPr>
            <p:cNvSpPr txBox="1"/>
            <p:nvPr/>
          </p:nvSpPr>
          <p:spPr>
            <a:xfrm>
              <a:off x="4319427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0C2239B-C014-47B4-7371-EDFC83151473}"/>
              </a:ext>
            </a:extLst>
          </p:cNvPr>
          <p:cNvGrpSpPr/>
          <p:nvPr/>
        </p:nvGrpSpPr>
        <p:grpSpPr>
          <a:xfrm>
            <a:off x="5057985" y="3549060"/>
            <a:ext cx="753419" cy="753419"/>
            <a:chOff x="6473130" y="5544846"/>
            <a:chExt cx="753419" cy="753419"/>
          </a:xfrm>
        </p:grpSpPr>
        <p:pic>
          <p:nvPicPr>
            <p:cNvPr id="18" name="Graphic 17" descr="Envelope outline">
              <a:extLst>
                <a:ext uri="{FF2B5EF4-FFF2-40B4-BE49-F238E27FC236}">
                  <a16:creationId xmlns:a16="http://schemas.microsoft.com/office/drawing/2014/main" id="{CFBEE8CD-6147-59FC-1340-D03B294ADB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6473130" y="5544846"/>
              <a:ext cx="753419" cy="753419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1A3A418-57BF-15CD-D541-D6989108E6E5}"/>
                </a:ext>
              </a:extLst>
            </p:cNvPr>
            <p:cNvSpPr txBox="1"/>
            <p:nvPr/>
          </p:nvSpPr>
          <p:spPr>
            <a:xfrm>
              <a:off x="6654315" y="5688861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3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7C839782-7C61-030F-B53E-4D6D4859FC7E}"/>
              </a:ext>
            </a:extLst>
          </p:cNvPr>
          <p:cNvSpPr txBox="1"/>
          <p:nvPr/>
        </p:nvSpPr>
        <p:spPr>
          <a:xfrm>
            <a:off x="8420545" y="1973554"/>
            <a:ext cx="3727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Sequencer waits for at least one message from each client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F4F78D-5B10-7A8F-75C3-78B6AE29118F}"/>
              </a:ext>
            </a:extLst>
          </p:cNvPr>
          <p:cNvSpPr txBox="1"/>
          <p:nvPr/>
        </p:nvSpPr>
        <p:spPr>
          <a:xfrm>
            <a:off x="8420544" y="3508408"/>
            <a:ext cx="37279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It releases the smallest </a:t>
            </a:r>
            <a:r>
              <a:rPr lang="en-US" sz="2400" dirty="0" err="1"/>
              <a:t>ts’</a:t>
            </a:r>
            <a:r>
              <a:rPr lang="en-US" sz="2400" dirty="0"/>
              <a:t> message and waits again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EF82E6B-4FBB-A7A3-FE86-6256B726A338}"/>
              </a:ext>
            </a:extLst>
          </p:cNvPr>
          <p:cNvGrpSpPr/>
          <p:nvPr/>
        </p:nvGrpSpPr>
        <p:grpSpPr>
          <a:xfrm>
            <a:off x="4406763" y="3549060"/>
            <a:ext cx="753419" cy="753419"/>
            <a:chOff x="5313966" y="5521682"/>
            <a:chExt cx="753419" cy="753419"/>
          </a:xfrm>
        </p:grpSpPr>
        <p:pic>
          <p:nvPicPr>
            <p:cNvPr id="13" name="Graphic 12" descr="Envelope outline">
              <a:extLst>
                <a:ext uri="{FF2B5EF4-FFF2-40B4-BE49-F238E27FC236}">
                  <a16:creationId xmlns:a16="http://schemas.microsoft.com/office/drawing/2014/main" id="{FCF5CC08-09B7-246E-825A-8BAC7BD0E4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313966" y="5521682"/>
              <a:ext cx="753419" cy="753419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AA9165F-F41A-BA65-307C-6141F0B5CADD}"/>
                </a:ext>
              </a:extLst>
            </p:cNvPr>
            <p:cNvSpPr txBox="1"/>
            <p:nvPr/>
          </p:nvSpPr>
          <p:spPr>
            <a:xfrm>
              <a:off x="5486400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4</a:t>
              </a:r>
            </a:p>
          </p:txBody>
        </p:sp>
      </p:grp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2453C236-914A-8DA7-0F42-595CAA4626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54988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Sequencer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 + LOQ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45320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E90ECAF4-814B-3E2F-E0A1-0BDFBDA6CB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extBox 1">
            <a:extLst>
              <a:ext uri="{FF2B5EF4-FFF2-40B4-BE49-F238E27FC236}">
                <a16:creationId xmlns:a16="http://schemas.microsoft.com/office/drawing/2014/main" id="{C452EC6B-2FD7-C30A-F68D-E4C539F87464}"/>
              </a:ext>
            </a:extLst>
          </p:cNvPr>
          <p:cNvGraphicFramePr/>
          <p:nvPr/>
        </p:nvGraphicFramePr>
        <p:xfrm>
          <a:off x="-3930768" y="-2383265"/>
          <a:ext cx="113608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Graphic 1" descr="Server with solid fill">
            <a:extLst>
              <a:ext uri="{FF2B5EF4-FFF2-40B4-BE49-F238E27FC236}">
                <a16:creationId xmlns:a16="http://schemas.microsoft.com/office/drawing/2014/main" id="{8C3EBAF2-D97D-90FE-27DE-6356E94700E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76800" y="1336318"/>
            <a:ext cx="1219200" cy="1219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46F8001-1C9B-062A-075F-49BE8414850D}"/>
              </a:ext>
            </a:extLst>
          </p:cNvPr>
          <p:cNvSpPr txBox="1"/>
          <p:nvPr/>
        </p:nvSpPr>
        <p:spPr>
          <a:xfrm>
            <a:off x="5951913" y="1569012"/>
            <a:ext cx="18177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Exchange Server</a:t>
            </a:r>
          </a:p>
        </p:txBody>
      </p:sp>
      <p:pic>
        <p:nvPicPr>
          <p:cNvPr id="7" name="Graphic 6" descr="Processor outline">
            <a:extLst>
              <a:ext uri="{FF2B5EF4-FFF2-40B4-BE49-F238E27FC236}">
                <a16:creationId xmlns:a16="http://schemas.microsoft.com/office/drawing/2014/main" id="{5391F11B-18AA-C3BE-3F87-BE34C669985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23368" y="4635916"/>
            <a:ext cx="1052945" cy="10529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66C67C-94C8-98AC-3873-EBE2031C2D2A}"/>
              </a:ext>
            </a:extLst>
          </p:cNvPr>
          <p:cNvSpPr txBox="1"/>
          <p:nvPr/>
        </p:nvSpPr>
        <p:spPr>
          <a:xfrm>
            <a:off x="7482532" y="4931555"/>
            <a:ext cx="2821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Clients/Participants</a:t>
            </a:r>
          </a:p>
        </p:txBody>
      </p:sp>
      <p:pic>
        <p:nvPicPr>
          <p:cNvPr id="9" name="Graphic 8" descr="Processor outline">
            <a:extLst>
              <a:ext uri="{FF2B5EF4-FFF2-40B4-BE49-F238E27FC236}">
                <a16:creationId xmlns:a16="http://schemas.microsoft.com/office/drawing/2014/main" id="{1841B34D-CDC5-3A82-6F4E-71925FBAEC7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005040" y="4635916"/>
            <a:ext cx="1052945" cy="1052945"/>
          </a:xfrm>
          <a:prstGeom prst="rect">
            <a:avLst/>
          </a:prstGeom>
        </p:spPr>
      </p:pic>
      <p:pic>
        <p:nvPicPr>
          <p:cNvPr id="10" name="Graphic 9" descr="Processor outline">
            <a:extLst>
              <a:ext uri="{FF2B5EF4-FFF2-40B4-BE49-F238E27FC236}">
                <a16:creationId xmlns:a16="http://schemas.microsoft.com/office/drawing/2014/main" id="{CAC91AA1-72B3-1D5F-D31A-A184908CB33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164204" y="4635917"/>
            <a:ext cx="1052945" cy="1052945"/>
          </a:xfrm>
          <a:prstGeom prst="rect">
            <a:avLst/>
          </a:prstGeom>
        </p:spPr>
      </p:pic>
      <p:sp>
        <p:nvSpPr>
          <p:cNvPr id="17" name="Can 16">
            <a:extLst>
              <a:ext uri="{FF2B5EF4-FFF2-40B4-BE49-F238E27FC236}">
                <a16:creationId xmlns:a16="http://schemas.microsoft.com/office/drawing/2014/main" id="{BBD27018-75D3-177B-04AD-730913079CA0}"/>
              </a:ext>
            </a:extLst>
          </p:cNvPr>
          <p:cNvSpPr/>
          <p:nvPr/>
        </p:nvSpPr>
        <p:spPr>
          <a:xfrm rot="5400000">
            <a:off x="5373186" y="2733933"/>
            <a:ext cx="510231" cy="1390133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52BFA7-55C8-99E3-A582-94FE0D61ACA1}"/>
              </a:ext>
            </a:extLst>
          </p:cNvPr>
          <p:cNvSpPr txBox="1"/>
          <p:nvPr/>
        </p:nvSpPr>
        <p:spPr>
          <a:xfrm>
            <a:off x="158302" y="1973555"/>
            <a:ext cx="3727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Clients attach message generation timestamps to outgoing messages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9F17BDB-B704-B4FE-0B43-3F50BCBE9E0F}"/>
              </a:ext>
            </a:extLst>
          </p:cNvPr>
          <p:cNvGrpSpPr/>
          <p:nvPr/>
        </p:nvGrpSpPr>
        <p:grpSpPr>
          <a:xfrm>
            <a:off x="6386306" y="2333813"/>
            <a:ext cx="753419" cy="753419"/>
            <a:chOff x="5313966" y="5521682"/>
            <a:chExt cx="753419" cy="753419"/>
          </a:xfrm>
        </p:grpSpPr>
        <p:pic>
          <p:nvPicPr>
            <p:cNvPr id="16" name="Graphic 15" descr="Envelope outline">
              <a:extLst>
                <a:ext uri="{FF2B5EF4-FFF2-40B4-BE49-F238E27FC236}">
                  <a16:creationId xmlns:a16="http://schemas.microsoft.com/office/drawing/2014/main" id="{1A2ABDE9-FEE9-CF21-E62A-D09F787744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313966" y="5521682"/>
              <a:ext cx="753419" cy="753419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20ABEF2-B57F-ED19-7728-B63EAAF868FB}"/>
                </a:ext>
              </a:extLst>
            </p:cNvPr>
            <p:cNvSpPr txBox="1"/>
            <p:nvPr/>
          </p:nvSpPr>
          <p:spPr>
            <a:xfrm>
              <a:off x="5486400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A289BB4-109F-3BE4-DDD9-17BA3664846E}"/>
              </a:ext>
            </a:extLst>
          </p:cNvPr>
          <p:cNvGrpSpPr/>
          <p:nvPr/>
        </p:nvGrpSpPr>
        <p:grpSpPr>
          <a:xfrm>
            <a:off x="5668039" y="2333813"/>
            <a:ext cx="753419" cy="753419"/>
            <a:chOff x="4123381" y="5521682"/>
            <a:chExt cx="753419" cy="753419"/>
          </a:xfrm>
        </p:grpSpPr>
        <p:pic>
          <p:nvPicPr>
            <p:cNvPr id="11" name="Graphic 10" descr="Envelope outline">
              <a:extLst>
                <a:ext uri="{FF2B5EF4-FFF2-40B4-BE49-F238E27FC236}">
                  <a16:creationId xmlns:a16="http://schemas.microsoft.com/office/drawing/2014/main" id="{9571B5B3-F99E-FE60-33CF-CA616F378520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4123381" y="5521682"/>
              <a:ext cx="753419" cy="753419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D74DE71-2E8B-AB67-070A-6629965388BE}"/>
                </a:ext>
              </a:extLst>
            </p:cNvPr>
            <p:cNvSpPr txBox="1"/>
            <p:nvPr/>
          </p:nvSpPr>
          <p:spPr>
            <a:xfrm>
              <a:off x="4319427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6993901-2226-EF73-1A0F-F7DD96E123B6}"/>
              </a:ext>
            </a:extLst>
          </p:cNvPr>
          <p:cNvGrpSpPr/>
          <p:nvPr/>
        </p:nvGrpSpPr>
        <p:grpSpPr>
          <a:xfrm>
            <a:off x="5057985" y="3549060"/>
            <a:ext cx="753419" cy="753419"/>
            <a:chOff x="6473130" y="5544846"/>
            <a:chExt cx="753419" cy="753419"/>
          </a:xfrm>
        </p:grpSpPr>
        <p:pic>
          <p:nvPicPr>
            <p:cNvPr id="18" name="Graphic 17" descr="Envelope outline">
              <a:extLst>
                <a:ext uri="{FF2B5EF4-FFF2-40B4-BE49-F238E27FC236}">
                  <a16:creationId xmlns:a16="http://schemas.microsoft.com/office/drawing/2014/main" id="{055DF166-C846-01BC-650C-34B1CE5DF6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6473130" y="5544846"/>
              <a:ext cx="753419" cy="753419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3B0AEBF-84B4-79AF-BE0F-3D6791EB957E}"/>
                </a:ext>
              </a:extLst>
            </p:cNvPr>
            <p:cNvSpPr txBox="1"/>
            <p:nvPr/>
          </p:nvSpPr>
          <p:spPr>
            <a:xfrm>
              <a:off x="6654315" y="5688861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3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C32C9B8C-D1E2-B4BC-CE6B-208795468197}"/>
              </a:ext>
            </a:extLst>
          </p:cNvPr>
          <p:cNvSpPr txBox="1"/>
          <p:nvPr/>
        </p:nvSpPr>
        <p:spPr>
          <a:xfrm>
            <a:off x="8420545" y="1973554"/>
            <a:ext cx="3727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Sequencer waits for at least one message from each client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C98620-E4C3-ED2F-94AC-087FC2049070}"/>
              </a:ext>
            </a:extLst>
          </p:cNvPr>
          <p:cNvSpPr txBox="1"/>
          <p:nvPr/>
        </p:nvSpPr>
        <p:spPr>
          <a:xfrm>
            <a:off x="8420544" y="3508408"/>
            <a:ext cx="37279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It releases the smallest </a:t>
            </a:r>
            <a:r>
              <a:rPr lang="en-US" sz="2400" dirty="0" err="1"/>
              <a:t>ts’</a:t>
            </a:r>
            <a:r>
              <a:rPr lang="en-US" sz="2400" dirty="0"/>
              <a:t> message and waits again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3368CB1-204F-31F1-013D-602A18BAD8C1}"/>
              </a:ext>
            </a:extLst>
          </p:cNvPr>
          <p:cNvGrpSpPr/>
          <p:nvPr/>
        </p:nvGrpSpPr>
        <p:grpSpPr>
          <a:xfrm>
            <a:off x="4406763" y="3549060"/>
            <a:ext cx="753419" cy="753419"/>
            <a:chOff x="5313966" y="5521682"/>
            <a:chExt cx="753419" cy="753419"/>
          </a:xfrm>
        </p:grpSpPr>
        <p:pic>
          <p:nvPicPr>
            <p:cNvPr id="13" name="Graphic 12" descr="Envelope outline">
              <a:extLst>
                <a:ext uri="{FF2B5EF4-FFF2-40B4-BE49-F238E27FC236}">
                  <a16:creationId xmlns:a16="http://schemas.microsoft.com/office/drawing/2014/main" id="{2FBE1080-3794-9765-2238-328E60264F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313966" y="5521682"/>
              <a:ext cx="753419" cy="753419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06A7838-01C4-859A-4D59-88F6EF28F2C4}"/>
                </a:ext>
              </a:extLst>
            </p:cNvPr>
            <p:cNvSpPr txBox="1"/>
            <p:nvPr/>
          </p:nvSpPr>
          <p:spPr>
            <a:xfrm>
              <a:off x="5486400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4</a:t>
              </a:r>
            </a:p>
          </p:txBody>
        </p:sp>
      </p:grp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440F5FAC-2910-9830-1C6C-C1FC7D3F51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54988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Sequencer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 + LOQ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56670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05ABCBAA-87DA-BB1F-D244-272A41762A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extBox 1">
            <a:extLst>
              <a:ext uri="{FF2B5EF4-FFF2-40B4-BE49-F238E27FC236}">
                <a16:creationId xmlns:a16="http://schemas.microsoft.com/office/drawing/2014/main" id="{C60578B4-4F8D-01BE-997C-35829B6B64A1}"/>
              </a:ext>
            </a:extLst>
          </p:cNvPr>
          <p:cNvGraphicFramePr/>
          <p:nvPr/>
        </p:nvGraphicFramePr>
        <p:xfrm>
          <a:off x="-3930768" y="-2383265"/>
          <a:ext cx="113608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7" name="Can 16">
            <a:extLst>
              <a:ext uri="{FF2B5EF4-FFF2-40B4-BE49-F238E27FC236}">
                <a16:creationId xmlns:a16="http://schemas.microsoft.com/office/drawing/2014/main" id="{DC5582FA-9063-931C-0EAA-A97C7B2B058D}"/>
              </a:ext>
            </a:extLst>
          </p:cNvPr>
          <p:cNvSpPr/>
          <p:nvPr/>
        </p:nvSpPr>
        <p:spPr>
          <a:xfrm rot="5400000">
            <a:off x="5100657" y="452002"/>
            <a:ext cx="510231" cy="3538850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51A561-361C-A5AE-237D-94575741EAD1}"/>
              </a:ext>
            </a:extLst>
          </p:cNvPr>
          <p:cNvSpPr txBox="1"/>
          <p:nvPr/>
        </p:nvSpPr>
        <p:spPr>
          <a:xfrm>
            <a:off x="1928833" y="2967335"/>
            <a:ext cx="8334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Drawback: liveness (progress) may halt under client failures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F8367C-0DE0-2A3C-E364-B123AAA8EE83}"/>
              </a:ext>
            </a:extLst>
          </p:cNvPr>
          <p:cNvSpPr txBox="1"/>
          <p:nvPr/>
        </p:nvSpPr>
        <p:spPr>
          <a:xfrm>
            <a:off x="1928833" y="3624546"/>
            <a:ext cx="92384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Safety (fairness) is guaranteed if clocks are perfectly synchronized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3480231-AB32-4194-2948-7E23D537E137}"/>
              </a:ext>
            </a:extLst>
          </p:cNvPr>
          <p:cNvSpPr txBox="1"/>
          <p:nvPr/>
        </p:nvSpPr>
        <p:spPr>
          <a:xfrm>
            <a:off x="1928833" y="4350037"/>
            <a:ext cx="99509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 practice, we ensure that clock synchronization accuracy is sufficiently</a:t>
            </a:r>
            <a:br>
              <a:rPr lang="en-US" sz="2400" dirty="0"/>
            </a:br>
            <a:r>
              <a:rPr lang="en-US" sz="2400" dirty="0"/>
              <a:t>high compared to the time granularity of interest.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2C82EF7-B5DC-F950-CA74-1F19FFE836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54988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Sequencer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 + LOQ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68867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6" grpId="0"/>
      <p:bldP spid="27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</a:t>
            </a:r>
            <a:endParaRPr dirty="0"/>
          </a:p>
        </p:txBody>
      </p:sp>
      <p:sp>
        <p:nvSpPr>
          <p:cNvPr id="407" name="Google Shape;407;p35"/>
          <p:cNvSpPr txBox="1">
            <a:spLocks noGrp="1"/>
          </p:cNvSpPr>
          <p:nvPr>
            <p:ph type="body" idx="1"/>
          </p:nvPr>
        </p:nvSpPr>
        <p:spPr>
          <a:xfrm>
            <a:off x="415600" y="1536634"/>
            <a:ext cx="11360800" cy="1839761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Font typeface="Arial" panose="020B0604020202020204" pitchFamily="34" charset="0"/>
              <a:buChar char="-"/>
            </a:pPr>
            <a:r>
              <a:rPr lang="en-US" sz="2400" dirty="0"/>
              <a:t>Bursty orders</a:t>
            </a:r>
          </a:p>
          <a:p>
            <a:pPr>
              <a:buFont typeface="Arial" panose="020B0604020202020204" pitchFamily="34" charset="0"/>
              <a:buChar char="-"/>
            </a:pPr>
            <a:endParaRPr lang="en-US" sz="2400" dirty="0"/>
          </a:p>
          <a:p>
            <a:pPr>
              <a:buFont typeface="Arial" panose="020B0604020202020204" pitchFamily="34" charset="0"/>
              <a:buChar char="-"/>
            </a:pPr>
            <a:r>
              <a:rPr lang="en-US" sz="2400" dirty="0"/>
              <a:t>Exchange ingress BW limited</a:t>
            </a:r>
          </a:p>
          <a:p>
            <a:pPr marL="152396" indent="0">
              <a:buNone/>
            </a:pPr>
            <a:endParaRPr lang="en-US" sz="2400" dirty="0"/>
          </a:p>
          <a:p>
            <a:pPr>
              <a:buFont typeface="Arial" panose="020B0604020202020204" pitchFamily="34" charset="0"/>
              <a:buChar char="-"/>
            </a:pPr>
            <a:endParaRPr lang="en-US" sz="2400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0713BE8-7A51-8B94-1683-8CBD41B3E5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6268406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Sequencer +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LOQ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  <p:pic>
        <p:nvPicPr>
          <p:cNvPr id="18" name="Picture 17" descr="A graph with blue lines&#10;&#10;AI-generated content may be incorrect.">
            <a:extLst>
              <a:ext uri="{FF2B5EF4-FFF2-40B4-BE49-F238E27FC236}">
                <a16:creationId xmlns:a16="http://schemas.microsoft.com/office/drawing/2014/main" id="{5EDD6567-EA96-392E-1A6E-ACF1BB2B9F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4316" y="635852"/>
            <a:ext cx="5037221" cy="562878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384A183-9A81-6C04-FB23-F8DDDAD74855}"/>
              </a:ext>
            </a:extLst>
          </p:cNvPr>
          <p:cNvSpPr txBox="1"/>
          <p:nvPr/>
        </p:nvSpPr>
        <p:spPr>
          <a:xfrm>
            <a:off x="5937073" y="454867"/>
            <a:ext cx="58393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Network Design Considerations for Trading Systems, Myers et al, HotNets24</a:t>
            </a:r>
          </a:p>
        </p:txBody>
      </p:sp>
    </p:spTree>
  </p:cSld>
  <p:clrMapOvr>
    <a:masterClrMapping/>
  </p:clrMapOvr>
  <p:transition>
    <p:push dir="r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58C464D4-80FE-7B51-2FBB-1DA3DCD3EC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71431E3-B656-964F-AA55-E868196DB5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0342" y="2593544"/>
            <a:ext cx="4218835" cy="3130959"/>
          </a:xfrm>
          <a:prstGeom prst="rect">
            <a:avLst/>
          </a:prstGeom>
        </p:spPr>
      </p:pic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3249C9D7-9FAB-B664-A97F-3DD0131BBB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</a:t>
            </a:r>
            <a:endParaRPr dirty="0"/>
          </a:p>
        </p:txBody>
      </p:sp>
      <p:sp>
        <p:nvSpPr>
          <p:cNvPr id="407" name="Google Shape;407;p35">
            <a:extLst>
              <a:ext uri="{FF2B5EF4-FFF2-40B4-BE49-F238E27FC236}">
                <a16:creationId xmlns:a16="http://schemas.microsoft.com/office/drawing/2014/main" id="{B8CE01C3-F86E-7743-CA06-049496BC3AB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5600" y="1536634"/>
            <a:ext cx="11360800" cy="1839761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Font typeface="Arial" panose="020B0604020202020204" pitchFamily="34" charset="0"/>
              <a:buChar char="-"/>
            </a:pPr>
            <a:r>
              <a:rPr lang="en-US" sz="2400" dirty="0"/>
              <a:t>During bursty market activity, the exchange server may be overwhelmed.</a:t>
            </a:r>
          </a:p>
          <a:p>
            <a:pPr>
              <a:buChar char="-"/>
            </a:pPr>
            <a:r>
              <a:rPr lang="en-US" sz="2400" dirty="0"/>
              <a:t>Schedules order in a way to avoid idling the matching engine, using the knowledge that orders are matched by price time priority algorithm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5D51AC1-4B54-6643-9AF4-23598F686676}"/>
              </a:ext>
            </a:extLst>
          </p:cNvPr>
          <p:cNvSpPr/>
          <p:nvPr/>
        </p:nvSpPr>
        <p:spPr>
          <a:xfrm>
            <a:off x="3985965" y="3792748"/>
            <a:ext cx="960895" cy="928431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$5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DD9E9C6-5FC5-9399-3CA1-33B019989986}"/>
              </a:ext>
            </a:extLst>
          </p:cNvPr>
          <p:cNvSpPr/>
          <p:nvPr/>
        </p:nvSpPr>
        <p:spPr>
          <a:xfrm>
            <a:off x="1392823" y="3792749"/>
            <a:ext cx="960895" cy="928431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$1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2B93D45-AB3A-D173-4A62-8E4A0CBC7FD0}"/>
              </a:ext>
            </a:extLst>
          </p:cNvPr>
          <p:cNvSpPr/>
          <p:nvPr/>
        </p:nvSpPr>
        <p:spPr>
          <a:xfrm>
            <a:off x="2689393" y="3792748"/>
            <a:ext cx="960895" cy="928431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$4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56C8AE1-9FB3-59FD-697C-54C69DF301A7}"/>
              </a:ext>
            </a:extLst>
          </p:cNvPr>
          <p:cNvSpPr/>
          <p:nvPr/>
        </p:nvSpPr>
        <p:spPr>
          <a:xfrm>
            <a:off x="5243328" y="3792747"/>
            <a:ext cx="960895" cy="928431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$2</a:t>
            </a:r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FDC48DB9-4214-8FA8-4C17-397AB981098C}"/>
              </a:ext>
            </a:extLst>
          </p:cNvPr>
          <p:cNvSpPr/>
          <p:nvPr/>
        </p:nvSpPr>
        <p:spPr>
          <a:xfrm>
            <a:off x="6071644" y="3966368"/>
            <a:ext cx="265157" cy="489268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FD42435B-D204-D3B7-E2FE-7F28CC532E64}"/>
              </a:ext>
            </a:extLst>
          </p:cNvPr>
          <p:cNvSpPr/>
          <p:nvPr/>
        </p:nvSpPr>
        <p:spPr>
          <a:xfrm>
            <a:off x="2153311" y="3966368"/>
            <a:ext cx="239615" cy="385313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B3D95227-75D2-537D-24F8-72EFBE442FAA}"/>
              </a:ext>
            </a:extLst>
          </p:cNvPr>
          <p:cNvSpPr/>
          <p:nvPr/>
        </p:nvSpPr>
        <p:spPr>
          <a:xfrm>
            <a:off x="2151571" y="4405267"/>
            <a:ext cx="239615" cy="385313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42204CF7-F34A-11FE-A25D-75A53A34C0FA}"/>
              </a:ext>
            </a:extLst>
          </p:cNvPr>
          <p:cNvSpPr/>
          <p:nvPr/>
        </p:nvSpPr>
        <p:spPr>
          <a:xfrm rot="10800000">
            <a:off x="3530480" y="4070323"/>
            <a:ext cx="239615" cy="385313"/>
          </a:xfrm>
          <a:prstGeom prst="down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16C080B0-4A32-67DF-9B89-53C74EA73727}"/>
              </a:ext>
            </a:extLst>
          </p:cNvPr>
          <p:cNvSpPr/>
          <p:nvPr/>
        </p:nvSpPr>
        <p:spPr>
          <a:xfrm rot="10800000">
            <a:off x="4773535" y="4262979"/>
            <a:ext cx="239615" cy="385313"/>
          </a:xfrm>
          <a:prstGeom prst="down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Down Arrow 11">
            <a:extLst>
              <a:ext uri="{FF2B5EF4-FFF2-40B4-BE49-F238E27FC236}">
                <a16:creationId xmlns:a16="http://schemas.microsoft.com/office/drawing/2014/main" id="{8DF268F4-08B3-ACFC-B7A1-F7234C44C470}"/>
              </a:ext>
            </a:extLst>
          </p:cNvPr>
          <p:cNvSpPr/>
          <p:nvPr/>
        </p:nvSpPr>
        <p:spPr>
          <a:xfrm rot="10800000">
            <a:off x="4773533" y="3792747"/>
            <a:ext cx="239615" cy="385313"/>
          </a:xfrm>
          <a:prstGeom prst="down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Google Shape;408;p35">
            <a:extLst>
              <a:ext uri="{FF2B5EF4-FFF2-40B4-BE49-F238E27FC236}">
                <a16:creationId xmlns:a16="http://schemas.microsoft.com/office/drawing/2014/main" id="{6E4D29A9-2CEC-0239-0055-2D340AF7F539}"/>
              </a:ext>
            </a:extLst>
          </p:cNvPr>
          <p:cNvSpPr/>
          <p:nvPr/>
        </p:nvSpPr>
        <p:spPr>
          <a:xfrm>
            <a:off x="1993850" y="5492637"/>
            <a:ext cx="7938400" cy="985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/>
          </a:p>
        </p:txBody>
      </p:sp>
      <p:sp>
        <p:nvSpPr>
          <p:cNvPr id="15" name="Google Shape;409;p35">
            <a:extLst>
              <a:ext uri="{FF2B5EF4-FFF2-40B4-BE49-F238E27FC236}">
                <a16:creationId xmlns:a16="http://schemas.microsoft.com/office/drawing/2014/main" id="{D59BD170-13EB-D239-C5FA-34645FAECE28}"/>
              </a:ext>
            </a:extLst>
          </p:cNvPr>
          <p:cNvSpPr txBox="1"/>
          <p:nvPr/>
        </p:nvSpPr>
        <p:spPr>
          <a:xfrm>
            <a:off x="1993850" y="5562037"/>
            <a:ext cx="7938400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2400" dirty="0">
                <a:solidFill>
                  <a:schemeClr val="lt1"/>
                </a:solidFill>
              </a:rPr>
              <a:t>Naively doing such prioritization will not preserve inbound fairness. </a:t>
            </a:r>
            <a:endParaRPr sz="2400" dirty="0">
              <a:solidFill>
                <a:schemeClr val="lt1"/>
              </a:solidFill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34CE55C7-6856-ECC9-1204-D524C3C14036}"/>
              </a:ext>
            </a:extLst>
          </p:cNvPr>
          <p:cNvGraphicFramePr>
            <a:graphicFrameLocks noGrp="1"/>
          </p:cNvGraphicFramePr>
          <p:nvPr/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Sequencer +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LOQ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FDCAEB06-1BD9-501B-3E5A-159DB470DFD2}"/>
              </a:ext>
            </a:extLst>
          </p:cNvPr>
          <p:cNvSpPr/>
          <p:nvPr/>
        </p:nvSpPr>
        <p:spPr>
          <a:xfrm>
            <a:off x="5243328" y="269512"/>
            <a:ext cx="6242819" cy="108745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LOQ: A Domain-Specific Scheduling Policy</a:t>
            </a:r>
          </a:p>
        </p:txBody>
      </p:sp>
    </p:spTree>
    <p:extLst>
      <p:ext uri="{BB962C8B-B14F-4D97-AF65-F5344CB8AC3E}">
        <p14:creationId xmlns:p14="http://schemas.microsoft.com/office/powerpoint/2010/main" val="325270566"/>
      </p:ext>
    </p:extLst>
  </p:cSld>
  <p:clrMapOvr>
    <a:masterClrMapping/>
  </p:clrMapOvr>
  <p:transition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5" grpId="0"/>
      <p:bldP spid="16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CBFCC49D-0895-F169-4433-88EE9E805D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7A822D50-8F80-07CB-ED2A-B7B55878642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 Preserves Fairness</a:t>
            </a:r>
            <a:endParaRPr dirty="0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C4BDCC5B-B2E1-3580-AB9A-8D7253EB1F23}"/>
              </a:ext>
            </a:extLst>
          </p:cNvPr>
          <p:cNvSpPr/>
          <p:nvPr/>
        </p:nvSpPr>
        <p:spPr>
          <a:xfrm>
            <a:off x="1517300" y="2371411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FECCEFA-337A-B33E-9EFA-E000D00C4F93}"/>
              </a:ext>
            </a:extLst>
          </p:cNvPr>
          <p:cNvSpPr/>
          <p:nvPr/>
        </p:nvSpPr>
        <p:spPr>
          <a:xfrm>
            <a:off x="803868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C55BED9-9F4A-4CCF-E005-F65AA92AFC64}"/>
              </a:ext>
            </a:extLst>
          </p:cNvPr>
          <p:cNvSpPr/>
          <p:nvPr/>
        </p:nvSpPr>
        <p:spPr>
          <a:xfrm>
            <a:off x="1770185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91A4723-083A-3B4D-CBFE-0F6974AC0895}"/>
              </a:ext>
            </a:extLst>
          </p:cNvPr>
          <p:cNvSpPr/>
          <p:nvPr/>
        </p:nvSpPr>
        <p:spPr>
          <a:xfrm>
            <a:off x="2736502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5CDC054-979C-8D48-89C1-74CCBC5FC9DE}"/>
              </a:ext>
            </a:extLst>
          </p:cNvPr>
          <p:cNvSpPr/>
          <p:nvPr/>
        </p:nvSpPr>
        <p:spPr>
          <a:xfrm>
            <a:off x="3702819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272C1A65-D56E-167C-14B8-BDC3979EFB04}"/>
              </a:ext>
            </a:extLst>
          </p:cNvPr>
          <p:cNvSpPr/>
          <p:nvPr/>
        </p:nvSpPr>
        <p:spPr>
          <a:xfrm>
            <a:off x="972176" y="3567127"/>
            <a:ext cx="3371223" cy="1838849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FIFO Fabric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ABB70BB-56E3-1AB3-0534-A4BCF76295ED}"/>
              </a:ext>
            </a:extLst>
          </p:cNvPr>
          <p:cNvSpPr/>
          <p:nvPr/>
        </p:nvSpPr>
        <p:spPr>
          <a:xfrm>
            <a:off x="1055077" y="5647174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FD44635-1DAF-9414-3567-2DEAB9DFB235}"/>
              </a:ext>
            </a:extLst>
          </p:cNvPr>
          <p:cNvSpPr/>
          <p:nvPr/>
        </p:nvSpPr>
        <p:spPr>
          <a:xfrm>
            <a:off x="1247672" y="5662247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2AE2693-AADB-755A-5539-9D4CBD61F113}"/>
              </a:ext>
            </a:extLst>
          </p:cNvPr>
          <p:cNvSpPr/>
          <p:nvPr/>
        </p:nvSpPr>
        <p:spPr>
          <a:xfrm>
            <a:off x="2006319" y="5647174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7DF20DC-42E0-6203-5B2A-821E1C426DF1}"/>
              </a:ext>
            </a:extLst>
          </p:cNvPr>
          <p:cNvSpPr/>
          <p:nvPr/>
        </p:nvSpPr>
        <p:spPr>
          <a:xfrm>
            <a:off x="3012831" y="5632102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669B602-202B-E5A2-EF57-62F69B3EAC7F}"/>
              </a:ext>
            </a:extLst>
          </p:cNvPr>
          <p:cNvSpPr/>
          <p:nvPr/>
        </p:nvSpPr>
        <p:spPr>
          <a:xfrm>
            <a:off x="3997571" y="5632102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792EEE9-6CE9-16C1-00ED-0F884FA79456}"/>
              </a:ext>
            </a:extLst>
          </p:cNvPr>
          <p:cNvSpPr/>
          <p:nvPr/>
        </p:nvSpPr>
        <p:spPr>
          <a:xfrm>
            <a:off x="4191838" y="5657222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C1C9668-0514-1720-1A77-55BDDFB561F3}"/>
              </a:ext>
            </a:extLst>
          </p:cNvPr>
          <p:cNvSpPr/>
          <p:nvPr/>
        </p:nvSpPr>
        <p:spPr>
          <a:xfrm>
            <a:off x="3811673" y="5679830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6F3B792-56F4-8E04-9BC0-DC5CF6124E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41812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Sequencer +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LOQ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0986663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211C64BD-41BD-6F2F-B265-62AC4F699B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596027CB-5FBA-87B8-0350-F91E281B891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 Preserves Fairness</a:t>
            </a:r>
            <a:endParaRPr dirty="0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887D5150-C258-D770-F3FC-B8C7C9D70C6C}"/>
              </a:ext>
            </a:extLst>
          </p:cNvPr>
          <p:cNvSpPr/>
          <p:nvPr/>
        </p:nvSpPr>
        <p:spPr>
          <a:xfrm>
            <a:off x="1517300" y="2371411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A464B21-9ECA-6E22-48FC-7F7C805C9C92}"/>
              </a:ext>
            </a:extLst>
          </p:cNvPr>
          <p:cNvSpPr/>
          <p:nvPr/>
        </p:nvSpPr>
        <p:spPr>
          <a:xfrm>
            <a:off x="803868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350ADE9-70A9-7A6D-DD63-BF7BD60E150F}"/>
              </a:ext>
            </a:extLst>
          </p:cNvPr>
          <p:cNvSpPr/>
          <p:nvPr/>
        </p:nvSpPr>
        <p:spPr>
          <a:xfrm>
            <a:off x="1770185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E42F38E-59F7-B1ED-5D32-E420F432227F}"/>
              </a:ext>
            </a:extLst>
          </p:cNvPr>
          <p:cNvSpPr/>
          <p:nvPr/>
        </p:nvSpPr>
        <p:spPr>
          <a:xfrm>
            <a:off x="2736502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DAC0452-52B8-A38D-F994-49FE05ABA86F}"/>
              </a:ext>
            </a:extLst>
          </p:cNvPr>
          <p:cNvSpPr/>
          <p:nvPr/>
        </p:nvSpPr>
        <p:spPr>
          <a:xfrm>
            <a:off x="3702819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A4B91619-F1D0-9C30-09A7-36AA7546A259}"/>
              </a:ext>
            </a:extLst>
          </p:cNvPr>
          <p:cNvSpPr/>
          <p:nvPr/>
        </p:nvSpPr>
        <p:spPr>
          <a:xfrm>
            <a:off x="972176" y="3567127"/>
            <a:ext cx="3371223" cy="1838849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FIFO Fabric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CA1EB92-DFA6-4309-8220-9D3AC36E6E09}"/>
              </a:ext>
            </a:extLst>
          </p:cNvPr>
          <p:cNvSpPr/>
          <p:nvPr/>
        </p:nvSpPr>
        <p:spPr>
          <a:xfrm>
            <a:off x="1966127" y="4666513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C1D8470-9185-9A60-9E01-BEE0542790CA}"/>
              </a:ext>
            </a:extLst>
          </p:cNvPr>
          <p:cNvSpPr/>
          <p:nvPr/>
        </p:nvSpPr>
        <p:spPr>
          <a:xfrm>
            <a:off x="2183187" y="4669134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AF7120B-03A6-721C-B190-60AA1275CDCE}"/>
              </a:ext>
            </a:extLst>
          </p:cNvPr>
          <p:cNvSpPr/>
          <p:nvPr/>
        </p:nvSpPr>
        <p:spPr>
          <a:xfrm>
            <a:off x="2406362" y="4680566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70CBD89-C192-033A-55B6-F654A9814B10}"/>
              </a:ext>
            </a:extLst>
          </p:cNvPr>
          <p:cNvSpPr/>
          <p:nvPr/>
        </p:nvSpPr>
        <p:spPr>
          <a:xfrm>
            <a:off x="2656115" y="4666513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981674E-FF6C-7F0B-4ADB-BE6363769C7A}"/>
              </a:ext>
            </a:extLst>
          </p:cNvPr>
          <p:cNvSpPr/>
          <p:nvPr/>
        </p:nvSpPr>
        <p:spPr>
          <a:xfrm>
            <a:off x="2245588" y="4875143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04CB062-74E7-27CC-8841-0AA16E93306B}"/>
              </a:ext>
            </a:extLst>
          </p:cNvPr>
          <p:cNvSpPr/>
          <p:nvPr/>
        </p:nvSpPr>
        <p:spPr>
          <a:xfrm>
            <a:off x="2475390" y="4882499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E60AE7B-FD34-90D1-1181-886684800136}"/>
              </a:ext>
            </a:extLst>
          </p:cNvPr>
          <p:cNvSpPr/>
          <p:nvPr/>
        </p:nvSpPr>
        <p:spPr>
          <a:xfrm>
            <a:off x="2905868" y="4666513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FF3735E-59D0-5C9A-7820-E71C64F047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41812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Sequencer +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LOQ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53843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D0FA9E4C-8ADE-339E-1F66-2BE2018B78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A7415E4F-870A-D7E5-009F-8DFDCA0AAB4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 Preserves Fairness</a:t>
            </a:r>
            <a:endParaRPr dirty="0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A6E97DEC-79E5-22C2-223E-E26C99FAC912}"/>
              </a:ext>
            </a:extLst>
          </p:cNvPr>
          <p:cNvSpPr/>
          <p:nvPr/>
        </p:nvSpPr>
        <p:spPr>
          <a:xfrm>
            <a:off x="1517300" y="2371411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A60208E-B4DB-C185-4642-F77D183FB7EF}"/>
              </a:ext>
            </a:extLst>
          </p:cNvPr>
          <p:cNvSpPr/>
          <p:nvPr/>
        </p:nvSpPr>
        <p:spPr>
          <a:xfrm>
            <a:off x="803868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41454A8-83C0-ECAA-7675-99721ABAF3D4}"/>
              </a:ext>
            </a:extLst>
          </p:cNvPr>
          <p:cNvSpPr/>
          <p:nvPr/>
        </p:nvSpPr>
        <p:spPr>
          <a:xfrm>
            <a:off x="1770185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C2B8A92-B218-CFC2-87A7-7A6E9B6C2DAA}"/>
              </a:ext>
            </a:extLst>
          </p:cNvPr>
          <p:cNvSpPr/>
          <p:nvPr/>
        </p:nvSpPr>
        <p:spPr>
          <a:xfrm>
            <a:off x="2736502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43911D4-3B6F-D3F7-EEBB-7E416FC9E76B}"/>
              </a:ext>
            </a:extLst>
          </p:cNvPr>
          <p:cNvSpPr/>
          <p:nvPr/>
        </p:nvSpPr>
        <p:spPr>
          <a:xfrm>
            <a:off x="3702819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4D335532-DD1B-9D2D-B0F8-228B986B0649}"/>
              </a:ext>
            </a:extLst>
          </p:cNvPr>
          <p:cNvSpPr/>
          <p:nvPr/>
        </p:nvSpPr>
        <p:spPr>
          <a:xfrm>
            <a:off x="972176" y="3567127"/>
            <a:ext cx="3371223" cy="1838849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FIFO Fabric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8653576-B23F-C6A4-D606-CE3AC93C5A92}"/>
              </a:ext>
            </a:extLst>
          </p:cNvPr>
          <p:cNvSpPr/>
          <p:nvPr/>
        </p:nvSpPr>
        <p:spPr>
          <a:xfrm>
            <a:off x="2152017" y="3152271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DEB6DDE-B560-682D-CFB5-68961C334F14}"/>
              </a:ext>
            </a:extLst>
          </p:cNvPr>
          <p:cNvSpPr/>
          <p:nvPr/>
        </p:nvSpPr>
        <p:spPr>
          <a:xfrm>
            <a:off x="2392894" y="3161189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AC2AF7D-394D-A414-C0DE-81C5177F7A1D}"/>
              </a:ext>
            </a:extLst>
          </p:cNvPr>
          <p:cNvSpPr/>
          <p:nvPr/>
        </p:nvSpPr>
        <p:spPr>
          <a:xfrm>
            <a:off x="2601239" y="3152271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C9DB3C-D833-6035-B4B3-CC7696BCC77F}"/>
              </a:ext>
            </a:extLst>
          </p:cNvPr>
          <p:cNvSpPr/>
          <p:nvPr/>
        </p:nvSpPr>
        <p:spPr>
          <a:xfrm>
            <a:off x="2811762" y="3175225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D36FFEB-86F4-36DE-AB0F-3A4C78A36780}"/>
              </a:ext>
            </a:extLst>
          </p:cNvPr>
          <p:cNvSpPr/>
          <p:nvPr/>
        </p:nvSpPr>
        <p:spPr>
          <a:xfrm>
            <a:off x="1955767" y="3152271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F448191-7523-D777-514C-C26CC601FFBB}"/>
              </a:ext>
            </a:extLst>
          </p:cNvPr>
          <p:cNvSpPr/>
          <p:nvPr/>
        </p:nvSpPr>
        <p:spPr>
          <a:xfrm>
            <a:off x="3289160" y="3161189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8BBB722-8776-3B88-C849-7F88FF1393F8}"/>
              </a:ext>
            </a:extLst>
          </p:cNvPr>
          <p:cNvSpPr/>
          <p:nvPr/>
        </p:nvSpPr>
        <p:spPr>
          <a:xfrm>
            <a:off x="3050461" y="3163810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AFAB86-3BC0-BB13-B92F-B5260825F81E}"/>
              </a:ext>
            </a:extLst>
          </p:cNvPr>
          <p:cNvSpPr txBox="1"/>
          <p:nvPr/>
        </p:nvSpPr>
        <p:spPr>
          <a:xfrm>
            <a:off x="449187" y="2994001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baseline="-25000" dirty="0"/>
              <a:t>FIFO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200A9DC-4709-B1CE-2F02-5CE64631BE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41812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Sequencer +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LOQ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52741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D4F78221-C096-0AE0-0729-349A9B90DC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87BFA9AA-E8B1-74C7-4C75-5F98220F61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Primer On Financial Exchanges</a:t>
            </a:r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26D674A-58B6-D845-8256-3F6E0A14AFEF}"/>
              </a:ext>
            </a:extLst>
          </p:cNvPr>
          <p:cNvSpPr/>
          <p:nvPr/>
        </p:nvSpPr>
        <p:spPr>
          <a:xfrm>
            <a:off x="3742006" y="1617785"/>
            <a:ext cx="3629465" cy="113948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9BC7D09-F50B-E8CC-9FA9-FE7F8BD3EA93}"/>
              </a:ext>
            </a:extLst>
          </p:cNvPr>
          <p:cNvSpPr/>
          <p:nvPr/>
        </p:nvSpPr>
        <p:spPr>
          <a:xfrm>
            <a:off x="2121878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0BD4F17-C1E8-039E-C737-9D4D4B0DD524}"/>
              </a:ext>
            </a:extLst>
          </p:cNvPr>
          <p:cNvSpPr/>
          <p:nvPr/>
        </p:nvSpPr>
        <p:spPr>
          <a:xfrm>
            <a:off x="4963551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3B63F46-EAAC-B2D3-3AD9-9E6F2B873660}"/>
              </a:ext>
            </a:extLst>
          </p:cNvPr>
          <p:cNvSpPr/>
          <p:nvPr/>
        </p:nvSpPr>
        <p:spPr>
          <a:xfrm>
            <a:off x="7805224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F98D9F8-B687-1C12-2E6D-68E49EBB6464}"/>
              </a:ext>
            </a:extLst>
          </p:cNvPr>
          <p:cNvSpPr/>
          <p:nvPr/>
        </p:nvSpPr>
        <p:spPr>
          <a:xfrm>
            <a:off x="3014004" y="6264633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D03277-5936-8553-74BC-FC79D8AB4824}"/>
              </a:ext>
            </a:extLst>
          </p:cNvPr>
          <p:cNvSpPr/>
          <p:nvPr/>
        </p:nvSpPr>
        <p:spPr>
          <a:xfrm>
            <a:off x="5927188" y="6260744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9E7BB0-2A76-F314-4689-5542D9A59798}"/>
              </a:ext>
            </a:extLst>
          </p:cNvPr>
          <p:cNvSpPr/>
          <p:nvPr/>
        </p:nvSpPr>
        <p:spPr>
          <a:xfrm>
            <a:off x="9009184" y="6254510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452C56B-E434-9073-F126-F26B8C2E4379}"/>
              </a:ext>
            </a:extLst>
          </p:cNvPr>
          <p:cNvSpPr/>
          <p:nvPr/>
        </p:nvSpPr>
        <p:spPr>
          <a:xfrm>
            <a:off x="5387926" y="2861231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7195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3D4452E9-2C42-934B-8453-A60580550F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4EA3CCC4-E796-DF1E-F791-B2BC5844A7A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 Preserves Fairness</a:t>
            </a:r>
            <a:endParaRPr dirty="0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56830ED3-92E3-FE32-1007-F6D0A996A71B}"/>
              </a:ext>
            </a:extLst>
          </p:cNvPr>
          <p:cNvSpPr/>
          <p:nvPr/>
        </p:nvSpPr>
        <p:spPr>
          <a:xfrm>
            <a:off x="1517300" y="2371411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CE079E4-8CE5-EF58-904F-A5CE0D46500F}"/>
              </a:ext>
            </a:extLst>
          </p:cNvPr>
          <p:cNvSpPr/>
          <p:nvPr/>
        </p:nvSpPr>
        <p:spPr>
          <a:xfrm>
            <a:off x="803868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8196FD6-E56C-49D9-0567-43774D6C1ED8}"/>
              </a:ext>
            </a:extLst>
          </p:cNvPr>
          <p:cNvSpPr/>
          <p:nvPr/>
        </p:nvSpPr>
        <p:spPr>
          <a:xfrm>
            <a:off x="1770185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7E1EA33-DEFD-50F1-EC8A-2970F89ED6E6}"/>
              </a:ext>
            </a:extLst>
          </p:cNvPr>
          <p:cNvSpPr/>
          <p:nvPr/>
        </p:nvSpPr>
        <p:spPr>
          <a:xfrm>
            <a:off x="2736502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A724554-DA1C-AA9C-020F-DC6B1716F633}"/>
              </a:ext>
            </a:extLst>
          </p:cNvPr>
          <p:cNvSpPr/>
          <p:nvPr/>
        </p:nvSpPr>
        <p:spPr>
          <a:xfrm>
            <a:off x="3702819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B695B455-6CF1-4B09-975F-F3B752845C19}"/>
              </a:ext>
            </a:extLst>
          </p:cNvPr>
          <p:cNvSpPr/>
          <p:nvPr/>
        </p:nvSpPr>
        <p:spPr>
          <a:xfrm>
            <a:off x="972176" y="3567127"/>
            <a:ext cx="3371223" cy="1838849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FIFO Fabric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536998D-A519-DB04-22AF-86EB66D63117}"/>
              </a:ext>
            </a:extLst>
          </p:cNvPr>
          <p:cNvSpPr/>
          <p:nvPr/>
        </p:nvSpPr>
        <p:spPr>
          <a:xfrm>
            <a:off x="1699370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F1720B3-579E-4B1F-5B79-2086F2475161}"/>
              </a:ext>
            </a:extLst>
          </p:cNvPr>
          <p:cNvSpPr/>
          <p:nvPr/>
        </p:nvSpPr>
        <p:spPr>
          <a:xfrm>
            <a:off x="2934367" y="2095363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2475814-F4A8-442F-6C98-27F49BE66130}"/>
              </a:ext>
            </a:extLst>
          </p:cNvPr>
          <p:cNvSpPr/>
          <p:nvPr/>
        </p:nvSpPr>
        <p:spPr>
          <a:xfrm>
            <a:off x="2652824" y="208000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4001A9-870B-F904-111E-B1C8B15F6A3F}"/>
              </a:ext>
            </a:extLst>
          </p:cNvPr>
          <p:cNvSpPr/>
          <p:nvPr/>
        </p:nvSpPr>
        <p:spPr>
          <a:xfrm>
            <a:off x="2403230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48216A9-0E8E-CDB8-C585-7A5A2B2CCA04}"/>
              </a:ext>
            </a:extLst>
          </p:cNvPr>
          <p:cNvSpPr/>
          <p:nvPr/>
        </p:nvSpPr>
        <p:spPr>
          <a:xfrm>
            <a:off x="3271227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39978D0-17E8-9EC6-C5A3-9D9ECA7325BD}"/>
              </a:ext>
            </a:extLst>
          </p:cNvPr>
          <p:cNvSpPr/>
          <p:nvPr/>
        </p:nvSpPr>
        <p:spPr>
          <a:xfrm>
            <a:off x="2164083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00B3016-8B45-FF8E-1792-A50B04DAF829}"/>
              </a:ext>
            </a:extLst>
          </p:cNvPr>
          <p:cNvSpPr/>
          <p:nvPr/>
        </p:nvSpPr>
        <p:spPr>
          <a:xfrm>
            <a:off x="1937701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80BFE0-D30F-CEA6-30D3-8581F34687CA}"/>
              </a:ext>
            </a:extLst>
          </p:cNvPr>
          <p:cNvSpPr txBox="1"/>
          <p:nvPr/>
        </p:nvSpPr>
        <p:spPr>
          <a:xfrm>
            <a:off x="292924" y="188736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</a:t>
            </a:r>
            <a:r>
              <a:rPr lang="en-US" sz="2800" baseline="-25000" dirty="0"/>
              <a:t>FIFO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837F8D-112B-4541-D858-7228AE529A20}"/>
              </a:ext>
            </a:extLst>
          </p:cNvPr>
          <p:cNvSpPr txBox="1"/>
          <p:nvPr/>
        </p:nvSpPr>
        <p:spPr>
          <a:xfrm>
            <a:off x="289837" y="302926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baseline="-25000" dirty="0"/>
              <a:t>FIFO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56635C7-015A-20A0-97E0-A37DBDCE3A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41812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Sequencer +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LOQ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40131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E862169F-9A39-5A0B-BA3B-C80B047969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CD25155D-33F8-FC1C-82FB-3E42A174D9F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 Preserves Fairness</a:t>
            </a:r>
            <a:endParaRPr dirty="0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A6865693-8377-6D01-6EBD-560910FF281D}"/>
              </a:ext>
            </a:extLst>
          </p:cNvPr>
          <p:cNvSpPr/>
          <p:nvPr/>
        </p:nvSpPr>
        <p:spPr>
          <a:xfrm>
            <a:off x="1517300" y="2371411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31E6EAC-025C-5F40-AD60-C2275DF5A92B}"/>
              </a:ext>
            </a:extLst>
          </p:cNvPr>
          <p:cNvSpPr/>
          <p:nvPr/>
        </p:nvSpPr>
        <p:spPr>
          <a:xfrm>
            <a:off x="803868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2060EF3-74BC-0289-15C2-18D5B5C061AC}"/>
              </a:ext>
            </a:extLst>
          </p:cNvPr>
          <p:cNvSpPr/>
          <p:nvPr/>
        </p:nvSpPr>
        <p:spPr>
          <a:xfrm>
            <a:off x="1770185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19E527F-4478-3CF0-53CB-A21E229B2750}"/>
              </a:ext>
            </a:extLst>
          </p:cNvPr>
          <p:cNvSpPr/>
          <p:nvPr/>
        </p:nvSpPr>
        <p:spPr>
          <a:xfrm>
            <a:off x="2736502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CD5F2B4-95C7-C8BE-741F-C8EA6FC6B30E}"/>
              </a:ext>
            </a:extLst>
          </p:cNvPr>
          <p:cNvSpPr/>
          <p:nvPr/>
        </p:nvSpPr>
        <p:spPr>
          <a:xfrm>
            <a:off x="3702819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948E78BB-3EA4-90D0-99A5-3BBC8FB28FA7}"/>
              </a:ext>
            </a:extLst>
          </p:cNvPr>
          <p:cNvSpPr/>
          <p:nvPr/>
        </p:nvSpPr>
        <p:spPr>
          <a:xfrm>
            <a:off x="972176" y="3567127"/>
            <a:ext cx="3371223" cy="1838849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FIFO Fabric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77E6532-6E29-256F-D868-8130B2F54A70}"/>
              </a:ext>
            </a:extLst>
          </p:cNvPr>
          <p:cNvSpPr/>
          <p:nvPr/>
        </p:nvSpPr>
        <p:spPr>
          <a:xfrm>
            <a:off x="1699370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B423B50-FF1E-9704-1760-C07E1594218A}"/>
              </a:ext>
            </a:extLst>
          </p:cNvPr>
          <p:cNvSpPr/>
          <p:nvPr/>
        </p:nvSpPr>
        <p:spPr>
          <a:xfrm>
            <a:off x="2934367" y="2095363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8A4DAD7-C094-996C-69E6-E6DDFEE4A9C8}"/>
              </a:ext>
            </a:extLst>
          </p:cNvPr>
          <p:cNvSpPr/>
          <p:nvPr/>
        </p:nvSpPr>
        <p:spPr>
          <a:xfrm>
            <a:off x="2652824" y="208000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B6449C5-135A-E747-A382-E8C2B68754BC}"/>
              </a:ext>
            </a:extLst>
          </p:cNvPr>
          <p:cNvSpPr/>
          <p:nvPr/>
        </p:nvSpPr>
        <p:spPr>
          <a:xfrm>
            <a:off x="2403230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C613B7F-974E-0637-78F4-21F7EAAA64EE}"/>
              </a:ext>
            </a:extLst>
          </p:cNvPr>
          <p:cNvSpPr/>
          <p:nvPr/>
        </p:nvSpPr>
        <p:spPr>
          <a:xfrm>
            <a:off x="3271227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313CB73-336F-9082-A745-64E71DFC389B}"/>
              </a:ext>
            </a:extLst>
          </p:cNvPr>
          <p:cNvSpPr/>
          <p:nvPr/>
        </p:nvSpPr>
        <p:spPr>
          <a:xfrm>
            <a:off x="2164083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39142F2-AC11-81C6-F61C-F1C5F7319606}"/>
              </a:ext>
            </a:extLst>
          </p:cNvPr>
          <p:cNvSpPr/>
          <p:nvPr/>
        </p:nvSpPr>
        <p:spPr>
          <a:xfrm>
            <a:off x="1937701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99406D-7CD4-2AB9-22B5-33BEDE38E2E5}"/>
              </a:ext>
            </a:extLst>
          </p:cNvPr>
          <p:cNvSpPr txBox="1"/>
          <p:nvPr/>
        </p:nvSpPr>
        <p:spPr>
          <a:xfrm>
            <a:off x="292924" y="188736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</a:t>
            </a:r>
            <a:r>
              <a:rPr lang="en-US" sz="2800" baseline="-25000" dirty="0"/>
              <a:t>FIFO</a:t>
            </a:r>
          </a:p>
        </p:txBody>
      </p:sp>
      <p:sp>
        <p:nvSpPr>
          <p:cNvPr id="3" name="Triangle 2">
            <a:extLst>
              <a:ext uri="{FF2B5EF4-FFF2-40B4-BE49-F238E27FC236}">
                <a16:creationId xmlns:a16="http://schemas.microsoft.com/office/drawing/2014/main" id="{C46D86A2-1283-5B26-82DC-507AF758EA13}"/>
              </a:ext>
            </a:extLst>
          </p:cNvPr>
          <p:cNvSpPr/>
          <p:nvPr/>
        </p:nvSpPr>
        <p:spPr>
          <a:xfrm>
            <a:off x="8004240" y="2341265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0131862-6D21-4101-7F71-950EFCC22658}"/>
              </a:ext>
            </a:extLst>
          </p:cNvPr>
          <p:cNvSpPr/>
          <p:nvPr/>
        </p:nvSpPr>
        <p:spPr>
          <a:xfrm>
            <a:off x="7290808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1629935-0294-5E64-7BB8-F0F9141925A7}"/>
              </a:ext>
            </a:extLst>
          </p:cNvPr>
          <p:cNvSpPr/>
          <p:nvPr/>
        </p:nvSpPr>
        <p:spPr>
          <a:xfrm>
            <a:off x="8257125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397E867-8288-24D0-4747-DB83A6684592}"/>
              </a:ext>
            </a:extLst>
          </p:cNvPr>
          <p:cNvSpPr/>
          <p:nvPr/>
        </p:nvSpPr>
        <p:spPr>
          <a:xfrm>
            <a:off x="9223442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0478C8C-F800-10A9-AE55-CD1629823DEC}"/>
              </a:ext>
            </a:extLst>
          </p:cNvPr>
          <p:cNvSpPr/>
          <p:nvPr/>
        </p:nvSpPr>
        <p:spPr>
          <a:xfrm>
            <a:off x="10189759" y="5777800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21" name="Cloud 20">
            <a:extLst>
              <a:ext uri="{FF2B5EF4-FFF2-40B4-BE49-F238E27FC236}">
                <a16:creationId xmlns:a16="http://schemas.microsoft.com/office/drawing/2014/main" id="{91E8D152-FFE9-40D6-7D07-79B2891FAEF3}"/>
              </a:ext>
            </a:extLst>
          </p:cNvPr>
          <p:cNvSpPr/>
          <p:nvPr/>
        </p:nvSpPr>
        <p:spPr>
          <a:xfrm>
            <a:off x="7349279" y="3567127"/>
            <a:ext cx="3371223" cy="1838849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LOQ Fabric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2D5EBF6-F037-9A1D-3B99-4ED5D06F8936}"/>
              </a:ext>
            </a:extLst>
          </p:cNvPr>
          <p:cNvSpPr/>
          <p:nvPr/>
        </p:nvSpPr>
        <p:spPr>
          <a:xfrm>
            <a:off x="7448232" y="5584372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83D5742-ADDC-92D0-E1F1-4C102A15E4B1}"/>
              </a:ext>
            </a:extLst>
          </p:cNvPr>
          <p:cNvSpPr/>
          <p:nvPr/>
        </p:nvSpPr>
        <p:spPr>
          <a:xfrm>
            <a:off x="7640827" y="5599445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A31D7CD-9BF9-70FD-5E77-51EB972F5C68}"/>
              </a:ext>
            </a:extLst>
          </p:cNvPr>
          <p:cNvSpPr/>
          <p:nvPr/>
        </p:nvSpPr>
        <p:spPr>
          <a:xfrm>
            <a:off x="8399474" y="5584372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4EB7987-EAB8-FADE-129E-A9E82D8DC953}"/>
              </a:ext>
            </a:extLst>
          </p:cNvPr>
          <p:cNvSpPr/>
          <p:nvPr/>
        </p:nvSpPr>
        <p:spPr>
          <a:xfrm>
            <a:off x="9405986" y="5569300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208E077-87EE-DCD1-C049-7DDBC8DB832C}"/>
              </a:ext>
            </a:extLst>
          </p:cNvPr>
          <p:cNvSpPr/>
          <p:nvPr/>
        </p:nvSpPr>
        <p:spPr>
          <a:xfrm>
            <a:off x="10390726" y="5569300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B69C602-F12F-B89C-BD34-332E1A3E4E46}"/>
              </a:ext>
            </a:extLst>
          </p:cNvPr>
          <p:cNvSpPr/>
          <p:nvPr/>
        </p:nvSpPr>
        <p:spPr>
          <a:xfrm>
            <a:off x="10584993" y="5594420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B51EB43-ADF0-911A-B6CE-904D3FDD4D05}"/>
              </a:ext>
            </a:extLst>
          </p:cNvPr>
          <p:cNvSpPr/>
          <p:nvPr/>
        </p:nvSpPr>
        <p:spPr>
          <a:xfrm>
            <a:off x="10204828" y="5617028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B71F994-FAE7-CF14-800F-749BBD9422BD}"/>
              </a:ext>
            </a:extLst>
          </p:cNvPr>
          <p:cNvSpPr txBox="1"/>
          <p:nvPr/>
        </p:nvSpPr>
        <p:spPr>
          <a:xfrm>
            <a:off x="292924" y="300722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baseline="-25000" dirty="0"/>
              <a:t>FIFO</a:t>
            </a: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4D9F3A8F-AA65-12E4-3F23-58F7CBA8CE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41812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Sequencer +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LOQ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08321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 animBg="1"/>
      <p:bldP spid="18" grpId="0" animBg="1"/>
      <p:bldP spid="19" grpId="0" animBg="1"/>
      <p:bldP spid="20" grpId="0" animBg="1"/>
      <p:bldP spid="21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FBBD2BB3-3CA3-1E8A-A105-6AEADF9B9B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CD72E258-C99F-C83E-8CFC-00DFEF3445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 Preserves Fairness</a:t>
            </a:r>
            <a:endParaRPr dirty="0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D38DAD73-CA3B-C3B0-5EE2-2243E779A18B}"/>
              </a:ext>
            </a:extLst>
          </p:cNvPr>
          <p:cNvSpPr/>
          <p:nvPr/>
        </p:nvSpPr>
        <p:spPr>
          <a:xfrm>
            <a:off x="1517300" y="2371411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FA26B33-5793-ECD8-CBA5-D59EF1BCEF6B}"/>
              </a:ext>
            </a:extLst>
          </p:cNvPr>
          <p:cNvSpPr/>
          <p:nvPr/>
        </p:nvSpPr>
        <p:spPr>
          <a:xfrm>
            <a:off x="803868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4F571BE-8CDB-B6A9-6A70-1882D6530180}"/>
              </a:ext>
            </a:extLst>
          </p:cNvPr>
          <p:cNvSpPr/>
          <p:nvPr/>
        </p:nvSpPr>
        <p:spPr>
          <a:xfrm>
            <a:off x="1770185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9D45053-066D-7B78-2A55-02A90559B1AB}"/>
              </a:ext>
            </a:extLst>
          </p:cNvPr>
          <p:cNvSpPr/>
          <p:nvPr/>
        </p:nvSpPr>
        <p:spPr>
          <a:xfrm>
            <a:off x="2736502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9195AEA-AAC4-1924-4EAD-AE53E6ABAC22}"/>
              </a:ext>
            </a:extLst>
          </p:cNvPr>
          <p:cNvSpPr/>
          <p:nvPr/>
        </p:nvSpPr>
        <p:spPr>
          <a:xfrm>
            <a:off x="3702819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A39D6977-7471-01F5-EF5C-2D07E361FB75}"/>
              </a:ext>
            </a:extLst>
          </p:cNvPr>
          <p:cNvSpPr/>
          <p:nvPr/>
        </p:nvSpPr>
        <p:spPr>
          <a:xfrm>
            <a:off x="972176" y="3567127"/>
            <a:ext cx="3371223" cy="1838849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FIFO Fabric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639BB0D-1D5F-78EF-9B70-DC7B2E8A252A}"/>
              </a:ext>
            </a:extLst>
          </p:cNvPr>
          <p:cNvSpPr/>
          <p:nvPr/>
        </p:nvSpPr>
        <p:spPr>
          <a:xfrm>
            <a:off x="1699370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27DDD32-6ACB-E2B9-CB54-F5711D019F5E}"/>
              </a:ext>
            </a:extLst>
          </p:cNvPr>
          <p:cNvSpPr/>
          <p:nvPr/>
        </p:nvSpPr>
        <p:spPr>
          <a:xfrm>
            <a:off x="2934367" y="2095363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4779E15-59E0-EEE8-F9BF-CC3D48B85AC7}"/>
              </a:ext>
            </a:extLst>
          </p:cNvPr>
          <p:cNvSpPr/>
          <p:nvPr/>
        </p:nvSpPr>
        <p:spPr>
          <a:xfrm>
            <a:off x="2652824" y="208000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837B6E2-AF13-DBCF-4D75-11D688CB37ED}"/>
              </a:ext>
            </a:extLst>
          </p:cNvPr>
          <p:cNvSpPr/>
          <p:nvPr/>
        </p:nvSpPr>
        <p:spPr>
          <a:xfrm>
            <a:off x="2403230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DF1FEEA-FC08-69D8-0AFA-093F3474DCEB}"/>
              </a:ext>
            </a:extLst>
          </p:cNvPr>
          <p:cNvSpPr/>
          <p:nvPr/>
        </p:nvSpPr>
        <p:spPr>
          <a:xfrm>
            <a:off x="3271227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A3A6E72-3ED6-0A2E-09FA-02858E0B9D7C}"/>
              </a:ext>
            </a:extLst>
          </p:cNvPr>
          <p:cNvSpPr/>
          <p:nvPr/>
        </p:nvSpPr>
        <p:spPr>
          <a:xfrm>
            <a:off x="2164083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7076964-3E1C-D634-4D61-DB57DA3BCA4F}"/>
              </a:ext>
            </a:extLst>
          </p:cNvPr>
          <p:cNvSpPr/>
          <p:nvPr/>
        </p:nvSpPr>
        <p:spPr>
          <a:xfrm>
            <a:off x="1937701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B55092-22A8-3AD8-B51E-9A44DD04B8FF}"/>
              </a:ext>
            </a:extLst>
          </p:cNvPr>
          <p:cNvSpPr txBox="1"/>
          <p:nvPr/>
        </p:nvSpPr>
        <p:spPr>
          <a:xfrm>
            <a:off x="292924" y="188736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</a:t>
            </a:r>
            <a:r>
              <a:rPr lang="en-US" sz="2800" baseline="-25000" dirty="0"/>
              <a:t>FIFO</a:t>
            </a:r>
          </a:p>
        </p:txBody>
      </p:sp>
      <p:sp>
        <p:nvSpPr>
          <p:cNvPr id="3" name="Triangle 2">
            <a:extLst>
              <a:ext uri="{FF2B5EF4-FFF2-40B4-BE49-F238E27FC236}">
                <a16:creationId xmlns:a16="http://schemas.microsoft.com/office/drawing/2014/main" id="{65F4C338-38F2-802D-F7CC-635ADE8F6204}"/>
              </a:ext>
            </a:extLst>
          </p:cNvPr>
          <p:cNvSpPr/>
          <p:nvPr/>
        </p:nvSpPr>
        <p:spPr>
          <a:xfrm>
            <a:off x="8004240" y="2341265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98D79B4-A31A-ABC7-DC72-1E69B0BB5D19}"/>
              </a:ext>
            </a:extLst>
          </p:cNvPr>
          <p:cNvSpPr/>
          <p:nvPr/>
        </p:nvSpPr>
        <p:spPr>
          <a:xfrm>
            <a:off x="7290808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5B675D1-EE75-9888-5C06-CD019355B7EF}"/>
              </a:ext>
            </a:extLst>
          </p:cNvPr>
          <p:cNvSpPr/>
          <p:nvPr/>
        </p:nvSpPr>
        <p:spPr>
          <a:xfrm>
            <a:off x="8257125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704D84B-D817-4C4A-4777-FC1C2F7AA9CF}"/>
              </a:ext>
            </a:extLst>
          </p:cNvPr>
          <p:cNvSpPr/>
          <p:nvPr/>
        </p:nvSpPr>
        <p:spPr>
          <a:xfrm>
            <a:off x="9223442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436B016-F495-187B-9F3B-26F58AFD441C}"/>
              </a:ext>
            </a:extLst>
          </p:cNvPr>
          <p:cNvSpPr/>
          <p:nvPr/>
        </p:nvSpPr>
        <p:spPr>
          <a:xfrm>
            <a:off x="10189759" y="5777800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21" name="Cloud 20">
            <a:extLst>
              <a:ext uri="{FF2B5EF4-FFF2-40B4-BE49-F238E27FC236}">
                <a16:creationId xmlns:a16="http://schemas.microsoft.com/office/drawing/2014/main" id="{7B5AD404-844E-7E11-BC84-1C864CD3EC1D}"/>
              </a:ext>
            </a:extLst>
          </p:cNvPr>
          <p:cNvSpPr/>
          <p:nvPr/>
        </p:nvSpPr>
        <p:spPr>
          <a:xfrm>
            <a:off x="7349279" y="3567127"/>
            <a:ext cx="3371223" cy="1838849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LOQ Fabric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27A1E6E-3C90-5089-A41F-3ED44E2BD964}"/>
              </a:ext>
            </a:extLst>
          </p:cNvPr>
          <p:cNvSpPr/>
          <p:nvPr/>
        </p:nvSpPr>
        <p:spPr>
          <a:xfrm>
            <a:off x="8399474" y="4617506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4563911-8F63-2CEF-AA2B-000DB670E090}"/>
              </a:ext>
            </a:extLst>
          </p:cNvPr>
          <p:cNvSpPr/>
          <p:nvPr/>
        </p:nvSpPr>
        <p:spPr>
          <a:xfrm>
            <a:off x="8185107" y="4617506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42BA351-440B-84BA-11A0-5431330A500E}"/>
              </a:ext>
            </a:extLst>
          </p:cNvPr>
          <p:cNvSpPr/>
          <p:nvPr/>
        </p:nvSpPr>
        <p:spPr>
          <a:xfrm>
            <a:off x="8613841" y="4617506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E32259B-6091-19C3-463E-2C9D2DBC7392}"/>
              </a:ext>
            </a:extLst>
          </p:cNvPr>
          <p:cNvSpPr/>
          <p:nvPr/>
        </p:nvSpPr>
        <p:spPr>
          <a:xfrm>
            <a:off x="8828208" y="4613223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B09EACF-D320-2BCF-9BE6-4E04A46C2002}"/>
              </a:ext>
            </a:extLst>
          </p:cNvPr>
          <p:cNvSpPr/>
          <p:nvPr/>
        </p:nvSpPr>
        <p:spPr>
          <a:xfrm>
            <a:off x="9274135" y="4613223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7600313-B862-B7C7-8F45-58C3D9FCD9F5}"/>
              </a:ext>
            </a:extLst>
          </p:cNvPr>
          <p:cNvSpPr/>
          <p:nvPr/>
        </p:nvSpPr>
        <p:spPr>
          <a:xfrm>
            <a:off x="9471004" y="4613223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8E7F22C-47A6-6C96-E398-6EE61F82831D}"/>
              </a:ext>
            </a:extLst>
          </p:cNvPr>
          <p:cNvSpPr/>
          <p:nvPr/>
        </p:nvSpPr>
        <p:spPr>
          <a:xfrm>
            <a:off x="9064341" y="4613223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B28E8AE-B2AF-68C8-17AC-4FC9A77EB443}"/>
              </a:ext>
            </a:extLst>
          </p:cNvPr>
          <p:cNvSpPr txBox="1"/>
          <p:nvPr/>
        </p:nvSpPr>
        <p:spPr>
          <a:xfrm>
            <a:off x="289837" y="302926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baseline="-25000" dirty="0"/>
              <a:t>FIFO</a:t>
            </a: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815A7612-F300-528D-9EA6-5F9985F407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41812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Sequencer +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LOQ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1610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12D0EA4A-7C63-F988-E96A-9D3DE9220D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5C9C8BBB-633D-9F81-4C98-0BA546FEF86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 Preserves Fairness</a:t>
            </a:r>
            <a:endParaRPr dirty="0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AB8EABC0-9908-EE39-F5FD-670CCA4DB4F2}"/>
              </a:ext>
            </a:extLst>
          </p:cNvPr>
          <p:cNvSpPr/>
          <p:nvPr/>
        </p:nvSpPr>
        <p:spPr>
          <a:xfrm>
            <a:off x="1517300" y="2371411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CCE741D-8FF9-73E4-E94D-6A1A76D130FB}"/>
              </a:ext>
            </a:extLst>
          </p:cNvPr>
          <p:cNvSpPr/>
          <p:nvPr/>
        </p:nvSpPr>
        <p:spPr>
          <a:xfrm>
            <a:off x="803868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B960873-1165-E785-C227-146A7E4AB7F0}"/>
              </a:ext>
            </a:extLst>
          </p:cNvPr>
          <p:cNvSpPr/>
          <p:nvPr/>
        </p:nvSpPr>
        <p:spPr>
          <a:xfrm>
            <a:off x="1770185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BA5508E-7E15-F4F5-BF63-A244E5E411C1}"/>
              </a:ext>
            </a:extLst>
          </p:cNvPr>
          <p:cNvSpPr/>
          <p:nvPr/>
        </p:nvSpPr>
        <p:spPr>
          <a:xfrm>
            <a:off x="2736502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84D416A-D668-704B-03A1-93C05B5BE416}"/>
              </a:ext>
            </a:extLst>
          </p:cNvPr>
          <p:cNvSpPr/>
          <p:nvPr/>
        </p:nvSpPr>
        <p:spPr>
          <a:xfrm>
            <a:off x="3702819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8C99124E-BF01-F33A-2705-CE67164084F9}"/>
              </a:ext>
            </a:extLst>
          </p:cNvPr>
          <p:cNvSpPr/>
          <p:nvPr/>
        </p:nvSpPr>
        <p:spPr>
          <a:xfrm>
            <a:off x="972176" y="3567127"/>
            <a:ext cx="3371223" cy="1838849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FIFO Fabric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8E0DDC9-DD56-49F7-3EFA-CFAD974639EA}"/>
              </a:ext>
            </a:extLst>
          </p:cNvPr>
          <p:cNvSpPr/>
          <p:nvPr/>
        </p:nvSpPr>
        <p:spPr>
          <a:xfrm>
            <a:off x="1699370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2CE3F59-A5AB-EF70-8391-0C188A311D06}"/>
              </a:ext>
            </a:extLst>
          </p:cNvPr>
          <p:cNvSpPr/>
          <p:nvPr/>
        </p:nvSpPr>
        <p:spPr>
          <a:xfrm>
            <a:off x="2934367" y="2095363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86C2407-8921-6E46-6D0F-E8C56E5AFBD9}"/>
              </a:ext>
            </a:extLst>
          </p:cNvPr>
          <p:cNvSpPr/>
          <p:nvPr/>
        </p:nvSpPr>
        <p:spPr>
          <a:xfrm>
            <a:off x="2652824" y="208000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0A08636-EAE9-EB21-D253-E257C55889BC}"/>
              </a:ext>
            </a:extLst>
          </p:cNvPr>
          <p:cNvSpPr/>
          <p:nvPr/>
        </p:nvSpPr>
        <p:spPr>
          <a:xfrm>
            <a:off x="2403230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6E57386-1B61-3053-4112-C0ADA6D498F6}"/>
              </a:ext>
            </a:extLst>
          </p:cNvPr>
          <p:cNvSpPr/>
          <p:nvPr/>
        </p:nvSpPr>
        <p:spPr>
          <a:xfrm>
            <a:off x="3271227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F9F2BE0-6C6A-19A1-C438-4D5E0F501E8E}"/>
              </a:ext>
            </a:extLst>
          </p:cNvPr>
          <p:cNvSpPr/>
          <p:nvPr/>
        </p:nvSpPr>
        <p:spPr>
          <a:xfrm>
            <a:off x="2164083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12E36C4-F701-EC12-3A21-025F919E7157}"/>
              </a:ext>
            </a:extLst>
          </p:cNvPr>
          <p:cNvSpPr/>
          <p:nvPr/>
        </p:nvSpPr>
        <p:spPr>
          <a:xfrm>
            <a:off x="1937701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0FA4B9-5840-4C46-DE91-17EF0A0A81B9}"/>
              </a:ext>
            </a:extLst>
          </p:cNvPr>
          <p:cNvSpPr txBox="1"/>
          <p:nvPr/>
        </p:nvSpPr>
        <p:spPr>
          <a:xfrm>
            <a:off x="292924" y="188736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</a:t>
            </a:r>
            <a:r>
              <a:rPr lang="en-US" sz="2800" baseline="-25000" dirty="0"/>
              <a:t>FIFO</a:t>
            </a:r>
          </a:p>
        </p:txBody>
      </p:sp>
      <p:sp>
        <p:nvSpPr>
          <p:cNvPr id="3" name="Triangle 2">
            <a:extLst>
              <a:ext uri="{FF2B5EF4-FFF2-40B4-BE49-F238E27FC236}">
                <a16:creationId xmlns:a16="http://schemas.microsoft.com/office/drawing/2014/main" id="{CBB12262-C3E0-EE38-493C-6D75F4202FBC}"/>
              </a:ext>
            </a:extLst>
          </p:cNvPr>
          <p:cNvSpPr/>
          <p:nvPr/>
        </p:nvSpPr>
        <p:spPr>
          <a:xfrm>
            <a:off x="8004240" y="2341265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643E3A0-4E0C-C392-29CA-D42E52141DF3}"/>
              </a:ext>
            </a:extLst>
          </p:cNvPr>
          <p:cNvSpPr/>
          <p:nvPr/>
        </p:nvSpPr>
        <p:spPr>
          <a:xfrm>
            <a:off x="7290808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3121432-35E5-CD09-35DD-01E2E513DF8C}"/>
              </a:ext>
            </a:extLst>
          </p:cNvPr>
          <p:cNvSpPr/>
          <p:nvPr/>
        </p:nvSpPr>
        <p:spPr>
          <a:xfrm>
            <a:off x="8257125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7868C0C-24AA-7AE5-0FE1-AEEF98871B54}"/>
              </a:ext>
            </a:extLst>
          </p:cNvPr>
          <p:cNvSpPr/>
          <p:nvPr/>
        </p:nvSpPr>
        <p:spPr>
          <a:xfrm>
            <a:off x="9223442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8ACF5C5-F46D-26DD-D93C-9D129462A183}"/>
              </a:ext>
            </a:extLst>
          </p:cNvPr>
          <p:cNvSpPr/>
          <p:nvPr/>
        </p:nvSpPr>
        <p:spPr>
          <a:xfrm>
            <a:off x="10189759" y="5777800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21" name="Cloud 20">
            <a:extLst>
              <a:ext uri="{FF2B5EF4-FFF2-40B4-BE49-F238E27FC236}">
                <a16:creationId xmlns:a16="http://schemas.microsoft.com/office/drawing/2014/main" id="{53171ECB-2AB4-4F76-24F9-8D8572C5302C}"/>
              </a:ext>
            </a:extLst>
          </p:cNvPr>
          <p:cNvSpPr/>
          <p:nvPr/>
        </p:nvSpPr>
        <p:spPr>
          <a:xfrm>
            <a:off x="7349279" y="3567127"/>
            <a:ext cx="3371223" cy="1838849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LOQ Fabric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CC812F0-206F-F98E-AF84-9F04EF90114A}"/>
              </a:ext>
            </a:extLst>
          </p:cNvPr>
          <p:cNvSpPr/>
          <p:nvPr/>
        </p:nvSpPr>
        <p:spPr>
          <a:xfrm>
            <a:off x="8399474" y="4617506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354CFAA-AA8F-A9C9-761F-56B013D08DEC}"/>
              </a:ext>
            </a:extLst>
          </p:cNvPr>
          <p:cNvSpPr/>
          <p:nvPr/>
        </p:nvSpPr>
        <p:spPr>
          <a:xfrm>
            <a:off x="8185107" y="4617506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C007C7D-1287-E566-493A-26B662DEC0AE}"/>
              </a:ext>
            </a:extLst>
          </p:cNvPr>
          <p:cNvSpPr/>
          <p:nvPr/>
        </p:nvSpPr>
        <p:spPr>
          <a:xfrm>
            <a:off x="10015311" y="3165157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7165C78-0EC2-0766-4F28-7E45FD0D0912}"/>
              </a:ext>
            </a:extLst>
          </p:cNvPr>
          <p:cNvSpPr/>
          <p:nvPr/>
        </p:nvSpPr>
        <p:spPr>
          <a:xfrm>
            <a:off x="8411589" y="3145079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A42D886-029E-9522-3769-0DF920B33D4D}"/>
              </a:ext>
            </a:extLst>
          </p:cNvPr>
          <p:cNvSpPr/>
          <p:nvPr/>
        </p:nvSpPr>
        <p:spPr>
          <a:xfrm>
            <a:off x="8023840" y="3177557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FD4EC65-9476-890D-1232-53CDC00364B5}"/>
              </a:ext>
            </a:extLst>
          </p:cNvPr>
          <p:cNvSpPr/>
          <p:nvPr/>
        </p:nvSpPr>
        <p:spPr>
          <a:xfrm>
            <a:off x="8694228" y="3145079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77922E4-928F-D277-1085-470A69840261}"/>
              </a:ext>
            </a:extLst>
          </p:cNvPr>
          <p:cNvSpPr/>
          <p:nvPr/>
        </p:nvSpPr>
        <p:spPr>
          <a:xfrm>
            <a:off x="9064341" y="4613223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3C331BE-8F06-43E0-1319-F2B3A3986520}"/>
              </a:ext>
            </a:extLst>
          </p:cNvPr>
          <p:cNvSpPr txBox="1"/>
          <p:nvPr/>
        </p:nvSpPr>
        <p:spPr>
          <a:xfrm>
            <a:off x="292924" y="299633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baseline="-25000" dirty="0"/>
              <a:t>FIFO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13523433-E410-22C0-A889-79CCC8457A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41812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Sequencer +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LOQ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53222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FB8572AE-4408-C95B-7BAD-F40B511EF6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907AA038-2F1A-7E8D-42E8-1BA0B7D0EEC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 Preserves Fairness</a:t>
            </a:r>
            <a:endParaRPr dirty="0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58CA4028-53B3-FEC5-5067-0022813DA013}"/>
              </a:ext>
            </a:extLst>
          </p:cNvPr>
          <p:cNvSpPr/>
          <p:nvPr/>
        </p:nvSpPr>
        <p:spPr>
          <a:xfrm>
            <a:off x="1517300" y="2371411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E1FE96F-CC89-D681-4449-AFB13D74D63E}"/>
              </a:ext>
            </a:extLst>
          </p:cNvPr>
          <p:cNvSpPr/>
          <p:nvPr/>
        </p:nvSpPr>
        <p:spPr>
          <a:xfrm>
            <a:off x="803868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CC91832-14B3-2862-D030-57DA08BDC792}"/>
              </a:ext>
            </a:extLst>
          </p:cNvPr>
          <p:cNvSpPr/>
          <p:nvPr/>
        </p:nvSpPr>
        <p:spPr>
          <a:xfrm>
            <a:off x="1770185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477CA71-89BC-AAC2-9A46-8670269417DA}"/>
              </a:ext>
            </a:extLst>
          </p:cNvPr>
          <p:cNvSpPr/>
          <p:nvPr/>
        </p:nvSpPr>
        <p:spPr>
          <a:xfrm>
            <a:off x="2736502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174632D-ED38-EF15-BC45-52753E962401}"/>
              </a:ext>
            </a:extLst>
          </p:cNvPr>
          <p:cNvSpPr/>
          <p:nvPr/>
        </p:nvSpPr>
        <p:spPr>
          <a:xfrm>
            <a:off x="3702819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636BCCC2-3859-BBB6-8C68-616E138D98D0}"/>
              </a:ext>
            </a:extLst>
          </p:cNvPr>
          <p:cNvSpPr/>
          <p:nvPr/>
        </p:nvSpPr>
        <p:spPr>
          <a:xfrm>
            <a:off x="972176" y="3567127"/>
            <a:ext cx="3371223" cy="1838849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FIFO Fabric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5911E7D-661A-393A-03A5-78BED0822A04}"/>
              </a:ext>
            </a:extLst>
          </p:cNvPr>
          <p:cNvSpPr/>
          <p:nvPr/>
        </p:nvSpPr>
        <p:spPr>
          <a:xfrm>
            <a:off x="1699370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333DC2B-D204-EE12-82C2-840E7F767AD5}"/>
              </a:ext>
            </a:extLst>
          </p:cNvPr>
          <p:cNvSpPr/>
          <p:nvPr/>
        </p:nvSpPr>
        <p:spPr>
          <a:xfrm>
            <a:off x="2934367" y="2095363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262CF1D-1B8C-3EC3-9155-9A55605B2F7F}"/>
              </a:ext>
            </a:extLst>
          </p:cNvPr>
          <p:cNvSpPr/>
          <p:nvPr/>
        </p:nvSpPr>
        <p:spPr>
          <a:xfrm>
            <a:off x="2652824" y="208000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1F7D4AE-7305-F2FD-9976-F3C96D2EBC12}"/>
              </a:ext>
            </a:extLst>
          </p:cNvPr>
          <p:cNvSpPr/>
          <p:nvPr/>
        </p:nvSpPr>
        <p:spPr>
          <a:xfrm>
            <a:off x="2403230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449F6C1-E922-A81E-9793-6B1F2AB2EAFE}"/>
              </a:ext>
            </a:extLst>
          </p:cNvPr>
          <p:cNvSpPr/>
          <p:nvPr/>
        </p:nvSpPr>
        <p:spPr>
          <a:xfrm>
            <a:off x="3271227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D1A160C-45BF-225D-DE02-02DA71E51207}"/>
              </a:ext>
            </a:extLst>
          </p:cNvPr>
          <p:cNvSpPr/>
          <p:nvPr/>
        </p:nvSpPr>
        <p:spPr>
          <a:xfrm>
            <a:off x="2164083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65A1671-52A9-CE0C-2B74-41BC4599683D}"/>
              </a:ext>
            </a:extLst>
          </p:cNvPr>
          <p:cNvSpPr/>
          <p:nvPr/>
        </p:nvSpPr>
        <p:spPr>
          <a:xfrm>
            <a:off x="1937701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3F464F-81EE-0356-1E86-44F4605B79FD}"/>
              </a:ext>
            </a:extLst>
          </p:cNvPr>
          <p:cNvSpPr txBox="1"/>
          <p:nvPr/>
        </p:nvSpPr>
        <p:spPr>
          <a:xfrm>
            <a:off x="292924" y="188736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</a:t>
            </a:r>
            <a:r>
              <a:rPr lang="en-US" sz="2800" baseline="-25000" dirty="0"/>
              <a:t>FIFO</a:t>
            </a:r>
          </a:p>
        </p:txBody>
      </p:sp>
      <p:sp>
        <p:nvSpPr>
          <p:cNvPr id="3" name="Triangle 2">
            <a:extLst>
              <a:ext uri="{FF2B5EF4-FFF2-40B4-BE49-F238E27FC236}">
                <a16:creationId xmlns:a16="http://schemas.microsoft.com/office/drawing/2014/main" id="{244EA95D-638B-076A-DC28-474144C649D9}"/>
              </a:ext>
            </a:extLst>
          </p:cNvPr>
          <p:cNvSpPr/>
          <p:nvPr/>
        </p:nvSpPr>
        <p:spPr>
          <a:xfrm>
            <a:off x="8004240" y="2341265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495AE60-44A7-3FD0-77EC-E58428C0BA10}"/>
              </a:ext>
            </a:extLst>
          </p:cNvPr>
          <p:cNvSpPr/>
          <p:nvPr/>
        </p:nvSpPr>
        <p:spPr>
          <a:xfrm>
            <a:off x="7290808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346E2E8-BA11-6A87-51AF-3E8C7AFC8230}"/>
              </a:ext>
            </a:extLst>
          </p:cNvPr>
          <p:cNvSpPr/>
          <p:nvPr/>
        </p:nvSpPr>
        <p:spPr>
          <a:xfrm>
            <a:off x="8257125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2DF35E9-C1D6-EA77-8FF4-0B0A33069361}"/>
              </a:ext>
            </a:extLst>
          </p:cNvPr>
          <p:cNvSpPr/>
          <p:nvPr/>
        </p:nvSpPr>
        <p:spPr>
          <a:xfrm>
            <a:off x="9223442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FA62308-50CE-19EE-68A4-C0C6969AB7C1}"/>
              </a:ext>
            </a:extLst>
          </p:cNvPr>
          <p:cNvSpPr/>
          <p:nvPr/>
        </p:nvSpPr>
        <p:spPr>
          <a:xfrm>
            <a:off x="10189759" y="5777800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21" name="Cloud 20">
            <a:extLst>
              <a:ext uri="{FF2B5EF4-FFF2-40B4-BE49-F238E27FC236}">
                <a16:creationId xmlns:a16="http://schemas.microsoft.com/office/drawing/2014/main" id="{7EA24CA6-5C2A-4398-25D8-DD17F7091771}"/>
              </a:ext>
            </a:extLst>
          </p:cNvPr>
          <p:cNvSpPr/>
          <p:nvPr/>
        </p:nvSpPr>
        <p:spPr>
          <a:xfrm>
            <a:off x="7349279" y="3567127"/>
            <a:ext cx="3371223" cy="1838849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LOQ Fabric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2737A52-261D-89C2-8B84-7CBCC8A225BC}"/>
              </a:ext>
            </a:extLst>
          </p:cNvPr>
          <p:cNvSpPr/>
          <p:nvPr/>
        </p:nvSpPr>
        <p:spPr>
          <a:xfrm>
            <a:off x="8694228" y="3386277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1C10B3E-42EF-1029-0372-898D8BDA7BD7}"/>
              </a:ext>
            </a:extLst>
          </p:cNvPr>
          <p:cNvSpPr/>
          <p:nvPr/>
        </p:nvSpPr>
        <p:spPr>
          <a:xfrm>
            <a:off x="9547175" y="3185292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C5A9DDC-4060-A91B-B349-A73B1A031FD2}"/>
              </a:ext>
            </a:extLst>
          </p:cNvPr>
          <p:cNvSpPr/>
          <p:nvPr/>
        </p:nvSpPr>
        <p:spPr>
          <a:xfrm>
            <a:off x="10015311" y="3165157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9E63690-C34D-F7BC-4679-88C89CB34F32}"/>
              </a:ext>
            </a:extLst>
          </p:cNvPr>
          <p:cNvSpPr/>
          <p:nvPr/>
        </p:nvSpPr>
        <p:spPr>
          <a:xfrm>
            <a:off x="8411589" y="3145079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92DF61D-B4A4-D1BB-2242-E58E664EEC30}"/>
              </a:ext>
            </a:extLst>
          </p:cNvPr>
          <p:cNvSpPr/>
          <p:nvPr/>
        </p:nvSpPr>
        <p:spPr>
          <a:xfrm>
            <a:off x="8023840" y="3177557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ABF9C44-3B34-68D9-3B19-BE608D1F0A90}"/>
              </a:ext>
            </a:extLst>
          </p:cNvPr>
          <p:cNvSpPr/>
          <p:nvPr/>
        </p:nvSpPr>
        <p:spPr>
          <a:xfrm>
            <a:off x="8694228" y="3145079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9360C27-AB5C-A1FE-CF5D-62BA9604A8BD}"/>
              </a:ext>
            </a:extLst>
          </p:cNvPr>
          <p:cNvSpPr/>
          <p:nvPr/>
        </p:nvSpPr>
        <p:spPr>
          <a:xfrm>
            <a:off x="9021550" y="3190331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A7CB0A6-758A-1C8D-26C7-569C14D85527}"/>
              </a:ext>
            </a:extLst>
          </p:cNvPr>
          <p:cNvSpPr txBox="1"/>
          <p:nvPr/>
        </p:nvSpPr>
        <p:spPr>
          <a:xfrm>
            <a:off x="262263" y="298393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baseline="-25000" dirty="0"/>
              <a:t>FIFO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5CEFBB1-06BF-A4A8-DF52-3E39353FD486}"/>
              </a:ext>
            </a:extLst>
          </p:cNvPr>
          <p:cNvSpPr txBox="1"/>
          <p:nvPr/>
        </p:nvSpPr>
        <p:spPr>
          <a:xfrm>
            <a:off x="10531792" y="298393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baseline="-25000" dirty="0"/>
              <a:t>LOQ</a:t>
            </a: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875808C0-D7BB-7CEE-932A-9AFC41E72C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41812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Sequencer +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LOQ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08955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B9D69BB1-9AD8-4A16-FC16-FBBCA22603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FD47C639-A9FF-668A-89A8-6988ABD190B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 Preserves Fairness</a:t>
            </a:r>
            <a:endParaRPr dirty="0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9EA3CB57-1A40-3CA2-30BD-DF84204751C2}"/>
              </a:ext>
            </a:extLst>
          </p:cNvPr>
          <p:cNvSpPr/>
          <p:nvPr/>
        </p:nvSpPr>
        <p:spPr>
          <a:xfrm>
            <a:off x="1517300" y="2371411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D46730C-C9A3-8ED8-77EF-D43F95794E96}"/>
              </a:ext>
            </a:extLst>
          </p:cNvPr>
          <p:cNvSpPr/>
          <p:nvPr/>
        </p:nvSpPr>
        <p:spPr>
          <a:xfrm>
            <a:off x="803868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9936CA7-E973-692B-CEEC-DF91387C16AD}"/>
              </a:ext>
            </a:extLst>
          </p:cNvPr>
          <p:cNvSpPr/>
          <p:nvPr/>
        </p:nvSpPr>
        <p:spPr>
          <a:xfrm>
            <a:off x="1770185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D53BC4F-DCB6-0DE8-3EB3-8FA1C25F3FBA}"/>
              </a:ext>
            </a:extLst>
          </p:cNvPr>
          <p:cNvSpPr/>
          <p:nvPr/>
        </p:nvSpPr>
        <p:spPr>
          <a:xfrm>
            <a:off x="2736502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54B7C03-C84A-991E-638C-E311611364C3}"/>
              </a:ext>
            </a:extLst>
          </p:cNvPr>
          <p:cNvSpPr/>
          <p:nvPr/>
        </p:nvSpPr>
        <p:spPr>
          <a:xfrm>
            <a:off x="3702819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887F7E04-6087-71CF-C104-F58EF7CBEF25}"/>
              </a:ext>
            </a:extLst>
          </p:cNvPr>
          <p:cNvSpPr/>
          <p:nvPr/>
        </p:nvSpPr>
        <p:spPr>
          <a:xfrm>
            <a:off x="972176" y="3567127"/>
            <a:ext cx="3371223" cy="1838849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FIFO Fabric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509523D-C509-BC65-0260-03EFA1AE06EC}"/>
              </a:ext>
            </a:extLst>
          </p:cNvPr>
          <p:cNvSpPr/>
          <p:nvPr/>
        </p:nvSpPr>
        <p:spPr>
          <a:xfrm>
            <a:off x="1699370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AC89ACD-829E-5FAB-9B80-4F411413BF3C}"/>
              </a:ext>
            </a:extLst>
          </p:cNvPr>
          <p:cNvSpPr/>
          <p:nvPr/>
        </p:nvSpPr>
        <p:spPr>
          <a:xfrm>
            <a:off x="2934367" y="2095363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578379E-7CB3-A492-43AF-3F3290CF2F02}"/>
              </a:ext>
            </a:extLst>
          </p:cNvPr>
          <p:cNvSpPr/>
          <p:nvPr/>
        </p:nvSpPr>
        <p:spPr>
          <a:xfrm>
            <a:off x="2652824" y="208000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E285682-9BE6-3514-57B0-D227F09212EF}"/>
              </a:ext>
            </a:extLst>
          </p:cNvPr>
          <p:cNvSpPr/>
          <p:nvPr/>
        </p:nvSpPr>
        <p:spPr>
          <a:xfrm>
            <a:off x="2403230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2C4B8A7-C356-F570-221D-0BEF73E05FE5}"/>
              </a:ext>
            </a:extLst>
          </p:cNvPr>
          <p:cNvSpPr/>
          <p:nvPr/>
        </p:nvSpPr>
        <p:spPr>
          <a:xfrm>
            <a:off x="3271227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5346970-24E2-EE5D-7DF7-0760B05B5C5A}"/>
              </a:ext>
            </a:extLst>
          </p:cNvPr>
          <p:cNvSpPr/>
          <p:nvPr/>
        </p:nvSpPr>
        <p:spPr>
          <a:xfrm>
            <a:off x="2164083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E4530EE-DCB4-CF14-F59E-91A9214A54F7}"/>
              </a:ext>
            </a:extLst>
          </p:cNvPr>
          <p:cNvSpPr/>
          <p:nvPr/>
        </p:nvSpPr>
        <p:spPr>
          <a:xfrm>
            <a:off x="1937701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E0C538-E8E0-BA34-A4AF-73FAC45891BF}"/>
              </a:ext>
            </a:extLst>
          </p:cNvPr>
          <p:cNvSpPr txBox="1"/>
          <p:nvPr/>
        </p:nvSpPr>
        <p:spPr>
          <a:xfrm>
            <a:off x="292924" y="188736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</a:t>
            </a:r>
            <a:r>
              <a:rPr lang="en-US" sz="2800" baseline="-25000" dirty="0"/>
              <a:t>FIFO</a:t>
            </a:r>
          </a:p>
        </p:txBody>
      </p:sp>
      <p:sp>
        <p:nvSpPr>
          <p:cNvPr id="3" name="Triangle 2">
            <a:extLst>
              <a:ext uri="{FF2B5EF4-FFF2-40B4-BE49-F238E27FC236}">
                <a16:creationId xmlns:a16="http://schemas.microsoft.com/office/drawing/2014/main" id="{B5E2127C-A8EE-7545-1C1E-0A413E90B7A9}"/>
              </a:ext>
            </a:extLst>
          </p:cNvPr>
          <p:cNvSpPr/>
          <p:nvPr/>
        </p:nvSpPr>
        <p:spPr>
          <a:xfrm>
            <a:off x="8004240" y="2341265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AD3DF30-1162-1FE3-81F4-371507AD353B}"/>
              </a:ext>
            </a:extLst>
          </p:cNvPr>
          <p:cNvSpPr/>
          <p:nvPr/>
        </p:nvSpPr>
        <p:spPr>
          <a:xfrm>
            <a:off x="7290808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5224352-D243-A35E-17AF-C823C04A7CEC}"/>
              </a:ext>
            </a:extLst>
          </p:cNvPr>
          <p:cNvSpPr/>
          <p:nvPr/>
        </p:nvSpPr>
        <p:spPr>
          <a:xfrm>
            <a:off x="8257125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1570834-1804-3AF3-0D32-5551C000A9AE}"/>
              </a:ext>
            </a:extLst>
          </p:cNvPr>
          <p:cNvSpPr/>
          <p:nvPr/>
        </p:nvSpPr>
        <p:spPr>
          <a:xfrm>
            <a:off x="9223442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09C6244-F136-94C0-E6D2-C4443631DE84}"/>
              </a:ext>
            </a:extLst>
          </p:cNvPr>
          <p:cNvSpPr/>
          <p:nvPr/>
        </p:nvSpPr>
        <p:spPr>
          <a:xfrm>
            <a:off x="10189759" y="5777800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21" name="Cloud 20">
            <a:extLst>
              <a:ext uri="{FF2B5EF4-FFF2-40B4-BE49-F238E27FC236}">
                <a16:creationId xmlns:a16="http://schemas.microsoft.com/office/drawing/2014/main" id="{FFA624E3-015F-6942-6514-E1EFC7F2426D}"/>
              </a:ext>
            </a:extLst>
          </p:cNvPr>
          <p:cNvSpPr/>
          <p:nvPr/>
        </p:nvSpPr>
        <p:spPr>
          <a:xfrm>
            <a:off x="7349279" y="3567127"/>
            <a:ext cx="3371223" cy="1838849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LOQ Fabric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749BB9D-9659-C78A-E67F-3E1480CE2FC0}"/>
              </a:ext>
            </a:extLst>
          </p:cNvPr>
          <p:cNvSpPr/>
          <p:nvPr/>
        </p:nvSpPr>
        <p:spPr>
          <a:xfrm>
            <a:off x="8513146" y="213622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5B2AEBB-5B39-3D0A-E8C4-E5BF12946D5B}"/>
              </a:ext>
            </a:extLst>
          </p:cNvPr>
          <p:cNvSpPr/>
          <p:nvPr/>
        </p:nvSpPr>
        <p:spPr>
          <a:xfrm>
            <a:off x="9252499" y="214558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5A3F489-37B6-AA48-2E4B-46A75ADE2BE1}"/>
              </a:ext>
            </a:extLst>
          </p:cNvPr>
          <p:cNvSpPr/>
          <p:nvPr/>
        </p:nvSpPr>
        <p:spPr>
          <a:xfrm>
            <a:off x="9508144" y="2144889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6409125-E869-A62C-3E64-ACDF4ABFD772}"/>
              </a:ext>
            </a:extLst>
          </p:cNvPr>
          <p:cNvSpPr/>
          <p:nvPr/>
        </p:nvSpPr>
        <p:spPr>
          <a:xfrm>
            <a:off x="8299045" y="213622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4BE1082-CD68-B1B8-56B2-8802199FBD46}"/>
              </a:ext>
            </a:extLst>
          </p:cNvPr>
          <p:cNvSpPr/>
          <p:nvPr/>
        </p:nvSpPr>
        <p:spPr>
          <a:xfrm>
            <a:off x="9759419" y="2135529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D5B5A84-EB89-A8DF-04A3-C8A7D495D8EE}"/>
              </a:ext>
            </a:extLst>
          </p:cNvPr>
          <p:cNvSpPr/>
          <p:nvPr/>
        </p:nvSpPr>
        <p:spPr>
          <a:xfrm>
            <a:off x="8778023" y="214558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12A2663-8244-218B-A6D1-B2BDC0C9CED2}"/>
              </a:ext>
            </a:extLst>
          </p:cNvPr>
          <p:cNvSpPr/>
          <p:nvPr/>
        </p:nvSpPr>
        <p:spPr>
          <a:xfrm>
            <a:off x="9020375" y="213622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EAFCB11-D9F0-135F-FC01-AD097FE6A5E7}"/>
              </a:ext>
            </a:extLst>
          </p:cNvPr>
          <p:cNvSpPr txBox="1"/>
          <p:nvPr/>
        </p:nvSpPr>
        <p:spPr>
          <a:xfrm>
            <a:off x="10125695" y="190814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</a:t>
            </a:r>
            <a:r>
              <a:rPr lang="en-US" sz="2800" baseline="-25000" dirty="0"/>
              <a:t>LOQ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ACBAFA1-694F-9072-4A5C-F1E9AF964EAB}"/>
              </a:ext>
            </a:extLst>
          </p:cNvPr>
          <p:cNvSpPr txBox="1"/>
          <p:nvPr/>
        </p:nvSpPr>
        <p:spPr>
          <a:xfrm>
            <a:off x="10531792" y="298393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baseline="-25000" dirty="0"/>
              <a:t>LOQ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A0EFCCF-3E24-2EA2-B5E7-50098BDE30AE}"/>
              </a:ext>
            </a:extLst>
          </p:cNvPr>
          <p:cNvSpPr txBox="1"/>
          <p:nvPr/>
        </p:nvSpPr>
        <p:spPr>
          <a:xfrm>
            <a:off x="262263" y="298393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baseline="-25000" dirty="0"/>
              <a:t>FIFO</a:t>
            </a: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F724D850-FE96-B777-D67B-0EE37B7AB6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41812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Sequencer +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LOQ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74116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D499567B-700D-0C9A-4146-E93470C73F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8D16F805-4B81-9E97-56CF-E993D6E6867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 Preserves Fairness</a:t>
            </a:r>
            <a:endParaRPr dirty="0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34A9FC0A-5694-A725-5736-EB34A52FD30B}"/>
              </a:ext>
            </a:extLst>
          </p:cNvPr>
          <p:cNvSpPr/>
          <p:nvPr/>
        </p:nvSpPr>
        <p:spPr>
          <a:xfrm>
            <a:off x="1517300" y="2371411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A63F6CD-96C4-5739-465A-C66C2447A036}"/>
              </a:ext>
            </a:extLst>
          </p:cNvPr>
          <p:cNvSpPr/>
          <p:nvPr/>
        </p:nvSpPr>
        <p:spPr>
          <a:xfrm>
            <a:off x="803868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CFAC0B9-FECB-6CD1-A73F-C5B4AF356011}"/>
              </a:ext>
            </a:extLst>
          </p:cNvPr>
          <p:cNvSpPr/>
          <p:nvPr/>
        </p:nvSpPr>
        <p:spPr>
          <a:xfrm>
            <a:off x="1770185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5899ABE-F36B-CF04-9A72-A3D4F501D055}"/>
              </a:ext>
            </a:extLst>
          </p:cNvPr>
          <p:cNvSpPr/>
          <p:nvPr/>
        </p:nvSpPr>
        <p:spPr>
          <a:xfrm>
            <a:off x="2736502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34A7A84-8C06-139B-B954-1A715CA3D839}"/>
              </a:ext>
            </a:extLst>
          </p:cNvPr>
          <p:cNvSpPr/>
          <p:nvPr/>
        </p:nvSpPr>
        <p:spPr>
          <a:xfrm>
            <a:off x="3702819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754051FC-EAD4-3D25-FB95-89CB5580EC77}"/>
              </a:ext>
            </a:extLst>
          </p:cNvPr>
          <p:cNvSpPr/>
          <p:nvPr/>
        </p:nvSpPr>
        <p:spPr>
          <a:xfrm>
            <a:off x="972176" y="3567127"/>
            <a:ext cx="3371223" cy="1838849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FIFO Fabric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61898A8-C837-7BFA-E80F-B13B75C43BCB}"/>
              </a:ext>
            </a:extLst>
          </p:cNvPr>
          <p:cNvSpPr/>
          <p:nvPr/>
        </p:nvSpPr>
        <p:spPr>
          <a:xfrm>
            <a:off x="1699370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C406600-B606-D3BB-3F2C-BF15D6FD8579}"/>
              </a:ext>
            </a:extLst>
          </p:cNvPr>
          <p:cNvSpPr/>
          <p:nvPr/>
        </p:nvSpPr>
        <p:spPr>
          <a:xfrm>
            <a:off x="2934367" y="2095363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E959EB6-BEE9-84F4-C381-44FCF16FB79E}"/>
              </a:ext>
            </a:extLst>
          </p:cNvPr>
          <p:cNvSpPr/>
          <p:nvPr/>
        </p:nvSpPr>
        <p:spPr>
          <a:xfrm>
            <a:off x="2652824" y="208000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617A061-F457-641E-EA58-C85EB632DF92}"/>
              </a:ext>
            </a:extLst>
          </p:cNvPr>
          <p:cNvSpPr/>
          <p:nvPr/>
        </p:nvSpPr>
        <p:spPr>
          <a:xfrm>
            <a:off x="2403230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274447A-E675-2800-D67C-C17EDD21407E}"/>
              </a:ext>
            </a:extLst>
          </p:cNvPr>
          <p:cNvSpPr/>
          <p:nvPr/>
        </p:nvSpPr>
        <p:spPr>
          <a:xfrm>
            <a:off x="3271227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303FA0F-4C41-7BCA-8BCB-952E961ABD0A}"/>
              </a:ext>
            </a:extLst>
          </p:cNvPr>
          <p:cNvSpPr/>
          <p:nvPr/>
        </p:nvSpPr>
        <p:spPr>
          <a:xfrm>
            <a:off x="2164083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028D3D4-17BB-80F2-A138-43011342A484}"/>
              </a:ext>
            </a:extLst>
          </p:cNvPr>
          <p:cNvSpPr/>
          <p:nvPr/>
        </p:nvSpPr>
        <p:spPr>
          <a:xfrm>
            <a:off x="1937701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1891DE-4F0A-AC83-5F26-0FE0E0F1D3A4}"/>
              </a:ext>
            </a:extLst>
          </p:cNvPr>
          <p:cNvSpPr txBox="1"/>
          <p:nvPr/>
        </p:nvSpPr>
        <p:spPr>
          <a:xfrm>
            <a:off x="4306319" y="3128982"/>
            <a:ext cx="1363529" cy="7078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S</a:t>
            </a:r>
            <a:r>
              <a:rPr lang="en-US" sz="4000" baseline="-25000" dirty="0">
                <a:solidFill>
                  <a:srgbClr val="FF0000"/>
                </a:solidFill>
              </a:rPr>
              <a:t>FIFO</a:t>
            </a:r>
          </a:p>
        </p:txBody>
      </p:sp>
      <p:sp>
        <p:nvSpPr>
          <p:cNvPr id="3" name="Triangle 2">
            <a:extLst>
              <a:ext uri="{FF2B5EF4-FFF2-40B4-BE49-F238E27FC236}">
                <a16:creationId xmlns:a16="http://schemas.microsoft.com/office/drawing/2014/main" id="{8F1642FF-9128-3978-378E-0F43C70CA52D}"/>
              </a:ext>
            </a:extLst>
          </p:cNvPr>
          <p:cNvSpPr/>
          <p:nvPr/>
        </p:nvSpPr>
        <p:spPr>
          <a:xfrm>
            <a:off x="8004240" y="2341265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98531C3-1E47-DA0E-7730-AD6D7F047228}"/>
              </a:ext>
            </a:extLst>
          </p:cNvPr>
          <p:cNvSpPr/>
          <p:nvPr/>
        </p:nvSpPr>
        <p:spPr>
          <a:xfrm>
            <a:off x="7290808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75FC4AA-A140-3F78-4784-883F6B5D4376}"/>
              </a:ext>
            </a:extLst>
          </p:cNvPr>
          <p:cNvSpPr/>
          <p:nvPr/>
        </p:nvSpPr>
        <p:spPr>
          <a:xfrm>
            <a:off x="8257125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E6D8FE-E354-B9D6-80E5-B13C54151A3E}"/>
              </a:ext>
            </a:extLst>
          </p:cNvPr>
          <p:cNvSpPr/>
          <p:nvPr/>
        </p:nvSpPr>
        <p:spPr>
          <a:xfrm>
            <a:off x="9223442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ADCF581-0761-B95A-02F2-8289A14E7D90}"/>
              </a:ext>
            </a:extLst>
          </p:cNvPr>
          <p:cNvSpPr/>
          <p:nvPr/>
        </p:nvSpPr>
        <p:spPr>
          <a:xfrm>
            <a:off x="10189759" y="5777800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21" name="Cloud 20">
            <a:extLst>
              <a:ext uri="{FF2B5EF4-FFF2-40B4-BE49-F238E27FC236}">
                <a16:creationId xmlns:a16="http://schemas.microsoft.com/office/drawing/2014/main" id="{4A0DBE4D-8E45-D54E-D365-8CB00C9499CE}"/>
              </a:ext>
            </a:extLst>
          </p:cNvPr>
          <p:cNvSpPr/>
          <p:nvPr/>
        </p:nvSpPr>
        <p:spPr>
          <a:xfrm>
            <a:off x="7349279" y="3567127"/>
            <a:ext cx="3371223" cy="1838849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LOQ Fabric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311B017-53B3-0D75-44FB-C143A25B27DE}"/>
              </a:ext>
            </a:extLst>
          </p:cNvPr>
          <p:cNvSpPr/>
          <p:nvPr/>
        </p:nvSpPr>
        <p:spPr>
          <a:xfrm>
            <a:off x="8513146" y="213622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FF2B178-B66E-277B-2F9C-943705218F73}"/>
              </a:ext>
            </a:extLst>
          </p:cNvPr>
          <p:cNvSpPr/>
          <p:nvPr/>
        </p:nvSpPr>
        <p:spPr>
          <a:xfrm>
            <a:off x="9252499" y="214558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8450B4E-D442-48A2-DADB-649FEAA92F58}"/>
              </a:ext>
            </a:extLst>
          </p:cNvPr>
          <p:cNvSpPr/>
          <p:nvPr/>
        </p:nvSpPr>
        <p:spPr>
          <a:xfrm>
            <a:off x="9508144" y="2144889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5C632E4-A14A-7049-E9E0-6E129BCA0A2B}"/>
              </a:ext>
            </a:extLst>
          </p:cNvPr>
          <p:cNvSpPr/>
          <p:nvPr/>
        </p:nvSpPr>
        <p:spPr>
          <a:xfrm>
            <a:off x="8299045" y="213622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4FACC5D-6940-7831-9996-83E760C52365}"/>
              </a:ext>
            </a:extLst>
          </p:cNvPr>
          <p:cNvSpPr/>
          <p:nvPr/>
        </p:nvSpPr>
        <p:spPr>
          <a:xfrm>
            <a:off x="9759419" y="2135529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BE93788-CD5D-6CB7-A909-27BFE78BF899}"/>
              </a:ext>
            </a:extLst>
          </p:cNvPr>
          <p:cNvSpPr/>
          <p:nvPr/>
        </p:nvSpPr>
        <p:spPr>
          <a:xfrm>
            <a:off x="8778023" y="214558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2F07AA9-C18C-7836-866C-466F599CD89C}"/>
              </a:ext>
            </a:extLst>
          </p:cNvPr>
          <p:cNvSpPr/>
          <p:nvPr/>
        </p:nvSpPr>
        <p:spPr>
          <a:xfrm>
            <a:off x="9020375" y="213622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AFB86E8-21D5-86B0-F089-0BB6822CBEDE}"/>
              </a:ext>
            </a:extLst>
          </p:cNvPr>
          <p:cNvSpPr txBox="1"/>
          <p:nvPr/>
        </p:nvSpPr>
        <p:spPr>
          <a:xfrm>
            <a:off x="6259556" y="3128982"/>
            <a:ext cx="1363528" cy="70788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S</a:t>
            </a:r>
            <a:r>
              <a:rPr lang="en-US" sz="4000" baseline="-25000" dirty="0">
                <a:solidFill>
                  <a:srgbClr val="FF0000"/>
                </a:solidFill>
              </a:rPr>
              <a:t>LOQ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0EED8CF-A9F6-B9B7-B226-28C255E62377}"/>
              </a:ext>
            </a:extLst>
          </p:cNvPr>
          <p:cNvSpPr txBox="1"/>
          <p:nvPr/>
        </p:nvSpPr>
        <p:spPr>
          <a:xfrm>
            <a:off x="5652695" y="3138956"/>
            <a:ext cx="5251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=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B3F9EBF-B830-FFBD-99F1-BBF73CFE1A0B}"/>
              </a:ext>
            </a:extLst>
          </p:cNvPr>
          <p:cNvSpPr txBox="1"/>
          <p:nvPr/>
        </p:nvSpPr>
        <p:spPr>
          <a:xfrm>
            <a:off x="10531792" y="298393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baseline="-25000" dirty="0"/>
              <a:t>LOQ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1094DE6-9E8A-54A2-46EA-43BD26B1DAA6}"/>
              </a:ext>
            </a:extLst>
          </p:cNvPr>
          <p:cNvSpPr txBox="1"/>
          <p:nvPr/>
        </p:nvSpPr>
        <p:spPr>
          <a:xfrm>
            <a:off x="262263" y="298393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baseline="-25000" dirty="0"/>
              <a:t>FIFO</a:t>
            </a: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203FB98A-885D-2194-7E70-FF5040DC4D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41812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Sequencer +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LOQ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55036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9C3107FC-576C-9290-BCC9-8D9D328FEE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0117D705-F048-9D34-E823-DE0B3A89402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 Preserves Fairness</a:t>
            </a:r>
            <a:endParaRPr dirty="0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5C8A9D49-A95B-FFC7-12CF-17861E26E3E3}"/>
              </a:ext>
            </a:extLst>
          </p:cNvPr>
          <p:cNvSpPr/>
          <p:nvPr/>
        </p:nvSpPr>
        <p:spPr>
          <a:xfrm>
            <a:off x="1517300" y="2371411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A95B5B0-F3C9-047A-2CA1-897D02FFC9F7}"/>
              </a:ext>
            </a:extLst>
          </p:cNvPr>
          <p:cNvSpPr/>
          <p:nvPr/>
        </p:nvSpPr>
        <p:spPr>
          <a:xfrm>
            <a:off x="803868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150E075-EDCB-481C-908B-909C89907CA6}"/>
              </a:ext>
            </a:extLst>
          </p:cNvPr>
          <p:cNvSpPr/>
          <p:nvPr/>
        </p:nvSpPr>
        <p:spPr>
          <a:xfrm>
            <a:off x="1770185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1FCB03C-C666-7443-D523-A73625327321}"/>
              </a:ext>
            </a:extLst>
          </p:cNvPr>
          <p:cNvSpPr/>
          <p:nvPr/>
        </p:nvSpPr>
        <p:spPr>
          <a:xfrm>
            <a:off x="2736502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3B0910A-94C8-C027-671E-84B9BA68AD0A}"/>
              </a:ext>
            </a:extLst>
          </p:cNvPr>
          <p:cNvSpPr/>
          <p:nvPr/>
        </p:nvSpPr>
        <p:spPr>
          <a:xfrm>
            <a:off x="3702819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537FBD7F-883A-0CD2-DA38-79B3AC3845C7}"/>
              </a:ext>
            </a:extLst>
          </p:cNvPr>
          <p:cNvSpPr/>
          <p:nvPr/>
        </p:nvSpPr>
        <p:spPr>
          <a:xfrm>
            <a:off x="972176" y="3567127"/>
            <a:ext cx="3371223" cy="1838849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FIFO Fabric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8A9BC25-415E-60E5-6EAF-C6B9C7C0F5CA}"/>
              </a:ext>
            </a:extLst>
          </p:cNvPr>
          <p:cNvSpPr/>
          <p:nvPr/>
        </p:nvSpPr>
        <p:spPr>
          <a:xfrm>
            <a:off x="1699370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60DD180-94F0-E9C8-A514-719CBC1F66C8}"/>
              </a:ext>
            </a:extLst>
          </p:cNvPr>
          <p:cNvSpPr/>
          <p:nvPr/>
        </p:nvSpPr>
        <p:spPr>
          <a:xfrm>
            <a:off x="2934367" y="2095363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4EB7331-3585-4F89-D31D-52B6ADADF352}"/>
              </a:ext>
            </a:extLst>
          </p:cNvPr>
          <p:cNvSpPr/>
          <p:nvPr/>
        </p:nvSpPr>
        <p:spPr>
          <a:xfrm>
            <a:off x="2652824" y="208000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9B6A4F1-9C87-2FAC-ADC4-7B5FD274EB89}"/>
              </a:ext>
            </a:extLst>
          </p:cNvPr>
          <p:cNvSpPr/>
          <p:nvPr/>
        </p:nvSpPr>
        <p:spPr>
          <a:xfrm>
            <a:off x="2403230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D0BAD06-3E6A-D7D9-CAC7-71DC2399CA33}"/>
              </a:ext>
            </a:extLst>
          </p:cNvPr>
          <p:cNvSpPr/>
          <p:nvPr/>
        </p:nvSpPr>
        <p:spPr>
          <a:xfrm>
            <a:off x="3271227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E809B43-1B63-4ECE-199F-86F05454A21C}"/>
              </a:ext>
            </a:extLst>
          </p:cNvPr>
          <p:cNvSpPr/>
          <p:nvPr/>
        </p:nvSpPr>
        <p:spPr>
          <a:xfrm>
            <a:off x="2164083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EA58417-29B1-7D6D-5456-4003A528CA4D}"/>
              </a:ext>
            </a:extLst>
          </p:cNvPr>
          <p:cNvSpPr/>
          <p:nvPr/>
        </p:nvSpPr>
        <p:spPr>
          <a:xfrm>
            <a:off x="1937701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DD1641-E614-92B4-85AC-E1A46C1DBD95}"/>
              </a:ext>
            </a:extLst>
          </p:cNvPr>
          <p:cNvSpPr txBox="1"/>
          <p:nvPr/>
        </p:nvSpPr>
        <p:spPr>
          <a:xfrm>
            <a:off x="4306319" y="3128982"/>
            <a:ext cx="1363529" cy="7078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S</a:t>
            </a:r>
            <a:r>
              <a:rPr lang="en-US" sz="4000" baseline="-25000" dirty="0">
                <a:solidFill>
                  <a:srgbClr val="FF0000"/>
                </a:solidFill>
              </a:rPr>
              <a:t>FIFO</a:t>
            </a:r>
          </a:p>
        </p:txBody>
      </p:sp>
      <p:sp>
        <p:nvSpPr>
          <p:cNvPr id="3" name="Triangle 2">
            <a:extLst>
              <a:ext uri="{FF2B5EF4-FFF2-40B4-BE49-F238E27FC236}">
                <a16:creationId xmlns:a16="http://schemas.microsoft.com/office/drawing/2014/main" id="{6E708ABA-BF9E-CD6D-B626-0C2705EE5DCA}"/>
              </a:ext>
            </a:extLst>
          </p:cNvPr>
          <p:cNvSpPr/>
          <p:nvPr/>
        </p:nvSpPr>
        <p:spPr>
          <a:xfrm>
            <a:off x="8004240" y="2341265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F4BE75A-56AB-A15F-C2EA-8542E4F6E2E2}"/>
              </a:ext>
            </a:extLst>
          </p:cNvPr>
          <p:cNvSpPr/>
          <p:nvPr/>
        </p:nvSpPr>
        <p:spPr>
          <a:xfrm>
            <a:off x="7290808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A94C6E4-93FE-C174-5E1D-43554CD38C65}"/>
              </a:ext>
            </a:extLst>
          </p:cNvPr>
          <p:cNvSpPr/>
          <p:nvPr/>
        </p:nvSpPr>
        <p:spPr>
          <a:xfrm>
            <a:off x="8257125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8F071EA-7EF6-7963-8D79-E726CCB5E7AA}"/>
              </a:ext>
            </a:extLst>
          </p:cNvPr>
          <p:cNvSpPr/>
          <p:nvPr/>
        </p:nvSpPr>
        <p:spPr>
          <a:xfrm>
            <a:off x="9223442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4AB9014-B353-7804-749E-6E590F0A30F1}"/>
              </a:ext>
            </a:extLst>
          </p:cNvPr>
          <p:cNvSpPr/>
          <p:nvPr/>
        </p:nvSpPr>
        <p:spPr>
          <a:xfrm>
            <a:off x="10189759" y="5777800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21" name="Cloud 20">
            <a:extLst>
              <a:ext uri="{FF2B5EF4-FFF2-40B4-BE49-F238E27FC236}">
                <a16:creationId xmlns:a16="http://schemas.microsoft.com/office/drawing/2014/main" id="{C7A9AC88-8955-31F4-7212-5335919A516C}"/>
              </a:ext>
            </a:extLst>
          </p:cNvPr>
          <p:cNvSpPr/>
          <p:nvPr/>
        </p:nvSpPr>
        <p:spPr>
          <a:xfrm>
            <a:off x="7349279" y="3567127"/>
            <a:ext cx="3371223" cy="1838849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LOQ Fabric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2555813-EE7E-FBEC-47E4-D2A8AB705CDB}"/>
              </a:ext>
            </a:extLst>
          </p:cNvPr>
          <p:cNvSpPr/>
          <p:nvPr/>
        </p:nvSpPr>
        <p:spPr>
          <a:xfrm>
            <a:off x="8513146" y="213622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688E333-9EC5-1DA3-241C-8168A24DAA82}"/>
              </a:ext>
            </a:extLst>
          </p:cNvPr>
          <p:cNvSpPr/>
          <p:nvPr/>
        </p:nvSpPr>
        <p:spPr>
          <a:xfrm>
            <a:off x="9252499" y="214558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CB24172-F9AF-9AD5-9559-87144699DC38}"/>
              </a:ext>
            </a:extLst>
          </p:cNvPr>
          <p:cNvSpPr/>
          <p:nvPr/>
        </p:nvSpPr>
        <p:spPr>
          <a:xfrm>
            <a:off x="9508144" y="2144889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F438874-44D0-6B3D-E8AC-AC1A874777D7}"/>
              </a:ext>
            </a:extLst>
          </p:cNvPr>
          <p:cNvSpPr/>
          <p:nvPr/>
        </p:nvSpPr>
        <p:spPr>
          <a:xfrm>
            <a:off x="8299045" y="213622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ECD4C38-D752-EB24-E673-3C571488616A}"/>
              </a:ext>
            </a:extLst>
          </p:cNvPr>
          <p:cNvSpPr/>
          <p:nvPr/>
        </p:nvSpPr>
        <p:spPr>
          <a:xfrm>
            <a:off x="9759419" y="2135529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B866862-F7C5-2C9D-85E0-75F32BC249B3}"/>
              </a:ext>
            </a:extLst>
          </p:cNvPr>
          <p:cNvSpPr/>
          <p:nvPr/>
        </p:nvSpPr>
        <p:spPr>
          <a:xfrm>
            <a:off x="8778023" y="214558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C7AF180-A964-CF1C-01F0-55399F1629AE}"/>
              </a:ext>
            </a:extLst>
          </p:cNvPr>
          <p:cNvSpPr/>
          <p:nvPr/>
        </p:nvSpPr>
        <p:spPr>
          <a:xfrm>
            <a:off x="9020375" y="213622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485E653-1251-2916-E872-C4CD313263C7}"/>
              </a:ext>
            </a:extLst>
          </p:cNvPr>
          <p:cNvSpPr txBox="1"/>
          <p:nvPr/>
        </p:nvSpPr>
        <p:spPr>
          <a:xfrm>
            <a:off x="6259556" y="3128982"/>
            <a:ext cx="1363528" cy="70788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S</a:t>
            </a:r>
            <a:r>
              <a:rPr lang="en-US" sz="4000" baseline="-25000" dirty="0">
                <a:solidFill>
                  <a:srgbClr val="FF0000"/>
                </a:solidFill>
              </a:rPr>
              <a:t>LOQ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0C9C423-CFC4-32DD-5925-9266D95BE5DD}"/>
              </a:ext>
            </a:extLst>
          </p:cNvPr>
          <p:cNvSpPr txBox="1"/>
          <p:nvPr/>
        </p:nvSpPr>
        <p:spPr>
          <a:xfrm>
            <a:off x="5652695" y="3138956"/>
            <a:ext cx="5251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=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9B91E5-0709-AA47-BC3C-B75D53C8B1B3}"/>
              </a:ext>
            </a:extLst>
          </p:cNvPr>
          <p:cNvSpPr txBox="1"/>
          <p:nvPr/>
        </p:nvSpPr>
        <p:spPr>
          <a:xfrm>
            <a:off x="4782445" y="4238838"/>
            <a:ext cx="1028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highlight>
                  <a:srgbClr val="00FF00"/>
                </a:highlight>
              </a:rPr>
              <a:t>I</a:t>
            </a:r>
            <a:r>
              <a:rPr lang="en-US" sz="4000" baseline="-25000" dirty="0">
                <a:solidFill>
                  <a:srgbClr val="FF0000"/>
                </a:solidFill>
                <a:highlight>
                  <a:srgbClr val="00FF00"/>
                </a:highlight>
              </a:rPr>
              <a:t>FIFO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40FB57A-7A53-05E4-0C50-F65E23294D86}"/>
              </a:ext>
            </a:extLst>
          </p:cNvPr>
          <p:cNvSpPr txBox="1"/>
          <p:nvPr/>
        </p:nvSpPr>
        <p:spPr>
          <a:xfrm>
            <a:off x="6177890" y="4201098"/>
            <a:ext cx="1028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highlight>
                  <a:srgbClr val="00FFFF"/>
                </a:highlight>
              </a:rPr>
              <a:t>I</a:t>
            </a:r>
            <a:r>
              <a:rPr lang="en-US" sz="4000" baseline="-25000" dirty="0">
                <a:solidFill>
                  <a:srgbClr val="FF0000"/>
                </a:solidFill>
                <a:highlight>
                  <a:srgbClr val="00FFFF"/>
                </a:highlight>
              </a:rPr>
              <a:t>LOQ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64ABCA0-F2C7-6F2D-76C1-64772D467D84}"/>
              </a:ext>
            </a:extLst>
          </p:cNvPr>
          <p:cNvSpPr txBox="1"/>
          <p:nvPr/>
        </p:nvSpPr>
        <p:spPr>
          <a:xfrm>
            <a:off x="5734361" y="4248812"/>
            <a:ext cx="5251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≠</a:t>
            </a:r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07AC9CE2-1FD3-4A53-2C75-7A2FC0E659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41812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Sequencer +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LOQ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6125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6760E419-0970-B08F-649F-F326100D4C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D57E301D-FC5E-8D61-12D7-20BBC47394D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 Preserves Fairness</a:t>
            </a:r>
            <a:endParaRPr dirty="0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6C44D3A6-77FF-2357-3D5F-825E35924839}"/>
              </a:ext>
            </a:extLst>
          </p:cNvPr>
          <p:cNvSpPr/>
          <p:nvPr/>
        </p:nvSpPr>
        <p:spPr>
          <a:xfrm>
            <a:off x="1517300" y="2371411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C9A336F-7CA3-0B19-7F4D-ADA6389204DD}"/>
              </a:ext>
            </a:extLst>
          </p:cNvPr>
          <p:cNvSpPr/>
          <p:nvPr/>
        </p:nvSpPr>
        <p:spPr>
          <a:xfrm>
            <a:off x="803868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72C235E-57D6-6EC6-7F75-5C2D848E1038}"/>
              </a:ext>
            </a:extLst>
          </p:cNvPr>
          <p:cNvSpPr/>
          <p:nvPr/>
        </p:nvSpPr>
        <p:spPr>
          <a:xfrm>
            <a:off x="1770185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C01D1B0-1A1F-01D5-13D0-35A424155A68}"/>
              </a:ext>
            </a:extLst>
          </p:cNvPr>
          <p:cNvSpPr/>
          <p:nvPr/>
        </p:nvSpPr>
        <p:spPr>
          <a:xfrm>
            <a:off x="2736502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0DF52C4-F75D-F801-9547-4A6CADA83620}"/>
              </a:ext>
            </a:extLst>
          </p:cNvPr>
          <p:cNvSpPr/>
          <p:nvPr/>
        </p:nvSpPr>
        <p:spPr>
          <a:xfrm>
            <a:off x="3702819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C390DA48-1749-85F7-D80A-54BC06470AC7}"/>
              </a:ext>
            </a:extLst>
          </p:cNvPr>
          <p:cNvSpPr/>
          <p:nvPr/>
        </p:nvSpPr>
        <p:spPr>
          <a:xfrm>
            <a:off x="972176" y="3567127"/>
            <a:ext cx="3371223" cy="1838849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FIFO Fabric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81CC21D-4F2A-A14E-4F75-0CD4424077A8}"/>
              </a:ext>
            </a:extLst>
          </p:cNvPr>
          <p:cNvSpPr/>
          <p:nvPr/>
        </p:nvSpPr>
        <p:spPr>
          <a:xfrm>
            <a:off x="1699370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07DED71-5465-F61E-ADF3-82A5FFB5C41A}"/>
              </a:ext>
            </a:extLst>
          </p:cNvPr>
          <p:cNvSpPr/>
          <p:nvPr/>
        </p:nvSpPr>
        <p:spPr>
          <a:xfrm>
            <a:off x="2934367" y="2095363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537AD1C-ABB1-FFB1-F103-7F7768805968}"/>
              </a:ext>
            </a:extLst>
          </p:cNvPr>
          <p:cNvSpPr/>
          <p:nvPr/>
        </p:nvSpPr>
        <p:spPr>
          <a:xfrm>
            <a:off x="2652824" y="208000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E85D5E2-15B7-CB60-0768-42DFB9499939}"/>
              </a:ext>
            </a:extLst>
          </p:cNvPr>
          <p:cNvSpPr/>
          <p:nvPr/>
        </p:nvSpPr>
        <p:spPr>
          <a:xfrm>
            <a:off x="2403230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080EBB1-F886-B419-60DF-B33F203B4CF5}"/>
              </a:ext>
            </a:extLst>
          </p:cNvPr>
          <p:cNvSpPr/>
          <p:nvPr/>
        </p:nvSpPr>
        <p:spPr>
          <a:xfrm>
            <a:off x="3271227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A50E3E2-B526-A347-4585-8BC4B363D65C}"/>
              </a:ext>
            </a:extLst>
          </p:cNvPr>
          <p:cNvSpPr/>
          <p:nvPr/>
        </p:nvSpPr>
        <p:spPr>
          <a:xfrm>
            <a:off x="2164083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3BBB73A-9731-2A6F-A316-1EF12F54ADDA}"/>
              </a:ext>
            </a:extLst>
          </p:cNvPr>
          <p:cNvSpPr/>
          <p:nvPr/>
        </p:nvSpPr>
        <p:spPr>
          <a:xfrm>
            <a:off x="1937701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D05D38-F504-FB9D-C53F-78AC3075105A}"/>
              </a:ext>
            </a:extLst>
          </p:cNvPr>
          <p:cNvSpPr txBox="1"/>
          <p:nvPr/>
        </p:nvSpPr>
        <p:spPr>
          <a:xfrm>
            <a:off x="4306319" y="3128982"/>
            <a:ext cx="1363529" cy="7078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S</a:t>
            </a:r>
            <a:r>
              <a:rPr lang="en-US" sz="4000" baseline="-25000" dirty="0">
                <a:solidFill>
                  <a:srgbClr val="FF0000"/>
                </a:solidFill>
              </a:rPr>
              <a:t>FIFO</a:t>
            </a:r>
          </a:p>
        </p:txBody>
      </p:sp>
      <p:sp>
        <p:nvSpPr>
          <p:cNvPr id="3" name="Triangle 2">
            <a:extLst>
              <a:ext uri="{FF2B5EF4-FFF2-40B4-BE49-F238E27FC236}">
                <a16:creationId xmlns:a16="http://schemas.microsoft.com/office/drawing/2014/main" id="{6E357F95-2C7B-0AF5-F08B-D284B6F1EB78}"/>
              </a:ext>
            </a:extLst>
          </p:cNvPr>
          <p:cNvSpPr/>
          <p:nvPr/>
        </p:nvSpPr>
        <p:spPr>
          <a:xfrm>
            <a:off x="8004240" y="2341265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0A13DD2-3DF6-131C-73FA-372C5CDC11D8}"/>
              </a:ext>
            </a:extLst>
          </p:cNvPr>
          <p:cNvSpPr/>
          <p:nvPr/>
        </p:nvSpPr>
        <p:spPr>
          <a:xfrm>
            <a:off x="7290808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1ED0FBC-7056-94B9-8E1C-72A421F15B94}"/>
              </a:ext>
            </a:extLst>
          </p:cNvPr>
          <p:cNvSpPr/>
          <p:nvPr/>
        </p:nvSpPr>
        <p:spPr>
          <a:xfrm>
            <a:off x="8257125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7E51382-25A6-3097-E759-FA5B492A8E0D}"/>
              </a:ext>
            </a:extLst>
          </p:cNvPr>
          <p:cNvSpPr/>
          <p:nvPr/>
        </p:nvSpPr>
        <p:spPr>
          <a:xfrm>
            <a:off x="9223442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7F8553C-B6DA-0748-ED6C-BC55CAE30173}"/>
              </a:ext>
            </a:extLst>
          </p:cNvPr>
          <p:cNvSpPr/>
          <p:nvPr/>
        </p:nvSpPr>
        <p:spPr>
          <a:xfrm>
            <a:off x="10189759" y="5777800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21" name="Cloud 20">
            <a:extLst>
              <a:ext uri="{FF2B5EF4-FFF2-40B4-BE49-F238E27FC236}">
                <a16:creationId xmlns:a16="http://schemas.microsoft.com/office/drawing/2014/main" id="{956C816B-F2AF-F022-B80C-57DEBC9961B3}"/>
              </a:ext>
            </a:extLst>
          </p:cNvPr>
          <p:cNvSpPr/>
          <p:nvPr/>
        </p:nvSpPr>
        <p:spPr>
          <a:xfrm>
            <a:off x="7349279" y="3567127"/>
            <a:ext cx="3371223" cy="1838849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LOQ Fabric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B08E44A-10BB-EEE9-96C9-034E2B12D357}"/>
              </a:ext>
            </a:extLst>
          </p:cNvPr>
          <p:cNvSpPr/>
          <p:nvPr/>
        </p:nvSpPr>
        <p:spPr>
          <a:xfrm>
            <a:off x="8513146" y="213622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B3E7E02-0398-BC29-52B6-7D0E747704A2}"/>
              </a:ext>
            </a:extLst>
          </p:cNvPr>
          <p:cNvSpPr/>
          <p:nvPr/>
        </p:nvSpPr>
        <p:spPr>
          <a:xfrm>
            <a:off x="9252499" y="214558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7041E6B-51D3-87E0-D4B4-F32A1B3B561D}"/>
              </a:ext>
            </a:extLst>
          </p:cNvPr>
          <p:cNvSpPr/>
          <p:nvPr/>
        </p:nvSpPr>
        <p:spPr>
          <a:xfrm>
            <a:off x="9508144" y="2144889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CC71FE4-8804-88C4-D1DC-4126A4BB9C2A}"/>
              </a:ext>
            </a:extLst>
          </p:cNvPr>
          <p:cNvSpPr/>
          <p:nvPr/>
        </p:nvSpPr>
        <p:spPr>
          <a:xfrm>
            <a:off x="8299045" y="213622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91D722F-561C-CDA7-2208-A41FA0E69ECA}"/>
              </a:ext>
            </a:extLst>
          </p:cNvPr>
          <p:cNvSpPr/>
          <p:nvPr/>
        </p:nvSpPr>
        <p:spPr>
          <a:xfrm>
            <a:off x="9759419" y="2135529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C830E81-C951-CEB5-DBEC-E9B26C22F635}"/>
              </a:ext>
            </a:extLst>
          </p:cNvPr>
          <p:cNvSpPr/>
          <p:nvPr/>
        </p:nvSpPr>
        <p:spPr>
          <a:xfrm>
            <a:off x="8778023" y="214558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9F1B64F-A865-721E-F66B-1EFAF95BF815}"/>
              </a:ext>
            </a:extLst>
          </p:cNvPr>
          <p:cNvSpPr/>
          <p:nvPr/>
        </p:nvSpPr>
        <p:spPr>
          <a:xfrm>
            <a:off x="9020375" y="213622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39E82DC-42EE-2A55-B9DA-BFC0E1D5D246}"/>
              </a:ext>
            </a:extLst>
          </p:cNvPr>
          <p:cNvSpPr txBox="1"/>
          <p:nvPr/>
        </p:nvSpPr>
        <p:spPr>
          <a:xfrm>
            <a:off x="6259556" y="3128982"/>
            <a:ext cx="1363528" cy="70788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S</a:t>
            </a:r>
            <a:r>
              <a:rPr lang="en-US" sz="4000" baseline="-25000" dirty="0">
                <a:solidFill>
                  <a:srgbClr val="FF0000"/>
                </a:solidFill>
              </a:rPr>
              <a:t>LOQ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5596AB3-8718-BFD9-05EA-6298252CFB32}"/>
              </a:ext>
            </a:extLst>
          </p:cNvPr>
          <p:cNvSpPr txBox="1"/>
          <p:nvPr/>
        </p:nvSpPr>
        <p:spPr>
          <a:xfrm>
            <a:off x="5652695" y="3138956"/>
            <a:ext cx="5251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=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6DB7F8-040C-5AE7-3A9D-FBB06623C6DC}"/>
              </a:ext>
            </a:extLst>
          </p:cNvPr>
          <p:cNvSpPr txBox="1"/>
          <p:nvPr/>
        </p:nvSpPr>
        <p:spPr>
          <a:xfrm>
            <a:off x="4782445" y="4238838"/>
            <a:ext cx="1028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highlight>
                  <a:srgbClr val="00FF00"/>
                </a:highlight>
              </a:rPr>
              <a:t>I</a:t>
            </a:r>
            <a:r>
              <a:rPr lang="en-US" sz="4000" baseline="-25000" dirty="0">
                <a:solidFill>
                  <a:srgbClr val="FF0000"/>
                </a:solidFill>
                <a:highlight>
                  <a:srgbClr val="00FF00"/>
                </a:highlight>
              </a:rPr>
              <a:t>FIFO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42B8168-4A3A-5FCD-48BC-BEC19C9EDABD}"/>
              </a:ext>
            </a:extLst>
          </p:cNvPr>
          <p:cNvSpPr txBox="1"/>
          <p:nvPr/>
        </p:nvSpPr>
        <p:spPr>
          <a:xfrm>
            <a:off x="6177890" y="4201098"/>
            <a:ext cx="1028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highlight>
                  <a:srgbClr val="00FFFF"/>
                </a:highlight>
              </a:rPr>
              <a:t>I</a:t>
            </a:r>
            <a:r>
              <a:rPr lang="en-US" sz="4000" baseline="-25000" dirty="0">
                <a:solidFill>
                  <a:srgbClr val="FF0000"/>
                </a:solidFill>
                <a:highlight>
                  <a:srgbClr val="00FFFF"/>
                </a:highlight>
              </a:rPr>
              <a:t>LOQ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D45DDB3-7B06-1E56-DAA9-CEE9542C644C}"/>
              </a:ext>
            </a:extLst>
          </p:cNvPr>
          <p:cNvSpPr txBox="1"/>
          <p:nvPr/>
        </p:nvSpPr>
        <p:spPr>
          <a:xfrm>
            <a:off x="5734361" y="4248812"/>
            <a:ext cx="5251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≠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FED2A86-ADB7-7859-48E2-10F83925AA02}"/>
              </a:ext>
            </a:extLst>
          </p:cNvPr>
          <p:cNvSpPr/>
          <p:nvPr/>
        </p:nvSpPr>
        <p:spPr>
          <a:xfrm>
            <a:off x="4040184" y="1904538"/>
            <a:ext cx="3854547" cy="2038294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07F2D3E-94F0-709B-B903-0B06DB131641}"/>
              </a:ext>
            </a:extLst>
          </p:cNvPr>
          <p:cNvSpPr txBox="1"/>
          <p:nvPr/>
        </p:nvSpPr>
        <p:spPr>
          <a:xfrm>
            <a:off x="4736165" y="1904537"/>
            <a:ext cx="25979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Preserves Fairness</a:t>
            </a:r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426CABD3-F0BB-79F2-60F0-F3979D15D0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41812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Sequencer +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LOQ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28663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EBFDA0D7-F628-4784-D134-BE11B7DEE8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2145D04D-E233-AB6E-F7A4-1AF84E53E9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 Preserves Fairness</a:t>
            </a:r>
            <a:endParaRPr dirty="0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A86DBDF7-6D52-D774-DD17-247FE267FC5C}"/>
              </a:ext>
            </a:extLst>
          </p:cNvPr>
          <p:cNvSpPr/>
          <p:nvPr/>
        </p:nvSpPr>
        <p:spPr>
          <a:xfrm>
            <a:off x="1517300" y="2371411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D57820E-A106-D1DC-5485-A06C14E2B7C8}"/>
              </a:ext>
            </a:extLst>
          </p:cNvPr>
          <p:cNvSpPr/>
          <p:nvPr/>
        </p:nvSpPr>
        <p:spPr>
          <a:xfrm>
            <a:off x="803868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082C444-A368-E7F2-401D-6391678841ED}"/>
              </a:ext>
            </a:extLst>
          </p:cNvPr>
          <p:cNvSpPr/>
          <p:nvPr/>
        </p:nvSpPr>
        <p:spPr>
          <a:xfrm>
            <a:off x="1770185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78EA3E8-7AEA-BF61-B3A9-6D1CFDBB0DC3}"/>
              </a:ext>
            </a:extLst>
          </p:cNvPr>
          <p:cNvSpPr/>
          <p:nvPr/>
        </p:nvSpPr>
        <p:spPr>
          <a:xfrm>
            <a:off x="2736502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05E3148-9177-5855-8C4F-1390D07D721D}"/>
              </a:ext>
            </a:extLst>
          </p:cNvPr>
          <p:cNvSpPr/>
          <p:nvPr/>
        </p:nvSpPr>
        <p:spPr>
          <a:xfrm>
            <a:off x="3702819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5EE6F848-3854-0B54-3CE8-640CBF4E1001}"/>
              </a:ext>
            </a:extLst>
          </p:cNvPr>
          <p:cNvSpPr/>
          <p:nvPr/>
        </p:nvSpPr>
        <p:spPr>
          <a:xfrm>
            <a:off x="972176" y="3567127"/>
            <a:ext cx="3371223" cy="1838849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FIFO Fabric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D15351-E6B8-64C0-B64A-0B642AF0E00E}"/>
              </a:ext>
            </a:extLst>
          </p:cNvPr>
          <p:cNvSpPr/>
          <p:nvPr/>
        </p:nvSpPr>
        <p:spPr>
          <a:xfrm>
            <a:off x="1699370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59CAD92-CFB0-078D-D9BA-AE7EA274A920}"/>
              </a:ext>
            </a:extLst>
          </p:cNvPr>
          <p:cNvSpPr/>
          <p:nvPr/>
        </p:nvSpPr>
        <p:spPr>
          <a:xfrm>
            <a:off x="2934367" y="2095363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E0CD68C-65A3-7DCC-3B40-E493C3263F13}"/>
              </a:ext>
            </a:extLst>
          </p:cNvPr>
          <p:cNvSpPr/>
          <p:nvPr/>
        </p:nvSpPr>
        <p:spPr>
          <a:xfrm>
            <a:off x="2652824" y="208000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DEDC16E-EC36-A8CA-F421-8FA78CE96518}"/>
              </a:ext>
            </a:extLst>
          </p:cNvPr>
          <p:cNvSpPr/>
          <p:nvPr/>
        </p:nvSpPr>
        <p:spPr>
          <a:xfrm>
            <a:off x="2403230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59C3BA2-029E-3E58-AFC8-5DFDF96520E6}"/>
              </a:ext>
            </a:extLst>
          </p:cNvPr>
          <p:cNvSpPr/>
          <p:nvPr/>
        </p:nvSpPr>
        <p:spPr>
          <a:xfrm>
            <a:off x="3271227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1FCE7C9-F4E5-76BE-A823-2379F997103E}"/>
              </a:ext>
            </a:extLst>
          </p:cNvPr>
          <p:cNvSpPr/>
          <p:nvPr/>
        </p:nvSpPr>
        <p:spPr>
          <a:xfrm>
            <a:off x="2164083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21A7349-BCB4-7D9D-48F6-FFDFDEBA3BEA}"/>
              </a:ext>
            </a:extLst>
          </p:cNvPr>
          <p:cNvSpPr/>
          <p:nvPr/>
        </p:nvSpPr>
        <p:spPr>
          <a:xfrm>
            <a:off x="1937701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C7C22C-792A-5A5C-2362-7150CFC5512F}"/>
              </a:ext>
            </a:extLst>
          </p:cNvPr>
          <p:cNvSpPr txBox="1"/>
          <p:nvPr/>
        </p:nvSpPr>
        <p:spPr>
          <a:xfrm>
            <a:off x="4306319" y="3128982"/>
            <a:ext cx="1363529" cy="7078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S</a:t>
            </a:r>
            <a:r>
              <a:rPr lang="en-US" sz="4000" baseline="-25000" dirty="0">
                <a:solidFill>
                  <a:srgbClr val="FF0000"/>
                </a:solidFill>
              </a:rPr>
              <a:t>FIFO</a:t>
            </a:r>
          </a:p>
        </p:txBody>
      </p:sp>
      <p:sp>
        <p:nvSpPr>
          <p:cNvPr id="3" name="Triangle 2">
            <a:extLst>
              <a:ext uri="{FF2B5EF4-FFF2-40B4-BE49-F238E27FC236}">
                <a16:creationId xmlns:a16="http://schemas.microsoft.com/office/drawing/2014/main" id="{8EE0C477-BCBC-8E97-7959-F9F261EA006C}"/>
              </a:ext>
            </a:extLst>
          </p:cNvPr>
          <p:cNvSpPr/>
          <p:nvPr/>
        </p:nvSpPr>
        <p:spPr>
          <a:xfrm>
            <a:off x="8004240" y="2341265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759E065-2464-7B4B-1BBB-E439F5B36087}"/>
              </a:ext>
            </a:extLst>
          </p:cNvPr>
          <p:cNvSpPr/>
          <p:nvPr/>
        </p:nvSpPr>
        <p:spPr>
          <a:xfrm>
            <a:off x="7290808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FF6AA06-4547-67BC-1263-F4BD451DF3A0}"/>
              </a:ext>
            </a:extLst>
          </p:cNvPr>
          <p:cNvSpPr/>
          <p:nvPr/>
        </p:nvSpPr>
        <p:spPr>
          <a:xfrm>
            <a:off x="8257125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B9E72F7-4825-91C2-1720-F644C7555BEC}"/>
              </a:ext>
            </a:extLst>
          </p:cNvPr>
          <p:cNvSpPr/>
          <p:nvPr/>
        </p:nvSpPr>
        <p:spPr>
          <a:xfrm>
            <a:off x="9223442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0DC3071-A59B-81F9-87A1-AFAEDC709194}"/>
              </a:ext>
            </a:extLst>
          </p:cNvPr>
          <p:cNvSpPr/>
          <p:nvPr/>
        </p:nvSpPr>
        <p:spPr>
          <a:xfrm>
            <a:off x="10189759" y="5777800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21" name="Cloud 20">
            <a:extLst>
              <a:ext uri="{FF2B5EF4-FFF2-40B4-BE49-F238E27FC236}">
                <a16:creationId xmlns:a16="http://schemas.microsoft.com/office/drawing/2014/main" id="{79D0B3F0-B425-6122-D457-21E827ADB0F9}"/>
              </a:ext>
            </a:extLst>
          </p:cNvPr>
          <p:cNvSpPr/>
          <p:nvPr/>
        </p:nvSpPr>
        <p:spPr>
          <a:xfrm>
            <a:off x="7349279" y="3567127"/>
            <a:ext cx="3371223" cy="1838849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LOQ Fabric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8B024AF-ED82-D95C-26C4-B53E943C5F68}"/>
              </a:ext>
            </a:extLst>
          </p:cNvPr>
          <p:cNvSpPr/>
          <p:nvPr/>
        </p:nvSpPr>
        <p:spPr>
          <a:xfrm>
            <a:off x="8513146" y="213622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4BDA31F-5956-0D6F-BD2C-405194F03717}"/>
              </a:ext>
            </a:extLst>
          </p:cNvPr>
          <p:cNvSpPr/>
          <p:nvPr/>
        </p:nvSpPr>
        <p:spPr>
          <a:xfrm>
            <a:off x="9252499" y="214558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689DCB5-118D-822D-8C2F-421677D1A50A}"/>
              </a:ext>
            </a:extLst>
          </p:cNvPr>
          <p:cNvSpPr/>
          <p:nvPr/>
        </p:nvSpPr>
        <p:spPr>
          <a:xfrm>
            <a:off x="9508144" y="2144889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83F3423-DC10-CFA9-EB34-F5B6D36E6489}"/>
              </a:ext>
            </a:extLst>
          </p:cNvPr>
          <p:cNvSpPr/>
          <p:nvPr/>
        </p:nvSpPr>
        <p:spPr>
          <a:xfrm>
            <a:off x="8299045" y="213622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6B13D7F-08D3-E8EB-6124-3D22BE807EF9}"/>
              </a:ext>
            </a:extLst>
          </p:cNvPr>
          <p:cNvSpPr/>
          <p:nvPr/>
        </p:nvSpPr>
        <p:spPr>
          <a:xfrm>
            <a:off x="9759419" y="2135529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8BEDEC4-EC5A-FC3E-FDDC-341667ADCDC5}"/>
              </a:ext>
            </a:extLst>
          </p:cNvPr>
          <p:cNvSpPr/>
          <p:nvPr/>
        </p:nvSpPr>
        <p:spPr>
          <a:xfrm>
            <a:off x="8778023" y="214558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60011B2-B60A-5E3F-96F2-703E9A0DF376}"/>
              </a:ext>
            </a:extLst>
          </p:cNvPr>
          <p:cNvSpPr/>
          <p:nvPr/>
        </p:nvSpPr>
        <p:spPr>
          <a:xfrm>
            <a:off x="9020375" y="213622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77C8D1-2C9C-6F18-A62C-72AA25866939}"/>
              </a:ext>
            </a:extLst>
          </p:cNvPr>
          <p:cNvSpPr txBox="1"/>
          <p:nvPr/>
        </p:nvSpPr>
        <p:spPr>
          <a:xfrm>
            <a:off x="6259556" y="3128982"/>
            <a:ext cx="1363528" cy="70788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S</a:t>
            </a:r>
            <a:r>
              <a:rPr lang="en-US" sz="4000" baseline="-25000" dirty="0">
                <a:solidFill>
                  <a:srgbClr val="FF0000"/>
                </a:solidFill>
              </a:rPr>
              <a:t>LOQ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930378E-F1A4-D7D9-BDCD-7DD3D60F7529}"/>
              </a:ext>
            </a:extLst>
          </p:cNvPr>
          <p:cNvSpPr txBox="1"/>
          <p:nvPr/>
        </p:nvSpPr>
        <p:spPr>
          <a:xfrm>
            <a:off x="5652695" y="3138956"/>
            <a:ext cx="5251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=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6CD96C1-2B6D-3D76-866C-BA0223E3EBFA}"/>
              </a:ext>
            </a:extLst>
          </p:cNvPr>
          <p:cNvSpPr txBox="1"/>
          <p:nvPr/>
        </p:nvSpPr>
        <p:spPr>
          <a:xfrm>
            <a:off x="4782445" y="4238838"/>
            <a:ext cx="1028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highlight>
                  <a:srgbClr val="00FF00"/>
                </a:highlight>
              </a:rPr>
              <a:t>I</a:t>
            </a:r>
            <a:r>
              <a:rPr lang="en-US" sz="4000" baseline="-25000" dirty="0">
                <a:solidFill>
                  <a:srgbClr val="FF0000"/>
                </a:solidFill>
                <a:highlight>
                  <a:srgbClr val="00FF00"/>
                </a:highlight>
              </a:rPr>
              <a:t>FIFO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B89F33-C9D5-7F69-E226-E2FDBE659570}"/>
              </a:ext>
            </a:extLst>
          </p:cNvPr>
          <p:cNvSpPr txBox="1"/>
          <p:nvPr/>
        </p:nvSpPr>
        <p:spPr>
          <a:xfrm>
            <a:off x="6177890" y="4201098"/>
            <a:ext cx="1028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highlight>
                  <a:srgbClr val="00FFFF"/>
                </a:highlight>
              </a:rPr>
              <a:t>I</a:t>
            </a:r>
            <a:r>
              <a:rPr lang="en-US" sz="4000" baseline="-25000" dirty="0">
                <a:solidFill>
                  <a:srgbClr val="FF0000"/>
                </a:solidFill>
                <a:highlight>
                  <a:srgbClr val="00FFFF"/>
                </a:highlight>
              </a:rPr>
              <a:t>LOQ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9816A36-BC1B-09E8-7D29-EAC6968D9CAC}"/>
              </a:ext>
            </a:extLst>
          </p:cNvPr>
          <p:cNvSpPr txBox="1"/>
          <p:nvPr/>
        </p:nvSpPr>
        <p:spPr>
          <a:xfrm>
            <a:off x="5734361" y="4248812"/>
            <a:ext cx="5251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≠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CAC07A0-4ABE-9C88-512C-2342423BF1E3}"/>
              </a:ext>
            </a:extLst>
          </p:cNvPr>
          <p:cNvSpPr/>
          <p:nvPr/>
        </p:nvSpPr>
        <p:spPr>
          <a:xfrm>
            <a:off x="4040184" y="1904538"/>
            <a:ext cx="3854547" cy="2038294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B23A096-2952-CA94-2460-194D9F43573B}"/>
              </a:ext>
            </a:extLst>
          </p:cNvPr>
          <p:cNvSpPr txBox="1"/>
          <p:nvPr/>
        </p:nvSpPr>
        <p:spPr>
          <a:xfrm>
            <a:off x="4736165" y="1904537"/>
            <a:ext cx="25979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Preserves Fairness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3167868-0E61-DB7D-8F4F-C91EE2D1D4D7}"/>
              </a:ext>
            </a:extLst>
          </p:cNvPr>
          <p:cNvSpPr/>
          <p:nvPr/>
        </p:nvSpPr>
        <p:spPr>
          <a:xfrm>
            <a:off x="3201687" y="4061055"/>
            <a:ext cx="5097358" cy="1716745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F8927BA-77B5-C6C6-C1B6-A111960CE7FA}"/>
              </a:ext>
            </a:extLst>
          </p:cNvPr>
          <p:cNvSpPr txBox="1"/>
          <p:nvPr/>
        </p:nvSpPr>
        <p:spPr>
          <a:xfrm>
            <a:off x="3264223" y="4918958"/>
            <a:ext cx="54064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Room for improving performance with scheduling</a:t>
            </a:r>
          </a:p>
        </p:txBody>
      </p: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9E04CA45-7D57-6C33-2CD3-560B925585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41812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Sequencer +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LOQ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D00DC401-C4C8-7CB7-5593-B2E86B1C5646}"/>
              </a:ext>
            </a:extLst>
          </p:cNvPr>
          <p:cNvSpPr/>
          <p:nvPr/>
        </p:nvSpPr>
        <p:spPr>
          <a:xfrm>
            <a:off x="8459818" y="109091"/>
            <a:ext cx="3644549" cy="18753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Key Idea: </a:t>
            </a:r>
          </a:p>
          <a:p>
            <a:pPr algn="ctr"/>
            <a:r>
              <a:rPr lang="en-US" sz="2800" dirty="0"/>
              <a:t>Separate critical and non-critical orders using the mid-price</a:t>
            </a:r>
          </a:p>
        </p:txBody>
      </p:sp>
    </p:spTree>
    <p:extLst>
      <p:ext uri="{BB962C8B-B14F-4D97-AF65-F5344CB8AC3E}">
        <p14:creationId xmlns:p14="http://schemas.microsoft.com/office/powerpoint/2010/main" val="17581944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699D41C2-3661-8E23-C8DF-4C7284BC6D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ADEC067C-AC5A-1E53-E172-5F1D763CEFF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Primer On Financial Exchanges</a:t>
            </a:r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F69883F-68F6-A1C2-E72F-CA40D2EC6142}"/>
              </a:ext>
            </a:extLst>
          </p:cNvPr>
          <p:cNvSpPr/>
          <p:nvPr/>
        </p:nvSpPr>
        <p:spPr>
          <a:xfrm>
            <a:off x="3742006" y="1617785"/>
            <a:ext cx="3629465" cy="113948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22EBFF4-2CE8-EA30-5C36-0460F3F93B37}"/>
              </a:ext>
            </a:extLst>
          </p:cNvPr>
          <p:cNvSpPr/>
          <p:nvPr/>
        </p:nvSpPr>
        <p:spPr>
          <a:xfrm>
            <a:off x="2121878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D67A8C8-B770-D72B-F370-1FC58BC30C1C}"/>
              </a:ext>
            </a:extLst>
          </p:cNvPr>
          <p:cNvSpPr/>
          <p:nvPr/>
        </p:nvSpPr>
        <p:spPr>
          <a:xfrm>
            <a:off x="4963551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04919CB-15FA-E8CE-07A5-2E38EC0C01A8}"/>
              </a:ext>
            </a:extLst>
          </p:cNvPr>
          <p:cNvSpPr/>
          <p:nvPr/>
        </p:nvSpPr>
        <p:spPr>
          <a:xfrm>
            <a:off x="7805224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48EFF34-E1E9-C789-2A2F-CC79B62E41EF}"/>
              </a:ext>
            </a:extLst>
          </p:cNvPr>
          <p:cNvSpPr/>
          <p:nvPr/>
        </p:nvSpPr>
        <p:spPr>
          <a:xfrm>
            <a:off x="3014004" y="6264633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0D8C69-862C-C991-A857-CEB56E6A8682}"/>
              </a:ext>
            </a:extLst>
          </p:cNvPr>
          <p:cNvSpPr/>
          <p:nvPr/>
        </p:nvSpPr>
        <p:spPr>
          <a:xfrm>
            <a:off x="5927188" y="6260744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7A6247-F8F1-660A-91F2-634D24971A18}"/>
              </a:ext>
            </a:extLst>
          </p:cNvPr>
          <p:cNvSpPr/>
          <p:nvPr/>
        </p:nvSpPr>
        <p:spPr>
          <a:xfrm>
            <a:off x="9009184" y="6254510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CD925B-A9E0-1847-B4A3-22BA8AB47BA3}"/>
              </a:ext>
            </a:extLst>
          </p:cNvPr>
          <p:cNvSpPr/>
          <p:nvPr/>
        </p:nvSpPr>
        <p:spPr>
          <a:xfrm>
            <a:off x="5387926" y="2861231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42EAE7-E5F8-713A-B753-F786C623BCEF}"/>
              </a:ext>
            </a:extLst>
          </p:cNvPr>
          <p:cNvSpPr/>
          <p:nvPr/>
        </p:nvSpPr>
        <p:spPr>
          <a:xfrm>
            <a:off x="5540326" y="3013631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E3160C-F1D9-099B-8D63-F158748C1522}"/>
              </a:ext>
            </a:extLst>
          </p:cNvPr>
          <p:cNvSpPr/>
          <p:nvPr/>
        </p:nvSpPr>
        <p:spPr>
          <a:xfrm>
            <a:off x="5692726" y="3166031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977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Shape 413">
          <a:extLst>
            <a:ext uri="{FF2B5EF4-FFF2-40B4-BE49-F238E27FC236}">
              <a16:creationId xmlns:a16="http://schemas.microsoft.com/office/drawing/2014/main" id="{80B1D0AF-ACD7-AD68-7194-8FDC3F1F00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Freeform: Shape 418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1" name="Freeform: Shape 420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4" name="Google Shape;414;p36">
            <a:extLst>
              <a:ext uri="{FF2B5EF4-FFF2-40B4-BE49-F238E27FC236}">
                <a16:creationId xmlns:a16="http://schemas.microsoft.com/office/drawing/2014/main" id="{C8EA5209-D748-B465-BECE-ABB202854B3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39561355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r"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8C48E-D2B2-C22C-4F75-047DD764B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E94B3-05EA-9983-9139-5B546C7AF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 Onyx deliver a low overall multicast latency?</a:t>
            </a:r>
          </a:p>
          <a:p>
            <a:endParaRPr lang="en-US" dirty="0"/>
          </a:p>
          <a:p>
            <a:r>
              <a:rPr lang="en-US" dirty="0"/>
              <a:t>Does Onyx provide outbound and inbound fairness?</a:t>
            </a:r>
          </a:p>
          <a:p>
            <a:endParaRPr lang="en-US" dirty="0"/>
          </a:p>
          <a:p>
            <a:r>
              <a:rPr lang="en-US" dirty="0"/>
              <a:t>Does Onyx scale? (~1000 market participants)</a:t>
            </a:r>
          </a:p>
        </p:txBody>
      </p:sp>
    </p:spTree>
    <p:extLst>
      <p:ext uri="{BB962C8B-B14F-4D97-AF65-F5344CB8AC3E}">
        <p14:creationId xmlns:p14="http://schemas.microsoft.com/office/powerpoint/2010/main" val="341619409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414;p36">
            <a:extLst>
              <a:ext uri="{FF2B5EF4-FFF2-40B4-BE49-F238E27FC236}">
                <a16:creationId xmlns:a16="http://schemas.microsoft.com/office/drawing/2014/main" id="{2D33170C-EDAF-FA08-3FBA-5B30C9C2060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500" dirty="0"/>
              <a:t>Multicast Service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B3DCAF-D365-8FA8-7C76-8E053B3594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82" y="1231900"/>
            <a:ext cx="7283645" cy="546668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9092D2E-B316-79D5-D153-7CCACB2D0459}"/>
              </a:ext>
            </a:extLst>
          </p:cNvPr>
          <p:cNvSpPr/>
          <p:nvPr/>
        </p:nvSpPr>
        <p:spPr>
          <a:xfrm>
            <a:off x="3449053" y="1540042"/>
            <a:ext cx="5743073" cy="4235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23821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A7324C-357F-E382-CEFB-BB0C55C00D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414;p36">
            <a:extLst>
              <a:ext uri="{FF2B5EF4-FFF2-40B4-BE49-F238E27FC236}">
                <a16:creationId xmlns:a16="http://schemas.microsoft.com/office/drawing/2014/main" id="{13D2E114-A299-8630-03EF-90FE24AB147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500" dirty="0"/>
              <a:t>Multicast Service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D73149-5170-2AF7-1F9E-862E6DBEB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82" y="1231900"/>
            <a:ext cx="7283645" cy="5466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32786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0F150E-44D9-771A-0607-177C549803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414;p36">
            <a:extLst>
              <a:ext uri="{FF2B5EF4-FFF2-40B4-BE49-F238E27FC236}">
                <a16:creationId xmlns:a16="http://schemas.microsoft.com/office/drawing/2014/main" id="{3C8C05E2-EA59-C9C3-C966-61103B6BDE7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500" dirty="0"/>
              <a:t>Delivery Fairness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43E37C-FEA6-5EDA-56FB-A1F3BC306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6651" y="1356967"/>
            <a:ext cx="6664468" cy="500196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D41E74B-4005-561A-2403-5AAFEF4EAF7F}"/>
              </a:ext>
            </a:extLst>
          </p:cNvPr>
          <p:cNvSpPr/>
          <p:nvPr/>
        </p:nvSpPr>
        <p:spPr>
          <a:xfrm>
            <a:off x="3368843" y="1700463"/>
            <a:ext cx="5325978" cy="37845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25095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FE392E-647B-4AC8-4E60-41923313CE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414;p36">
            <a:extLst>
              <a:ext uri="{FF2B5EF4-FFF2-40B4-BE49-F238E27FC236}">
                <a16:creationId xmlns:a16="http://schemas.microsoft.com/office/drawing/2014/main" id="{AA979948-C33F-FE6D-B3A0-25478F9718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500" dirty="0"/>
              <a:t>Delivery Fairness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0D47BE-E63A-DFB5-EA44-07C704ED4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6651" y="1356967"/>
            <a:ext cx="6664468" cy="500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52020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631C6-755D-21F1-0B1C-802B24630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Scale</a:t>
            </a:r>
          </a:p>
        </p:txBody>
      </p:sp>
      <p:pic>
        <p:nvPicPr>
          <p:cNvPr id="5" name="Content Placeholder 4" descr="A graph of a number of signals&#10;&#10;AI-generated content may be incorrect.">
            <a:extLst>
              <a:ext uri="{FF2B5EF4-FFF2-40B4-BE49-F238E27FC236}">
                <a16:creationId xmlns:a16="http://schemas.microsoft.com/office/drawing/2014/main" id="{6D2DAB33-89A0-FD52-198D-1A2120C862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6977" y="1704298"/>
            <a:ext cx="6350349" cy="4788577"/>
          </a:xfrm>
        </p:spPr>
      </p:pic>
    </p:spTree>
    <p:extLst>
      <p:ext uri="{BB962C8B-B14F-4D97-AF65-F5344CB8AC3E}">
        <p14:creationId xmlns:p14="http://schemas.microsoft.com/office/powerpoint/2010/main" val="202483770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D5746D8E-662A-D44D-20A9-57CBD8DCFA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1BEF5BF6-9DE0-00C1-CA39-030DA7DB200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 Gracefully Handles Bursts</a:t>
            </a:r>
            <a:endParaRPr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FB01584-5488-16AC-0255-0E54D7E5998A}"/>
              </a:ext>
            </a:extLst>
          </p:cNvPr>
          <p:cNvGrpSpPr/>
          <p:nvPr/>
        </p:nvGrpSpPr>
        <p:grpSpPr>
          <a:xfrm>
            <a:off x="978285" y="1603513"/>
            <a:ext cx="9066047" cy="4661120"/>
            <a:chOff x="3158777" y="1759776"/>
            <a:chExt cx="8233973" cy="411698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9E10A84-0F34-7E0D-C0C0-555ADBE2A1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58777" y="1759776"/>
              <a:ext cx="8233973" cy="41169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50B8BE5-53FC-4AA9-7ACA-8BFB560CB606}"/>
                </a:ext>
              </a:extLst>
            </p:cNvPr>
            <p:cNvSpPr txBox="1"/>
            <p:nvPr/>
          </p:nvSpPr>
          <p:spPr>
            <a:xfrm>
              <a:off x="8078566" y="2660068"/>
              <a:ext cx="2791137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Load generation stops here</a:t>
              </a:r>
            </a:p>
          </p:txBody>
        </p:sp>
      </p:grp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71AB2F4-23D0-0E42-A1A6-B6FD69009080}"/>
              </a:ext>
            </a:extLst>
          </p:cNvPr>
          <p:cNvGraphicFramePr>
            <a:graphicFrameLocks noGrp="1"/>
          </p:cNvGraphicFramePr>
          <p:nvPr/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Sequencer +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LOQ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2206837"/>
      </p:ext>
    </p:extLst>
  </p:cSld>
  <p:clrMapOvr>
    <a:masterClrMapping/>
  </p:clrMapOvr>
  <p:transition spd="slow">
    <p:push dir="r"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13">
          <a:extLst>
            <a:ext uri="{FF2B5EF4-FFF2-40B4-BE49-F238E27FC236}">
              <a16:creationId xmlns:a16="http://schemas.microsoft.com/office/drawing/2014/main" id="{160BFF6E-A613-FD19-C010-6830A80AA8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6">
            <a:extLst>
              <a:ext uri="{FF2B5EF4-FFF2-40B4-BE49-F238E27FC236}">
                <a16:creationId xmlns:a16="http://schemas.microsoft.com/office/drawing/2014/main" id="{E6B7C918-1493-D86D-14C6-3F251791E5A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500" dirty="0"/>
              <a:t>Order Submission Service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44D06B4-8212-3C9F-05A7-5DCD1A7AF8A6}"/>
              </a:ext>
            </a:extLst>
          </p:cNvPr>
          <p:cNvGrpSpPr/>
          <p:nvPr/>
        </p:nvGrpSpPr>
        <p:grpSpPr>
          <a:xfrm>
            <a:off x="1329977" y="1880357"/>
            <a:ext cx="8233973" cy="4116987"/>
            <a:chOff x="3158777" y="1759776"/>
            <a:chExt cx="8233973" cy="411698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BDD404A-545C-C366-4C10-12701A9E1D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58777" y="1759776"/>
              <a:ext cx="8233973" cy="41169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A478C04-44F9-273E-E2DA-56C04C2197AC}"/>
                </a:ext>
              </a:extLst>
            </p:cNvPr>
            <p:cNvSpPr txBox="1"/>
            <p:nvPr/>
          </p:nvSpPr>
          <p:spPr>
            <a:xfrm>
              <a:off x="8078566" y="2660068"/>
              <a:ext cx="2791137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Load generation stops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28413910"/>
      </p:ext>
    </p:extLst>
  </p:cSld>
  <p:clrMapOvr>
    <a:masterClrMapping/>
  </p:clrMapOvr>
  <p:transition spd="slow">
    <p:push dir="r"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13">
          <a:extLst>
            <a:ext uri="{FF2B5EF4-FFF2-40B4-BE49-F238E27FC236}">
              <a16:creationId xmlns:a16="http://schemas.microsoft.com/office/drawing/2014/main" id="{FF3FFF1A-7CFF-B87D-F183-FD813AC79A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6">
            <a:extLst>
              <a:ext uri="{FF2B5EF4-FFF2-40B4-BE49-F238E27FC236}">
                <a16:creationId xmlns:a16="http://schemas.microsoft.com/office/drawing/2014/main" id="{5A02CC88-90E4-C9E8-B74D-B72F79297DF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500" dirty="0"/>
              <a:t>Order Submission Service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37A888D-4320-AE60-B97F-2E89D030B1E6}"/>
              </a:ext>
            </a:extLst>
          </p:cNvPr>
          <p:cNvGrpSpPr/>
          <p:nvPr/>
        </p:nvGrpSpPr>
        <p:grpSpPr>
          <a:xfrm>
            <a:off x="2362200" y="1827027"/>
            <a:ext cx="7467600" cy="6743700"/>
            <a:chOff x="4724400" y="1725267"/>
            <a:chExt cx="7467600" cy="674370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E259DBE-46A8-5F52-54A6-73CFA2502A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32700" y="1725267"/>
              <a:ext cx="6743700" cy="6743700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FC359AF-946D-9D89-9885-4120B794C4ED}"/>
                </a:ext>
              </a:extLst>
            </p:cNvPr>
            <p:cNvSpPr/>
            <p:nvPr/>
          </p:nvSpPr>
          <p:spPr>
            <a:xfrm>
              <a:off x="4724400" y="4686300"/>
              <a:ext cx="7467600" cy="3086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820D3D9-FF3B-C3A2-BC92-C62D2B72576E}"/>
              </a:ext>
            </a:extLst>
          </p:cNvPr>
          <p:cNvGrpSpPr/>
          <p:nvPr/>
        </p:nvGrpSpPr>
        <p:grpSpPr>
          <a:xfrm>
            <a:off x="7137400" y="1158344"/>
            <a:ext cx="2921000" cy="867306"/>
            <a:chOff x="7137400" y="1158344"/>
            <a:chExt cx="2921000" cy="8673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8205107-4071-61D3-2B37-2F5CCA860A3E}"/>
                </a:ext>
              </a:extLst>
            </p:cNvPr>
            <p:cNvCxnSpPr>
              <a:cxnSpLocks/>
            </p:cNvCxnSpPr>
            <p:nvPr/>
          </p:nvCxnSpPr>
          <p:spPr>
            <a:xfrm>
              <a:off x="7137400" y="1390234"/>
              <a:ext cx="1267150" cy="0"/>
            </a:xfrm>
            <a:prstGeom prst="line">
              <a:avLst/>
            </a:prstGeom>
            <a:ln w="66675">
              <a:solidFill>
                <a:schemeClr val="accent6">
                  <a:lumMod val="75000"/>
                </a:schemeClr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C400A98-C21B-32F1-8842-29533E43D00E}"/>
                </a:ext>
              </a:extLst>
            </p:cNvPr>
            <p:cNvCxnSpPr>
              <a:cxnSpLocks/>
            </p:cNvCxnSpPr>
            <p:nvPr/>
          </p:nvCxnSpPr>
          <p:spPr>
            <a:xfrm>
              <a:off x="7137400" y="1756601"/>
              <a:ext cx="1267150" cy="0"/>
            </a:xfrm>
            <a:prstGeom prst="line">
              <a:avLst/>
            </a:prstGeom>
            <a:ln w="66675">
              <a:solidFill>
                <a:schemeClr val="tx1"/>
              </a:solidFill>
              <a:prstDash val="dash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BC55586-0298-BA1E-A33C-FA26D6EAA071}"/>
                </a:ext>
              </a:extLst>
            </p:cNvPr>
            <p:cNvSpPr txBox="1"/>
            <p:nvPr/>
          </p:nvSpPr>
          <p:spPr>
            <a:xfrm>
              <a:off x="8458200" y="1158344"/>
              <a:ext cx="1600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LOQ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50C333F-5D8B-2710-915A-9D3AAA37FA96}"/>
                </a:ext>
              </a:extLst>
            </p:cNvPr>
            <p:cNvSpPr txBox="1"/>
            <p:nvPr/>
          </p:nvSpPr>
          <p:spPr>
            <a:xfrm>
              <a:off x="8458200" y="1563985"/>
              <a:ext cx="1600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FIFO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68297787"/>
      </p:ext>
    </p:extLst>
  </p:cSld>
  <p:clrMapOvr>
    <a:masterClrMapping/>
  </p:clrMapOvr>
  <p:transition spd="slow">
    <p:push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91A20FFE-EE6D-866E-C5D4-25349E3301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0FE2C22B-AA67-3D0D-5697-A99FE6606B3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Primer On Financial Exchanges</a:t>
            </a:r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5875F1B-9B95-CCC9-9EAF-2C62F7F9802F}"/>
              </a:ext>
            </a:extLst>
          </p:cNvPr>
          <p:cNvSpPr/>
          <p:nvPr/>
        </p:nvSpPr>
        <p:spPr>
          <a:xfrm>
            <a:off x="3742006" y="1617785"/>
            <a:ext cx="3629465" cy="113948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3F2E2B7-77B4-3203-11DB-63E9991F16E2}"/>
              </a:ext>
            </a:extLst>
          </p:cNvPr>
          <p:cNvSpPr/>
          <p:nvPr/>
        </p:nvSpPr>
        <p:spPr>
          <a:xfrm>
            <a:off x="2121878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742B5B2-7712-9A63-2D8B-FBD5F4564319}"/>
              </a:ext>
            </a:extLst>
          </p:cNvPr>
          <p:cNvSpPr/>
          <p:nvPr/>
        </p:nvSpPr>
        <p:spPr>
          <a:xfrm>
            <a:off x="4963551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97AF8D2-72B3-BFD6-A8F5-B845C6F87298}"/>
              </a:ext>
            </a:extLst>
          </p:cNvPr>
          <p:cNvSpPr/>
          <p:nvPr/>
        </p:nvSpPr>
        <p:spPr>
          <a:xfrm>
            <a:off x="7805224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DF62A32-181C-0CEB-CACD-626ADACF29CF}"/>
              </a:ext>
            </a:extLst>
          </p:cNvPr>
          <p:cNvSpPr/>
          <p:nvPr/>
        </p:nvSpPr>
        <p:spPr>
          <a:xfrm>
            <a:off x="3014004" y="6264633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F86C9C-E665-2379-5083-B87EBE4F6986}"/>
              </a:ext>
            </a:extLst>
          </p:cNvPr>
          <p:cNvSpPr/>
          <p:nvPr/>
        </p:nvSpPr>
        <p:spPr>
          <a:xfrm>
            <a:off x="5927188" y="6260744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13F2F5-2C34-A100-F3ED-AF22DB3918F7}"/>
              </a:ext>
            </a:extLst>
          </p:cNvPr>
          <p:cNvSpPr/>
          <p:nvPr/>
        </p:nvSpPr>
        <p:spPr>
          <a:xfrm>
            <a:off x="9009184" y="6254510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490AF2-DAAB-BDD4-5534-954A210F3311}"/>
              </a:ext>
            </a:extLst>
          </p:cNvPr>
          <p:cNvSpPr/>
          <p:nvPr/>
        </p:nvSpPr>
        <p:spPr>
          <a:xfrm>
            <a:off x="3351628" y="6264633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4326CA-3218-6D0B-EBE4-DA1BF5C51310}"/>
              </a:ext>
            </a:extLst>
          </p:cNvPr>
          <p:cNvSpPr/>
          <p:nvPr/>
        </p:nvSpPr>
        <p:spPr>
          <a:xfrm>
            <a:off x="6264812" y="6264633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AE4D09-9D39-42C7-F94C-5A3205A1107A}"/>
              </a:ext>
            </a:extLst>
          </p:cNvPr>
          <p:cNvSpPr/>
          <p:nvPr/>
        </p:nvSpPr>
        <p:spPr>
          <a:xfrm>
            <a:off x="9346808" y="6254510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538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C63CDC99-24C8-C576-9029-DC6D11A88B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64D86A8B-3EB4-3261-C6AA-C3D1339D50E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Concluding Remarks</a:t>
            </a:r>
            <a:endParaRPr dirty="0"/>
          </a:p>
        </p:txBody>
      </p:sp>
      <p:sp>
        <p:nvSpPr>
          <p:cNvPr id="407" name="Google Shape;407;p35">
            <a:extLst>
              <a:ext uri="{FF2B5EF4-FFF2-40B4-BE49-F238E27FC236}">
                <a16:creationId xmlns:a16="http://schemas.microsoft.com/office/drawing/2014/main" id="{3F4CFC00-7700-B6A2-3AC2-16C917B5371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25164" y="1356967"/>
            <a:ext cx="11776401" cy="550103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har char="-"/>
            </a:pPr>
            <a:r>
              <a:rPr lang="en-US" sz="2400" dirty="0"/>
              <a:t>Cloud financial exchanges can be realized by developing new primitives, without specialized infrastructure</a:t>
            </a:r>
          </a:p>
          <a:p>
            <a:pPr lvl="1">
              <a:buChar char="-"/>
            </a:pPr>
            <a:r>
              <a:rPr lang="en-US" sz="2000" dirty="0"/>
              <a:t>Some fairness/performance guarantees need to be accordingly relaxed</a:t>
            </a:r>
            <a:br>
              <a:rPr lang="en-US" sz="2000" dirty="0"/>
            </a:br>
            <a:endParaRPr lang="en-US" sz="2000" dirty="0"/>
          </a:p>
          <a:p>
            <a:pPr>
              <a:buChar char="-"/>
            </a:pPr>
            <a:r>
              <a:rPr lang="en-US" sz="2400" dirty="0"/>
              <a:t>Such exchanges present a new operating point in the cost-performance curve</a:t>
            </a:r>
          </a:p>
          <a:p>
            <a:pPr marL="152396" indent="0">
              <a:buNone/>
            </a:pPr>
            <a:endParaRPr lang="en-US" sz="2400" dirty="0"/>
          </a:p>
          <a:p>
            <a:pPr>
              <a:buChar char="-"/>
            </a:pPr>
            <a:r>
              <a:rPr lang="en-US" sz="2400" dirty="0"/>
              <a:t>Application-specific scheduling can have a significant beneficial impact</a:t>
            </a:r>
          </a:p>
        </p:txBody>
      </p:sp>
      <p:pic>
        <p:nvPicPr>
          <p:cNvPr id="4" name="Picture 3" descr="A diagram of a diagram&#10;&#10;AI-generated content may be incorrect.">
            <a:extLst>
              <a:ext uri="{FF2B5EF4-FFF2-40B4-BE49-F238E27FC236}">
                <a16:creationId xmlns:a16="http://schemas.microsoft.com/office/drawing/2014/main" id="{243ADDA2-72B7-E612-2419-26C229D6B2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6125" y="3756477"/>
            <a:ext cx="5153905" cy="2917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626841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11">
          <a:extLst>
            <a:ext uri="{FF2B5EF4-FFF2-40B4-BE49-F238E27FC236}">
              <a16:creationId xmlns:a16="http://schemas.microsoft.com/office/drawing/2014/main" id="{EB2A2E31-3815-1F66-2404-7CCBEDB504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DE6D4AA-3C44-92EB-E3E1-2C9D982D7E4C}"/>
              </a:ext>
            </a:extLst>
          </p:cNvPr>
          <p:cNvSpPr txBox="1"/>
          <p:nvPr/>
        </p:nvSpPr>
        <p:spPr>
          <a:xfrm>
            <a:off x="569979" y="476910"/>
            <a:ext cx="35782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3200" kern="0" dirty="0" err="1">
                <a:solidFill>
                  <a:schemeClr val="accent1"/>
                </a:solidFill>
                <a:latin typeface="Arial"/>
                <a:cs typeface="Arial"/>
                <a:sym typeface="Arial"/>
              </a:rPr>
              <a:t>Incast</a:t>
            </a:r>
            <a:r>
              <a:rPr lang="en-US" sz="3200" kern="0" dirty="0">
                <a:solidFill>
                  <a:schemeClr val="accent1"/>
                </a:solidFill>
                <a:latin typeface="Arial"/>
                <a:cs typeface="Arial"/>
                <a:sym typeface="Arial"/>
              </a:rPr>
              <a:t> Congestion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619BE4-135C-BDD2-F2D1-211B48DD5EF2}"/>
              </a:ext>
            </a:extLst>
          </p:cNvPr>
          <p:cNvSpPr txBox="1"/>
          <p:nvPr/>
        </p:nvSpPr>
        <p:spPr>
          <a:xfrm>
            <a:off x="569979" y="1235036"/>
            <a:ext cx="1104408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As the number of clients increase, the </a:t>
            </a:r>
            <a:r>
              <a:rPr lang="en-US" sz="2400" dirty="0" err="1"/>
              <a:t>incast</a:t>
            </a:r>
            <a:r>
              <a:rPr lang="en-US" sz="2400" dirty="0"/>
              <a:t> congestion at the exchange occurs.</a:t>
            </a:r>
          </a:p>
          <a:p>
            <a:endParaRPr lang="en-US" sz="2400" dirty="0"/>
          </a:p>
          <a:p>
            <a:r>
              <a:rPr lang="en-US" sz="2400" dirty="0"/>
              <a:t>We see the opportunity to reuse the multicast tree in the reverse direction to reduce burstiness behavior at the ingress of the exchange. </a:t>
            </a:r>
          </a:p>
          <a:p>
            <a:endParaRPr lang="en-US" sz="2400" dirty="0"/>
          </a:p>
          <a:p>
            <a:r>
              <a:rPr lang="en-US" sz="2400" dirty="0"/>
              <a:t>Clients get partitioned into groups where each leaf proxy node handles a group of clients.</a:t>
            </a:r>
          </a:p>
          <a:p>
            <a:endParaRPr lang="en-US" sz="2400" dirty="0"/>
          </a:p>
          <a:p>
            <a:r>
              <a:rPr lang="en-US" sz="2400" dirty="0"/>
              <a:t>Reduced fan-in at the exchange, leads to lower packet drops.</a:t>
            </a:r>
          </a:p>
          <a:p>
            <a:endParaRPr lang="en-US" sz="2400" dirty="0"/>
          </a:p>
          <a:p>
            <a:r>
              <a:rPr lang="en-US" sz="2400" dirty="0"/>
              <a:t>One sequencer instance runs at each tree node to achieve inbound fairness. </a:t>
            </a:r>
          </a:p>
          <a:p>
            <a:endParaRPr lang="en-US" sz="2400" dirty="0"/>
          </a:p>
          <a:p>
            <a:r>
              <a:rPr lang="en-US" sz="2400" dirty="0"/>
              <a:t>Enables scheduling of packets at the tree nodes (virtual network nodes) as it moves queues from the exchange ingress to the tree nodes</a:t>
            </a:r>
          </a:p>
        </p:txBody>
      </p:sp>
    </p:spTree>
    <p:extLst>
      <p:ext uri="{BB962C8B-B14F-4D97-AF65-F5344CB8AC3E}">
        <p14:creationId xmlns:p14="http://schemas.microsoft.com/office/powerpoint/2010/main" val="3842718918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05">
          <a:extLst>
            <a:ext uri="{FF2B5EF4-FFF2-40B4-BE49-F238E27FC236}">
              <a16:creationId xmlns:a16="http://schemas.microsoft.com/office/drawing/2014/main" id="{CF91EE26-AF5C-E00B-ABF4-78C2FCE0F7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C1B0C7DE-8AB6-75EA-B6F3-C09F6FCE704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</a:t>
            </a:r>
            <a:endParaRPr dirty="0"/>
          </a:p>
        </p:txBody>
      </p:sp>
      <p:sp>
        <p:nvSpPr>
          <p:cNvPr id="407" name="Google Shape;407;p35">
            <a:extLst>
              <a:ext uri="{FF2B5EF4-FFF2-40B4-BE49-F238E27FC236}">
                <a16:creationId xmlns:a16="http://schemas.microsoft.com/office/drawing/2014/main" id="{4B5D6C65-8FCE-AF3E-0351-9D20DC42CF0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25164" y="1526586"/>
            <a:ext cx="11776401" cy="421102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har char="-"/>
            </a:pPr>
            <a:r>
              <a:rPr lang="en-US" sz="2400" dirty="0"/>
              <a:t>Rank: &lt; </a:t>
            </a:r>
            <a:r>
              <a:rPr lang="en-US" sz="2400" dirty="0">
                <a:solidFill>
                  <a:schemeClr val="accent1"/>
                </a:solidFill>
              </a:rPr>
              <a:t>mid-price ID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C00000"/>
                </a:solidFill>
              </a:rPr>
              <a:t>criticality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B050"/>
                </a:solidFill>
              </a:rPr>
              <a:t>timestamp</a:t>
            </a:r>
            <a:r>
              <a:rPr lang="en-US" sz="2400" dirty="0"/>
              <a:t> &gt;</a:t>
            </a:r>
          </a:p>
          <a:p>
            <a:pPr>
              <a:buChar char="-"/>
            </a:pPr>
            <a:r>
              <a:rPr lang="en-US" sz="2400" dirty="0"/>
              <a:t>Each LOQ lexicographically sorts the received orders based on the above tuple</a:t>
            </a:r>
          </a:p>
          <a:p>
            <a:pPr>
              <a:buChar char="-"/>
            </a:pPr>
            <a:r>
              <a:rPr lang="en-US" sz="2400" dirty="0">
                <a:solidFill>
                  <a:schemeClr val="accent1"/>
                </a:solidFill>
              </a:rPr>
              <a:t>mid-price ID is a global variable at each MP</a:t>
            </a:r>
          </a:p>
          <a:p>
            <a:pPr lvl="1">
              <a:buChar char="-"/>
            </a:pPr>
            <a:r>
              <a:rPr lang="en-US" sz="2467" dirty="0">
                <a:solidFill>
                  <a:schemeClr val="accent1"/>
                </a:solidFill>
              </a:rPr>
              <a:t>Increments each time the mid-price changes</a:t>
            </a:r>
          </a:p>
          <a:p>
            <a:pPr lvl="1">
              <a:buChar char="-"/>
            </a:pPr>
            <a:r>
              <a:rPr lang="en-US" sz="2467" dirty="0">
                <a:solidFill>
                  <a:schemeClr val="accent1"/>
                </a:solidFill>
              </a:rPr>
              <a:t>Assumption: each mid-price change is observed by all MPs at the same time</a:t>
            </a:r>
          </a:p>
          <a:p>
            <a:pPr>
              <a:buChar char="-"/>
            </a:pPr>
            <a:r>
              <a:rPr lang="en-US" sz="2400" dirty="0">
                <a:solidFill>
                  <a:srgbClr val="C00000"/>
                </a:solidFill>
              </a:rPr>
              <a:t>Criticality is a Boolean variable, 0 if an order is critical, 1 otherwise</a:t>
            </a:r>
          </a:p>
          <a:p>
            <a:pPr lvl="1">
              <a:buChar char="-"/>
            </a:pPr>
            <a:r>
              <a:rPr lang="en-US" dirty="0">
                <a:solidFill>
                  <a:srgbClr val="C00000"/>
                </a:solidFill>
              </a:rPr>
              <a:t>If an order has a price close to the mid-price, then it is critical.</a:t>
            </a:r>
          </a:p>
          <a:p>
            <a:pPr lvl="1">
              <a:buChar char="-"/>
            </a:pPr>
            <a:r>
              <a:rPr lang="en-US" dirty="0">
                <a:solidFill>
                  <a:srgbClr val="C00000"/>
                </a:solidFill>
              </a:rPr>
              <a:t>How close it needs to be considered critical? Defined by “Action Window (w)”. We skip the details.</a:t>
            </a:r>
            <a:r>
              <a:rPr lang="en-US" sz="1600" dirty="0">
                <a:solidFill>
                  <a:srgbClr val="C00000"/>
                </a:solidFill>
              </a:rPr>
              <a:t> </a:t>
            </a:r>
          </a:p>
          <a:p>
            <a:pPr>
              <a:buChar char="-"/>
            </a:pPr>
            <a:r>
              <a:rPr lang="en-US" sz="2400" dirty="0">
                <a:solidFill>
                  <a:srgbClr val="00B050"/>
                </a:solidFill>
              </a:rPr>
              <a:t>Timestamp is attached to each order by a trader.</a:t>
            </a:r>
          </a:p>
          <a:p>
            <a:pPr lvl="1">
              <a:buChar char="-"/>
            </a:pPr>
            <a:r>
              <a:rPr lang="en-US" sz="2000" dirty="0">
                <a:solidFill>
                  <a:srgbClr val="00B050"/>
                </a:solidFill>
              </a:rPr>
              <a:t>Assume that the MPs cannot lie about the timestamps. Details in the paper. </a:t>
            </a:r>
          </a:p>
          <a:p>
            <a:pPr>
              <a:buChar char="-"/>
            </a:pPr>
            <a:r>
              <a:rPr lang="en-US" sz="2400" dirty="0"/>
              <a:t>The above priority scheduling preserves fairness while enhancing performance</a:t>
            </a:r>
          </a:p>
          <a:p>
            <a:pPr lvl="1">
              <a:buChar char="-"/>
            </a:pPr>
            <a:r>
              <a:rPr lang="en-US" sz="2000" dirty="0"/>
              <a:t>Argument in the paper!</a:t>
            </a:r>
          </a:p>
        </p:txBody>
      </p:sp>
    </p:spTree>
    <p:extLst>
      <p:ext uri="{BB962C8B-B14F-4D97-AF65-F5344CB8AC3E}">
        <p14:creationId xmlns:p14="http://schemas.microsoft.com/office/powerpoint/2010/main" val="571380994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05">
          <a:extLst>
            <a:ext uri="{FF2B5EF4-FFF2-40B4-BE49-F238E27FC236}">
              <a16:creationId xmlns:a16="http://schemas.microsoft.com/office/drawing/2014/main" id="{B10104E0-7C51-A853-4E11-0EE7CD6FAD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E1E98E19-FA72-BE4F-A952-1FB950ECCBC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r>
              <a:rPr lang="en" sz="2800" dirty="0"/>
              <a:t>How </a:t>
            </a:r>
            <a:r>
              <a:rPr lang="en-US" sz="2800" dirty="0"/>
              <a:t>&lt; </a:t>
            </a:r>
            <a:r>
              <a:rPr lang="en-US" sz="2800" dirty="0">
                <a:solidFill>
                  <a:schemeClr val="accent1"/>
                </a:solidFill>
              </a:rPr>
              <a:t>mid-price ID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C00000"/>
                </a:solidFill>
              </a:rPr>
              <a:t>criticality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00B050"/>
                </a:solidFill>
              </a:rPr>
              <a:t>timestamp</a:t>
            </a:r>
            <a:r>
              <a:rPr lang="en-US" sz="2800" dirty="0"/>
              <a:t> &gt; ensures S</a:t>
            </a:r>
            <a:r>
              <a:rPr lang="en-US" sz="2800" baseline="-25000" dirty="0"/>
              <a:t>FIFO</a:t>
            </a:r>
            <a:r>
              <a:rPr lang="en-US" sz="2800" dirty="0"/>
              <a:t> = S</a:t>
            </a:r>
            <a:r>
              <a:rPr lang="en-US" sz="2800" baseline="-25000" dirty="0"/>
              <a:t>LOQ</a:t>
            </a:r>
            <a:r>
              <a:rPr lang="en-US" sz="2800" dirty="0"/>
              <a:t>?</a:t>
            </a:r>
            <a:endParaRPr sz="2800" dirty="0"/>
          </a:p>
        </p:txBody>
      </p:sp>
      <p:sp>
        <p:nvSpPr>
          <p:cNvPr id="407" name="Google Shape;407;p35">
            <a:extLst>
              <a:ext uri="{FF2B5EF4-FFF2-40B4-BE49-F238E27FC236}">
                <a16:creationId xmlns:a16="http://schemas.microsoft.com/office/drawing/2014/main" id="{36160FF9-57DE-BFC4-03C2-AFC95ED1812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25164" y="1526586"/>
            <a:ext cx="11776401" cy="4691037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har char="-"/>
            </a:pPr>
            <a:r>
              <a:rPr lang="en-US" sz="2400" dirty="0"/>
              <a:t>Consider a static mid-price.</a:t>
            </a:r>
          </a:p>
          <a:p>
            <a:pPr>
              <a:buChar char="-"/>
            </a:pPr>
            <a:r>
              <a:rPr lang="en-US" sz="2400" dirty="0"/>
              <a:t>Consider no bid is generated with price more than the mid-price.</a:t>
            </a:r>
          </a:p>
          <a:p>
            <a:pPr>
              <a:buChar char="-"/>
            </a:pPr>
            <a:r>
              <a:rPr lang="en-US" sz="2400" dirty="0"/>
              <a:t>Consider no ask is generated with price less than the mid-price.</a:t>
            </a:r>
          </a:p>
          <a:p>
            <a:pPr>
              <a:buChar char="-"/>
            </a:pPr>
            <a:r>
              <a:rPr lang="en-US" sz="2400" dirty="0"/>
              <a:t>In such a scenario, all orders that will get matched will be the ones with the price equal to the mid-price.</a:t>
            </a:r>
          </a:p>
          <a:p>
            <a:pPr lvl="1">
              <a:buChar char="-"/>
            </a:pPr>
            <a:r>
              <a:rPr lang="en-US" dirty="0"/>
              <a:t>All such orders are sorted by timestamps by each LOQ and the sequencer at the matching engine ensures that it “merge-sorts” the messages from individual LOQs before feeding them to the ME. </a:t>
            </a:r>
          </a:p>
          <a:p>
            <a:pPr lvl="1">
              <a:buChar char="-"/>
            </a:pPr>
            <a:r>
              <a:rPr lang="en-US" dirty="0"/>
              <a:t>This behavior is equivalent to not having LOQ so S</a:t>
            </a:r>
            <a:r>
              <a:rPr lang="en-US" baseline="-25000" dirty="0"/>
              <a:t>FIFO</a:t>
            </a:r>
            <a:r>
              <a:rPr lang="en-US" dirty="0"/>
              <a:t> = S</a:t>
            </a:r>
            <a:r>
              <a:rPr lang="en-US" baseline="-25000" dirty="0"/>
              <a:t>LOQ</a:t>
            </a:r>
          </a:p>
          <a:p>
            <a:pPr>
              <a:buChar char="-"/>
            </a:pPr>
            <a:r>
              <a:rPr lang="en-US" sz="2400" dirty="0"/>
              <a:t>More details in the paper that expand on:</a:t>
            </a:r>
          </a:p>
          <a:p>
            <a:pPr lvl="1">
              <a:buChar char="-"/>
            </a:pPr>
            <a:r>
              <a:rPr lang="en-US" dirty="0"/>
              <a:t>Having 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mid-price ID </a:t>
            </a:r>
            <a:r>
              <a:rPr lang="en-US" dirty="0"/>
              <a:t>as the first element in the ranking tuple ensures that S</a:t>
            </a:r>
            <a:r>
              <a:rPr lang="en-US" baseline="-25000" dirty="0"/>
              <a:t>FIFO</a:t>
            </a:r>
            <a:r>
              <a:rPr lang="en-US" dirty="0"/>
              <a:t> = S</a:t>
            </a:r>
            <a:r>
              <a:rPr lang="en-US" baseline="-25000" dirty="0"/>
              <a:t>LOQ </a:t>
            </a:r>
            <a:r>
              <a:rPr lang="en-US" dirty="0"/>
              <a:t>even when the mid-price changes.</a:t>
            </a:r>
          </a:p>
          <a:p>
            <a:pPr lvl="1">
              <a:buChar char="-"/>
            </a:pPr>
            <a:r>
              <a:rPr lang="en-US" dirty="0"/>
              <a:t>And our way of assigning </a:t>
            </a:r>
            <a:r>
              <a:rPr lang="en-US" dirty="0">
                <a:solidFill>
                  <a:srgbClr val="C00000"/>
                </a:solidFill>
              </a:rPr>
              <a:t>criticality</a:t>
            </a:r>
            <a:r>
              <a:rPr lang="en-US" dirty="0"/>
              <a:t> ensures that S</a:t>
            </a:r>
            <a:r>
              <a:rPr lang="en-US" baseline="-25000" dirty="0"/>
              <a:t>FIFO</a:t>
            </a:r>
            <a:r>
              <a:rPr lang="en-US" dirty="0"/>
              <a:t> = S</a:t>
            </a:r>
            <a:r>
              <a:rPr lang="en-US" baseline="-25000" dirty="0"/>
              <a:t>LOQ </a:t>
            </a:r>
            <a:r>
              <a:rPr lang="en-US" dirty="0"/>
              <a:t>even when bids and asks can have prices more or less than the mid-price respectively. </a:t>
            </a:r>
          </a:p>
        </p:txBody>
      </p:sp>
    </p:spTree>
    <p:extLst>
      <p:ext uri="{BB962C8B-B14F-4D97-AF65-F5344CB8AC3E}">
        <p14:creationId xmlns:p14="http://schemas.microsoft.com/office/powerpoint/2010/main" val="504859680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8563807A-040B-B31A-2B67-BB6F3C57BE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59348CF9-C69F-91EF-5FAF-0557BF87FB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Primer On Financial Exchanges</a:t>
            </a:r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4753F46-6990-5AD6-08F4-5D16E33CA749}"/>
              </a:ext>
            </a:extLst>
          </p:cNvPr>
          <p:cNvSpPr/>
          <p:nvPr/>
        </p:nvSpPr>
        <p:spPr>
          <a:xfrm>
            <a:off x="3742006" y="1617785"/>
            <a:ext cx="3629465" cy="113948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9BFF761-743E-4E27-91B8-A687B69D794F}"/>
              </a:ext>
            </a:extLst>
          </p:cNvPr>
          <p:cNvSpPr/>
          <p:nvPr/>
        </p:nvSpPr>
        <p:spPr>
          <a:xfrm>
            <a:off x="2121878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8AD5523-AE77-E6F7-C8D5-2311C82B724E}"/>
              </a:ext>
            </a:extLst>
          </p:cNvPr>
          <p:cNvSpPr/>
          <p:nvPr/>
        </p:nvSpPr>
        <p:spPr>
          <a:xfrm>
            <a:off x="4963551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64DFE9E-4045-3656-2815-80AF64C1CB18}"/>
              </a:ext>
            </a:extLst>
          </p:cNvPr>
          <p:cNvSpPr/>
          <p:nvPr/>
        </p:nvSpPr>
        <p:spPr>
          <a:xfrm>
            <a:off x="7805224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4FF4289-774A-2AC6-9F97-3E83EC201EFF}"/>
              </a:ext>
            </a:extLst>
          </p:cNvPr>
          <p:cNvSpPr/>
          <p:nvPr/>
        </p:nvSpPr>
        <p:spPr>
          <a:xfrm>
            <a:off x="3014004" y="6264633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123661-AC66-51D6-7369-A7C7193DB8AC}"/>
              </a:ext>
            </a:extLst>
          </p:cNvPr>
          <p:cNvSpPr/>
          <p:nvPr/>
        </p:nvSpPr>
        <p:spPr>
          <a:xfrm>
            <a:off x="5927188" y="6260744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3B1A6A-39B0-A6D1-9FD4-6DD61EE9E6E2}"/>
              </a:ext>
            </a:extLst>
          </p:cNvPr>
          <p:cNvSpPr/>
          <p:nvPr/>
        </p:nvSpPr>
        <p:spPr>
          <a:xfrm>
            <a:off x="9009184" y="6254510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CB7CC0E-9BE8-F79E-4A63-7496E63C6345}"/>
              </a:ext>
            </a:extLst>
          </p:cNvPr>
          <p:cNvSpPr/>
          <p:nvPr/>
        </p:nvSpPr>
        <p:spPr>
          <a:xfrm>
            <a:off x="3351628" y="6264633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39EC45-FAE9-4FDE-F0AA-1D168085B813}"/>
              </a:ext>
            </a:extLst>
          </p:cNvPr>
          <p:cNvSpPr/>
          <p:nvPr/>
        </p:nvSpPr>
        <p:spPr>
          <a:xfrm>
            <a:off x="6264812" y="6264633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D1A7E8-ED6B-89B1-830A-94EB12C6F6FF}"/>
              </a:ext>
            </a:extLst>
          </p:cNvPr>
          <p:cNvSpPr/>
          <p:nvPr/>
        </p:nvSpPr>
        <p:spPr>
          <a:xfrm>
            <a:off x="9346808" y="6254510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7BBF1F3-7473-3968-F1F5-CB0E343E0622}"/>
              </a:ext>
            </a:extLst>
          </p:cNvPr>
          <p:cNvSpPr/>
          <p:nvPr/>
        </p:nvSpPr>
        <p:spPr>
          <a:xfrm>
            <a:off x="2943665" y="4618982"/>
            <a:ext cx="481819" cy="4265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5A73D30-1CB3-5FEE-337B-E20390DBD640}"/>
              </a:ext>
            </a:extLst>
          </p:cNvPr>
          <p:cNvSpPr/>
          <p:nvPr/>
        </p:nvSpPr>
        <p:spPr>
          <a:xfrm>
            <a:off x="5927188" y="4618982"/>
            <a:ext cx="481819" cy="4265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09D63A1-2608-6658-A6C5-C93D04CE3B96}"/>
              </a:ext>
            </a:extLst>
          </p:cNvPr>
          <p:cNvSpPr/>
          <p:nvPr/>
        </p:nvSpPr>
        <p:spPr>
          <a:xfrm>
            <a:off x="8785275" y="4629107"/>
            <a:ext cx="481819" cy="4265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400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8244</TotalTime>
  <Words>3205</Words>
  <Application>Microsoft Macintosh PowerPoint</Application>
  <PresentationFormat>Widescreen</PresentationFormat>
  <Paragraphs>853</Paragraphs>
  <Slides>83</Slides>
  <Notes>72</Notes>
  <HiddenSlides>9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83</vt:i4>
      </vt:variant>
    </vt:vector>
  </HeadingPairs>
  <TitlesOfParts>
    <vt:vector size="89" baseType="lpstr">
      <vt:lpstr>Aptos</vt:lpstr>
      <vt:lpstr>Aptos Display</vt:lpstr>
      <vt:lpstr>Arial</vt:lpstr>
      <vt:lpstr>Calibri</vt:lpstr>
      <vt:lpstr>Wingdings</vt:lpstr>
      <vt:lpstr>Office Theme</vt:lpstr>
      <vt:lpstr>Network Support For Scalable And High-Performance Cloud Exchanges</vt:lpstr>
      <vt:lpstr>Primer On Financial Exchanges</vt:lpstr>
      <vt:lpstr>Primer On Financial Exchanges</vt:lpstr>
      <vt:lpstr>Primer On Financial Exchanges</vt:lpstr>
      <vt:lpstr>Primer On Financial Exchanges</vt:lpstr>
      <vt:lpstr>Primer On Financial Exchanges</vt:lpstr>
      <vt:lpstr>Primer On Financial Exchanges</vt:lpstr>
      <vt:lpstr>Primer On Financial Exchanges</vt:lpstr>
      <vt:lpstr>Primer On Financial Exchanges</vt:lpstr>
      <vt:lpstr>Primer On Financial Exchanges</vt:lpstr>
      <vt:lpstr>Primer On Financial Exchanges</vt:lpstr>
      <vt:lpstr>Primer On Financial Exchanges</vt:lpstr>
      <vt:lpstr>Primer On Financial Exchanges</vt:lpstr>
      <vt:lpstr>Primer On Financial Exchanges</vt:lpstr>
      <vt:lpstr>Primer On Financial Exchanges</vt:lpstr>
      <vt:lpstr>PowerPoint Presentation</vt:lpstr>
      <vt:lpstr>Primer On Financial Exchanges</vt:lpstr>
      <vt:lpstr>Primer On Financial Exchanges</vt:lpstr>
      <vt:lpstr>Benefits of Public Cloud for Financial Exchanges</vt:lpstr>
      <vt:lpstr>Public Cloud Exhibits High Latency &amp; Variance</vt:lpstr>
      <vt:lpstr>PowerPoint Presentation</vt:lpstr>
      <vt:lpstr>Onyx: Scalable Cloud Financial Exchange</vt:lpstr>
      <vt:lpstr>Onyx</vt:lpstr>
      <vt:lpstr>Onyx</vt:lpstr>
      <vt:lpstr>Fairness1</vt:lpstr>
      <vt:lpstr>Fairness1</vt:lpstr>
      <vt:lpstr>Fairness1</vt:lpstr>
      <vt:lpstr>Fairness1</vt:lpstr>
      <vt:lpstr>Fairness1</vt:lpstr>
      <vt:lpstr>Fairness1</vt:lpstr>
      <vt:lpstr>Fairness1</vt:lpstr>
      <vt:lpstr>Fairness1</vt:lpstr>
      <vt:lpstr>Fairness1</vt:lpstr>
      <vt:lpstr>Fairness1</vt:lpstr>
      <vt:lpstr>Fairness1</vt:lpstr>
      <vt:lpstr>Fairness In Practice</vt:lpstr>
      <vt:lpstr>Fairness In Practice</vt:lpstr>
      <vt:lpstr>Fairness In Practice</vt:lpstr>
      <vt:lpstr>Fairness In Practice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Limit Order Queue</vt:lpstr>
      <vt:lpstr>Limit Order Queue</vt:lpstr>
      <vt:lpstr>Limit Order Queue Preserves Fairness</vt:lpstr>
      <vt:lpstr>Limit Order Queue Preserves Fairness</vt:lpstr>
      <vt:lpstr>Limit Order Queue Preserves Fairness</vt:lpstr>
      <vt:lpstr>Limit Order Queue Preserves Fairness</vt:lpstr>
      <vt:lpstr>Limit Order Queue Preserves Fairness</vt:lpstr>
      <vt:lpstr>Limit Order Queue Preserves Fairness</vt:lpstr>
      <vt:lpstr>Limit Order Queue Preserves Fairness</vt:lpstr>
      <vt:lpstr>Limit Order Queue Preserves Fairness</vt:lpstr>
      <vt:lpstr>Limit Order Queue Preserves Fairness</vt:lpstr>
      <vt:lpstr>Limit Order Queue Preserves Fairness</vt:lpstr>
      <vt:lpstr>Limit Order Queue Preserves Fairness</vt:lpstr>
      <vt:lpstr>Limit Order Queue Preserves Fairness</vt:lpstr>
      <vt:lpstr>Limit Order Queue Preserves Fairness</vt:lpstr>
      <vt:lpstr>Evaluation</vt:lpstr>
      <vt:lpstr>Key Questions</vt:lpstr>
      <vt:lpstr>Multicast Service</vt:lpstr>
      <vt:lpstr>Multicast Service</vt:lpstr>
      <vt:lpstr>Delivery Fairness</vt:lpstr>
      <vt:lpstr>Delivery Fairness</vt:lpstr>
      <vt:lpstr>Scale</vt:lpstr>
      <vt:lpstr>Limit Order Queue Gracefully Handles Bursts</vt:lpstr>
      <vt:lpstr>Order Submission Service</vt:lpstr>
      <vt:lpstr>Order Submission Service</vt:lpstr>
      <vt:lpstr>Concluding Remarks</vt:lpstr>
      <vt:lpstr>PowerPoint Presentation</vt:lpstr>
      <vt:lpstr>Limit Order Queue</vt:lpstr>
      <vt:lpstr>How &lt; mid-price ID, criticality, timestamp &gt; ensures SFIFO = SLOQ?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Muhammad Haseeb</dc:creator>
  <cp:lastModifiedBy>Srinivas NG</cp:lastModifiedBy>
  <cp:revision>240</cp:revision>
  <dcterms:created xsi:type="dcterms:W3CDTF">2025-08-10T21:07:51Z</dcterms:created>
  <dcterms:modified xsi:type="dcterms:W3CDTF">2025-09-11T12:23:09Z</dcterms:modified>
</cp:coreProperties>
</file>