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0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1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42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43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44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45.xml" ContentType="application/vnd.openxmlformats-officedocument.presentationml.notesSlide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notesSlides/notesSlide46.xml" ContentType="application/vnd.openxmlformats-officedocument.presentationml.notesSlide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notesSlides/notesSlide47.xml" ContentType="application/vnd.openxmlformats-officedocument.presentationml.notesSlide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notesSlides/notesSlide48.xml" ContentType="application/vnd.openxmlformats-officedocument.presentationml.notesSlide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49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notesSlides/notesSlide50.xml" ContentType="application/vnd.openxmlformats-officedocument.presentationml.notesSlide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7"/>
  </p:notesMasterIdLst>
  <p:sldIdLst>
    <p:sldId id="294" r:id="rId2"/>
    <p:sldId id="376" r:id="rId3"/>
    <p:sldId id="377" r:id="rId4"/>
    <p:sldId id="378" r:id="rId5"/>
    <p:sldId id="379" r:id="rId6"/>
    <p:sldId id="380" r:id="rId7"/>
    <p:sldId id="381" r:id="rId8"/>
    <p:sldId id="382" r:id="rId9"/>
    <p:sldId id="383" r:id="rId10"/>
    <p:sldId id="384" r:id="rId11"/>
    <p:sldId id="385" r:id="rId12"/>
    <p:sldId id="386" r:id="rId13"/>
    <p:sldId id="387" r:id="rId14"/>
    <p:sldId id="422" r:id="rId15"/>
    <p:sldId id="411" r:id="rId16"/>
    <p:sldId id="390" r:id="rId17"/>
    <p:sldId id="424" r:id="rId18"/>
    <p:sldId id="420" r:id="rId19"/>
    <p:sldId id="409" r:id="rId20"/>
    <p:sldId id="423" r:id="rId21"/>
    <p:sldId id="425" r:id="rId22"/>
    <p:sldId id="414" r:id="rId23"/>
    <p:sldId id="416" r:id="rId24"/>
    <p:sldId id="391" r:id="rId25"/>
    <p:sldId id="408" r:id="rId26"/>
    <p:sldId id="394" r:id="rId27"/>
    <p:sldId id="395" r:id="rId28"/>
    <p:sldId id="396" r:id="rId29"/>
    <p:sldId id="397" r:id="rId30"/>
    <p:sldId id="398" r:id="rId31"/>
    <p:sldId id="399" r:id="rId32"/>
    <p:sldId id="400" r:id="rId33"/>
    <p:sldId id="401" r:id="rId34"/>
    <p:sldId id="403" r:id="rId35"/>
    <p:sldId id="404" r:id="rId36"/>
    <p:sldId id="405" r:id="rId37"/>
    <p:sldId id="410" r:id="rId38"/>
    <p:sldId id="407" r:id="rId39"/>
    <p:sldId id="312" r:id="rId40"/>
    <p:sldId id="1852" r:id="rId41"/>
    <p:sldId id="1853" r:id="rId42"/>
    <p:sldId id="413" r:id="rId43"/>
    <p:sldId id="313" r:id="rId44"/>
    <p:sldId id="314" r:id="rId45"/>
    <p:sldId id="417" r:id="rId46"/>
    <p:sldId id="418" r:id="rId47"/>
    <p:sldId id="318" r:id="rId48"/>
    <p:sldId id="320" r:id="rId49"/>
    <p:sldId id="321" r:id="rId50"/>
    <p:sldId id="322" r:id="rId51"/>
    <p:sldId id="324" r:id="rId52"/>
    <p:sldId id="325" r:id="rId53"/>
    <p:sldId id="326" r:id="rId54"/>
    <p:sldId id="328" r:id="rId55"/>
    <p:sldId id="329" r:id="rId56"/>
    <p:sldId id="1854" r:id="rId57"/>
    <p:sldId id="331" r:id="rId58"/>
    <p:sldId id="429" r:id="rId59"/>
    <p:sldId id="363" r:id="rId60"/>
    <p:sldId id="364" r:id="rId61"/>
    <p:sldId id="365" r:id="rId62"/>
    <p:sldId id="366" r:id="rId63"/>
    <p:sldId id="367" r:id="rId64"/>
    <p:sldId id="368" r:id="rId65"/>
    <p:sldId id="369" r:id="rId66"/>
    <p:sldId id="370" r:id="rId67"/>
    <p:sldId id="371" r:id="rId68"/>
    <p:sldId id="373" r:id="rId69"/>
    <p:sldId id="372" r:id="rId70"/>
    <p:sldId id="374" r:id="rId71"/>
    <p:sldId id="375" r:id="rId72"/>
    <p:sldId id="350" r:id="rId73"/>
    <p:sldId id="430" r:id="rId74"/>
    <p:sldId id="359" r:id="rId75"/>
    <p:sldId id="427" r:id="rId76"/>
    <p:sldId id="360" r:id="rId77"/>
    <p:sldId id="428" r:id="rId78"/>
    <p:sldId id="431" r:id="rId79"/>
    <p:sldId id="353" r:id="rId80"/>
    <p:sldId id="354" r:id="rId81"/>
    <p:sldId id="361" r:id="rId82"/>
    <p:sldId id="432" r:id="rId83"/>
    <p:sldId id="330" r:id="rId84"/>
    <p:sldId id="351" r:id="rId85"/>
    <p:sldId id="352" r:id="rId8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55"/>
    <p:restoredTop sz="94831"/>
  </p:normalViewPr>
  <p:slideViewPr>
    <p:cSldViewPr snapToGrid="0">
      <p:cViewPr varScale="1">
        <p:scale>
          <a:sx n="128" d="100"/>
          <a:sy n="128" d="100"/>
        </p:scale>
        <p:origin x="208" y="6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heme" Target="theme/theme1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presProps" Target="presProps.xml"/><Relationship Id="rId9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notesMaster" Target="notesMasters/notes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5C193F0-260F-4751-A737-E1FF503D57AB}" type="doc">
      <dgm:prSet loTypeId="urn:microsoft.com/office/officeart/2005/8/layout/list1" loCatId="icon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BE56D008-5F82-4D13-AD48-BDFC48C7BBA4}">
      <dgm:prSet custT="1"/>
      <dgm:spPr/>
      <dgm:t>
        <a:bodyPr/>
        <a:lstStyle/>
        <a:p>
          <a:r>
            <a:rPr lang="en-US" sz="2400" dirty="0"/>
            <a:t>An order submission service which effectively handles bursty traffic while maintaining fairness of competition among the participants</a:t>
          </a:r>
        </a:p>
      </dgm:t>
    </dgm:pt>
    <dgm:pt modelId="{BF393C9E-8F0D-4752-BE3F-88032991DDA5}" type="parTrans" cxnId="{775D4170-49DB-4CF3-AEE9-D6E69D62B6FB}">
      <dgm:prSet/>
      <dgm:spPr/>
      <dgm:t>
        <a:bodyPr/>
        <a:lstStyle/>
        <a:p>
          <a:endParaRPr lang="en-US"/>
        </a:p>
      </dgm:t>
    </dgm:pt>
    <dgm:pt modelId="{45BA05AD-D4F1-45E3-A9BC-199371EC6E7D}" type="sibTrans" cxnId="{775D4170-49DB-4CF3-AEE9-D6E69D62B6FB}">
      <dgm:prSet/>
      <dgm:spPr/>
      <dgm:t>
        <a:bodyPr/>
        <a:lstStyle/>
        <a:p>
          <a:endParaRPr lang="en-US"/>
        </a:p>
      </dgm:t>
    </dgm:pt>
    <dgm:pt modelId="{C8510ED0-B9A9-4CAF-BE13-85B66A901392}">
      <dgm:prSet/>
      <dgm:spPr/>
      <dgm:t>
        <a:bodyPr/>
        <a:lstStyle/>
        <a:p>
          <a:r>
            <a:rPr lang="en-US" dirty="0"/>
            <a:t>Prototyped on AWS and GCP</a:t>
          </a:r>
        </a:p>
      </dgm:t>
    </dgm:pt>
    <dgm:pt modelId="{3029BDC9-A449-42F0-9B60-71F962DFCC7E}" type="parTrans" cxnId="{A85AFC6B-F495-4B14-B140-758F7D2F2CFC}">
      <dgm:prSet/>
      <dgm:spPr/>
      <dgm:t>
        <a:bodyPr/>
        <a:lstStyle/>
        <a:p>
          <a:endParaRPr lang="en-US"/>
        </a:p>
      </dgm:t>
    </dgm:pt>
    <dgm:pt modelId="{72DB009F-C5F0-4D9C-AAE0-EEC4822A3623}" type="sibTrans" cxnId="{A85AFC6B-F495-4B14-B140-758F7D2F2CFC}">
      <dgm:prSet/>
      <dgm:spPr/>
      <dgm:t>
        <a:bodyPr/>
        <a:lstStyle/>
        <a:p>
          <a:endParaRPr lang="en-US"/>
        </a:p>
      </dgm:t>
    </dgm:pt>
    <dgm:pt modelId="{2D353E8A-2426-4D87-A117-A232975F7A4F}">
      <dgm:prSet custT="1"/>
      <dgm:spPr/>
      <dgm:t>
        <a:bodyPr/>
        <a:lstStyle/>
        <a:p>
          <a:r>
            <a:rPr lang="en-US" sz="2400" dirty="0"/>
            <a:t>Multicast service that disseminates market data to 1000 participants, each receiving a message within 1-microsecond of each other</a:t>
          </a:r>
        </a:p>
      </dgm:t>
    </dgm:pt>
    <dgm:pt modelId="{6E72DBE8-C572-4A0A-AFF6-99D979B7C60A}" type="sibTrans" cxnId="{9D7275ED-CFC4-4A11-9CE2-F4192110F3B4}">
      <dgm:prSet/>
      <dgm:spPr/>
      <dgm:t>
        <a:bodyPr/>
        <a:lstStyle/>
        <a:p>
          <a:endParaRPr lang="en-US"/>
        </a:p>
      </dgm:t>
    </dgm:pt>
    <dgm:pt modelId="{64107B4A-258F-4DC2-8A81-2F08E2BA5E35}" type="parTrans" cxnId="{9D7275ED-CFC4-4A11-9CE2-F4192110F3B4}">
      <dgm:prSet/>
      <dgm:spPr/>
      <dgm:t>
        <a:bodyPr/>
        <a:lstStyle/>
        <a:p>
          <a:endParaRPr lang="en-US"/>
        </a:p>
      </dgm:t>
    </dgm:pt>
    <dgm:pt modelId="{6A0511E4-EF99-E14F-AE2C-A81BD688921C}" type="pres">
      <dgm:prSet presAssocID="{85C193F0-260F-4751-A737-E1FF503D57AB}" presName="linear" presStyleCnt="0">
        <dgm:presLayoutVars>
          <dgm:dir/>
          <dgm:animLvl val="lvl"/>
          <dgm:resizeHandles val="exact"/>
        </dgm:presLayoutVars>
      </dgm:prSet>
      <dgm:spPr/>
    </dgm:pt>
    <dgm:pt modelId="{B9885A88-7130-124C-838F-BC2B6343F506}" type="pres">
      <dgm:prSet presAssocID="{2D353E8A-2426-4D87-A117-A232975F7A4F}" presName="parentLin" presStyleCnt="0"/>
      <dgm:spPr/>
    </dgm:pt>
    <dgm:pt modelId="{45E4A3AF-0F8D-494A-A0E6-D9C938EF77AE}" type="pres">
      <dgm:prSet presAssocID="{2D353E8A-2426-4D87-A117-A232975F7A4F}" presName="parentLeftMargin" presStyleLbl="node1" presStyleIdx="0" presStyleCnt="3"/>
      <dgm:spPr/>
    </dgm:pt>
    <dgm:pt modelId="{382E76DE-0916-BF4F-940E-5CCE6068F0CC}" type="pres">
      <dgm:prSet presAssocID="{2D353E8A-2426-4D87-A117-A232975F7A4F}" presName="parentText" presStyleLbl="node1" presStyleIdx="0" presStyleCnt="3" custScaleX="101512" custScaleY="215690" custLinFactNeighborX="-12431" custLinFactNeighborY="-60902">
        <dgm:presLayoutVars>
          <dgm:chMax val="0"/>
          <dgm:bulletEnabled val="1"/>
        </dgm:presLayoutVars>
      </dgm:prSet>
      <dgm:spPr/>
    </dgm:pt>
    <dgm:pt modelId="{E540DFA1-6CD7-8F44-B52B-3BA262999A8F}" type="pres">
      <dgm:prSet presAssocID="{2D353E8A-2426-4D87-A117-A232975F7A4F}" presName="negativeSpace" presStyleCnt="0"/>
      <dgm:spPr/>
    </dgm:pt>
    <dgm:pt modelId="{1B8A2073-DDFC-A945-965F-34F057A13413}" type="pres">
      <dgm:prSet presAssocID="{2D353E8A-2426-4D87-A117-A232975F7A4F}" presName="childText" presStyleLbl="conFgAcc1" presStyleIdx="0" presStyleCnt="3" custLinFactY="-57067" custLinFactNeighborY="-100000">
        <dgm:presLayoutVars>
          <dgm:bulletEnabled val="1"/>
        </dgm:presLayoutVars>
      </dgm:prSet>
      <dgm:spPr/>
    </dgm:pt>
    <dgm:pt modelId="{65711CED-26E8-7B4E-9B17-1C90497EBA03}" type="pres">
      <dgm:prSet presAssocID="{6E72DBE8-C572-4A0A-AFF6-99D979B7C60A}" presName="spaceBetweenRectangles" presStyleCnt="0"/>
      <dgm:spPr/>
    </dgm:pt>
    <dgm:pt modelId="{8569FE4D-76C4-8144-8A7B-A1F6FDC9EAC9}" type="pres">
      <dgm:prSet presAssocID="{BE56D008-5F82-4D13-AD48-BDFC48C7BBA4}" presName="parentLin" presStyleCnt="0"/>
      <dgm:spPr/>
    </dgm:pt>
    <dgm:pt modelId="{3F4AC45D-EB8C-724C-A2FC-07E66F5EB5B4}" type="pres">
      <dgm:prSet presAssocID="{BE56D008-5F82-4D13-AD48-BDFC48C7BBA4}" presName="parentLeftMargin" presStyleLbl="node1" presStyleIdx="0" presStyleCnt="3"/>
      <dgm:spPr/>
    </dgm:pt>
    <dgm:pt modelId="{EC6F2A64-226F-F043-A736-0E712AA93A63}" type="pres">
      <dgm:prSet presAssocID="{BE56D008-5F82-4D13-AD48-BDFC48C7BBA4}" presName="parentText" presStyleLbl="node1" presStyleIdx="1" presStyleCnt="3" custScaleX="105401" custScaleY="242224" custLinFactX="19556" custLinFactNeighborX="100000" custLinFactNeighborY="-53440">
        <dgm:presLayoutVars>
          <dgm:chMax val="0"/>
          <dgm:bulletEnabled val="1"/>
        </dgm:presLayoutVars>
      </dgm:prSet>
      <dgm:spPr/>
    </dgm:pt>
    <dgm:pt modelId="{88F01646-B055-7649-B360-0B87ED227990}" type="pres">
      <dgm:prSet presAssocID="{BE56D008-5F82-4D13-AD48-BDFC48C7BBA4}" presName="negativeSpace" presStyleCnt="0"/>
      <dgm:spPr/>
    </dgm:pt>
    <dgm:pt modelId="{E1F2A502-4B18-4E44-9443-18DEF06AC982}" type="pres">
      <dgm:prSet presAssocID="{BE56D008-5F82-4D13-AD48-BDFC48C7BBA4}" presName="childText" presStyleLbl="conFgAcc1" presStyleIdx="1" presStyleCnt="3" custLinFactY="-40598" custLinFactNeighborY="-100000">
        <dgm:presLayoutVars>
          <dgm:bulletEnabled val="1"/>
        </dgm:presLayoutVars>
      </dgm:prSet>
      <dgm:spPr/>
    </dgm:pt>
    <dgm:pt modelId="{FE75E647-941B-4E4E-BDE4-62DAFC55B8DB}" type="pres">
      <dgm:prSet presAssocID="{45BA05AD-D4F1-45E3-A9BC-199371EC6E7D}" presName="spaceBetweenRectangles" presStyleCnt="0"/>
      <dgm:spPr/>
    </dgm:pt>
    <dgm:pt modelId="{1F40D43A-044E-9548-B5DB-A01EECCFC114}" type="pres">
      <dgm:prSet presAssocID="{C8510ED0-B9A9-4CAF-BE13-85B66A901392}" presName="parentLin" presStyleCnt="0"/>
      <dgm:spPr/>
    </dgm:pt>
    <dgm:pt modelId="{B94783D4-254C-024E-9562-481FE0200C40}" type="pres">
      <dgm:prSet presAssocID="{C8510ED0-B9A9-4CAF-BE13-85B66A901392}" presName="parentLeftMargin" presStyleLbl="node1" presStyleIdx="1" presStyleCnt="3"/>
      <dgm:spPr/>
    </dgm:pt>
    <dgm:pt modelId="{F71D5DF7-3038-2041-8621-DF8C046A658D}" type="pres">
      <dgm:prSet presAssocID="{C8510ED0-B9A9-4CAF-BE13-85B66A901392}" presName="parentText" presStyleLbl="node1" presStyleIdx="2" presStyleCnt="3" custLinFactNeighborX="-49723" custLinFactNeighborY="-31770">
        <dgm:presLayoutVars>
          <dgm:chMax val="0"/>
          <dgm:bulletEnabled val="1"/>
        </dgm:presLayoutVars>
      </dgm:prSet>
      <dgm:spPr/>
    </dgm:pt>
    <dgm:pt modelId="{BA184240-21C1-6048-AC76-A6622EE238EA}" type="pres">
      <dgm:prSet presAssocID="{C8510ED0-B9A9-4CAF-BE13-85B66A901392}" presName="negativeSpace" presStyleCnt="0"/>
      <dgm:spPr/>
    </dgm:pt>
    <dgm:pt modelId="{6853193F-8754-5547-B915-A85C1FD214C5}" type="pres">
      <dgm:prSet presAssocID="{C8510ED0-B9A9-4CAF-BE13-85B66A901392}" presName="childText" presStyleLbl="conFgAcc1" presStyleIdx="2" presStyleCnt="3" custLinFactNeighborX="-414" custLinFactNeighborY="-28240">
        <dgm:presLayoutVars>
          <dgm:bulletEnabled val="1"/>
        </dgm:presLayoutVars>
      </dgm:prSet>
      <dgm:spPr/>
    </dgm:pt>
  </dgm:ptLst>
  <dgm:cxnLst>
    <dgm:cxn modelId="{4A7AE70A-D133-F844-A8EF-B84A3EA07776}" type="presOf" srcId="{C8510ED0-B9A9-4CAF-BE13-85B66A901392}" destId="{B94783D4-254C-024E-9562-481FE0200C40}" srcOrd="0" destOrd="0" presId="urn:microsoft.com/office/officeart/2005/8/layout/list1"/>
    <dgm:cxn modelId="{CB4F2A1D-F965-B24B-8FD9-C54B87309FB8}" type="presOf" srcId="{BE56D008-5F82-4D13-AD48-BDFC48C7BBA4}" destId="{EC6F2A64-226F-F043-A736-0E712AA93A63}" srcOrd="1" destOrd="0" presId="urn:microsoft.com/office/officeart/2005/8/layout/list1"/>
    <dgm:cxn modelId="{C4125A25-191C-5D43-9B30-6D7D1DC6593C}" type="presOf" srcId="{2D353E8A-2426-4D87-A117-A232975F7A4F}" destId="{45E4A3AF-0F8D-494A-A0E6-D9C938EF77AE}" srcOrd="0" destOrd="0" presId="urn:microsoft.com/office/officeart/2005/8/layout/list1"/>
    <dgm:cxn modelId="{3294CD6A-3844-DE4D-A030-FCDDE70CE8CC}" type="presOf" srcId="{2D353E8A-2426-4D87-A117-A232975F7A4F}" destId="{382E76DE-0916-BF4F-940E-5CCE6068F0CC}" srcOrd="1" destOrd="0" presId="urn:microsoft.com/office/officeart/2005/8/layout/list1"/>
    <dgm:cxn modelId="{A85AFC6B-F495-4B14-B140-758F7D2F2CFC}" srcId="{85C193F0-260F-4751-A737-E1FF503D57AB}" destId="{C8510ED0-B9A9-4CAF-BE13-85B66A901392}" srcOrd="2" destOrd="0" parTransId="{3029BDC9-A449-42F0-9B60-71F962DFCC7E}" sibTransId="{72DB009F-C5F0-4D9C-AAE0-EEC4822A3623}"/>
    <dgm:cxn modelId="{775D4170-49DB-4CF3-AEE9-D6E69D62B6FB}" srcId="{85C193F0-260F-4751-A737-E1FF503D57AB}" destId="{BE56D008-5F82-4D13-AD48-BDFC48C7BBA4}" srcOrd="1" destOrd="0" parTransId="{BF393C9E-8F0D-4752-BE3F-88032991DDA5}" sibTransId="{45BA05AD-D4F1-45E3-A9BC-199371EC6E7D}"/>
    <dgm:cxn modelId="{2A661A89-6EE3-AE49-83E8-CF2FBEF37ECE}" type="presOf" srcId="{85C193F0-260F-4751-A737-E1FF503D57AB}" destId="{6A0511E4-EF99-E14F-AE2C-A81BD688921C}" srcOrd="0" destOrd="0" presId="urn:microsoft.com/office/officeart/2005/8/layout/list1"/>
    <dgm:cxn modelId="{33FC08A3-A38A-0F43-BFC6-4B58272013C3}" type="presOf" srcId="{BE56D008-5F82-4D13-AD48-BDFC48C7BBA4}" destId="{3F4AC45D-EB8C-724C-A2FC-07E66F5EB5B4}" srcOrd="0" destOrd="0" presId="urn:microsoft.com/office/officeart/2005/8/layout/list1"/>
    <dgm:cxn modelId="{E64A4FB5-99A4-634F-902D-7C5825D37174}" type="presOf" srcId="{C8510ED0-B9A9-4CAF-BE13-85B66A901392}" destId="{F71D5DF7-3038-2041-8621-DF8C046A658D}" srcOrd="1" destOrd="0" presId="urn:microsoft.com/office/officeart/2005/8/layout/list1"/>
    <dgm:cxn modelId="{9D7275ED-CFC4-4A11-9CE2-F4192110F3B4}" srcId="{85C193F0-260F-4751-A737-E1FF503D57AB}" destId="{2D353E8A-2426-4D87-A117-A232975F7A4F}" srcOrd="0" destOrd="0" parTransId="{64107B4A-258F-4DC2-8A81-2F08E2BA5E35}" sibTransId="{6E72DBE8-C572-4A0A-AFF6-99D979B7C60A}"/>
    <dgm:cxn modelId="{8C376CF9-ED40-4047-9D2C-287D0FF580F7}" type="presParOf" srcId="{6A0511E4-EF99-E14F-AE2C-A81BD688921C}" destId="{B9885A88-7130-124C-838F-BC2B6343F506}" srcOrd="0" destOrd="0" presId="urn:microsoft.com/office/officeart/2005/8/layout/list1"/>
    <dgm:cxn modelId="{B6552006-28DC-BF41-BE70-2ABA9F596B6E}" type="presParOf" srcId="{B9885A88-7130-124C-838F-BC2B6343F506}" destId="{45E4A3AF-0F8D-494A-A0E6-D9C938EF77AE}" srcOrd="0" destOrd="0" presId="urn:microsoft.com/office/officeart/2005/8/layout/list1"/>
    <dgm:cxn modelId="{17AE23AC-2C3E-B24A-847C-E9CDEFC1D50B}" type="presParOf" srcId="{B9885A88-7130-124C-838F-BC2B6343F506}" destId="{382E76DE-0916-BF4F-940E-5CCE6068F0CC}" srcOrd="1" destOrd="0" presId="urn:microsoft.com/office/officeart/2005/8/layout/list1"/>
    <dgm:cxn modelId="{0D9683BB-7F3A-F848-9CCA-8517D525B085}" type="presParOf" srcId="{6A0511E4-EF99-E14F-AE2C-A81BD688921C}" destId="{E540DFA1-6CD7-8F44-B52B-3BA262999A8F}" srcOrd="1" destOrd="0" presId="urn:microsoft.com/office/officeart/2005/8/layout/list1"/>
    <dgm:cxn modelId="{86CD785A-C3A3-574B-858D-0945FF19C83E}" type="presParOf" srcId="{6A0511E4-EF99-E14F-AE2C-A81BD688921C}" destId="{1B8A2073-DDFC-A945-965F-34F057A13413}" srcOrd="2" destOrd="0" presId="urn:microsoft.com/office/officeart/2005/8/layout/list1"/>
    <dgm:cxn modelId="{7573C76F-7CBB-CE45-B564-5767A160EEB9}" type="presParOf" srcId="{6A0511E4-EF99-E14F-AE2C-A81BD688921C}" destId="{65711CED-26E8-7B4E-9B17-1C90497EBA03}" srcOrd="3" destOrd="0" presId="urn:microsoft.com/office/officeart/2005/8/layout/list1"/>
    <dgm:cxn modelId="{4E38AB4A-1FA4-0749-A072-78097136997D}" type="presParOf" srcId="{6A0511E4-EF99-E14F-AE2C-A81BD688921C}" destId="{8569FE4D-76C4-8144-8A7B-A1F6FDC9EAC9}" srcOrd="4" destOrd="0" presId="urn:microsoft.com/office/officeart/2005/8/layout/list1"/>
    <dgm:cxn modelId="{A6935315-B74B-FB45-B68D-35C50A8FD087}" type="presParOf" srcId="{8569FE4D-76C4-8144-8A7B-A1F6FDC9EAC9}" destId="{3F4AC45D-EB8C-724C-A2FC-07E66F5EB5B4}" srcOrd="0" destOrd="0" presId="urn:microsoft.com/office/officeart/2005/8/layout/list1"/>
    <dgm:cxn modelId="{460BDF6F-E8C3-4842-812E-A04B6D658787}" type="presParOf" srcId="{8569FE4D-76C4-8144-8A7B-A1F6FDC9EAC9}" destId="{EC6F2A64-226F-F043-A736-0E712AA93A63}" srcOrd="1" destOrd="0" presId="urn:microsoft.com/office/officeart/2005/8/layout/list1"/>
    <dgm:cxn modelId="{97A93D8D-EB6D-C94D-BB94-09035ACE096C}" type="presParOf" srcId="{6A0511E4-EF99-E14F-AE2C-A81BD688921C}" destId="{88F01646-B055-7649-B360-0B87ED227990}" srcOrd="5" destOrd="0" presId="urn:microsoft.com/office/officeart/2005/8/layout/list1"/>
    <dgm:cxn modelId="{5F186514-4B03-8B4B-AC04-AD1E556B25FB}" type="presParOf" srcId="{6A0511E4-EF99-E14F-AE2C-A81BD688921C}" destId="{E1F2A502-4B18-4E44-9443-18DEF06AC982}" srcOrd="6" destOrd="0" presId="urn:microsoft.com/office/officeart/2005/8/layout/list1"/>
    <dgm:cxn modelId="{2846FD41-885C-4B42-8F42-B8279C167E33}" type="presParOf" srcId="{6A0511E4-EF99-E14F-AE2C-A81BD688921C}" destId="{FE75E647-941B-4E4E-BDE4-62DAFC55B8DB}" srcOrd="7" destOrd="0" presId="urn:microsoft.com/office/officeart/2005/8/layout/list1"/>
    <dgm:cxn modelId="{E9790DB0-7CB0-9647-BBBF-1863BBB682C4}" type="presParOf" srcId="{6A0511E4-EF99-E14F-AE2C-A81BD688921C}" destId="{1F40D43A-044E-9548-B5DB-A01EECCFC114}" srcOrd="8" destOrd="0" presId="urn:microsoft.com/office/officeart/2005/8/layout/list1"/>
    <dgm:cxn modelId="{A98A54F4-4673-E542-B5FF-977905020AEA}" type="presParOf" srcId="{1F40D43A-044E-9548-B5DB-A01EECCFC114}" destId="{B94783D4-254C-024E-9562-481FE0200C40}" srcOrd="0" destOrd="0" presId="urn:microsoft.com/office/officeart/2005/8/layout/list1"/>
    <dgm:cxn modelId="{3AF91C03-DDC8-D641-A4AD-F4AE723314C9}" type="presParOf" srcId="{1F40D43A-044E-9548-B5DB-A01EECCFC114}" destId="{F71D5DF7-3038-2041-8621-DF8C046A658D}" srcOrd="1" destOrd="0" presId="urn:microsoft.com/office/officeart/2005/8/layout/list1"/>
    <dgm:cxn modelId="{32FFCB4D-E358-4D46-AAAE-7784082C1C56}" type="presParOf" srcId="{6A0511E4-EF99-E14F-AE2C-A81BD688921C}" destId="{BA184240-21C1-6048-AC76-A6622EE238EA}" srcOrd="9" destOrd="0" presId="urn:microsoft.com/office/officeart/2005/8/layout/list1"/>
    <dgm:cxn modelId="{E974F214-E6BF-2F42-B6E0-EC1EE3BE0A65}" type="presParOf" srcId="{6A0511E4-EF99-E14F-AE2C-A81BD688921C}" destId="{6853193F-8754-5547-B915-A85C1FD214C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591EB5DA-D456-4719-81F1-C9231B02DA00}">
      <dgm:prSet/>
      <dgm:spPr/>
      <dgm:t>
        <a:bodyPr/>
        <a:lstStyle/>
        <a:p>
          <a:r>
            <a:rPr lang="en-US" dirty="0"/>
            <a:t>Scheduling Policy</a:t>
          </a:r>
        </a:p>
      </dgm:t>
    </dgm:pt>
    <dgm:pt modelId="{14B7D9CF-7179-4D94-8FB1-1DB0C5FB1C1C}" type="parTrans" cxnId="{CADF82A8-156F-47FA-985E-F78E405FCE4E}">
      <dgm:prSet/>
      <dgm:spPr/>
      <dgm:t>
        <a:bodyPr/>
        <a:lstStyle/>
        <a:p>
          <a:endParaRPr lang="en-US"/>
        </a:p>
      </dgm:t>
    </dgm:pt>
    <dgm:pt modelId="{8625C99A-FC32-46B2-B1C6-A58489CFDD88}" type="sibTrans" cxnId="{CADF82A8-156F-47FA-985E-F78E405FCE4E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2"/>
      <dgm:spPr/>
    </dgm:pt>
    <dgm:pt modelId="{0F137DB1-E140-1244-B54D-691FDAD50DEA}" type="pres">
      <dgm:prSet presAssocID="{620C197B-8959-4715-B44A-475E0E427332}" presName="text" presStyleLbl="fgAcc0" presStyleIdx="0" presStyleCnt="2" custScaleX="65157" custScaleY="47747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  <dgm:pt modelId="{261EBC69-D250-184B-B07F-4A04A924D2FD}" type="pres">
      <dgm:prSet presAssocID="{591EB5DA-D456-4719-81F1-C9231B02DA00}" presName="hierRoot1" presStyleCnt="0"/>
      <dgm:spPr/>
    </dgm:pt>
    <dgm:pt modelId="{5BE3205E-7013-7541-B0F7-3934FBC36E68}" type="pres">
      <dgm:prSet presAssocID="{591EB5DA-D456-4719-81F1-C9231B02DA00}" presName="composite" presStyleCnt="0"/>
      <dgm:spPr/>
    </dgm:pt>
    <dgm:pt modelId="{5787790F-D557-A44E-8EB2-AB272599E82D}" type="pres">
      <dgm:prSet presAssocID="{591EB5DA-D456-4719-81F1-C9231B02DA00}" presName="background" presStyleLbl="node0" presStyleIdx="1" presStyleCnt="2"/>
      <dgm:spPr/>
    </dgm:pt>
    <dgm:pt modelId="{C384D89C-DE2A-D74A-B4F0-9B134018EC1D}" type="pres">
      <dgm:prSet presAssocID="{591EB5DA-D456-4719-81F1-C9231B02DA00}" presName="text" presStyleLbl="fgAcc0" presStyleIdx="1" presStyleCnt="2" custScaleX="63261" custScaleY="47565">
        <dgm:presLayoutVars>
          <dgm:chPref val="3"/>
        </dgm:presLayoutVars>
      </dgm:prSet>
      <dgm:spPr/>
    </dgm:pt>
    <dgm:pt modelId="{66A372F0-CFD0-2F4E-BEED-456CD7A9471A}" type="pres">
      <dgm:prSet presAssocID="{591EB5DA-D456-4719-81F1-C9231B02DA00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DF82A8-156F-47FA-985E-F78E405FCE4E}" srcId="{D5898AC0-2D08-439C-A183-85DC385DF673}" destId="{591EB5DA-D456-4719-81F1-C9231B02DA00}" srcOrd="1" destOrd="0" parTransId="{14B7D9CF-7179-4D94-8FB1-1DB0C5FB1C1C}" sibTransId="{8625C99A-FC32-46B2-B1C6-A58489CFDD88}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C1B1CCE5-A5A1-4640-B620-1F0859F0F7F4}" type="presOf" srcId="{591EB5DA-D456-4719-81F1-C9231B02DA00}" destId="{C384D89C-DE2A-D74A-B4F0-9B134018EC1D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  <dgm:cxn modelId="{FFCC0A55-D795-3340-97AD-67134B0CFB4E}" type="presParOf" srcId="{806EB9D5-5515-B246-B245-AAC8A1EAA5BC}" destId="{261EBC69-D250-184B-B07F-4A04A924D2FD}" srcOrd="1" destOrd="0" presId="urn:microsoft.com/office/officeart/2005/8/layout/hierarchy1"/>
    <dgm:cxn modelId="{565BF7E4-AEF5-AE4C-8B83-45DEDD18BCA4}" type="presParOf" srcId="{261EBC69-D250-184B-B07F-4A04A924D2FD}" destId="{5BE3205E-7013-7541-B0F7-3934FBC36E68}" srcOrd="0" destOrd="0" presId="urn:microsoft.com/office/officeart/2005/8/layout/hierarchy1"/>
    <dgm:cxn modelId="{B2EE9FAD-C5EB-2042-A506-46B74DF56309}" type="presParOf" srcId="{5BE3205E-7013-7541-B0F7-3934FBC36E68}" destId="{5787790F-D557-A44E-8EB2-AB272599E82D}" srcOrd="0" destOrd="0" presId="urn:microsoft.com/office/officeart/2005/8/layout/hierarchy1"/>
    <dgm:cxn modelId="{1C205091-D87D-6B46-AE2B-34CD1BE691CA}" type="presParOf" srcId="{5BE3205E-7013-7541-B0F7-3934FBC36E68}" destId="{C384D89C-DE2A-D74A-B4F0-9B134018EC1D}" srcOrd="1" destOrd="0" presId="urn:microsoft.com/office/officeart/2005/8/layout/hierarchy1"/>
    <dgm:cxn modelId="{6F087824-345E-384C-A4D6-F104979D84F6}" type="presParOf" srcId="{261EBC69-D250-184B-B07F-4A04A924D2FD}" destId="{66A372F0-CFD0-2F4E-BEED-456CD7A9471A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D5898AC0-2D08-439C-A183-85DC385DF673}" type="doc">
      <dgm:prSet loTypeId="urn:microsoft.com/office/officeart/2005/8/layout/hierarchy1" loCatId="hierarchy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620C197B-8959-4715-B44A-475E0E427332}">
      <dgm:prSet/>
      <dgm:spPr/>
      <dgm:t>
        <a:bodyPr/>
        <a:lstStyle/>
        <a:p>
          <a:r>
            <a:rPr lang="en-US" dirty="0"/>
            <a:t>A sequencer</a:t>
          </a:r>
        </a:p>
      </dgm:t>
    </dgm:pt>
    <dgm:pt modelId="{8CEFA0F6-4CA0-46FD-B072-D696CC30482F}" type="parTrans" cxnId="{59BEACEA-E8C1-4D64-8259-FDB189F50767}">
      <dgm:prSet/>
      <dgm:spPr/>
      <dgm:t>
        <a:bodyPr/>
        <a:lstStyle/>
        <a:p>
          <a:endParaRPr lang="en-US"/>
        </a:p>
      </dgm:t>
    </dgm:pt>
    <dgm:pt modelId="{EC4C8EB8-4020-482D-A43D-745F569D3892}" type="sibTrans" cxnId="{59BEACEA-E8C1-4D64-8259-FDB189F50767}">
      <dgm:prSet/>
      <dgm:spPr/>
      <dgm:t>
        <a:bodyPr/>
        <a:lstStyle/>
        <a:p>
          <a:endParaRPr lang="en-US"/>
        </a:p>
      </dgm:t>
    </dgm:pt>
    <dgm:pt modelId="{806EB9D5-5515-B246-B245-AAC8A1EAA5BC}" type="pres">
      <dgm:prSet presAssocID="{D5898AC0-2D08-439C-A183-85DC385DF673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97B835E-8232-694B-8CA3-EDAAA7976AA5}" type="pres">
      <dgm:prSet presAssocID="{620C197B-8959-4715-B44A-475E0E427332}" presName="hierRoot1" presStyleCnt="0"/>
      <dgm:spPr/>
    </dgm:pt>
    <dgm:pt modelId="{90F6FF3A-AF44-D143-94E6-FF7B4A6B3486}" type="pres">
      <dgm:prSet presAssocID="{620C197B-8959-4715-B44A-475E0E427332}" presName="composite" presStyleCnt="0"/>
      <dgm:spPr/>
    </dgm:pt>
    <dgm:pt modelId="{FA5A891E-1476-D94F-A1AF-CCB7E72C1AF5}" type="pres">
      <dgm:prSet presAssocID="{620C197B-8959-4715-B44A-475E0E427332}" presName="background" presStyleLbl="node0" presStyleIdx="0" presStyleCnt="1"/>
      <dgm:spPr/>
    </dgm:pt>
    <dgm:pt modelId="{0F137DB1-E140-1244-B54D-691FDAD50DEA}" type="pres">
      <dgm:prSet presAssocID="{620C197B-8959-4715-B44A-475E0E427332}" presName="text" presStyleLbl="fgAcc0" presStyleIdx="0" presStyleCnt="1" custScaleX="100403" custScaleY="13270" custLinFactNeighborX="1383" custLinFactNeighborY="3234">
        <dgm:presLayoutVars>
          <dgm:chPref val="3"/>
        </dgm:presLayoutVars>
      </dgm:prSet>
      <dgm:spPr/>
    </dgm:pt>
    <dgm:pt modelId="{EF6C8EBF-03DF-9441-B57E-225A94CC1F90}" type="pres">
      <dgm:prSet presAssocID="{620C197B-8959-4715-B44A-475E0E427332}" presName="hierChild2" presStyleCnt="0"/>
      <dgm:spPr/>
    </dgm:pt>
  </dgm:ptLst>
  <dgm:cxnLst>
    <dgm:cxn modelId="{F50FE152-B40A-A24D-B358-9D4827D6F1D3}" type="presOf" srcId="{620C197B-8959-4715-B44A-475E0E427332}" destId="{0F137DB1-E140-1244-B54D-691FDAD50DEA}" srcOrd="0" destOrd="0" presId="urn:microsoft.com/office/officeart/2005/8/layout/hierarchy1"/>
    <dgm:cxn modelId="{CA7573CF-01C9-814B-8E00-D0276852FABF}" type="presOf" srcId="{D5898AC0-2D08-439C-A183-85DC385DF673}" destId="{806EB9D5-5515-B246-B245-AAC8A1EAA5BC}" srcOrd="0" destOrd="0" presId="urn:microsoft.com/office/officeart/2005/8/layout/hierarchy1"/>
    <dgm:cxn modelId="{59BEACEA-E8C1-4D64-8259-FDB189F50767}" srcId="{D5898AC0-2D08-439C-A183-85DC385DF673}" destId="{620C197B-8959-4715-B44A-475E0E427332}" srcOrd="0" destOrd="0" parTransId="{8CEFA0F6-4CA0-46FD-B072-D696CC30482F}" sibTransId="{EC4C8EB8-4020-482D-A43D-745F569D3892}"/>
    <dgm:cxn modelId="{17EDCF41-D354-F746-9B7D-3F8AF995963D}" type="presParOf" srcId="{806EB9D5-5515-B246-B245-AAC8A1EAA5BC}" destId="{D97B835E-8232-694B-8CA3-EDAAA7976AA5}" srcOrd="0" destOrd="0" presId="urn:microsoft.com/office/officeart/2005/8/layout/hierarchy1"/>
    <dgm:cxn modelId="{A4BF74C8-3849-C24E-BB45-08E6919B97A1}" type="presParOf" srcId="{D97B835E-8232-694B-8CA3-EDAAA7976AA5}" destId="{90F6FF3A-AF44-D143-94E6-FF7B4A6B3486}" srcOrd="0" destOrd="0" presId="urn:microsoft.com/office/officeart/2005/8/layout/hierarchy1"/>
    <dgm:cxn modelId="{60A0D589-4464-3F45-9D9C-0088A3B79E52}" type="presParOf" srcId="{90F6FF3A-AF44-D143-94E6-FF7B4A6B3486}" destId="{FA5A891E-1476-D94F-A1AF-CCB7E72C1AF5}" srcOrd="0" destOrd="0" presId="urn:microsoft.com/office/officeart/2005/8/layout/hierarchy1"/>
    <dgm:cxn modelId="{2D6601DB-FC6E-B548-9C95-CDDDFA1F039B}" type="presParOf" srcId="{90F6FF3A-AF44-D143-94E6-FF7B4A6B3486}" destId="{0F137DB1-E140-1244-B54D-691FDAD50DEA}" srcOrd="1" destOrd="0" presId="urn:microsoft.com/office/officeart/2005/8/layout/hierarchy1"/>
    <dgm:cxn modelId="{D7CE6763-C107-834C-813E-A5CE22A4FE8C}" type="presParOf" srcId="{D97B835E-8232-694B-8CA3-EDAAA7976AA5}" destId="{EF6C8EBF-03DF-9441-B57E-225A94CC1F90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B8A2073-DDFC-A945-965F-34F057A13413}">
      <dsp:nvSpPr>
        <dsp:cNvPr id="0" name=""/>
        <dsp:cNvSpPr/>
      </dsp:nvSpPr>
      <dsp:spPr>
        <a:xfrm>
          <a:off x="0" y="1144956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82E76DE-0916-BF4F-940E-5CCE6068F0CC}">
      <dsp:nvSpPr>
        <dsp:cNvPr id="0" name=""/>
        <dsp:cNvSpPr/>
      </dsp:nvSpPr>
      <dsp:spPr>
        <a:xfrm>
          <a:off x="297303" y="0"/>
          <a:ext cx="4824971" cy="171913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2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Multicast service that disseminates market data to 1000 participants, each receiving a message within 1-microsecond of each other</a:t>
          </a:r>
        </a:p>
      </dsp:txBody>
      <dsp:txXfrm>
        <a:off x="381224" y="83921"/>
        <a:ext cx="4657129" cy="1551293"/>
      </dsp:txXfrm>
    </dsp:sp>
    <dsp:sp modelId="{E1F2A502-4B18-4E44-9443-18DEF06AC982}">
      <dsp:nvSpPr>
        <dsp:cNvPr id="0" name=""/>
        <dsp:cNvSpPr/>
      </dsp:nvSpPr>
      <dsp:spPr>
        <a:xfrm>
          <a:off x="0" y="3615314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C6F2A64-226F-F043-A736-0E712AA93A63}">
      <dsp:nvSpPr>
        <dsp:cNvPr id="0" name=""/>
        <dsp:cNvSpPr/>
      </dsp:nvSpPr>
      <dsp:spPr>
        <a:xfrm>
          <a:off x="1608531" y="2079302"/>
          <a:ext cx="5009819" cy="1930622"/>
        </a:xfrm>
        <a:prstGeom prst="roundRect">
          <a:avLst/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3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3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An order submission service which effectively handles bursty traffic while maintaining fairness of competition among the participants</a:t>
          </a:r>
        </a:p>
      </dsp:txBody>
      <dsp:txXfrm>
        <a:off x="1702776" y="2173547"/>
        <a:ext cx="4821329" cy="1742132"/>
      </dsp:txXfrm>
    </dsp:sp>
    <dsp:sp modelId="{6853193F-8754-5547-B915-A85C1FD214C5}">
      <dsp:nvSpPr>
        <dsp:cNvPr id="0" name=""/>
        <dsp:cNvSpPr/>
      </dsp:nvSpPr>
      <dsp:spPr>
        <a:xfrm>
          <a:off x="0" y="5149520"/>
          <a:ext cx="6790149" cy="68039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1D5DF7-3038-2041-8621-DF8C046A658D}">
      <dsp:nvSpPr>
        <dsp:cNvPr id="0" name=""/>
        <dsp:cNvSpPr/>
      </dsp:nvSpPr>
      <dsp:spPr>
        <a:xfrm>
          <a:off x="170694" y="4610323"/>
          <a:ext cx="4753104" cy="797039"/>
        </a:xfrm>
        <a:prstGeom prst="roundRect">
          <a:avLst/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4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4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9656" tIns="0" rIns="179656" bIns="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Prototyped on AWS and GCP</a:t>
          </a:r>
        </a:p>
      </dsp:txBody>
      <dsp:txXfrm>
        <a:off x="209602" y="4649231"/>
        <a:ext cx="4675288" cy="719223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24" y="741663"/>
          <a:ext cx="4573702" cy="2128269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783270" y="1482611"/>
          <a:ext cx="4573702" cy="2128269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Sequencer</a:t>
          </a:r>
        </a:p>
      </dsp:txBody>
      <dsp:txXfrm>
        <a:off x="845605" y="1544946"/>
        <a:ext cx="4449032" cy="2003599"/>
      </dsp:txXfrm>
    </dsp:sp>
    <dsp:sp modelId="{5787790F-D557-A44E-8EB2-AB272599E82D}">
      <dsp:nvSpPr>
        <dsp:cNvPr id="0" name=""/>
        <dsp:cNvSpPr/>
      </dsp:nvSpPr>
      <dsp:spPr>
        <a:xfrm>
          <a:off x="6136917" y="741663"/>
          <a:ext cx="4440612" cy="2120156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384D89C-DE2A-D74A-B4F0-9B134018EC1D}">
      <dsp:nvSpPr>
        <dsp:cNvPr id="0" name=""/>
        <dsp:cNvSpPr/>
      </dsp:nvSpPr>
      <dsp:spPr>
        <a:xfrm>
          <a:off x="6916863" y="1482611"/>
          <a:ext cx="4440612" cy="212015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3360" tIns="213360" rIns="213360" bIns="213360" numCol="1" spcCol="1270" anchor="ctr" anchorCtr="0">
          <a:noAutofit/>
        </a:bodyPr>
        <a:lstStyle/>
        <a:p>
          <a:pPr marL="0" lvl="0" indent="0" algn="ctr" defTabSz="2489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600" kern="1200" dirty="0"/>
            <a:t>Scheduling Policy</a:t>
          </a:r>
        </a:p>
      </dsp:txBody>
      <dsp:txXfrm>
        <a:off x="6978960" y="1544708"/>
        <a:ext cx="4316418" cy="199596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5A891E-1476-D94F-A1AF-CCB7E72C1AF5}">
      <dsp:nvSpPr>
        <dsp:cNvPr id="0" name=""/>
        <dsp:cNvSpPr/>
      </dsp:nvSpPr>
      <dsp:spPr>
        <a:xfrm>
          <a:off x="3333" y="1418787"/>
          <a:ext cx="10225824" cy="85821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1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1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0F137DB1-E140-1244-B54D-691FDAD50DEA}">
      <dsp:nvSpPr>
        <dsp:cNvPr id="0" name=""/>
        <dsp:cNvSpPr/>
      </dsp:nvSpPr>
      <dsp:spPr>
        <a:xfrm>
          <a:off x="1134975" y="2493847"/>
          <a:ext cx="10225824" cy="85821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700" kern="1200" dirty="0"/>
            <a:t>A sequencer</a:t>
          </a:r>
        </a:p>
      </dsp:txBody>
      <dsp:txXfrm>
        <a:off x="1160111" y="2518983"/>
        <a:ext cx="10175552" cy="8079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1CE928D-7721-214E-B71D-EADDD01BDCB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A9493B-55D8-874A-9DCB-2503F8885D5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14237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4C337B-D9F6-81ED-B34E-7289417E0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3B63FF8-2458-0939-80A5-71BB7049B80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E46847-886A-5A01-F7EE-4136B5F805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264223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966BB8D6-F2EE-0BC8-07A1-24BF2F54F1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2245C3B6-8C9F-F8A0-8C8B-0AD73B7DFB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667CA1-2EE3-B466-F8FA-D3EA1470F2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84405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2A3E145-60A0-906B-F309-968DB3934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3CD801E4-2A6B-1ED8-25B8-B1DA3B825D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BBFAFAA-30BE-11F5-4DAE-5B78D186883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0420253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FB310CF-5859-8249-33C3-046E407A3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77FD149-1635-1D2E-6BD5-BF330E3D20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41D5BF8-55B2-9D38-299F-4F679C6E150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81475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5DDE6918-3853-1A02-B145-350D420C7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C7B8140B-A928-A9BF-A76A-6DAD0451DE6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8C17CFA2-666C-3DF3-EBE8-40465625748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8530781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46528C7-7184-8D22-54F2-0C2FC7AE7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642588CC-C717-2F4E-6B1F-B90BFE45E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A049AED3-38BA-A4CF-9731-DBBBAC3485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Price time priority algorithm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265167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DA0EDF3-595E-6D98-05C3-24AC4CA53C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80C2E72-5336-A1A7-956B-B651E49B3D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60A6744-F705-8205-223B-F794D5111A1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1327930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">
          <a:extLst>
            <a:ext uri="{FF2B5EF4-FFF2-40B4-BE49-F238E27FC236}">
              <a16:creationId xmlns:a16="http://schemas.microsoft.com/office/drawing/2014/main" id="{CF9320B8-BE5D-CD3B-639E-2B00B15F09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3092d2458f9_0_0:notes">
            <a:extLst>
              <a:ext uri="{FF2B5EF4-FFF2-40B4-BE49-F238E27FC236}">
                <a16:creationId xmlns:a16="http://schemas.microsoft.com/office/drawing/2014/main" id="{A3189C31-0E68-24E5-3A07-4544204670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3092d2458f9_0_0:notes">
            <a:extLst>
              <a:ext uri="{FF2B5EF4-FFF2-40B4-BE49-F238E27FC236}">
                <a16:creationId xmlns:a16="http://schemas.microsoft.com/office/drawing/2014/main" id="{DC93FAA8-0F10-3563-C5C4-AAF2216C6E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11760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Will replace </a:t>
            </a:r>
            <a:r>
              <a:rPr lang="en-US" dirty="0" err="1"/>
              <a:t>png</a:t>
            </a:r>
            <a:r>
              <a:rPr lang="en-US" dirty="0"/>
              <a:t> with pdf, somehow adding pdf is making it too heavy for </a:t>
            </a:r>
            <a:r>
              <a:rPr lang="en-US" dirty="0" err="1"/>
              <a:t>powerpoint</a:t>
            </a:r>
            <a:r>
              <a:rPr lang="en-US" dirty="0"/>
              <a:t> to handle.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A9493B-55D8-874A-9DCB-2503F8885D56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054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16DCC82-8A87-B6E0-D37F-18A25DD86F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1B73974-CB96-D06B-24D6-FCE230062A7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03C7707-3C00-8240-10FF-004B8382C86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367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E3F121B-B2EC-A8DC-FF10-A1FEFAD48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B5ADD324-26F1-2DA8-0C9D-9EF3B4026AB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2B078746-65C1-A222-FCAE-A0224FA5E9F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7873702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AB2FE54-A703-16E7-1399-389C88A2BA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76B11D6-2BD2-4B01-F530-05742AD59E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F8BD569-71A2-99DF-E28F-8FD007E25A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8066867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5693181-C99A-C505-C78E-1BB018A20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0EA0158-6E15-5BAD-AACF-0FB123395D2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E31BF72-0A71-98AE-C954-BACDF87B162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963798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90B108-7C49-09A3-F1C3-21B022799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8DCD5B32-E7ED-2CF2-E508-7055BA9F91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CDC0B48-46C9-1DEB-2B5A-5E29A26296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88696256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B63EEA-188C-3FBD-A6AB-AD231212B2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47FE3A1-08C6-CBC6-A113-84D0D66F31A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445D650-A345-C963-00EF-95575214F1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595353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F32DC1A-5BA2-BFF9-251B-1FCBD4D512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BBD1CBB-FB28-4A98-5319-E682657AE10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EE4A1228-A0C5-7EFB-A0A8-A136573E5D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252817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1B40030-FF82-D44D-8AB0-1471A7642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F1AD595-01E9-677E-9BBF-FE463F3548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9265B3D-9447-C8B0-A329-260C4DF16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894108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D263C0-B2AE-D4DC-3339-0307A3D6DF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711F022-5464-CA69-309B-AF6B320B25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B453350-433D-9CE3-EC0E-59D16EFF0B8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35888322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F52AE5C-4370-CDE3-2C2D-7C9C267C4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B917B074-2FFA-8CAD-85A7-3DF6D48036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B802C45-B481-8C36-4EA1-F06305CAAB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227607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E2702E0-93CF-C67D-63B5-10828F393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5F67FE3-528E-F7B4-1B8D-F107F31AB3C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76BF2AD-B214-EB27-6121-96C5D175E7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14802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C737D177-B4D9-4121-79EE-1605B8ED94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0C9DA06C-69C7-F3AE-701A-3BBC9A5EC6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B0FE4B7-554E-9811-4EDA-5798C51CD5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617844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09C80A5-A9A0-5592-D782-AA72A57E3C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4CB70A6E-38AF-6012-6B66-3D2A33722C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332D20F5-71C8-DC49-919B-2F202EAAFF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9729078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C34E2C1-3216-5C4A-AE8C-C19AB11320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CC90433C-B072-4459-829E-BA18D4D315B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4ECA09C9-E966-99F4-9D69-8CA3AB1AD2F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7499368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43524569-6A97-910C-16AA-4C1D554AB1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92ED0B0-00F7-5660-27DA-C9BC9997BCA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EFB5040-A5E2-59AE-5A1B-4E507717F6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346313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5D3B0A3-A85D-5543-62CC-87B8F5967B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A6D27378-8447-52C5-891B-D8F264D79A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9B32425-EB16-3F81-AA83-5C7DCA71E4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998593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0695A024-1E95-3BE5-4C67-1406095047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CCE9F5-2DB0-4159-4840-A48A97909C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7E834D1-E1F3-7E45-C1B9-D48F725E9C2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815489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FCB15DB-E194-7A39-9EDF-B996F7057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0EA0530-69D4-8F9C-A0C5-53F2846FF13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F3790B7F-E138-B516-8EE8-D6E8137D4A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6300162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cannot</a:t>
            </a:r>
            <a:r>
              <a:rPr lang="zh-CN" altLang="en-US" dirty="0"/>
              <a:t> </a:t>
            </a:r>
            <a:r>
              <a:rPr lang="en-US" altLang="zh-CN" dirty="0"/>
              <a:t>control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arrival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r>
              <a:rPr lang="zh-CN" altLang="en-US" dirty="0"/>
              <a:t> </a:t>
            </a:r>
            <a:r>
              <a:rPr lang="en-US" altLang="zh-CN" dirty="0"/>
              <a:t>of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receiver.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messages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arrive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receivers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unpredictable</a:t>
            </a:r>
            <a:r>
              <a:rPr lang="zh-CN" altLang="en-US" dirty="0"/>
              <a:t> </a:t>
            </a:r>
            <a:r>
              <a:rPr lang="en-US" altLang="zh-CN" dirty="0"/>
              <a:t>times.</a:t>
            </a:r>
            <a:r>
              <a:rPr lang="zh-CN" altLang="en-US" dirty="0"/>
              <a:t> 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But</a:t>
            </a:r>
            <a:r>
              <a:rPr lang="zh-CN" altLang="en-US" dirty="0"/>
              <a:t> </a:t>
            </a:r>
            <a:r>
              <a:rPr lang="en-US" altLang="zh-CN" dirty="0"/>
              <a:t>since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receivers</a:t>
            </a:r>
            <a:r>
              <a:rPr lang="zh-CN" altLang="en-US" dirty="0"/>
              <a:t> </a:t>
            </a:r>
            <a:r>
              <a:rPr lang="en-US" altLang="zh-CN" dirty="0"/>
              <a:t>are</a:t>
            </a:r>
            <a:r>
              <a:rPr lang="zh-CN" altLang="en-US" dirty="0"/>
              <a:t> </a:t>
            </a:r>
            <a:r>
              <a:rPr lang="en-US" altLang="zh-CN" dirty="0"/>
              <a:t>sharing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timeline,</a:t>
            </a:r>
            <a:r>
              <a:rPr lang="zh-CN" altLang="en-US" dirty="0"/>
              <a:t> </a:t>
            </a:r>
            <a:endParaRPr lang="en-US" altLang="zh-CN" dirty="0"/>
          </a:p>
          <a:p>
            <a:r>
              <a:rPr lang="en-US" altLang="zh-CN" dirty="0"/>
              <a:t>we</a:t>
            </a:r>
            <a:r>
              <a:rPr lang="zh-CN" altLang="en-US" dirty="0"/>
              <a:t> </a:t>
            </a:r>
            <a:r>
              <a:rPr lang="en-US" altLang="zh-CN" dirty="0"/>
              <a:t>can</a:t>
            </a:r>
            <a:r>
              <a:rPr lang="zh-CN" altLang="en-US" dirty="0"/>
              <a:t> </a:t>
            </a:r>
            <a:r>
              <a:rPr lang="en-US" altLang="zh-CN" dirty="0"/>
              <a:t>make</a:t>
            </a:r>
            <a:r>
              <a:rPr lang="zh-CN" altLang="en-US" dirty="0"/>
              <a:t> </a:t>
            </a:r>
            <a:r>
              <a:rPr lang="en-US" altLang="zh-CN" dirty="0"/>
              <a:t>each</a:t>
            </a:r>
            <a:r>
              <a:rPr lang="zh-CN" altLang="en-US" dirty="0"/>
              <a:t> </a:t>
            </a:r>
            <a:r>
              <a:rPr lang="en-US" altLang="zh-CN" dirty="0"/>
              <a:t>receiver</a:t>
            </a:r>
            <a:r>
              <a:rPr lang="zh-CN" altLang="en-US" dirty="0"/>
              <a:t> </a:t>
            </a:r>
            <a:r>
              <a:rPr lang="en-US" altLang="zh-CN" dirty="0"/>
              <a:t>to</a:t>
            </a:r>
            <a:r>
              <a:rPr lang="zh-CN" altLang="en-US" dirty="0"/>
              <a:t> </a:t>
            </a:r>
            <a:r>
              <a:rPr lang="en-US" altLang="zh-CN" dirty="0"/>
              <a:t>hold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messages</a:t>
            </a:r>
            <a:r>
              <a:rPr lang="zh-CN" altLang="en-US" dirty="0"/>
              <a:t> </a:t>
            </a:r>
            <a:r>
              <a:rPr lang="en-US" altLang="zh-CN" dirty="0"/>
              <a:t>and</a:t>
            </a:r>
            <a:r>
              <a:rPr lang="zh-CN" altLang="en-US" dirty="0"/>
              <a:t> </a:t>
            </a:r>
            <a:r>
              <a:rPr lang="en-US" altLang="zh-CN" dirty="0"/>
              <a:t>process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message</a:t>
            </a:r>
            <a:r>
              <a:rPr lang="zh-CN" altLang="en-US" dirty="0"/>
              <a:t> </a:t>
            </a:r>
            <a:r>
              <a:rPr lang="en-US" altLang="zh-CN" dirty="0"/>
              <a:t>at</a:t>
            </a:r>
            <a:r>
              <a:rPr lang="zh-CN" altLang="en-US" dirty="0"/>
              <a:t> </a:t>
            </a:r>
            <a:r>
              <a:rPr lang="en-US" altLang="zh-CN" dirty="0"/>
              <a:t>the</a:t>
            </a:r>
            <a:r>
              <a:rPr lang="zh-CN" altLang="en-US" dirty="0"/>
              <a:t> </a:t>
            </a:r>
            <a:r>
              <a:rPr lang="en-US" altLang="zh-CN" dirty="0"/>
              <a:t>same</a:t>
            </a:r>
            <a:r>
              <a:rPr lang="zh-CN" altLang="en-US" dirty="0"/>
              <a:t> </a:t>
            </a:r>
            <a:r>
              <a:rPr lang="en-US" altLang="zh-CN" dirty="0"/>
              <a:t>time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96EF7A7-27AB-6E4C-AB55-71A628D244D1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83352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45E815E-9F83-4208-CBFD-FAB1AD231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482B5E2-D71B-75B1-A260-B41FBC1A39F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545BED2-ECDE-F1FB-A952-6FE45A3A04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107341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2B2F161B-BE64-5565-0BA5-EEF265B682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68316A3-8527-6CDC-97EF-FA7B967DC15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92B3A235-CB1E-2C05-EBDF-542F1CF5991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23592049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A5A659CC-7005-A4F1-AE80-F8037261F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167B32E5-3E7D-95A1-D077-F5877FB60F5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5F69D52-5D3E-23A9-9B72-D637D7372B8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4921408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BDB20845-AA84-8D22-7748-7B8A0CD9E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FF847C-31ED-237F-2F46-929698359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1D16309-9F22-D5B6-4597-E2267424F9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79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8CDFDF8-0685-498A-8AEB-5F4EFEF158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827B912-96F1-C80F-0415-CB1D35FDBA2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5166CC31-3D8C-434D-2456-06772ECCD33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70090405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77C69D56-CC56-301F-1B18-9175064352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46A1CDD-1BA6-54FE-1BCD-351460B8A3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F1A3A01-8787-AF83-FE47-B157C299BD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160996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862FAC1-06B6-6A16-35EF-40812FA11C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2C108320-4E67-8FC7-AAF6-04628EBA34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C6A1508-CE20-ABDD-4DDD-A259FBC390F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2128359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F46C178-FAF7-8390-48E3-E97685410B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3024B01F-77C7-E70E-C412-A64F10D248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1004435-AD49-13B0-37E5-513FA542A3D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90635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873BDC74-D698-CD0A-B18E-E96A87DC3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9553DA-735C-C51E-B75C-93F8B320E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7316889A-118B-20E6-20D1-666A43520F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2980482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958E952-A444-6BC1-10E3-5C59C743D1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1DA9D3A-129F-1125-C680-6A644545D3F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2C03AE36-8BAE-71EC-C5C1-B2614494FB3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03351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E61EA46-4348-31E5-4C5F-95F9661DF7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6BB1376E-9E05-A19B-188F-195D749BDB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DA524E29-F30F-DFE9-E98E-15CF43765C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9980520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F551EE8F-E95B-7F79-CC89-45D8AD7193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E7036F56-8685-C8E9-6C7B-22A125891F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A8D53E4C-FD09-352E-3F22-FF5F3AC53F5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Results all for GCP, except AWS TGW</a:t>
            </a:r>
            <a:br>
              <a:rPr lang="en-US" dirty="0"/>
            </a:br>
            <a:br>
              <a:rPr lang="en-US" dirty="0"/>
            </a:br>
            <a:r>
              <a:rPr lang="en" dirty="0"/>
              <a:t>&gt;50 % lower latency than the latency provided by AWS TGW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094852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3401630F-EF53-F3B2-BA07-5B5672442F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7853A060-0555-8589-BA7E-71504ABD993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32DA8930-C5E5-7B45-65E4-99FC9A3B1EF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75084235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E4AA083B-E2E2-66D1-72B7-92C15A3FF9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4771E-AA55-E464-1676-A61BEB162E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13EDEF8A-738D-907F-DE01-767B3ADC0A5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71475943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186F7E96-0B97-3874-28A1-C3319D1E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FEAC5363-8224-DD84-8AF3-960F2013FB7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05667ACB-3D96-9F08-B2DF-032F2C45899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3677741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6406F462-5F96-0B6F-DA67-BDA4E177BD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F855BC8A-1995-B0C9-66EA-A58BF06E1C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E0B025B2-3B1E-9A50-F184-7FFD7080BC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30310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D000D10F-848D-690B-FDD9-49D382AAE3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90F343D0-60F5-FB16-2D09-4D6A66F49B0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808AD56A-5170-7D67-9F68-DABBAB6863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86663463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51A7CDDD-4D4B-C139-DED2-A9E95D685E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33CAE20D-542E-5965-9D17-775D6DE9EA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BB5F8555-6CA4-0C6B-7118-EFF7993CA0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49397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A8466929-A9BD-B906-9740-28EDEA9CC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797E122-BAD1-332F-1053-6E4B5C1B0F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F35DB71D-33A4-CA58-A9B2-79C67B7878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302505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51F348-08DF-6F64-A176-0B9B3BE8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246CAFF1-AD31-B28A-3CAC-DB818204807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4085358-8DF5-5BB8-A55E-5052CFFEA4D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06337748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5A25532-197A-CEE0-3B34-C51B9E7AE1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36CBE5C4-18CE-4CEB-7C31-4545CCE8525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630F70E5-3169-DE5A-8901-E48A7775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572905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999D88A-FBA4-327F-3368-5DB70BF89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17200082-E141-14E2-AF7D-288D1042E1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000BBC74-C772-008B-0D31-0A0D3FB143D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Input sequence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3218196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8EC421F-4948-92B5-A060-7ED2960E6D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427BB44B-5C27-C1ED-4E1A-18FBC517A04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68CD405-DA4D-D4BA-C2BA-3989E43DA5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04302430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C630629-CE26-3575-36A2-A4AAA114D6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779308D-3A09-93ED-DFE8-0C56455CD3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B84A7A0D-9E15-537B-F7BB-8035141D55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116548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6A72F045-CCFF-F4B2-1D62-F5E85946C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50F8FB3-CD8B-D23C-BFC8-20EBEBB634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9628D851-126A-2B82-A369-3214177AC41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945409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DBCFC4AF-8CFE-723C-734F-22CB624C39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73504D7-663C-9908-640D-A70E12A2F8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03F42BEE-563D-FB62-B79A-13674B1361E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5812485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1E5D8F42-FDE5-776F-CDED-0C643B4F7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0B85183-6010-FE8C-EADE-A1375C8826C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3C4A11A0-7460-ACC9-D915-82F1C18DD04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9032956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8D9418AB-69A3-91CE-E21B-BCA88ADED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7AD21553-55D9-AD23-633C-5E0B47ACA9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6C68183-25C1-EFC4-5503-4C43344FC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88470370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DFAE7FA-B1E0-A91A-9ABD-13D38BF037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BF6E192-3ECB-4723-BA79-716AE319B5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E5A3205-3D92-3ED5-85CB-93286AC0F6E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252673112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96F9D58B-28CA-489E-68F8-B7F208B789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D83B2256-A3E3-C2EE-3CB8-E6776FEA038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C08823B9-997A-6F9B-49A2-A42322F3DE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6209840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B210FAD7-574B-786F-32D3-DD27ED8D34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363C776-0DA6-E579-AEEC-A4D6A637EFE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D712B6D9-39BA-9E4F-44E0-0221E18FACA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3078684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CA00969-27D2-6858-9B58-A3F6A3A442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EB0BD48-610E-8CE6-694D-54EF9824D4A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E3D63F7C-B162-B262-F466-BE59AEF2AB0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60100388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7A7536A2-A4EC-5DF7-811C-E086FB5914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A132A876-C477-3684-7735-4BA29504F5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5E36694-6B18-6C50-C9F0-A389785FFDE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Details in the paper how the function is designed to preserve the fairness while increasing performance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9040745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58D49325-DBE0-09DB-7D96-6A5E0DC36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F2BD9B0C-99BB-E6F9-BE02-979BCB4BABE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3B9A1A02-F38F-0BAA-C1D0-E4BAB28A023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222362610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2EC99D79-0533-202F-5D8F-961DAC0801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9AD48E00-FD9E-79C9-4DE4-6FB6AD4254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2A0FAD95-D5FF-81D1-BA1B-B64CE0BEE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Order matched per second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6113158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F416379A-201D-B5A2-A555-078D045C5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3B0E619D-6AE1-F9DE-3E03-F5E3046BE70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054EB8BE-8A4C-06E3-5F1F-3F343F07D9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792446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77389B7F-69A9-79A4-0469-C8DDF739ED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17CBF0D-CADA-EB8E-7853-71C449FAD18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C862463D-3669-B860-D0D5-E576B25E19D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4502882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0">
          <a:extLst>
            <a:ext uri="{FF2B5EF4-FFF2-40B4-BE49-F238E27FC236}">
              <a16:creationId xmlns:a16="http://schemas.microsoft.com/office/drawing/2014/main" id="{3EDC5A67-2ACF-15FB-63A7-6E5C97BDE9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3096dc1af9c_0_161:notes">
            <a:extLst>
              <a:ext uri="{FF2B5EF4-FFF2-40B4-BE49-F238E27FC236}">
                <a16:creationId xmlns:a16="http://schemas.microsoft.com/office/drawing/2014/main" id="{EB43E55D-C9F5-EBA4-DE57-8C2CC8A7C1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3096dc1af9c_0_161:notes">
            <a:extLst>
              <a:ext uri="{FF2B5EF4-FFF2-40B4-BE49-F238E27FC236}">
                <a16:creationId xmlns:a16="http://schemas.microsoft.com/office/drawing/2014/main" id="{E00A59AB-987B-AF88-FD9D-1AB9DF172A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46462136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CBD42CBD-B143-94B9-B5DC-DC78D3334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F7C14042-1FB9-0B14-5834-BD7AD8A150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568391AA-0D33-6CDA-8C52-F4F7359D682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21403205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>
          <a:extLst>
            <a:ext uri="{FF2B5EF4-FFF2-40B4-BE49-F238E27FC236}">
              <a16:creationId xmlns:a16="http://schemas.microsoft.com/office/drawing/2014/main" id="{68D316F4-9932-E000-72E5-32C0636A9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92d2458f9_0_41:notes">
            <a:extLst>
              <a:ext uri="{FF2B5EF4-FFF2-40B4-BE49-F238E27FC236}">
                <a16:creationId xmlns:a16="http://schemas.microsoft.com/office/drawing/2014/main" id="{522DCAB3-29DE-6F49-E648-D8644466DE1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92d2458f9_0_41:notes">
            <a:extLst>
              <a:ext uri="{FF2B5EF4-FFF2-40B4-BE49-F238E27FC236}">
                <a16:creationId xmlns:a16="http://schemas.microsoft.com/office/drawing/2014/main" id="{6BEA60F4-90E3-03FE-557A-C051159EC3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07065785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D7DB69BD-1FF5-8894-2E65-76214E8F4B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547D8F04-10B0-1405-E068-56AF036B8DD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8216BF04-0A04-14D0-25C0-FB54A85543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802744722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>
          <a:extLst>
            <a:ext uri="{FF2B5EF4-FFF2-40B4-BE49-F238E27FC236}">
              <a16:creationId xmlns:a16="http://schemas.microsoft.com/office/drawing/2014/main" id="{FCBE0A7F-DF84-7DE3-4577-1AAA9A386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3096dc1af9c_0_143:notes">
            <a:extLst>
              <a:ext uri="{FF2B5EF4-FFF2-40B4-BE49-F238E27FC236}">
                <a16:creationId xmlns:a16="http://schemas.microsoft.com/office/drawing/2014/main" id="{CE90D5C1-2D26-EA60-7F81-866AD615E5E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4" name="Google Shape;404;g3096dc1af9c_0_143:notes">
            <a:extLst>
              <a:ext uri="{FF2B5EF4-FFF2-40B4-BE49-F238E27FC236}">
                <a16:creationId xmlns:a16="http://schemas.microsoft.com/office/drawing/2014/main" id="{A8BB58C7-CF73-43D6-7117-5A4B6F65B61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Not all orders match </a:t>
            </a:r>
            <a:r>
              <a:rPr lang="en-US" dirty="0" err="1"/>
              <a:t>immidiately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65045297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F7739029-D541-14C3-A3D3-DC6F6AF3E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9272EFBB-E4A9-E4BF-C783-0DB3C0A3559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2CD8091-CF0F-4B7F-2D04-201D7B8044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7513397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">
          <a:extLst>
            <a:ext uri="{FF2B5EF4-FFF2-40B4-BE49-F238E27FC236}">
              <a16:creationId xmlns:a16="http://schemas.microsoft.com/office/drawing/2014/main" id="{85D976B2-80F9-DCFC-E145-A84D232F4D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092d2458f9_0_62:notes">
            <a:extLst>
              <a:ext uri="{FF2B5EF4-FFF2-40B4-BE49-F238E27FC236}">
                <a16:creationId xmlns:a16="http://schemas.microsoft.com/office/drawing/2014/main" id="{A9108BC8-5BAE-C236-FC63-0BC79F59F25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092d2458f9_0_62:notes">
            <a:extLst>
              <a:ext uri="{FF2B5EF4-FFF2-40B4-BE49-F238E27FC236}">
                <a16:creationId xmlns:a16="http://schemas.microsoft.com/office/drawing/2014/main" id="{F1437CA7-2900-21EC-64A1-211908BA82D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06994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0E38F-804B-355A-6B24-9808EA4B7A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8D870F-3C54-2F21-BA4A-0E2674FEB6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B95634-60D7-5F36-E36F-4F47C875E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49AF9-2BC5-1E7B-9FE9-AD4CA04AD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DFC67-7A45-0D2C-ECE6-F17FFE362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68156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81008-1A33-061F-FD1F-6DC6C9734F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B4C5739-D576-528C-C6E9-AD012ADF04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9E3E4A-8229-FF55-BE4B-177829658C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B395E-1C15-E39E-F001-E3ECF407A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3CC53-EAFF-696B-2A0D-86F501B57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50752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53BA54-1BE2-D2AD-25D2-A1A2202A57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C2B7175-F2AE-6107-5BB0-788502BF5B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3BB788-FEB6-2615-B6B9-BC1EECAE66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3FE62-3F9E-BAF6-7933-8DDA49183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2D5B18-7F83-597D-27C3-4A40F8D18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21729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1234267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653667" y="600200"/>
            <a:ext cx="84904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64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970761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A5B8B-C691-3548-0D27-FB4D83BADE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4DED34-5A15-2839-DD64-C395195BFB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17E1-1300-5F65-C3BB-DFB72E8A2D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BEE00B-45FB-54E9-2634-208A6828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6D971C-3102-5983-1AB1-4ED26EA5C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363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3A449-D0C7-5791-340E-58E359E96D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C9534-D3CC-3EA9-86B3-87F10E9FD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370E-D9D3-A78E-4851-ABA422416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FC65C-869F-CB3D-DE4C-FBE3042F1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56BA1E-C67F-6F5D-1196-9C93E56F41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696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60486-41BD-D29F-3448-9578AE07A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7F5BD9-2BD8-97C3-2577-1C544D42A7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91449D-3B5F-F89D-05FF-2DE193E7BE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CBAE4-D338-8E01-BDA6-EB37C5A9A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BD388E-D193-944A-5520-4E9DDFEC3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21CB16-02AD-0B0D-0804-51B53E694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4421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71BD92-5E2F-6E93-B4A2-0E0A56907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44640B-3C85-BAF5-17C5-C96EB03CCB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120B3-E53B-E6C8-1061-C1C518F19B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FCD208-E460-0DEC-DD33-ED16831DAB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CE2FB9-0569-0ABA-FA77-6C955C2D7E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4FD9EDD-DA62-FA09-5CDF-8005D5213F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1F064-9F1E-8919-D941-0F1059ABE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1DF124D-657F-DCD5-81A3-5AA337C51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36924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D6C26-059F-7F83-662A-C775EEDB5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9A508A-D3AF-3E43-E951-76161492EA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B50C86-1F79-5D62-ED53-2BC184BE8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B35B9DF-B0BB-73C5-A2DE-1F1234FE69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9504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E338F67-5AEA-F14A-D386-EA7599BF3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E7CA59-BE6B-C7D4-B8C5-91B22CAF3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CA4E58-9229-25CD-8651-1FB863E2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25097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5A976-B03F-F03D-22D7-27BB890C3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FE671-F707-869A-8332-AAC8F4CA8B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011610-E1C8-0136-D891-C3C0A8AEC9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95989-5D26-662E-6A94-468C11370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5D0CE9-468A-0AD4-684D-2376F2D07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C85989-3375-7934-7D8A-4F6AF917D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4967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86D14-FE76-AC70-30D8-4DBF8F5F9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3B7B5F-EA18-9868-DFFD-EAAA6BA818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97EDFF-4E43-5F5B-B675-1F652AC4D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8E092-71F9-78F6-616C-DC70A0726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0DBEF1-8B89-3126-0D28-A01202C2C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C3E7C3-0D47-B303-8159-B0DEB7C6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601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E6BB8E-79F5-9293-44C1-733E5E31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D753C-C910-0266-96A0-51DD1BD588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9FA11B-AAB3-1B0B-BA50-A1B36CE8A1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3638E0-472D-D649-AD00-050E9BA3484C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CF6049-4EF7-B8D5-409A-96390F1E92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844DA2-0CBF-6678-E7BC-EFEAB9388D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A60FA99-C6D4-C943-8FA9-F1521C0FF3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7366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26" Type="http://schemas.openxmlformats.org/officeDocument/2006/relationships/tags" Target="../tags/tag26.xml"/><Relationship Id="rId21" Type="http://schemas.openxmlformats.org/officeDocument/2006/relationships/tags" Target="../tags/tag21.xml"/><Relationship Id="rId42" Type="http://schemas.openxmlformats.org/officeDocument/2006/relationships/tags" Target="../tags/tag42.xml"/><Relationship Id="rId47" Type="http://schemas.openxmlformats.org/officeDocument/2006/relationships/tags" Target="../tags/tag47.xml"/><Relationship Id="rId63" Type="http://schemas.openxmlformats.org/officeDocument/2006/relationships/tags" Target="../tags/tag63.xml"/><Relationship Id="rId68" Type="http://schemas.openxmlformats.org/officeDocument/2006/relationships/tags" Target="../tags/tag68.xml"/><Relationship Id="rId84" Type="http://schemas.openxmlformats.org/officeDocument/2006/relationships/image" Target="../media/image5.emf"/><Relationship Id="rId16" Type="http://schemas.openxmlformats.org/officeDocument/2006/relationships/tags" Target="../tags/tag16.xml"/><Relationship Id="rId11" Type="http://schemas.openxmlformats.org/officeDocument/2006/relationships/tags" Target="../tags/tag11.xml"/><Relationship Id="rId32" Type="http://schemas.openxmlformats.org/officeDocument/2006/relationships/tags" Target="../tags/tag32.xml"/><Relationship Id="rId37" Type="http://schemas.openxmlformats.org/officeDocument/2006/relationships/tags" Target="../tags/tag37.xml"/><Relationship Id="rId53" Type="http://schemas.openxmlformats.org/officeDocument/2006/relationships/tags" Target="../tags/tag53.xml"/><Relationship Id="rId58" Type="http://schemas.openxmlformats.org/officeDocument/2006/relationships/tags" Target="../tags/tag58.xml"/><Relationship Id="rId74" Type="http://schemas.openxmlformats.org/officeDocument/2006/relationships/tags" Target="../tags/tag74.xml"/><Relationship Id="rId79" Type="http://schemas.openxmlformats.org/officeDocument/2006/relationships/tags" Target="../tags/tag79.xml"/><Relationship Id="rId5" Type="http://schemas.openxmlformats.org/officeDocument/2006/relationships/tags" Target="../tags/tag5.xml"/><Relationship Id="rId19" Type="http://schemas.openxmlformats.org/officeDocument/2006/relationships/tags" Target="../tags/tag1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tags" Target="../tags/tag35.xml"/><Relationship Id="rId43" Type="http://schemas.openxmlformats.org/officeDocument/2006/relationships/tags" Target="../tags/tag43.xml"/><Relationship Id="rId48" Type="http://schemas.openxmlformats.org/officeDocument/2006/relationships/tags" Target="../tags/tag48.xml"/><Relationship Id="rId56" Type="http://schemas.openxmlformats.org/officeDocument/2006/relationships/tags" Target="../tags/tag56.xml"/><Relationship Id="rId64" Type="http://schemas.openxmlformats.org/officeDocument/2006/relationships/tags" Target="../tags/tag64.xml"/><Relationship Id="rId69" Type="http://schemas.openxmlformats.org/officeDocument/2006/relationships/tags" Target="../tags/tag69.xml"/><Relationship Id="rId77" Type="http://schemas.openxmlformats.org/officeDocument/2006/relationships/tags" Target="../tags/tag77.xml"/><Relationship Id="rId8" Type="http://schemas.openxmlformats.org/officeDocument/2006/relationships/tags" Target="../tags/tag8.xml"/><Relationship Id="rId51" Type="http://schemas.openxmlformats.org/officeDocument/2006/relationships/tags" Target="../tags/tag51.xml"/><Relationship Id="rId72" Type="http://schemas.openxmlformats.org/officeDocument/2006/relationships/tags" Target="../tags/tag72.xml"/><Relationship Id="rId80" Type="http://schemas.openxmlformats.org/officeDocument/2006/relationships/tags" Target="../tags/tag80.xml"/><Relationship Id="rId85" Type="http://schemas.openxmlformats.org/officeDocument/2006/relationships/image" Target="../media/image6.png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tags" Target="../tags/tag38.xml"/><Relationship Id="rId46" Type="http://schemas.openxmlformats.org/officeDocument/2006/relationships/tags" Target="../tags/tag46.xml"/><Relationship Id="rId59" Type="http://schemas.openxmlformats.org/officeDocument/2006/relationships/tags" Target="../tags/tag59.xml"/><Relationship Id="rId67" Type="http://schemas.openxmlformats.org/officeDocument/2006/relationships/tags" Target="../tags/tag67.xml"/><Relationship Id="rId20" Type="http://schemas.openxmlformats.org/officeDocument/2006/relationships/tags" Target="../tags/tag20.xml"/><Relationship Id="rId41" Type="http://schemas.openxmlformats.org/officeDocument/2006/relationships/tags" Target="../tags/tag41.xml"/><Relationship Id="rId54" Type="http://schemas.openxmlformats.org/officeDocument/2006/relationships/tags" Target="../tags/tag54.xml"/><Relationship Id="rId62" Type="http://schemas.openxmlformats.org/officeDocument/2006/relationships/tags" Target="../tags/tag62.xml"/><Relationship Id="rId70" Type="http://schemas.openxmlformats.org/officeDocument/2006/relationships/tags" Target="../tags/tag70.xml"/><Relationship Id="rId75" Type="http://schemas.openxmlformats.org/officeDocument/2006/relationships/tags" Target="../tags/tag75.xml"/><Relationship Id="rId83" Type="http://schemas.openxmlformats.org/officeDocument/2006/relationships/oleObject" Target="../embeddings/oleObject1.bin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tags" Target="../tags/tag36.xml"/><Relationship Id="rId49" Type="http://schemas.openxmlformats.org/officeDocument/2006/relationships/tags" Target="../tags/tag49.xml"/><Relationship Id="rId57" Type="http://schemas.openxmlformats.org/officeDocument/2006/relationships/tags" Target="../tags/tag57.xml"/><Relationship Id="rId10" Type="http://schemas.openxmlformats.org/officeDocument/2006/relationships/tags" Target="../tags/tag10.xml"/><Relationship Id="rId31" Type="http://schemas.openxmlformats.org/officeDocument/2006/relationships/tags" Target="../tags/tag31.xml"/><Relationship Id="rId44" Type="http://schemas.openxmlformats.org/officeDocument/2006/relationships/tags" Target="../tags/tag44.xml"/><Relationship Id="rId52" Type="http://schemas.openxmlformats.org/officeDocument/2006/relationships/tags" Target="../tags/tag52.xml"/><Relationship Id="rId60" Type="http://schemas.openxmlformats.org/officeDocument/2006/relationships/tags" Target="../tags/tag60.xml"/><Relationship Id="rId65" Type="http://schemas.openxmlformats.org/officeDocument/2006/relationships/tags" Target="../tags/tag65.xml"/><Relationship Id="rId73" Type="http://schemas.openxmlformats.org/officeDocument/2006/relationships/tags" Target="../tags/tag73.xml"/><Relationship Id="rId78" Type="http://schemas.openxmlformats.org/officeDocument/2006/relationships/tags" Target="../tags/tag78.xml"/><Relationship Id="rId81" Type="http://schemas.openxmlformats.org/officeDocument/2006/relationships/slideLayout" Target="../slideLayouts/slideLayout2.xml"/><Relationship Id="rId86" Type="http://schemas.openxmlformats.org/officeDocument/2006/relationships/image" Target="../media/image7.svg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39" Type="http://schemas.openxmlformats.org/officeDocument/2006/relationships/tags" Target="../tags/tag39.xml"/><Relationship Id="rId34" Type="http://schemas.openxmlformats.org/officeDocument/2006/relationships/tags" Target="../tags/tag34.xml"/><Relationship Id="rId50" Type="http://schemas.openxmlformats.org/officeDocument/2006/relationships/tags" Target="../tags/tag50.xml"/><Relationship Id="rId55" Type="http://schemas.openxmlformats.org/officeDocument/2006/relationships/tags" Target="../tags/tag55.xml"/><Relationship Id="rId76" Type="http://schemas.openxmlformats.org/officeDocument/2006/relationships/tags" Target="../tags/tag76.xml"/><Relationship Id="rId7" Type="http://schemas.openxmlformats.org/officeDocument/2006/relationships/tags" Target="../tags/tag7.xml"/><Relationship Id="rId71" Type="http://schemas.openxmlformats.org/officeDocument/2006/relationships/tags" Target="../tags/tag71.xml"/><Relationship Id="rId2" Type="http://schemas.openxmlformats.org/officeDocument/2006/relationships/tags" Target="../tags/tag2.xml"/><Relationship Id="rId29" Type="http://schemas.openxmlformats.org/officeDocument/2006/relationships/tags" Target="../tags/tag29.xml"/><Relationship Id="rId24" Type="http://schemas.openxmlformats.org/officeDocument/2006/relationships/tags" Target="../tags/tag24.xml"/><Relationship Id="rId40" Type="http://schemas.openxmlformats.org/officeDocument/2006/relationships/tags" Target="../tags/tag40.xml"/><Relationship Id="rId45" Type="http://schemas.openxmlformats.org/officeDocument/2006/relationships/tags" Target="../tags/tag45.xml"/><Relationship Id="rId66" Type="http://schemas.openxmlformats.org/officeDocument/2006/relationships/tags" Target="../tags/tag66.xml"/><Relationship Id="rId61" Type="http://schemas.openxmlformats.org/officeDocument/2006/relationships/tags" Target="../tags/tag61.xml"/><Relationship Id="rId82" Type="http://schemas.openxmlformats.org/officeDocument/2006/relationships/notesSlide" Target="../notesSlides/notesSlide35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12" Type="http://schemas.openxmlformats.org/officeDocument/2006/relationships/image" Target="../media/image8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5.xml"/><Relationship Id="rId11" Type="http://schemas.openxmlformats.org/officeDocument/2006/relationships/image" Target="../media/image12.svg"/><Relationship Id="rId5" Type="http://schemas.openxmlformats.org/officeDocument/2006/relationships/diagramQuickStyle" Target="../diagrams/quickStyle5.xml"/><Relationship Id="rId10" Type="http://schemas.openxmlformats.org/officeDocument/2006/relationships/image" Target="../media/image11.png"/><Relationship Id="rId4" Type="http://schemas.openxmlformats.org/officeDocument/2006/relationships/diagramLayout" Target="../diagrams/layout5.xml"/><Relationship Id="rId9" Type="http://schemas.openxmlformats.org/officeDocument/2006/relationships/image" Target="../media/image10.sv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6.xml"/><Relationship Id="rId21" Type="http://schemas.openxmlformats.org/officeDocument/2006/relationships/image" Target="../media/image22.svg"/><Relationship Id="rId7" Type="http://schemas.microsoft.com/office/2007/relationships/diagramDrawing" Target="../diagrams/drawing6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3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6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6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6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7.xml"/><Relationship Id="rId21" Type="http://schemas.openxmlformats.org/officeDocument/2006/relationships/image" Target="../media/image22.svg"/><Relationship Id="rId7" Type="http://schemas.microsoft.com/office/2007/relationships/diagramDrawing" Target="../diagrams/drawing7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4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7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7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7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8.xml"/><Relationship Id="rId21" Type="http://schemas.openxmlformats.org/officeDocument/2006/relationships/image" Target="../media/image22.svg"/><Relationship Id="rId7" Type="http://schemas.microsoft.com/office/2007/relationships/diagramDrawing" Target="../diagrams/drawing8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5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8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8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8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9.xml"/><Relationship Id="rId21" Type="http://schemas.openxmlformats.org/officeDocument/2006/relationships/image" Target="../media/image22.svg"/><Relationship Id="rId7" Type="http://schemas.microsoft.com/office/2007/relationships/diagramDrawing" Target="../diagrams/drawing9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6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9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9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9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10.xml"/><Relationship Id="rId21" Type="http://schemas.openxmlformats.org/officeDocument/2006/relationships/image" Target="../media/image22.svg"/><Relationship Id="rId7" Type="http://schemas.microsoft.com/office/2007/relationships/diagramDrawing" Target="../diagrams/drawing10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7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0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10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10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11.xml"/><Relationship Id="rId21" Type="http://schemas.openxmlformats.org/officeDocument/2006/relationships/image" Target="../media/image22.svg"/><Relationship Id="rId7" Type="http://schemas.microsoft.com/office/2007/relationships/diagramDrawing" Target="../diagrams/drawing11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8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1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11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11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svg"/><Relationship Id="rId18" Type="http://schemas.openxmlformats.org/officeDocument/2006/relationships/image" Target="../media/image19.png"/><Relationship Id="rId3" Type="http://schemas.openxmlformats.org/officeDocument/2006/relationships/diagramData" Target="../diagrams/data12.xml"/><Relationship Id="rId21" Type="http://schemas.openxmlformats.org/officeDocument/2006/relationships/image" Target="../media/image22.svg"/><Relationship Id="rId7" Type="http://schemas.microsoft.com/office/2007/relationships/diagramDrawing" Target="../diagrams/drawing12.xml"/><Relationship Id="rId12" Type="http://schemas.openxmlformats.org/officeDocument/2006/relationships/image" Target="../media/image11.png"/><Relationship Id="rId17" Type="http://schemas.openxmlformats.org/officeDocument/2006/relationships/image" Target="../media/image18.svg"/><Relationship Id="rId2" Type="http://schemas.openxmlformats.org/officeDocument/2006/relationships/notesSlide" Target="../notesSlides/notesSlide49.xml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2.xml"/><Relationship Id="rId11" Type="http://schemas.openxmlformats.org/officeDocument/2006/relationships/image" Target="../media/image14.svg"/><Relationship Id="rId5" Type="http://schemas.openxmlformats.org/officeDocument/2006/relationships/diagramQuickStyle" Target="../diagrams/quickStyle12.xml"/><Relationship Id="rId15" Type="http://schemas.openxmlformats.org/officeDocument/2006/relationships/image" Target="../media/image16.svg"/><Relationship Id="rId10" Type="http://schemas.openxmlformats.org/officeDocument/2006/relationships/image" Target="../media/image13.png"/><Relationship Id="rId19" Type="http://schemas.openxmlformats.org/officeDocument/2006/relationships/image" Target="../media/image20.svg"/><Relationship Id="rId4" Type="http://schemas.openxmlformats.org/officeDocument/2006/relationships/diagramLayout" Target="../diagrams/layout12.xml"/><Relationship Id="rId9" Type="http://schemas.openxmlformats.org/officeDocument/2006/relationships/image" Target="../media/image10.svg"/><Relationship Id="rId14" Type="http://schemas.openxmlformats.org/officeDocument/2006/relationships/image" Target="../media/image15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3.xml"/><Relationship Id="rId7" Type="http://schemas.microsoft.com/office/2007/relationships/diagramDrawing" Target="../diagrams/drawing13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3.xml"/><Relationship Id="rId6" Type="http://schemas.openxmlformats.org/officeDocument/2006/relationships/diagramColors" Target="../diagrams/colors13.xml"/><Relationship Id="rId5" Type="http://schemas.openxmlformats.org/officeDocument/2006/relationships/diagramQuickStyle" Target="../diagrams/quickStyle13.xml"/><Relationship Id="rId4" Type="http://schemas.openxmlformats.org/officeDocument/2006/relationships/diagramLayout" Target="../diagrams/layout1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emf"/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13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emf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1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Triangle 60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1079147" y="1045871"/>
            <a:ext cx="8074815" cy="1618489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l">
              <a:buSzPct val="36787"/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Network Support For Scalable And High-Performance Cloud Exchanges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A3352D4-9C60-CC7E-EA72-6E7DB767AF10}"/>
              </a:ext>
            </a:extLst>
          </p:cNvPr>
          <p:cNvSpPr txBox="1"/>
          <p:nvPr/>
        </p:nvSpPr>
        <p:spPr>
          <a:xfrm>
            <a:off x="1079147" y="2969470"/>
            <a:ext cx="80748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Muhammad Haseeb</a:t>
            </a:r>
            <a:r>
              <a:rPr lang="en-US" sz="2400" dirty="0">
                <a:sym typeface="Arial"/>
              </a:rPr>
              <a:t>, Jinkun Geng,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Daniel Duclos-Cavalcanti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Xiyu Hao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Ulysses Butler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Radhika Mittal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Srinivas Narayana</a:t>
            </a:r>
            <a:r>
              <a:rPr lang="en-US" sz="2400" dirty="0">
                <a:sym typeface="Arial"/>
              </a:rPr>
              <a:t>, </a:t>
            </a:r>
            <a:r>
              <a:rPr lang="en-US" sz="2400" dirty="0">
                <a:solidFill>
                  <a:schemeClr val="accent5"/>
                </a:solidFill>
                <a:sym typeface="Arial"/>
              </a:rPr>
              <a:t>Anirudh Sivaraman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936DC3-CB73-BBD2-B537-135F2D543B50}"/>
              </a:ext>
            </a:extLst>
          </p:cNvPr>
          <p:cNvSpPr txBox="1"/>
          <p:nvPr/>
        </p:nvSpPr>
        <p:spPr>
          <a:xfrm>
            <a:off x="1079147" y="4489304"/>
            <a:ext cx="9054515" cy="121944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  <a:buClr>
                <a:srgbClr val="000000"/>
              </a:buClr>
            </a:pPr>
            <a:r>
              <a:rPr lang="en-US" sz="2400" dirty="0">
                <a:solidFill>
                  <a:schemeClr val="accent5"/>
                </a:solidFill>
                <a:sym typeface="Arial"/>
              </a:rPr>
              <a:t>New York University, </a:t>
            </a:r>
            <a:r>
              <a:rPr lang="en-US" sz="2400" dirty="0">
                <a:sym typeface="Arial"/>
              </a:rPr>
              <a:t>Clockwork Inc., </a:t>
            </a:r>
            <a:r>
              <a:rPr lang="en-US" sz="2400" dirty="0">
                <a:solidFill>
                  <a:schemeClr val="accent6">
                    <a:lumMod val="60000"/>
                    <a:lumOff val="40000"/>
                  </a:schemeClr>
                </a:solidFill>
                <a:sym typeface="Arial"/>
              </a:rPr>
              <a:t>Technical University of Munich, </a:t>
            </a:r>
            <a:r>
              <a:rPr lang="en-US" sz="2400" dirty="0">
                <a:solidFill>
                  <a:srgbClr val="0070C0"/>
                </a:solidFill>
                <a:sym typeface="Arial"/>
              </a:rPr>
              <a:t>Rutgers University,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sym typeface="Arial"/>
              </a:rPr>
              <a:t>University of Illinois Urbana-Champaign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BA9259FF-6B51-6D78-3084-F6B576574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75FCEC7-1E7A-F863-538A-F1497C2E74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7AC7EB-605D-04B0-E303-E26CAC5595B3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EEE4B9D-1A8F-B185-59AF-F7E45D251025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BBDBD939-B981-EF75-91B4-0D40F6B08203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F562D5-6767-B846-2C99-27993B2FAB1C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251E4F-A531-DD82-571D-ACA311504FCB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BF34D7-F359-F89E-4C16-5068BF4ABEC5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2A7644-AAEC-35BD-FB04-695F4E19153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D16BCE7-436B-FD6F-4C18-A019AAF274EF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A1B318D-E549-F84E-6751-5594E941632B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8720E4-76AA-00A0-BA8F-93F0A6649D16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D4DD409-3766-41E6-4D28-994283A29833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9064E1-9BC5-F825-E586-1E4346CAE8DA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A9D48B9-DE90-944D-D92A-6A6EE859D5B9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8632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165FC8A-92F2-927B-603A-958562CDA4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7785A193-5696-2737-CFCF-1A96C580379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E067B3B-7122-37C0-4747-D774114FE358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18C4E6F-E494-BBC7-095C-5639F3F47554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D6AED7-E8F5-E367-226D-65CA3D8961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B0664D8-344D-7FCD-CC10-8C6CB002F24F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7BE4531-88A0-3DD7-1A3B-94EDAD64FFA9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9005A9E-CDA8-CB8F-0C89-9E7DFBE76B5B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6B192A5-F9B4-3FBC-A62A-0001EAB19FD1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E2EA57F-037E-E0E3-4385-44EDCBE9A3C8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C63A62-BB90-7513-1513-F57F33FD6EC4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B1D68A-2275-9A54-0911-63CF91F486B3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55264BC-8263-A644-0409-D85F587A964B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FED9FEE2-2DCA-8F82-46F6-0C47BFF00873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9D94DEE-B79A-F8B0-944F-F0BD531DB3FB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86A6B37C-752F-5EED-C3A8-957259A4E69D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8B0D656-7151-837F-2ACE-24A3EA9C6E61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C68383B-93D3-6A59-2BB2-30020AC59C33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3973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6769B5C-2A14-66CF-5952-F00668DC41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66B4E20D-D83A-952C-1135-1D942610893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79422F61-5969-4421-10AF-7DE85859571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A998F38D-408C-49E3-6E83-3F8995BA6A9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EAB0C75-95EE-0B79-0522-70AE0987E147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A88E04F-BF22-92ED-E875-0F7D93A3C112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C747BE2-DB0B-2F1C-BEC6-68E65A752196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4D7F50E-A67C-EAA3-9CEF-06860E8AA94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1C5B648-0501-AD87-DA8E-09DD8CD8446B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55DB383-73F0-D520-076D-83390904DC13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C9F5637-3A3B-817F-F0DD-32A56C589402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04FA9A1-9B33-060B-B14F-B3347BCB4891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49E262D7-7922-BA00-F729-A103AF38BF8E}"/>
              </a:ext>
            </a:extLst>
          </p:cNvPr>
          <p:cNvSpPr/>
          <p:nvPr/>
        </p:nvSpPr>
        <p:spPr>
          <a:xfrm>
            <a:off x="5274802" y="2332823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AAEF8A2-B338-FBDC-3A1D-56BFE0E14F71}"/>
              </a:ext>
            </a:extLst>
          </p:cNvPr>
          <p:cNvSpPr/>
          <p:nvPr/>
        </p:nvSpPr>
        <p:spPr>
          <a:xfrm>
            <a:off x="5855090" y="2285124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7B75CD9-A6D6-C098-C487-3EB4743582C5}"/>
              </a:ext>
            </a:extLst>
          </p:cNvPr>
          <p:cNvSpPr/>
          <p:nvPr/>
        </p:nvSpPr>
        <p:spPr>
          <a:xfrm>
            <a:off x="4708286" y="233352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82E9859-BA86-B1B3-5DB8-2302F8CC2806}"/>
              </a:ext>
            </a:extLst>
          </p:cNvPr>
          <p:cNvSpPr/>
          <p:nvPr/>
        </p:nvSpPr>
        <p:spPr>
          <a:xfrm>
            <a:off x="4722641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7C187ED-98FD-9539-006E-5C74C64F828F}"/>
              </a:ext>
            </a:extLst>
          </p:cNvPr>
          <p:cNvSpPr/>
          <p:nvPr/>
        </p:nvSpPr>
        <p:spPr>
          <a:xfrm>
            <a:off x="5274803" y="25859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826DDC5-FF44-CD39-6D97-495A387E61D7}"/>
              </a:ext>
            </a:extLst>
          </p:cNvPr>
          <p:cNvSpPr/>
          <p:nvPr/>
        </p:nvSpPr>
        <p:spPr>
          <a:xfrm>
            <a:off x="5841318" y="254594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048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8526F5BD-87C3-D577-468E-92FA381DF6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2E88ADE-B936-FE3E-10E3-1EC8C28E37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6837BDC0-9284-7AD7-3718-DC52FD2D89D3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91A2C9-CB08-DA95-41B8-F586474574F4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89C6B9C-89D8-1696-4A59-2CE9C455BF0C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</p:spTree>
    <p:extLst>
      <p:ext uri="{BB962C8B-B14F-4D97-AF65-F5344CB8AC3E}">
        <p14:creationId xmlns:p14="http://schemas.microsoft.com/office/powerpoint/2010/main" val="151531933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66">
          <a:extLst>
            <a:ext uri="{FF2B5EF4-FFF2-40B4-BE49-F238E27FC236}">
              <a16:creationId xmlns:a16="http://schemas.microsoft.com/office/drawing/2014/main" id="{C3E83DFE-021F-9DDE-3703-A59E88DCA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1754A5C-30A9-0526-0601-4DDE2F512F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B17C76-0C39-CF84-BFA9-8E50C6802BB7}"/>
              </a:ext>
            </a:extLst>
          </p:cNvPr>
          <p:cNvSpPr/>
          <p:nvPr/>
        </p:nvSpPr>
        <p:spPr>
          <a:xfrm>
            <a:off x="609314" y="2115207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6EAF568-41A1-9238-D54D-6D33A3C54FAE}"/>
              </a:ext>
            </a:extLst>
          </p:cNvPr>
          <p:cNvSpPr txBox="1"/>
          <p:nvPr/>
        </p:nvSpPr>
        <p:spPr>
          <a:xfrm>
            <a:off x="641838" y="3731894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Which participant gets to buy or sell, depends on who asked first!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080C4A-3305-FC74-942E-8ECD9500FC4B}"/>
              </a:ext>
            </a:extLst>
          </p:cNvPr>
          <p:cNvSpPr txBox="1"/>
          <p:nvPr/>
        </p:nvSpPr>
        <p:spPr>
          <a:xfrm>
            <a:off x="609314" y="4956349"/>
            <a:ext cx="719388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Participants may compete on how fast they can respond to any information from the exchange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927498E-3283-522A-0650-4A515D24B81F}"/>
              </a:ext>
            </a:extLst>
          </p:cNvPr>
          <p:cNvSpPr/>
          <p:nvPr/>
        </p:nvSpPr>
        <p:spPr>
          <a:xfrm>
            <a:off x="7849702" y="4084594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29EB2FB-3109-138B-679B-E81141247408}"/>
              </a:ext>
            </a:extLst>
          </p:cNvPr>
          <p:cNvSpPr/>
          <p:nvPr/>
        </p:nvSpPr>
        <p:spPr>
          <a:xfrm>
            <a:off x="5363465" y="1627315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BB928A3-765A-D670-8526-7BEC7B985199}"/>
              </a:ext>
            </a:extLst>
          </p:cNvPr>
          <p:cNvSpPr/>
          <p:nvPr/>
        </p:nvSpPr>
        <p:spPr>
          <a:xfrm>
            <a:off x="7417342" y="212814"/>
            <a:ext cx="4165344" cy="11273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/>
              <a:t>Space + Cost!</a:t>
            </a:r>
          </a:p>
        </p:txBody>
      </p:sp>
    </p:spTree>
    <p:extLst>
      <p:ext uri="{BB962C8B-B14F-4D97-AF65-F5344CB8AC3E}">
        <p14:creationId xmlns:p14="http://schemas.microsoft.com/office/powerpoint/2010/main" val="167505315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2EF2E01D-5C74-6451-7890-DE6857C2B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DF32F7C-FF60-286D-CD3B-8C5B781E518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6E0A65E-31D2-4A54-9B64-E91B4EA4212E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7345F838-C012-2504-AEC2-D173E087D5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0270677-1900-B2BA-CA00-1E4105377FE3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F7DEA3A-5D0E-3CC8-D798-D11EAA104610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2C75900-2D66-9029-435C-CDB670514F36}"/>
              </a:ext>
            </a:extLst>
          </p:cNvPr>
          <p:cNvSpPr txBox="1"/>
          <p:nvPr/>
        </p:nvSpPr>
        <p:spPr>
          <a:xfrm>
            <a:off x="4819927" y="5138681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Position in the queue/price </a:t>
            </a:r>
            <a:br>
              <a:rPr lang="en-US" sz="2800" dirty="0"/>
            </a:br>
            <a:r>
              <a:rPr lang="en-US" sz="2800" dirty="0"/>
              <a:t>level matters!</a:t>
            </a:r>
          </a:p>
        </p:txBody>
      </p:sp>
    </p:spTree>
    <p:extLst>
      <p:ext uri="{BB962C8B-B14F-4D97-AF65-F5344CB8AC3E}">
        <p14:creationId xmlns:p14="http://schemas.microsoft.com/office/powerpoint/2010/main" val="527743418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7BC2511D-C94F-637B-4B5E-826BDD164F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84E1594-7B32-AE72-0704-C5B80AD513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AFF6A39-A26D-2A51-20F5-E187D3B31201}"/>
              </a:ext>
            </a:extLst>
          </p:cNvPr>
          <p:cNvSpPr/>
          <p:nvPr/>
        </p:nvSpPr>
        <p:spPr>
          <a:xfrm>
            <a:off x="682886" y="1801239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909F9C84-4680-B58B-753B-E4AF6E58A6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600" y="2940722"/>
            <a:ext cx="4959768" cy="3680834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AA69F39E-6BF6-6B8B-FDBE-1DD87EE8D482}"/>
              </a:ext>
            </a:extLst>
          </p:cNvPr>
          <p:cNvSpPr txBox="1"/>
          <p:nvPr/>
        </p:nvSpPr>
        <p:spPr>
          <a:xfrm>
            <a:off x="4819927" y="2248088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closer to mid price </a:t>
            </a:r>
            <a:r>
              <a:rPr lang="en-US" sz="2800" dirty="0">
                <a:sym typeface="Wingdings" pitchFamily="2" charset="2"/>
              </a:rPr>
              <a:t> Immediate execution/match</a:t>
            </a:r>
            <a:endParaRPr lang="en-US" sz="28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FC2EEB6-7107-F1E4-1103-8AA4FFEDA74C}"/>
              </a:ext>
            </a:extLst>
          </p:cNvPr>
          <p:cNvSpPr txBox="1"/>
          <p:nvPr/>
        </p:nvSpPr>
        <p:spPr>
          <a:xfrm>
            <a:off x="4819927" y="3655806"/>
            <a:ext cx="719388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order away from mid price </a:t>
            </a:r>
            <a:r>
              <a:rPr lang="en-US" sz="2800" dirty="0">
                <a:sym typeface="Wingdings" pitchFamily="2" charset="2"/>
              </a:rPr>
              <a:t> potential execution/match in future</a:t>
            </a:r>
            <a:endParaRPr lang="en-US" sz="2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1C08CD-6CC6-5CB1-5C85-B10FF82DD395}"/>
              </a:ext>
            </a:extLst>
          </p:cNvPr>
          <p:cNvSpPr txBox="1"/>
          <p:nvPr/>
        </p:nvSpPr>
        <p:spPr>
          <a:xfrm>
            <a:off x="4819927" y="5138681"/>
            <a:ext cx="719388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Position in the queue/price </a:t>
            </a:r>
            <a:br>
              <a:rPr lang="en-US" sz="4000" dirty="0">
                <a:solidFill>
                  <a:srgbClr val="FF0000"/>
                </a:solidFill>
              </a:rPr>
            </a:br>
            <a:r>
              <a:rPr lang="en-US" sz="4000" dirty="0">
                <a:solidFill>
                  <a:srgbClr val="FF0000"/>
                </a:solidFill>
              </a:rPr>
              <a:t>level matters!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76363CE-F651-6AFA-5D9C-527FE8C4F61B}"/>
              </a:ext>
            </a:extLst>
          </p:cNvPr>
          <p:cNvSpPr/>
          <p:nvPr/>
        </p:nvSpPr>
        <p:spPr>
          <a:xfrm>
            <a:off x="6096000" y="3429000"/>
            <a:ext cx="3926698" cy="1564252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Competition Among MPs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593E40F-8BE6-21BC-F867-78CD18543412}"/>
              </a:ext>
            </a:extLst>
          </p:cNvPr>
          <p:cNvSpPr/>
          <p:nvPr/>
        </p:nvSpPr>
        <p:spPr>
          <a:xfrm>
            <a:off x="4908324" y="1356966"/>
            <a:ext cx="6219221" cy="1915501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000" dirty="0">
                <a:solidFill>
                  <a:schemeClr val="bg1"/>
                </a:solidFill>
              </a:rPr>
              <a:t>Traditional exchanges built in private data centers or colocation facilities!</a:t>
            </a:r>
          </a:p>
        </p:txBody>
      </p:sp>
    </p:spTree>
    <p:extLst>
      <p:ext uri="{BB962C8B-B14F-4D97-AF65-F5344CB8AC3E}">
        <p14:creationId xmlns:p14="http://schemas.microsoft.com/office/powerpoint/2010/main" val="3173541359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A994C19-636C-6217-A88E-E21D23C13D26}"/>
              </a:ext>
            </a:extLst>
          </p:cNvPr>
          <p:cNvSpPr txBox="1"/>
          <p:nvPr/>
        </p:nvSpPr>
        <p:spPr>
          <a:xfrm>
            <a:off x="240323" y="1997839"/>
            <a:ext cx="11711354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Can we use the public cloud to </a:t>
            </a:r>
            <a:r>
              <a:rPr lang="en-US" sz="6000" dirty="0">
                <a:solidFill>
                  <a:srgbClr val="C00000"/>
                </a:solidFill>
              </a:rPr>
              <a:t>scale </a:t>
            </a:r>
            <a:r>
              <a:rPr lang="en-US" sz="6000" dirty="0"/>
              <a:t>and</a:t>
            </a:r>
            <a:r>
              <a:rPr lang="en-US" sz="6000" dirty="0">
                <a:solidFill>
                  <a:srgbClr val="C00000"/>
                </a:solidFill>
              </a:rPr>
              <a:t> commoditize </a:t>
            </a:r>
          </a:p>
          <a:p>
            <a:pPr algn="ctr"/>
            <a:r>
              <a:rPr lang="en-US" sz="6000" dirty="0"/>
              <a:t>financial exchanges?</a:t>
            </a:r>
          </a:p>
        </p:txBody>
      </p:sp>
    </p:spTree>
    <p:extLst>
      <p:ext uri="{BB962C8B-B14F-4D97-AF65-F5344CB8AC3E}">
        <p14:creationId xmlns:p14="http://schemas.microsoft.com/office/powerpoint/2010/main" val="31813685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Shape 58">
          <a:extLst>
            <a:ext uri="{FF2B5EF4-FFF2-40B4-BE49-F238E27FC236}">
              <a16:creationId xmlns:a16="http://schemas.microsoft.com/office/drawing/2014/main" id="{4A8CD6C0-A063-01B1-C7F5-9C54C3F8AF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5" name="Rectangle 64">
            <a:extLst>
              <a:ext uri="{FF2B5EF4-FFF2-40B4-BE49-F238E27FC236}">
                <a16:creationId xmlns:a16="http://schemas.microsoft.com/office/drawing/2014/main" id="{CED002CF-80EC-C140-9B03-E1AEB6DA52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67" name="Oval 66">
            <a:extLst>
              <a:ext uri="{FF2B5EF4-FFF2-40B4-BE49-F238E27FC236}">
                <a16:creationId xmlns:a16="http://schemas.microsoft.com/office/drawing/2014/main" id="{E65D62B2-30C3-9CB3-5C5C-75D5C763F5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9189" y="1119031"/>
            <a:ext cx="4619938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9" name="Google Shape;59;p14">
            <a:extLst>
              <a:ext uri="{FF2B5EF4-FFF2-40B4-BE49-F238E27FC236}">
                <a16:creationId xmlns:a16="http://schemas.microsoft.com/office/drawing/2014/main" id="{81BD3367-97A9-AE7B-028E-6FD291F5A5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171074" y="1396686"/>
            <a:ext cx="3240506" cy="4064628"/>
          </a:xfrm>
          <a:prstGeom prst="rect">
            <a:avLst/>
          </a:prstGeo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>
              <a:spcBef>
                <a:spcPct val="0"/>
              </a:spcBef>
            </a:pPr>
            <a:r>
              <a:rPr lang="en-US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Benefits of Public Cloud for Financial Exchanges</a:t>
            </a:r>
          </a:p>
        </p:txBody>
      </p:sp>
      <p:sp>
        <p:nvSpPr>
          <p:cNvPr id="69" name="Arc 68">
            <a:extLst>
              <a:ext uri="{FF2B5EF4-FFF2-40B4-BE49-F238E27FC236}">
                <a16:creationId xmlns:a16="http://schemas.microsoft.com/office/drawing/2014/main" id="{8945D019-CCE7-C804-489C-E8D46FE2B7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8683720" y="941148"/>
            <a:ext cx="2987899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52E08653-441F-F262-CA19-3C0CB292D9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0048" y="4780992"/>
            <a:ext cx="546100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4E6C7FAC-07F4-1EBB-F958-B423D2FEEBE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201331" y="1391811"/>
            <a:ext cx="5536397" cy="3935281"/>
          </a:xfrm>
          <a:prstGeom prst="rect">
            <a:avLst/>
          </a:prstGeom>
        </p:spPr>
        <p:txBody>
          <a:bodyPr spcFirstLastPara="1" vert="horz" lIns="91440" tIns="45720" rIns="91440" bIns="45720" rtlCol="0" anchorCtr="0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Reducing constraints of physical space around the exchange server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Unprecedented scale – 1000s of traders can be supported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Low barriers to entry for launching new global markets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Various analytics/ML services residing nearby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200" dirty="0"/>
              <a:t>And typical benefits of cloud: flexible resource allocation, reduced cost, offloading management etc.</a:t>
            </a:r>
          </a:p>
        </p:txBody>
      </p:sp>
      <p:sp>
        <p:nvSpPr>
          <p:cNvPr id="2" name="Google Shape;59;p14">
            <a:extLst>
              <a:ext uri="{FF2B5EF4-FFF2-40B4-BE49-F238E27FC236}">
                <a16:creationId xmlns:a16="http://schemas.microsoft.com/office/drawing/2014/main" id="{BAFD623D-D343-8986-0D2E-72E691C3779A}"/>
              </a:ext>
            </a:extLst>
          </p:cNvPr>
          <p:cNvSpPr txBox="1">
            <a:spLocks/>
          </p:cNvSpPr>
          <p:nvPr/>
        </p:nvSpPr>
        <p:spPr>
          <a:xfrm>
            <a:off x="6221904" y="5102626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prstClr val="black"/>
              </a:buClr>
              <a:buSzPts val="2800"/>
              <a:buFont typeface="Arial"/>
              <a:buNone/>
              <a:tabLst/>
              <a:defRPr/>
            </a:pPr>
            <a:r>
              <a:rPr kumimoji="0" 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There will be trade-offs.</a:t>
            </a:r>
          </a:p>
        </p:txBody>
      </p:sp>
      <p:sp>
        <p:nvSpPr>
          <p:cNvPr id="3" name="Google Shape;60;p14">
            <a:extLst>
              <a:ext uri="{FF2B5EF4-FFF2-40B4-BE49-F238E27FC236}">
                <a16:creationId xmlns:a16="http://schemas.microsoft.com/office/drawing/2014/main" id="{50207B9A-73F5-24FA-B999-10BA30461018}"/>
              </a:ext>
            </a:extLst>
          </p:cNvPr>
          <p:cNvSpPr txBox="1">
            <a:spLocks/>
          </p:cNvSpPr>
          <p:nvPr/>
        </p:nvSpPr>
        <p:spPr>
          <a:xfrm>
            <a:off x="5521677" y="5543416"/>
            <a:ext cx="11612611" cy="1710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609585" marR="0" lvl="0" indent="-457189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1219170" marR="0" lvl="1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828754" marR="0" lvl="2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2438339" marR="0" lvl="3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3047924" marR="0" lvl="4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3657509" marR="0" lvl="5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4267093" marR="0" lvl="6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876678" marR="0" lvl="7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5486263" marR="0" lvl="8" indent="-423323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867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609585" marR="0" lvl="0" indent="-457189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E2841"/>
              </a:buClr>
              <a:buSzPts val="1800"/>
              <a:buFont typeface="Arial"/>
              <a:buChar char="-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Latencies will be higher.</a:t>
            </a:r>
          </a:p>
          <a:p>
            <a:pPr marL="609585" marR="0" lvl="0" indent="-457189" algn="l" defTabSz="914400" rtl="0" eaLnBrk="1" fontAlgn="auto" latinLnBrk="0" hangingPunct="1">
              <a:lnSpc>
                <a:spcPct val="115000"/>
              </a:lnSpc>
              <a:spcBef>
                <a:spcPts val="0"/>
              </a:spcBef>
              <a:spcAft>
                <a:spcPts val="600"/>
              </a:spcAft>
              <a:buClr>
                <a:srgbClr val="0E2841"/>
              </a:buClr>
              <a:buSzPts val="1800"/>
              <a:buFont typeface="Arial"/>
              <a:buChar char="-"/>
              <a:tabLst/>
              <a:defRPr/>
            </a:pPr>
            <a:r>
              <a:rPr kumimoji="0" 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E2841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Fairness guarantees will be coarser.</a:t>
            </a:r>
          </a:p>
        </p:txBody>
      </p:sp>
    </p:spTree>
    <p:extLst>
      <p:ext uri="{BB962C8B-B14F-4D97-AF65-F5344CB8AC3E}">
        <p14:creationId xmlns:p14="http://schemas.microsoft.com/office/powerpoint/2010/main" val="428643338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 build="p"/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596F992-698C-48C0-9D89-70DA4CE92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50D253-F2C4-4B85-8E4E-25642F169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984" y="4230093"/>
            <a:ext cx="4150581" cy="180016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r">
              <a:spcBef>
                <a:spcPct val="0"/>
              </a:spcBef>
            </a:pP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Public Cloud Exhibits High Latency </a:t>
            </a:r>
            <a:r>
              <a:rPr lang="en-US" sz="4000" dirty="0"/>
              <a:t>&amp; </a:t>
            </a:r>
            <a:r>
              <a:rPr lang="en-US" sz="4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Variance</a:t>
            </a:r>
          </a:p>
        </p:txBody>
      </p:sp>
      <p:pic>
        <p:nvPicPr>
          <p:cNvPr id="7" name="Picture 6" descr="A green line graph with numbers&#10;&#10;AI-generated content may be incorrect.">
            <a:extLst>
              <a:ext uri="{FF2B5EF4-FFF2-40B4-BE49-F238E27FC236}">
                <a16:creationId xmlns:a16="http://schemas.microsoft.com/office/drawing/2014/main" id="{524C1768-0D83-2672-E01C-AB9533EC5854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6659" t="8107" r="9298"/>
          <a:stretch>
            <a:fillRect/>
          </a:stretch>
        </p:blipFill>
        <p:spPr>
          <a:xfrm>
            <a:off x="1374371" y="457200"/>
            <a:ext cx="9504220" cy="345532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20C27FC-00B4-FA78-7403-3013CE370A95}"/>
              </a:ext>
            </a:extLst>
          </p:cNvPr>
          <p:cNvSpPr txBox="1"/>
          <p:nvPr/>
        </p:nvSpPr>
        <p:spPr>
          <a:xfrm>
            <a:off x="5246415" y="4230094"/>
            <a:ext cx="6235268" cy="18001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temporally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Latency varies spatially – across multiple clients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Unfit for fair competition</a:t>
            </a:r>
          </a:p>
          <a:p>
            <a:pPr marL="28575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dirty="0"/>
              <a:t>Onyx: mechanisms to achieve fairness + high performance at scale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7BFF8DC-0AE7-4AD2-9B28-2E5F26D62C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6406116"/>
            <a:ext cx="12191998" cy="46177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E0162AD-C6E5-4BF8-A453-76ADB36877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300" y="6406115"/>
            <a:ext cx="4076698" cy="464399"/>
          </a:xfrm>
          <a:prstGeom prst="rect">
            <a:avLst/>
          </a:prstGeom>
          <a:gradFill>
            <a:gsLst>
              <a:gs pos="19000">
                <a:srgbClr val="000000">
                  <a:alpha val="31000"/>
                </a:srgbClr>
              </a:gs>
              <a:gs pos="99000">
                <a:schemeClr val="accent1"/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0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8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A236B874-3F78-12B3-903B-E233EAB379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113B8FBD-8B4B-7940-80CD-999D39F2B6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Primer On Financial Exchanges</a:t>
            </a:r>
            <a:endParaRPr dirty="0"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7EEC8E6-E104-ABEE-4A8D-62211B66B3B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3CEAA7F-2CEB-637E-1124-5135FDD213F1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5F305B6-098F-D947-6CF0-0CFC2561D86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EE237BC-3008-72A8-3AAD-1451FE073E51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</p:spTree>
    <p:extLst>
      <p:ext uri="{BB962C8B-B14F-4D97-AF65-F5344CB8AC3E}">
        <p14:creationId xmlns:p14="http://schemas.microsoft.com/office/powerpoint/2010/main" val="313935661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6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B6D7EE-D0F9-F30C-4D84-CD2984663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3E41FEC-4794-0FB3-FA59-1D619D1EF899}"/>
              </a:ext>
            </a:extLst>
          </p:cNvPr>
          <p:cNvCxnSpPr>
            <a:cxnSpLocks/>
          </p:cNvCxnSpPr>
          <p:nvPr/>
        </p:nvCxnSpPr>
        <p:spPr>
          <a:xfrm flipH="1">
            <a:off x="2795953" y="510988"/>
            <a:ext cx="6541477" cy="543261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D21A8EAA-7162-489E-0D5E-C4F622ABD4BC}"/>
              </a:ext>
            </a:extLst>
          </p:cNvPr>
          <p:cNvCxnSpPr>
            <a:cxnSpLocks/>
          </p:cNvCxnSpPr>
          <p:nvPr/>
        </p:nvCxnSpPr>
        <p:spPr>
          <a:xfrm>
            <a:off x="3059723" y="685801"/>
            <a:ext cx="6277707" cy="525780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D5D44DC3-168A-C3F4-9068-42C5684FEFEA}"/>
              </a:ext>
            </a:extLst>
          </p:cNvPr>
          <p:cNvSpPr txBox="1"/>
          <p:nvPr/>
        </p:nvSpPr>
        <p:spPr>
          <a:xfrm>
            <a:off x="9396047" y="143849"/>
            <a:ext cx="2886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scalability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4B23827-BA4F-5918-8348-B31FACCE5E6F}"/>
              </a:ext>
            </a:extLst>
          </p:cNvPr>
          <p:cNvSpPr txBox="1"/>
          <p:nvPr/>
        </p:nvSpPr>
        <p:spPr>
          <a:xfrm>
            <a:off x="562707" y="126266"/>
            <a:ext cx="28184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economy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5DC0346-EF18-F156-C2FB-E42928EAD4C8}"/>
              </a:ext>
            </a:extLst>
          </p:cNvPr>
          <p:cNvSpPr txBox="1"/>
          <p:nvPr/>
        </p:nvSpPr>
        <p:spPr>
          <a:xfrm>
            <a:off x="9305714" y="5961550"/>
            <a:ext cx="28862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fairness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D792CB-CE22-CADB-C321-260A451A4B03}"/>
              </a:ext>
            </a:extLst>
          </p:cNvPr>
          <p:cNvSpPr txBox="1"/>
          <p:nvPr/>
        </p:nvSpPr>
        <p:spPr>
          <a:xfrm>
            <a:off x="562707" y="5965465"/>
            <a:ext cx="367518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/>
              <a:t>performance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E46A233-0044-3021-2539-B77FC2BF9E2B}"/>
              </a:ext>
            </a:extLst>
          </p:cNvPr>
          <p:cNvSpPr/>
          <p:nvPr/>
        </p:nvSpPr>
        <p:spPr>
          <a:xfrm>
            <a:off x="360484" y="1072807"/>
            <a:ext cx="1565031" cy="146063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Web APIs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482D5C4-19A7-DBF2-0113-F8D5DDE10151}"/>
              </a:ext>
            </a:extLst>
          </p:cNvPr>
          <p:cNvCxnSpPr>
            <a:cxnSpLocks/>
          </p:cNvCxnSpPr>
          <p:nvPr/>
        </p:nvCxnSpPr>
        <p:spPr>
          <a:xfrm>
            <a:off x="3833447" y="1316908"/>
            <a:ext cx="4466491" cy="19523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A910874B-6583-BC0E-4A8D-257C3A01E301}"/>
              </a:ext>
            </a:extLst>
          </p:cNvPr>
          <p:cNvCxnSpPr>
            <a:cxnSpLocks/>
          </p:cNvCxnSpPr>
          <p:nvPr/>
        </p:nvCxnSpPr>
        <p:spPr>
          <a:xfrm flipV="1">
            <a:off x="6629401" y="1336431"/>
            <a:ext cx="1670537" cy="2483771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D6970EAD-23BC-8054-3263-5C2B10E921F5}"/>
              </a:ext>
            </a:extLst>
          </p:cNvPr>
          <p:cNvCxnSpPr>
            <a:cxnSpLocks/>
          </p:cNvCxnSpPr>
          <p:nvPr/>
        </p:nvCxnSpPr>
        <p:spPr>
          <a:xfrm>
            <a:off x="5350621" y="3851031"/>
            <a:ext cx="1319812" cy="0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FC26B230-BAF0-93B2-63A3-0E14502A70E9}"/>
              </a:ext>
            </a:extLst>
          </p:cNvPr>
          <p:cNvCxnSpPr>
            <a:cxnSpLocks/>
          </p:cNvCxnSpPr>
          <p:nvPr/>
        </p:nvCxnSpPr>
        <p:spPr>
          <a:xfrm flipH="1" flipV="1">
            <a:off x="3833447" y="1444562"/>
            <a:ext cx="1517174" cy="2336313"/>
          </a:xfrm>
          <a:prstGeom prst="line">
            <a:avLst/>
          </a:prstGeom>
          <a:ln w="127000">
            <a:solidFill>
              <a:schemeClr val="accent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9AA9595-F546-C061-7C48-930AE84BFF56}"/>
              </a:ext>
            </a:extLst>
          </p:cNvPr>
          <p:cNvSpPr/>
          <p:nvPr/>
        </p:nvSpPr>
        <p:spPr>
          <a:xfrm>
            <a:off x="349243" y="3120714"/>
            <a:ext cx="1565031" cy="1460633"/>
          </a:xfrm>
          <a:prstGeom prst="ellipse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dirty="0"/>
              <a:t>On-Prem</a:t>
            </a:r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D707C351-2EF4-9FE6-363F-75EEE649A664}"/>
              </a:ext>
            </a:extLst>
          </p:cNvPr>
          <p:cNvCxnSpPr>
            <a:cxnSpLocks/>
          </p:cNvCxnSpPr>
          <p:nvPr/>
        </p:nvCxnSpPr>
        <p:spPr>
          <a:xfrm flipV="1">
            <a:off x="3360848" y="2720549"/>
            <a:ext cx="1989773" cy="2796642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86A6836-9F74-50DC-923C-F7573F458FCC}"/>
              </a:ext>
            </a:extLst>
          </p:cNvPr>
          <p:cNvCxnSpPr>
            <a:cxnSpLocks/>
          </p:cNvCxnSpPr>
          <p:nvPr/>
        </p:nvCxnSpPr>
        <p:spPr>
          <a:xfrm flipV="1">
            <a:off x="3381183" y="5378198"/>
            <a:ext cx="5200109" cy="35240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091B3576-5F4D-E4CE-2357-0ACADD7B4310}"/>
              </a:ext>
            </a:extLst>
          </p:cNvPr>
          <p:cNvCxnSpPr>
            <a:cxnSpLocks/>
          </p:cNvCxnSpPr>
          <p:nvPr/>
        </p:nvCxnSpPr>
        <p:spPr>
          <a:xfrm>
            <a:off x="6841381" y="2563629"/>
            <a:ext cx="1739911" cy="2710816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2069F2B3-6C08-2BE5-40D1-BFF80A755A8A}"/>
              </a:ext>
            </a:extLst>
          </p:cNvPr>
          <p:cNvCxnSpPr>
            <a:cxnSpLocks/>
          </p:cNvCxnSpPr>
          <p:nvPr/>
        </p:nvCxnSpPr>
        <p:spPr>
          <a:xfrm flipV="1">
            <a:off x="5415320" y="2563629"/>
            <a:ext cx="1426061" cy="51876"/>
          </a:xfrm>
          <a:prstGeom prst="line">
            <a:avLst/>
          </a:prstGeom>
          <a:ln w="127000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Oval 49">
            <a:extLst>
              <a:ext uri="{FF2B5EF4-FFF2-40B4-BE49-F238E27FC236}">
                <a16:creationId xmlns:a16="http://schemas.microsoft.com/office/drawing/2014/main" id="{443F3226-66FC-B71E-8DF1-6425DD94FB93}"/>
              </a:ext>
            </a:extLst>
          </p:cNvPr>
          <p:cNvSpPr/>
          <p:nvPr/>
        </p:nvSpPr>
        <p:spPr>
          <a:xfrm>
            <a:off x="9578717" y="1968367"/>
            <a:ext cx="2264040" cy="2216771"/>
          </a:xfrm>
          <a:prstGeom prst="ellipse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b="1" dirty="0"/>
              <a:t>Onyx</a:t>
            </a:r>
          </a:p>
          <a:p>
            <a:pPr algn="ctr"/>
            <a:r>
              <a:rPr lang="en-US" sz="2000" b="1" dirty="0"/>
              <a:t>(this work)</a:t>
            </a:r>
          </a:p>
        </p:txBody>
      </p: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5E7FDEF5-F854-42FA-EE85-F1392553B8B8}"/>
              </a:ext>
            </a:extLst>
          </p:cNvPr>
          <p:cNvCxnSpPr>
            <a:cxnSpLocks/>
          </p:cNvCxnSpPr>
          <p:nvPr/>
        </p:nvCxnSpPr>
        <p:spPr>
          <a:xfrm>
            <a:off x="4589585" y="1968367"/>
            <a:ext cx="2954215" cy="0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F3884B1B-B881-1A56-79C0-E4815E9BAD6A}"/>
              </a:ext>
            </a:extLst>
          </p:cNvPr>
          <p:cNvCxnSpPr>
            <a:cxnSpLocks/>
          </p:cNvCxnSpPr>
          <p:nvPr/>
        </p:nvCxnSpPr>
        <p:spPr>
          <a:xfrm flipV="1">
            <a:off x="4535869" y="1968367"/>
            <a:ext cx="53716" cy="2396154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1A54ADDD-D93B-2E9B-8F46-BAD8451DAD87}"/>
              </a:ext>
            </a:extLst>
          </p:cNvPr>
          <p:cNvCxnSpPr>
            <a:cxnSpLocks/>
          </p:cNvCxnSpPr>
          <p:nvPr/>
        </p:nvCxnSpPr>
        <p:spPr>
          <a:xfrm flipV="1">
            <a:off x="4589585" y="4364521"/>
            <a:ext cx="2743200" cy="45260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658DC817-739C-61A2-7EB5-23EDDBE97C1F}"/>
              </a:ext>
            </a:extLst>
          </p:cNvPr>
          <p:cNvCxnSpPr>
            <a:cxnSpLocks/>
          </p:cNvCxnSpPr>
          <p:nvPr/>
        </p:nvCxnSpPr>
        <p:spPr>
          <a:xfrm>
            <a:off x="7485185" y="2003537"/>
            <a:ext cx="0" cy="2513384"/>
          </a:xfrm>
          <a:prstGeom prst="line">
            <a:avLst/>
          </a:prstGeom>
          <a:ln w="127000">
            <a:solidFill>
              <a:schemeClr val="accent6">
                <a:lumMod val="50000"/>
              </a:schemeClr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F2B03A1B-9CCF-846D-6F80-4E6D13B131CD}"/>
              </a:ext>
            </a:extLst>
          </p:cNvPr>
          <p:cNvCxnSpPr>
            <a:cxnSpLocks/>
          </p:cNvCxnSpPr>
          <p:nvPr/>
        </p:nvCxnSpPr>
        <p:spPr>
          <a:xfrm flipV="1">
            <a:off x="5350621" y="5936630"/>
            <a:ext cx="364379" cy="32293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6E29177E-CF4B-8F1F-291A-AA2F034F935E}"/>
              </a:ext>
            </a:extLst>
          </p:cNvPr>
          <p:cNvCxnSpPr>
            <a:cxnSpLocks/>
          </p:cNvCxnSpPr>
          <p:nvPr/>
        </p:nvCxnSpPr>
        <p:spPr>
          <a:xfrm>
            <a:off x="5350621" y="6363040"/>
            <a:ext cx="364379" cy="3604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623635-639D-E30A-EF47-97C2A5A760F5}"/>
              </a:ext>
            </a:extLst>
          </p:cNvPr>
          <p:cNvCxnSpPr>
            <a:cxnSpLocks/>
          </p:cNvCxnSpPr>
          <p:nvPr/>
        </p:nvCxnSpPr>
        <p:spPr>
          <a:xfrm flipH="1">
            <a:off x="4805499" y="6358834"/>
            <a:ext cx="438652" cy="39657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D7788F3F-6665-0D22-0870-F2A1B5E15DCD}"/>
              </a:ext>
            </a:extLst>
          </p:cNvPr>
          <p:cNvCxnSpPr>
            <a:cxnSpLocks/>
          </p:cNvCxnSpPr>
          <p:nvPr/>
        </p:nvCxnSpPr>
        <p:spPr>
          <a:xfrm flipH="1" flipV="1">
            <a:off x="4856327" y="5943601"/>
            <a:ext cx="387824" cy="3432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C1EF0457-614F-7BB6-8B5A-BB5AE1009905}"/>
              </a:ext>
            </a:extLst>
          </p:cNvPr>
          <p:cNvSpPr txBox="1"/>
          <p:nvPr/>
        </p:nvSpPr>
        <p:spPr>
          <a:xfrm>
            <a:off x="5597612" y="6132311"/>
            <a:ext cx="2886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Away from center = better</a:t>
            </a: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2D5434C5-0101-5AFE-B4CC-A34DB521DE55}"/>
              </a:ext>
            </a:extLst>
          </p:cNvPr>
          <p:cNvSpPr txBox="1"/>
          <p:nvPr/>
        </p:nvSpPr>
        <p:spPr>
          <a:xfrm>
            <a:off x="7086601" y="933223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10,000 MPs</a:t>
            </a: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E7F86D4D-F5A5-1E21-9972-3FC1C388F275}"/>
              </a:ext>
            </a:extLst>
          </p:cNvPr>
          <p:cNvSpPr txBox="1"/>
          <p:nvPr/>
        </p:nvSpPr>
        <p:spPr>
          <a:xfrm>
            <a:off x="3104689" y="3624748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~100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7986400B-5300-A8A7-0D2F-7F271741AA00}"/>
              </a:ext>
            </a:extLst>
          </p:cNvPr>
          <p:cNvSpPr txBox="1"/>
          <p:nvPr/>
        </p:nvSpPr>
        <p:spPr>
          <a:xfrm>
            <a:off x="4484077" y="447939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100 us</a:t>
            </a:r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C29D5899-CE1E-76E8-AFEA-8A0B353739A0}"/>
              </a:ext>
            </a:extLst>
          </p:cNvPr>
          <p:cNvSpPr txBox="1"/>
          <p:nvPr/>
        </p:nvSpPr>
        <p:spPr>
          <a:xfrm>
            <a:off x="3381183" y="5563254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&lt; 1 us</a:t>
            </a:r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454D3CFA-E8D1-D948-D131-2B0038BC5C00}"/>
              </a:ext>
            </a:extLst>
          </p:cNvPr>
          <p:cNvSpPr txBox="1"/>
          <p:nvPr/>
        </p:nvSpPr>
        <p:spPr>
          <a:xfrm>
            <a:off x="7882807" y="1894755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1000 MPs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66887003-4412-C6ED-3C78-E5AA479FDAF3}"/>
              </a:ext>
            </a:extLst>
          </p:cNvPr>
          <p:cNvSpPr txBox="1"/>
          <p:nvPr/>
        </p:nvSpPr>
        <p:spPr>
          <a:xfrm>
            <a:off x="7509595" y="2716398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100 MPs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045B1CA6-3A24-6DE2-19D1-F1F60CDC7D40}"/>
              </a:ext>
            </a:extLst>
          </p:cNvPr>
          <p:cNvSpPr txBox="1"/>
          <p:nvPr/>
        </p:nvSpPr>
        <p:spPr>
          <a:xfrm>
            <a:off x="6781802" y="4366535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 us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4FBC12F5-D6E9-59AA-2B9D-375ABDB493DC}"/>
              </a:ext>
            </a:extLst>
          </p:cNvPr>
          <p:cNvSpPr txBox="1"/>
          <p:nvPr/>
        </p:nvSpPr>
        <p:spPr>
          <a:xfrm>
            <a:off x="8752240" y="5147859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10 ns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761262B-86E6-265A-2A4B-E5330AE412FC}"/>
              </a:ext>
            </a:extLst>
          </p:cNvPr>
          <p:cNvSpPr txBox="1"/>
          <p:nvPr/>
        </p:nvSpPr>
        <p:spPr>
          <a:xfrm>
            <a:off x="5984629" y="388830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± 10 </a:t>
            </a:r>
            <a:r>
              <a:rPr lang="en-US" dirty="0" err="1"/>
              <a:t>ms</a:t>
            </a:r>
            <a:endParaRPr lang="en-US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BC76C45B-EF9E-084C-9560-1E5C07958FAC}"/>
              </a:ext>
            </a:extLst>
          </p:cNvPr>
          <p:cNvSpPr txBox="1"/>
          <p:nvPr/>
        </p:nvSpPr>
        <p:spPr>
          <a:xfrm>
            <a:off x="2409093" y="2754799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$60K/month/MP</a:t>
            </a: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713C673E-E971-081F-D6FA-D19C25D5A49D}"/>
              </a:ext>
            </a:extLst>
          </p:cNvPr>
          <p:cNvSpPr txBox="1"/>
          <p:nvPr/>
        </p:nvSpPr>
        <p:spPr>
          <a:xfrm>
            <a:off x="2569319" y="1968037"/>
            <a:ext cx="2074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$16/month/MP</a:t>
            </a:r>
          </a:p>
        </p:txBody>
      </p:sp>
    </p:spTree>
    <p:extLst>
      <p:ext uri="{BB962C8B-B14F-4D97-AF65-F5344CB8AC3E}">
        <p14:creationId xmlns:p14="http://schemas.microsoft.com/office/powerpoint/2010/main" val="3366204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 animBg="1"/>
      <p:bldP spid="37" grpId="0" animBg="1"/>
      <p:bldP spid="50" grpId="0" animBg="1"/>
      <p:bldP spid="86" grpId="0"/>
      <p:bldP spid="87" grpId="0"/>
      <p:bldP spid="88" grpId="0"/>
      <p:bldP spid="89" grpId="0"/>
      <p:bldP spid="90" grpId="0"/>
      <p:bldP spid="91" grpId="0"/>
      <p:bldP spid="92" grpId="0"/>
      <p:bldP spid="93" grpId="0"/>
      <p:bldP spid="94" grpId="0"/>
      <p:bldP spid="95" grpId="0"/>
      <p:bldP spid="9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A88678-9A28-758D-C3C6-D98BAD5E2F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C0D9B04F-71F7-70E0-38A6-A3204B9904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4DE296CF-617C-ECA4-CB80-D1ECBC6E49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4" y="1410082"/>
            <a:ext cx="6858000" cy="4037836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5E895D1-6EF1-5D85-F23C-0C32E754A1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85" y="1420219"/>
            <a:ext cx="6857999" cy="403783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C75777E5-C3BC-60B0-15D7-D491D128E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767923" y="3588085"/>
            <a:ext cx="2501979" cy="403784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2" name="Freeform: Shape 16">
            <a:extLst>
              <a:ext uri="{FF2B5EF4-FFF2-40B4-BE49-F238E27FC236}">
                <a16:creationId xmlns:a16="http://schemas.microsoft.com/office/drawing/2014/main" id="{04170A5F-4EE4-FA02-E57B-B7B8B5400C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501737" y="969718"/>
            <a:ext cx="390035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A20B623-424A-C413-368B-B238DD805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0095" y="1410079"/>
            <a:ext cx="6858003" cy="4037835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BCE82B-3644-6521-92FB-E7D891B583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3700" dirty="0">
                <a:solidFill>
                  <a:srgbClr val="FFFFFF"/>
                </a:solidFill>
              </a:rPr>
              <a:t>Onyx: Scalable Cloud Financial Exchange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0473725-4582-2D6A-BEBA-FAEE010172A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487451" y="384388"/>
          <a:ext cx="6790149" cy="63008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926155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82E76DE-0916-BF4F-940E-5CCE6068F0C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B8A2073-DDFC-A945-965F-34F057A134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C6F2A64-226F-F043-A736-0E712AA93A6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1F2A502-4B18-4E44-9443-18DEF06AC98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71D5DF7-3038-2041-8621-DF8C046A65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6853193F-8754-5547-B915-A85C1FD214C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245A9F99-D9B1-4094-A2E2-B90AC1DB7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7FAF607-473A-4A43-A23D-BBFF5C411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AB5ADB6-3848-E651-6B0E-8EEC03BAC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Onyx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C4F1CCD6-E105-C121-CFC1-1BB6A4E352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EA4F11-57C5-8E7C-CBB3-E5A3C0E4E8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5F6476F-D303-44D3-B30F-1BA348F0F6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2635" y="52996"/>
            <a:ext cx="5928607" cy="6805005"/>
            <a:chOff x="6095999" y="52996"/>
            <a:chExt cx="6093363" cy="6805005"/>
          </a:xfrm>
          <a:solidFill>
            <a:schemeClr val="accent5">
              <a:alpha val="10000"/>
            </a:schemeClr>
          </a:solidFill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972EB4B-0539-4430-9340-8117B9D7C3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1" y="52996"/>
              <a:ext cx="6093361" cy="6805003"/>
            </a:xfrm>
            <a:custGeom>
              <a:avLst/>
              <a:gdLst>
                <a:gd name="connsiteX0" fmla="*/ 3391253 w 5890489"/>
                <a:gd name="connsiteY0" fmla="*/ 0 h 6578438"/>
                <a:gd name="connsiteX1" fmla="*/ 3434974 w 5890489"/>
                <a:gd name="connsiteY1" fmla="*/ 646 h 6578438"/>
                <a:gd name="connsiteX2" fmla="*/ 3522419 w 5890489"/>
                <a:gd name="connsiteY2" fmla="*/ 2712 h 6578438"/>
                <a:gd name="connsiteX3" fmla="*/ 3610261 w 5890489"/>
                <a:gd name="connsiteY3" fmla="*/ 6458 h 6578438"/>
                <a:gd name="connsiteX4" fmla="*/ 3786872 w 5890489"/>
                <a:gd name="connsiteY4" fmla="*/ 20667 h 6578438"/>
                <a:gd name="connsiteX5" fmla="*/ 3962291 w 5890489"/>
                <a:gd name="connsiteY5" fmla="*/ 43530 h 6578438"/>
                <a:gd name="connsiteX6" fmla="*/ 4135855 w 5890489"/>
                <a:gd name="connsiteY6" fmla="*/ 75176 h 6578438"/>
                <a:gd name="connsiteX7" fmla="*/ 4307299 w 5890489"/>
                <a:gd name="connsiteY7" fmla="*/ 114315 h 6578438"/>
                <a:gd name="connsiteX8" fmla="*/ 4476358 w 5890489"/>
                <a:gd name="connsiteY8" fmla="*/ 160816 h 6578438"/>
                <a:gd name="connsiteX9" fmla="*/ 4559829 w 5890489"/>
                <a:gd name="connsiteY9" fmla="*/ 186779 h 6578438"/>
                <a:gd name="connsiteX10" fmla="*/ 4642901 w 5890489"/>
                <a:gd name="connsiteY10" fmla="*/ 213648 h 6578438"/>
                <a:gd name="connsiteX11" fmla="*/ 5280847 w 5890489"/>
                <a:gd name="connsiteY11" fmla="*/ 485936 h 6578438"/>
                <a:gd name="connsiteX12" fmla="*/ 5865400 w 5890489"/>
                <a:gd name="connsiteY12" fmla="*/ 851099 h 6578438"/>
                <a:gd name="connsiteX13" fmla="*/ 5890489 w 5890489"/>
                <a:gd name="connsiteY13" fmla="*/ 870950 h 6578438"/>
                <a:gd name="connsiteX14" fmla="*/ 5890489 w 5890489"/>
                <a:gd name="connsiteY14" fmla="*/ 1321814 h 6578438"/>
                <a:gd name="connsiteX15" fmla="*/ 5887395 w 5890489"/>
                <a:gd name="connsiteY15" fmla="*/ 1318952 h 6578438"/>
                <a:gd name="connsiteX16" fmla="*/ 5830291 w 5890489"/>
                <a:gd name="connsiteY16" fmla="*/ 1265992 h 6578438"/>
                <a:gd name="connsiteX17" fmla="*/ 5815981 w 5890489"/>
                <a:gd name="connsiteY17" fmla="*/ 1252687 h 6578438"/>
                <a:gd name="connsiteX18" fmla="*/ 5801142 w 5890489"/>
                <a:gd name="connsiteY18" fmla="*/ 1240158 h 6578438"/>
                <a:gd name="connsiteX19" fmla="*/ 5771464 w 5890489"/>
                <a:gd name="connsiteY19" fmla="*/ 1214969 h 6578438"/>
                <a:gd name="connsiteX20" fmla="*/ 5651030 w 5890489"/>
                <a:gd name="connsiteY20" fmla="*/ 1115767 h 6578438"/>
                <a:gd name="connsiteX21" fmla="*/ 5123183 w 5890489"/>
                <a:gd name="connsiteY21" fmla="*/ 780443 h 6578438"/>
                <a:gd name="connsiteX22" fmla="*/ 4533860 w 5890489"/>
                <a:gd name="connsiteY22" fmla="*/ 567701 h 6578438"/>
                <a:gd name="connsiteX23" fmla="*/ 4457281 w 5890489"/>
                <a:gd name="connsiteY23" fmla="*/ 550780 h 6578438"/>
                <a:gd name="connsiteX24" fmla="*/ 4380568 w 5890489"/>
                <a:gd name="connsiteY24" fmla="*/ 535279 h 6578438"/>
                <a:gd name="connsiteX25" fmla="*/ 4303325 w 5890489"/>
                <a:gd name="connsiteY25" fmla="*/ 522879 h 6578438"/>
                <a:gd name="connsiteX26" fmla="*/ 4264769 w 5890489"/>
                <a:gd name="connsiteY26" fmla="*/ 516679 h 6578438"/>
                <a:gd name="connsiteX27" fmla="*/ 4226082 w 5890489"/>
                <a:gd name="connsiteY27" fmla="*/ 511253 h 6578438"/>
                <a:gd name="connsiteX28" fmla="*/ 4070934 w 5890489"/>
                <a:gd name="connsiteY28" fmla="*/ 494848 h 6578438"/>
                <a:gd name="connsiteX29" fmla="*/ 3915521 w 5890489"/>
                <a:gd name="connsiteY29" fmla="*/ 486065 h 6578438"/>
                <a:gd name="connsiteX30" fmla="*/ 3760241 w 5890489"/>
                <a:gd name="connsiteY30" fmla="*/ 484257 h 6578438"/>
                <a:gd name="connsiteX31" fmla="*/ 3682734 w 5890489"/>
                <a:gd name="connsiteY31" fmla="*/ 486581 h 6578438"/>
                <a:gd name="connsiteX32" fmla="*/ 3605491 w 5890489"/>
                <a:gd name="connsiteY32" fmla="*/ 488907 h 6578438"/>
                <a:gd name="connsiteX33" fmla="*/ 3527454 w 5890489"/>
                <a:gd name="connsiteY33" fmla="*/ 493169 h 6578438"/>
                <a:gd name="connsiteX34" fmla="*/ 3449151 w 5890489"/>
                <a:gd name="connsiteY34" fmla="*/ 498336 h 6578438"/>
                <a:gd name="connsiteX35" fmla="*/ 3410067 w 5890489"/>
                <a:gd name="connsiteY35" fmla="*/ 500532 h 6578438"/>
                <a:gd name="connsiteX36" fmla="*/ 3371246 w 5890489"/>
                <a:gd name="connsiteY36" fmla="*/ 504279 h 6578438"/>
                <a:gd name="connsiteX37" fmla="*/ 3293739 w 5890489"/>
                <a:gd name="connsiteY37" fmla="*/ 511512 h 6578438"/>
                <a:gd name="connsiteX38" fmla="*/ 2689445 w 5890489"/>
                <a:gd name="connsiteY38" fmla="*/ 610198 h 6578438"/>
                <a:gd name="connsiteX39" fmla="*/ 2117875 w 5890489"/>
                <a:gd name="connsiteY39" fmla="*/ 800335 h 6578438"/>
                <a:gd name="connsiteX40" fmla="*/ 1981276 w 5890489"/>
                <a:gd name="connsiteY40" fmla="*/ 865566 h 6578438"/>
                <a:gd name="connsiteX41" fmla="*/ 1847991 w 5890489"/>
                <a:gd name="connsiteY41" fmla="*/ 938676 h 6578438"/>
                <a:gd name="connsiteX42" fmla="*/ 1783069 w 5890489"/>
                <a:gd name="connsiteY42" fmla="*/ 978718 h 6578438"/>
                <a:gd name="connsiteX43" fmla="*/ 1750609 w 5890489"/>
                <a:gd name="connsiteY43" fmla="*/ 998869 h 6578438"/>
                <a:gd name="connsiteX44" fmla="*/ 1734312 w 5890489"/>
                <a:gd name="connsiteY44" fmla="*/ 1008945 h 6578438"/>
                <a:gd name="connsiteX45" fmla="*/ 1718547 w 5890489"/>
                <a:gd name="connsiteY45" fmla="*/ 1019924 h 6578438"/>
                <a:gd name="connsiteX46" fmla="*/ 1655481 w 5890489"/>
                <a:gd name="connsiteY46" fmla="*/ 1063582 h 6578438"/>
                <a:gd name="connsiteX47" fmla="*/ 1593077 w 5890489"/>
                <a:gd name="connsiteY47" fmla="*/ 1108664 h 6578438"/>
                <a:gd name="connsiteX48" fmla="*/ 1532263 w 5890489"/>
                <a:gd name="connsiteY48" fmla="*/ 1156197 h 6578438"/>
                <a:gd name="connsiteX49" fmla="*/ 1472509 w 5890489"/>
                <a:gd name="connsiteY49" fmla="*/ 1205152 h 6578438"/>
                <a:gd name="connsiteX50" fmla="*/ 1414212 w 5890489"/>
                <a:gd name="connsiteY50" fmla="*/ 1256175 h 6578438"/>
                <a:gd name="connsiteX51" fmla="*/ 1357242 w 5890489"/>
                <a:gd name="connsiteY51" fmla="*/ 1308359 h 6578438"/>
                <a:gd name="connsiteX52" fmla="*/ 1153072 w 5890489"/>
                <a:gd name="connsiteY52" fmla="*/ 1529498 h 6578438"/>
                <a:gd name="connsiteX53" fmla="*/ 1002694 w 5890489"/>
                <a:gd name="connsiteY53" fmla="*/ 1770658 h 6578438"/>
                <a:gd name="connsiteX54" fmla="*/ 974076 w 5890489"/>
                <a:gd name="connsiteY54" fmla="*/ 1835371 h 6578438"/>
                <a:gd name="connsiteX55" fmla="*/ 949564 w 5890489"/>
                <a:gd name="connsiteY55" fmla="*/ 1903573 h 6578438"/>
                <a:gd name="connsiteX56" fmla="*/ 927173 w 5890489"/>
                <a:gd name="connsiteY56" fmla="*/ 1974229 h 6578438"/>
                <a:gd name="connsiteX57" fmla="*/ 906107 w 5890489"/>
                <a:gd name="connsiteY57" fmla="*/ 2046952 h 6578438"/>
                <a:gd name="connsiteX58" fmla="*/ 751092 w 5890489"/>
                <a:gd name="connsiteY58" fmla="*/ 2676266 h 6578438"/>
                <a:gd name="connsiteX59" fmla="*/ 547189 w 5890489"/>
                <a:gd name="connsiteY59" fmla="*/ 3308422 h 6578438"/>
                <a:gd name="connsiteX60" fmla="*/ 441195 w 5890489"/>
                <a:gd name="connsiteY60" fmla="*/ 3866306 h 6578438"/>
                <a:gd name="connsiteX61" fmla="*/ 527182 w 5890489"/>
                <a:gd name="connsiteY61" fmla="*/ 4439174 h 6578438"/>
                <a:gd name="connsiteX62" fmla="*/ 775073 w 5890489"/>
                <a:gd name="connsiteY62" fmla="*/ 4987240 h 6578438"/>
                <a:gd name="connsiteX63" fmla="*/ 943206 w 5890489"/>
                <a:gd name="connsiteY63" fmla="*/ 5244933 h 6578438"/>
                <a:gd name="connsiteX64" fmla="*/ 1133728 w 5890489"/>
                <a:gd name="connsiteY64" fmla="*/ 5490356 h 6578438"/>
                <a:gd name="connsiteX65" fmla="*/ 1359626 w 5890489"/>
                <a:gd name="connsiteY65" fmla="*/ 5709815 h 6578438"/>
                <a:gd name="connsiteX66" fmla="*/ 1481254 w 5890489"/>
                <a:gd name="connsiteY66" fmla="*/ 5809146 h 6578438"/>
                <a:gd name="connsiteX67" fmla="*/ 1543260 w 5890489"/>
                <a:gd name="connsiteY67" fmla="*/ 5856940 h 6578438"/>
                <a:gd name="connsiteX68" fmla="*/ 1607518 w 5890489"/>
                <a:gd name="connsiteY68" fmla="*/ 5901374 h 6578438"/>
                <a:gd name="connsiteX69" fmla="*/ 2145566 w 5890489"/>
                <a:gd name="connsiteY69" fmla="*/ 6193814 h 6578438"/>
                <a:gd name="connsiteX70" fmla="*/ 2214991 w 5890489"/>
                <a:gd name="connsiteY70" fmla="*/ 6221844 h 6578438"/>
                <a:gd name="connsiteX71" fmla="*/ 2249307 w 5890489"/>
                <a:gd name="connsiteY71" fmla="*/ 6236182 h 6578438"/>
                <a:gd name="connsiteX72" fmla="*/ 2284285 w 5890489"/>
                <a:gd name="connsiteY72" fmla="*/ 6248711 h 6578438"/>
                <a:gd name="connsiteX73" fmla="*/ 2354241 w 5890489"/>
                <a:gd name="connsiteY73" fmla="*/ 6273124 h 6578438"/>
                <a:gd name="connsiteX74" fmla="*/ 2371597 w 5890489"/>
                <a:gd name="connsiteY74" fmla="*/ 6279324 h 6578438"/>
                <a:gd name="connsiteX75" fmla="*/ 2387894 w 5890489"/>
                <a:gd name="connsiteY75" fmla="*/ 6287719 h 6578438"/>
                <a:gd name="connsiteX76" fmla="*/ 2421414 w 5890489"/>
                <a:gd name="connsiteY76" fmla="*/ 6302186 h 6578438"/>
                <a:gd name="connsiteX77" fmla="*/ 2489117 w 5890489"/>
                <a:gd name="connsiteY77" fmla="*/ 6329441 h 6578438"/>
                <a:gd name="connsiteX78" fmla="*/ 2522902 w 5890489"/>
                <a:gd name="connsiteY78" fmla="*/ 6343134 h 6578438"/>
                <a:gd name="connsiteX79" fmla="*/ 2556953 w 5890489"/>
                <a:gd name="connsiteY79" fmla="*/ 6356051 h 6578438"/>
                <a:gd name="connsiteX80" fmla="*/ 2695009 w 5890489"/>
                <a:gd name="connsiteY80" fmla="*/ 6401905 h 6578438"/>
                <a:gd name="connsiteX81" fmla="*/ 3268035 w 5890489"/>
                <a:gd name="connsiteY81" fmla="*/ 6501238 h 6578438"/>
                <a:gd name="connsiteX82" fmla="*/ 3341038 w 5890489"/>
                <a:gd name="connsiteY82" fmla="*/ 6506145 h 6578438"/>
                <a:gd name="connsiteX83" fmla="*/ 3414703 w 5890489"/>
                <a:gd name="connsiteY83" fmla="*/ 6507050 h 6578438"/>
                <a:gd name="connsiteX84" fmla="*/ 3488237 w 5890489"/>
                <a:gd name="connsiteY84" fmla="*/ 6508212 h 6578438"/>
                <a:gd name="connsiteX85" fmla="*/ 3524142 w 5890489"/>
                <a:gd name="connsiteY85" fmla="*/ 6507955 h 6578438"/>
                <a:gd name="connsiteX86" fmla="*/ 3559252 w 5890489"/>
                <a:gd name="connsiteY86" fmla="*/ 6506921 h 6578438"/>
                <a:gd name="connsiteX87" fmla="*/ 3629207 w 5890489"/>
                <a:gd name="connsiteY87" fmla="*/ 6503045 h 6578438"/>
                <a:gd name="connsiteX88" fmla="*/ 3698633 w 5890489"/>
                <a:gd name="connsiteY88" fmla="*/ 6496845 h 6578438"/>
                <a:gd name="connsiteX89" fmla="*/ 3733213 w 5890489"/>
                <a:gd name="connsiteY89" fmla="*/ 6493357 h 6578438"/>
                <a:gd name="connsiteX90" fmla="*/ 3767529 w 5890489"/>
                <a:gd name="connsiteY90" fmla="*/ 6488707 h 6578438"/>
                <a:gd name="connsiteX91" fmla="*/ 3801845 w 5890489"/>
                <a:gd name="connsiteY91" fmla="*/ 6484057 h 6578438"/>
                <a:gd name="connsiteX92" fmla="*/ 3835895 w 5890489"/>
                <a:gd name="connsiteY92" fmla="*/ 6478116 h 6578438"/>
                <a:gd name="connsiteX93" fmla="*/ 4364801 w 5890489"/>
                <a:gd name="connsiteY93" fmla="*/ 6308517 h 6578438"/>
                <a:gd name="connsiteX94" fmla="*/ 4861379 w 5890489"/>
                <a:gd name="connsiteY94" fmla="*/ 6000576 h 6578438"/>
                <a:gd name="connsiteX95" fmla="*/ 5341263 w 5890489"/>
                <a:gd name="connsiteY95" fmla="*/ 5605834 h 6578438"/>
                <a:gd name="connsiteX96" fmla="*/ 5587301 w 5890489"/>
                <a:gd name="connsiteY96" fmla="*/ 5390379 h 6578438"/>
                <a:gd name="connsiteX97" fmla="*/ 5849105 w 5890489"/>
                <a:gd name="connsiteY97" fmla="*/ 5176344 h 6578438"/>
                <a:gd name="connsiteX98" fmla="*/ 5890489 w 5890489"/>
                <a:gd name="connsiteY98" fmla="*/ 5145260 h 6578438"/>
                <a:gd name="connsiteX99" fmla="*/ 5890489 w 5890489"/>
                <a:gd name="connsiteY99" fmla="*/ 5995323 h 6578438"/>
                <a:gd name="connsiteX100" fmla="*/ 5811477 w 5890489"/>
                <a:gd name="connsiteY100" fmla="*/ 6077819 h 6578438"/>
                <a:gd name="connsiteX101" fmla="*/ 5301384 w 5890489"/>
                <a:gd name="connsiteY101" fmla="*/ 6542958 h 6578438"/>
                <a:gd name="connsiteX102" fmla="*/ 5252008 w 5890489"/>
                <a:gd name="connsiteY102" fmla="*/ 6578438 h 6578438"/>
                <a:gd name="connsiteX103" fmla="*/ 1653730 w 5890489"/>
                <a:gd name="connsiteY103" fmla="*/ 6578438 h 6578438"/>
                <a:gd name="connsiteX104" fmla="*/ 1549768 w 5890489"/>
                <a:gd name="connsiteY104" fmla="*/ 6488821 h 6578438"/>
                <a:gd name="connsiteX105" fmla="*/ 1298282 w 5890489"/>
                <a:gd name="connsiteY105" fmla="*/ 6243932 h 6578438"/>
                <a:gd name="connsiteX106" fmla="*/ 1237999 w 5890489"/>
                <a:gd name="connsiteY106" fmla="*/ 6181671 h 6578438"/>
                <a:gd name="connsiteX107" fmla="*/ 1179967 w 5890489"/>
                <a:gd name="connsiteY107" fmla="*/ 6117862 h 6578438"/>
                <a:gd name="connsiteX108" fmla="*/ 1121936 w 5890489"/>
                <a:gd name="connsiteY108" fmla="*/ 6054569 h 6578438"/>
                <a:gd name="connsiteX109" fmla="*/ 1065628 w 5890489"/>
                <a:gd name="connsiteY109" fmla="*/ 5990243 h 6578438"/>
                <a:gd name="connsiteX110" fmla="*/ 954335 w 5890489"/>
                <a:gd name="connsiteY110" fmla="*/ 5861460 h 6578438"/>
                <a:gd name="connsiteX111" fmla="*/ 898953 w 5890489"/>
                <a:gd name="connsiteY111" fmla="*/ 5797393 h 6578438"/>
                <a:gd name="connsiteX112" fmla="*/ 842908 w 5890489"/>
                <a:gd name="connsiteY112" fmla="*/ 5733582 h 6578438"/>
                <a:gd name="connsiteX113" fmla="*/ 622442 w 5890489"/>
                <a:gd name="connsiteY113" fmla="*/ 5471884 h 6578438"/>
                <a:gd name="connsiteX114" fmla="*/ 425559 w 5890489"/>
                <a:gd name="connsiteY114" fmla="*/ 5190036 h 6578438"/>
                <a:gd name="connsiteX115" fmla="*/ 123877 w 5890489"/>
                <a:gd name="connsiteY115" fmla="*/ 4564210 h 6578438"/>
                <a:gd name="connsiteX116" fmla="*/ 130 w 5890489"/>
                <a:gd name="connsiteY116" fmla="*/ 3865530 h 6578438"/>
                <a:gd name="connsiteX117" fmla="*/ 30602 w 5890489"/>
                <a:gd name="connsiteY117" fmla="*/ 3505793 h 6578438"/>
                <a:gd name="connsiteX118" fmla="*/ 126924 w 5890489"/>
                <a:gd name="connsiteY118" fmla="*/ 3157164 h 6578438"/>
                <a:gd name="connsiteX119" fmla="*/ 334803 w 5890489"/>
                <a:gd name="connsiteY119" fmla="*/ 2560530 h 6578438"/>
                <a:gd name="connsiteX120" fmla="*/ 381176 w 5890489"/>
                <a:gd name="connsiteY120" fmla="*/ 2409144 h 6578438"/>
                <a:gd name="connsiteX121" fmla="*/ 425825 w 5890489"/>
                <a:gd name="connsiteY121" fmla="*/ 2255819 h 6578438"/>
                <a:gd name="connsiteX122" fmla="*/ 470210 w 5890489"/>
                <a:gd name="connsiteY122" fmla="*/ 2099523 h 6578438"/>
                <a:gd name="connsiteX123" fmla="*/ 492998 w 5890489"/>
                <a:gd name="connsiteY123" fmla="*/ 2020213 h 6578438"/>
                <a:gd name="connsiteX124" fmla="*/ 517509 w 5890489"/>
                <a:gd name="connsiteY124" fmla="*/ 1939224 h 6578438"/>
                <a:gd name="connsiteX125" fmla="*/ 544007 w 5890489"/>
                <a:gd name="connsiteY125" fmla="*/ 1857201 h 6578438"/>
                <a:gd name="connsiteX126" fmla="*/ 573288 w 5890489"/>
                <a:gd name="connsiteY126" fmla="*/ 1774274 h 6578438"/>
                <a:gd name="connsiteX127" fmla="*/ 606146 w 5890489"/>
                <a:gd name="connsiteY127" fmla="*/ 1690832 h 6578438"/>
                <a:gd name="connsiteX128" fmla="*/ 644569 w 5890489"/>
                <a:gd name="connsiteY128" fmla="*/ 1607775 h 6578438"/>
                <a:gd name="connsiteX129" fmla="*/ 837874 w 5890489"/>
                <a:gd name="connsiteY129" fmla="*/ 1297638 h 6578438"/>
                <a:gd name="connsiteX130" fmla="*/ 1069602 w 5890489"/>
                <a:gd name="connsiteY130" fmla="*/ 1032194 h 6578438"/>
                <a:gd name="connsiteX131" fmla="*/ 1130548 w 5890489"/>
                <a:gd name="connsiteY131" fmla="*/ 970839 h 6578438"/>
                <a:gd name="connsiteX132" fmla="*/ 1192024 w 5890489"/>
                <a:gd name="connsiteY132" fmla="*/ 910129 h 6578438"/>
                <a:gd name="connsiteX133" fmla="*/ 1255356 w 5890489"/>
                <a:gd name="connsiteY133" fmla="*/ 850841 h 6578438"/>
                <a:gd name="connsiteX134" fmla="*/ 1319614 w 5890489"/>
                <a:gd name="connsiteY134" fmla="*/ 792068 h 6578438"/>
                <a:gd name="connsiteX135" fmla="*/ 1385728 w 5890489"/>
                <a:gd name="connsiteY135" fmla="*/ 734975 h 6578438"/>
                <a:gd name="connsiteX136" fmla="*/ 1452768 w 5890489"/>
                <a:gd name="connsiteY136" fmla="*/ 678528 h 6578438"/>
                <a:gd name="connsiteX137" fmla="*/ 1469594 w 5890489"/>
                <a:gd name="connsiteY137" fmla="*/ 664449 h 6578438"/>
                <a:gd name="connsiteX138" fmla="*/ 1487083 w 5890489"/>
                <a:gd name="connsiteY138" fmla="*/ 651015 h 6578438"/>
                <a:gd name="connsiteX139" fmla="*/ 1522193 w 5890489"/>
                <a:gd name="connsiteY139" fmla="*/ 624277 h 6578438"/>
                <a:gd name="connsiteX140" fmla="*/ 1592415 w 5890489"/>
                <a:gd name="connsiteY140" fmla="*/ 570671 h 6578438"/>
                <a:gd name="connsiteX141" fmla="*/ 1738287 w 5890489"/>
                <a:gd name="connsiteY141" fmla="*/ 469402 h 6578438"/>
                <a:gd name="connsiteX142" fmla="*/ 1890918 w 5890489"/>
                <a:gd name="connsiteY142" fmla="*/ 376530 h 6578438"/>
                <a:gd name="connsiteX143" fmla="*/ 2555363 w 5890489"/>
                <a:gd name="connsiteY143" fmla="*/ 105274 h 6578438"/>
                <a:gd name="connsiteX144" fmla="*/ 3259291 w 5890489"/>
                <a:gd name="connsiteY144" fmla="*/ 3229 h 6578438"/>
                <a:gd name="connsiteX145" fmla="*/ 3347265 w 5890489"/>
                <a:gd name="connsiteY145" fmla="*/ 903 h 65784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</a:cxnLst>
              <a:rect l="l" t="t" r="r" b="b"/>
              <a:pathLst>
                <a:path w="5890489" h="6578438">
                  <a:moveTo>
                    <a:pt x="3391253" y="0"/>
                  </a:moveTo>
                  <a:lnTo>
                    <a:pt x="3434974" y="646"/>
                  </a:lnTo>
                  <a:lnTo>
                    <a:pt x="3522419" y="2712"/>
                  </a:lnTo>
                  <a:cubicBezTo>
                    <a:pt x="3551567" y="3488"/>
                    <a:pt x="3580451" y="3746"/>
                    <a:pt x="3610261" y="6458"/>
                  </a:cubicBezTo>
                  <a:cubicBezTo>
                    <a:pt x="3669353" y="10850"/>
                    <a:pt x="3728179" y="14337"/>
                    <a:pt x="3786872" y="20667"/>
                  </a:cubicBezTo>
                  <a:lnTo>
                    <a:pt x="3962291" y="43530"/>
                  </a:lnTo>
                  <a:lnTo>
                    <a:pt x="4135855" y="75176"/>
                  </a:lnTo>
                  <a:cubicBezTo>
                    <a:pt x="4193224" y="87836"/>
                    <a:pt x="4250328" y="101398"/>
                    <a:pt x="4307299" y="114315"/>
                  </a:cubicBezTo>
                  <a:cubicBezTo>
                    <a:pt x="4364139" y="128394"/>
                    <a:pt x="4420050" y="145575"/>
                    <a:pt x="4476358" y="160816"/>
                  </a:cubicBezTo>
                  <a:cubicBezTo>
                    <a:pt x="4504580" y="167921"/>
                    <a:pt x="4532138" y="177995"/>
                    <a:pt x="4559829" y="186779"/>
                  </a:cubicBezTo>
                  <a:lnTo>
                    <a:pt x="4642901" y="213648"/>
                  </a:lnTo>
                  <a:cubicBezTo>
                    <a:pt x="4863234" y="288307"/>
                    <a:pt x="5076414" y="379371"/>
                    <a:pt x="5280847" y="485936"/>
                  </a:cubicBezTo>
                  <a:cubicBezTo>
                    <a:pt x="5485018" y="592631"/>
                    <a:pt x="5681768" y="713145"/>
                    <a:pt x="5865400" y="851099"/>
                  </a:cubicBezTo>
                  <a:lnTo>
                    <a:pt x="5890489" y="870950"/>
                  </a:lnTo>
                  <a:lnTo>
                    <a:pt x="5890489" y="1321814"/>
                  </a:lnTo>
                  <a:lnTo>
                    <a:pt x="5887395" y="1318952"/>
                  </a:lnTo>
                  <a:lnTo>
                    <a:pt x="5830291" y="1265992"/>
                  </a:lnTo>
                  <a:lnTo>
                    <a:pt x="5815981" y="1252687"/>
                  </a:lnTo>
                  <a:lnTo>
                    <a:pt x="5801142" y="1240158"/>
                  </a:lnTo>
                  <a:lnTo>
                    <a:pt x="5771464" y="1214969"/>
                  </a:lnTo>
                  <a:cubicBezTo>
                    <a:pt x="5731849" y="1181385"/>
                    <a:pt x="5692897" y="1146896"/>
                    <a:pt x="5651030" y="1115767"/>
                  </a:cubicBezTo>
                  <a:cubicBezTo>
                    <a:pt x="5487534" y="986985"/>
                    <a:pt x="5311321" y="872542"/>
                    <a:pt x="5123183" y="780443"/>
                  </a:cubicBezTo>
                  <a:cubicBezTo>
                    <a:pt x="4935309" y="688087"/>
                    <a:pt x="4737102" y="616398"/>
                    <a:pt x="4533860" y="567701"/>
                  </a:cubicBezTo>
                  <a:lnTo>
                    <a:pt x="4457281" y="550780"/>
                  </a:lnTo>
                  <a:cubicBezTo>
                    <a:pt x="4431709" y="545484"/>
                    <a:pt x="4406536" y="538896"/>
                    <a:pt x="4380568" y="535279"/>
                  </a:cubicBezTo>
                  <a:lnTo>
                    <a:pt x="4303325" y="522879"/>
                  </a:lnTo>
                  <a:lnTo>
                    <a:pt x="4264769" y="516679"/>
                  </a:lnTo>
                  <a:cubicBezTo>
                    <a:pt x="4251918" y="514612"/>
                    <a:pt x="4239067" y="512415"/>
                    <a:pt x="4226082" y="511253"/>
                  </a:cubicBezTo>
                  <a:cubicBezTo>
                    <a:pt x="4174145" y="505829"/>
                    <a:pt x="4122606" y="499498"/>
                    <a:pt x="4070934" y="494848"/>
                  </a:cubicBezTo>
                  <a:lnTo>
                    <a:pt x="3915521" y="486065"/>
                  </a:lnTo>
                  <a:lnTo>
                    <a:pt x="3760241" y="484257"/>
                  </a:lnTo>
                  <a:cubicBezTo>
                    <a:pt x="3734405" y="483869"/>
                    <a:pt x="3708571" y="485936"/>
                    <a:pt x="3682734" y="486581"/>
                  </a:cubicBezTo>
                  <a:lnTo>
                    <a:pt x="3605491" y="488907"/>
                  </a:lnTo>
                  <a:cubicBezTo>
                    <a:pt x="3579921" y="489165"/>
                    <a:pt x="3553555" y="491490"/>
                    <a:pt x="3527454" y="493169"/>
                  </a:cubicBezTo>
                  <a:lnTo>
                    <a:pt x="3449151" y="498336"/>
                  </a:lnTo>
                  <a:lnTo>
                    <a:pt x="3410067" y="500532"/>
                  </a:lnTo>
                  <a:lnTo>
                    <a:pt x="3371246" y="504279"/>
                  </a:lnTo>
                  <a:cubicBezTo>
                    <a:pt x="3345410" y="506862"/>
                    <a:pt x="3319575" y="509315"/>
                    <a:pt x="3293739" y="511512"/>
                  </a:cubicBezTo>
                  <a:cubicBezTo>
                    <a:pt x="3087450" y="531662"/>
                    <a:pt x="2885531" y="563180"/>
                    <a:pt x="2689445" y="610198"/>
                  </a:cubicBezTo>
                  <a:cubicBezTo>
                    <a:pt x="2493357" y="657344"/>
                    <a:pt x="2302303" y="719088"/>
                    <a:pt x="2117875" y="800335"/>
                  </a:cubicBezTo>
                  <a:cubicBezTo>
                    <a:pt x="2072298" y="821648"/>
                    <a:pt x="2026854" y="843606"/>
                    <a:pt x="1981276" y="865566"/>
                  </a:cubicBezTo>
                  <a:cubicBezTo>
                    <a:pt x="1937025" y="889978"/>
                    <a:pt x="1891978" y="913229"/>
                    <a:pt x="1847991" y="938676"/>
                  </a:cubicBezTo>
                  <a:lnTo>
                    <a:pt x="1783069" y="978718"/>
                  </a:lnTo>
                  <a:lnTo>
                    <a:pt x="1750609" y="998869"/>
                  </a:lnTo>
                  <a:lnTo>
                    <a:pt x="1734312" y="1008945"/>
                  </a:lnTo>
                  <a:lnTo>
                    <a:pt x="1718547" y="1019924"/>
                  </a:lnTo>
                  <a:lnTo>
                    <a:pt x="1655481" y="1063582"/>
                  </a:lnTo>
                  <a:cubicBezTo>
                    <a:pt x="1634414" y="1078178"/>
                    <a:pt x="1612950" y="1092259"/>
                    <a:pt x="1593077" y="1108664"/>
                  </a:cubicBezTo>
                  <a:lnTo>
                    <a:pt x="1532263" y="1156197"/>
                  </a:lnTo>
                  <a:cubicBezTo>
                    <a:pt x="1511992" y="1172085"/>
                    <a:pt x="1491587" y="1187844"/>
                    <a:pt x="1472509" y="1205152"/>
                  </a:cubicBezTo>
                  <a:lnTo>
                    <a:pt x="1414212" y="1256175"/>
                  </a:lnTo>
                  <a:cubicBezTo>
                    <a:pt x="1395001" y="1273354"/>
                    <a:pt x="1375127" y="1290147"/>
                    <a:pt x="1357242" y="1308359"/>
                  </a:cubicBezTo>
                  <a:cubicBezTo>
                    <a:pt x="1283178" y="1379532"/>
                    <a:pt x="1212163" y="1452513"/>
                    <a:pt x="1153072" y="1529498"/>
                  </a:cubicBezTo>
                  <a:cubicBezTo>
                    <a:pt x="1090933" y="1605578"/>
                    <a:pt x="1043501" y="1685794"/>
                    <a:pt x="1002694" y="1770658"/>
                  </a:cubicBezTo>
                  <a:lnTo>
                    <a:pt x="974076" y="1835371"/>
                  </a:lnTo>
                  <a:lnTo>
                    <a:pt x="949564" y="1903573"/>
                  </a:lnTo>
                  <a:cubicBezTo>
                    <a:pt x="940820" y="1925661"/>
                    <a:pt x="934593" y="1950719"/>
                    <a:pt x="927173" y="1974229"/>
                  </a:cubicBezTo>
                  <a:cubicBezTo>
                    <a:pt x="920019" y="1998254"/>
                    <a:pt x="912468" y="2021504"/>
                    <a:pt x="906107" y="2046952"/>
                  </a:cubicBezTo>
                  <a:cubicBezTo>
                    <a:pt x="853906" y="2245614"/>
                    <a:pt x="809918" y="2463136"/>
                    <a:pt x="751092" y="2676266"/>
                  </a:cubicBezTo>
                  <a:cubicBezTo>
                    <a:pt x="693458" y="2889912"/>
                    <a:pt x="624166" y="3100976"/>
                    <a:pt x="547189" y="3308422"/>
                  </a:cubicBezTo>
                  <a:cubicBezTo>
                    <a:pt x="479617" y="3487580"/>
                    <a:pt x="444109" y="3675523"/>
                    <a:pt x="441195" y="3866306"/>
                  </a:cubicBezTo>
                  <a:cubicBezTo>
                    <a:pt x="438014" y="4057089"/>
                    <a:pt x="469282" y="4250456"/>
                    <a:pt x="527182" y="4439174"/>
                  </a:cubicBezTo>
                  <a:cubicBezTo>
                    <a:pt x="584815" y="4628278"/>
                    <a:pt x="671067" y="4811828"/>
                    <a:pt x="775073" y="4987240"/>
                  </a:cubicBezTo>
                  <a:cubicBezTo>
                    <a:pt x="827009" y="5075075"/>
                    <a:pt x="884246" y="5160327"/>
                    <a:pt x="943206" y="5244933"/>
                  </a:cubicBezTo>
                  <a:cubicBezTo>
                    <a:pt x="1002296" y="5329411"/>
                    <a:pt x="1064964" y="5412337"/>
                    <a:pt x="1133728" y="5490356"/>
                  </a:cubicBezTo>
                  <a:cubicBezTo>
                    <a:pt x="1203949" y="5567728"/>
                    <a:pt x="1279337" y="5642259"/>
                    <a:pt x="1359626" y="5709815"/>
                  </a:cubicBezTo>
                  <a:cubicBezTo>
                    <a:pt x="1398711" y="5744949"/>
                    <a:pt x="1439916" y="5777241"/>
                    <a:pt x="1481254" y="5809146"/>
                  </a:cubicBezTo>
                  <a:cubicBezTo>
                    <a:pt x="1501922" y="5825163"/>
                    <a:pt x="1522325" y="5841309"/>
                    <a:pt x="1543260" y="5856940"/>
                  </a:cubicBezTo>
                  <a:cubicBezTo>
                    <a:pt x="1564591" y="5871923"/>
                    <a:pt x="1585921" y="5886777"/>
                    <a:pt x="1607518" y="5901374"/>
                  </a:cubicBezTo>
                  <a:cubicBezTo>
                    <a:pt x="1778565" y="6019693"/>
                    <a:pt x="1961271" y="6115924"/>
                    <a:pt x="2145566" y="6193814"/>
                  </a:cubicBezTo>
                  <a:lnTo>
                    <a:pt x="2214991" y="6221844"/>
                  </a:lnTo>
                  <a:lnTo>
                    <a:pt x="2249307" y="6236182"/>
                  </a:lnTo>
                  <a:cubicBezTo>
                    <a:pt x="2260702" y="6241089"/>
                    <a:pt x="2272625" y="6244577"/>
                    <a:pt x="2284285" y="6248711"/>
                  </a:cubicBezTo>
                  <a:lnTo>
                    <a:pt x="2354241" y="6273124"/>
                  </a:lnTo>
                  <a:cubicBezTo>
                    <a:pt x="2360070" y="6275190"/>
                    <a:pt x="2365899" y="6277128"/>
                    <a:pt x="2371597" y="6279324"/>
                  </a:cubicBezTo>
                  <a:cubicBezTo>
                    <a:pt x="2377161" y="6281778"/>
                    <a:pt x="2382329" y="6285007"/>
                    <a:pt x="2387894" y="6287719"/>
                  </a:cubicBezTo>
                  <a:cubicBezTo>
                    <a:pt x="2398757" y="6293274"/>
                    <a:pt x="2410153" y="6297666"/>
                    <a:pt x="2421414" y="6302186"/>
                  </a:cubicBezTo>
                  <a:lnTo>
                    <a:pt x="2489117" y="6329441"/>
                  </a:lnTo>
                  <a:lnTo>
                    <a:pt x="2522902" y="6343134"/>
                  </a:lnTo>
                  <a:cubicBezTo>
                    <a:pt x="2534165" y="6347654"/>
                    <a:pt x="2545294" y="6352563"/>
                    <a:pt x="2556953" y="6356051"/>
                  </a:cubicBezTo>
                  <a:lnTo>
                    <a:pt x="2695009" y="6401905"/>
                  </a:lnTo>
                  <a:cubicBezTo>
                    <a:pt x="2880895" y="6457190"/>
                    <a:pt x="3073141" y="6489095"/>
                    <a:pt x="3268035" y="6501238"/>
                  </a:cubicBezTo>
                  <a:cubicBezTo>
                    <a:pt x="3292413" y="6502659"/>
                    <a:pt x="3316527" y="6505629"/>
                    <a:pt x="3341038" y="6506145"/>
                  </a:cubicBezTo>
                  <a:lnTo>
                    <a:pt x="3414703" y="6507050"/>
                  </a:lnTo>
                  <a:lnTo>
                    <a:pt x="3488237" y="6508212"/>
                  </a:lnTo>
                  <a:cubicBezTo>
                    <a:pt x="3500690" y="6508729"/>
                    <a:pt x="3512483" y="6508471"/>
                    <a:pt x="3524142" y="6507955"/>
                  </a:cubicBezTo>
                  <a:lnTo>
                    <a:pt x="3559252" y="6506921"/>
                  </a:lnTo>
                  <a:cubicBezTo>
                    <a:pt x="3582835" y="6506792"/>
                    <a:pt x="3605889" y="6504467"/>
                    <a:pt x="3629207" y="6503045"/>
                  </a:cubicBezTo>
                  <a:cubicBezTo>
                    <a:pt x="3652526" y="6502012"/>
                    <a:pt x="3675579" y="6499171"/>
                    <a:pt x="3698633" y="6496845"/>
                  </a:cubicBezTo>
                  <a:cubicBezTo>
                    <a:pt x="3710160" y="6495683"/>
                    <a:pt x="3721819" y="6494907"/>
                    <a:pt x="3733213" y="6493357"/>
                  </a:cubicBezTo>
                  <a:lnTo>
                    <a:pt x="3767529" y="6488707"/>
                  </a:lnTo>
                  <a:lnTo>
                    <a:pt x="3801845" y="6484057"/>
                  </a:lnTo>
                  <a:lnTo>
                    <a:pt x="3835895" y="6478116"/>
                  </a:lnTo>
                  <a:cubicBezTo>
                    <a:pt x="4017673" y="6446727"/>
                    <a:pt x="4194152" y="6390281"/>
                    <a:pt x="4364801" y="6308517"/>
                  </a:cubicBezTo>
                  <a:cubicBezTo>
                    <a:pt x="4535583" y="6227139"/>
                    <a:pt x="4700138" y="6120962"/>
                    <a:pt x="4861379" y="6000576"/>
                  </a:cubicBezTo>
                  <a:cubicBezTo>
                    <a:pt x="5022621" y="5879931"/>
                    <a:pt x="5180684" y="5745337"/>
                    <a:pt x="5341263" y="5605834"/>
                  </a:cubicBezTo>
                  <a:lnTo>
                    <a:pt x="5587301" y="5390379"/>
                  </a:lnTo>
                  <a:cubicBezTo>
                    <a:pt x="5674216" y="5315718"/>
                    <a:pt x="5761527" y="5244416"/>
                    <a:pt x="5849105" y="5176344"/>
                  </a:cubicBezTo>
                  <a:lnTo>
                    <a:pt x="5890489" y="5145260"/>
                  </a:lnTo>
                  <a:lnTo>
                    <a:pt x="5890489" y="5995323"/>
                  </a:lnTo>
                  <a:lnTo>
                    <a:pt x="5811477" y="6077819"/>
                  </a:lnTo>
                  <a:cubicBezTo>
                    <a:pt x="5654739" y="6238377"/>
                    <a:pt x="5487138" y="6396093"/>
                    <a:pt x="5301384" y="6542958"/>
                  </a:cubicBezTo>
                  <a:lnTo>
                    <a:pt x="5252008" y="6578438"/>
                  </a:lnTo>
                  <a:lnTo>
                    <a:pt x="1653730" y="6578438"/>
                  </a:lnTo>
                  <a:lnTo>
                    <a:pt x="1549768" y="6488821"/>
                  </a:lnTo>
                  <a:cubicBezTo>
                    <a:pt x="1461976" y="6409495"/>
                    <a:pt x="1378573" y="6327182"/>
                    <a:pt x="1298282" y="6243932"/>
                  </a:cubicBezTo>
                  <a:cubicBezTo>
                    <a:pt x="1278277" y="6223006"/>
                    <a:pt x="1258138" y="6202210"/>
                    <a:pt x="1237999" y="6181671"/>
                  </a:cubicBezTo>
                  <a:lnTo>
                    <a:pt x="1179967" y="6117862"/>
                  </a:lnTo>
                  <a:lnTo>
                    <a:pt x="1121936" y="6054569"/>
                  </a:lnTo>
                  <a:cubicBezTo>
                    <a:pt x="1102328" y="6033644"/>
                    <a:pt x="1084573" y="6011427"/>
                    <a:pt x="1065628" y="5990243"/>
                  </a:cubicBezTo>
                  <a:cubicBezTo>
                    <a:pt x="1028662" y="5947099"/>
                    <a:pt x="990239" y="5904991"/>
                    <a:pt x="954335" y="5861460"/>
                  </a:cubicBezTo>
                  <a:cubicBezTo>
                    <a:pt x="936050" y="5840018"/>
                    <a:pt x="917634" y="5818446"/>
                    <a:pt x="898953" y="5797393"/>
                  </a:cubicBezTo>
                  <a:cubicBezTo>
                    <a:pt x="880404" y="5776208"/>
                    <a:pt x="861325" y="5755412"/>
                    <a:pt x="842908" y="5733582"/>
                  </a:cubicBezTo>
                  <a:cubicBezTo>
                    <a:pt x="767919" y="5647942"/>
                    <a:pt x="693061" y="5561786"/>
                    <a:pt x="622442" y="5471884"/>
                  </a:cubicBezTo>
                  <a:cubicBezTo>
                    <a:pt x="551559" y="5382112"/>
                    <a:pt x="486639" y="5287430"/>
                    <a:pt x="425559" y="5190036"/>
                  </a:cubicBezTo>
                  <a:cubicBezTo>
                    <a:pt x="303668" y="4994990"/>
                    <a:pt x="200193" y="4786123"/>
                    <a:pt x="123877" y="4564210"/>
                  </a:cubicBezTo>
                  <a:cubicBezTo>
                    <a:pt x="47694" y="4342555"/>
                    <a:pt x="2249" y="4106045"/>
                    <a:pt x="130" y="3865530"/>
                  </a:cubicBezTo>
                  <a:cubicBezTo>
                    <a:pt x="-1328" y="3745403"/>
                    <a:pt x="9537" y="3624629"/>
                    <a:pt x="30602" y="3505793"/>
                  </a:cubicBezTo>
                  <a:cubicBezTo>
                    <a:pt x="51802" y="3386828"/>
                    <a:pt x="84659" y="3270059"/>
                    <a:pt x="126924" y="3157164"/>
                  </a:cubicBezTo>
                  <a:cubicBezTo>
                    <a:pt x="200457" y="2959276"/>
                    <a:pt x="271737" y="2761388"/>
                    <a:pt x="334803" y="2560530"/>
                  </a:cubicBezTo>
                  <a:lnTo>
                    <a:pt x="381176" y="2409144"/>
                  </a:lnTo>
                  <a:lnTo>
                    <a:pt x="425825" y="2255819"/>
                  </a:lnTo>
                  <a:lnTo>
                    <a:pt x="470210" y="2099523"/>
                  </a:lnTo>
                  <a:lnTo>
                    <a:pt x="492998" y="2020213"/>
                  </a:lnTo>
                  <a:lnTo>
                    <a:pt x="517509" y="1939224"/>
                  </a:lnTo>
                  <a:cubicBezTo>
                    <a:pt x="525061" y="1912485"/>
                    <a:pt x="534866" y="1884586"/>
                    <a:pt x="544007" y="1857201"/>
                  </a:cubicBezTo>
                  <a:cubicBezTo>
                    <a:pt x="553680" y="1829559"/>
                    <a:pt x="561496" y="1802304"/>
                    <a:pt x="573288" y="1774274"/>
                  </a:cubicBezTo>
                  <a:lnTo>
                    <a:pt x="606146" y="1690832"/>
                  </a:lnTo>
                  <a:cubicBezTo>
                    <a:pt x="618467" y="1663060"/>
                    <a:pt x="631716" y="1635417"/>
                    <a:pt x="644569" y="1607775"/>
                  </a:cubicBezTo>
                  <a:cubicBezTo>
                    <a:pt x="698625" y="1498368"/>
                    <a:pt x="763413" y="1391287"/>
                    <a:pt x="837874" y="1297638"/>
                  </a:cubicBezTo>
                  <a:cubicBezTo>
                    <a:pt x="910348" y="1201278"/>
                    <a:pt x="990107" y="1115897"/>
                    <a:pt x="1069602" y="1032194"/>
                  </a:cubicBezTo>
                  <a:cubicBezTo>
                    <a:pt x="1089079" y="1010624"/>
                    <a:pt x="1110012" y="990990"/>
                    <a:pt x="1130548" y="970839"/>
                  </a:cubicBezTo>
                  <a:lnTo>
                    <a:pt x="1192024" y="910129"/>
                  </a:lnTo>
                  <a:cubicBezTo>
                    <a:pt x="1212031" y="889462"/>
                    <a:pt x="1234024" y="870475"/>
                    <a:pt x="1255356" y="850841"/>
                  </a:cubicBezTo>
                  <a:lnTo>
                    <a:pt x="1319614" y="792068"/>
                  </a:lnTo>
                  <a:cubicBezTo>
                    <a:pt x="1340680" y="772176"/>
                    <a:pt x="1363469" y="753834"/>
                    <a:pt x="1385728" y="734975"/>
                  </a:cubicBezTo>
                  <a:lnTo>
                    <a:pt x="1452768" y="678528"/>
                  </a:lnTo>
                  <a:lnTo>
                    <a:pt x="1469594" y="664449"/>
                  </a:lnTo>
                  <a:lnTo>
                    <a:pt x="1487083" y="651015"/>
                  </a:lnTo>
                  <a:lnTo>
                    <a:pt x="1522193" y="624277"/>
                  </a:lnTo>
                  <a:lnTo>
                    <a:pt x="1592415" y="570671"/>
                  </a:lnTo>
                  <a:cubicBezTo>
                    <a:pt x="1640110" y="535925"/>
                    <a:pt x="1689531" y="503245"/>
                    <a:pt x="1738287" y="469402"/>
                  </a:cubicBezTo>
                  <a:cubicBezTo>
                    <a:pt x="1788634" y="438015"/>
                    <a:pt x="1839643" y="407013"/>
                    <a:pt x="1890918" y="376530"/>
                  </a:cubicBezTo>
                  <a:cubicBezTo>
                    <a:pt x="2098400" y="258209"/>
                    <a:pt x="2323503" y="166241"/>
                    <a:pt x="2555363" y="105274"/>
                  </a:cubicBezTo>
                  <a:cubicBezTo>
                    <a:pt x="2787223" y="44047"/>
                    <a:pt x="3024516" y="12013"/>
                    <a:pt x="3259291" y="3229"/>
                  </a:cubicBezTo>
                  <a:lnTo>
                    <a:pt x="3347265" y="903"/>
                  </a:ln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ACA5348F-9FF6-485F-898D-1BED7EC727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5999" y="52997"/>
              <a:ext cx="6093363" cy="6805004"/>
            </a:xfrm>
            <a:custGeom>
              <a:avLst/>
              <a:gdLst>
                <a:gd name="connsiteX0" fmla="*/ 3517682 w 5890491"/>
                <a:gd name="connsiteY0" fmla="*/ 0 h 6578439"/>
                <a:gd name="connsiteX1" fmla="*/ 5849513 w 5890491"/>
                <a:gd name="connsiteY1" fmla="*/ 841730 h 6578439"/>
                <a:gd name="connsiteX2" fmla="*/ 5890491 w 5890491"/>
                <a:gd name="connsiteY2" fmla="*/ 879061 h 6578439"/>
                <a:gd name="connsiteX3" fmla="*/ 5890491 w 5890491"/>
                <a:gd name="connsiteY3" fmla="*/ 2034114 h 6578439"/>
                <a:gd name="connsiteX4" fmla="*/ 5757065 w 5890491"/>
                <a:gd name="connsiteY4" fmla="*/ 1854938 h 6578439"/>
                <a:gd name="connsiteX5" fmla="*/ 5564060 w 5890491"/>
                <a:gd name="connsiteY5" fmla="*/ 1642182 h 6578439"/>
                <a:gd name="connsiteX6" fmla="*/ 3517551 w 5890491"/>
                <a:gd name="connsiteY6" fmla="*/ 790012 h 6578439"/>
                <a:gd name="connsiteX7" fmla="*/ 1611552 w 5890491"/>
                <a:gd name="connsiteY7" fmla="*/ 1543282 h 6578439"/>
                <a:gd name="connsiteX8" fmla="*/ 1340656 w 5890491"/>
                <a:gd name="connsiteY8" fmla="*/ 1897925 h 6578439"/>
                <a:gd name="connsiteX9" fmla="*/ 1201705 w 5890491"/>
                <a:gd name="connsiteY9" fmla="*/ 2361213 h 6578439"/>
                <a:gd name="connsiteX10" fmla="*/ 852705 w 5890491"/>
                <a:gd name="connsiteY10" fmla="*/ 3529176 h 6578439"/>
                <a:gd name="connsiteX11" fmla="*/ 863863 w 5890491"/>
                <a:gd name="connsiteY11" fmla="*/ 4437051 h 6578439"/>
                <a:gd name="connsiteX12" fmla="*/ 1413569 w 5890491"/>
                <a:gd name="connsiteY12" fmla="*/ 5357174 h 6578439"/>
                <a:gd name="connsiteX13" fmla="*/ 2339129 w 5890491"/>
                <a:gd name="connsiteY13" fmla="*/ 6143367 h 6578439"/>
                <a:gd name="connsiteX14" fmla="*/ 3439449 w 5890491"/>
                <a:gd name="connsiteY14" fmla="*/ 6420049 h 6578439"/>
                <a:gd name="connsiteX15" fmla="*/ 5251388 w 5890491"/>
                <a:gd name="connsiteY15" fmla="*/ 5349009 h 6578439"/>
                <a:gd name="connsiteX16" fmla="*/ 5657731 w 5890491"/>
                <a:gd name="connsiteY16" fmla="*/ 4959205 h 6578439"/>
                <a:gd name="connsiteX17" fmla="*/ 5836127 w 5890491"/>
                <a:gd name="connsiteY17" fmla="*/ 4792052 h 6578439"/>
                <a:gd name="connsiteX18" fmla="*/ 5890491 w 5890491"/>
                <a:gd name="connsiteY18" fmla="*/ 4738662 h 6578439"/>
                <a:gd name="connsiteX19" fmla="*/ 5890491 w 5890491"/>
                <a:gd name="connsiteY19" fmla="*/ 5821964 h 6578439"/>
                <a:gd name="connsiteX20" fmla="*/ 5802001 w 5890491"/>
                <a:gd name="connsiteY20" fmla="*/ 5907904 h 6578439"/>
                <a:gd name="connsiteX21" fmla="*/ 5294358 w 5890491"/>
                <a:gd name="connsiteY21" fmla="*/ 6397505 h 6578439"/>
                <a:gd name="connsiteX22" fmla="*/ 5077178 w 5890491"/>
                <a:gd name="connsiteY22" fmla="*/ 6578439 h 6578439"/>
                <a:gd name="connsiteX23" fmla="*/ 1567290 w 5890491"/>
                <a:gd name="connsiteY23" fmla="*/ 6578439 h 6578439"/>
                <a:gd name="connsiteX24" fmla="*/ 1508588 w 5890491"/>
                <a:gd name="connsiteY24" fmla="*/ 6535186 h 6578439"/>
                <a:gd name="connsiteX25" fmla="*/ 826498 w 5890491"/>
                <a:gd name="connsiteY25" fmla="*/ 5876034 h 6578439"/>
                <a:gd name="connsiteX26" fmla="*/ 122403 w 5890491"/>
                <a:gd name="connsiteY26" fmla="*/ 3255655 h 6578439"/>
                <a:gd name="connsiteX27" fmla="*/ 1061197 w 5890491"/>
                <a:gd name="connsiteY27" fmla="*/ 984650 h 6578439"/>
                <a:gd name="connsiteX28" fmla="*/ 3517682 w 5890491"/>
                <a:gd name="connsiteY28" fmla="*/ 0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5890491" h="6578439">
                  <a:moveTo>
                    <a:pt x="3517682" y="0"/>
                  </a:moveTo>
                  <a:cubicBezTo>
                    <a:pt x="4402017" y="0"/>
                    <a:pt x="5213742" y="315483"/>
                    <a:pt x="5849513" y="841730"/>
                  </a:cubicBezTo>
                  <a:lnTo>
                    <a:pt x="5890491" y="879061"/>
                  </a:lnTo>
                  <a:lnTo>
                    <a:pt x="5890491" y="2034114"/>
                  </a:lnTo>
                  <a:lnTo>
                    <a:pt x="5757065" y="1854938"/>
                  </a:lnTo>
                  <a:cubicBezTo>
                    <a:pt x="5696443" y="1781264"/>
                    <a:pt x="5632076" y="1710299"/>
                    <a:pt x="5564060" y="1642182"/>
                  </a:cubicBezTo>
                  <a:cubicBezTo>
                    <a:pt x="5015393" y="1092636"/>
                    <a:pt x="4288592" y="790012"/>
                    <a:pt x="3517551" y="790012"/>
                  </a:cubicBezTo>
                  <a:cubicBezTo>
                    <a:pt x="2701750" y="790012"/>
                    <a:pt x="2131676" y="1015335"/>
                    <a:pt x="1611552" y="1543282"/>
                  </a:cubicBezTo>
                  <a:cubicBezTo>
                    <a:pt x="1435754" y="1721722"/>
                    <a:pt x="1375945" y="1822729"/>
                    <a:pt x="1340656" y="1897925"/>
                  </a:cubicBezTo>
                  <a:cubicBezTo>
                    <a:pt x="1289148" y="2007623"/>
                    <a:pt x="1252432" y="2155907"/>
                    <a:pt x="1201705" y="2361213"/>
                  </a:cubicBezTo>
                  <a:cubicBezTo>
                    <a:pt x="1133721" y="2635919"/>
                    <a:pt x="1040568" y="3012290"/>
                    <a:pt x="852705" y="3529176"/>
                  </a:cubicBezTo>
                  <a:cubicBezTo>
                    <a:pt x="749952" y="3811784"/>
                    <a:pt x="753584" y="4108747"/>
                    <a:pt x="863863" y="4437051"/>
                  </a:cubicBezTo>
                  <a:cubicBezTo>
                    <a:pt x="964800" y="4737438"/>
                    <a:pt x="1154869" y="5055603"/>
                    <a:pt x="1413569" y="5357174"/>
                  </a:cubicBezTo>
                  <a:cubicBezTo>
                    <a:pt x="1718326" y="5712343"/>
                    <a:pt x="2021008" y="5969404"/>
                    <a:pt x="2339129" y="6143367"/>
                  </a:cubicBezTo>
                  <a:cubicBezTo>
                    <a:pt x="2679565" y="6329577"/>
                    <a:pt x="3039591" y="6420049"/>
                    <a:pt x="3439449" y="6420049"/>
                  </a:cubicBezTo>
                  <a:cubicBezTo>
                    <a:pt x="4142246" y="6420049"/>
                    <a:pt x="4633828" y="5976251"/>
                    <a:pt x="5251388" y="5349009"/>
                  </a:cubicBezTo>
                  <a:cubicBezTo>
                    <a:pt x="5389949" y="5208364"/>
                    <a:pt x="5526047" y="5081677"/>
                    <a:pt x="5657731" y="4959205"/>
                  </a:cubicBezTo>
                  <a:cubicBezTo>
                    <a:pt x="5719520" y="4901722"/>
                    <a:pt x="5779200" y="4846206"/>
                    <a:pt x="5836127" y="4792052"/>
                  </a:cubicBezTo>
                  <a:lnTo>
                    <a:pt x="5890491" y="4738662"/>
                  </a:lnTo>
                  <a:lnTo>
                    <a:pt x="5890491" y="5821964"/>
                  </a:lnTo>
                  <a:lnTo>
                    <a:pt x="5802001" y="5907904"/>
                  </a:lnTo>
                  <a:cubicBezTo>
                    <a:pt x="5634962" y="6077456"/>
                    <a:pt x="5467509" y="6243625"/>
                    <a:pt x="5294358" y="6397505"/>
                  </a:cubicBezTo>
                  <a:lnTo>
                    <a:pt x="5077178" y="6578439"/>
                  </a:lnTo>
                  <a:lnTo>
                    <a:pt x="1567290" y="6578439"/>
                  </a:lnTo>
                  <a:lnTo>
                    <a:pt x="1508588" y="6535186"/>
                  </a:lnTo>
                  <a:cubicBezTo>
                    <a:pt x="1263991" y="6345442"/>
                    <a:pt x="1038054" y="6122666"/>
                    <a:pt x="826498" y="5876034"/>
                  </a:cubicBezTo>
                  <a:cubicBezTo>
                    <a:pt x="261613" y="5217713"/>
                    <a:pt x="-239182" y="4250314"/>
                    <a:pt x="122403" y="3255655"/>
                  </a:cubicBezTo>
                  <a:cubicBezTo>
                    <a:pt x="607497" y="1921629"/>
                    <a:pt x="393040" y="1662857"/>
                    <a:pt x="1061197" y="984650"/>
                  </a:cubicBezTo>
                  <a:cubicBezTo>
                    <a:pt x="1729484" y="306444"/>
                    <a:pt x="2498060" y="0"/>
                    <a:pt x="3517682" y="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33B89F41-1D91-447A-88C5-8A917809FE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96000" y="52997"/>
              <a:ext cx="6093362" cy="6805004"/>
            </a:xfrm>
            <a:custGeom>
              <a:avLst/>
              <a:gdLst>
                <a:gd name="connsiteX0" fmla="*/ 5890490 w 5890490"/>
                <a:gd name="connsiteY0" fmla="*/ 5389037 h 6578439"/>
                <a:gd name="connsiteX1" fmla="*/ 5890490 w 5890490"/>
                <a:gd name="connsiteY1" fmla="*/ 5855587 h 6578439"/>
                <a:gd name="connsiteX2" fmla="*/ 5784593 w 5890490"/>
                <a:gd name="connsiteY2" fmla="*/ 5962054 h 6578439"/>
                <a:gd name="connsiteX3" fmla="*/ 5663414 w 5890490"/>
                <a:gd name="connsiteY3" fmla="*/ 6082564 h 6578439"/>
                <a:gd name="connsiteX4" fmla="*/ 5147099 w 5890490"/>
                <a:gd name="connsiteY4" fmla="*/ 6547726 h 6578439"/>
                <a:gd name="connsiteX5" fmla="*/ 5105015 w 5890490"/>
                <a:gd name="connsiteY5" fmla="*/ 6578439 h 6578439"/>
                <a:gd name="connsiteX6" fmla="*/ 4385601 w 5890490"/>
                <a:gd name="connsiteY6" fmla="*/ 6578439 h 6578439"/>
                <a:gd name="connsiteX7" fmla="*/ 4507252 w 5890490"/>
                <a:gd name="connsiteY7" fmla="*/ 6515968 h 6578439"/>
                <a:gd name="connsiteX8" fmla="*/ 4909330 w 5890490"/>
                <a:gd name="connsiteY8" fmla="*/ 6253453 h 6578439"/>
                <a:gd name="connsiteX9" fmla="*/ 5411374 w 5890490"/>
                <a:gd name="connsiteY9" fmla="*/ 5828544 h 6578439"/>
                <a:gd name="connsiteX10" fmla="*/ 5533570 w 5890490"/>
                <a:gd name="connsiteY10" fmla="*/ 5714534 h 6578439"/>
                <a:gd name="connsiteX11" fmla="*/ 5657425 w 5890490"/>
                <a:gd name="connsiteY11" fmla="*/ 5597650 h 6578439"/>
                <a:gd name="connsiteX12" fmla="*/ 3336813 w 5890490"/>
                <a:gd name="connsiteY12" fmla="*/ 499 h 6578439"/>
                <a:gd name="connsiteX13" fmla="*/ 3513674 w 5890490"/>
                <a:gd name="connsiteY13" fmla="*/ 1202 h 6578439"/>
                <a:gd name="connsiteX14" fmla="*/ 3602743 w 5890490"/>
                <a:gd name="connsiteY14" fmla="*/ 4827 h 6578439"/>
                <a:gd name="connsiteX15" fmla="*/ 3647213 w 5890490"/>
                <a:gd name="connsiteY15" fmla="*/ 6703 h 6578439"/>
                <a:gd name="connsiteX16" fmla="*/ 3691684 w 5890490"/>
                <a:gd name="connsiteY16" fmla="*/ 9453 h 6578439"/>
                <a:gd name="connsiteX17" fmla="*/ 3868927 w 5890490"/>
                <a:gd name="connsiteY17" fmla="*/ 27080 h 6578439"/>
                <a:gd name="connsiteX18" fmla="*/ 5200872 w 5890490"/>
                <a:gd name="connsiteY18" fmla="*/ 472240 h 6578439"/>
                <a:gd name="connsiteX19" fmla="*/ 5772711 w 5890490"/>
                <a:gd name="connsiteY19" fmla="*/ 866334 h 6578439"/>
                <a:gd name="connsiteX20" fmla="*/ 5890490 w 5890490"/>
                <a:gd name="connsiteY20" fmla="*/ 972426 h 6578439"/>
                <a:gd name="connsiteX21" fmla="*/ 5890490 w 5890490"/>
                <a:gd name="connsiteY21" fmla="*/ 1158576 h 6578439"/>
                <a:gd name="connsiteX22" fmla="*/ 5676045 w 5890490"/>
                <a:gd name="connsiteY22" fmla="*/ 986969 h 6578439"/>
                <a:gd name="connsiteX23" fmla="*/ 5103776 w 5890490"/>
                <a:gd name="connsiteY23" fmla="*/ 655879 h 6578439"/>
                <a:gd name="connsiteX24" fmla="*/ 4482465 w 5890490"/>
                <a:gd name="connsiteY24" fmla="*/ 440363 h 6578439"/>
                <a:gd name="connsiteX25" fmla="*/ 4402444 w 5890490"/>
                <a:gd name="connsiteY25" fmla="*/ 422111 h 6578439"/>
                <a:gd name="connsiteX26" fmla="*/ 4322423 w 5890490"/>
                <a:gd name="connsiteY26" fmla="*/ 404610 h 6578439"/>
                <a:gd name="connsiteX27" fmla="*/ 4241892 w 5890490"/>
                <a:gd name="connsiteY27" fmla="*/ 389858 h 6578439"/>
                <a:gd name="connsiteX28" fmla="*/ 4201627 w 5890490"/>
                <a:gd name="connsiteY28" fmla="*/ 382483 h 6578439"/>
                <a:gd name="connsiteX29" fmla="*/ 4161234 w 5890490"/>
                <a:gd name="connsiteY29" fmla="*/ 375857 h 6578439"/>
                <a:gd name="connsiteX30" fmla="*/ 3999280 w 5890490"/>
                <a:gd name="connsiteY30" fmla="*/ 353606 h 6578439"/>
                <a:gd name="connsiteX31" fmla="*/ 3836817 w 5890490"/>
                <a:gd name="connsiteY31" fmla="*/ 338480 h 6578439"/>
                <a:gd name="connsiteX32" fmla="*/ 3673972 w 5890490"/>
                <a:gd name="connsiteY32" fmla="*/ 330604 h 6578439"/>
                <a:gd name="connsiteX33" fmla="*/ 3511126 w 5890490"/>
                <a:gd name="connsiteY33" fmla="*/ 328978 h 6578439"/>
                <a:gd name="connsiteX34" fmla="*/ 3183142 w 5890490"/>
                <a:gd name="connsiteY34" fmla="*/ 342854 h 6578439"/>
                <a:gd name="connsiteX35" fmla="*/ 2541444 w 5890490"/>
                <a:gd name="connsiteY35" fmla="*/ 439988 h 6578439"/>
                <a:gd name="connsiteX36" fmla="*/ 1933895 w 5890490"/>
                <a:gd name="connsiteY36" fmla="*/ 650505 h 6578439"/>
                <a:gd name="connsiteX37" fmla="*/ 1378079 w 5890490"/>
                <a:gd name="connsiteY37" fmla="*/ 983905 h 6578439"/>
                <a:gd name="connsiteX38" fmla="*/ 1312967 w 5890490"/>
                <a:gd name="connsiteY38" fmla="*/ 1033660 h 6578439"/>
                <a:gd name="connsiteX39" fmla="*/ 1248364 w 5890490"/>
                <a:gd name="connsiteY39" fmla="*/ 1084413 h 6578439"/>
                <a:gd name="connsiteX40" fmla="*/ 1185163 w 5890490"/>
                <a:gd name="connsiteY40" fmla="*/ 1137168 h 6578439"/>
                <a:gd name="connsiteX41" fmla="*/ 1122852 w 5890490"/>
                <a:gd name="connsiteY41" fmla="*/ 1190922 h 6578439"/>
                <a:gd name="connsiteX42" fmla="*/ 892092 w 5890490"/>
                <a:gd name="connsiteY42" fmla="*/ 1421440 h 6578439"/>
                <a:gd name="connsiteX43" fmla="*/ 707202 w 5890490"/>
                <a:gd name="connsiteY43" fmla="*/ 1684212 h 6578439"/>
                <a:gd name="connsiteX44" fmla="*/ 670121 w 5890490"/>
                <a:gd name="connsiteY44" fmla="*/ 1756093 h 6578439"/>
                <a:gd name="connsiteX45" fmla="*/ 637630 w 5890490"/>
                <a:gd name="connsiteY45" fmla="*/ 1830724 h 6578439"/>
                <a:gd name="connsiteX46" fmla="*/ 607685 w 5890490"/>
                <a:gd name="connsiteY46" fmla="*/ 1907105 h 6578439"/>
                <a:gd name="connsiteX47" fmla="*/ 580034 w 5890490"/>
                <a:gd name="connsiteY47" fmla="*/ 1984986 h 6578439"/>
                <a:gd name="connsiteX48" fmla="*/ 481919 w 5890490"/>
                <a:gd name="connsiteY48" fmla="*/ 2304386 h 6578439"/>
                <a:gd name="connsiteX49" fmla="*/ 433881 w 5890490"/>
                <a:gd name="connsiteY49" fmla="*/ 2465399 h 6578439"/>
                <a:gd name="connsiteX50" fmla="*/ 384442 w 5890490"/>
                <a:gd name="connsiteY50" fmla="*/ 2626163 h 6578439"/>
                <a:gd name="connsiteX51" fmla="*/ 166039 w 5890490"/>
                <a:gd name="connsiteY51" fmla="*/ 3261338 h 6578439"/>
                <a:gd name="connsiteX52" fmla="*/ 56202 w 5890490"/>
                <a:gd name="connsiteY52" fmla="*/ 3910265 h 6578439"/>
                <a:gd name="connsiteX53" fmla="*/ 93664 w 5890490"/>
                <a:gd name="connsiteY53" fmla="*/ 4237292 h 6578439"/>
                <a:gd name="connsiteX54" fmla="*/ 111758 w 5890490"/>
                <a:gd name="connsiteY54" fmla="*/ 4317548 h 6578439"/>
                <a:gd name="connsiteX55" fmla="*/ 133038 w 5890490"/>
                <a:gd name="connsiteY55" fmla="*/ 4397054 h 6578439"/>
                <a:gd name="connsiteX56" fmla="*/ 157757 w 5890490"/>
                <a:gd name="connsiteY56" fmla="*/ 4475560 h 6578439"/>
                <a:gd name="connsiteX57" fmla="*/ 185153 w 5890490"/>
                <a:gd name="connsiteY57" fmla="*/ 4553066 h 6578439"/>
                <a:gd name="connsiteX58" fmla="*/ 493642 w 5890490"/>
                <a:gd name="connsiteY58" fmla="*/ 5132239 h 6578439"/>
                <a:gd name="connsiteX59" fmla="*/ 914391 w 5890490"/>
                <a:gd name="connsiteY59" fmla="*/ 5636528 h 6578439"/>
                <a:gd name="connsiteX60" fmla="*/ 1402034 w 5890490"/>
                <a:gd name="connsiteY60" fmla="*/ 6076188 h 6578439"/>
                <a:gd name="connsiteX61" fmla="*/ 1664397 w 5890490"/>
                <a:gd name="connsiteY61" fmla="*/ 6267079 h 6578439"/>
                <a:gd name="connsiteX62" fmla="*/ 1938992 w 5890490"/>
                <a:gd name="connsiteY62" fmla="*/ 6434343 h 6578439"/>
                <a:gd name="connsiteX63" fmla="*/ 2225931 w 5890490"/>
                <a:gd name="connsiteY63" fmla="*/ 6574322 h 6578439"/>
                <a:gd name="connsiteX64" fmla="*/ 2236328 w 5890490"/>
                <a:gd name="connsiteY64" fmla="*/ 6578439 h 6578439"/>
                <a:gd name="connsiteX65" fmla="*/ 1504665 w 5890490"/>
                <a:gd name="connsiteY65" fmla="*/ 6578439 h 6578439"/>
                <a:gd name="connsiteX66" fmla="*/ 1456827 w 5890490"/>
                <a:gd name="connsiteY66" fmla="*/ 6543476 h 6578439"/>
                <a:gd name="connsiteX67" fmla="*/ 1188475 w 5890490"/>
                <a:gd name="connsiteY67" fmla="*/ 6314083 h 6578439"/>
                <a:gd name="connsiteX68" fmla="*/ 721728 w 5890490"/>
                <a:gd name="connsiteY68" fmla="*/ 5798666 h 6578439"/>
                <a:gd name="connsiteX69" fmla="*/ 344175 w 5890490"/>
                <a:gd name="connsiteY69" fmla="*/ 5219495 h 6578439"/>
                <a:gd name="connsiteX70" fmla="*/ 87293 w 5890490"/>
                <a:gd name="connsiteY70" fmla="*/ 4583569 h 6578439"/>
                <a:gd name="connsiteX71" fmla="*/ 65886 w 5890490"/>
                <a:gd name="connsiteY71" fmla="*/ 4500813 h 6578439"/>
                <a:gd name="connsiteX72" fmla="*/ 47409 w 5890490"/>
                <a:gd name="connsiteY72" fmla="*/ 4417431 h 6578439"/>
                <a:gd name="connsiteX73" fmla="*/ 39000 w 5890490"/>
                <a:gd name="connsiteY73" fmla="*/ 4375677 h 6578439"/>
                <a:gd name="connsiteX74" fmla="*/ 31610 w 5890490"/>
                <a:gd name="connsiteY74" fmla="*/ 4333674 h 6578439"/>
                <a:gd name="connsiteX75" fmla="*/ 18868 w 5890490"/>
                <a:gd name="connsiteY75" fmla="*/ 4249417 h 6578439"/>
                <a:gd name="connsiteX76" fmla="*/ 646 w 5890490"/>
                <a:gd name="connsiteY76" fmla="*/ 3910265 h 6578439"/>
                <a:gd name="connsiteX77" fmla="*/ 130234 w 5890490"/>
                <a:gd name="connsiteY77" fmla="*/ 3248337 h 6578439"/>
                <a:gd name="connsiteX78" fmla="*/ 335383 w 5890490"/>
                <a:gd name="connsiteY78" fmla="*/ 2611911 h 6578439"/>
                <a:gd name="connsiteX79" fmla="*/ 487272 w 5890490"/>
                <a:gd name="connsiteY79" fmla="*/ 1958609 h 6578439"/>
                <a:gd name="connsiteX80" fmla="*/ 508550 w 5890490"/>
                <a:gd name="connsiteY80" fmla="*/ 1876227 h 6578439"/>
                <a:gd name="connsiteX81" fmla="*/ 531742 w 5890490"/>
                <a:gd name="connsiteY81" fmla="*/ 1793721 h 6578439"/>
                <a:gd name="connsiteX82" fmla="*/ 558245 w 5890490"/>
                <a:gd name="connsiteY82" fmla="*/ 1711465 h 6578439"/>
                <a:gd name="connsiteX83" fmla="*/ 590100 w 5890490"/>
                <a:gd name="connsiteY83" fmla="*/ 1630332 h 6578439"/>
                <a:gd name="connsiteX84" fmla="*/ 758680 w 5890490"/>
                <a:gd name="connsiteY84" fmla="*/ 1322433 h 6578439"/>
                <a:gd name="connsiteX85" fmla="*/ 976317 w 5890490"/>
                <a:gd name="connsiteY85" fmla="*/ 1049286 h 6578439"/>
                <a:gd name="connsiteX86" fmla="*/ 1035314 w 5890490"/>
                <a:gd name="connsiteY86" fmla="*/ 985406 h 6578439"/>
                <a:gd name="connsiteX87" fmla="*/ 1095329 w 5890490"/>
                <a:gd name="connsiteY87" fmla="*/ 922526 h 6578439"/>
                <a:gd name="connsiteX88" fmla="*/ 1157384 w 5890490"/>
                <a:gd name="connsiteY88" fmla="*/ 861271 h 6578439"/>
                <a:gd name="connsiteX89" fmla="*/ 1220841 w 5890490"/>
                <a:gd name="connsiteY89" fmla="*/ 801017 h 6578439"/>
                <a:gd name="connsiteX90" fmla="*/ 1286462 w 5890490"/>
                <a:gd name="connsiteY90" fmla="*/ 742886 h 6578439"/>
                <a:gd name="connsiteX91" fmla="*/ 1353233 w 5890490"/>
                <a:gd name="connsiteY91" fmla="*/ 685632 h 6578439"/>
                <a:gd name="connsiteX92" fmla="*/ 1369924 w 5890490"/>
                <a:gd name="connsiteY92" fmla="*/ 671256 h 6578439"/>
                <a:gd name="connsiteX93" fmla="*/ 1387380 w 5890490"/>
                <a:gd name="connsiteY93" fmla="*/ 657755 h 6578439"/>
                <a:gd name="connsiteX94" fmla="*/ 1422422 w 5890490"/>
                <a:gd name="connsiteY94" fmla="*/ 630877 h 6578439"/>
                <a:gd name="connsiteX95" fmla="*/ 1492759 w 5890490"/>
                <a:gd name="connsiteY95" fmla="*/ 577248 h 6578439"/>
                <a:gd name="connsiteX96" fmla="*/ 1528820 w 5890490"/>
                <a:gd name="connsiteY96" fmla="*/ 551496 h 6578439"/>
                <a:gd name="connsiteX97" fmla="*/ 1565390 w 5890490"/>
                <a:gd name="connsiteY97" fmla="*/ 526370 h 6578439"/>
                <a:gd name="connsiteX98" fmla="*/ 1639040 w 5890490"/>
                <a:gd name="connsiteY98" fmla="*/ 476490 h 6578439"/>
                <a:gd name="connsiteX99" fmla="*/ 1792075 w 5890490"/>
                <a:gd name="connsiteY99" fmla="*/ 384859 h 6578439"/>
                <a:gd name="connsiteX100" fmla="*/ 2455943 w 5890490"/>
                <a:gd name="connsiteY100" fmla="*/ 117836 h 6578439"/>
                <a:gd name="connsiteX101" fmla="*/ 3159952 w 5890490"/>
                <a:gd name="connsiteY101" fmla="*/ 7203 h 6578439"/>
                <a:gd name="connsiteX102" fmla="*/ 3336813 w 5890490"/>
                <a:gd name="connsiteY102" fmla="*/ 499 h 65784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5890490" h="6578439">
                  <a:moveTo>
                    <a:pt x="5890490" y="5389037"/>
                  </a:moveTo>
                  <a:lnTo>
                    <a:pt x="5890490" y="5855587"/>
                  </a:lnTo>
                  <a:lnTo>
                    <a:pt x="5784593" y="5962054"/>
                  </a:lnTo>
                  <a:cubicBezTo>
                    <a:pt x="5744454" y="6002308"/>
                    <a:pt x="5704062" y="6042436"/>
                    <a:pt x="5663414" y="6082564"/>
                  </a:cubicBezTo>
                  <a:cubicBezTo>
                    <a:pt x="5500314" y="6242577"/>
                    <a:pt x="5330970" y="6400714"/>
                    <a:pt x="5147099" y="6547726"/>
                  </a:cubicBezTo>
                  <a:lnTo>
                    <a:pt x="5105015" y="6578439"/>
                  </a:lnTo>
                  <a:lnTo>
                    <a:pt x="4385601" y="6578439"/>
                  </a:lnTo>
                  <a:lnTo>
                    <a:pt x="4507252" y="6515968"/>
                  </a:lnTo>
                  <a:cubicBezTo>
                    <a:pt x="4645901" y="6439679"/>
                    <a:pt x="4779837" y="6350961"/>
                    <a:pt x="4909330" y="6253453"/>
                  </a:cubicBezTo>
                  <a:cubicBezTo>
                    <a:pt x="5082369" y="6123567"/>
                    <a:pt x="5248145" y="5979180"/>
                    <a:pt x="5411374" y="5828544"/>
                  </a:cubicBezTo>
                  <a:cubicBezTo>
                    <a:pt x="5452149" y="5790791"/>
                    <a:pt x="5492924" y="5752788"/>
                    <a:pt x="5533570" y="5714534"/>
                  </a:cubicBezTo>
                  <a:lnTo>
                    <a:pt x="5657425" y="5597650"/>
                  </a:lnTo>
                  <a:close/>
                  <a:moveTo>
                    <a:pt x="3336813" y="499"/>
                  </a:moveTo>
                  <a:cubicBezTo>
                    <a:pt x="3395682" y="-392"/>
                    <a:pt x="3454550" y="-48"/>
                    <a:pt x="3513674" y="1202"/>
                  </a:cubicBezTo>
                  <a:lnTo>
                    <a:pt x="3602743" y="4827"/>
                  </a:lnTo>
                  <a:lnTo>
                    <a:pt x="3647213" y="6703"/>
                  </a:lnTo>
                  <a:cubicBezTo>
                    <a:pt x="3661994" y="7327"/>
                    <a:pt x="3676903" y="7703"/>
                    <a:pt x="3691684" y="9453"/>
                  </a:cubicBezTo>
                  <a:lnTo>
                    <a:pt x="3868927" y="27080"/>
                  </a:lnTo>
                  <a:cubicBezTo>
                    <a:pt x="4340645" y="85584"/>
                    <a:pt x="4795160" y="243221"/>
                    <a:pt x="5200872" y="472240"/>
                  </a:cubicBezTo>
                  <a:cubicBezTo>
                    <a:pt x="5403855" y="587124"/>
                    <a:pt x="5594988" y="719447"/>
                    <a:pt x="5772711" y="866334"/>
                  </a:cubicBezTo>
                  <a:lnTo>
                    <a:pt x="5890490" y="972426"/>
                  </a:lnTo>
                  <a:lnTo>
                    <a:pt x="5890490" y="1158576"/>
                  </a:lnTo>
                  <a:lnTo>
                    <a:pt x="5676045" y="986969"/>
                  </a:lnTo>
                  <a:cubicBezTo>
                    <a:pt x="5496587" y="857740"/>
                    <a:pt x="5304275" y="746699"/>
                    <a:pt x="5103776" y="655879"/>
                  </a:cubicBezTo>
                  <a:cubicBezTo>
                    <a:pt x="4903214" y="564747"/>
                    <a:pt x="4695006" y="492492"/>
                    <a:pt x="4482465" y="440363"/>
                  </a:cubicBezTo>
                  <a:lnTo>
                    <a:pt x="4402444" y="422111"/>
                  </a:lnTo>
                  <a:cubicBezTo>
                    <a:pt x="4375813" y="416111"/>
                    <a:pt x="4349436" y="408859"/>
                    <a:pt x="4322423" y="404610"/>
                  </a:cubicBezTo>
                  <a:lnTo>
                    <a:pt x="4241892" y="389858"/>
                  </a:lnTo>
                  <a:lnTo>
                    <a:pt x="4201627" y="382483"/>
                  </a:lnTo>
                  <a:cubicBezTo>
                    <a:pt x="4188248" y="379983"/>
                    <a:pt x="4174869" y="377483"/>
                    <a:pt x="4161234" y="375857"/>
                  </a:cubicBezTo>
                  <a:cubicBezTo>
                    <a:pt x="4107208" y="368482"/>
                    <a:pt x="4053308" y="360482"/>
                    <a:pt x="3999280" y="353606"/>
                  </a:cubicBezTo>
                  <a:cubicBezTo>
                    <a:pt x="3944999" y="348855"/>
                    <a:pt x="3890844" y="343854"/>
                    <a:pt x="3836817" y="338480"/>
                  </a:cubicBezTo>
                  <a:lnTo>
                    <a:pt x="3673972" y="330604"/>
                  </a:lnTo>
                  <a:cubicBezTo>
                    <a:pt x="3619690" y="329104"/>
                    <a:pt x="3565281" y="329604"/>
                    <a:pt x="3511126" y="328978"/>
                  </a:cubicBezTo>
                  <a:cubicBezTo>
                    <a:pt x="3402054" y="330728"/>
                    <a:pt x="3291706" y="334604"/>
                    <a:pt x="3183142" y="342854"/>
                  </a:cubicBezTo>
                  <a:cubicBezTo>
                    <a:pt x="2965505" y="358855"/>
                    <a:pt x="2750670" y="389733"/>
                    <a:pt x="2541444" y="439988"/>
                  </a:cubicBezTo>
                  <a:cubicBezTo>
                    <a:pt x="2332216" y="490117"/>
                    <a:pt x="2128850" y="559997"/>
                    <a:pt x="1933895" y="650505"/>
                  </a:cubicBezTo>
                  <a:cubicBezTo>
                    <a:pt x="1738939" y="741261"/>
                    <a:pt x="1553540" y="854146"/>
                    <a:pt x="1378079" y="983905"/>
                  </a:cubicBezTo>
                  <a:lnTo>
                    <a:pt x="1312967" y="1033660"/>
                  </a:lnTo>
                  <a:cubicBezTo>
                    <a:pt x="1291178" y="1050286"/>
                    <a:pt x="1269006" y="1066412"/>
                    <a:pt x="1248364" y="1084413"/>
                  </a:cubicBezTo>
                  <a:lnTo>
                    <a:pt x="1185163" y="1137168"/>
                  </a:lnTo>
                  <a:cubicBezTo>
                    <a:pt x="1164138" y="1154794"/>
                    <a:pt x="1142603" y="1172046"/>
                    <a:pt x="1122852" y="1190922"/>
                  </a:cubicBezTo>
                  <a:cubicBezTo>
                    <a:pt x="1041557" y="1264303"/>
                    <a:pt x="961663" y="1339309"/>
                    <a:pt x="892092" y="1421440"/>
                  </a:cubicBezTo>
                  <a:cubicBezTo>
                    <a:pt x="819589" y="1501822"/>
                    <a:pt x="759827" y="1590329"/>
                    <a:pt x="707202" y="1684212"/>
                  </a:cubicBezTo>
                  <a:cubicBezTo>
                    <a:pt x="694715" y="1708089"/>
                    <a:pt x="682227" y="1731841"/>
                    <a:pt x="670121" y="1756093"/>
                  </a:cubicBezTo>
                  <a:lnTo>
                    <a:pt x="637630" y="1830724"/>
                  </a:lnTo>
                  <a:cubicBezTo>
                    <a:pt x="626161" y="1855350"/>
                    <a:pt x="617624" y="1881603"/>
                    <a:pt x="607685" y="1907105"/>
                  </a:cubicBezTo>
                  <a:cubicBezTo>
                    <a:pt x="598128" y="1932857"/>
                    <a:pt x="588317" y="1958483"/>
                    <a:pt x="580034" y="1984986"/>
                  </a:cubicBezTo>
                  <a:cubicBezTo>
                    <a:pt x="544611" y="2089620"/>
                    <a:pt x="513393" y="2197128"/>
                    <a:pt x="481919" y="2304386"/>
                  </a:cubicBezTo>
                  <a:lnTo>
                    <a:pt x="433881" y="2465399"/>
                  </a:lnTo>
                  <a:lnTo>
                    <a:pt x="384442" y="2626163"/>
                  </a:lnTo>
                  <a:cubicBezTo>
                    <a:pt x="317672" y="2839680"/>
                    <a:pt x="243129" y="3050946"/>
                    <a:pt x="166039" y="3261338"/>
                  </a:cubicBezTo>
                  <a:cubicBezTo>
                    <a:pt x="88822" y="3468979"/>
                    <a:pt x="50850" y="3690248"/>
                    <a:pt x="56202" y="3910265"/>
                  </a:cubicBezTo>
                  <a:cubicBezTo>
                    <a:pt x="58495" y="4020274"/>
                    <a:pt x="71493" y="4129783"/>
                    <a:pt x="93664" y="4237292"/>
                  </a:cubicBezTo>
                  <a:cubicBezTo>
                    <a:pt x="99143" y="4264168"/>
                    <a:pt x="104623" y="4291045"/>
                    <a:pt x="111758" y="4317548"/>
                  </a:cubicBezTo>
                  <a:cubicBezTo>
                    <a:pt x="118384" y="4344176"/>
                    <a:pt x="124627" y="4370802"/>
                    <a:pt x="133038" y="4397054"/>
                  </a:cubicBezTo>
                  <a:cubicBezTo>
                    <a:pt x="140810" y="4423307"/>
                    <a:pt x="148456" y="4449683"/>
                    <a:pt x="157757" y="4475560"/>
                  </a:cubicBezTo>
                  <a:cubicBezTo>
                    <a:pt x="166549" y="4501562"/>
                    <a:pt x="175087" y="4527564"/>
                    <a:pt x="185153" y="4553066"/>
                  </a:cubicBezTo>
                  <a:cubicBezTo>
                    <a:pt x="262371" y="4758458"/>
                    <a:pt x="368895" y="4951974"/>
                    <a:pt x="493642" y="5132239"/>
                  </a:cubicBezTo>
                  <a:cubicBezTo>
                    <a:pt x="618389" y="5312627"/>
                    <a:pt x="760846" y="5480391"/>
                    <a:pt x="914391" y="5636528"/>
                  </a:cubicBezTo>
                  <a:cubicBezTo>
                    <a:pt x="1069081" y="5793166"/>
                    <a:pt x="1231544" y="5941677"/>
                    <a:pt x="1402034" y="6076188"/>
                  </a:cubicBezTo>
                  <a:cubicBezTo>
                    <a:pt x="1487535" y="6143320"/>
                    <a:pt x="1574565" y="6207574"/>
                    <a:pt x="1664397" y="6267079"/>
                  </a:cubicBezTo>
                  <a:cubicBezTo>
                    <a:pt x="1753592" y="6327459"/>
                    <a:pt x="1845336" y="6383088"/>
                    <a:pt x="1938992" y="6434343"/>
                  </a:cubicBezTo>
                  <a:cubicBezTo>
                    <a:pt x="2032647" y="6485659"/>
                    <a:pt x="2128309" y="6532600"/>
                    <a:pt x="2225931" y="6574322"/>
                  </a:cubicBezTo>
                  <a:lnTo>
                    <a:pt x="2236328" y="6578439"/>
                  </a:lnTo>
                  <a:lnTo>
                    <a:pt x="1504665" y="6578439"/>
                  </a:lnTo>
                  <a:lnTo>
                    <a:pt x="1456827" y="6543476"/>
                  </a:lnTo>
                  <a:cubicBezTo>
                    <a:pt x="1363554" y="6470595"/>
                    <a:pt x="1273848" y="6394340"/>
                    <a:pt x="1188475" y="6314083"/>
                  </a:cubicBezTo>
                  <a:cubicBezTo>
                    <a:pt x="1017856" y="6153445"/>
                    <a:pt x="863803" y="5979931"/>
                    <a:pt x="721728" y="5798666"/>
                  </a:cubicBezTo>
                  <a:cubicBezTo>
                    <a:pt x="579397" y="5616027"/>
                    <a:pt x="452103" y="5422511"/>
                    <a:pt x="344175" y="5219495"/>
                  </a:cubicBezTo>
                  <a:cubicBezTo>
                    <a:pt x="236505" y="5016354"/>
                    <a:pt x="147946" y="4803586"/>
                    <a:pt x="87293" y="4583569"/>
                  </a:cubicBezTo>
                  <a:cubicBezTo>
                    <a:pt x="79138" y="4556193"/>
                    <a:pt x="72639" y="4528440"/>
                    <a:pt x="65886" y="4500813"/>
                  </a:cubicBezTo>
                  <a:cubicBezTo>
                    <a:pt x="58751" y="4473311"/>
                    <a:pt x="53144" y="4445308"/>
                    <a:pt x="47409" y="4417431"/>
                  </a:cubicBezTo>
                  <a:cubicBezTo>
                    <a:pt x="44733" y="4403430"/>
                    <a:pt x="41294" y="4389679"/>
                    <a:pt x="39000" y="4375677"/>
                  </a:cubicBezTo>
                  <a:lnTo>
                    <a:pt x="31610" y="4333674"/>
                  </a:lnTo>
                  <a:cubicBezTo>
                    <a:pt x="26258" y="4305797"/>
                    <a:pt x="22563" y="4277544"/>
                    <a:pt x="18868" y="4249417"/>
                  </a:cubicBezTo>
                  <a:cubicBezTo>
                    <a:pt x="4214" y="4136784"/>
                    <a:pt x="-2158" y="4023275"/>
                    <a:pt x="646" y="3910265"/>
                  </a:cubicBezTo>
                  <a:cubicBezTo>
                    <a:pt x="5997" y="3683872"/>
                    <a:pt x="50596" y="3459605"/>
                    <a:pt x="130234" y="3248337"/>
                  </a:cubicBezTo>
                  <a:cubicBezTo>
                    <a:pt x="207961" y="3039196"/>
                    <a:pt x="278044" y="2827179"/>
                    <a:pt x="335383" y="2611911"/>
                  </a:cubicBezTo>
                  <a:cubicBezTo>
                    <a:pt x="393743" y="2396644"/>
                    <a:pt x="435792" y="2178627"/>
                    <a:pt x="487272" y="1958609"/>
                  </a:cubicBezTo>
                  <a:cubicBezTo>
                    <a:pt x="493259" y="1931107"/>
                    <a:pt x="501287" y="1903730"/>
                    <a:pt x="508550" y="1876227"/>
                  </a:cubicBezTo>
                  <a:cubicBezTo>
                    <a:pt x="516195" y="1848725"/>
                    <a:pt x="522312" y="1820972"/>
                    <a:pt x="531742" y="1793721"/>
                  </a:cubicBezTo>
                  <a:lnTo>
                    <a:pt x="558245" y="1711465"/>
                  </a:lnTo>
                  <a:cubicBezTo>
                    <a:pt x="568439" y="1684337"/>
                    <a:pt x="579652" y="1657459"/>
                    <a:pt x="590100" y="1630332"/>
                  </a:cubicBezTo>
                  <a:cubicBezTo>
                    <a:pt x="635080" y="1523075"/>
                    <a:pt x="690637" y="1417566"/>
                    <a:pt x="758680" y="1322433"/>
                  </a:cubicBezTo>
                  <a:cubicBezTo>
                    <a:pt x="824430" y="1225051"/>
                    <a:pt x="899610" y="1136168"/>
                    <a:pt x="976317" y="1049286"/>
                  </a:cubicBezTo>
                  <a:cubicBezTo>
                    <a:pt x="995049" y="1027035"/>
                    <a:pt x="1015436" y="1006533"/>
                    <a:pt x="1035314" y="985406"/>
                  </a:cubicBezTo>
                  <a:lnTo>
                    <a:pt x="1095329" y="922526"/>
                  </a:lnTo>
                  <a:cubicBezTo>
                    <a:pt x="1114953" y="901149"/>
                    <a:pt x="1136359" y="881397"/>
                    <a:pt x="1157384" y="861271"/>
                  </a:cubicBezTo>
                  <a:lnTo>
                    <a:pt x="1220841" y="801017"/>
                  </a:lnTo>
                  <a:cubicBezTo>
                    <a:pt x="1241610" y="780514"/>
                    <a:pt x="1264418" y="762014"/>
                    <a:pt x="1286462" y="742886"/>
                  </a:cubicBezTo>
                  <a:lnTo>
                    <a:pt x="1353233" y="685632"/>
                  </a:lnTo>
                  <a:lnTo>
                    <a:pt x="1369924" y="671256"/>
                  </a:lnTo>
                  <a:cubicBezTo>
                    <a:pt x="1375658" y="666631"/>
                    <a:pt x="1381520" y="662255"/>
                    <a:pt x="1387380" y="657755"/>
                  </a:cubicBezTo>
                  <a:lnTo>
                    <a:pt x="1422422" y="630877"/>
                  </a:lnTo>
                  <a:lnTo>
                    <a:pt x="1492759" y="577248"/>
                  </a:lnTo>
                  <a:cubicBezTo>
                    <a:pt x="1504355" y="567997"/>
                    <a:pt x="1516714" y="559997"/>
                    <a:pt x="1528820" y="551496"/>
                  </a:cubicBezTo>
                  <a:lnTo>
                    <a:pt x="1565390" y="526370"/>
                  </a:lnTo>
                  <a:lnTo>
                    <a:pt x="1639040" y="476490"/>
                  </a:lnTo>
                  <a:cubicBezTo>
                    <a:pt x="1689754" y="445613"/>
                    <a:pt x="1740723" y="414986"/>
                    <a:pt x="1792075" y="384859"/>
                  </a:cubicBezTo>
                  <a:cubicBezTo>
                    <a:pt x="2000282" y="268724"/>
                    <a:pt x="2224927" y="179467"/>
                    <a:pt x="2455943" y="117836"/>
                  </a:cubicBezTo>
                  <a:cubicBezTo>
                    <a:pt x="2687088" y="55957"/>
                    <a:pt x="2923964" y="21204"/>
                    <a:pt x="3159952" y="7203"/>
                  </a:cubicBezTo>
                  <a:cubicBezTo>
                    <a:pt x="3219076" y="3515"/>
                    <a:pt x="3277945" y="1389"/>
                    <a:pt x="3336813" y="49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9D2B147-FFEC-4388-CB03-56112A4BCF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6469500"/>
              </p:ext>
            </p:extLst>
          </p:nvPr>
        </p:nvGraphicFramePr>
        <p:xfrm>
          <a:off x="910624" y="5497975"/>
          <a:ext cx="9894012" cy="63795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98004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3298004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637958">
                <a:tc>
                  <a:txBody>
                    <a:bodyPr/>
                    <a:lstStyle/>
                    <a:p>
                      <a:r>
                        <a:rPr lang="en-US" sz="24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1774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48F9E-DCD6-F04B-15AD-DF1592E03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C377F-8A63-FEDB-F1D3-7895F86D9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4105" y="802955"/>
            <a:ext cx="4977976" cy="14540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0"/>
              </a:spcBef>
            </a:pPr>
            <a:r>
              <a:rPr lang="en-US" sz="36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Onyx</a:t>
            </a:r>
          </a:p>
        </p:txBody>
      </p:sp>
      <p:pic>
        <p:nvPicPr>
          <p:cNvPr id="7" name="Graphic 6" descr="Check List">
            <a:extLst>
              <a:ext uri="{FF2B5EF4-FFF2-40B4-BE49-F238E27FC236}">
                <a16:creationId xmlns:a16="http://schemas.microsoft.com/office/drawing/2014/main" id="{DDAC13C2-2C70-3FE2-9E86-7C70A052DB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6951" y="1793846"/>
            <a:ext cx="3620021" cy="3620021"/>
          </a:xfrm>
          <a:prstGeom prst="rect">
            <a:avLst/>
          </a:prstGeo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61FCE8-0B81-5C70-BC0B-DC8D08C8FF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4103" y="2257006"/>
            <a:ext cx="4977578" cy="363928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Fairness definitions and relaxation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outbound fairness</a:t>
            </a:r>
          </a:p>
          <a:p>
            <a:pPr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</a:rPr>
              <a:t>Scalable inbound fairness</a:t>
            </a:r>
          </a:p>
          <a:p>
            <a:pPr lvl="1" indent="-2286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2"/>
                </a:solidFill>
              </a:rPr>
              <a:t>A scheduling policy to gracefully handle bursts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D422C39A-55C7-E1FB-5AD3-65F9D94F50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67290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/>
                        <a:t>Definitions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57066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677F2E-E363-684D-92DA-14A02C1147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B236555-3ED9-5D6E-167C-E68F6C9CB2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A9A1B2-11C5-CF72-2C51-A1B57F4CCBC7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8F76380-F83E-8E69-012D-CE58704DC7FD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98ABFDE-31AB-983A-5800-679DA02B019D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81423E-4CE5-9660-1A81-879BD85005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1843078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3985065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E2AEE63-0ED7-016F-45B5-D6E6E5F037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B39BE6D-53F3-4863-1262-DF4A24101C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1AF601-E630-8CA2-E43E-ACD3791CE6A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EF6B28-059D-9EA2-78E1-EE2B14A7B29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DBACB3F-498A-DA64-5FA8-3E903C9D7595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D152D48-E50B-0A8D-2645-F5DAC89EDF49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A844FE3-3AF0-5E60-5736-E444FC83A05A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EC0AE415-55C3-751D-BC30-E2A2EDA00A9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1AC9103-7859-F21B-5F9F-6818C681A23D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1F89967-0B9B-BAFC-90B9-8CF5F178066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0BA6C20-01AD-7127-88A8-6B1BB1F6EF8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973601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4DEF20A-FA1A-62CF-7956-76B3740D96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7A8119C-12A3-C4C7-3BD0-352761FFCC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40445C-8EC5-81A0-CAE1-532C8A5CF915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1312C5-9A43-0BA5-85CB-D23B6268F1F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F1B0E8C-CAC9-A9EB-493F-29DBC8D92A98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26DC419-53AC-CE39-D9ED-A00AAD84D1A0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1D85235-C0E3-B753-FB0D-B543AAE45CC3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918DFA2-AA94-C691-AC12-3F390155128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1FC1A99-9659-31CA-347C-B849439CEF57}"/>
              </a:ext>
            </a:extLst>
          </p:cNvPr>
          <p:cNvSpPr/>
          <p:nvPr/>
        </p:nvSpPr>
        <p:spPr>
          <a:xfrm>
            <a:off x="2721658" y="30502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3F08AF-42E1-149F-8DA8-D25B50AB1B20}"/>
              </a:ext>
            </a:extLst>
          </p:cNvPr>
          <p:cNvSpPr/>
          <p:nvPr/>
        </p:nvSpPr>
        <p:spPr>
          <a:xfrm>
            <a:off x="2874058" y="32026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F9A5FF2-7EC6-F54F-B44B-0E2F384DD55C}"/>
              </a:ext>
            </a:extLst>
          </p:cNvPr>
          <p:cNvSpPr/>
          <p:nvPr/>
        </p:nvSpPr>
        <p:spPr>
          <a:xfrm>
            <a:off x="3026458" y="3355069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CF546D8-4DBB-B18B-2F22-7D02B25D1328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7FC8FAE-18E0-9F49-0EE0-904418EAA9B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9894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D18FC468-CDBC-602E-5B22-6BAC00F2D0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56B6E81D-CEDE-AEDF-4D35-F86BDAD15A6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86577C-4E9F-2492-75AE-23A9676667CB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456D25-18D1-2243-01EB-31B3196649D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AC0C665-78CB-1B96-AC46-6980BB8F5634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505ECEA-6FBC-2FF8-AAAB-F8DD79BA5A6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55900D4-701C-13B6-5441-31BC1A729FC2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E3F3628-4A39-6464-3733-6894DF3806B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7D9E8D8-C87F-126A-A72A-299C1380FDF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E163202-4FEE-5511-0262-3FE8ED849200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B616050-54DA-2D43-10C5-CAA39A574B54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D498305-A864-F24C-5883-93CB9205267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20795CCB-7805-B0A1-A8F6-65039EEC52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69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2E0E61A8-2E79-2F80-44BC-5FD3323B9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B154D9C1-D58A-000D-F432-A104C1DFCB9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008336-77D9-B470-4F8D-991048C5439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F31FA75-517A-5360-4C20-CE271D5BC809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1FFF389-1E25-FCC1-AF09-D37CF3AA30F7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33504F5-D851-1BCE-3614-085774A89D7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9FA99F9-331D-1019-2BDF-92283FAC31A1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454A941-3B6B-3868-36AF-D4DC12D2C29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995DBE5-F178-DDDF-33F3-6D4008801FB7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AEF6B78-C12B-DE2C-D7D0-765FAA8D6D45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DF42454-3748-57BD-65C1-609A655EE30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D5E4FB5-544C-CF45-12DD-9368C5C07E3D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B0B5BB9-46E6-7251-629E-84F0706BC900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65A269B-639B-83E7-1B8D-2DFCCEBC8EE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E62190D-9FCB-1F81-9EF3-142D6E70C42E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C78D44A-E7FB-B40E-8A71-E15F022AC6E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4AD5F5F1-F159-30AA-76CB-2905AF67B9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27834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36ADE9B6-2D34-FFB5-307A-5DF9213C43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9E9A26A-A53B-65A5-E9E9-0C58EBA7EEC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311A38-5B6E-833A-E7DF-CB14C6240406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9B465E-A3FF-5CC2-FB6A-163D00BD98F7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A4BA12-99A6-FA18-CDE6-F165DF00D742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D47FD07-F3B6-BCC3-0CFE-90D469EA66F8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E86E54F-7C13-20B0-E6A0-262EB118C7E8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8E4A2E9-DBDF-4C9F-30CE-DC811D580066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AF71C3B-986E-4A37-1D0C-CB1F8DCE4C08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010C54E-DBE3-4F9E-37EA-2136D728976C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9024C05-6817-D8ED-F513-A44F42E3B6F0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754420-F000-85AA-AA68-4D4361CDBAD0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8DD0EB-5001-BB59-8FCA-E178BE6AD27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26BBE3E-ACBA-18A2-106E-41C48473F39B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937B25A-2625-B6CC-E381-A063CC13C96C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98CAFB8-239F-156F-E5EE-75CBF4B641D8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2375D2-E325-4863-B936-45D2BF8C2F0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A3774072-E82C-2A0B-F80A-7AC8A7DE6B9D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30D7C0-4DEE-EDE5-1A25-AFEB4902965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58F7795-C475-2B33-CB2C-5DD787151B3A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1C365D58-7CEF-94A6-15AC-1B1DED82FBC6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C66AFA9-864A-CC97-E810-94B9347EEF2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75A3F6D5-4531-177C-32AC-B9DC966074B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204935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9340A91-478B-47BA-43C9-FBDF8E31BD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AFFADCB-CB02-8A1E-6F13-0878E2BAD4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46C7F2B-6DC2-C75D-A115-367E7C777546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CBB997D0-B57D-8CF2-0F95-13BAE2BC4C5A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C2EAA1-06F6-A7C0-1EEB-6BA6351D5F38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9C3B95-592C-1F5B-8C3B-9611EEAF9AE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DA7E42-A564-F245-7A75-2F95DC7E93A5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1412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FF09A675-045B-1AF6-26AD-99BD7D68E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9CF8939-DDCD-533F-B6C5-4E524395288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6E139A-0F28-65C1-95C2-5B3861577D41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01C3877-4EAB-D49A-357F-9192FE4028D4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0D9043-9413-934E-9CFF-603985D37A89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B851695-6814-FB65-50FC-DB95055D5803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B664CFB-D648-BBAF-9025-7A5A53627A95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60EF87D-F24B-2155-DD1B-80A8C4F440E2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28EB4B-1004-C7A8-046D-0BBE86F7BF4B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8A518AB-9F2A-F6DA-DFE4-10E08E317CB2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01F2FCB-ECBF-4922-9642-EE0AEDE02A69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A57750-D458-77CF-1379-DD80844F89CF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8FBAB75-FAF9-E531-B3A3-49652E908843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D5AFE86-9C9F-3B81-23C3-A7C613F2BF81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2AAB13E-94F5-B7AD-1780-EE5C0D5BE217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0D3AEE6-52AD-5D24-07E6-0C9D98026853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D73240-3D66-9933-7C70-3EACA82D8D86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9442BEE-2D9D-A972-0DA3-99362298B8EB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EEB024-8BCB-2A2F-8DEE-6B8D9B6D8FF7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626D700-B67C-CE1F-2D3E-C93F1CC0C262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510A17F-3539-4E3A-F4E3-99C333363744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E8DFEA62-3783-84F6-7528-43D741CD9CFF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6A85CC1-8DF7-2C26-BA3A-F8A2C6D863F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0" name="Table 19">
            <a:extLst>
              <a:ext uri="{FF2B5EF4-FFF2-40B4-BE49-F238E27FC236}">
                <a16:creationId xmlns:a16="http://schemas.microsoft.com/office/drawing/2014/main" id="{400D5A03-95EF-E124-1680-82D1D688F9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0590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2CE0D5-C33E-3810-E1A3-93FF48FF25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88FE0E17-1645-736C-5612-CEEC136B1CE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F94081-D31F-85E6-D214-FCB65A802940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468769B-73E9-E8CD-E1A3-C5EC7692C17E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4C53B0-66BD-6FA7-BCDE-40BE3C42F24A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3187CB2-D8E2-7922-408A-0F7D53E4D24F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CD8313-0518-D67D-62A5-EA218D453D6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688BD516-7918-9E54-C40F-CAFF3F98EE35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2972AA5-D310-E57B-9314-25648E830B20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A78271A5-BC2A-9777-EE2B-A971C99BCB64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FDA627D-85CE-2D2D-80FF-4DE094EC47CD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D949E6-939A-CBDA-E216-46D5AF1B24A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CEAF35B-A668-966C-EF23-32B7BE6B5DFC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8F42A35-38F8-1FFC-E370-C97343CF82FC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F2A6EFB-FA93-2050-DE41-3EEBFB214E12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E71F279-B747-19D0-CB1A-5ADAFA175DA0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2D1E25B-7E16-D9CC-212A-869962A1808B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6DFEE537-357F-5304-555D-5709996A100E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0C0C617-49AA-412F-EDD8-1FCCB10E5143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471D1A65-94EB-6001-22E9-BBB83226CB5E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2FAFD2-AAF3-99A1-A607-3D60A8B9CF55}"/>
              </a:ext>
            </a:extLst>
          </p:cNvPr>
          <p:cNvSpPr/>
          <p:nvPr/>
        </p:nvSpPr>
        <p:spPr>
          <a:xfrm>
            <a:off x="8953510" y="3951245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EBECBE2-D90C-F565-6030-E10E3EC5AFF9}"/>
              </a:ext>
            </a:extLst>
          </p:cNvPr>
          <p:cNvSpPr/>
          <p:nvPr/>
        </p:nvSpPr>
        <p:spPr>
          <a:xfrm>
            <a:off x="10538612" y="395124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7878FAA-40A8-1FDD-FBB5-BC688D56CD38}"/>
              </a:ext>
            </a:extLst>
          </p:cNvPr>
          <p:cNvSpPr/>
          <p:nvPr/>
        </p:nvSpPr>
        <p:spPr>
          <a:xfrm>
            <a:off x="7187860" y="3951245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F4174AD-D2DB-36DC-A235-65A7B2124677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12D036A5-CDD3-904A-A95E-435240057F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7777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55726BA9-CCF0-BC6D-FFDC-7B2CFA671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78746C9C-4C79-15CF-EEF0-36BFE74D21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166B7E-21BE-6678-7E9D-10F64C2A00DF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8EAF0-35EF-9ED1-D78C-7951C53BEDC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B760685-71F8-E470-64FD-98925E12833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5B4F4D-CAD4-A917-74B5-ED587A2A678E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E4506DE-BCFD-0201-66F9-9B93B99D9940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283516E-0F7C-3395-D547-F06580D5280B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F719DD1-26F9-2D35-82A1-19E9FA58F873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F50577F-63F9-8D5D-6397-CDA6B825CED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FC8107E-D1A9-B70F-3B5D-B397AEF75A6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239291A-698F-0AFD-43C1-9E39A7EBC31C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699C23A-987B-B073-5E3F-7A7C79062DFF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A62865-8FF2-B44E-4C8C-6359DAE5B7FD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D2DB7F6-48E7-B2C0-6B9E-41935F34C6A9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F29104-6E00-02B8-1BE5-F8645B8CA465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D1FD19A-D7DF-BEBD-4D61-5476BBB7C610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43187D5-EC38-CC4D-C988-BCCF68DEC9B6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0D45D07-6F3B-B10E-3282-5CE37F934EF1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4277761-3DD3-2A10-403D-B2762A1268FF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6931C2F7-9237-90AA-C095-2790C6E4E70A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4AEA54EB-04AD-50BB-B3EE-3F4BAFFB49A6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330C3CF-72D5-E2F2-9F37-F11537750473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86F88B-09D1-6387-E486-DA742B5E99CA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6E997CCF-98D3-D022-C3ED-B0AC697F1C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103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62619EC-3C00-ABFE-6834-6F6E7AF03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37D444F1-1727-A4FD-0264-D43D1DBE8AB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3672F51-1846-1ED1-FDD5-E3E5883D865E}"/>
              </a:ext>
            </a:extLst>
          </p:cNvPr>
          <p:cNvSpPr txBox="1"/>
          <p:nvPr/>
        </p:nvSpPr>
        <p:spPr>
          <a:xfrm>
            <a:off x="415600" y="1771320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755FC0-92DC-7FED-AE0A-AEDB8B4F5551}"/>
              </a:ext>
            </a:extLst>
          </p:cNvPr>
          <p:cNvSpPr txBox="1"/>
          <p:nvPr/>
        </p:nvSpPr>
        <p:spPr>
          <a:xfrm>
            <a:off x="9351075" y="5272395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CBAF6C4-5170-43A6-2C16-077BEA42D756}"/>
              </a:ext>
            </a:extLst>
          </p:cNvPr>
          <p:cNvSpPr/>
          <p:nvPr/>
        </p:nvSpPr>
        <p:spPr>
          <a:xfrm>
            <a:off x="1970145" y="2428790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037C253-1B9D-D507-B9A1-5D84F5A44857}"/>
              </a:ext>
            </a:extLst>
          </p:cNvPr>
          <p:cNvSpPr/>
          <p:nvPr/>
        </p:nvSpPr>
        <p:spPr>
          <a:xfrm>
            <a:off x="919756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A4E640D-7DE6-6D63-CFE7-8F1239E6B709}"/>
              </a:ext>
            </a:extLst>
          </p:cNvPr>
          <p:cNvSpPr/>
          <p:nvPr/>
        </p:nvSpPr>
        <p:spPr>
          <a:xfrm>
            <a:off x="2636080" y="5655828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C8F8AF28-8DFF-B713-F749-16BCDC5A5D70}"/>
              </a:ext>
            </a:extLst>
          </p:cNvPr>
          <p:cNvSpPr/>
          <p:nvPr/>
        </p:nvSpPr>
        <p:spPr>
          <a:xfrm>
            <a:off x="4190625" y="5652051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87760E3-84FF-9EC0-6070-60B5F34CCBC1}"/>
              </a:ext>
            </a:extLst>
          </p:cNvPr>
          <p:cNvSpPr/>
          <p:nvPr/>
        </p:nvSpPr>
        <p:spPr>
          <a:xfrm>
            <a:off x="1264536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F7887B-2C28-FECF-47DA-D07AEE1A2676}"/>
              </a:ext>
            </a:extLst>
          </p:cNvPr>
          <p:cNvSpPr/>
          <p:nvPr/>
        </p:nvSpPr>
        <p:spPr>
          <a:xfrm>
            <a:off x="2965057" y="5272395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14BC95D-2CD8-F9A2-9EFD-F2686477B9BB}"/>
              </a:ext>
            </a:extLst>
          </p:cNvPr>
          <p:cNvSpPr/>
          <p:nvPr/>
        </p:nvSpPr>
        <p:spPr>
          <a:xfrm>
            <a:off x="4536455" y="5228454"/>
            <a:ext cx="520505" cy="326584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E0B859-B72C-A756-843C-8E180E5F7481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8B5BECA-C057-4FC1-12D6-69ACB13B75D9}"/>
              </a:ext>
            </a:extLst>
          </p:cNvPr>
          <p:cNvSpPr txBox="1"/>
          <p:nvPr/>
        </p:nvSpPr>
        <p:spPr>
          <a:xfrm>
            <a:off x="1300207" y="4858042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t1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95079EB-F930-5E7F-8FE3-4E5902BB5AA2}"/>
              </a:ext>
            </a:extLst>
          </p:cNvPr>
          <p:cNvSpPr txBox="1"/>
          <p:nvPr/>
        </p:nvSpPr>
        <p:spPr>
          <a:xfrm>
            <a:off x="2929385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t2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40AF47B-C09C-93E5-313B-FD90EAB365B3}"/>
              </a:ext>
            </a:extLst>
          </p:cNvPr>
          <p:cNvSpPr txBox="1"/>
          <p:nvPr/>
        </p:nvSpPr>
        <p:spPr>
          <a:xfrm>
            <a:off x="4558563" y="4858041"/>
            <a:ext cx="4491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t3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7DB5B05-D67A-E601-DA11-CB45C6BCD454}"/>
              </a:ext>
            </a:extLst>
          </p:cNvPr>
          <p:cNvSpPr/>
          <p:nvPr/>
        </p:nvSpPr>
        <p:spPr>
          <a:xfrm>
            <a:off x="1461043" y="294256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7766903-06ED-6AE4-F5DC-292D45FABC91}"/>
              </a:ext>
            </a:extLst>
          </p:cNvPr>
          <p:cNvSpPr/>
          <p:nvPr/>
        </p:nvSpPr>
        <p:spPr>
          <a:xfrm>
            <a:off x="7952959" y="1205949"/>
            <a:ext cx="2220480" cy="27684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8CC608-F6BE-4177-BC5F-DEC02A47F56F}"/>
              </a:ext>
            </a:extLst>
          </p:cNvPr>
          <p:cNvSpPr/>
          <p:nvPr/>
        </p:nvSpPr>
        <p:spPr>
          <a:xfrm>
            <a:off x="6902570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95159DD-93E9-23C2-C507-13FD98B7E5A8}"/>
              </a:ext>
            </a:extLst>
          </p:cNvPr>
          <p:cNvSpPr/>
          <p:nvPr/>
        </p:nvSpPr>
        <p:spPr>
          <a:xfrm>
            <a:off x="8618894" y="4432987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7BF585F-D616-91A8-C3D3-5FB12C5A8AD6}"/>
              </a:ext>
            </a:extLst>
          </p:cNvPr>
          <p:cNvSpPr/>
          <p:nvPr/>
        </p:nvSpPr>
        <p:spPr>
          <a:xfrm>
            <a:off x="10173439" y="4429210"/>
            <a:ext cx="1212167" cy="276843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MP3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8AE7D72C-545E-9FF9-373F-F0F0152439DE}"/>
              </a:ext>
            </a:extLst>
          </p:cNvPr>
          <p:cNvSpPr/>
          <p:nvPr/>
        </p:nvSpPr>
        <p:spPr>
          <a:xfrm>
            <a:off x="8869256" y="1706261"/>
            <a:ext cx="481819" cy="42654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AA85371-87AD-AF2F-A86F-228CC893507C}"/>
              </a:ext>
            </a:extLst>
          </p:cNvPr>
          <p:cNvSpPr/>
          <p:nvPr/>
        </p:nvSpPr>
        <p:spPr>
          <a:xfrm>
            <a:off x="8869254" y="2204975"/>
            <a:ext cx="481819" cy="426542"/>
          </a:xfrm>
          <a:prstGeom prst="ellipse">
            <a:avLst/>
          </a:prstGeom>
          <a:solidFill>
            <a:schemeClr val="accent5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A8EB2CE-5F0B-315C-21C5-40D53B748975}"/>
              </a:ext>
            </a:extLst>
          </p:cNvPr>
          <p:cNvSpPr/>
          <p:nvPr/>
        </p:nvSpPr>
        <p:spPr>
          <a:xfrm>
            <a:off x="8869255" y="2657260"/>
            <a:ext cx="481819" cy="426542"/>
          </a:xfrm>
          <a:prstGeom prst="ellipse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F48C520-8DCD-4DAA-3FE5-1E3D312D0B1F}"/>
              </a:ext>
            </a:extLst>
          </p:cNvPr>
          <p:cNvSpPr/>
          <p:nvPr/>
        </p:nvSpPr>
        <p:spPr>
          <a:xfrm>
            <a:off x="6862864" y="2118023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5092569-C265-D1AC-39C5-CA97EFC3C1B3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E10A786-B7D0-525E-D672-2C58594D8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426809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1954EB3-85F7-9C03-F4CC-6330F2C9C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38779FE-98B1-64B9-6D27-BDF76EE1D62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</a:t>
            </a:r>
            <a:r>
              <a:rPr lang="en" baseline="30000" dirty="0"/>
              <a:t>1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85B7C6-C79E-E57C-490E-2BF172BD0CD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1EC9F0-1C4D-55EC-19B6-CD2A696C0297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15D44-3401-E960-6EBF-5C606CC29869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E5546B-5BCC-B060-1C12-3CE1B4000E3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AC63BA-24A9-BDDE-0C4B-605750DC6F92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E413D2C-F810-63F9-563C-7949ED3A2CD8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C6FEF1E-8161-0E8A-61D2-636AFC405B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931100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87D40CDD-7D0B-C50D-C02E-9F988AA8CD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EF8E9034-89CD-DE11-0A90-4BA7D7A487E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E96BC44-F55F-88A7-E2B9-E19338734CBA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F40730-6135-5C55-7536-A3DA0C37259B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B752D1-5133-9C65-C1A9-DDD2D8FC5545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1C1D2A8-2724-E065-B4ED-D3D65E0174AA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Difference in data reception time for any two participants should be 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F76652-8D0A-6A1C-B2E0-45AA5AC98F85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13C7584-3F3C-42D0-25F8-D7FEC30A7349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30BF60-1CEF-6524-F294-0DBEDF6656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026734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02ABB61-5FB2-24F3-C72E-0D1CB6FE8A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66F60F55-C667-03AF-236A-BE88497571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5DED8E4-0F3E-996C-D0B5-0E9732E6EC9F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88769CD-9708-3C62-A609-DF74716F2895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DA44D-28C0-4E6F-760E-F9C91FB41E3B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8DE83E3-3094-DA0A-1C4A-398CF3CA365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C5B18FC-62C9-D104-F61C-588EF7F148BF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49ADE82-B1B6-A16A-A142-7D9EC438D11D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bg1"/>
                </a:solidFill>
              </a:rPr>
              <a:t>Orders should be seen by the exchange in the generation order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6CA9BC7-5CA1-0320-530B-1C031FE431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8784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2F1B396-0A9E-D9E1-99EB-D7609CC03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2F644B00-047A-5C30-DA28-D719F4201A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F37490-D970-4E0A-C23F-145FCF2A00A4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35420D-7ED7-D2CE-9494-7BE9070FAB63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14B7170-816E-CB2F-C85E-05F5FF12DB6A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98A1486-9C55-C1EA-6E8F-C664EDC02916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E2633C3-89CD-7573-C245-0BD245CFDA39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94412019-D59F-8657-AB2E-7C87C0B3B212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FA2EA0D6-48B9-A7B1-8827-F287D3148119}"/>
              </a:ext>
            </a:extLst>
          </p:cNvPr>
          <p:cNvSpPr/>
          <p:nvPr/>
        </p:nvSpPr>
        <p:spPr>
          <a:xfrm>
            <a:off x="1913206" y="5666089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scale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122FC294-408C-D267-BB48-9F0B7319DB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419105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205BBE8-5203-ECB3-6824-05F81C8B7A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9">
            <a:extLst>
              <a:ext uri="{FF2B5EF4-FFF2-40B4-BE49-F238E27FC236}">
                <a16:creationId xmlns:a16="http://schemas.microsoft.com/office/drawing/2014/main" id="{F248277D-0B09-E1C4-3348-D79521DBA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Fairness In Practice</a:t>
            </a:r>
            <a:endParaRPr baseline="30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761002-F2C9-2968-31C8-1701B9CFE01B}"/>
              </a:ext>
            </a:extLst>
          </p:cNvPr>
          <p:cNvSpPr txBox="1"/>
          <p:nvPr/>
        </p:nvSpPr>
        <p:spPr>
          <a:xfrm>
            <a:off x="2075587" y="1770109"/>
            <a:ext cx="2220480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Outbound Fairness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3441D98-826A-294D-BB9E-2E226608E14C}"/>
              </a:ext>
            </a:extLst>
          </p:cNvPr>
          <p:cNvSpPr txBox="1"/>
          <p:nvPr/>
        </p:nvSpPr>
        <p:spPr>
          <a:xfrm>
            <a:off x="8079622" y="5356801"/>
            <a:ext cx="2034531" cy="379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1867" kern="0" dirty="0">
                <a:solidFill>
                  <a:srgbClr val="00B050"/>
                </a:solidFill>
                <a:latin typeface="Arial"/>
                <a:cs typeface="Arial"/>
                <a:sym typeface="Arial"/>
              </a:rPr>
              <a:t>Inbound Fairness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B5A1382-C02D-8EC8-FECA-5CB015DA13C7}"/>
              </a:ext>
            </a:extLst>
          </p:cNvPr>
          <p:cNvSpPr txBox="1"/>
          <p:nvPr/>
        </p:nvSpPr>
        <p:spPr>
          <a:xfrm>
            <a:off x="815926" y="29827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4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9764EBC-FBCC-AC6B-D855-A6AC459708FF}"/>
              </a:ext>
            </a:extLst>
          </p:cNvPr>
          <p:cNvSpPr/>
          <p:nvPr/>
        </p:nvSpPr>
        <p:spPr>
          <a:xfrm>
            <a:off x="1475111" y="2304327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Difference in data reception time for any two participants should be ~0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1B31F0C-9C3F-F586-D5D7-E4FE8CE5D500}"/>
              </a:ext>
            </a:extLst>
          </p:cNvPr>
          <p:cNvSpPr txBox="1"/>
          <p:nvPr/>
        </p:nvSpPr>
        <p:spPr>
          <a:xfrm>
            <a:off x="9421414" y="146922"/>
            <a:ext cx="29837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" sz="800" dirty="0"/>
              <a:t>[1] </a:t>
            </a:r>
            <a:r>
              <a:rPr lang="en-US" sz="800" dirty="0"/>
              <a:t>CloudEx: A Fair-Access Financial Exchange in the Cloud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8043E6C-1BB2-9FC0-CACE-61506051EEFA}"/>
              </a:ext>
            </a:extLst>
          </p:cNvPr>
          <p:cNvSpPr/>
          <p:nvPr/>
        </p:nvSpPr>
        <p:spPr>
          <a:xfrm>
            <a:off x="6862862" y="3429000"/>
            <a:ext cx="4186695" cy="181846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Orders should be seen by the exchange in the timestamped generation order</a:t>
            </a:r>
          </a:p>
        </p:txBody>
      </p:sp>
      <p:sp>
        <p:nvSpPr>
          <p:cNvPr id="2" name="Google Shape;113;p19">
            <a:extLst>
              <a:ext uri="{FF2B5EF4-FFF2-40B4-BE49-F238E27FC236}">
                <a16:creationId xmlns:a16="http://schemas.microsoft.com/office/drawing/2014/main" id="{25E60E87-559C-5E2F-C883-9A3CEA3B6402}"/>
              </a:ext>
            </a:extLst>
          </p:cNvPr>
          <p:cNvSpPr/>
          <p:nvPr/>
        </p:nvSpPr>
        <p:spPr>
          <a:xfrm>
            <a:off x="1913206" y="5657770"/>
            <a:ext cx="7943314" cy="97462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noFill/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 defTabSz="1219170">
              <a:buClr>
                <a:srgbClr val="000000"/>
              </a:buClr>
            </a:pP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Achieving fairness while being performant at </a:t>
            </a:r>
            <a:b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</a:br>
            <a:r>
              <a:rPr lang="en-US" sz="3600" kern="0" dirty="0">
                <a:solidFill>
                  <a:schemeClr val="accent6"/>
                </a:solidFill>
                <a:latin typeface="Arial"/>
                <a:cs typeface="Arial"/>
                <a:sym typeface="Arial"/>
              </a:rPr>
              <a:t>scale</a:t>
            </a:r>
            <a:r>
              <a:rPr lang="en-US" sz="2400" kern="0" dirty="0">
                <a:solidFill>
                  <a:schemeClr val="bg1"/>
                </a:solidFill>
                <a:latin typeface="Arial"/>
                <a:cs typeface="Arial"/>
                <a:sym typeface="Arial"/>
              </a:rPr>
              <a:t> is our goal.</a:t>
            </a:r>
            <a:endParaRPr sz="2400" kern="0" dirty="0">
              <a:solidFill>
                <a:schemeClr val="bg1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" name="Up Arrow 3">
            <a:extLst>
              <a:ext uri="{FF2B5EF4-FFF2-40B4-BE49-F238E27FC236}">
                <a16:creationId xmlns:a16="http://schemas.microsoft.com/office/drawing/2014/main" id="{4199F83D-4089-27AC-B126-7416CB76A6A9}"/>
              </a:ext>
            </a:extLst>
          </p:cNvPr>
          <p:cNvSpPr/>
          <p:nvPr/>
        </p:nvSpPr>
        <p:spPr>
          <a:xfrm>
            <a:off x="4764363" y="5000610"/>
            <a:ext cx="564776" cy="1264023"/>
          </a:xfrm>
          <a:prstGeom prst="up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6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576EBBE-97C9-C011-5166-4A2138005E76}"/>
              </a:ext>
            </a:extLst>
          </p:cNvPr>
          <p:cNvSpPr/>
          <p:nvPr/>
        </p:nvSpPr>
        <p:spPr>
          <a:xfrm>
            <a:off x="2863844" y="3365623"/>
            <a:ext cx="4796118" cy="151055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We target 1000 market participants (MPs). Each MP is a separate VM.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3EF4B78-9772-734B-3DEB-42CFA2C245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849219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23146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D002046-11D5-4952-A95C-24DAF08BF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DBCC01D-AAF2-DC20-7511-4E09A008B4AA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D0147D-FB59-4553-34DE-90EF59240DC0}"/>
              </a:ext>
            </a:extLst>
          </p:cNvPr>
          <p:cNvSpPr txBox="1"/>
          <p:nvPr/>
        </p:nvSpPr>
        <p:spPr>
          <a:xfrm>
            <a:off x="573955" y="1923804"/>
            <a:ext cx="81824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Fairness achieved by a simple “</a:t>
            </a:r>
            <a:r>
              <a:rPr lang="en-US" sz="2400" b="1" dirty="0"/>
              <a:t>Hold-and-release</a:t>
            </a:r>
            <a:r>
              <a:rPr lang="en-US" sz="2400" dirty="0"/>
              <a:t>” primitive.</a:t>
            </a:r>
          </a:p>
          <a:p>
            <a:endParaRPr lang="en-US" sz="2400" dirty="0"/>
          </a:p>
          <a:p>
            <a:r>
              <a:rPr lang="en-US" sz="2400" dirty="0"/>
              <a:t>Not scalable </a:t>
            </a:r>
            <a:r>
              <a:rPr lang="en-US" sz="2400" dirty="0" err="1"/>
              <a:t>w.r.t</a:t>
            </a:r>
            <a:r>
              <a:rPr lang="en-US" sz="2400" dirty="0"/>
              <a:t> the number of receivers/participants.</a:t>
            </a:r>
          </a:p>
        </p:txBody>
      </p: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72D928C0-8A84-28FB-CD4F-E407F23157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417231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11632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4EBC9255-5E7D-10AD-ED87-A426223F2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3929F4F3-8E9C-B30C-CA58-01DF4E4727D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3B0A72F-4DBE-7024-1B98-F87EA3F55EA5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2BF9DC9-B9A6-BFD8-6454-47175320B4DB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738A0E6-14A0-676E-A281-E0AC1ED047C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7AD7DDE-A614-644B-4316-596989791FBA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686641B-D937-C226-741A-6F2D54AF46C4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812A6A9-B7DC-C02B-D18F-6BE2A9DAAB33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0DFA98-3FDB-0281-D533-A75D9A147573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30768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5" name="Object 104" hidden="1">
            <a:extLst>
              <a:ext uri="{FF2B5EF4-FFF2-40B4-BE49-F238E27FC236}">
                <a16:creationId xmlns:a16="http://schemas.microsoft.com/office/drawing/2014/main" id="{27043BC4-3D66-4B32-8F58-55FD3DA065B9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83" imgW="395" imgH="396" progId="TCLayout.ActiveDocument.1">
                  <p:embed/>
                </p:oleObj>
              </mc:Choice>
              <mc:Fallback>
                <p:oleObj name="think-cell Slide" r:id="rId83" imgW="395" imgH="396" progId="TCLayout.ActiveDocument.1">
                  <p:embed/>
                  <p:pic>
                    <p:nvPicPr>
                      <p:cNvPr id="105" name="Object 104" hidden="1">
                        <a:extLst>
                          <a:ext uri="{FF2B5EF4-FFF2-40B4-BE49-F238E27FC236}">
                            <a16:creationId xmlns:a16="http://schemas.microsoft.com/office/drawing/2014/main" id="{27043BC4-3D66-4B32-8F58-55FD3DA065B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4954E15-8E6C-8002-8F03-793B02042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5926855"/>
            <a:ext cx="2743200" cy="365125"/>
          </a:xfrm>
        </p:spPr>
        <p:txBody>
          <a:bodyPr/>
          <a:lstStyle/>
          <a:p>
            <a:fld id="{FF632B31-F1D8-8846-B070-579B61B2702E}" type="slidenum">
              <a:rPr lang="en-US" smtClean="0"/>
              <a:t>40</a:t>
            </a:fld>
            <a:endParaRPr lang="en-US"/>
          </a:p>
        </p:txBody>
      </p:sp>
      <p:sp>
        <p:nvSpPr>
          <p:cNvPr id="7" name="TitleTrackerAlpha 7">
            <a:extLst>
              <a:ext uri="{FF2B5EF4-FFF2-40B4-BE49-F238E27FC236}">
                <a16:creationId xmlns:a16="http://schemas.microsoft.com/office/drawing/2014/main" id="{88DA2C5B-5EC5-4E93-B30E-0F58E1617D83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5799017" y="155922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S</a:t>
            </a:r>
          </a:p>
        </p:txBody>
      </p:sp>
      <p:pic>
        <p:nvPicPr>
          <p:cNvPr id="18" name="CustomIcon">
            <a:extLst>
              <a:ext uri="{FF2B5EF4-FFF2-40B4-BE49-F238E27FC236}">
                <a16:creationId xmlns:a16="http://schemas.microsoft.com/office/drawing/2014/main" id="{B63B0145-2E2F-4746-AE52-FE62BBC728ED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6873908" y="1707213"/>
            <a:ext cx="344104" cy="344104"/>
          </a:xfrm>
          <a:prstGeom prst="rect">
            <a:avLst/>
          </a:prstGeom>
        </p:spPr>
      </p:pic>
      <p:sp>
        <p:nvSpPr>
          <p:cNvPr id="22" name="TitleTrackerAlpha 7">
            <a:extLst>
              <a:ext uri="{FF2B5EF4-FFF2-40B4-BE49-F238E27FC236}">
                <a16:creationId xmlns:a16="http://schemas.microsoft.com/office/drawing/2014/main" id="{8DB09719-9BCF-4867-A7C7-E5D074659A73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780616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R4</a:t>
            </a:r>
          </a:p>
        </p:txBody>
      </p:sp>
      <p:sp>
        <p:nvSpPr>
          <p:cNvPr id="23" name="TitleTrackerAlpha 7">
            <a:extLst>
              <a:ext uri="{FF2B5EF4-FFF2-40B4-BE49-F238E27FC236}">
                <a16:creationId xmlns:a16="http://schemas.microsoft.com/office/drawing/2014/main" id="{3BE9A525-0916-403B-8576-B52985B0870B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38200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R1</a:t>
            </a:r>
          </a:p>
        </p:txBody>
      </p:sp>
      <p:sp>
        <p:nvSpPr>
          <p:cNvPr id="24" name="TitleTrackerAlpha 7">
            <a:extLst>
              <a:ext uri="{FF2B5EF4-FFF2-40B4-BE49-F238E27FC236}">
                <a16:creationId xmlns:a16="http://schemas.microsoft.com/office/drawing/2014/main" id="{BCA1BAD7-747E-4148-934B-F990C0308435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2485672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R2</a:t>
            </a:r>
          </a:p>
        </p:txBody>
      </p:sp>
      <p:sp>
        <p:nvSpPr>
          <p:cNvPr id="25" name="TitleTrackerAlpha 7">
            <a:extLst>
              <a:ext uri="{FF2B5EF4-FFF2-40B4-BE49-F238E27FC236}">
                <a16:creationId xmlns:a16="http://schemas.microsoft.com/office/drawing/2014/main" id="{BA541E44-A67A-4882-83BC-2F84F2D9A9A7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4133144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R3</a:t>
            </a:r>
          </a:p>
        </p:txBody>
      </p:sp>
      <p:sp>
        <p:nvSpPr>
          <p:cNvPr id="26" name="TitleTrackerAlpha 7">
            <a:extLst>
              <a:ext uri="{FF2B5EF4-FFF2-40B4-BE49-F238E27FC236}">
                <a16:creationId xmlns:a16="http://schemas.microsoft.com/office/drawing/2014/main" id="{9E10F5D4-39FA-4721-8707-5C83F363FCFB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9896967" y="4599605"/>
            <a:ext cx="593965" cy="593965"/>
          </a:xfrm>
          <a:prstGeom prst="ellipse">
            <a:avLst/>
          </a:prstGeom>
          <a:solidFill>
            <a:schemeClr val="accent1"/>
          </a:solidFill>
          <a:ln w="63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1"/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+mj-lt"/>
              </a:rPr>
              <a:t>Rn</a:t>
            </a:r>
          </a:p>
        </p:txBody>
      </p:sp>
      <p:grpSp>
        <p:nvGrpSpPr>
          <p:cNvPr id="143" name="Group 142">
            <a:extLst>
              <a:ext uri="{FF2B5EF4-FFF2-40B4-BE49-F238E27FC236}">
                <a16:creationId xmlns:a16="http://schemas.microsoft.com/office/drawing/2014/main" id="{1533FF68-6A87-43F4-983F-B3A466767902}"/>
              </a:ext>
            </a:extLst>
          </p:cNvPr>
          <p:cNvGrpSpPr/>
          <p:nvPr/>
        </p:nvGrpSpPr>
        <p:grpSpPr>
          <a:xfrm>
            <a:off x="4260891" y="1707213"/>
            <a:ext cx="1552463" cy="258533"/>
            <a:chOff x="2580681" y="2136708"/>
            <a:chExt cx="1552463" cy="258533"/>
          </a:xfrm>
        </p:grpSpPr>
        <p:sp>
          <p:nvSpPr>
            <p:cNvPr id="28" name="Body1 19">
              <a:extLst>
                <a:ext uri="{FF2B5EF4-FFF2-40B4-BE49-F238E27FC236}">
                  <a16:creationId xmlns:a16="http://schemas.microsoft.com/office/drawing/2014/main" id="{9A62E4E9-FC0B-4B72-A40D-5FF4B77E157A}"/>
                </a:ext>
              </a:extLst>
            </p:cNvPr>
            <p:cNvSpPr txBox="1"/>
            <p:nvPr>
              <p:custDataLst>
                <p:tags r:id="rId80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367E4714-D8F9-4686-849A-D2C0D8101075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41" name="Body1 19">
            <a:extLst>
              <a:ext uri="{FF2B5EF4-FFF2-40B4-BE49-F238E27FC236}">
                <a16:creationId xmlns:a16="http://schemas.microsoft.com/office/drawing/2014/main" id="{B9D13198-CB8F-4886-A99B-3F466E25925A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7029016" y="4666565"/>
            <a:ext cx="2101745" cy="535531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3200" dirty="0"/>
              <a:t>. . . . . . .</a:t>
            </a:r>
          </a:p>
        </p:txBody>
      </p:sp>
      <p:sp>
        <p:nvSpPr>
          <p:cNvPr id="40" name="Body1 19">
            <a:extLst>
              <a:ext uri="{FF2B5EF4-FFF2-40B4-BE49-F238E27FC236}">
                <a16:creationId xmlns:a16="http://schemas.microsoft.com/office/drawing/2014/main" id="{1A8E1F52-93CE-42E7-9923-C3C5450AE61A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53" name="Body1 19">
            <a:extLst>
              <a:ext uri="{FF2B5EF4-FFF2-40B4-BE49-F238E27FC236}">
                <a16:creationId xmlns:a16="http://schemas.microsoft.com/office/drawing/2014/main" id="{E1055004-E6C9-43B9-8E3B-C35C54C1A52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65" name="Body1 19">
            <a:extLst>
              <a:ext uri="{FF2B5EF4-FFF2-40B4-BE49-F238E27FC236}">
                <a16:creationId xmlns:a16="http://schemas.microsoft.com/office/drawing/2014/main" id="{F6EC3F23-0BBE-46A2-9847-5A8F1187BF55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77" name="Body1 19">
            <a:extLst>
              <a:ext uri="{FF2B5EF4-FFF2-40B4-BE49-F238E27FC236}">
                <a16:creationId xmlns:a16="http://schemas.microsoft.com/office/drawing/2014/main" id="{9826027A-D4B6-40FF-9001-BCB68FE5260D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92" name="Body1 19">
            <a:extLst>
              <a:ext uri="{FF2B5EF4-FFF2-40B4-BE49-F238E27FC236}">
                <a16:creationId xmlns:a16="http://schemas.microsoft.com/office/drawing/2014/main" id="{E8530AEE-CA50-4FA2-83F0-1B20930A81DC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sp>
        <p:nvSpPr>
          <p:cNvPr id="104" name="Body1 19">
            <a:extLst>
              <a:ext uri="{FF2B5EF4-FFF2-40B4-BE49-F238E27FC236}">
                <a16:creationId xmlns:a16="http://schemas.microsoft.com/office/drawing/2014/main" id="{7CD22A95-E086-4A9D-B6B2-F6EEED1C5DDF}"/>
              </a:ext>
            </a:extLst>
          </p:cNvPr>
          <p:cNvSpPr txBox="1"/>
          <p:nvPr>
            <p:custDataLst>
              <p:tags r:id="rId15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0000</a:t>
            </a:r>
          </a:p>
        </p:txBody>
      </p:sp>
      <p:pic>
        <p:nvPicPr>
          <p:cNvPr id="106" name="CustomIcon">
            <a:extLst>
              <a:ext uri="{FF2B5EF4-FFF2-40B4-BE49-F238E27FC236}">
                <a16:creationId xmlns:a16="http://schemas.microsoft.com/office/drawing/2014/main" id="{8C923341-E015-4735-8072-39775818A947}"/>
              </a:ext>
            </a:extLst>
          </p:cNvPr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494096" y="5228666"/>
            <a:ext cx="344104" cy="344104"/>
          </a:xfrm>
          <a:prstGeom prst="rect">
            <a:avLst/>
          </a:prstGeom>
        </p:spPr>
      </p:pic>
      <p:pic>
        <p:nvPicPr>
          <p:cNvPr id="107" name="CustomIcon">
            <a:extLst>
              <a:ext uri="{FF2B5EF4-FFF2-40B4-BE49-F238E27FC236}">
                <a16:creationId xmlns:a16="http://schemas.microsoft.com/office/drawing/2014/main" id="{84525F40-65CA-42EE-BE88-0F4492A0603F}"/>
              </a:ext>
            </a:extLst>
          </p:cNvPr>
          <p:cNvPicPr>
            <a:picLocks noChangeAspect="1"/>
          </p:cNvPicPr>
          <p:nvPr>
            <p:custDataLst>
              <p:tags r:id="rId17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2213306" y="5228666"/>
            <a:ext cx="344104" cy="344104"/>
          </a:xfrm>
          <a:prstGeom prst="rect">
            <a:avLst/>
          </a:prstGeom>
        </p:spPr>
      </p:pic>
      <p:pic>
        <p:nvPicPr>
          <p:cNvPr id="108" name="CustomIcon">
            <a:extLst>
              <a:ext uri="{FF2B5EF4-FFF2-40B4-BE49-F238E27FC236}">
                <a16:creationId xmlns:a16="http://schemas.microsoft.com/office/drawing/2014/main" id="{16A5EA41-D14C-4675-8A35-0FB04038EB45}"/>
              </a:ext>
            </a:extLst>
          </p:cNvPr>
          <p:cNvPicPr>
            <a:picLocks noChangeAspect="1"/>
          </p:cNvPicPr>
          <p:nvPr>
            <p:custDataLst>
              <p:tags r:id="rId18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3934515" y="5228666"/>
            <a:ext cx="344104" cy="344104"/>
          </a:xfrm>
          <a:prstGeom prst="rect">
            <a:avLst/>
          </a:prstGeom>
        </p:spPr>
      </p:pic>
      <p:pic>
        <p:nvPicPr>
          <p:cNvPr id="109" name="CustomIcon">
            <a:extLst>
              <a:ext uri="{FF2B5EF4-FFF2-40B4-BE49-F238E27FC236}">
                <a16:creationId xmlns:a16="http://schemas.microsoft.com/office/drawing/2014/main" id="{5AC56C78-2360-4347-BA18-FF2DBC734CA5}"/>
              </a:ext>
            </a:extLst>
          </p:cNvPr>
          <p:cNvPicPr>
            <a:picLocks noChangeAspect="1"/>
          </p:cNvPicPr>
          <p:nvPr>
            <p:custDataLst>
              <p:tags r:id="rId19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5590670" y="5228666"/>
            <a:ext cx="344104" cy="344104"/>
          </a:xfrm>
          <a:prstGeom prst="rect">
            <a:avLst/>
          </a:prstGeom>
        </p:spPr>
      </p:pic>
      <p:pic>
        <p:nvPicPr>
          <p:cNvPr id="110" name="CustomIcon">
            <a:extLst>
              <a:ext uri="{FF2B5EF4-FFF2-40B4-BE49-F238E27FC236}">
                <a16:creationId xmlns:a16="http://schemas.microsoft.com/office/drawing/2014/main" id="{E414E572-47C3-430D-A12D-244F941EC4BA}"/>
              </a:ext>
            </a:extLst>
          </p:cNvPr>
          <p:cNvPicPr>
            <a:picLocks noChangeAspect="1"/>
          </p:cNvPicPr>
          <p:nvPr>
            <p:custDataLst>
              <p:tags r:id="rId20"/>
            </p:custDataLst>
          </p:nvPr>
        </p:nvPicPr>
        <p:blipFill>
          <a:blip r:embed="rId85">
            <a:extLst>
              <a:ext uri="{96DAC541-7B7A-43D3-8B79-37D633B846F1}">
                <asvg:svgBlip xmlns:asvg="http://schemas.microsoft.com/office/drawing/2016/SVG/main" r:embed="rId86"/>
              </a:ext>
            </a:extLst>
          </a:blip>
          <a:stretch>
            <a:fillRect/>
          </a:stretch>
        </p:blipFill>
        <p:spPr>
          <a:xfrm>
            <a:off x="9724915" y="5228666"/>
            <a:ext cx="344104" cy="344104"/>
          </a:xfrm>
          <a:prstGeom prst="rect">
            <a:avLst/>
          </a:prstGeom>
        </p:spPr>
      </p:pic>
      <p:sp>
        <p:nvSpPr>
          <p:cNvPr id="39" name="Body1 19">
            <a:extLst>
              <a:ext uri="{FF2B5EF4-FFF2-40B4-BE49-F238E27FC236}">
                <a16:creationId xmlns:a16="http://schemas.microsoft.com/office/drawing/2014/main" id="{A32680FC-10A4-4B31-A673-9CE657FB5D17}"/>
              </a:ext>
            </a:extLst>
          </p:cNvPr>
          <p:cNvSpPr txBox="1"/>
          <p:nvPr>
            <p:custDataLst>
              <p:tags r:id="rId21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52" name="Body1 19">
            <a:extLst>
              <a:ext uri="{FF2B5EF4-FFF2-40B4-BE49-F238E27FC236}">
                <a16:creationId xmlns:a16="http://schemas.microsoft.com/office/drawing/2014/main" id="{5DC6549B-EBCC-4E6F-AF3D-E64A7A14F98C}"/>
              </a:ext>
            </a:extLst>
          </p:cNvPr>
          <p:cNvSpPr txBox="1"/>
          <p:nvPr>
            <p:custDataLst>
              <p:tags r:id="rId22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64" name="Body1 19">
            <a:extLst>
              <a:ext uri="{FF2B5EF4-FFF2-40B4-BE49-F238E27FC236}">
                <a16:creationId xmlns:a16="http://schemas.microsoft.com/office/drawing/2014/main" id="{13679855-271E-44F9-A722-38C958BD958A}"/>
              </a:ext>
            </a:extLst>
          </p:cNvPr>
          <p:cNvSpPr txBox="1"/>
          <p:nvPr>
            <p:custDataLst>
              <p:tags r:id="rId23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76" name="Body1 19">
            <a:extLst>
              <a:ext uri="{FF2B5EF4-FFF2-40B4-BE49-F238E27FC236}">
                <a16:creationId xmlns:a16="http://schemas.microsoft.com/office/drawing/2014/main" id="{5E3511B7-4C98-43AC-A39B-BD8F0795B152}"/>
              </a:ext>
            </a:extLst>
          </p:cNvPr>
          <p:cNvSpPr txBox="1"/>
          <p:nvPr>
            <p:custDataLst>
              <p:tags r:id="rId24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91" name="Body1 19">
            <a:extLst>
              <a:ext uri="{FF2B5EF4-FFF2-40B4-BE49-F238E27FC236}">
                <a16:creationId xmlns:a16="http://schemas.microsoft.com/office/drawing/2014/main" id="{3B3C0CA5-1037-4153-B050-5E628144F502}"/>
              </a:ext>
            </a:extLst>
          </p:cNvPr>
          <p:cNvSpPr txBox="1"/>
          <p:nvPr>
            <p:custDataLst>
              <p:tags r:id="rId25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103" name="Body1 19">
            <a:extLst>
              <a:ext uri="{FF2B5EF4-FFF2-40B4-BE49-F238E27FC236}">
                <a16:creationId xmlns:a16="http://schemas.microsoft.com/office/drawing/2014/main" id="{C20FAA28-3F9D-4C51-99F9-8232ED8F6BC7}"/>
              </a:ext>
            </a:extLst>
          </p:cNvPr>
          <p:cNvSpPr txBox="1"/>
          <p:nvPr>
            <p:custDataLst>
              <p:tags r:id="rId26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0001</a:t>
            </a:r>
          </a:p>
        </p:txBody>
      </p:sp>
      <p:sp>
        <p:nvSpPr>
          <p:cNvPr id="38" name="Body1 19">
            <a:extLst>
              <a:ext uri="{FF2B5EF4-FFF2-40B4-BE49-F238E27FC236}">
                <a16:creationId xmlns:a16="http://schemas.microsoft.com/office/drawing/2014/main" id="{FCDC80FD-DCCA-43FB-A07A-D4B60699A394}"/>
              </a:ext>
            </a:extLst>
          </p:cNvPr>
          <p:cNvSpPr txBox="1"/>
          <p:nvPr>
            <p:custDataLst>
              <p:tags r:id="rId27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51" name="Body1 19">
            <a:extLst>
              <a:ext uri="{FF2B5EF4-FFF2-40B4-BE49-F238E27FC236}">
                <a16:creationId xmlns:a16="http://schemas.microsoft.com/office/drawing/2014/main" id="{F3E315AC-23FE-49BF-93D4-8880B7A59FF1}"/>
              </a:ext>
            </a:extLst>
          </p:cNvPr>
          <p:cNvSpPr txBox="1"/>
          <p:nvPr>
            <p:custDataLst>
              <p:tags r:id="rId28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63" name="Body1 19">
            <a:extLst>
              <a:ext uri="{FF2B5EF4-FFF2-40B4-BE49-F238E27FC236}">
                <a16:creationId xmlns:a16="http://schemas.microsoft.com/office/drawing/2014/main" id="{218C6056-3F38-4CE6-88DF-FC657FDE814D}"/>
              </a:ext>
            </a:extLst>
          </p:cNvPr>
          <p:cNvSpPr txBox="1"/>
          <p:nvPr>
            <p:custDataLst>
              <p:tags r:id="rId29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75" name="Body1 19">
            <a:extLst>
              <a:ext uri="{FF2B5EF4-FFF2-40B4-BE49-F238E27FC236}">
                <a16:creationId xmlns:a16="http://schemas.microsoft.com/office/drawing/2014/main" id="{F77CBF52-CBE5-4210-A2D9-0E096CCC3D65}"/>
              </a:ext>
            </a:extLst>
          </p:cNvPr>
          <p:cNvSpPr txBox="1"/>
          <p:nvPr>
            <p:custDataLst>
              <p:tags r:id="rId30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90" name="Body1 19">
            <a:extLst>
              <a:ext uri="{FF2B5EF4-FFF2-40B4-BE49-F238E27FC236}">
                <a16:creationId xmlns:a16="http://schemas.microsoft.com/office/drawing/2014/main" id="{1252580C-7067-40AE-B76E-CC6E4DBB30A7}"/>
              </a:ext>
            </a:extLst>
          </p:cNvPr>
          <p:cNvSpPr txBox="1"/>
          <p:nvPr>
            <p:custDataLst>
              <p:tags r:id="rId31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102" name="Body1 19">
            <a:extLst>
              <a:ext uri="{FF2B5EF4-FFF2-40B4-BE49-F238E27FC236}">
                <a16:creationId xmlns:a16="http://schemas.microsoft.com/office/drawing/2014/main" id="{A8E09093-77D7-4CBB-906C-D75A18DDF9FA}"/>
              </a:ext>
            </a:extLst>
          </p:cNvPr>
          <p:cNvSpPr txBox="1"/>
          <p:nvPr>
            <p:custDataLst>
              <p:tags r:id="rId32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0002</a:t>
            </a:r>
          </a:p>
        </p:txBody>
      </p:sp>
      <p:sp>
        <p:nvSpPr>
          <p:cNvPr id="37" name="Body1 19">
            <a:extLst>
              <a:ext uri="{FF2B5EF4-FFF2-40B4-BE49-F238E27FC236}">
                <a16:creationId xmlns:a16="http://schemas.microsoft.com/office/drawing/2014/main" id="{0FBB87A0-B628-4A03-A326-BFD22FDAD84C}"/>
              </a:ext>
            </a:extLst>
          </p:cNvPr>
          <p:cNvSpPr txBox="1"/>
          <p:nvPr>
            <p:custDataLst>
              <p:tags r:id="rId33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50" name="Body1 19">
            <a:extLst>
              <a:ext uri="{FF2B5EF4-FFF2-40B4-BE49-F238E27FC236}">
                <a16:creationId xmlns:a16="http://schemas.microsoft.com/office/drawing/2014/main" id="{866CAD6C-2F02-42AC-963B-869784254563}"/>
              </a:ext>
            </a:extLst>
          </p:cNvPr>
          <p:cNvSpPr txBox="1"/>
          <p:nvPr>
            <p:custDataLst>
              <p:tags r:id="rId34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62" name="Body1 19">
            <a:extLst>
              <a:ext uri="{FF2B5EF4-FFF2-40B4-BE49-F238E27FC236}">
                <a16:creationId xmlns:a16="http://schemas.microsoft.com/office/drawing/2014/main" id="{D5D57715-1DE3-496B-87A7-A15A345F0CA2}"/>
              </a:ext>
            </a:extLst>
          </p:cNvPr>
          <p:cNvSpPr txBox="1"/>
          <p:nvPr>
            <p:custDataLst>
              <p:tags r:id="rId35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74" name="Body1 19">
            <a:extLst>
              <a:ext uri="{FF2B5EF4-FFF2-40B4-BE49-F238E27FC236}">
                <a16:creationId xmlns:a16="http://schemas.microsoft.com/office/drawing/2014/main" id="{7EDB63F0-7F3D-4BD7-8E1C-7F1F6AEC5BB4}"/>
              </a:ext>
            </a:extLst>
          </p:cNvPr>
          <p:cNvSpPr txBox="1"/>
          <p:nvPr>
            <p:custDataLst>
              <p:tags r:id="rId36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89" name="Body1 19">
            <a:extLst>
              <a:ext uri="{FF2B5EF4-FFF2-40B4-BE49-F238E27FC236}">
                <a16:creationId xmlns:a16="http://schemas.microsoft.com/office/drawing/2014/main" id="{FAB207FB-C84B-45AF-8322-2537E7CEDF87}"/>
              </a:ext>
            </a:extLst>
          </p:cNvPr>
          <p:cNvSpPr txBox="1"/>
          <p:nvPr>
            <p:custDataLst>
              <p:tags r:id="rId37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101" name="Body1 19">
            <a:extLst>
              <a:ext uri="{FF2B5EF4-FFF2-40B4-BE49-F238E27FC236}">
                <a16:creationId xmlns:a16="http://schemas.microsoft.com/office/drawing/2014/main" id="{3C0CFA0B-968E-4BAB-8562-C2A1F7EE0657}"/>
              </a:ext>
            </a:extLst>
          </p:cNvPr>
          <p:cNvSpPr txBox="1"/>
          <p:nvPr>
            <p:custDataLst>
              <p:tags r:id="rId38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0003</a:t>
            </a:r>
          </a:p>
        </p:txBody>
      </p:sp>
      <p:sp>
        <p:nvSpPr>
          <p:cNvPr id="36" name="Body1 19">
            <a:extLst>
              <a:ext uri="{FF2B5EF4-FFF2-40B4-BE49-F238E27FC236}">
                <a16:creationId xmlns:a16="http://schemas.microsoft.com/office/drawing/2014/main" id="{D1759F28-A426-4AEB-BF78-3B2F66077873}"/>
              </a:ext>
            </a:extLst>
          </p:cNvPr>
          <p:cNvSpPr txBox="1"/>
          <p:nvPr>
            <p:custDataLst>
              <p:tags r:id="rId39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49" name="Body1 19">
            <a:extLst>
              <a:ext uri="{FF2B5EF4-FFF2-40B4-BE49-F238E27FC236}">
                <a16:creationId xmlns:a16="http://schemas.microsoft.com/office/drawing/2014/main" id="{AB7A684D-C0A2-4A6B-9067-453D8891F97E}"/>
              </a:ext>
            </a:extLst>
          </p:cNvPr>
          <p:cNvSpPr txBox="1"/>
          <p:nvPr>
            <p:custDataLst>
              <p:tags r:id="rId40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61" name="Body1 19">
            <a:extLst>
              <a:ext uri="{FF2B5EF4-FFF2-40B4-BE49-F238E27FC236}">
                <a16:creationId xmlns:a16="http://schemas.microsoft.com/office/drawing/2014/main" id="{2B6E5BD2-02EF-4D61-8A69-09DEE0120CAD}"/>
              </a:ext>
            </a:extLst>
          </p:cNvPr>
          <p:cNvSpPr txBox="1"/>
          <p:nvPr>
            <p:custDataLst>
              <p:tags r:id="rId41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73" name="Body1 19">
            <a:extLst>
              <a:ext uri="{FF2B5EF4-FFF2-40B4-BE49-F238E27FC236}">
                <a16:creationId xmlns:a16="http://schemas.microsoft.com/office/drawing/2014/main" id="{FFE8E94F-3F6F-46B9-A5D0-F66F6623D039}"/>
              </a:ext>
            </a:extLst>
          </p:cNvPr>
          <p:cNvSpPr txBox="1"/>
          <p:nvPr>
            <p:custDataLst>
              <p:tags r:id="rId42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88" name="Body1 19">
            <a:extLst>
              <a:ext uri="{FF2B5EF4-FFF2-40B4-BE49-F238E27FC236}">
                <a16:creationId xmlns:a16="http://schemas.microsoft.com/office/drawing/2014/main" id="{572D042E-F972-40C2-841C-7264B0D0045F}"/>
              </a:ext>
            </a:extLst>
          </p:cNvPr>
          <p:cNvSpPr txBox="1"/>
          <p:nvPr>
            <p:custDataLst>
              <p:tags r:id="rId43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100" name="Body1 19">
            <a:extLst>
              <a:ext uri="{FF2B5EF4-FFF2-40B4-BE49-F238E27FC236}">
                <a16:creationId xmlns:a16="http://schemas.microsoft.com/office/drawing/2014/main" id="{1A859F52-A5E6-4D11-BF77-C96E46DB3C4E}"/>
              </a:ext>
            </a:extLst>
          </p:cNvPr>
          <p:cNvSpPr txBox="1"/>
          <p:nvPr>
            <p:custDataLst>
              <p:tags r:id="rId44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0004</a:t>
            </a:r>
          </a:p>
        </p:txBody>
      </p:sp>
      <p:sp>
        <p:nvSpPr>
          <p:cNvPr id="35" name="Body1 19">
            <a:extLst>
              <a:ext uri="{FF2B5EF4-FFF2-40B4-BE49-F238E27FC236}">
                <a16:creationId xmlns:a16="http://schemas.microsoft.com/office/drawing/2014/main" id="{CC4898CC-F43F-4424-8B5E-660ECFF4998E}"/>
              </a:ext>
            </a:extLst>
          </p:cNvPr>
          <p:cNvSpPr txBox="1"/>
          <p:nvPr>
            <p:custDataLst>
              <p:tags r:id="rId45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48" name="Body1 19">
            <a:extLst>
              <a:ext uri="{FF2B5EF4-FFF2-40B4-BE49-F238E27FC236}">
                <a16:creationId xmlns:a16="http://schemas.microsoft.com/office/drawing/2014/main" id="{DF9EC921-0969-4339-AE4E-96DCD682B47F}"/>
              </a:ext>
            </a:extLst>
          </p:cNvPr>
          <p:cNvSpPr txBox="1"/>
          <p:nvPr>
            <p:custDataLst>
              <p:tags r:id="rId46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60" name="Body1 19">
            <a:extLst>
              <a:ext uri="{FF2B5EF4-FFF2-40B4-BE49-F238E27FC236}">
                <a16:creationId xmlns:a16="http://schemas.microsoft.com/office/drawing/2014/main" id="{1089D5FD-5FFC-4AD7-81C1-CB4A635875F4}"/>
              </a:ext>
            </a:extLst>
          </p:cNvPr>
          <p:cNvSpPr txBox="1"/>
          <p:nvPr>
            <p:custDataLst>
              <p:tags r:id="rId47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72" name="Body1 19">
            <a:extLst>
              <a:ext uri="{FF2B5EF4-FFF2-40B4-BE49-F238E27FC236}">
                <a16:creationId xmlns:a16="http://schemas.microsoft.com/office/drawing/2014/main" id="{C9AEA5D4-FF7C-4F59-BE85-13A367DD0AEE}"/>
              </a:ext>
            </a:extLst>
          </p:cNvPr>
          <p:cNvSpPr txBox="1"/>
          <p:nvPr>
            <p:custDataLst>
              <p:tags r:id="rId48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87" name="Body1 19">
            <a:extLst>
              <a:ext uri="{FF2B5EF4-FFF2-40B4-BE49-F238E27FC236}">
                <a16:creationId xmlns:a16="http://schemas.microsoft.com/office/drawing/2014/main" id="{DA546C94-5971-4810-8212-BAF1BC88729C}"/>
              </a:ext>
            </a:extLst>
          </p:cNvPr>
          <p:cNvSpPr txBox="1"/>
          <p:nvPr>
            <p:custDataLst>
              <p:tags r:id="rId49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99" name="Body1 19">
            <a:extLst>
              <a:ext uri="{FF2B5EF4-FFF2-40B4-BE49-F238E27FC236}">
                <a16:creationId xmlns:a16="http://schemas.microsoft.com/office/drawing/2014/main" id="{9026B57E-982D-40BA-9202-D2A5D4EAD0A2}"/>
              </a:ext>
            </a:extLst>
          </p:cNvPr>
          <p:cNvSpPr txBox="1"/>
          <p:nvPr>
            <p:custDataLst>
              <p:tags r:id="rId50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0005</a:t>
            </a:r>
          </a:p>
        </p:txBody>
      </p:sp>
      <p:sp>
        <p:nvSpPr>
          <p:cNvPr id="34" name="Body1 19">
            <a:extLst>
              <a:ext uri="{FF2B5EF4-FFF2-40B4-BE49-F238E27FC236}">
                <a16:creationId xmlns:a16="http://schemas.microsoft.com/office/drawing/2014/main" id="{A5EBCE7C-E698-47A6-A0E8-C4C1025F1AE4}"/>
              </a:ext>
            </a:extLst>
          </p:cNvPr>
          <p:cNvSpPr txBox="1"/>
          <p:nvPr>
            <p:custDataLst>
              <p:tags r:id="rId51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47" name="Body1 19">
            <a:extLst>
              <a:ext uri="{FF2B5EF4-FFF2-40B4-BE49-F238E27FC236}">
                <a16:creationId xmlns:a16="http://schemas.microsoft.com/office/drawing/2014/main" id="{92EF9181-07B8-4F48-80CB-FFDB87B9725E}"/>
              </a:ext>
            </a:extLst>
          </p:cNvPr>
          <p:cNvSpPr txBox="1"/>
          <p:nvPr>
            <p:custDataLst>
              <p:tags r:id="rId52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59" name="Body1 19">
            <a:extLst>
              <a:ext uri="{FF2B5EF4-FFF2-40B4-BE49-F238E27FC236}">
                <a16:creationId xmlns:a16="http://schemas.microsoft.com/office/drawing/2014/main" id="{C2C6CAA5-6D90-4C40-83A1-FE6A1579779C}"/>
              </a:ext>
            </a:extLst>
          </p:cNvPr>
          <p:cNvSpPr txBox="1"/>
          <p:nvPr>
            <p:custDataLst>
              <p:tags r:id="rId53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71" name="Body1 19">
            <a:extLst>
              <a:ext uri="{FF2B5EF4-FFF2-40B4-BE49-F238E27FC236}">
                <a16:creationId xmlns:a16="http://schemas.microsoft.com/office/drawing/2014/main" id="{CDF605D2-E1EF-4BE9-9E3E-599791F8EF44}"/>
              </a:ext>
            </a:extLst>
          </p:cNvPr>
          <p:cNvSpPr txBox="1"/>
          <p:nvPr>
            <p:custDataLst>
              <p:tags r:id="rId54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86" name="Body1 19">
            <a:extLst>
              <a:ext uri="{FF2B5EF4-FFF2-40B4-BE49-F238E27FC236}">
                <a16:creationId xmlns:a16="http://schemas.microsoft.com/office/drawing/2014/main" id="{D43CBAC4-5734-4676-9B55-46AB31981AA3}"/>
              </a:ext>
            </a:extLst>
          </p:cNvPr>
          <p:cNvSpPr txBox="1"/>
          <p:nvPr>
            <p:custDataLst>
              <p:tags r:id="rId55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98" name="Body1 19">
            <a:extLst>
              <a:ext uri="{FF2B5EF4-FFF2-40B4-BE49-F238E27FC236}">
                <a16:creationId xmlns:a16="http://schemas.microsoft.com/office/drawing/2014/main" id="{646AAB36-4F8A-4E89-B38C-327D514370BB}"/>
              </a:ext>
            </a:extLst>
          </p:cNvPr>
          <p:cNvSpPr txBox="1"/>
          <p:nvPr>
            <p:custDataLst>
              <p:tags r:id="rId56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0006</a:t>
            </a:r>
          </a:p>
        </p:txBody>
      </p:sp>
      <p:sp>
        <p:nvSpPr>
          <p:cNvPr id="33" name="Body1 19">
            <a:extLst>
              <a:ext uri="{FF2B5EF4-FFF2-40B4-BE49-F238E27FC236}">
                <a16:creationId xmlns:a16="http://schemas.microsoft.com/office/drawing/2014/main" id="{90CD9A33-8582-4B04-890A-BB408D9F7FE8}"/>
              </a:ext>
            </a:extLst>
          </p:cNvPr>
          <p:cNvSpPr txBox="1"/>
          <p:nvPr>
            <p:custDataLst>
              <p:tags r:id="rId57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46" name="Body1 19">
            <a:extLst>
              <a:ext uri="{FF2B5EF4-FFF2-40B4-BE49-F238E27FC236}">
                <a16:creationId xmlns:a16="http://schemas.microsoft.com/office/drawing/2014/main" id="{5CCEF8FF-C821-466F-8B58-C08DEB7E4516}"/>
              </a:ext>
            </a:extLst>
          </p:cNvPr>
          <p:cNvSpPr txBox="1"/>
          <p:nvPr>
            <p:custDataLst>
              <p:tags r:id="rId58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58" name="Body1 19">
            <a:extLst>
              <a:ext uri="{FF2B5EF4-FFF2-40B4-BE49-F238E27FC236}">
                <a16:creationId xmlns:a16="http://schemas.microsoft.com/office/drawing/2014/main" id="{19BFBAD4-6619-46A1-8B20-FA716E29F64C}"/>
              </a:ext>
            </a:extLst>
          </p:cNvPr>
          <p:cNvSpPr txBox="1"/>
          <p:nvPr>
            <p:custDataLst>
              <p:tags r:id="rId59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70" name="Body1 19">
            <a:extLst>
              <a:ext uri="{FF2B5EF4-FFF2-40B4-BE49-F238E27FC236}">
                <a16:creationId xmlns:a16="http://schemas.microsoft.com/office/drawing/2014/main" id="{0B715B06-D994-4ACA-B07C-0E088FBAB9CB}"/>
              </a:ext>
            </a:extLst>
          </p:cNvPr>
          <p:cNvSpPr txBox="1"/>
          <p:nvPr>
            <p:custDataLst>
              <p:tags r:id="rId60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85" name="Body1 19">
            <a:extLst>
              <a:ext uri="{FF2B5EF4-FFF2-40B4-BE49-F238E27FC236}">
                <a16:creationId xmlns:a16="http://schemas.microsoft.com/office/drawing/2014/main" id="{EE114926-89DD-4BB0-A379-00B7AC221637}"/>
              </a:ext>
            </a:extLst>
          </p:cNvPr>
          <p:cNvSpPr txBox="1"/>
          <p:nvPr>
            <p:custDataLst>
              <p:tags r:id="rId61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97" name="Body1 19">
            <a:extLst>
              <a:ext uri="{FF2B5EF4-FFF2-40B4-BE49-F238E27FC236}">
                <a16:creationId xmlns:a16="http://schemas.microsoft.com/office/drawing/2014/main" id="{5646ED97-9B14-488C-87E7-84972E05BC36}"/>
              </a:ext>
            </a:extLst>
          </p:cNvPr>
          <p:cNvSpPr txBox="1"/>
          <p:nvPr>
            <p:custDataLst>
              <p:tags r:id="rId62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0007</a:t>
            </a:r>
          </a:p>
        </p:txBody>
      </p:sp>
      <p:sp>
        <p:nvSpPr>
          <p:cNvPr id="32" name="Body1 19">
            <a:extLst>
              <a:ext uri="{FF2B5EF4-FFF2-40B4-BE49-F238E27FC236}">
                <a16:creationId xmlns:a16="http://schemas.microsoft.com/office/drawing/2014/main" id="{3373F6D4-21E0-4E06-9E95-510450785A8E}"/>
              </a:ext>
            </a:extLst>
          </p:cNvPr>
          <p:cNvSpPr txBox="1"/>
          <p:nvPr>
            <p:custDataLst>
              <p:tags r:id="rId63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45" name="Body1 19">
            <a:extLst>
              <a:ext uri="{FF2B5EF4-FFF2-40B4-BE49-F238E27FC236}">
                <a16:creationId xmlns:a16="http://schemas.microsoft.com/office/drawing/2014/main" id="{21586B87-1622-4927-A434-E78B77B0CC6E}"/>
              </a:ext>
            </a:extLst>
          </p:cNvPr>
          <p:cNvSpPr txBox="1"/>
          <p:nvPr>
            <p:custDataLst>
              <p:tags r:id="rId64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57" name="Body1 19">
            <a:extLst>
              <a:ext uri="{FF2B5EF4-FFF2-40B4-BE49-F238E27FC236}">
                <a16:creationId xmlns:a16="http://schemas.microsoft.com/office/drawing/2014/main" id="{6BAFDE86-F56D-4B87-A245-7864CFEEF323}"/>
              </a:ext>
            </a:extLst>
          </p:cNvPr>
          <p:cNvSpPr txBox="1"/>
          <p:nvPr>
            <p:custDataLst>
              <p:tags r:id="rId65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69" name="Body1 19">
            <a:extLst>
              <a:ext uri="{FF2B5EF4-FFF2-40B4-BE49-F238E27FC236}">
                <a16:creationId xmlns:a16="http://schemas.microsoft.com/office/drawing/2014/main" id="{EE17E3A9-AB33-443A-A339-7E95B575368A}"/>
              </a:ext>
            </a:extLst>
          </p:cNvPr>
          <p:cNvSpPr txBox="1"/>
          <p:nvPr>
            <p:custDataLst>
              <p:tags r:id="rId66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84" name="Body1 19">
            <a:extLst>
              <a:ext uri="{FF2B5EF4-FFF2-40B4-BE49-F238E27FC236}">
                <a16:creationId xmlns:a16="http://schemas.microsoft.com/office/drawing/2014/main" id="{A872B137-9BF1-452B-AAFA-CF553DEDEFAD}"/>
              </a:ext>
            </a:extLst>
          </p:cNvPr>
          <p:cNvSpPr txBox="1"/>
          <p:nvPr>
            <p:custDataLst>
              <p:tags r:id="rId67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96" name="Body1 19">
            <a:extLst>
              <a:ext uri="{FF2B5EF4-FFF2-40B4-BE49-F238E27FC236}">
                <a16:creationId xmlns:a16="http://schemas.microsoft.com/office/drawing/2014/main" id="{E7334B0B-4DA7-48D2-956E-F85DF8143BC6}"/>
              </a:ext>
            </a:extLst>
          </p:cNvPr>
          <p:cNvSpPr txBox="1"/>
          <p:nvPr>
            <p:custDataLst>
              <p:tags r:id="rId68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0008</a:t>
            </a:r>
          </a:p>
        </p:txBody>
      </p:sp>
      <p:sp>
        <p:nvSpPr>
          <p:cNvPr id="31" name="Body1 19">
            <a:extLst>
              <a:ext uri="{FF2B5EF4-FFF2-40B4-BE49-F238E27FC236}">
                <a16:creationId xmlns:a16="http://schemas.microsoft.com/office/drawing/2014/main" id="{CA31CD21-D243-44D5-9399-4F18B5D6D723}"/>
              </a:ext>
            </a:extLst>
          </p:cNvPr>
          <p:cNvSpPr txBox="1"/>
          <p:nvPr>
            <p:custDataLst>
              <p:tags r:id="rId69"/>
            </p:custDataLst>
          </p:nvPr>
        </p:nvSpPr>
        <p:spPr>
          <a:xfrm>
            <a:off x="7239884" y="1718643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44" name="Body1 19">
            <a:extLst>
              <a:ext uri="{FF2B5EF4-FFF2-40B4-BE49-F238E27FC236}">
                <a16:creationId xmlns:a16="http://schemas.microsoft.com/office/drawing/2014/main" id="{4A838B58-2E82-4B77-8EAF-39FC5B9E8FAA}"/>
              </a:ext>
            </a:extLst>
          </p:cNvPr>
          <p:cNvSpPr txBox="1"/>
          <p:nvPr>
            <p:custDataLst>
              <p:tags r:id="rId70"/>
            </p:custDataLst>
          </p:nvPr>
        </p:nvSpPr>
        <p:spPr>
          <a:xfrm>
            <a:off x="5972561" y="522983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56" name="Body1 19">
            <a:extLst>
              <a:ext uri="{FF2B5EF4-FFF2-40B4-BE49-F238E27FC236}">
                <a16:creationId xmlns:a16="http://schemas.microsoft.com/office/drawing/2014/main" id="{6BC04A59-0AF3-45C5-8C23-93C5BB7D7505}"/>
              </a:ext>
            </a:extLst>
          </p:cNvPr>
          <p:cNvSpPr txBox="1"/>
          <p:nvPr>
            <p:custDataLst>
              <p:tags r:id="rId71"/>
            </p:custDataLst>
          </p:nvPr>
        </p:nvSpPr>
        <p:spPr>
          <a:xfrm>
            <a:off x="427662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68" name="Body1 19">
            <a:extLst>
              <a:ext uri="{FF2B5EF4-FFF2-40B4-BE49-F238E27FC236}">
                <a16:creationId xmlns:a16="http://schemas.microsoft.com/office/drawing/2014/main" id="{65F43F0F-62D2-414B-B08E-82C6F6FE0E46}"/>
              </a:ext>
            </a:extLst>
          </p:cNvPr>
          <p:cNvSpPr txBox="1"/>
          <p:nvPr>
            <p:custDataLst>
              <p:tags r:id="rId72"/>
            </p:custDataLst>
          </p:nvPr>
        </p:nvSpPr>
        <p:spPr>
          <a:xfrm>
            <a:off x="258068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83" name="Body1 19">
            <a:extLst>
              <a:ext uri="{FF2B5EF4-FFF2-40B4-BE49-F238E27FC236}">
                <a16:creationId xmlns:a16="http://schemas.microsoft.com/office/drawing/2014/main" id="{7DBFCFEC-9834-4600-A46C-1CE22392DD6E}"/>
              </a:ext>
            </a:extLst>
          </p:cNvPr>
          <p:cNvSpPr txBox="1"/>
          <p:nvPr>
            <p:custDataLst>
              <p:tags r:id="rId73"/>
            </p:custDataLst>
          </p:nvPr>
        </p:nvSpPr>
        <p:spPr>
          <a:xfrm>
            <a:off x="884741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sp>
        <p:nvSpPr>
          <p:cNvPr id="95" name="Body1 19">
            <a:extLst>
              <a:ext uri="{FF2B5EF4-FFF2-40B4-BE49-F238E27FC236}">
                <a16:creationId xmlns:a16="http://schemas.microsoft.com/office/drawing/2014/main" id="{821D2D41-3736-4F08-B736-250D91DAFF3B}"/>
              </a:ext>
            </a:extLst>
          </p:cNvPr>
          <p:cNvSpPr txBox="1"/>
          <p:nvPr>
            <p:custDataLst>
              <p:tags r:id="rId74"/>
            </p:custDataLst>
          </p:nvPr>
        </p:nvSpPr>
        <p:spPr>
          <a:xfrm>
            <a:off x="10088912" y="5228666"/>
            <a:ext cx="804040" cy="341632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1800" dirty="0"/>
              <a:t>0009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9F2D89A3-DE2A-4FFB-85B9-03131C03E64D}"/>
              </a:ext>
            </a:extLst>
          </p:cNvPr>
          <p:cNvCxnSpPr>
            <a:cxnSpLocks/>
            <a:stCxn id="7" idx="3"/>
          </p:cNvCxnSpPr>
          <p:nvPr/>
        </p:nvCxnSpPr>
        <p:spPr>
          <a:xfrm flipH="1">
            <a:off x="3934515" y="2066206"/>
            <a:ext cx="1951486" cy="9332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31DBC3AA-37C7-4273-AC56-2D069F051714}"/>
              </a:ext>
            </a:extLst>
          </p:cNvPr>
          <p:cNvCxnSpPr>
            <a:cxnSpLocks/>
          </p:cNvCxnSpPr>
          <p:nvPr/>
        </p:nvCxnSpPr>
        <p:spPr>
          <a:xfrm flipH="1">
            <a:off x="4276621" y="2031270"/>
            <a:ext cx="1819377" cy="11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39289474-3277-4E58-B47A-1C983196F9A1}"/>
              </a:ext>
            </a:extLst>
          </p:cNvPr>
          <p:cNvCxnSpPr>
            <a:cxnSpLocks/>
            <a:stCxn id="7" idx="4"/>
          </p:cNvCxnSpPr>
          <p:nvPr/>
        </p:nvCxnSpPr>
        <p:spPr>
          <a:xfrm flipH="1">
            <a:off x="4952115" y="2153190"/>
            <a:ext cx="1143885" cy="11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98A9A93-68B5-4D6E-A9C0-5DCEB4BA5E4A}"/>
              </a:ext>
            </a:extLst>
          </p:cNvPr>
          <p:cNvCxnSpPr>
            <a:cxnSpLocks/>
            <a:stCxn id="7" idx="4"/>
          </p:cNvCxnSpPr>
          <p:nvPr/>
        </p:nvCxnSpPr>
        <p:spPr>
          <a:xfrm>
            <a:off x="6096000" y="2153190"/>
            <a:ext cx="0" cy="1120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D066FAE4-BE63-41A3-8DF6-CCF1E1F10EAD}"/>
              </a:ext>
            </a:extLst>
          </p:cNvPr>
          <p:cNvCxnSpPr>
            <a:cxnSpLocks/>
            <a:stCxn id="7" idx="5"/>
          </p:cNvCxnSpPr>
          <p:nvPr/>
        </p:nvCxnSpPr>
        <p:spPr>
          <a:xfrm>
            <a:off x="6305998" y="2066206"/>
            <a:ext cx="1531065" cy="998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990F8887-2414-496B-8B9A-D7412276F3E1}"/>
              </a:ext>
            </a:extLst>
          </p:cNvPr>
          <p:cNvGrpSpPr/>
          <p:nvPr/>
        </p:nvGrpSpPr>
        <p:grpSpPr>
          <a:xfrm>
            <a:off x="2608489" y="3034441"/>
            <a:ext cx="1552463" cy="258533"/>
            <a:chOff x="2580681" y="2136708"/>
            <a:chExt cx="1552463" cy="258533"/>
          </a:xfrm>
        </p:grpSpPr>
        <p:sp>
          <p:nvSpPr>
            <p:cNvPr id="145" name="Body1 19">
              <a:extLst>
                <a:ext uri="{FF2B5EF4-FFF2-40B4-BE49-F238E27FC236}">
                  <a16:creationId xmlns:a16="http://schemas.microsoft.com/office/drawing/2014/main" id="{D1744D6E-A8AF-477D-9919-AE14B87DFE88}"/>
                </a:ext>
              </a:extLst>
            </p:cNvPr>
            <p:cNvSpPr txBox="1"/>
            <p:nvPr>
              <p:custDataLst>
                <p:tags r:id="rId79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46" name="Rectangle 145">
              <a:extLst>
                <a:ext uri="{FF2B5EF4-FFF2-40B4-BE49-F238E27FC236}">
                  <a16:creationId xmlns:a16="http://schemas.microsoft.com/office/drawing/2014/main" id="{C5CDF4BA-1ECB-421C-A27F-604D08F701B2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97088599-E062-4945-8762-1487E721DA72}"/>
              </a:ext>
            </a:extLst>
          </p:cNvPr>
          <p:cNvGrpSpPr/>
          <p:nvPr/>
        </p:nvGrpSpPr>
        <p:grpSpPr>
          <a:xfrm>
            <a:off x="3039322" y="3327909"/>
            <a:ext cx="1552463" cy="258533"/>
            <a:chOff x="2580681" y="2136708"/>
            <a:chExt cx="1552463" cy="258533"/>
          </a:xfrm>
        </p:grpSpPr>
        <p:sp>
          <p:nvSpPr>
            <p:cNvPr id="148" name="Body1 19">
              <a:extLst>
                <a:ext uri="{FF2B5EF4-FFF2-40B4-BE49-F238E27FC236}">
                  <a16:creationId xmlns:a16="http://schemas.microsoft.com/office/drawing/2014/main" id="{C2E8B8EF-366C-4CC4-AC1D-D164C908E775}"/>
                </a:ext>
              </a:extLst>
            </p:cNvPr>
            <p:cNvSpPr txBox="1"/>
            <p:nvPr>
              <p:custDataLst>
                <p:tags r:id="rId78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49" name="Rectangle 148">
              <a:extLst>
                <a:ext uri="{FF2B5EF4-FFF2-40B4-BE49-F238E27FC236}">
                  <a16:creationId xmlns:a16="http://schemas.microsoft.com/office/drawing/2014/main" id="{4A150ABB-4A54-4ED4-A98F-011DB47EFE2A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50" name="Group 149">
            <a:extLst>
              <a:ext uri="{FF2B5EF4-FFF2-40B4-BE49-F238E27FC236}">
                <a16:creationId xmlns:a16="http://schemas.microsoft.com/office/drawing/2014/main" id="{93826419-94E2-4E57-ACE3-E0D0EF8B02C2}"/>
              </a:ext>
            </a:extLst>
          </p:cNvPr>
          <p:cNvGrpSpPr/>
          <p:nvPr/>
        </p:nvGrpSpPr>
        <p:grpSpPr>
          <a:xfrm>
            <a:off x="4410077" y="3342357"/>
            <a:ext cx="1552463" cy="258533"/>
            <a:chOff x="2580681" y="2136708"/>
            <a:chExt cx="1552463" cy="258533"/>
          </a:xfrm>
        </p:grpSpPr>
        <p:sp>
          <p:nvSpPr>
            <p:cNvPr id="151" name="Body1 19">
              <a:extLst>
                <a:ext uri="{FF2B5EF4-FFF2-40B4-BE49-F238E27FC236}">
                  <a16:creationId xmlns:a16="http://schemas.microsoft.com/office/drawing/2014/main" id="{70E8F72C-BDE8-4E12-8D98-314F7BA614CF}"/>
                </a:ext>
              </a:extLst>
            </p:cNvPr>
            <p:cNvSpPr txBox="1"/>
            <p:nvPr>
              <p:custDataLst>
                <p:tags r:id="rId77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52" name="Rectangle 151">
              <a:extLst>
                <a:ext uri="{FF2B5EF4-FFF2-40B4-BE49-F238E27FC236}">
                  <a16:creationId xmlns:a16="http://schemas.microsoft.com/office/drawing/2014/main" id="{D6EC2CFC-25A2-4170-8B6F-2D1CE975205C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53" name="Group 152">
            <a:extLst>
              <a:ext uri="{FF2B5EF4-FFF2-40B4-BE49-F238E27FC236}">
                <a16:creationId xmlns:a16="http://schemas.microsoft.com/office/drawing/2014/main" id="{1FB3302C-7A96-41FA-A521-2D7F409F13B4}"/>
              </a:ext>
            </a:extLst>
          </p:cNvPr>
          <p:cNvGrpSpPr/>
          <p:nvPr/>
        </p:nvGrpSpPr>
        <p:grpSpPr>
          <a:xfrm>
            <a:off x="5890008" y="3296841"/>
            <a:ext cx="1552463" cy="258533"/>
            <a:chOff x="2580681" y="2136708"/>
            <a:chExt cx="1552463" cy="258533"/>
          </a:xfrm>
        </p:grpSpPr>
        <p:sp>
          <p:nvSpPr>
            <p:cNvPr id="154" name="Body1 19">
              <a:extLst>
                <a:ext uri="{FF2B5EF4-FFF2-40B4-BE49-F238E27FC236}">
                  <a16:creationId xmlns:a16="http://schemas.microsoft.com/office/drawing/2014/main" id="{8613A96C-51EF-41F2-8436-45A799C8B0DB}"/>
                </a:ext>
              </a:extLst>
            </p:cNvPr>
            <p:cNvSpPr txBox="1"/>
            <p:nvPr>
              <p:custDataLst>
                <p:tags r:id="rId76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55" name="Rectangle 154">
              <a:extLst>
                <a:ext uri="{FF2B5EF4-FFF2-40B4-BE49-F238E27FC236}">
                  <a16:creationId xmlns:a16="http://schemas.microsoft.com/office/drawing/2014/main" id="{4014E369-C31D-4B9A-ACB1-92A097D36C5F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grpSp>
        <p:nvGrpSpPr>
          <p:cNvPr id="156" name="Group 155">
            <a:extLst>
              <a:ext uri="{FF2B5EF4-FFF2-40B4-BE49-F238E27FC236}">
                <a16:creationId xmlns:a16="http://schemas.microsoft.com/office/drawing/2014/main" id="{0F29F158-BC69-4BA4-91E0-E6E011EF3B71}"/>
              </a:ext>
            </a:extLst>
          </p:cNvPr>
          <p:cNvGrpSpPr/>
          <p:nvPr/>
        </p:nvGrpSpPr>
        <p:grpSpPr>
          <a:xfrm>
            <a:off x="7548421" y="3083824"/>
            <a:ext cx="1552463" cy="258533"/>
            <a:chOff x="2580681" y="2136708"/>
            <a:chExt cx="1552463" cy="258533"/>
          </a:xfrm>
        </p:grpSpPr>
        <p:sp>
          <p:nvSpPr>
            <p:cNvPr id="157" name="Body1 19">
              <a:extLst>
                <a:ext uri="{FF2B5EF4-FFF2-40B4-BE49-F238E27FC236}">
                  <a16:creationId xmlns:a16="http://schemas.microsoft.com/office/drawing/2014/main" id="{98118F16-5A5A-467F-8FB1-18BABBF6C67D}"/>
                </a:ext>
              </a:extLst>
            </p:cNvPr>
            <p:cNvSpPr txBox="1"/>
            <p:nvPr>
              <p:custDataLst>
                <p:tags r:id="rId75"/>
              </p:custDataLst>
            </p:nvPr>
          </p:nvSpPr>
          <p:spPr>
            <a:xfrm>
              <a:off x="2580681" y="2136708"/>
              <a:ext cx="1552463" cy="258532"/>
            </a:xfrm>
            <a:prstGeom prst="rect">
              <a:avLst/>
            </a:prstGeom>
            <a:solidFill>
              <a:schemeClr val="bg1"/>
            </a:solidFill>
          </p:spPr>
          <p:txBody>
            <a:bodyPr vert="horz" wrap="square" lIns="91440" tIns="45720" rIns="91440" bIns="45720" rtlCol="0">
              <a:spAutoFit/>
            </a:bodyPr>
            <a:lstStyle>
              <a:lvl1pPr marL="228600" lvl="0" indent="-228600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/>
              </a:lvl1pPr>
              <a:lvl2pPr marL="685800" lvl="1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/>
              </a:lvl2pPr>
              <a:lvl3pPr marL="1143000" lvl="2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/>
              </a:lvl3pPr>
              <a:lvl4pPr marL="1600200" lvl="3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4pPr>
              <a:lvl5pPr marL="2057400" lvl="4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5pPr>
              <a:lvl6pPr marL="25146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6pPr>
              <a:lvl7pPr marL="29718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7pPr>
              <a:lvl8pPr marL="34290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8pPr>
              <a:lvl9pPr marL="3886200" indent="-228600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</a:lvl9pPr>
            </a:lstStyle>
            <a:p>
              <a:pPr marL="0" indent="0">
                <a:buNone/>
              </a:pPr>
              <a:r>
                <a:rPr lang="en-US" sz="1200" dirty="0"/>
                <a:t>Deadline: 0009 | …</a:t>
              </a:r>
            </a:p>
          </p:txBody>
        </p:sp>
        <p:sp>
          <p:nvSpPr>
            <p:cNvPr id="158" name="Rectangle 157">
              <a:extLst>
                <a:ext uri="{FF2B5EF4-FFF2-40B4-BE49-F238E27FC236}">
                  <a16:creationId xmlns:a16="http://schemas.microsoft.com/office/drawing/2014/main" id="{90F9EAE7-6895-41D6-AC2E-3860ECC1FDDB}"/>
                </a:ext>
              </a:extLst>
            </p:cNvPr>
            <p:cNvSpPr/>
            <p:nvPr/>
          </p:nvSpPr>
          <p:spPr>
            <a:xfrm>
              <a:off x="2580681" y="2141063"/>
              <a:ext cx="1353834" cy="2541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/>
            </a:p>
          </p:txBody>
        </p:sp>
      </p:grpSp>
      <p:sp>
        <p:nvSpPr>
          <p:cNvPr id="160" name="TextBox 159">
            <a:extLst>
              <a:ext uri="{FF2B5EF4-FFF2-40B4-BE49-F238E27FC236}">
                <a16:creationId xmlns:a16="http://schemas.microsoft.com/office/drawing/2014/main" id="{E5A0256E-3604-4B3E-A1A7-709CE800AF30}"/>
              </a:ext>
            </a:extLst>
          </p:cNvPr>
          <p:cNvSpPr txBox="1"/>
          <p:nvPr/>
        </p:nvSpPr>
        <p:spPr>
          <a:xfrm>
            <a:off x="8225338" y="1566293"/>
            <a:ext cx="3508035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Senders and receivers synchronized to the same clock</a:t>
            </a:r>
          </a:p>
        </p:txBody>
      </p:sp>
      <p:sp>
        <p:nvSpPr>
          <p:cNvPr id="161" name="TextBox 160">
            <a:extLst>
              <a:ext uri="{FF2B5EF4-FFF2-40B4-BE49-F238E27FC236}">
                <a16:creationId xmlns:a16="http://schemas.microsoft.com/office/drawing/2014/main" id="{69F570CE-CAEF-44EF-8650-BAD57D2C972D}"/>
              </a:ext>
            </a:extLst>
          </p:cNvPr>
          <p:cNvSpPr txBox="1"/>
          <p:nvPr/>
        </p:nvSpPr>
        <p:spPr>
          <a:xfrm>
            <a:off x="1716673" y="1702466"/>
            <a:ext cx="2605992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Sender attaches deadline to message</a:t>
            </a: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F138A0BE-6339-4581-85B6-F44507B7197D}"/>
              </a:ext>
            </a:extLst>
          </p:cNvPr>
          <p:cNvSpPr txBox="1"/>
          <p:nvPr/>
        </p:nvSpPr>
        <p:spPr>
          <a:xfrm>
            <a:off x="5347853" y="5839876"/>
            <a:ext cx="4242459" cy="646331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Receiver processes message when deadline is reached on receiver clock</a:t>
            </a: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9DB03882-3D54-4E07-BDCE-1ED5C514426A}"/>
              </a:ext>
            </a:extLst>
          </p:cNvPr>
          <p:cNvSpPr txBox="1"/>
          <p:nvPr/>
        </p:nvSpPr>
        <p:spPr>
          <a:xfrm>
            <a:off x="9168860" y="2650526"/>
            <a:ext cx="2564514" cy="923330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Sender multicasts message to all receivers</a:t>
            </a:r>
          </a:p>
        </p:txBody>
      </p:sp>
      <p:sp>
        <p:nvSpPr>
          <p:cNvPr id="164" name="TextBox 163">
            <a:extLst>
              <a:ext uri="{FF2B5EF4-FFF2-40B4-BE49-F238E27FC236}">
                <a16:creationId xmlns:a16="http://schemas.microsoft.com/office/drawing/2014/main" id="{C9FE7DAE-6D53-48A7-8882-13FB69662FE3}"/>
              </a:ext>
            </a:extLst>
          </p:cNvPr>
          <p:cNvSpPr txBox="1"/>
          <p:nvPr/>
        </p:nvSpPr>
        <p:spPr>
          <a:xfrm>
            <a:off x="7245227" y="3905199"/>
            <a:ext cx="4711246" cy="369332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228600" lvl="0" indent="-2286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/>
            </a:lvl1pPr>
            <a:lvl2pPr marL="685800" lvl="1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lvl="2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lvl="3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lvl="4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marL="0" indent="0">
              <a:buNone/>
            </a:pPr>
            <a:r>
              <a:rPr lang="en-US" sz="2000" dirty="0"/>
              <a:t>Messages arrive at unpredictable times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184D5B01-11C9-71C4-1148-9389A1D29CB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455150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4DCD534-ECB9-9312-7FDE-12FF9B46E657}"/>
              </a:ext>
            </a:extLst>
          </p:cNvPr>
          <p:cNvSpPr txBox="1"/>
          <p:nvPr/>
        </p:nvSpPr>
        <p:spPr>
          <a:xfrm>
            <a:off x="569979" y="476910"/>
            <a:ext cx="332655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Hold-and-release</a:t>
            </a:r>
          </a:p>
        </p:txBody>
      </p:sp>
    </p:spTree>
    <p:extLst>
      <p:ext uri="{BB962C8B-B14F-4D97-AF65-F5344CB8AC3E}">
        <p14:creationId xmlns:p14="http://schemas.microsoft.com/office/powerpoint/2010/main" val="2019036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750"/>
                            </p:stCondLst>
                            <p:childTnLst>
                              <p:par>
                                <p:cTn id="70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1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7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0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1.11111E-6 L -0.16015 0.19329 " pathEditMode="relative" rAng="0" ptsTypes="AA">
                                      <p:cBhvr>
                                        <p:cTn id="130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008" y="9653"/>
                                    </p:animMotion>
                                  </p:childTnLst>
                                </p:cTn>
                              </p:par>
                              <p:par>
                                <p:cTn id="13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79167E-6 2.96296E-6 L -0.00013 0.14791 " pathEditMode="relative" rAng="0" ptsTypes="AA">
                                      <p:cBhvr>
                                        <p:cTn id="132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3" y="738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1.48148E-6 L -0.03841 0.14467 " pathEditMode="relative" rAng="0" ptsTypes="AA">
                                      <p:cBhvr>
                                        <p:cTn id="148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927" y="722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5E-6 1.48148E-6 L 0.15625 0.18102 " pathEditMode="relative" rAng="0" ptsTypes="AA">
                                      <p:cBhvr>
                                        <p:cTn id="164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3" y="905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4.81481E-6 L -0.05625 0.14328 " pathEditMode="relative" rAng="0" ptsTypes="AA">
                                      <p:cBhvr>
                                        <p:cTn id="180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812" y="715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5" dur="500"/>
                                        <p:tgtEl>
                                          <p:spTgt spid="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6" fill="hold">
                      <p:stCondLst>
                        <p:cond delay="indefinite"/>
                      </p:stCondLst>
                      <p:childTnLst>
                        <p:par>
                          <p:cTn id="187" fill="hold">
                            <p:stCondLst>
                              <p:cond delay="0"/>
                            </p:stCondLst>
                            <p:childTnLst>
                              <p:par>
                                <p:cTn id="1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625 0.18102 L 0.16198 0.3743 " pathEditMode="relative" rAng="0" ptsTypes="AA">
                                      <p:cBhvr>
                                        <p:cTn id="201" dur="500" fill="hold"/>
                                        <p:tgtEl>
                                          <p:spTgt spid="1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86" y="9653"/>
                                    </p:animMotion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13 0.14791 L 0.00912 0.33125 " pathEditMode="relative" rAng="0" ptsTypes="AA">
                                      <p:cBhvr>
                                        <p:cTn id="203" dur="500" fill="hold"/>
                                        <p:tgtEl>
                                          <p:spTgt spid="15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56" y="9167"/>
                                    </p:animMotion>
                                  </p:childTnLst>
                                </p:cTn>
                              </p:par>
                              <p:par>
                                <p:cTn id="20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841 0.14467 L -0.03476 0.32639 " pathEditMode="relative" rAng="0" ptsTypes="AA">
                                      <p:cBhvr>
                                        <p:cTn id="205" dur="500" fill="hold"/>
                                        <p:tgtEl>
                                          <p:spTgt spid="15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2" y="9074"/>
                                    </p:animMotion>
                                  </p:childTnLst>
                                </p:cTn>
                              </p:par>
                              <p:par>
                                <p:cTn id="20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5625 0.14328 L -0.05299 0.32476 " pathEditMode="relative" rAng="0" ptsTypes="AA">
                                      <p:cBhvr>
                                        <p:cTn id="207" dur="500" fill="hold"/>
                                        <p:tgtEl>
                                          <p:spTgt spid="14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" y="9074"/>
                                    </p:animMotion>
                                  </p:childTnLst>
                                </p:cTn>
                              </p:par>
                              <p:par>
                                <p:cTn id="20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6015 0.19329 L -0.1638 0.36898 " pathEditMode="relative" rAng="0" ptsTypes="AA">
                                      <p:cBhvr>
                                        <p:cTn id="209" dur="5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82" y="8773"/>
                                    </p:animMotion>
                                  </p:childTnLst>
                                </p:cTn>
                              </p:par>
                              <p:par>
                                <p:cTn id="21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2" dur="500"/>
                                        <p:tgtEl>
                                          <p:spTgt spid="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  <p:bldP spid="53" grpId="0" animBg="1"/>
      <p:bldP spid="65" grpId="0" animBg="1"/>
      <p:bldP spid="77" grpId="0" animBg="1"/>
      <p:bldP spid="92" grpId="0" animBg="1"/>
      <p:bldP spid="104" grpId="0" animBg="1"/>
      <p:bldP spid="39" grpId="0" animBg="1"/>
      <p:bldP spid="52" grpId="0" animBg="1"/>
      <p:bldP spid="64" grpId="0" animBg="1"/>
      <p:bldP spid="76" grpId="0" animBg="1"/>
      <p:bldP spid="91" grpId="0" animBg="1"/>
      <p:bldP spid="103" grpId="0" animBg="1"/>
      <p:bldP spid="38" grpId="0" animBg="1"/>
      <p:bldP spid="51" grpId="0" animBg="1"/>
      <p:bldP spid="63" grpId="0" animBg="1"/>
      <p:bldP spid="75" grpId="0" animBg="1"/>
      <p:bldP spid="90" grpId="0" animBg="1"/>
      <p:bldP spid="102" grpId="0" animBg="1"/>
      <p:bldP spid="37" grpId="0" animBg="1"/>
      <p:bldP spid="50" grpId="0" animBg="1"/>
      <p:bldP spid="62" grpId="0" animBg="1"/>
      <p:bldP spid="74" grpId="0" animBg="1"/>
      <p:bldP spid="89" grpId="0" animBg="1"/>
      <p:bldP spid="101" grpId="0" animBg="1"/>
      <p:bldP spid="36" grpId="0" animBg="1"/>
      <p:bldP spid="49" grpId="0" animBg="1"/>
      <p:bldP spid="61" grpId="0" animBg="1"/>
      <p:bldP spid="73" grpId="0" animBg="1"/>
      <p:bldP spid="88" grpId="0" animBg="1"/>
      <p:bldP spid="100" grpId="0" animBg="1"/>
      <p:bldP spid="35" grpId="0" animBg="1"/>
      <p:bldP spid="48" grpId="0" animBg="1"/>
      <p:bldP spid="60" grpId="0" animBg="1"/>
      <p:bldP spid="72" grpId="0" animBg="1"/>
      <p:bldP spid="87" grpId="0" animBg="1"/>
      <p:bldP spid="99" grpId="0" animBg="1"/>
      <p:bldP spid="34" grpId="0" animBg="1"/>
      <p:bldP spid="47" grpId="0" animBg="1"/>
      <p:bldP spid="59" grpId="0" animBg="1"/>
      <p:bldP spid="71" grpId="0" animBg="1"/>
      <p:bldP spid="86" grpId="0" animBg="1"/>
      <p:bldP spid="98" grpId="0" animBg="1"/>
      <p:bldP spid="33" grpId="0" animBg="1"/>
      <p:bldP spid="46" grpId="0" animBg="1"/>
      <p:bldP spid="58" grpId="0" animBg="1"/>
      <p:bldP spid="70" grpId="0" animBg="1"/>
      <p:bldP spid="85" grpId="0" animBg="1"/>
      <p:bldP spid="97" grpId="0" animBg="1"/>
      <p:bldP spid="32" grpId="0" animBg="1"/>
      <p:bldP spid="45" grpId="0" animBg="1"/>
      <p:bldP spid="57" grpId="0" animBg="1"/>
      <p:bldP spid="69" grpId="0" animBg="1"/>
      <p:bldP spid="84" grpId="0" animBg="1"/>
      <p:bldP spid="96" grpId="0" animBg="1"/>
      <p:bldP spid="31" grpId="0" animBg="1"/>
      <p:bldP spid="44" grpId="0" animBg="1"/>
      <p:bldP spid="56" grpId="0" animBg="1"/>
      <p:bldP spid="68" grpId="0" animBg="1"/>
      <p:bldP spid="83" grpId="0" animBg="1"/>
      <p:bldP spid="95" grpId="0" animBg="1"/>
      <p:bldP spid="160" grpId="0"/>
      <p:bldP spid="161" grpId="0"/>
      <p:bldP spid="162" grpId="0"/>
      <p:bldP spid="163" grpId="0"/>
      <p:bldP spid="164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BBDB6FF-3131-6AAA-C873-C31F4D39D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5B75C1D-72D1-FF9A-C60B-900C10AA5894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25C4DA3-E114-E47C-8E75-CD406A23F146}"/>
              </a:ext>
            </a:extLst>
          </p:cNvPr>
          <p:cNvSpPr txBox="1"/>
          <p:nvPr/>
        </p:nvSpPr>
        <p:spPr>
          <a:xfrm>
            <a:off x="531970" y="1434210"/>
            <a:ext cx="7049589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Fairness 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2CD9D55B-2201-9586-2F38-3BA7D01FD6DE}"/>
              </a:ext>
            </a:extLst>
          </p:cNvPr>
          <p:cNvSpPr/>
          <p:nvPr/>
        </p:nvSpPr>
        <p:spPr>
          <a:xfrm>
            <a:off x="2367684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4B636EAB-D87E-40F7-1755-8E164202BF2B}"/>
              </a:ext>
            </a:extLst>
          </p:cNvPr>
          <p:cNvSpPr/>
          <p:nvPr/>
        </p:nvSpPr>
        <p:spPr>
          <a:xfrm>
            <a:off x="5261859" y="4254223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Proxy node’s performance variation</a:t>
            </a:r>
            <a:endParaRPr dirty="0"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2E69A172-EC37-0BBC-93F9-C6CBA713A082}"/>
              </a:ext>
            </a:extLst>
          </p:cNvPr>
          <p:cNvSpPr/>
          <p:nvPr/>
        </p:nvSpPr>
        <p:spPr>
          <a:xfrm>
            <a:off x="8047509" y="4261410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Receiver VMs’ performance variation</a:t>
            </a:r>
            <a:endParaRPr dirty="0"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C39FFCC8-8A41-FB96-F515-2F887D2DEE5F}"/>
              </a:ext>
            </a:extLst>
          </p:cNvPr>
          <p:cNvSpPr/>
          <p:nvPr/>
        </p:nvSpPr>
        <p:spPr>
          <a:xfrm>
            <a:off x="2591909" y="5889085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6C587981-F490-7362-E537-E10FC7AB8F13}"/>
              </a:ext>
            </a:extLst>
          </p:cNvPr>
          <p:cNvSpPr/>
          <p:nvPr/>
        </p:nvSpPr>
        <p:spPr>
          <a:xfrm>
            <a:off x="5401059" y="5881910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9F075C3E-EA61-EA47-2471-197DF8224312}"/>
              </a:ext>
            </a:extLst>
          </p:cNvPr>
          <p:cNvSpPr/>
          <p:nvPr/>
        </p:nvSpPr>
        <p:spPr>
          <a:xfrm>
            <a:off x="8325909" y="5881910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5AC4286F-311C-8D8B-493B-2ACB60C802BB}"/>
              </a:ext>
            </a:extLst>
          </p:cNvPr>
          <p:cNvSpPr/>
          <p:nvPr/>
        </p:nvSpPr>
        <p:spPr>
          <a:xfrm>
            <a:off x="3257459" y="50680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99B5CC1A-5BF9-734B-3BB4-E8101327904B}"/>
              </a:ext>
            </a:extLst>
          </p:cNvPr>
          <p:cNvSpPr/>
          <p:nvPr/>
        </p:nvSpPr>
        <p:spPr>
          <a:xfrm>
            <a:off x="6336159" y="5060848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37896C0E-B2DF-C2CB-AE6A-D532BDB5CD85}"/>
              </a:ext>
            </a:extLst>
          </p:cNvPr>
          <p:cNvSpPr/>
          <p:nvPr/>
        </p:nvSpPr>
        <p:spPr>
          <a:xfrm>
            <a:off x="9121809" y="5042960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" name="Google Shape;134;p21">
            <a:extLst>
              <a:ext uri="{FF2B5EF4-FFF2-40B4-BE49-F238E27FC236}">
                <a16:creationId xmlns:a16="http://schemas.microsoft.com/office/drawing/2014/main" id="{DCB12100-8747-1B96-64E7-861437116F2D}"/>
              </a:ext>
            </a:extLst>
          </p:cNvPr>
          <p:cNvSpPr/>
          <p:nvPr/>
        </p:nvSpPr>
        <p:spPr>
          <a:xfrm>
            <a:off x="9081909" y="1590941"/>
            <a:ext cx="18087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Exchange</a:t>
            </a:r>
            <a:endParaRPr dirty="0"/>
          </a:p>
        </p:txBody>
      </p:sp>
      <p:sp>
        <p:nvSpPr>
          <p:cNvPr id="44" name="Google Shape;135;p21">
            <a:extLst>
              <a:ext uri="{FF2B5EF4-FFF2-40B4-BE49-F238E27FC236}">
                <a16:creationId xmlns:a16="http://schemas.microsoft.com/office/drawing/2014/main" id="{58CAB01F-1FCB-DA89-5462-198A3650CCFC}"/>
              </a:ext>
            </a:extLst>
          </p:cNvPr>
          <p:cNvSpPr/>
          <p:nvPr/>
        </p:nvSpPr>
        <p:spPr>
          <a:xfrm>
            <a:off x="8510909" y="23097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" name="Google Shape;136;p21">
            <a:extLst>
              <a:ext uri="{FF2B5EF4-FFF2-40B4-BE49-F238E27FC236}">
                <a16:creationId xmlns:a16="http://schemas.microsoft.com/office/drawing/2014/main" id="{E9BA45CE-3836-6696-27BE-212EBF909CA0}"/>
              </a:ext>
            </a:extLst>
          </p:cNvPr>
          <p:cNvSpPr/>
          <p:nvPr/>
        </p:nvSpPr>
        <p:spPr>
          <a:xfrm>
            <a:off x="7867034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137;p21">
            <a:extLst>
              <a:ext uri="{FF2B5EF4-FFF2-40B4-BE49-F238E27FC236}">
                <a16:creationId xmlns:a16="http://schemas.microsoft.com/office/drawing/2014/main" id="{B6D3EE74-675F-CFC8-7829-302B7F23115D}"/>
              </a:ext>
            </a:extLst>
          </p:cNvPr>
          <p:cNvSpPr/>
          <p:nvPr/>
        </p:nvSpPr>
        <p:spPr>
          <a:xfrm>
            <a:off x="8835247" y="28817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138;p21">
            <a:extLst>
              <a:ext uri="{FF2B5EF4-FFF2-40B4-BE49-F238E27FC236}">
                <a16:creationId xmlns:a16="http://schemas.microsoft.com/office/drawing/2014/main" id="{6631456B-913D-AF12-0FEA-E4151A6612EF}"/>
              </a:ext>
            </a:extLst>
          </p:cNvPr>
          <p:cNvSpPr/>
          <p:nvPr/>
        </p:nvSpPr>
        <p:spPr>
          <a:xfrm>
            <a:off x="7592509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139;p21">
            <a:extLst>
              <a:ext uri="{FF2B5EF4-FFF2-40B4-BE49-F238E27FC236}">
                <a16:creationId xmlns:a16="http://schemas.microsoft.com/office/drawing/2014/main" id="{25E145B2-A97A-1E78-376B-2BD1E6A6C962}"/>
              </a:ext>
            </a:extLst>
          </p:cNvPr>
          <p:cNvSpPr/>
          <p:nvPr/>
        </p:nvSpPr>
        <p:spPr>
          <a:xfrm>
            <a:off x="8046284" y="35844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" name="Google Shape;140;p21">
            <a:extLst>
              <a:ext uri="{FF2B5EF4-FFF2-40B4-BE49-F238E27FC236}">
                <a16:creationId xmlns:a16="http://schemas.microsoft.com/office/drawing/2014/main" id="{42ABB694-5BA8-9E21-7F20-B50E75C8DC6C}"/>
              </a:ext>
            </a:extLst>
          </p:cNvPr>
          <p:cNvSpPr/>
          <p:nvPr/>
        </p:nvSpPr>
        <p:spPr>
          <a:xfrm>
            <a:off x="8538722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" name="Google Shape;141;p21">
            <a:extLst>
              <a:ext uri="{FF2B5EF4-FFF2-40B4-BE49-F238E27FC236}">
                <a16:creationId xmlns:a16="http://schemas.microsoft.com/office/drawing/2014/main" id="{57EE35BD-C87D-B477-73FB-CDC71BDF0040}"/>
              </a:ext>
            </a:extLst>
          </p:cNvPr>
          <p:cNvSpPr/>
          <p:nvPr/>
        </p:nvSpPr>
        <p:spPr>
          <a:xfrm>
            <a:off x="9100559" y="35466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51" name="Google Shape;142;p21">
            <a:extLst>
              <a:ext uri="{FF2B5EF4-FFF2-40B4-BE49-F238E27FC236}">
                <a16:creationId xmlns:a16="http://schemas.microsoft.com/office/drawing/2014/main" id="{ED7A9BEB-A655-8ACF-F98D-32A53125133B}"/>
              </a:ext>
            </a:extLst>
          </p:cNvPr>
          <p:cNvCxnSpPr>
            <a:cxnSpLocks/>
            <a:endCxn id="44" idx="6"/>
          </p:cNvCxnSpPr>
          <p:nvPr/>
        </p:nvCxnSpPr>
        <p:spPr>
          <a:xfrm flipH="1">
            <a:off x="8858309" y="1977041"/>
            <a:ext cx="831900" cy="52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2" name="Google Shape;143;p21">
            <a:extLst>
              <a:ext uri="{FF2B5EF4-FFF2-40B4-BE49-F238E27FC236}">
                <a16:creationId xmlns:a16="http://schemas.microsoft.com/office/drawing/2014/main" id="{69BC9D6A-8E52-C3F0-A470-6F9E57577297}"/>
              </a:ext>
            </a:extLst>
          </p:cNvPr>
          <p:cNvCxnSpPr>
            <a:cxnSpLocks/>
            <a:stCxn id="44" idx="4"/>
            <a:endCxn id="45" idx="6"/>
          </p:cNvCxnSpPr>
          <p:nvPr/>
        </p:nvCxnSpPr>
        <p:spPr>
          <a:xfrm flipH="1">
            <a:off x="8214509" y="2693141"/>
            <a:ext cx="4701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3" name="Google Shape;144;p21">
            <a:extLst>
              <a:ext uri="{FF2B5EF4-FFF2-40B4-BE49-F238E27FC236}">
                <a16:creationId xmlns:a16="http://schemas.microsoft.com/office/drawing/2014/main" id="{580E61F3-8AAF-E70D-5758-48E4189565A0}"/>
              </a:ext>
            </a:extLst>
          </p:cNvPr>
          <p:cNvCxnSpPr>
            <a:cxnSpLocks/>
            <a:stCxn id="44" idx="4"/>
            <a:endCxn id="46" idx="2"/>
          </p:cNvCxnSpPr>
          <p:nvPr/>
        </p:nvCxnSpPr>
        <p:spPr>
          <a:xfrm>
            <a:off x="8684609" y="2693141"/>
            <a:ext cx="150600" cy="38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4" name="Google Shape;145;p21">
            <a:extLst>
              <a:ext uri="{FF2B5EF4-FFF2-40B4-BE49-F238E27FC236}">
                <a16:creationId xmlns:a16="http://schemas.microsoft.com/office/drawing/2014/main" id="{AC12AFDA-9BDA-EA46-DB18-920CD12CC042}"/>
              </a:ext>
            </a:extLst>
          </p:cNvPr>
          <p:cNvCxnSpPr>
            <a:cxnSpLocks/>
            <a:stCxn id="45" idx="4"/>
            <a:endCxn id="47" idx="7"/>
          </p:cNvCxnSpPr>
          <p:nvPr/>
        </p:nvCxnSpPr>
        <p:spPr>
          <a:xfrm flipH="1">
            <a:off x="7888934" y="3265116"/>
            <a:ext cx="1518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5" name="Google Shape;146;p21">
            <a:extLst>
              <a:ext uri="{FF2B5EF4-FFF2-40B4-BE49-F238E27FC236}">
                <a16:creationId xmlns:a16="http://schemas.microsoft.com/office/drawing/2014/main" id="{CA8746E6-4DAF-0F29-CB01-041509C637F4}"/>
              </a:ext>
            </a:extLst>
          </p:cNvPr>
          <p:cNvCxnSpPr>
            <a:cxnSpLocks/>
            <a:stCxn id="45" idx="4"/>
            <a:endCxn id="48" idx="1"/>
          </p:cNvCxnSpPr>
          <p:nvPr/>
        </p:nvCxnSpPr>
        <p:spPr>
          <a:xfrm>
            <a:off x="8040734" y="3265116"/>
            <a:ext cx="56400" cy="3753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6" name="Google Shape;147;p21">
            <a:extLst>
              <a:ext uri="{FF2B5EF4-FFF2-40B4-BE49-F238E27FC236}">
                <a16:creationId xmlns:a16="http://schemas.microsoft.com/office/drawing/2014/main" id="{0BBBC456-8D24-C16B-905B-F205FA6CAAF1}"/>
              </a:ext>
            </a:extLst>
          </p:cNvPr>
          <p:cNvCxnSpPr>
            <a:cxnSpLocks/>
            <a:stCxn id="46" idx="4"/>
            <a:endCxn id="49" idx="7"/>
          </p:cNvCxnSpPr>
          <p:nvPr/>
        </p:nvCxnSpPr>
        <p:spPr>
          <a:xfrm flipH="1">
            <a:off x="8835247" y="3265116"/>
            <a:ext cx="1737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7" name="Google Shape;148;p21">
            <a:extLst>
              <a:ext uri="{FF2B5EF4-FFF2-40B4-BE49-F238E27FC236}">
                <a16:creationId xmlns:a16="http://schemas.microsoft.com/office/drawing/2014/main" id="{F5F0F405-AD45-1E22-28F1-CEBFE43B4AB6}"/>
              </a:ext>
            </a:extLst>
          </p:cNvPr>
          <p:cNvCxnSpPr>
            <a:cxnSpLocks/>
            <a:stCxn id="46" idx="4"/>
            <a:endCxn id="50" idx="1"/>
          </p:cNvCxnSpPr>
          <p:nvPr/>
        </p:nvCxnSpPr>
        <p:spPr>
          <a:xfrm>
            <a:off x="9008947" y="3265116"/>
            <a:ext cx="142500" cy="337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8" name="Google Shape;149;p21">
            <a:extLst>
              <a:ext uri="{FF2B5EF4-FFF2-40B4-BE49-F238E27FC236}">
                <a16:creationId xmlns:a16="http://schemas.microsoft.com/office/drawing/2014/main" id="{EF6A4ADA-7CC4-74BA-A3B8-97CA1D9A98C5}"/>
              </a:ext>
            </a:extLst>
          </p:cNvPr>
          <p:cNvSpPr/>
          <p:nvPr/>
        </p:nvSpPr>
        <p:spPr>
          <a:xfrm>
            <a:off x="10543209" y="2295904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" name="Google Shape;150;p21">
            <a:extLst>
              <a:ext uri="{FF2B5EF4-FFF2-40B4-BE49-F238E27FC236}">
                <a16:creationId xmlns:a16="http://schemas.microsoft.com/office/drawing/2014/main" id="{66592568-CCDD-AAA0-FC1D-705006113084}"/>
              </a:ext>
            </a:extLst>
          </p:cNvPr>
          <p:cNvSpPr/>
          <p:nvPr/>
        </p:nvSpPr>
        <p:spPr>
          <a:xfrm>
            <a:off x="10097947" y="280219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" name="Google Shape;151;p21">
            <a:extLst>
              <a:ext uri="{FF2B5EF4-FFF2-40B4-BE49-F238E27FC236}">
                <a16:creationId xmlns:a16="http://schemas.microsoft.com/office/drawing/2014/main" id="{2630C611-81B1-2D47-91D6-113B36A41465}"/>
              </a:ext>
            </a:extLst>
          </p:cNvPr>
          <p:cNvSpPr/>
          <p:nvPr/>
        </p:nvSpPr>
        <p:spPr>
          <a:xfrm>
            <a:off x="11063959" y="27660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" name="Google Shape;152;p21">
            <a:extLst>
              <a:ext uri="{FF2B5EF4-FFF2-40B4-BE49-F238E27FC236}">
                <a16:creationId xmlns:a16="http://schemas.microsoft.com/office/drawing/2014/main" id="{17F59E18-E833-486B-0A62-22320C89C97B}"/>
              </a:ext>
            </a:extLst>
          </p:cNvPr>
          <p:cNvSpPr/>
          <p:nvPr/>
        </p:nvSpPr>
        <p:spPr>
          <a:xfrm>
            <a:off x="9813597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153;p21">
            <a:extLst>
              <a:ext uri="{FF2B5EF4-FFF2-40B4-BE49-F238E27FC236}">
                <a16:creationId xmlns:a16="http://schemas.microsoft.com/office/drawing/2014/main" id="{8D63C066-733D-4080-F282-6EA0D061F72C}"/>
              </a:ext>
            </a:extLst>
          </p:cNvPr>
          <p:cNvSpPr/>
          <p:nvPr/>
        </p:nvSpPr>
        <p:spPr>
          <a:xfrm>
            <a:off x="10307222" y="3519041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" name="Google Shape;154;p21">
            <a:extLst>
              <a:ext uri="{FF2B5EF4-FFF2-40B4-BE49-F238E27FC236}">
                <a16:creationId xmlns:a16="http://schemas.microsoft.com/office/drawing/2014/main" id="{9995C78E-4A13-216B-07A2-099AF52189C5}"/>
              </a:ext>
            </a:extLst>
          </p:cNvPr>
          <p:cNvSpPr/>
          <p:nvPr/>
        </p:nvSpPr>
        <p:spPr>
          <a:xfrm>
            <a:off x="10834509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155;p21">
            <a:extLst>
              <a:ext uri="{FF2B5EF4-FFF2-40B4-BE49-F238E27FC236}">
                <a16:creationId xmlns:a16="http://schemas.microsoft.com/office/drawing/2014/main" id="{D419A113-6FDF-8056-689B-B99BCD369E17}"/>
              </a:ext>
            </a:extLst>
          </p:cNvPr>
          <p:cNvSpPr/>
          <p:nvPr/>
        </p:nvSpPr>
        <p:spPr>
          <a:xfrm>
            <a:off x="11366197" y="3481316"/>
            <a:ext cx="347400" cy="383400"/>
          </a:xfrm>
          <a:prstGeom prst="ellipse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65" name="Google Shape;156;p21">
            <a:extLst>
              <a:ext uri="{FF2B5EF4-FFF2-40B4-BE49-F238E27FC236}">
                <a16:creationId xmlns:a16="http://schemas.microsoft.com/office/drawing/2014/main" id="{049EC873-3CCC-3B72-6622-A3FEBB8DC40C}"/>
              </a:ext>
            </a:extLst>
          </p:cNvPr>
          <p:cNvCxnSpPr>
            <a:cxnSpLocks/>
            <a:stCxn id="58" idx="4"/>
            <a:endCxn id="59" idx="6"/>
          </p:cNvCxnSpPr>
          <p:nvPr/>
        </p:nvCxnSpPr>
        <p:spPr>
          <a:xfrm flipH="1">
            <a:off x="10445409" y="2679304"/>
            <a:ext cx="271500" cy="314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6" name="Google Shape;157;p21">
            <a:extLst>
              <a:ext uri="{FF2B5EF4-FFF2-40B4-BE49-F238E27FC236}">
                <a16:creationId xmlns:a16="http://schemas.microsoft.com/office/drawing/2014/main" id="{C520F7C7-48C9-689A-8F29-B1DF4A1C0F44}"/>
              </a:ext>
            </a:extLst>
          </p:cNvPr>
          <p:cNvCxnSpPr>
            <a:cxnSpLocks/>
            <a:stCxn id="58" idx="4"/>
            <a:endCxn id="60" idx="2"/>
          </p:cNvCxnSpPr>
          <p:nvPr/>
        </p:nvCxnSpPr>
        <p:spPr>
          <a:xfrm>
            <a:off x="10716909" y="2679304"/>
            <a:ext cx="347100" cy="27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7" name="Google Shape;158;p21">
            <a:extLst>
              <a:ext uri="{FF2B5EF4-FFF2-40B4-BE49-F238E27FC236}">
                <a16:creationId xmlns:a16="http://schemas.microsoft.com/office/drawing/2014/main" id="{9EDD3513-0D18-9464-BE3B-0A029FACBD93}"/>
              </a:ext>
            </a:extLst>
          </p:cNvPr>
          <p:cNvCxnSpPr>
            <a:cxnSpLocks/>
            <a:stCxn id="59" idx="4"/>
            <a:endCxn id="61" idx="7"/>
          </p:cNvCxnSpPr>
          <p:nvPr/>
        </p:nvCxnSpPr>
        <p:spPr>
          <a:xfrm flipH="1">
            <a:off x="10110247" y="3185591"/>
            <a:ext cx="161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8" name="Google Shape;159;p21">
            <a:extLst>
              <a:ext uri="{FF2B5EF4-FFF2-40B4-BE49-F238E27FC236}">
                <a16:creationId xmlns:a16="http://schemas.microsoft.com/office/drawing/2014/main" id="{35960AB3-3677-4B61-1AB1-2CF1C84585A9}"/>
              </a:ext>
            </a:extLst>
          </p:cNvPr>
          <p:cNvCxnSpPr>
            <a:cxnSpLocks/>
            <a:stCxn id="59" idx="4"/>
            <a:endCxn id="62" idx="1"/>
          </p:cNvCxnSpPr>
          <p:nvPr/>
        </p:nvCxnSpPr>
        <p:spPr>
          <a:xfrm>
            <a:off x="10271647" y="3185591"/>
            <a:ext cx="86400" cy="389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9" name="Google Shape;160;p21">
            <a:extLst>
              <a:ext uri="{FF2B5EF4-FFF2-40B4-BE49-F238E27FC236}">
                <a16:creationId xmlns:a16="http://schemas.microsoft.com/office/drawing/2014/main" id="{870C963C-CFAB-8D76-8E26-FFF83606C4FD}"/>
              </a:ext>
            </a:extLst>
          </p:cNvPr>
          <p:cNvCxnSpPr>
            <a:cxnSpLocks/>
            <a:stCxn id="60" idx="4"/>
            <a:endCxn id="63" idx="7"/>
          </p:cNvCxnSpPr>
          <p:nvPr/>
        </p:nvCxnSpPr>
        <p:spPr>
          <a:xfrm flipH="1">
            <a:off x="11131159" y="3149416"/>
            <a:ext cx="1065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0" name="Google Shape;161;p21">
            <a:extLst>
              <a:ext uri="{FF2B5EF4-FFF2-40B4-BE49-F238E27FC236}">
                <a16:creationId xmlns:a16="http://schemas.microsoft.com/office/drawing/2014/main" id="{36B4175C-7DAE-1498-48D2-161432F258BE}"/>
              </a:ext>
            </a:extLst>
          </p:cNvPr>
          <p:cNvCxnSpPr>
            <a:cxnSpLocks/>
            <a:stCxn id="60" idx="4"/>
            <a:endCxn id="64" idx="1"/>
          </p:cNvCxnSpPr>
          <p:nvPr/>
        </p:nvCxnSpPr>
        <p:spPr>
          <a:xfrm>
            <a:off x="11237659" y="3149416"/>
            <a:ext cx="179400" cy="387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71" name="Google Shape;162;p21">
            <a:extLst>
              <a:ext uri="{FF2B5EF4-FFF2-40B4-BE49-F238E27FC236}">
                <a16:creationId xmlns:a16="http://schemas.microsoft.com/office/drawing/2014/main" id="{86A58E9F-CE9E-B6CE-FCED-9764CD76081F}"/>
              </a:ext>
            </a:extLst>
          </p:cNvPr>
          <p:cNvCxnSpPr>
            <a:cxnSpLocks/>
            <a:stCxn id="43" idx="4"/>
            <a:endCxn id="58" idx="2"/>
          </p:cNvCxnSpPr>
          <p:nvPr/>
        </p:nvCxnSpPr>
        <p:spPr>
          <a:xfrm>
            <a:off x="9986259" y="1974341"/>
            <a:ext cx="556950" cy="513263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graphicFrame>
        <p:nvGraphicFramePr>
          <p:cNvPr id="73" name="Table 72">
            <a:extLst>
              <a:ext uri="{FF2B5EF4-FFF2-40B4-BE49-F238E27FC236}">
                <a16:creationId xmlns:a16="http://schemas.microsoft.com/office/drawing/2014/main" id="{B35EDEE3-4592-DBFF-B687-D06020CDD595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Outbound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Inbound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77" name="TextBox 76">
            <a:extLst>
              <a:ext uri="{FF2B5EF4-FFF2-40B4-BE49-F238E27FC236}">
                <a16:creationId xmlns:a16="http://schemas.microsoft.com/office/drawing/2014/main" id="{C203F508-D9F5-4C27-D56A-8BB61684DB1B}"/>
              </a:ext>
            </a:extLst>
          </p:cNvPr>
          <p:cNvSpPr txBox="1"/>
          <p:nvPr/>
        </p:nvSpPr>
        <p:spPr>
          <a:xfrm>
            <a:off x="2311240" y="1684793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Latency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AC5691C2-52F0-07EA-4EA3-26228967183E}"/>
              </a:ext>
            </a:extLst>
          </p:cNvPr>
          <p:cNvSpPr txBox="1"/>
          <p:nvPr/>
        </p:nvSpPr>
        <p:spPr>
          <a:xfrm>
            <a:off x="4157514" y="1692144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Fairness</a:t>
            </a:r>
          </a:p>
        </p:txBody>
      </p:sp>
      <p:pic>
        <p:nvPicPr>
          <p:cNvPr id="79" name="Picture 78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3C87259-375F-1EBA-6A7E-BA4705C3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7072" y="2107828"/>
            <a:ext cx="2335164" cy="5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6292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0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0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1" dur="5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2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13" dur="500" fill="hold"/>
                                        <p:tgtEl>
                                          <p:spTgt spid="6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 tmFilter="0, 0; .2, .5; .8, .5; 1, 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4" dur="250" autoRev="1" fill="hold"/>
                                        <p:tgtEl>
                                          <p:spTgt spid="4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 tmFilter="0, 0; .2, .5; .8, .5; 1, 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27" dur="250" autoRev="1" fill="hold"/>
                                        <p:tgtEl>
                                          <p:spTgt spid="45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28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 tmFilter="0, 0; .2, .5; .8, .5; 1, 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0" dur="250" autoRev="1" fill="hold"/>
                                        <p:tgtEl>
                                          <p:spTgt spid="4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 tmFilter="0, 0; .2, .5; .8, .5; 1, 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3" dur="250" autoRev="1" fill="hold"/>
                                        <p:tgtEl>
                                          <p:spTgt spid="5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500" tmFilter="0, 0; .2, .5; .8, .5; 1, 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6" dur="250" autoRev="1" fill="hold"/>
                                        <p:tgtEl>
                                          <p:spTgt spid="5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3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 tmFilter="0, 0; .2, .5; .8, .5; 1, 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39" dur="250" autoRev="1" fill="hold"/>
                                        <p:tgtEl>
                                          <p:spTgt spid="6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6" fill="hold">
                      <p:stCondLst>
                        <p:cond delay="indefinite"/>
                      </p:stCondLst>
                      <p:childTnLst>
                        <p:par>
                          <p:cTn id="147" fill="hold">
                            <p:stCondLst>
                              <p:cond delay="0"/>
                            </p:stCondLst>
                            <p:childTnLst>
                              <p:par>
                                <p:cTn id="148" presetID="26" presetClass="emph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 tmFilter="0, 0; .2, .5; .8, .5; 1, 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0" dur="250" autoRev="1" fill="hold"/>
                                        <p:tgtEl>
                                          <p:spTgt spid="4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1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 tmFilter="0, 0; .2, .5; .8, .5; 1, 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3" dur="250" autoRev="1" fill="hold"/>
                                        <p:tgtEl>
                                          <p:spTgt spid="4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4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5" dur="500" tmFilter="0, 0; .2, .5; .8, .5; 1, 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6" dur="250" autoRev="1" fill="hold"/>
                                        <p:tgtEl>
                                          <p:spTgt spid="49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57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 tmFilter="0, 0; .2, .5; .8, .5; 1, 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59" dur="250" autoRev="1" fill="hold"/>
                                        <p:tgtEl>
                                          <p:spTgt spid="50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0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1" dur="500" tmFilter="0, 0; .2, .5; .8, .5; 1, 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2" dur="250" autoRev="1" fill="hold"/>
                                        <p:tgtEl>
                                          <p:spTgt spid="6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3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 tmFilter="0, 0; .2, .5; .8, .5; 1, 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5" dur="250" autoRev="1" fill="hold"/>
                                        <p:tgtEl>
                                          <p:spTgt spid="6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6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 tmFilter="0, 0; .2, .5; .8, .5; 1, 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68" dur="250" autoRev="1" fill="hold"/>
                                        <p:tgtEl>
                                          <p:spTgt spid="6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69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 tmFilter="0, 0; .2, .5; .8, .5; 1, 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71" dur="250" autoRev="1" fill="hold"/>
                                        <p:tgtEl>
                                          <p:spTgt spid="6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7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5" grpId="0" animBg="1"/>
      <p:bldP spid="46" grpId="0" animBg="1"/>
      <p:bldP spid="47" grpId="0" animBg="1"/>
      <p:bldP spid="48" grpId="0" animBg="1"/>
      <p:bldP spid="49" grpId="0" animBg="1"/>
      <p:bldP spid="50" grpId="0" animBg="1"/>
      <p:bldP spid="58" grpId="0" animBg="1"/>
      <p:bldP spid="59" grpId="0" animBg="1"/>
      <p:bldP spid="60" grpId="0" animBg="1"/>
      <p:bldP spid="61" grpId="0" animBg="1"/>
      <p:bldP spid="62" grpId="0" animBg="1"/>
      <p:bldP spid="63" grpId="0" animBg="1"/>
      <p:bldP spid="64" grpId="0" animBg="1"/>
      <p:bldP spid="77" grpId="0"/>
      <p:bldP spid="78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C11A22C6-5829-809C-DAC3-BF6A9F1594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989243E-E485-1372-3625-8E264BCC7D10}"/>
              </a:ext>
            </a:extLst>
          </p:cNvPr>
          <p:cNvSpPr txBox="1"/>
          <p:nvPr/>
        </p:nvSpPr>
        <p:spPr>
          <a:xfrm>
            <a:off x="569979" y="476910"/>
            <a:ext cx="535435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Scalable Outbound Fairness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8070DC9-3277-5C0C-AD31-E13926EBD9D0}"/>
              </a:ext>
            </a:extLst>
          </p:cNvPr>
          <p:cNvSpPr txBox="1"/>
          <p:nvPr/>
        </p:nvSpPr>
        <p:spPr>
          <a:xfrm>
            <a:off x="573955" y="1923804"/>
            <a:ext cx="11044089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Achieved by a simple “hold-and-release” primitive.</a:t>
            </a:r>
          </a:p>
          <a:p>
            <a:endParaRPr lang="en-US" sz="2400" dirty="0"/>
          </a:p>
          <a:p>
            <a:r>
              <a:rPr lang="en-US" sz="2400" dirty="0"/>
              <a:t>We scale it much further by proposing an efficient market data multicast mechanism.</a:t>
            </a:r>
          </a:p>
          <a:p>
            <a:endParaRPr lang="en-US" sz="2400" dirty="0"/>
          </a:p>
          <a:p>
            <a:r>
              <a:rPr lang="en-US" sz="2400" dirty="0"/>
              <a:t>A tree of proxy nodes is utilized that helps scale multicast.</a:t>
            </a:r>
          </a:p>
        </p:txBody>
      </p:sp>
      <p:sp>
        <p:nvSpPr>
          <p:cNvPr id="14" name="Google Shape;180;p23">
            <a:extLst>
              <a:ext uri="{FF2B5EF4-FFF2-40B4-BE49-F238E27FC236}">
                <a16:creationId xmlns:a16="http://schemas.microsoft.com/office/drawing/2014/main" id="{C69E4320-8689-5E84-18CA-70F1F47F5CD1}"/>
              </a:ext>
            </a:extLst>
          </p:cNvPr>
          <p:cNvSpPr/>
          <p:nvPr/>
        </p:nvSpPr>
        <p:spPr>
          <a:xfrm>
            <a:off x="1665319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Latency Spikes On Links</a:t>
            </a:r>
            <a:endParaRPr/>
          </a:p>
        </p:txBody>
      </p:sp>
      <p:sp>
        <p:nvSpPr>
          <p:cNvPr id="15" name="Google Shape;181;p23">
            <a:extLst>
              <a:ext uri="{FF2B5EF4-FFF2-40B4-BE49-F238E27FC236}">
                <a16:creationId xmlns:a16="http://schemas.microsoft.com/office/drawing/2014/main" id="{A828AC93-928C-2907-AC3A-5F0DFBFA96CD}"/>
              </a:ext>
            </a:extLst>
          </p:cNvPr>
          <p:cNvSpPr/>
          <p:nvPr/>
        </p:nvSpPr>
        <p:spPr>
          <a:xfrm>
            <a:off x="4559494" y="4318839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Proxy VM’s performance variation</a:t>
            </a:r>
            <a:endParaRPr/>
          </a:p>
        </p:txBody>
      </p:sp>
      <p:sp>
        <p:nvSpPr>
          <p:cNvPr id="16" name="Google Shape;182;p23">
            <a:extLst>
              <a:ext uri="{FF2B5EF4-FFF2-40B4-BE49-F238E27FC236}">
                <a16:creationId xmlns:a16="http://schemas.microsoft.com/office/drawing/2014/main" id="{F28D3129-AC35-D0F4-2891-0CFD3AA34472}"/>
              </a:ext>
            </a:extLst>
          </p:cNvPr>
          <p:cNvSpPr/>
          <p:nvPr/>
        </p:nvSpPr>
        <p:spPr>
          <a:xfrm>
            <a:off x="7345144" y="4326026"/>
            <a:ext cx="2495700" cy="6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Receiver VMs’ performance variation</a:t>
            </a:r>
            <a:endParaRPr/>
          </a:p>
        </p:txBody>
      </p:sp>
      <p:sp>
        <p:nvSpPr>
          <p:cNvPr id="17" name="Google Shape;183;p23">
            <a:extLst>
              <a:ext uri="{FF2B5EF4-FFF2-40B4-BE49-F238E27FC236}">
                <a16:creationId xmlns:a16="http://schemas.microsoft.com/office/drawing/2014/main" id="{26F60F5D-FC84-7DE8-8D40-B749BBAE69B5}"/>
              </a:ext>
            </a:extLst>
          </p:cNvPr>
          <p:cNvSpPr/>
          <p:nvPr/>
        </p:nvSpPr>
        <p:spPr>
          <a:xfrm>
            <a:off x="1889544" y="5953701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Round Robin Packet Spraying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18" name="Google Shape;184;p23">
            <a:extLst>
              <a:ext uri="{FF2B5EF4-FFF2-40B4-BE49-F238E27FC236}">
                <a16:creationId xmlns:a16="http://schemas.microsoft.com/office/drawing/2014/main" id="{3F927983-F1B1-6DFE-7EDB-9C7697AD4A20}"/>
              </a:ext>
            </a:extLst>
          </p:cNvPr>
          <p:cNvSpPr/>
          <p:nvPr/>
        </p:nvSpPr>
        <p:spPr>
          <a:xfrm>
            <a:off x="4698694" y="5946526"/>
            <a:ext cx="22173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Proxy Hedging i.e., multiple (H) parents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19" name="Google Shape;185;p23">
            <a:extLst>
              <a:ext uri="{FF2B5EF4-FFF2-40B4-BE49-F238E27FC236}">
                <a16:creationId xmlns:a16="http://schemas.microsoft.com/office/drawing/2014/main" id="{089659FE-AD44-94BF-56D5-29F9611E0F3B}"/>
              </a:ext>
            </a:extLst>
          </p:cNvPr>
          <p:cNvSpPr/>
          <p:nvPr/>
        </p:nvSpPr>
        <p:spPr>
          <a:xfrm>
            <a:off x="7623544" y="5946526"/>
            <a:ext cx="1938900" cy="6945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lt1"/>
                </a:solidFill>
              </a:rPr>
              <a:t>Two VMs per trader</a:t>
            </a:r>
            <a:endParaRPr dirty="0">
              <a:solidFill>
                <a:schemeClr val="lt1"/>
              </a:solidFill>
            </a:endParaRPr>
          </a:p>
        </p:txBody>
      </p:sp>
      <p:sp>
        <p:nvSpPr>
          <p:cNvPr id="20" name="Google Shape;186;p23">
            <a:extLst>
              <a:ext uri="{FF2B5EF4-FFF2-40B4-BE49-F238E27FC236}">
                <a16:creationId xmlns:a16="http://schemas.microsoft.com/office/drawing/2014/main" id="{14401022-D5D1-95AC-28E9-2BC20B459E32}"/>
              </a:ext>
            </a:extLst>
          </p:cNvPr>
          <p:cNvSpPr/>
          <p:nvPr/>
        </p:nvSpPr>
        <p:spPr>
          <a:xfrm>
            <a:off x="2555094" y="51326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" name="Google Shape;187;p23">
            <a:extLst>
              <a:ext uri="{FF2B5EF4-FFF2-40B4-BE49-F238E27FC236}">
                <a16:creationId xmlns:a16="http://schemas.microsoft.com/office/drawing/2014/main" id="{4F4B057A-6783-A11D-FBD9-36F6BB0C8A6B}"/>
              </a:ext>
            </a:extLst>
          </p:cNvPr>
          <p:cNvSpPr/>
          <p:nvPr/>
        </p:nvSpPr>
        <p:spPr>
          <a:xfrm>
            <a:off x="5633794" y="5125464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" name="Google Shape;188;p23">
            <a:extLst>
              <a:ext uri="{FF2B5EF4-FFF2-40B4-BE49-F238E27FC236}">
                <a16:creationId xmlns:a16="http://schemas.microsoft.com/office/drawing/2014/main" id="{FADA400F-2EE1-BF1E-6750-5FB482C86104}"/>
              </a:ext>
            </a:extLst>
          </p:cNvPr>
          <p:cNvSpPr/>
          <p:nvPr/>
        </p:nvSpPr>
        <p:spPr>
          <a:xfrm>
            <a:off x="8419444" y="5107576"/>
            <a:ext cx="347100" cy="694500"/>
          </a:xfrm>
          <a:prstGeom prst="down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65524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5654C082-6E3D-A3C4-F3F9-1E5A88F9F1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E82F92F-8642-7D76-03E1-807887B8F78D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sp>
        <p:nvSpPr>
          <p:cNvPr id="4" name="Google Shape;68;p15">
            <a:extLst>
              <a:ext uri="{FF2B5EF4-FFF2-40B4-BE49-F238E27FC236}">
                <a16:creationId xmlns:a16="http://schemas.microsoft.com/office/drawing/2014/main" id="{45C9BD91-90AD-8A1F-2EBE-DCC9B6A30D94}"/>
              </a:ext>
            </a:extLst>
          </p:cNvPr>
          <p:cNvSpPr txBox="1">
            <a:spLocks/>
          </p:cNvSpPr>
          <p:nvPr/>
        </p:nvSpPr>
        <p:spPr>
          <a:xfrm>
            <a:off x="279867" y="1556000"/>
            <a:ext cx="117764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25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342900" indent="-342900">
              <a:buFontTx/>
              <a:buChar char="-"/>
            </a:pPr>
            <a:r>
              <a:rPr lang="en-US" sz="2400" kern="0" dirty="0"/>
              <a:t>Clocks are synchronized for all clients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Clients attach timestamps to messages before sending them to the exchange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Exchange receives messages, sorts them by their timestamps and processes them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/>
              <a:t>Each message received by the exchange is only processed once it has been a threshold amount of time old to account for network reordering</a:t>
            </a:r>
            <a:br>
              <a:rPr lang="en-US" sz="2400" kern="0" dirty="0"/>
            </a:br>
            <a:endParaRPr lang="en-US" sz="2400" kern="0" dirty="0"/>
          </a:p>
          <a:p>
            <a:pPr marL="342900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Problems: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Fairness violation under latency spikes</a:t>
            </a:r>
            <a:br>
              <a:rPr lang="en-US" sz="2400" kern="0" dirty="0">
                <a:solidFill>
                  <a:srgbClr val="FF0000"/>
                </a:solidFill>
              </a:rPr>
            </a:br>
            <a:endParaRPr lang="en-US" sz="2400" kern="0" dirty="0">
              <a:solidFill>
                <a:srgbClr val="FF0000"/>
              </a:solidFill>
            </a:endParaRPr>
          </a:p>
          <a:p>
            <a:pPr marL="800100" lvl="1" indent="-342900">
              <a:buFontTx/>
              <a:buChar char="-"/>
            </a:pPr>
            <a:r>
              <a:rPr lang="en-US" sz="2400" kern="0" dirty="0">
                <a:solidFill>
                  <a:srgbClr val="FF0000"/>
                </a:solidFill>
              </a:rPr>
              <a:t>Does not scale well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121D6CA-6061-7A64-79C4-207A3895C154}"/>
              </a:ext>
            </a:extLst>
          </p:cNvPr>
          <p:cNvSpPr txBox="1"/>
          <p:nvPr/>
        </p:nvSpPr>
        <p:spPr>
          <a:xfrm>
            <a:off x="3982531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kern="0" dirty="0">
                <a:solidFill>
                  <a:schemeClr val="dk1"/>
                </a:solidFill>
              </a:rPr>
              <a:t>-- Strawman (CloudEx)</a:t>
            </a:r>
            <a:endParaRPr lang="en-US" sz="3500" b="0" i="0" u="none" strike="noStrike" kern="0" cap="none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830705"/>
      </p:ext>
    </p:extLst>
  </p:cSld>
  <p:clrMapOvr>
    <a:masterClrMapping/>
  </p:clrMapOvr>
  <p:transition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E603A3-06AA-7A41-9A17-003D81554D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4D527A11-CA77-7506-C0DC-27A0A5766415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2F8CB4-7701-4CEA-AC21-DE49ACEEB20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29662312"/>
              </p:ext>
            </p:extLst>
          </p:nvPr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BF461-35B4-5AB2-B202-97FAE0485A8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88013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7125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D7E3CA6-DD34-3DF0-1BC3-9E1EF151E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40976B0-641A-24BF-42B9-B5A585809F5B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1CCAE13-C613-B7F0-03B2-702407F8297B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3DE11A1-4100-48AB-9992-09EC6C666BC1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C4843AA-8278-A979-71E2-A5EB550C3A48}"/>
              </a:ext>
            </a:extLst>
          </p:cNvPr>
          <p:cNvSpPr txBox="1"/>
          <p:nvPr/>
        </p:nvSpPr>
        <p:spPr>
          <a:xfrm>
            <a:off x="2490951" y="5310533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EB62350-34A3-3E74-A6BF-4C9961BADA1F}"/>
              </a:ext>
            </a:extLst>
          </p:cNvPr>
          <p:cNvSpPr txBox="1"/>
          <p:nvPr/>
        </p:nvSpPr>
        <p:spPr>
          <a:xfrm>
            <a:off x="9038897" y="5319332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8538914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548A924-8852-2996-2135-C27F782DFD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A82C4A3-C6B3-D000-513A-88FAA7477030}"/>
              </a:ext>
            </a:extLst>
          </p:cNvPr>
          <p:cNvSpPr txBox="1"/>
          <p:nvPr/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rtlCol="0" anchor="ctr" anchorCtr="0">
            <a:normAutofit/>
          </a:bodyPr>
          <a:lstStyle/>
          <a:p>
            <a:pPr defTabSz="1219170">
              <a:lnSpc>
                <a:spcPct val="90000"/>
              </a:lnSpc>
              <a:spcAft>
                <a:spcPts val="600"/>
              </a:spcAft>
              <a:buClr>
                <a:schemeClr val="dk1"/>
              </a:buClr>
              <a:buSzPts val="4800"/>
            </a:pP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Scalab</a:t>
            </a:r>
            <a:r>
              <a:rPr lang="en-US" sz="3500" kern="0" dirty="0">
                <a:solidFill>
                  <a:schemeClr val="dk1"/>
                </a:solidFill>
              </a:rPr>
              <a:t>le </a:t>
            </a:r>
            <a:r>
              <a:rPr lang="en-US" sz="3500" b="0" i="0" u="none" strike="noStrike" kern="0" cap="none" dirty="0">
                <a:solidFill>
                  <a:schemeClr val="dk1"/>
                </a:solidFill>
              </a:rPr>
              <a:t>Inbound Fairness</a:t>
            </a:r>
          </a:p>
        </p:txBody>
      </p:sp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3062C248-7535-FDD4-8695-8D91A7E8BBD3}"/>
              </a:ext>
            </a:extLst>
          </p:cNvPr>
          <p:cNvGraphicFramePr/>
          <p:nvPr/>
        </p:nvGraphicFramePr>
        <p:xfrm>
          <a:off x="415600" y="1547467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E232B7F-5CF1-7A5B-773A-0B7F905B05D5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</a:t>
                      </a: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D1CF28C-6EEC-D2D5-F09A-76618BE15AD5}"/>
              </a:ext>
            </a:extLst>
          </p:cNvPr>
          <p:cNvSpPr txBox="1"/>
          <p:nvPr/>
        </p:nvSpPr>
        <p:spPr>
          <a:xfrm>
            <a:off x="9412012" y="6546410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Sequencer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9244D84-CF1C-6A96-B8A4-EB8821C1496B}"/>
              </a:ext>
            </a:extLst>
          </p:cNvPr>
          <p:cNvSpPr txBox="1"/>
          <p:nvPr/>
        </p:nvSpPr>
        <p:spPr>
          <a:xfrm>
            <a:off x="10933386" y="6553704"/>
            <a:ext cx="1324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LOQ</a:t>
            </a:r>
          </a:p>
        </p:txBody>
      </p:sp>
    </p:spTree>
    <p:extLst>
      <p:ext uri="{BB962C8B-B14F-4D97-AF65-F5344CB8AC3E}">
        <p14:creationId xmlns:p14="http://schemas.microsoft.com/office/powerpoint/2010/main" val="3435918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190CA020-B942-1D1D-1CF8-83C7EF8ADF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BB2B92B8-E904-AC2A-54EE-D9BFA1E8D02E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49C358E6-EDB7-99E1-40B4-1CC09F2F496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8412480" y="1084937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724CD92-C90E-1B5C-AA92-077BAD4613CF}"/>
              </a:ext>
            </a:extLst>
          </p:cNvPr>
          <p:cNvSpPr txBox="1"/>
          <p:nvPr/>
        </p:nvSpPr>
        <p:spPr>
          <a:xfrm>
            <a:off x="9487593" y="1317631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E047F8BE-55A7-1058-82B5-63C06B96324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9886604" y="4720117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90DB5B-A69E-883F-CFAF-CB5B6E14240F}"/>
              </a:ext>
            </a:extLst>
          </p:cNvPr>
          <p:cNvSpPr txBox="1"/>
          <p:nvPr/>
        </p:nvSpPr>
        <p:spPr>
          <a:xfrm>
            <a:off x="8412481" y="5872893"/>
            <a:ext cx="17940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64D0236-01DF-883E-0163-E9E3829853E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7568276" y="4720117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12FBDE2C-933F-2C22-8FAC-7A3F813610D2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8727440" y="4720118"/>
            <a:ext cx="1052945" cy="105294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A19AA89-51B8-06B9-1591-06205CF77F42}"/>
              </a:ext>
            </a:extLst>
          </p:cNvPr>
          <p:cNvCxnSpPr>
            <a:cxnSpLocks/>
          </p:cNvCxnSpPr>
          <p:nvPr/>
        </p:nvCxnSpPr>
        <p:spPr>
          <a:xfrm flipV="1">
            <a:off x="8094747" y="2712887"/>
            <a:ext cx="755743" cy="200756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42BAE11-5267-32A1-6677-9D1C8DD40845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9053690" y="2712887"/>
            <a:ext cx="200223" cy="200723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2674F9D-2413-AB84-5575-DE515AEBD6CE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9253913" y="2712887"/>
            <a:ext cx="1159164" cy="2007229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Google Shape;385;p33">
            <a:extLst>
              <a:ext uri="{FF2B5EF4-FFF2-40B4-BE49-F238E27FC236}">
                <a16:creationId xmlns:a16="http://schemas.microsoft.com/office/drawing/2014/main" id="{B75B6FEB-5A5F-38F8-F9C2-9C11BDCE39A3}"/>
              </a:ext>
            </a:extLst>
          </p:cNvPr>
          <p:cNvSpPr txBox="1">
            <a:spLocks/>
          </p:cNvSpPr>
          <p:nvPr/>
        </p:nvSpPr>
        <p:spPr>
          <a:xfrm>
            <a:off x="645605" y="1528477"/>
            <a:ext cx="6970363" cy="4549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67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>
              <a:buFont typeface="Arial"/>
              <a:buChar char="-"/>
            </a:pPr>
            <a:r>
              <a:rPr lang="en-US" sz="2400" kern="0" dirty="0"/>
              <a:t> Guarantees that orders are seen by the exchange in non-decreasing order of their (generation) timestamps</a:t>
            </a:r>
            <a:br>
              <a:rPr lang="en-US" sz="2400" kern="0" dirty="0"/>
            </a:b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Assumes clock synchronization</a:t>
            </a:r>
          </a:p>
          <a:p>
            <a:pPr>
              <a:buFont typeface="Arial"/>
              <a:buChar char="-"/>
            </a:pPr>
            <a:endParaRPr lang="en-US" sz="2400" kern="0" dirty="0"/>
          </a:p>
          <a:p>
            <a:pPr>
              <a:buFont typeface="Arial"/>
              <a:buChar char="-"/>
            </a:pPr>
            <a:r>
              <a:rPr lang="en-US" sz="2400" kern="0" dirty="0"/>
              <a:t> Strawman: Wait a fixed delay before releasing time-ordered messages to Exchange Server</a:t>
            </a:r>
          </a:p>
        </p:txBody>
      </p:sp>
      <p:sp>
        <p:nvSpPr>
          <p:cNvPr id="17" name="Can 16">
            <a:extLst>
              <a:ext uri="{FF2B5EF4-FFF2-40B4-BE49-F238E27FC236}">
                <a16:creationId xmlns:a16="http://schemas.microsoft.com/office/drawing/2014/main" id="{070A3A16-69B6-CA69-75BB-01CE0BD38FAF}"/>
              </a:ext>
            </a:extLst>
          </p:cNvPr>
          <p:cNvSpPr/>
          <p:nvPr/>
        </p:nvSpPr>
        <p:spPr>
          <a:xfrm rot="5400000">
            <a:off x="12905084" y="1708677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470FE933-1371-61B9-9F0B-F067AE2BE2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768677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C95BC50-5D8C-3C44-D8DC-D6AFF68AFFDD}"/>
              </a:ext>
            </a:extLst>
          </p:cNvPr>
          <p:cNvSpPr txBox="1"/>
          <p:nvPr/>
        </p:nvSpPr>
        <p:spPr>
          <a:xfrm>
            <a:off x="1530079" y="4937575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Latency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BDDFBFB-BA9D-A65B-7915-D258027486F1}"/>
              </a:ext>
            </a:extLst>
          </p:cNvPr>
          <p:cNvSpPr txBox="1"/>
          <p:nvPr/>
        </p:nvSpPr>
        <p:spPr>
          <a:xfrm>
            <a:off x="3376353" y="4944926"/>
            <a:ext cx="18087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/>
              <a:t>Fairness</a:t>
            </a:r>
          </a:p>
        </p:txBody>
      </p:sp>
      <p:pic>
        <p:nvPicPr>
          <p:cNvPr id="16" name="Picture 1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A7073347-D37F-5787-B7CD-1BC3F862A482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095911" y="5360610"/>
            <a:ext cx="2335164" cy="591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56470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0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82 -0.0243 L -0.33685 -0.00486 " pathEditMode="relative" rAng="0" ptsTypes="AA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7253" y="9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uiExpand="1" build="p"/>
      <p:bldP spid="17" grpId="0" animBg="1"/>
      <p:bldP spid="6" grpId="0"/>
      <p:bldP spid="1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255E82D-D41E-7515-DA77-6D34EB603B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27859A98-AF2F-F320-5C31-811AD416CDE7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C6771BB-1616-A77C-CD16-6AA85FDB920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184D9D4-647B-02F5-EB10-B72EA33E84A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65C091AE-9ACD-A298-9F1C-8DEA2556DD21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60157FA-EB98-59C9-5DCF-182EC3416BE7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5A65F2AF-DC60-51E7-B507-7CE3D582DA4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A88AB1B7-557B-5B3D-ACEB-DF79C7D9B7B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772281F7-FA5A-3F2D-29E4-0792F5AF4FD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41C2494-3453-6E3F-A479-28D209936C9C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5F3421D-39EF-231C-325C-46935A93924B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BF0F200E-E9E1-F5D0-7C88-CAC6E9440B0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E271B35D-4948-8F4E-2EDD-AD139796845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25FA1431-0CF7-D278-BFB7-AF6068D07F32}"/>
              </a:ext>
            </a:extLst>
          </p:cNvPr>
          <p:cNvGrpSpPr/>
          <p:nvPr/>
        </p:nvGrpSpPr>
        <p:grpSpPr>
          <a:xfrm>
            <a:off x="4123381" y="552168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2E39D2E7-D249-F938-764F-1DD8EE4D879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7ADA8CC-8053-8FF2-D4C7-D87A6E77B951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D01A6B9C-FDA9-D925-BB28-2785731C19C1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29C8ABC-7AFB-B825-9DE8-D4EC0C857E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3160317-FD43-EE10-7814-E5D0311DB50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8E8ED801-7611-4F1B-C8CF-E2BE4E44D813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C4BB60B-5169-82DA-E5B9-5181B8A13F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3F17924-9639-5170-A5FC-FEB891EAE7B1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2868179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2" grpId="0"/>
      <p:bldP spid="1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4BE0239D-9714-FD8A-CA4B-344F6A2BA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9336495C-D774-BF7D-8A3B-5B7C54AAB7C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6E0E3EF1-5465-CDE5-83DC-B9336E01F4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E7B662-CE9D-B137-6AA8-60D6C2413F3B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9340D1C2-46D8-97FA-AD01-FBB70F3CCD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442BDD2-A9F4-2FDB-4C8D-AF2EED14A9EE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C4FA8925-4087-3E40-C5FC-F5E9077C3BD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2BFDFC4-5187-BE3E-D5B3-D2B4CCDA545B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8B08C20-1FDE-0DAB-0FD8-3473A61D511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CDD77D2-97C4-683C-2CC8-801C0017E2F0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523A96A-321F-F537-E2AC-F718746A8F4A}"/>
              </a:ext>
            </a:extLst>
          </p:cNvPr>
          <p:cNvGrpSpPr/>
          <p:nvPr/>
        </p:nvGrpSpPr>
        <p:grpSpPr>
          <a:xfrm>
            <a:off x="5313966" y="5521682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CF6556F8-721C-FF0C-D692-60C65EBA4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CDA4ACC-3148-24A5-84B1-2309D3B48D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43C2677-3EAB-57E1-6269-40478A506D24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4A41C6CE-2AD6-42D6-D874-72290CE3792F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7FE3805-B85C-5CF7-DF91-F896AB987EC0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2230A8EB-3BF4-EFEF-C531-ED21D473B02C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F03544A3-1AB0-64CD-546D-BA79D5E6BBC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CE7CE68-40C4-AC5E-AA14-B7FFE18DA9CF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2E0B8D22-A5CC-4D01-1A2A-D4377CA89B19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02462E8-E092-E711-28CD-2FB1A607CD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0482652-E9D2-35E5-C1CE-3B227A5D7F5C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2405390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11576BAD-C08C-6286-9D41-F5F300905F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FF34040-6EC2-AA31-C234-3651FCC3B6D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45171D6-F44B-08E2-015F-10CDDF0456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4567F68-30DB-B602-7C4A-8AA705913959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156B486-7F3B-C648-4B4C-565A770A677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E81366A-815E-F884-EA32-AE2A04C2B203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1094115-88E4-A875-CF28-62AC6DD29273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B4EFA45-8AA6-15C6-D09D-08BED2303AFA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F68288B-1215-14E1-6F4A-4A8A716B40D9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59278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6611CE59-4653-6276-ED50-021E6D5626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18FD49E-7B08-BF54-BDE7-FD6BB06BEFD3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C233181F-EE23-49FD-FED4-A1659E6C27E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F09D81-2137-5692-6045-6DDD7961DD03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C39EF82C-06B8-63D9-6948-308C62944B6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02E7BA2-D6DA-A2DC-6485-50963976DE55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5EB7D4A-05F1-55EA-D345-F6CCE7FD897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899389C1-A323-8038-1A62-194E366EFBBC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C8F8F040-092A-8918-2E3C-0E3193008058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83F68C-4839-2CB4-DB31-D33BD42C9B26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2E050183-C4C3-557C-CAC8-95AE21F44762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79D5795A-5421-A618-A3A9-5DD3F39200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7DB40E2-B054-8E95-2AD9-C4F1CCF0AD61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AC9A87A-FDC1-068E-F24A-51F052BD6057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071E582B-B079-D834-BD12-61227A348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108747C4-59D4-D816-F436-7130427C55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272AA6D-FFF4-67D9-AA46-E8C043B06B60}"/>
              </a:ext>
            </a:extLst>
          </p:cNvPr>
          <p:cNvGrpSpPr/>
          <p:nvPr/>
        </p:nvGrpSpPr>
        <p:grpSpPr>
          <a:xfrm>
            <a:off x="6473130" y="5544846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18772611-6DA3-01A1-E443-F3F0F8264663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D93423A2-C9DD-B0D8-0E89-0F212DA26849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16568E75-D2F3-28A8-AEB8-0350858C90D1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5374BB8-E0FD-BA6D-AD45-D6A45F11514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5918FBC3-C82D-FC0C-D9F1-1D45E8576592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520860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C234167B-C12F-D3CF-BBBF-69E5293EA0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6A7B9822-C51D-3CF7-CFDA-A5694D8B320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5D771217-788E-1D6E-5586-D24A4F940A9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106ACAB-5E95-90F6-E160-60ED59DA3F0F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A0E9D29-DC48-62AD-807C-5377DCA23A8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5C6DFC2-5507-3911-CFCD-B886239FB11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BD67F434-A4C2-AF2A-855D-1D14CEF10D5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462AC4C-E5C0-4C61-A542-A6F943AEBB5E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6AC1D063-7047-C8BF-0924-42B31E73FFB2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7150BE-4C6C-E928-D095-50EDB4D1707E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5876E9C-0573-FAA0-C7FB-53025589F641}"/>
              </a:ext>
            </a:extLst>
          </p:cNvPr>
          <p:cNvGrpSpPr/>
          <p:nvPr/>
        </p:nvGrpSpPr>
        <p:grpSpPr>
          <a:xfrm>
            <a:off x="6356425" y="3549060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2BD60132-3123-4E08-8CA2-2B92DF2B7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1C71A84-43CD-0F1A-4189-CD4FBB723660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1EEFD75-12F7-9BDA-EEAE-A4620EE20453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3FC256D2-BF52-A2F0-9512-846BA29F3A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0A0674-53B4-4574-26F8-8F9036604239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1BFCF83-0939-EB1A-C5D3-8C65596DC2D8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DF61EB05-4C71-A8D6-7853-92C62C382F7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5917D34-A95C-2C1B-5C0A-6D2B6867DE41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05F75933-C835-92A7-7390-B5114B10600B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209E4C5-AB09-A87B-BB10-59F313A0058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5D91A556-D653-5CDA-7341-C7B294BAF5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7E4F4F29-A1C2-86AF-8704-37171ECCC71C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42678842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A8E3E709-8CEF-FDA8-334E-D9E7E6A65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E0570CD7-19CF-EE0B-3863-84C2670AE0D0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2A2530BD-3512-EE22-4881-4DC5D8325B4D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207E71-D3B2-CB52-A0C5-25EC995BE7C1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D26EA9A3-D905-02CF-F0DB-C6B054CA0646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9B4B4DE-8A40-C73F-F8F2-4C067496EDD4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A48A9AA4-D925-A781-B266-7B43CDFA67C4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4D9DBCE5-163D-8797-4A2E-F15D481294BF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5BE78168-E67E-FCA4-06E0-54DB866937E7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0716B8-1977-7AD4-441D-674FB032B7D2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F1DCFBA3-66F2-EF5B-7CBC-E134EEF9AE2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8C4E8B56-6578-369F-25E2-F14E2E4FA4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C12D2EB-7655-5ECF-4E36-662848D4215C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0DCEBE77-B5A5-8BAE-1A07-38BA84866BCD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EC052D40-1D33-C3D1-40C5-64C2D326954E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7986FD76-EC9F-4C1D-9C20-F48E6BC23CE3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3A5B5B0-9132-0512-212D-04282F86A58A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9EF27254-355F-703C-A6F3-5A8DB982705E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1BB3C77-AF67-134D-003A-759235E32F52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24E2A79-D13E-3D29-309C-5EB993F0174D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D3801E3-361D-F650-2B20-757402D68B46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10B061D-BDF9-F71C-D803-AFC55F8B0858}"/>
              </a:ext>
            </a:extLst>
          </p:cNvPr>
          <p:cNvGrpSpPr/>
          <p:nvPr/>
        </p:nvGrpSpPr>
        <p:grpSpPr>
          <a:xfrm>
            <a:off x="5343001" y="5544846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C98CF25C-82DD-7A1B-726D-50AD9CCBDB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0A61701C-0B78-9582-E1AB-4B0741220BE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6350A8F-CAD5-5170-F0D6-FFC423AC4E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1E254DE2-7A90-1197-19E9-68CA029D02D8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782827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95C8615B-A32A-51C8-7F92-12417CF48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5842A7B5-698A-16F4-2641-B2EEB5018A6F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B181366D-5FD6-5CA4-7820-B5EC8E079D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50F4675-67E5-7085-4EF2-84CBC1B1BB6C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F7D3B5F9-14CD-2F92-BA03-CEB9B6D404AD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6D067BE-32F3-A366-90C1-28356687AE22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0592E5B2-C9BE-6300-907E-78FC981FCB45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0C15434-C5CC-7A5D-89F7-8BAC9B4B1F0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E1489721-24C6-CCEB-80E4-0BF888E225AB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4A588EC-A4FC-7BB4-6029-CA20FBD860FD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9424E8-7EA4-F50D-1A20-9F10D31A258E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ED34272F-3F83-A171-37A1-9AFE7447C574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0F1AA02-07DC-1E08-CC6E-4ED6F7DC97DF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ED239F68-51BF-D4D0-7B8A-38CB490D0E68}"/>
              </a:ext>
            </a:extLst>
          </p:cNvPr>
          <p:cNvGrpSpPr/>
          <p:nvPr/>
        </p:nvGrpSpPr>
        <p:grpSpPr>
          <a:xfrm>
            <a:off x="5719711" y="3549062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83E0E7B4-297A-FAB2-0A3B-49A16D503D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FC3F7A94-FAB9-E6C9-6CE0-5E0C650BBEEF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C2239B-C014-47B4-7371-EDFC83151473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CFBEE8CD-6147-59FC-1340-D03B294ADB8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1A3A418-57BF-15CD-D541-D6989108E6E5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7C839782-7C61-030F-B53E-4D6D4859FC7E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F4F78D-5B10-7A8F-75C3-78B6AE29118F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EF82E6B-4FBB-A7A3-FE86-6256B726A338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FCF5CC08-09B7-246E-825A-8BAC7BD0E4A1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5AA9165F-F41A-BA65-307C-6141F0B5CADD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2453C236-914A-8DA7-0F42-595CAA4626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A4E348E2-14C2-996F-771A-989191F313C3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4054532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E90ECAF4-814B-3E2F-E0A1-0BDFBDA6C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452EC6B-2FD7-C30A-F68D-E4C539F87464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" name="Graphic 1" descr="Server with solid fill">
            <a:extLst>
              <a:ext uri="{FF2B5EF4-FFF2-40B4-BE49-F238E27FC236}">
                <a16:creationId xmlns:a16="http://schemas.microsoft.com/office/drawing/2014/main" id="{8C3EBAF2-D97D-90FE-27DE-6356E94700E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876800" y="1336318"/>
            <a:ext cx="1219200" cy="12192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46F8001-1C9B-062A-075F-49BE8414850D}"/>
              </a:ext>
            </a:extLst>
          </p:cNvPr>
          <p:cNvSpPr txBox="1"/>
          <p:nvPr/>
        </p:nvSpPr>
        <p:spPr>
          <a:xfrm>
            <a:off x="5951913" y="1569012"/>
            <a:ext cx="18177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Exchange Server</a:t>
            </a:r>
          </a:p>
        </p:txBody>
      </p:sp>
      <p:pic>
        <p:nvPicPr>
          <p:cNvPr id="7" name="Graphic 6" descr="Processor outline">
            <a:extLst>
              <a:ext uri="{FF2B5EF4-FFF2-40B4-BE49-F238E27FC236}">
                <a16:creationId xmlns:a16="http://schemas.microsoft.com/office/drawing/2014/main" id="{5391F11B-18AA-C3BE-3F87-BE34C669985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323368" y="4635916"/>
            <a:ext cx="1052945" cy="105294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666C67C-94C8-98AC-3873-EBE2031C2D2A}"/>
              </a:ext>
            </a:extLst>
          </p:cNvPr>
          <p:cNvSpPr txBox="1"/>
          <p:nvPr/>
        </p:nvSpPr>
        <p:spPr>
          <a:xfrm>
            <a:off x="7482532" y="4931555"/>
            <a:ext cx="28216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Clients/Participants</a:t>
            </a:r>
          </a:p>
        </p:txBody>
      </p:sp>
      <p:pic>
        <p:nvPicPr>
          <p:cNvPr id="9" name="Graphic 8" descr="Processor outline">
            <a:extLst>
              <a:ext uri="{FF2B5EF4-FFF2-40B4-BE49-F238E27FC236}">
                <a16:creationId xmlns:a16="http://schemas.microsoft.com/office/drawing/2014/main" id="{1841B34D-CDC5-3A82-6F4E-71925FBAEC7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4005040" y="4635916"/>
            <a:ext cx="1052945" cy="1052945"/>
          </a:xfrm>
          <a:prstGeom prst="rect">
            <a:avLst/>
          </a:prstGeom>
        </p:spPr>
      </p:pic>
      <p:pic>
        <p:nvPicPr>
          <p:cNvPr id="10" name="Graphic 9" descr="Processor outline">
            <a:extLst>
              <a:ext uri="{FF2B5EF4-FFF2-40B4-BE49-F238E27FC236}">
                <a16:creationId xmlns:a16="http://schemas.microsoft.com/office/drawing/2014/main" id="{CAC91AA1-72B3-1D5F-D31A-A184908CB33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164204" y="4635917"/>
            <a:ext cx="1052945" cy="1052945"/>
          </a:xfrm>
          <a:prstGeom prst="rect">
            <a:avLst/>
          </a:prstGeom>
        </p:spPr>
      </p:pic>
      <p:sp>
        <p:nvSpPr>
          <p:cNvPr id="17" name="Can 16">
            <a:extLst>
              <a:ext uri="{FF2B5EF4-FFF2-40B4-BE49-F238E27FC236}">
                <a16:creationId xmlns:a16="http://schemas.microsoft.com/office/drawing/2014/main" id="{BBD27018-75D3-177B-04AD-730913079CA0}"/>
              </a:ext>
            </a:extLst>
          </p:cNvPr>
          <p:cNvSpPr/>
          <p:nvPr/>
        </p:nvSpPr>
        <p:spPr>
          <a:xfrm rot="5400000">
            <a:off x="5373186" y="2733933"/>
            <a:ext cx="510231" cy="1390133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152BFA7-55C8-99E3-A582-94FE0D61ACA1}"/>
              </a:ext>
            </a:extLst>
          </p:cNvPr>
          <p:cNvSpPr txBox="1"/>
          <p:nvPr/>
        </p:nvSpPr>
        <p:spPr>
          <a:xfrm>
            <a:off x="158302" y="1973555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Clients attach message generation timestamps to outgoing messages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9F17BDB-B704-B4FE-0B43-3F50BCBE9E0F}"/>
              </a:ext>
            </a:extLst>
          </p:cNvPr>
          <p:cNvGrpSpPr/>
          <p:nvPr/>
        </p:nvGrpSpPr>
        <p:grpSpPr>
          <a:xfrm>
            <a:off x="6386306" y="2333813"/>
            <a:ext cx="753419" cy="753419"/>
            <a:chOff x="5313966" y="5521682"/>
            <a:chExt cx="753419" cy="753419"/>
          </a:xfrm>
        </p:grpSpPr>
        <p:pic>
          <p:nvPicPr>
            <p:cNvPr id="16" name="Graphic 15" descr="Envelope outline">
              <a:extLst>
                <a:ext uri="{FF2B5EF4-FFF2-40B4-BE49-F238E27FC236}">
                  <a16:creationId xmlns:a16="http://schemas.microsoft.com/office/drawing/2014/main" id="{1A2ABDE9-FEE9-CF21-E62A-D09F7877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20ABEF2-B57F-ED19-7728-B63EAAF868FB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1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CA289BB4-109F-3BE4-DDD9-17BA3664846E}"/>
              </a:ext>
            </a:extLst>
          </p:cNvPr>
          <p:cNvGrpSpPr/>
          <p:nvPr/>
        </p:nvGrpSpPr>
        <p:grpSpPr>
          <a:xfrm>
            <a:off x="5668039" y="2333813"/>
            <a:ext cx="753419" cy="753419"/>
            <a:chOff x="4123381" y="5521682"/>
            <a:chExt cx="753419" cy="753419"/>
          </a:xfrm>
        </p:grpSpPr>
        <p:pic>
          <p:nvPicPr>
            <p:cNvPr id="11" name="Graphic 10" descr="Envelope outline">
              <a:extLst>
                <a:ext uri="{FF2B5EF4-FFF2-40B4-BE49-F238E27FC236}">
                  <a16:creationId xmlns:a16="http://schemas.microsoft.com/office/drawing/2014/main" id="{9571B5B3-F99E-FE60-33CF-CA616F378520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123381" y="5521682"/>
              <a:ext cx="753419" cy="753419"/>
            </a:xfrm>
            <a:prstGeom prst="rect">
              <a:avLst/>
            </a:prstGeom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D74DE71-2E8B-AB67-070A-6629965388BE}"/>
                </a:ext>
              </a:extLst>
            </p:cNvPr>
            <p:cNvSpPr txBox="1"/>
            <p:nvPr/>
          </p:nvSpPr>
          <p:spPr>
            <a:xfrm>
              <a:off x="4319427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2</a:t>
              </a:r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B6993901-2226-EF73-1A0F-F7DD96E123B6}"/>
              </a:ext>
            </a:extLst>
          </p:cNvPr>
          <p:cNvGrpSpPr/>
          <p:nvPr/>
        </p:nvGrpSpPr>
        <p:grpSpPr>
          <a:xfrm>
            <a:off x="5057985" y="3549060"/>
            <a:ext cx="753419" cy="753419"/>
            <a:chOff x="6473130" y="5544846"/>
            <a:chExt cx="753419" cy="753419"/>
          </a:xfrm>
        </p:grpSpPr>
        <p:pic>
          <p:nvPicPr>
            <p:cNvPr id="18" name="Graphic 17" descr="Envelope outline">
              <a:extLst>
                <a:ext uri="{FF2B5EF4-FFF2-40B4-BE49-F238E27FC236}">
                  <a16:creationId xmlns:a16="http://schemas.microsoft.com/office/drawing/2014/main" id="{055DF166-C846-01BC-650C-34B1CE5DF6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6473130" y="5544846"/>
              <a:ext cx="753419" cy="753419"/>
            </a:xfrm>
            <a:prstGeom prst="rect">
              <a:avLst/>
            </a:prstGeom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03B0AEBF-84B4-79AF-BE0F-3D6791EB957E}"/>
                </a:ext>
              </a:extLst>
            </p:cNvPr>
            <p:cNvSpPr txBox="1"/>
            <p:nvPr/>
          </p:nvSpPr>
          <p:spPr>
            <a:xfrm>
              <a:off x="6654315" y="5688861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3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32C9B8C-D1E2-B4BC-CE6B-208795468197}"/>
              </a:ext>
            </a:extLst>
          </p:cNvPr>
          <p:cNvSpPr txBox="1"/>
          <p:nvPr/>
        </p:nvSpPr>
        <p:spPr>
          <a:xfrm>
            <a:off x="8420545" y="1973554"/>
            <a:ext cx="37279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Sequencer waits for at least one message from each client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C98620-E4C3-ED2F-94AC-087FC2049070}"/>
              </a:ext>
            </a:extLst>
          </p:cNvPr>
          <p:cNvSpPr txBox="1"/>
          <p:nvPr/>
        </p:nvSpPr>
        <p:spPr>
          <a:xfrm>
            <a:off x="8420544" y="3508408"/>
            <a:ext cx="37279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releases the smallest </a:t>
            </a:r>
            <a:r>
              <a:rPr lang="en-US" sz="2400" dirty="0" err="1"/>
              <a:t>ts’</a:t>
            </a:r>
            <a:r>
              <a:rPr lang="en-US" sz="2400" dirty="0"/>
              <a:t> message and waits again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3368CB1-204F-31F1-013D-602A18BAD8C1}"/>
              </a:ext>
            </a:extLst>
          </p:cNvPr>
          <p:cNvGrpSpPr/>
          <p:nvPr/>
        </p:nvGrpSpPr>
        <p:grpSpPr>
          <a:xfrm>
            <a:off x="4406763" y="3549060"/>
            <a:ext cx="753419" cy="753419"/>
            <a:chOff x="5313966" y="5521682"/>
            <a:chExt cx="753419" cy="753419"/>
          </a:xfrm>
        </p:grpSpPr>
        <p:pic>
          <p:nvPicPr>
            <p:cNvPr id="13" name="Graphic 12" descr="Envelope outline">
              <a:extLst>
                <a:ext uri="{FF2B5EF4-FFF2-40B4-BE49-F238E27FC236}">
                  <a16:creationId xmlns:a16="http://schemas.microsoft.com/office/drawing/2014/main" id="{2FBE1080-3794-9765-2238-328E60264F00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5313966" y="5521682"/>
              <a:ext cx="753419" cy="753419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6A7838-01C4-859A-4D59-88F6EF28F2C4}"/>
                </a:ext>
              </a:extLst>
            </p:cNvPr>
            <p:cNvSpPr txBox="1"/>
            <p:nvPr/>
          </p:nvSpPr>
          <p:spPr>
            <a:xfrm>
              <a:off x="5486400" y="5667558"/>
              <a:ext cx="35618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4</a:t>
              </a:r>
            </a:p>
          </p:txBody>
        </p:sp>
      </p:grp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440F5FAC-2910-9830-1C6C-C1FC7D3F51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26" name="TextBox 25">
            <a:extLst>
              <a:ext uri="{FF2B5EF4-FFF2-40B4-BE49-F238E27FC236}">
                <a16:creationId xmlns:a16="http://schemas.microsoft.com/office/drawing/2014/main" id="{F6C05090-D2C3-A5EE-5FF9-333608FD314E}"/>
              </a:ext>
            </a:extLst>
          </p:cNvPr>
          <p:cNvSpPr txBox="1"/>
          <p:nvPr/>
        </p:nvSpPr>
        <p:spPr>
          <a:xfrm>
            <a:off x="7769629" y="966986"/>
            <a:ext cx="40534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Can use knowledge of MPs!</a:t>
            </a:r>
          </a:p>
        </p:txBody>
      </p:sp>
    </p:spTree>
    <p:extLst>
      <p:ext uri="{BB962C8B-B14F-4D97-AF65-F5344CB8AC3E}">
        <p14:creationId xmlns:p14="http://schemas.microsoft.com/office/powerpoint/2010/main" val="28956670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05ABCBAA-87DA-BB1F-D244-272A41762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extBox 1">
            <a:extLst>
              <a:ext uri="{FF2B5EF4-FFF2-40B4-BE49-F238E27FC236}">
                <a16:creationId xmlns:a16="http://schemas.microsoft.com/office/drawing/2014/main" id="{C60578B4-4F8D-01BE-997C-35829B6B64A1}"/>
              </a:ext>
            </a:extLst>
          </p:cNvPr>
          <p:cNvGraphicFramePr/>
          <p:nvPr/>
        </p:nvGraphicFramePr>
        <p:xfrm>
          <a:off x="-3930768" y="-2383265"/>
          <a:ext cx="113608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7" name="Can 16">
            <a:extLst>
              <a:ext uri="{FF2B5EF4-FFF2-40B4-BE49-F238E27FC236}">
                <a16:creationId xmlns:a16="http://schemas.microsoft.com/office/drawing/2014/main" id="{DC5582FA-9063-931C-0EAA-A97C7B2B058D}"/>
              </a:ext>
            </a:extLst>
          </p:cNvPr>
          <p:cNvSpPr/>
          <p:nvPr/>
        </p:nvSpPr>
        <p:spPr>
          <a:xfrm rot="5400000">
            <a:off x="5100657" y="452002"/>
            <a:ext cx="510231" cy="3538850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B51A561-361C-A5AE-237D-94575741EAD1}"/>
              </a:ext>
            </a:extLst>
          </p:cNvPr>
          <p:cNvSpPr txBox="1"/>
          <p:nvPr/>
        </p:nvSpPr>
        <p:spPr>
          <a:xfrm>
            <a:off x="1928833" y="2967335"/>
            <a:ext cx="83343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Drawback: liveness (progress) may halt under client failures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8F8367C-0DE0-2A3C-E364-B123AAA8EE83}"/>
              </a:ext>
            </a:extLst>
          </p:cNvPr>
          <p:cNvSpPr txBox="1"/>
          <p:nvPr/>
        </p:nvSpPr>
        <p:spPr>
          <a:xfrm>
            <a:off x="1928833" y="3624546"/>
            <a:ext cx="92384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Safety (fairness) is guaranteed if clocks are perfectly synchronized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480231-AB32-4194-2948-7E23D537E137}"/>
              </a:ext>
            </a:extLst>
          </p:cNvPr>
          <p:cNvSpPr txBox="1"/>
          <p:nvPr/>
        </p:nvSpPr>
        <p:spPr>
          <a:xfrm>
            <a:off x="1928833" y="4350037"/>
            <a:ext cx="99509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 practice, we ensure that clock synchronization accuracy is sufficiently</a:t>
            </a:r>
            <a:br>
              <a:rPr lang="en-US" sz="2400" dirty="0"/>
            </a:br>
            <a:r>
              <a:rPr lang="en-US" sz="2400" dirty="0"/>
              <a:t>high compared to the time granularity of interest.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2C82EF7-B5DC-F950-CA74-1F19FFE836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9354988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Sequencer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368867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26" grpId="0"/>
      <p:bldP spid="2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>
          <a:extLst>
            <a:ext uri="{FF2B5EF4-FFF2-40B4-BE49-F238E27FC236}">
              <a16:creationId xmlns:a16="http://schemas.microsoft.com/office/drawing/2014/main" id="{715DFF76-15F4-B7BE-4BA7-3876120D5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5F064D8-E10B-0C2A-145D-E054039F72ED}"/>
              </a:ext>
            </a:extLst>
          </p:cNvPr>
          <p:cNvSpPr txBox="1"/>
          <p:nvPr/>
        </p:nvSpPr>
        <p:spPr>
          <a:xfrm>
            <a:off x="569979" y="476910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 err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Incast</a:t>
            </a: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E029FE-577A-5BE0-C3D5-761476EE6CC5}"/>
              </a:ext>
            </a:extLst>
          </p:cNvPr>
          <p:cNvSpPr txBox="1"/>
          <p:nvPr/>
        </p:nvSpPr>
        <p:spPr>
          <a:xfrm>
            <a:off x="569979" y="1235036"/>
            <a:ext cx="1104408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number of clients increase, the </a:t>
            </a:r>
            <a:r>
              <a:rPr lang="en-US" sz="2400" dirty="0" err="1"/>
              <a:t>incast</a:t>
            </a:r>
            <a:r>
              <a:rPr lang="en-US" sz="2400" dirty="0"/>
              <a:t> congestion at the exchange occurs.</a:t>
            </a:r>
          </a:p>
          <a:p>
            <a:endParaRPr lang="en-US" sz="2400" dirty="0"/>
          </a:p>
          <a:p>
            <a:r>
              <a:rPr lang="en-US" sz="2400" dirty="0"/>
              <a:t>We see the opportunity to reuse the multicast tree in the reverse direction to reduce burstiness behavior at the ingress of the exchange. </a:t>
            </a:r>
          </a:p>
          <a:p>
            <a:endParaRPr lang="en-US" sz="2400" dirty="0"/>
          </a:p>
          <a:p>
            <a:r>
              <a:rPr lang="en-US" sz="2400" dirty="0"/>
              <a:t>Clients get partitioned into groups where each leaf proxy node handles a group of clients.</a:t>
            </a:r>
          </a:p>
          <a:p>
            <a:endParaRPr lang="en-US" sz="2400" dirty="0"/>
          </a:p>
          <a:p>
            <a:r>
              <a:rPr lang="en-US" sz="2400" dirty="0"/>
              <a:t>Reduced fan-in at the exchange, leads to lower packet drops.</a:t>
            </a:r>
          </a:p>
          <a:p>
            <a:endParaRPr lang="en-US" sz="2400" dirty="0"/>
          </a:p>
          <a:p>
            <a:r>
              <a:rPr lang="en-US" sz="2400" dirty="0"/>
              <a:t>Enables scheduling of packets at the tree nodes (virtual network nodes) as it moves queues from the exchange ingress to the tree nodes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5D7842F-C485-5F61-5049-BB838A536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671996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LOQ</a:t>
                      </a:r>
                      <a:endParaRPr lang="en-US" sz="18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73547400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/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Bursty orders</a:t>
            </a:r>
          </a:p>
          <a:p>
            <a:pPr>
              <a:buFont typeface="Arial" panose="020B0604020202020204" pitchFamily="34" charset="0"/>
              <a:buChar char="-"/>
            </a:pPr>
            <a:endParaRPr lang="en-US" sz="2400" dirty="0"/>
          </a:p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Exchange ingress BW limited</a:t>
            </a:r>
          </a:p>
          <a:p>
            <a:pPr marL="152396" indent="0">
              <a:buNone/>
            </a:pPr>
            <a:endParaRPr lang="en-US" sz="2400" dirty="0"/>
          </a:p>
          <a:p>
            <a:pPr>
              <a:buFont typeface="Arial" panose="020B0604020202020204" pitchFamily="34" charset="0"/>
              <a:buChar char="-"/>
            </a:pPr>
            <a:endParaRPr lang="en-US" sz="2400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70713BE8-7A51-8B94-1683-8CBD41B3E5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268406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pic>
        <p:nvPicPr>
          <p:cNvPr id="18" name="Picture 17" descr="A graph with blue lines&#10;&#10;AI-generated content may be incorrect.">
            <a:extLst>
              <a:ext uri="{FF2B5EF4-FFF2-40B4-BE49-F238E27FC236}">
                <a16:creationId xmlns:a16="http://schemas.microsoft.com/office/drawing/2014/main" id="{5EDD6567-EA96-392E-1A6E-ACF1BB2B9F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54316" y="635852"/>
            <a:ext cx="5037221" cy="5628781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384A183-9A81-6C04-FB23-F8DDDAD74855}"/>
              </a:ext>
            </a:extLst>
          </p:cNvPr>
          <p:cNvSpPr txBox="1"/>
          <p:nvPr/>
        </p:nvSpPr>
        <p:spPr>
          <a:xfrm>
            <a:off x="5937073" y="454867"/>
            <a:ext cx="583932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Network Design Considerations for Trading Systems, Myers et al, HotNets24</a:t>
            </a:r>
          </a:p>
        </p:txBody>
      </p:sp>
    </p:spTree>
  </p:cSld>
  <p:clrMapOvr>
    <a:masterClrMapping/>
  </p:clrMapOvr>
  <p:transition>
    <p:push dir="r"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58C464D4-80FE-7B51-2FBB-1DA3DCD3EC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071431E3-B656-964F-AA55-E868196DB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0342" y="2593544"/>
            <a:ext cx="4218835" cy="3130959"/>
          </a:xfrm>
          <a:prstGeom prst="rect">
            <a:avLst/>
          </a:prstGeom>
        </p:spPr>
      </p:pic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3249C9D7-9FAB-B664-A97F-3DD0131BBBB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B8CE01C3-F86E-7743-CA06-049496BC3AB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15600" y="1536634"/>
            <a:ext cx="11360800" cy="1839761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Font typeface="Arial" panose="020B0604020202020204" pitchFamily="34" charset="0"/>
              <a:buChar char="-"/>
            </a:pPr>
            <a:r>
              <a:rPr lang="en-US" sz="2400" dirty="0"/>
              <a:t>During bursty market activity, the exchange server may be overwhelmed.</a:t>
            </a:r>
          </a:p>
          <a:p>
            <a:pPr>
              <a:buChar char="-"/>
            </a:pPr>
            <a:r>
              <a:rPr lang="en-US" sz="2400" dirty="0"/>
              <a:t>Schedules order in a way to avoid idling the matching engine, using the knowledge that orders are matched by price time priority algorithm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5D51AC1-4B54-6643-9AF4-23598F686676}"/>
              </a:ext>
            </a:extLst>
          </p:cNvPr>
          <p:cNvSpPr/>
          <p:nvPr/>
        </p:nvSpPr>
        <p:spPr>
          <a:xfrm>
            <a:off x="3985965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DD9E9C6-5FC5-9399-3CA1-33B019989986}"/>
              </a:ext>
            </a:extLst>
          </p:cNvPr>
          <p:cNvSpPr/>
          <p:nvPr/>
        </p:nvSpPr>
        <p:spPr>
          <a:xfrm>
            <a:off x="1392823" y="3792749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2B93D45-AB3A-D173-4A62-8E4A0CBC7FD0}"/>
              </a:ext>
            </a:extLst>
          </p:cNvPr>
          <p:cNvSpPr/>
          <p:nvPr/>
        </p:nvSpPr>
        <p:spPr>
          <a:xfrm>
            <a:off x="2689393" y="3792748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$4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56C8AE1-9FB3-59FD-697C-54C69DF301A7}"/>
              </a:ext>
            </a:extLst>
          </p:cNvPr>
          <p:cNvSpPr/>
          <p:nvPr/>
        </p:nvSpPr>
        <p:spPr>
          <a:xfrm>
            <a:off x="5243328" y="3792747"/>
            <a:ext cx="960895" cy="928431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$2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FDC48DB9-4214-8FA8-4C17-397AB981098C}"/>
              </a:ext>
            </a:extLst>
          </p:cNvPr>
          <p:cNvSpPr/>
          <p:nvPr/>
        </p:nvSpPr>
        <p:spPr>
          <a:xfrm>
            <a:off x="6071644" y="3966368"/>
            <a:ext cx="265157" cy="489268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8" name="Down Arrow 7">
            <a:extLst>
              <a:ext uri="{FF2B5EF4-FFF2-40B4-BE49-F238E27FC236}">
                <a16:creationId xmlns:a16="http://schemas.microsoft.com/office/drawing/2014/main" id="{FD42435B-D204-D3B7-E2FE-7F28CC532E64}"/>
              </a:ext>
            </a:extLst>
          </p:cNvPr>
          <p:cNvSpPr/>
          <p:nvPr/>
        </p:nvSpPr>
        <p:spPr>
          <a:xfrm>
            <a:off x="2153311" y="3966368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9" name="Down Arrow 8">
            <a:extLst>
              <a:ext uri="{FF2B5EF4-FFF2-40B4-BE49-F238E27FC236}">
                <a16:creationId xmlns:a16="http://schemas.microsoft.com/office/drawing/2014/main" id="{B3D95227-75D2-537D-24F8-72EFBE442FAA}"/>
              </a:ext>
            </a:extLst>
          </p:cNvPr>
          <p:cNvSpPr/>
          <p:nvPr/>
        </p:nvSpPr>
        <p:spPr>
          <a:xfrm>
            <a:off x="2151571" y="4405267"/>
            <a:ext cx="239615" cy="385313"/>
          </a:xfrm>
          <a:prstGeom prst="down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0" name="Down Arrow 9">
            <a:extLst>
              <a:ext uri="{FF2B5EF4-FFF2-40B4-BE49-F238E27FC236}">
                <a16:creationId xmlns:a16="http://schemas.microsoft.com/office/drawing/2014/main" id="{42204CF7-F34A-11FE-A25D-75A53A34C0FA}"/>
              </a:ext>
            </a:extLst>
          </p:cNvPr>
          <p:cNvSpPr/>
          <p:nvPr/>
        </p:nvSpPr>
        <p:spPr>
          <a:xfrm rot="10800000">
            <a:off x="3530480" y="4070323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Down Arrow 10">
            <a:extLst>
              <a:ext uri="{FF2B5EF4-FFF2-40B4-BE49-F238E27FC236}">
                <a16:creationId xmlns:a16="http://schemas.microsoft.com/office/drawing/2014/main" id="{16C080B0-4A32-67DF-9B89-53C74EA73727}"/>
              </a:ext>
            </a:extLst>
          </p:cNvPr>
          <p:cNvSpPr/>
          <p:nvPr/>
        </p:nvSpPr>
        <p:spPr>
          <a:xfrm rot="10800000">
            <a:off x="4773535" y="4262979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2" name="Down Arrow 11">
            <a:extLst>
              <a:ext uri="{FF2B5EF4-FFF2-40B4-BE49-F238E27FC236}">
                <a16:creationId xmlns:a16="http://schemas.microsoft.com/office/drawing/2014/main" id="{8DF268F4-08B3-ACFC-B7A1-F7234C44C470}"/>
              </a:ext>
            </a:extLst>
          </p:cNvPr>
          <p:cNvSpPr/>
          <p:nvPr/>
        </p:nvSpPr>
        <p:spPr>
          <a:xfrm rot="10800000">
            <a:off x="4773533" y="3792747"/>
            <a:ext cx="239615" cy="385313"/>
          </a:xfrm>
          <a:prstGeom prst="downArrow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4" name="Google Shape;408;p35">
            <a:extLst>
              <a:ext uri="{FF2B5EF4-FFF2-40B4-BE49-F238E27FC236}">
                <a16:creationId xmlns:a16="http://schemas.microsoft.com/office/drawing/2014/main" id="{6E4D29A9-2CEC-0239-0055-2D340AF7F539}"/>
              </a:ext>
            </a:extLst>
          </p:cNvPr>
          <p:cNvSpPr/>
          <p:nvPr/>
        </p:nvSpPr>
        <p:spPr>
          <a:xfrm>
            <a:off x="1993850" y="5492637"/>
            <a:ext cx="7938400" cy="9852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algn="ctr"/>
            <a:endParaRPr sz="2400"/>
          </a:p>
        </p:txBody>
      </p:sp>
      <p:sp>
        <p:nvSpPr>
          <p:cNvPr id="15" name="Google Shape;409;p35">
            <a:extLst>
              <a:ext uri="{FF2B5EF4-FFF2-40B4-BE49-F238E27FC236}">
                <a16:creationId xmlns:a16="http://schemas.microsoft.com/office/drawing/2014/main" id="{D59BD170-13EB-D239-C5FA-34645FAECE28}"/>
              </a:ext>
            </a:extLst>
          </p:cNvPr>
          <p:cNvSpPr txBox="1"/>
          <p:nvPr/>
        </p:nvSpPr>
        <p:spPr>
          <a:xfrm>
            <a:off x="1993850" y="5562037"/>
            <a:ext cx="7938400" cy="98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spAutoFit/>
          </a:bodyPr>
          <a:lstStyle/>
          <a:p>
            <a:pPr algn="ctr"/>
            <a:r>
              <a:rPr lang="en" sz="2400" dirty="0">
                <a:solidFill>
                  <a:schemeClr val="lt1"/>
                </a:solidFill>
              </a:rPr>
              <a:t>Naively doing such prioritization will not preserve inbound fairness. </a:t>
            </a:r>
            <a:endParaRPr sz="2400" dirty="0">
              <a:solidFill>
                <a:schemeClr val="lt1"/>
              </a:solidFill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34CE55C7-6856-ECC9-1204-D524C3C14036}"/>
              </a:ext>
            </a:extLst>
          </p:cNvPr>
          <p:cNvGraphicFramePr>
            <a:graphicFrameLocks noGrp="1"/>
          </p:cNvGraphicFramePr>
          <p:nvPr/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CAEB06-1BD9-501B-3E5A-159DB470DFD2}"/>
              </a:ext>
            </a:extLst>
          </p:cNvPr>
          <p:cNvSpPr/>
          <p:nvPr/>
        </p:nvSpPr>
        <p:spPr>
          <a:xfrm>
            <a:off x="5243328" y="269512"/>
            <a:ext cx="6242819" cy="108745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LOQ: A Domain-Specific Scheduling Policy</a:t>
            </a:r>
          </a:p>
        </p:txBody>
      </p:sp>
    </p:spTree>
    <p:extLst>
      <p:ext uri="{BB962C8B-B14F-4D97-AF65-F5344CB8AC3E}">
        <p14:creationId xmlns:p14="http://schemas.microsoft.com/office/powerpoint/2010/main" val="325270566"/>
      </p:ext>
    </p:extLst>
  </p:cSld>
  <p:clrMapOvr>
    <a:masterClrMapping/>
  </p:clrMapOvr>
  <p:transition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4" grpId="0" animBg="1"/>
      <p:bldP spid="15" grpId="0"/>
      <p:bldP spid="1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BFCC49D-0895-F169-4433-88EE9E805D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7A822D50-8F80-07CB-ED2A-B7B5587864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C4BDCC5B-B2E1-3580-AB9A-8D7253EB1F2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FECCEFA-337A-B33E-9EFA-E000D00C4F93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C55BED9-9F4A-4CCF-E005-F65AA92AFC6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91A4723-083A-3B4D-CBFE-0F6974AC089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5CDC054-979C-8D48-89C1-74CCBC5FC9D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272C1A65-D56E-167C-14B8-BDC3979EFB04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ABB70BB-56E3-1AB3-0534-A4BCF76295ED}"/>
              </a:ext>
            </a:extLst>
          </p:cNvPr>
          <p:cNvSpPr/>
          <p:nvPr/>
        </p:nvSpPr>
        <p:spPr>
          <a:xfrm>
            <a:off x="1055077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FD44635-1DAF-9414-3567-2DEAB9DFB235}"/>
              </a:ext>
            </a:extLst>
          </p:cNvPr>
          <p:cNvSpPr/>
          <p:nvPr/>
        </p:nvSpPr>
        <p:spPr>
          <a:xfrm>
            <a:off x="1247672" y="566224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AE2693-AADB-755A-5539-9D4CBD61F113}"/>
              </a:ext>
            </a:extLst>
          </p:cNvPr>
          <p:cNvSpPr/>
          <p:nvPr/>
        </p:nvSpPr>
        <p:spPr>
          <a:xfrm>
            <a:off x="2006319" y="564717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7DF20DC-42E0-6203-5B2A-821E1C426DF1}"/>
              </a:ext>
            </a:extLst>
          </p:cNvPr>
          <p:cNvSpPr/>
          <p:nvPr/>
        </p:nvSpPr>
        <p:spPr>
          <a:xfrm>
            <a:off x="301283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669B602-202B-E5A2-EF57-62F69B3EAC7F}"/>
              </a:ext>
            </a:extLst>
          </p:cNvPr>
          <p:cNvSpPr/>
          <p:nvPr/>
        </p:nvSpPr>
        <p:spPr>
          <a:xfrm>
            <a:off x="3997571" y="563210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792EEE9-6CE9-16C1-00ED-0F884FA79456}"/>
              </a:ext>
            </a:extLst>
          </p:cNvPr>
          <p:cNvSpPr/>
          <p:nvPr/>
        </p:nvSpPr>
        <p:spPr>
          <a:xfrm>
            <a:off x="4191838" y="565722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1C9668-0514-1720-1A77-55BDDFB561F3}"/>
              </a:ext>
            </a:extLst>
          </p:cNvPr>
          <p:cNvSpPr/>
          <p:nvPr/>
        </p:nvSpPr>
        <p:spPr>
          <a:xfrm>
            <a:off x="3811673" y="567983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A6F3B792-56F4-8E04-9BC0-DC5CF6124E3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40986663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D4F78221-C096-0AE0-0729-349A9B90DC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87BFA9AA-E8B1-74C7-4C75-5F98220F61A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26D674A-58B6-D845-8256-3F6E0A14AFE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9BC7D09-F50B-E8CC-9FA9-FE7F8BD3EA93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40BD4F17-C1E8-039E-C737-9D4D4B0DD524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93B63F46-EAAC-B2D3-3AD9-9E6F2B873660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98D9F8-B687-1C12-2E6D-68E49EBB6464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D03277-5936-8553-74BC-FC79D8AB4824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9E7BB0-2A76-F314-4689-5542D9A5979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52C56B-E434-9073-F126-F26B8C2E4379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195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211C64BD-41BD-6F2F-B265-62AC4F699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96027CB-5FBA-87B8-0350-F91E281B891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887D5150-C258-D770-F3FC-B8C7C9D70C6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A464B21-9ECA-6E22-48FC-7F7C805C9C92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350ADE9-70A9-7A6D-DD63-BF7BD60E150F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E42F38E-59F7-B1ED-5D32-E420F432227F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DAC0452-52B8-A38D-F994-49FE05ABA86F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4B91619-F1D0-9C30-09A7-36AA7546A25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CA1EB92-DFA6-4309-8220-9D3AC36E6E09}"/>
              </a:ext>
            </a:extLst>
          </p:cNvPr>
          <p:cNvSpPr/>
          <p:nvPr/>
        </p:nvSpPr>
        <p:spPr>
          <a:xfrm>
            <a:off x="1966127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C1D8470-9185-9A60-9E01-BEE0542790CA}"/>
              </a:ext>
            </a:extLst>
          </p:cNvPr>
          <p:cNvSpPr/>
          <p:nvPr/>
        </p:nvSpPr>
        <p:spPr>
          <a:xfrm>
            <a:off x="2183187" y="4669134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AF7120B-03A6-721C-B190-60AA1275CDCE}"/>
              </a:ext>
            </a:extLst>
          </p:cNvPr>
          <p:cNvSpPr/>
          <p:nvPr/>
        </p:nvSpPr>
        <p:spPr>
          <a:xfrm>
            <a:off x="2406362" y="468056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70CBD89-C192-033A-55B6-F654A9814B10}"/>
              </a:ext>
            </a:extLst>
          </p:cNvPr>
          <p:cNvSpPr/>
          <p:nvPr/>
        </p:nvSpPr>
        <p:spPr>
          <a:xfrm>
            <a:off x="2656115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6981674E-FF6C-7F0B-4ADB-BE6363769C7A}"/>
              </a:ext>
            </a:extLst>
          </p:cNvPr>
          <p:cNvSpPr/>
          <p:nvPr/>
        </p:nvSpPr>
        <p:spPr>
          <a:xfrm>
            <a:off x="2245588" y="487514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4CB062-74E7-27CC-8841-0AA16E93306B}"/>
              </a:ext>
            </a:extLst>
          </p:cNvPr>
          <p:cNvSpPr/>
          <p:nvPr/>
        </p:nvSpPr>
        <p:spPr>
          <a:xfrm>
            <a:off x="2475390" y="488249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2E60AE7B-FD34-90D1-1181-886684800136}"/>
              </a:ext>
            </a:extLst>
          </p:cNvPr>
          <p:cNvSpPr/>
          <p:nvPr/>
        </p:nvSpPr>
        <p:spPr>
          <a:xfrm>
            <a:off x="2905868" y="466651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0FF3735E-59D0-5C9A-7820-E71C64F04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3843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0FA9E4C-8ADE-339E-1F66-2BE2018B7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A7415E4F-870A-D7E5-009F-8DFDCA0AAB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E97DEC-79E5-22C2-223E-E26C99FAC91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A60208E-B4DB-C185-4642-F77D183FB7E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D41454A8-83C0-ECAA-7675-99721ABAF3D4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C2B8A92-B218-CFC2-87A7-7A6E9B6C2DA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43911D4-3B6F-D3F7-EEBB-7E416FC9E76B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4D335532-DD1B-9D2D-B0F8-228B986B064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8653576-B23F-C6A4-D606-CE3AC93C5A92}"/>
              </a:ext>
            </a:extLst>
          </p:cNvPr>
          <p:cNvSpPr/>
          <p:nvPr/>
        </p:nvSpPr>
        <p:spPr>
          <a:xfrm>
            <a:off x="215201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EB6DDE-B560-682D-CFB5-68961C334F14}"/>
              </a:ext>
            </a:extLst>
          </p:cNvPr>
          <p:cNvSpPr/>
          <p:nvPr/>
        </p:nvSpPr>
        <p:spPr>
          <a:xfrm>
            <a:off x="2392894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AC2AF7D-394D-A414-C0DE-81C5177F7A1D}"/>
              </a:ext>
            </a:extLst>
          </p:cNvPr>
          <p:cNvSpPr/>
          <p:nvPr/>
        </p:nvSpPr>
        <p:spPr>
          <a:xfrm>
            <a:off x="2601239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2C9DB3C-D833-6035-B4B3-CC7696BCC77F}"/>
              </a:ext>
            </a:extLst>
          </p:cNvPr>
          <p:cNvSpPr/>
          <p:nvPr/>
        </p:nvSpPr>
        <p:spPr>
          <a:xfrm>
            <a:off x="2811762" y="317522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D36FFEB-86F4-36DE-AB0F-3A4C78A36780}"/>
              </a:ext>
            </a:extLst>
          </p:cNvPr>
          <p:cNvSpPr/>
          <p:nvPr/>
        </p:nvSpPr>
        <p:spPr>
          <a:xfrm>
            <a:off x="1955767" y="315227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448191-7523-D777-514C-C26CC601FFBB}"/>
              </a:ext>
            </a:extLst>
          </p:cNvPr>
          <p:cNvSpPr/>
          <p:nvPr/>
        </p:nvSpPr>
        <p:spPr>
          <a:xfrm>
            <a:off x="3289160" y="316118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D8BBB722-8776-3B88-C849-7F88FF1393F8}"/>
              </a:ext>
            </a:extLst>
          </p:cNvPr>
          <p:cNvSpPr/>
          <p:nvPr/>
        </p:nvSpPr>
        <p:spPr>
          <a:xfrm>
            <a:off x="3050461" y="316381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AFAB86-3BC0-BB13-B92F-B5260825F81E}"/>
              </a:ext>
            </a:extLst>
          </p:cNvPr>
          <p:cNvSpPr txBox="1"/>
          <p:nvPr/>
        </p:nvSpPr>
        <p:spPr>
          <a:xfrm>
            <a:off x="449187" y="2994001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200A9DC-4709-B1CE-2F02-5CE64631BE5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352741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3D4452E9-2C42-934B-8453-A60580550F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4EA3CCC4-E796-DF1E-F791-B2BC5844A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6830ED3-92E3-FE32-1007-F6D0A996A71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CE079E4-8CE5-EF58-904F-A5CE0D46500F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8196FD6-E56C-49D9-0567-43774D6C1ED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7E1EA33-DEFD-50F1-EC8A-2970F89ED6E6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A724554-DA1C-AA9C-020F-DC6B1716F63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B695B455-6CF1-4B09-975F-F3B752845C1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536998D-A519-DB04-22AF-86EB66D63117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5F1720B3-579E-4B1F-5B79-2086F2475161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2475814-F4A8-442F-6C98-27F49BE66130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A4001A9-870B-F904-111E-B1C8B15F6A3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8216A9-0E8E-CDB8-C585-7A5A2B2CCA04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9978D0-17E8-9EC6-C5A3-9D9ECA7325BD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900B3016-8B45-FF8E-1792-A50B04DAF829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80BFE0-D30F-CEA6-30D3-8581F34687CA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837F8D-112B-4541-D858-7228AE529A20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356635C7-015A-20A0-97E0-A37DBDCE3A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40131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862169F-9A39-5A0B-BA3B-C80B04796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25155D-33F8-FC1C-82FB-3E42A174D9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6865693-8377-6D01-6EBD-560910FF281D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A31E6EAC-025C-5F40-AD60-C2275DF5A92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C2060EF3-74BC-0289-15C2-18D5B5C061AC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19E527F-4478-3CF0-53CB-A21E229B2750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CCD5F2B4-95C7-C8BE-741F-C8EA6FC6B30E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948E78BB-3EA4-90D0-99A5-3BBC8FB28FA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977E6532-6E29-256F-D868-8130B2F54A70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B423B50-FF1E-9704-1760-C07E1594218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8A4DAD7-C094-996C-69E6-E6DDFEE4A9C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AB6449C5-135A-E747-A382-E8C2B68754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C613B7F-974E-0637-78F4-21F7EAAA64E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313CB73-336F-9082-A745-64E71DFC389B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39142F2-AC11-81C6-F61C-F1C5F7319606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99406D-7CD4-2AB9-22B5-33BEDE38E2E5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46D86A2-1283-5B26-82DC-507AF758EA13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0131862-6D21-4101-7F71-950EFCC2265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1629935-0294-5E64-7BB8-F0F9141925A7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0397E867-8288-24D0-4747-DB83A6684592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0478C8C-F800-10A9-AE55-CD1629823DE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1E8D152-FFE9-40D6-7D07-79B2891FAEF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2D5EBF6-F037-9A1D-3B99-4ED5D06F8936}"/>
              </a:ext>
            </a:extLst>
          </p:cNvPr>
          <p:cNvSpPr/>
          <p:nvPr/>
        </p:nvSpPr>
        <p:spPr>
          <a:xfrm>
            <a:off x="7448232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B83D5742-ADDC-92D0-E1F1-4C102A15E4B1}"/>
              </a:ext>
            </a:extLst>
          </p:cNvPr>
          <p:cNvSpPr/>
          <p:nvPr/>
        </p:nvSpPr>
        <p:spPr>
          <a:xfrm>
            <a:off x="7640827" y="5599445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A31D7CD-9BF9-70FD-5E77-51EB972F5C68}"/>
              </a:ext>
            </a:extLst>
          </p:cNvPr>
          <p:cNvSpPr/>
          <p:nvPr/>
        </p:nvSpPr>
        <p:spPr>
          <a:xfrm>
            <a:off x="8399474" y="558437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4EB7987-EAB8-FADE-129E-A9E82D8DC953}"/>
              </a:ext>
            </a:extLst>
          </p:cNvPr>
          <p:cNvSpPr/>
          <p:nvPr/>
        </p:nvSpPr>
        <p:spPr>
          <a:xfrm>
            <a:off x="940598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208E077-87EE-DCD1-C049-7DDBC8DB832C}"/>
              </a:ext>
            </a:extLst>
          </p:cNvPr>
          <p:cNvSpPr/>
          <p:nvPr/>
        </p:nvSpPr>
        <p:spPr>
          <a:xfrm>
            <a:off x="10390726" y="556930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B69C602-F12F-B89C-BD34-332E1A3E4E46}"/>
              </a:ext>
            </a:extLst>
          </p:cNvPr>
          <p:cNvSpPr/>
          <p:nvPr/>
        </p:nvSpPr>
        <p:spPr>
          <a:xfrm>
            <a:off x="10584993" y="5594420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B51EB43-ADF0-911A-B6CE-904D3FDD4D05}"/>
              </a:ext>
            </a:extLst>
          </p:cNvPr>
          <p:cNvSpPr/>
          <p:nvPr/>
        </p:nvSpPr>
        <p:spPr>
          <a:xfrm>
            <a:off x="10204828" y="5617028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1F994-FAE7-CF14-800F-749BBD9422BD}"/>
              </a:ext>
            </a:extLst>
          </p:cNvPr>
          <p:cNvSpPr txBox="1"/>
          <p:nvPr/>
        </p:nvSpPr>
        <p:spPr>
          <a:xfrm>
            <a:off x="292924" y="300722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4D9F3A8F-AA65-12E4-3F23-58F7CBA8CE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08321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8" grpId="0" animBg="1"/>
      <p:bldP spid="19" grpId="0" animBg="1"/>
      <p:bldP spid="20" grpId="0" animBg="1"/>
      <p:bldP spid="21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BD2BB3-3CA3-1E8A-A105-6AEADF9B9B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D72E258-C99F-C83E-8CFC-00DFEF344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D38DAD73-CA3B-C3B0-5EE2-2243E779A18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FA26B33-5793-ECD8-CBA5-D59EF1BCEF6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4F571BE-8CDB-B6A9-6A70-1882D653018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E9D45053-066D-7B78-2A55-02A90559B1AB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9195AEA-AAC4-1924-4EAD-AE53E6ABAC22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A39D6977-7471-01F5-EF5C-2D07E361FB7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639BB0D-1D5F-78EF-9B70-DC7B2E8A252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27DDD32-6ACB-E2B9-CB54-F5711D019F5E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4779E15-59E0-EEE8-F9BF-CC3D48B85AC7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837B6E2-AF13-DBCF-4D75-11D688CB37ED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DF1FEEA-FC08-69D8-0AFA-093F3474DCEB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A3A6E72-3ED6-0A2E-09FA-02858E0B9D7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7076964-3E1C-D634-4D61-DB57DA3BCA4F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CB55092-22A8-3AD8-B51E-9A44DD04B8F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5F4C338-38F2-802D-F7CC-635ADE8F6204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598D79B4-A31A-ABC7-DC72-1E69B0BB5D19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5B675D1-EE75-9888-5C06-CD019355B7EF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704D84B-D817-4C4A-4777-FC1C2F7AA9CF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F436B016-F495-187B-9F3B-26F58AFD441C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B5AD404-844E-7E11-BC84-1C864CD3EC1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27A1E6E-3C90-5089-A41F-3ED44E2BD964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4563911-8F63-2CEF-AA2B-000DB670E090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442BA351-440B-84BA-11A0-5431330A500E}"/>
              </a:ext>
            </a:extLst>
          </p:cNvPr>
          <p:cNvSpPr/>
          <p:nvPr/>
        </p:nvSpPr>
        <p:spPr>
          <a:xfrm>
            <a:off x="8613841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8E32259B-6091-19C3-463E-2C9D2DBC7392}"/>
              </a:ext>
            </a:extLst>
          </p:cNvPr>
          <p:cNvSpPr/>
          <p:nvPr/>
        </p:nvSpPr>
        <p:spPr>
          <a:xfrm>
            <a:off x="8828208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B09EACF-D320-2BCF-9BE6-4E04A46C2002}"/>
              </a:ext>
            </a:extLst>
          </p:cNvPr>
          <p:cNvSpPr/>
          <p:nvPr/>
        </p:nvSpPr>
        <p:spPr>
          <a:xfrm>
            <a:off x="9274135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600313-B862-B7C7-8F45-58C3D9FCD9F5}"/>
              </a:ext>
            </a:extLst>
          </p:cNvPr>
          <p:cNvSpPr/>
          <p:nvPr/>
        </p:nvSpPr>
        <p:spPr>
          <a:xfrm>
            <a:off x="9471004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C8E7F22C-47A6-6C96-E398-6EE61F82831D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28E8AE-B2AF-68C8-17AC-4FC9A77EB443}"/>
              </a:ext>
            </a:extLst>
          </p:cNvPr>
          <p:cNvSpPr txBox="1"/>
          <p:nvPr/>
        </p:nvSpPr>
        <p:spPr>
          <a:xfrm>
            <a:off x="289837" y="30292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815A7612-F300-528D-9EA6-5F9985F407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1610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12D0EA4A-7C63-F988-E96A-9D3DE9220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5C9C8BBB-633D-9F81-4C98-0BA546FEF86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B8EABC0-9908-EE39-F5FD-670CCA4DB4F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CCE741D-8FF9-73E4-E94D-6A1A76D130FB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B960873-1165-E785-C227-146A7E4AB7F0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1BA5508E-7E15-F4F5-BF63-A244E5E411C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84D416A-D668-704B-03A1-93C05B5BE416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C99124E-BF01-F33A-2705-CE67164084F9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E0DDC9-DD56-49F7-3EFA-CFAD974639E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2CE3F59-A5AB-EF70-8391-0C188A311D06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86C2407-8921-6E46-6D0F-E8C56E5AFBD9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0A08636-EAE9-EB21-D253-E257C55889BC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6E57386-1B61-3053-4112-C0ADA6D498F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F9F2BE0-6C6A-19A1-C438-4D5E0F501E8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312E36C4-F701-EC12-3A21-025F919E715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0FA4B9-5840-4C46-DE91-17EF0A0A81B9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CBB12262-C3E0-EE38-493C-6D75F4202FB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7643E3A0-4E0C-C392-29CA-D42E52141DF3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23121432-35E5-CD09-35DD-01E2E513DF8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67868C0C-24AA-7AE5-0FE1-AEEF98871B54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8ACF5C5-F46D-26DD-D93C-9D129462A18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53171ECB-2AB4-4F76-24F9-8D8572C5302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4CC812F0-206F-F98E-AF84-9F04EF90114A}"/>
              </a:ext>
            </a:extLst>
          </p:cNvPr>
          <p:cNvSpPr/>
          <p:nvPr/>
        </p:nvSpPr>
        <p:spPr>
          <a:xfrm>
            <a:off x="8399474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354CFAA-AA8F-A9C9-761F-56B013D08DEC}"/>
              </a:ext>
            </a:extLst>
          </p:cNvPr>
          <p:cNvSpPr/>
          <p:nvPr/>
        </p:nvSpPr>
        <p:spPr>
          <a:xfrm>
            <a:off x="8185107" y="4617506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C007C7D-1287-E566-493A-26B662DEC0AE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97165C78-0EC2-0766-4F28-7E45FD0D091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A42D886-029E-9522-3769-0DF920B33D4D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CFD4EC65-9476-890D-1232-53CDC00364B5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77922E4-928F-D277-1085-470A69840261}"/>
              </a:ext>
            </a:extLst>
          </p:cNvPr>
          <p:cNvSpPr/>
          <p:nvPr/>
        </p:nvSpPr>
        <p:spPr>
          <a:xfrm>
            <a:off x="9064341" y="4613223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3C331BE-8F06-43E0-1319-F2B3A3986520}"/>
              </a:ext>
            </a:extLst>
          </p:cNvPr>
          <p:cNvSpPr txBox="1"/>
          <p:nvPr/>
        </p:nvSpPr>
        <p:spPr>
          <a:xfrm>
            <a:off x="292924" y="29963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13523433-E410-22C0-A889-79CCC8457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5322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FB8572AE-4408-C95B-7BAD-F40B511EF6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907AA038-2F1A-7E8D-42E8-1BA0B7D0EEC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8CA4028-53B3-FEC5-5067-0022813DA01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E1FE96F-CC89-D681-4449-AFB13D74D63E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C91832-14B3-2862-D030-57DA08BDC792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F477CA71-89BC-AAC2-9A46-8670269417D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174632D-ED38-EF15-BC45-52753E962401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636BCCC2-3859-BBB6-8C68-616E138D98D0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5911E7D-661A-393A-03A5-78BED0822A04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33DC2B-D204-EE12-82C2-840E7F767AD5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E262CF1D-1B8C-3EC3-9155-9A55605B2F7F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1F7D4AE-7305-F2FD-9976-F3C96D2EBC1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5449F6C1-E922-A81E-9793-6B1F2AB2EAF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BD1A160C-45BF-225D-DE02-02DA71E51207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65A1671-52A9-CE0C-2B74-41BC4599683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93F464F-81EE-0356-1E86-44F4605B79FD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244EA95D-638B-076A-DC28-474144C649D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495AE60-44A7-3FD0-77EC-E58428C0BA10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9346E2E8-BA11-6A87-51AF-3E8C7AFC823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B2DF35E9-C1D6-EA77-8FF4-0B0A33069361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0FA62308-50CE-19EE-68A4-C0C6969AB7C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EA24CA6-5C2A-4398-25D8-DD17F7091771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2737A52-261D-89C2-8B84-7CBCC8A225BC}"/>
              </a:ext>
            </a:extLst>
          </p:cNvPr>
          <p:cNvSpPr/>
          <p:nvPr/>
        </p:nvSpPr>
        <p:spPr>
          <a:xfrm>
            <a:off x="8694228" y="338627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11C10B3E-42EF-1029-0372-898D8BDA7BD7}"/>
              </a:ext>
            </a:extLst>
          </p:cNvPr>
          <p:cNvSpPr/>
          <p:nvPr/>
        </p:nvSpPr>
        <p:spPr>
          <a:xfrm>
            <a:off x="9547175" y="3185292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5A9DDC-4060-A91B-B349-A73B1A031FD2}"/>
              </a:ext>
            </a:extLst>
          </p:cNvPr>
          <p:cNvSpPr/>
          <p:nvPr/>
        </p:nvSpPr>
        <p:spPr>
          <a:xfrm>
            <a:off x="10015311" y="31651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19E63690-C34D-F7BC-4679-88C89CB34F32}"/>
              </a:ext>
            </a:extLst>
          </p:cNvPr>
          <p:cNvSpPr/>
          <p:nvPr/>
        </p:nvSpPr>
        <p:spPr>
          <a:xfrm>
            <a:off x="8411589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F92DF61D-B4A4-D1BB-2242-E58E664EEC30}"/>
              </a:ext>
            </a:extLst>
          </p:cNvPr>
          <p:cNvSpPr/>
          <p:nvPr/>
        </p:nvSpPr>
        <p:spPr>
          <a:xfrm>
            <a:off x="8023840" y="3177557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ABF9C44-3B34-68D9-3B19-BE608D1F0A90}"/>
              </a:ext>
            </a:extLst>
          </p:cNvPr>
          <p:cNvSpPr/>
          <p:nvPr/>
        </p:nvSpPr>
        <p:spPr>
          <a:xfrm>
            <a:off x="8694228" y="3145079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360C27-AB5C-A1FE-CF5D-62BA9604A8BD}"/>
              </a:ext>
            </a:extLst>
          </p:cNvPr>
          <p:cNvSpPr/>
          <p:nvPr/>
        </p:nvSpPr>
        <p:spPr>
          <a:xfrm>
            <a:off x="9021550" y="3190331"/>
            <a:ext cx="160774" cy="16077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A7CB0A6-758A-1C8D-26C7-569C14D85527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5CEFBB1-06BF-A4A8-DF52-3E39353FD486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875808C0-D7BB-7CEE-932A-9AFC41E72C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8089552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B9D69BB1-9AD8-4A16-FC16-FBBCA22603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FD47C639-A9FF-668A-89A8-6988ABD190B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9EA3CB57-1A40-3CA2-30BD-DF84204751C2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9D46730C-C9A3-8ED8-77EF-D43F95794E9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9936CA7-E973-692B-CEEC-DF91387C16A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D53BC4F-DCB6-0DE8-3EB3-8FA1C25F3FBA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554B7C03-C84A-991E-638C-E311611364C3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887F7E04-6087-71CF-C104-F58EF7CBEF25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509523D-C509-BC65-0260-03EFA1AE06EC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AC89ACD-829E-5FAB-9B80-4F411413BF3C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578379E-7CB3-A492-43AF-3F3290CF2F0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E285682-9BE6-3514-57B0-D227F09212EF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22C4B8A7-C356-F570-221D-0BEF73E05FE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15346970-24E2-EE5D-7DF7-0760B05B5C5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E4530EE-DCB4-CF14-F59E-91A9214A54F7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9E0C538-E8E0-BA34-A4AF-73FAC45891BF}"/>
              </a:ext>
            </a:extLst>
          </p:cNvPr>
          <p:cNvSpPr txBox="1"/>
          <p:nvPr/>
        </p:nvSpPr>
        <p:spPr>
          <a:xfrm>
            <a:off x="292924" y="188736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B5E2127C-A8EE-7545-1C1E-0A413E90B7A9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AD3DF30-1162-1FE3-81F4-371507AD353B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224352-D243-A35E-17AF-C823C04A7CEC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1570834-1804-3AF3-0D32-5551C000A9A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09C6244-F136-94C0-E6D2-C4443631DE8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FFA624E3-015F-6942-6514-E1EFC7F2426D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749BB9D-9659-C78A-E67F-3E1480CE2FC0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5B2AEBB-5B39-3D0A-E8C4-E5BF12946D5B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5A3F489-37B6-AA48-2E4B-46A75ADE2BE1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46409125-E869-A62C-3E64-ACDF4ABFD772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4BE1082-CD68-B1B8-56B2-8802199FBD46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7D5B5A84-EB89-A8DF-04A3-C8A7D495D8EE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12A2663-8244-218B-A6D1-B2BDC0C9CED2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EAFCB11-D9F0-135F-FC01-AD097FE6A5E7}"/>
              </a:ext>
            </a:extLst>
          </p:cNvPr>
          <p:cNvSpPr txBox="1"/>
          <p:nvPr/>
        </p:nvSpPr>
        <p:spPr>
          <a:xfrm>
            <a:off x="10125695" y="190814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S</a:t>
            </a:r>
            <a:r>
              <a:rPr lang="en-US" sz="2800" baseline="-25000" dirty="0"/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ACBAFA1-694F-9072-4A5C-F1E9AF964EA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A0EFCCF-3E24-2EA2-B5E7-50098BDE30AE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F724D850-FE96-B777-D67B-0EE37B7AB6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274116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499567B-700D-0C9A-4146-E93470C73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8D16F805-4B81-9E97-56CF-E993D6E686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34A9FC0A-5694-A725-5736-EB34A52FD30B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A63F6CD-96C4-5739-465A-C66C2447A036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CFAC0B9-FECB-6CD1-A73F-C5B4AF356011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C5899ABE-F36B-CF04-9A72-A3D4F501D055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E34A7A84-8C06-139B-B954-1A715CA3D839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754051FC-EAD4-3D25-FB95-89CB5580EC7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61898A8-C837-7BFA-E80F-B13B75C43BCB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3C406600-B606-D3BB-3F2C-BF15D6FD8579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E959EB6-BEE9-84F4-C381-44FCF16FB79E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617A061-F457-641E-EA58-C85EB632DF92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274447A-E675-2800-D67C-C17EDD21407E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303FA0F-4C41-7BCA-8BCB-952E961ABD0A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028D3D4-17BB-80F2-A138-43011342A484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1891DE-4F0A-AC83-5F26-0FE0E0F1D3A4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F1642FF-9128-3978-378E-0F43C70CA52D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198531C3-1E47-DA0E-7730-AD6D7F04722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75FC4AA-A140-3F78-4784-883F6B5D4376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E6D8FE-E354-B9D6-80E5-B13C54151A3E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2ADCF581-0761-B95A-02F2-8289A14E7D90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4A0DBE4D-8E45-D54E-D365-8CB00C9499CE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311B017-53B3-0D75-44FB-C143A25B27DE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CFF2B178-B66E-277B-2F9C-943705218F73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88450B4E-D442-48A2-DADB-649FEAA92F5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5C632E4-A14A-7049-E9E0-6E129BCA0A2B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4FACC5D-6940-7831-9996-83E760C52365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BE93788-CD5D-6CB7-A909-27BFE78BF899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32F07AA9-C18C-7836-866C-466F599CD89C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AFB86E8-21D5-86B0-F089-0BB6822CBEDE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0EED8CF-A9F6-B9B7-B226-28C255E62377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AB3F9EBF-B830-FFBD-99F1-BBF73CFE1A0B}"/>
              </a:ext>
            </a:extLst>
          </p:cNvPr>
          <p:cNvSpPr txBox="1"/>
          <p:nvPr/>
        </p:nvSpPr>
        <p:spPr>
          <a:xfrm>
            <a:off x="10531792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LOQ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1094DE6-9E8A-54A2-46EA-43BD26B1DAA6}"/>
              </a:ext>
            </a:extLst>
          </p:cNvPr>
          <p:cNvSpPr txBox="1"/>
          <p:nvPr/>
        </p:nvSpPr>
        <p:spPr>
          <a:xfrm>
            <a:off x="262263" y="2983933"/>
            <a:ext cx="10280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I</a:t>
            </a:r>
            <a:r>
              <a:rPr lang="en-US" sz="2800" baseline="-25000" dirty="0"/>
              <a:t>FIFO</a:t>
            </a: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203FB98A-885D-2194-7E70-FF5040DC4D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55036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9C3107FC-576C-9290-BCC9-8D9D328FEE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0117D705-F048-9D34-E823-DE0B3A8940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5C8A9D49-A95B-FFC7-12CF-17861E26E3E3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A95B5B0-F3C9-047A-2CA1-897D02FFC9F7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50E075-EDCB-481C-908B-909C89907CA6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71FCB03C-C666-7443-D523-A73625327321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3B0910A-94C8-C027-671E-84B9BA68AD0A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37FBD7F-883A-0CD2-DA38-79B3AC3845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8A9BC25-415E-60E5-6EAF-C6B9C7C0F5CA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60DD180-94F0-E9C8-A514-719CBC1F66C8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4EB7331-3585-4F89-D31D-52B6ADADF352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9B6A4F1-9C87-2FAC-ADC4-7B5FD274EB8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1D0BAD06-3E6A-D7D9-CAC7-71DC2399CA33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EE809B43-1B63-4ECE-199F-86F05454A21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0EA58417-29B1-7D6D-5456-4003A528CA4D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DD1641-E614-92B4-85AC-E1A46C1DBD95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708ABA-BF9E-CD6D-B626-0C2705EE5DCA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F4BE75A-56AB-A15F-C2EA-8542E4F6E2E2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A94C6E4-93FE-C174-5E1D-43554CD38C65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F8F071EA-7EF6-7963-8D79-E726CCB5E7AA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4AB9014-B353-7804-749E-6E590F0A30F1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C7A9AC88-8955-31F4-7212-5335919A516C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E2555813-EE7E-FBEC-47E4-D2A8AB705CDB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688E333-9EC5-1DA3-241C-8168A24DAA8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CB24172-F9AF-9AD5-9559-87144699DC38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F438874-44D0-6B3D-E8AC-AC1A874777D7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0ECD4C38-D752-EB24-E673-3C571488616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B866862-F7C5-2C9D-85E0-75F32BC249B3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BC7AF180-A964-CF1C-01F0-55399F1629AE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485E653-1251-2916-E872-C4CD313263C7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0C9C423-CFC4-32DD-5925-9266D95BE5DD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39B91E5-0709-AA47-BC3C-B75D53C8B1B3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40FB57A-7A53-05E4-0C50-F65E23294D86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64ABCA0-F2C7-6F2D-76C1-64772D467D84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07AC9CE2-1FD3-4A53-2C75-7A2FC0E659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6125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699D41C2-3661-8E23-C8DF-4C7284BC6D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ADEC067C-AC5A-1E53-E172-5F1D763CEFF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F69883F-68F6-A1C2-E72F-CA40D2EC6142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22EBFF4-2CE8-EA30-5C36-0460F3F93B37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67A8C8-B770-D72B-F370-1FC58BC30C1C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004919CB-15FA-E8CE-07A5-2E38EC0C01A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48EFF34-E1E9-C789-2A2F-CC79B62E41E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0D8C69-862C-C991-A857-CEB56E6A8682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C7A6247-F8F1-660A-91F2-634D24971A18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BCD925B-A9E0-1847-B4A3-22BA8AB47BA3}"/>
              </a:ext>
            </a:extLst>
          </p:cNvPr>
          <p:cNvSpPr/>
          <p:nvPr/>
        </p:nvSpPr>
        <p:spPr>
          <a:xfrm>
            <a:off x="5387926" y="28612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442EAE7-E5F8-713A-B753-F786C623BCEF}"/>
              </a:ext>
            </a:extLst>
          </p:cNvPr>
          <p:cNvSpPr/>
          <p:nvPr/>
        </p:nvSpPr>
        <p:spPr>
          <a:xfrm>
            <a:off x="5540326" y="30136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AE3160C-F1D9-099B-8D63-F158748C1522}"/>
              </a:ext>
            </a:extLst>
          </p:cNvPr>
          <p:cNvSpPr/>
          <p:nvPr/>
        </p:nvSpPr>
        <p:spPr>
          <a:xfrm>
            <a:off x="5692726" y="3166031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8977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6760E419-0970-B08F-649F-F326100D4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D57E301D-FC5E-8D61-12D7-20BBC47394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6C44D3A6-77FF-2357-3D5F-825E35924839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C9A336F-7CA3-0B19-7F4D-ADA6389204DD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672C235E-57D6-6EC6-7F75-5C2D848E1038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C01D1B0-1A1F-01D5-13D0-35A424155A68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DF52C4-F75D-F801-9547-4A6CADA83620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C390DA48-1749-85F7-D80A-54BC06470AC7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81CC21D-4F2A-A14E-4F75-0CD4424077A8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807DED71-5465-F61E-ADF3-82A5FFB5C41A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537AD1C-ABB1-FFB1-F103-7F7768805968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BE85D5E2-15B7-CB60-0768-42DFB9499939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C080EBB1-F886-B419-60DF-B33F203B4CF5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A50E3E2-B526-A347-4585-8BC4B363D65C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3BBB73A-9731-2A6F-A316-1EF12F54ADD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05D38-F504-FB9D-C53F-78AC3075105A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6E357F95-2C7B-0AF5-F08B-D284B6F1EB78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0A13DD2-3DF6-131C-73FA-372C5CDC11D8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1ED0FBC-7056-94B9-8E1C-72A421F15B94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7E51382-25A6-3097-E759-FA5B492A8E0D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7F8553C-B6DA-0748-ED6C-BC55CAE30173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956C816B-F2AF-F022-B80C-57DEBC9961B3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3B08E44A-10BB-EEE9-96C9-034E2B12D357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B3E7E02-0398-BC29-52B6-7D0E747704A2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D7041E6B-51D3-87E0-D4B4-F32A1B3B561D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CC71FE4-8804-88C4-D1DC-4126A4BB9C2A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91D722F-561C-CDA7-2208-A41FA0E69ECA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EC830E81-C951-CEB5-DBEC-E9B26C22F63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49F1B64F-A865-721E-F66B-1EFAF95BF815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39E82DC-42EE-2A55-B9DA-BFC0E1D5D246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5596AB3-8718-BFD9-05EA-6298252CFB32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86DB7F8-040C-5AE7-3A9D-FBB06623C6DC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42B8168-4A3A-5FCD-48BC-BEC19C9EDABD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D45DDB3-7B06-1E56-DAA9-CEE9542C644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FED2A86-ADB7-7859-48E2-10F83925AA02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07F2D3E-94F0-709B-B903-0B06DB131641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graphicFrame>
        <p:nvGraphicFramePr>
          <p:cNvPr id="28" name="Table 27">
            <a:extLst>
              <a:ext uri="{FF2B5EF4-FFF2-40B4-BE49-F238E27FC236}">
                <a16:creationId xmlns:a16="http://schemas.microsoft.com/office/drawing/2014/main" id="{426CABD3-F0BB-79F2-60F0-F3979D15D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328663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EBFDA0D7-F628-4784-D134-BE11B7DEE8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2145D04D-E233-AB6E-F7A4-1AF84E53E9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Preserves Fairness</a:t>
            </a:r>
            <a:endParaRPr dirty="0"/>
          </a:p>
        </p:txBody>
      </p:sp>
      <p:sp>
        <p:nvSpPr>
          <p:cNvPr id="4" name="Triangle 3">
            <a:extLst>
              <a:ext uri="{FF2B5EF4-FFF2-40B4-BE49-F238E27FC236}">
                <a16:creationId xmlns:a16="http://schemas.microsoft.com/office/drawing/2014/main" id="{A86DBDF7-6D52-D774-DD17-247FE267FC5C}"/>
              </a:ext>
            </a:extLst>
          </p:cNvPr>
          <p:cNvSpPr/>
          <p:nvPr/>
        </p:nvSpPr>
        <p:spPr>
          <a:xfrm>
            <a:off x="1517300" y="2371411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D57820E-A106-D1DC-5485-A06C14E2B7C8}"/>
              </a:ext>
            </a:extLst>
          </p:cNvPr>
          <p:cNvSpPr/>
          <p:nvPr/>
        </p:nvSpPr>
        <p:spPr>
          <a:xfrm>
            <a:off x="803868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082C444-A368-E7F2-401D-6391678841ED}"/>
              </a:ext>
            </a:extLst>
          </p:cNvPr>
          <p:cNvSpPr/>
          <p:nvPr/>
        </p:nvSpPr>
        <p:spPr>
          <a:xfrm>
            <a:off x="1770185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78EA3E8-7AEA-BF61-B3A9-6D1CFDBB0DC3}"/>
              </a:ext>
            </a:extLst>
          </p:cNvPr>
          <p:cNvSpPr/>
          <p:nvPr/>
        </p:nvSpPr>
        <p:spPr>
          <a:xfrm>
            <a:off x="2736502" y="5838092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D05E3148-9177-5855-8C4F-1390D07D721D}"/>
              </a:ext>
            </a:extLst>
          </p:cNvPr>
          <p:cNvSpPr/>
          <p:nvPr/>
        </p:nvSpPr>
        <p:spPr>
          <a:xfrm>
            <a:off x="3702819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9" name="Cloud 8">
            <a:extLst>
              <a:ext uri="{FF2B5EF4-FFF2-40B4-BE49-F238E27FC236}">
                <a16:creationId xmlns:a16="http://schemas.microsoft.com/office/drawing/2014/main" id="{5EE6F848-3854-0B54-3CE8-640CBF4E1001}"/>
              </a:ext>
            </a:extLst>
          </p:cNvPr>
          <p:cNvSpPr/>
          <p:nvPr/>
        </p:nvSpPr>
        <p:spPr>
          <a:xfrm>
            <a:off x="972176" y="3567127"/>
            <a:ext cx="3371223" cy="1838849"/>
          </a:xfrm>
          <a:prstGeom prst="cloud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FIFO Fabric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4ED15351-E6B8-64C0-B64A-0B642AF0E00E}"/>
              </a:ext>
            </a:extLst>
          </p:cNvPr>
          <p:cNvSpPr/>
          <p:nvPr/>
        </p:nvSpPr>
        <p:spPr>
          <a:xfrm>
            <a:off x="1699370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959CAD92-CFB0-078D-D9BA-AE7EA274A920}"/>
              </a:ext>
            </a:extLst>
          </p:cNvPr>
          <p:cNvSpPr/>
          <p:nvPr/>
        </p:nvSpPr>
        <p:spPr>
          <a:xfrm>
            <a:off x="2934367" y="2095363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2E0CD68C-65A3-7DCC-3B40-E493C3263F13}"/>
              </a:ext>
            </a:extLst>
          </p:cNvPr>
          <p:cNvSpPr/>
          <p:nvPr/>
        </p:nvSpPr>
        <p:spPr>
          <a:xfrm>
            <a:off x="2652824" y="208000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DEDC16E-EC36-A8CA-F421-8FA78CE96518}"/>
              </a:ext>
            </a:extLst>
          </p:cNvPr>
          <p:cNvSpPr/>
          <p:nvPr/>
        </p:nvSpPr>
        <p:spPr>
          <a:xfrm>
            <a:off x="2403230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859C3BA2-029E-3E58-AFC8-5DFDF96520E6}"/>
              </a:ext>
            </a:extLst>
          </p:cNvPr>
          <p:cNvSpPr/>
          <p:nvPr/>
        </p:nvSpPr>
        <p:spPr>
          <a:xfrm>
            <a:off x="3271227" y="2095074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31FCE7C9-F4E5-76BE-A823-2379F997103E}"/>
              </a:ext>
            </a:extLst>
          </p:cNvPr>
          <p:cNvSpPr/>
          <p:nvPr/>
        </p:nvSpPr>
        <p:spPr>
          <a:xfrm>
            <a:off x="2164083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B21A7349-BCB4-7D9D-48F6-FFDFDEBA3BEA}"/>
              </a:ext>
            </a:extLst>
          </p:cNvPr>
          <p:cNvSpPr/>
          <p:nvPr/>
        </p:nvSpPr>
        <p:spPr>
          <a:xfrm>
            <a:off x="1937701" y="2089367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2C7C22C-792A-5A5C-2362-7150CFC5512F}"/>
              </a:ext>
            </a:extLst>
          </p:cNvPr>
          <p:cNvSpPr txBox="1"/>
          <p:nvPr/>
        </p:nvSpPr>
        <p:spPr>
          <a:xfrm>
            <a:off x="4306319" y="3128982"/>
            <a:ext cx="1363529" cy="707886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FIFO</a:t>
            </a:r>
          </a:p>
        </p:txBody>
      </p:sp>
      <p:sp>
        <p:nvSpPr>
          <p:cNvPr id="3" name="Triangle 2">
            <a:extLst>
              <a:ext uri="{FF2B5EF4-FFF2-40B4-BE49-F238E27FC236}">
                <a16:creationId xmlns:a16="http://schemas.microsoft.com/office/drawing/2014/main" id="{8EE0C477-BCBC-8E97-7959-F9F261EA006C}"/>
              </a:ext>
            </a:extLst>
          </p:cNvPr>
          <p:cNvSpPr/>
          <p:nvPr/>
        </p:nvSpPr>
        <p:spPr>
          <a:xfrm>
            <a:off x="8004240" y="2341265"/>
            <a:ext cx="2280977" cy="763601"/>
          </a:xfrm>
          <a:prstGeom prst="triangle">
            <a:avLst>
              <a:gd name="adj" fmla="val 50881"/>
            </a:avLst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Exchange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759E065-2464-7B4B-1BBB-E439F5B36087}"/>
              </a:ext>
            </a:extLst>
          </p:cNvPr>
          <p:cNvSpPr/>
          <p:nvPr/>
        </p:nvSpPr>
        <p:spPr>
          <a:xfrm>
            <a:off x="7290808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0FF6AA06-4547-67BC-1263-F4BD451DF3A0}"/>
              </a:ext>
            </a:extLst>
          </p:cNvPr>
          <p:cNvSpPr/>
          <p:nvPr/>
        </p:nvSpPr>
        <p:spPr>
          <a:xfrm>
            <a:off x="8257125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B9E72F7-4825-91C2-1720-F644C7555BEC}"/>
              </a:ext>
            </a:extLst>
          </p:cNvPr>
          <p:cNvSpPr/>
          <p:nvPr/>
        </p:nvSpPr>
        <p:spPr>
          <a:xfrm>
            <a:off x="9223442" y="5807946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MP3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C0DC3071-A59B-81F9-87A1-AFAEDC709194}"/>
              </a:ext>
            </a:extLst>
          </p:cNvPr>
          <p:cNvSpPr/>
          <p:nvPr/>
        </p:nvSpPr>
        <p:spPr>
          <a:xfrm>
            <a:off x="10189759" y="5777800"/>
            <a:ext cx="713432" cy="522515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MPn</a:t>
            </a:r>
            <a:endParaRPr lang="en-US" dirty="0"/>
          </a:p>
        </p:txBody>
      </p:sp>
      <p:sp>
        <p:nvSpPr>
          <p:cNvPr id="21" name="Cloud 20">
            <a:extLst>
              <a:ext uri="{FF2B5EF4-FFF2-40B4-BE49-F238E27FC236}">
                <a16:creationId xmlns:a16="http://schemas.microsoft.com/office/drawing/2014/main" id="{79D0B3F0-B425-6122-D457-21E827ADB0F9}"/>
              </a:ext>
            </a:extLst>
          </p:cNvPr>
          <p:cNvSpPr/>
          <p:nvPr/>
        </p:nvSpPr>
        <p:spPr>
          <a:xfrm>
            <a:off x="7349279" y="3567127"/>
            <a:ext cx="3371223" cy="1838849"/>
          </a:xfrm>
          <a:prstGeom prst="cloud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LOQ Fabric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A8B024AF-ED82-D95C-26C4-B53E943C5F68}"/>
              </a:ext>
            </a:extLst>
          </p:cNvPr>
          <p:cNvSpPr/>
          <p:nvPr/>
        </p:nvSpPr>
        <p:spPr>
          <a:xfrm>
            <a:off x="8513146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74BDA31F-5956-0D6F-BD2C-405194F03717}"/>
              </a:ext>
            </a:extLst>
          </p:cNvPr>
          <p:cNvSpPr/>
          <p:nvPr/>
        </p:nvSpPr>
        <p:spPr>
          <a:xfrm>
            <a:off x="9252499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689DCB5-118D-822D-8C2F-421677D1A50A}"/>
              </a:ext>
            </a:extLst>
          </p:cNvPr>
          <p:cNvSpPr/>
          <p:nvPr/>
        </p:nvSpPr>
        <p:spPr>
          <a:xfrm>
            <a:off x="9508144" y="214488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783F3423-DC10-CFA9-EB34-F5B6D36E6489}"/>
              </a:ext>
            </a:extLst>
          </p:cNvPr>
          <p:cNvSpPr/>
          <p:nvPr/>
        </p:nvSpPr>
        <p:spPr>
          <a:xfrm>
            <a:off x="829904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16B13D7F-08D3-E8EB-6124-3D22BE807EF9}"/>
              </a:ext>
            </a:extLst>
          </p:cNvPr>
          <p:cNvSpPr/>
          <p:nvPr/>
        </p:nvSpPr>
        <p:spPr>
          <a:xfrm>
            <a:off x="9759419" y="2135529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68BEDEC4-EC5A-FC3E-FDDC-341667ADCDC5}"/>
              </a:ext>
            </a:extLst>
          </p:cNvPr>
          <p:cNvSpPr/>
          <p:nvPr/>
        </p:nvSpPr>
        <p:spPr>
          <a:xfrm>
            <a:off x="8778023" y="214558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A60011B2-B60A-5E3F-96F2-703E9A0DF376}"/>
              </a:ext>
            </a:extLst>
          </p:cNvPr>
          <p:cNvSpPr/>
          <p:nvPr/>
        </p:nvSpPr>
        <p:spPr>
          <a:xfrm>
            <a:off x="9020375" y="2136221"/>
            <a:ext cx="160774" cy="160772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877C8D1-2C9C-6F18-A62C-72AA25866939}"/>
              </a:ext>
            </a:extLst>
          </p:cNvPr>
          <p:cNvSpPr txBox="1"/>
          <p:nvPr/>
        </p:nvSpPr>
        <p:spPr>
          <a:xfrm>
            <a:off x="6259556" y="3128982"/>
            <a:ext cx="1363528" cy="70788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</a:rPr>
              <a:t>S</a:t>
            </a:r>
            <a:r>
              <a:rPr lang="en-US" sz="4000" baseline="-25000" dirty="0">
                <a:solidFill>
                  <a:srgbClr val="FF0000"/>
                </a:solidFill>
              </a:rPr>
              <a:t>LOQ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930378E-F1A4-D7D9-BDCD-7DD3D60F7529}"/>
              </a:ext>
            </a:extLst>
          </p:cNvPr>
          <p:cNvSpPr txBox="1"/>
          <p:nvPr/>
        </p:nvSpPr>
        <p:spPr>
          <a:xfrm>
            <a:off x="5652695" y="3138956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=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6CD96C1-2B6D-3D76-866C-BA0223E3EBFA}"/>
              </a:ext>
            </a:extLst>
          </p:cNvPr>
          <p:cNvSpPr txBox="1"/>
          <p:nvPr/>
        </p:nvSpPr>
        <p:spPr>
          <a:xfrm>
            <a:off x="4782445" y="423883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00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00"/>
                </a:highlight>
              </a:rPr>
              <a:t>FIFO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BB89F33-C9D5-7F69-E226-E2FDBE659570}"/>
              </a:ext>
            </a:extLst>
          </p:cNvPr>
          <p:cNvSpPr txBox="1"/>
          <p:nvPr/>
        </p:nvSpPr>
        <p:spPr>
          <a:xfrm>
            <a:off x="6177890" y="4201098"/>
            <a:ext cx="102806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rgbClr val="FF0000"/>
                </a:solidFill>
                <a:highlight>
                  <a:srgbClr val="00FFFF"/>
                </a:highlight>
              </a:rPr>
              <a:t>I</a:t>
            </a:r>
            <a:r>
              <a:rPr lang="en-US" sz="4000" baseline="-25000" dirty="0">
                <a:solidFill>
                  <a:srgbClr val="FF0000"/>
                </a:solidFill>
                <a:highlight>
                  <a:srgbClr val="00FFFF"/>
                </a:highlight>
              </a:rPr>
              <a:t>LOQ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16A36-BC1B-09E8-7D29-EAC6968D9CAC}"/>
              </a:ext>
            </a:extLst>
          </p:cNvPr>
          <p:cNvSpPr txBox="1"/>
          <p:nvPr/>
        </p:nvSpPr>
        <p:spPr>
          <a:xfrm>
            <a:off x="5734361" y="4248812"/>
            <a:ext cx="52519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≠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CAC07A0-4ABE-9C88-512C-2342423BF1E3}"/>
              </a:ext>
            </a:extLst>
          </p:cNvPr>
          <p:cNvSpPr/>
          <p:nvPr/>
        </p:nvSpPr>
        <p:spPr>
          <a:xfrm>
            <a:off x="4040184" y="1904538"/>
            <a:ext cx="3854547" cy="2038294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B23A096-2952-CA94-2460-194D9F43573B}"/>
              </a:ext>
            </a:extLst>
          </p:cNvPr>
          <p:cNvSpPr txBox="1"/>
          <p:nvPr/>
        </p:nvSpPr>
        <p:spPr>
          <a:xfrm>
            <a:off x="4736165" y="1904537"/>
            <a:ext cx="259792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Preserves Fairness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3167868-0E61-DB7D-8F4F-C91EE2D1D4D7}"/>
              </a:ext>
            </a:extLst>
          </p:cNvPr>
          <p:cNvSpPr/>
          <p:nvPr/>
        </p:nvSpPr>
        <p:spPr>
          <a:xfrm>
            <a:off x="3201687" y="4061055"/>
            <a:ext cx="5097358" cy="1716745"/>
          </a:xfrm>
          <a:prstGeom prst="rect">
            <a:avLst/>
          </a:prstGeom>
          <a:noFill/>
          <a:ln w="38100"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8927BA-77B5-C6C6-C1B6-A111960CE7FA}"/>
              </a:ext>
            </a:extLst>
          </p:cNvPr>
          <p:cNvSpPr txBox="1"/>
          <p:nvPr/>
        </p:nvSpPr>
        <p:spPr>
          <a:xfrm>
            <a:off x="3264223" y="4918958"/>
            <a:ext cx="54064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Room for improving performance with scheduling</a:t>
            </a:r>
          </a:p>
        </p:txBody>
      </p:sp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9E04CA45-7D57-6C33-2CD3-560B92558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7418124"/>
              </p:ext>
            </p:extLst>
          </p:nvPr>
        </p:nvGraphicFramePr>
        <p:xfrm>
          <a:off x="0" y="6553704"/>
          <a:ext cx="12192000" cy="39832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141816043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2777814822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4282663529"/>
                    </a:ext>
                  </a:extLst>
                </a:gridCol>
              </a:tblGrid>
              <a:tr h="398321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bg1"/>
                          </a:solidFill>
                        </a:rPr>
                        <a:t>Definitions</a:t>
                      </a:r>
                    </a:p>
                  </a:txBody>
                  <a:tcP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Outbound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tx1"/>
                          </a:solidFill>
                        </a:rPr>
                        <a:t>Inbound: </a:t>
                      </a:r>
                      <a:r>
                        <a:rPr lang="en-US" sz="1800" b="1" dirty="0">
                          <a:solidFill>
                            <a:schemeClr val="tx1"/>
                          </a:solidFill>
                        </a:rPr>
                        <a:t>Sequencer + </a:t>
                      </a:r>
                      <a:r>
                        <a:rPr lang="en-US" sz="1800" b="1" dirty="0">
                          <a:solidFill>
                            <a:srgbClr val="FF0000"/>
                          </a:solidFill>
                        </a:rPr>
                        <a:t>LOQ</a:t>
                      </a:r>
                      <a:endParaRPr lang="en-US" sz="1800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2337572"/>
                  </a:ext>
                </a:extLst>
              </a:tr>
            </a:tbl>
          </a:graphicData>
        </a:graphic>
      </p:graphicFrame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D00DC401-C4C8-7CB7-5593-B2E86B1C5646}"/>
              </a:ext>
            </a:extLst>
          </p:cNvPr>
          <p:cNvSpPr/>
          <p:nvPr/>
        </p:nvSpPr>
        <p:spPr>
          <a:xfrm>
            <a:off x="8459818" y="109091"/>
            <a:ext cx="3644549" cy="187537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/>
              <a:t>Key Idea: </a:t>
            </a:r>
          </a:p>
          <a:p>
            <a:pPr algn="ctr"/>
            <a:r>
              <a:rPr lang="en-US" sz="2800" dirty="0"/>
              <a:t>Separate critical and non-critical orders using the mid-price</a:t>
            </a:r>
          </a:p>
        </p:txBody>
      </p:sp>
    </p:spTree>
    <p:extLst>
      <p:ext uri="{BB962C8B-B14F-4D97-AF65-F5344CB8AC3E}">
        <p14:creationId xmlns:p14="http://schemas.microsoft.com/office/powerpoint/2010/main" val="1758194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Shape 413">
          <a:extLst>
            <a:ext uri="{FF2B5EF4-FFF2-40B4-BE49-F238E27FC236}">
              <a16:creationId xmlns:a16="http://schemas.microsoft.com/office/drawing/2014/main" id="{80B1D0AF-ACD7-AD68-7194-8FDC3F1F0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Freeform: Shape 418">
            <a:extLst>
              <a:ext uri="{FF2B5EF4-FFF2-40B4-BE49-F238E27FC236}">
                <a16:creationId xmlns:a16="http://schemas.microsoft.com/office/drawing/2014/main" id="{66B332A4-D438-4773-A77F-5ED49A448D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53768" y="0"/>
            <a:ext cx="8284464" cy="6858000"/>
          </a:xfrm>
          <a:custGeom>
            <a:avLst/>
            <a:gdLst>
              <a:gd name="connsiteX0" fmla="*/ 1818109 w 8284464"/>
              <a:gd name="connsiteY0" fmla="*/ 0 h 6858000"/>
              <a:gd name="connsiteX1" fmla="*/ 6466355 w 8284464"/>
              <a:gd name="connsiteY1" fmla="*/ 0 h 6858000"/>
              <a:gd name="connsiteX2" fmla="*/ 6620596 w 8284464"/>
              <a:gd name="connsiteY2" fmla="*/ 109683 h 6858000"/>
              <a:gd name="connsiteX3" fmla="*/ 8284464 w 8284464"/>
              <a:gd name="connsiteY3" fmla="*/ 3429000 h 6858000"/>
              <a:gd name="connsiteX4" fmla="*/ 6620596 w 8284464"/>
              <a:gd name="connsiteY4" fmla="*/ 6748318 h 6858000"/>
              <a:gd name="connsiteX5" fmla="*/ 6466355 w 8284464"/>
              <a:gd name="connsiteY5" fmla="*/ 6858000 h 6858000"/>
              <a:gd name="connsiteX6" fmla="*/ 1818109 w 8284464"/>
              <a:gd name="connsiteY6" fmla="*/ 6858000 h 6858000"/>
              <a:gd name="connsiteX7" fmla="*/ 1663869 w 8284464"/>
              <a:gd name="connsiteY7" fmla="*/ 6748318 h 6858000"/>
              <a:gd name="connsiteX8" fmla="*/ 0 w 8284464"/>
              <a:gd name="connsiteY8" fmla="*/ 3429000 h 6858000"/>
              <a:gd name="connsiteX9" fmla="*/ 1663869 w 8284464"/>
              <a:gd name="connsiteY9" fmla="*/ 10968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8284464" h="6858000">
                <a:moveTo>
                  <a:pt x="1818109" y="0"/>
                </a:moveTo>
                <a:lnTo>
                  <a:pt x="6466355" y="0"/>
                </a:lnTo>
                <a:lnTo>
                  <a:pt x="6620596" y="109683"/>
                </a:lnTo>
                <a:cubicBezTo>
                  <a:pt x="7630666" y="865069"/>
                  <a:pt x="8284464" y="2070683"/>
                  <a:pt x="8284464" y="3429000"/>
                </a:cubicBezTo>
                <a:cubicBezTo>
                  <a:pt x="8284464" y="4787317"/>
                  <a:pt x="7630666" y="5992931"/>
                  <a:pt x="6620596" y="6748318"/>
                </a:cubicBezTo>
                <a:lnTo>
                  <a:pt x="6466355" y="6858000"/>
                </a:lnTo>
                <a:lnTo>
                  <a:pt x="1818109" y="6858000"/>
                </a:lnTo>
                <a:lnTo>
                  <a:pt x="1663869" y="6748318"/>
                </a:lnTo>
                <a:cubicBezTo>
                  <a:pt x="653798" y="5992931"/>
                  <a:pt x="0" y="4787317"/>
                  <a:pt x="0" y="3429000"/>
                </a:cubicBezTo>
                <a:cubicBezTo>
                  <a:pt x="0" y="2070683"/>
                  <a:pt x="653798" y="865069"/>
                  <a:pt x="1663869" y="109683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21" name="Freeform: Shape 420">
            <a:extLst>
              <a:ext uri="{FF2B5EF4-FFF2-40B4-BE49-F238E27FC236}">
                <a16:creationId xmlns:a16="http://schemas.microsoft.com/office/drawing/2014/main" id="{DF9AD32D-FF05-44F4-BD4D-9CEE89B71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18360" y="0"/>
            <a:ext cx="7955280" cy="6858000"/>
          </a:xfrm>
          <a:custGeom>
            <a:avLst/>
            <a:gdLst>
              <a:gd name="connsiteX0" fmla="*/ 1962423 w 7955280"/>
              <a:gd name="connsiteY0" fmla="*/ 0 h 6858000"/>
              <a:gd name="connsiteX1" fmla="*/ 5992858 w 7955280"/>
              <a:gd name="connsiteY1" fmla="*/ 0 h 6858000"/>
              <a:gd name="connsiteX2" fmla="*/ 6040191 w 7955280"/>
              <a:gd name="connsiteY2" fmla="*/ 27216 h 6858000"/>
              <a:gd name="connsiteX3" fmla="*/ 7955280 w 7955280"/>
              <a:gd name="connsiteY3" fmla="*/ 3429000 h 6858000"/>
              <a:gd name="connsiteX4" fmla="*/ 6040191 w 7955280"/>
              <a:gd name="connsiteY4" fmla="*/ 6830784 h 6858000"/>
              <a:gd name="connsiteX5" fmla="*/ 5992858 w 7955280"/>
              <a:gd name="connsiteY5" fmla="*/ 6858000 h 6858000"/>
              <a:gd name="connsiteX6" fmla="*/ 1962423 w 7955280"/>
              <a:gd name="connsiteY6" fmla="*/ 6858000 h 6858000"/>
              <a:gd name="connsiteX7" fmla="*/ 1915089 w 7955280"/>
              <a:gd name="connsiteY7" fmla="*/ 6830784 h 6858000"/>
              <a:gd name="connsiteX8" fmla="*/ 0 w 7955280"/>
              <a:gd name="connsiteY8" fmla="*/ 3429000 h 6858000"/>
              <a:gd name="connsiteX9" fmla="*/ 1915089 w 7955280"/>
              <a:gd name="connsiteY9" fmla="*/ 27216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955280" h="6858000">
                <a:moveTo>
                  <a:pt x="1962423" y="0"/>
                </a:moveTo>
                <a:lnTo>
                  <a:pt x="5992858" y="0"/>
                </a:lnTo>
                <a:lnTo>
                  <a:pt x="6040191" y="27216"/>
                </a:lnTo>
                <a:cubicBezTo>
                  <a:pt x="7188332" y="724844"/>
                  <a:pt x="7955280" y="1987357"/>
                  <a:pt x="7955280" y="3429000"/>
                </a:cubicBezTo>
                <a:cubicBezTo>
                  <a:pt x="7955280" y="4870644"/>
                  <a:pt x="7188332" y="6133157"/>
                  <a:pt x="6040191" y="6830784"/>
                </a:cubicBezTo>
                <a:lnTo>
                  <a:pt x="5992858" y="6858000"/>
                </a:lnTo>
                <a:lnTo>
                  <a:pt x="1962423" y="6858000"/>
                </a:lnTo>
                <a:lnTo>
                  <a:pt x="1915089" y="6830784"/>
                </a:lnTo>
                <a:cubicBezTo>
                  <a:pt x="766948" y="6133157"/>
                  <a:pt x="0" y="4870644"/>
                  <a:pt x="0" y="3429000"/>
                </a:cubicBezTo>
                <a:cubicBezTo>
                  <a:pt x="0" y="1987357"/>
                  <a:pt x="766948" y="724844"/>
                  <a:pt x="1915089" y="2721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C8EA5209-D748-B465-BECE-ABB202854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555631" y="1441938"/>
            <a:ext cx="7080738" cy="3974124"/>
          </a:xfrm>
        </p:spPr>
        <p:txBody>
          <a:bodyPr spcFirstLastPara="1" vert="horz" lIns="91440" tIns="45720" rIns="91440" bIns="45720" rtlCol="0" anchor="ctr" anchorCtr="0">
            <a:normAutofit/>
          </a:bodyPr>
          <a:lstStyle/>
          <a:p>
            <a:pPr algn="ctr">
              <a:spcBef>
                <a:spcPct val="0"/>
              </a:spcBef>
            </a:pPr>
            <a:r>
              <a:rPr lang="en-US" sz="5400">
                <a:solidFill>
                  <a:schemeClr val="bg1">
                    <a:lumMod val="95000"/>
                    <a:lumOff val="5000"/>
                  </a:schemeClr>
                </a:solidFill>
              </a:rPr>
              <a:t>Evaluation</a:t>
            </a:r>
          </a:p>
        </p:txBody>
      </p:sp>
    </p:spTree>
    <p:extLst>
      <p:ext uri="{BB962C8B-B14F-4D97-AF65-F5344CB8AC3E}">
        <p14:creationId xmlns:p14="http://schemas.microsoft.com/office/powerpoint/2010/main" val="395613553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ransition spd="slow">
    <p:push dir="r"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8C48E-D2B2-C22C-4F75-047DD764B4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94B3-05EA-9983-9139-5B546C7AF7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Onyx deliver a low overall multicast latency?</a:t>
            </a:r>
          </a:p>
          <a:p>
            <a:endParaRPr lang="en-US" dirty="0"/>
          </a:p>
          <a:p>
            <a:r>
              <a:rPr lang="en-US" dirty="0"/>
              <a:t>Does Onyx provide outbound and inbound fairness?</a:t>
            </a:r>
          </a:p>
          <a:p>
            <a:endParaRPr lang="en-US" dirty="0"/>
          </a:p>
          <a:p>
            <a:r>
              <a:rPr lang="en-US" dirty="0"/>
              <a:t>Does Onyx scale? (~1000 market participants)</a:t>
            </a:r>
          </a:p>
        </p:txBody>
      </p:sp>
    </p:spTree>
    <p:extLst>
      <p:ext uri="{BB962C8B-B14F-4D97-AF65-F5344CB8AC3E}">
        <p14:creationId xmlns:p14="http://schemas.microsoft.com/office/powerpoint/2010/main" val="341619409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2D33170C-EDAF-FA08-3FBA-5B30C9C206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AB3DCAF-D365-8FA8-7C76-8E053B3594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092D2E-B316-79D5-D153-7CCACB2D0459}"/>
              </a:ext>
            </a:extLst>
          </p:cNvPr>
          <p:cNvSpPr/>
          <p:nvPr/>
        </p:nvSpPr>
        <p:spPr>
          <a:xfrm>
            <a:off x="3449053" y="1540042"/>
            <a:ext cx="5743073" cy="4235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238213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A7324C-357F-E382-CEFB-BB0C55C00D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13D2E114-A299-8630-03EF-90FE24AB147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Multicast Service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5D73149-5170-2AF7-1F9E-862E6DBEB3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0182" y="1231900"/>
            <a:ext cx="7283645" cy="5466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032786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F150E-44D9-771A-0607-177C54980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3C8C05E2-EA59-C9C3-C966-61103B6BDE7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Delivery Fairness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43E37C-FEA6-5EDA-56FB-A1F3BC3065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D41E74B-4005-561A-2403-5AAFEF4EAF7F}"/>
              </a:ext>
            </a:extLst>
          </p:cNvPr>
          <p:cNvSpPr/>
          <p:nvPr/>
        </p:nvSpPr>
        <p:spPr>
          <a:xfrm>
            <a:off x="3368843" y="1700463"/>
            <a:ext cx="5325978" cy="378452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250957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FE392E-647B-4AC8-4E60-41923313C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Google Shape;414;p36">
            <a:extLst>
              <a:ext uri="{FF2B5EF4-FFF2-40B4-BE49-F238E27FC236}">
                <a16:creationId xmlns:a16="http://schemas.microsoft.com/office/drawing/2014/main" id="{AA979948-C33F-FE6D-B3A0-25478F9718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Delivery Fairness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0D47BE-E63A-DFB5-EA44-07C704ED45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96651" y="1356967"/>
            <a:ext cx="6664468" cy="5001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52020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4631C6-755D-21F1-0B1C-802B2463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Scale</a:t>
            </a:r>
          </a:p>
        </p:txBody>
      </p:sp>
      <p:pic>
        <p:nvPicPr>
          <p:cNvPr id="5" name="Content Placeholder 4" descr="A graph of a number of signals&#10;&#10;AI-generated content may be incorrect.">
            <a:extLst>
              <a:ext uri="{FF2B5EF4-FFF2-40B4-BE49-F238E27FC236}">
                <a16:creationId xmlns:a16="http://schemas.microsoft.com/office/drawing/2014/main" id="{6D2DAB33-89A0-FD52-198D-1A2120C862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36977" y="1704298"/>
            <a:ext cx="6350349" cy="4788577"/>
          </a:xfrm>
        </p:spPr>
      </p:pic>
    </p:spTree>
    <p:extLst>
      <p:ext uri="{BB962C8B-B14F-4D97-AF65-F5344CB8AC3E}">
        <p14:creationId xmlns:p14="http://schemas.microsoft.com/office/powerpoint/2010/main" val="202483770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D5746D8E-662A-D44D-20A9-57CBD8DCFA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1BEF5BF6-9DE0-00C1-CA39-030DA7DB20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 Gracefully Handles Bursts</a:t>
            </a:r>
            <a:endParaRPr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B01584-5488-16AC-0255-0E54D7E5998A}"/>
              </a:ext>
            </a:extLst>
          </p:cNvPr>
          <p:cNvGrpSpPr/>
          <p:nvPr/>
        </p:nvGrpSpPr>
        <p:grpSpPr>
          <a:xfrm>
            <a:off x="978285" y="1603513"/>
            <a:ext cx="9066047" cy="4661120"/>
            <a:chOff x="3158777" y="1759776"/>
            <a:chExt cx="8233973" cy="4116987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69E10A84-0F34-7E0D-C0C0-555ADBE2A1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50B8BE5-53FC-4AA9-7ACA-8BFB560CB606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2206837"/>
      </p:ext>
    </p:extLst>
  </p:cSld>
  <p:clrMapOvr>
    <a:masterClrMapping/>
  </p:clrMapOvr>
  <p:transition spd="slow">
    <p:push dir="r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91A20FFE-EE6D-866E-C5D4-25349E3301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0FE2C22B-AA67-3D0D-5697-A99FE6606B3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F5875F1B-9B95-CCC9-9EAF-2C62F7F9802F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13F2E2B7-77B4-3203-11DB-63E9991F16E2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742B5B2-7712-9A63-2D8B-FBD5F4564319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97AF8D2-72B3-BFD6-A8F5-B845C6F8729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DF62A32-181C-0CEB-CACD-626ADACF29C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CF86C9C-E665-2379-5083-B87EBE4F6986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3F2F5-2C34-A100-F3ED-AF22DB3918F7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4490AF2-DAAB-BDD4-5534-954A210F3311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4326CA-3218-6D0B-EBE4-DA1BF5C51310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AE4D09-9D39-42C7-F94C-5A3205A1107A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538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160BFF6E-A613-FD19-C010-6830A80AA8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E6B7C918-1493-D86D-14C6-3F251791E5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44D06B4-8212-3C9F-05A7-5DCD1A7AF8A6}"/>
              </a:ext>
            </a:extLst>
          </p:cNvPr>
          <p:cNvGrpSpPr/>
          <p:nvPr/>
        </p:nvGrpSpPr>
        <p:grpSpPr>
          <a:xfrm>
            <a:off x="1329977" y="1880357"/>
            <a:ext cx="8233973" cy="4116987"/>
            <a:chOff x="3158777" y="1759776"/>
            <a:chExt cx="8233973" cy="4116987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ABDD404A-545C-C366-4C10-12701A9E1D3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158777" y="1759776"/>
              <a:ext cx="8233973" cy="4116987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8A478C04-44F9-273E-E2DA-56C04C2197AC}"/>
                </a:ext>
              </a:extLst>
            </p:cNvPr>
            <p:cNvSpPr txBox="1"/>
            <p:nvPr/>
          </p:nvSpPr>
          <p:spPr>
            <a:xfrm>
              <a:off x="8078566" y="2660068"/>
              <a:ext cx="2791137" cy="646331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Load generation stops here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28413910"/>
      </p:ext>
    </p:extLst>
  </p:cSld>
  <p:clrMapOvr>
    <a:masterClrMapping/>
  </p:clrMapOvr>
  <p:transition spd="slow">
    <p:push dir="r"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13">
          <a:extLst>
            <a:ext uri="{FF2B5EF4-FFF2-40B4-BE49-F238E27FC236}">
              <a16:creationId xmlns:a16="http://schemas.microsoft.com/office/drawing/2014/main" id="{FF3FFF1A-7CFF-B87D-F183-FD813AC79A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36">
            <a:extLst>
              <a:ext uri="{FF2B5EF4-FFF2-40B4-BE49-F238E27FC236}">
                <a16:creationId xmlns:a16="http://schemas.microsoft.com/office/drawing/2014/main" id="{5A02CC88-90E4-C9E8-B74D-B72F79297D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</p:spPr>
        <p:txBody>
          <a:bodyPr spcFirstLastPara="1" wrap="square" lIns="121900" tIns="121900" rIns="121900" bIns="121900" anchor="ctr" anchorCtr="0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dirty="0"/>
              <a:t>Order Submission Service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E37A888D-4320-AE60-B97F-2E89D030B1E6}"/>
              </a:ext>
            </a:extLst>
          </p:cNvPr>
          <p:cNvGrpSpPr/>
          <p:nvPr/>
        </p:nvGrpSpPr>
        <p:grpSpPr>
          <a:xfrm>
            <a:off x="2362200" y="1827027"/>
            <a:ext cx="7467600" cy="6743700"/>
            <a:chOff x="4724400" y="1725267"/>
            <a:chExt cx="7467600" cy="67437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259DBE-46A8-5F52-54A6-73CFA2502A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032700" y="1725267"/>
              <a:ext cx="6743700" cy="674370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0FC359AF-946D-9D89-9885-4120B794C4ED}"/>
                </a:ext>
              </a:extLst>
            </p:cNvPr>
            <p:cNvSpPr/>
            <p:nvPr/>
          </p:nvSpPr>
          <p:spPr>
            <a:xfrm>
              <a:off x="4724400" y="4686300"/>
              <a:ext cx="7467600" cy="30861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820D3D9-FF3B-C3A2-BC92-C62D2B72576E}"/>
              </a:ext>
            </a:extLst>
          </p:cNvPr>
          <p:cNvGrpSpPr/>
          <p:nvPr/>
        </p:nvGrpSpPr>
        <p:grpSpPr>
          <a:xfrm>
            <a:off x="7137400" y="1158344"/>
            <a:ext cx="2921000" cy="867306"/>
            <a:chOff x="7137400" y="1158344"/>
            <a:chExt cx="2921000" cy="867306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C8205107-4071-61D3-2B37-2F5CCA860A3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390234"/>
              <a:ext cx="1267150" cy="0"/>
            </a:xfrm>
            <a:prstGeom prst="line">
              <a:avLst/>
            </a:prstGeom>
            <a:ln w="66675">
              <a:solidFill>
                <a:schemeClr val="accent6">
                  <a:lumMod val="75000"/>
                </a:schemeClr>
              </a:solidFill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C400A98-C21B-32F1-8842-29533E43D00E}"/>
                </a:ext>
              </a:extLst>
            </p:cNvPr>
            <p:cNvCxnSpPr>
              <a:cxnSpLocks/>
            </p:cNvCxnSpPr>
            <p:nvPr/>
          </p:nvCxnSpPr>
          <p:spPr>
            <a:xfrm>
              <a:off x="7137400" y="1756601"/>
              <a:ext cx="1267150" cy="0"/>
            </a:xfrm>
            <a:prstGeom prst="line">
              <a:avLst/>
            </a:prstGeom>
            <a:ln w="66675">
              <a:solidFill>
                <a:schemeClr val="tx1"/>
              </a:solidFill>
              <a:prstDash val="dash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C55586-0298-BA1E-A33C-FA26D6EAA071}"/>
                </a:ext>
              </a:extLst>
            </p:cNvPr>
            <p:cNvSpPr txBox="1"/>
            <p:nvPr/>
          </p:nvSpPr>
          <p:spPr>
            <a:xfrm>
              <a:off x="8458200" y="1158344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LOQ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50C333F-5D8B-2710-915A-9D3AAA37FA96}"/>
                </a:ext>
              </a:extLst>
            </p:cNvPr>
            <p:cNvSpPr txBox="1"/>
            <p:nvPr/>
          </p:nvSpPr>
          <p:spPr>
            <a:xfrm>
              <a:off x="8458200" y="1563985"/>
              <a:ext cx="1600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FIFO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968297787"/>
      </p:ext>
    </p:extLst>
  </p:cSld>
  <p:clrMapOvr>
    <a:masterClrMapping/>
  </p:clrMapOvr>
  <p:transition spd="slow">
    <p:push dir="r"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>
          <a:extLst>
            <a:ext uri="{FF2B5EF4-FFF2-40B4-BE49-F238E27FC236}">
              <a16:creationId xmlns:a16="http://schemas.microsoft.com/office/drawing/2014/main" id="{C63CDC99-24C8-C576-9029-DC6D11A88B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64D86A8B-3EB4-3261-C6AA-C3D1339D50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Concluding Remarks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F4CFC00-7700-B6A2-3AC2-16C917B537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356967"/>
            <a:ext cx="11776401" cy="550103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Cloud financial exchanges can be realized by developing new primitives, without specialized infrastructure</a:t>
            </a:r>
          </a:p>
          <a:p>
            <a:pPr lvl="1">
              <a:buChar char="-"/>
            </a:pPr>
            <a:r>
              <a:rPr lang="en-US" sz="2000" dirty="0"/>
              <a:t>Some fairness/performance guarantees need to be accordingly relaxed</a:t>
            </a:r>
            <a:br>
              <a:rPr lang="en-US" sz="2000" dirty="0"/>
            </a:br>
            <a:endParaRPr lang="en-US" sz="2000" dirty="0"/>
          </a:p>
          <a:p>
            <a:pPr>
              <a:buChar char="-"/>
            </a:pPr>
            <a:r>
              <a:rPr lang="en-US" sz="2400" dirty="0"/>
              <a:t>Such exchanges present a new operating point in the cost-performance curve</a:t>
            </a:r>
          </a:p>
          <a:p>
            <a:pPr marL="152396" indent="0">
              <a:buNone/>
            </a:pPr>
            <a:endParaRPr lang="en-US" sz="2400" dirty="0"/>
          </a:p>
          <a:p>
            <a:pPr>
              <a:buChar char="-"/>
            </a:pPr>
            <a:r>
              <a:rPr lang="en-US" sz="2400" dirty="0"/>
              <a:t>Application-specific scheduling can have a significant beneficial impact</a:t>
            </a:r>
          </a:p>
        </p:txBody>
      </p:sp>
      <p:pic>
        <p:nvPicPr>
          <p:cNvPr id="4" name="Picture 3" descr="A diagram of a diagram&#10;&#10;AI-generated content may be incorrect.">
            <a:extLst>
              <a:ext uri="{FF2B5EF4-FFF2-40B4-BE49-F238E27FC236}">
                <a16:creationId xmlns:a16="http://schemas.microsoft.com/office/drawing/2014/main" id="{243ADDA2-72B7-E612-2419-26C229D6B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96125" y="3756477"/>
            <a:ext cx="5153905" cy="29170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626841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11">
          <a:extLst>
            <a:ext uri="{FF2B5EF4-FFF2-40B4-BE49-F238E27FC236}">
              <a16:creationId xmlns:a16="http://schemas.microsoft.com/office/drawing/2014/main" id="{EB2A2E31-3815-1F66-2404-7CCBEDB504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DE6D4AA-3C44-92EB-E3E1-2C9D982D7E4C}"/>
              </a:ext>
            </a:extLst>
          </p:cNvPr>
          <p:cNvSpPr txBox="1"/>
          <p:nvPr/>
        </p:nvSpPr>
        <p:spPr>
          <a:xfrm>
            <a:off x="569979" y="476910"/>
            <a:ext cx="35782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1219170">
              <a:buClr>
                <a:srgbClr val="000000"/>
              </a:buClr>
            </a:pPr>
            <a:r>
              <a:rPr lang="en-US" sz="3200" kern="0" dirty="0" err="1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Incast</a:t>
            </a:r>
            <a:r>
              <a:rPr lang="en-US" sz="3200" kern="0" dirty="0">
                <a:solidFill>
                  <a:schemeClr val="accent1"/>
                </a:solidFill>
                <a:latin typeface="Arial"/>
                <a:cs typeface="Arial"/>
                <a:sym typeface="Arial"/>
              </a:rPr>
              <a:t> Congestion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619BE4-135C-BDD2-F2D1-211B48DD5EF2}"/>
              </a:ext>
            </a:extLst>
          </p:cNvPr>
          <p:cNvSpPr txBox="1"/>
          <p:nvPr/>
        </p:nvSpPr>
        <p:spPr>
          <a:xfrm>
            <a:off x="569979" y="1235036"/>
            <a:ext cx="1104408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As the number of clients increase, the </a:t>
            </a:r>
            <a:r>
              <a:rPr lang="en-US" sz="2400" dirty="0" err="1"/>
              <a:t>incast</a:t>
            </a:r>
            <a:r>
              <a:rPr lang="en-US" sz="2400" dirty="0"/>
              <a:t> congestion at the exchange occurs.</a:t>
            </a:r>
          </a:p>
          <a:p>
            <a:endParaRPr lang="en-US" sz="2400" dirty="0"/>
          </a:p>
          <a:p>
            <a:r>
              <a:rPr lang="en-US" sz="2400" dirty="0"/>
              <a:t>We see the opportunity to reuse the multicast tree in the reverse direction to reduce burstiness behavior at the ingress of the exchange. </a:t>
            </a:r>
          </a:p>
          <a:p>
            <a:endParaRPr lang="en-US" sz="2400" dirty="0"/>
          </a:p>
          <a:p>
            <a:r>
              <a:rPr lang="en-US" sz="2400" dirty="0"/>
              <a:t>Clients get partitioned into groups where each leaf proxy node handles a group of clients.</a:t>
            </a:r>
          </a:p>
          <a:p>
            <a:endParaRPr lang="en-US" sz="2400" dirty="0"/>
          </a:p>
          <a:p>
            <a:r>
              <a:rPr lang="en-US" sz="2400" dirty="0"/>
              <a:t>Reduced fan-in at the exchange, leads to lower packet drops.</a:t>
            </a:r>
          </a:p>
          <a:p>
            <a:endParaRPr lang="en-US" sz="2400" dirty="0"/>
          </a:p>
          <a:p>
            <a:r>
              <a:rPr lang="en-US" sz="2400" dirty="0"/>
              <a:t>One sequencer instance runs at each tree node to achieve inbound fairness. </a:t>
            </a:r>
          </a:p>
          <a:p>
            <a:endParaRPr lang="en-US" sz="2400" dirty="0"/>
          </a:p>
          <a:p>
            <a:r>
              <a:rPr lang="en-US" sz="2400" dirty="0"/>
              <a:t>Enables scheduling of packets at the tree nodes (virtual network nodes) as it moves queues from the exchange ingress to the tree nodes</a:t>
            </a:r>
          </a:p>
        </p:txBody>
      </p:sp>
    </p:spTree>
    <p:extLst>
      <p:ext uri="{BB962C8B-B14F-4D97-AF65-F5344CB8AC3E}">
        <p14:creationId xmlns:p14="http://schemas.microsoft.com/office/powerpoint/2010/main" val="3842718918"/>
      </p:ext>
    </p:extLst>
  </p:cSld>
  <p:clrMapOvr>
    <a:masterClrMapping/>
  </p:clrMapOvr>
  <p:transition>
    <p:push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CF91EE26-AF5C-E00B-ABF4-78C2FCE0F7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C1B0C7DE-8AB6-75EA-B6F3-C09F6FCE70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 dirty="0"/>
              <a:t>Limit Order Queue</a:t>
            </a:r>
            <a:endParaRPr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4B5D6C65-8FCE-AF3E-0351-9D20DC42CF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211023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Rank: &lt; </a:t>
            </a:r>
            <a:r>
              <a:rPr lang="en-US" sz="2400" dirty="0">
                <a:solidFill>
                  <a:schemeClr val="accent1"/>
                </a:solidFill>
              </a:rPr>
              <a:t>mid-price ID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C00000"/>
                </a:solidFill>
              </a:rPr>
              <a:t>criticality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B050"/>
                </a:solidFill>
              </a:rPr>
              <a:t>timestamp</a:t>
            </a:r>
            <a:r>
              <a:rPr lang="en-US" sz="2400" dirty="0"/>
              <a:t> &gt;</a:t>
            </a:r>
          </a:p>
          <a:p>
            <a:pPr>
              <a:buChar char="-"/>
            </a:pPr>
            <a:r>
              <a:rPr lang="en-US" sz="2400" dirty="0"/>
              <a:t>Each LOQ lexicographically sorts the received orders based on the above tuple</a:t>
            </a:r>
          </a:p>
          <a:p>
            <a:pPr>
              <a:buChar char="-"/>
            </a:pPr>
            <a:r>
              <a:rPr lang="en-US" sz="2400" dirty="0">
                <a:solidFill>
                  <a:schemeClr val="accent1"/>
                </a:solidFill>
              </a:rPr>
              <a:t>mid-price ID is a global variable at each MP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Increments each time the mid-price changes</a:t>
            </a:r>
          </a:p>
          <a:p>
            <a:pPr lvl="1">
              <a:buChar char="-"/>
            </a:pPr>
            <a:r>
              <a:rPr lang="en-US" sz="2467" dirty="0">
                <a:solidFill>
                  <a:schemeClr val="accent1"/>
                </a:solidFill>
              </a:rPr>
              <a:t>Assumption: each mid-price change is observed by all MPs at the same time</a:t>
            </a:r>
          </a:p>
          <a:p>
            <a:pPr>
              <a:buChar char="-"/>
            </a:pPr>
            <a:r>
              <a:rPr lang="en-US" sz="2400" dirty="0">
                <a:solidFill>
                  <a:srgbClr val="C00000"/>
                </a:solidFill>
              </a:rPr>
              <a:t>Criticality is a Boolean variable, 0 if an order is critical, 1 otherwise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If an order has a price close to the mid-price, then it is critical.</a:t>
            </a:r>
          </a:p>
          <a:p>
            <a:pPr lvl="1">
              <a:buChar char="-"/>
            </a:pPr>
            <a:r>
              <a:rPr lang="en-US" dirty="0">
                <a:solidFill>
                  <a:srgbClr val="C00000"/>
                </a:solidFill>
              </a:rPr>
              <a:t>How close it needs to be considered critical? Defined by “Action Window (w)”. We skip the details.</a:t>
            </a:r>
            <a:r>
              <a:rPr lang="en-US" sz="1600" dirty="0">
                <a:solidFill>
                  <a:srgbClr val="C00000"/>
                </a:solidFill>
              </a:rPr>
              <a:t> </a:t>
            </a:r>
          </a:p>
          <a:p>
            <a:pPr>
              <a:buChar char="-"/>
            </a:pPr>
            <a:r>
              <a:rPr lang="en-US" sz="2400" dirty="0">
                <a:solidFill>
                  <a:srgbClr val="00B050"/>
                </a:solidFill>
              </a:rPr>
              <a:t>Timestamp is attached to each order by a trader.</a:t>
            </a:r>
          </a:p>
          <a:p>
            <a:pPr lvl="1">
              <a:buChar char="-"/>
            </a:pPr>
            <a:r>
              <a:rPr lang="en-US" sz="2000" dirty="0">
                <a:solidFill>
                  <a:srgbClr val="00B050"/>
                </a:solidFill>
              </a:rPr>
              <a:t>Assume that the MPs cannot lie about the timestamps. Details in the paper. </a:t>
            </a:r>
          </a:p>
          <a:p>
            <a:pPr>
              <a:buChar char="-"/>
            </a:pPr>
            <a:r>
              <a:rPr lang="en-US" sz="2400" dirty="0"/>
              <a:t>The above priority scheduling preserves fairness while enhancing performance</a:t>
            </a:r>
          </a:p>
          <a:p>
            <a:pPr lvl="1">
              <a:buChar char="-"/>
            </a:pPr>
            <a:r>
              <a:rPr lang="en-US" sz="2000" dirty="0"/>
              <a:t>Argument in the paper!</a:t>
            </a:r>
          </a:p>
        </p:txBody>
      </p:sp>
    </p:spTree>
    <p:extLst>
      <p:ext uri="{BB962C8B-B14F-4D97-AF65-F5344CB8AC3E}">
        <p14:creationId xmlns:p14="http://schemas.microsoft.com/office/powerpoint/2010/main" val="571380994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405">
          <a:extLst>
            <a:ext uri="{FF2B5EF4-FFF2-40B4-BE49-F238E27FC236}">
              <a16:creationId xmlns:a16="http://schemas.microsoft.com/office/drawing/2014/main" id="{B10104E0-7C51-A853-4E11-0EE7CD6FAD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35">
            <a:extLst>
              <a:ext uri="{FF2B5EF4-FFF2-40B4-BE49-F238E27FC236}">
                <a16:creationId xmlns:a16="http://schemas.microsoft.com/office/drawing/2014/main" id="{E1E98E19-FA72-BE4F-A952-1FB950ECCBC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/>
          </a:bodyPr>
          <a:lstStyle/>
          <a:p>
            <a:r>
              <a:rPr lang="en" sz="2800" dirty="0"/>
              <a:t>How </a:t>
            </a:r>
            <a:r>
              <a:rPr lang="en-US" sz="2800" dirty="0"/>
              <a:t>&lt; </a:t>
            </a:r>
            <a:r>
              <a:rPr lang="en-US" sz="2800" dirty="0">
                <a:solidFill>
                  <a:schemeClr val="accent1"/>
                </a:solidFill>
              </a:rPr>
              <a:t>mid-price ID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C00000"/>
                </a:solidFill>
              </a:rPr>
              <a:t>criticality</a:t>
            </a:r>
            <a:r>
              <a:rPr lang="en-US" sz="2800" dirty="0"/>
              <a:t>, </a:t>
            </a:r>
            <a:r>
              <a:rPr lang="en-US" sz="2800" dirty="0">
                <a:solidFill>
                  <a:srgbClr val="00B050"/>
                </a:solidFill>
              </a:rPr>
              <a:t>timestamp</a:t>
            </a:r>
            <a:r>
              <a:rPr lang="en-US" sz="2800" dirty="0"/>
              <a:t> &gt; ensures S</a:t>
            </a:r>
            <a:r>
              <a:rPr lang="en-US" sz="2800" baseline="-25000" dirty="0"/>
              <a:t>FIFO</a:t>
            </a:r>
            <a:r>
              <a:rPr lang="en-US" sz="2800" dirty="0"/>
              <a:t> = S</a:t>
            </a:r>
            <a:r>
              <a:rPr lang="en-US" sz="2800" baseline="-25000" dirty="0"/>
              <a:t>LOQ</a:t>
            </a:r>
            <a:r>
              <a:rPr lang="en-US" sz="2800" dirty="0"/>
              <a:t>?</a:t>
            </a:r>
            <a:endParaRPr sz="2800" dirty="0"/>
          </a:p>
        </p:txBody>
      </p:sp>
      <p:sp>
        <p:nvSpPr>
          <p:cNvPr id="407" name="Google Shape;407;p35">
            <a:extLst>
              <a:ext uri="{FF2B5EF4-FFF2-40B4-BE49-F238E27FC236}">
                <a16:creationId xmlns:a16="http://schemas.microsoft.com/office/drawing/2014/main" id="{36160FF9-57DE-BFC4-03C2-AFC95ED1812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25164" y="1526586"/>
            <a:ext cx="11776401" cy="4691037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>
              <a:buChar char="-"/>
            </a:pPr>
            <a:r>
              <a:rPr lang="en-US" sz="2400" dirty="0"/>
              <a:t>Consider a static mid-price.</a:t>
            </a:r>
          </a:p>
          <a:p>
            <a:pPr>
              <a:buChar char="-"/>
            </a:pPr>
            <a:r>
              <a:rPr lang="en-US" sz="2400" dirty="0"/>
              <a:t>Consider no bid is generated with price more than the mid-price.</a:t>
            </a:r>
          </a:p>
          <a:p>
            <a:pPr>
              <a:buChar char="-"/>
            </a:pPr>
            <a:r>
              <a:rPr lang="en-US" sz="2400" dirty="0"/>
              <a:t>Consider no ask is generated with price less than the mid-price.</a:t>
            </a:r>
          </a:p>
          <a:p>
            <a:pPr>
              <a:buChar char="-"/>
            </a:pPr>
            <a:r>
              <a:rPr lang="en-US" sz="2400" dirty="0"/>
              <a:t>In such a scenario, all orders that will get matched will be the ones with the price equal to the mid-price.</a:t>
            </a:r>
          </a:p>
          <a:p>
            <a:pPr lvl="1">
              <a:buChar char="-"/>
            </a:pPr>
            <a:r>
              <a:rPr lang="en-US" dirty="0"/>
              <a:t>All such orders are sorted by timestamps by each LOQ and the sequencer at the matching engine ensures that it “merge-sorts” the messages from individual LOQs before feeding them to the ME. </a:t>
            </a:r>
          </a:p>
          <a:p>
            <a:pPr lvl="1">
              <a:buChar char="-"/>
            </a:pPr>
            <a:r>
              <a:rPr lang="en-US" dirty="0"/>
              <a:t>This behavior is equivalent to not having LOQ so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</a:t>
            </a:r>
          </a:p>
          <a:p>
            <a:pPr>
              <a:buChar char="-"/>
            </a:pPr>
            <a:r>
              <a:rPr lang="en-US" sz="2400" dirty="0"/>
              <a:t>More details in the paper that expand on:</a:t>
            </a:r>
          </a:p>
          <a:p>
            <a:pPr lvl="1">
              <a:buChar char="-"/>
            </a:pPr>
            <a:r>
              <a:rPr lang="en-US" dirty="0"/>
              <a:t>Having </a:t>
            </a:r>
            <a:r>
              <a:rPr lang="en-US" dirty="0">
                <a:solidFill>
                  <a:schemeClr val="tx2">
                    <a:lumMod val="75000"/>
                    <a:lumOff val="25000"/>
                  </a:schemeClr>
                </a:solidFill>
              </a:rPr>
              <a:t>mid-price ID </a:t>
            </a:r>
            <a:r>
              <a:rPr lang="en-US" dirty="0"/>
              <a:t>as the first element in the ranking tuple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the mid-price changes.</a:t>
            </a:r>
          </a:p>
          <a:p>
            <a:pPr lvl="1">
              <a:buChar char="-"/>
            </a:pPr>
            <a:r>
              <a:rPr lang="en-US" dirty="0"/>
              <a:t>And our way of assigning </a:t>
            </a:r>
            <a:r>
              <a:rPr lang="en-US" dirty="0">
                <a:solidFill>
                  <a:srgbClr val="C00000"/>
                </a:solidFill>
              </a:rPr>
              <a:t>criticality</a:t>
            </a:r>
            <a:r>
              <a:rPr lang="en-US" dirty="0"/>
              <a:t> ensures that S</a:t>
            </a:r>
            <a:r>
              <a:rPr lang="en-US" baseline="-25000" dirty="0"/>
              <a:t>FIFO</a:t>
            </a:r>
            <a:r>
              <a:rPr lang="en-US" dirty="0"/>
              <a:t> = S</a:t>
            </a:r>
            <a:r>
              <a:rPr lang="en-US" baseline="-25000" dirty="0"/>
              <a:t>LOQ </a:t>
            </a:r>
            <a:r>
              <a:rPr lang="en-US" dirty="0"/>
              <a:t>even when bids and asks can have prices more or less than the mid-price respectively. </a:t>
            </a:r>
          </a:p>
        </p:txBody>
      </p:sp>
    </p:spTree>
    <p:extLst>
      <p:ext uri="{BB962C8B-B14F-4D97-AF65-F5344CB8AC3E}">
        <p14:creationId xmlns:p14="http://schemas.microsoft.com/office/powerpoint/2010/main" val="504859680"/>
      </p:ext>
    </p:extLst>
  </p:cSld>
  <p:clrMapOvr>
    <a:masterClrMapping/>
  </p:clrMapOvr>
  <p:transition spd="slow">
    <p:push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">
          <a:extLst>
            <a:ext uri="{FF2B5EF4-FFF2-40B4-BE49-F238E27FC236}">
              <a16:creationId xmlns:a16="http://schemas.microsoft.com/office/drawing/2014/main" id="{8563807A-040B-B31A-2B67-BB6F3C57BE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>
            <a:extLst>
              <a:ext uri="{FF2B5EF4-FFF2-40B4-BE49-F238E27FC236}">
                <a16:creationId xmlns:a16="http://schemas.microsoft.com/office/drawing/2014/main" id="{59348CF9-C69F-91EF-5FAF-0557BF87FB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rmAutofit fontScale="90000"/>
          </a:bodyPr>
          <a:lstStyle/>
          <a:p>
            <a:r>
              <a:rPr lang="en"/>
              <a:t>Primer On Financial Exchanges</a:t>
            </a:r>
            <a:endParaRPr/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24753F46-6990-5AD6-08F4-5D16E33CA749}"/>
              </a:ext>
            </a:extLst>
          </p:cNvPr>
          <p:cNvSpPr/>
          <p:nvPr/>
        </p:nvSpPr>
        <p:spPr>
          <a:xfrm>
            <a:off x="3742006" y="1617785"/>
            <a:ext cx="3629465" cy="1139483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Exchange Server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9BFF761-743E-4E27-91B8-A687B69D794F}"/>
              </a:ext>
            </a:extLst>
          </p:cNvPr>
          <p:cNvSpPr/>
          <p:nvPr/>
        </p:nvSpPr>
        <p:spPr>
          <a:xfrm>
            <a:off x="2121878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68AD5523-AE77-E6F7-C8D5-2311C82B724E}"/>
              </a:ext>
            </a:extLst>
          </p:cNvPr>
          <p:cNvSpPr/>
          <p:nvPr/>
        </p:nvSpPr>
        <p:spPr>
          <a:xfrm>
            <a:off x="4963551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64DFE9E-4045-3656-2815-80AF64C1CB18}"/>
              </a:ext>
            </a:extLst>
          </p:cNvPr>
          <p:cNvSpPr/>
          <p:nvPr/>
        </p:nvSpPr>
        <p:spPr>
          <a:xfrm>
            <a:off x="7805224" y="5125151"/>
            <a:ext cx="2407920" cy="980228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Market Participant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4FF4289-774A-2AC6-9F97-3E83EC201EFF}"/>
              </a:ext>
            </a:extLst>
          </p:cNvPr>
          <p:cNvSpPr/>
          <p:nvPr/>
        </p:nvSpPr>
        <p:spPr>
          <a:xfrm>
            <a:off x="3014004" y="6264633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3123661-AC66-51D6-7369-A7C7193DB8AC}"/>
              </a:ext>
            </a:extLst>
          </p:cNvPr>
          <p:cNvSpPr/>
          <p:nvPr/>
        </p:nvSpPr>
        <p:spPr>
          <a:xfrm>
            <a:off x="5927188" y="6260744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3B1A6A-39B0-A6D1-9FD4-6DD61EE9E6E2}"/>
              </a:ext>
            </a:extLst>
          </p:cNvPr>
          <p:cNvSpPr/>
          <p:nvPr/>
        </p:nvSpPr>
        <p:spPr>
          <a:xfrm>
            <a:off x="9009184" y="6254510"/>
            <a:ext cx="337624" cy="379828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CB7CC0E-9BE8-F79E-4A63-7496E63C6345}"/>
              </a:ext>
            </a:extLst>
          </p:cNvPr>
          <p:cNvSpPr/>
          <p:nvPr/>
        </p:nvSpPr>
        <p:spPr>
          <a:xfrm>
            <a:off x="3351628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F39EC45-FAE9-4FDE-F0AA-1D168085B813}"/>
              </a:ext>
            </a:extLst>
          </p:cNvPr>
          <p:cNvSpPr/>
          <p:nvPr/>
        </p:nvSpPr>
        <p:spPr>
          <a:xfrm>
            <a:off x="6264812" y="6264633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ED1A7E8-ED6B-89B1-830A-94EB12C6F6FF}"/>
              </a:ext>
            </a:extLst>
          </p:cNvPr>
          <p:cNvSpPr/>
          <p:nvPr/>
        </p:nvSpPr>
        <p:spPr>
          <a:xfrm>
            <a:off x="9346808" y="6254510"/>
            <a:ext cx="337624" cy="37982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07BBF1F3-7473-3968-F1F5-CB0E343E0622}"/>
              </a:ext>
            </a:extLst>
          </p:cNvPr>
          <p:cNvSpPr/>
          <p:nvPr/>
        </p:nvSpPr>
        <p:spPr>
          <a:xfrm>
            <a:off x="2943665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5A73D30-1CB3-5FEE-337B-E20390DBD640}"/>
              </a:ext>
            </a:extLst>
          </p:cNvPr>
          <p:cNvSpPr/>
          <p:nvPr/>
        </p:nvSpPr>
        <p:spPr>
          <a:xfrm>
            <a:off x="5927188" y="4618982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609D63A1-2608-6658-A6C5-C93D04CE3B96}"/>
              </a:ext>
            </a:extLst>
          </p:cNvPr>
          <p:cNvSpPr/>
          <p:nvPr/>
        </p:nvSpPr>
        <p:spPr>
          <a:xfrm>
            <a:off x="8785275" y="4629107"/>
            <a:ext cx="481819" cy="426542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400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>
        <p159:morph option="byObject"/>
      </p:transition>
    </mc:Choice>
    <mc:Fallback xmlns="">
      <p:transition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CustomIcon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TitleTrackerAlpha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NAME" val="Body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11008</TotalTime>
  <Words>3482</Words>
  <Application>Microsoft Macintosh PowerPoint</Application>
  <PresentationFormat>Widescreen</PresentationFormat>
  <Paragraphs>946</Paragraphs>
  <Slides>85</Slides>
  <Notes>74</Notes>
  <HiddenSlides>10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85</vt:i4>
      </vt:variant>
    </vt:vector>
  </HeadingPairs>
  <TitlesOfParts>
    <vt:vector size="92" baseType="lpstr">
      <vt:lpstr>Aptos</vt:lpstr>
      <vt:lpstr>Aptos Display</vt:lpstr>
      <vt:lpstr>Arial</vt:lpstr>
      <vt:lpstr>Calibri</vt:lpstr>
      <vt:lpstr>Wingdings</vt:lpstr>
      <vt:lpstr>Office Theme</vt:lpstr>
      <vt:lpstr>think-cell Slide</vt:lpstr>
      <vt:lpstr>Network Support For Scalable And High-Performance Cloud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Primer On Financial Exchanges</vt:lpstr>
      <vt:lpstr>PowerPoint Presentation</vt:lpstr>
      <vt:lpstr>Benefits of Public Cloud for Financial Exchanges</vt:lpstr>
      <vt:lpstr>Public Cloud Exhibits High Latency &amp; Variance</vt:lpstr>
      <vt:lpstr>PowerPoint Presentation</vt:lpstr>
      <vt:lpstr>Onyx: Scalable Cloud Financial Exchange</vt:lpstr>
      <vt:lpstr>Onyx</vt:lpstr>
      <vt:lpstr>Onyx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Fairness1</vt:lpstr>
      <vt:lpstr>Fairness In Practice</vt:lpstr>
      <vt:lpstr>Fairness In Practice</vt:lpstr>
      <vt:lpstr>Fairness In Practice</vt:lpstr>
      <vt:lpstr>Fairness In Practice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Limit Order Queue</vt:lpstr>
      <vt:lpstr>Limit Order Queue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Limit Order Queue Preserves Fairness</vt:lpstr>
      <vt:lpstr>Evaluation</vt:lpstr>
      <vt:lpstr>Key Questions</vt:lpstr>
      <vt:lpstr>Multicast Service</vt:lpstr>
      <vt:lpstr>Multicast Service</vt:lpstr>
      <vt:lpstr>Delivery Fairness</vt:lpstr>
      <vt:lpstr>Delivery Fairness</vt:lpstr>
      <vt:lpstr>Scale</vt:lpstr>
      <vt:lpstr>Limit Order Queue Gracefully Handles Bursts</vt:lpstr>
      <vt:lpstr>Order Submission Service</vt:lpstr>
      <vt:lpstr>Order Submission Service</vt:lpstr>
      <vt:lpstr>Concluding Remarks</vt:lpstr>
      <vt:lpstr>PowerPoint Presentation</vt:lpstr>
      <vt:lpstr>Limit Order Queue</vt:lpstr>
      <vt:lpstr>How &lt; mid-price ID, criticality, timestamp &gt; ensures SFIFO = SLOQ?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Muhammad Haseeb</dc:creator>
  <cp:lastModifiedBy>Muhammad Haseeb</cp:lastModifiedBy>
  <cp:revision>258</cp:revision>
  <dcterms:created xsi:type="dcterms:W3CDTF">2025-08-10T21:07:51Z</dcterms:created>
  <dcterms:modified xsi:type="dcterms:W3CDTF">2025-10-16T18:38:51Z</dcterms:modified>
</cp:coreProperties>
</file>