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63" r:id="rId2"/>
    <p:sldId id="264" r:id="rId3"/>
    <p:sldId id="265" r:id="rId4"/>
    <p:sldId id="272" r:id="rId5"/>
    <p:sldId id="274" r:id="rId6"/>
    <p:sldId id="288" r:id="rId7"/>
    <p:sldId id="347" r:id="rId8"/>
    <p:sldId id="289" r:id="rId9"/>
    <p:sldId id="290" r:id="rId10"/>
    <p:sldId id="258" r:id="rId11"/>
    <p:sldId id="277" r:id="rId12"/>
    <p:sldId id="340" r:id="rId13"/>
    <p:sldId id="341" r:id="rId14"/>
    <p:sldId id="292" r:id="rId15"/>
    <p:sldId id="293" r:id="rId16"/>
    <p:sldId id="280" r:id="rId17"/>
    <p:sldId id="279" r:id="rId18"/>
    <p:sldId id="266" r:id="rId19"/>
    <p:sldId id="278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6" r:id="rId28"/>
    <p:sldId id="269" r:id="rId29"/>
    <p:sldId id="273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5"/>
    <p:restoredTop sz="94694"/>
  </p:normalViewPr>
  <p:slideViewPr>
    <p:cSldViewPr snapToGrid="0">
      <p:cViewPr varScale="1">
        <p:scale>
          <a:sx n="121" d="100"/>
          <a:sy n="121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ACE-DECF-044F-84A2-0C8ECB6ADA0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8125A-D8BB-E74B-8C6E-AB7BD2C9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9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WFO was proposed in my previous project Jasper, quickly 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218EBC-0A23-F247-983B-440A962108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3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Efron’s dice, Condorcet paradox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218EBC-0A23-F247-983B-440A962108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25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9CC8-3483-2449-6AE7-2E7811415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8B5F9-7488-31E2-CC9A-B50E7C9E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5A39-6690-69DC-93A4-FB04A747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2492-AC70-2141-AC0C-17DCD52B4752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098F-8C47-BD38-D7A6-A7E44A3A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E420-E5B7-AB50-A816-77DD97C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CB53-B76B-22EC-C782-03574711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5C8BA-7558-55B7-54CF-2B44D14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09F8-2118-E6F0-99BD-EE20223C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35A-17C4-B841-B2B5-CA079511FDEC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D553-0AB5-4450-C8AE-18D96D2A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BCD4-F56B-8B3B-F7D8-200AF0A0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2F8F5-326C-281C-6FBC-02EAC18F2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EADAC-2818-A1DC-CF2B-786CC8DA3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ABDF-8689-449B-68C3-7C9DED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7E39-E6DB-B341-B0FA-CECD76628CBB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7137-447E-E1C2-C3BD-5C19B2F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F57FD-EFFE-98FC-BC47-1FEBE3DF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742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6EEC-C362-E1F9-D220-4FBA9565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82AE1-0A6C-73E9-BB01-2E25D23D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C939-DF3D-4282-8199-45A037B9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F429-4C14-7B4A-B19D-A0047B9F1B4B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F0CD-FE1D-6079-49AE-F87F2CB3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2BA7-8D27-7F49-88B2-D6950D99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C252-3EFA-163E-15EC-BF4390B3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0CCD9-269C-A882-609D-D2C3D662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DDE7-F726-ADC8-AD97-F26F4B5C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236A-87D7-9843-88C4-48A4AF171E86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74734-470F-6D57-231F-7522A7AF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C889-3A6D-AD40-645E-1E6CDE1E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8DA8-2C41-23FC-8185-753462B7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352A-F4FA-9CB1-1696-870EB1A89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387A-EDD3-0CD5-227C-CC3DE3D34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12931-F695-753D-78CB-97CBA5E0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6F2B-6FBC-214D-9C4A-C58DF8A7FCB9}" type="datetime1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2FA56-AA49-8486-9289-E151E790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A1A68-5B8C-0F7E-491D-1C9F17D4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EEB-1E4D-F0BC-5766-01121A18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4B4CE-EBD7-E8F3-5451-2133AC7E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4BD8E-34F3-A55C-114A-D17E85D6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06F85-C6F0-5456-0A72-C594D7DC9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94893-075E-EB6B-55AC-62F2E0CE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EDDDE-FB3F-973C-45AD-2688A513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FA95-A07E-9941-8A87-BDD29E767DA7}" type="datetime1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6DE76-0D6A-F40D-B732-908F4297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AA9CC-0F85-34AF-1D96-D58E6BA3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80C5-32F6-9D4B-9256-20823BC3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E3B95-F7E3-25DB-7F21-F4899516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CA85-9E75-364A-887C-5B613827D324}" type="datetime1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E9371-78D5-4C72-C059-1830496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035D5-EF95-3650-C946-19DD553C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9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C6D8C-7270-8941-CBC4-512B0483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2F5B-1E89-9840-A26C-C6BA2A23E2D0}" type="datetime1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D819E-56FA-94D1-F2F6-0D419138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670F9-538A-A65A-EBC9-F5906F1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E9AE-8119-F92C-4D8F-62F667A2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7707-59E6-90A9-C17A-AF6FB928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CFDEC-65F8-E3B3-C304-84F962412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817EA-279C-AB1D-F581-762A75E0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241E-9E92-8D46-BFD6-E707A04F9829}" type="datetime1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46691-4B7B-980C-EA6A-D22E8A9C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32AF5-CB87-FBF2-2C5F-6547C409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D5D3-0366-3F3C-23A4-06712902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D708B-5A95-A7A8-89A5-CE7A84EE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27582-1DA1-752E-DAE3-EB5A3D0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6BA60-8D2E-F867-6D37-858BF1CC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4353-62E4-F94E-ADC1-D1403AD453E1}" type="datetime1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FCA9-F3EF-0AC3-9FC4-69CF2B3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370F-78E1-45D9-C289-966A2334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2C756-4936-63A8-1D87-1501CB4F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091F-0342-E547-03E4-EFDF7189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D55D-E5FD-1C18-6FB7-0889D6E9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EA125-C503-9049-954D-E48C32DE308D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170C-374B-882B-CDFF-F94692FE4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BB67-7693-C8D1-B0BA-FB7AA6B0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80786-77E6-134C-ADA2-416C85F6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C5E16-D7AB-ECE5-E5C1-8C152628F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1472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Towards Probabilistic Fair 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535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9AAFC6F7-06A7-6C5C-127C-F1F802B1576C}"/>
              </a:ext>
            </a:extLst>
          </p:cNvPr>
          <p:cNvSpPr/>
          <p:nvPr/>
        </p:nvSpPr>
        <p:spPr>
          <a:xfrm rot="5400000">
            <a:off x="5418564" y="2362027"/>
            <a:ext cx="666707" cy="535757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B36B9-932E-C121-2B14-F5443323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3"/>
            <a:ext cx="10515600" cy="1325563"/>
          </a:xfrm>
        </p:spPr>
        <p:txBody>
          <a:bodyPr/>
          <a:lstStyle/>
          <a:p>
            <a:r>
              <a:rPr lang="en-US" dirty="0"/>
              <a:t>Overview – </a:t>
            </a:r>
            <a:r>
              <a:rPr lang="en-US" dirty="0">
                <a:solidFill>
                  <a:srgbClr val="FF0000"/>
                </a:solidFill>
              </a:rPr>
              <a:t>Before Tommy</a:t>
            </a:r>
          </a:p>
        </p:txBody>
      </p:sp>
      <p:pic>
        <p:nvPicPr>
          <p:cNvPr id="7" name="Graphic 6" descr="Server outline">
            <a:extLst>
              <a:ext uri="{FF2B5EF4-FFF2-40B4-BE49-F238E27FC236}">
                <a16:creationId xmlns:a16="http://schemas.microsoft.com/office/drawing/2014/main" id="{DB69608E-4263-38E1-4DCE-657A33DC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053" y="2775829"/>
            <a:ext cx="721034" cy="721034"/>
          </a:xfrm>
          <a:prstGeom prst="rect">
            <a:avLst/>
          </a:prstGeom>
        </p:spPr>
      </p:pic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654CEF6C-2806-0B7E-6104-DC2BE2DD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855" y="2775829"/>
            <a:ext cx="721034" cy="72103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E2A13D-A251-B272-C546-6A3A9B23B107}"/>
              </a:ext>
            </a:extLst>
          </p:cNvPr>
          <p:cNvCxnSpPr>
            <a:cxnSpLocks/>
          </p:cNvCxnSpPr>
          <p:nvPr/>
        </p:nvCxnSpPr>
        <p:spPr>
          <a:xfrm>
            <a:off x="3991087" y="3050285"/>
            <a:ext cx="640080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C6C9B6-641B-428E-A721-72407CA8015D}"/>
              </a:ext>
            </a:extLst>
          </p:cNvPr>
          <p:cNvSpPr txBox="1"/>
          <p:nvPr/>
        </p:nvSpPr>
        <p:spPr>
          <a:xfrm>
            <a:off x="3894522" y="3104289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Clients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FC9C863-03CC-D2C9-3315-48FF36B5E30D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796074" y="3331358"/>
            <a:ext cx="1527165" cy="1858173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193C5E11-4C7D-6C4C-1F79-D492B6F066AD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506975" y="4042259"/>
            <a:ext cx="1527165" cy="436371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FA2EDB1-B683-3B76-BE86-4D92FDDB6E76}"/>
              </a:ext>
            </a:extLst>
          </p:cNvPr>
          <p:cNvSpPr txBox="1"/>
          <p:nvPr/>
        </p:nvSpPr>
        <p:spPr>
          <a:xfrm>
            <a:off x="4607187" y="3801560"/>
            <a:ext cx="76174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Msgs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2FC0751-2F4E-AF9F-E990-947D61103F47}"/>
              </a:ext>
            </a:extLst>
          </p:cNvPr>
          <p:cNvCxnSpPr>
            <a:cxnSpLocks/>
          </p:cNvCxnSpPr>
          <p:nvPr/>
        </p:nvCxnSpPr>
        <p:spPr>
          <a:xfrm flipV="1">
            <a:off x="6748664" y="3946923"/>
            <a:ext cx="0" cy="820541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5850E51-A5D7-8CCE-0C3B-B2B0E39E51F1}"/>
              </a:ext>
            </a:extLst>
          </p:cNvPr>
          <p:cNvSpPr txBox="1"/>
          <p:nvPr/>
        </p:nvSpPr>
        <p:spPr>
          <a:xfrm>
            <a:off x="6768203" y="42483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20DC6F-319B-7781-93DB-4847AF56824B}"/>
              </a:ext>
            </a:extLst>
          </p:cNvPr>
          <p:cNvSpPr txBox="1"/>
          <p:nvPr/>
        </p:nvSpPr>
        <p:spPr>
          <a:xfrm>
            <a:off x="3894522" y="5364014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Sequencer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876B3A-2CC6-898B-B324-CAE40AB2C186}"/>
              </a:ext>
            </a:extLst>
          </p:cNvPr>
          <p:cNvSpPr txBox="1"/>
          <p:nvPr/>
        </p:nvSpPr>
        <p:spPr>
          <a:xfrm>
            <a:off x="7659598" y="3332861"/>
            <a:ext cx="3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7FE85C1-D348-3D92-8046-5248BB6BD2CB}"/>
              </a:ext>
            </a:extLst>
          </p:cNvPr>
          <p:cNvSpPr txBox="1"/>
          <p:nvPr/>
        </p:nvSpPr>
        <p:spPr>
          <a:xfrm>
            <a:off x="7017955" y="3344283"/>
            <a:ext cx="3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F36EB1-D2F3-590B-4437-85A047BC9FDC}"/>
              </a:ext>
            </a:extLst>
          </p:cNvPr>
          <p:cNvSpPr txBox="1"/>
          <p:nvPr/>
        </p:nvSpPr>
        <p:spPr>
          <a:xfrm>
            <a:off x="6402079" y="3350875"/>
            <a:ext cx="3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7361AD-DDA0-F9B5-CCE4-E0BE3211C671}"/>
              </a:ext>
            </a:extLst>
          </p:cNvPr>
          <p:cNvSpPr txBox="1"/>
          <p:nvPr/>
        </p:nvSpPr>
        <p:spPr>
          <a:xfrm>
            <a:off x="8274279" y="3332861"/>
            <a:ext cx="3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A1D57D7-7FE1-506F-67DA-AF777800FDAE}"/>
              </a:ext>
            </a:extLst>
          </p:cNvPr>
          <p:cNvSpPr txBox="1"/>
          <p:nvPr/>
        </p:nvSpPr>
        <p:spPr>
          <a:xfrm>
            <a:off x="8938053" y="3332861"/>
            <a:ext cx="3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09CD7-D994-DDAB-EF35-A18EA43D45B0}"/>
              </a:ext>
            </a:extLst>
          </p:cNvPr>
          <p:cNvSpPr txBox="1"/>
          <p:nvPr/>
        </p:nvSpPr>
        <p:spPr>
          <a:xfrm>
            <a:off x="6768203" y="2873756"/>
            <a:ext cx="285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Arbitrary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B8501-00F7-3A82-8D78-94906E68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64137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9" grpId="0" animBg="1"/>
      <p:bldP spid="95" grpId="0"/>
      <p:bldP spid="128" grpId="0"/>
      <p:bldP spid="129" grpId="0"/>
      <p:bldP spid="130" grpId="0"/>
      <p:bldP spid="131" grpId="0"/>
      <p:bldP spid="13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95BBF-1B8F-8943-1513-DC0422A6C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3E3CAA6-354B-81FE-3FC2-4E02E3FD38FB}"/>
              </a:ext>
            </a:extLst>
          </p:cNvPr>
          <p:cNvSpPr/>
          <p:nvPr/>
        </p:nvSpPr>
        <p:spPr>
          <a:xfrm rot="5400000">
            <a:off x="5418564" y="2362027"/>
            <a:ext cx="666707" cy="535757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18314-365A-EE1E-0D12-808D6119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3"/>
            <a:ext cx="10515600" cy="1325563"/>
          </a:xfrm>
        </p:spPr>
        <p:txBody>
          <a:bodyPr/>
          <a:lstStyle/>
          <a:p>
            <a:r>
              <a:rPr lang="en-US" dirty="0"/>
              <a:t>Overview – </a:t>
            </a:r>
            <a:r>
              <a:rPr lang="en-US" dirty="0">
                <a:solidFill>
                  <a:schemeClr val="accent6"/>
                </a:solidFill>
              </a:rPr>
              <a:t>After Tommy</a:t>
            </a:r>
          </a:p>
        </p:txBody>
      </p:sp>
      <p:pic>
        <p:nvPicPr>
          <p:cNvPr id="7" name="Graphic 6" descr="Server outline">
            <a:extLst>
              <a:ext uri="{FF2B5EF4-FFF2-40B4-BE49-F238E27FC236}">
                <a16:creationId xmlns:a16="http://schemas.microsoft.com/office/drawing/2014/main" id="{5F1D8B1F-DDC6-AD5B-EC35-DEC701DE2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053" y="2775829"/>
            <a:ext cx="721034" cy="721034"/>
          </a:xfrm>
          <a:prstGeom prst="rect">
            <a:avLst/>
          </a:prstGeom>
        </p:spPr>
      </p:pic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FC41FBAB-0C9C-449E-36AC-E7B73221A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855" y="2775829"/>
            <a:ext cx="721034" cy="721034"/>
          </a:xfrm>
          <a:prstGeom prst="rect">
            <a:avLst/>
          </a:prstGeom>
        </p:spPr>
      </p:pic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69194A3B-0F9A-CEC6-0BD9-B1756F32A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4006" y="2433087"/>
            <a:ext cx="513127" cy="513127"/>
          </a:xfrm>
          <a:prstGeom prst="rect">
            <a:avLst/>
          </a:prstGeom>
        </p:spPr>
      </p:pic>
      <p:pic>
        <p:nvPicPr>
          <p:cNvPr id="11" name="Graphic 10" descr="Alarm clock with solid fill">
            <a:extLst>
              <a:ext uri="{FF2B5EF4-FFF2-40B4-BE49-F238E27FC236}">
                <a16:creationId xmlns:a16="http://schemas.microsoft.com/office/drawing/2014/main" id="{C392B9DA-30E3-C441-CB29-01477705C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5808" y="2433086"/>
            <a:ext cx="513127" cy="513127"/>
          </a:xfrm>
          <a:prstGeom prst="rect">
            <a:avLst/>
          </a:prstGeom>
        </p:spPr>
      </p:pic>
      <p:pic>
        <p:nvPicPr>
          <p:cNvPr id="12" name="Graphic 11" descr="Alarm clock with solid fill">
            <a:extLst>
              <a:ext uri="{FF2B5EF4-FFF2-40B4-BE49-F238E27FC236}">
                <a16:creationId xmlns:a16="http://schemas.microsoft.com/office/drawing/2014/main" id="{2D9796AB-F84B-1DE2-A5D9-7261232419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1550" y="4790703"/>
            <a:ext cx="513127" cy="513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D79C0F-623D-3066-4636-E50D04262891}"/>
              </a:ext>
            </a:extLst>
          </p:cNvPr>
          <p:cNvCxnSpPr>
            <a:cxnSpLocks/>
          </p:cNvCxnSpPr>
          <p:nvPr/>
        </p:nvCxnSpPr>
        <p:spPr>
          <a:xfrm>
            <a:off x="3991087" y="3050285"/>
            <a:ext cx="640080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7499C2-0E31-1DCE-A060-5FA0B0321518}"/>
              </a:ext>
            </a:extLst>
          </p:cNvPr>
          <p:cNvSpPr txBox="1"/>
          <p:nvPr/>
        </p:nvSpPr>
        <p:spPr>
          <a:xfrm>
            <a:off x="3894522" y="3104289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Clients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D6B3E0-3809-F388-0142-3A7443156B5D}"/>
              </a:ext>
            </a:extLst>
          </p:cNvPr>
          <p:cNvSpPr txBox="1"/>
          <p:nvPr/>
        </p:nvSpPr>
        <p:spPr>
          <a:xfrm>
            <a:off x="2038272" y="3496861"/>
            <a:ext cx="1486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Best Effort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Clock Sync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1D8E98-C1FF-C273-7567-2DDF59C82E78}"/>
              </a:ext>
            </a:extLst>
          </p:cNvPr>
          <p:cNvCxnSpPr>
            <a:cxnSpLocks/>
          </p:cNvCxnSpPr>
          <p:nvPr/>
        </p:nvCxnSpPr>
        <p:spPr>
          <a:xfrm>
            <a:off x="3894522" y="2746143"/>
            <a:ext cx="901286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>
            <a:extLst>
              <a:ext uri="{FF2B5EF4-FFF2-40B4-BE49-F238E27FC236}">
                <a16:creationId xmlns:a16="http://schemas.microsoft.com/office/drawing/2014/main" id="{95CB0D97-C2BE-E5C8-3407-38A68AE24E8B}"/>
              </a:ext>
            </a:extLst>
          </p:cNvPr>
          <p:cNvSpPr/>
          <p:nvPr/>
        </p:nvSpPr>
        <p:spPr>
          <a:xfrm>
            <a:off x="3374006" y="1887264"/>
            <a:ext cx="387086" cy="472132"/>
          </a:xfrm>
          <a:custGeom>
            <a:avLst/>
            <a:gdLst>
              <a:gd name="connsiteX0" fmla="*/ 0 w 387086"/>
              <a:gd name="connsiteY0" fmla="*/ 457234 h 472132"/>
              <a:gd name="connsiteX1" fmla="*/ 198570 w 387086"/>
              <a:gd name="connsiteY1" fmla="*/ 52459 h 472132"/>
              <a:gd name="connsiteX2" fmla="*/ 387087 w 387086"/>
              <a:gd name="connsiteY2" fmla="*/ 472132 h 472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086" h="472132">
                <a:moveTo>
                  <a:pt x="0" y="457234"/>
                </a:moveTo>
                <a:cubicBezTo>
                  <a:pt x="118415" y="327276"/>
                  <a:pt x="184606" y="192351"/>
                  <a:pt x="198570" y="52459"/>
                </a:cubicBezTo>
                <a:cubicBezTo>
                  <a:pt x="212535" y="-87432"/>
                  <a:pt x="275374" y="52459"/>
                  <a:pt x="387087" y="472132"/>
                </a:cubicBezTo>
              </a:path>
            </a:pathLst>
          </a:custGeom>
          <a:noFill/>
          <a:ln w="41869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9BD07AAF-CA90-194A-EEA1-C386D6CE24A9}"/>
              </a:ext>
            </a:extLst>
          </p:cNvPr>
          <p:cNvSpPr/>
          <p:nvPr/>
        </p:nvSpPr>
        <p:spPr>
          <a:xfrm>
            <a:off x="4834587" y="2089607"/>
            <a:ext cx="387086" cy="269789"/>
          </a:xfrm>
          <a:custGeom>
            <a:avLst/>
            <a:gdLst>
              <a:gd name="connsiteX0" fmla="*/ 0 w 387086"/>
              <a:gd name="connsiteY0" fmla="*/ 254892 h 269789"/>
              <a:gd name="connsiteX1" fmla="*/ 247585 w 387086"/>
              <a:gd name="connsiteY1" fmla="*/ 7494 h 269789"/>
              <a:gd name="connsiteX2" fmla="*/ 387087 w 387086"/>
              <a:gd name="connsiteY2" fmla="*/ 269790 h 26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086" h="269789">
                <a:moveTo>
                  <a:pt x="0" y="254892"/>
                </a:moveTo>
                <a:cubicBezTo>
                  <a:pt x="118409" y="124934"/>
                  <a:pt x="200937" y="42468"/>
                  <a:pt x="247585" y="7494"/>
                </a:cubicBezTo>
                <a:cubicBezTo>
                  <a:pt x="294232" y="-27479"/>
                  <a:pt x="340733" y="59954"/>
                  <a:pt x="387087" y="269790"/>
                </a:cubicBezTo>
              </a:path>
            </a:pathLst>
          </a:custGeom>
          <a:noFill/>
          <a:ln w="41869" cap="flat">
            <a:solidFill>
              <a:schemeClr val="accent5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18843C-9F13-AA7F-BD3F-3D979A067C33}"/>
              </a:ext>
            </a:extLst>
          </p:cNvPr>
          <p:cNvCxnSpPr>
            <a:cxnSpLocks/>
          </p:cNvCxnSpPr>
          <p:nvPr/>
        </p:nvCxnSpPr>
        <p:spPr>
          <a:xfrm>
            <a:off x="3348478" y="2359396"/>
            <a:ext cx="6426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51B049-F4AF-98BA-B005-42D26054AFC3}"/>
              </a:ext>
            </a:extLst>
          </p:cNvPr>
          <p:cNvCxnSpPr>
            <a:cxnSpLocks/>
          </p:cNvCxnSpPr>
          <p:nvPr/>
        </p:nvCxnSpPr>
        <p:spPr>
          <a:xfrm flipV="1">
            <a:off x="3348478" y="1887264"/>
            <a:ext cx="0" cy="472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8FDB8A-127F-E222-174D-576A0B0E3F8F}"/>
              </a:ext>
            </a:extLst>
          </p:cNvPr>
          <p:cNvCxnSpPr>
            <a:cxnSpLocks/>
          </p:cNvCxnSpPr>
          <p:nvPr/>
        </p:nvCxnSpPr>
        <p:spPr>
          <a:xfrm>
            <a:off x="4795808" y="2359396"/>
            <a:ext cx="6170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018C3C0-A4F1-7109-28D5-14EED0557E5C}"/>
              </a:ext>
            </a:extLst>
          </p:cNvPr>
          <p:cNvCxnSpPr>
            <a:cxnSpLocks/>
          </p:cNvCxnSpPr>
          <p:nvPr/>
        </p:nvCxnSpPr>
        <p:spPr>
          <a:xfrm flipV="1">
            <a:off x="4795808" y="1979098"/>
            <a:ext cx="0" cy="38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63D3AF6B-32DE-9136-71A7-D1F7802872E9}"/>
              </a:ext>
            </a:extLst>
          </p:cNvPr>
          <p:cNvSpPr/>
          <p:nvPr/>
        </p:nvSpPr>
        <p:spPr>
          <a:xfrm>
            <a:off x="5488743" y="4767464"/>
            <a:ext cx="2519841" cy="5131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6909A8B-D78B-B3EC-A634-9A165004A0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6672" y="4877997"/>
            <a:ext cx="2304087" cy="398689"/>
          </a:xfrm>
          <a:custGeom>
            <a:avLst/>
            <a:gdLst>
              <a:gd name="connsiteX0" fmla="*/ -1 w 2304087"/>
              <a:gd name="connsiteY0" fmla="*/ -1 h 398689"/>
              <a:gd name="connsiteX1" fmla="*/ 2304087 w 2304087"/>
              <a:gd name="connsiteY1" fmla="*/ -1 h 398689"/>
              <a:gd name="connsiteX2" fmla="*/ 2304087 w 2304087"/>
              <a:gd name="connsiteY2" fmla="*/ 398689 h 398689"/>
              <a:gd name="connsiteX3" fmla="*/ -1 w 2304087"/>
              <a:gd name="connsiteY3" fmla="*/ 398689 h 39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087" h="398689">
                <a:moveTo>
                  <a:pt x="-1" y="-1"/>
                </a:moveTo>
                <a:lnTo>
                  <a:pt x="2304087" y="-1"/>
                </a:lnTo>
                <a:lnTo>
                  <a:pt x="2304087" y="398689"/>
                </a:lnTo>
                <a:lnTo>
                  <a:pt x="-1" y="398689"/>
                </a:lnTo>
                <a:close/>
              </a:path>
            </a:pathLst>
          </a:custGeom>
        </p:spPr>
      </p:pic>
      <p:sp>
        <p:nvSpPr>
          <p:cNvPr id="80" name="Freeform 79">
            <a:extLst>
              <a:ext uri="{FF2B5EF4-FFF2-40B4-BE49-F238E27FC236}">
                <a16:creationId xmlns:a16="http://schemas.microsoft.com/office/drawing/2014/main" id="{81E1A0AD-BFF8-2794-7B5D-DBF894282356}"/>
              </a:ext>
            </a:extLst>
          </p:cNvPr>
          <p:cNvSpPr/>
          <p:nvPr/>
        </p:nvSpPr>
        <p:spPr>
          <a:xfrm>
            <a:off x="2569285" y="2736925"/>
            <a:ext cx="861149" cy="2351856"/>
          </a:xfrm>
          <a:custGeom>
            <a:avLst/>
            <a:gdLst>
              <a:gd name="connsiteX0" fmla="*/ 449925 w 638860"/>
              <a:gd name="connsiteY0" fmla="*/ 1663374 h 1663373"/>
              <a:gd name="connsiteX1" fmla="*/ 0 w 638860"/>
              <a:gd name="connsiteY1" fmla="*/ 804303 h 1663373"/>
              <a:gd name="connsiteX2" fmla="*/ 638861 w 638860"/>
              <a:gd name="connsiteY2" fmla="*/ 0 h 16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60" h="1663373">
                <a:moveTo>
                  <a:pt x="449925" y="1663374"/>
                </a:moveTo>
                <a:cubicBezTo>
                  <a:pt x="149975" y="1440381"/>
                  <a:pt x="0" y="1154038"/>
                  <a:pt x="0" y="804303"/>
                </a:cubicBezTo>
                <a:cubicBezTo>
                  <a:pt x="0" y="454575"/>
                  <a:pt x="212954" y="186475"/>
                  <a:pt x="638861" y="0"/>
                </a:cubicBezTo>
              </a:path>
            </a:pathLst>
          </a:custGeom>
          <a:noFill/>
          <a:ln w="31750" cap="sq">
            <a:solidFill>
              <a:schemeClr val="bg1">
                <a:lumMod val="65000"/>
              </a:schemeClr>
            </a:solidFill>
            <a:prstDash val="sysDot"/>
            <a:miter/>
            <a:headEnd type="stealth" w="lg" len="lg"/>
            <a:tailEnd type="stealth" w="lg" len="lg"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563CE6F-D20E-794E-665A-5F38950C478E}"/>
              </a:ext>
            </a:extLst>
          </p:cNvPr>
          <p:cNvCxnSpPr>
            <a:cxnSpLocks/>
            <a:stCxn id="7" idx="2"/>
            <a:endCxn id="79" idx="2"/>
          </p:cNvCxnSpPr>
          <p:nvPr/>
        </p:nvCxnSpPr>
        <p:spPr>
          <a:xfrm rot="16200000" flipH="1">
            <a:off x="3796074" y="3331358"/>
            <a:ext cx="1527165" cy="1858173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BA7C77C-37FB-CCEB-619A-5253DF9965D6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16200000" flipH="1">
            <a:off x="4506975" y="4042259"/>
            <a:ext cx="1527165" cy="436371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9B78F4A-A1DD-F599-9B37-412F81140499}"/>
              </a:ext>
            </a:extLst>
          </p:cNvPr>
          <p:cNvSpPr txBox="1"/>
          <p:nvPr/>
        </p:nvSpPr>
        <p:spPr>
          <a:xfrm>
            <a:off x="4607187" y="3801560"/>
            <a:ext cx="76174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Msgs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968A482-A89B-C8BA-44D1-33611F06991E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748664" y="3946923"/>
            <a:ext cx="0" cy="820541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5346D92-224C-6C15-DE57-C91ED5E05561}"/>
              </a:ext>
            </a:extLst>
          </p:cNvPr>
          <p:cNvSpPr txBox="1"/>
          <p:nvPr/>
        </p:nvSpPr>
        <p:spPr>
          <a:xfrm>
            <a:off x="6768203" y="42483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4B192A6-C626-4A51-2905-B3983D15C2E7}"/>
              </a:ext>
            </a:extLst>
          </p:cNvPr>
          <p:cNvSpPr txBox="1"/>
          <p:nvPr/>
        </p:nvSpPr>
        <p:spPr>
          <a:xfrm>
            <a:off x="2688505" y="1400413"/>
            <a:ext cx="381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Learned Clock Drift Distributions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C59308A0-45BF-A4C8-5C67-F42D294B63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10650" y="3330623"/>
            <a:ext cx="2784487" cy="302454"/>
          </a:xfrm>
          <a:prstGeom prst="bentConnector3">
            <a:avLst>
              <a:gd name="adj1" fmla="val 548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B2E1C5B-F42F-538E-A7A6-5CBA663EFCEC}"/>
              </a:ext>
            </a:extLst>
          </p:cNvPr>
          <p:cNvSpPr txBox="1"/>
          <p:nvPr/>
        </p:nvSpPr>
        <p:spPr>
          <a:xfrm>
            <a:off x="3894522" y="5364014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Sequencer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60715F3-17B7-AAAA-BE4C-D7CD1D35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2035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 animBg="1"/>
      <p:bldP spid="56" grpId="0" animBg="1"/>
      <p:bldP spid="79" grpId="0" animBg="1"/>
      <p:bldP spid="80" grpId="0" animBg="1"/>
      <p:bldP spid="1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2F39C-D2A9-3467-28D1-262E097DC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D971A022-5DD7-BA1B-7315-0A1F6BE88874}"/>
              </a:ext>
            </a:extLst>
          </p:cNvPr>
          <p:cNvSpPr/>
          <p:nvPr/>
        </p:nvSpPr>
        <p:spPr>
          <a:xfrm rot="5400000">
            <a:off x="5418564" y="2362027"/>
            <a:ext cx="666707" cy="535757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F442B-2FC7-A1C7-8A46-AAA98096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3"/>
            <a:ext cx="10515600" cy="1325563"/>
          </a:xfrm>
        </p:spPr>
        <p:txBody>
          <a:bodyPr/>
          <a:lstStyle/>
          <a:p>
            <a:r>
              <a:rPr lang="en-US" dirty="0"/>
              <a:t>Overview – </a:t>
            </a:r>
            <a:r>
              <a:rPr lang="en-US" dirty="0">
                <a:solidFill>
                  <a:schemeClr val="accent6"/>
                </a:solidFill>
              </a:rPr>
              <a:t>After Tommy</a:t>
            </a:r>
          </a:p>
        </p:txBody>
      </p:sp>
      <p:pic>
        <p:nvPicPr>
          <p:cNvPr id="7" name="Graphic 6" descr="Server outline">
            <a:extLst>
              <a:ext uri="{FF2B5EF4-FFF2-40B4-BE49-F238E27FC236}">
                <a16:creationId xmlns:a16="http://schemas.microsoft.com/office/drawing/2014/main" id="{B708E40E-4CD1-88C8-7456-959073019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053" y="2775829"/>
            <a:ext cx="721034" cy="721034"/>
          </a:xfrm>
          <a:prstGeom prst="rect">
            <a:avLst/>
          </a:prstGeom>
        </p:spPr>
      </p:pic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CA95B654-D166-484C-A7F7-51CF38FB5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855" y="2775829"/>
            <a:ext cx="721034" cy="721034"/>
          </a:xfrm>
          <a:prstGeom prst="rect">
            <a:avLst/>
          </a:prstGeom>
        </p:spPr>
      </p:pic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3965E680-6A2C-A585-CF08-65D920B30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4006" y="2433087"/>
            <a:ext cx="513127" cy="513127"/>
          </a:xfrm>
          <a:prstGeom prst="rect">
            <a:avLst/>
          </a:prstGeom>
        </p:spPr>
      </p:pic>
      <p:pic>
        <p:nvPicPr>
          <p:cNvPr id="11" name="Graphic 10" descr="Alarm clock with solid fill">
            <a:extLst>
              <a:ext uri="{FF2B5EF4-FFF2-40B4-BE49-F238E27FC236}">
                <a16:creationId xmlns:a16="http://schemas.microsoft.com/office/drawing/2014/main" id="{57B3B4EE-4653-6733-D05A-98BFF18FF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5808" y="2433086"/>
            <a:ext cx="513127" cy="513127"/>
          </a:xfrm>
          <a:prstGeom prst="rect">
            <a:avLst/>
          </a:prstGeom>
        </p:spPr>
      </p:pic>
      <p:pic>
        <p:nvPicPr>
          <p:cNvPr id="12" name="Graphic 11" descr="Alarm clock with solid fill">
            <a:extLst>
              <a:ext uri="{FF2B5EF4-FFF2-40B4-BE49-F238E27FC236}">
                <a16:creationId xmlns:a16="http://schemas.microsoft.com/office/drawing/2014/main" id="{43D3A8B8-7BE6-E871-2FCA-678A411D2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1550" y="4790703"/>
            <a:ext cx="513127" cy="513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F42AA9-91B5-7E2D-B6D9-89A017CF9697}"/>
              </a:ext>
            </a:extLst>
          </p:cNvPr>
          <p:cNvCxnSpPr>
            <a:cxnSpLocks/>
          </p:cNvCxnSpPr>
          <p:nvPr/>
        </p:nvCxnSpPr>
        <p:spPr>
          <a:xfrm>
            <a:off x="3991087" y="3050285"/>
            <a:ext cx="640080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1AA39D-08BE-1E60-93BF-FC489E9885F5}"/>
              </a:ext>
            </a:extLst>
          </p:cNvPr>
          <p:cNvSpPr txBox="1"/>
          <p:nvPr/>
        </p:nvSpPr>
        <p:spPr>
          <a:xfrm>
            <a:off x="3894522" y="3104289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Clients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ECA533-F30A-1830-945C-300416336DE2}"/>
              </a:ext>
            </a:extLst>
          </p:cNvPr>
          <p:cNvSpPr txBox="1"/>
          <p:nvPr/>
        </p:nvSpPr>
        <p:spPr>
          <a:xfrm>
            <a:off x="2038272" y="3496861"/>
            <a:ext cx="1486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Best Effort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Clock Sync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2B17D9-83AA-8E5B-B248-5C90EDF1CD59}"/>
              </a:ext>
            </a:extLst>
          </p:cNvPr>
          <p:cNvCxnSpPr>
            <a:cxnSpLocks/>
          </p:cNvCxnSpPr>
          <p:nvPr/>
        </p:nvCxnSpPr>
        <p:spPr>
          <a:xfrm>
            <a:off x="3894522" y="2746143"/>
            <a:ext cx="901286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>
            <a:extLst>
              <a:ext uri="{FF2B5EF4-FFF2-40B4-BE49-F238E27FC236}">
                <a16:creationId xmlns:a16="http://schemas.microsoft.com/office/drawing/2014/main" id="{C939B760-9BF7-FE38-AF03-A6FC22FC757B}"/>
              </a:ext>
            </a:extLst>
          </p:cNvPr>
          <p:cNvSpPr/>
          <p:nvPr/>
        </p:nvSpPr>
        <p:spPr>
          <a:xfrm>
            <a:off x="3374006" y="1887264"/>
            <a:ext cx="387086" cy="472132"/>
          </a:xfrm>
          <a:custGeom>
            <a:avLst/>
            <a:gdLst>
              <a:gd name="connsiteX0" fmla="*/ 0 w 387086"/>
              <a:gd name="connsiteY0" fmla="*/ 457234 h 472132"/>
              <a:gd name="connsiteX1" fmla="*/ 198570 w 387086"/>
              <a:gd name="connsiteY1" fmla="*/ 52459 h 472132"/>
              <a:gd name="connsiteX2" fmla="*/ 387087 w 387086"/>
              <a:gd name="connsiteY2" fmla="*/ 472132 h 472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086" h="472132">
                <a:moveTo>
                  <a:pt x="0" y="457234"/>
                </a:moveTo>
                <a:cubicBezTo>
                  <a:pt x="118415" y="327276"/>
                  <a:pt x="184606" y="192351"/>
                  <a:pt x="198570" y="52459"/>
                </a:cubicBezTo>
                <a:cubicBezTo>
                  <a:pt x="212535" y="-87432"/>
                  <a:pt x="275374" y="52459"/>
                  <a:pt x="387087" y="472132"/>
                </a:cubicBezTo>
              </a:path>
            </a:pathLst>
          </a:custGeom>
          <a:noFill/>
          <a:ln w="41869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66A5B91-78F1-2AD0-B7CD-CA909A73E393}"/>
              </a:ext>
            </a:extLst>
          </p:cNvPr>
          <p:cNvSpPr/>
          <p:nvPr/>
        </p:nvSpPr>
        <p:spPr>
          <a:xfrm>
            <a:off x="4834587" y="2089607"/>
            <a:ext cx="387086" cy="269789"/>
          </a:xfrm>
          <a:custGeom>
            <a:avLst/>
            <a:gdLst>
              <a:gd name="connsiteX0" fmla="*/ 0 w 387086"/>
              <a:gd name="connsiteY0" fmla="*/ 254892 h 269789"/>
              <a:gd name="connsiteX1" fmla="*/ 247585 w 387086"/>
              <a:gd name="connsiteY1" fmla="*/ 7494 h 269789"/>
              <a:gd name="connsiteX2" fmla="*/ 387087 w 387086"/>
              <a:gd name="connsiteY2" fmla="*/ 269790 h 26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086" h="269789">
                <a:moveTo>
                  <a:pt x="0" y="254892"/>
                </a:moveTo>
                <a:cubicBezTo>
                  <a:pt x="118409" y="124934"/>
                  <a:pt x="200937" y="42468"/>
                  <a:pt x="247585" y="7494"/>
                </a:cubicBezTo>
                <a:cubicBezTo>
                  <a:pt x="294232" y="-27479"/>
                  <a:pt x="340733" y="59954"/>
                  <a:pt x="387087" y="269790"/>
                </a:cubicBezTo>
              </a:path>
            </a:pathLst>
          </a:custGeom>
          <a:noFill/>
          <a:ln w="41869" cap="flat">
            <a:solidFill>
              <a:schemeClr val="accent5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1BB9B0-656B-BAD5-1391-67E97F04021B}"/>
              </a:ext>
            </a:extLst>
          </p:cNvPr>
          <p:cNvCxnSpPr>
            <a:cxnSpLocks/>
          </p:cNvCxnSpPr>
          <p:nvPr/>
        </p:nvCxnSpPr>
        <p:spPr>
          <a:xfrm>
            <a:off x="3348478" y="2359396"/>
            <a:ext cx="6426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BBF7E3-0BF9-FFA5-33A0-B0D22602B7FA}"/>
              </a:ext>
            </a:extLst>
          </p:cNvPr>
          <p:cNvCxnSpPr>
            <a:cxnSpLocks/>
          </p:cNvCxnSpPr>
          <p:nvPr/>
        </p:nvCxnSpPr>
        <p:spPr>
          <a:xfrm flipV="1">
            <a:off x="3348478" y="1887264"/>
            <a:ext cx="0" cy="472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70D8FA-4415-B033-4AF4-77CFAB343865}"/>
              </a:ext>
            </a:extLst>
          </p:cNvPr>
          <p:cNvCxnSpPr>
            <a:cxnSpLocks/>
          </p:cNvCxnSpPr>
          <p:nvPr/>
        </p:nvCxnSpPr>
        <p:spPr>
          <a:xfrm>
            <a:off x="4795808" y="2359396"/>
            <a:ext cx="6170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377A22-92DA-205D-FC83-F8C3E9E484E7}"/>
              </a:ext>
            </a:extLst>
          </p:cNvPr>
          <p:cNvCxnSpPr>
            <a:cxnSpLocks/>
          </p:cNvCxnSpPr>
          <p:nvPr/>
        </p:nvCxnSpPr>
        <p:spPr>
          <a:xfrm flipV="1">
            <a:off x="4795808" y="1979098"/>
            <a:ext cx="0" cy="38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C6C839D-C062-3A33-6AF4-F4C6C5913280}"/>
              </a:ext>
            </a:extLst>
          </p:cNvPr>
          <p:cNvSpPr/>
          <p:nvPr/>
        </p:nvSpPr>
        <p:spPr>
          <a:xfrm>
            <a:off x="5488743" y="4767464"/>
            <a:ext cx="2519841" cy="5131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2C315B2-854E-9555-64A1-E3ECC5795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6672" y="4877997"/>
            <a:ext cx="2304087" cy="398689"/>
          </a:xfrm>
          <a:custGeom>
            <a:avLst/>
            <a:gdLst>
              <a:gd name="connsiteX0" fmla="*/ -1 w 2304087"/>
              <a:gd name="connsiteY0" fmla="*/ -1 h 398689"/>
              <a:gd name="connsiteX1" fmla="*/ 2304087 w 2304087"/>
              <a:gd name="connsiteY1" fmla="*/ -1 h 398689"/>
              <a:gd name="connsiteX2" fmla="*/ 2304087 w 2304087"/>
              <a:gd name="connsiteY2" fmla="*/ 398689 h 398689"/>
              <a:gd name="connsiteX3" fmla="*/ -1 w 2304087"/>
              <a:gd name="connsiteY3" fmla="*/ 398689 h 39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087" h="398689">
                <a:moveTo>
                  <a:pt x="-1" y="-1"/>
                </a:moveTo>
                <a:lnTo>
                  <a:pt x="2304087" y="-1"/>
                </a:lnTo>
                <a:lnTo>
                  <a:pt x="2304087" y="398689"/>
                </a:lnTo>
                <a:lnTo>
                  <a:pt x="-1" y="398689"/>
                </a:lnTo>
                <a:close/>
              </a:path>
            </a:pathLst>
          </a:custGeom>
        </p:spPr>
      </p:pic>
      <p:sp>
        <p:nvSpPr>
          <p:cNvPr id="80" name="Freeform 79">
            <a:extLst>
              <a:ext uri="{FF2B5EF4-FFF2-40B4-BE49-F238E27FC236}">
                <a16:creationId xmlns:a16="http://schemas.microsoft.com/office/drawing/2014/main" id="{573403E5-C756-4DEB-524E-A964FC0C8C88}"/>
              </a:ext>
            </a:extLst>
          </p:cNvPr>
          <p:cNvSpPr/>
          <p:nvPr/>
        </p:nvSpPr>
        <p:spPr>
          <a:xfrm>
            <a:off x="2569285" y="2736925"/>
            <a:ext cx="861149" cy="2351856"/>
          </a:xfrm>
          <a:custGeom>
            <a:avLst/>
            <a:gdLst>
              <a:gd name="connsiteX0" fmla="*/ 449925 w 638860"/>
              <a:gd name="connsiteY0" fmla="*/ 1663374 h 1663373"/>
              <a:gd name="connsiteX1" fmla="*/ 0 w 638860"/>
              <a:gd name="connsiteY1" fmla="*/ 804303 h 1663373"/>
              <a:gd name="connsiteX2" fmla="*/ 638861 w 638860"/>
              <a:gd name="connsiteY2" fmla="*/ 0 h 16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860" h="1663373">
                <a:moveTo>
                  <a:pt x="449925" y="1663374"/>
                </a:moveTo>
                <a:cubicBezTo>
                  <a:pt x="149975" y="1440381"/>
                  <a:pt x="0" y="1154038"/>
                  <a:pt x="0" y="804303"/>
                </a:cubicBezTo>
                <a:cubicBezTo>
                  <a:pt x="0" y="454575"/>
                  <a:pt x="212954" y="186475"/>
                  <a:pt x="638861" y="0"/>
                </a:cubicBezTo>
              </a:path>
            </a:pathLst>
          </a:custGeom>
          <a:noFill/>
          <a:ln w="31750" cap="sq">
            <a:solidFill>
              <a:schemeClr val="bg1">
                <a:lumMod val="65000"/>
              </a:schemeClr>
            </a:solidFill>
            <a:prstDash val="sysDot"/>
            <a:miter/>
            <a:headEnd type="stealth" w="lg" len="lg"/>
            <a:tailEnd type="stealth" w="lg" len="lg"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5F16B69-2400-4E7A-F179-B243910EBF7E}"/>
              </a:ext>
            </a:extLst>
          </p:cNvPr>
          <p:cNvCxnSpPr>
            <a:cxnSpLocks/>
            <a:stCxn id="7" idx="2"/>
            <a:endCxn id="79" idx="2"/>
          </p:cNvCxnSpPr>
          <p:nvPr/>
        </p:nvCxnSpPr>
        <p:spPr>
          <a:xfrm rot="16200000" flipH="1">
            <a:off x="3796074" y="3331358"/>
            <a:ext cx="1527165" cy="1858173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754DFFD8-FEBD-94A7-2C49-588E9012671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16200000" flipH="1">
            <a:off x="4506975" y="4042259"/>
            <a:ext cx="1527165" cy="436371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4DB4875-B39E-E8D0-6EA0-29294F94FA3F}"/>
              </a:ext>
            </a:extLst>
          </p:cNvPr>
          <p:cNvSpPr txBox="1"/>
          <p:nvPr/>
        </p:nvSpPr>
        <p:spPr>
          <a:xfrm>
            <a:off x="4607187" y="3801560"/>
            <a:ext cx="76174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Msgs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DCE8E3F-A075-EE7C-4694-DF4B72D7D618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748664" y="3946923"/>
            <a:ext cx="0" cy="820541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78CDA35-EFE4-01D0-2428-BA24732BC42F}"/>
              </a:ext>
            </a:extLst>
          </p:cNvPr>
          <p:cNvSpPr txBox="1"/>
          <p:nvPr/>
        </p:nvSpPr>
        <p:spPr>
          <a:xfrm>
            <a:off x="6768203" y="42483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6B6C10-34FD-7D89-0C80-9FBBC4C2BFF9}"/>
              </a:ext>
            </a:extLst>
          </p:cNvPr>
          <p:cNvCxnSpPr>
            <a:cxnSpLocks/>
          </p:cNvCxnSpPr>
          <p:nvPr/>
        </p:nvCxnSpPr>
        <p:spPr>
          <a:xfrm>
            <a:off x="6576891" y="3174418"/>
            <a:ext cx="4410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D95063-52AE-70C1-FF31-3309927DE861}"/>
              </a:ext>
            </a:extLst>
          </p:cNvPr>
          <p:cNvSpPr txBox="1"/>
          <p:nvPr/>
        </p:nvSpPr>
        <p:spPr>
          <a:xfrm>
            <a:off x="6672068" y="2820614"/>
            <a:ext cx="3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154426-2BD0-DD21-C23B-17493D56ECBE}"/>
              </a:ext>
            </a:extLst>
          </p:cNvPr>
          <p:cNvCxnSpPr>
            <a:cxnSpLocks/>
          </p:cNvCxnSpPr>
          <p:nvPr/>
        </p:nvCxnSpPr>
        <p:spPr>
          <a:xfrm>
            <a:off x="7898992" y="3183493"/>
            <a:ext cx="4410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BC89FD0-7765-9F53-CA62-B28590239A79}"/>
              </a:ext>
            </a:extLst>
          </p:cNvPr>
          <p:cNvSpPr txBox="1"/>
          <p:nvPr/>
        </p:nvSpPr>
        <p:spPr>
          <a:xfrm>
            <a:off x="7915621" y="2823557"/>
            <a:ext cx="3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6E8D4BA-EADC-7215-FE5F-512360AD1275}"/>
              </a:ext>
            </a:extLst>
          </p:cNvPr>
          <p:cNvCxnSpPr>
            <a:cxnSpLocks/>
          </p:cNvCxnSpPr>
          <p:nvPr/>
        </p:nvCxnSpPr>
        <p:spPr>
          <a:xfrm>
            <a:off x="8611703" y="3174418"/>
            <a:ext cx="4410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6C409A2-DE5E-F295-D104-984D8EF92D07}"/>
              </a:ext>
            </a:extLst>
          </p:cNvPr>
          <p:cNvSpPr txBox="1"/>
          <p:nvPr/>
        </p:nvSpPr>
        <p:spPr>
          <a:xfrm>
            <a:off x="8628332" y="2814482"/>
            <a:ext cx="3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FE495E8-4CED-6386-6280-CF57927AD4E8}"/>
              </a:ext>
            </a:extLst>
          </p:cNvPr>
          <p:cNvSpPr txBox="1"/>
          <p:nvPr/>
        </p:nvSpPr>
        <p:spPr>
          <a:xfrm>
            <a:off x="6169394" y="2506213"/>
            <a:ext cx="348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Fair Partial Order of Messages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918AE7-9F6A-4235-ADFE-6B33A398EA66}"/>
              </a:ext>
            </a:extLst>
          </p:cNvPr>
          <p:cNvSpPr txBox="1"/>
          <p:nvPr/>
        </p:nvSpPr>
        <p:spPr>
          <a:xfrm>
            <a:off x="2688505" y="1400413"/>
            <a:ext cx="381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Learned Clock Drift Distributions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16E0D18D-75EB-FB44-3973-0DFA735197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10650" y="3330623"/>
            <a:ext cx="2784487" cy="302454"/>
          </a:xfrm>
          <a:prstGeom prst="bentConnector3">
            <a:avLst>
              <a:gd name="adj1" fmla="val 548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D2D24EA-CF77-3797-20CD-936D1BBDA6A4}"/>
              </a:ext>
            </a:extLst>
          </p:cNvPr>
          <p:cNvSpPr txBox="1"/>
          <p:nvPr/>
        </p:nvSpPr>
        <p:spPr>
          <a:xfrm>
            <a:off x="3894522" y="5364014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Sequencer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A840BD-41CF-7108-76C5-C411ECFADC47}"/>
              </a:ext>
            </a:extLst>
          </p:cNvPr>
          <p:cNvGrpSpPr/>
          <p:nvPr/>
        </p:nvGrpSpPr>
        <p:grpSpPr>
          <a:xfrm>
            <a:off x="6949322" y="3320531"/>
            <a:ext cx="1075394" cy="427232"/>
            <a:chOff x="6917966" y="3321746"/>
            <a:chExt cx="1075394" cy="427232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042B47DB-3D94-7695-B796-24DC1BD99659}"/>
                </a:ext>
              </a:extLst>
            </p:cNvPr>
            <p:cNvSpPr/>
            <p:nvPr/>
          </p:nvSpPr>
          <p:spPr>
            <a:xfrm>
              <a:off x="6917966" y="3327864"/>
              <a:ext cx="418924" cy="419672"/>
            </a:xfrm>
            <a:custGeom>
              <a:avLst/>
              <a:gdLst>
                <a:gd name="connsiteX0" fmla="*/ 0 w 418924"/>
                <a:gd name="connsiteY0" fmla="*/ 0 h 419672"/>
                <a:gd name="connsiteX1" fmla="*/ 418925 w 418924"/>
                <a:gd name="connsiteY1" fmla="*/ 0 h 419672"/>
                <a:gd name="connsiteX2" fmla="*/ 418925 w 418924"/>
                <a:gd name="connsiteY2" fmla="*/ 419673 h 419672"/>
                <a:gd name="connsiteX3" fmla="*/ 0 w 418924"/>
                <a:gd name="connsiteY3" fmla="*/ 419673 h 41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24" h="419672">
                  <a:moveTo>
                    <a:pt x="0" y="0"/>
                  </a:moveTo>
                  <a:lnTo>
                    <a:pt x="418925" y="0"/>
                  </a:lnTo>
                  <a:lnTo>
                    <a:pt x="418925" y="419673"/>
                  </a:lnTo>
                  <a:lnTo>
                    <a:pt x="0" y="419673"/>
                  </a:lnTo>
                  <a:close/>
                </a:path>
              </a:pathLst>
            </a:custGeom>
            <a:solidFill>
              <a:srgbClr val="80FF6C"/>
            </a:solidFill>
            <a:ln w="20935" cap="flat">
              <a:noFill/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66FE4802-7977-F3C6-E03A-EE72BFE5F4C6}"/>
                </a:ext>
              </a:extLst>
            </p:cNvPr>
            <p:cNvSpPr/>
            <p:nvPr/>
          </p:nvSpPr>
          <p:spPr>
            <a:xfrm>
              <a:off x="7556045" y="3329306"/>
              <a:ext cx="418924" cy="419672"/>
            </a:xfrm>
            <a:custGeom>
              <a:avLst/>
              <a:gdLst>
                <a:gd name="connsiteX0" fmla="*/ 0 w 418924"/>
                <a:gd name="connsiteY0" fmla="*/ 0 h 419672"/>
                <a:gd name="connsiteX1" fmla="*/ 418925 w 418924"/>
                <a:gd name="connsiteY1" fmla="*/ 0 h 419672"/>
                <a:gd name="connsiteX2" fmla="*/ 418925 w 418924"/>
                <a:gd name="connsiteY2" fmla="*/ 419673 h 419672"/>
                <a:gd name="connsiteX3" fmla="*/ 0 w 418924"/>
                <a:gd name="connsiteY3" fmla="*/ 419673 h 41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24" h="419672">
                  <a:moveTo>
                    <a:pt x="0" y="0"/>
                  </a:moveTo>
                  <a:lnTo>
                    <a:pt x="418925" y="0"/>
                  </a:lnTo>
                  <a:lnTo>
                    <a:pt x="418925" y="419673"/>
                  </a:lnTo>
                  <a:lnTo>
                    <a:pt x="0" y="419673"/>
                  </a:lnTo>
                  <a:close/>
                </a:path>
              </a:pathLst>
            </a:custGeom>
            <a:solidFill>
              <a:srgbClr val="80FF6C"/>
            </a:solidFill>
            <a:ln w="20935" cap="flat">
              <a:noFill/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F148F0-61E1-AC3A-2692-AEFC78F1AC8E}"/>
                </a:ext>
              </a:extLst>
            </p:cNvPr>
            <p:cNvGrpSpPr/>
            <p:nvPr/>
          </p:nvGrpSpPr>
          <p:grpSpPr>
            <a:xfrm>
              <a:off x="6931018" y="3321746"/>
              <a:ext cx="1062342" cy="427232"/>
              <a:chOff x="6931018" y="3321746"/>
              <a:chExt cx="1062342" cy="42723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0B0843A-0675-F03E-C5CF-6C8894D75630}"/>
                  </a:ext>
                </a:extLst>
              </p:cNvPr>
              <p:cNvSpPr/>
              <p:nvPr/>
            </p:nvSpPr>
            <p:spPr>
              <a:xfrm>
                <a:off x="6931018" y="3321746"/>
                <a:ext cx="1062342" cy="427232"/>
              </a:xfrm>
              <a:custGeom>
                <a:avLst/>
                <a:gdLst>
                  <a:gd name="connsiteX0" fmla="*/ 0 w 1047312"/>
                  <a:gd name="connsiteY0" fmla="*/ 0 h 419672"/>
                  <a:gd name="connsiteX1" fmla="*/ 1047312 w 1047312"/>
                  <a:gd name="connsiteY1" fmla="*/ 0 h 419672"/>
                  <a:gd name="connsiteX2" fmla="*/ 1047312 w 1047312"/>
                  <a:gd name="connsiteY2" fmla="*/ 419673 h 419672"/>
                  <a:gd name="connsiteX3" fmla="*/ 0 w 1047312"/>
                  <a:gd name="connsiteY3" fmla="*/ 419673 h 41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312" h="419672">
                    <a:moveTo>
                      <a:pt x="0" y="0"/>
                    </a:moveTo>
                    <a:lnTo>
                      <a:pt x="1047312" y="0"/>
                    </a:lnTo>
                    <a:lnTo>
                      <a:pt x="1047312" y="419673"/>
                    </a:lnTo>
                    <a:lnTo>
                      <a:pt x="0" y="419673"/>
                    </a:lnTo>
                    <a:close/>
                  </a:path>
                </a:pathLst>
              </a:custGeom>
              <a:noFill/>
              <a:ln w="20935" cap="flat">
                <a:solidFill>
                  <a:srgbClr val="000000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1D15BC0-EC26-A3AB-6026-879A26A606A7}"/>
                  </a:ext>
                </a:extLst>
              </p:cNvPr>
              <p:cNvSpPr txBox="1"/>
              <p:nvPr/>
            </p:nvSpPr>
            <p:spPr>
              <a:xfrm>
                <a:off x="7612950" y="3339274"/>
                <a:ext cx="32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1D8388B-42B3-F7E7-CBE9-931B1CC41141}"/>
                  </a:ext>
                </a:extLst>
              </p:cNvPr>
              <p:cNvSpPr txBox="1"/>
              <p:nvPr/>
            </p:nvSpPr>
            <p:spPr>
              <a:xfrm>
                <a:off x="6971307" y="3350696"/>
                <a:ext cx="32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FEC891-759E-0E7A-9303-933DA9B74944}"/>
              </a:ext>
            </a:extLst>
          </p:cNvPr>
          <p:cNvGrpSpPr/>
          <p:nvPr/>
        </p:nvGrpSpPr>
        <p:grpSpPr>
          <a:xfrm>
            <a:off x="6333987" y="3336637"/>
            <a:ext cx="418924" cy="419672"/>
            <a:chOff x="6302631" y="3337852"/>
            <a:chExt cx="418924" cy="419672"/>
          </a:xfrm>
        </p:grpSpPr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EDEF8969-CE49-C3E5-ACBD-E94F785D2A2E}"/>
                </a:ext>
              </a:extLst>
            </p:cNvPr>
            <p:cNvSpPr/>
            <p:nvPr/>
          </p:nvSpPr>
          <p:spPr>
            <a:xfrm>
              <a:off x="6302631" y="3337852"/>
              <a:ext cx="418924" cy="419672"/>
            </a:xfrm>
            <a:custGeom>
              <a:avLst/>
              <a:gdLst>
                <a:gd name="connsiteX0" fmla="*/ 0 w 418924"/>
                <a:gd name="connsiteY0" fmla="*/ 0 h 419672"/>
                <a:gd name="connsiteX1" fmla="*/ 418925 w 418924"/>
                <a:gd name="connsiteY1" fmla="*/ 0 h 419672"/>
                <a:gd name="connsiteX2" fmla="*/ 418925 w 418924"/>
                <a:gd name="connsiteY2" fmla="*/ 419673 h 419672"/>
                <a:gd name="connsiteX3" fmla="*/ 0 w 418924"/>
                <a:gd name="connsiteY3" fmla="*/ 419673 h 41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24" h="419672">
                  <a:moveTo>
                    <a:pt x="0" y="0"/>
                  </a:moveTo>
                  <a:lnTo>
                    <a:pt x="418925" y="0"/>
                  </a:lnTo>
                  <a:lnTo>
                    <a:pt x="418925" y="419673"/>
                  </a:lnTo>
                  <a:lnTo>
                    <a:pt x="0" y="419673"/>
                  </a:lnTo>
                  <a:close/>
                </a:path>
              </a:pathLst>
            </a:custGeom>
            <a:solidFill>
              <a:srgbClr val="80FF6C"/>
            </a:solidFill>
            <a:ln w="20955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F5B3391-96A2-675B-CCE3-53FD79B06741}"/>
                </a:ext>
              </a:extLst>
            </p:cNvPr>
            <p:cNvSpPr txBox="1"/>
            <p:nvPr/>
          </p:nvSpPr>
          <p:spPr>
            <a:xfrm>
              <a:off x="6355431" y="3357288"/>
              <a:ext cx="32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7F806C-D899-40FB-4E0C-0E13CB245480}"/>
              </a:ext>
            </a:extLst>
          </p:cNvPr>
          <p:cNvGrpSpPr/>
          <p:nvPr/>
        </p:nvGrpSpPr>
        <p:grpSpPr>
          <a:xfrm>
            <a:off x="8219149" y="3330903"/>
            <a:ext cx="418924" cy="419672"/>
            <a:chOff x="8187793" y="3332118"/>
            <a:chExt cx="418924" cy="419672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8B76529D-0540-DC69-A1F2-B086DC7353AD}"/>
                </a:ext>
              </a:extLst>
            </p:cNvPr>
            <p:cNvSpPr/>
            <p:nvPr/>
          </p:nvSpPr>
          <p:spPr>
            <a:xfrm>
              <a:off x="8187793" y="3332118"/>
              <a:ext cx="418924" cy="419672"/>
            </a:xfrm>
            <a:custGeom>
              <a:avLst/>
              <a:gdLst>
                <a:gd name="connsiteX0" fmla="*/ 0 w 418924"/>
                <a:gd name="connsiteY0" fmla="*/ 0 h 419672"/>
                <a:gd name="connsiteX1" fmla="*/ 418925 w 418924"/>
                <a:gd name="connsiteY1" fmla="*/ 0 h 419672"/>
                <a:gd name="connsiteX2" fmla="*/ 418925 w 418924"/>
                <a:gd name="connsiteY2" fmla="*/ 419673 h 419672"/>
                <a:gd name="connsiteX3" fmla="*/ 0 w 418924"/>
                <a:gd name="connsiteY3" fmla="*/ 419673 h 41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24" h="419672">
                  <a:moveTo>
                    <a:pt x="0" y="0"/>
                  </a:moveTo>
                  <a:lnTo>
                    <a:pt x="418925" y="0"/>
                  </a:lnTo>
                  <a:lnTo>
                    <a:pt x="418925" y="419673"/>
                  </a:lnTo>
                  <a:lnTo>
                    <a:pt x="0" y="419673"/>
                  </a:lnTo>
                  <a:close/>
                </a:path>
              </a:pathLst>
            </a:custGeom>
            <a:solidFill>
              <a:srgbClr val="80FF6C"/>
            </a:solidFill>
            <a:ln w="20935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A15738A-E9CE-2949-5EE5-0F7F0214EBBD}"/>
                </a:ext>
              </a:extLst>
            </p:cNvPr>
            <p:cNvSpPr txBox="1"/>
            <p:nvPr/>
          </p:nvSpPr>
          <p:spPr>
            <a:xfrm>
              <a:off x="8227631" y="3339274"/>
              <a:ext cx="32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1130719-77CA-A476-4741-461200C1825B}"/>
              </a:ext>
            </a:extLst>
          </p:cNvPr>
          <p:cNvGrpSpPr/>
          <p:nvPr/>
        </p:nvGrpSpPr>
        <p:grpSpPr>
          <a:xfrm>
            <a:off x="8847536" y="3330903"/>
            <a:ext cx="473175" cy="419672"/>
            <a:chOff x="8816180" y="3332118"/>
            <a:chExt cx="473175" cy="41967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0D9A0423-7C17-734B-A8EC-BA976D5C93FA}"/>
                </a:ext>
              </a:extLst>
            </p:cNvPr>
            <p:cNvSpPr/>
            <p:nvPr/>
          </p:nvSpPr>
          <p:spPr>
            <a:xfrm>
              <a:off x="8816180" y="3332118"/>
              <a:ext cx="473175" cy="419672"/>
            </a:xfrm>
            <a:custGeom>
              <a:avLst/>
              <a:gdLst>
                <a:gd name="connsiteX0" fmla="*/ 0 w 473175"/>
                <a:gd name="connsiteY0" fmla="*/ 0 h 419672"/>
                <a:gd name="connsiteX1" fmla="*/ 473176 w 473175"/>
                <a:gd name="connsiteY1" fmla="*/ 0 h 419672"/>
                <a:gd name="connsiteX2" fmla="*/ 473176 w 473175"/>
                <a:gd name="connsiteY2" fmla="*/ 419673 h 419672"/>
                <a:gd name="connsiteX3" fmla="*/ 0 w 473175"/>
                <a:gd name="connsiteY3" fmla="*/ 419673 h 41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175" h="419672">
                  <a:moveTo>
                    <a:pt x="0" y="0"/>
                  </a:moveTo>
                  <a:lnTo>
                    <a:pt x="473176" y="0"/>
                  </a:lnTo>
                  <a:lnTo>
                    <a:pt x="473176" y="419673"/>
                  </a:lnTo>
                  <a:lnTo>
                    <a:pt x="0" y="419673"/>
                  </a:lnTo>
                  <a:close/>
                </a:path>
              </a:pathLst>
            </a:custGeom>
            <a:solidFill>
              <a:srgbClr val="80FF6C"/>
            </a:solidFill>
            <a:ln w="20935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1ABC5C5-EC13-41EC-38E3-BFCF47CDAFC5}"/>
                </a:ext>
              </a:extLst>
            </p:cNvPr>
            <p:cNvSpPr txBox="1"/>
            <p:nvPr/>
          </p:nvSpPr>
          <p:spPr>
            <a:xfrm>
              <a:off x="8891405" y="3339274"/>
              <a:ext cx="32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8F128-0F48-AF3E-59C5-A411E758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36198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D034B-C67F-E08C-BE80-4AFE7255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89F8CEA2-78F4-C918-F00E-270F13E8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" y="602691"/>
            <a:ext cx="2304087" cy="398689"/>
          </a:xfrm>
          <a:custGeom>
            <a:avLst/>
            <a:gdLst>
              <a:gd name="connsiteX0" fmla="*/ -1 w 2304087"/>
              <a:gd name="connsiteY0" fmla="*/ -1 h 398689"/>
              <a:gd name="connsiteX1" fmla="*/ 2304087 w 2304087"/>
              <a:gd name="connsiteY1" fmla="*/ -1 h 398689"/>
              <a:gd name="connsiteX2" fmla="*/ 2304087 w 2304087"/>
              <a:gd name="connsiteY2" fmla="*/ 398689 h 398689"/>
              <a:gd name="connsiteX3" fmla="*/ -1 w 2304087"/>
              <a:gd name="connsiteY3" fmla="*/ 398689 h 39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087" h="398689">
                <a:moveTo>
                  <a:pt x="-1" y="-1"/>
                </a:moveTo>
                <a:lnTo>
                  <a:pt x="2304087" y="-1"/>
                </a:lnTo>
                <a:lnTo>
                  <a:pt x="2304087" y="398689"/>
                </a:lnTo>
                <a:lnTo>
                  <a:pt x="-1" y="398689"/>
                </a:lnTo>
                <a:close/>
              </a:path>
            </a:pathLst>
          </a:cu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A16CE55-A1DE-20FF-9506-98A73631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" y="602691"/>
            <a:ext cx="10515600" cy="1325563"/>
          </a:xfrm>
        </p:spPr>
        <p:txBody>
          <a:bodyPr/>
          <a:lstStyle/>
          <a:p>
            <a:r>
              <a:rPr lang="en-US" dirty="0"/>
              <a:t>Ordering Probability </a:t>
            </a:r>
            <a:r>
              <a:rPr lang="en-US" i="1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5034B6-654D-55BF-A16C-4E253ECCB941}"/>
              </a:ext>
            </a:extLst>
          </p:cNvPr>
          <p:cNvSpPr txBox="1"/>
          <p:nvPr/>
        </p:nvSpPr>
        <p:spPr>
          <a:xfrm>
            <a:off x="3144435" y="1940201"/>
            <a:ext cx="3934609" cy="36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True Time = Observed Time + Drift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C2B63EC3-8972-EFBA-9CA1-DAF278B6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675" y="2306010"/>
            <a:ext cx="2321261" cy="70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26C1E073-D29A-9A29-C04C-34128857A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20" y="2973778"/>
            <a:ext cx="5960632" cy="6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A59DDA47-5DAD-6E5D-3C3F-0EFFFCAE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70" y="3726732"/>
            <a:ext cx="6092616" cy="68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32C090C8-A2C2-98B7-5AD7-73FA7B2B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435" y="4484979"/>
            <a:ext cx="4267946" cy="6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A765CA47-1045-CCEA-3665-B4D3180B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96" y="5274549"/>
            <a:ext cx="4670164" cy="105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A0F7938-0ACE-F99A-A945-C6FEB5C8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0741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13832-5FB1-2129-9513-8088D7FB6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37A0-3AE1-8776-94C0-BFD08A80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Probability </a:t>
            </a:r>
            <a:r>
              <a:rPr lang="en-US" i="1" dirty="0"/>
              <a:t>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E73E85-4915-82B9-5CEA-E3312C517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82" y="1391322"/>
            <a:ext cx="4384637" cy="99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B2844BC-926C-7109-E5CF-1B43DCB1E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712" b="87571"/>
          <a:stretch/>
        </p:blipFill>
        <p:spPr bwMode="auto">
          <a:xfrm>
            <a:off x="2087532" y="2677269"/>
            <a:ext cx="5627164" cy="42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95647F1A-A661-71D3-795E-C781FEB6F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60"/>
          <a:stretch/>
        </p:blipFill>
        <p:spPr bwMode="auto">
          <a:xfrm>
            <a:off x="1599259" y="3536525"/>
            <a:ext cx="675630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4CD8B-5E22-E0F0-D536-34AF3D5F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73294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19395-F06A-201C-74D8-D55C3B246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C70A-1C03-E468-05A6-F24ED1D8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Probability </a:t>
            </a:r>
            <a:r>
              <a:rPr lang="en-US" i="1" dirty="0"/>
              <a:t>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D8EEAC-6123-01F3-95F1-97A571C8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82" y="1480466"/>
            <a:ext cx="4381091" cy="9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AD3A7-715B-1E2A-207A-E3C14E9CAB8E}"/>
              </a:ext>
            </a:extLst>
          </p:cNvPr>
          <p:cNvSpPr txBox="1"/>
          <p:nvPr/>
        </p:nvSpPr>
        <p:spPr>
          <a:xfrm>
            <a:off x="838199" y="3030386"/>
            <a:ext cx="10383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arbitrary distributions, we may not have a known solution 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Sequencer could gather all clock sync. probes from all clients and compute pairwise differences for each pair of probes of two clients.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Then the distribution of these pairwise differences would be our distribution of interest.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Communication and compute intensive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5F388-26E9-0737-AF15-C30AEC62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21729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412EE-5FCB-91D9-0FE1-9D3204248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BA9-9A58-35A0-22DE-306BB153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Probability </a:t>
            </a:r>
            <a:r>
              <a:rPr lang="en-US" i="1" dirty="0"/>
              <a:t>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A412C0-A6A6-CB42-BCFB-E8201D679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82" y="1480466"/>
            <a:ext cx="4381091" cy="9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C1B1BF-19E0-612D-E448-2084A3BC6D13}"/>
              </a:ext>
            </a:extLst>
          </p:cNvPr>
          <p:cNvSpPr txBox="1"/>
          <p:nvPr/>
        </p:nvSpPr>
        <p:spPr>
          <a:xfrm>
            <a:off x="838199" y="2806029"/>
            <a:ext cx="98020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Each client learns their own clock drift distribution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These learned distributions are shared with the sequencer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Sequencer uses convolutions to learn the respective distributions of clock offset differences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Convolutions computations can be further optimized by using FFT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27BFA-188A-5DAC-3DEA-0806DDFF3C5A}"/>
              </a:ext>
            </a:extLst>
          </p:cNvPr>
          <p:cNvSpPr txBox="1"/>
          <p:nvPr/>
        </p:nvSpPr>
        <p:spPr>
          <a:xfrm>
            <a:off x="838200" y="240007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There exists an efficient method: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B65ED-9A74-A8DA-6339-EAEA9599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65237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54BB98E-D791-426A-31BD-35BE4136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2240-59CE-EC80-7ABC-E6FDB5E3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Probability </a:t>
            </a:r>
            <a:r>
              <a:rPr lang="en-US" i="1" dirty="0"/>
              <a:t>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33D4E-9D26-871C-D529-E3EB382A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82" y="1480466"/>
            <a:ext cx="4381091" cy="9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3E66D2E-C58D-8FA3-3E71-EB22CC66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14" y="2783039"/>
            <a:ext cx="6626711" cy="163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B5FF02C-EE34-1071-28BE-ADFD34ED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35" y="4464583"/>
            <a:ext cx="35306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EC18251-4FB0-0665-FEB1-5BAA0A1B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01" y="5716404"/>
            <a:ext cx="4379272" cy="63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4D3E52-5059-6A41-CF91-29473965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423899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D616C-1427-9D0D-30F3-479DBE35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Partial Order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8F9F-451D-3FE0-B40A-1C2A8BDB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i="1" dirty="0"/>
              <a:t>happened-before </a:t>
            </a:r>
            <a:r>
              <a:rPr lang="en-US" sz="2200" dirty="0"/>
              <a:t>relation is transitive so getting a partial order out of pairwise relations is easy</a:t>
            </a:r>
          </a:p>
          <a:p>
            <a:pPr lvl="1"/>
            <a:r>
              <a:rPr lang="en-US" sz="2200" dirty="0"/>
              <a:t>A 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B and B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C gives us A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B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C</a:t>
            </a:r>
            <a:br>
              <a:rPr lang="en-US" sz="2200" dirty="0"/>
            </a:br>
            <a:endParaRPr lang="en-US" sz="2200" dirty="0"/>
          </a:p>
          <a:p>
            <a:r>
              <a:rPr lang="en-US" sz="2200" i="1" dirty="0"/>
              <a:t>likely-happened-before </a:t>
            </a:r>
            <a:r>
              <a:rPr lang="en-US" sz="2200" dirty="0"/>
              <a:t>relation is not necessarily transitive.</a:t>
            </a:r>
          </a:p>
          <a:p>
            <a:pPr lvl="1"/>
            <a:r>
              <a:rPr lang="en-US" sz="2200" dirty="0"/>
              <a:t>Depends on the clock drift distributions</a:t>
            </a:r>
          </a:p>
          <a:p>
            <a:pPr lvl="1"/>
            <a:r>
              <a:rPr lang="en-US" sz="2200" dirty="0"/>
              <a:t>For Gaussian, yes it is transitive (proof in the paper)</a:t>
            </a:r>
          </a:p>
          <a:p>
            <a:pPr lvl="1"/>
            <a:r>
              <a:rPr lang="en-US" sz="2200" dirty="0"/>
              <a:t>For others, it may not be</a:t>
            </a:r>
          </a:p>
          <a:p>
            <a:pPr lvl="1"/>
            <a:r>
              <a:rPr lang="en-US" sz="2200" dirty="0"/>
              <a:t>A body of literature on finding a ranking of players out of pairwise games that can be looked 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2410A-BEF4-B7F9-495D-662178D6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</a:t>
            </a:r>
          </a:p>
        </p:txBody>
      </p:sp>
      <p:pic>
        <p:nvPicPr>
          <p:cNvPr id="6" name="Picture 5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7CD87B8A-E7F4-9C1A-B56E-73561599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3" y="3086256"/>
            <a:ext cx="5244437" cy="2261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965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4B817-9B3C-4541-4346-3BC3699D6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E9C4-7882-E633-2BB7-85C2C43B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Partial Order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F3F43E-8D0E-5CF7-E21C-2481224BF1F2}"/>
              </a:ext>
            </a:extLst>
          </p:cNvPr>
          <p:cNvSpPr/>
          <p:nvPr/>
        </p:nvSpPr>
        <p:spPr>
          <a:xfrm>
            <a:off x="2932294" y="3469423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1591FD-C47E-1C11-FAC4-B7A6DCD51B31}"/>
              </a:ext>
            </a:extLst>
          </p:cNvPr>
          <p:cNvSpPr/>
          <p:nvPr/>
        </p:nvSpPr>
        <p:spPr>
          <a:xfrm>
            <a:off x="5405863" y="5350218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F378CE-5167-B4CF-67B3-3E4179599BE5}"/>
              </a:ext>
            </a:extLst>
          </p:cNvPr>
          <p:cNvSpPr/>
          <p:nvPr/>
        </p:nvSpPr>
        <p:spPr>
          <a:xfrm>
            <a:off x="8117613" y="3531268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E6DCE8-4907-2DB2-2E66-6936202B90F4}"/>
              </a:ext>
            </a:extLst>
          </p:cNvPr>
          <p:cNvSpPr/>
          <p:nvPr/>
        </p:nvSpPr>
        <p:spPr>
          <a:xfrm>
            <a:off x="5517700" y="1542581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7F5728-D46C-13CE-3843-52CC0A2484A3}"/>
              </a:ext>
            </a:extLst>
          </p:cNvPr>
          <p:cNvCxnSpPr>
            <a:cxnSpLocks/>
            <a:stCxn id="4" idx="5"/>
            <a:endCxn id="7" idx="5"/>
          </p:cNvCxnSpPr>
          <p:nvPr/>
        </p:nvCxnSpPr>
        <p:spPr>
          <a:xfrm flipV="1">
            <a:off x="3584131" y="2193541"/>
            <a:ext cx="2585406" cy="19268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1FF5F-B6CF-53B8-7305-F7107DEBFF70}"/>
              </a:ext>
            </a:extLst>
          </p:cNvPr>
          <p:cNvCxnSpPr>
            <a:cxnSpLocks/>
            <a:stCxn id="5" idx="5"/>
            <a:endCxn id="6" idx="5"/>
          </p:cNvCxnSpPr>
          <p:nvPr/>
        </p:nvCxnSpPr>
        <p:spPr>
          <a:xfrm flipV="1">
            <a:off x="6057700" y="4182228"/>
            <a:ext cx="2711750" cy="181895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5F5319-1BC6-CA67-7878-953712084102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flipH="1">
            <a:off x="5517700" y="3642955"/>
            <a:ext cx="2711750" cy="181895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234EE0-2734-02CD-1E48-3ADF76FF5AC2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flipH="1">
            <a:off x="3044131" y="1654268"/>
            <a:ext cx="2585406" cy="19268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A4B498-2D6E-455E-6C17-CE9AD19657F5}"/>
              </a:ext>
            </a:extLst>
          </p:cNvPr>
          <p:cNvCxnSpPr>
            <a:cxnSpLocks/>
            <a:stCxn id="7" idx="7"/>
            <a:endCxn id="6" idx="7"/>
          </p:cNvCxnSpPr>
          <p:nvPr/>
        </p:nvCxnSpPr>
        <p:spPr>
          <a:xfrm>
            <a:off x="6169537" y="1654268"/>
            <a:ext cx="2599913" cy="198868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992742-1938-C592-A724-DA21C3D8864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044131" y="4120383"/>
            <a:ext cx="2473569" cy="18807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17A1CD-F3CE-424E-60A5-6B3C74B55DE0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 flipV="1">
            <a:off x="5629537" y="2193541"/>
            <a:ext cx="2599913" cy="198868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F531D1-A17B-1772-6747-44722ACA0068}"/>
              </a:ext>
            </a:extLst>
          </p:cNvPr>
          <p:cNvCxnSpPr>
            <a:cxnSpLocks/>
            <a:stCxn id="5" idx="7"/>
            <a:endCxn id="4" idx="7"/>
          </p:cNvCxnSpPr>
          <p:nvPr/>
        </p:nvCxnSpPr>
        <p:spPr>
          <a:xfrm flipH="1" flipV="1">
            <a:off x="3584131" y="3581110"/>
            <a:ext cx="2473569" cy="18807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52B135A-5990-4668-753C-86879100E391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 flipH="1" flipV="1">
            <a:off x="3314131" y="4232070"/>
            <a:ext cx="5185319" cy="6184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B76C025-D9DB-1E25-FE64-1C3FE659B236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>
            <a:off x="3314131" y="3469423"/>
            <a:ext cx="5185319" cy="6184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59B1F9-59A6-DBC1-F8EB-CFDB770DB2F4}"/>
              </a:ext>
            </a:extLst>
          </p:cNvPr>
          <p:cNvCxnSpPr>
            <a:cxnSpLocks/>
            <a:stCxn id="7" idx="6"/>
            <a:endCxn id="5" idx="6"/>
          </p:cNvCxnSpPr>
          <p:nvPr/>
        </p:nvCxnSpPr>
        <p:spPr>
          <a:xfrm flipH="1">
            <a:off x="6169537" y="1923905"/>
            <a:ext cx="111837" cy="38076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C9A0989-2E77-B23E-7C08-A67E75E44712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flipV="1">
            <a:off x="5405863" y="1923905"/>
            <a:ext cx="111837" cy="38076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B58CE-FC0F-BCDF-8D50-460C674A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258195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42E8-4CD8-EB6F-C05C-4848D570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rtl="0"/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Sequencers are everywhere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96F3-77C1-F2BE-0F60-3E6DFB1A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Used for achieving total order of events</a:t>
            </a:r>
            <a:br>
              <a:rPr lang="en-US" sz="1800" b="0" i="0" u="none" strike="noStrike" dirty="0"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Paxos leader implicitly works as a sequencer</a:t>
            </a:r>
            <a:br>
              <a:rPr lang="en-US" sz="1800" b="0" i="0" u="none" strike="noStrike" dirty="0"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NOPaxos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Hydra, Eris decouple the sequencer from consensus and propose implementing a sequencer as a separate component</a:t>
            </a:r>
            <a:br>
              <a:rPr lang="en-US" sz="1800" b="0" i="0" u="none" strike="noStrike" dirty="0"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All these sequencers achieve a total order that is </a:t>
            </a:r>
            <a:r>
              <a:rPr lang="en-US" sz="1800" b="1" i="1" u="none" strike="noStrike" dirty="0">
                <a:effectLst/>
                <a:latin typeface="Arial" panose="020B0604020202020204" pitchFamily="34" charset="0"/>
              </a:rPr>
              <a:t>arbitrary </a:t>
            </a:r>
            <a:r>
              <a:rPr lang="en-US" sz="1800" dirty="0">
                <a:latin typeface="Arial" panose="020B0604020202020204" pitchFamily="34" charset="0"/>
              </a:rPr>
              <a:t>i.e., any total order works.</a:t>
            </a:r>
            <a:br>
              <a:rPr lang="en-US" sz="1800" b="1" i="1" u="none" strike="noStrike" dirty="0"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An arbitrary total order is good enough for conventional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CF333-39DA-D3BB-F9AD-89BD41F7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04999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AB9D9-D7AD-AC6B-1727-AA705CC2D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22FD-0F9A-25E9-2B3B-46BC6C8D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Partial Order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398247-AD79-7922-E406-DCEC1A7AC362}"/>
              </a:ext>
            </a:extLst>
          </p:cNvPr>
          <p:cNvSpPr/>
          <p:nvPr/>
        </p:nvSpPr>
        <p:spPr>
          <a:xfrm>
            <a:off x="2932294" y="3469423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C069AA-EE77-AB1D-AB6D-AF9D15152C29}"/>
              </a:ext>
            </a:extLst>
          </p:cNvPr>
          <p:cNvSpPr/>
          <p:nvPr/>
        </p:nvSpPr>
        <p:spPr>
          <a:xfrm>
            <a:off x="5405863" y="5350218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861866-3986-101B-3E58-7963B26182CD}"/>
              </a:ext>
            </a:extLst>
          </p:cNvPr>
          <p:cNvSpPr/>
          <p:nvPr/>
        </p:nvSpPr>
        <p:spPr>
          <a:xfrm>
            <a:off x="8117613" y="3531268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5410CA-C483-75FC-8F8A-86536D84AEBC}"/>
              </a:ext>
            </a:extLst>
          </p:cNvPr>
          <p:cNvSpPr/>
          <p:nvPr/>
        </p:nvSpPr>
        <p:spPr>
          <a:xfrm>
            <a:off x="5517700" y="1542581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C20035-6225-7153-1EC5-7530B2E4FFED}"/>
              </a:ext>
            </a:extLst>
          </p:cNvPr>
          <p:cNvCxnSpPr>
            <a:cxnSpLocks/>
            <a:stCxn id="4" idx="5"/>
            <a:endCxn id="7" idx="5"/>
          </p:cNvCxnSpPr>
          <p:nvPr/>
        </p:nvCxnSpPr>
        <p:spPr>
          <a:xfrm flipV="1">
            <a:off x="3584131" y="2193541"/>
            <a:ext cx="2585406" cy="1926842"/>
          </a:xfrm>
          <a:prstGeom prst="straightConnector1">
            <a:avLst/>
          </a:prstGeom>
          <a:ln w="38100">
            <a:solidFill>
              <a:schemeClr val="accent1">
                <a:alpha val="9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A731BC-65A8-A7A8-4001-98B2609E0E84}"/>
              </a:ext>
            </a:extLst>
          </p:cNvPr>
          <p:cNvCxnSpPr>
            <a:cxnSpLocks/>
            <a:stCxn id="5" idx="5"/>
            <a:endCxn id="6" idx="5"/>
          </p:cNvCxnSpPr>
          <p:nvPr/>
        </p:nvCxnSpPr>
        <p:spPr>
          <a:xfrm flipV="1">
            <a:off x="6057700" y="4182228"/>
            <a:ext cx="2711750" cy="1818950"/>
          </a:xfrm>
          <a:prstGeom prst="straightConnector1">
            <a:avLst/>
          </a:prstGeom>
          <a:ln w="38100">
            <a:solidFill>
              <a:schemeClr val="accent1">
                <a:alpha val="9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48CAAB-3880-A301-5684-28267127C876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flipH="1">
            <a:off x="5517700" y="3642955"/>
            <a:ext cx="2711750" cy="1818950"/>
          </a:xfrm>
          <a:prstGeom prst="straightConnector1">
            <a:avLst/>
          </a:prstGeom>
          <a:ln w="38100">
            <a:solidFill>
              <a:schemeClr val="accent1">
                <a:alpha val="9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77E046-C008-F4C8-5BDB-CB1CB31D3ED3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flipH="1">
            <a:off x="3044131" y="1654268"/>
            <a:ext cx="2585406" cy="1926842"/>
          </a:xfrm>
          <a:prstGeom prst="straightConnector1">
            <a:avLst/>
          </a:prstGeom>
          <a:ln w="38100">
            <a:solidFill>
              <a:schemeClr val="accent1">
                <a:alpha val="9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F0F3C7-A292-981B-8B5D-DAFDD1B41CE5}"/>
              </a:ext>
            </a:extLst>
          </p:cNvPr>
          <p:cNvCxnSpPr>
            <a:cxnSpLocks/>
            <a:stCxn id="7" idx="7"/>
            <a:endCxn id="6" idx="7"/>
          </p:cNvCxnSpPr>
          <p:nvPr/>
        </p:nvCxnSpPr>
        <p:spPr>
          <a:xfrm>
            <a:off x="6169537" y="1654268"/>
            <a:ext cx="2599913" cy="1988687"/>
          </a:xfrm>
          <a:prstGeom prst="straightConnector1">
            <a:avLst/>
          </a:prstGeom>
          <a:ln w="38100">
            <a:solidFill>
              <a:schemeClr val="accent1">
                <a:alpha val="9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6641CB-DAB4-77D4-A05A-E51ADD0CD9BF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044131" y="4120383"/>
            <a:ext cx="2473569" cy="1880795"/>
          </a:xfrm>
          <a:prstGeom prst="straightConnector1">
            <a:avLst/>
          </a:prstGeom>
          <a:ln w="38100">
            <a:solidFill>
              <a:schemeClr val="accent1">
                <a:alpha val="9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B817D-8740-E357-8B1C-D0341BA9A2EA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 flipV="1">
            <a:off x="5629537" y="2193541"/>
            <a:ext cx="2599913" cy="1988687"/>
          </a:xfrm>
          <a:prstGeom prst="straightConnector1">
            <a:avLst/>
          </a:prstGeom>
          <a:ln w="38100">
            <a:solidFill>
              <a:schemeClr val="accent1">
                <a:alpha val="9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C3B232-0906-CFAC-7FC3-6B65EED4867A}"/>
              </a:ext>
            </a:extLst>
          </p:cNvPr>
          <p:cNvCxnSpPr>
            <a:cxnSpLocks/>
            <a:stCxn id="5" idx="7"/>
            <a:endCxn id="4" idx="7"/>
          </p:cNvCxnSpPr>
          <p:nvPr/>
        </p:nvCxnSpPr>
        <p:spPr>
          <a:xfrm flipH="1" flipV="1">
            <a:off x="3584131" y="3581110"/>
            <a:ext cx="2473569" cy="1880795"/>
          </a:xfrm>
          <a:prstGeom prst="straightConnector1">
            <a:avLst/>
          </a:prstGeom>
          <a:ln w="38100">
            <a:solidFill>
              <a:schemeClr val="accent1">
                <a:alpha val="9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DFD808-AA66-A350-F9A6-41C12B5611AA}"/>
              </a:ext>
            </a:extLst>
          </p:cNvPr>
          <p:cNvCxnSpPr>
            <a:cxnSpLocks/>
            <a:stCxn id="6" idx="4"/>
            <a:endCxn id="4" idx="4"/>
          </p:cNvCxnSpPr>
          <p:nvPr/>
        </p:nvCxnSpPr>
        <p:spPr>
          <a:xfrm flipH="1" flipV="1">
            <a:off x="3314131" y="4232070"/>
            <a:ext cx="5185319" cy="61845"/>
          </a:xfrm>
          <a:prstGeom prst="straightConnector1">
            <a:avLst/>
          </a:prstGeom>
          <a:ln w="38100">
            <a:solidFill>
              <a:schemeClr val="accent1">
                <a:alpha val="9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FF4F54-F236-E3FD-23F9-935E637A8871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>
            <a:off x="3314131" y="3469423"/>
            <a:ext cx="5185319" cy="61845"/>
          </a:xfrm>
          <a:prstGeom prst="straightConnector1">
            <a:avLst/>
          </a:prstGeom>
          <a:ln w="38100">
            <a:solidFill>
              <a:schemeClr val="accent1">
                <a:alpha val="9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F8A8A5-D16B-8ECD-4591-C9B42ADCA088}"/>
              </a:ext>
            </a:extLst>
          </p:cNvPr>
          <p:cNvCxnSpPr>
            <a:cxnSpLocks/>
            <a:stCxn id="7" idx="6"/>
            <a:endCxn id="5" idx="6"/>
          </p:cNvCxnSpPr>
          <p:nvPr/>
        </p:nvCxnSpPr>
        <p:spPr>
          <a:xfrm flipH="1">
            <a:off x="6169537" y="1923905"/>
            <a:ext cx="111837" cy="38076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4FBAD9-E2A2-566F-5D3E-010C11C94B45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flipV="1">
            <a:off x="5405863" y="1923905"/>
            <a:ext cx="111837" cy="38076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BE55A9-946E-A8AD-41DD-E82E80424CE9}"/>
              </a:ext>
            </a:extLst>
          </p:cNvPr>
          <p:cNvSpPr txBox="1"/>
          <p:nvPr/>
        </p:nvSpPr>
        <p:spPr>
          <a:xfrm>
            <a:off x="6215863" y="3493032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p=0.8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EA702-53AA-1FAB-2794-9632C73F947E}"/>
              </a:ext>
            </a:extLst>
          </p:cNvPr>
          <p:cNvSpPr txBox="1"/>
          <p:nvPr/>
        </p:nvSpPr>
        <p:spPr>
          <a:xfrm>
            <a:off x="4293219" y="2865196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p=0.2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F12BDB-B107-FFF0-99B4-A4EED5FB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925728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84C5-4773-CA90-5E91-5C1DC608E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BF0E-2816-34C5-2E71-B01AFC65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Partial Order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F4B8D-A098-D4A4-D00D-141FF0CFF538}"/>
              </a:ext>
            </a:extLst>
          </p:cNvPr>
          <p:cNvSpPr/>
          <p:nvPr/>
        </p:nvSpPr>
        <p:spPr>
          <a:xfrm>
            <a:off x="2932294" y="3469423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1650D4-C828-11C3-5124-E1B1F71E6286}"/>
              </a:ext>
            </a:extLst>
          </p:cNvPr>
          <p:cNvSpPr/>
          <p:nvPr/>
        </p:nvSpPr>
        <p:spPr>
          <a:xfrm>
            <a:off x="5405863" y="5350218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FB8A57-78FC-6B82-D967-E7AEAC2EBE4E}"/>
              </a:ext>
            </a:extLst>
          </p:cNvPr>
          <p:cNvSpPr/>
          <p:nvPr/>
        </p:nvSpPr>
        <p:spPr>
          <a:xfrm>
            <a:off x="8117613" y="3531268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34F248-C97A-C553-89CF-1A7885000D8E}"/>
              </a:ext>
            </a:extLst>
          </p:cNvPr>
          <p:cNvSpPr/>
          <p:nvPr/>
        </p:nvSpPr>
        <p:spPr>
          <a:xfrm>
            <a:off x="5517700" y="1542581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5C93A-786B-532B-8C64-C22A8692C23D}"/>
              </a:ext>
            </a:extLst>
          </p:cNvPr>
          <p:cNvCxnSpPr>
            <a:cxnSpLocks/>
            <a:stCxn id="4" idx="5"/>
            <a:endCxn id="7" idx="5"/>
          </p:cNvCxnSpPr>
          <p:nvPr/>
        </p:nvCxnSpPr>
        <p:spPr>
          <a:xfrm flipV="1">
            <a:off x="3584131" y="2193541"/>
            <a:ext cx="2585406" cy="19268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AA5F27-EE0A-D38F-2F7B-1E3CA5B52984}"/>
              </a:ext>
            </a:extLst>
          </p:cNvPr>
          <p:cNvCxnSpPr>
            <a:cxnSpLocks/>
            <a:stCxn id="5" idx="5"/>
            <a:endCxn id="6" idx="5"/>
          </p:cNvCxnSpPr>
          <p:nvPr/>
        </p:nvCxnSpPr>
        <p:spPr>
          <a:xfrm flipV="1">
            <a:off x="6057700" y="4182228"/>
            <a:ext cx="2711750" cy="18189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3A4665-6C42-76E0-3852-C52534A8355A}"/>
              </a:ext>
            </a:extLst>
          </p:cNvPr>
          <p:cNvCxnSpPr>
            <a:cxnSpLocks/>
            <a:stCxn id="7" idx="7"/>
            <a:endCxn id="6" idx="7"/>
          </p:cNvCxnSpPr>
          <p:nvPr/>
        </p:nvCxnSpPr>
        <p:spPr>
          <a:xfrm>
            <a:off x="6169537" y="1654268"/>
            <a:ext cx="2599913" cy="19886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3D666F-F5F3-E355-A640-02D695708963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044131" y="4120383"/>
            <a:ext cx="2473569" cy="18807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2EA109-0426-72E5-44F0-0AB5738CB7F0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>
            <a:off x="3314131" y="3469423"/>
            <a:ext cx="5185319" cy="618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4B671ED-B6B5-0D41-D552-BDE613EB001B}"/>
              </a:ext>
            </a:extLst>
          </p:cNvPr>
          <p:cNvCxnSpPr>
            <a:cxnSpLocks/>
            <a:stCxn id="7" idx="6"/>
            <a:endCxn id="5" idx="6"/>
          </p:cNvCxnSpPr>
          <p:nvPr/>
        </p:nvCxnSpPr>
        <p:spPr>
          <a:xfrm flipH="1">
            <a:off x="6169537" y="1923905"/>
            <a:ext cx="111837" cy="38076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F9ECC9-D651-F5CC-B184-0CAEAF918078}"/>
              </a:ext>
            </a:extLst>
          </p:cNvPr>
          <p:cNvSpPr txBox="1"/>
          <p:nvPr/>
        </p:nvSpPr>
        <p:spPr>
          <a:xfrm>
            <a:off x="6706536" y="145499"/>
            <a:ext cx="5429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With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Guassian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distributions, there will be no cycles in the resultant graph.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Topo. Ordering of this graph is our ordering of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8B240-6CC7-1EAC-6403-9CBD3902B39E}"/>
              </a:ext>
            </a:extLst>
          </p:cNvPr>
          <p:cNvSpPr txBox="1"/>
          <p:nvPr/>
        </p:nvSpPr>
        <p:spPr>
          <a:xfrm>
            <a:off x="91199" y="5060780"/>
            <a:ext cx="542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But which topological ordering?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EA72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9172A-4F32-D06F-E51E-DF840B26CAFE}"/>
              </a:ext>
            </a:extLst>
          </p:cNvPr>
          <p:cNvSpPr txBox="1"/>
          <p:nvPr/>
        </p:nvSpPr>
        <p:spPr>
          <a:xfrm>
            <a:off x="88199" y="5492589"/>
            <a:ext cx="542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Usually, multiple orderings are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possible.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EA72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8C0E1-FFD1-D3FE-ED1E-88322A563474}"/>
              </a:ext>
            </a:extLst>
          </p:cNvPr>
          <p:cNvSpPr txBox="1"/>
          <p:nvPr/>
        </p:nvSpPr>
        <p:spPr>
          <a:xfrm>
            <a:off x="7469493" y="5060780"/>
            <a:ext cx="542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But not in our case.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EA72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E5565-E75F-98D0-0419-EB0C65FF11B6}"/>
              </a:ext>
            </a:extLst>
          </p:cNvPr>
          <p:cNvSpPr txBox="1"/>
          <p:nvPr/>
        </p:nvSpPr>
        <p:spPr>
          <a:xfrm>
            <a:off x="7469492" y="5458313"/>
            <a:ext cx="542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Our resultant graph is a transitive tournament.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EA72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3AE3-3DF0-9FAD-9C66-05915B8D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426881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CC065-27BD-1AD0-487F-E7583C0B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ACE8-FD69-DD5C-74EE-422013E8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Partial Order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388162-A9E7-878F-76D7-A34477025185}"/>
              </a:ext>
            </a:extLst>
          </p:cNvPr>
          <p:cNvSpPr/>
          <p:nvPr/>
        </p:nvSpPr>
        <p:spPr>
          <a:xfrm>
            <a:off x="2112897" y="2648611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E854E1-072C-2508-C531-A8558F528C90}"/>
              </a:ext>
            </a:extLst>
          </p:cNvPr>
          <p:cNvSpPr/>
          <p:nvPr/>
        </p:nvSpPr>
        <p:spPr>
          <a:xfrm>
            <a:off x="6165433" y="2645917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5EADCA-E26F-8D47-E1B5-E5DCAD607758}"/>
              </a:ext>
            </a:extLst>
          </p:cNvPr>
          <p:cNvSpPr/>
          <p:nvPr/>
        </p:nvSpPr>
        <p:spPr>
          <a:xfrm>
            <a:off x="8113958" y="2645917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788875-916E-D928-50E5-E1C6D4DC53B6}"/>
              </a:ext>
            </a:extLst>
          </p:cNvPr>
          <p:cNvSpPr/>
          <p:nvPr/>
        </p:nvSpPr>
        <p:spPr>
          <a:xfrm>
            <a:off x="3835071" y="2633256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F48F66-B90B-2690-B1B4-84E9D882F53C}"/>
              </a:ext>
            </a:extLst>
          </p:cNvPr>
          <p:cNvCxnSpPr>
            <a:cxnSpLocks/>
            <a:stCxn id="4" idx="5"/>
            <a:endCxn id="7" idx="5"/>
          </p:cNvCxnSpPr>
          <p:nvPr/>
        </p:nvCxnSpPr>
        <p:spPr>
          <a:xfrm flipV="1">
            <a:off x="2764734" y="3284216"/>
            <a:ext cx="1722174" cy="15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EA24C9-8EBA-32D2-FA65-499F49D94EB1}"/>
              </a:ext>
            </a:extLst>
          </p:cNvPr>
          <p:cNvCxnSpPr>
            <a:cxnSpLocks/>
            <a:stCxn id="5" idx="5"/>
            <a:endCxn id="6" idx="5"/>
          </p:cNvCxnSpPr>
          <p:nvPr/>
        </p:nvCxnSpPr>
        <p:spPr>
          <a:xfrm>
            <a:off x="6817270" y="3296877"/>
            <a:ext cx="194852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2047E7-8D21-D929-946B-CAD3EA756E32}"/>
              </a:ext>
            </a:extLst>
          </p:cNvPr>
          <p:cNvCxnSpPr>
            <a:cxnSpLocks/>
            <a:stCxn id="7" idx="7"/>
            <a:endCxn id="6" idx="7"/>
          </p:cNvCxnSpPr>
          <p:nvPr/>
        </p:nvCxnSpPr>
        <p:spPr>
          <a:xfrm>
            <a:off x="4486908" y="2744943"/>
            <a:ext cx="4278887" cy="126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CDD9E3-96BA-AE03-E42E-59B8A749AC2B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2224734" y="3296877"/>
            <a:ext cx="4052536" cy="26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85FBFD-0776-D864-F74B-8450481DEECD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flipV="1">
            <a:off x="2494734" y="2645917"/>
            <a:ext cx="6001061" cy="26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DEC324F-7F6F-BE75-D2E8-37EE14E4DD9D}"/>
              </a:ext>
            </a:extLst>
          </p:cNvPr>
          <p:cNvCxnSpPr>
            <a:cxnSpLocks/>
            <a:stCxn id="7" idx="6"/>
            <a:endCxn id="5" idx="6"/>
          </p:cNvCxnSpPr>
          <p:nvPr/>
        </p:nvCxnSpPr>
        <p:spPr>
          <a:xfrm>
            <a:off x="4598745" y="3014580"/>
            <a:ext cx="2330362" cy="126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28BF55-AA70-16FF-CE12-C0E3CB97855F}"/>
              </a:ext>
            </a:extLst>
          </p:cNvPr>
          <p:cNvSpPr txBox="1"/>
          <p:nvPr/>
        </p:nvSpPr>
        <p:spPr>
          <a:xfrm>
            <a:off x="2962692" y="3945144"/>
            <a:ext cx="5429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 transitive tournament has a unique Hamiltonian Path.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[2]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88913-619E-33EA-8133-65E2E742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99BA1-A75E-97BB-F976-1271956C1420}"/>
              </a:ext>
            </a:extLst>
          </p:cNvPr>
          <p:cNvSpPr txBox="1"/>
          <p:nvPr/>
        </p:nvSpPr>
        <p:spPr>
          <a:xfrm>
            <a:off x="9122070" y="6598364"/>
            <a:ext cx="3161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" action="ppaction://noaction"/>
              </a:rPr>
              <a:t>[2] About the number of directed paths in tournaments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489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FE824-AA6E-A945-BFDA-D9AFD841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B173-3DFE-A734-2657-07FB89DF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Partial Order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7DD9C2-0CF3-6B3F-4614-D4C05F8E7323}"/>
              </a:ext>
            </a:extLst>
          </p:cNvPr>
          <p:cNvSpPr/>
          <p:nvPr/>
        </p:nvSpPr>
        <p:spPr>
          <a:xfrm>
            <a:off x="6404711" y="1309363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BF75F5-CCF8-3DEA-E1BE-4C882E1F406D}"/>
              </a:ext>
            </a:extLst>
          </p:cNvPr>
          <p:cNvSpPr/>
          <p:nvPr/>
        </p:nvSpPr>
        <p:spPr>
          <a:xfrm>
            <a:off x="9498747" y="1309365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FB54E7-710B-205D-67B3-B4F97652D284}"/>
              </a:ext>
            </a:extLst>
          </p:cNvPr>
          <p:cNvSpPr/>
          <p:nvPr/>
        </p:nvSpPr>
        <p:spPr>
          <a:xfrm>
            <a:off x="11065435" y="1309364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EF68D9-E97D-BE93-D319-71EFD7F16EF9}"/>
              </a:ext>
            </a:extLst>
          </p:cNvPr>
          <p:cNvSpPr/>
          <p:nvPr/>
        </p:nvSpPr>
        <p:spPr>
          <a:xfrm>
            <a:off x="7932059" y="1309365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AB170B-A307-199B-E0FB-40606E97CB1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262421" y="1690688"/>
            <a:ext cx="803014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8ADF10-A760-0E40-0188-C8591223C52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168385" y="1690687"/>
            <a:ext cx="763674" cy="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5F29483-6694-B9C7-E7D9-C0E327DF6AE8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8695733" y="1690689"/>
            <a:ext cx="80301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D81E33-2B87-6BAA-A3F2-84D22D125B61}"/>
              </a:ext>
            </a:extLst>
          </p:cNvPr>
          <p:cNvSpPr txBox="1"/>
          <p:nvPr/>
        </p:nvSpPr>
        <p:spPr>
          <a:xfrm>
            <a:off x="838200" y="2342538"/>
            <a:ext cx="7612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But what about intransitivity?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3D682-7C9E-BD14-3BFE-5000C3643724}"/>
              </a:ext>
            </a:extLst>
          </p:cNvPr>
          <p:cNvSpPr txBox="1"/>
          <p:nvPr/>
        </p:nvSpPr>
        <p:spPr>
          <a:xfrm>
            <a:off x="838199" y="3294248"/>
            <a:ext cx="8958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Ordering probabilities may not be transitive, depending on the clock drift distributions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E4BD8-3592-122B-B45A-29F4D47B8C31}"/>
              </a:ext>
            </a:extLst>
          </p:cNvPr>
          <p:cNvSpPr txBox="1"/>
          <p:nvPr/>
        </p:nvSpPr>
        <p:spPr>
          <a:xfrm>
            <a:off x="838200" y="4674843"/>
            <a:ext cx="8958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Such intransitivity could lead to cycles in our resultant graph.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762B-A189-2531-CDF7-CCE2C007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4619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88879-52D7-697E-01A4-305B5968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F7D1-A672-40A8-EB73-68B3993B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Partial Order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ABE0E8-C9E0-7ECA-F8E4-2EFF058DA81A}"/>
              </a:ext>
            </a:extLst>
          </p:cNvPr>
          <p:cNvSpPr/>
          <p:nvPr/>
        </p:nvSpPr>
        <p:spPr>
          <a:xfrm>
            <a:off x="2925241" y="3185664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1E60FA-01D9-A983-0B67-CDC337765100}"/>
              </a:ext>
            </a:extLst>
          </p:cNvPr>
          <p:cNvSpPr/>
          <p:nvPr/>
        </p:nvSpPr>
        <p:spPr>
          <a:xfrm>
            <a:off x="6019277" y="3185666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5A1771-1051-08E3-52F8-805FD45A3A45}"/>
              </a:ext>
            </a:extLst>
          </p:cNvPr>
          <p:cNvSpPr/>
          <p:nvPr/>
        </p:nvSpPr>
        <p:spPr>
          <a:xfrm>
            <a:off x="7585965" y="3185665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C45327-641D-4332-B677-AAD66B778177}"/>
              </a:ext>
            </a:extLst>
          </p:cNvPr>
          <p:cNvSpPr/>
          <p:nvPr/>
        </p:nvSpPr>
        <p:spPr>
          <a:xfrm>
            <a:off x="4452589" y="3185666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DEACA2-D36C-8CFA-12EE-8B126F08B7C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82951" y="3566989"/>
            <a:ext cx="803014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16424D-11E6-E78D-2AFA-2CA42B643A6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688915" y="3566988"/>
            <a:ext cx="763674" cy="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061540-7EA1-03B9-9E3B-E5EC82B8C40D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5216263" y="3566990"/>
            <a:ext cx="80301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D891C12-267E-7E93-26D0-83D2FB536C0E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 flipH="1">
            <a:off x="4854095" y="2401294"/>
            <a:ext cx="2" cy="3094036"/>
          </a:xfrm>
          <a:prstGeom prst="curvedConnector3">
            <a:avLst>
              <a:gd name="adj1" fmla="val -1143000000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17B49E-A2C6-C8C9-8451-4472CD986B86}"/>
              </a:ext>
            </a:extLst>
          </p:cNvPr>
          <p:cNvSpPr txBox="1"/>
          <p:nvPr/>
        </p:nvSpPr>
        <p:spPr>
          <a:xfrm>
            <a:off x="2704986" y="4520464"/>
            <a:ext cx="8958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 Topological Ordering Possible.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168FB-DE03-F2A0-01AA-4F598694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158324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8AAD0-B869-3ADD-3F34-59C18309F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41EC-BE26-DE70-A688-EC254359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Partial Order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0044E0-CEBA-167A-EF04-985D759298BB}"/>
              </a:ext>
            </a:extLst>
          </p:cNvPr>
          <p:cNvSpPr/>
          <p:nvPr/>
        </p:nvSpPr>
        <p:spPr>
          <a:xfrm>
            <a:off x="6226582" y="1309363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4AF84D-C80A-C8EA-2213-9A1923178FA4}"/>
              </a:ext>
            </a:extLst>
          </p:cNvPr>
          <p:cNvSpPr/>
          <p:nvPr/>
        </p:nvSpPr>
        <p:spPr>
          <a:xfrm>
            <a:off x="9320618" y="1309365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8299E1-7840-58D5-4CFB-AA48F488FAF2}"/>
              </a:ext>
            </a:extLst>
          </p:cNvPr>
          <p:cNvSpPr/>
          <p:nvPr/>
        </p:nvSpPr>
        <p:spPr>
          <a:xfrm>
            <a:off x="10887306" y="1309364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5D04CC-75A6-7FF8-2D37-FBE958FAD34C}"/>
              </a:ext>
            </a:extLst>
          </p:cNvPr>
          <p:cNvSpPr/>
          <p:nvPr/>
        </p:nvSpPr>
        <p:spPr>
          <a:xfrm>
            <a:off x="7753930" y="1309365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12527F-6C40-94A2-32A9-79515410616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084292" y="1690688"/>
            <a:ext cx="803014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8DED78-11E0-7AAC-7F79-A2726DD1AD1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6990256" y="1690687"/>
            <a:ext cx="763674" cy="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3B37309-B728-EA42-D73C-1F47AE6740C3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8517604" y="1690689"/>
            <a:ext cx="80301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C2789429-D8FF-1B5D-3544-82E7A24D6BE0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 flipH="1">
            <a:off x="8155436" y="524993"/>
            <a:ext cx="2" cy="3094036"/>
          </a:xfrm>
          <a:prstGeom prst="curvedConnector3">
            <a:avLst>
              <a:gd name="adj1" fmla="val -1143000000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1C651B-4001-8238-AAC6-54D127CC76D4}"/>
              </a:ext>
            </a:extLst>
          </p:cNvPr>
          <p:cNvSpPr txBox="1"/>
          <p:nvPr/>
        </p:nvSpPr>
        <p:spPr>
          <a:xfrm>
            <a:off x="743512" y="2844225"/>
            <a:ext cx="8958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One direction could be to remove enough edges to make the graph acyclic.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80C4F-1055-320B-F443-D9ADA50B1E02}"/>
              </a:ext>
            </a:extLst>
          </p:cNvPr>
          <p:cNvSpPr txBox="1"/>
          <p:nvPr/>
        </p:nvSpPr>
        <p:spPr>
          <a:xfrm>
            <a:off x="743511" y="3997762"/>
            <a:ext cx="8958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Clearly unfair towards some clients/messages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B5DB43-8777-BF94-D683-C86523702270}"/>
              </a:ext>
            </a:extLst>
          </p:cNvPr>
          <p:cNvSpPr txBox="1"/>
          <p:nvPr/>
        </p:nvSpPr>
        <p:spPr>
          <a:xfrm>
            <a:off x="743510" y="4658856"/>
            <a:ext cx="8958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Every time we process a set of messages, remove edges in a way that fairness is achieved over sufficiently long time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 Stochastic Fairness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35D78-908A-75AF-110F-C8701B86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71967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30CA7-EDD0-2BD7-6A9B-7B1916E19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30F9-A654-7EEF-6B83-4978AB38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Partial Order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3EB426-F6F5-AB19-EC28-11D793499DAE}"/>
              </a:ext>
            </a:extLst>
          </p:cNvPr>
          <p:cNvSpPr/>
          <p:nvPr/>
        </p:nvSpPr>
        <p:spPr>
          <a:xfrm>
            <a:off x="6226582" y="1309363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9FD2E6-097B-A751-1866-682A3C1A4342}"/>
              </a:ext>
            </a:extLst>
          </p:cNvPr>
          <p:cNvSpPr/>
          <p:nvPr/>
        </p:nvSpPr>
        <p:spPr>
          <a:xfrm>
            <a:off x="9320618" y="1309365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13F78-D4D6-B4D2-B890-91728426EF64}"/>
              </a:ext>
            </a:extLst>
          </p:cNvPr>
          <p:cNvSpPr/>
          <p:nvPr/>
        </p:nvSpPr>
        <p:spPr>
          <a:xfrm>
            <a:off x="10887306" y="1309364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FE08BC-BBDC-7743-E762-BB31359E9600}"/>
              </a:ext>
            </a:extLst>
          </p:cNvPr>
          <p:cNvSpPr/>
          <p:nvPr/>
        </p:nvSpPr>
        <p:spPr>
          <a:xfrm>
            <a:off x="7753930" y="1309365"/>
            <a:ext cx="763674" cy="7626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06C19-CA4F-5442-EC1F-73FCC3CC7B9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084292" y="1690688"/>
            <a:ext cx="803014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755E0A-B445-0963-DF11-C9E3EF70A78A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6990256" y="1690687"/>
            <a:ext cx="763674" cy="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3C2C692-7F67-A97C-81E1-FFBBA5ADDFC0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8517604" y="1690689"/>
            <a:ext cx="80301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7A5F059D-D05A-EBBF-8781-2054B3A85892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 flipH="1">
            <a:off x="8155436" y="524993"/>
            <a:ext cx="2" cy="3094036"/>
          </a:xfrm>
          <a:prstGeom prst="curvedConnector3">
            <a:avLst>
              <a:gd name="adj1" fmla="val -1143000000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E2307F-C766-54D9-F982-A2549388B6C5}"/>
              </a:ext>
            </a:extLst>
          </p:cNvPr>
          <p:cNvSpPr txBox="1"/>
          <p:nvPr/>
        </p:nvSpPr>
        <p:spPr>
          <a:xfrm>
            <a:off x="743512" y="2844225"/>
            <a:ext cx="8958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9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One direction could be to remove enough edges to make the graph acyclic.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E022B-6112-5F7F-400A-098C3E54F978}"/>
              </a:ext>
            </a:extLst>
          </p:cNvPr>
          <p:cNvSpPr txBox="1"/>
          <p:nvPr/>
        </p:nvSpPr>
        <p:spPr>
          <a:xfrm>
            <a:off x="743511" y="3997762"/>
            <a:ext cx="8958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9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Clearly unfair towards some clients/messages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C6085-3972-8247-87D0-CE09E52F7606}"/>
              </a:ext>
            </a:extLst>
          </p:cNvPr>
          <p:cNvSpPr txBox="1"/>
          <p:nvPr/>
        </p:nvSpPr>
        <p:spPr>
          <a:xfrm>
            <a:off x="743510" y="4658856"/>
            <a:ext cx="8958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9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Every time we process a set of messages, remove edges in a way that fairness is achieved over sufficiently long time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9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 Stochastic Fairness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8E8E8">
                  <a:lumMod val="90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900E1A-AC03-E507-C737-831BF573B681}"/>
              </a:ext>
            </a:extLst>
          </p:cNvPr>
          <p:cNvSpPr/>
          <p:nvPr/>
        </p:nvSpPr>
        <p:spPr>
          <a:xfrm>
            <a:off x="1116281" y="3382834"/>
            <a:ext cx="7978706" cy="2058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Finding minimum number of edges to remove which make the graph acyclic is an NP-hard problem in itself.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(Minimum Feedback Arc Set)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E0AE50-E6C6-BDB0-51D6-1B314929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03204251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FEAA4-0ABB-6CDE-E02B-EBBEB2361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F7723-F78D-31CF-CBBC-37248799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Partial Order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EA76-9806-7F4D-545F-51C55DC6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Intransitivity hurts, more research work needed.</a:t>
            </a:r>
          </a:p>
          <a:p>
            <a:r>
              <a:rPr lang="en-US" dirty="0"/>
              <a:t>With transitivity (via Gaussian distributions), we get a unique linear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590CF-563B-22B7-6FD6-8B8BF646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6997636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2FF64-CC92-3895-5D76-8845AEA1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B3AFE-C3B9-F702-09DC-03FB4C98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Partial Order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0162-F834-560C-8B72-A512EB38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Once we have a linear ordering, this is not our final ordering yet</a:t>
            </a:r>
          </a:p>
          <a:p>
            <a:r>
              <a:rPr lang="en-US" sz="2200" dirty="0"/>
              <a:t>Some adjacent elements have ordering probability just more than 0.5, some may have closer to 1. So not a good confidence.</a:t>
            </a:r>
          </a:p>
          <a:p>
            <a:r>
              <a:rPr lang="en-US" sz="2200" dirty="0"/>
              <a:t>Make batches of adjacent elements so that all the elements of one batch don’t have good enough probability that they can be ordered confidently</a:t>
            </a:r>
          </a:p>
          <a:p>
            <a:r>
              <a:rPr lang="en-US" sz="2200" dirty="0"/>
              <a:t>Successive batches can be ordered confidently</a:t>
            </a:r>
          </a:p>
          <a:p>
            <a:r>
              <a:rPr lang="en-US" sz="2200" dirty="0"/>
              <a:t>what we now get is a fair partial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BF313-A709-7587-2C64-A8CA97D3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200211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C99FF-0575-C686-0441-8A7C7943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4D88D-E86D-C58C-ECF5-0910F13D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94" y="2354239"/>
            <a:ext cx="7121411" cy="39480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62F860-A74B-642E-566E-FB80BB17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137829382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DE8E6-3934-65AF-F2A8-2FE60829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rtl="0"/>
            <a:r>
              <a:rPr lang="en-US" b="0" i="0" u="none" strike="noStrike">
                <a:effectLst/>
                <a:latin typeface="Arial" panose="020B0604020202020204" pitchFamily="34" charset="0"/>
              </a:rPr>
              <a:t>Need for Fair Order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0629-54F1-1B18-2FB7-B936B6D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Arial" panose="020B0604020202020204" pitchFamily="34" charset="0"/>
              </a:rPr>
              <a:t>An emerging class of applications are not okay with arbitrary order</a:t>
            </a:r>
            <a:br>
              <a:rPr lang="en-US" b="0" i="0" u="none" strike="noStrike">
                <a:effectLst/>
                <a:latin typeface="Arial" panose="020B0604020202020204" pitchFamily="34" charset="0"/>
              </a:rPr>
            </a:b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Arial" panose="020B0604020202020204" pitchFamily="34" charset="0"/>
              </a:rPr>
              <a:t>These applications require a fair order where fairness amounts to accounting for event generation timestamp while defining the total order</a:t>
            </a:r>
            <a:br>
              <a:rPr lang="en-US" b="0" i="0" u="none" strike="noStrike">
                <a:effectLst/>
                <a:latin typeface="Arial" panose="020B0604020202020204" pitchFamily="34" charset="0"/>
              </a:rPr>
            </a:br>
            <a:endParaRPr lang="en-US" b="0" i="0" u="none" strike="noStrike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Arial" panose="020B0604020202020204" pitchFamily="34" charset="0"/>
              </a:rPr>
              <a:t>Financial exchanges, ad exchanges, competitive marketplaces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52E35-7667-7A1B-A097-7BBB1165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8170393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36A5-62FA-0555-2A39-94CE565F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next steps.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50EA-4A59-8F02-7B96-66FCEBB5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Extending the model for online sequencing</a:t>
            </a:r>
          </a:p>
          <a:p>
            <a:r>
              <a:rPr lang="en-US" dirty="0"/>
              <a:t>Characterizing </a:t>
            </a:r>
          </a:p>
          <a:p>
            <a:pPr lvl="1"/>
            <a:r>
              <a:rPr lang="en-US" dirty="0"/>
              <a:t>Especially transitivity property i.e., when it is safe to assume, what is the downside of assuming it for arbitrary distributions</a:t>
            </a:r>
          </a:p>
          <a:p>
            <a:r>
              <a:rPr lang="en-US" dirty="0"/>
              <a:t>Scalability of the sequencer via hierarchical sequencing</a:t>
            </a:r>
          </a:p>
          <a:p>
            <a:r>
              <a:rPr lang="en-US" dirty="0"/>
              <a:t>Fault tolerance </a:t>
            </a:r>
          </a:p>
          <a:p>
            <a:pPr lvl="1"/>
            <a:r>
              <a:rPr lang="en-US" dirty="0"/>
              <a:t>Against Byzantine faults?</a:t>
            </a:r>
          </a:p>
          <a:p>
            <a:r>
              <a:rPr lang="en-US" dirty="0"/>
              <a:t>Extension to </a:t>
            </a:r>
            <a:r>
              <a:rPr lang="en-US" i="1" dirty="0"/>
              <a:t>stochastically-fair</a:t>
            </a:r>
            <a:r>
              <a:rPr lang="en-US" dirty="0"/>
              <a:t> total order</a:t>
            </a:r>
          </a:p>
          <a:p>
            <a:r>
              <a:rPr lang="en-US" dirty="0"/>
              <a:t>And more.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E15409-7C15-2463-67B3-A1721F3BCC2C}"/>
              </a:ext>
            </a:extLst>
          </p:cNvPr>
          <p:cNvCxnSpPr>
            <a:cxnSpLocks/>
          </p:cNvCxnSpPr>
          <p:nvPr/>
        </p:nvCxnSpPr>
        <p:spPr>
          <a:xfrm>
            <a:off x="3465556" y="2617298"/>
            <a:ext cx="376518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21DB5F-4B06-2074-E75D-56B222CA34BC}"/>
              </a:ext>
            </a:extLst>
          </p:cNvPr>
          <p:cNvSpPr txBox="1"/>
          <p:nvPr/>
        </p:nvSpPr>
        <p:spPr>
          <a:xfrm>
            <a:off x="3465556" y="22479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C67F-01EF-8C4B-AECC-268A1906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75963046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10813-5405-B9CB-F757-FF99291F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Challenge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B756-7712-C1B1-49F8-5237AE33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Challenging to achieve fair order in a general distributed setting.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Two main culprits: </a:t>
            </a:r>
          </a:p>
          <a:p>
            <a:pPr marL="1143000" lvl="2" indent="-228600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Noisy timestamps</a:t>
            </a:r>
          </a:p>
          <a:p>
            <a:pPr marL="1143000" lvl="2" indent="-228600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Asynchrony in data path: host + physical network</a:t>
            </a:r>
            <a:br>
              <a:rPr lang="en-US" b="0" i="0" u="none" strike="noStrike" dirty="0">
                <a:effectLst/>
                <a:latin typeface="Arial" panose="020B0604020202020204" pitchFamily="34" charset="0"/>
              </a:rPr>
            </a:b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fontAlgn="base"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</a:rPr>
              <a:t>What can we do?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0291C-AA17-3899-DE42-54CD2F20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4236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4D224-5178-681C-4743-9313F7A6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What’s out there?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CD947-9B30-D89E-2ECB-37BCE1B5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0" y="1955550"/>
            <a:ext cx="3355593" cy="3600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A8F8D-7460-0733-B961-18005D22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655" y="2057982"/>
            <a:ext cx="3758184" cy="3395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65025-3B56-BEAA-EFCC-9A0987794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955" y="2143395"/>
            <a:ext cx="3758184" cy="3224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B6E6BE-F141-FBB5-F158-BE9759EEE9D2}"/>
              </a:ext>
            </a:extLst>
          </p:cNvPr>
          <p:cNvSpPr txBox="1"/>
          <p:nvPr/>
        </p:nvSpPr>
        <p:spPr>
          <a:xfrm>
            <a:off x="878731" y="5369599"/>
            <a:ext cx="295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On-premises exchanges / private data centers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BEEBA-FC45-3F8F-150E-4B11C4139718}"/>
              </a:ext>
            </a:extLst>
          </p:cNvPr>
          <p:cNvSpPr txBox="1"/>
          <p:nvPr/>
        </p:nvSpPr>
        <p:spPr>
          <a:xfrm>
            <a:off x="4863630" y="5367746"/>
            <a:ext cx="2953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Single region public cloud +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time resolution of microseconds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73B3B-8A6B-41E0-BD8E-D0BAD9B1B3FB}"/>
              </a:ext>
            </a:extLst>
          </p:cNvPr>
          <p:cNvSpPr txBox="1"/>
          <p:nvPr/>
        </p:nvSpPr>
        <p:spPr>
          <a:xfrm>
            <a:off x="9290978" y="5367746"/>
            <a:ext cx="295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Everywhere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But probabilistic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5E686-49DA-E605-38DE-AADE031046B5}"/>
              </a:ext>
            </a:extLst>
          </p:cNvPr>
          <p:cNvSpPr txBox="1"/>
          <p:nvPr/>
        </p:nvSpPr>
        <p:spPr>
          <a:xfrm>
            <a:off x="5620338" y="2649741"/>
            <a:ext cx="7141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Onyx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EE6B-146F-F7C5-5F98-DB9884E8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98613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C6450-46E6-F9F6-7641-C7262B72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3445-8E5D-FA2A-CE52-EA7F65C5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 Simple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F8024-26FA-3601-0AE8-C10E5716BEE9}"/>
              </a:ext>
            </a:extLst>
          </p:cNvPr>
          <p:cNvSpPr txBox="1"/>
          <p:nvPr/>
        </p:nvSpPr>
        <p:spPr>
          <a:xfrm>
            <a:off x="638880" y="2013404"/>
            <a:ext cx="110875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TrueTime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(Spanner) API to represent each timestamp as an interval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Two non-overlapping intervals can be confidently ordered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Two overlapping intervals must be assigned the same sequence number/rank as ordering is uncertain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 will use this as a baseline later 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F5CF7-1691-758D-F49E-EA986DE2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6652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D7583-65CE-FD5B-F047-8ED7AFA8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0312-C3C7-E0A1-261B-8CE2E1B8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Fair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9858-6696-1E3A-4BF1-DDF8B7D8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Lamport introduced </a:t>
            </a:r>
            <a:r>
              <a:rPr lang="en-US" i="1" dirty="0"/>
              <a:t>happened-before, </a:t>
            </a:r>
          </a:p>
          <a:p>
            <a:r>
              <a:rPr lang="en-US" dirty="0"/>
              <a:t>Causally related events can be related with</a:t>
            </a:r>
          </a:p>
          <a:p>
            <a:r>
              <a:rPr lang="en-US" dirty="0"/>
              <a:t>Achieves partial order on all causally relatable events</a:t>
            </a:r>
          </a:p>
          <a:p>
            <a:r>
              <a:rPr lang="en-US" dirty="0"/>
              <a:t>Concurrent events are not relatable with  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E1D6BF-0AE2-EAEE-CE73-BC8715B93F10}"/>
              </a:ext>
            </a:extLst>
          </p:cNvPr>
          <p:cNvCxnSpPr>
            <a:cxnSpLocks/>
          </p:cNvCxnSpPr>
          <p:nvPr/>
        </p:nvCxnSpPr>
        <p:spPr>
          <a:xfrm>
            <a:off x="7120919" y="2065468"/>
            <a:ext cx="376518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43C9C-17F1-3FCA-117D-320F9889B21A}"/>
              </a:ext>
            </a:extLst>
          </p:cNvPr>
          <p:cNvCxnSpPr>
            <a:cxnSpLocks/>
          </p:cNvCxnSpPr>
          <p:nvPr/>
        </p:nvCxnSpPr>
        <p:spPr>
          <a:xfrm>
            <a:off x="7752678" y="2562112"/>
            <a:ext cx="376518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8E145E-25A5-B74C-F4B2-8011621BDBDB}"/>
              </a:ext>
            </a:extLst>
          </p:cNvPr>
          <p:cNvCxnSpPr>
            <a:cxnSpLocks/>
          </p:cNvCxnSpPr>
          <p:nvPr/>
        </p:nvCxnSpPr>
        <p:spPr>
          <a:xfrm>
            <a:off x="7376160" y="3575124"/>
            <a:ext cx="376518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683A0-542F-ABD0-2A97-E4E68628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14884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6BB7-FB52-9C27-0ECA-53F1A062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Fair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94B6-C6D8-D9C0-86F2-77076327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precisely interested in ordering these concurrent events</a:t>
            </a:r>
          </a:p>
          <a:p>
            <a:r>
              <a:rPr lang="en-US" dirty="0"/>
              <a:t>I introduce: </a:t>
            </a:r>
            <a:r>
              <a:rPr lang="en-US" i="1" dirty="0"/>
              <a:t>likely-happened-before</a:t>
            </a:r>
            <a:r>
              <a:rPr lang="en-US" dirty="0"/>
              <a:t>,</a:t>
            </a:r>
          </a:p>
          <a:p>
            <a:r>
              <a:rPr lang="en-US" dirty="0"/>
              <a:t>x	 y means x happened before y with probability </a:t>
            </a:r>
            <a:r>
              <a:rPr lang="en-US" i="1" dirty="0"/>
              <a:t>p</a:t>
            </a:r>
          </a:p>
          <a:p>
            <a:r>
              <a:rPr lang="en-US" dirty="0"/>
              <a:t>An ordering of events using	      where </a:t>
            </a:r>
            <a:r>
              <a:rPr lang="en-US" i="1" dirty="0"/>
              <a:t>p </a:t>
            </a:r>
            <a:r>
              <a:rPr lang="en-US" dirty="0"/>
              <a:t>is sufficiently high, is fair 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C3712D-3785-27FE-D61A-0B49A0A5B27D}"/>
              </a:ext>
            </a:extLst>
          </p:cNvPr>
          <p:cNvCxnSpPr>
            <a:cxnSpLocks/>
          </p:cNvCxnSpPr>
          <p:nvPr/>
        </p:nvCxnSpPr>
        <p:spPr>
          <a:xfrm>
            <a:off x="6811383" y="2651896"/>
            <a:ext cx="376518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CF233B-AD94-F0EB-5D81-5F4D5DC9FD11}"/>
              </a:ext>
            </a:extLst>
          </p:cNvPr>
          <p:cNvSpPr txBox="1"/>
          <p:nvPr/>
        </p:nvSpPr>
        <p:spPr>
          <a:xfrm>
            <a:off x="6785537" y="228256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A3343-BCB1-86FD-B45C-E000BE5C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E49A0C-D679-34FF-F328-D9FF331E49B3}"/>
              </a:ext>
            </a:extLst>
          </p:cNvPr>
          <p:cNvCxnSpPr>
            <a:cxnSpLocks/>
          </p:cNvCxnSpPr>
          <p:nvPr/>
        </p:nvCxnSpPr>
        <p:spPr>
          <a:xfrm>
            <a:off x="1420350" y="3118144"/>
            <a:ext cx="376518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8BCCA2-5276-2D3C-BD98-AA6BA678FF82}"/>
              </a:ext>
            </a:extLst>
          </p:cNvPr>
          <p:cNvSpPr txBox="1"/>
          <p:nvPr/>
        </p:nvSpPr>
        <p:spPr>
          <a:xfrm>
            <a:off x="1394504" y="27488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399392-BCF9-13AA-C84E-89137358B57D}"/>
              </a:ext>
            </a:extLst>
          </p:cNvPr>
          <p:cNvCxnSpPr>
            <a:cxnSpLocks/>
          </p:cNvCxnSpPr>
          <p:nvPr/>
        </p:nvCxnSpPr>
        <p:spPr>
          <a:xfrm>
            <a:off x="5451286" y="3613666"/>
            <a:ext cx="376518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C05DBD-8B21-22AB-727A-30CBE7241EBB}"/>
              </a:ext>
            </a:extLst>
          </p:cNvPr>
          <p:cNvSpPr txBox="1"/>
          <p:nvPr/>
        </p:nvSpPr>
        <p:spPr>
          <a:xfrm>
            <a:off x="5425440" y="3244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504264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88385-1307-4C4F-4622-C64B6C2B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i="1" dirty="0"/>
              <a:t>Two Questions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9E4E-33DA-68F1-F2F5-6B25127A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to find </a:t>
            </a:r>
            <a:r>
              <a:rPr lang="en-US" i="1" dirty="0"/>
              <a:t>p </a:t>
            </a:r>
            <a:r>
              <a:rPr lang="en-US" dirty="0"/>
              <a:t>for two messages?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to achieve a total or partial order from the pairwise relations?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C9E0A-C329-DB4A-D536-4ADFA86F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25251736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1087</Words>
  <Application>Microsoft Macintosh PowerPoint</Application>
  <PresentationFormat>Widescreen</PresentationFormat>
  <Paragraphs>213</Paragraphs>
  <Slides>30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Wingdings</vt:lpstr>
      <vt:lpstr>1_Office Theme</vt:lpstr>
      <vt:lpstr>Towards Probabilistic Fair Order</vt:lpstr>
      <vt:lpstr>Sequencers are everywhere</vt:lpstr>
      <vt:lpstr>Need for Fair Order</vt:lpstr>
      <vt:lpstr>Challenge</vt:lpstr>
      <vt:lpstr>What’s out there?</vt:lpstr>
      <vt:lpstr>A Simple Solution</vt:lpstr>
      <vt:lpstr>Probabilistic Fair Ordering</vt:lpstr>
      <vt:lpstr>Probabilistic Fair Ordering</vt:lpstr>
      <vt:lpstr>Two Questions</vt:lpstr>
      <vt:lpstr>Overview – Before Tommy</vt:lpstr>
      <vt:lpstr>Overview – After Tommy</vt:lpstr>
      <vt:lpstr>Overview – After Tommy</vt:lpstr>
      <vt:lpstr>Ordering Probability p</vt:lpstr>
      <vt:lpstr>Ordering Probability p</vt:lpstr>
      <vt:lpstr>Ordering Probability p</vt:lpstr>
      <vt:lpstr>Ordering Probability p</vt:lpstr>
      <vt:lpstr>Ordering Probability p</vt:lpstr>
      <vt:lpstr>Partial Order</vt:lpstr>
      <vt:lpstr>Partial Order</vt:lpstr>
      <vt:lpstr>Partial Order</vt:lpstr>
      <vt:lpstr>Partial Order</vt:lpstr>
      <vt:lpstr>Partial Order</vt:lpstr>
      <vt:lpstr>Partial Order</vt:lpstr>
      <vt:lpstr>Partial Order</vt:lpstr>
      <vt:lpstr>Partial Order</vt:lpstr>
      <vt:lpstr>Partial Order</vt:lpstr>
      <vt:lpstr>Partial Order</vt:lpstr>
      <vt:lpstr>Partial Order</vt:lpstr>
      <vt:lpstr>Simulation Result</vt:lpstr>
      <vt:lpstr>Many next steps.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1</cp:revision>
  <dcterms:created xsi:type="dcterms:W3CDTF">2025-10-29T17:15:14Z</dcterms:created>
  <dcterms:modified xsi:type="dcterms:W3CDTF">2025-10-29T17:16:38Z</dcterms:modified>
</cp:coreProperties>
</file>