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294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411" r:id="rId14"/>
    <p:sldId id="390" r:id="rId15"/>
    <p:sldId id="424" r:id="rId16"/>
    <p:sldId id="420" r:id="rId17"/>
    <p:sldId id="409" r:id="rId18"/>
    <p:sldId id="423" r:id="rId19"/>
    <p:sldId id="425" r:id="rId20"/>
    <p:sldId id="414" r:id="rId21"/>
    <p:sldId id="416" r:id="rId22"/>
    <p:sldId id="391" r:id="rId23"/>
    <p:sldId id="408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3" r:id="rId33"/>
    <p:sldId id="404" r:id="rId34"/>
    <p:sldId id="405" r:id="rId35"/>
    <p:sldId id="410" r:id="rId36"/>
    <p:sldId id="407" r:id="rId37"/>
    <p:sldId id="312" r:id="rId38"/>
    <p:sldId id="1852" r:id="rId39"/>
    <p:sldId id="1853" r:id="rId40"/>
    <p:sldId id="314" r:id="rId41"/>
    <p:sldId id="417" r:id="rId42"/>
    <p:sldId id="418" r:id="rId43"/>
    <p:sldId id="318" r:id="rId44"/>
    <p:sldId id="320" r:id="rId45"/>
    <p:sldId id="321" r:id="rId46"/>
    <p:sldId id="322" r:id="rId47"/>
    <p:sldId id="324" r:id="rId48"/>
    <p:sldId id="325" r:id="rId49"/>
    <p:sldId id="326" r:id="rId50"/>
    <p:sldId id="328" r:id="rId51"/>
    <p:sldId id="329" r:id="rId52"/>
    <p:sldId id="1854" r:id="rId53"/>
    <p:sldId id="429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3" r:id="rId64"/>
    <p:sldId id="372" r:id="rId65"/>
    <p:sldId id="374" r:id="rId66"/>
    <p:sldId id="375" r:id="rId67"/>
    <p:sldId id="350" r:id="rId68"/>
    <p:sldId id="430" r:id="rId69"/>
    <p:sldId id="359" r:id="rId70"/>
    <p:sldId id="427" r:id="rId71"/>
    <p:sldId id="360" r:id="rId72"/>
    <p:sldId id="428" r:id="rId73"/>
    <p:sldId id="431" r:id="rId74"/>
    <p:sldId id="353" r:id="rId75"/>
    <p:sldId id="354" r:id="rId76"/>
    <p:sldId id="361" r:id="rId77"/>
    <p:sldId id="432" r:id="rId78"/>
    <p:sldId id="351" r:id="rId79"/>
    <p:sldId id="35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6"/>
    <p:restoredTop sz="94805"/>
  </p:normalViewPr>
  <p:slideViewPr>
    <p:cSldViewPr snapToGrid="0">
      <p:cViewPr varScale="1">
        <p:scale>
          <a:sx n="127" d="100"/>
          <a:sy n="12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F9320B8-BE5D-CD3B-639E-2B00B15F0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>
            <a:extLst>
              <a:ext uri="{FF2B5EF4-FFF2-40B4-BE49-F238E27FC236}">
                <a16:creationId xmlns:a16="http://schemas.microsoft.com/office/drawing/2014/main" id="{A3189C31-0E68-24E5-3A07-454420467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>
            <a:extLst>
              <a:ext uri="{FF2B5EF4-FFF2-40B4-BE49-F238E27FC236}">
                <a16:creationId xmlns:a16="http://schemas.microsoft.com/office/drawing/2014/main" id="{DC93FAA8-0F10-3563-C5C4-AAF2216C6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76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arrival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receiver.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arrive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receivers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unpredictable</a:t>
            </a:r>
            <a:r>
              <a:rPr lang="zh-CN" altLang="en-US" dirty="0"/>
              <a:t> </a:t>
            </a:r>
            <a:r>
              <a:rPr lang="en-US" altLang="zh-CN" dirty="0"/>
              <a:t>times.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receivers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timeline,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receiver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EF7A7-27AB-6E4C-AB55-71A628D244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33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45E815E-9F83-4208-CBFD-FAB1AD231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482B5E2-D71B-75B1-A260-B41FBC1A39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545BED2-ECDE-F1FB-A952-6FE45A3A0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073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1A7CDDD-4D4B-C139-DED2-A9E95D68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3CAE20D-542E-5965-9D17-775D6DE9EA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5F8555-6CA4-0C6B-7118-EFF7993CA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9397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8466929-A9BD-B906-9740-28EDEA9C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797E122-BAD1-332F-1053-6E4B5C1B0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F35DB71D-33A4-CA58-A9B2-79C67B787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queues are filled with older and newer orders and we simply prioritize the orders with price closer to the mid-price, it may violate fairness. Perhaps another order in some other queue would have moved mid-price in favor of the order being de-prioritized if everything was FIFO.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0250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315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BD42CBD-B143-94B9-B5DC-DC78D333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F7C14042-1FB9-0B14-5834-BD7AD8A15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68391AA-0D33-6CDA-8C52-F4F7359D6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0320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image" Target="../media/image5.emf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6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oleObject" Target="../embeddings/oleObject1.bin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slideLayout" Target="../slideLayouts/slideLayout2.xml"/><Relationship Id="rId86" Type="http://schemas.openxmlformats.org/officeDocument/2006/relationships/image" Target="../media/image7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61" Type="http://schemas.openxmlformats.org/officeDocument/2006/relationships/tags" Target="../tags/tag61.xml"/><Relationship Id="rId8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3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6.xml"/><Relationship Id="rId21" Type="http://schemas.openxmlformats.org/officeDocument/2006/relationships/image" Target="../media/image23.svg"/><Relationship Id="rId7" Type="http://schemas.microsoft.com/office/2007/relationships/diagramDrawing" Target="../diagrams/drawing6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7.xml"/><Relationship Id="rId21" Type="http://schemas.openxmlformats.org/officeDocument/2006/relationships/image" Target="../media/image23.svg"/><Relationship Id="rId7" Type="http://schemas.microsoft.com/office/2007/relationships/diagramDrawing" Target="../diagrams/drawing7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8.xml"/><Relationship Id="rId21" Type="http://schemas.openxmlformats.org/officeDocument/2006/relationships/image" Target="../media/image23.svg"/><Relationship Id="rId7" Type="http://schemas.microsoft.com/office/2007/relationships/diagramDrawing" Target="../diagrams/drawing8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9.xml"/><Relationship Id="rId21" Type="http://schemas.openxmlformats.org/officeDocument/2006/relationships/image" Target="../media/image23.svg"/><Relationship Id="rId7" Type="http://schemas.microsoft.com/office/2007/relationships/diagramDrawing" Target="../diagrams/drawing9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10.xml"/><Relationship Id="rId21" Type="http://schemas.openxmlformats.org/officeDocument/2006/relationships/image" Target="../media/image23.svg"/><Relationship Id="rId7" Type="http://schemas.microsoft.com/office/2007/relationships/diagramDrawing" Target="../diagrams/drawing10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11.xml"/><Relationship Id="rId21" Type="http://schemas.openxmlformats.org/officeDocument/2006/relationships/image" Target="../media/image23.svg"/><Relationship Id="rId7" Type="http://schemas.microsoft.com/office/2007/relationships/diagramDrawing" Target="../diagrams/drawing11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12.xml"/><Relationship Id="rId21" Type="http://schemas.openxmlformats.org/officeDocument/2006/relationships/image" Target="../media/image23.svg"/><Relationship Id="rId7" Type="http://schemas.microsoft.com/office/2007/relationships/diagramDrawing" Target="../diagrams/drawing12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94C19-636C-6217-A88E-E21D23C13D26}"/>
              </a:ext>
            </a:extLst>
          </p:cNvPr>
          <p:cNvSpPr txBox="1"/>
          <p:nvPr/>
        </p:nvSpPr>
        <p:spPr>
          <a:xfrm>
            <a:off x="240323" y="1997839"/>
            <a:ext cx="11711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Can we use the public cloud to </a:t>
            </a:r>
            <a:r>
              <a:rPr lang="en-US" sz="6000" dirty="0">
                <a:solidFill>
                  <a:srgbClr val="C00000"/>
                </a:solidFill>
              </a:rPr>
              <a:t>build</a:t>
            </a:r>
            <a:r>
              <a:rPr lang="en-US" sz="6000" dirty="0"/>
              <a:t> and </a:t>
            </a:r>
            <a:r>
              <a:rPr lang="en-US" sz="6000" dirty="0">
                <a:solidFill>
                  <a:srgbClr val="C00000"/>
                </a:solidFill>
              </a:rPr>
              <a:t>scale</a:t>
            </a:r>
          </a:p>
          <a:p>
            <a:pPr algn="ctr"/>
            <a:r>
              <a:rPr lang="en-US" sz="6000" dirty="0"/>
              <a:t>financial exchanges?</a:t>
            </a:r>
          </a:p>
        </p:txBody>
      </p:sp>
    </p:spTree>
    <p:extLst>
      <p:ext uri="{BB962C8B-B14F-4D97-AF65-F5344CB8AC3E}">
        <p14:creationId xmlns:p14="http://schemas.microsoft.com/office/powerpoint/2010/main" val="318136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4A8CD6C0-A063-01B1-C7F5-9C54C3F8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ED002CF-80EC-C140-9B03-E1AEB6DA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5D62B2-30C3-9CB3-5C5C-75D5C763F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81BD3367-97A9-AE7B-028E-6FD291F5A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8945D019-CCE7-C804-489C-E8D46FE2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E08653-441F-F262-CA19-3C0CB292D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E6C7FAC-07F4-1EBB-F958-B423D2FEE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BAFD623D-D343-8986-0D2E-72E691C3779A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50207B9A-73F5-24FA-B999-10BA30461018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Latencies will be higher.</a:t>
            </a:r>
          </a:p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Fairness guarantees will be coarser.</a:t>
            </a:r>
          </a:p>
        </p:txBody>
      </p:sp>
    </p:spTree>
    <p:extLst>
      <p:ext uri="{BB962C8B-B14F-4D97-AF65-F5344CB8AC3E}">
        <p14:creationId xmlns:p14="http://schemas.microsoft.com/office/powerpoint/2010/main" val="4286433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</a:t>
            </a:r>
            <a:r>
              <a:rPr lang="en-US" sz="4000" dirty="0"/>
              <a:t>&amp;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6D7EE-D0F9-F30C-4D84-CD298466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E41FEC-4794-0FB3-FA59-1D619D1EF899}"/>
              </a:ext>
            </a:extLst>
          </p:cNvPr>
          <p:cNvCxnSpPr>
            <a:cxnSpLocks/>
          </p:cNvCxnSpPr>
          <p:nvPr/>
        </p:nvCxnSpPr>
        <p:spPr>
          <a:xfrm flipH="1">
            <a:off x="2795953" y="510988"/>
            <a:ext cx="6541477" cy="54326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A8EAA-7162-489E-0D5E-C4F622ABD4BC}"/>
              </a:ext>
            </a:extLst>
          </p:cNvPr>
          <p:cNvCxnSpPr>
            <a:cxnSpLocks/>
          </p:cNvCxnSpPr>
          <p:nvPr/>
        </p:nvCxnSpPr>
        <p:spPr>
          <a:xfrm>
            <a:off x="3059723" y="685801"/>
            <a:ext cx="6277707" cy="525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44DC3-168A-C3F4-9068-42C5684FEFEA}"/>
              </a:ext>
            </a:extLst>
          </p:cNvPr>
          <p:cNvSpPr txBox="1"/>
          <p:nvPr/>
        </p:nvSpPr>
        <p:spPr>
          <a:xfrm>
            <a:off x="9396047" y="143849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23827-BA4F-5918-8348-B31FACCE5E6F}"/>
              </a:ext>
            </a:extLst>
          </p:cNvPr>
          <p:cNvSpPr txBox="1"/>
          <p:nvPr/>
        </p:nvSpPr>
        <p:spPr>
          <a:xfrm>
            <a:off x="562707" y="126266"/>
            <a:ext cx="281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C0346-EF18-F156-C2FB-E42928EAD4C8}"/>
              </a:ext>
            </a:extLst>
          </p:cNvPr>
          <p:cNvSpPr txBox="1"/>
          <p:nvPr/>
        </p:nvSpPr>
        <p:spPr>
          <a:xfrm>
            <a:off x="9305714" y="5961550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fairness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792CB-CE22-CADB-C321-260A451A4B03}"/>
              </a:ext>
            </a:extLst>
          </p:cNvPr>
          <p:cNvSpPr txBox="1"/>
          <p:nvPr/>
        </p:nvSpPr>
        <p:spPr>
          <a:xfrm>
            <a:off x="562707" y="5965465"/>
            <a:ext cx="3675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performance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6A233-0044-3021-2539-B77FC2BF9E2B}"/>
              </a:ext>
            </a:extLst>
          </p:cNvPr>
          <p:cNvSpPr/>
          <p:nvPr/>
        </p:nvSpPr>
        <p:spPr>
          <a:xfrm>
            <a:off x="360484" y="1072807"/>
            <a:ext cx="1565031" cy="1460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Web APIs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82D5C4-19A7-DBF2-0113-F8D5DDE10151}"/>
              </a:ext>
            </a:extLst>
          </p:cNvPr>
          <p:cNvCxnSpPr>
            <a:cxnSpLocks/>
          </p:cNvCxnSpPr>
          <p:nvPr/>
        </p:nvCxnSpPr>
        <p:spPr>
          <a:xfrm>
            <a:off x="3833447" y="1316908"/>
            <a:ext cx="4466491" cy="1952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10874B-6583-BC0E-4A8D-257C3A01E301}"/>
              </a:ext>
            </a:extLst>
          </p:cNvPr>
          <p:cNvCxnSpPr>
            <a:cxnSpLocks/>
          </p:cNvCxnSpPr>
          <p:nvPr/>
        </p:nvCxnSpPr>
        <p:spPr>
          <a:xfrm flipV="1">
            <a:off x="6629401" y="1336431"/>
            <a:ext cx="1670537" cy="2483771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970EAD-23BC-8054-3263-5C2B10E921F5}"/>
              </a:ext>
            </a:extLst>
          </p:cNvPr>
          <p:cNvCxnSpPr>
            <a:cxnSpLocks/>
          </p:cNvCxnSpPr>
          <p:nvPr/>
        </p:nvCxnSpPr>
        <p:spPr>
          <a:xfrm>
            <a:off x="5350621" y="3851031"/>
            <a:ext cx="1319812" cy="0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6B230-BAF0-93B2-63A3-0E14502A70E9}"/>
              </a:ext>
            </a:extLst>
          </p:cNvPr>
          <p:cNvCxnSpPr>
            <a:cxnSpLocks/>
          </p:cNvCxnSpPr>
          <p:nvPr/>
        </p:nvCxnSpPr>
        <p:spPr>
          <a:xfrm flipH="1" flipV="1">
            <a:off x="3833447" y="1444562"/>
            <a:ext cx="1517174" cy="233631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9AA9595-F546-C061-7C48-930AE84BFF56}"/>
              </a:ext>
            </a:extLst>
          </p:cNvPr>
          <p:cNvSpPr/>
          <p:nvPr/>
        </p:nvSpPr>
        <p:spPr>
          <a:xfrm>
            <a:off x="349243" y="3120714"/>
            <a:ext cx="1565031" cy="1460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On-Prem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07C351-2EF4-9FE6-363F-75EEE649A664}"/>
              </a:ext>
            </a:extLst>
          </p:cNvPr>
          <p:cNvCxnSpPr>
            <a:cxnSpLocks/>
          </p:cNvCxnSpPr>
          <p:nvPr/>
        </p:nvCxnSpPr>
        <p:spPr>
          <a:xfrm flipV="1">
            <a:off x="3360848" y="2720549"/>
            <a:ext cx="1989773" cy="2796642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6A6836-9F74-50DC-923C-F7573F458FCC}"/>
              </a:ext>
            </a:extLst>
          </p:cNvPr>
          <p:cNvCxnSpPr>
            <a:cxnSpLocks/>
          </p:cNvCxnSpPr>
          <p:nvPr/>
        </p:nvCxnSpPr>
        <p:spPr>
          <a:xfrm flipV="1">
            <a:off x="3381183" y="5378198"/>
            <a:ext cx="5200109" cy="3524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1B3576-5F4D-E4CE-2357-0ACADD7B4310}"/>
              </a:ext>
            </a:extLst>
          </p:cNvPr>
          <p:cNvCxnSpPr>
            <a:cxnSpLocks/>
          </p:cNvCxnSpPr>
          <p:nvPr/>
        </p:nvCxnSpPr>
        <p:spPr>
          <a:xfrm>
            <a:off x="6841381" y="2563629"/>
            <a:ext cx="1739911" cy="271081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69F2B3-6C08-2BE5-40D1-BFF80A755A8A}"/>
              </a:ext>
            </a:extLst>
          </p:cNvPr>
          <p:cNvCxnSpPr>
            <a:cxnSpLocks/>
          </p:cNvCxnSpPr>
          <p:nvPr/>
        </p:nvCxnSpPr>
        <p:spPr>
          <a:xfrm flipV="1">
            <a:off x="5415320" y="2563629"/>
            <a:ext cx="1426061" cy="5187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43F3226-66FC-B71E-8DF1-6425DD94FB93}"/>
              </a:ext>
            </a:extLst>
          </p:cNvPr>
          <p:cNvSpPr/>
          <p:nvPr/>
        </p:nvSpPr>
        <p:spPr>
          <a:xfrm>
            <a:off x="9578717" y="1968367"/>
            <a:ext cx="2264040" cy="22167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Onyx</a:t>
            </a:r>
          </a:p>
          <a:p>
            <a:pPr algn="ctr"/>
            <a:r>
              <a:rPr lang="en-US" sz="2000" b="1" dirty="0"/>
              <a:t>(this work)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7FDEF5-F854-42FA-EE85-F1392553B8B8}"/>
              </a:ext>
            </a:extLst>
          </p:cNvPr>
          <p:cNvCxnSpPr>
            <a:cxnSpLocks/>
          </p:cNvCxnSpPr>
          <p:nvPr/>
        </p:nvCxnSpPr>
        <p:spPr>
          <a:xfrm>
            <a:off x="4589585" y="1968367"/>
            <a:ext cx="2954215" cy="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884B1B-B881-1A56-79C0-E4815E9BAD6A}"/>
              </a:ext>
            </a:extLst>
          </p:cNvPr>
          <p:cNvCxnSpPr>
            <a:cxnSpLocks/>
          </p:cNvCxnSpPr>
          <p:nvPr/>
        </p:nvCxnSpPr>
        <p:spPr>
          <a:xfrm flipV="1">
            <a:off x="4535869" y="1968367"/>
            <a:ext cx="53716" cy="239615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54ADDD-D93B-2E9B-8F46-BAD8451DAD87}"/>
              </a:ext>
            </a:extLst>
          </p:cNvPr>
          <p:cNvCxnSpPr>
            <a:cxnSpLocks/>
          </p:cNvCxnSpPr>
          <p:nvPr/>
        </p:nvCxnSpPr>
        <p:spPr>
          <a:xfrm flipV="1">
            <a:off x="4589585" y="4364521"/>
            <a:ext cx="2743200" cy="4526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8DC817-739C-61A2-7EB5-23EDDBE97C1F}"/>
              </a:ext>
            </a:extLst>
          </p:cNvPr>
          <p:cNvCxnSpPr>
            <a:cxnSpLocks/>
          </p:cNvCxnSpPr>
          <p:nvPr/>
        </p:nvCxnSpPr>
        <p:spPr>
          <a:xfrm>
            <a:off x="7485185" y="2003537"/>
            <a:ext cx="0" cy="251338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03A1B-9CCF-846D-6F80-4E6D13B131CD}"/>
              </a:ext>
            </a:extLst>
          </p:cNvPr>
          <p:cNvCxnSpPr>
            <a:cxnSpLocks/>
          </p:cNvCxnSpPr>
          <p:nvPr/>
        </p:nvCxnSpPr>
        <p:spPr>
          <a:xfrm flipV="1">
            <a:off x="5350621" y="5936630"/>
            <a:ext cx="364379" cy="322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29177E-CF4B-8F1F-291A-AA2F034F935E}"/>
              </a:ext>
            </a:extLst>
          </p:cNvPr>
          <p:cNvCxnSpPr>
            <a:cxnSpLocks/>
          </p:cNvCxnSpPr>
          <p:nvPr/>
        </p:nvCxnSpPr>
        <p:spPr>
          <a:xfrm>
            <a:off x="5350621" y="6363040"/>
            <a:ext cx="364379" cy="36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623635-639D-E30A-EF47-97C2A5A760F5}"/>
              </a:ext>
            </a:extLst>
          </p:cNvPr>
          <p:cNvCxnSpPr>
            <a:cxnSpLocks/>
          </p:cNvCxnSpPr>
          <p:nvPr/>
        </p:nvCxnSpPr>
        <p:spPr>
          <a:xfrm flipH="1">
            <a:off x="4805499" y="6358834"/>
            <a:ext cx="438652" cy="39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788F3F-6665-0D22-0870-F2A1B5E15DCD}"/>
              </a:ext>
            </a:extLst>
          </p:cNvPr>
          <p:cNvCxnSpPr>
            <a:cxnSpLocks/>
          </p:cNvCxnSpPr>
          <p:nvPr/>
        </p:nvCxnSpPr>
        <p:spPr>
          <a:xfrm flipH="1" flipV="1">
            <a:off x="4856327" y="5943601"/>
            <a:ext cx="387824" cy="34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F0457-614F-7BB6-8B5A-BB5AE1009905}"/>
              </a:ext>
            </a:extLst>
          </p:cNvPr>
          <p:cNvSpPr txBox="1"/>
          <p:nvPr/>
        </p:nvSpPr>
        <p:spPr>
          <a:xfrm>
            <a:off x="5597612" y="6132311"/>
            <a:ext cx="28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Away from center = better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434C5-0101-5AFE-B4CC-A34DB521DE55}"/>
              </a:ext>
            </a:extLst>
          </p:cNvPr>
          <p:cNvSpPr txBox="1"/>
          <p:nvPr/>
        </p:nvSpPr>
        <p:spPr>
          <a:xfrm>
            <a:off x="7086601" y="933223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MPs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F86D4D-F5A5-1E21-9972-3FC1C388F275}"/>
              </a:ext>
            </a:extLst>
          </p:cNvPr>
          <p:cNvSpPr txBox="1"/>
          <p:nvPr/>
        </p:nvSpPr>
        <p:spPr>
          <a:xfrm>
            <a:off x="3104689" y="362474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86400B-5300-A8A7-0D2F-7F271741AA00}"/>
              </a:ext>
            </a:extLst>
          </p:cNvPr>
          <p:cNvSpPr txBox="1"/>
          <p:nvPr/>
        </p:nvSpPr>
        <p:spPr>
          <a:xfrm>
            <a:off x="4484077" y="447939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100 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9D5899-CE1E-76E8-AFEA-8A0B353739A0}"/>
              </a:ext>
            </a:extLst>
          </p:cNvPr>
          <p:cNvSpPr txBox="1"/>
          <p:nvPr/>
        </p:nvSpPr>
        <p:spPr>
          <a:xfrm>
            <a:off x="3381183" y="5563254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 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4D3CFA-E8D1-D948-D131-2B0038BC5C00}"/>
              </a:ext>
            </a:extLst>
          </p:cNvPr>
          <p:cNvSpPr txBox="1"/>
          <p:nvPr/>
        </p:nvSpPr>
        <p:spPr>
          <a:xfrm>
            <a:off x="7882807" y="189475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MPs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887003-4412-C6ED-3C78-E5AA479FDAF3}"/>
              </a:ext>
            </a:extLst>
          </p:cNvPr>
          <p:cNvSpPr txBox="1"/>
          <p:nvPr/>
        </p:nvSpPr>
        <p:spPr>
          <a:xfrm>
            <a:off x="7509595" y="271639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MPs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5B1CA6-3A24-6DE2-19D1-F1F60CDC7D40}"/>
              </a:ext>
            </a:extLst>
          </p:cNvPr>
          <p:cNvSpPr txBox="1"/>
          <p:nvPr/>
        </p:nvSpPr>
        <p:spPr>
          <a:xfrm>
            <a:off x="6781802" y="436653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 us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BC12F5-D6E9-59AA-2B9D-375ABDB493DC}"/>
              </a:ext>
            </a:extLst>
          </p:cNvPr>
          <p:cNvSpPr txBox="1"/>
          <p:nvPr/>
        </p:nvSpPr>
        <p:spPr>
          <a:xfrm>
            <a:off x="8752240" y="514785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61262B-86E6-265A-2A4B-E5330AE412FC}"/>
              </a:ext>
            </a:extLst>
          </p:cNvPr>
          <p:cNvSpPr txBox="1"/>
          <p:nvPr/>
        </p:nvSpPr>
        <p:spPr>
          <a:xfrm>
            <a:off x="5984629" y="388830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76C45B-EF9E-084C-9560-1E5C07958FAC}"/>
              </a:ext>
            </a:extLst>
          </p:cNvPr>
          <p:cNvSpPr txBox="1"/>
          <p:nvPr/>
        </p:nvSpPr>
        <p:spPr>
          <a:xfrm>
            <a:off x="2409093" y="275479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$60K/month/MP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3C673E-E971-081F-D6FA-D19C25D5A49D}"/>
              </a:ext>
            </a:extLst>
          </p:cNvPr>
          <p:cNvSpPr txBox="1"/>
          <p:nvPr/>
        </p:nvSpPr>
        <p:spPr>
          <a:xfrm>
            <a:off x="2569319" y="196803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$16/month/MP</a:t>
            </a:r>
          </a:p>
        </p:txBody>
      </p:sp>
    </p:spTree>
    <p:extLst>
      <p:ext uri="{BB962C8B-B14F-4D97-AF65-F5344CB8AC3E}">
        <p14:creationId xmlns:p14="http://schemas.microsoft.com/office/powerpoint/2010/main" val="33662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37" grpId="0" animBg="1"/>
      <p:bldP spid="50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88678-9A28-758D-C3C6-D98BAD5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0D9B04F-71F7-70E0-38A6-A3204B99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E296CF-617C-ECA4-CB80-D1ECBC6E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E895D1-6EF1-5D85-F23C-0C32E754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5777E5-C3BC-60B0-15D7-D491D128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04170A5F-4EE4-FA02-E57B-B7B8B5400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20B623-424A-C413-368B-B238DD805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CE82B-3644-6521-92FB-E7D891B5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73725-4582-2D6A-BEBA-FAEE01017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615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8182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Fairness achieved by a simple “</a:t>
            </a:r>
            <a:r>
              <a:rPr lang="en-US" sz="2400" b="1" dirty="0"/>
              <a:t>Hold-and-release</a:t>
            </a:r>
            <a:r>
              <a:rPr lang="en-US" sz="2400" dirty="0"/>
              <a:t>” primitive.</a:t>
            </a:r>
          </a:p>
          <a:p>
            <a:endParaRPr lang="en-US" sz="2400" dirty="0"/>
          </a:p>
          <a:p>
            <a:r>
              <a:rPr lang="en-US" sz="2400" dirty="0"/>
              <a:t>Not scalable </a:t>
            </a:r>
            <a:r>
              <a:rPr lang="en-US" sz="2400" dirty="0" err="1"/>
              <a:t>w.r.t</a:t>
            </a:r>
            <a:r>
              <a:rPr lang="en-US" sz="2400" dirty="0"/>
              <a:t> the number of receivers/participants.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Object 104" hidden="1">
            <a:extLst>
              <a:ext uri="{FF2B5EF4-FFF2-40B4-BE49-F238E27FC236}">
                <a16:creationId xmlns:a16="http://schemas.microsoft.com/office/drawing/2014/main" id="{27043BC4-3D66-4B32-8F58-55FD3DA065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3" imgW="395" imgH="396" progId="TCLayout.ActiveDocument.1">
                  <p:embed/>
                </p:oleObj>
              </mc:Choice>
              <mc:Fallback>
                <p:oleObj name="think-cell Slide" r:id="rId83" imgW="395" imgH="396" progId="TCLayout.ActiveDocument.1">
                  <p:embed/>
                  <p:pic>
                    <p:nvPicPr>
                      <p:cNvPr id="105" name="Object 104" hidden="1">
                        <a:extLst>
                          <a:ext uri="{FF2B5EF4-FFF2-40B4-BE49-F238E27FC236}">
                            <a16:creationId xmlns:a16="http://schemas.microsoft.com/office/drawing/2014/main" id="{27043BC4-3D66-4B32-8F58-55FD3DA065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54E15-8E6C-8002-8F03-793B0204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26855"/>
            <a:ext cx="2743200" cy="365125"/>
          </a:xfrm>
        </p:spPr>
        <p:txBody>
          <a:bodyPr/>
          <a:lstStyle/>
          <a:p>
            <a:fld id="{FF632B31-F1D8-8846-B070-579B61B2702E}" type="slidenum">
              <a:rPr lang="en-US" smtClean="0"/>
              <a:t>38</a:t>
            </a:fld>
            <a:endParaRPr lang="en-US"/>
          </a:p>
        </p:txBody>
      </p:sp>
      <p:sp>
        <p:nvSpPr>
          <p:cNvPr id="7" name="TitleTrackerAlpha 7">
            <a:extLst>
              <a:ext uri="{FF2B5EF4-FFF2-40B4-BE49-F238E27FC236}">
                <a16:creationId xmlns:a16="http://schemas.microsoft.com/office/drawing/2014/main" id="{88DA2C5B-5EC5-4E93-B30E-0F58E1617D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99017" y="155922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pic>
        <p:nvPicPr>
          <p:cNvPr id="18" name="CustomIcon">
            <a:extLst>
              <a:ext uri="{FF2B5EF4-FFF2-40B4-BE49-F238E27FC236}">
                <a16:creationId xmlns:a16="http://schemas.microsoft.com/office/drawing/2014/main" id="{B63B0145-2E2F-4746-AE52-FE62BBC728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6873908" y="1707213"/>
            <a:ext cx="344104" cy="344104"/>
          </a:xfrm>
          <a:prstGeom prst="rect">
            <a:avLst/>
          </a:prstGeom>
        </p:spPr>
      </p:pic>
      <p:sp>
        <p:nvSpPr>
          <p:cNvPr id="22" name="TitleTrackerAlpha 7">
            <a:extLst>
              <a:ext uri="{FF2B5EF4-FFF2-40B4-BE49-F238E27FC236}">
                <a16:creationId xmlns:a16="http://schemas.microsoft.com/office/drawing/2014/main" id="{8DB09719-9BCF-4867-A7C7-E5D074659A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80616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R4</a:t>
            </a:r>
          </a:p>
        </p:txBody>
      </p:sp>
      <p:sp>
        <p:nvSpPr>
          <p:cNvPr id="23" name="TitleTrackerAlpha 7">
            <a:extLst>
              <a:ext uri="{FF2B5EF4-FFF2-40B4-BE49-F238E27FC236}">
                <a16:creationId xmlns:a16="http://schemas.microsoft.com/office/drawing/2014/main" id="{3BE9A525-0916-403B-8576-B52985B0870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38200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R1</a:t>
            </a:r>
          </a:p>
        </p:txBody>
      </p:sp>
      <p:sp>
        <p:nvSpPr>
          <p:cNvPr id="24" name="TitleTrackerAlpha 7">
            <a:extLst>
              <a:ext uri="{FF2B5EF4-FFF2-40B4-BE49-F238E27FC236}">
                <a16:creationId xmlns:a16="http://schemas.microsoft.com/office/drawing/2014/main" id="{BCA1BAD7-747E-4148-934B-F990C030843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85672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R2</a:t>
            </a:r>
          </a:p>
        </p:txBody>
      </p:sp>
      <p:sp>
        <p:nvSpPr>
          <p:cNvPr id="25" name="TitleTrackerAlpha 7">
            <a:extLst>
              <a:ext uri="{FF2B5EF4-FFF2-40B4-BE49-F238E27FC236}">
                <a16:creationId xmlns:a16="http://schemas.microsoft.com/office/drawing/2014/main" id="{BA541E44-A67A-4882-83BC-2F84F2D9A9A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33144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R3</a:t>
            </a:r>
          </a:p>
        </p:txBody>
      </p:sp>
      <p:sp>
        <p:nvSpPr>
          <p:cNvPr id="26" name="TitleTrackerAlpha 7">
            <a:extLst>
              <a:ext uri="{FF2B5EF4-FFF2-40B4-BE49-F238E27FC236}">
                <a16:creationId xmlns:a16="http://schemas.microsoft.com/office/drawing/2014/main" id="{9E10F5D4-39FA-4721-8707-5C83F363FCF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896967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Rn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533FF68-6A87-43F4-983F-B3A466767902}"/>
              </a:ext>
            </a:extLst>
          </p:cNvPr>
          <p:cNvGrpSpPr/>
          <p:nvPr/>
        </p:nvGrpSpPr>
        <p:grpSpPr>
          <a:xfrm>
            <a:off x="4260891" y="1707213"/>
            <a:ext cx="1552463" cy="258533"/>
            <a:chOff x="2580681" y="2136708"/>
            <a:chExt cx="1552463" cy="258533"/>
          </a:xfrm>
        </p:grpSpPr>
        <p:sp>
          <p:nvSpPr>
            <p:cNvPr id="28" name="Body1 19">
              <a:extLst>
                <a:ext uri="{FF2B5EF4-FFF2-40B4-BE49-F238E27FC236}">
                  <a16:creationId xmlns:a16="http://schemas.microsoft.com/office/drawing/2014/main" id="{9A62E4E9-FC0B-4B72-A40D-5FF4B77E157A}"/>
                </a:ext>
              </a:extLst>
            </p:cNvPr>
            <p:cNvSpPr txBox="1"/>
            <p:nvPr>
              <p:custDataLst>
                <p:tags r:id="rId80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7E4714-D8F9-4686-849A-D2C0D8101075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1" name="Body1 19">
            <a:extLst>
              <a:ext uri="{FF2B5EF4-FFF2-40B4-BE49-F238E27FC236}">
                <a16:creationId xmlns:a16="http://schemas.microsoft.com/office/drawing/2014/main" id="{B9D13198-CB8F-4886-A99B-3F466E25925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29016" y="4666565"/>
            <a:ext cx="2101745" cy="5355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3200" dirty="0"/>
              <a:t>. . . . . . .</a:t>
            </a:r>
          </a:p>
        </p:txBody>
      </p:sp>
      <p:sp>
        <p:nvSpPr>
          <p:cNvPr id="40" name="Body1 19">
            <a:extLst>
              <a:ext uri="{FF2B5EF4-FFF2-40B4-BE49-F238E27FC236}">
                <a16:creationId xmlns:a16="http://schemas.microsoft.com/office/drawing/2014/main" id="{1A8E1F52-93CE-42E7-9923-C3C5450AE61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53" name="Body1 19">
            <a:extLst>
              <a:ext uri="{FF2B5EF4-FFF2-40B4-BE49-F238E27FC236}">
                <a16:creationId xmlns:a16="http://schemas.microsoft.com/office/drawing/2014/main" id="{E1055004-E6C9-43B9-8E3B-C35C54C1A52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65" name="Body1 19">
            <a:extLst>
              <a:ext uri="{FF2B5EF4-FFF2-40B4-BE49-F238E27FC236}">
                <a16:creationId xmlns:a16="http://schemas.microsoft.com/office/drawing/2014/main" id="{F6EC3F23-0BBE-46A2-9847-5A8F1187BF5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77" name="Body1 19">
            <a:extLst>
              <a:ext uri="{FF2B5EF4-FFF2-40B4-BE49-F238E27FC236}">
                <a16:creationId xmlns:a16="http://schemas.microsoft.com/office/drawing/2014/main" id="{9826027A-D4B6-40FF-9001-BCB68FE526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92" name="Body1 19">
            <a:extLst>
              <a:ext uri="{FF2B5EF4-FFF2-40B4-BE49-F238E27FC236}">
                <a16:creationId xmlns:a16="http://schemas.microsoft.com/office/drawing/2014/main" id="{E8530AEE-CA50-4FA2-83F0-1B20930A81D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104" name="Body1 19">
            <a:extLst>
              <a:ext uri="{FF2B5EF4-FFF2-40B4-BE49-F238E27FC236}">
                <a16:creationId xmlns:a16="http://schemas.microsoft.com/office/drawing/2014/main" id="{7CD22A95-E086-4A9D-B6B2-F6EEED1C5DDF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pic>
        <p:nvPicPr>
          <p:cNvPr id="106" name="CustomIcon">
            <a:extLst>
              <a:ext uri="{FF2B5EF4-FFF2-40B4-BE49-F238E27FC236}">
                <a16:creationId xmlns:a16="http://schemas.microsoft.com/office/drawing/2014/main" id="{8C923341-E015-4735-8072-39775818A947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494096" y="5228666"/>
            <a:ext cx="344104" cy="344104"/>
          </a:xfrm>
          <a:prstGeom prst="rect">
            <a:avLst/>
          </a:prstGeom>
        </p:spPr>
      </p:pic>
      <p:pic>
        <p:nvPicPr>
          <p:cNvPr id="107" name="CustomIcon">
            <a:extLst>
              <a:ext uri="{FF2B5EF4-FFF2-40B4-BE49-F238E27FC236}">
                <a16:creationId xmlns:a16="http://schemas.microsoft.com/office/drawing/2014/main" id="{84525F40-65CA-42EE-BE88-0F4492A0603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2213306" y="5228666"/>
            <a:ext cx="344104" cy="344104"/>
          </a:xfrm>
          <a:prstGeom prst="rect">
            <a:avLst/>
          </a:prstGeom>
        </p:spPr>
      </p:pic>
      <p:pic>
        <p:nvPicPr>
          <p:cNvPr id="108" name="CustomIcon">
            <a:extLst>
              <a:ext uri="{FF2B5EF4-FFF2-40B4-BE49-F238E27FC236}">
                <a16:creationId xmlns:a16="http://schemas.microsoft.com/office/drawing/2014/main" id="{16A5EA41-D14C-4675-8A35-0FB04038EB4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3934515" y="5228666"/>
            <a:ext cx="344104" cy="344104"/>
          </a:xfrm>
          <a:prstGeom prst="rect">
            <a:avLst/>
          </a:prstGeom>
        </p:spPr>
      </p:pic>
      <p:pic>
        <p:nvPicPr>
          <p:cNvPr id="109" name="CustomIcon">
            <a:extLst>
              <a:ext uri="{FF2B5EF4-FFF2-40B4-BE49-F238E27FC236}">
                <a16:creationId xmlns:a16="http://schemas.microsoft.com/office/drawing/2014/main" id="{5AC56C78-2360-4347-BA18-FF2DBC734CA5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5590670" y="5228666"/>
            <a:ext cx="344104" cy="344104"/>
          </a:xfrm>
          <a:prstGeom prst="rect">
            <a:avLst/>
          </a:prstGeom>
        </p:spPr>
      </p:pic>
      <p:pic>
        <p:nvPicPr>
          <p:cNvPr id="110" name="CustomIcon">
            <a:extLst>
              <a:ext uri="{FF2B5EF4-FFF2-40B4-BE49-F238E27FC236}">
                <a16:creationId xmlns:a16="http://schemas.microsoft.com/office/drawing/2014/main" id="{E414E572-47C3-430D-A12D-244F941EC4BA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9724915" y="5228666"/>
            <a:ext cx="344104" cy="344104"/>
          </a:xfrm>
          <a:prstGeom prst="rect">
            <a:avLst/>
          </a:prstGeom>
        </p:spPr>
      </p:pic>
      <p:sp>
        <p:nvSpPr>
          <p:cNvPr id="39" name="Body1 19">
            <a:extLst>
              <a:ext uri="{FF2B5EF4-FFF2-40B4-BE49-F238E27FC236}">
                <a16:creationId xmlns:a16="http://schemas.microsoft.com/office/drawing/2014/main" id="{A32680FC-10A4-4B31-A673-9CE657FB5D1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52" name="Body1 19">
            <a:extLst>
              <a:ext uri="{FF2B5EF4-FFF2-40B4-BE49-F238E27FC236}">
                <a16:creationId xmlns:a16="http://schemas.microsoft.com/office/drawing/2014/main" id="{5DC6549B-EBCC-4E6F-AF3D-E64A7A14F98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64" name="Body1 19">
            <a:extLst>
              <a:ext uri="{FF2B5EF4-FFF2-40B4-BE49-F238E27FC236}">
                <a16:creationId xmlns:a16="http://schemas.microsoft.com/office/drawing/2014/main" id="{13679855-271E-44F9-A722-38C958BD958A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76" name="Body1 19">
            <a:extLst>
              <a:ext uri="{FF2B5EF4-FFF2-40B4-BE49-F238E27FC236}">
                <a16:creationId xmlns:a16="http://schemas.microsoft.com/office/drawing/2014/main" id="{5E3511B7-4C98-43AC-A39B-BD8F0795B15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91" name="Body1 19">
            <a:extLst>
              <a:ext uri="{FF2B5EF4-FFF2-40B4-BE49-F238E27FC236}">
                <a16:creationId xmlns:a16="http://schemas.microsoft.com/office/drawing/2014/main" id="{3B3C0CA5-1037-4153-B050-5E628144F502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103" name="Body1 19">
            <a:extLst>
              <a:ext uri="{FF2B5EF4-FFF2-40B4-BE49-F238E27FC236}">
                <a16:creationId xmlns:a16="http://schemas.microsoft.com/office/drawing/2014/main" id="{C20FAA28-3F9D-4C51-99F9-8232ED8F6BC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38" name="Body1 19">
            <a:extLst>
              <a:ext uri="{FF2B5EF4-FFF2-40B4-BE49-F238E27FC236}">
                <a16:creationId xmlns:a16="http://schemas.microsoft.com/office/drawing/2014/main" id="{FCDC80FD-DCCA-43FB-A07A-D4B60699A39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51" name="Body1 19">
            <a:extLst>
              <a:ext uri="{FF2B5EF4-FFF2-40B4-BE49-F238E27FC236}">
                <a16:creationId xmlns:a16="http://schemas.microsoft.com/office/drawing/2014/main" id="{F3E315AC-23FE-49BF-93D4-8880B7A59FF1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63" name="Body1 19">
            <a:extLst>
              <a:ext uri="{FF2B5EF4-FFF2-40B4-BE49-F238E27FC236}">
                <a16:creationId xmlns:a16="http://schemas.microsoft.com/office/drawing/2014/main" id="{218C6056-3F38-4CE6-88DF-FC657FDE814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75" name="Body1 19">
            <a:extLst>
              <a:ext uri="{FF2B5EF4-FFF2-40B4-BE49-F238E27FC236}">
                <a16:creationId xmlns:a16="http://schemas.microsoft.com/office/drawing/2014/main" id="{F77CBF52-CBE5-4210-A2D9-0E096CCC3D65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90" name="Body1 19">
            <a:extLst>
              <a:ext uri="{FF2B5EF4-FFF2-40B4-BE49-F238E27FC236}">
                <a16:creationId xmlns:a16="http://schemas.microsoft.com/office/drawing/2014/main" id="{1252580C-7067-40AE-B76E-CC6E4DBB30A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102" name="Body1 19">
            <a:extLst>
              <a:ext uri="{FF2B5EF4-FFF2-40B4-BE49-F238E27FC236}">
                <a16:creationId xmlns:a16="http://schemas.microsoft.com/office/drawing/2014/main" id="{A8E09093-77D7-4CBB-906C-D75A18DDF9FA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37" name="Body1 19">
            <a:extLst>
              <a:ext uri="{FF2B5EF4-FFF2-40B4-BE49-F238E27FC236}">
                <a16:creationId xmlns:a16="http://schemas.microsoft.com/office/drawing/2014/main" id="{0FBB87A0-B628-4A03-A326-BFD22FDAD84C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50" name="Body1 19">
            <a:extLst>
              <a:ext uri="{FF2B5EF4-FFF2-40B4-BE49-F238E27FC236}">
                <a16:creationId xmlns:a16="http://schemas.microsoft.com/office/drawing/2014/main" id="{866CAD6C-2F02-42AC-963B-86978425456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62" name="Body1 19">
            <a:extLst>
              <a:ext uri="{FF2B5EF4-FFF2-40B4-BE49-F238E27FC236}">
                <a16:creationId xmlns:a16="http://schemas.microsoft.com/office/drawing/2014/main" id="{D5D57715-1DE3-496B-87A7-A15A345F0CA2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74" name="Body1 19">
            <a:extLst>
              <a:ext uri="{FF2B5EF4-FFF2-40B4-BE49-F238E27FC236}">
                <a16:creationId xmlns:a16="http://schemas.microsoft.com/office/drawing/2014/main" id="{7EDB63F0-7F3D-4BD7-8E1C-7F1F6AEC5BB4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89" name="Body1 19">
            <a:extLst>
              <a:ext uri="{FF2B5EF4-FFF2-40B4-BE49-F238E27FC236}">
                <a16:creationId xmlns:a16="http://schemas.microsoft.com/office/drawing/2014/main" id="{FAB207FB-C84B-45AF-8322-2537E7CEDF8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101" name="Body1 19">
            <a:extLst>
              <a:ext uri="{FF2B5EF4-FFF2-40B4-BE49-F238E27FC236}">
                <a16:creationId xmlns:a16="http://schemas.microsoft.com/office/drawing/2014/main" id="{3C0CFA0B-968E-4BAB-8562-C2A1F7EE065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36" name="Body1 19">
            <a:extLst>
              <a:ext uri="{FF2B5EF4-FFF2-40B4-BE49-F238E27FC236}">
                <a16:creationId xmlns:a16="http://schemas.microsoft.com/office/drawing/2014/main" id="{D1759F28-A426-4AEB-BF78-3B2F6607787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49" name="Body1 19">
            <a:extLst>
              <a:ext uri="{FF2B5EF4-FFF2-40B4-BE49-F238E27FC236}">
                <a16:creationId xmlns:a16="http://schemas.microsoft.com/office/drawing/2014/main" id="{AB7A684D-C0A2-4A6B-9067-453D8891F97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61" name="Body1 19">
            <a:extLst>
              <a:ext uri="{FF2B5EF4-FFF2-40B4-BE49-F238E27FC236}">
                <a16:creationId xmlns:a16="http://schemas.microsoft.com/office/drawing/2014/main" id="{2B6E5BD2-02EF-4D61-8A69-09DEE0120CA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73" name="Body1 19">
            <a:extLst>
              <a:ext uri="{FF2B5EF4-FFF2-40B4-BE49-F238E27FC236}">
                <a16:creationId xmlns:a16="http://schemas.microsoft.com/office/drawing/2014/main" id="{FFE8E94F-3F6F-46B9-A5D0-F66F6623D039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88" name="Body1 19">
            <a:extLst>
              <a:ext uri="{FF2B5EF4-FFF2-40B4-BE49-F238E27FC236}">
                <a16:creationId xmlns:a16="http://schemas.microsoft.com/office/drawing/2014/main" id="{572D042E-F972-40C2-841C-7264B0D0045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100" name="Body1 19">
            <a:extLst>
              <a:ext uri="{FF2B5EF4-FFF2-40B4-BE49-F238E27FC236}">
                <a16:creationId xmlns:a16="http://schemas.microsoft.com/office/drawing/2014/main" id="{1A859F52-A5E6-4D11-BF77-C96E46DB3C4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35" name="Body1 19">
            <a:extLst>
              <a:ext uri="{FF2B5EF4-FFF2-40B4-BE49-F238E27FC236}">
                <a16:creationId xmlns:a16="http://schemas.microsoft.com/office/drawing/2014/main" id="{CC4898CC-F43F-4424-8B5E-660ECFF4998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48" name="Body1 19">
            <a:extLst>
              <a:ext uri="{FF2B5EF4-FFF2-40B4-BE49-F238E27FC236}">
                <a16:creationId xmlns:a16="http://schemas.microsoft.com/office/drawing/2014/main" id="{DF9EC921-0969-4339-AE4E-96DCD682B47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60" name="Body1 19">
            <a:extLst>
              <a:ext uri="{FF2B5EF4-FFF2-40B4-BE49-F238E27FC236}">
                <a16:creationId xmlns:a16="http://schemas.microsoft.com/office/drawing/2014/main" id="{1089D5FD-5FFC-4AD7-81C1-CB4A635875F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72" name="Body1 19">
            <a:extLst>
              <a:ext uri="{FF2B5EF4-FFF2-40B4-BE49-F238E27FC236}">
                <a16:creationId xmlns:a16="http://schemas.microsoft.com/office/drawing/2014/main" id="{C9AEA5D4-FF7C-4F59-BE85-13A367DD0AE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87" name="Body1 19">
            <a:extLst>
              <a:ext uri="{FF2B5EF4-FFF2-40B4-BE49-F238E27FC236}">
                <a16:creationId xmlns:a16="http://schemas.microsoft.com/office/drawing/2014/main" id="{DA546C94-5971-4810-8212-BAF1BC88729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99" name="Body1 19">
            <a:extLst>
              <a:ext uri="{FF2B5EF4-FFF2-40B4-BE49-F238E27FC236}">
                <a16:creationId xmlns:a16="http://schemas.microsoft.com/office/drawing/2014/main" id="{9026B57E-982D-40BA-9202-D2A5D4EAD0A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34" name="Body1 19">
            <a:extLst>
              <a:ext uri="{FF2B5EF4-FFF2-40B4-BE49-F238E27FC236}">
                <a16:creationId xmlns:a16="http://schemas.microsoft.com/office/drawing/2014/main" id="{A5EBCE7C-E698-47A6-A0E8-C4C1025F1AE4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47" name="Body1 19">
            <a:extLst>
              <a:ext uri="{FF2B5EF4-FFF2-40B4-BE49-F238E27FC236}">
                <a16:creationId xmlns:a16="http://schemas.microsoft.com/office/drawing/2014/main" id="{92EF9181-07B8-4F48-80CB-FFDB87B9725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59" name="Body1 19">
            <a:extLst>
              <a:ext uri="{FF2B5EF4-FFF2-40B4-BE49-F238E27FC236}">
                <a16:creationId xmlns:a16="http://schemas.microsoft.com/office/drawing/2014/main" id="{C2C6CAA5-6D90-4C40-83A1-FE6A1579779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71" name="Body1 19">
            <a:extLst>
              <a:ext uri="{FF2B5EF4-FFF2-40B4-BE49-F238E27FC236}">
                <a16:creationId xmlns:a16="http://schemas.microsoft.com/office/drawing/2014/main" id="{CDF605D2-E1EF-4BE9-9E3E-599791F8EF4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86" name="Body1 19">
            <a:extLst>
              <a:ext uri="{FF2B5EF4-FFF2-40B4-BE49-F238E27FC236}">
                <a16:creationId xmlns:a16="http://schemas.microsoft.com/office/drawing/2014/main" id="{D43CBAC4-5734-4676-9B55-46AB31981AA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98" name="Body1 19">
            <a:extLst>
              <a:ext uri="{FF2B5EF4-FFF2-40B4-BE49-F238E27FC236}">
                <a16:creationId xmlns:a16="http://schemas.microsoft.com/office/drawing/2014/main" id="{646AAB36-4F8A-4E89-B38C-327D514370B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33" name="Body1 19">
            <a:extLst>
              <a:ext uri="{FF2B5EF4-FFF2-40B4-BE49-F238E27FC236}">
                <a16:creationId xmlns:a16="http://schemas.microsoft.com/office/drawing/2014/main" id="{90CD9A33-8582-4B04-890A-BB408D9F7FE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46" name="Body1 19">
            <a:extLst>
              <a:ext uri="{FF2B5EF4-FFF2-40B4-BE49-F238E27FC236}">
                <a16:creationId xmlns:a16="http://schemas.microsoft.com/office/drawing/2014/main" id="{5CCEF8FF-C821-466F-8B58-C08DEB7E451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58" name="Body1 19">
            <a:extLst>
              <a:ext uri="{FF2B5EF4-FFF2-40B4-BE49-F238E27FC236}">
                <a16:creationId xmlns:a16="http://schemas.microsoft.com/office/drawing/2014/main" id="{19BFBAD4-6619-46A1-8B20-FA716E29F64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70" name="Body1 19">
            <a:extLst>
              <a:ext uri="{FF2B5EF4-FFF2-40B4-BE49-F238E27FC236}">
                <a16:creationId xmlns:a16="http://schemas.microsoft.com/office/drawing/2014/main" id="{0B715B06-D994-4ACA-B07C-0E088FBAB9C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85" name="Body1 19">
            <a:extLst>
              <a:ext uri="{FF2B5EF4-FFF2-40B4-BE49-F238E27FC236}">
                <a16:creationId xmlns:a16="http://schemas.microsoft.com/office/drawing/2014/main" id="{EE114926-89DD-4BB0-A379-00B7AC22163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97" name="Body1 19">
            <a:extLst>
              <a:ext uri="{FF2B5EF4-FFF2-40B4-BE49-F238E27FC236}">
                <a16:creationId xmlns:a16="http://schemas.microsoft.com/office/drawing/2014/main" id="{5646ED97-9B14-488C-87E7-84972E05BC3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32" name="Body1 19">
            <a:extLst>
              <a:ext uri="{FF2B5EF4-FFF2-40B4-BE49-F238E27FC236}">
                <a16:creationId xmlns:a16="http://schemas.microsoft.com/office/drawing/2014/main" id="{3373F6D4-21E0-4E06-9E95-510450785A8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45" name="Body1 19">
            <a:extLst>
              <a:ext uri="{FF2B5EF4-FFF2-40B4-BE49-F238E27FC236}">
                <a16:creationId xmlns:a16="http://schemas.microsoft.com/office/drawing/2014/main" id="{21586B87-1622-4927-A434-E78B77B0CC6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57" name="Body1 19">
            <a:extLst>
              <a:ext uri="{FF2B5EF4-FFF2-40B4-BE49-F238E27FC236}">
                <a16:creationId xmlns:a16="http://schemas.microsoft.com/office/drawing/2014/main" id="{6BAFDE86-F56D-4B87-A245-7864CFEEF32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69" name="Body1 19">
            <a:extLst>
              <a:ext uri="{FF2B5EF4-FFF2-40B4-BE49-F238E27FC236}">
                <a16:creationId xmlns:a16="http://schemas.microsoft.com/office/drawing/2014/main" id="{EE17E3A9-AB33-443A-A339-7E95B575368A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84" name="Body1 19">
            <a:extLst>
              <a:ext uri="{FF2B5EF4-FFF2-40B4-BE49-F238E27FC236}">
                <a16:creationId xmlns:a16="http://schemas.microsoft.com/office/drawing/2014/main" id="{A872B137-9BF1-452B-AAFA-CF553DEDEFA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96" name="Body1 19">
            <a:extLst>
              <a:ext uri="{FF2B5EF4-FFF2-40B4-BE49-F238E27FC236}">
                <a16:creationId xmlns:a16="http://schemas.microsoft.com/office/drawing/2014/main" id="{E7334B0B-4DA7-48D2-956E-F85DF8143BC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31" name="Body1 19">
            <a:extLst>
              <a:ext uri="{FF2B5EF4-FFF2-40B4-BE49-F238E27FC236}">
                <a16:creationId xmlns:a16="http://schemas.microsoft.com/office/drawing/2014/main" id="{CA31CD21-D243-44D5-9399-4F18B5D6D72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44" name="Body1 19">
            <a:extLst>
              <a:ext uri="{FF2B5EF4-FFF2-40B4-BE49-F238E27FC236}">
                <a16:creationId xmlns:a16="http://schemas.microsoft.com/office/drawing/2014/main" id="{4A838B58-2E82-4B77-8EAF-39FC5B9E8FA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56" name="Body1 19">
            <a:extLst>
              <a:ext uri="{FF2B5EF4-FFF2-40B4-BE49-F238E27FC236}">
                <a16:creationId xmlns:a16="http://schemas.microsoft.com/office/drawing/2014/main" id="{6BC04A59-0AF3-45C5-8C23-93C5BB7D750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68" name="Body1 19">
            <a:extLst>
              <a:ext uri="{FF2B5EF4-FFF2-40B4-BE49-F238E27FC236}">
                <a16:creationId xmlns:a16="http://schemas.microsoft.com/office/drawing/2014/main" id="{65F43F0F-62D2-414B-B08E-82C6F6FE0E4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83" name="Body1 19">
            <a:extLst>
              <a:ext uri="{FF2B5EF4-FFF2-40B4-BE49-F238E27FC236}">
                <a16:creationId xmlns:a16="http://schemas.microsoft.com/office/drawing/2014/main" id="{7DBFCFEC-9834-4600-A46C-1CE22392DD6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95" name="Body1 19">
            <a:extLst>
              <a:ext uri="{FF2B5EF4-FFF2-40B4-BE49-F238E27FC236}">
                <a16:creationId xmlns:a16="http://schemas.microsoft.com/office/drawing/2014/main" id="{821D2D41-3736-4F08-B736-250D91DAFF3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2D89A3-DE2A-4FFB-85B9-03131C03E64D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34515" y="2066206"/>
            <a:ext cx="1951486" cy="93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1DBC3AA-37C7-4273-AC56-2D069F051714}"/>
              </a:ext>
            </a:extLst>
          </p:cNvPr>
          <p:cNvCxnSpPr>
            <a:cxnSpLocks/>
          </p:cNvCxnSpPr>
          <p:nvPr/>
        </p:nvCxnSpPr>
        <p:spPr>
          <a:xfrm flipH="1">
            <a:off x="4276621" y="2031270"/>
            <a:ext cx="1819377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9289474-3277-4E58-B47A-1C983196F9A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4952115" y="2153190"/>
            <a:ext cx="1143885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98A9A93-68B5-4D6E-A9C0-5DCEB4BA5E4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096000" y="2153190"/>
            <a:ext cx="0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66FAE4-BE63-41A3-8DF6-CCF1E1F10EAD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305998" y="2066206"/>
            <a:ext cx="1531065" cy="99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0F8887-2414-496B-8B9A-D7412276F3E1}"/>
              </a:ext>
            </a:extLst>
          </p:cNvPr>
          <p:cNvGrpSpPr/>
          <p:nvPr/>
        </p:nvGrpSpPr>
        <p:grpSpPr>
          <a:xfrm>
            <a:off x="2608489" y="3034441"/>
            <a:ext cx="1552463" cy="258533"/>
            <a:chOff x="2580681" y="2136708"/>
            <a:chExt cx="1552463" cy="258533"/>
          </a:xfrm>
        </p:grpSpPr>
        <p:sp>
          <p:nvSpPr>
            <p:cNvPr id="145" name="Body1 19">
              <a:extLst>
                <a:ext uri="{FF2B5EF4-FFF2-40B4-BE49-F238E27FC236}">
                  <a16:creationId xmlns:a16="http://schemas.microsoft.com/office/drawing/2014/main" id="{D1744D6E-A8AF-477D-9919-AE14B87DFE88}"/>
                </a:ext>
              </a:extLst>
            </p:cNvPr>
            <p:cNvSpPr txBox="1"/>
            <p:nvPr>
              <p:custDataLst>
                <p:tags r:id="rId79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5CDF4BA-1ECB-421C-A27F-604D08F701B2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7088599-E062-4945-8762-1487E721DA72}"/>
              </a:ext>
            </a:extLst>
          </p:cNvPr>
          <p:cNvGrpSpPr/>
          <p:nvPr/>
        </p:nvGrpSpPr>
        <p:grpSpPr>
          <a:xfrm>
            <a:off x="3039322" y="3327909"/>
            <a:ext cx="1552463" cy="258533"/>
            <a:chOff x="2580681" y="2136708"/>
            <a:chExt cx="1552463" cy="258533"/>
          </a:xfrm>
        </p:grpSpPr>
        <p:sp>
          <p:nvSpPr>
            <p:cNvPr id="148" name="Body1 19">
              <a:extLst>
                <a:ext uri="{FF2B5EF4-FFF2-40B4-BE49-F238E27FC236}">
                  <a16:creationId xmlns:a16="http://schemas.microsoft.com/office/drawing/2014/main" id="{C2E8B8EF-366C-4CC4-AC1D-D164C908E775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A150ABB-4A54-4ED4-A98F-011DB47EFE2A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3826419-94E2-4E57-ACE3-E0D0EF8B02C2}"/>
              </a:ext>
            </a:extLst>
          </p:cNvPr>
          <p:cNvGrpSpPr/>
          <p:nvPr/>
        </p:nvGrpSpPr>
        <p:grpSpPr>
          <a:xfrm>
            <a:off x="4410077" y="3342357"/>
            <a:ext cx="1552463" cy="258533"/>
            <a:chOff x="2580681" y="2136708"/>
            <a:chExt cx="1552463" cy="258533"/>
          </a:xfrm>
        </p:grpSpPr>
        <p:sp>
          <p:nvSpPr>
            <p:cNvPr id="151" name="Body1 19">
              <a:extLst>
                <a:ext uri="{FF2B5EF4-FFF2-40B4-BE49-F238E27FC236}">
                  <a16:creationId xmlns:a16="http://schemas.microsoft.com/office/drawing/2014/main" id="{70E8F72C-BDE8-4E12-8D98-314F7BA614CF}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6EC2CFC-25A2-4170-8B6F-2D1CE975205C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FB3302C-7A96-41FA-A521-2D7F409F13B4}"/>
              </a:ext>
            </a:extLst>
          </p:cNvPr>
          <p:cNvGrpSpPr/>
          <p:nvPr/>
        </p:nvGrpSpPr>
        <p:grpSpPr>
          <a:xfrm>
            <a:off x="5890008" y="3296841"/>
            <a:ext cx="1552463" cy="258533"/>
            <a:chOff x="2580681" y="2136708"/>
            <a:chExt cx="1552463" cy="258533"/>
          </a:xfrm>
        </p:grpSpPr>
        <p:sp>
          <p:nvSpPr>
            <p:cNvPr id="154" name="Body1 19">
              <a:extLst>
                <a:ext uri="{FF2B5EF4-FFF2-40B4-BE49-F238E27FC236}">
                  <a16:creationId xmlns:a16="http://schemas.microsoft.com/office/drawing/2014/main" id="{8613A96C-51EF-41F2-8436-45A799C8B0DB}"/>
                </a:ext>
              </a:extLst>
            </p:cNvPr>
            <p:cNvSpPr txBox="1"/>
            <p:nvPr>
              <p:custDataLst>
                <p:tags r:id="rId76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14E369-C31D-4B9A-ACB1-92A097D36C5F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F29F158-BC69-4BA4-91E0-E6E011EF3B71}"/>
              </a:ext>
            </a:extLst>
          </p:cNvPr>
          <p:cNvGrpSpPr/>
          <p:nvPr/>
        </p:nvGrpSpPr>
        <p:grpSpPr>
          <a:xfrm>
            <a:off x="7548421" y="3083824"/>
            <a:ext cx="1552463" cy="258533"/>
            <a:chOff x="2580681" y="2136708"/>
            <a:chExt cx="1552463" cy="258533"/>
          </a:xfrm>
        </p:grpSpPr>
        <p:sp>
          <p:nvSpPr>
            <p:cNvPr id="157" name="Body1 19">
              <a:extLst>
                <a:ext uri="{FF2B5EF4-FFF2-40B4-BE49-F238E27FC236}">
                  <a16:creationId xmlns:a16="http://schemas.microsoft.com/office/drawing/2014/main" id="{98118F16-5A5A-467F-8FB1-18BABBF6C67D}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0F9EAE7-6895-41D6-AC2E-3860ECC1FDDB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5A0256E-3604-4B3E-A1A7-709CE800AF30}"/>
              </a:ext>
            </a:extLst>
          </p:cNvPr>
          <p:cNvSpPr txBox="1"/>
          <p:nvPr/>
        </p:nvSpPr>
        <p:spPr>
          <a:xfrm>
            <a:off x="8225338" y="1566293"/>
            <a:ext cx="3508035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Senders and receivers synchronized to the same clock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F570CE-CAEF-44EF-8650-BAD57D2C972D}"/>
              </a:ext>
            </a:extLst>
          </p:cNvPr>
          <p:cNvSpPr txBox="1"/>
          <p:nvPr/>
        </p:nvSpPr>
        <p:spPr>
          <a:xfrm>
            <a:off x="1716673" y="1702466"/>
            <a:ext cx="260599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 attaches deadline to message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38A0BE-6339-4581-85B6-F44507B7197D}"/>
              </a:ext>
            </a:extLst>
          </p:cNvPr>
          <p:cNvSpPr txBox="1"/>
          <p:nvPr/>
        </p:nvSpPr>
        <p:spPr>
          <a:xfrm>
            <a:off x="5347853" y="5839876"/>
            <a:ext cx="4242459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Receiver processes message when deadline is reached on receiver clock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DB03882-3D54-4E07-BDCE-1ED5C514426A}"/>
              </a:ext>
            </a:extLst>
          </p:cNvPr>
          <p:cNvSpPr txBox="1"/>
          <p:nvPr/>
        </p:nvSpPr>
        <p:spPr>
          <a:xfrm>
            <a:off x="9168860" y="2650526"/>
            <a:ext cx="256451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 multicasts message to all receivers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9FE7DAE-6D53-48A7-8882-13FB69662FE3}"/>
              </a:ext>
            </a:extLst>
          </p:cNvPr>
          <p:cNvSpPr txBox="1"/>
          <p:nvPr/>
        </p:nvSpPr>
        <p:spPr>
          <a:xfrm>
            <a:off x="7245227" y="3905199"/>
            <a:ext cx="471124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Messages arrive at unpredictable times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4D5B01-11C9-71C4-1148-9389A1D2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5150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DCD534-ECB9-9312-7FDE-12FF9B46E657}"/>
              </a:ext>
            </a:extLst>
          </p:cNvPr>
          <p:cNvSpPr txBox="1"/>
          <p:nvPr/>
        </p:nvSpPr>
        <p:spPr>
          <a:xfrm>
            <a:off x="569979" y="47691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Hold-and-release</a:t>
            </a:r>
          </a:p>
        </p:txBody>
      </p:sp>
    </p:spTree>
    <p:extLst>
      <p:ext uri="{BB962C8B-B14F-4D97-AF65-F5344CB8AC3E}">
        <p14:creationId xmlns:p14="http://schemas.microsoft.com/office/powerpoint/2010/main" val="20190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6015 0.19329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965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00013 0.14791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0.03841 0.14467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15625 0.18102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05625 0.14328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0.18102 L 0.16198 0.3743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9653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4791 L 0.00912 0.33125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9167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41 0.14467 L -0.03476 0.32639 " pathEditMode="relative" rAng="0" ptsTypes="AA">
                                      <p:cBhvr>
                                        <p:cTn id="20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9074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25 0.14328 L -0.05299 0.32476 " pathEditMode="relative" rAng="0" ptsTypes="AA">
                                      <p:cBhvr>
                                        <p:cTn id="2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07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15 0.19329 L -0.1638 0.36898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8773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3" grpId="0" animBg="1"/>
      <p:bldP spid="65" grpId="0" animBg="1"/>
      <p:bldP spid="77" grpId="0" animBg="1"/>
      <p:bldP spid="92" grpId="0" animBg="1"/>
      <p:bldP spid="104" grpId="0" animBg="1"/>
      <p:bldP spid="39" grpId="0" animBg="1"/>
      <p:bldP spid="52" grpId="0" animBg="1"/>
      <p:bldP spid="64" grpId="0" animBg="1"/>
      <p:bldP spid="76" grpId="0" animBg="1"/>
      <p:bldP spid="91" grpId="0" animBg="1"/>
      <p:bldP spid="103" grpId="0" animBg="1"/>
      <p:bldP spid="38" grpId="0" animBg="1"/>
      <p:bldP spid="51" grpId="0" animBg="1"/>
      <p:bldP spid="63" grpId="0" animBg="1"/>
      <p:bldP spid="75" grpId="0" animBg="1"/>
      <p:bldP spid="90" grpId="0" animBg="1"/>
      <p:bldP spid="102" grpId="0" animBg="1"/>
      <p:bldP spid="37" grpId="0" animBg="1"/>
      <p:bldP spid="50" grpId="0" animBg="1"/>
      <p:bldP spid="62" grpId="0" animBg="1"/>
      <p:bldP spid="74" grpId="0" animBg="1"/>
      <p:bldP spid="89" grpId="0" animBg="1"/>
      <p:bldP spid="101" grpId="0" animBg="1"/>
      <p:bldP spid="36" grpId="0" animBg="1"/>
      <p:bldP spid="49" grpId="0" animBg="1"/>
      <p:bldP spid="61" grpId="0" animBg="1"/>
      <p:bldP spid="73" grpId="0" animBg="1"/>
      <p:bldP spid="88" grpId="0" animBg="1"/>
      <p:bldP spid="100" grpId="0" animBg="1"/>
      <p:bldP spid="35" grpId="0" animBg="1"/>
      <p:bldP spid="48" grpId="0" animBg="1"/>
      <p:bldP spid="60" grpId="0" animBg="1"/>
      <p:bldP spid="72" grpId="0" animBg="1"/>
      <p:bldP spid="87" grpId="0" animBg="1"/>
      <p:bldP spid="99" grpId="0" animBg="1"/>
      <p:bldP spid="34" grpId="0" animBg="1"/>
      <p:bldP spid="47" grpId="0" animBg="1"/>
      <p:bldP spid="59" grpId="0" animBg="1"/>
      <p:bldP spid="71" grpId="0" animBg="1"/>
      <p:bldP spid="86" grpId="0" animBg="1"/>
      <p:bldP spid="98" grpId="0" animBg="1"/>
      <p:bldP spid="33" grpId="0" animBg="1"/>
      <p:bldP spid="46" grpId="0" animBg="1"/>
      <p:bldP spid="58" grpId="0" animBg="1"/>
      <p:bldP spid="70" grpId="0" animBg="1"/>
      <p:bldP spid="85" grpId="0" animBg="1"/>
      <p:bldP spid="97" grpId="0" animBg="1"/>
      <p:bldP spid="32" grpId="0" animBg="1"/>
      <p:bldP spid="45" grpId="0" animBg="1"/>
      <p:bldP spid="57" grpId="0" animBg="1"/>
      <p:bldP spid="69" grpId="0" animBg="1"/>
      <p:bldP spid="84" grpId="0" animBg="1"/>
      <p:bldP spid="96" grpId="0" animBg="1"/>
      <p:bldP spid="31" grpId="0" animBg="1"/>
      <p:bldP spid="44" grpId="0" animBg="1"/>
      <p:bldP spid="56" grpId="0" animBg="1"/>
      <p:bldP spid="68" grpId="0" animBg="1"/>
      <p:bldP spid="83" grpId="0" animBg="1"/>
      <p:bldP spid="95" grpId="0" animBg="1"/>
      <p:bldP spid="160" grpId="0"/>
      <p:bldP spid="161" grpId="0"/>
      <p:bldP spid="162" grpId="0"/>
      <p:bldP spid="163" grpId="0"/>
      <p:bldP spid="16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BBDB6FF-3131-6AAA-C873-C31F4D39D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75C1D-72D1-FF9A-C60B-900C10AA5894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C4DA3-E114-E47C-8E75-CD406A23F146}"/>
              </a:ext>
            </a:extLst>
          </p:cNvPr>
          <p:cNvSpPr txBox="1"/>
          <p:nvPr/>
        </p:nvSpPr>
        <p:spPr>
          <a:xfrm>
            <a:off x="531970" y="1434210"/>
            <a:ext cx="7049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Fairness 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2CD9D55B-2201-9586-2F38-3BA7D01FD6DE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4B636EAB-D87E-40F7-1755-8E164202BF2B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Proxy node’s performance variation</a:t>
            </a:r>
            <a:endParaRPr dirty="0"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2E69A172-EC37-0BBC-93F9-C6CBA713A082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VMs’ performance variation</a:t>
            </a:r>
            <a:endParaRPr dirty="0"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C39FFCC8-8A41-FB96-F515-2F887D2DEE5F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6C587981-F490-7362-E537-E10FC7AB8F13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9F075C3E-EA61-EA47-2471-197DF8224312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5AC4286F-311C-8D8B-493B-2ACB60C802BB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99B5CC1A-5BF9-734B-3BB4-E8101327904B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37896C0E-B2DF-C2CB-AE6A-D532BDB5CD8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DCB12100-8747-1B96-64E7-861437116F2D}"/>
              </a:ext>
            </a:extLst>
          </p:cNvPr>
          <p:cNvSpPr/>
          <p:nvPr/>
        </p:nvSpPr>
        <p:spPr>
          <a:xfrm>
            <a:off x="9081909" y="1590941"/>
            <a:ext cx="18087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58CAB01F-1FCB-DA89-5462-198A3650CCFC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E9BA45CE-3836-6696-27BE-212EBF909CA0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B6D3EE74-675F-CFC8-7829-302B7F23115D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6631456B-913D-AF12-0FEA-E4151A6612EF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25E145B2-A97A-1E78-376B-2BD1E6A6C962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2ABB694-5BA8-9E21-7F20-B50E75C8DC6C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57EE35BD-C87D-B477-73FB-CDC71BDF0040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ED7A9BEB-A655-8ACF-F98D-32A53125133B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69BC9D6A-8E52-C3F0-A470-6F9E57577297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580E61F3-8AAF-E70D-5758-48E4189565A0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C12AFDA-9BDA-EA46-DB18-920CD12CC042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CA8746E6-4DAF-0F29-CB01-041509C637F4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0BBBC456-8D24-C16B-905B-F205FA6CAAF1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F5F0F405-AD45-1E22-28F1-CEBFE43B4AB6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EF6A4ADA-7CC4-74BA-A3B8-97CA1D9A98C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6592568-CCDD-AAA0-FC1D-705006113084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2630C611-81B1-2D47-91D6-113B36A41465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17F59E18-E833-486B-0A62-22320C89C97B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8D63C066-733D-4080-F282-6EA0D061F72C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9995C78E-4A13-216B-07A2-099AF52189C5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D419A113-6FDF-8056-689B-B99BCD369E17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049EC873-3CCC-3B72-6622-A3FEBB8DC40C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C520F7C7-48C9-689A-8F29-B1DF4A1C0F4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9EDD3513-0D18-9464-BE3B-0A029FACBD93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35960AB3-3677-4B61-1AB1-2CF1C84585A9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870C963C-CFAB-8D76-8E26-FFF83606C4FD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36B4175C-7DAE-1498-48D2-161432F258BE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86A58E9F-CE9E-B6CE-FCED-9764CD76081F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986259" y="1974341"/>
            <a:ext cx="556950" cy="5132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B35EDEE3-4592-DBFF-B687-D06020CDD59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C203F508-D9F5-4C27-D56A-8BB61684DB1B}"/>
              </a:ext>
            </a:extLst>
          </p:cNvPr>
          <p:cNvSpPr txBox="1"/>
          <p:nvPr/>
        </p:nvSpPr>
        <p:spPr>
          <a:xfrm>
            <a:off x="2311240" y="1684793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5691C2-52F0-07EA-4EA3-26228967183E}"/>
              </a:ext>
            </a:extLst>
          </p:cNvPr>
          <p:cNvSpPr txBox="1"/>
          <p:nvPr/>
        </p:nvSpPr>
        <p:spPr>
          <a:xfrm>
            <a:off x="4157514" y="1692144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79" name="Picture 7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C87259-375F-1EBA-6A7E-BA4705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072" y="2107828"/>
            <a:ext cx="2335164" cy="591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8E3E31-4E39-AE21-2FF6-B2C879E5C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301" y="438180"/>
            <a:ext cx="4880171" cy="366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29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7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  <a:p>
            <a:pPr>
              <a:buFont typeface="Arial"/>
              <a:buChar char="-"/>
            </a:pP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Strawman: Wait a fixed delay before releasing time-ordered messages to Exchange Server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95BC50-5D8C-3C44-D8DC-D6AFF68AFFDD}"/>
              </a:ext>
            </a:extLst>
          </p:cNvPr>
          <p:cNvSpPr txBox="1"/>
          <p:nvPr/>
        </p:nvSpPr>
        <p:spPr>
          <a:xfrm>
            <a:off x="1530079" y="4937575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DFBFB-BA9D-A65B-7915-D258027486F1}"/>
              </a:ext>
            </a:extLst>
          </p:cNvPr>
          <p:cNvSpPr txBox="1"/>
          <p:nvPr/>
        </p:nvSpPr>
        <p:spPr>
          <a:xfrm>
            <a:off x="3376353" y="4944926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7073347-D37F-5787-B7CD-1BC3F862A4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5911" y="5360610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7" grpId="0" animBg="1"/>
      <p:bldP spid="6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F17924-9639-5170-A5FC-FEB891EAE7B1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482652-E9D2-35E5-C1CE-3B227A5D7F5C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18FBC3-C82D-FC0C-D9F1-1D45E8576592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E4F4F29-A1C2-86AF-8704-37171ECCC71C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E254DE2-7A90-1197-19E9-68CA029D02D8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4E348E2-14C2-996F-771A-989191F313C3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6C05090-D2C3-A5EE-5FF9-333608FD314E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15DFF76-15F4-B7BE-4BA7-3876120D5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F064D8-E10B-0C2A-145D-E054039F72ED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029FE-577A-5BE0-C3D5-761476EE6CC5}"/>
              </a:ext>
            </a:extLst>
          </p:cNvPr>
          <p:cNvSpPr txBox="1"/>
          <p:nvPr/>
        </p:nvSpPr>
        <p:spPr>
          <a:xfrm>
            <a:off x="569979" y="1235036"/>
            <a:ext cx="110440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D7842F-C485-5F61-5049-BB838A536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1996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54740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8C464D4-80FE-7B51-2FBB-1DA3DCD3E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431E3-B656-964F-AA55-E868196D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3249C9D7-9FAB-B664-A97F-3DD0131BB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B8CE01C3-F86E-7743-CA06-049496BC3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Schedules order in a way to avoid idling the matching engine, using the knowledge that orders are matched by price time priority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D51AC1-4B54-6643-9AF4-23598F686676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D9E9C6-5FC5-9399-3CA1-33B019989986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B93D45-AB3A-D173-4A62-8E4A0CBC7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C8AE1-9FB3-59FD-697C-54C69DF301A7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DC48DB9-4214-8FA8-4C17-397AB981098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D42435B-D204-D3B7-E2FE-7F28CC532E64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3D95227-75D2-537D-24F8-72EFBE442FAA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204CF7-F34A-11FE-A25D-75A53A34C0FA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C080B0-4A32-67DF-9B89-53C74EA73727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DF268F4-08B3-ACFC-B7A1-F7234C44C470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6E4D29A9-2CEC-0239-0055-2D340AF7F539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D59BD170-13EB-D239-C5FA-34645FAECE28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CE55C7-6856-ECC9-1204-D524C3C14036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AEB06-1BD9-501B-3E5A-159DB470DFD2}"/>
              </a:ext>
            </a:extLst>
          </p:cNvPr>
          <p:cNvSpPr/>
          <p:nvPr/>
        </p:nvSpPr>
        <p:spPr>
          <a:xfrm>
            <a:off x="5243328" y="269512"/>
            <a:ext cx="6242819" cy="10874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LOQ: A Domain-Specific Scheduling Policy</a:t>
            </a:r>
          </a:p>
        </p:txBody>
      </p:sp>
    </p:spTree>
    <p:extLst>
      <p:ext uri="{BB962C8B-B14F-4D97-AF65-F5344CB8AC3E}">
        <p14:creationId xmlns:p14="http://schemas.microsoft.com/office/powerpoint/2010/main" val="325270566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00DC401-C4C8-7CB7-5593-B2E86B1C5646}"/>
              </a:ext>
            </a:extLst>
          </p:cNvPr>
          <p:cNvSpPr/>
          <p:nvPr/>
        </p:nvSpPr>
        <p:spPr>
          <a:xfrm>
            <a:off x="8459818" y="109091"/>
            <a:ext cx="3644549" cy="1875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 Idea: </a:t>
            </a:r>
          </a:p>
          <a:p>
            <a:pPr algn="ctr"/>
            <a:r>
              <a:rPr lang="en-US" sz="2800" dirty="0"/>
              <a:t>Separate critical and non-critical orders using the mid-price</a:t>
            </a:r>
          </a:p>
        </p:txBody>
      </p:sp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C48E-D2B2-C22C-4F75-047DD76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94B3-05EA-9983-9139-5B546C7A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Onyx deliver a low overall multicast latency?</a:t>
            </a:r>
          </a:p>
          <a:p>
            <a:endParaRPr lang="en-US" dirty="0"/>
          </a:p>
          <a:p>
            <a:r>
              <a:rPr lang="en-US" dirty="0"/>
              <a:t>Does Onyx provide outbound and inbound fairness?</a:t>
            </a:r>
          </a:p>
          <a:p>
            <a:endParaRPr lang="en-US" dirty="0"/>
          </a:p>
          <a:p>
            <a:r>
              <a:rPr lang="en-US" dirty="0"/>
              <a:t>Does Onyx scale? (~1000 market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161940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092D2E-B316-79D5-D153-7CCACB2D0459}"/>
              </a:ext>
            </a:extLst>
          </p:cNvPr>
          <p:cNvSpPr/>
          <p:nvPr/>
        </p:nvSpPr>
        <p:spPr>
          <a:xfrm>
            <a:off x="3449053" y="1540042"/>
            <a:ext cx="5743073" cy="423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7324C-357F-E382-CEFB-BB0C55C00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13D2E114-A299-8630-03EF-90FE24AB1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73149-5170-2AF7-1F9E-862E6DBE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78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41E74B-4005-561A-2403-5AAFEF4EAF7F}"/>
              </a:ext>
            </a:extLst>
          </p:cNvPr>
          <p:cNvSpPr/>
          <p:nvPr/>
        </p:nvSpPr>
        <p:spPr>
          <a:xfrm>
            <a:off x="3368843" y="1700463"/>
            <a:ext cx="5325978" cy="378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392E-647B-4AC8-4E60-41923313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AA979948-C33F-FE6D-B3A0-25478F971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D47BE-E63A-DFB5-EA44-07C704ED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02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1C6-755D-21F1-0B1C-802B246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pic>
        <p:nvPicPr>
          <p:cNvPr id="5" name="Content Placeholder 4" descr="A graph of a number of signals&#10;&#10;AI-generated content may be incorrect.">
            <a:extLst>
              <a:ext uri="{FF2B5EF4-FFF2-40B4-BE49-F238E27FC236}">
                <a16:creationId xmlns:a16="http://schemas.microsoft.com/office/drawing/2014/main" id="{6D2DAB33-89A0-FD52-198D-1A2120C86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77" y="1704298"/>
            <a:ext cx="6350349" cy="4788577"/>
          </a:xfrm>
        </p:spPr>
      </p:pic>
    </p:spTree>
    <p:extLst>
      <p:ext uri="{BB962C8B-B14F-4D97-AF65-F5344CB8AC3E}">
        <p14:creationId xmlns:p14="http://schemas.microsoft.com/office/powerpoint/2010/main" val="20248377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206837"/>
      </p:ext>
    </p:extLst>
  </p:cSld>
  <p:clrMapOvr>
    <a:masterClrMapping/>
  </p:clrMapOvr>
  <p:transition spd="slow">
    <p:push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63CDC99-24C8-C576-9029-DC6D11A88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4D86A8B-3EB4-3261-C6AA-C3D1339D5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F4CFC00-7700-B6A2-3AC2-16C917B53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356967"/>
            <a:ext cx="11776401" cy="5501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Char char="-"/>
            </a:pPr>
            <a:r>
              <a:rPr lang="en-US" sz="2400" dirty="0"/>
              <a:t>Application-specific scheduling can have a significant beneficial impact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43ADDA2-72B7-E612-2419-26C229D6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25" y="3756477"/>
            <a:ext cx="5153905" cy="29170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E615EE-70F5-D9EF-B618-D8CD06DA8488}"/>
              </a:ext>
            </a:extLst>
          </p:cNvPr>
          <p:cNvSpPr txBox="1"/>
          <p:nvPr/>
        </p:nvSpPr>
        <p:spPr>
          <a:xfrm>
            <a:off x="563600" y="4621438"/>
            <a:ext cx="229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SIGCOMM’25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17E8C-A2A5-688B-28BE-0D5956DC9594}"/>
              </a:ext>
            </a:extLst>
          </p:cNvPr>
          <p:cNvSpPr txBox="1"/>
          <p:nvPr/>
        </p:nvSpPr>
        <p:spPr>
          <a:xfrm>
            <a:off x="9387727" y="4621438"/>
            <a:ext cx="139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7306268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11246</TotalTime>
  <Words>3157</Words>
  <Application>Microsoft Macintosh PowerPoint</Application>
  <PresentationFormat>Widescreen</PresentationFormat>
  <Paragraphs>895</Paragraphs>
  <Slides>79</Slides>
  <Notes>68</Notes>
  <HiddenSlides>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Aptos</vt:lpstr>
      <vt:lpstr>Aptos Display</vt:lpstr>
      <vt:lpstr>Arial</vt:lpstr>
      <vt:lpstr>Calibri</vt:lpstr>
      <vt:lpstr>Wingdings</vt:lpstr>
      <vt:lpstr>Office Theme</vt:lpstr>
      <vt:lpstr>think-cell Slide</vt:lpstr>
      <vt:lpstr>Network Support For Scalable And High-Performance Cloud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PowerPoint Presentation</vt:lpstr>
      <vt:lpstr>Benefits of Public Cloud for Financial Exchanges</vt:lpstr>
      <vt:lpstr>Public Cloud Exhibits High Latency &amp; Variance</vt:lpstr>
      <vt:lpstr>PowerPoint Presentation</vt:lpstr>
      <vt:lpstr>Onyx: Scalable Cloud Financial Exchange</vt:lpstr>
      <vt:lpstr>Onyx</vt:lpstr>
      <vt:lpstr>Onyx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Key Questions</vt:lpstr>
      <vt:lpstr>Multicast Service</vt:lpstr>
      <vt:lpstr>Multicast Service</vt:lpstr>
      <vt:lpstr>Delivery Fairness</vt:lpstr>
      <vt:lpstr>Delivery Fairness</vt:lpstr>
      <vt:lpstr>Scale</vt:lpstr>
      <vt:lpstr>Limit Order Queue Gracefully Handles Bursts</vt:lpstr>
      <vt:lpstr>Order Submission Service</vt:lpstr>
      <vt:lpstr>Order Submission Service</vt:lpstr>
      <vt:lpstr>Concluding Remarks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265</cp:revision>
  <dcterms:created xsi:type="dcterms:W3CDTF">2025-08-10T21:07:51Z</dcterms:created>
  <dcterms:modified xsi:type="dcterms:W3CDTF">2025-10-22T22:39:29Z</dcterms:modified>
</cp:coreProperties>
</file>