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94" r:id="rId2"/>
    <p:sldId id="257" r:id="rId3"/>
    <p:sldId id="358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412" r:id="rId17"/>
    <p:sldId id="411" r:id="rId18"/>
    <p:sldId id="390" r:id="rId19"/>
    <p:sldId id="409" r:id="rId20"/>
    <p:sldId id="414" r:id="rId21"/>
    <p:sldId id="416" r:id="rId22"/>
    <p:sldId id="391" r:id="rId23"/>
    <p:sldId id="408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3" r:id="rId33"/>
    <p:sldId id="404" r:id="rId34"/>
    <p:sldId id="405" r:id="rId35"/>
    <p:sldId id="410" r:id="rId36"/>
    <p:sldId id="407" r:id="rId37"/>
    <p:sldId id="312" r:id="rId38"/>
    <p:sldId id="413" r:id="rId39"/>
    <p:sldId id="313" r:id="rId40"/>
    <p:sldId id="314" r:id="rId41"/>
    <p:sldId id="417" r:id="rId42"/>
    <p:sldId id="418" r:id="rId43"/>
    <p:sldId id="318" r:id="rId44"/>
    <p:sldId id="320" r:id="rId45"/>
    <p:sldId id="321" r:id="rId46"/>
    <p:sldId id="322" r:id="rId47"/>
    <p:sldId id="324" r:id="rId48"/>
    <p:sldId id="325" r:id="rId49"/>
    <p:sldId id="326" r:id="rId50"/>
    <p:sldId id="328" r:id="rId51"/>
    <p:sldId id="329" r:id="rId52"/>
    <p:sldId id="331" r:id="rId53"/>
    <p:sldId id="353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3" r:id="rId64"/>
    <p:sldId id="372" r:id="rId65"/>
    <p:sldId id="374" r:id="rId66"/>
    <p:sldId id="375" r:id="rId67"/>
    <p:sldId id="350" r:id="rId68"/>
    <p:sldId id="359" r:id="rId69"/>
    <p:sldId id="360" r:id="rId70"/>
    <p:sldId id="354" r:id="rId71"/>
    <p:sldId id="361" r:id="rId72"/>
    <p:sldId id="362" r:id="rId73"/>
    <p:sldId id="330" r:id="rId74"/>
    <p:sldId id="351" r:id="rId75"/>
    <p:sldId id="35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4"/>
    <p:restoredTop sz="94675"/>
  </p:normalViewPr>
  <p:slideViewPr>
    <p:cSldViewPr snapToGrid="0">
      <p:cViewPr varScale="1">
        <p:scale>
          <a:sx n="100" d="100"/>
          <a:sy n="100" d="100"/>
        </p:scale>
        <p:origin x="168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9D18EF-48EE-BB04-1AF9-3C085639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CEBA267-2B9A-C13C-A19F-3EA4756AC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10EBBEF-3511-0117-A0D4-F9C36F86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232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82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Baseline is 100K orders per second cumulatively by all participants. (not all orders get matched). Prices in orders are chosen from a random distribution. </a:t>
            </a:r>
            <a:br>
              <a:rPr lang="en-US" dirty="0"/>
            </a:br>
            <a:r>
              <a:rPr lang="en-US" dirty="0"/>
              <a:t>Queues built up in FIFO lead to </a:t>
            </a:r>
            <a:r>
              <a:rPr lang="en-US" dirty="0" err="1"/>
              <a:t>fifo</a:t>
            </a:r>
            <a:r>
              <a:rPr lang="en-US" dirty="0"/>
              <a:t> showing higher order matching rate during non-burst periods.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E899D7E-EEB2-4E13-AD07-6352EE5E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76E82BD-F545-8632-6880-D5F9B8985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4298E2E-7BCE-38E4-7FD8-B70825F6D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341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6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6.xml"/><Relationship Id="rId21" Type="http://schemas.openxmlformats.org/officeDocument/2006/relationships/image" Target="../media/image18.svg"/><Relationship Id="rId7" Type="http://schemas.microsoft.com/office/2007/relationships/diagramDrawing" Target="../diagrams/drawing6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7.xml"/><Relationship Id="rId21" Type="http://schemas.openxmlformats.org/officeDocument/2006/relationships/image" Target="../media/image18.svg"/><Relationship Id="rId7" Type="http://schemas.microsoft.com/office/2007/relationships/diagramDrawing" Target="../diagrams/drawing7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8.xml"/><Relationship Id="rId21" Type="http://schemas.openxmlformats.org/officeDocument/2006/relationships/image" Target="../media/image18.svg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9.xml"/><Relationship Id="rId21" Type="http://schemas.openxmlformats.org/officeDocument/2006/relationships/image" Target="../media/image18.svg"/><Relationship Id="rId7" Type="http://schemas.microsoft.com/office/2007/relationships/diagramDrawing" Target="../diagrams/drawing9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0.xml"/><Relationship Id="rId21" Type="http://schemas.openxmlformats.org/officeDocument/2006/relationships/image" Target="../media/image18.svg"/><Relationship Id="rId7" Type="http://schemas.microsoft.com/office/2007/relationships/diagramDrawing" Target="../diagrams/drawing10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1.xml"/><Relationship Id="rId21" Type="http://schemas.openxmlformats.org/officeDocument/2006/relationships/image" Target="../media/image18.svg"/><Relationship Id="rId7" Type="http://schemas.microsoft.com/office/2007/relationships/diagramDrawing" Target="../diagrams/drawing11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2.xml"/><Relationship Id="rId21" Type="http://schemas.openxmlformats.org/officeDocument/2006/relationships/image" Target="../media/image18.svg"/><Relationship Id="rId7" Type="http://schemas.microsoft.com/office/2007/relationships/diagramDrawing" Target="../diagrams/drawing12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F392741-436B-E2ED-B00B-03AE3056D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4B4BE4FD-8419-6CDE-6A78-341C4E12C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BBF447-3694-5213-1340-FF0F951C8025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C819E-90CC-CA81-FD9A-47A4FD8729A2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ED47A-E89E-F194-B08C-67B715FB3701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89A0D2-5D21-873A-0F17-B56DF47AC504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DE505-D54D-39AB-9B7E-9DC1D9B3E9CD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18019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4453A808-A108-0061-A131-71DB21D5FBFF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0" dirty="0">
                <a:solidFill>
                  <a:srgbClr val="FF0000"/>
                </a:solidFill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2B983BA0-3E24-CE7D-20A5-1BB6952E406C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Latencies will be higher.</a:t>
            </a:r>
          </a:p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Fairness guarantees will be coarser.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D7AD-CE9E-AA9A-20E8-A354EC2E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990CC-D690-F44A-56DF-4BE777ABC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457"/>
              </p:ext>
            </p:extLst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02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7049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BE13551E-B8FB-54CD-B79B-865128ED6B13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D651BCB9-7539-092F-59EE-BA9BFB02F02A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DF3202BC-4DB0-558B-C656-5B8B763093D6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678D25A8-285B-7C68-C6EE-A9540A5BBAEA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E64B04C3-60AF-A401-7F93-2A035757F388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57F89298-4184-193D-9A2E-2E9B0667B336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A53FC94F-A62D-D7B1-DBC1-834552B5CB59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C55B87A1-506D-B395-3491-CF57994C5612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BFC76D74-7A8A-170F-16F3-DFC00A2F367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24752A5F-5E70-0A67-BCDE-7A9EFF876DE9}"/>
              </a:ext>
            </a:extLst>
          </p:cNvPr>
          <p:cNvSpPr/>
          <p:nvPr/>
        </p:nvSpPr>
        <p:spPr>
          <a:xfrm>
            <a:off x="9081909" y="1590941"/>
            <a:ext cx="14613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2E5648D8-6126-D5EE-9927-EE476977C032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2B2DEAAE-A9C0-46B4-E49C-75A0D5EEC40B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DB1E54D3-3572-5478-9046-0AA726E39BF1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239A2CC0-011A-EB72-9ADF-7A1905977B92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3648AD5C-772C-96D9-9E48-CD1364CC8955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78D5E4C-1D5D-72D5-CE90-4895AAB7D0F6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DB95B460-ED60-9574-9194-7ABDE20DA53C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51AC338F-4324-516B-A2C9-B8B025727983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B9992AC4-145F-DDC0-1AD5-72AB361DE968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20720325-29FB-A348-9DA9-D7027342AA0B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4987943-18A9-B08D-1BD8-B4DD8C9A6D78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2636310B-C1A2-FD85-9406-C9354B667811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94A5CD07-515C-D31C-9BA2-6A463467F7F4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382A5A98-0064-2809-7B0B-27BB1F287E03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27B21DD5-6903-1234-935B-D47C56D38A5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424D5F8-4409-A7C0-F32F-D2D9982D8C19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5D934976-4DCA-6958-DBEC-29D11E968CA0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D7B05F8C-1DF9-170F-DBE0-93EFEE42B6CC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5C86155C-409A-4993-F39A-434FF5C77D49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6C3FB426-BE70-A1B9-502F-A1001355F8E7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38B83ABB-C3A4-FC62-82F9-61D1ED7D662B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7ECE898C-399C-7DDA-12AC-233ACEC9820A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4E9FF328-0C85-3C2A-A18B-7C9D6DCEDEE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1FA7AC97-67AA-2EA8-A79B-24BE03CDB84F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40BC6E28-9D70-2E47-89F0-CE5B2A52BB98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F37792A8-DD1B-52C5-C46D-87D2B2921E3E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59D2333C-5D31-E564-06FF-5627F9CC2389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3CF66F5C-A8E2-1FC7-D61B-17D48BDFB834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812559" y="1974341"/>
            <a:ext cx="7308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03A18-9EDB-7578-DD1E-F425B384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LOQ schedules order in a way to avoid idling the matching engine, utilizing the knowledge that matching engine uses price time priority algorithm for matching orders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EA8F76-D646-0C56-4A24-E0B81F4007BA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6C38DE-3CA9-F60B-E20C-D269FCC4F390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18D3B9-4B6D-9067-2BD1-B43B88AAC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70B2A5-AC31-5AC7-1F04-DFA0C1EE9B65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6401856-9721-0703-9900-513236BAF03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1D2A8DB-B56A-CE16-2B25-9B508DA42DA9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4D30B7F-F4F0-FB30-9AA3-5693F934D89E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30860DB-D9DC-62CE-7043-2DBABDBCB670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8AB84EF-9E61-4661-D799-83A0C47C7940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5003800-BE59-1910-3507-1831996C23D5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AB688756-04C5-4E26-7135-486D16A1C90F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401C9FC0-1CBD-DE60-1AC1-FC04125B5C03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1AB2F4-23D0-0E42-A1A6-B6FD69009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227121"/>
      </p:ext>
    </p:extLst>
  </p:cSld>
  <p:clrMapOvr>
    <a:masterClrMapping/>
  </p:clrMapOvr>
  <p:transition spd="slow">
    <p:push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448" y="1221851"/>
            <a:ext cx="7283645" cy="54666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CBC246-BFBC-747B-5AC1-2BCEE42FEE24}"/>
              </a:ext>
            </a:extLst>
          </p:cNvPr>
          <p:cNvSpPr txBox="1"/>
          <p:nvPr/>
        </p:nvSpPr>
        <p:spPr>
          <a:xfrm>
            <a:off x="602901" y="2080009"/>
            <a:ext cx="3978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multicast latency (OML) is the latency experienced by the last receiver who receives the multicast message. 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Onyx achieves substantially lower OML than DU and AWS Transit Gateway based multicast.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DU (Direct Unicasts), the sender sends messages to all the receivers directly without any tree or hedging. </a:t>
            </a:r>
          </a:p>
        </p:txBody>
      </p:sp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251" y="1445867"/>
            <a:ext cx="6664468" cy="50019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87B7FF-0F5E-9714-0613-88C373F39E4B}"/>
              </a:ext>
            </a:extLst>
          </p:cNvPr>
          <p:cNvSpPr txBox="1"/>
          <p:nvPr/>
        </p:nvSpPr>
        <p:spPr>
          <a:xfrm>
            <a:off x="602901" y="2080008"/>
            <a:ext cx="43353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Delivery Window Size (DWS) is the data reception time difference between two receivers: one who receives the message earliest and the one receiver who receives the message latest.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 is the hedging factor i.e., how many extra parents send copies of messages to a (tree) node.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Onyx with hedging achieves a DWS of ~0 at very high percentile.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~0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solidFill>
                  <a:schemeClr val="accent6"/>
                </a:solidFill>
                <a:sym typeface="Wingdings" pitchFamily="2" charset="2"/>
              </a:rPr>
              <a:t>&lt; 1</a:t>
            </a:r>
            <a:r>
              <a:rPr lang="en-US" dirty="0">
                <a:sym typeface="Wingdings" pitchFamily="2" charset="2"/>
              </a:rPr>
              <a:t> microsecond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CloudEx, a prior work, also achieves low DWS but it comes at the cost of significantly higher multicast latency (details in the paper). </a:t>
            </a:r>
          </a:p>
        </p:txBody>
      </p:sp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4724400" y="1868273"/>
            <a:ext cx="7467600" cy="6743700"/>
            <a:chOff x="4914900" y="1766513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76850" y="1766513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914900" y="4891371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9080500" y="1212601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1C7967-E405-381E-4E31-2215A8BC65C9}"/>
              </a:ext>
            </a:extLst>
          </p:cNvPr>
          <p:cNvSpPr txBox="1"/>
          <p:nvPr/>
        </p:nvSpPr>
        <p:spPr>
          <a:xfrm>
            <a:off x="528528" y="1953009"/>
            <a:ext cx="3978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exchange’s order matching throughput is shown while using LOQ vs FIFO queues.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Shaded regions represent bursts of orders by participants (20x the baseline).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LOQ is able to effectively handle bursts.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FIFO cannot consume the burst (and builds up queues). </a:t>
            </a:r>
          </a:p>
        </p:txBody>
      </p: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ADD94E5F-0518-02B9-1550-BC7337A75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F9EB3E1-42C0-E837-EE7E-B84010C16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F50FCB6-FE48-9960-4D07-532F40922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6AB35-6829-9F51-D6E8-BB7EE8F5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03" y="3632097"/>
            <a:ext cx="7743952" cy="22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34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8018</TotalTime>
  <Words>3202</Words>
  <Application>Microsoft Macintosh PowerPoint</Application>
  <PresentationFormat>Widescreen</PresentationFormat>
  <Paragraphs>796</Paragraphs>
  <Slides>75</Slides>
  <Notes>70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Aptos</vt:lpstr>
      <vt:lpstr>Aptos Display</vt:lpstr>
      <vt:lpstr>Arial</vt:lpstr>
      <vt:lpstr>Calibri</vt:lpstr>
      <vt:lpstr>Wingdings</vt:lpstr>
      <vt:lpstr>Office Theme</vt:lpstr>
      <vt:lpstr>Network Support For Scalable And High-Performance Cloud Exchanges</vt:lpstr>
      <vt:lpstr>Benefits of Public Cloud for Financial Exchanges</vt:lpstr>
      <vt:lpstr>Onyx: Scalable Cloud Financial Exchange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Public Cloud Exhibits High Latency Variance</vt:lpstr>
      <vt:lpstr>Agenda</vt:lpstr>
      <vt:lpstr>Agenda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 Gracefully Handles Bursts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Multicast Service</vt:lpstr>
      <vt:lpstr>Multicast Service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155</cp:revision>
  <dcterms:created xsi:type="dcterms:W3CDTF">2025-08-10T21:07:51Z</dcterms:created>
  <dcterms:modified xsi:type="dcterms:W3CDTF">2025-09-10T14:55:07Z</dcterms:modified>
</cp:coreProperties>
</file>