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0"/>
  </p:notesMasterIdLst>
  <p:sldIdLst>
    <p:sldId id="294" r:id="rId2"/>
    <p:sldId id="257" r:id="rId3"/>
    <p:sldId id="35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90" r:id="rId17"/>
    <p:sldId id="409" r:id="rId18"/>
    <p:sldId id="391" r:id="rId19"/>
    <p:sldId id="408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3" r:id="rId29"/>
    <p:sldId id="404" r:id="rId30"/>
    <p:sldId id="405" r:id="rId31"/>
    <p:sldId id="410" r:id="rId32"/>
    <p:sldId id="407" r:id="rId33"/>
    <p:sldId id="312" r:id="rId34"/>
    <p:sldId id="313" r:id="rId35"/>
    <p:sldId id="314" r:id="rId36"/>
    <p:sldId id="318" r:id="rId37"/>
    <p:sldId id="320" r:id="rId38"/>
    <p:sldId id="321" r:id="rId39"/>
    <p:sldId id="322" r:id="rId40"/>
    <p:sldId id="324" r:id="rId41"/>
    <p:sldId id="325" r:id="rId42"/>
    <p:sldId id="326" r:id="rId43"/>
    <p:sldId id="328" r:id="rId44"/>
    <p:sldId id="329" r:id="rId45"/>
    <p:sldId id="331" r:id="rId46"/>
    <p:sldId id="353" r:id="rId47"/>
    <p:sldId id="363" r:id="rId48"/>
    <p:sldId id="364" r:id="rId49"/>
    <p:sldId id="365" r:id="rId50"/>
    <p:sldId id="366" r:id="rId51"/>
    <p:sldId id="367" r:id="rId52"/>
    <p:sldId id="368" r:id="rId53"/>
    <p:sldId id="369" r:id="rId54"/>
    <p:sldId id="370" r:id="rId55"/>
    <p:sldId id="371" r:id="rId56"/>
    <p:sldId id="373" r:id="rId57"/>
    <p:sldId id="372" r:id="rId58"/>
    <p:sldId id="374" r:id="rId59"/>
    <p:sldId id="375" r:id="rId60"/>
    <p:sldId id="350" r:id="rId61"/>
    <p:sldId id="359" r:id="rId62"/>
    <p:sldId id="360" r:id="rId63"/>
    <p:sldId id="354" r:id="rId64"/>
    <p:sldId id="361" r:id="rId65"/>
    <p:sldId id="362" r:id="rId66"/>
    <p:sldId id="330" r:id="rId67"/>
    <p:sldId id="351" r:id="rId68"/>
    <p:sldId id="352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/>
    <p:restoredTop sz="94719"/>
  </p:normalViewPr>
  <p:slideViewPr>
    <p:cSldViewPr snapToGrid="0">
      <p:cViewPr varScale="1">
        <p:scale>
          <a:sx n="131" d="100"/>
          <a:sy n="131" d="100"/>
        </p:scale>
        <p:origin x="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82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E899D7E-EEB2-4E13-AD07-6352EE5E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76E82BD-F545-8632-6880-D5F9B8985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4298E2E-7BCE-38E4-7FD8-B70825F6D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341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6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4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4.xml"/><Relationship Id="rId21" Type="http://schemas.openxmlformats.org/officeDocument/2006/relationships/image" Target="../media/image16.svg"/><Relationship Id="rId7" Type="http://schemas.microsoft.com/office/2007/relationships/diagramDrawing" Target="../diagrams/drawing4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5.xml"/><Relationship Id="rId21" Type="http://schemas.openxmlformats.org/officeDocument/2006/relationships/image" Target="../media/image16.svg"/><Relationship Id="rId7" Type="http://schemas.microsoft.com/office/2007/relationships/diagramDrawing" Target="../diagrams/drawing5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5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6.xml"/><Relationship Id="rId21" Type="http://schemas.openxmlformats.org/officeDocument/2006/relationships/image" Target="../media/image16.svg"/><Relationship Id="rId7" Type="http://schemas.microsoft.com/office/2007/relationships/diagramDrawing" Target="../diagrams/drawing6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7.xml"/><Relationship Id="rId21" Type="http://schemas.openxmlformats.org/officeDocument/2006/relationships/image" Target="../media/image16.svg"/><Relationship Id="rId7" Type="http://schemas.microsoft.com/office/2007/relationships/diagramDrawing" Target="../diagrams/drawing7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8.xml"/><Relationship Id="rId21" Type="http://schemas.openxmlformats.org/officeDocument/2006/relationships/image" Target="../media/image16.svg"/><Relationship Id="rId7" Type="http://schemas.microsoft.com/office/2007/relationships/diagramDrawing" Target="../diagrams/drawing8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9.xml"/><Relationship Id="rId21" Type="http://schemas.openxmlformats.org/officeDocument/2006/relationships/image" Target="../media/image16.svg"/><Relationship Id="rId7" Type="http://schemas.microsoft.com/office/2007/relationships/diagramDrawing" Target="../diagrams/drawing9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6.svg"/><Relationship Id="rId7" Type="http://schemas.microsoft.com/office/2007/relationships/diagramDrawing" Target="../diagrams/drawing10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C43539E-D961-5FBD-1DE8-ED44B276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066FC6-8781-1797-9C35-24DCBB631B14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0F5C6-CDD6-CD58-06B4-BB6D6D9A774E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matching engine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participants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4453A808-A108-0061-A131-71DB21D5FBFF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>
                <a:solidFill>
                  <a:srgbClr val="FF0000"/>
                </a:solidFill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2B983BA0-3E24-CE7D-20A5-1BB6952E406C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Latencies will be higher.</a:t>
            </a:r>
          </a:p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Fairness guarantees will be coarser.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D7AD-CE9E-AA9A-20E8-A354EC2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990CC-D690-F44A-56DF-4BE777ABC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457"/>
              </p:ext>
            </p:extLst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02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736457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736457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</a:t>
            </a:r>
            <a:r>
              <a:rPr lang="en-US" sz="2400"/>
              <a:t>” primitive.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03A18-9EDB-7578-DD1E-F425B384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LOQ schedules order in a way to avoid idling the matching engine, utilizing the knowledge that matching engine uses price time priority algorithm for matching orders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EA8F76-D646-0C56-4A24-E0B81F4007BA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6C38DE-3CA9-F60B-E20C-D269FCC4F390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18D3B9-4B6D-9067-2BD1-B43B88AAC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70B2A5-AC31-5AC7-1F04-DFA0C1EE9B65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6401856-9721-0703-9900-513236BAF03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1D2A8DB-B56A-CE16-2B25-9B508DA42DA9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4D30B7F-F4F0-FB30-9AA3-5693F934D89E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30860DB-D9DC-62CE-7043-2DBABDBCB670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AB84EF-9E61-4661-D799-83A0C47C7940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5003800-BE59-1910-3507-1831996C23D5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AB688756-04C5-4E26-7135-486D16A1C90F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401C9FC0-1CBD-DE60-1AC1-FC04125B5C03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227121"/>
      </p:ext>
    </p:extLst>
  </p:cSld>
  <p:clrMapOvr>
    <a:masterClrMapping/>
  </p:clrMapOvr>
  <p:transition spd="slow">
    <p:push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ADD94E5F-0518-02B9-1550-BC7337A75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F9EB3E1-42C0-E837-EE7E-B84010C16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F50FCB6-FE48-9960-4D07-532F40922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6AB35-6829-9F51-D6E8-BB7EE8F5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03" y="3632097"/>
            <a:ext cx="7743952" cy="22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34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7479</TotalTime>
  <Words>2503</Words>
  <Application>Microsoft Macintosh PowerPoint</Application>
  <PresentationFormat>Widescreen</PresentationFormat>
  <Paragraphs>603</Paragraphs>
  <Slides>68</Slides>
  <Notes>65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Benefits of Public Cloud for Financial Exchanges</vt:lpstr>
      <vt:lpstr>Onyx: Scalable Cloud Financial Exchange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Public Cloud Exhibits High Latency Variance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 Gracefully Handles Bursts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Multicast Service</vt:lpstr>
      <vt:lpstr>Multicast Service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118</cp:revision>
  <dcterms:created xsi:type="dcterms:W3CDTF">2025-08-10T21:07:51Z</dcterms:created>
  <dcterms:modified xsi:type="dcterms:W3CDTF">2025-09-03T18:50:55Z</dcterms:modified>
</cp:coreProperties>
</file>