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7"/>
  </p:notesMasterIdLst>
  <p:sldIdLst>
    <p:sldId id="256" r:id="rId2"/>
    <p:sldId id="257" r:id="rId3"/>
    <p:sldId id="307" r:id="rId4"/>
    <p:sldId id="258" r:id="rId5"/>
    <p:sldId id="259" r:id="rId6"/>
    <p:sldId id="260" r:id="rId7"/>
    <p:sldId id="261" r:id="rId8"/>
    <p:sldId id="262" r:id="rId9"/>
    <p:sldId id="263" r:id="rId10"/>
    <p:sldId id="264" r:id="rId11"/>
    <p:sldId id="265" r:id="rId12"/>
    <p:sldId id="266" r:id="rId13"/>
    <p:sldId id="267" r:id="rId14"/>
    <p:sldId id="297" r:id="rId15"/>
    <p:sldId id="298" r:id="rId16"/>
    <p:sldId id="301" r:id="rId17"/>
    <p:sldId id="302" r:id="rId18"/>
    <p:sldId id="271" r:id="rId19"/>
    <p:sldId id="299" r:id="rId20"/>
    <p:sldId id="273" r:id="rId21"/>
    <p:sldId id="274" r:id="rId22"/>
    <p:sldId id="275" r:id="rId23"/>
    <p:sldId id="276" r:id="rId24"/>
    <p:sldId id="277" r:id="rId25"/>
    <p:sldId id="278" r:id="rId26"/>
    <p:sldId id="279" r:id="rId27"/>
    <p:sldId id="280" r:id="rId28"/>
    <p:sldId id="303" r:id="rId29"/>
    <p:sldId id="304" r:id="rId30"/>
    <p:sldId id="281" r:id="rId31"/>
    <p:sldId id="282" r:id="rId32"/>
    <p:sldId id="308" r:id="rId33"/>
    <p:sldId id="284" r:id="rId34"/>
    <p:sldId id="285" r:id="rId35"/>
    <p:sldId id="286" r:id="rId36"/>
    <p:sldId id="287" r:id="rId37"/>
    <p:sldId id="288" r:id="rId38"/>
    <p:sldId id="289" r:id="rId39"/>
    <p:sldId id="290" r:id="rId40"/>
    <p:sldId id="291" r:id="rId41"/>
    <p:sldId id="309" r:id="rId42"/>
    <p:sldId id="310" r:id="rId43"/>
    <p:sldId id="294" r:id="rId44"/>
    <p:sldId id="295" r:id="rId45"/>
    <p:sldId id="296"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FC57A1-31C2-4C48-8CB9-023EA7F94954}" v="2100" dt="2024-12-03T20:27:14.110"/>
  </p1510:revLst>
</p1510:revInfo>
</file>

<file path=ppt/tableStyles.xml><?xml version="1.0" encoding="utf-8"?>
<a:tblStyleLst xmlns:a="http://schemas.openxmlformats.org/drawingml/2006/main" def="{F396BBB8-6DD4-4246-B7DC-829F4148562E}">
  <a:tblStyle styleId="{F396BBB8-6DD4-4246-B7DC-829F414856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487"/>
    <p:restoredTop sz="92403"/>
  </p:normalViewPr>
  <p:slideViewPr>
    <p:cSldViewPr snapToGrid="0">
      <p:cViewPr varScale="1">
        <p:scale>
          <a:sx n="165" d="100"/>
          <a:sy n="165" d="100"/>
        </p:scale>
        <p:origin x="1064"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096dc1af9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096dc1af9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With 500 bytes packets, iperf3 shows no more than 2 Gbps achievable bandwidth on AWS. So theoretically the difference between the first and the last receiver is going to be at least 180 microseconds in the DU approach. </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dirty="0">
                <a:solidFill>
                  <a:schemeClr val="dk1"/>
                </a:solidFill>
              </a:rPr>
              <a:t>Redo DU with DPDK</a:t>
            </a:r>
            <a:br>
              <a:rPr lang="en" dirty="0">
                <a:solidFill>
                  <a:schemeClr val="dk1"/>
                </a:solidFill>
              </a:rPr>
            </a:br>
            <a:r>
              <a:rPr lang="en" dirty="0">
                <a:solidFill>
                  <a:schemeClr val="dk1"/>
                </a:solidFill>
              </a:rPr>
              <a:t>Calibrate against egress</a:t>
            </a:r>
            <a:endParaRPr dirty="0">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096dc1af9c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096dc1af9c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Could not reliably tell the two schemes apart by looking at the results. Enough noise that a simple heuristic works well enough and lands us somewhere close to the optimal result. </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096dc1af9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096dc1af9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096dc1af9c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Show a packet going through</a:t>
            </a:r>
            <a:endParaRPr dirty="0"/>
          </a:p>
          <a:p>
            <a:pPr marL="0" lvl="0" indent="0" algn="l" rtl="0">
              <a:spcBef>
                <a:spcPts val="0"/>
              </a:spcBef>
              <a:spcAft>
                <a:spcPts val="0"/>
              </a:spcAft>
              <a:buNone/>
            </a:pPr>
            <a:r>
              <a:rPr lang="en" dirty="0"/>
              <a:t>Animate as much as possible</a:t>
            </a:r>
            <a:endParaRPr dirty="0"/>
          </a:p>
          <a:p>
            <a:pPr marL="0" lvl="0" indent="0" algn="l" rtl="0">
              <a:spcBef>
                <a:spcPts val="0"/>
              </a:spcBef>
              <a:spcAft>
                <a:spcPts val="0"/>
              </a:spcAft>
              <a:buNone/>
            </a:pPr>
            <a:r>
              <a:rPr lang="en" dirty="0" err="1"/>
              <a:t>dRMT</a:t>
            </a:r>
            <a:r>
              <a:rPr lang="en" dirty="0"/>
              <a:t> talk has good animations</a:t>
            </a:r>
            <a:br>
              <a:rPr lang="en" dirty="0"/>
            </a:br>
            <a:r>
              <a:rPr lang="en" sz="900" dirty="0">
                <a:solidFill>
                  <a:schemeClr val="dk1"/>
                </a:solidFill>
              </a:rPr>
              <a:t>https://</a:t>
            </a:r>
            <a:r>
              <a:rPr lang="en" sz="900" dirty="0" err="1">
                <a:solidFill>
                  <a:schemeClr val="dk1"/>
                </a:solidFill>
              </a:rPr>
              <a:t>anirudhsk.github.io</a:t>
            </a:r>
            <a:r>
              <a:rPr lang="en" sz="900" dirty="0">
                <a:solidFill>
                  <a:schemeClr val="dk1"/>
                </a:solidFill>
              </a:rPr>
              <a:t>/ppts/</a:t>
            </a:r>
            <a:r>
              <a:rPr lang="en" sz="900" dirty="0" err="1">
                <a:solidFill>
                  <a:schemeClr val="dk1"/>
                </a:solidFill>
              </a:rPr>
              <a:t>drmt_sigcomm.pptx</a:t>
            </a:r>
            <a:br>
              <a:rPr lang="en" dirty="0"/>
            </a:br>
            <a:r>
              <a:rPr lang="en" dirty="0"/>
              <a:t>MSR research talk, dissertation talk for animations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71E260DF-1EA7-0763-EC43-D2922290B0DF}"/>
            </a:ext>
          </a:extLst>
        </p:cNvPr>
        <p:cNvGrpSpPr/>
        <p:nvPr/>
      </p:nvGrpSpPr>
      <p:grpSpPr>
        <a:xfrm>
          <a:off x="0" y="0"/>
          <a:ext cx="0" cy="0"/>
          <a:chOff x="0" y="0"/>
          <a:chExt cx="0" cy="0"/>
        </a:xfrm>
      </p:grpSpPr>
      <p:sp>
        <p:nvSpPr>
          <p:cNvPr id="192" name="Google Shape;192;g3096dc1af9c_0_73:notes">
            <a:extLst>
              <a:ext uri="{FF2B5EF4-FFF2-40B4-BE49-F238E27FC236}">
                <a16:creationId xmlns:a16="http://schemas.microsoft.com/office/drawing/2014/main" id="{958C6A16-FB0E-ABDD-E3E7-FE600FDB67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a:extLst>
              <a:ext uri="{FF2B5EF4-FFF2-40B4-BE49-F238E27FC236}">
                <a16:creationId xmlns:a16="http://schemas.microsoft.com/office/drawing/2014/main" id="{4D00CEF0-90EC-88C3-317C-EFDD5BDC8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a packet going through</a:t>
            </a:r>
            <a:endParaRPr/>
          </a:p>
          <a:p>
            <a:pPr marL="0" lvl="0" indent="0" algn="l" rtl="0">
              <a:spcBef>
                <a:spcPts val="0"/>
              </a:spcBef>
              <a:spcAft>
                <a:spcPts val="0"/>
              </a:spcAft>
              <a:buNone/>
            </a:pPr>
            <a:r>
              <a:rPr lang="en"/>
              <a:t>Animate as much as possible</a:t>
            </a:r>
            <a:endParaRPr/>
          </a:p>
          <a:p>
            <a:pPr marL="0" lvl="0" indent="0" algn="l" rtl="0">
              <a:spcBef>
                <a:spcPts val="0"/>
              </a:spcBef>
              <a:spcAft>
                <a:spcPts val="0"/>
              </a:spcAft>
              <a:buNone/>
            </a:pPr>
            <a:r>
              <a:rPr lang="en"/>
              <a:t>dRMT talk has good animations</a:t>
            </a:r>
            <a:br>
              <a:rPr lang="en"/>
            </a:br>
            <a:r>
              <a:rPr lang="en" sz="900">
                <a:solidFill>
                  <a:schemeClr val="dk1"/>
                </a:solidFill>
              </a:rPr>
              <a:t>https://anirudhsk.github.io/ppts/drmt_sigcomm.pptx</a:t>
            </a:r>
            <a:br>
              <a:rPr lang="en"/>
            </a:br>
            <a:r>
              <a:rPr lang="en"/>
              <a:t>MSR research talk, dissertation talk for animations</a:t>
            </a:r>
            <a:endParaRPr/>
          </a:p>
        </p:txBody>
      </p:sp>
    </p:spTree>
    <p:extLst>
      <p:ext uri="{BB962C8B-B14F-4D97-AF65-F5344CB8AC3E}">
        <p14:creationId xmlns:p14="http://schemas.microsoft.com/office/powerpoint/2010/main" val="1838017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CA544CA9-B5D9-864D-39AA-6A13CE1503D7}"/>
            </a:ext>
          </a:extLst>
        </p:cNvPr>
        <p:cNvGrpSpPr/>
        <p:nvPr/>
      </p:nvGrpSpPr>
      <p:grpSpPr>
        <a:xfrm>
          <a:off x="0" y="0"/>
          <a:ext cx="0" cy="0"/>
          <a:chOff x="0" y="0"/>
          <a:chExt cx="0" cy="0"/>
        </a:xfrm>
      </p:grpSpPr>
      <p:sp>
        <p:nvSpPr>
          <p:cNvPr id="192" name="Google Shape;192;g3096dc1af9c_0_73:notes">
            <a:extLst>
              <a:ext uri="{FF2B5EF4-FFF2-40B4-BE49-F238E27FC236}">
                <a16:creationId xmlns:a16="http://schemas.microsoft.com/office/drawing/2014/main" id="{04F312CA-2C86-2F0C-8F34-E0DD5C5661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a:extLst>
              <a:ext uri="{FF2B5EF4-FFF2-40B4-BE49-F238E27FC236}">
                <a16:creationId xmlns:a16="http://schemas.microsoft.com/office/drawing/2014/main" id="{EB0EB28B-1C52-1E02-BA0B-9510204B4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a packet going through</a:t>
            </a:r>
            <a:endParaRPr/>
          </a:p>
          <a:p>
            <a:pPr marL="0" lvl="0" indent="0" algn="l" rtl="0">
              <a:spcBef>
                <a:spcPts val="0"/>
              </a:spcBef>
              <a:spcAft>
                <a:spcPts val="0"/>
              </a:spcAft>
              <a:buNone/>
            </a:pPr>
            <a:r>
              <a:rPr lang="en"/>
              <a:t>Animate as much as possible</a:t>
            </a:r>
            <a:endParaRPr/>
          </a:p>
          <a:p>
            <a:pPr marL="0" lvl="0" indent="0" algn="l" rtl="0">
              <a:spcBef>
                <a:spcPts val="0"/>
              </a:spcBef>
              <a:spcAft>
                <a:spcPts val="0"/>
              </a:spcAft>
              <a:buNone/>
            </a:pPr>
            <a:r>
              <a:rPr lang="en"/>
              <a:t>dRMT talk has good animations</a:t>
            </a:r>
            <a:br>
              <a:rPr lang="en"/>
            </a:br>
            <a:r>
              <a:rPr lang="en" sz="900">
                <a:solidFill>
                  <a:schemeClr val="dk1"/>
                </a:solidFill>
              </a:rPr>
              <a:t>https://anirudhsk.github.io/ppts/drmt_sigcomm.pptx</a:t>
            </a:r>
            <a:br>
              <a:rPr lang="en"/>
            </a:br>
            <a:r>
              <a:rPr lang="en"/>
              <a:t>MSR research talk, dissertation talk for animations</a:t>
            </a:r>
            <a:endParaRPr/>
          </a:p>
        </p:txBody>
      </p:sp>
    </p:spTree>
    <p:extLst>
      <p:ext uri="{BB962C8B-B14F-4D97-AF65-F5344CB8AC3E}">
        <p14:creationId xmlns:p14="http://schemas.microsoft.com/office/powerpoint/2010/main" val="38874681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E685793-AFEC-12BA-3655-5B09E6DE2F06}"/>
            </a:ext>
          </a:extLst>
        </p:cNvPr>
        <p:cNvGrpSpPr/>
        <p:nvPr/>
      </p:nvGrpSpPr>
      <p:grpSpPr>
        <a:xfrm>
          <a:off x="0" y="0"/>
          <a:ext cx="0" cy="0"/>
          <a:chOff x="0" y="0"/>
          <a:chExt cx="0" cy="0"/>
        </a:xfrm>
      </p:grpSpPr>
      <p:sp>
        <p:nvSpPr>
          <p:cNvPr id="192" name="Google Shape;192;g3096dc1af9c_0_73:notes">
            <a:extLst>
              <a:ext uri="{FF2B5EF4-FFF2-40B4-BE49-F238E27FC236}">
                <a16:creationId xmlns:a16="http://schemas.microsoft.com/office/drawing/2014/main" id="{775F3EE8-0D0F-3C1E-56C3-204EC471F6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a:extLst>
              <a:ext uri="{FF2B5EF4-FFF2-40B4-BE49-F238E27FC236}">
                <a16:creationId xmlns:a16="http://schemas.microsoft.com/office/drawing/2014/main" id="{710D30F0-868E-D533-F33A-5A24271292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Show a packet going through</a:t>
            </a:r>
            <a:endParaRPr dirty="0"/>
          </a:p>
          <a:p>
            <a:pPr marL="0" lvl="0" indent="0" algn="l" rtl="0">
              <a:spcBef>
                <a:spcPts val="0"/>
              </a:spcBef>
              <a:spcAft>
                <a:spcPts val="0"/>
              </a:spcAft>
              <a:buNone/>
            </a:pPr>
            <a:r>
              <a:rPr lang="en" dirty="0"/>
              <a:t>Animate as much as possible</a:t>
            </a:r>
            <a:endParaRPr dirty="0"/>
          </a:p>
          <a:p>
            <a:pPr marL="0" lvl="0" indent="0" algn="l" rtl="0">
              <a:spcBef>
                <a:spcPts val="0"/>
              </a:spcBef>
              <a:spcAft>
                <a:spcPts val="0"/>
              </a:spcAft>
              <a:buNone/>
            </a:pPr>
            <a:r>
              <a:rPr lang="en" dirty="0" err="1"/>
              <a:t>dRMT</a:t>
            </a:r>
            <a:r>
              <a:rPr lang="en" dirty="0"/>
              <a:t> talk has good animations</a:t>
            </a:r>
            <a:br>
              <a:rPr lang="en" dirty="0"/>
            </a:br>
            <a:r>
              <a:rPr lang="en" sz="900" dirty="0">
                <a:solidFill>
                  <a:schemeClr val="dk1"/>
                </a:solidFill>
              </a:rPr>
              <a:t>https://</a:t>
            </a:r>
            <a:r>
              <a:rPr lang="en" sz="900" dirty="0" err="1">
                <a:solidFill>
                  <a:schemeClr val="dk1"/>
                </a:solidFill>
              </a:rPr>
              <a:t>anirudhsk.github.io</a:t>
            </a:r>
            <a:r>
              <a:rPr lang="en" sz="900" dirty="0">
                <a:solidFill>
                  <a:schemeClr val="dk1"/>
                </a:solidFill>
              </a:rPr>
              <a:t>/ppts/</a:t>
            </a:r>
            <a:r>
              <a:rPr lang="en" sz="900" dirty="0" err="1">
                <a:solidFill>
                  <a:schemeClr val="dk1"/>
                </a:solidFill>
              </a:rPr>
              <a:t>drmt_sigcomm.pptx</a:t>
            </a:r>
            <a:br>
              <a:rPr lang="en" dirty="0"/>
            </a:br>
            <a:r>
              <a:rPr lang="en" dirty="0"/>
              <a:t>MSR research talk, dissertation talk for animations</a:t>
            </a:r>
            <a:endParaRPr dirty="0"/>
          </a:p>
        </p:txBody>
      </p:sp>
    </p:spTree>
    <p:extLst>
      <p:ext uri="{BB962C8B-B14F-4D97-AF65-F5344CB8AC3E}">
        <p14:creationId xmlns:p14="http://schemas.microsoft.com/office/powerpoint/2010/main" val="6174860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E01F154-A731-AA38-A87D-D2D2A5905F1E}"/>
            </a:ext>
          </a:extLst>
        </p:cNvPr>
        <p:cNvGrpSpPr/>
        <p:nvPr/>
      </p:nvGrpSpPr>
      <p:grpSpPr>
        <a:xfrm>
          <a:off x="0" y="0"/>
          <a:ext cx="0" cy="0"/>
          <a:chOff x="0" y="0"/>
          <a:chExt cx="0" cy="0"/>
        </a:xfrm>
      </p:grpSpPr>
      <p:sp>
        <p:nvSpPr>
          <p:cNvPr id="192" name="Google Shape;192;g3096dc1af9c_0_73:notes">
            <a:extLst>
              <a:ext uri="{FF2B5EF4-FFF2-40B4-BE49-F238E27FC236}">
                <a16:creationId xmlns:a16="http://schemas.microsoft.com/office/drawing/2014/main" id="{577AF343-4124-7F8B-653A-A9188030A0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a:extLst>
              <a:ext uri="{FF2B5EF4-FFF2-40B4-BE49-F238E27FC236}">
                <a16:creationId xmlns:a16="http://schemas.microsoft.com/office/drawing/2014/main" id="{EB3B18D5-FF2A-4D75-AAB5-432028646D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Show a packet going through</a:t>
            </a:r>
            <a:endParaRPr dirty="0"/>
          </a:p>
          <a:p>
            <a:pPr marL="0" lvl="0" indent="0" algn="l" rtl="0">
              <a:spcBef>
                <a:spcPts val="0"/>
              </a:spcBef>
              <a:spcAft>
                <a:spcPts val="0"/>
              </a:spcAft>
              <a:buNone/>
            </a:pPr>
            <a:r>
              <a:rPr lang="en" dirty="0"/>
              <a:t>Animate as much as possible</a:t>
            </a:r>
            <a:endParaRPr dirty="0"/>
          </a:p>
          <a:p>
            <a:pPr marL="0" lvl="0" indent="0" algn="l" rtl="0">
              <a:spcBef>
                <a:spcPts val="0"/>
              </a:spcBef>
              <a:spcAft>
                <a:spcPts val="0"/>
              </a:spcAft>
              <a:buNone/>
            </a:pPr>
            <a:r>
              <a:rPr lang="en" dirty="0" err="1"/>
              <a:t>dRMT</a:t>
            </a:r>
            <a:r>
              <a:rPr lang="en" dirty="0"/>
              <a:t> talk has good animations</a:t>
            </a:r>
            <a:br>
              <a:rPr lang="en" dirty="0"/>
            </a:br>
            <a:r>
              <a:rPr lang="en" sz="900" dirty="0">
                <a:solidFill>
                  <a:schemeClr val="dk1"/>
                </a:solidFill>
              </a:rPr>
              <a:t>https://</a:t>
            </a:r>
            <a:r>
              <a:rPr lang="en" sz="900" dirty="0" err="1">
                <a:solidFill>
                  <a:schemeClr val="dk1"/>
                </a:solidFill>
              </a:rPr>
              <a:t>anirudhsk.github.io</a:t>
            </a:r>
            <a:r>
              <a:rPr lang="en" sz="900" dirty="0">
                <a:solidFill>
                  <a:schemeClr val="dk1"/>
                </a:solidFill>
              </a:rPr>
              <a:t>/ppts/</a:t>
            </a:r>
            <a:r>
              <a:rPr lang="en" sz="900" dirty="0" err="1">
                <a:solidFill>
                  <a:schemeClr val="dk1"/>
                </a:solidFill>
              </a:rPr>
              <a:t>drmt_sigcomm.pptx</a:t>
            </a:r>
            <a:br>
              <a:rPr lang="en" dirty="0"/>
            </a:br>
            <a:r>
              <a:rPr lang="en" dirty="0"/>
              <a:t>MSR research talk, dissertation talk for animations</a:t>
            </a:r>
            <a:endParaRPr dirty="0"/>
          </a:p>
        </p:txBody>
      </p:sp>
    </p:spTree>
    <p:extLst>
      <p:ext uri="{BB962C8B-B14F-4D97-AF65-F5344CB8AC3E}">
        <p14:creationId xmlns:p14="http://schemas.microsoft.com/office/powerpoint/2010/main" val="40328280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096dc1af9c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096dc1af9c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A5F8C4C5-A6FB-E3E2-B0D2-12D18B5283B2}"/>
            </a:ext>
          </a:extLst>
        </p:cNvPr>
        <p:cNvGrpSpPr/>
        <p:nvPr/>
      </p:nvGrpSpPr>
      <p:grpSpPr>
        <a:xfrm>
          <a:off x="0" y="0"/>
          <a:ext cx="0" cy="0"/>
          <a:chOff x="0" y="0"/>
          <a:chExt cx="0" cy="0"/>
        </a:xfrm>
      </p:grpSpPr>
      <p:sp>
        <p:nvSpPr>
          <p:cNvPr id="192" name="Google Shape;192;g3096dc1af9c_0_73:notes">
            <a:extLst>
              <a:ext uri="{FF2B5EF4-FFF2-40B4-BE49-F238E27FC236}">
                <a16:creationId xmlns:a16="http://schemas.microsoft.com/office/drawing/2014/main" id="{EA9C08A8-ADF9-7602-1024-367E574812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3096dc1af9c_0_73:notes">
            <a:extLst>
              <a:ext uri="{FF2B5EF4-FFF2-40B4-BE49-F238E27FC236}">
                <a16:creationId xmlns:a16="http://schemas.microsoft.com/office/drawing/2014/main" id="{FD1503D8-C554-5238-3554-A37A810F1F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a packet going through</a:t>
            </a:r>
            <a:endParaRPr/>
          </a:p>
          <a:p>
            <a:pPr marL="0" lvl="0" indent="0" algn="l" rtl="0">
              <a:spcBef>
                <a:spcPts val="0"/>
              </a:spcBef>
              <a:spcAft>
                <a:spcPts val="0"/>
              </a:spcAft>
              <a:buNone/>
            </a:pPr>
            <a:r>
              <a:rPr lang="en"/>
              <a:t>Animate as much as possible</a:t>
            </a:r>
            <a:endParaRPr/>
          </a:p>
          <a:p>
            <a:pPr marL="0" lvl="0" indent="0" algn="l" rtl="0">
              <a:spcBef>
                <a:spcPts val="0"/>
              </a:spcBef>
              <a:spcAft>
                <a:spcPts val="0"/>
              </a:spcAft>
              <a:buNone/>
            </a:pPr>
            <a:r>
              <a:rPr lang="en"/>
              <a:t>dRMT talk has good animations</a:t>
            </a:r>
            <a:br>
              <a:rPr lang="en"/>
            </a:br>
            <a:r>
              <a:rPr lang="en" sz="900">
                <a:solidFill>
                  <a:schemeClr val="dk1"/>
                </a:solidFill>
              </a:rPr>
              <a:t>https://anirudhsk.github.io/ppts/drmt_sigcomm.pptx</a:t>
            </a:r>
            <a:br>
              <a:rPr lang="en"/>
            </a:br>
            <a:r>
              <a:rPr lang="en"/>
              <a:t>MSR research talk, dissertation talk for animations</a:t>
            </a:r>
            <a:endParaRPr/>
          </a:p>
        </p:txBody>
      </p:sp>
    </p:spTree>
    <p:extLst>
      <p:ext uri="{BB962C8B-B14F-4D97-AF65-F5344CB8AC3E}">
        <p14:creationId xmlns:p14="http://schemas.microsoft.com/office/powerpoint/2010/main" val="964693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3092d2458f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3092d2458f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will start by addressing what are the benefits of public cloud for the financial exchanges, why should such exchanges be built on the cloud or migrated to the cloud.</a:t>
            </a:r>
            <a:br>
              <a:rPr lang="en-US" dirty="0"/>
            </a:br>
            <a:br>
              <a:rPr lang="en-US" dirty="0"/>
            </a:br>
            <a:r>
              <a:rPr lang="en-US"/>
              <a:t>Traditionally, </a:t>
            </a:r>
            <a:r>
              <a:rPr lang="en-US" dirty="0"/>
              <a:t>exchanges are built in colocation facilities where all the traders/market participants are connected to the exchange with an equal length wires and they are all housed in one building. In such settings, scaling the exchange beyond some point requires gaining new real estate or getting a bigger room to house the exchange server all the traders. If exchanges can be built on the cloud, we will not have such problems.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096dc1af9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096dc1af9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096dc1af9c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3096dc1af9c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096dc1af9c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3096dc1af9c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With 350K, 460B packets, 80% egress on GCP</a:t>
            </a:r>
            <a:br>
              <a:rPr lang="en" dirty="0"/>
            </a:br>
            <a:r>
              <a:rPr lang="en" dirty="0"/>
              <a:t>100k, 460B, 23% egress on GCP</a:t>
            </a:r>
            <a:br>
              <a:rPr lang="en" dirty="0"/>
            </a:br>
            <a:br>
              <a:rPr lang="en" dirty="0"/>
            </a:br>
            <a:r>
              <a:rPr lang="en" dirty="0"/>
              <a:t>100K, 460B, 37% egress on AWS</a:t>
            </a:r>
            <a:br>
              <a:rPr lang="en" dirty="0"/>
            </a:br>
            <a:r>
              <a:rPr lang="en" dirty="0"/>
              <a:t>10K, 460B, 3.7% egress on AWS</a:t>
            </a:r>
            <a:br>
              <a:rPr lang="en" dirty="0"/>
            </a:b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3096dc1af9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3096dc1af9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096dc1af9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3096dc1af9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096dc1af9c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3096dc1af9c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3096dc1af9c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3096dc1af9c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During bursts, more orders, more market data to multicast already</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3096dc1af9c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3096dc1af9c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235E916D-1FEE-F978-4DFB-45910A8141C5}"/>
            </a:ext>
          </a:extLst>
        </p:cNvPr>
        <p:cNvGrpSpPr/>
        <p:nvPr/>
      </p:nvGrpSpPr>
      <p:grpSpPr>
        <a:xfrm>
          <a:off x="0" y="0"/>
          <a:ext cx="0" cy="0"/>
          <a:chOff x="0" y="0"/>
          <a:chExt cx="0" cy="0"/>
        </a:xfrm>
      </p:grpSpPr>
      <p:sp>
        <p:nvSpPr>
          <p:cNvPr id="424" name="Google Shape;424;g3096dc1af9c_0_172:notes">
            <a:extLst>
              <a:ext uri="{FF2B5EF4-FFF2-40B4-BE49-F238E27FC236}">
                <a16:creationId xmlns:a16="http://schemas.microsoft.com/office/drawing/2014/main" id="{DA3D1DCD-1D86-6E29-78DE-0171CD9AFB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096dc1af9c_0_172:notes">
            <a:extLst>
              <a:ext uri="{FF2B5EF4-FFF2-40B4-BE49-F238E27FC236}">
                <a16:creationId xmlns:a16="http://schemas.microsoft.com/office/drawing/2014/main" id="{8AEB2E0B-9E05-3D2B-9FC8-9C178AFF95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1148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a:extLst>
            <a:ext uri="{FF2B5EF4-FFF2-40B4-BE49-F238E27FC236}">
              <a16:creationId xmlns:a16="http://schemas.microsoft.com/office/drawing/2014/main" id="{8C62BF6B-0F4A-C8BB-1D7D-12A2D9F3F656}"/>
            </a:ext>
          </a:extLst>
        </p:cNvPr>
        <p:cNvGrpSpPr/>
        <p:nvPr/>
      </p:nvGrpSpPr>
      <p:grpSpPr>
        <a:xfrm>
          <a:off x="0" y="0"/>
          <a:ext cx="0" cy="0"/>
          <a:chOff x="0" y="0"/>
          <a:chExt cx="0" cy="0"/>
        </a:xfrm>
      </p:grpSpPr>
      <p:sp>
        <p:nvSpPr>
          <p:cNvPr id="424" name="Google Shape;424;g3096dc1af9c_0_172:notes">
            <a:extLst>
              <a:ext uri="{FF2B5EF4-FFF2-40B4-BE49-F238E27FC236}">
                <a16:creationId xmlns:a16="http://schemas.microsoft.com/office/drawing/2014/main" id="{B94654AD-6EC3-A9CB-3D29-3337E6AD7D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096dc1af9c_0_172:notes">
            <a:extLst>
              <a:ext uri="{FF2B5EF4-FFF2-40B4-BE49-F238E27FC236}">
                <a16:creationId xmlns:a16="http://schemas.microsoft.com/office/drawing/2014/main" id="{2E547523-0457-BD71-D16C-891831196F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2674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41AC6-9CBF-89BA-F8EE-513BCEAF9F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D1A040-79EF-3E88-BD48-2D72C4D7262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BAF49B46-7608-79AC-C138-FCCE407814AD}"/>
              </a:ext>
            </a:extLst>
          </p:cNvPr>
          <p:cNvSpPr>
            <a:spLocks noGrp="1"/>
          </p:cNvSpPr>
          <p:nvPr>
            <p:ph type="body" idx="1"/>
          </p:nvPr>
        </p:nvSpPr>
        <p:spPr/>
        <p:txBody>
          <a:bodyPr/>
          <a:lstStyle/>
          <a:p>
            <a:r>
              <a:rPr lang="en-US" dirty="0"/>
              <a:t>Mention Singapore stock exchange building POC exchange infra on AWS</a:t>
            </a:r>
          </a:p>
        </p:txBody>
      </p:sp>
    </p:spTree>
    <p:extLst>
      <p:ext uri="{BB962C8B-B14F-4D97-AF65-F5344CB8AC3E}">
        <p14:creationId xmlns:p14="http://schemas.microsoft.com/office/powerpoint/2010/main" val="36943713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096dc1af9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096dc1af9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3096dc1af9c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3096dc1af9c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a:extLst>
            <a:ext uri="{FF2B5EF4-FFF2-40B4-BE49-F238E27FC236}">
              <a16:creationId xmlns:a16="http://schemas.microsoft.com/office/drawing/2014/main" id="{9D88D1AB-D230-8662-0102-207D81386E1A}"/>
            </a:ext>
          </a:extLst>
        </p:cNvPr>
        <p:cNvGrpSpPr/>
        <p:nvPr/>
      </p:nvGrpSpPr>
      <p:grpSpPr>
        <a:xfrm>
          <a:off x="0" y="0"/>
          <a:ext cx="0" cy="0"/>
          <a:chOff x="0" y="0"/>
          <a:chExt cx="0" cy="0"/>
        </a:xfrm>
      </p:grpSpPr>
      <p:sp>
        <p:nvSpPr>
          <p:cNvPr id="444" name="Google Shape;444;g2fa070095b7_0_5:notes">
            <a:extLst>
              <a:ext uri="{FF2B5EF4-FFF2-40B4-BE49-F238E27FC236}">
                <a16:creationId xmlns:a16="http://schemas.microsoft.com/office/drawing/2014/main" id="{7CEA805B-E892-B3C8-013C-8C4B17ED1A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5" name="Google Shape;445;g2fa070095b7_0_5:notes">
            <a:extLst>
              <a:ext uri="{FF2B5EF4-FFF2-40B4-BE49-F238E27FC236}">
                <a16:creationId xmlns:a16="http://schemas.microsoft.com/office/drawing/2014/main" id="{F526CE6F-71A0-543F-89EA-BDD2C7F4D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5305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2fa070095b7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2fa070095b7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fa070095b7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2fa070095b7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2fa070095b7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2fa070095b7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potentially binding due to Section 6801 of 15 U.S. Code in some territories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g2fa070095b7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8" name="Google Shape;478;g2fa070095b7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fa070095b7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fa070095b7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Write out a detailed script for every slide (better way to iterate over)</a:t>
            </a:r>
            <a:endParaRPr/>
          </a:p>
          <a:p>
            <a:pPr marL="0" lvl="0" indent="0" algn="l" rtl="0">
              <a:spcBef>
                <a:spcPts val="0"/>
              </a:spcBef>
              <a:spcAft>
                <a:spcPts val="0"/>
              </a:spcAft>
              <a:buNone/>
            </a:pPr>
            <a:r>
              <a:rPr lang="en"/>
              <a:t>Use script to rehearse, not useful to use it during the talk</a:t>
            </a:r>
            <a:br>
              <a:rPr lang="en"/>
            </a:br>
            <a:br>
              <a:rPr lang="en"/>
            </a:br>
            <a:r>
              <a:rPr lang="en"/>
              <a:t>Typical rehearse 10 times for the first time</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0a9a93c26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0a9a93c26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0a9a93c264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0a9a93c264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092d2458f9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092d2458f9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30a9a93c264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30a9a93c264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a:extLst>
            <a:ext uri="{FF2B5EF4-FFF2-40B4-BE49-F238E27FC236}">
              <a16:creationId xmlns:a16="http://schemas.microsoft.com/office/drawing/2014/main" id="{204519FE-F766-7BA3-A6D7-8DACDDC678AF}"/>
            </a:ext>
          </a:extLst>
        </p:cNvPr>
        <p:cNvGrpSpPr/>
        <p:nvPr/>
      </p:nvGrpSpPr>
      <p:grpSpPr>
        <a:xfrm>
          <a:off x="0" y="0"/>
          <a:ext cx="0" cy="0"/>
          <a:chOff x="0" y="0"/>
          <a:chExt cx="0" cy="0"/>
        </a:xfrm>
      </p:grpSpPr>
      <p:sp>
        <p:nvSpPr>
          <p:cNvPr id="515" name="Google Shape;515;g30a9a93c264_0_43:notes">
            <a:extLst>
              <a:ext uri="{FF2B5EF4-FFF2-40B4-BE49-F238E27FC236}">
                <a16:creationId xmlns:a16="http://schemas.microsoft.com/office/drawing/2014/main" id="{8BC231F0-D5FA-B6FC-06A9-50636EAE12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30a9a93c264_0_43:notes">
            <a:extLst>
              <a:ext uri="{FF2B5EF4-FFF2-40B4-BE49-F238E27FC236}">
                <a16:creationId xmlns:a16="http://schemas.microsoft.com/office/drawing/2014/main" id="{EF9D9BC0-7449-6048-1357-FC50D11044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587640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a:extLst>
            <a:ext uri="{FF2B5EF4-FFF2-40B4-BE49-F238E27FC236}">
              <a16:creationId xmlns:a16="http://schemas.microsoft.com/office/drawing/2014/main" id="{FA039040-97BD-8968-289E-F44DA6AD27FF}"/>
            </a:ext>
          </a:extLst>
        </p:cNvPr>
        <p:cNvGrpSpPr/>
        <p:nvPr/>
      </p:nvGrpSpPr>
      <p:grpSpPr>
        <a:xfrm>
          <a:off x="0" y="0"/>
          <a:ext cx="0" cy="0"/>
          <a:chOff x="0" y="0"/>
          <a:chExt cx="0" cy="0"/>
        </a:xfrm>
      </p:grpSpPr>
      <p:sp>
        <p:nvSpPr>
          <p:cNvPr id="527" name="Google Shape;527;g30a9a93c264_0_58:notes">
            <a:extLst>
              <a:ext uri="{FF2B5EF4-FFF2-40B4-BE49-F238E27FC236}">
                <a16:creationId xmlns:a16="http://schemas.microsoft.com/office/drawing/2014/main" id="{46A9FD91-3964-389A-C387-369DA04026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0a9a93c264_0_58:notes">
            <a:extLst>
              <a:ext uri="{FF2B5EF4-FFF2-40B4-BE49-F238E27FC236}">
                <a16:creationId xmlns:a16="http://schemas.microsoft.com/office/drawing/2014/main" id="{2442A2F6-5BD4-0E85-C7CE-FF0D8183DC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7880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0a9a93c264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0a9a93c26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fa6da24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fa6da24c9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30a9a93c26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30a9a93c2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fa070095b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fa070095b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92d2458f9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092d2458f9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92d2458f9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092d2458f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92d2458f9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3092d2458f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Results all for GCP, except AWS TGW</a:t>
            </a:r>
            <a:br>
              <a:rPr lang="en-US" dirty="0"/>
            </a:br>
            <a:br>
              <a:rPr lang="en-US" dirty="0"/>
            </a:br>
            <a:r>
              <a:rPr lang="en" dirty="0"/>
              <a:t>&gt;50 % lower latency than the latency provided by AWS TGW</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092d2458f9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092d2458f9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Tracker on top of slides showing which part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haseeblums.github.io/" TargetMode="External"/><Relationship Id="rId4" Type="http://schemas.openxmlformats.org/officeDocument/2006/relationships/hyperlink" Target="https://arxiv.org/pdf/2402.09527"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4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2009850"/>
            <a:ext cx="8520600" cy="561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ct val="36787"/>
              <a:buNone/>
            </a:pPr>
            <a:r>
              <a:rPr lang="en-US" sz="3600" dirty="0">
                <a:solidFill>
                  <a:schemeClr val="accent1"/>
                </a:solidFill>
              </a:rPr>
              <a:t>Jasper: Network Support For Scalable Financial Exchanges on the Public Cloud</a:t>
            </a:r>
          </a:p>
        </p:txBody>
      </p:sp>
      <p:sp>
        <p:nvSpPr>
          <p:cNvPr id="4" name="TextBox 3">
            <a:extLst>
              <a:ext uri="{FF2B5EF4-FFF2-40B4-BE49-F238E27FC236}">
                <a16:creationId xmlns:a16="http://schemas.microsoft.com/office/drawing/2014/main" id="{AA3352D4-9C60-CC7E-EA72-6E7DB767AF10}"/>
              </a:ext>
            </a:extLst>
          </p:cNvPr>
          <p:cNvSpPr txBox="1"/>
          <p:nvPr/>
        </p:nvSpPr>
        <p:spPr>
          <a:xfrm>
            <a:off x="1740512" y="2765018"/>
            <a:ext cx="5796938" cy="523220"/>
          </a:xfrm>
          <a:prstGeom prst="rect">
            <a:avLst/>
          </a:prstGeom>
          <a:noFill/>
        </p:spPr>
        <p:txBody>
          <a:bodyPr wrap="square" rtlCol="0">
            <a:spAutoFit/>
          </a:bodyPr>
          <a:lstStyle/>
          <a:p>
            <a:r>
              <a:rPr lang="en-US" dirty="0"/>
              <a:t>Haseeb Ashfaq, Jinkun Geng, Ulysses Butler, Xiyu Hao, Daniel Duclos-Cavalcanti, Anirudh Sivaraman, Srinivas Narayana</a:t>
            </a:r>
          </a:p>
        </p:txBody>
      </p:sp>
      <p:sp>
        <p:nvSpPr>
          <p:cNvPr id="3" name="TextBox 2">
            <a:extLst>
              <a:ext uri="{FF2B5EF4-FFF2-40B4-BE49-F238E27FC236}">
                <a16:creationId xmlns:a16="http://schemas.microsoft.com/office/drawing/2014/main" id="{DCD5E2CD-63A9-BA33-3703-8147A45284EF}"/>
              </a:ext>
            </a:extLst>
          </p:cNvPr>
          <p:cNvSpPr txBox="1"/>
          <p:nvPr/>
        </p:nvSpPr>
        <p:spPr>
          <a:xfrm>
            <a:off x="3050088" y="4527946"/>
            <a:ext cx="3300608" cy="307777"/>
          </a:xfrm>
          <a:prstGeom prst="rect">
            <a:avLst/>
          </a:prstGeom>
          <a:noFill/>
        </p:spPr>
        <p:txBody>
          <a:bodyPr wrap="square">
            <a:spAutoFit/>
          </a:bodyPr>
          <a:lstStyle/>
          <a:p>
            <a:r>
              <a:rPr lang="en-US" dirty="0"/>
              <a:t>Paper: </a:t>
            </a:r>
            <a:r>
              <a:rPr lang="en-US" dirty="0">
                <a:hlinkClick r:id="rId4"/>
              </a:rPr>
              <a:t>https://arxiv.org/pdf/2402.09527</a:t>
            </a:r>
            <a:endParaRPr lang="en-US" dirty="0"/>
          </a:p>
        </p:txBody>
      </p:sp>
      <p:sp>
        <p:nvSpPr>
          <p:cNvPr id="6" name="TextBox 5">
            <a:extLst>
              <a:ext uri="{FF2B5EF4-FFF2-40B4-BE49-F238E27FC236}">
                <a16:creationId xmlns:a16="http://schemas.microsoft.com/office/drawing/2014/main" id="{E963632F-12AB-D153-1B3A-F4207F4F6285}"/>
              </a:ext>
            </a:extLst>
          </p:cNvPr>
          <p:cNvSpPr txBox="1"/>
          <p:nvPr/>
        </p:nvSpPr>
        <p:spPr>
          <a:xfrm>
            <a:off x="3050088" y="4835723"/>
            <a:ext cx="4572000" cy="307777"/>
          </a:xfrm>
          <a:prstGeom prst="rect">
            <a:avLst/>
          </a:prstGeom>
          <a:noFill/>
        </p:spPr>
        <p:txBody>
          <a:bodyPr wrap="square">
            <a:spAutoFit/>
          </a:bodyPr>
          <a:lstStyle/>
          <a:p>
            <a:r>
              <a:rPr lang="en-US" dirty="0"/>
              <a:t>Me:      </a:t>
            </a:r>
            <a:r>
              <a:rPr lang="en-US" dirty="0">
                <a:hlinkClick r:id="rId5"/>
              </a:rPr>
              <a:t>https://haseeblums.github.io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5" name="Picture 4">
            <a:extLst>
              <a:ext uri="{FF2B5EF4-FFF2-40B4-BE49-F238E27FC236}">
                <a16:creationId xmlns:a16="http://schemas.microsoft.com/office/drawing/2014/main" id="{A41A6DE2-4AA6-6294-5100-52197626B6F9}"/>
              </a:ext>
            </a:extLst>
          </p:cNvPr>
          <p:cNvPicPr>
            <a:picLocks noChangeAspect="1"/>
          </p:cNvPicPr>
          <p:nvPr/>
        </p:nvPicPr>
        <p:blipFill>
          <a:blip r:embed="rId3"/>
          <a:stretch>
            <a:fillRect/>
          </a:stretch>
        </p:blipFill>
        <p:spPr>
          <a:xfrm>
            <a:off x="4356775" y="1637965"/>
            <a:ext cx="4754787" cy="3568669"/>
          </a:xfrm>
          <a:prstGeom prst="rect">
            <a:avLst/>
          </a:prstGeom>
        </p:spPr>
      </p:pic>
      <p:sp>
        <p:nvSpPr>
          <p:cNvPr id="132" name="Google Shape;132;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Scalable Market Data Multicast</a:t>
            </a:r>
            <a:endParaRPr/>
          </a:p>
        </p:txBody>
      </p:sp>
      <p:sp>
        <p:nvSpPr>
          <p:cNvPr id="133" name="Google Shape;133;p21"/>
          <p:cNvSpPr txBox="1">
            <a:spLocks noGrp="1"/>
          </p:cNvSpPr>
          <p:nvPr>
            <p:ph type="body" idx="1"/>
          </p:nvPr>
        </p:nvSpPr>
        <p:spPr>
          <a:xfrm>
            <a:off x="311700" y="1152475"/>
            <a:ext cx="8520600" cy="96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An overlay proxy tree helps scale to a large number of receivers while bounding the latency</a:t>
            </a:r>
            <a:endParaRPr dirty="0"/>
          </a:p>
        </p:txBody>
      </p:sp>
      <p:sp>
        <p:nvSpPr>
          <p:cNvPr id="134" name="Google Shape;134;p21"/>
          <p:cNvSpPr/>
          <p:nvPr/>
        </p:nvSpPr>
        <p:spPr>
          <a:xfrm>
            <a:off x="1680275" y="2247225"/>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35" name="Google Shape;135;p21"/>
          <p:cNvSpPr/>
          <p:nvPr/>
        </p:nvSpPr>
        <p:spPr>
          <a:xfrm>
            <a:off x="1109275" y="29660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1"/>
          <p:cNvSpPr/>
          <p:nvPr/>
        </p:nvSpPr>
        <p:spPr>
          <a:xfrm>
            <a:off x="465400" y="35380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7" name="Google Shape;137;p21"/>
          <p:cNvSpPr/>
          <p:nvPr/>
        </p:nvSpPr>
        <p:spPr>
          <a:xfrm>
            <a:off x="1433613" y="35380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1"/>
          <p:cNvSpPr/>
          <p:nvPr/>
        </p:nvSpPr>
        <p:spPr>
          <a:xfrm>
            <a:off x="190875" y="42407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 name="Google Shape;139;p21"/>
          <p:cNvSpPr/>
          <p:nvPr/>
        </p:nvSpPr>
        <p:spPr>
          <a:xfrm>
            <a:off x="644650" y="42407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0" name="Google Shape;140;p21"/>
          <p:cNvSpPr/>
          <p:nvPr/>
        </p:nvSpPr>
        <p:spPr>
          <a:xfrm>
            <a:off x="1137088" y="420297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1"/>
          <p:cNvSpPr/>
          <p:nvPr/>
        </p:nvSpPr>
        <p:spPr>
          <a:xfrm>
            <a:off x="1698925" y="420297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42" name="Google Shape;142;p21"/>
          <p:cNvCxnSpPr>
            <a:endCxn id="135" idx="6"/>
          </p:cNvCxnSpPr>
          <p:nvPr/>
        </p:nvCxnSpPr>
        <p:spPr>
          <a:xfrm flipH="1">
            <a:off x="1456675" y="2633325"/>
            <a:ext cx="831900" cy="524400"/>
          </a:xfrm>
          <a:prstGeom prst="straightConnector1">
            <a:avLst/>
          </a:prstGeom>
          <a:noFill/>
          <a:ln w="9525" cap="flat" cmpd="sng">
            <a:solidFill>
              <a:schemeClr val="dk2"/>
            </a:solidFill>
            <a:prstDash val="solid"/>
            <a:round/>
            <a:headEnd type="none" w="med" len="med"/>
            <a:tailEnd type="triangle" w="med" len="med"/>
          </a:ln>
        </p:spPr>
      </p:cxnSp>
      <p:cxnSp>
        <p:nvCxnSpPr>
          <p:cNvPr id="143" name="Google Shape;143;p21"/>
          <p:cNvCxnSpPr>
            <a:stCxn id="135" idx="4"/>
            <a:endCxn id="136" idx="6"/>
          </p:cNvCxnSpPr>
          <p:nvPr/>
        </p:nvCxnSpPr>
        <p:spPr>
          <a:xfrm flipH="1">
            <a:off x="812875" y="3349425"/>
            <a:ext cx="470100" cy="380400"/>
          </a:xfrm>
          <a:prstGeom prst="straightConnector1">
            <a:avLst/>
          </a:prstGeom>
          <a:noFill/>
          <a:ln w="9525" cap="flat" cmpd="sng">
            <a:solidFill>
              <a:schemeClr val="dk2"/>
            </a:solidFill>
            <a:prstDash val="solid"/>
            <a:round/>
            <a:headEnd type="none" w="med" len="med"/>
            <a:tailEnd type="triangle" w="med" len="med"/>
          </a:ln>
        </p:spPr>
      </p:cxnSp>
      <p:cxnSp>
        <p:nvCxnSpPr>
          <p:cNvPr id="144" name="Google Shape;144;p21"/>
          <p:cNvCxnSpPr>
            <a:stCxn id="135" idx="4"/>
            <a:endCxn id="137" idx="2"/>
          </p:cNvCxnSpPr>
          <p:nvPr/>
        </p:nvCxnSpPr>
        <p:spPr>
          <a:xfrm>
            <a:off x="1282975" y="3349425"/>
            <a:ext cx="150600" cy="380400"/>
          </a:xfrm>
          <a:prstGeom prst="straightConnector1">
            <a:avLst/>
          </a:prstGeom>
          <a:noFill/>
          <a:ln w="9525" cap="flat" cmpd="sng">
            <a:solidFill>
              <a:schemeClr val="dk2"/>
            </a:solidFill>
            <a:prstDash val="solid"/>
            <a:round/>
            <a:headEnd type="none" w="med" len="med"/>
            <a:tailEnd type="triangle" w="med" len="med"/>
          </a:ln>
        </p:spPr>
      </p:cxnSp>
      <p:cxnSp>
        <p:nvCxnSpPr>
          <p:cNvPr id="145" name="Google Shape;145;p21"/>
          <p:cNvCxnSpPr>
            <a:stCxn id="136" idx="4"/>
            <a:endCxn id="138" idx="7"/>
          </p:cNvCxnSpPr>
          <p:nvPr/>
        </p:nvCxnSpPr>
        <p:spPr>
          <a:xfrm flipH="1">
            <a:off x="487300" y="3921400"/>
            <a:ext cx="151800" cy="375300"/>
          </a:xfrm>
          <a:prstGeom prst="straightConnector1">
            <a:avLst/>
          </a:prstGeom>
          <a:noFill/>
          <a:ln w="9525" cap="flat" cmpd="sng">
            <a:solidFill>
              <a:schemeClr val="dk2"/>
            </a:solidFill>
            <a:prstDash val="solid"/>
            <a:round/>
            <a:headEnd type="none" w="med" len="med"/>
            <a:tailEnd type="triangle" w="med" len="med"/>
          </a:ln>
        </p:spPr>
      </p:cxnSp>
      <p:cxnSp>
        <p:nvCxnSpPr>
          <p:cNvPr id="146" name="Google Shape;146;p21"/>
          <p:cNvCxnSpPr>
            <a:stCxn id="136" idx="4"/>
            <a:endCxn id="139" idx="1"/>
          </p:cNvCxnSpPr>
          <p:nvPr/>
        </p:nvCxnSpPr>
        <p:spPr>
          <a:xfrm>
            <a:off x="639100" y="3921400"/>
            <a:ext cx="56400" cy="375300"/>
          </a:xfrm>
          <a:prstGeom prst="straightConnector1">
            <a:avLst/>
          </a:prstGeom>
          <a:noFill/>
          <a:ln w="9525" cap="flat" cmpd="sng">
            <a:solidFill>
              <a:schemeClr val="dk2"/>
            </a:solidFill>
            <a:prstDash val="solid"/>
            <a:round/>
            <a:headEnd type="none" w="med" len="med"/>
            <a:tailEnd type="triangle" w="med" len="med"/>
          </a:ln>
        </p:spPr>
      </p:cxnSp>
      <p:cxnSp>
        <p:nvCxnSpPr>
          <p:cNvPr id="147" name="Google Shape;147;p21"/>
          <p:cNvCxnSpPr>
            <a:stCxn id="137" idx="4"/>
            <a:endCxn id="140" idx="7"/>
          </p:cNvCxnSpPr>
          <p:nvPr/>
        </p:nvCxnSpPr>
        <p:spPr>
          <a:xfrm flipH="1">
            <a:off x="1433613" y="3921400"/>
            <a:ext cx="173700" cy="337800"/>
          </a:xfrm>
          <a:prstGeom prst="straightConnector1">
            <a:avLst/>
          </a:prstGeom>
          <a:noFill/>
          <a:ln w="9525" cap="flat" cmpd="sng">
            <a:solidFill>
              <a:schemeClr val="dk2"/>
            </a:solidFill>
            <a:prstDash val="solid"/>
            <a:round/>
            <a:headEnd type="none" w="med" len="med"/>
            <a:tailEnd type="triangle" w="med" len="med"/>
          </a:ln>
        </p:spPr>
      </p:cxnSp>
      <p:cxnSp>
        <p:nvCxnSpPr>
          <p:cNvPr id="148" name="Google Shape;148;p21"/>
          <p:cNvCxnSpPr>
            <a:stCxn id="137" idx="4"/>
            <a:endCxn id="141" idx="1"/>
          </p:cNvCxnSpPr>
          <p:nvPr/>
        </p:nvCxnSpPr>
        <p:spPr>
          <a:xfrm>
            <a:off x="1607313" y="3921400"/>
            <a:ext cx="142500" cy="337800"/>
          </a:xfrm>
          <a:prstGeom prst="straightConnector1">
            <a:avLst/>
          </a:prstGeom>
          <a:noFill/>
          <a:ln w="9525" cap="flat" cmpd="sng">
            <a:solidFill>
              <a:schemeClr val="dk2"/>
            </a:solidFill>
            <a:prstDash val="solid"/>
            <a:round/>
            <a:headEnd type="none" w="med" len="med"/>
            <a:tailEnd type="triangle" w="med" len="med"/>
          </a:ln>
        </p:spPr>
      </p:cxnSp>
      <p:sp>
        <p:nvSpPr>
          <p:cNvPr id="149" name="Google Shape;149;p21"/>
          <p:cNvSpPr/>
          <p:nvPr/>
        </p:nvSpPr>
        <p:spPr>
          <a:xfrm>
            <a:off x="3141575" y="2952188"/>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1"/>
          <p:cNvSpPr/>
          <p:nvPr/>
        </p:nvSpPr>
        <p:spPr>
          <a:xfrm>
            <a:off x="2696313" y="345847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1" name="Google Shape;151;p21"/>
          <p:cNvSpPr/>
          <p:nvPr/>
        </p:nvSpPr>
        <p:spPr>
          <a:xfrm>
            <a:off x="3662325" y="34223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2" name="Google Shape;152;p21"/>
          <p:cNvSpPr/>
          <p:nvPr/>
        </p:nvSpPr>
        <p:spPr>
          <a:xfrm>
            <a:off x="2411963" y="41753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3" name="Google Shape;153;p21"/>
          <p:cNvSpPr/>
          <p:nvPr/>
        </p:nvSpPr>
        <p:spPr>
          <a:xfrm>
            <a:off x="2905588" y="41753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1"/>
          <p:cNvSpPr/>
          <p:nvPr/>
        </p:nvSpPr>
        <p:spPr>
          <a:xfrm>
            <a:off x="3432875" y="41376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1"/>
          <p:cNvSpPr/>
          <p:nvPr/>
        </p:nvSpPr>
        <p:spPr>
          <a:xfrm>
            <a:off x="3964563" y="41376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56" name="Google Shape;156;p21"/>
          <p:cNvCxnSpPr>
            <a:stCxn id="149" idx="4"/>
            <a:endCxn id="150" idx="6"/>
          </p:cNvCxnSpPr>
          <p:nvPr/>
        </p:nvCxnSpPr>
        <p:spPr>
          <a:xfrm flipH="1">
            <a:off x="3043775" y="3335588"/>
            <a:ext cx="271500" cy="314700"/>
          </a:xfrm>
          <a:prstGeom prst="straightConnector1">
            <a:avLst/>
          </a:prstGeom>
          <a:noFill/>
          <a:ln w="9525" cap="flat" cmpd="sng">
            <a:solidFill>
              <a:schemeClr val="dk2"/>
            </a:solidFill>
            <a:prstDash val="solid"/>
            <a:round/>
            <a:headEnd type="none" w="med" len="med"/>
            <a:tailEnd type="triangle" w="med" len="med"/>
          </a:ln>
        </p:spPr>
      </p:cxnSp>
      <p:cxnSp>
        <p:nvCxnSpPr>
          <p:cNvPr id="157" name="Google Shape;157;p21"/>
          <p:cNvCxnSpPr>
            <a:stCxn id="149" idx="4"/>
            <a:endCxn id="151" idx="2"/>
          </p:cNvCxnSpPr>
          <p:nvPr/>
        </p:nvCxnSpPr>
        <p:spPr>
          <a:xfrm>
            <a:off x="3315275" y="3335588"/>
            <a:ext cx="347100" cy="278400"/>
          </a:xfrm>
          <a:prstGeom prst="straightConnector1">
            <a:avLst/>
          </a:prstGeom>
          <a:noFill/>
          <a:ln w="9525" cap="flat" cmpd="sng">
            <a:solidFill>
              <a:schemeClr val="dk2"/>
            </a:solidFill>
            <a:prstDash val="solid"/>
            <a:round/>
            <a:headEnd type="none" w="med" len="med"/>
            <a:tailEnd type="triangle" w="med" len="med"/>
          </a:ln>
        </p:spPr>
      </p:cxnSp>
      <p:cxnSp>
        <p:nvCxnSpPr>
          <p:cNvPr id="158" name="Google Shape;158;p21"/>
          <p:cNvCxnSpPr>
            <a:stCxn id="150" idx="4"/>
            <a:endCxn id="152" idx="7"/>
          </p:cNvCxnSpPr>
          <p:nvPr/>
        </p:nvCxnSpPr>
        <p:spPr>
          <a:xfrm flipH="1">
            <a:off x="2708613" y="3841875"/>
            <a:ext cx="161400" cy="389700"/>
          </a:xfrm>
          <a:prstGeom prst="straightConnector1">
            <a:avLst/>
          </a:prstGeom>
          <a:noFill/>
          <a:ln w="9525" cap="flat" cmpd="sng">
            <a:solidFill>
              <a:schemeClr val="dk2"/>
            </a:solidFill>
            <a:prstDash val="solid"/>
            <a:round/>
            <a:headEnd type="none" w="med" len="med"/>
            <a:tailEnd type="triangle" w="med" len="med"/>
          </a:ln>
        </p:spPr>
      </p:cxnSp>
      <p:cxnSp>
        <p:nvCxnSpPr>
          <p:cNvPr id="159" name="Google Shape;159;p21"/>
          <p:cNvCxnSpPr>
            <a:stCxn id="150" idx="4"/>
            <a:endCxn id="153" idx="1"/>
          </p:cNvCxnSpPr>
          <p:nvPr/>
        </p:nvCxnSpPr>
        <p:spPr>
          <a:xfrm>
            <a:off x="2870013" y="3841875"/>
            <a:ext cx="86400" cy="389700"/>
          </a:xfrm>
          <a:prstGeom prst="straightConnector1">
            <a:avLst/>
          </a:prstGeom>
          <a:noFill/>
          <a:ln w="9525" cap="flat" cmpd="sng">
            <a:solidFill>
              <a:schemeClr val="dk2"/>
            </a:solidFill>
            <a:prstDash val="solid"/>
            <a:round/>
            <a:headEnd type="none" w="med" len="med"/>
            <a:tailEnd type="triangle" w="med" len="med"/>
          </a:ln>
        </p:spPr>
      </p:cxnSp>
      <p:cxnSp>
        <p:nvCxnSpPr>
          <p:cNvPr id="160" name="Google Shape;160;p21"/>
          <p:cNvCxnSpPr>
            <a:stCxn id="151" idx="4"/>
            <a:endCxn id="154" idx="7"/>
          </p:cNvCxnSpPr>
          <p:nvPr/>
        </p:nvCxnSpPr>
        <p:spPr>
          <a:xfrm flipH="1">
            <a:off x="3729525" y="3805700"/>
            <a:ext cx="106500" cy="3879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21"/>
          <p:cNvCxnSpPr>
            <a:stCxn id="151" idx="4"/>
            <a:endCxn id="155" idx="1"/>
          </p:cNvCxnSpPr>
          <p:nvPr/>
        </p:nvCxnSpPr>
        <p:spPr>
          <a:xfrm>
            <a:off x="3836025" y="3805700"/>
            <a:ext cx="179400" cy="387900"/>
          </a:xfrm>
          <a:prstGeom prst="straightConnector1">
            <a:avLst/>
          </a:prstGeom>
          <a:noFill/>
          <a:ln w="9525" cap="flat" cmpd="sng">
            <a:solidFill>
              <a:schemeClr val="dk2"/>
            </a:solidFill>
            <a:prstDash val="solid"/>
            <a:round/>
            <a:headEnd type="none" w="med" len="med"/>
            <a:tailEnd type="triangle" w="med" len="med"/>
          </a:ln>
        </p:spPr>
      </p:cxnSp>
      <p:cxnSp>
        <p:nvCxnSpPr>
          <p:cNvPr id="162" name="Google Shape;162;p21"/>
          <p:cNvCxnSpPr>
            <a:stCxn id="134" idx="4"/>
            <a:endCxn id="149" idx="2"/>
          </p:cNvCxnSpPr>
          <p:nvPr/>
        </p:nvCxnSpPr>
        <p:spPr>
          <a:xfrm>
            <a:off x="2410925" y="2630625"/>
            <a:ext cx="730800" cy="513300"/>
          </a:xfrm>
          <a:prstGeom prst="straightConnector1">
            <a:avLst/>
          </a:prstGeom>
          <a:noFill/>
          <a:ln w="9525" cap="flat" cmpd="sng">
            <a:solidFill>
              <a:schemeClr val="dk2"/>
            </a:solidFill>
            <a:prstDash val="solid"/>
            <a:round/>
            <a:headEnd type="none" w="med" len="med"/>
            <a:tailEnd type="triangle" w="med" len="med"/>
          </a:ln>
        </p:spPr>
      </p:cxnSp>
      <p:sp>
        <p:nvSpPr>
          <p:cNvPr id="164" name="Google Shape;164;p21"/>
          <p:cNvSpPr txBox="1"/>
          <p:nvPr/>
        </p:nvSpPr>
        <p:spPr>
          <a:xfrm>
            <a:off x="5905013" y="2040542"/>
            <a:ext cx="1087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00000"/>
                </a:solidFill>
              </a:rPr>
              <a:t>(D=2, F=10)</a:t>
            </a:r>
            <a:endParaRPr sz="1300" dirty="0">
              <a:solidFill>
                <a:srgbClr val="000000"/>
              </a:solidFill>
            </a:endParaRPr>
          </a:p>
        </p:txBody>
      </p:sp>
      <p:graphicFrame>
        <p:nvGraphicFramePr>
          <p:cNvPr id="2" name="Table 1">
            <a:extLst>
              <a:ext uri="{FF2B5EF4-FFF2-40B4-BE49-F238E27FC236}">
                <a16:creationId xmlns:a16="http://schemas.microsoft.com/office/drawing/2014/main" id="{0EDCA3CB-7DD5-F5DF-057A-33948B18D3DB}"/>
              </a:ext>
            </a:extLst>
          </p:cNvPr>
          <p:cNvGraphicFramePr>
            <a:graphicFrameLocks noGrp="1"/>
          </p:cNvGraphicFramePr>
          <p:nvPr>
            <p:extLst>
              <p:ext uri="{D42A27DB-BD31-4B8C-83A1-F6EECF244321}">
                <p14:modId xmlns:p14="http://schemas.microsoft.com/office/powerpoint/2010/main" val="234978255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TextBox 2">
            <a:extLst>
              <a:ext uri="{FF2B5EF4-FFF2-40B4-BE49-F238E27FC236}">
                <a16:creationId xmlns:a16="http://schemas.microsoft.com/office/drawing/2014/main" id="{29298C3B-96E2-7033-DD74-CF34E357FA52}"/>
              </a:ext>
            </a:extLst>
          </p:cNvPr>
          <p:cNvSpPr txBox="1"/>
          <p:nvPr/>
        </p:nvSpPr>
        <p:spPr>
          <a:xfrm>
            <a:off x="177621" y="2360118"/>
            <a:ext cx="1416020" cy="738664"/>
          </a:xfrm>
          <a:prstGeom prst="rect">
            <a:avLst/>
          </a:prstGeom>
          <a:noFill/>
        </p:spPr>
        <p:txBody>
          <a:bodyPr wrap="square" rtlCol="0">
            <a:spAutoFit/>
          </a:bodyPr>
          <a:lstStyle/>
          <a:p>
            <a:r>
              <a:rPr lang="en-US">
                <a:solidFill>
                  <a:schemeClr val="accent1"/>
                </a:solidFill>
              </a:rPr>
              <a:t>Kernel bypass + ZC </a:t>
            </a:r>
            <a:r>
              <a:rPr lang="en-US" dirty="0">
                <a:solidFill>
                  <a:schemeClr val="accent1"/>
                </a:solidFill>
              </a:rPr>
              <a:t>packet replication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4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5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5" presetClass="entr" presetSubtype="10"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Effect transition="in" filter="checkerboard(across)">
                                      <p:cBhvr>
                                        <p:cTn id="73" dur="500"/>
                                        <p:tgtEl>
                                          <p:spTgt spid="5"/>
                                        </p:tgtEl>
                                      </p:cBhvr>
                                    </p:animEffect>
                                  </p:childTnLst>
                                </p:cTn>
                              </p:par>
                              <p:par>
                                <p:cTn id="74" presetID="1" presetClass="entr" presetSubtype="0" fill="hold" nodeType="withEffect">
                                  <p:stCondLst>
                                    <p:cond delay="0"/>
                                  </p:stCondLst>
                                  <p:childTnLst>
                                    <p:set>
                                      <p:cBhvr>
                                        <p:cTn id="75" dur="1" fill="hold">
                                          <p:stCondLst>
                                            <p:cond delay="0"/>
                                          </p:stCondLst>
                                        </p:cTn>
                                        <p:tgtEl>
                                          <p:spTgt spid="1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Tuning Depth and Fanout</a:t>
            </a:r>
            <a:endParaRPr/>
          </a:p>
        </p:txBody>
      </p:sp>
      <p:sp>
        <p:nvSpPr>
          <p:cNvPr id="170" name="Google Shape;170;p22"/>
          <p:cNvSpPr txBox="1">
            <a:spLocks noGrp="1"/>
          </p:cNvSpPr>
          <p:nvPr>
            <p:ph type="body" idx="1"/>
          </p:nvPr>
        </p:nvSpPr>
        <p:spPr>
          <a:xfrm>
            <a:off x="275525" y="970788"/>
            <a:ext cx="8520600" cy="20160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Use a simple heuristic: assume F = 10 and calculate D accordingly</a:t>
            </a:r>
            <a:br>
              <a:rPr lang="en"/>
            </a:br>
            <a:endParaRPr/>
          </a:p>
          <a:p>
            <a:pPr marL="457200" lvl="0" indent="-342900" algn="l" rtl="0">
              <a:spcBef>
                <a:spcPts val="0"/>
              </a:spcBef>
              <a:spcAft>
                <a:spcPts val="0"/>
              </a:spcAft>
              <a:buSzPts val="1800"/>
              <a:buChar char="-"/>
            </a:pPr>
            <a:r>
              <a:rPr lang="en"/>
              <a:t>Provides near-optimal results</a:t>
            </a:r>
            <a:br>
              <a:rPr lang="en"/>
            </a:br>
            <a:endParaRPr/>
          </a:p>
          <a:p>
            <a:pPr marL="457200" lvl="0" indent="-342900" algn="l" rtl="0">
              <a:spcBef>
                <a:spcPts val="0"/>
              </a:spcBef>
              <a:spcAft>
                <a:spcPts val="0"/>
              </a:spcAft>
              <a:buSzPts val="1800"/>
              <a:buChar char="-"/>
            </a:pPr>
            <a:r>
              <a:rPr lang="en"/>
              <a:t>Due to inherent non-determinism of the cloud, small changes in the configuration may not be significant</a:t>
            </a:r>
            <a:endParaRPr/>
          </a:p>
        </p:txBody>
      </p:sp>
      <p:graphicFrame>
        <p:nvGraphicFramePr>
          <p:cNvPr id="171" name="Google Shape;171;p22"/>
          <p:cNvGraphicFramePr/>
          <p:nvPr/>
        </p:nvGraphicFramePr>
        <p:xfrm>
          <a:off x="5177250" y="3041900"/>
          <a:ext cx="3064875" cy="1584840"/>
        </p:xfrm>
        <a:graphic>
          <a:graphicData uri="http://schemas.openxmlformats.org/drawingml/2006/table">
            <a:tbl>
              <a:tblPr>
                <a:noFill/>
                <a:tableStyleId>{F396BBB8-6DD4-4246-B7DC-829F4148562E}</a:tableStyleId>
              </a:tblPr>
              <a:tblGrid>
                <a:gridCol w="1021625">
                  <a:extLst>
                    <a:ext uri="{9D8B030D-6E8A-4147-A177-3AD203B41FA5}">
                      <a16:colId xmlns:a16="http://schemas.microsoft.com/office/drawing/2014/main" val="20000"/>
                    </a:ext>
                  </a:extLst>
                </a:gridCol>
                <a:gridCol w="1021625">
                  <a:extLst>
                    <a:ext uri="{9D8B030D-6E8A-4147-A177-3AD203B41FA5}">
                      <a16:colId xmlns:a16="http://schemas.microsoft.com/office/drawing/2014/main" val="20001"/>
                    </a:ext>
                  </a:extLst>
                </a:gridCol>
                <a:gridCol w="1021625">
                  <a:extLst>
                    <a:ext uri="{9D8B030D-6E8A-4147-A177-3AD203B41FA5}">
                      <a16:colId xmlns:a16="http://schemas.microsoft.com/office/drawing/2014/main" val="20002"/>
                    </a:ext>
                  </a:extLst>
                </a:gridCol>
              </a:tblGrid>
              <a:tr h="268425">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tc>
                  <a:txBody>
                    <a:bodyPr/>
                    <a:lstStyle/>
                    <a:p>
                      <a:pPr marL="0" lvl="0" indent="0" algn="l" rtl="0">
                        <a:spcBef>
                          <a:spcPts val="0"/>
                        </a:spcBef>
                        <a:spcAft>
                          <a:spcPts val="0"/>
                        </a:spcAft>
                        <a:buNone/>
                      </a:pPr>
                      <a:r>
                        <a:rPr lang="en"/>
                        <a:t>OML (μs)</a:t>
                      </a:r>
                      <a:endParaRPr/>
                    </a:p>
                  </a:txBody>
                  <a:tcPr marL="91425" marR="91425" marT="91425" marB="91425"/>
                </a:tc>
                <a:extLst>
                  <a:ext uri="{0D108BD9-81ED-4DB2-BD59-A6C34878D82A}">
                    <a16:rowId xmlns:a16="http://schemas.microsoft.com/office/drawing/2014/main" val="10000"/>
                  </a:ext>
                </a:extLst>
              </a:tr>
              <a:tr h="268425">
                <a:tc>
                  <a:txBody>
                    <a:bodyPr/>
                    <a:lstStyle/>
                    <a:p>
                      <a:pPr marL="0" lvl="0" indent="0" algn="l" rtl="0">
                        <a:spcBef>
                          <a:spcPts val="0"/>
                        </a:spcBef>
                        <a:spcAft>
                          <a:spcPts val="0"/>
                        </a:spcAft>
                        <a:buNone/>
                      </a:pPr>
                      <a:r>
                        <a:rPr lang="en"/>
                        <a:t>2</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32</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282</a:t>
                      </a:r>
                      <a:endParaRPr/>
                    </a:p>
                  </a:txBody>
                  <a:tcPr marL="91425" marR="91425" marT="91425" marB="91425">
                    <a:solidFill>
                      <a:srgbClr val="CCCCCC"/>
                    </a:solidFill>
                  </a:tcPr>
                </a:tc>
                <a:extLst>
                  <a:ext uri="{0D108BD9-81ED-4DB2-BD59-A6C34878D82A}">
                    <a16:rowId xmlns:a16="http://schemas.microsoft.com/office/drawing/2014/main" val="10001"/>
                  </a:ext>
                </a:extLst>
              </a:tr>
              <a:tr h="268425">
                <a:tc>
                  <a:txBody>
                    <a:bodyPr/>
                    <a:lstStyle/>
                    <a:p>
                      <a:pPr marL="0" lvl="0" indent="0" algn="l" rtl="0">
                        <a:spcBef>
                          <a:spcPts val="0"/>
                        </a:spcBef>
                        <a:spcAft>
                          <a:spcPts val="0"/>
                        </a:spcAft>
                        <a:buNone/>
                      </a:pPr>
                      <a:r>
                        <a:rPr lang="en"/>
                        <a:t>3</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217 (✌️)</a:t>
                      </a:r>
                      <a:endParaRPr/>
                    </a:p>
                  </a:txBody>
                  <a:tcPr marL="91425" marR="91425" marT="91425" marB="91425"/>
                </a:tc>
                <a:extLst>
                  <a:ext uri="{0D108BD9-81ED-4DB2-BD59-A6C34878D82A}">
                    <a16:rowId xmlns:a16="http://schemas.microsoft.com/office/drawing/2014/main" val="10002"/>
                  </a:ext>
                </a:extLst>
              </a:tr>
              <a:tr h="268425">
                <a:tc>
                  <a:txBody>
                    <a:bodyPr/>
                    <a:lstStyle/>
                    <a:p>
                      <a:pPr marL="0" lvl="0" indent="0" algn="l" rtl="0">
                        <a:spcBef>
                          <a:spcPts val="0"/>
                        </a:spcBef>
                        <a:spcAft>
                          <a:spcPts val="0"/>
                        </a:spcAft>
                        <a:buNone/>
                      </a:pPr>
                      <a:r>
                        <a:rPr lang="en"/>
                        <a:t>4</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6</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226</a:t>
                      </a:r>
                      <a:endParaRPr/>
                    </a:p>
                  </a:txBody>
                  <a:tcPr marL="91425" marR="91425" marT="91425" marB="91425">
                    <a:solidFill>
                      <a:srgbClr val="CCCCCC"/>
                    </a:solidFill>
                  </a:tcPr>
                </a:tc>
                <a:extLst>
                  <a:ext uri="{0D108BD9-81ED-4DB2-BD59-A6C34878D82A}">
                    <a16:rowId xmlns:a16="http://schemas.microsoft.com/office/drawing/2014/main" val="10003"/>
                  </a:ext>
                </a:extLst>
              </a:tr>
            </a:tbl>
          </a:graphicData>
        </a:graphic>
      </p:graphicFrame>
      <p:sp>
        <p:nvSpPr>
          <p:cNvPr id="172" name="Google Shape;172;p22"/>
          <p:cNvSpPr txBox="1"/>
          <p:nvPr/>
        </p:nvSpPr>
        <p:spPr>
          <a:xfrm>
            <a:off x="6033275" y="4681800"/>
            <a:ext cx="129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N = 1000</a:t>
            </a:r>
            <a:endParaRPr sz="1800">
              <a:solidFill>
                <a:schemeClr val="dk2"/>
              </a:solidFill>
            </a:endParaRPr>
          </a:p>
        </p:txBody>
      </p:sp>
      <p:graphicFrame>
        <p:nvGraphicFramePr>
          <p:cNvPr id="173" name="Google Shape;173;p22"/>
          <p:cNvGraphicFramePr/>
          <p:nvPr/>
        </p:nvGraphicFramePr>
        <p:xfrm>
          <a:off x="880625" y="3041900"/>
          <a:ext cx="3064875" cy="1584840"/>
        </p:xfrm>
        <a:graphic>
          <a:graphicData uri="http://schemas.openxmlformats.org/drawingml/2006/table">
            <a:tbl>
              <a:tblPr>
                <a:noFill/>
                <a:tableStyleId>{F396BBB8-6DD4-4246-B7DC-829F4148562E}</a:tableStyleId>
              </a:tblPr>
              <a:tblGrid>
                <a:gridCol w="1021625">
                  <a:extLst>
                    <a:ext uri="{9D8B030D-6E8A-4147-A177-3AD203B41FA5}">
                      <a16:colId xmlns:a16="http://schemas.microsoft.com/office/drawing/2014/main" val="20000"/>
                    </a:ext>
                  </a:extLst>
                </a:gridCol>
                <a:gridCol w="1021625">
                  <a:extLst>
                    <a:ext uri="{9D8B030D-6E8A-4147-A177-3AD203B41FA5}">
                      <a16:colId xmlns:a16="http://schemas.microsoft.com/office/drawing/2014/main" val="20001"/>
                    </a:ext>
                  </a:extLst>
                </a:gridCol>
                <a:gridCol w="1021625">
                  <a:extLst>
                    <a:ext uri="{9D8B030D-6E8A-4147-A177-3AD203B41FA5}">
                      <a16:colId xmlns:a16="http://schemas.microsoft.com/office/drawing/2014/main" val="20002"/>
                    </a:ext>
                  </a:extLst>
                </a:gridCol>
              </a:tblGrid>
              <a:tr h="268425">
                <a:tc>
                  <a:txBody>
                    <a:bodyPr/>
                    <a:lstStyle/>
                    <a:p>
                      <a:pPr marL="0" lvl="0" indent="0" algn="l" rtl="0">
                        <a:spcBef>
                          <a:spcPts val="0"/>
                        </a:spcBef>
                        <a:spcAft>
                          <a:spcPts val="0"/>
                        </a:spcAft>
                        <a:buNone/>
                      </a:pPr>
                      <a:r>
                        <a:rPr lang="en"/>
                        <a:t>D</a:t>
                      </a:r>
                      <a:endParaRPr/>
                    </a:p>
                  </a:txBody>
                  <a:tcPr marL="91425" marR="91425" marT="91425" marB="91425"/>
                </a:tc>
                <a:tc>
                  <a:txBody>
                    <a:bodyPr/>
                    <a:lstStyle/>
                    <a:p>
                      <a:pPr marL="0" lvl="0" indent="0" algn="l" rtl="0">
                        <a:spcBef>
                          <a:spcPts val="0"/>
                        </a:spcBef>
                        <a:spcAft>
                          <a:spcPts val="0"/>
                        </a:spcAft>
                        <a:buNone/>
                      </a:pPr>
                      <a:r>
                        <a:rPr lang="en"/>
                        <a:t>F</a:t>
                      </a:r>
                      <a:endParaRPr/>
                    </a:p>
                  </a:txBody>
                  <a:tcPr marL="91425" marR="91425" marT="91425" marB="91425"/>
                </a:tc>
                <a:tc>
                  <a:txBody>
                    <a:bodyPr/>
                    <a:lstStyle/>
                    <a:p>
                      <a:pPr marL="0" lvl="0" indent="0" algn="l" rtl="0">
                        <a:spcBef>
                          <a:spcPts val="0"/>
                        </a:spcBef>
                        <a:spcAft>
                          <a:spcPts val="0"/>
                        </a:spcAft>
                        <a:buNone/>
                      </a:pPr>
                      <a:r>
                        <a:rPr lang="en"/>
                        <a:t>OML (μs)</a:t>
                      </a:r>
                      <a:endParaRPr/>
                    </a:p>
                  </a:txBody>
                  <a:tcPr marL="91425" marR="91425" marT="91425" marB="91425"/>
                </a:tc>
                <a:extLst>
                  <a:ext uri="{0D108BD9-81ED-4DB2-BD59-A6C34878D82A}">
                    <a16:rowId xmlns:a16="http://schemas.microsoft.com/office/drawing/2014/main" val="10000"/>
                  </a:ext>
                </a:extLst>
              </a:tr>
              <a:tr h="268425">
                <a:tc>
                  <a:txBody>
                    <a:bodyPr/>
                    <a:lstStyle/>
                    <a:p>
                      <a:pPr marL="0" lvl="0" indent="0" algn="l" rtl="0">
                        <a:spcBef>
                          <a:spcPts val="0"/>
                        </a:spcBef>
                        <a:spcAft>
                          <a:spcPts val="0"/>
                        </a:spcAft>
                        <a:buNone/>
                      </a:pPr>
                      <a:r>
                        <a:rPr lang="en"/>
                        <a:t>1</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100</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351</a:t>
                      </a:r>
                      <a:endParaRPr/>
                    </a:p>
                  </a:txBody>
                  <a:tcPr marL="91425" marR="91425" marT="91425" marB="91425">
                    <a:solidFill>
                      <a:srgbClr val="CCCCCC"/>
                    </a:solidFill>
                  </a:tcPr>
                </a:tc>
                <a:extLst>
                  <a:ext uri="{0D108BD9-81ED-4DB2-BD59-A6C34878D82A}">
                    <a16:rowId xmlns:a16="http://schemas.microsoft.com/office/drawing/2014/main" val="10001"/>
                  </a:ext>
                </a:extLst>
              </a:tr>
              <a:tr h="268425">
                <a:tc>
                  <a:txBody>
                    <a:bodyPr/>
                    <a:lstStyle/>
                    <a:p>
                      <a:pPr marL="0" lvl="0" indent="0" algn="l" rtl="0">
                        <a:spcBef>
                          <a:spcPts val="0"/>
                        </a:spcBef>
                        <a:spcAft>
                          <a:spcPts val="0"/>
                        </a:spcAft>
                        <a:buNone/>
                      </a:pPr>
                      <a:r>
                        <a:rPr lang="en"/>
                        <a:t>2</a:t>
                      </a:r>
                      <a:endParaRPr/>
                    </a:p>
                  </a:txBody>
                  <a:tcPr marL="91425" marR="91425" marT="91425" marB="91425"/>
                </a:tc>
                <a:tc>
                  <a:txBody>
                    <a:bodyPr/>
                    <a:lstStyle/>
                    <a:p>
                      <a:pPr marL="0" lvl="0" indent="0" algn="l" rtl="0">
                        <a:spcBef>
                          <a:spcPts val="0"/>
                        </a:spcBef>
                        <a:spcAft>
                          <a:spcPts val="0"/>
                        </a:spcAft>
                        <a:buNone/>
                      </a:pPr>
                      <a:r>
                        <a:rPr lang="en"/>
                        <a:t>10</a:t>
                      </a:r>
                      <a:endParaRPr/>
                    </a:p>
                  </a:txBody>
                  <a:tcPr marL="91425" marR="91425" marT="91425" marB="91425"/>
                </a:tc>
                <a:tc>
                  <a:txBody>
                    <a:bodyPr/>
                    <a:lstStyle/>
                    <a:p>
                      <a:pPr marL="0" lvl="0" indent="0" algn="l" rtl="0">
                        <a:spcBef>
                          <a:spcPts val="0"/>
                        </a:spcBef>
                        <a:spcAft>
                          <a:spcPts val="0"/>
                        </a:spcAft>
                        <a:buNone/>
                      </a:pPr>
                      <a:r>
                        <a:rPr lang="en"/>
                        <a:t>139 (✌️)</a:t>
                      </a:r>
                      <a:endParaRPr/>
                    </a:p>
                  </a:txBody>
                  <a:tcPr marL="91425" marR="91425" marT="91425" marB="91425"/>
                </a:tc>
                <a:extLst>
                  <a:ext uri="{0D108BD9-81ED-4DB2-BD59-A6C34878D82A}">
                    <a16:rowId xmlns:a16="http://schemas.microsoft.com/office/drawing/2014/main" val="10002"/>
                  </a:ext>
                </a:extLst>
              </a:tr>
              <a:tr h="268425">
                <a:tc>
                  <a:txBody>
                    <a:bodyPr/>
                    <a:lstStyle/>
                    <a:p>
                      <a:pPr marL="0" lvl="0" indent="0" algn="l" rtl="0">
                        <a:spcBef>
                          <a:spcPts val="0"/>
                        </a:spcBef>
                        <a:spcAft>
                          <a:spcPts val="0"/>
                        </a:spcAft>
                        <a:buNone/>
                      </a:pPr>
                      <a:r>
                        <a:rPr lang="en"/>
                        <a:t>3</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5</a:t>
                      </a:r>
                      <a:endParaRPr/>
                    </a:p>
                  </a:txBody>
                  <a:tcPr marL="91425" marR="91425" marT="91425" marB="91425">
                    <a:solidFill>
                      <a:srgbClr val="CCCCCC"/>
                    </a:solidFill>
                  </a:tcPr>
                </a:tc>
                <a:tc>
                  <a:txBody>
                    <a:bodyPr/>
                    <a:lstStyle/>
                    <a:p>
                      <a:pPr marL="0" lvl="0" indent="0" algn="l" rtl="0">
                        <a:spcBef>
                          <a:spcPts val="0"/>
                        </a:spcBef>
                        <a:spcAft>
                          <a:spcPts val="0"/>
                        </a:spcAft>
                        <a:buNone/>
                      </a:pPr>
                      <a:r>
                        <a:rPr lang="en"/>
                        <a:t>141</a:t>
                      </a:r>
                      <a:endParaRPr/>
                    </a:p>
                  </a:txBody>
                  <a:tcPr marL="91425" marR="91425" marT="91425" marB="91425">
                    <a:solidFill>
                      <a:srgbClr val="CCCCCC"/>
                    </a:solidFill>
                  </a:tcPr>
                </a:tc>
                <a:extLst>
                  <a:ext uri="{0D108BD9-81ED-4DB2-BD59-A6C34878D82A}">
                    <a16:rowId xmlns:a16="http://schemas.microsoft.com/office/drawing/2014/main" val="10003"/>
                  </a:ext>
                </a:extLst>
              </a:tr>
            </a:tbl>
          </a:graphicData>
        </a:graphic>
      </p:graphicFrame>
      <p:sp>
        <p:nvSpPr>
          <p:cNvPr id="174" name="Google Shape;174;p22"/>
          <p:cNvSpPr txBox="1"/>
          <p:nvPr/>
        </p:nvSpPr>
        <p:spPr>
          <a:xfrm>
            <a:off x="1736650" y="4681800"/>
            <a:ext cx="129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N = 100</a:t>
            </a:r>
            <a:endParaRPr sz="1800">
              <a:solidFill>
                <a:schemeClr val="dk2"/>
              </a:solidFill>
            </a:endParaRPr>
          </a:p>
        </p:txBody>
      </p:sp>
      <p:graphicFrame>
        <p:nvGraphicFramePr>
          <p:cNvPr id="2" name="Table 1">
            <a:extLst>
              <a:ext uri="{FF2B5EF4-FFF2-40B4-BE49-F238E27FC236}">
                <a16:creationId xmlns:a16="http://schemas.microsoft.com/office/drawing/2014/main" id="{A4F37C4E-FEE2-976E-4896-0E91F34A7F98}"/>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Countering Various Performance Variations</a:t>
            </a:r>
            <a:endParaRPr dirty="0"/>
          </a:p>
        </p:txBody>
      </p:sp>
      <p:sp>
        <p:nvSpPr>
          <p:cNvPr id="180" name="Google Shape;180;p23"/>
          <p:cNvSpPr/>
          <p:nvPr/>
        </p:nvSpPr>
        <p:spPr>
          <a:xfrm>
            <a:off x="542575" y="1605975"/>
            <a:ext cx="2495700" cy="68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Latency Spikes On Links</a:t>
            </a:r>
            <a:endParaRPr/>
          </a:p>
        </p:txBody>
      </p:sp>
      <p:sp>
        <p:nvSpPr>
          <p:cNvPr id="181" name="Google Shape;181;p23"/>
          <p:cNvSpPr/>
          <p:nvPr/>
        </p:nvSpPr>
        <p:spPr>
          <a:xfrm>
            <a:off x="3436750" y="1598788"/>
            <a:ext cx="2495700" cy="68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Proxy VM’s performance variation</a:t>
            </a:r>
            <a:endParaRPr/>
          </a:p>
        </p:txBody>
      </p:sp>
      <p:sp>
        <p:nvSpPr>
          <p:cNvPr id="182" name="Google Shape;182;p23"/>
          <p:cNvSpPr/>
          <p:nvPr/>
        </p:nvSpPr>
        <p:spPr>
          <a:xfrm>
            <a:off x="6222400" y="1605975"/>
            <a:ext cx="2495700" cy="6801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Receiver VMs’ performance variation</a:t>
            </a:r>
            <a:endParaRPr/>
          </a:p>
        </p:txBody>
      </p:sp>
      <p:sp>
        <p:nvSpPr>
          <p:cNvPr id="183" name="Google Shape;183;p23"/>
          <p:cNvSpPr/>
          <p:nvPr/>
        </p:nvSpPr>
        <p:spPr>
          <a:xfrm>
            <a:off x="766800" y="3233650"/>
            <a:ext cx="1938900" cy="6945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Round Robin Packet Spraying</a:t>
            </a:r>
            <a:endParaRPr>
              <a:solidFill>
                <a:schemeClr val="lt1"/>
              </a:solidFill>
            </a:endParaRPr>
          </a:p>
        </p:txBody>
      </p:sp>
      <p:sp>
        <p:nvSpPr>
          <p:cNvPr id="184" name="Google Shape;184;p23"/>
          <p:cNvSpPr/>
          <p:nvPr/>
        </p:nvSpPr>
        <p:spPr>
          <a:xfrm>
            <a:off x="3715150" y="3226463"/>
            <a:ext cx="1938900" cy="6945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Proxy Hedging i.e., multiple parents</a:t>
            </a:r>
            <a:endParaRPr>
              <a:solidFill>
                <a:schemeClr val="lt1"/>
              </a:solidFill>
            </a:endParaRPr>
          </a:p>
        </p:txBody>
      </p:sp>
      <p:sp>
        <p:nvSpPr>
          <p:cNvPr id="185" name="Google Shape;185;p23"/>
          <p:cNvSpPr/>
          <p:nvPr/>
        </p:nvSpPr>
        <p:spPr>
          <a:xfrm>
            <a:off x="6500800" y="3226475"/>
            <a:ext cx="1938900" cy="694500"/>
          </a:xfrm>
          <a:prstGeom prst="roundRect">
            <a:avLst>
              <a:gd name="adj" fmla="val 16667"/>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Two VMs per trader</a:t>
            </a:r>
            <a:endParaRPr dirty="0">
              <a:solidFill>
                <a:schemeClr val="lt1"/>
              </a:solidFill>
            </a:endParaRPr>
          </a:p>
        </p:txBody>
      </p:sp>
      <p:sp>
        <p:nvSpPr>
          <p:cNvPr id="186" name="Google Shape;186;p23"/>
          <p:cNvSpPr/>
          <p:nvPr/>
        </p:nvSpPr>
        <p:spPr>
          <a:xfrm>
            <a:off x="1432350" y="2412613"/>
            <a:ext cx="347100" cy="694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3"/>
          <p:cNvSpPr/>
          <p:nvPr/>
        </p:nvSpPr>
        <p:spPr>
          <a:xfrm>
            <a:off x="4511050" y="2405413"/>
            <a:ext cx="347100" cy="694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3"/>
          <p:cNvSpPr/>
          <p:nvPr/>
        </p:nvSpPr>
        <p:spPr>
          <a:xfrm>
            <a:off x="7296700" y="2387525"/>
            <a:ext cx="347100" cy="6945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9" name="Google Shape;189;p23"/>
          <p:cNvSpPr/>
          <p:nvPr/>
        </p:nvSpPr>
        <p:spPr>
          <a:xfrm rot="5400000">
            <a:off x="3227500" y="1461400"/>
            <a:ext cx="115800" cy="5874000"/>
          </a:xfrm>
          <a:prstGeom prst="rightBrace">
            <a:avLst>
              <a:gd name="adj1" fmla="val 50000"/>
              <a:gd name="adj2" fmla="val 50000"/>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3"/>
          <p:cNvSpPr txBox="1"/>
          <p:nvPr/>
        </p:nvSpPr>
        <p:spPr>
          <a:xfrm>
            <a:off x="2011100" y="4528625"/>
            <a:ext cx="2611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Let’s discuss these two</a:t>
            </a:r>
            <a:endParaRPr sz="1800">
              <a:solidFill>
                <a:srgbClr val="FF0000"/>
              </a:solidFill>
            </a:endParaRPr>
          </a:p>
        </p:txBody>
      </p:sp>
      <p:graphicFrame>
        <p:nvGraphicFramePr>
          <p:cNvPr id="2" name="Table 1">
            <a:extLst>
              <a:ext uri="{FF2B5EF4-FFF2-40B4-BE49-F238E27FC236}">
                <a16:creationId xmlns:a16="http://schemas.microsoft.com/office/drawing/2014/main" id="{984E6BA7-4079-AFEE-69B3-FE4A2468541F}"/>
              </a:ext>
            </a:extLst>
          </p:cNvPr>
          <p:cNvGraphicFramePr>
            <a:graphicFrameLocks noGrp="1"/>
          </p:cNvGraphicFramePr>
          <p:nvPr>
            <p:extLst>
              <p:ext uri="{D42A27DB-BD31-4B8C-83A1-F6EECF244321}">
                <p14:modId xmlns:p14="http://schemas.microsoft.com/office/powerpoint/2010/main" val="405152415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8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196" name="Google Shape;196;p24"/>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p:cNvCxnSpPr>
            <a:cxnSpLocks/>
          </p:cNvCxnSpPr>
          <p:nvPr/>
        </p:nvCxnSpPr>
        <p:spPr>
          <a:xfrm>
            <a:off x="4529313" y="2067713"/>
            <a:ext cx="1514400" cy="5457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4" name="Google Shape;204;p24"/>
          <p:cNvCxnSpPr>
            <a:stCxn id="197" idx="4"/>
            <a:endCxn id="203" idx="7"/>
          </p:cNvCxnSpPr>
          <p:nvPr/>
        </p:nvCxnSpPr>
        <p:spPr>
          <a:xfrm flipH="1">
            <a:off x="2652963" y="2934150"/>
            <a:ext cx="271800" cy="536400"/>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4"/>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7" name="Google Shape;207;p24"/>
          <p:cNvCxnSpPr>
            <a:stCxn id="197" idx="4"/>
            <a:endCxn id="205" idx="0"/>
          </p:cNvCxnSpPr>
          <p:nvPr/>
        </p:nvCxnSpPr>
        <p:spPr>
          <a:xfrm>
            <a:off x="2924763" y="2934150"/>
            <a:ext cx="47400" cy="480300"/>
          </a:xfrm>
          <a:prstGeom prst="straightConnector1">
            <a:avLst/>
          </a:prstGeom>
          <a:noFill/>
          <a:ln w="9525" cap="flat" cmpd="sng">
            <a:solidFill>
              <a:schemeClr val="accent1"/>
            </a:solidFill>
            <a:prstDash val="solid"/>
            <a:round/>
            <a:headEnd type="none" w="med" len="med"/>
            <a:tailEnd type="triangle" w="med" len="med"/>
          </a:ln>
        </p:spPr>
      </p:cxnSp>
      <p:cxnSp>
        <p:nvCxnSpPr>
          <p:cNvPr id="208" name="Google Shape;208;p24"/>
          <p:cNvCxnSpPr>
            <a:stCxn id="197" idx="4"/>
            <a:endCxn id="206" idx="1"/>
          </p:cNvCxnSpPr>
          <p:nvPr/>
        </p:nvCxnSpPr>
        <p:spPr>
          <a:xfrm>
            <a:off x="2924763" y="2934150"/>
            <a:ext cx="411900" cy="536400"/>
          </a:xfrm>
          <a:prstGeom prst="straightConnector1">
            <a:avLst/>
          </a:prstGeom>
          <a:noFill/>
          <a:ln w="9525" cap="flat" cmpd="sng">
            <a:solidFill>
              <a:schemeClr val="accent1"/>
            </a:solidFill>
            <a:prstDash val="solid"/>
            <a:round/>
            <a:headEnd type="none" w="med" len="med"/>
            <a:tailEnd type="triangle" w="med" len="med"/>
          </a:ln>
        </p:spPr>
      </p:cxnSp>
      <p:sp>
        <p:nvSpPr>
          <p:cNvPr id="209" name="Google Shape;209;p24"/>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p:cNvCxnSpPr>
            <a:stCxn id="199" idx="4"/>
            <a:endCxn id="209" idx="7"/>
          </p:cNvCxnSpPr>
          <p:nvPr/>
        </p:nvCxnSpPr>
        <p:spPr>
          <a:xfrm flipH="1">
            <a:off x="4167213" y="2934150"/>
            <a:ext cx="362100" cy="492600"/>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p:cNvCxnSpPr>
            <a:stCxn id="199" idx="4"/>
            <a:endCxn id="211" idx="0"/>
          </p:cNvCxnSpPr>
          <p:nvPr/>
        </p:nvCxnSpPr>
        <p:spPr>
          <a:xfrm>
            <a:off x="4529313" y="2934150"/>
            <a:ext cx="0" cy="436500"/>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p:cNvCxnSpPr>
            <a:stCxn id="199" idx="4"/>
            <a:endCxn id="212" idx="1"/>
          </p:cNvCxnSpPr>
          <p:nvPr/>
        </p:nvCxnSpPr>
        <p:spPr>
          <a:xfrm>
            <a:off x="4529313" y="2934150"/>
            <a:ext cx="384600" cy="476400"/>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6" name="Google Shape;216;p24"/>
          <p:cNvCxnSpPr>
            <a:cxnSpLocks/>
          </p:cNvCxnSpPr>
          <p:nvPr/>
        </p:nvCxnSpPr>
        <p:spPr>
          <a:xfrm flipH="1">
            <a:off x="5755563" y="2940787"/>
            <a:ext cx="399900" cy="476400"/>
          </a:xfrm>
          <a:prstGeom prst="straightConnector1">
            <a:avLst/>
          </a:prstGeom>
          <a:noFill/>
          <a:ln w="9525" cap="flat" cmpd="sng">
            <a:solidFill>
              <a:srgbClr val="DD7E6B"/>
            </a:solidFill>
            <a:prstDash val="solid"/>
            <a:round/>
            <a:headEnd type="none" w="med" len="med"/>
            <a:tailEnd type="triangle" w="med" len="med"/>
          </a:ln>
        </p:spPr>
      </p:cxnSp>
      <p:sp>
        <p:nvSpPr>
          <p:cNvPr id="217" name="Google Shape;217;p24"/>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9" name="Google Shape;219;p24"/>
          <p:cNvCxnSpPr>
            <a:stCxn id="200" idx="4"/>
            <a:endCxn id="217" idx="0"/>
          </p:cNvCxnSpPr>
          <p:nvPr/>
        </p:nvCxnSpPr>
        <p:spPr>
          <a:xfrm>
            <a:off x="6166413" y="2934150"/>
            <a:ext cx="0" cy="420300"/>
          </a:xfrm>
          <a:prstGeom prst="straightConnector1">
            <a:avLst/>
          </a:prstGeom>
          <a:noFill/>
          <a:ln w="9525" cap="flat" cmpd="sng">
            <a:solidFill>
              <a:srgbClr val="DD7E6B"/>
            </a:solidFill>
            <a:prstDash val="solid"/>
            <a:round/>
            <a:headEnd type="none" w="med" len="med"/>
            <a:tailEnd type="triangle" w="med" len="med"/>
          </a:ln>
        </p:spPr>
      </p:cxnSp>
      <p:cxnSp>
        <p:nvCxnSpPr>
          <p:cNvPr id="220" name="Google Shape;220;p24"/>
          <p:cNvCxnSpPr>
            <a:stCxn id="200" idx="4"/>
            <a:endCxn id="218" idx="1"/>
          </p:cNvCxnSpPr>
          <p:nvPr/>
        </p:nvCxnSpPr>
        <p:spPr>
          <a:xfrm>
            <a:off x="6166413" y="2934150"/>
            <a:ext cx="324600" cy="476400"/>
          </a:xfrm>
          <a:prstGeom prst="straightConnector1">
            <a:avLst/>
          </a:prstGeom>
          <a:noFill/>
          <a:ln w="9525" cap="flat" cmpd="sng">
            <a:solidFill>
              <a:srgbClr val="DD7E6B"/>
            </a:solidFill>
            <a:prstDash val="solid"/>
            <a:round/>
            <a:headEnd type="none" w="med" len="med"/>
            <a:tailEnd type="triangle" w="med" len="med"/>
          </a:ln>
        </p:spPr>
      </p:cxnSp>
      <p:sp>
        <p:nvSpPr>
          <p:cNvPr id="32" name="TextBox 31">
            <a:extLst>
              <a:ext uri="{FF2B5EF4-FFF2-40B4-BE49-F238E27FC236}">
                <a16:creationId xmlns:a16="http://schemas.microsoft.com/office/drawing/2014/main" id="{3D3D42D2-55F5-E51D-9358-D5636A79A4CD}"/>
              </a:ext>
            </a:extLst>
          </p:cNvPr>
          <p:cNvSpPr txBox="1"/>
          <p:nvPr/>
        </p:nvSpPr>
        <p:spPr>
          <a:xfrm>
            <a:off x="4242009" y="1341569"/>
            <a:ext cx="373487" cy="584775"/>
          </a:xfrm>
          <a:prstGeom prst="rect">
            <a:avLst/>
          </a:prstGeom>
          <a:noFill/>
        </p:spPr>
        <p:txBody>
          <a:bodyPr wrap="square" rtlCol="0">
            <a:spAutoFit/>
          </a:bodyPr>
          <a:lstStyle/>
          <a:p>
            <a:r>
              <a:rPr lang="en-US" sz="3200"/>
              <a:t>✉️</a:t>
            </a:r>
          </a:p>
        </p:txBody>
      </p:sp>
      <p:sp>
        <p:nvSpPr>
          <p:cNvPr id="33" name="TextBox 32">
            <a:extLst>
              <a:ext uri="{FF2B5EF4-FFF2-40B4-BE49-F238E27FC236}">
                <a16:creationId xmlns:a16="http://schemas.microsoft.com/office/drawing/2014/main" id="{EDEA662F-E033-D287-C472-02957A4E4705}"/>
              </a:ext>
            </a:extLst>
          </p:cNvPr>
          <p:cNvSpPr txBox="1"/>
          <p:nvPr/>
        </p:nvSpPr>
        <p:spPr>
          <a:xfrm>
            <a:off x="4237106" y="1334086"/>
            <a:ext cx="373487" cy="584775"/>
          </a:xfrm>
          <a:prstGeom prst="rect">
            <a:avLst/>
          </a:prstGeom>
          <a:noFill/>
        </p:spPr>
        <p:txBody>
          <a:bodyPr wrap="square" rtlCol="0">
            <a:spAutoFit/>
          </a:bodyPr>
          <a:lstStyle/>
          <a:p>
            <a:r>
              <a:rPr lang="en-US" sz="3200"/>
              <a:t>✉️</a:t>
            </a:r>
          </a:p>
        </p:txBody>
      </p:sp>
      <p:sp>
        <p:nvSpPr>
          <p:cNvPr id="34" name="TextBox 33">
            <a:extLst>
              <a:ext uri="{FF2B5EF4-FFF2-40B4-BE49-F238E27FC236}">
                <a16:creationId xmlns:a16="http://schemas.microsoft.com/office/drawing/2014/main" id="{D6B2382B-6A41-8BB1-A6C8-7C2EF24D545F}"/>
              </a:ext>
            </a:extLst>
          </p:cNvPr>
          <p:cNvSpPr txBox="1"/>
          <p:nvPr/>
        </p:nvSpPr>
        <p:spPr>
          <a:xfrm>
            <a:off x="4237107" y="1308962"/>
            <a:ext cx="373487" cy="584775"/>
          </a:xfrm>
          <a:prstGeom prst="rect">
            <a:avLst/>
          </a:prstGeom>
          <a:noFill/>
        </p:spPr>
        <p:txBody>
          <a:bodyPr wrap="square" rtlCol="0">
            <a:spAutoFit/>
          </a:bodyPr>
          <a:lstStyle/>
          <a:p>
            <a:r>
              <a:rPr lang="en-US" sz="3200"/>
              <a:t>✉️</a:t>
            </a:r>
          </a:p>
        </p:txBody>
      </p:sp>
      <p:sp>
        <p:nvSpPr>
          <p:cNvPr id="38" name="TextBox 37">
            <a:extLst>
              <a:ext uri="{FF2B5EF4-FFF2-40B4-BE49-F238E27FC236}">
                <a16:creationId xmlns:a16="http://schemas.microsoft.com/office/drawing/2014/main" id="{72325BD8-08B4-7176-CC7A-4FD3F7DFCA7D}"/>
              </a:ext>
            </a:extLst>
          </p:cNvPr>
          <p:cNvSpPr txBox="1"/>
          <p:nvPr/>
        </p:nvSpPr>
        <p:spPr>
          <a:xfrm>
            <a:off x="2361962" y="2502375"/>
            <a:ext cx="373487" cy="584775"/>
          </a:xfrm>
          <a:prstGeom prst="rect">
            <a:avLst/>
          </a:prstGeom>
          <a:noFill/>
        </p:spPr>
        <p:txBody>
          <a:bodyPr wrap="square" rtlCol="0">
            <a:spAutoFit/>
          </a:bodyPr>
          <a:lstStyle/>
          <a:p>
            <a:r>
              <a:rPr lang="en-US" sz="3200"/>
              <a:t>✉️</a:t>
            </a:r>
          </a:p>
        </p:txBody>
      </p:sp>
      <p:sp>
        <p:nvSpPr>
          <p:cNvPr id="39" name="TextBox 38">
            <a:extLst>
              <a:ext uri="{FF2B5EF4-FFF2-40B4-BE49-F238E27FC236}">
                <a16:creationId xmlns:a16="http://schemas.microsoft.com/office/drawing/2014/main" id="{D1994B80-A9FE-ED42-CEB9-DE10DDFE67B2}"/>
              </a:ext>
            </a:extLst>
          </p:cNvPr>
          <p:cNvSpPr txBox="1"/>
          <p:nvPr/>
        </p:nvSpPr>
        <p:spPr>
          <a:xfrm>
            <a:off x="2371053" y="2502374"/>
            <a:ext cx="373487" cy="584775"/>
          </a:xfrm>
          <a:prstGeom prst="rect">
            <a:avLst/>
          </a:prstGeom>
          <a:noFill/>
        </p:spPr>
        <p:txBody>
          <a:bodyPr wrap="square" rtlCol="0">
            <a:spAutoFit/>
          </a:bodyPr>
          <a:lstStyle/>
          <a:p>
            <a:r>
              <a:rPr lang="en-US" sz="3200"/>
              <a:t>✉️</a:t>
            </a:r>
          </a:p>
        </p:txBody>
      </p:sp>
      <p:sp>
        <p:nvSpPr>
          <p:cNvPr id="40" name="TextBox 39">
            <a:extLst>
              <a:ext uri="{FF2B5EF4-FFF2-40B4-BE49-F238E27FC236}">
                <a16:creationId xmlns:a16="http://schemas.microsoft.com/office/drawing/2014/main" id="{CCDEC6C8-4978-517A-6943-59C8849BFE1A}"/>
              </a:ext>
            </a:extLst>
          </p:cNvPr>
          <p:cNvSpPr txBox="1"/>
          <p:nvPr/>
        </p:nvSpPr>
        <p:spPr>
          <a:xfrm>
            <a:off x="2344958" y="2496959"/>
            <a:ext cx="373487" cy="584775"/>
          </a:xfrm>
          <a:prstGeom prst="rect">
            <a:avLst/>
          </a:prstGeom>
          <a:noFill/>
        </p:spPr>
        <p:txBody>
          <a:bodyPr wrap="square" rtlCol="0">
            <a:spAutoFit/>
          </a:bodyPr>
          <a:lstStyle/>
          <a:p>
            <a:r>
              <a:rPr lang="en-US" sz="3200" dirty="0"/>
              <a:t>✉️</a:t>
            </a:r>
          </a:p>
        </p:txBody>
      </p:sp>
      <p:sp>
        <p:nvSpPr>
          <p:cNvPr id="44" name="TextBox 43">
            <a:extLst>
              <a:ext uri="{FF2B5EF4-FFF2-40B4-BE49-F238E27FC236}">
                <a16:creationId xmlns:a16="http://schemas.microsoft.com/office/drawing/2014/main" id="{469334AC-62D8-AE6C-303D-4F6460F1ECEF}"/>
              </a:ext>
            </a:extLst>
          </p:cNvPr>
          <p:cNvSpPr txBox="1"/>
          <p:nvPr/>
        </p:nvSpPr>
        <p:spPr>
          <a:xfrm>
            <a:off x="3996322" y="2496959"/>
            <a:ext cx="373487" cy="584775"/>
          </a:xfrm>
          <a:prstGeom prst="rect">
            <a:avLst/>
          </a:prstGeom>
          <a:noFill/>
        </p:spPr>
        <p:txBody>
          <a:bodyPr wrap="square" rtlCol="0">
            <a:spAutoFit/>
          </a:bodyPr>
          <a:lstStyle/>
          <a:p>
            <a:r>
              <a:rPr lang="en-US" sz="3200"/>
              <a:t>✉️</a:t>
            </a:r>
          </a:p>
        </p:txBody>
      </p:sp>
      <p:sp>
        <p:nvSpPr>
          <p:cNvPr id="45" name="TextBox 44">
            <a:extLst>
              <a:ext uri="{FF2B5EF4-FFF2-40B4-BE49-F238E27FC236}">
                <a16:creationId xmlns:a16="http://schemas.microsoft.com/office/drawing/2014/main" id="{38E69EEF-ACC3-747D-568F-29261110E541}"/>
              </a:ext>
            </a:extLst>
          </p:cNvPr>
          <p:cNvSpPr txBox="1"/>
          <p:nvPr/>
        </p:nvSpPr>
        <p:spPr>
          <a:xfrm>
            <a:off x="3998542" y="2500886"/>
            <a:ext cx="373487" cy="584775"/>
          </a:xfrm>
          <a:prstGeom prst="rect">
            <a:avLst/>
          </a:prstGeom>
          <a:noFill/>
        </p:spPr>
        <p:txBody>
          <a:bodyPr wrap="square" rtlCol="0">
            <a:spAutoFit/>
          </a:bodyPr>
          <a:lstStyle/>
          <a:p>
            <a:r>
              <a:rPr lang="en-US" sz="3200"/>
              <a:t>✉️</a:t>
            </a:r>
          </a:p>
        </p:txBody>
      </p:sp>
      <p:sp>
        <p:nvSpPr>
          <p:cNvPr id="46" name="TextBox 45">
            <a:extLst>
              <a:ext uri="{FF2B5EF4-FFF2-40B4-BE49-F238E27FC236}">
                <a16:creationId xmlns:a16="http://schemas.microsoft.com/office/drawing/2014/main" id="{67BC0667-DD9C-F1CD-1895-3B6CD3B2FD66}"/>
              </a:ext>
            </a:extLst>
          </p:cNvPr>
          <p:cNvSpPr txBox="1"/>
          <p:nvPr/>
        </p:nvSpPr>
        <p:spPr>
          <a:xfrm>
            <a:off x="4006357" y="2505526"/>
            <a:ext cx="373487" cy="584775"/>
          </a:xfrm>
          <a:prstGeom prst="rect">
            <a:avLst/>
          </a:prstGeom>
          <a:noFill/>
        </p:spPr>
        <p:txBody>
          <a:bodyPr wrap="square" rtlCol="0">
            <a:spAutoFit/>
          </a:bodyPr>
          <a:lstStyle/>
          <a:p>
            <a:r>
              <a:rPr lang="en-US" sz="3200"/>
              <a:t>✉️</a:t>
            </a:r>
          </a:p>
        </p:txBody>
      </p:sp>
      <p:sp>
        <p:nvSpPr>
          <p:cNvPr id="47" name="TextBox 46">
            <a:extLst>
              <a:ext uri="{FF2B5EF4-FFF2-40B4-BE49-F238E27FC236}">
                <a16:creationId xmlns:a16="http://schemas.microsoft.com/office/drawing/2014/main" id="{BBEC88E4-F54A-18CB-5126-186D203F5F82}"/>
              </a:ext>
            </a:extLst>
          </p:cNvPr>
          <p:cNvSpPr txBox="1"/>
          <p:nvPr/>
        </p:nvSpPr>
        <p:spPr>
          <a:xfrm>
            <a:off x="5613751" y="2505526"/>
            <a:ext cx="373487" cy="584775"/>
          </a:xfrm>
          <a:prstGeom prst="rect">
            <a:avLst/>
          </a:prstGeom>
          <a:noFill/>
        </p:spPr>
        <p:txBody>
          <a:bodyPr wrap="square" rtlCol="0">
            <a:spAutoFit/>
          </a:bodyPr>
          <a:lstStyle/>
          <a:p>
            <a:r>
              <a:rPr lang="en-US" sz="3200"/>
              <a:t>✉️</a:t>
            </a:r>
          </a:p>
        </p:txBody>
      </p:sp>
      <p:sp>
        <p:nvSpPr>
          <p:cNvPr id="48" name="TextBox 47">
            <a:extLst>
              <a:ext uri="{FF2B5EF4-FFF2-40B4-BE49-F238E27FC236}">
                <a16:creationId xmlns:a16="http://schemas.microsoft.com/office/drawing/2014/main" id="{0769A192-79DC-44DC-4194-3D0A7DAC1857}"/>
              </a:ext>
            </a:extLst>
          </p:cNvPr>
          <p:cNvSpPr txBox="1"/>
          <p:nvPr/>
        </p:nvSpPr>
        <p:spPr>
          <a:xfrm>
            <a:off x="5606006" y="2495001"/>
            <a:ext cx="373487" cy="584775"/>
          </a:xfrm>
          <a:prstGeom prst="rect">
            <a:avLst/>
          </a:prstGeom>
          <a:noFill/>
        </p:spPr>
        <p:txBody>
          <a:bodyPr wrap="square" rtlCol="0">
            <a:spAutoFit/>
          </a:bodyPr>
          <a:lstStyle/>
          <a:p>
            <a:r>
              <a:rPr lang="en-US" sz="3200"/>
              <a:t>✉️</a:t>
            </a:r>
          </a:p>
        </p:txBody>
      </p:sp>
      <p:sp>
        <p:nvSpPr>
          <p:cNvPr id="49" name="TextBox 48">
            <a:extLst>
              <a:ext uri="{FF2B5EF4-FFF2-40B4-BE49-F238E27FC236}">
                <a16:creationId xmlns:a16="http://schemas.microsoft.com/office/drawing/2014/main" id="{191ED902-EEE9-9C2B-E530-63F3BCF084F8}"/>
              </a:ext>
            </a:extLst>
          </p:cNvPr>
          <p:cNvSpPr txBox="1"/>
          <p:nvPr/>
        </p:nvSpPr>
        <p:spPr>
          <a:xfrm>
            <a:off x="5606005" y="2493212"/>
            <a:ext cx="373487" cy="584775"/>
          </a:xfrm>
          <a:prstGeom prst="rect">
            <a:avLst/>
          </a:prstGeom>
          <a:noFill/>
        </p:spPr>
        <p:txBody>
          <a:bodyPr wrap="square" rtlCol="0">
            <a:spAutoFit/>
          </a:bodyPr>
          <a:lstStyle/>
          <a:p>
            <a:r>
              <a:rPr lang="en-US" sz="3200"/>
              <a:t>✉️</a:t>
            </a:r>
          </a:p>
        </p:txBody>
      </p:sp>
      <p:sp>
        <p:nvSpPr>
          <p:cNvPr id="50" name="TextBox 49">
            <a:extLst>
              <a:ext uri="{FF2B5EF4-FFF2-40B4-BE49-F238E27FC236}">
                <a16:creationId xmlns:a16="http://schemas.microsoft.com/office/drawing/2014/main" id="{B4E67CD2-999F-A97B-3CEC-00D50BB180E3}"/>
              </a:ext>
            </a:extLst>
          </p:cNvPr>
          <p:cNvSpPr txBox="1"/>
          <p:nvPr/>
        </p:nvSpPr>
        <p:spPr>
          <a:xfrm>
            <a:off x="311700" y="1388830"/>
            <a:ext cx="1461300" cy="307777"/>
          </a:xfrm>
          <a:prstGeom prst="rect">
            <a:avLst/>
          </a:prstGeom>
          <a:noFill/>
        </p:spPr>
        <p:txBody>
          <a:bodyPr wrap="square" rtlCol="0">
            <a:spAutoFit/>
          </a:bodyPr>
          <a:lstStyle/>
          <a:p>
            <a:r>
              <a:rPr lang="en-US"/>
              <a:t>Message ID: </a:t>
            </a:r>
            <a:r>
              <a:rPr lang="en-US">
                <a:solidFill>
                  <a:srgbClr val="FF0000"/>
                </a:solidFill>
              </a:rPr>
              <a:t>0</a:t>
            </a:r>
          </a:p>
        </p:txBody>
      </p:sp>
      <p:graphicFrame>
        <p:nvGraphicFramePr>
          <p:cNvPr id="2" name="Table 1">
            <a:extLst>
              <a:ext uri="{FF2B5EF4-FFF2-40B4-BE49-F238E27FC236}">
                <a16:creationId xmlns:a16="http://schemas.microsoft.com/office/drawing/2014/main" id="{70B206CA-D734-71B8-34F8-669D05E946B2}"/>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524 L -0.20625 0.23179 " pathEditMode="relative" rAng="0" ptsTypes="AA">
                                      <p:cBhvr>
                                        <p:cTn id="6" dur="500" fill="hold"/>
                                        <p:tgtEl>
                                          <p:spTgt spid="32"/>
                                        </p:tgtEl>
                                        <p:attrNameLst>
                                          <p:attrName>ppt_x</p:attrName>
                                          <p:attrName>ppt_y</p:attrName>
                                        </p:attrNameLst>
                                      </p:cBhvr>
                                      <p:rCtr x="-10208" y="11852"/>
                                    </p:animMotion>
                                  </p:childTnLst>
                                </p:cTn>
                              </p:par>
                              <p:par>
                                <p:cTn id="7" presetID="0" presetClass="path" presetSubtype="0" accel="50000" decel="50000" fill="hold" grpId="0" nodeType="withEffect">
                                  <p:stCondLst>
                                    <p:cond delay="0"/>
                                  </p:stCondLst>
                                  <p:childTnLst>
                                    <p:animMotion origin="layout" path="M 0.02448 -0.00525 L -0.02378 0.22809 " pathEditMode="relative" rAng="0" ptsTypes="AA">
                                      <p:cBhvr>
                                        <p:cTn id="8" dur="500" fill="hold"/>
                                        <p:tgtEl>
                                          <p:spTgt spid="33"/>
                                        </p:tgtEl>
                                        <p:attrNameLst>
                                          <p:attrName>ppt_x</p:attrName>
                                          <p:attrName>ppt_y</p:attrName>
                                        </p:attrNameLst>
                                      </p:cBhvr>
                                      <p:rCtr x="-2413" y="11667"/>
                                    </p:animMotion>
                                  </p:childTnLst>
                                </p:cTn>
                              </p:par>
                              <p:par>
                                <p:cTn id="9" presetID="0" presetClass="path" presetSubtype="0" accel="50000" decel="50000" fill="hold" grpId="0" nodeType="withEffect">
                                  <p:stCondLst>
                                    <p:cond delay="0"/>
                                  </p:stCondLst>
                                  <p:childTnLst>
                                    <p:animMotion origin="layout" path="M -0.00069 0.00432 L 0.1526 0.23796 " pathEditMode="relative" rAng="0" ptsTypes="AA">
                                      <p:cBhvr>
                                        <p:cTn id="10" dur="500" fill="hold"/>
                                        <p:tgtEl>
                                          <p:spTgt spid="34"/>
                                        </p:tgtEl>
                                        <p:attrNameLst>
                                          <p:attrName>ppt_x</p:attrName>
                                          <p:attrName>ppt_y</p:attrName>
                                        </p:attrNameLst>
                                      </p:cBhvr>
                                      <p:rCtr x="7656" y="1166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7 0.00617 L -0.0125 0.24136 " pathEditMode="relative" rAng="0" ptsTypes="AA">
                                      <p:cBhvr>
                                        <p:cTn id="20" dur="500" fill="hold"/>
                                        <p:tgtEl>
                                          <p:spTgt spid="38"/>
                                        </p:tgtEl>
                                        <p:attrNameLst>
                                          <p:attrName>ppt_x</p:attrName>
                                          <p:attrName>ppt_y</p:attrName>
                                        </p:attrNameLst>
                                      </p:cBhvr>
                                      <p:rCtr x="-590" y="11759"/>
                                    </p:animMotion>
                                  </p:childTnLst>
                                </p:cTn>
                              </p:par>
                              <p:par>
                                <p:cTn id="21" presetID="0" presetClass="path" presetSubtype="0" accel="50000" decel="50000" fill="hold" grpId="0" nodeType="withEffect">
                                  <p:stCondLst>
                                    <p:cond delay="0"/>
                                  </p:stCondLst>
                                  <p:childTnLst>
                                    <p:animMotion origin="layout" path="M 3.88889E-6 -3.95062E-6 L 0.09114 0.23828 " pathEditMode="relative" rAng="0" ptsTypes="AA">
                                      <p:cBhvr>
                                        <p:cTn id="22" dur="500" fill="hold"/>
                                        <p:tgtEl>
                                          <p:spTgt spid="40"/>
                                        </p:tgtEl>
                                        <p:attrNameLst>
                                          <p:attrName>ppt_x</p:attrName>
                                          <p:attrName>ppt_y</p:attrName>
                                        </p:attrNameLst>
                                      </p:cBhvr>
                                      <p:rCtr x="4549" y="11914"/>
                                    </p:animMotion>
                                  </p:childTnLst>
                                </p:cTn>
                              </p:par>
                              <p:par>
                                <p:cTn id="23" presetID="0" presetClass="path" presetSubtype="0" accel="50000" decel="50000" fill="hold" grpId="0" nodeType="withEffect">
                                  <p:stCondLst>
                                    <p:cond delay="0"/>
                                  </p:stCondLst>
                                  <p:childTnLst>
                                    <p:animMotion origin="layout" path="M 2.5E-6 1.23457E-7 L 0.03628 0.23889 " pathEditMode="relative" rAng="0" ptsTypes="AA">
                                      <p:cBhvr>
                                        <p:cTn id="24" dur="500" fill="hold"/>
                                        <p:tgtEl>
                                          <p:spTgt spid="39"/>
                                        </p:tgtEl>
                                        <p:attrNameLst>
                                          <p:attrName>ppt_x</p:attrName>
                                          <p:attrName>ppt_y</p:attrName>
                                        </p:attrNameLst>
                                      </p:cBhvr>
                                      <p:rCtr x="1806" y="11944"/>
                                    </p:animMotion>
                                  </p:childTnLst>
                                </p:cTn>
                              </p:par>
                              <p:par>
                                <p:cTn id="25" presetID="1"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07 0.00618 L -0.02553 0.23334 " pathEditMode="relative" rAng="0" ptsTypes="AA">
                                      <p:cBhvr>
                                        <p:cTn id="34" dur="500" fill="hold"/>
                                        <p:tgtEl>
                                          <p:spTgt spid="44"/>
                                        </p:tgtEl>
                                        <p:attrNameLst>
                                          <p:attrName>ppt_x</p:attrName>
                                          <p:attrName>ppt_y</p:attrName>
                                        </p:attrNameLst>
                                      </p:cBhvr>
                                      <p:rCtr x="-1250" y="11358"/>
                                    </p:animMotion>
                                  </p:childTnLst>
                                </p:cTn>
                              </p:par>
                              <p:par>
                                <p:cTn id="35" presetID="0" presetClass="path" presetSubtype="0" accel="50000" decel="50000" fill="hold" grpId="0" nodeType="withEffect">
                                  <p:stCondLst>
                                    <p:cond delay="0"/>
                                  </p:stCondLst>
                                  <p:childTnLst>
                                    <p:animMotion origin="layout" path="M 3.05556E-6 2.83951E-6 L 0.08576 0.22901 " pathEditMode="relative" rAng="0" ptsTypes="AA">
                                      <p:cBhvr>
                                        <p:cTn id="36" dur="500" fill="hold"/>
                                        <p:tgtEl>
                                          <p:spTgt spid="46"/>
                                        </p:tgtEl>
                                        <p:attrNameLst>
                                          <p:attrName>ppt_x</p:attrName>
                                          <p:attrName>ppt_y</p:attrName>
                                        </p:attrNameLst>
                                      </p:cBhvr>
                                      <p:rCtr x="4288" y="11451"/>
                                    </p:animMotion>
                                  </p:childTnLst>
                                </p:cTn>
                              </p:par>
                              <p:par>
                                <p:cTn id="37" presetID="0" presetClass="path" presetSubtype="0" accel="50000" decel="50000" fill="hold" grpId="0" nodeType="withEffect">
                                  <p:stCondLst>
                                    <p:cond delay="0"/>
                                  </p:stCondLst>
                                  <p:childTnLst>
                                    <p:animMotion origin="layout" path="M 1.11111E-6 -1.23457E-6 L 0.02969 0.23148 " pathEditMode="relative" rAng="0" ptsTypes="AA">
                                      <p:cBhvr>
                                        <p:cTn id="38" dur="500" fill="hold"/>
                                        <p:tgtEl>
                                          <p:spTgt spid="45"/>
                                        </p:tgtEl>
                                        <p:attrNameLst>
                                          <p:attrName>ppt_x</p:attrName>
                                          <p:attrName>ppt_y</p:attrName>
                                        </p:attrNameLst>
                                      </p:cBhvr>
                                      <p:rCtr x="1476" y="11574"/>
                                    </p:animMotion>
                                  </p:childTnLst>
                                </p:cTn>
                              </p:par>
                              <p:par>
                                <p:cTn id="39" presetID="1" presetClass="entr"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069 0.00617 L -0.02726 0.22901 " pathEditMode="relative" rAng="0" ptsTypes="AA">
                                      <p:cBhvr>
                                        <p:cTn id="48" dur="500" fill="hold"/>
                                        <p:tgtEl>
                                          <p:spTgt spid="47"/>
                                        </p:tgtEl>
                                        <p:attrNameLst>
                                          <p:attrName>ppt_x</p:attrName>
                                          <p:attrName>ppt_y</p:attrName>
                                        </p:attrNameLst>
                                      </p:cBhvr>
                                      <p:rCtr x="-1337" y="11142"/>
                                    </p:animMotion>
                                  </p:childTnLst>
                                </p:cTn>
                              </p:par>
                              <p:par>
                                <p:cTn id="49" presetID="0" presetClass="path" presetSubtype="0" accel="50000" decel="50000" fill="hold" grpId="0" nodeType="withEffect">
                                  <p:stCondLst>
                                    <p:cond delay="0"/>
                                  </p:stCondLst>
                                  <p:childTnLst>
                                    <p:animMotion origin="layout" path="M 3.05556E-6 3.33333E-6 L 0.08003 0.23117 " pathEditMode="relative" rAng="0" ptsTypes="AA">
                                      <p:cBhvr>
                                        <p:cTn id="50" dur="500" fill="hold"/>
                                        <p:tgtEl>
                                          <p:spTgt spid="49"/>
                                        </p:tgtEl>
                                        <p:attrNameLst>
                                          <p:attrName>ppt_x</p:attrName>
                                          <p:attrName>ppt_y</p:attrName>
                                        </p:attrNameLst>
                                      </p:cBhvr>
                                      <p:rCtr x="3993" y="11543"/>
                                    </p:animMotion>
                                  </p:childTnLst>
                                </p:cTn>
                              </p:par>
                              <p:par>
                                <p:cTn id="51" presetID="0" presetClass="path" presetSubtype="0" accel="50000" decel="50000" fill="hold" grpId="0" nodeType="withEffect">
                                  <p:stCondLst>
                                    <p:cond delay="0"/>
                                  </p:stCondLst>
                                  <p:childTnLst>
                                    <p:animMotion origin="layout" path="M 3.05556E-6 4.69136E-6 L 0.02986 0.23086 " pathEditMode="relative" rAng="0" ptsTypes="AA">
                                      <p:cBhvr>
                                        <p:cTn id="52" dur="500" fill="hold"/>
                                        <p:tgtEl>
                                          <p:spTgt spid="48"/>
                                        </p:tgtEl>
                                        <p:attrNameLst>
                                          <p:attrName>ppt_x</p:attrName>
                                          <p:attrName>ppt_y</p:attrName>
                                        </p:attrNameLst>
                                      </p:cBhvr>
                                      <p:rCtr x="1493" y="115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38" grpId="1"/>
      <p:bldP spid="39" grpId="0"/>
      <p:bldP spid="39" grpId="1"/>
      <p:bldP spid="40" grpId="0"/>
      <p:bldP spid="40" grpId="1"/>
      <p:bldP spid="44" grpId="0"/>
      <p:bldP spid="44" grpId="1"/>
      <p:bldP spid="45" grpId="0"/>
      <p:bldP spid="45" grpId="1"/>
      <p:bldP spid="46" grpId="0"/>
      <p:bldP spid="46" grpId="1"/>
      <p:bldP spid="47" grpId="0"/>
      <p:bldP spid="47" grpId="1"/>
      <p:bldP spid="48" grpId="0"/>
      <p:bldP spid="48" grpId="1"/>
      <p:bldP spid="49" grpId="0"/>
      <p:bldP spid="4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0BC10206-4BE4-2713-41E4-A5D3D0764C4B}"/>
            </a:ext>
          </a:extLst>
        </p:cNvPr>
        <p:cNvGrpSpPr/>
        <p:nvPr/>
      </p:nvGrpSpPr>
      <p:grpSpPr>
        <a:xfrm>
          <a:off x="0" y="0"/>
          <a:ext cx="0" cy="0"/>
          <a:chOff x="0" y="0"/>
          <a:chExt cx="0" cy="0"/>
        </a:xfrm>
      </p:grpSpPr>
      <p:sp>
        <p:nvSpPr>
          <p:cNvPr id="195" name="Google Shape;195;p24">
            <a:extLst>
              <a:ext uri="{FF2B5EF4-FFF2-40B4-BE49-F238E27FC236}">
                <a16:creationId xmlns:a16="http://schemas.microsoft.com/office/drawing/2014/main" id="{ABFB0AF0-7D56-FB9A-E050-3E192A05B4D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196" name="Google Shape;196;p24">
            <a:extLst>
              <a:ext uri="{FF2B5EF4-FFF2-40B4-BE49-F238E27FC236}">
                <a16:creationId xmlns:a16="http://schemas.microsoft.com/office/drawing/2014/main" id="{A7082FFF-DE2C-6949-782D-4FC58BE5F566}"/>
              </a:ext>
            </a:extLst>
          </p:cNvPr>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a:extLst>
              <a:ext uri="{FF2B5EF4-FFF2-40B4-BE49-F238E27FC236}">
                <a16:creationId xmlns:a16="http://schemas.microsoft.com/office/drawing/2014/main" id="{8DDA05F7-7466-9F01-4967-EA5DA087B0F7}"/>
              </a:ext>
            </a:extLst>
          </p:cNvPr>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a:extLst>
              <a:ext uri="{FF2B5EF4-FFF2-40B4-BE49-F238E27FC236}">
                <a16:creationId xmlns:a16="http://schemas.microsoft.com/office/drawing/2014/main" id="{AB6EABCE-3A58-5CFB-8B81-79FAAB64AF8E}"/>
              </a:ext>
            </a:extLst>
          </p:cNvPr>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a:extLst>
              <a:ext uri="{FF2B5EF4-FFF2-40B4-BE49-F238E27FC236}">
                <a16:creationId xmlns:a16="http://schemas.microsoft.com/office/drawing/2014/main" id="{2A229AD3-6675-8899-1B43-A6147E379515}"/>
              </a:ext>
            </a:extLst>
          </p:cNvPr>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a:extLst>
              <a:ext uri="{FF2B5EF4-FFF2-40B4-BE49-F238E27FC236}">
                <a16:creationId xmlns:a16="http://schemas.microsoft.com/office/drawing/2014/main" id="{0FAB8F1E-6CED-7E09-3C7A-948F9A6F82BA}"/>
              </a:ext>
            </a:extLst>
          </p:cNvPr>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a:extLst>
              <a:ext uri="{FF2B5EF4-FFF2-40B4-BE49-F238E27FC236}">
                <a16:creationId xmlns:a16="http://schemas.microsoft.com/office/drawing/2014/main" id="{B4E8B389-0698-5552-599A-31F0900D09AD}"/>
              </a:ext>
            </a:extLst>
          </p:cNvPr>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a:extLst>
              <a:ext uri="{FF2B5EF4-FFF2-40B4-BE49-F238E27FC236}">
                <a16:creationId xmlns:a16="http://schemas.microsoft.com/office/drawing/2014/main" id="{385BAA90-0952-354D-9764-D8579A3FA0A4}"/>
              </a:ext>
            </a:extLst>
          </p:cNvPr>
          <p:cNvCxnSpPr>
            <a:cxnSpLocks/>
          </p:cNvCxnSpPr>
          <p:nvPr/>
        </p:nvCxnSpPr>
        <p:spPr>
          <a:xfrm>
            <a:off x="4529313" y="2067713"/>
            <a:ext cx="1514400" cy="5457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a:extLst>
              <a:ext uri="{FF2B5EF4-FFF2-40B4-BE49-F238E27FC236}">
                <a16:creationId xmlns:a16="http://schemas.microsoft.com/office/drawing/2014/main" id="{47D6526F-2704-9316-BF90-E04DE9587429}"/>
              </a:ext>
            </a:extLst>
          </p:cNvPr>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4" name="Google Shape;204;p24">
            <a:extLst>
              <a:ext uri="{FF2B5EF4-FFF2-40B4-BE49-F238E27FC236}">
                <a16:creationId xmlns:a16="http://schemas.microsoft.com/office/drawing/2014/main" id="{A79C2ACC-D524-7B2A-C17D-7356BD70BFB2}"/>
              </a:ext>
            </a:extLst>
          </p:cNvPr>
          <p:cNvCxnSpPr>
            <a:cxnSpLocks/>
            <a:stCxn id="197" idx="4"/>
            <a:endCxn id="209" idx="1"/>
          </p:cNvCxnSpPr>
          <p:nvPr/>
        </p:nvCxnSpPr>
        <p:spPr>
          <a:xfrm>
            <a:off x="2924763" y="2934150"/>
            <a:ext cx="996776" cy="492498"/>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4">
            <a:extLst>
              <a:ext uri="{FF2B5EF4-FFF2-40B4-BE49-F238E27FC236}">
                <a16:creationId xmlns:a16="http://schemas.microsoft.com/office/drawing/2014/main" id="{5121D11A-A7FB-D72C-F083-9D8A12FD79A9}"/>
              </a:ext>
            </a:extLst>
          </p:cNvPr>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a:extLst>
              <a:ext uri="{FF2B5EF4-FFF2-40B4-BE49-F238E27FC236}">
                <a16:creationId xmlns:a16="http://schemas.microsoft.com/office/drawing/2014/main" id="{3F7D0193-94FD-59B1-2104-0C6C7F567101}"/>
              </a:ext>
            </a:extLst>
          </p:cNvPr>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7" name="Google Shape;207;p24">
            <a:extLst>
              <a:ext uri="{FF2B5EF4-FFF2-40B4-BE49-F238E27FC236}">
                <a16:creationId xmlns:a16="http://schemas.microsoft.com/office/drawing/2014/main" id="{B765D0C8-EB90-03BB-D041-FFE502D3F825}"/>
              </a:ext>
            </a:extLst>
          </p:cNvPr>
          <p:cNvCxnSpPr>
            <a:cxnSpLocks/>
            <a:stCxn id="197" idx="4"/>
            <a:endCxn id="211" idx="1"/>
          </p:cNvCxnSpPr>
          <p:nvPr/>
        </p:nvCxnSpPr>
        <p:spPr>
          <a:xfrm>
            <a:off x="2924763" y="2934150"/>
            <a:ext cx="1481726" cy="492498"/>
          </a:xfrm>
          <a:prstGeom prst="straightConnector1">
            <a:avLst/>
          </a:prstGeom>
          <a:noFill/>
          <a:ln w="9525" cap="flat" cmpd="sng">
            <a:solidFill>
              <a:schemeClr val="accent1"/>
            </a:solidFill>
            <a:prstDash val="solid"/>
            <a:round/>
            <a:headEnd type="none" w="med" len="med"/>
            <a:tailEnd type="triangle" w="med" len="med"/>
          </a:ln>
        </p:spPr>
      </p:cxnSp>
      <p:cxnSp>
        <p:nvCxnSpPr>
          <p:cNvPr id="208" name="Google Shape;208;p24">
            <a:extLst>
              <a:ext uri="{FF2B5EF4-FFF2-40B4-BE49-F238E27FC236}">
                <a16:creationId xmlns:a16="http://schemas.microsoft.com/office/drawing/2014/main" id="{A4D58E5B-73AB-BD74-F988-28EFF8FCCFB5}"/>
              </a:ext>
            </a:extLst>
          </p:cNvPr>
          <p:cNvCxnSpPr>
            <a:cxnSpLocks/>
            <a:stCxn id="197" idx="4"/>
            <a:endCxn id="212" idx="1"/>
          </p:cNvCxnSpPr>
          <p:nvPr/>
        </p:nvCxnSpPr>
        <p:spPr>
          <a:xfrm>
            <a:off x="2924763" y="2934150"/>
            <a:ext cx="1989101" cy="476523"/>
          </a:xfrm>
          <a:prstGeom prst="straightConnector1">
            <a:avLst/>
          </a:prstGeom>
          <a:noFill/>
          <a:ln w="9525" cap="flat" cmpd="sng">
            <a:solidFill>
              <a:schemeClr val="accent1"/>
            </a:solidFill>
            <a:prstDash val="solid"/>
            <a:round/>
            <a:headEnd type="none" w="med" len="med"/>
            <a:tailEnd type="triangle" w="med" len="med"/>
          </a:ln>
        </p:spPr>
      </p:cxnSp>
      <p:sp>
        <p:nvSpPr>
          <p:cNvPr id="209" name="Google Shape;209;p24">
            <a:extLst>
              <a:ext uri="{FF2B5EF4-FFF2-40B4-BE49-F238E27FC236}">
                <a16:creationId xmlns:a16="http://schemas.microsoft.com/office/drawing/2014/main" id="{7E8A2545-BE16-BEE6-6E49-ED03978A54B8}"/>
              </a:ext>
            </a:extLst>
          </p:cNvPr>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a:extLst>
              <a:ext uri="{FF2B5EF4-FFF2-40B4-BE49-F238E27FC236}">
                <a16:creationId xmlns:a16="http://schemas.microsoft.com/office/drawing/2014/main" id="{30098954-B5C6-72FA-A4D6-2FD0E785AFFE}"/>
              </a:ext>
            </a:extLst>
          </p:cNvPr>
          <p:cNvCxnSpPr>
            <a:cxnSpLocks/>
            <a:stCxn id="199" idx="4"/>
            <a:endCxn id="215" idx="1"/>
          </p:cNvCxnSpPr>
          <p:nvPr/>
        </p:nvCxnSpPr>
        <p:spPr>
          <a:xfrm>
            <a:off x="4529313" y="2934150"/>
            <a:ext cx="991576" cy="476523"/>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a:extLst>
              <a:ext uri="{FF2B5EF4-FFF2-40B4-BE49-F238E27FC236}">
                <a16:creationId xmlns:a16="http://schemas.microsoft.com/office/drawing/2014/main" id="{8541CD8E-5A89-73A3-584F-E120DFF79F1D}"/>
              </a:ext>
            </a:extLst>
          </p:cNvPr>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a:extLst>
              <a:ext uri="{FF2B5EF4-FFF2-40B4-BE49-F238E27FC236}">
                <a16:creationId xmlns:a16="http://schemas.microsoft.com/office/drawing/2014/main" id="{353B6A31-575A-857C-40EA-F57F7D145E71}"/>
              </a:ext>
            </a:extLst>
          </p:cNvPr>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a:extLst>
              <a:ext uri="{FF2B5EF4-FFF2-40B4-BE49-F238E27FC236}">
                <a16:creationId xmlns:a16="http://schemas.microsoft.com/office/drawing/2014/main" id="{74F8AFA2-C1ED-A376-599D-3C5B8A34F379}"/>
              </a:ext>
            </a:extLst>
          </p:cNvPr>
          <p:cNvCxnSpPr>
            <a:cxnSpLocks/>
            <a:stCxn id="199" idx="4"/>
            <a:endCxn id="217" idx="1"/>
          </p:cNvCxnSpPr>
          <p:nvPr/>
        </p:nvCxnSpPr>
        <p:spPr>
          <a:xfrm>
            <a:off x="4529313" y="2934150"/>
            <a:ext cx="1514276" cy="476523"/>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a:extLst>
              <a:ext uri="{FF2B5EF4-FFF2-40B4-BE49-F238E27FC236}">
                <a16:creationId xmlns:a16="http://schemas.microsoft.com/office/drawing/2014/main" id="{FCA87175-0B6C-49B2-D144-90B99B028F8E}"/>
              </a:ext>
            </a:extLst>
          </p:cNvPr>
          <p:cNvCxnSpPr>
            <a:cxnSpLocks/>
            <a:stCxn id="199" idx="4"/>
            <a:endCxn id="218" idx="1"/>
          </p:cNvCxnSpPr>
          <p:nvPr/>
        </p:nvCxnSpPr>
        <p:spPr>
          <a:xfrm>
            <a:off x="4529313" y="2934150"/>
            <a:ext cx="1961751" cy="476523"/>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a:extLst>
              <a:ext uri="{FF2B5EF4-FFF2-40B4-BE49-F238E27FC236}">
                <a16:creationId xmlns:a16="http://schemas.microsoft.com/office/drawing/2014/main" id="{FECEE30D-5AAD-9ECA-A65A-7F92BAEF4219}"/>
              </a:ext>
            </a:extLst>
          </p:cNvPr>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4">
            <a:extLst>
              <a:ext uri="{FF2B5EF4-FFF2-40B4-BE49-F238E27FC236}">
                <a16:creationId xmlns:a16="http://schemas.microsoft.com/office/drawing/2014/main" id="{0D2CE7E4-CFB2-F6D2-4995-D5CE216329AE}"/>
              </a:ext>
            </a:extLst>
          </p:cNvPr>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a:extLst>
              <a:ext uri="{FF2B5EF4-FFF2-40B4-BE49-F238E27FC236}">
                <a16:creationId xmlns:a16="http://schemas.microsoft.com/office/drawing/2014/main" id="{C031C5BC-C883-9DD0-9E60-21803208A922}"/>
              </a:ext>
            </a:extLst>
          </p:cNvPr>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TextBox 31">
            <a:extLst>
              <a:ext uri="{FF2B5EF4-FFF2-40B4-BE49-F238E27FC236}">
                <a16:creationId xmlns:a16="http://schemas.microsoft.com/office/drawing/2014/main" id="{95DB4854-231F-F741-4595-A85E50D21AFB}"/>
              </a:ext>
            </a:extLst>
          </p:cNvPr>
          <p:cNvSpPr txBox="1"/>
          <p:nvPr/>
        </p:nvSpPr>
        <p:spPr>
          <a:xfrm>
            <a:off x="4242009" y="1341569"/>
            <a:ext cx="373487" cy="584775"/>
          </a:xfrm>
          <a:prstGeom prst="rect">
            <a:avLst/>
          </a:prstGeom>
          <a:noFill/>
        </p:spPr>
        <p:txBody>
          <a:bodyPr wrap="square" rtlCol="0">
            <a:spAutoFit/>
          </a:bodyPr>
          <a:lstStyle/>
          <a:p>
            <a:r>
              <a:rPr lang="en-US" sz="3200"/>
              <a:t>✉️</a:t>
            </a:r>
          </a:p>
        </p:txBody>
      </p:sp>
      <p:sp>
        <p:nvSpPr>
          <p:cNvPr id="33" name="TextBox 32">
            <a:extLst>
              <a:ext uri="{FF2B5EF4-FFF2-40B4-BE49-F238E27FC236}">
                <a16:creationId xmlns:a16="http://schemas.microsoft.com/office/drawing/2014/main" id="{412A3354-C5A4-4287-F25E-6DFC6ED19AED}"/>
              </a:ext>
            </a:extLst>
          </p:cNvPr>
          <p:cNvSpPr txBox="1"/>
          <p:nvPr/>
        </p:nvSpPr>
        <p:spPr>
          <a:xfrm>
            <a:off x="4237106" y="1334086"/>
            <a:ext cx="373487" cy="584775"/>
          </a:xfrm>
          <a:prstGeom prst="rect">
            <a:avLst/>
          </a:prstGeom>
          <a:noFill/>
        </p:spPr>
        <p:txBody>
          <a:bodyPr wrap="square" rtlCol="0">
            <a:spAutoFit/>
          </a:bodyPr>
          <a:lstStyle/>
          <a:p>
            <a:r>
              <a:rPr lang="en-US" sz="3200"/>
              <a:t>✉️</a:t>
            </a:r>
          </a:p>
        </p:txBody>
      </p:sp>
      <p:sp>
        <p:nvSpPr>
          <p:cNvPr id="34" name="TextBox 33">
            <a:extLst>
              <a:ext uri="{FF2B5EF4-FFF2-40B4-BE49-F238E27FC236}">
                <a16:creationId xmlns:a16="http://schemas.microsoft.com/office/drawing/2014/main" id="{7FFD6F5C-78E6-9E37-52AC-E1A8F26F26E1}"/>
              </a:ext>
            </a:extLst>
          </p:cNvPr>
          <p:cNvSpPr txBox="1"/>
          <p:nvPr/>
        </p:nvSpPr>
        <p:spPr>
          <a:xfrm>
            <a:off x="4237107" y="1308962"/>
            <a:ext cx="373487" cy="584775"/>
          </a:xfrm>
          <a:prstGeom prst="rect">
            <a:avLst/>
          </a:prstGeom>
          <a:noFill/>
        </p:spPr>
        <p:txBody>
          <a:bodyPr wrap="square" rtlCol="0">
            <a:spAutoFit/>
          </a:bodyPr>
          <a:lstStyle/>
          <a:p>
            <a:r>
              <a:rPr lang="en-US" sz="3200"/>
              <a:t>✉️</a:t>
            </a:r>
          </a:p>
        </p:txBody>
      </p:sp>
      <p:sp>
        <p:nvSpPr>
          <p:cNvPr id="38" name="TextBox 37">
            <a:extLst>
              <a:ext uri="{FF2B5EF4-FFF2-40B4-BE49-F238E27FC236}">
                <a16:creationId xmlns:a16="http://schemas.microsoft.com/office/drawing/2014/main" id="{2D03C2F3-491C-DE80-5961-101185342674}"/>
              </a:ext>
            </a:extLst>
          </p:cNvPr>
          <p:cNvSpPr txBox="1"/>
          <p:nvPr/>
        </p:nvSpPr>
        <p:spPr>
          <a:xfrm>
            <a:off x="2361962" y="2502375"/>
            <a:ext cx="373487" cy="584775"/>
          </a:xfrm>
          <a:prstGeom prst="rect">
            <a:avLst/>
          </a:prstGeom>
          <a:noFill/>
        </p:spPr>
        <p:txBody>
          <a:bodyPr wrap="square" rtlCol="0">
            <a:spAutoFit/>
          </a:bodyPr>
          <a:lstStyle/>
          <a:p>
            <a:r>
              <a:rPr lang="en-US" sz="3200"/>
              <a:t>✉️</a:t>
            </a:r>
          </a:p>
        </p:txBody>
      </p:sp>
      <p:sp>
        <p:nvSpPr>
          <p:cNvPr id="39" name="TextBox 38">
            <a:extLst>
              <a:ext uri="{FF2B5EF4-FFF2-40B4-BE49-F238E27FC236}">
                <a16:creationId xmlns:a16="http://schemas.microsoft.com/office/drawing/2014/main" id="{58472651-6150-B4C9-8AD0-7B4159CB83BB}"/>
              </a:ext>
            </a:extLst>
          </p:cNvPr>
          <p:cNvSpPr txBox="1"/>
          <p:nvPr/>
        </p:nvSpPr>
        <p:spPr>
          <a:xfrm>
            <a:off x="2371053" y="2502374"/>
            <a:ext cx="373487" cy="584775"/>
          </a:xfrm>
          <a:prstGeom prst="rect">
            <a:avLst/>
          </a:prstGeom>
          <a:noFill/>
        </p:spPr>
        <p:txBody>
          <a:bodyPr wrap="square" rtlCol="0">
            <a:spAutoFit/>
          </a:bodyPr>
          <a:lstStyle/>
          <a:p>
            <a:r>
              <a:rPr lang="en-US" sz="3200"/>
              <a:t>✉️</a:t>
            </a:r>
          </a:p>
        </p:txBody>
      </p:sp>
      <p:sp>
        <p:nvSpPr>
          <p:cNvPr id="40" name="TextBox 39">
            <a:extLst>
              <a:ext uri="{FF2B5EF4-FFF2-40B4-BE49-F238E27FC236}">
                <a16:creationId xmlns:a16="http://schemas.microsoft.com/office/drawing/2014/main" id="{301111DC-BA27-07AF-852D-9E2E1F86F1B4}"/>
              </a:ext>
            </a:extLst>
          </p:cNvPr>
          <p:cNvSpPr txBox="1"/>
          <p:nvPr/>
        </p:nvSpPr>
        <p:spPr>
          <a:xfrm>
            <a:off x="2344958" y="2496959"/>
            <a:ext cx="373487" cy="584775"/>
          </a:xfrm>
          <a:prstGeom prst="rect">
            <a:avLst/>
          </a:prstGeom>
          <a:noFill/>
        </p:spPr>
        <p:txBody>
          <a:bodyPr wrap="square" rtlCol="0">
            <a:spAutoFit/>
          </a:bodyPr>
          <a:lstStyle/>
          <a:p>
            <a:r>
              <a:rPr lang="en-US" sz="3200"/>
              <a:t>✉️</a:t>
            </a:r>
          </a:p>
        </p:txBody>
      </p:sp>
      <p:sp>
        <p:nvSpPr>
          <p:cNvPr id="44" name="TextBox 43">
            <a:extLst>
              <a:ext uri="{FF2B5EF4-FFF2-40B4-BE49-F238E27FC236}">
                <a16:creationId xmlns:a16="http://schemas.microsoft.com/office/drawing/2014/main" id="{5AD4705A-DAD3-C3DD-F7D0-C4F3272B5735}"/>
              </a:ext>
            </a:extLst>
          </p:cNvPr>
          <p:cNvSpPr txBox="1"/>
          <p:nvPr/>
        </p:nvSpPr>
        <p:spPr>
          <a:xfrm>
            <a:off x="3996322" y="2496959"/>
            <a:ext cx="373487" cy="584775"/>
          </a:xfrm>
          <a:prstGeom prst="rect">
            <a:avLst/>
          </a:prstGeom>
          <a:noFill/>
        </p:spPr>
        <p:txBody>
          <a:bodyPr wrap="square" rtlCol="0">
            <a:spAutoFit/>
          </a:bodyPr>
          <a:lstStyle/>
          <a:p>
            <a:r>
              <a:rPr lang="en-US" sz="3200"/>
              <a:t>✉️</a:t>
            </a:r>
          </a:p>
        </p:txBody>
      </p:sp>
      <p:sp>
        <p:nvSpPr>
          <p:cNvPr id="45" name="TextBox 44">
            <a:extLst>
              <a:ext uri="{FF2B5EF4-FFF2-40B4-BE49-F238E27FC236}">
                <a16:creationId xmlns:a16="http://schemas.microsoft.com/office/drawing/2014/main" id="{74324D3C-E63F-6D0A-ABF5-22E8566D88E6}"/>
              </a:ext>
            </a:extLst>
          </p:cNvPr>
          <p:cNvSpPr txBox="1"/>
          <p:nvPr/>
        </p:nvSpPr>
        <p:spPr>
          <a:xfrm>
            <a:off x="3998542" y="2500886"/>
            <a:ext cx="373487" cy="584775"/>
          </a:xfrm>
          <a:prstGeom prst="rect">
            <a:avLst/>
          </a:prstGeom>
          <a:noFill/>
        </p:spPr>
        <p:txBody>
          <a:bodyPr wrap="square" rtlCol="0">
            <a:spAutoFit/>
          </a:bodyPr>
          <a:lstStyle/>
          <a:p>
            <a:r>
              <a:rPr lang="en-US" sz="3200"/>
              <a:t>✉️</a:t>
            </a:r>
          </a:p>
        </p:txBody>
      </p:sp>
      <p:sp>
        <p:nvSpPr>
          <p:cNvPr id="46" name="TextBox 45">
            <a:extLst>
              <a:ext uri="{FF2B5EF4-FFF2-40B4-BE49-F238E27FC236}">
                <a16:creationId xmlns:a16="http://schemas.microsoft.com/office/drawing/2014/main" id="{E495379F-15A9-AE4D-B99B-BA3AA9C309F9}"/>
              </a:ext>
            </a:extLst>
          </p:cNvPr>
          <p:cNvSpPr txBox="1"/>
          <p:nvPr/>
        </p:nvSpPr>
        <p:spPr>
          <a:xfrm>
            <a:off x="4006357" y="2505526"/>
            <a:ext cx="373487" cy="584775"/>
          </a:xfrm>
          <a:prstGeom prst="rect">
            <a:avLst/>
          </a:prstGeom>
          <a:noFill/>
        </p:spPr>
        <p:txBody>
          <a:bodyPr wrap="square" rtlCol="0">
            <a:spAutoFit/>
          </a:bodyPr>
          <a:lstStyle/>
          <a:p>
            <a:r>
              <a:rPr lang="en-US" sz="3200"/>
              <a:t>✉️</a:t>
            </a:r>
          </a:p>
        </p:txBody>
      </p:sp>
      <p:sp>
        <p:nvSpPr>
          <p:cNvPr id="47" name="TextBox 46">
            <a:extLst>
              <a:ext uri="{FF2B5EF4-FFF2-40B4-BE49-F238E27FC236}">
                <a16:creationId xmlns:a16="http://schemas.microsoft.com/office/drawing/2014/main" id="{4F3DA7D5-BEF9-E735-B0A4-08B76287A3CB}"/>
              </a:ext>
            </a:extLst>
          </p:cNvPr>
          <p:cNvSpPr txBox="1"/>
          <p:nvPr/>
        </p:nvSpPr>
        <p:spPr>
          <a:xfrm>
            <a:off x="5613751" y="2505526"/>
            <a:ext cx="373487" cy="584775"/>
          </a:xfrm>
          <a:prstGeom prst="rect">
            <a:avLst/>
          </a:prstGeom>
          <a:noFill/>
        </p:spPr>
        <p:txBody>
          <a:bodyPr wrap="square" rtlCol="0">
            <a:spAutoFit/>
          </a:bodyPr>
          <a:lstStyle/>
          <a:p>
            <a:r>
              <a:rPr lang="en-US" sz="3200"/>
              <a:t>✉️</a:t>
            </a:r>
          </a:p>
        </p:txBody>
      </p:sp>
      <p:sp>
        <p:nvSpPr>
          <p:cNvPr id="48" name="TextBox 47">
            <a:extLst>
              <a:ext uri="{FF2B5EF4-FFF2-40B4-BE49-F238E27FC236}">
                <a16:creationId xmlns:a16="http://schemas.microsoft.com/office/drawing/2014/main" id="{9955A18D-C4B8-4C02-8AC4-F88DF3912F71}"/>
              </a:ext>
            </a:extLst>
          </p:cNvPr>
          <p:cNvSpPr txBox="1"/>
          <p:nvPr/>
        </p:nvSpPr>
        <p:spPr>
          <a:xfrm>
            <a:off x="5606006" y="2495001"/>
            <a:ext cx="373487" cy="584775"/>
          </a:xfrm>
          <a:prstGeom prst="rect">
            <a:avLst/>
          </a:prstGeom>
          <a:noFill/>
        </p:spPr>
        <p:txBody>
          <a:bodyPr wrap="square" rtlCol="0">
            <a:spAutoFit/>
          </a:bodyPr>
          <a:lstStyle/>
          <a:p>
            <a:r>
              <a:rPr lang="en-US" sz="3200"/>
              <a:t>✉️</a:t>
            </a:r>
          </a:p>
        </p:txBody>
      </p:sp>
      <p:sp>
        <p:nvSpPr>
          <p:cNvPr id="49" name="TextBox 48">
            <a:extLst>
              <a:ext uri="{FF2B5EF4-FFF2-40B4-BE49-F238E27FC236}">
                <a16:creationId xmlns:a16="http://schemas.microsoft.com/office/drawing/2014/main" id="{DE2A335E-8459-D68E-E506-D5B90D975F3B}"/>
              </a:ext>
            </a:extLst>
          </p:cNvPr>
          <p:cNvSpPr txBox="1"/>
          <p:nvPr/>
        </p:nvSpPr>
        <p:spPr>
          <a:xfrm>
            <a:off x="5606005" y="2493212"/>
            <a:ext cx="373487" cy="584775"/>
          </a:xfrm>
          <a:prstGeom prst="rect">
            <a:avLst/>
          </a:prstGeom>
          <a:noFill/>
        </p:spPr>
        <p:txBody>
          <a:bodyPr wrap="square" rtlCol="0">
            <a:spAutoFit/>
          </a:bodyPr>
          <a:lstStyle/>
          <a:p>
            <a:r>
              <a:rPr lang="en-US" sz="3200"/>
              <a:t>✉️</a:t>
            </a:r>
          </a:p>
        </p:txBody>
      </p:sp>
      <p:cxnSp>
        <p:nvCxnSpPr>
          <p:cNvPr id="11" name="Google Shape;247;p25">
            <a:extLst>
              <a:ext uri="{FF2B5EF4-FFF2-40B4-BE49-F238E27FC236}">
                <a16:creationId xmlns:a16="http://schemas.microsoft.com/office/drawing/2014/main" id="{1926E05D-57EB-60D9-24F4-CE4D9F3462A3}"/>
              </a:ext>
            </a:extLst>
          </p:cNvPr>
          <p:cNvCxnSpPr/>
          <p:nvPr/>
        </p:nvCxnSpPr>
        <p:spPr>
          <a:xfrm rot="5400000">
            <a:off x="4108113" y="1357263"/>
            <a:ext cx="480300" cy="3636300"/>
          </a:xfrm>
          <a:prstGeom prst="curvedConnector3">
            <a:avLst>
              <a:gd name="adj1" fmla="val 49997"/>
            </a:avLst>
          </a:prstGeom>
          <a:noFill/>
          <a:ln w="9525" cap="flat" cmpd="sng">
            <a:solidFill>
              <a:srgbClr val="DD7E6B"/>
            </a:solidFill>
            <a:prstDash val="solid"/>
            <a:round/>
            <a:headEnd type="none" w="med" len="med"/>
            <a:tailEnd type="triangle" w="med" len="med"/>
          </a:ln>
        </p:spPr>
      </p:cxnSp>
      <p:cxnSp>
        <p:nvCxnSpPr>
          <p:cNvPr id="12" name="Google Shape;248;p25">
            <a:extLst>
              <a:ext uri="{FF2B5EF4-FFF2-40B4-BE49-F238E27FC236}">
                <a16:creationId xmlns:a16="http://schemas.microsoft.com/office/drawing/2014/main" id="{406D516F-A046-8739-ED61-B43CCBF82E2C}"/>
              </a:ext>
            </a:extLst>
          </p:cNvPr>
          <p:cNvCxnSpPr/>
          <p:nvPr/>
        </p:nvCxnSpPr>
        <p:spPr>
          <a:xfrm rot="5400000">
            <a:off x="4362363" y="1667613"/>
            <a:ext cx="536400" cy="3071700"/>
          </a:xfrm>
          <a:prstGeom prst="curvedConnector3">
            <a:avLst>
              <a:gd name="adj1" fmla="val 44768"/>
            </a:avLst>
          </a:prstGeom>
          <a:noFill/>
          <a:ln w="9525" cap="flat" cmpd="sng">
            <a:solidFill>
              <a:srgbClr val="DD7E6B"/>
            </a:solidFill>
            <a:prstDash val="solid"/>
            <a:round/>
            <a:headEnd type="none" w="med" len="med"/>
            <a:tailEnd type="triangle" w="med" len="med"/>
          </a:ln>
        </p:spPr>
      </p:cxnSp>
      <p:cxnSp>
        <p:nvCxnSpPr>
          <p:cNvPr id="13" name="Google Shape;249;p25">
            <a:extLst>
              <a:ext uri="{FF2B5EF4-FFF2-40B4-BE49-F238E27FC236}">
                <a16:creationId xmlns:a16="http://schemas.microsoft.com/office/drawing/2014/main" id="{DF21039D-34C9-9342-EBA4-0BAEB1C9F651}"/>
              </a:ext>
            </a:extLst>
          </p:cNvPr>
          <p:cNvCxnSpPr/>
          <p:nvPr/>
        </p:nvCxnSpPr>
        <p:spPr>
          <a:xfrm rot="5400000">
            <a:off x="4606113" y="1911363"/>
            <a:ext cx="536400" cy="2584200"/>
          </a:xfrm>
          <a:prstGeom prst="curvedConnector3">
            <a:avLst>
              <a:gd name="adj1" fmla="val 44768"/>
            </a:avLst>
          </a:prstGeom>
          <a:noFill/>
          <a:ln w="9525" cap="flat" cmpd="sng">
            <a:solidFill>
              <a:srgbClr val="DD7E6B"/>
            </a:solidFill>
            <a:prstDash val="solid"/>
            <a:round/>
            <a:headEnd type="none" w="med" len="med"/>
            <a:tailEnd type="triangle" w="med" len="med"/>
          </a:ln>
        </p:spPr>
      </p:cxnSp>
      <p:sp>
        <p:nvSpPr>
          <p:cNvPr id="14" name="TextBox 13">
            <a:extLst>
              <a:ext uri="{FF2B5EF4-FFF2-40B4-BE49-F238E27FC236}">
                <a16:creationId xmlns:a16="http://schemas.microsoft.com/office/drawing/2014/main" id="{5C25BD9D-EBE9-D1CD-CFAD-93AB08FB2D13}"/>
              </a:ext>
            </a:extLst>
          </p:cNvPr>
          <p:cNvSpPr txBox="1"/>
          <p:nvPr/>
        </p:nvSpPr>
        <p:spPr>
          <a:xfrm>
            <a:off x="311699" y="1388830"/>
            <a:ext cx="1731845" cy="307777"/>
          </a:xfrm>
          <a:prstGeom prst="rect">
            <a:avLst/>
          </a:prstGeom>
          <a:noFill/>
        </p:spPr>
        <p:txBody>
          <a:bodyPr wrap="square" rtlCol="0">
            <a:spAutoFit/>
          </a:bodyPr>
          <a:lstStyle/>
          <a:p>
            <a:r>
              <a:rPr lang="en-US"/>
              <a:t>Message ID: 0, </a:t>
            </a:r>
            <a:r>
              <a:rPr lang="en-US">
                <a:solidFill>
                  <a:srgbClr val="FF0000"/>
                </a:solidFill>
              </a:rPr>
              <a:t>1</a:t>
            </a:r>
          </a:p>
        </p:txBody>
      </p:sp>
      <p:graphicFrame>
        <p:nvGraphicFramePr>
          <p:cNvPr id="2" name="Table 1">
            <a:extLst>
              <a:ext uri="{FF2B5EF4-FFF2-40B4-BE49-F238E27FC236}">
                <a16:creationId xmlns:a16="http://schemas.microsoft.com/office/drawing/2014/main" id="{69774682-14B5-F43C-8971-1F9978D5B176}"/>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extLst>
      <p:ext uri="{BB962C8B-B14F-4D97-AF65-F5344CB8AC3E}">
        <p14:creationId xmlns:p14="http://schemas.microsoft.com/office/powerpoint/2010/main" val="421268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524 L -0.20625 0.23179 " pathEditMode="relative" rAng="0" ptsTypes="AA">
                                      <p:cBhvr>
                                        <p:cTn id="6" dur="500" fill="hold"/>
                                        <p:tgtEl>
                                          <p:spTgt spid="32"/>
                                        </p:tgtEl>
                                        <p:attrNameLst>
                                          <p:attrName>ppt_x</p:attrName>
                                          <p:attrName>ppt_y</p:attrName>
                                        </p:attrNameLst>
                                      </p:cBhvr>
                                      <p:rCtr x="-10208" y="11852"/>
                                    </p:animMotion>
                                  </p:childTnLst>
                                </p:cTn>
                              </p:par>
                              <p:par>
                                <p:cTn id="7" presetID="0" presetClass="path" presetSubtype="0" accel="50000" decel="50000" fill="hold" grpId="0" nodeType="withEffect">
                                  <p:stCondLst>
                                    <p:cond delay="0"/>
                                  </p:stCondLst>
                                  <p:childTnLst>
                                    <p:animMotion origin="layout" path="M 0.02448 -0.00525 L -0.02378 0.22809 " pathEditMode="relative" rAng="0" ptsTypes="AA">
                                      <p:cBhvr>
                                        <p:cTn id="8" dur="500" fill="hold"/>
                                        <p:tgtEl>
                                          <p:spTgt spid="33"/>
                                        </p:tgtEl>
                                        <p:attrNameLst>
                                          <p:attrName>ppt_x</p:attrName>
                                          <p:attrName>ppt_y</p:attrName>
                                        </p:attrNameLst>
                                      </p:cBhvr>
                                      <p:rCtr x="-2413" y="11667"/>
                                    </p:animMotion>
                                  </p:childTnLst>
                                </p:cTn>
                              </p:par>
                              <p:par>
                                <p:cTn id="9" presetID="0" presetClass="path" presetSubtype="0" accel="50000" decel="50000" fill="hold" grpId="0" nodeType="withEffect">
                                  <p:stCondLst>
                                    <p:cond delay="0"/>
                                  </p:stCondLst>
                                  <p:childTnLst>
                                    <p:animMotion origin="layout" path="M -0.00069 0.00432 L 0.1526 0.23796 " pathEditMode="relative" rAng="0" ptsTypes="AA">
                                      <p:cBhvr>
                                        <p:cTn id="10" dur="500" fill="hold"/>
                                        <p:tgtEl>
                                          <p:spTgt spid="34"/>
                                        </p:tgtEl>
                                        <p:attrNameLst>
                                          <p:attrName>ppt_x</p:attrName>
                                          <p:attrName>ppt_y</p:attrName>
                                        </p:attrNameLst>
                                      </p:cBhvr>
                                      <p:rCtr x="7656" y="1166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7 0.00617 L 0.15729 0.23241 " pathEditMode="relative" rAng="0" ptsTypes="AA">
                                      <p:cBhvr>
                                        <p:cTn id="20" dur="500" fill="hold"/>
                                        <p:tgtEl>
                                          <p:spTgt spid="38"/>
                                        </p:tgtEl>
                                        <p:attrNameLst>
                                          <p:attrName>ppt_x</p:attrName>
                                          <p:attrName>ppt_y</p:attrName>
                                        </p:attrNameLst>
                                      </p:cBhvr>
                                      <p:rCtr x="7899" y="11296"/>
                                    </p:animMotion>
                                  </p:childTnLst>
                                </p:cTn>
                              </p:par>
                              <p:par>
                                <p:cTn id="21" presetID="0" presetClass="path" presetSubtype="0" accel="50000" decel="50000" fill="hold" grpId="0" nodeType="withEffect">
                                  <p:stCondLst>
                                    <p:cond delay="0"/>
                                  </p:stCondLst>
                                  <p:childTnLst>
                                    <p:animMotion origin="layout" path="M 3.88889E-6 -3.95062E-6 L 0.26423 0.22932 " pathEditMode="relative" rAng="0" ptsTypes="AA">
                                      <p:cBhvr>
                                        <p:cTn id="22" dur="500" fill="hold"/>
                                        <p:tgtEl>
                                          <p:spTgt spid="40"/>
                                        </p:tgtEl>
                                        <p:attrNameLst>
                                          <p:attrName>ppt_x</p:attrName>
                                          <p:attrName>ppt_y</p:attrName>
                                        </p:attrNameLst>
                                      </p:cBhvr>
                                      <p:rCtr x="13212" y="11451"/>
                                    </p:animMotion>
                                  </p:childTnLst>
                                </p:cTn>
                              </p:par>
                              <p:par>
                                <p:cTn id="23" presetID="0" presetClass="path" presetSubtype="0" accel="50000" decel="50000" fill="hold" grpId="0" nodeType="withEffect">
                                  <p:stCondLst>
                                    <p:cond delay="0"/>
                                  </p:stCondLst>
                                  <p:childTnLst>
                                    <p:animMotion origin="layout" path="M 2.5E-6 1.23457E-7 L 0.20868 0.22839 " pathEditMode="relative" rAng="0" ptsTypes="AA">
                                      <p:cBhvr>
                                        <p:cTn id="24" dur="500" fill="hold"/>
                                        <p:tgtEl>
                                          <p:spTgt spid="39"/>
                                        </p:tgtEl>
                                        <p:attrNameLst>
                                          <p:attrName>ppt_x</p:attrName>
                                          <p:attrName>ppt_y</p:attrName>
                                        </p:attrNameLst>
                                      </p:cBhvr>
                                      <p:rCtr x="10434" y="11420"/>
                                    </p:animMotion>
                                  </p:childTnLst>
                                </p:cTn>
                              </p:par>
                              <p:par>
                                <p:cTn id="25" presetID="1"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07 0.00618 L 0.15034 0.2284 " pathEditMode="relative" rAng="0" ptsTypes="AA">
                                      <p:cBhvr>
                                        <p:cTn id="34" dur="500" fill="hold"/>
                                        <p:tgtEl>
                                          <p:spTgt spid="44"/>
                                        </p:tgtEl>
                                        <p:attrNameLst>
                                          <p:attrName>ppt_x</p:attrName>
                                          <p:attrName>ppt_y</p:attrName>
                                        </p:attrNameLst>
                                      </p:cBhvr>
                                      <p:rCtr x="7552" y="11111"/>
                                    </p:animMotion>
                                  </p:childTnLst>
                                </p:cTn>
                              </p:par>
                              <p:par>
                                <p:cTn id="35" presetID="0" presetClass="path" presetSubtype="0" accel="50000" decel="50000" fill="hold" grpId="0" nodeType="withEffect">
                                  <p:stCondLst>
                                    <p:cond delay="0"/>
                                  </p:stCondLst>
                                  <p:childTnLst>
                                    <p:animMotion origin="layout" path="M 3.05556E-6 2.83951E-6 L 0.25902 0.22561 " pathEditMode="relative" rAng="0" ptsTypes="AA">
                                      <p:cBhvr>
                                        <p:cTn id="36" dur="500" fill="hold"/>
                                        <p:tgtEl>
                                          <p:spTgt spid="46"/>
                                        </p:tgtEl>
                                        <p:attrNameLst>
                                          <p:attrName>ppt_x</p:attrName>
                                          <p:attrName>ppt_y</p:attrName>
                                        </p:attrNameLst>
                                      </p:cBhvr>
                                      <p:rCtr x="12951" y="11265"/>
                                    </p:animMotion>
                                  </p:childTnLst>
                                </p:cTn>
                              </p:par>
                              <p:par>
                                <p:cTn id="37" presetID="0" presetClass="path" presetSubtype="0" accel="50000" decel="50000" fill="hold" grpId="0" nodeType="withEffect">
                                  <p:stCondLst>
                                    <p:cond delay="0"/>
                                  </p:stCondLst>
                                  <p:childTnLst>
                                    <p:animMotion origin="layout" path="M 1.11111E-6 -1.23457E-6 L 0.20885 0.22778 " pathEditMode="relative" rAng="0" ptsTypes="AA">
                                      <p:cBhvr>
                                        <p:cTn id="38" dur="500" fill="hold"/>
                                        <p:tgtEl>
                                          <p:spTgt spid="45"/>
                                        </p:tgtEl>
                                        <p:attrNameLst>
                                          <p:attrName>ppt_x</p:attrName>
                                          <p:attrName>ppt_y</p:attrName>
                                        </p:attrNameLst>
                                      </p:cBhvr>
                                      <p:rCtr x="10434" y="11389"/>
                                    </p:animMotion>
                                  </p:childTnLst>
                                </p:cTn>
                              </p:par>
                              <p:par>
                                <p:cTn id="39" presetID="1" presetClass="entr"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208 0.00555 L -0.37482 0.23981 " pathEditMode="relative" rAng="0" ptsTypes="AA">
                                      <p:cBhvr>
                                        <p:cTn id="48" dur="500" fill="hold"/>
                                        <p:tgtEl>
                                          <p:spTgt spid="47"/>
                                        </p:tgtEl>
                                        <p:attrNameLst>
                                          <p:attrName>ppt_x</p:attrName>
                                          <p:attrName>ppt_y</p:attrName>
                                        </p:attrNameLst>
                                      </p:cBhvr>
                                      <p:rCtr x="-18854" y="11698"/>
                                    </p:animMotion>
                                  </p:childTnLst>
                                </p:cTn>
                              </p:par>
                              <p:par>
                                <p:cTn id="49" presetID="0" presetClass="path" presetSubtype="0" accel="50000" decel="50000" fill="hold" grpId="0" nodeType="withEffect">
                                  <p:stCondLst>
                                    <p:cond delay="0"/>
                                  </p:stCondLst>
                                  <p:childTnLst>
                                    <p:animMotion origin="layout" path="M 3.05556E-6 3.33333E-6 L -0.26927 0.24012 " pathEditMode="relative" rAng="0" ptsTypes="AA">
                                      <p:cBhvr>
                                        <p:cTn id="50" dur="500" fill="hold"/>
                                        <p:tgtEl>
                                          <p:spTgt spid="49"/>
                                        </p:tgtEl>
                                        <p:attrNameLst>
                                          <p:attrName>ppt_x</p:attrName>
                                          <p:attrName>ppt_y</p:attrName>
                                        </p:attrNameLst>
                                      </p:cBhvr>
                                      <p:rCtr x="-13472" y="12006"/>
                                    </p:animMotion>
                                  </p:childTnLst>
                                </p:cTn>
                              </p:par>
                              <p:par>
                                <p:cTn id="51" presetID="0" presetClass="path" presetSubtype="0" accel="50000" decel="50000" fill="hold" grpId="0" nodeType="withEffect">
                                  <p:stCondLst>
                                    <p:cond delay="0"/>
                                  </p:stCondLst>
                                  <p:childTnLst>
                                    <p:animMotion origin="layout" path="M 3.05556E-6 4.69136E-6 L -0.31997 0.23858 " pathEditMode="relative" rAng="0" ptsTypes="AA">
                                      <p:cBhvr>
                                        <p:cTn id="52" dur="500" fill="hold"/>
                                        <p:tgtEl>
                                          <p:spTgt spid="48"/>
                                        </p:tgtEl>
                                        <p:attrNameLst>
                                          <p:attrName>ppt_x</p:attrName>
                                          <p:attrName>ppt_y</p:attrName>
                                        </p:attrNameLst>
                                      </p:cBhvr>
                                      <p:rCtr x="-16007" y="1191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38" grpId="1"/>
      <p:bldP spid="39" grpId="0"/>
      <p:bldP spid="39" grpId="1"/>
      <p:bldP spid="40" grpId="0"/>
      <p:bldP spid="40" grpId="1"/>
      <p:bldP spid="44" grpId="0"/>
      <p:bldP spid="44" grpId="1"/>
      <p:bldP spid="45" grpId="0"/>
      <p:bldP spid="45" grpId="1"/>
      <p:bldP spid="46" grpId="0"/>
      <p:bldP spid="46" grpId="1"/>
      <p:bldP spid="47" grpId="0"/>
      <p:bldP spid="47" grpId="1"/>
      <p:bldP spid="48" grpId="0"/>
      <p:bldP spid="48" grpId="1"/>
      <p:bldP spid="49" grpId="0"/>
      <p:bldP spid="49"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A2CE8A4-A926-F6C2-88C6-F1E0BE33C1E9}"/>
            </a:ext>
          </a:extLst>
        </p:cNvPr>
        <p:cNvGrpSpPr/>
        <p:nvPr/>
      </p:nvGrpSpPr>
      <p:grpSpPr>
        <a:xfrm>
          <a:off x="0" y="0"/>
          <a:ext cx="0" cy="0"/>
          <a:chOff x="0" y="0"/>
          <a:chExt cx="0" cy="0"/>
        </a:xfrm>
      </p:grpSpPr>
      <p:sp>
        <p:nvSpPr>
          <p:cNvPr id="195" name="Google Shape;195;p24">
            <a:extLst>
              <a:ext uri="{FF2B5EF4-FFF2-40B4-BE49-F238E27FC236}">
                <a16:creationId xmlns:a16="http://schemas.microsoft.com/office/drawing/2014/main" id="{576605B6-674F-1435-B0F5-46426461E1D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196" name="Google Shape;196;p24">
            <a:extLst>
              <a:ext uri="{FF2B5EF4-FFF2-40B4-BE49-F238E27FC236}">
                <a16:creationId xmlns:a16="http://schemas.microsoft.com/office/drawing/2014/main" id="{998104B6-5AF7-3019-681D-30E68D66D4AE}"/>
              </a:ext>
            </a:extLst>
          </p:cNvPr>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a:extLst>
              <a:ext uri="{FF2B5EF4-FFF2-40B4-BE49-F238E27FC236}">
                <a16:creationId xmlns:a16="http://schemas.microsoft.com/office/drawing/2014/main" id="{65D22C09-407D-7A54-0A0C-81AEF5ABFD38}"/>
              </a:ext>
            </a:extLst>
          </p:cNvPr>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a:extLst>
              <a:ext uri="{FF2B5EF4-FFF2-40B4-BE49-F238E27FC236}">
                <a16:creationId xmlns:a16="http://schemas.microsoft.com/office/drawing/2014/main" id="{1E4C6A97-F0A8-8853-CDA5-F3308BBFC858}"/>
              </a:ext>
            </a:extLst>
          </p:cNvPr>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a:extLst>
              <a:ext uri="{FF2B5EF4-FFF2-40B4-BE49-F238E27FC236}">
                <a16:creationId xmlns:a16="http://schemas.microsoft.com/office/drawing/2014/main" id="{DC2EB4AC-4486-AD24-82D0-ABF0B0B0B2A3}"/>
              </a:ext>
            </a:extLst>
          </p:cNvPr>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a:extLst>
              <a:ext uri="{FF2B5EF4-FFF2-40B4-BE49-F238E27FC236}">
                <a16:creationId xmlns:a16="http://schemas.microsoft.com/office/drawing/2014/main" id="{F06DFF20-9007-ED99-EABB-5DD941AEF2C1}"/>
              </a:ext>
            </a:extLst>
          </p:cNvPr>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a:extLst>
              <a:ext uri="{FF2B5EF4-FFF2-40B4-BE49-F238E27FC236}">
                <a16:creationId xmlns:a16="http://schemas.microsoft.com/office/drawing/2014/main" id="{C78B1424-6E4A-96DD-8A66-06D2D14080D9}"/>
              </a:ext>
            </a:extLst>
          </p:cNvPr>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a:extLst>
              <a:ext uri="{FF2B5EF4-FFF2-40B4-BE49-F238E27FC236}">
                <a16:creationId xmlns:a16="http://schemas.microsoft.com/office/drawing/2014/main" id="{FDED953B-3D33-1954-0681-FE88CBE19936}"/>
              </a:ext>
            </a:extLst>
          </p:cNvPr>
          <p:cNvCxnSpPr>
            <a:cxnSpLocks/>
          </p:cNvCxnSpPr>
          <p:nvPr/>
        </p:nvCxnSpPr>
        <p:spPr>
          <a:xfrm>
            <a:off x="4529313" y="2067713"/>
            <a:ext cx="1514400" cy="5457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a:extLst>
              <a:ext uri="{FF2B5EF4-FFF2-40B4-BE49-F238E27FC236}">
                <a16:creationId xmlns:a16="http://schemas.microsoft.com/office/drawing/2014/main" id="{C119A7CE-E92D-D11E-550C-D27D8090E075}"/>
              </a:ext>
            </a:extLst>
          </p:cNvPr>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4">
            <a:extLst>
              <a:ext uri="{FF2B5EF4-FFF2-40B4-BE49-F238E27FC236}">
                <a16:creationId xmlns:a16="http://schemas.microsoft.com/office/drawing/2014/main" id="{0A70D865-CEF9-520A-B7F0-28E57CE77AE1}"/>
              </a:ext>
            </a:extLst>
          </p:cNvPr>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a:extLst>
              <a:ext uri="{FF2B5EF4-FFF2-40B4-BE49-F238E27FC236}">
                <a16:creationId xmlns:a16="http://schemas.microsoft.com/office/drawing/2014/main" id="{F305B2B2-7F74-A326-C0E7-10EEE85CD27F}"/>
              </a:ext>
            </a:extLst>
          </p:cNvPr>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4">
            <a:extLst>
              <a:ext uri="{FF2B5EF4-FFF2-40B4-BE49-F238E27FC236}">
                <a16:creationId xmlns:a16="http://schemas.microsoft.com/office/drawing/2014/main" id="{7738D80D-6B61-FC8C-6287-388780AEDDCA}"/>
              </a:ext>
            </a:extLst>
          </p:cNvPr>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a:extLst>
              <a:ext uri="{FF2B5EF4-FFF2-40B4-BE49-F238E27FC236}">
                <a16:creationId xmlns:a16="http://schemas.microsoft.com/office/drawing/2014/main" id="{63FAC457-809B-2078-64E1-CDDEE73A0219}"/>
              </a:ext>
            </a:extLst>
          </p:cNvPr>
          <p:cNvCxnSpPr>
            <a:cxnSpLocks/>
            <a:stCxn id="199" idx="4"/>
            <a:endCxn id="203" idx="0"/>
          </p:cNvCxnSpPr>
          <p:nvPr/>
        </p:nvCxnSpPr>
        <p:spPr>
          <a:xfrm flipH="1">
            <a:off x="2530113" y="2934150"/>
            <a:ext cx="1999200" cy="480275"/>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a:extLst>
              <a:ext uri="{FF2B5EF4-FFF2-40B4-BE49-F238E27FC236}">
                <a16:creationId xmlns:a16="http://schemas.microsoft.com/office/drawing/2014/main" id="{02717B10-4ED2-ECC1-0ADB-4FF9BC1467D8}"/>
              </a:ext>
            </a:extLst>
          </p:cNvPr>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a:extLst>
              <a:ext uri="{FF2B5EF4-FFF2-40B4-BE49-F238E27FC236}">
                <a16:creationId xmlns:a16="http://schemas.microsoft.com/office/drawing/2014/main" id="{1CED1ECC-8123-0626-DDE8-C3419FC6ED48}"/>
              </a:ext>
            </a:extLst>
          </p:cNvPr>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a:extLst>
              <a:ext uri="{FF2B5EF4-FFF2-40B4-BE49-F238E27FC236}">
                <a16:creationId xmlns:a16="http://schemas.microsoft.com/office/drawing/2014/main" id="{52739412-B4DB-D97D-6CB5-389C1CDFE5B2}"/>
              </a:ext>
            </a:extLst>
          </p:cNvPr>
          <p:cNvCxnSpPr>
            <a:cxnSpLocks/>
            <a:stCxn id="199" idx="4"/>
            <a:endCxn id="205" idx="0"/>
          </p:cNvCxnSpPr>
          <p:nvPr/>
        </p:nvCxnSpPr>
        <p:spPr>
          <a:xfrm flipH="1">
            <a:off x="2972038" y="2934150"/>
            <a:ext cx="1557275" cy="480275"/>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a:extLst>
              <a:ext uri="{FF2B5EF4-FFF2-40B4-BE49-F238E27FC236}">
                <a16:creationId xmlns:a16="http://schemas.microsoft.com/office/drawing/2014/main" id="{CD3FA2A1-3C32-BF9E-10AA-FC8692F4988E}"/>
              </a:ext>
            </a:extLst>
          </p:cNvPr>
          <p:cNvCxnSpPr>
            <a:cxnSpLocks/>
            <a:stCxn id="199" idx="4"/>
            <a:endCxn id="206" idx="0"/>
          </p:cNvCxnSpPr>
          <p:nvPr/>
        </p:nvCxnSpPr>
        <p:spPr>
          <a:xfrm flipH="1">
            <a:off x="3459488" y="2934150"/>
            <a:ext cx="1069825" cy="480275"/>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a:extLst>
              <a:ext uri="{FF2B5EF4-FFF2-40B4-BE49-F238E27FC236}">
                <a16:creationId xmlns:a16="http://schemas.microsoft.com/office/drawing/2014/main" id="{93B71987-F260-0A6B-396E-DFFD42146137}"/>
              </a:ext>
            </a:extLst>
          </p:cNvPr>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4">
            <a:extLst>
              <a:ext uri="{FF2B5EF4-FFF2-40B4-BE49-F238E27FC236}">
                <a16:creationId xmlns:a16="http://schemas.microsoft.com/office/drawing/2014/main" id="{ED28CF52-C67B-D00B-860E-37826A248EA7}"/>
              </a:ext>
            </a:extLst>
          </p:cNvPr>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a:extLst>
              <a:ext uri="{FF2B5EF4-FFF2-40B4-BE49-F238E27FC236}">
                <a16:creationId xmlns:a16="http://schemas.microsoft.com/office/drawing/2014/main" id="{6BEA7E80-1829-7559-AB1E-A9C115E5FF93}"/>
              </a:ext>
            </a:extLst>
          </p:cNvPr>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2" name="TextBox 31">
            <a:extLst>
              <a:ext uri="{FF2B5EF4-FFF2-40B4-BE49-F238E27FC236}">
                <a16:creationId xmlns:a16="http://schemas.microsoft.com/office/drawing/2014/main" id="{F948C183-9925-1700-183B-5CAF70F42471}"/>
              </a:ext>
            </a:extLst>
          </p:cNvPr>
          <p:cNvSpPr txBox="1"/>
          <p:nvPr/>
        </p:nvSpPr>
        <p:spPr>
          <a:xfrm>
            <a:off x="4242009" y="1341569"/>
            <a:ext cx="373487" cy="584775"/>
          </a:xfrm>
          <a:prstGeom prst="rect">
            <a:avLst/>
          </a:prstGeom>
          <a:noFill/>
        </p:spPr>
        <p:txBody>
          <a:bodyPr wrap="square" rtlCol="0">
            <a:spAutoFit/>
          </a:bodyPr>
          <a:lstStyle/>
          <a:p>
            <a:r>
              <a:rPr lang="en-US" sz="3200"/>
              <a:t>✉️</a:t>
            </a:r>
          </a:p>
        </p:txBody>
      </p:sp>
      <p:sp>
        <p:nvSpPr>
          <p:cNvPr id="33" name="TextBox 32">
            <a:extLst>
              <a:ext uri="{FF2B5EF4-FFF2-40B4-BE49-F238E27FC236}">
                <a16:creationId xmlns:a16="http://schemas.microsoft.com/office/drawing/2014/main" id="{51E94FD1-3351-6BAA-881C-14592762E3F0}"/>
              </a:ext>
            </a:extLst>
          </p:cNvPr>
          <p:cNvSpPr txBox="1"/>
          <p:nvPr/>
        </p:nvSpPr>
        <p:spPr>
          <a:xfrm>
            <a:off x="4237106" y="1334086"/>
            <a:ext cx="373487" cy="584775"/>
          </a:xfrm>
          <a:prstGeom prst="rect">
            <a:avLst/>
          </a:prstGeom>
          <a:noFill/>
        </p:spPr>
        <p:txBody>
          <a:bodyPr wrap="square" rtlCol="0">
            <a:spAutoFit/>
          </a:bodyPr>
          <a:lstStyle/>
          <a:p>
            <a:r>
              <a:rPr lang="en-US" sz="3200"/>
              <a:t>✉️</a:t>
            </a:r>
          </a:p>
        </p:txBody>
      </p:sp>
      <p:sp>
        <p:nvSpPr>
          <p:cNvPr id="34" name="TextBox 33">
            <a:extLst>
              <a:ext uri="{FF2B5EF4-FFF2-40B4-BE49-F238E27FC236}">
                <a16:creationId xmlns:a16="http://schemas.microsoft.com/office/drawing/2014/main" id="{EFBA1B91-8B7F-D8D6-1A7A-09B1551AC675}"/>
              </a:ext>
            </a:extLst>
          </p:cNvPr>
          <p:cNvSpPr txBox="1"/>
          <p:nvPr/>
        </p:nvSpPr>
        <p:spPr>
          <a:xfrm>
            <a:off x="4237107" y="1308962"/>
            <a:ext cx="373487" cy="584775"/>
          </a:xfrm>
          <a:prstGeom prst="rect">
            <a:avLst/>
          </a:prstGeom>
          <a:noFill/>
        </p:spPr>
        <p:txBody>
          <a:bodyPr wrap="square" rtlCol="0">
            <a:spAutoFit/>
          </a:bodyPr>
          <a:lstStyle/>
          <a:p>
            <a:r>
              <a:rPr lang="en-US" sz="3200"/>
              <a:t>✉️</a:t>
            </a:r>
          </a:p>
        </p:txBody>
      </p:sp>
      <p:sp>
        <p:nvSpPr>
          <p:cNvPr id="38" name="TextBox 37">
            <a:extLst>
              <a:ext uri="{FF2B5EF4-FFF2-40B4-BE49-F238E27FC236}">
                <a16:creationId xmlns:a16="http://schemas.microsoft.com/office/drawing/2014/main" id="{85348B75-CD49-B003-5FFD-D98AA54393C9}"/>
              </a:ext>
            </a:extLst>
          </p:cNvPr>
          <p:cNvSpPr txBox="1"/>
          <p:nvPr/>
        </p:nvSpPr>
        <p:spPr>
          <a:xfrm>
            <a:off x="2361962" y="2502375"/>
            <a:ext cx="373487" cy="584775"/>
          </a:xfrm>
          <a:prstGeom prst="rect">
            <a:avLst/>
          </a:prstGeom>
          <a:noFill/>
        </p:spPr>
        <p:txBody>
          <a:bodyPr wrap="square" rtlCol="0">
            <a:spAutoFit/>
          </a:bodyPr>
          <a:lstStyle/>
          <a:p>
            <a:r>
              <a:rPr lang="en-US" sz="3200"/>
              <a:t>✉️</a:t>
            </a:r>
          </a:p>
        </p:txBody>
      </p:sp>
      <p:sp>
        <p:nvSpPr>
          <p:cNvPr id="39" name="TextBox 38">
            <a:extLst>
              <a:ext uri="{FF2B5EF4-FFF2-40B4-BE49-F238E27FC236}">
                <a16:creationId xmlns:a16="http://schemas.microsoft.com/office/drawing/2014/main" id="{7EC2447E-7B20-DCB4-2EB0-FB7B2401E1ED}"/>
              </a:ext>
            </a:extLst>
          </p:cNvPr>
          <p:cNvSpPr txBox="1"/>
          <p:nvPr/>
        </p:nvSpPr>
        <p:spPr>
          <a:xfrm>
            <a:off x="2371053" y="2502374"/>
            <a:ext cx="373487" cy="584775"/>
          </a:xfrm>
          <a:prstGeom prst="rect">
            <a:avLst/>
          </a:prstGeom>
          <a:noFill/>
        </p:spPr>
        <p:txBody>
          <a:bodyPr wrap="square" rtlCol="0">
            <a:spAutoFit/>
          </a:bodyPr>
          <a:lstStyle/>
          <a:p>
            <a:r>
              <a:rPr lang="en-US" sz="3200"/>
              <a:t>✉️</a:t>
            </a:r>
          </a:p>
        </p:txBody>
      </p:sp>
      <p:sp>
        <p:nvSpPr>
          <p:cNvPr id="40" name="TextBox 39">
            <a:extLst>
              <a:ext uri="{FF2B5EF4-FFF2-40B4-BE49-F238E27FC236}">
                <a16:creationId xmlns:a16="http://schemas.microsoft.com/office/drawing/2014/main" id="{33B0B52E-957F-C3A9-95CA-FE00F3D9A558}"/>
              </a:ext>
            </a:extLst>
          </p:cNvPr>
          <p:cNvSpPr txBox="1"/>
          <p:nvPr/>
        </p:nvSpPr>
        <p:spPr>
          <a:xfrm>
            <a:off x="2344958" y="2496959"/>
            <a:ext cx="373487" cy="584775"/>
          </a:xfrm>
          <a:prstGeom prst="rect">
            <a:avLst/>
          </a:prstGeom>
          <a:noFill/>
        </p:spPr>
        <p:txBody>
          <a:bodyPr wrap="square" rtlCol="0">
            <a:spAutoFit/>
          </a:bodyPr>
          <a:lstStyle/>
          <a:p>
            <a:r>
              <a:rPr lang="en-US" sz="3200"/>
              <a:t>✉️</a:t>
            </a:r>
          </a:p>
        </p:txBody>
      </p:sp>
      <p:sp>
        <p:nvSpPr>
          <p:cNvPr id="44" name="TextBox 43">
            <a:extLst>
              <a:ext uri="{FF2B5EF4-FFF2-40B4-BE49-F238E27FC236}">
                <a16:creationId xmlns:a16="http://schemas.microsoft.com/office/drawing/2014/main" id="{8B78BE10-A6F7-791C-DB36-F3394CEF88E1}"/>
              </a:ext>
            </a:extLst>
          </p:cNvPr>
          <p:cNvSpPr txBox="1"/>
          <p:nvPr/>
        </p:nvSpPr>
        <p:spPr>
          <a:xfrm>
            <a:off x="3996322" y="2496959"/>
            <a:ext cx="373487" cy="584775"/>
          </a:xfrm>
          <a:prstGeom prst="rect">
            <a:avLst/>
          </a:prstGeom>
          <a:noFill/>
        </p:spPr>
        <p:txBody>
          <a:bodyPr wrap="square" rtlCol="0">
            <a:spAutoFit/>
          </a:bodyPr>
          <a:lstStyle/>
          <a:p>
            <a:r>
              <a:rPr lang="en-US" sz="3200"/>
              <a:t>✉️</a:t>
            </a:r>
          </a:p>
        </p:txBody>
      </p:sp>
      <p:sp>
        <p:nvSpPr>
          <p:cNvPr id="45" name="TextBox 44">
            <a:extLst>
              <a:ext uri="{FF2B5EF4-FFF2-40B4-BE49-F238E27FC236}">
                <a16:creationId xmlns:a16="http://schemas.microsoft.com/office/drawing/2014/main" id="{E896F9BC-1866-9233-9B37-5B108E6E9C38}"/>
              </a:ext>
            </a:extLst>
          </p:cNvPr>
          <p:cNvSpPr txBox="1"/>
          <p:nvPr/>
        </p:nvSpPr>
        <p:spPr>
          <a:xfrm>
            <a:off x="3998542" y="2500886"/>
            <a:ext cx="373487" cy="584775"/>
          </a:xfrm>
          <a:prstGeom prst="rect">
            <a:avLst/>
          </a:prstGeom>
          <a:noFill/>
        </p:spPr>
        <p:txBody>
          <a:bodyPr wrap="square" rtlCol="0">
            <a:spAutoFit/>
          </a:bodyPr>
          <a:lstStyle/>
          <a:p>
            <a:r>
              <a:rPr lang="en-US" sz="3200"/>
              <a:t>✉️</a:t>
            </a:r>
          </a:p>
        </p:txBody>
      </p:sp>
      <p:sp>
        <p:nvSpPr>
          <p:cNvPr id="46" name="TextBox 45">
            <a:extLst>
              <a:ext uri="{FF2B5EF4-FFF2-40B4-BE49-F238E27FC236}">
                <a16:creationId xmlns:a16="http://schemas.microsoft.com/office/drawing/2014/main" id="{DB263805-41A4-F0A8-7C7F-0EA44EF75175}"/>
              </a:ext>
            </a:extLst>
          </p:cNvPr>
          <p:cNvSpPr txBox="1"/>
          <p:nvPr/>
        </p:nvSpPr>
        <p:spPr>
          <a:xfrm>
            <a:off x="4006357" y="2505526"/>
            <a:ext cx="373487" cy="584775"/>
          </a:xfrm>
          <a:prstGeom prst="rect">
            <a:avLst/>
          </a:prstGeom>
          <a:noFill/>
        </p:spPr>
        <p:txBody>
          <a:bodyPr wrap="square" rtlCol="0">
            <a:spAutoFit/>
          </a:bodyPr>
          <a:lstStyle/>
          <a:p>
            <a:r>
              <a:rPr lang="en-US" sz="3200"/>
              <a:t>✉️</a:t>
            </a:r>
          </a:p>
        </p:txBody>
      </p:sp>
      <p:sp>
        <p:nvSpPr>
          <p:cNvPr id="47" name="TextBox 46">
            <a:extLst>
              <a:ext uri="{FF2B5EF4-FFF2-40B4-BE49-F238E27FC236}">
                <a16:creationId xmlns:a16="http://schemas.microsoft.com/office/drawing/2014/main" id="{93AFE35F-D27C-0F2A-99FA-FD233A25FA4D}"/>
              </a:ext>
            </a:extLst>
          </p:cNvPr>
          <p:cNvSpPr txBox="1"/>
          <p:nvPr/>
        </p:nvSpPr>
        <p:spPr>
          <a:xfrm>
            <a:off x="5613751" y="2505526"/>
            <a:ext cx="373487" cy="584775"/>
          </a:xfrm>
          <a:prstGeom prst="rect">
            <a:avLst/>
          </a:prstGeom>
          <a:noFill/>
        </p:spPr>
        <p:txBody>
          <a:bodyPr wrap="square" rtlCol="0">
            <a:spAutoFit/>
          </a:bodyPr>
          <a:lstStyle/>
          <a:p>
            <a:r>
              <a:rPr lang="en-US" sz="3200"/>
              <a:t>✉️</a:t>
            </a:r>
          </a:p>
        </p:txBody>
      </p:sp>
      <p:sp>
        <p:nvSpPr>
          <p:cNvPr id="48" name="TextBox 47">
            <a:extLst>
              <a:ext uri="{FF2B5EF4-FFF2-40B4-BE49-F238E27FC236}">
                <a16:creationId xmlns:a16="http://schemas.microsoft.com/office/drawing/2014/main" id="{429BB85B-D950-CA11-75E8-4D65359734A8}"/>
              </a:ext>
            </a:extLst>
          </p:cNvPr>
          <p:cNvSpPr txBox="1"/>
          <p:nvPr/>
        </p:nvSpPr>
        <p:spPr>
          <a:xfrm>
            <a:off x="5606006" y="2495001"/>
            <a:ext cx="373487" cy="584775"/>
          </a:xfrm>
          <a:prstGeom prst="rect">
            <a:avLst/>
          </a:prstGeom>
          <a:noFill/>
        </p:spPr>
        <p:txBody>
          <a:bodyPr wrap="square" rtlCol="0">
            <a:spAutoFit/>
          </a:bodyPr>
          <a:lstStyle/>
          <a:p>
            <a:r>
              <a:rPr lang="en-US" sz="3200"/>
              <a:t>✉️</a:t>
            </a:r>
          </a:p>
        </p:txBody>
      </p:sp>
      <p:sp>
        <p:nvSpPr>
          <p:cNvPr id="49" name="TextBox 48">
            <a:extLst>
              <a:ext uri="{FF2B5EF4-FFF2-40B4-BE49-F238E27FC236}">
                <a16:creationId xmlns:a16="http://schemas.microsoft.com/office/drawing/2014/main" id="{08B140A7-6DE4-C4EA-D1F1-D372236704C3}"/>
              </a:ext>
            </a:extLst>
          </p:cNvPr>
          <p:cNvSpPr txBox="1"/>
          <p:nvPr/>
        </p:nvSpPr>
        <p:spPr>
          <a:xfrm>
            <a:off x="5606005" y="2493212"/>
            <a:ext cx="373487" cy="584775"/>
          </a:xfrm>
          <a:prstGeom prst="rect">
            <a:avLst/>
          </a:prstGeom>
          <a:noFill/>
        </p:spPr>
        <p:txBody>
          <a:bodyPr wrap="square" rtlCol="0">
            <a:spAutoFit/>
          </a:bodyPr>
          <a:lstStyle/>
          <a:p>
            <a:r>
              <a:rPr lang="en-US" sz="3200"/>
              <a:t>✉️</a:t>
            </a:r>
          </a:p>
        </p:txBody>
      </p:sp>
      <p:cxnSp>
        <p:nvCxnSpPr>
          <p:cNvPr id="6" name="Google Shape;216;p24">
            <a:extLst>
              <a:ext uri="{FF2B5EF4-FFF2-40B4-BE49-F238E27FC236}">
                <a16:creationId xmlns:a16="http://schemas.microsoft.com/office/drawing/2014/main" id="{058C845C-7EDE-D6AD-1097-0C0D9C7112C3}"/>
              </a:ext>
            </a:extLst>
          </p:cNvPr>
          <p:cNvCxnSpPr>
            <a:cxnSpLocks/>
            <a:endCxn id="209" idx="0"/>
          </p:cNvCxnSpPr>
          <p:nvPr/>
        </p:nvCxnSpPr>
        <p:spPr>
          <a:xfrm flipH="1">
            <a:off x="4044363" y="2940787"/>
            <a:ext cx="2111100" cy="429713"/>
          </a:xfrm>
          <a:prstGeom prst="straightConnector1">
            <a:avLst/>
          </a:prstGeom>
          <a:noFill/>
          <a:ln w="9525" cap="flat" cmpd="sng">
            <a:solidFill>
              <a:srgbClr val="DD7E6B"/>
            </a:solidFill>
            <a:prstDash val="solid"/>
            <a:round/>
            <a:headEnd type="none" w="med" len="med"/>
            <a:tailEnd type="triangle" w="med" len="med"/>
          </a:ln>
        </p:spPr>
      </p:cxnSp>
      <p:cxnSp>
        <p:nvCxnSpPr>
          <p:cNvPr id="7" name="Google Shape;219;p24">
            <a:extLst>
              <a:ext uri="{FF2B5EF4-FFF2-40B4-BE49-F238E27FC236}">
                <a16:creationId xmlns:a16="http://schemas.microsoft.com/office/drawing/2014/main" id="{3A4A445B-1F40-196D-5E6C-5D7B0CCFD44B}"/>
              </a:ext>
            </a:extLst>
          </p:cNvPr>
          <p:cNvCxnSpPr>
            <a:cxnSpLocks/>
            <a:endCxn id="211" idx="0"/>
          </p:cNvCxnSpPr>
          <p:nvPr/>
        </p:nvCxnSpPr>
        <p:spPr>
          <a:xfrm flipH="1">
            <a:off x="4529313" y="2934150"/>
            <a:ext cx="1637100" cy="436350"/>
          </a:xfrm>
          <a:prstGeom prst="straightConnector1">
            <a:avLst/>
          </a:prstGeom>
          <a:noFill/>
          <a:ln w="9525" cap="flat" cmpd="sng">
            <a:solidFill>
              <a:srgbClr val="DD7E6B"/>
            </a:solidFill>
            <a:prstDash val="solid"/>
            <a:round/>
            <a:headEnd type="none" w="med" len="med"/>
            <a:tailEnd type="triangle" w="med" len="med"/>
          </a:ln>
        </p:spPr>
      </p:cxnSp>
      <p:cxnSp>
        <p:nvCxnSpPr>
          <p:cNvPr id="8" name="Google Shape;220;p24">
            <a:extLst>
              <a:ext uri="{FF2B5EF4-FFF2-40B4-BE49-F238E27FC236}">
                <a16:creationId xmlns:a16="http://schemas.microsoft.com/office/drawing/2014/main" id="{A9E51D7D-8CB4-2BDD-616A-1F974BF3C21E}"/>
              </a:ext>
            </a:extLst>
          </p:cNvPr>
          <p:cNvCxnSpPr>
            <a:cxnSpLocks/>
            <a:endCxn id="212" idx="0"/>
          </p:cNvCxnSpPr>
          <p:nvPr/>
        </p:nvCxnSpPr>
        <p:spPr>
          <a:xfrm flipH="1">
            <a:off x="5036688" y="2934150"/>
            <a:ext cx="1129725" cy="420375"/>
          </a:xfrm>
          <a:prstGeom prst="straightConnector1">
            <a:avLst/>
          </a:prstGeom>
          <a:noFill/>
          <a:ln w="9525" cap="flat" cmpd="sng">
            <a:solidFill>
              <a:srgbClr val="DD7E6B"/>
            </a:solidFill>
            <a:prstDash val="solid"/>
            <a:round/>
            <a:headEnd type="none" w="med" len="med"/>
            <a:tailEnd type="triangle" w="med" len="med"/>
          </a:ln>
        </p:spPr>
      </p:cxnSp>
      <p:cxnSp>
        <p:nvCxnSpPr>
          <p:cNvPr id="18" name="Google Shape;347;p29">
            <a:extLst>
              <a:ext uri="{FF2B5EF4-FFF2-40B4-BE49-F238E27FC236}">
                <a16:creationId xmlns:a16="http://schemas.microsoft.com/office/drawing/2014/main" id="{81FAAECE-1922-3A04-A230-6D225500C37D}"/>
              </a:ext>
            </a:extLst>
          </p:cNvPr>
          <p:cNvCxnSpPr>
            <a:cxnSpLocks/>
            <a:endCxn id="218" idx="1"/>
          </p:cNvCxnSpPr>
          <p:nvPr/>
        </p:nvCxnSpPr>
        <p:spPr>
          <a:xfrm>
            <a:off x="3047574" y="2887127"/>
            <a:ext cx="3443490" cy="523546"/>
          </a:xfrm>
          <a:prstGeom prst="curvedConnector2">
            <a:avLst/>
          </a:prstGeom>
          <a:noFill/>
          <a:ln w="9525" cap="flat" cmpd="sng">
            <a:solidFill>
              <a:schemeClr val="accent1"/>
            </a:solidFill>
            <a:prstDash val="solid"/>
            <a:round/>
            <a:headEnd type="none" w="med" len="med"/>
            <a:tailEnd type="triangle" w="med" len="med"/>
          </a:ln>
        </p:spPr>
      </p:cxnSp>
      <p:cxnSp>
        <p:nvCxnSpPr>
          <p:cNvPr id="19" name="Google Shape;348;p29">
            <a:extLst>
              <a:ext uri="{FF2B5EF4-FFF2-40B4-BE49-F238E27FC236}">
                <a16:creationId xmlns:a16="http://schemas.microsoft.com/office/drawing/2014/main" id="{F2A000F2-5A52-0929-237A-98D063ADBDF0}"/>
              </a:ext>
            </a:extLst>
          </p:cNvPr>
          <p:cNvCxnSpPr>
            <a:cxnSpLocks/>
            <a:endCxn id="217" idx="1"/>
          </p:cNvCxnSpPr>
          <p:nvPr/>
        </p:nvCxnSpPr>
        <p:spPr>
          <a:xfrm>
            <a:off x="3047574" y="2887127"/>
            <a:ext cx="2996015" cy="523546"/>
          </a:xfrm>
          <a:prstGeom prst="curvedConnector2">
            <a:avLst/>
          </a:prstGeom>
          <a:noFill/>
          <a:ln w="9525" cap="flat" cmpd="sng">
            <a:solidFill>
              <a:schemeClr val="accent1"/>
            </a:solidFill>
            <a:prstDash val="solid"/>
            <a:round/>
            <a:headEnd type="none" w="med" len="med"/>
            <a:tailEnd type="triangle" w="med" len="med"/>
          </a:ln>
        </p:spPr>
      </p:cxnSp>
      <p:cxnSp>
        <p:nvCxnSpPr>
          <p:cNvPr id="20" name="Google Shape;349;p29">
            <a:extLst>
              <a:ext uri="{FF2B5EF4-FFF2-40B4-BE49-F238E27FC236}">
                <a16:creationId xmlns:a16="http://schemas.microsoft.com/office/drawing/2014/main" id="{9A57239E-6126-21FC-6A08-7B42653095D3}"/>
              </a:ext>
            </a:extLst>
          </p:cNvPr>
          <p:cNvCxnSpPr>
            <a:cxnSpLocks/>
            <a:endCxn id="215" idx="0"/>
          </p:cNvCxnSpPr>
          <p:nvPr/>
        </p:nvCxnSpPr>
        <p:spPr>
          <a:xfrm>
            <a:off x="3047574" y="2887127"/>
            <a:ext cx="2596139" cy="467398"/>
          </a:xfrm>
          <a:prstGeom prst="curvedConnector2">
            <a:avLst/>
          </a:prstGeom>
          <a:noFill/>
          <a:ln w="9525" cap="flat" cmpd="sng">
            <a:solidFill>
              <a:schemeClr val="accent1"/>
            </a:solidFill>
            <a:prstDash val="solid"/>
            <a:round/>
            <a:headEnd type="none" w="med" len="med"/>
            <a:tailEnd type="triangle" w="med" len="med"/>
          </a:ln>
        </p:spPr>
      </p:cxnSp>
      <p:sp>
        <p:nvSpPr>
          <p:cNvPr id="27" name="TextBox 26">
            <a:extLst>
              <a:ext uri="{FF2B5EF4-FFF2-40B4-BE49-F238E27FC236}">
                <a16:creationId xmlns:a16="http://schemas.microsoft.com/office/drawing/2014/main" id="{5EB0B3AC-D018-DE61-25CE-89CB2E4365DE}"/>
              </a:ext>
            </a:extLst>
          </p:cNvPr>
          <p:cNvSpPr txBox="1"/>
          <p:nvPr/>
        </p:nvSpPr>
        <p:spPr>
          <a:xfrm>
            <a:off x="311699" y="1388830"/>
            <a:ext cx="1731845" cy="307777"/>
          </a:xfrm>
          <a:prstGeom prst="rect">
            <a:avLst/>
          </a:prstGeom>
          <a:noFill/>
        </p:spPr>
        <p:txBody>
          <a:bodyPr wrap="square" rtlCol="0">
            <a:spAutoFit/>
          </a:bodyPr>
          <a:lstStyle/>
          <a:p>
            <a:r>
              <a:rPr lang="en-US"/>
              <a:t>Message ID: 0, 1, </a:t>
            </a:r>
            <a:r>
              <a:rPr lang="en-US">
                <a:solidFill>
                  <a:srgbClr val="FF0000"/>
                </a:solidFill>
              </a:rPr>
              <a:t>2</a:t>
            </a:r>
          </a:p>
        </p:txBody>
      </p:sp>
      <p:graphicFrame>
        <p:nvGraphicFramePr>
          <p:cNvPr id="2" name="Table 1">
            <a:extLst>
              <a:ext uri="{FF2B5EF4-FFF2-40B4-BE49-F238E27FC236}">
                <a16:creationId xmlns:a16="http://schemas.microsoft.com/office/drawing/2014/main" id="{1E1248C9-C252-AC29-918A-05CAD2ACF3AC}"/>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extLst>
      <p:ext uri="{BB962C8B-B14F-4D97-AF65-F5344CB8AC3E}">
        <p14:creationId xmlns:p14="http://schemas.microsoft.com/office/powerpoint/2010/main" val="146476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524 L -0.20625 0.23179 " pathEditMode="relative" rAng="0" ptsTypes="AA">
                                      <p:cBhvr>
                                        <p:cTn id="6" dur="500" fill="hold"/>
                                        <p:tgtEl>
                                          <p:spTgt spid="32"/>
                                        </p:tgtEl>
                                        <p:attrNameLst>
                                          <p:attrName>ppt_x</p:attrName>
                                          <p:attrName>ppt_y</p:attrName>
                                        </p:attrNameLst>
                                      </p:cBhvr>
                                      <p:rCtr x="-10208" y="11852"/>
                                    </p:animMotion>
                                  </p:childTnLst>
                                </p:cTn>
                              </p:par>
                              <p:par>
                                <p:cTn id="7" presetID="0" presetClass="path" presetSubtype="0" accel="50000" decel="50000" fill="hold" grpId="0" nodeType="withEffect">
                                  <p:stCondLst>
                                    <p:cond delay="0"/>
                                  </p:stCondLst>
                                  <p:childTnLst>
                                    <p:animMotion origin="layout" path="M 0.02448 -0.00525 L -0.02378 0.22809 " pathEditMode="relative" rAng="0" ptsTypes="AA">
                                      <p:cBhvr>
                                        <p:cTn id="8" dur="500" fill="hold"/>
                                        <p:tgtEl>
                                          <p:spTgt spid="33"/>
                                        </p:tgtEl>
                                        <p:attrNameLst>
                                          <p:attrName>ppt_x</p:attrName>
                                          <p:attrName>ppt_y</p:attrName>
                                        </p:attrNameLst>
                                      </p:cBhvr>
                                      <p:rCtr x="-2413" y="11667"/>
                                    </p:animMotion>
                                  </p:childTnLst>
                                </p:cTn>
                              </p:par>
                              <p:par>
                                <p:cTn id="9" presetID="0" presetClass="path" presetSubtype="0" accel="50000" decel="50000" fill="hold" grpId="0" nodeType="withEffect">
                                  <p:stCondLst>
                                    <p:cond delay="0"/>
                                  </p:stCondLst>
                                  <p:childTnLst>
                                    <p:animMotion origin="layout" path="M -0.00069 0.00432 L 0.1526 0.23796 " pathEditMode="relative" rAng="0" ptsTypes="AA">
                                      <p:cBhvr>
                                        <p:cTn id="10" dur="500" fill="hold"/>
                                        <p:tgtEl>
                                          <p:spTgt spid="34"/>
                                        </p:tgtEl>
                                        <p:attrNameLst>
                                          <p:attrName>ppt_x</p:attrName>
                                          <p:attrName>ppt_y</p:attrName>
                                        </p:attrNameLst>
                                      </p:cBhvr>
                                      <p:rCtr x="7656" y="1166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7 0.00617 L 0.32916 0.22963 " pathEditMode="relative" rAng="0" ptsTypes="AA">
                                      <p:cBhvr>
                                        <p:cTn id="20" dur="500" fill="hold"/>
                                        <p:tgtEl>
                                          <p:spTgt spid="38"/>
                                        </p:tgtEl>
                                        <p:attrNameLst>
                                          <p:attrName>ppt_x</p:attrName>
                                          <p:attrName>ppt_y</p:attrName>
                                        </p:attrNameLst>
                                      </p:cBhvr>
                                      <p:rCtr x="16493" y="11173"/>
                                    </p:animMotion>
                                  </p:childTnLst>
                                </p:cTn>
                              </p:par>
                              <p:par>
                                <p:cTn id="21" presetID="0" presetClass="path" presetSubtype="0" accel="50000" decel="50000" fill="hold" grpId="0" nodeType="withEffect">
                                  <p:stCondLst>
                                    <p:cond delay="0"/>
                                  </p:stCondLst>
                                  <p:childTnLst>
                                    <p:animMotion origin="layout" path="M 3.88889E-6 -3.95062E-6 L 0.43923 0.22932 " pathEditMode="relative" rAng="0" ptsTypes="AA">
                                      <p:cBhvr>
                                        <p:cTn id="22" dur="500" fill="hold"/>
                                        <p:tgtEl>
                                          <p:spTgt spid="40"/>
                                        </p:tgtEl>
                                        <p:attrNameLst>
                                          <p:attrName>ppt_x</p:attrName>
                                          <p:attrName>ppt_y</p:attrName>
                                        </p:attrNameLst>
                                      </p:cBhvr>
                                      <p:rCtr x="21962" y="11451"/>
                                    </p:animMotion>
                                  </p:childTnLst>
                                </p:cTn>
                              </p:par>
                              <p:par>
                                <p:cTn id="23" presetID="0" presetClass="path" presetSubtype="0" accel="50000" decel="50000" fill="hold" grpId="0" nodeType="withEffect">
                                  <p:stCondLst>
                                    <p:cond delay="0"/>
                                  </p:stCondLst>
                                  <p:childTnLst>
                                    <p:animMotion origin="layout" path="M 2.5E-6 1.23457E-7 L 0.38698 0.22839 " pathEditMode="relative" rAng="0" ptsTypes="AA">
                                      <p:cBhvr>
                                        <p:cTn id="24" dur="500" fill="hold"/>
                                        <p:tgtEl>
                                          <p:spTgt spid="39"/>
                                        </p:tgtEl>
                                        <p:attrNameLst>
                                          <p:attrName>ppt_x</p:attrName>
                                          <p:attrName>ppt_y</p:attrName>
                                        </p:attrNameLst>
                                      </p:cBhvr>
                                      <p:rCtr x="19340" y="11420"/>
                                    </p:animMotion>
                                  </p:childTnLst>
                                </p:cTn>
                              </p:par>
                              <p:par>
                                <p:cTn id="25" presetID="1"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07 0.00618 L -0.18785 0.24229 " pathEditMode="relative" rAng="0" ptsTypes="AA">
                                      <p:cBhvr>
                                        <p:cTn id="34" dur="500" fill="hold"/>
                                        <p:tgtEl>
                                          <p:spTgt spid="44"/>
                                        </p:tgtEl>
                                        <p:attrNameLst>
                                          <p:attrName>ppt_x</p:attrName>
                                          <p:attrName>ppt_y</p:attrName>
                                        </p:attrNameLst>
                                      </p:cBhvr>
                                      <p:rCtr x="-9358" y="11790"/>
                                    </p:animMotion>
                                  </p:childTnLst>
                                </p:cTn>
                              </p:par>
                              <p:par>
                                <p:cTn id="35" presetID="0" presetClass="path" presetSubtype="0" accel="50000" decel="50000" fill="hold" grpId="0" nodeType="withEffect">
                                  <p:stCondLst>
                                    <p:cond delay="0"/>
                                  </p:stCondLst>
                                  <p:childTnLst>
                                    <p:animMotion origin="layout" path="M 3.05556E-6 2.83951E-6 L -0.09375 0.24074 " pathEditMode="relative" rAng="0" ptsTypes="AA">
                                      <p:cBhvr>
                                        <p:cTn id="36" dur="500" fill="hold"/>
                                        <p:tgtEl>
                                          <p:spTgt spid="46"/>
                                        </p:tgtEl>
                                        <p:attrNameLst>
                                          <p:attrName>ppt_x</p:attrName>
                                          <p:attrName>ppt_y</p:attrName>
                                        </p:attrNameLst>
                                      </p:cBhvr>
                                      <p:rCtr x="-4688" y="12037"/>
                                    </p:animMotion>
                                  </p:childTnLst>
                                </p:cTn>
                              </p:par>
                              <p:par>
                                <p:cTn id="37" presetID="0" presetClass="path" presetSubtype="0" accel="50000" decel="50000" fill="hold" grpId="0" nodeType="withEffect">
                                  <p:stCondLst>
                                    <p:cond delay="0"/>
                                  </p:stCondLst>
                                  <p:childTnLst>
                                    <p:animMotion origin="layout" path="M 1.11111E-6 -1.23457E-6 L -0.14462 0.24167 " pathEditMode="relative" rAng="0" ptsTypes="AA">
                                      <p:cBhvr>
                                        <p:cTn id="38" dur="500" fill="hold"/>
                                        <p:tgtEl>
                                          <p:spTgt spid="45"/>
                                        </p:tgtEl>
                                        <p:attrNameLst>
                                          <p:attrName>ppt_x</p:attrName>
                                          <p:attrName>ppt_y</p:attrName>
                                        </p:attrNameLst>
                                      </p:cBhvr>
                                      <p:rCtr x="-7240" y="12068"/>
                                    </p:animMotion>
                                  </p:childTnLst>
                                </p:cTn>
                              </p:par>
                              <p:par>
                                <p:cTn id="39" presetID="1" presetClass="entr"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069 0.00617 L -0.20035 0.23179 " pathEditMode="relative" rAng="0" ptsTypes="AA">
                                      <p:cBhvr>
                                        <p:cTn id="48" dur="500" fill="hold"/>
                                        <p:tgtEl>
                                          <p:spTgt spid="47"/>
                                        </p:tgtEl>
                                        <p:attrNameLst>
                                          <p:attrName>ppt_x</p:attrName>
                                          <p:attrName>ppt_y</p:attrName>
                                        </p:attrNameLst>
                                      </p:cBhvr>
                                      <p:rCtr x="-9983" y="11265"/>
                                    </p:animMotion>
                                  </p:childTnLst>
                                </p:cTn>
                              </p:par>
                              <p:par>
                                <p:cTn id="49" presetID="0" presetClass="path" presetSubtype="0" accel="50000" decel="50000" fill="hold" grpId="0" nodeType="withEffect">
                                  <p:stCondLst>
                                    <p:cond delay="0"/>
                                  </p:stCondLst>
                                  <p:childTnLst>
                                    <p:animMotion origin="layout" path="M 3.05556E-6 3.33333E-6 L -0.09167 0.2287 " pathEditMode="relative" rAng="0" ptsTypes="AA">
                                      <p:cBhvr>
                                        <p:cTn id="50" dur="500" fill="hold"/>
                                        <p:tgtEl>
                                          <p:spTgt spid="49"/>
                                        </p:tgtEl>
                                        <p:attrNameLst>
                                          <p:attrName>ppt_x</p:attrName>
                                          <p:attrName>ppt_y</p:attrName>
                                        </p:attrNameLst>
                                      </p:cBhvr>
                                      <p:rCtr x="-4583" y="11420"/>
                                    </p:animMotion>
                                  </p:childTnLst>
                                </p:cTn>
                              </p:par>
                              <p:par>
                                <p:cTn id="51" presetID="0" presetClass="path" presetSubtype="0" accel="50000" decel="50000" fill="hold" grpId="0" nodeType="withEffect">
                                  <p:stCondLst>
                                    <p:cond delay="0"/>
                                  </p:stCondLst>
                                  <p:childTnLst>
                                    <p:animMotion origin="layout" path="M 3.05556E-6 4.69136E-6 L -0.1474 0.23487 " pathEditMode="relative" rAng="0" ptsTypes="AA">
                                      <p:cBhvr>
                                        <p:cTn id="52" dur="500" fill="hold"/>
                                        <p:tgtEl>
                                          <p:spTgt spid="48"/>
                                        </p:tgtEl>
                                        <p:attrNameLst>
                                          <p:attrName>ppt_x</p:attrName>
                                          <p:attrName>ppt_y</p:attrName>
                                        </p:attrNameLst>
                                      </p:cBhvr>
                                      <p:rCtr x="-7378" y="1172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38" grpId="1"/>
      <p:bldP spid="39" grpId="0"/>
      <p:bldP spid="39" grpId="1"/>
      <p:bldP spid="40" grpId="0"/>
      <p:bldP spid="40" grpId="1"/>
      <p:bldP spid="44" grpId="0"/>
      <p:bldP spid="44" grpId="1"/>
      <p:bldP spid="45" grpId="0"/>
      <p:bldP spid="45" grpId="1"/>
      <p:bldP spid="46" grpId="0"/>
      <p:bldP spid="46" grpId="1"/>
      <p:bldP spid="47" grpId="0"/>
      <p:bldP spid="47" grpId="1"/>
      <p:bldP spid="48" grpId="0"/>
      <p:bldP spid="48" grpId="1"/>
      <p:bldP spid="49" grpId="0"/>
      <p:bldP spid="49"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596F1EA4-38CB-E1C8-DEC5-EFC661C549B4}"/>
            </a:ext>
          </a:extLst>
        </p:cNvPr>
        <p:cNvGrpSpPr/>
        <p:nvPr/>
      </p:nvGrpSpPr>
      <p:grpSpPr>
        <a:xfrm>
          <a:off x="0" y="0"/>
          <a:ext cx="0" cy="0"/>
          <a:chOff x="0" y="0"/>
          <a:chExt cx="0" cy="0"/>
        </a:xfrm>
      </p:grpSpPr>
      <p:sp>
        <p:nvSpPr>
          <p:cNvPr id="195" name="Google Shape;195;p24">
            <a:extLst>
              <a:ext uri="{FF2B5EF4-FFF2-40B4-BE49-F238E27FC236}">
                <a16:creationId xmlns:a16="http://schemas.microsoft.com/office/drawing/2014/main" id="{5C54BEC3-975E-CA1A-4160-D3B129646F8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196" name="Google Shape;196;p24">
            <a:extLst>
              <a:ext uri="{FF2B5EF4-FFF2-40B4-BE49-F238E27FC236}">
                <a16:creationId xmlns:a16="http://schemas.microsoft.com/office/drawing/2014/main" id="{312915C8-7845-58DF-CE14-BFE1F2FA7333}"/>
              </a:ext>
            </a:extLst>
          </p:cNvPr>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a:extLst>
              <a:ext uri="{FF2B5EF4-FFF2-40B4-BE49-F238E27FC236}">
                <a16:creationId xmlns:a16="http://schemas.microsoft.com/office/drawing/2014/main" id="{36FF3CE2-D707-2378-7B83-00FF4700F670}"/>
              </a:ext>
            </a:extLst>
          </p:cNvPr>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a:extLst>
              <a:ext uri="{FF2B5EF4-FFF2-40B4-BE49-F238E27FC236}">
                <a16:creationId xmlns:a16="http://schemas.microsoft.com/office/drawing/2014/main" id="{600081FE-F250-2B22-5B2C-8FEB9DA23966}"/>
              </a:ext>
            </a:extLst>
          </p:cNvPr>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a:extLst>
              <a:ext uri="{FF2B5EF4-FFF2-40B4-BE49-F238E27FC236}">
                <a16:creationId xmlns:a16="http://schemas.microsoft.com/office/drawing/2014/main" id="{E1BE6B88-E090-2E8E-9302-01711B65BB58}"/>
              </a:ext>
            </a:extLst>
          </p:cNvPr>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a:extLst>
              <a:ext uri="{FF2B5EF4-FFF2-40B4-BE49-F238E27FC236}">
                <a16:creationId xmlns:a16="http://schemas.microsoft.com/office/drawing/2014/main" id="{98033E4B-65FB-7DC9-0A4A-8D70AAEAC2FA}"/>
              </a:ext>
            </a:extLst>
          </p:cNvPr>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a:extLst>
              <a:ext uri="{FF2B5EF4-FFF2-40B4-BE49-F238E27FC236}">
                <a16:creationId xmlns:a16="http://schemas.microsoft.com/office/drawing/2014/main" id="{0AD04892-5B82-355F-2568-AE642787A133}"/>
              </a:ext>
            </a:extLst>
          </p:cNvPr>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a:extLst>
              <a:ext uri="{FF2B5EF4-FFF2-40B4-BE49-F238E27FC236}">
                <a16:creationId xmlns:a16="http://schemas.microsoft.com/office/drawing/2014/main" id="{1BD3CDC0-468B-1632-B741-0C1C3F8C2327}"/>
              </a:ext>
            </a:extLst>
          </p:cNvPr>
          <p:cNvCxnSpPr>
            <a:cxnSpLocks/>
          </p:cNvCxnSpPr>
          <p:nvPr/>
        </p:nvCxnSpPr>
        <p:spPr>
          <a:xfrm>
            <a:off x="4529313" y="2067713"/>
            <a:ext cx="1514400" cy="5457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a:extLst>
              <a:ext uri="{FF2B5EF4-FFF2-40B4-BE49-F238E27FC236}">
                <a16:creationId xmlns:a16="http://schemas.microsoft.com/office/drawing/2014/main" id="{70864B05-2E37-3EBD-638D-DBFECA5891B2}"/>
              </a:ext>
            </a:extLst>
          </p:cNvPr>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4" name="Google Shape;204;p24">
            <a:extLst>
              <a:ext uri="{FF2B5EF4-FFF2-40B4-BE49-F238E27FC236}">
                <a16:creationId xmlns:a16="http://schemas.microsoft.com/office/drawing/2014/main" id="{7AF7FFE3-70BE-E031-467D-685F2F37960B}"/>
              </a:ext>
            </a:extLst>
          </p:cNvPr>
          <p:cNvCxnSpPr>
            <a:stCxn id="197" idx="4"/>
            <a:endCxn id="203" idx="7"/>
          </p:cNvCxnSpPr>
          <p:nvPr/>
        </p:nvCxnSpPr>
        <p:spPr>
          <a:xfrm flipH="1">
            <a:off x="2652963" y="2934150"/>
            <a:ext cx="271800" cy="536400"/>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4">
            <a:extLst>
              <a:ext uri="{FF2B5EF4-FFF2-40B4-BE49-F238E27FC236}">
                <a16:creationId xmlns:a16="http://schemas.microsoft.com/office/drawing/2014/main" id="{C78EA2C2-FEB4-5829-C28B-F93E724D73A1}"/>
              </a:ext>
            </a:extLst>
          </p:cNvPr>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a:extLst>
              <a:ext uri="{FF2B5EF4-FFF2-40B4-BE49-F238E27FC236}">
                <a16:creationId xmlns:a16="http://schemas.microsoft.com/office/drawing/2014/main" id="{0C1BD790-DA35-E6B1-B1B1-FDFF1A2B3029}"/>
              </a:ext>
            </a:extLst>
          </p:cNvPr>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7" name="Google Shape;207;p24">
            <a:extLst>
              <a:ext uri="{FF2B5EF4-FFF2-40B4-BE49-F238E27FC236}">
                <a16:creationId xmlns:a16="http://schemas.microsoft.com/office/drawing/2014/main" id="{2B80FB42-5691-9C6A-8EDE-6C26495D3826}"/>
              </a:ext>
            </a:extLst>
          </p:cNvPr>
          <p:cNvCxnSpPr>
            <a:stCxn id="197" idx="4"/>
            <a:endCxn id="205" idx="0"/>
          </p:cNvCxnSpPr>
          <p:nvPr/>
        </p:nvCxnSpPr>
        <p:spPr>
          <a:xfrm>
            <a:off x="2924763" y="2934150"/>
            <a:ext cx="47400" cy="480300"/>
          </a:xfrm>
          <a:prstGeom prst="straightConnector1">
            <a:avLst/>
          </a:prstGeom>
          <a:noFill/>
          <a:ln w="9525" cap="flat" cmpd="sng">
            <a:solidFill>
              <a:schemeClr val="accent1"/>
            </a:solidFill>
            <a:prstDash val="solid"/>
            <a:round/>
            <a:headEnd type="none" w="med" len="med"/>
            <a:tailEnd type="triangle" w="med" len="med"/>
          </a:ln>
        </p:spPr>
      </p:cxnSp>
      <p:cxnSp>
        <p:nvCxnSpPr>
          <p:cNvPr id="208" name="Google Shape;208;p24">
            <a:extLst>
              <a:ext uri="{FF2B5EF4-FFF2-40B4-BE49-F238E27FC236}">
                <a16:creationId xmlns:a16="http://schemas.microsoft.com/office/drawing/2014/main" id="{9E0CD584-3B44-5348-C64D-E628CD2A17FA}"/>
              </a:ext>
            </a:extLst>
          </p:cNvPr>
          <p:cNvCxnSpPr>
            <a:stCxn id="197" idx="4"/>
            <a:endCxn id="206" idx="1"/>
          </p:cNvCxnSpPr>
          <p:nvPr/>
        </p:nvCxnSpPr>
        <p:spPr>
          <a:xfrm>
            <a:off x="2924763" y="2934150"/>
            <a:ext cx="411900" cy="536400"/>
          </a:xfrm>
          <a:prstGeom prst="straightConnector1">
            <a:avLst/>
          </a:prstGeom>
          <a:noFill/>
          <a:ln w="9525" cap="flat" cmpd="sng">
            <a:solidFill>
              <a:schemeClr val="accent1"/>
            </a:solidFill>
            <a:prstDash val="solid"/>
            <a:round/>
            <a:headEnd type="none" w="med" len="med"/>
            <a:tailEnd type="triangle" w="med" len="med"/>
          </a:ln>
        </p:spPr>
      </p:cxnSp>
      <p:sp>
        <p:nvSpPr>
          <p:cNvPr id="209" name="Google Shape;209;p24">
            <a:extLst>
              <a:ext uri="{FF2B5EF4-FFF2-40B4-BE49-F238E27FC236}">
                <a16:creationId xmlns:a16="http://schemas.microsoft.com/office/drawing/2014/main" id="{1BB10F11-67C5-9E50-72EB-1D17E08C2192}"/>
              </a:ext>
            </a:extLst>
          </p:cNvPr>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a:extLst>
              <a:ext uri="{FF2B5EF4-FFF2-40B4-BE49-F238E27FC236}">
                <a16:creationId xmlns:a16="http://schemas.microsoft.com/office/drawing/2014/main" id="{F99648BD-9408-013E-85E1-78960F225BB6}"/>
              </a:ext>
            </a:extLst>
          </p:cNvPr>
          <p:cNvCxnSpPr>
            <a:stCxn id="199" idx="4"/>
            <a:endCxn id="209" idx="7"/>
          </p:cNvCxnSpPr>
          <p:nvPr/>
        </p:nvCxnSpPr>
        <p:spPr>
          <a:xfrm flipH="1">
            <a:off x="4167213" y="2934150"/>
            <a:ext cx="362100" cy="492600"/>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a:extLst>
              <a:ext uri="{FF2B5EF4-FFF2-40B4-BE49-F238E27FC236}">
                <a16:creationId xmlns:a16="http://schemas.microsoft.com/office/drawing/2014/main" id="{7B5E20AC-3E91-68B4-BEAD-2309BEA74E47}"/>
              </a:ext>
            </a:extLst>
          </p:cNvPr>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a:extLst>
              <a:ext uri="{FF2B5EF4-FFF2-40B4-BE49-F238E27FC236}">
                <a16:creationId xmlns:a16="http://schemas.microsoft.com/office/drawing/2014/main" id="{244412C4-262C-F408-FF14-A68664487F99}"/>
              </a:ext>
            </a:extLst>
          </p:cNvPr>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a:extLst>
              <a:ext uri="{FF2B5EF4-FFF2-40B4-BE49-F238E27FC236}">
                <a16:creationId xmlns:a16="http://schemas.microsoft.com/office/drawing/2014/main" id="{5A81A3C6-C932-9CA4-7181-96C2062AC13C}"/>
              </a:ext>
            </a:extLst>
          </p:cNvPr>
          <p:cNvCxnSpPr>
            <a:stCxn id="199" idx="4"/>
            <a:endCxn id="211" idx="0"/>
          </p:cNvCxnSpPr>
          <p:nvPr/>
        </p:nvCxnSpPr>
        <p:spPr>
          <a:xfrm>
            <a:off x="4529313" y="2934150"/>
            <a:ext cx="0" cy="436500"/>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a:extLst>
              <a:ext uri="{FF2B5EF4-FFF2-40B4-BE49-F238E27FC236}">
                <a16:creationId xmlns:a16="http://schemas.microsoft.com/office/drawing/2014/main" id="{DCEB0645-005A-BDFC-D891-613CB92D15B9}"/>
              </a:ext>
            </a:extLst>
          </p:cNvPr>
          <p:cNvCxnSpPr>
            <a:stCxn id="199" idx="4"/>
            <a:endCxn id="212" idx="1"/>
          </p:cNvCxnSpPr>
          <p:nvPr/>
        </p:nvCxnSpPr>
        <p:spPr>
          <a:xfrm>
            <a:off x="4529313" y="2934150"/>
            <a:ext cx="384600" cy="476400"/>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a:extLst>
              <a:ext uri="{FF2B5EF4-FFF2-40B4-BE49-F238E27FC236}">
                <a16:creationId xmlns:a16="http://schemas.microsoft.com/office/drawing/2014/main" id="{604679E8-FD03-2F54-A3B4-0412498F18C8}"/>
              </a:ext>
            </a:extLst>
          </p:cNvPr>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6" name="Google Shape;216;p24">
            <a:extLst>
              <a:ext uri="{FF2B5EF4-FFF2-40B4-BE49-F238E27FC236}">
                <a16:creationId xmlns:a16="http://schemas.microsoft.com/office/drawing/2014/main" id="{69AF9C8F-21F6-E49A-2133-6551F7CD077B}"/>
              </a:ext>
            </a:extLst>
          </p:cNvPr>
          <p:cNvCxnSpPr>
            <a:cxnSpLocks/>
          </p:cNvCxnSpPr>
          <p:nvPr/>
        </p:nvCxnSpPr>
        <p:spPr>
          <a:xfrm flipH="1">
            <a:off x="5755563" y="2940787"/>
            <a:ext cx="399900" cy="476400"/>
          </a:xfrm>
          <a:prstGeom prst="straightConnector1">
            <a:avLst/>
          </a:prstGeom>
          <a:noFill/>
          <a:ln w="9525" cap="flat" cmpd="sng">
            <a:solidFill>
              <a:srgbClr val="DD7E6B"/>
            </a:solidFill>
            <a:prstDash val="solid"/>
            <a:round/>
            <a:headEnd type="none" w="med" len="med"/>
            <a:tailEnd type="triangle" w="med" len="med"/>
          </a:ln>
        </p:spPr>
      </p:cxnSp>
      <p:sp>
        <p:nvSpPr>
          <p:cNvPr id="217" name="Google Shape;217;p24">
            <a:extLst>
              <a:ext uri="{FF2B5EF4-FFF2-40B4-BE49-F238E27FC236}">
                <a16:creationId xmlns:a16="http://schemas.microsoft.com/office/drawing/2014/main" id="{7E1E35F5-EE00-1D28-38CD-0ED2019BFE88}"/>
              </a:ext>
            </a:extLst>
          </p:cNvPr>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a:extLst>
              <a:ext uri="{FF2B5EF4-FFF2-40B4-BE49-F238E27FC236}">
                <a16:creationId xmlns:a16="http://schemas.microsoft.com/office/drawing/2014/main" id="{C76A3A4A-5A9E-B332-F1CA-AB3FABE8AC4F}"/>
              </a:ext>
            </a:extLst>
          </p:cNvPr>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9" name="Google Shape;219;p24">
            <a:extLst>
              <a:ext uri="{FF2B5EF4-FFF2-40B4-BE49-F238E27FC236}">
                <a16:creationId xmlns:a16="http://schemas.microsoft.com/office/drawing/2014/main" id="{661027AA-303E-239C-A6D1-77EFA9969FE8}"/>
              </a:ext>
            </a:extLst>
          </p:cNvPr>
          <p:cNvCxnSpPr>
            <a:stCxn id="200" idx="4"/>
            <a:endCxn id="217" idx="0"/>
          </p:cNvCxnSpPr>
          <p:nvPr/>
        </p:nvCxnSpPr>
        <p:spPr>
          <a:xfrm>
            <a:off x="6166413" y="2934150"/>
            <a:ext cx="0" cy="420300"/>
          </a:xfrm>
          <a:prstGeom prst="straightConnector1">
            <a:avLst/>
          </a:prstGeom>
          <a:noFill/>
          <a:ln w="9525" cap="flat" cmpd="sng">
            <a:solidFill>
              <a:srgbClr val="DD7E6B"/>
            </a:solidFill>
            <a:prstDash val="solid"/>
            <a:round/>
            <a:headEnd type="none" w="med" len="med"/>
            <a:tailEnd type="triangle" w="med" len="med"/>
          </a:ln>
        </p:spPr>
      </p:cxnSp>
      <p:cxnSp>
        <p:nvCxnSpPr>
          <p:cNvPr id="220" name="Google Shape;220;p24">
            <a:extLst>
              <a:ext uri="{FF2B5EF4-FFF2-40B4-BE49-F238E27FC236}">
                <a16:creationId xmlns:a16="http://schemas.microsoft.com/office/drawing/2014/main" id="{B32C7C3E-A5E9-F3FD-0851-08DAF9060954}"/>
              </a:ext>
            </a:extLst>
          </p:cNvPr>
          <p:cNvCxnSpPr>
            <a:stCxn id="200" idx="4"/>
            <a:endCxn id="218" idx="1"/>
          </p:cNvCxnSpPr>
          <p:nvPr/>
        </p:nvCxnSpPr>
        <p:spPr>
          <a:xfrm>
            <a:off x="6166413" y="2934150"/>
            <a:ext cx="324600" cy="476400"/>
          </a:xfrm>
          <a:prstGeom prst="straightConnector1">
            <a:avLst/>
          </a:prstGeom>
          <a:noFill/>
          <a:ln w="9525" cap="flat" cmpd="sng">
            <a:solidFill>
              <a:srgbClr val="DD7E6B"/>
            </a:solidFill>
            <a:prstDash val="solid"/>
            <a:round/>
            <a:headEnd type="none" w="med" len="med"/>
            <a:tailEnd type="triangle" w="med" len="med"/>
          </a:ln>
        </p:spPr>
      </p:cxnSp>
      <p:sp>
        <p:nvSpPr>
          <p:cNvPr id="32" name="TextBox 31">
            <a:extLst>
              <a:ext uri="{FF2B5EF4-FFF2-40B4-BE49-F238E27FC236}">
                <a16:creationId xmlns:a16="http://schemas.microsoft.com/office/drawing/2014/main" id="{A7248E87-F4FC-11F0-C2B2-9EFF6BFCEFA8}"/>
              </a:ext>
            </a:extLst>
          </p:cNvPr>
          <p:cNvSpPr txBox="1"/>
          <p:nvPr/>
        </p:nvSpPr>
        <p:spPr>
          <a:xfrm>
            <a:off x="4242009" y="1341569"/>
            <a:ext cx="373487" cy="584775"/>
          </a:xfrm>
          <a:prstGeom prst="rect">
            <a:avLst/>
          </a:prstGeom>
          <a:noFill/>
        </p:spPr>
        <p:txBody>
          <a:bodyPr wrap="square" rtlCol="0">
            <a:spAutoFit/>
          </a:bodyPr>
          <a:lstStyle/>
          <a:p>
            <a:r>
              <a:rPr lang="en-US" sz="3200"/>
              <a:t>✉️</a:t>
            </a:r>
          </a:p>
        </p:txBody>
      </p:sp>
      <p:sp>
        <p:nvSpPr>
          <p:cNvPr id="33" name="TextBox 32">
            <a:extLst>
              <a:ext uri="{FF2B5EF4-FFF2-40B4-BE49-F238E27FC236}">
                <a16:creationId xmlns:a16="http://schemas.microsoft.com/office/drawing/2014/main" id="{6D252411-00A6-0590-A4E7-C963044E6534}"/>
              </a:ext>
            </a:extLst>
          </p:cNvPr>
          <p:cNvSpPr txBox="1"/>
          <p:nvPr/>
        </p:nvSpPr>
        <p:spPr>
          <a:xfrm>
            <a:off x="4237106" y="1334086"/>
            <a:ext cx="373487" cy="584775"/>
          </a:xfrm>
          <a:prstGeom prst="rect">
            <a:avLst/>
          </a:prstGeom>
          <a:noFill/>
        </p:spPr>
        <p:txBody>
          <a:bodyPr wrap="square" rtlCol="0">
            <a:spAutoFit/>
          </a:bodyPr>
          <a:lstStyle/>
          <a:p>
            <a:r>
              <a:rPr lang="en-US" sz="3200"/>
              <a:t>✉️</a:t>
            </a:r>
          </a:p>
        </p:txBody>
      </p:sp>
      <p:sp>
        <p:nvSpPr>
          <p:cNvPr id="34" name="TextBox 33">
            <a:extLst>
              <a:ext uri="{FF2B5EF4-FFF2-40B4-BE49-F238E27FC236}">
                <a16:creationId xmlns:a16="http://schemas.microsoft.com/office/drawing/2014/main" id="{CF2F30EB-4656-9E51-6F58-BFBED82AAD19}"/>
              </a:ext>
            </a:extLst>
          </p:cNvPr>
          <p:cNvSpPr txBox="1"/>
          <p:nvPr/>
        </p:nvSpPr>
        <p:spPr>
          <a:xfrm>
            <a:off x="4237107" y="1308962"/>
            <a:ext cx="373487" cy="584775"/>
          </a:xfrm>
          <a:prstGeom prst="rect">
            <a:avLst/>
          </a:prstGeom>
          <a:noFill/>
        </p:spPr>
        <p:txBody>
          <a:bodyPr wrap="square" rtlCol="0">
            <a:spAutoFit/>
          </a:bodyPr>
          <a:lstStyle/>
          <a:p>
            <a:r>
              <a:rPr lang="en-US" sz="3200"/>
              <a:t>✉️</a:t>
            </a:r>
          </a:p>
        </p:txBody>
      </p:sp>
      <p:sp>
        <p:nvSpPr>
          <p:cNvPr id="38" name="TextBox 37">
            <a:extLst>
              <a:ext uri="{FF2B5EF4-FFF2-40B4-BE49-F238E27FC236}">
                <a16:creationId xmlns:a16="http://schemas.microsoft.com/office/drawing/2014/main" id="{27B4083B-A9CF-02D8-D73D-5C7DA84ED4A8}"/>
              </a:ext>
            </a:extLst>
          </p:cNvPr>
          <p:cNvSpPr txBox="1"/>
          <p:nvPr/>
        </p:nvSpPr>
        <p:spPr>
          <a:xfrm>
            <a:off x="2361962" y="2502375"/>
            <a:ext cx="373487" cy="584775"/>
          </a:xfrm>
          <a:prstGeom prst="rect">
            <a:avLst/>
          </a:prstGeom>
          <a:noFill/>
        </p:spPr>
        <p:txBody>
          <a:bodyPr wrap="square" rtlCol="0">
            <a:spAutoFit/>
          </a:bodyPr>
          <a:lstStyle/>
          <a:p>
            <a:r>
              <a:rPr lang="en-US" sz="3200"/>
              <a:t>✉️</a:t>
            </a:r>
          </a:p>
        </p:txBody>
      </p:sp>
      <p:sp>
        <p:nvSpPr>
          <p:cNvPr id="39" name="TextBox 38">
            <a:extLst>
              <a:ext uri="{FF2B5EF4-FFF2-40B4-BE49-F238E27FC236}">
                <a16:creationId xmlns:a16="http://schemas.microsoft.com/office/drawing/2014/main" id="{63E97DB6-AB93-E878-A84C-ECB0935BDB8D}"/>
              </a:ext>
            </a:extLst>
          </p:cNvPr>
          <p:cNvSpPr txBox="1"/>
          <p:nvPr/>
        </p:nvSpPr>
        <p:spPr>
          <a:xfrm>
            <a:off x="2371053" y="2502374"/>
            <a:ext cx="373487" cy="584775"/>
          </a:xfrm>
          <a:prstGeom prst="rect">
            <a:avLst/>
          </a:prstGeom>
          <a:noFill/>
        </p:spPr>
        <p:txBody>
          <a:bodyPr wrap="square" rtlCol="0">
            <a:spAutoFit/>
          </a:bodyPr>
          <a:lstStyle/>
          <a:p>
            <a:r>
              <a:rPr lang="en-US" sz="3200"/>
              <a:t>✉️</a:t>
            </a:r>
          </a:p>
        </p:txBody>
      </p:sp>
      <p:sp>
        <p:nvSpPr>
          <p:cNvPr id="40" name="TextBox 39">
            <a:extLst>
              <a:ext uri="{FF2B5EF4-FFF2-40B4-BE49-F238E27FC236}">
                <a16:creationId xmlns:a16="http://schemas.microsoft.com/office/drawing/2014/main" id="{E18AE6DD-F2C7-D099-DC98-686309980064}"/>
              </a:ext>
            </a:extLst>
          </p:cNvPr>
          <p:cNvSpPr txBox="1"/>
          <p:nvPr/>
        </p:nvSpPr>
        <p:spPr>
          <a:xfrm>
            <a:off x="2344958" y="2496959"/>
            <a:ext cx="373487" cy="584775"/>
          </a:xfrm>
          <a:prstGeom prst="rect">
            <a:avLst/>
          </a:prstGeom>
          <a:noFill/>
        </p:spPr>
        <p:txBody>
          <a:bodyPr wrap="square" rtlCol="0">
            <a:spAutoFit/>
          </a:bodyPr>
          <a:lstStyle/>
          <a:p>
            <a:r>
              <a:rPr lang="en-US" sz="3200"/>
              <a:t>✉️</a:t>
            </a:r>
          </a:p>
        </p:txBody>
      </p:sp>
      <p:sp>
        <p:nvSpPr>
          <p:cNvPr id="44" name="TextBox 43">
            <a:extLst>
              <a:ext uri="{FF2B5EF4-FFF2-40B4-BE49-F238E27FC236}">
                <a16:creationId xmlns:a16="http://schemas.microsoft.com/office/drawing/2014/main" id="{9C8CF871-CF76-A206-B94F-DCF33B4B0F60}"/>
              </a:ext>
            </a:extLst>
          </p:cNvPr>
          <p:cNvSpPr txBox="1"/>
          <p:nvPr/>
        </p:nvSpPr>
        <p:spPr>
          <a:xfrm>
            <a:off x="3996322" y="2496959"/>
            <a:ext cx="373487" cy="584775"/>
          </a:xfrm>
          <a:prstGeom prst="rect">
            <a:avLst/>
          </a:prstGeom>
          <a:noFill/>
        </p:spPr>
        <p:txBody>
          <a:bodyPr wrap="square" rtlCol="0">
            <a:spAutoFit/>
          </a:bodyPr>
          <a:lstStyle/>
          <a:p>
            <a:r>
              <a:rPr lang="en-US" sz="3200"/>
              <a:t>✉️</a:t>
            </a:r>
          </a:p>
        </p:txBody>
      </p:sp>
      <p:sp>
        <p:nvSpPr>
          <p:cNvPr id="45" name="TextBox 44">
            <a:extLst>
              <a:ext uri="{FF2B5EF4-FFF2-40B4-BE49-F238E27FC236}">
                <a16:creationId xmlns:a16="http://schemas.microsoft.com/office/drawing/2014/main" id="{20FEF8DD-5DDD-CA5A-1087-0B0FE5799B09}"/>
              </a:ext>
            </a:extLst>
          </p:cNvPr>
          <p:cNvSpPr txBox="1"/>
          <p:nvPr/>
        </p:nvSpPr>
        <p:spPr>
          <a:xfrm>
            <a:off x="3998542" y="2500886"/>
            <a:ext cx="373487" cy="584775"/>
          </a:xfrm>
          <a:prstGeom prst="rect">
            <a:avLst/>
          </a:prstGeom>
          <a:noFill/>
        </p:spPr>
        <p:txBody>
          <a:bodyPr wrap="square" rtlCol="0">
            <a:spAutoFit/>
          </a:bodyPr>
          <a:lstStyle/>
          <a:p>
            <a:r>
              <a:rPr lang="en-US" sz="3200"/>
              <a:t>✉️</a:t>
            </a:r>
          </a:p>
        </p:txBody>
      </p:sp>
      <p:sp>
        <p:nvSpPr>
          <p:cNvPr id="46" name="TextBox 45">
            <a:extLst>
              <a:ext uri="{FF2B5EF4-FFF2-40B4-BE49-F238E27FC236}">
                <a16:creationId xmlns:a16="http://schemas.microsoft.com/office/drawing/2014/main" id="{0FE262F8-7BAF-C2DA-7CC2-341332C6A987}"/>
              </a:ext>
            </a:extLst>
          </p:cNvPr>
          <p:cNvSpPr txBox="1"/>
          <p:nvPr/>
        </p:nvSpPr>
        <p:spPr>
          <a:xfrm>
            <a:off x="4006357" y="2505526"/>
            <a:ext cx="373487" cy="584775"/>
          </a:xfrm>
          <a:prstGeom prst="rect">
            <a:avLst/>
          </a:prstGeom>
          <a:noFill/>
        </p:spPr>
        <p:txBody>
          <a:bodyPr wrap="square" rtlCol="0">
            <a:spAutoFit/>
          </a:bodyPr>
          <a:lstStyle/>
          <a:p>
            <a:r>
              <a:rPr lang="en-US" sz="3200"/>
              <a:t>✉️</a:t>
            </a:r>
          </a:p>
        </p:txBody>
      </p:sp>
      <p:sp>
        <p:nvSpPr>
          <p:cNvPr id="47" name="TextBox 46">
            <a:extLst>
              <a:ext uri="{FF2B5EF4-FFF2-40B4-BE49-F238E27FC236}">
                <a16:creationId xmlns:a16="http://schemas.microsoft.com/office/drawing/2014/main" id="{3D6C2621-21A3-1E11-FD38-EB7D77702CA6}"/>
              </a:ext>
            </a:extLst>
          </p:cNvPr>
          <p:cNvSpPr txBox="1"/>
          <p:nvPr/>
        </p:nvSpPr>
        <p:spPr>
          <a:xfrm>
            <a:off x="5613751" y="2505526"/>
            <a:ext cx="373487" cy="584775"/>
          </a:xfrm>
          <a:prstGeom prst="rect">
            <a:avLst/>
          </a:prstGeom>
          <a:noFill/>
        </p:spPr>
        <p:txBody>
          <a:bodyPr wrap="square" rtlCol="0">
            <a:spAutoFit/>
          </a:bodyPr>
          <a:lstStyle/>
          <a:p>
            <a:r>
              <a:rPr lang="en-US" sz="3200"/>
              <a:t>✉️</a:t>
            </a:r>
          </a:p>
        </p:txBody>
      </p:sp>
      <p:sp>
        <p:nvSpPr>
          <p:cNvPr id="48" name="TextBox 47">
            <a:extLst>
              <a:ext uri="{FF2B5EF4-FFF2-40B4-BE49-F238E27FC236}">
                <a16:creationId xmlns:a16="http://schemas.microsoft.com/office/drawing/2014/main" id="{BBB8E612-B136-148E-6963-D52A866FB77C}"/>
              </a:ext>
            </a:extLst>
          </p:cNvPr>
          <p:cNvSpPr txBox="1"/>
          <p:nvPr/>
        </p:nvSpPr>
        <p:spPr>
          <a:xfrm>
            <a:off x="5606006" y="2495001"/>
            <a:ext cx="373487" cy="584775"/>
          </a:xfrm>
          <a:prstGeom prst="rect">
            <a:avLst/>
          </a:prstGeom>
          <a:noFill/>
        </p:spPr>
        <p:txBody>
          <a:bodyPr wrap="square" rtlCol="0">
            <a:spAutoFit/>
          </a:bodyPr>
          <a:lstStyle/>
          <a:p>
            <a:r>
              <a:rPr lang="en-US" sz="3200"/>
              <a:t>✉️</a:t>
            </a:r>
          </a:p>
        </p:txBody>
      </p:sp>
      <p:sp>
        <p:nvSpPr>
          <p:cNvPr id="49" name="TextBox 48">
            <a:extLst>
              <a:ext uri="{FF2B5EF4-FFF2-40B4-BE49-F238E27FC236}">
                <a16:creationId xmlns:a16="http://schemas.microsoft.com/office/drawing/2014/main" id="{479947BB-3AD9-AAF6-FB77-1C74BA9718DC}"/>
              </a:ext>
            </a:extLst>
          </p:cNvPr>
          <p:cNvSpPr txBox="1"/>
          <p:nvPr/>
        </p:nvSpPr>
        <p:spPr>
          <a:xfrm>
            <a:off x="5606005" y="2493212"/>
            <a:ext cx="373487" cy="584775"/>
          </a:xfrm>
          <a:prstGeom prst="rect">
            <a:avLst/>
          </a:prstGeom>
          <a:noFill/>
        </p:spPr>
        <p:txBody>
          <a:bodyPr wrap="square" rtlCol="0">
            <a:spAutoFit/>
          </a:bodyPr>
          <a:lstStyle/>
          <a:p>
            <a:r>
              <a:rPr lang="en-US" sz="3200"/>
              <a:t>✉️</a:t>
            </a:r>
          </a:p>
        </p:txBody>
      </p:sp>
      <p:sp>
        <p:nvSpPr>
          <p:cNvPr id="50" name="TextBox 49">
            <a:extLst>
              <a:ext uri="{FF2B5EF4-FFF2-40B4-BE49-F238E27FC236}">
                <a16:creationId xmlns:a16="http://schemas.microsoft.com/office/drawing/2014/main" id="{C3C79274-9F36-ACE9-22E5-DD0CB8E7A982}"/>
              </a:ext>
            </a:extLst>
          </p:cNvPr>
          <p:cNvSpPr txBox="1"/>
          <p:nvPr/>
        </p:nvSpPr>
        <p:spPr>
          <a:xfrm>
            <a:off x="311700" y="1388830"/>
            <a:ext cx="2033258" cy="307777"/>
          </a:xfrm>
          <a:prstGeom prst="rect">
            <a:avLst/>
          </a:prstGeom>
          <a:noFill/>
        </p:spPr>
        <p:txBody>
          <a:bodyPr wrap="square" rtlCol="0">
            <a:spAutoFit/>
          </a:bodyPr>
          <a:lstStyle/>
          <a:p>
            <a:r>
              <a:rPr lang="en-US" dirty="0"/>
              <a:t>Message ID: 0, 1, 2, </a:t>
            </a:r>
            <a:r>
              <a:rPr lang="en-US" dirty="0">
                <a:solidFill>
                  <a:srgbClr val="FF0000"/>
                </a:solidFill>
              </a:rPr>
              <a:t>3</a:t>
            </a:r>
          </a:p>
        </p:txBody>
      </p:sp>
      <p:graphicFrame>
        <p:nvGraphicFramePr>
          <p:cNvPr id="2" name="Table 1">
            <a:extLst>
              <a:ext uri="{FF2B5EF4-FFF2-40B4-BE49-F238E27FC236}">
                <a16:creationId xmlns:a16="http://schemas.microsoft.com/office/drawing/2014/main" id="{F27E8FC9-5B80-97E1-9D00-DBBB0BA22179}"/>
              </a:ext>
            </a:extLst>
          </p:cNvPr>
          <p:cNvGraphicFramePr>
            <a:graphicFrameLocks noGrp="1"/>
          </p:cNvGraphicFramePr>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extLst>
      <p:ext uri="{BB962C8B-B14F-4D97-AF65-F5344CB8AC3E}">
        <p14:creationId xmlns:p14="http://schemas.microsoft.com/office/powerpoint/2010/main" val="2843926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8 -0.00524 L -0.20625 0.23179 " pathEditMode="relative" rAng="0" ptsTypes="AA">
                                      <p:cBhvr>
                                        <p:cTn id="6" dur="500" fill="hold"/>
                                        <p:tgtEl>
                                          <p:spTgt spid="32"/>
                                        </p:tgtEl>
                                        <p:attrNameLst>
                                          <p:attrName>ppt_x</p:attrName>
                                          <p:attrName>ppt_y</p:attrName>
                                        </p:attrNameLst>
                                      </p:cBhvr>
                                      <p:rCtr x="-10208" y="11852"/>
                                    </p:animMotion>
                                  </p:childTnLst>
                                </p:cTn>
                              </p:par>
                              <p:par>
                                <p:cTn id="7" presetID="0" presetClass="path" presetSubtype="0" accel="50000" decel="50000" fill="hold" grpId="0" nodeType="withEffect">
                                  <p:stCondLst>
                                    <p:cond delay="0"/>
                                  </p:stCondLst>
                                  <p:childTnLst>
                                    <p:animMotion origin="layout" path="M 0.02448 -0.00525 L -0.02378 0.22809 " pathEditMode="relative" rAng="0" ptsTypes="AA">
                                      <p:cBhvr>
                                        <p:cTn id="8" dur="500" fill="hold"/>
                                        <p:tgtEl>
                                          <p:spTgt spid="33"/>
                                        </p:tgtEl>
                                        <p:attrNameLst>
                                          <p:attrName>ppt_x</p:attrName>
                                          <p:attrName>ppt_y</p:attrName>
                                        </p:attrNameLst>
                                      </p:cBhvr>
                                      <p:rCtr x="-2413" y="11667"/>
                                    </p:animMotion>
                                  </p:childTnLst>
                                </p:cTn>
                              </p:par>
                              <p:par>
                                <p:cTn id="9" presetID="0" presetClass="path" presetSubtype="0" accel="50000" decel="50000" fill="hold" grpId="0" nodeType="withEffect">
                                  <p:stCondLst>
                                    <p:cond delay="0"/>
                                  </p:stCondLst>
                                  <p:childTnLst>
                                    <p:animMotion origin="layout" path="M -0.00069 0.00432 L 0.1526 0.23796 " pathEditMode="relative" rAng="0" ptsTypes="AA">
                                      <p:cBhvr>
                                        <p:cTn id="10" dur="500" fill="hold"/>
                                        <p:tgtEl>
                                          <p:spTgt spid="34"/>
                                        </p:tgtEl>
                                        <p:attrNameLst>
                                          <p:attrName>ppt_x</p:attrName>
                                          <p:attrName>ppt_y</p:attrName>
                                        </p:attrNameLst>
                                      </p:cBhvr>
                                      <p:rCtr x="7656" y="11667"/>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0" presetClass="path" presetSubtype="0" accel="50000" decel="50000" fill="hold" grpId="0" nodeType="withEffect">
                                  <p:stCondLst>
                                    <p:cond delay="0"/>
                                  </p:stCondLst>
                                  <p:childTnLst>
                                    <p:animMotion origin="layout" path="M -0.0007 0.00617 L -0.01164 0.24228 " pathEditMode="relative" rAng="0" ptsTypes="AA">
                                      <p:cBhvr>
                                        <p:cTn id="20" dur="500" fill="hold"/>
                                        <p:tgtEl>
                                          <p:spTgt spid="38"/>
                                        </p:tgtEl>
                                        <p:attrNameLst>
                                          <p:attrName>ppt_x</p:attrName>
                                          <p:attrName>ppt_y</p:attrName>
                                        </p:attrNameLst>
                                      </p:cBhvr>
                                      <p:rCtr x="-556" y="11790"/>
                                    </p:animMotion>
                                  </p:childTnLst>
                                </p:cTn>
                              </p:par>
                              <p:par>
                                <p:cTn id="21" presetID="0" presetClass="path" presetSubtype="0" accel="50000" decel="50000" fill="hold" grpId="0" nodeType="withEffect">
                                  <p:stCondLst>
                                    <p:cond delay="0"/>
                                  </p:stCondLst>
                                  <p:childTnLst>
                                    <p:animMotion origin="layout" path="M 3.88889E-6 -3.95062E-6 L 0.08819 0.24074 " pathEditMode="relative" rAng="0" ptsTypes="AA">
                                      <p:cBhvr>
                                        <p:cTn id="22" dur="500" fill="hold"/>
                                        <p:tgtEl>
                                          <p:spTgt spid="40"/>
                                        </p:tgtEl>
                                        <p:attrNameLst>
                                          <p:attrName>ppt_x</p:attrName>
                                          <p:attrName>ppt_y</p:attrName>
                                        </p:attrNameLst>
                                      </p:cBhvr>
                                      <p:rCtr x="4410" y="12037"/>
                                    </p:animMotion>
                                  </p:childTnLst>
                                </p:cTn>
                              </p:par>
                              <p:par>
                                <p:cTn id="23" presetID="0" presetClass="path" presetSubtype="0" accel="50000" decel="50000" fill="hold" grpId="0" nodeType="withEffect">
                                  <p:stCondLst>
                                    <p:cond delay="0"/>
                                  </p:stCondLst>
                                  <p:childTnLst>
                                    <p:animMotion origin="layout" path="M 2.5E-6 1.23457E-7 L 0.03472 0.24105 " pathEditMode="relative" rAng="0" ptsTypes="AA">
                                      <p:cBhvr>
                                        <p:cTn id="24" dur="500" fill="hold"/>
                                        <p:tgtEl>
                                          <p:spTgt spid="39"/>
                                        </p:tgtEl>
                                        <p:attrNameLst>
                                          <p:attrName>ppt_x</p:attrName>
                                          <p:attrName>ppt_y</p:attrName>
                                        </p:attrNameLst>
                                      </p:cBhvr>
                                      <p:rCtr x="1736" y="12037"/>
                                    </p:animMotion>
                                  </p:childTnLst>
                                </p:cTn>
                              </p:par>
                              <p:par>
                                <p:cTn id="25" presetID="1"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0007 0.00618 L -0.02553 0.23581 " pathEditMode="relative" rAng="0" ptsTypes="AA">
                                      <p:cBhvr>
                                        <p:cTn id="34" dur="500" fill="hold"/>
                                        <p:tgtEl>
                                          <p:spTgt spid="44"/>
                                        </p:tgtEl>
                                        <p:attrNameLst>
                                          <p:attrName>ppt_x</p:attrName>
                                          <p:attrName>ppt_y</p:attrName>
                                        </p:attrNameLst>
                                      </p:cBhvr>
                                      <p:rCtr x="-1250" y="11481"/>
                                    </p:animMotion>
                                  </p:childTnLst>
                                </p:cTn>
                              </p:par>
                              <p:par>
                                <p:cTn id="35" presetID="0" presetClass="path" presetSubtype="0" accel="50000" decel="50000" fill="hold" grpId="0" nodeType="withEffect">
                                  <p:stCondLst>
                                    <p:cond delay="0"/>
                                  </p:stCondLst>
                                  <p:childTnLst>
                                    <p:animMotion origin="layout" path="M 3.05556E-6 2.83951E-6 L 0.08003 0.22808 " pathEditMode="relative" rAng="0" ptsTypes="AA">
                                      <p:cBhvr>
                                        <p:cTn id="36" dur="500" fill="hold"/>
                                        <p:tgtEl>
                                          <p:spTgt spid="46"/>
                                        </p:tgtEl>
                                        <p:attrNameLst>
                                          <p:attrName>ppt_x</p:attrName>
                                          <p:attrName>ppt_y</p:attrName>
                                        </p:attrNameLst>
                                      </p:cBhvr>
                                      <p:rCtr x="3993" y="11389"/>
                                    </p:animMotion>
                                  </p:childTnLst>
                                </p:cTn>
                              </p:par>
                              <p:par>
                                <p:cTn id="37" presetID="0" presetClass="path" presetSubtype="0" accel="50000" decel="50000" fill="hold" grpId="0" nodeType="withEffect">
                                  <p:stCondLst>
                                    <p:cond delay="0"/>
                                  </p:stCondLst>
                                  <p:childTnLst>
                                    <p:animMotion origin="layout" path="M 1.11111E-6 -1.23457E-6 L 0.02674 0.23272 " pathEditMode="relative" rAng="0" ptsTypes="AA">
                                      <p:cBhvr>
                                        <p:cTn id="38" dur="500" fill="hold"/>
                                        <p:tgtEl>
                                          <p:spTgt spid="45"/>
                                        </p:tgtEl>
                                        <p:attrNameLst>
                                          <p:attrName>ppt_x</p:attrName>
                                          <p:attrName>ppt_y</p:attrName>
                                        </p:attrNameLst>
                                      </p:cBhvr>
                                      <p:rCtr x="1337" y="11636"/>
                                    </p:animMotion>
                                  </p:childTnLst>
                                </p:cTn>
                              </p:par>
                              <p:par>
                                <p:cTn id="39" presetID="1" presetClass="entr" presetSubtype="0" fill="hold" grpId="1"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0" nodeType="clickEffect">
                                  <p:stCondLst>
                                    <p:cond delay="0"/>
                                  </p:stCondLst>
                                  <p:childTnLst>
                                    <p:animMotion origin="layout" path="M -0.00069 0.00617 L -0.02726 0.22932 " pathEditMode="relative" rAng="0" ptsTypes="AA">
                                      <p:cBhvr>
                                        <p:cTn id="48" dur="500" fill="hold"/>
                                        <p:tgtEl>
                                          <p:spTgt spid="47"/>
                                        </p:tgtEl>
                                        <p:attrNameLst>
                                          <p:attrName>ppt_x</p:attrName>
                                          <p:attrName>ppt_y</p:attrName>
                                        </p:attrNameLst>
                                      </p:cBhvr>
                                      <p:rCtr x="-1337" y="11142"/>
                                    </p:animMotion>
                                  </p:childTnLst>
                                </p:cTn>
                              </p:par>
                              <p:par>
                                <p:cTn id="49" presetID="0" presetClass="path" presetSubtype="0" accel="50000" decel="50000" fill="hold" grpId="0" nodeType="withEffect">
                                  <p:stCondLst>
                                    <p:cond delay="0"/>
                                  </p:stCondLst>
                                  <p:childTnLst>
                                    <p:animMotion origin="layout" path="M 3.05556E-6 3.33333E-6 L 0.08003 0.23271 " pathEditMode="relative" rAng="0" ptsTypes="AA">
                                      <p:cBhvr>
                                        <p:cTn id="50" dur="500" fill="hold"/>
                                        <p:tgtEl>
                                          <p:spTgt spid="49"/>
                                        </p:tgtEl>
                                        <p:attrNameLst>
                                          <p:attrName>ppt_x</p:attrName>
                                          <p:attrName>ppt_y</p:attrName>
                                        </p:attrNameLst>
                                      </p:cBhvr>
                                      <p:rCtr x="3993" y="11636"/>
                                    </p:animMotion>
                                  </p:childTnLst>
                                </p:cTn>
                              </p:par>
                              <p:par>
                                <p:cTn id="51" presetID="0" presetClass="path" presetSubtype="0" accel="50000" decel="50000" fill="hold" grpId="0" nodeType="withEffect">
                                  <p:stCondLst>
                                    <p:cond delay="0"/>
                                  </p:stCondLst>
                                  <p:childTnLst>
                                    <p:animMotion origin="layout" path="M 3.05556E-6 4.69136E-6 L 0.03107 0.23117 " pathEditMode="relative" rAng="0" ptsTypes="AA">
                                      <p:cBhvr>
                                        <p:cTn id="52" dur="500" fill="hold"/>
                                        <p:tgtEl>
                                          <p:spTgt spid="48"/>
                                        </p:tgtEl>
                                        <p:attrNameLst>
                                          <p:attrName>ppt_x</p:attrName>
                                          <p:attrName>ppt_y</p:attrName>
                                        </p:attrNameLst>
                                      </p:cBhvr>
                                      <p:rCtr x="1545" y="1154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38" grpId="1"/>
      <p:bldP spid="39" grpId="0"/>
      <p:bldP spid="39" grpId="1"/>
      <p:bldP spid="40" grpId="0"/>
      <p:bldP spid="40" grpId="1"/>
      <p:bldP spid="44" grpId="0"/>
      <p:bldP spid="44" grpId="1"/>
      <p:bldP spid="45" grpId="0"/>
      <p:bldP spid="45" grpId="1"/>
      <p:bldP spid="46" grpId="0"/>
      <p:bldP spid="46" grpId="1"/>
      <p:bldP spid="47" grpId="0"/>
      <p:bldP spid="47" grpId="1"/>
      <p:bldP spid="48" grpId="0"/>
      <p:bldP spid="48" grpId="1"/>
      <p:bldP spid="49" grpId="0"/>
      <p:bldP spid="4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9D133BC3-1F87-8003-87ED-E6608AE55702}"/>
            </a:ext>
          </a:extLst>
        </p:cNvPr>
        <p:cNvGrpSpPr/>
        <p:nvPr/>
      </p:nvGrpSpPr>
      <p:grpSpPr>
        <a:xfrm>
          <a:off x="0" y="0"/>
          <a:ext cx="0" cy="0"/>
          <a:chOff x="0" y="0"/>
          <a:chExt cx="0" cy="0"/>
        </a:xfrm>
      </p:grpSpPr>
      <p:sp>
        <p:nvSpPr>
          <p:cNvPr id="195" name="Google Shape;195;p24">
            <a:extLst>
              <a:ext uri="{FF2B5EF4-FFF2-40B4-BE49-F238E27FC236}">
                <a16:creationId xmlns:a16="http://schemas.microsoft.com/office/drawing/2014/main" id="{EDA20712-B794-6261-B230-14EC3CC7B4B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196" name="Google Shape;196;p24">
            <a:extLst>
              <a:ext uri="{FF2B5EF4-FFF2-40B4-BE49-F238E27FC236}">
                <a16:creationId xmlns:a16="http://schemas.microsoft.com/office/drawing/2014/main" id="{EB002926-B56C-48C3-D514-15245C021EF0}"/>
              </a:ext>
            </a:extLst>
          </p:cNvPr>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a:extLst>
              <a:ext uri="{FF2B5EF4-FFF2-40B4-BE49-F238E27FC236}">
                <a16:creationId xmlns:a16="http://schemas.microsoft.com/office/drawing/2014/main" id="{43F068C0-F1ED-C18A-01DF-A7E2EE527A80}"/>
              </a:ext>
            </a:extLst>
          </p:cNvPr>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a:extLst>
              <a:ext uri="{FF2B5EF4-FFF2-40B4-BE49-F238E27FC236}">
                <a16:creationId xmlns:a16="http://schemas.microsoft.com/office/drawing/2014/main" id="{7D25D139-8BA2-13B8-9997-6AAD2D8A84C6}"/>
              </a:ext>
            </a:extLst>
          </p:cNvPr>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a:extLst>
              <a:ext uri="{FF2B5EF4-FFF2-40B4-BE49-F238E27FC236}">
                <a16:creationId xmlns:a16="http://schemas.microsoft.com/office/drawing/2014/main" id="{1DE51168-68C9-FA2A-D421-3E6CB32C23E3}"/>
              </a:ext>
            </a:extLst>
          </p:cNvPr>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a:extLst>
              <a:ext uri="{FF2B5EF4-FFF2-40B4-BE49-F238E27FC236}">
                <a16:creationId xmlns:a16="http://schemas.microsoft.com/office/drawing/2014/main" id="{AD6D535E-7AEF-0DA9-906A-37B6F60949D8}"/>
              </a:ext>
            </a:extLst>
          </p:cNvPr>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a:extLst>
              <a:ext uri="{FF2B5EF4-FFF2-40B4-BE49-F238E27FC236}">
                <a16:creationId xmlns:a16="http://schemas.microsoft.com/office/drawing/2014/main" id="{E881D02F-7DFF-BE79-114E-014F829AA84B}"/>
              </a:ext>
            </a:extLst>
          </p:cNvPr>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a:extLst>
              <a:ext uri="{FF2B5EF4-FFF2-40B4-BE49-F238E27FC236}">
                <a16:creationId xmlns:a16="http://schemas.microsoft.com/office/drawing/2014/main" id="{CE849CF7-74D2-AF33-A4E2-CCA47BC8A7C0}"/>
              </a:ext>
            </a:extLst>
          </p:cNvPr>
          <p:cNvCxnSpPr>
            <a:cxnSpLocks/>
          </p:cNvCxnSpPr>
          <p:nvPr/>
        </p:nvCxnSpPr>
        <p:spPr>
          <a:xfrm>
            <a:off x="4529313" y="2067713"/>
            <a:ext cx="1514400" cy="5457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a:extLst>
              <a:ext uri="{FF2B5EF4-FFF2-40B4-BE49-F238E27FC236}">
                <a16:creationId xmlns:a16="http://schemas.microsoft.com/office/drawing/2014/main" id="{092578D9-FC59-80F9-72F2-47651F351C9D}"/>
              </a:ext>
            </a:extLst>
          </p:cNvPr>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4" name="Google Shape;204;p24">
            <a:extLst>
              <a:ext uri="{FF2B5EF4-FFF2-40B4-BE49-F238E27FC236}">
                <a16:creationId xmlns:a16="http://schemas.microsoft.com/office/drawing/2014/main" id="{B4F74193-2034-CA17-DDCD-F79390F6D12C}"/>
              </a:ext>
            </a:extLst>
          </p:cNvPr>
          <p:cNvCxnSpPr>
            <a:stCxn id="197" idx="4"/>
            <a:endCxn id="203" idx="7"/>
          </p:cNvCxnSpPr>
          <p:nvPr/>
        </p:nvCxnSpPr>
        <p:spPr>
          <a:xfrm flipH="1">
            <a:off x="2652963" y="2934150"/>
            <a:ext cx="271800" cy="536400"/>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4">
            <a:extLst>
              <a:ext uri="{FF2B5EF4-FFF2-40B4-BE49-F238E27FC236}">
                <a16:creationId xmlns:a16="http://schemas.microsoft.com/office/drawing/2014/main" id="{63948C5E-A1CE-4057-3DD2-4FD23B4E19D1}"/>
              </a:ext>
            </a:extLst>
          </p:cNvPr>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a:extLst>
              <a:ext uri="{FF2B5EF4-FFF2-40B4-BE49-F238E27FC236}">
                <a16:creationId xmlns:a16="http://schemas.microsoft.com/office/drawing/2014/main" id="{725DC177-F2B0-64F5-E92E-5463293EEEB4}"/>
              </a:ext>
            </a:extLst>
          </p:cNvPr>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7" name="Google Shape;207;p24">
            <a:extLst>
              <a:ext uri="{FF2B5EF4-FFF2-40B4-BE49-F238E27FC236}">
                <a16:creationId xmlns:a16="http://schemas.microsoft.com/office/drawing/2014/main" id="{652F6E88-F960-1144-B33E-406F9102DA43}"/>
              </a:ext>
            </a:extLst>
          </p:cNvPr>
          <p:cNvCxnSpPr>
            <a:stCxn id="197" idx="4"/>
            <a:endCxn id="205" idx="0"/>
          </p:cNvCxnSpPr>
          <p:nvPr/>
        </p:nvCxnSpPr>
        <p:spPr>
          <a:xfrm>
            <a:off x="2924763" y="2934150"/>
            <a:ext cx="47400" cy="480300"/>
          </a:xfrm>
          <a:prstGeom prst="straightConnector1">
            <a:avLst/>
          </a:prstGeom>
          <a:noFill/>
          <a:ln w="9525" cap="flat" cmpd="sng">
            <a:solidFill>
              <a:schemeClr val="accent1"/>
            </a:solidFill>
            <a:prstDash val="solid"/>
            <a:round/>
            <a:headEnd type="none" w="med" len="med"/>
            <a:tailEnd type="triangle" w="med" len="med"/>
          </a:ln>
        </p:spPr>
      </p:cxnSp>
      <p:cxnSp>
        <p:nvCxnSpPr>
          <p:cNvPr id="208" name="Google Shape;208;p24">
            <a:extLst>
              <a:ext uri="{FF2B5EF4-FFF2-40B4-BE49-F238E27FC236}">
                <a16:creationId xmlns:a16="http://schemas.microsoft.com/office/drawing/2014/main" id="{8843B60A-DEA1-78C7-E007-48673D97ADE2}"/>
              </a:ext>
            </a:extLst>
          </p:cNvPr>
          <p:cNvCxnSpPr>
            <a:stCxn id="197" idx="4"/>
            <a:endCxn id="206" idx="1"/>
          </p:cNvCxnSpPr>
          <p:nvPr/>
        </p:nvCxnSpPr>
        <p:spPr>
          <a:xfrm>
            <a:off x="2924763" y="2934150"/>
            <a:ext cx="411900" cy="536400"/>
          </a:xfrm>
          <a:prstGeom prst="straightConnector1">
            <a:avLst/>
          </a:prstGeom>
          <a:noFill/>
          <a:ln w="9525" cap="flat" cmpd="sng">
            <a:solidFill>
              <a:schemeClr val="accent1"/>
            </a:solidFill>
            <a:prstDash val="solid"/>
            <a:round/>
            <a:headEnd type="none" w="med" len="med"/>
            <a:tailEnd type="triangle" w="med" len="med"/>
          </a:ln>
        </p:spPr>
      </p:cxnSp>
      <p:sp>
        <p:nvSpPr>
          <p:cNvPr id="209" name="Google Shape;209;p24">
            <a:extLst>
              <a:ext uri="{FF2B5EF4-FFF2-40B4-BE49-F238E27FC236}">
                <a16:creationId xmlns:a16="http://schemas.microsoft.com/office/drawing/2014/main" id="{ACAA014A-6B8E-4FCA-905E-F79E1517DC4E}"/>
              </a:ext>
            </a:extLst>
          </p:cNvPr>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a:extLst>
              <a:ext uri="{FF2B5EF4-FFF2-40B4-BE49-F238E27FC236}">
                <a16:creationId xmlns:a16="http://schemas.microsoft.com/office/drawing/2014/main" id="{FB64A0AA-8D72-4F5E-8A0E-A93EF2ED5940}"/>
              </a:ext>
            </a:extLst>
          </p:cNvPr>
          <p:cNvCxnSpPr>
            <a:stCxn id="199" idx="4"/>
            <a:endCxn id="209" idx="7"/>
          </p:cNvCxnSpPr>
          <p:nvPr/>
        </p:nvCxnSpPr>
        <p:spPr>
          <a:xfrm flipH="1">
            <a:off x="4167213" y="2934150"/>
            <a:ext cx="362100" cy="492600"/>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a:extLst>
              <a:ext uri="{FF2B5EF4-FFF2-40B4-BE49-F238E27FC236}">
                <a16:creationId xmlns:a16="http://schemas.microsoft.com/office/drawing/2014/main" id="{09C7A3B2-8197-839C-6BAE-6147D303597E}"/>
              </a:ext>
            </a:extLst>
          </p:cNvPr>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a:extLst>
              <a:ext uri="{FF2B5EF4-FFF2-40B4-BE49-F238E27FC236}">
                <a16:creationId xmlns:a16="http://schemas.microsoft.com/office/drawing/2014/main" id="{43317553-AB6A-95B5-F08C-480E7DE53E48}"/>
              </a:ext>
            </a:extLst>
          </p:cNvPr>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a:extLst>
              <a:ext uri="{FF2B5EF4-FFF2-40B4-BE49-F238E27FC236}">
                <a16:creationId xmlns:a16="http://schemas.microsoft.com/office/drawing/2014/main" id="{43EA8771-BA06-AFD7-D3F9-FD959E762A4B}"/>
              </a:ext>
            </a:extLst>
          </p:cNvPr>
          <p:cNvCxnSpPr>
            <a:stCxn id="199" idx="4"/>
            <a:endCxn id="211" idx="0"/>
          </p:cNvCxnSpPr>
          <p:nvPr/>
        </p:nvCxnSpPr>
        <p:spPr>
          <a:xfrm>
            <a:off x="4529313" y="2934150"/>
            <a:ext cx="0" cy="436500"/>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a:extLst>
              <a:ext uri="{FF2B5EF4-FFF2-40B4-BE49-F238E27FC236}">
                <a16:creationId xmlns:a16="http://schemas.microsoft.com/office/drawing/2014/main" id="{C2EEFA1D-1D92-03C2-6535-DF0EC82B624D}"/>
              </a:ext>
            </a:extLst>
          </p:cNvPr>
          <p:cNvCxnSpPr>
            <a:stCxn id="199" idx="4"/>
            <a:endCxn id="212" idx="1"/>
          </p:cNvCxnSpPr>
          <p:nvPr/>
        </p:nvCxnSpPr>
        <p:spPr>
          <a:xfrm>
            <a:off x="4529313" y="2934150"/>
            <a:ext cx="384600" cy="476400"/>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a:extLst>
              <a:ext uri="{FF2B5EF4-FFF2-40B4-BE49-F238E27FC236}">
                <a16:creationId xmlns:a16="http://schemas.microsoft.com/office/drawing/2014/main" id="{373362E6-1181-12A9-B4B5-9F647306FAE4}"/>
              </a:ext>
            </a:extLst>
          </p:cNvPr>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6" name="Google Shape;216;p24">
            <a:extLst>
              <a:ext uri="{FF2B5EF4-FFF2-40B4-BE49-F238E27FC236}">
                <a16:creationId xmlns:a16="http://schemas.microsoft.com/office/drawing/2014/main" id="{6A12158C-E036-57D5-F17A-F0A5FBCF96B2}"/>
              </a:ext>
            </a:extLst>
          </p:cNvPr>
          <p:cNvCxnSpPr>
            <a:cxnSpLocks/>
          </p:cNvCxnSpPr>
          <p:nvPr/>
        </p:nvCxnSpPr>
        <p:spPr>
          <a:xfrm flipH="1">
            <a:off x="5755563" y="2940787"/>
            <a:ext cx="399900" cy="476400"/>
          </a:xfrm>
          <a:prstGeom prst="straightConnector1">
            <a:avLst/>
          </a:prstGeom>
          <a:noFill/>
          <a:ln w="9525" cap="flat" cmpd="sng">
            <a:solidFill>
              <a:srgbClr val="DD7E6B"/>
            </a:solidFill>
            <a:prstDash val="solid"/>
            <a:round/>
            <a:headEnd type="none" w="med" len="med"/>
            <a:tailEnd type="triangle" w="med" len="med"/>
          </a:ln>
        </p:spPr>
      </p:cxnSp>
      <p:sp>
        <p:nvSpPr>
          <p:cNvPr id="217" name="Google Shape;217;p24">
            <a:extLst>
              <a:ext uri="{FF2B5EF4-FFF2-40B4-BE49-F238E27FC236}">
                <a16:creationId xmlns:a16="http://schemas.microsoft.com/office/drawing/2014/main" id="{EEFE240E-C1B7-58B0-F3D5-D1BD1EB24A65}"/>
              </a:ext>
            </a:extLst>
          </p:cNvPr>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a:extLst>
              <a:ext uri="{FF2B5EF4-FFF2-40B4-BE49-F238E27FC236}">
                <a16:creationId xmlns:a16="http://schemas.microsoft.com/office/drawing/2014/main" id="{2320F3A4-351E-5426-EC20-523C5734FC4B}"/>
              </a:ext>
            </a:extLst>
          </p:cNvPr>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9" name="Google Shape;219;p24">
            <a:extLst>
              <a:ext uri="{FF2B5EF4-FFF2-40B4-BE49-F238E27FC236}">
                <a16:creationId xmlns:a16="http://schemas.microsoft.com/office/drawing/2014/main" id="{28B02276-4256-E3F9-BC3B-A75D725CDFCA}"/>
              </a:ext>
            </a:extLst>
          </p:cNvPr>
          <p:cNvCxnSpPr>
            <a:stCxn id="200" idx="4"/>
            <a:endCxn id="217" idx="0"/>
          </p:cNvCxnSpPr>
          <p:nvPr/>
        </p:nvCxnSpPr>
        <p:spPr>
          <a:xfrm>
            <a:off x="6166413" y="2934150"/>
            <a:ext cx="0" cy="420300"/>
          </a:xfrm>
          <a:prstGeom prst="straightConnector1">
            <a:avLst/>
          </a:prstGeom>
          <a:noFill/>
          <a:ln w="9525" cap="flat" cmpd="sng">
            <a:solidFill>
              <a:srgbClr val="DD7E6B"/>
            </a:solidFill>
            <a:prstDash val="solid"/>
            <a:round/>
            <a:headEnd type="none" w="med" len="med"/>
            <a:tailEnd type="triangle" w="med" len="med"/>
          </a:ln>
        </p:spPr>
      </p:cxnSp>
      <p:cxnSp>
        <p:nvCxnSpPr>
          <p:cNvPr id="220" name="Google Shape;220;p24">
            <a:extLst>
              <a:ext uri="{FF2B5EF4-FFF2-40B4-BE49-F238E27FC236}">
                <a16:creationId xmlns:a16="http://schemas.microsoft.com/office/drawing/2014/main" id="{A427D531-6F01-109E-CE39-2ED42DC8CBA7}"/>
              </a:ext>
            </a:extLst>
          </p:cNvPr>
          <p:cNvCxnSpPr>
            <a:stCxn id="200" idx="4"/>
            <a:endCxn id="218" idx="1"/>
          </p:cNvCxnSpPr>
          <p:nvPr/>
        </p:nvCxnSpPr>
        <p:spPr>
          <a:xfrm>
            <a:off x="6166413" y="2934150"/>
            <a:ext cx="324600" cy="476400"/>
          </a:xfrm>
          <a:prstGeom prst="straightConnector1">
            <a:avLst/>
          </a:prstGeom>
          <a:noFill/>
          <a:ln w="9525" cap="flat" cmpd="sng">
            <a:solidFill>
              <a:srgbClr val="DD7E6B"/>
            </a:solidFill>
            <a:prstDash val="solid"/>
            <a:round/>
            <a:headEnd type="none" w="med" len="med"/>
            <a:tailEnd type="triangle" w="med" len="med"/>
          </a:ln>
        </p:spPr>
      </p:cxnSp>
      <p:sp>
        <p:nvSpPr>
          <p:cNvPr id="50" name="TextBox 49">
            <a:extLst>
              <a:ext uri="{FF2B5EF4-FFF2-40B4-BE49-F238E27FC236}">
                <a16:creationId xmlns:a16="http://schemas.microsoft.com/office/drawing/2014/main" id="{AF6B7437-054B-6D7A-CD23-8DC75EA88CF8}"/>
              </a:ext>
            </a:extLst>
          </p:cNvPr>
          <p:cNvSpPr txBox="1"/>
          <p:nvPr/>
        </p:nvSpPr>
        <p:spPr>
          <a:xfrm>
            <a:off x="2295120" y="4160506"/>
            <a:ext cx="4812917" cy="369332"/>
          </a:xfrm>
          <a:prstGeom prst="rect">
            <a:avLst/>
          </a:prstGeom>
          <a:noFill/>
        </p:spPr>
        <p:txBody>
          <a:bodyPr wrap="square" rtlCol="0">
            <a:spAutoFit/>
          </a:bodyPr>
          <a:lstStyle/>
          <a:p>
            <a:r>
              <a:rPr lang="en-US" sz="1800" dirty="0"/>
              <a:t>Message ID: 0, 1, 2, 3, 4, 5, 6, 7, 8, 9, 10, …</a:t>
            </a:r>
            <a:endParaRPr lang="en-US" sz="1800" dirty="0">
              <a:solidFill>
                <a:srgbClr val="FF0000"/>
              </a:solidFill>
            </a:endParaRPr>
          </a:p>
        </p:txBody>
      </p:sp>
      <p:graphicFrame>
        <p:nvGraphicFramePr>
          <p:cNvPr id="2" name="Table 1">
            <a:extLst>
              <a:ext uri="{FF2B5EF4-FFF2-40B4-BE49-F238E27FC236}">
                <a16:creationId xmlns:a16="http://schemas.microsoft.com/office/drawing/2014/main" id="{22CA7B31-78BD-E1D0-8A5A-211251E0ECA6}"/>
              </a:ext>
            </a:extLst>
          </p:cNvPr>
          <p:cNvGraphicFramePr>
            <a:graphicFrameLocks noGrp="1"/>
          </p:cNvGraphicFramePr>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Right Arrow 2">
            <a:extLst>
              <a:ext uri="{FF2B5EF4-FFF2-40B4-BE49-F238E27FC236}">
                <a16:creationId xmlns:a16="http://schemas.microsoft.com/office/drawing/2014/main" id="{281B0E3D-D594-6709-1AB9-71CACB582581}"/>
              </a:ext>
            </a:extLst>
          </p:cNvPr>
          <p:cNvSpPr/>
          <p:nvPr/>
        </p:nvSpPr>
        <p:spPr>
          <a:xfrm>
            <a:off x="1973735" y="3039843"/>
            <a:ext cx="642770" cy="2650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Up Arrow 3">
            <a:extLst>
              <a:ext uri="{FF2B5EF4-FFF2-40B4-BE49-F238E27FC236}">
                <a16:creationId xmlns:a16="http://schemas.microsoft.com/office/drawing/2014/main" id="{A2A19CF5-1AF1-441A-1C87-7DE5818D0145}"/>
              </a:ext>
            </a:extLst>
          </p:cNvPr>
          <p:cNvSpPr/>
          <p:nvPr/>
        </p:nvSpPr>
        <p:spPr>
          <a:xfrm>
            <a:off x="3721821" y="4569019"/>
            <a:ext cx="133257" cy="383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Up Arrow 4">
            <a:extLst>
              <a:ext uri="{FF2B5EF4-FFF2-40B4-BE49-F238E27FC236}">
                <a16:creationId xmlns:a16="http://schemas.microsoft.com/office/drawing/2014/main" id="{01ABF386-4AD7-FB9D-27B2-72C42BE2AA4D}"/>
              </a:ext>
            </a:extLst>
          </p:cNvPr>
          <p:cNvSpPr/>
          <p:nvPr/>
        </p:nvSpPr>
        <p:spPr>
          <a:xfrm flipH="1">
            <a:off x="4505371" y="4569019"/>
            <a:ext cx="133257" cy="3834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4939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204"/>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50" fill="hold">
                                          <p:stCondLst>
                                            <p:cond delay="0"/>
                                          </p:stCondLst>
                                        </p:cTn>
                                        <p:tgtEl>
                                          <p:spTgt spid="204"/>
                                        </p:tgtEl>
                                        <p:attrNameLst>
                                          <p:attrName>r</p:attrName>
                                        </p:attrNameLst>
                                      </p:cBhvr>
                                    </p:animRot>
                                    <p:animRot by="-240000">
                                      <p:cBhvr>
                                        <p:cTn id="11" dur="100" fill="hold">
                                          <p:stCondLst>
                                            <p:cond delay="100"/>
                                          </p:stCondLst>
                                        </p:cTn>
                                        <p:tgtEl>
                                          <p:spTgt spid="204"/>
                                        </p:tgtEl>
                                        <p:attrNameLst>
                                          <p:attrName>r</p:attrName>
                                        </p:attrNameLst>
                                      </p:cBhvr>
                                    </p:animRot>
                                    <p:animRot by="240000">
                                      <p:cBhvr>
                                        <p:cTn id="12" dur="100" fill="hold">
                                          <p:stCondLst>
                                            <p:cond delay="200"/>
                                          </p:stCondLst>
                                        </p:cTn>
                                        <p:tgtEl>
                                          <p:spTgt spid="204"/>
                                        </p:tgtEl>
                                        <p:attrNameLst>
                                          <p:attrName>r</p:attrName>
                                        </p:attrNameLst>
                                      </p:cBhvr>
                                    </p:animRot>
                                    <p:animRot by="-240000">
                                      <p:cBhvr>
                                        <p:cTn id="13" dur="100" fill="hold">
                                          <p:stCondLst>
                                            <p:cond delay="300"/>
                                          </p:stCondLst>
                                        </p:cTn>
                                        <p:tgtEl>
                                          <p:spTgt spid="204"/>
                                        </p:tgtEl>
                                        <p:attrNameLst>
                                          <p:attrName>r</p:attrName>
                                        </p:attrNameLst>
                                      </p:cBhvr>
                                    </p:animRot>
                                    <p:animRot by="120000">
                                      <p:cBhvr>
                                        <p:cTn id="14" dur="100" fill="hold">
                                          <p:stCondLst>
                                            <p:cond delay="400"/>
                                          </p:stCondLst>
                                        </p:cTn>
                                        <p:tgtEl>
                                          <p:spTgt spid="204"/>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Round Robin Packet Spraying</a:t>
            </a:r>
            <a:endParaRPr/>
          </a:p>
        </p:txBody>
      </p:sp>
      <p:sp>
        <p:nvSpPr>
          <p:cNvPr id="316" name="Google Shape;316;p28"/>
          <p:cNvSpPr txBox="1">
            <a:spLocks noGrp="1"/>
          </p:cNvSpPr>
          <p:nvPr>
            <p:ph type="body" idx="1"/>
          </p:nvPr>
        </p:nvSpPr>
        <p:spPr>
          <a:xfrm>
            <a:off x="311700" y="1152475"/>
            <a:ext cx="8520600" cy="2377800"/>
          </a:xfrm>
          <a:prstGeom prst="rect">
            <a:avLst/>
          </a:prstGeom>
        </p:spPr>
        <p:txBody>
          <a:bodyPr spcFirstLastPara="1" wrap="square" lIns="91425" tIns="91425" rIns="91425" bIns="91425" anchor="t" anchorCtr="0">
            <a:normAutofit lnSpcReduction="10000"/>
          </a:bodyPr>
          <a:lstStyle/>
          <a:p>
            <a:pPr>
              <a:buFont typeface="Arial"/>
              <a:buChar char="-"/>
            </a:pPr>
            <a:r>
              <a:rPr lang="en-US"/>
              <a:t>Uncovers new/unused (virtual) paths</a:t>
            </a:r>
            <a:br>
              <a:rPr lang="en-US"/>
            </a:br>
            <a:endParaRPr lang="en"/>
          </a:p>
          <a:p>
            <a:pPr marL="457200" lvl="0" indent="-342900" algn="l" rtl="0">
              <a:spcBef>
                <a:spcPts val="0"/>
              </a:spcBef>
              <a:spcAft>
                <a:spcPts val="0"/>
              </a:spcAft>
              <a:buSzPts val="1800"/>
              <a:buChar char="-"/>
            </a:pPr>
            <a:r>
              <a:rPr lang="en"/>
              <a:t>Each receiver has multiple paths to the root</a:t>
            </a:r>
            <a:br>
              <a:rPr lang="en"/>
            </a:br>
            <a:endParaRPr/>
          </a:p>
          <a:p>
            <a:pPr marL="457200" lvl="0" indent="-342900" algn="l" rtl="0">
              <a:spcBef>
                <a:spcPts val="0"/>
              </a:spcBef>
              <a:spcAft>
                <a:spcPts val="0"/>
              </a:spcAft>
              <a:buSzPts val="1800"/>
              <a:buChar char="-"/>
            </a:pPr>
            <a:r>
              <a:rPr lang="en"/>
              <a:t>A latency spike on a path would only impact a subset of messages</a:t>
            </a:r>
            <a:br>
              <a:rPr lang="en"/>
            </a:br>
            <a:endParaRPr/>
          </a:p>
          <a:p>
            <a:pPr marL="457200" lvl="0" indent="-342900" algn="l" rtl="0">
              <a:spcBef>
                <a:spcPts val="0"/>
              </a:spcBef>
              <a:spcAft>
                <a:spcPts val="0"/>
              </a:spcAft>
              <a:buSzPts val="1800"/>
              <a:buChar char="-"/>
            </a:pPr>
            <a:r>
              <a:rPr lang="en"/>
              <a:t>A bursts of market data has a lower chance of filling up network queues</a:t>
            </a:r>
            <a:endParaRPr/>
          </a:p>
        </p:txBody>
      </p:sp>
      <p:graphicFrame>
        <p:nvGraphicFramePr>
          <p:cNvPr id="2" name="Table 1">
            <a:extLst>
              <a:ext uri="{FF2B5EF4-FFF2-40B4-BE49-F238E27FC236}">
                <a16:creationId xmlns:a16="http://schemas.microsoft.com/office/drawing/2014/main" id="{5BF348C9-13C5-7134-C579-BBA5A78DEC97}"/>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BA7A107-EBA7-5D9F-0DE7-AC37C75E11A5}"/>
            </a:ext>
          </a:extLst>
        </p:cNvPr>
        <p:cNvGrpSpPr/>
        <p:nvPr/>
      </p:nvGrpSpPr>
      <p:grpSpPr>
        <a:xfrm>
          <a:off x="0" y="0"/>
          <a:ext cx="0" cy="0"/>
          <a:chOff x="0" y="0"/>
          <a:chExt cx="0" cy="0"/>
        </a:xfrm>
      </p:grpSpPr>
      <p:sp>
        <p:nvSpPr>
          <p:cNvPr id="196" name="Google Shape;196;p24">
            <a:extLst>
              <a:ext uri="{FF2B5EF4-FFF2-40B4-BE49-F238E27FC236}">
                <a16:creationId xmlns:a16="http://schemas.microsoft.com/office/drawing/2014/main" id="{2607DD7E-47A5-E9AB-8B45-099D7F916559}"/>
              </a:ext>
            </a:extLst>
          </p:cNvPr>
          <p:cNvSpPr/>
          <p:nvPr/>
        </p:nvSpPr>
        <p:spPr>
          <a:xfrm>
            <a:off x="3798663" y="1695830"/>
            <a:ext cx="14613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Exchange</a:t>
            </a:r>
            <a:endParaRPr/>
          </a:p>
        </p:txBody>
      </p:sp>
      <p:sp>
        <p:nvSpPr>
          <p:cNvPr id="197" name="Google Shape;197;p24">
            <a:extLst>
              <a:ext uri="{FF2B5EF4-FFF2-40B4-BE49-F238E27FC236}">
                <a16:creationId xmlns:a16="http://schemas.microsoft.com/office/drawing/2014/main" id="{451D4CA3-F7B0-D5A5-4A01-6571B3521467}"/>
              </a:ext>
            </a:extLst>
          </p:cNvPr>
          <p:cNvSpPr/>
          <p:nvPr/>
        </p:nvSpPr>
        <p:spPr>
          <a:xfrm>
            <a:off x="2751063" y="2550750"/>
            <a:ext cx="347400" cy="383400"/>
          </a:xfrm>
          <a:prstGeom prst="ellipse">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98" name="Google Shape;198;p24">
            <a:extLst>
              <a:ext uri="{FF2B5EF4-FFF2-40B4-BE49-F238E27FC236}">
                <a16:creationId xmlns:a16="http://schemas.microsoft.com/office/drawing/2014/main" id="{DD0A8D2F-1822-2AC7-51C9-89953339D31E}"/>
              </a:ext>
            </a:extLst>
          </p:cNvPr>
          <p:cNvCxnSpPr>
            <a:stCxn id="196" idx="4"/>
            <a:endCxn id="197" idx="7"/>
          </p:cNvCxnSpPr>
          <p:nvPr/>
        </p:nvCxnSpPr>
        <p:spPr>
          <a:xfrm flipH="1">
            <a:off x="3047587" y="2079230"/>
            <a:ext cx="1481726" cy="527668"/>
          </a:xfrm>
          <a:prstGeom prst="straightConnector1">
            <a:avLst/>
          </a:prstGeom>
          <a:noFill/>
          <a:ln w="9525" cap="flat" cmpd="sng">
            <a:solidFill>
              <a:schemeClr val="dk2"/>
            </a:solidFill>
            <a:prstDash val="solid"/>
            <a:round/>
            <a:headEnd type="none" w="med" len="med"/>
            <a:tailEnd type="triangle" w="med" len="med"/>
          </a:ln>
        </p:spPr>
      </p:cxnSp>
      <p:sp>
        <p:nvSpPr>
          <p:cNvPr id="199" name="Google Shape;199;p24">
            <a:extLst>
              <a:ext uri="{FF2B5EF4-FFF2-40B4-BE49-F238E27FC236}">
                <a16:creationId xmlns:a16="http://schemas.microsoft.com/office/drawing/2014/main" id="{E46CEA66-A5E4-EFE4-C772-E16CF35B2990}"/>
              </a:ext>
            </a:extLst>
          </p:cNvPr>
          <p:cNvSpPr/>
          <p:nvPr/>
        </p:nvSpPr>
        <p:spPr>
          <a:xfrm>
            <a:off x="4355613" y="2550750"/>
            <a:ext cx="347400" cy="383400"/>
          </a:xfrm>
          <a:prstGeom prst="ellipse">
            <a:avLst/>
          </a:prstGeom>
          <a:solidFill>
            <a:srgbClr val="B6D7A8"/>
          </a:solidFill>
          <a:ln w="9525" cap="flat" cmpd="sng">
            <a:solidFill>
              <a:srgbClr val="B6D7A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24">
            <a:extLst>
              <a:ext uri="{FF2B5EF4-FFF2-40B4-BE49-F238E27FC236}">
                <a16:creationId xmlns:a16="http://schemas.microsoft.com/office/drawing/2014/main" id="{8DE50E83-E41F-D002-EA1F-FDFE38921F64}"/>
              </a:ext>
            </a:extLst>
          </p:cNvPr>
          <p:cNvSpPr/>
          <p:nvPr/>
        </p:nvSpPr>
        <p:spPr>
          <a:xfrm>
            <a:off x="5992713" y="2550750"/>
            <a:ext cx="347400" cy="383400"/>
          </a:xfrm>
          <a:prstGeom prst="ellipse">
            <a:avLst/>
          </a:prstGeom>
          <a:solidFill>
            <a:srgbClr val="DD7E6B"/>
          </a:solidFill>
          <a:ln w="9525"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1" name="Google Shape;201;p24">
            <a:extLst>
              <a:ext uri="{FF2B5EF4-FFF2-40B4-BE49-F238E27FC236}">
                <a16:creationId xmlns:a16="http://schemas.microsoft.com/office/drawing/2014/main" id="{B3EF074F-1584-3981-1F15-F7A186ABBA30}"/>
              </a:ext>
            </a:extLst>
          </p:cNvPr>
          <p:cNvCxnSpPr>
            <a:stCxn id="196" idx="4"/>
            <a:endCxn id="199" idx="0"/>
          </p:cNvCxnSpPr>
          <p:nvPr/>
        </p:nvCxnSpPr>
        <p:spPr>
          <a:xfrm>
            <a:off x="4529313" y="2079230"/>
            <a:ext cx="0" cy="47152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24">
            <a:extLst>
              <a:ext uri="{FF2B5EF4-FFF2-40B4-BE49-F238E27FC236}">
                <a16:creationId xmlns:a16="http://schemas.microsoft.com/office/drawing/2014/main" id="{CD940BEF-88D3-38D3-A144-4E1ED1E86099}"/>
              </a:ext>
            </a:extLst>
          </p:cNvPr>
          <p:cNvCxnSpPr>
            <a:cxnSpLocks/>
            <a:stCxn id="196" idx="4"/>
          </p:cNvCxnSpPr>
          <p:nvPr/>
        </p:nvCxnSpPr>
        <p:spPr>
          <a:xfrm>
            <a:off x="4529313" y="2079230"/>
            <a:ext cx="1514400" cy="534183"/>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24">
            <a:extLst>
              <a:ext uri="{FF2B5EF4-FFF2-40B4-BE49-F238E27FC236}">
                <a16:creationId xmlns:a16="http://schemas.microsoft.com/office/drawing/2014/main" id="{3F21D055-3952-346A-7BD8-2A2C9C72E567}"/>
              </a:ext>
            </a:extLst>
          </p:cNvPr>
          <p:cNvSpPr/>
          <p:nvPr/>
        </p:nvSpPr>
        <p:spPr>
          <a:xfrm>
            <a:off x="2356413"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4" name="Google Shape;204;p24">
            <a:extLst>
              <a:ext uri="{FF2B5EF4-FFF2-40B4-BE49-F238E27FC236}">
                <a16:creationId xmlns:a16="http://schemas.microsoft.com/office/drawing/2014/main" id="{EFAAFC59-4811-BED1-3CA2-F8AB61612553}"/>
              </a:ext>
            </a:extLst>
          </p:cNvPr>
          <p:cNvCxnSpPr>
            <a:stCxn id="197" idx="4"/>
            <a:endCxn id="203" idx="7"/>
          </p:cNvCxnSpPr>
          <p:nvPr/>
        </p:nvCxnSpPr>
        <p:spPr>
          <a:xfrm flipH="1">
            <a:off x="2652963" y="2934150"/>
            <a:ext cx="271800" cy="536400"/>
          </a:xfrm>
          <a:prstGeom prst="straightConnector1">
            <a:avLst/>
          </a:prstGeom>
          <a:noFill/>
          <a:ln w="9525" cap="flat" cmpd="sng">
            <a:solidFill>
              <a:schemeClr val="accent1"/>
            </a:solidFill>
            <a:prstDash val="solid"/>
            <a:round/>
            <a:headEnd type="none" w="med" len="med"/>
            <a:tailEnd type="triangle" w="med" len="med"/>
          </a:ln>
        </p:spPr>
      </p:cxnSp>
      <p:sp>
        <p:nvSpPr>
          <p:cNvPr id="205" name="Google Shape;205;p24">
            <a:extLst>
              <a:ext uri="{FF2B5EF4-FFF2-40B4-BE49-F238E27FC236}">
                <a16:creationId xmlns:a16="http://schemas.microsoft.com/office/drawing/2014/main" id="{F6C27EDE-5CD6-3D27-24C5-32B6ECF1A969}"/>
              </a:ext>
            </a:extLst>
          </p:cNvPr>
          <p:cNvSpPr/>
          <p:nvPr/>
        </p:nvSpPr>
        <p:spPr>
          <a:xfrm>
            <a:off x="279833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4">
            <a:extLst>
              <a:ext uri="{FF2B5EF4-FFF2-40B4-BE49-F238E27FC236}">
                <a16:creationId xmlns:a16="http://schemas.microsoft.com/office/drawing/2014/main" id="{5E83F5A7-03A7-AC0E-5025-C48DBF088FEC}"/>
              </a:ext>
            </a:extLst>
          </p:cNvPr>
          <p:cNvSpPr/>
          <p:nvPr/>
        </p:nvSpPr>
        <p:spPr>
          <a:xfrm>
            <a:off x="3285788" y="34144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07" name="Google Shape;207;p24">
            <a:extLst>
              <a:ext uri="{FF2B5EF4-FFF2-40B4-BE49-F238E27FC236}">
                <a16:creationId xmlns:a16="http://schemas.microsoft.com/office/drawing/2014/main" id="{C2FEF29F-291C-9C0D-5924-79F986F99C6B}"/>
              </a:ext>
            </a:extLst>
          </p:cNvPr>
          <p:cNvCxnSpPr>
            <a:stCxn id="197" idx="4"/>
            <a:endCxn id="205" idx="0"/>
          </p:cNvCxnSpPr>
          <p:nvPr/>
        </p:nvCxnSpPr>
        <p:spPr>
          <a:xfrm>
            <a:off x="2924763" y="2934150"/>
            <a:ext cx="47400" cy="480300"/>
          </a:xfrm>
          <a:prstGeom prst="straightConnector1">
            <a:avLst/>
          </a:prstGeom>
          <a:noFill/>
          <a:ln w="9525" cap="flat" cmpd="sng">
            <a:solidFill>
              <a:schemeClr val="accent1"/>
            </a:solidFill>
            <a:prstDash val="solid"/>
            <a:round/>
            <a:headEnd type="none" w="med" len="med"/>
            <a:tailEnd type="triangle" w="med" len="med"/>
          </a:ln>
        </p:spPr>
      </p:cxnSp>
      <p:cxnSp>
        <p:nvCxnSpPr>
          <p:cNvPr id="208" name="Google Shape;208;p24">
            <a:extLst>
              <a:ext uri="{FF2B5EF4-FFF2-40B4-BE49-F238E27FC236}">
                <a16:creationId xmlns:a16="http://schemas.microsoft.com/office/drawing/2014/main" id="{34F558AF-9489-49E5-EFC2-9FCF01133FB6}"/>
              </a:ext>
            </a:extLst>
          </p:cNvPr>
          <p:cNvCxnSpPr>
            <a:stCxn id="197" idx="4"/>
            <a:endCxn id="206" idx="1"/>
          </p:cNvCxnSpPr>
          <p:nvPr/>
        </p:nvCxnSpPr>
        <p:spPr>
          <a:xfrm>
            <a:off x="2924763" y="2934150"/>
            <a:ext cx="411900" cy="536400"/>
          </a:xfrm>
          <a:prstGeom prst="straightConnector1">
            <a:avLst/>
          </a:prstGeom>
          <a:noFill/>
          <a:ln w="9525" cap="flat" cmpd="sng">
            <a:solidFill>
              <a:schemeClr val="accent1"/>
            </a:solidFill>
            <a:prstDash val="solid"/>
            <a:round/>
            <a:headEnd type="none" w="med" len="med"/>
            <a:tailEnd type="triangle" w="med" len="med"/>
          </a:ln>
        </p:spPr>
      </p:cxnSp>
      <p:sp>
        <p:nvSpPr>
          <p:cNvPr id="209" name="Google Shape;209;p24">
            <a:extLst>
              <a:ext uri="{FF2B5EF4-FFF2-40B4-BE49-F238E27FC236}">
                <a16:creationId xmlns:a16="http://schemas.microsoft.com/office/drawing/2014/main" id="{DB6489A3-F3A1-EC24-17AC-F0DFFA405BD6}"/>
              </a:ext>
            </a:extLst>
          </p:cNvPr>
          <p:cNvSpPr/>
          <p:nvPr/>
        </p:nvSpPr>
        <p:spPr>
          <a:xfrm>
            <a:off x="387066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0" name="Google Shape;210;p24">
            <a:extLst>
              <a:ext uri="{FF2B5EF4-FFF2-40B4-BE49-F238E27FC236}">
                <a16:creationId xmlns:a16="http://schemas.microsoft.com/office/drawing/2014/main" id="{5BC259C9-40DA-4F91-4752-4A00382D8EA2}"/>
              </a:ext>
            </a:extLst>
          </p:cNvPr>
          <p:cNvCxnSpPr>
            <a:stCxn id="199" idx="4"/>
            <a:endCxn id="209" idx="7"/>
          </p:cNvCxnSpPr>
          <p:nvPr/>
        </p:nvCxnSpPr>
        <p:spPr>
          <a:xfrm flipH="1">
            <a:off x="4167213" y="2934150"/>
            <a:ext cx="362100" cy="492600"/>
          </a:xfrm>
          <a:prstGeom prst="straightConnector1">
            <a:avLst/>
          </a:prstGeom>
          <a:noFill/>
          <a:ln w="9525" cap="flat" cmpd="sng">
            <a:solidFill>
              <a:srgbClr val="B6D7A8"/>
            </a:solidFill>
            <a:prstDash val="solid"/>
            <a:round/>
            <a:headEnd type="none" w="med" len="med"/>
            <a:tailEnd type="triangle" w="med" len="med"/>
          </a:ln>
        </p:spPr>
      </p:cxnSp>
      <p:sp>
        <p:nvSpPr>
          <p:cNvPr id="211" name="Google Shape;211;p24">
            <a:extLst>
              <a:ext uri="{FF2B5EF4-FFF2-40B4-BE49-F238E27FC236}">
                <a16:creationId xmlns:a16="http://schemas.microsoft.com/office/drawing/2014/main" id="{519A0580-A3D1-4F0A-00E1-1D4612EB0813}"/>
              </a:ext>
            </a:extLst>
          </p:cNvPr>
          <p:cNvSpPr/>
          <p:nvPr/>
        </p:nvSpPr>
        <p:spPr>
          <a:xfrm>
            <a:off x="4355613" y="3370500"/>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4">
            <a:extLst>
              <a:ext uri="{FF2B5EF4-FFF2-40B4-BE49-F238E27FC236}">
                <a16:creationId xmlns:a16="http://schemas.microsoft.com/office/drawing/2014/main" id="{8ECC579C-D170-61AA-24A6-14F051BA9FAC}"/>
              </a:ext>
            </a:extLst>
          </p:cNvPr>
          <p:cNvSpPr/>
          <p:nvPr/>
        </p:nvSpPr>
        <p:spPr>
          <a:xfrm>
            <a:off x="48629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3" name="Google Shape;213;p24">
            <a:extLst>
              <a:ext uri="{FF2B5EF4-FFF2-40B4-BE49-F238E27FC236}">
                <a16:creationId xmlns:a16="http://schemas.microsoft.com/office/drawing/2014/main" id="{0FB54438-99EF-0D97-D3B1-CA9C8EA8C9C6}"/>
              </a:ext>
            </a:extLst>
          </p:cNvPr>
          <p:cNvCxnSpPr>
            <a:stCxn id="199" idx="4"/>
            <a:endCxn id="211" idx="0"/>
          </p:cNvCxnSpPr>
          <p:nvPr/>
        </p:nvCxnSpPr>
        <p:spPr>
          <a:xfrm>
            <a:off x="4529313" y="2934150"/>
            <a:ext cx="0" cy="436500"/>
          </a:xfrm>
          <a:prstGeom prst="straightConnector1">
            <a:avLst/>
          </a:prstGeom>
          <a:noFill/>
          <a:ln w="9525" cap="flat" cmpd="sng">
            <a:solidFill>
              <a:srgbClr val="B6D7A8"/>
            </a:solidFill>
            <a:prstDash val="solid"/>
            <a:round/>
            <a:headEnd type="none" w="med" len="med"/>
            <a:tailEnd type="triangle" w="med" len="med"/>
          </a:ln>
        </p:spPr>
      </p:cxnSp>
      <p:cxnSp>
        <p:nvCxnSpPr>
          <p:cNvPr id="214" name="Google Shape;214;p24">
            <a:extLst>
              <a:ext uri="{FF2B5EF4-FFF2-40B4-BE49-F238E27FC236}">
                <a16:creationId xmlns:a16="http://schemas.microsoft.com/office/drawing/2014/main" id="{E52C313E-C7D0-1ED5-BECB-1B7D8A2C98D9}"/>
              </a:ext>
            </a:extLst>
          </p:cNvPr>
          <p:cNvCxnSpPr>
            <a:stCxn id="199" idx="4"/>
            <a:endCxn id="212" idx="1"/>
          </p:cNvCxnSpPr>
          <p:nvPr/>
        </p:nvCxnSpPr>
        <p:spPr>
          <a:xfrm>
            <a:off x="4529313" y="2934150"/>
            <a:ext cx="384600" cy="476400"/>
          </a:xfrm>
          <a:prstGeom prst="straightConnector1">
            <a:avLst/>
          </a:prstGeom>
          <a:noFill/>
          <a:ln w="9525" cap="flat" cmpd="sng">
            <a:solidFill>
              <a:srgbClr val="B6D7A8"/>
            </a:solidFill>
            <a:prstDash val="solid"/>
            <a:round/>
            <a:headEnd type="none" w="med" len="med"/>
            <a:tailEnd type="triangle" w="med" len="med"/>
          </a:ln>
        </p:spPr>
      </p:cxnSp>
      <p:sp>
        <p:nvSpPr>
          <p:cNvPr id="215" name="Google Shape;215;p24">
            <a:extLst>
              <a:ext uri="{FF2B5EF4-FFF2-40B4-BE49-F238E27FC236}">
                <a16:creationId xmlns:a16="http://schemas.microsoft.com/office/drawing/2014/main" id="{5D4CF6BC-806D-BEE2-F1F2-B20AB887744E}"/>
              </a:ext>
            </a:extLst>
          </p:cNvPr>
          <p:cNvSpPr/>
          <p:nvPr/>
        </p:nvSpPr>
        <p:spPr>
          <a:xfrm>
            <a:off x="54700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6" name="Google Shape;216;p24">
            <a:extLst>
              <a:ext uri="{FF2B5EF4-FFF2-40B4-BE49-F238E27FC236}">
                <a16:creationId xmlns:a16="http://schemas.microsoft.com/office/drawing/2014/main" id="{B88122E6-66C8-399C-9D1C-D0C05633DE36}"/>
              </a:ext>
            </a:extLst>
          </p:cNvPr>
          <p:cNvCxnSpPr>
            <a:cxnSpLocks/>
          </p:cNvCxnSpPr>
          <p:nvPr/>
        </p:nvCxnSpPr>
        <p:spPr>
          <a:xfrm flipH="1">
            <a:off x="5755563" y="2940787"/>
            <a:ext cx="399900" cy="476400"/>
          </a:xfrm>
          <a:prstGeom prst="straightConnector1">
            <a:avLst/>
          </a:prstGeom>
          <a:noFill/>
          <a:ln w="9525" cap="flat" cmpd="sng">
            <a:solidFill>
              <a:srgbClr val="DD7E6B"/>
            </a:solidFill>
            <a:prstDash val="solid"/>
            <a:round/>
            <a:headEnd type="none" w="med" len="med"/>
            <a:tailEnd type="triangle" w="med" len="med"/>
          </a:ln>
        </p:spPr>
      </p:cxnSp>
      <p:sp>
        <p:nvSpPr>
          <p:cNvPr id="217" name="Google Shape;217;p24">
            <a:extLst>
              <a:ext uri="{FF2B5EF4-FFF2-40B4-BE49-F238E27FC236}">
                <a16:creationId xmlns:a16="http://schemas.microsoft.com/office/drawing/2014/main" id="{15C2CF22-3B6E-A9AE-FD4D-AC524F6BC2C9}"/>
              </a:ext>
            </a:extLst>
          </p:cNvPr>
          <p:cNvSpPr/>
          <p:nvPr/>
        </p:nvSpPr>
        <p:spPr>
          <a:xfrm>
            <a:off x="5992713"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8" name="Google Shape;218;p24">
            <a:extLst>
              <a:ext uri="{FF2B5EF4-FFF2-40B4-BE49-F238E27FC236}">
                <a16:creationId xmlns:a16="http://schemas.microsoft.com/office/drawing/2014/main" id="{C5930CA4-6E43-61BD-0F9F-721233BAECE7}"/>
              </a:ext>
            </a:extLst>
          </p:cNvPr>
          <p:cNvSpPr/>
          <p:nvPr/>
        </p:nvSpPr>
        <p:spPr>
          <a:xfrm>
            <a:off x="6440188" y="3354525"/>
            <a:ext cx="347400" cy="3834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219" name="Google Shape;219;p24">
            <a:extLst>
              <a:ext uri="{FF2B5EF4-FFF2-40B4-BE49-F238E27FC236}">
                <a16:creationId xmlns:a16="http://schemas.microsoft.com/office/drawing/2014/main" id="{135529E5-10CC-ADAA-F918-FE6B3CB904D2}"/>
              </a:ext>
            </a:extLst>
          </p:cNvPr>
          <p:cNvCxnSpPr>
            <a:stCxn id="200" idx="4"/>
            <a:endCxn id="217" idx="0"/>
          </p:cNvCxnSpPr>
          <p:nvPr/>
        </p:nvCxnSpPr>
        <p:spPr>
          <a:xfrm>
            <a:off x="6166413" y="2934150"/>
            <a:ext cx="0" cy="420300"/>
          </a:xfrm>
          <a:prstGeom prst="straightConnector1">
            <a:avLst/>
          </a:prstGeom>
          <a:noFill/>
          <a:ln w="9525" cap="flat" cmpd="sng">
            <a:solidFill>
              <a:srgbClr val="DD7E6B"/>
            </a:solidFill>
            <a:prstDash val="solid"/>
            <a:round/>
            <a:headEnd type="none" w="med" len="med"/>
            <a:tailEnd type="triangle" w="med" len="med"/>
          </a:ln>
        </p:spPr>
      </p:cxnSp>
      <p:cxnSp>
        <p:nvCxnSpPr>
          <p:cNvPr id="220" name="Google Shape;220;p24">
            <a:extLst>
              <a:ext uri="{FF2B5EF4-FFF2-40B4-BE49-F238E27FC236}">
                <a16:creationId xmlns:a16="http://schemas.microsoft.com/office/drawing/2014/main" id="{5DCC23F4-96DD-3230-92DC-FAC2A5CE43ED}"/>
              </a:ext>
            </a:extLst>
          </p:cNvPr>
          <p:cNvCxnSpPr>
            <a:stCxn id="200" idx="4"/>
            <a:endCxn id="218" idx="1"/>
          </p:cNvCxnSpPr>
          <p:nvPr/>
        </p:nvCxnSpPr>
        <p:spPr>
          <a:xfrm>
            <a:off x="6166413" y="2934150"/>
            <a:ext cx="324600" cy="476400"/>
          </a:xfrm>
          <a:prstGeom prst="straightConnector1">
            <a:avLst/>
          </a:prstGeom>
          <a:noFill/>
          <a:ln w="9525" cap="flat" cmpd="sng">
            <a:solidFill>
              <a:srgbClr val="DD7E6B"/>
            </a:solidFill>
            <a:prstDash val="solid"/>
            <a:round/>
            <a:headEnd type="none" w="med" len="med"/>
            <a:tailEnd type="triangle" w="med" len="med"/>
          </a:ln>
        </p:spPr>
      </p:cxnSp>
      <p:sp>
        <p:nvSpPr>
          <p:cNvPr id="32" name="TextBox 31">
            <a:extLst>
              <a:ext uri="{FF2B5EF4-FFF2-40B4-BE49-F238E27FC236}">
                <a16:creationId xmlns:a16="http://schemas.microsoft.com/office/drawing/2014/main" id="{278D9830-A6F2-5805-E303-4B3D998E20AD}"/>
              </a:ext>
            </a:extLst>
          </p:cNvPr>
          <p:cNvSpPr txBox="1"/>
          <p:nvPr/>
        </p:nvSpPr>
        <p:spPr>
          <a:xfrm>
            <a:off x="4242009" y="1341569"/>
            <a:ext cx="373487" cy="584775"/>
          </a:xfrm>
          <a:prstGeom prst="rect">
            <a:avLst/>
          </a:prstGeom>
          <a:noFill/>
        </p:spPr>
        <p:txBody>
          <a:bodyPr wrap="square" rtlCol="0">
            <a:spAutoFit/>
          </a:bodyPr>
          <a:lstStyle/>
          <a:p>
            <a:r>
              <a:rPr lang="en-US" sz="3200"/>
              <a:t>✉️</a:t>
            </a:r>
          </a:p>
        </p:txBody>
      </p:sp>
      <p:sp>
        <p:nvSpPr>
          <p:cNvPr id="33" name="TextBox 32">
            <a:extLst>
              <a:ext uri="{FF2B5EF4-FFF2-40B4-BE49-F238E27FC236}">
                <a16:creationId xmlns:a16="http://schemas.microsoft.com/office/drawing/2014/main" id="{F7F06A44-4B40-13E0-0E91-E576FA83C3DF}"/>
              </a:ext>
            </a:extLst>
          </p:cNvPr>
          <p:cNvSpPr txBox="1"/>
          <p:nvPr/>
        </p:nvSpPr>
        <p:spPr>
          <a:xfrm>
            <a:off x="4237106" y="1334086"/>
            <a:ext cx="373487" cy="584775"/>
          </a:xfrm>
          <a:prstGeom prst="rect">
            <a:avLst/>
          </a:prstGeom>
          <a:noFill/>
        </p:spPr>
        <p:txBody>
          <a:bodyPr wrap="square" rtlCol="0">
            <a:spAutoFit/>
          </a:bodyPr>
          <a:lstStyle/>
          <a:p>
            <a:r>
              <a:rPr lang="en-US" sz="3200"/>
              <a:t>✉️</a:t>
            </a:r>
          </a:p>
        </p:txBody>
      </p:sp>
      <p:sp>
        <p:nvSpPr>
          <p:cNvPr id="34" name="TextBox 33">
            <a:extLst>
              <a:ext uri="{FF2B5EF4-FFF2-40B4-BE49-F238E27FC236}">
                <a16:creationId xmlns:a16="http://schemas.microsoft.com/office/drawing/2014/main" id="{ACC96C92-C92C-67F6-54A5-6B69F7B88E8F}"/>
              </a:ext>
            </a:extLst>
          </p:cNvPr>
          <p:cNvSpPr txBox="1"/>
          <p:nvPr/>
        </p:nvSpPr>
        <p:spPr>
          <a:xfrm>
            <a:off x="4237107" y="1308962"/>
            <a:ext cx="373487" cy="584775"/>
          </a:xfrm>
          <a:prstGeom prst="rect">
            <a:avLst/>
          </a:prstGeom>
          <a:noFill/>
        </p:spPr>
        <p:txBody>
          <a:bodyPr wrap="square" rtlCol="0">
            <a:spAutoFit/>
          </a:bodyPr>
          <a:lstStyle/>
          <a:p>
            <a:r>
              <a:rPr lang="en-US" sz="3200"/>
              <a:t>✉️</a:t>
            </a:r>
          </a:p>
        </p:txBody>
      </p:sp>
      <p:sp>
        <p:nvSpPr>
          <p:cNvPr id="38" name="TextBox 37">
            <a:extLst>
              <a:ext uri="{FF2B5EF4-FFF2-40B4-BE49-F238E27FC236}">
                <a16:creationId xmlns:a16="http://schemas.microsoft.com/office/drawing/2014/main" id="{A63E7C82-338C-318D-8412-9A098E164A45}"/>
              </a:ext>
            </a:extLst>
          </p:cNvPr>
          <p:cNvSpPr txBox="1"/>
          <p:nvPr/>
        </p:nvSpPr>
        <p:spPr>
          <a:xfrm>
            <a:off x="2361962" y="2502375"/>
            <a:ext cx="373487" cy="584775"/>
          </a:xfrm>
          <a:prstGeom prst="rect">
            <a:avLst/>
          </a:prstGeom>
          <a:noFill/>
        </p:spPr>
        <p:txBody>
          <a:bodyPr wrap="square" rtlCol="0">
            <a:spAutoFit/>
          </a:bodyPr>
          <a:lstStyle/>
          <a:p>
            <a:r>
              <a:rPr lang="en-US" sz="3200"/>
              <a:t>✉️</a:t>
            </a:r>
          </a:p>
        </p:txBody>
      </p:sp>
      <p:sp>
        <p:nvSpPr>
          <p:cNvPr id="39" name="TextBox 38">
            <a:extLst>
              <a:ext uri="{FF2B5EF4-FFF2-40B4-BE49-F238E27FC236}">
                <a16:creationId xmlns:a16="http://schemas.microsoft.com/office/drawing/2014/main" id="{339D4E0B-23C1-B9C6-9EBD-3BA9C05C0013}"/>
              </a:ext>
            </a:extLst>
          </p:cNvPr>
          <p:cNvSpPr txBox="1"/>
          <p:nvPr/>
        </p:nvSpPr>
        <p:spPr>
          <a:xfrm>
            <a:off x="2371053" y="2502374"/>
            <a:ext cx="373487" cy="584775"/>
          </a:xfrm>
          <a:prstGeom prst="rect">
            <a:avLst/>
          </a:prstGeom>
          <a:noFill/>
        </p:spPr>
        <p:txBody>
          <a:bodyPr wrap="square" rtlCol="0">
            <a:spAutoFit/>
          </a:bodyPr>
          <a:lstStyle/>
          <a:p>
            <a:r>
              <a:rPr lang="en-US" sz="3200"/>
              <a:t>✉️</a:t>
            </a:r>
          </a:p>
        </p:txBody>
      </p:sp>
      <p:sp>
        <p:nvSpPr>
          <p:cNvPr id="40" name="TextBox 39">
            <a:extLst>
              <a:ext uri="{FF2B5EF4-FFF2-40B4-BE49-F238E27FC236}">
                <a16:creationId xmlns:a16="http://schemas.microsoft.com/office/drawing/2014/main" id="{9EA7C6C7-8A84-A206-F30D-98C2B6FF9450}"/>
              </a:ext>
            </a:extLst>
          </p:cNvPr>
          <p:cNvSpPr txBox="1"/>
          <p:nvPr/>
        </p:nvSpPr>
        <p:spPr>
          <a:xfrm>
            <a:off x="2344958" y="2496959"/>
            <a:ext cx="373487" cy="584775"/>
          </a:xfrm>
          <a:prstGeom prst="rect">
            <a:avLst/>
          </a:prstGeom>
          <a:noFill/>
        </p:spPr>
        <p:txBody>
          <a:bodyPr wrap="square" rtlCol="0">
            <a:spAutoFit/>
          </a:bodyPr>
          <a:lstStyle/>
          <a:p>
            <a:r>
              <a:rPr lang="en-US" sz="3200"/>
              <a:t>✉️</a:t>
            </a:r>
          </a:p>
        </p:txBody>
      </p:sp>
      <p:sp>
        <p:nvSpPr>
          <p:cNvPr id="44" name="TextBox 43">
            <a:extLst>
              <a:ext uri="{FF2B5EF4-FFF2-40B4-BE49-F238E27FC236}">
                <a16:creationId xmlns:a16="http://schemas.microsoft.com/office/drawing/2014/main" id="{E9642F4A-3878-AFA8-7596-D44A871C8095}"/>
              </a:ext>
            </a:extLst>
          </p:cNvPr>
          <p:cNvSpPr txBox="1"/>
          <p:nvPr/>
        </p:nvSpPr>
        <p:spPr>
          <a:xfrm>
            <a:off x="3996322" y="2496959"/>
            <a:ext cx="373487" cy="584775"/>
          </a:xfrm>
          <a:prstGeom prst="rect">
            <a:avLst/>
          </a:prstGeom>
          <a:noFill/>
        </p:spPr>
        <p:txBody>
          <a:bodyPr wrap="square" rtlCol="0">
            <a:spAutoFit/>
          </a:bodyPr>
          <a:lstStyle/>
          <a:p>
            <a:r>
              <a:rPr lang="en-US" sz="3200"/>
              <a:t>✉️</a:t>
            </a:r>
          </a:p>
        </p:txBody>
      </p:sp>
      <p:sp>
        <p:nvSpPr>
          <p:cNvPr id="45" name="TextBox 44">
            <a:extLst>
              <a:ext uri="{FF2B5EF4-FFF2-40B4-BE49-F238E27FC236}">
                <a16:creationId xmlns:a16="http://schemas.microsoft.com/office/drawing/2014/main" id="{99B14CA9-E52C-8813-EF3B-0F1C789C020D}"/>
              </a:ext>
            </a:extLst>
          </p:cNvPr>
          <p:cNvSpPr txBox="1"/>
          <p:nvPr/>
        </p:nvSpPr>
        <p:spPr>
          <a:xfrm>
            <a:off x="3998542" y="2500886"/>
            <a:ext cx="373487" cy="584775"/>
          </a:xfrm>
          <a:prstGeom prst="rect">
            <a:avLst/>
          </a:prstGeom>
          <a:noFill/>
        </p:spPr>
        <p:txBody>
          <a:bodyPr wrap="square" rtlCol="0">
            <a:spAutoFit/>
          </a:bodyPr>
          <a:lstStyle/>
          <a:p>
            <a:r>
              <a:rPr lang="en-US" sz="3200"/>
              <a:t>✉️</a:t>
            </a:r>
          </a:p>
        </p:txBody>
      </p:sp>
      <p:sp>
        <p:nvSpPr>
          <p:cNvPr id="46" name="TextBox 45">
            <a:extLst>
              <a:ext uri="{FF2B5EF4-FFF2-40B4-BE49-F238E27FC236}">
                <a16:creationId xmlns:a16="http://schemas.microsoft.com/office/drawing/2014/main" id="{D1599856-9978-8FCC-3F7A-796D7DEC307A}"/>
              </a:ext>
            </a:extLst>
          </p:cNvPr>
          <p:cNvSpPr txBox="1"/>
          <p:nvPr/>
        </p:nvSpPr>
        <p:spPr>
          <a:xfrm>
            <a:off x="4006357" y="2505526"/>
            <a:ext cx="373487" cy="584775"/>
          </a:xfrm>
          <a:prstGeom prst="rect">
            <a:avLst/>
          </a:prstGeom>
          <a:noFill/>
        </p:spPr>
        <p:txBody>
          <a:bodyPr wrap="square" rtlCol="0">
            <a:spAutoFit/>
          </a:bodyPr>
          <a:lstStyle/>
          <a:p>
            <a:r>
              <a:rPr lang="en-US" sz="3200"/>
              <a:t>✉️</a:t>
            </a:r>
          </a:p>
        </p:txBody>
      </p:sp>
      <p:sp>
        <p:nvSpPr>
          <p:cNvPr id="47" name="TextBox 46">
            <a:extLst>
              <a:ext uri="{FF2B5EF4-FFF2-40B4-BE49-F238E27FC236}">
                <a16:creationId xmlns:a16="http://schemas.microsoft.com/office/drawing/2014/main" id="{DDC2172C-9CF2-E8DC-AB3A-C569729C34DB}"/>
              </a:ext>
            </a:extLst>
          </p:cNvPr>
          <p:cNvSpPr txBox="1"/>
          <p:nvPr/>
        </p:nvSpPr>
        <p:spPr>
          <a:xfrm>
            <a:off x="5613751" y="2505526"/>
            <a:ext cx="373487" cy="584775"/>
          </a:xfrm>
          <a:prstGeom prst="rect">
            <a:avLst/>
          </a:prstGeom>
          <a:noFill/>
        </p:spPr>
        <p:txBody>
          <a:bodyPr wrap="square" rtlCol="0">
            <a:spAutoFit/>
          </a:bodyPr>
          <a:lstStyle/>
          <a:p>
            <a:r>
              <a:rPr lang="en-US" sz="3200"/>
              <a:t>✉️</a:t>
            </a:r>
          </a:p>
        </p:txBody>
      </p:sp>
      <p:sp>
        <p:nvSpPr>
          <p:cNvPr id="48" name="TextBox 47">
            <a:extLst>
              <a:ext uri="{FF2B5EF4-FFF2-40B4-BE49-F238E27FC236}">
                <a16:creationId xmlns:a16="http://schemas.microsoft.com/office/drawing/2014/main" id="{054B7779-0AC3-6BA9-A80E-66D472A1D085}"/>
              </a:ext>
            </a:extLst>
          </p:cNvPr>
          <p:cNvSpPr txBox="1"/>
          <p:nvPr/>
        </p:nvSpPr>
        <p:spPr>
          <a:xfrm>
            <a:off x="5606006" y="2495001"/>
            <a:ext cx="373487" cy="584775"/>
          </a:xfrm>
          <a:prstGeom prst="rect">
            <a:avLst/>
          </a:prstGeom>
          <a:noFill/>
        </p:spPr>
        <p:txBody>
          <a:bodyPr wrap="square" rtlCol="0">
            <a:spAutoFit/>
          </a:bodyPr>
          <a:lstStyle/>
          <a:p>
            <a:r>
              <a:rPr lang="en-US" sz="3200"/>
              <a:t>✉️</a:t>
            </a:r>
          </a:p>
        </p:txBody>
      </p:sp>
      <p:sp>
        <p:nvSpPr>
          <p:cNvPr id="49" name="TextBox 48">
            <a:extLst>
              <a:ext uri="{FF2B5EF4-FFF2-40B4-BE49-F238E27FC236}">
                <a16:creationId xmlns:a16="http://schemas.microsoft.com/office/drawing/2014/main" id="{E9189106-14CF-71BC-45F3-C17D909CCC74}"/>
              </a:ext>
            </a:extLst>
          </p:cNvPr>
          <p:cNvSpPr txBox="1"/>
          <p:nvPr/>
        </p:nvSpPr>
        <p:spPr>
          <a:xfrm>
            <a:off x="5606005" y="2493212"/>
            <a:ext cx="373487" cy="584775"/>
          </a:xfrm>
          <a:prstGeom prst="rect">
            <a:avLst/>
          </a:prstGeom>
          <a:noFill/>
        </p:spPr>
        <p:txBody>
          <a:bodyPr wrap="square" rtlCol="0">
            <a:spAutoFit/>
          </a:bodyPr>
          <a:lstStyle/>
          <a:p>
            <a:r>
              <a:rPr lang="en-US" sz="3200"/>
              <a:t>✉️</a:t>
            </a:r>
          </a:p>
        </p:txBody>
      </p:sp>
      <p:sp>
        <p:nvSpPr>
          <p:cNvPr id="4" name="Google Shape;321;p29">
            <a:extLst>
              <a:ext uri="{FF2B5EF4-FFF2-40B4-BE49-F238E27FC236}">
                <a16:creationId xmlns:a16="http://schemas.microsoft.com/office/drawing/2014/main" id="{7DD8393D-638E-BC06-A7BD-98769CDAA5B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Proxy Hedging</a:t>
            </a:r>
            <a:endParaRPr/>
          </a:p>
        </p:txBody>
      </p:sp>
      <p:sp>
        <p:nvSpPr>
          <p:cNvPr id="5" name="TextBox 4">
            <a:extLst>
              <a:ext uri="{FF2B5EF4-FFF2-40B4-BE49-F238E27FC236}">
                <a16:creationId xmlns:a16="http://schemas.microsoft.com/office/drawing/2014/main" id="{06E8F508-C459-C4F9-ECDF-9BF9C1D9F95D}"/>
              </a:ext>
            </a:extLst>
          </p:cNvPr>
          <p:cNvSpPr txBox="1"/>
          <p:nvPr/>
        </p:nvSpPr>
        <p:spPr>
          <a:xfrm>
            <a:off x="2334790" y="2489121"/>
            <a:ext cx="373487" cy="584775"/>
          </a:xfrm>
          <a:prstGeom prst="rect">
            <a:avLst/>
          </a:prstGeom>
          <a:noFill/>
        </p:spPr>
        <p:txBody>
          <a:bodyPr wrap="square" rtlCol="0">
            <a:spAutoFit/>
          </a:bodyPr>
          <a:lstStyle/>
          <a:p>
            <a:r>
              <a:rPr lang="en-US" sz="3200"/>
              <a:t>✉️</a:t>
            </a:r>
          </a:p>
        </p:txBody>
      </p:sp>
      <p:sp>
        <p:nvSpPr>
          <p:cNvPr id="6" name="TextBox 5">
            <a:extLst>
              <a:ext uri="{FF2B5EF4-FFF2-40B4-BE49-F238E27FC236}">
                <a16:creationId xmlns:a16="http://schemas.microsoft.com/office/drawing/2014/main" id="{02E80136-9372-4D9D-3230-9A2768F88762}"/>
              </a:ext>
            </a:extLst>
          </p:cNvPr>
          <p:cNvSpPr txBox="1"/>
          <p:nvPr/>
        </p:nvSpPr>
        <p:spPr>
          <a:xfrm>
            <a:off x="2324181" y="2484469"/>
            <a:ext cx="373487" cy="584775"/>
          </a:xfrm>
          <a:prstGeom prst="rect">
            <a:avLst/>
          </a:prstGeom>
          <a:noFill/>
        </p:spPr>
        <p:txBody>
          <a:bodyPr wrap="square" rtlCol="0">
            <a:spAutoFit/>
          </a:bodyPr>
          <a:lstStyle/>
          <a:p>
            <a:r>
              <a:rPr lang="en-US" sz="3200"/>
              <a:t>✉️</a:t>
            </a:r>
          </a:p>
        </p:txBody>
      </p:sp>
      <p:sp>
        <p:nvSpPr>
          <p:cNvPr id="7" name="TextBox 6">
            <a:extLst>
              <a:ext uri="{FF2B5EF4-FFF2-40B4-BE49-F238E27FC236}">
                <a16:creationId xmlns:a16="http://schemas.microsoft.com/office/drawing/2014/main" id="{4774C405-4B2E-214C-8270-7F7EC94C1759}"/>
              </a:ext>
            </a:extLst>
          </p:cNvPr>
          <p:cNvSpPr txBox="1"/>
          <p:nvPr/>
        </p:nvSpPr>
        <p:spPr>
          <a:xfrm>
            <a:off x="2311232" y="2475132"/>
            <a:ext cx="373487" cy="584775"/>
          </a:xfrm>
          <a:prstGeom prst="rect">
            <a:avLst/>
          </a:prstGeom>
          <a:noFill/>
        </p:spPr>
        <p:txBody>
          <a:bodyPr wrap="square" rtlCol="0">
            <a:spAutoFit/>
          </a:bodyPr>
          <a:lstStyle/>
          <a:p>
            <a:r>
              <a:rPr lang="en-US" sz="3200" dirty="0"/>
              <a:t>✉️</a:t>
            </a:r>
          </a:p>
        </p:txBody>
      </p:sp>
      <p:sp>
        <p:nvSpPr>
          <p:cNvPr id="8" name="TextBox 7">
            <a:extLst>
              <a:ext uri="{FF2B5EF4-FFF2-40B4-BE49-F238E27FC236}">
                <a16:creationId xmlns:a16="http://schemas.microsoft.com/office/drawing/2014/main" id="{60997F11-DF27-E0C2-D53E-590F56F23631}"/>
              </a:ext>
            </a:extLst>
          </p:cNvPr>
          <p:cNvSpPr txBox="1"/>
          <p:nvPr/>
        </p:nvSpPr>
        <p:spPr>
          <a:xfrm>
            <a:off x="3985327" y="2492319"/>
            <a:ext cx="373487" cy="584775"/>
          </a:xfrm>
          <a:prstGeom prst="rect">
            <a:avLst/>
          </a:prstGeom>
          <a:noFill/>
        </p:spPr>
        <p:txBody>
          <a:bodyPr wrap="square" rtlCol="0">
            <a:spAutoFit/>
          </a:bodyPr>
          <a:lstStyle/>
          <a:p>
            <a:r>
              <a:rPr lang="en-US" sz="3200"/>
              <a:t>✉️</a:t>
            </a:r>
          </a:p>
        </p:txBody>
      </p:sp>
      <p:sp>
        <p:nvSpPr>
          <p:cNvPr id="9" name="TextBox 8">
            <a:extLst>
              <a:ext uri="{FF2B5EF4-FFF2-40B4-BE49-F238E27FC236}">
                <a16:creationId xmlns:a16="http://schemas.microsoft.com/office/drawing/2014/main" id="{6697501F-9ADA-B60A-672B-3716D4B677F8}"/>
              </a:ext>
            </a:extLst>
          </p:cNvPr>
          <p:cNvSpPr txBox="1"/>
          <p:nvPr/>
        </p:nvSpPr>
        <p:spPr>
          <a:xfrm>
            <a:off x="3992651" y="2478086"/>
            <a:ext cx="373487" cy="584775"/>
          </a:xfrm>
          <a:prstGeom prst="rect">
            <a:avLst/>
          </a:prstGeom>
          <a:noFill/>
        </p:spPr>
        <p:txBody>
          <a:bodyPr wrap="square" rtlCol="0">
            <a:spAutoFit/>
          </a:bodyPr>
          <a:lstStyle/>
          <a:p>
            <a:r>
              <a:rPr lang="en-US" sz="3200"/>
              <a:t>✉️</a:t>
            </a:r>
          </a:p>
        </p:txBody>
      </p:sp>
      <p:sp>
        <p:nvSpPr>
          <p:cNvPr id="10" name="TextBox 9">
            <a:extLst>
              <a:ext uri="{FF2B5EF4-FFF2-40B4-BE49-F238E27FC236}">
                <a16:creationId xmlns:a16="http://schemas.microsoft.com/office/drawing/2014/main" id="{F1D3A534-92D5-C595-97F6-DFBD24F7202E}"/>
              </a:ext>
            </a:extLst>
          </p:cNvPr>
          <p:cNvSpPr txBox="1"/>
          <p:nvPr/>
        </p:nvSpPr>
        <p:spPr>
          <a:xfrm>
            <a:off x="3967492" y="2469519"/>
            <a:ext cx="373487" cy="584775"/>
          </a:xfrm>
          <a:prstGeom prst="rect">
            <a:avLst/>
          </a:prstGeom>
          <a:noFill/>
        </p:spPr>
        <p:txBody>
          <a:bodyPr wrap="square" rtlCol="0">
            <a:spAutoFit/>
          </a:bodyPr>
          <a:lstStyle/>
          <a:p>
            <a:r>
              <a:rPr lang="en-US" sz="3200"/>
              <a:t>✉️</a:t>
            </a:r>
          </a:p>
        </p:txBody>
      </p:sp>
      <p:sp>
        <p:nvSpPr>
          <p:cNvPr id="11" name="TextBox 10">
            <a:extLst>
              <a:ext uri="{FF2B5EF4-FFF2-40B4-BE49-F238E27FC236}">
                <a16:creationId xmlns:a16="http://schemas.microsoft.com/office/drawing/2014/main" id="{BA777FBA-32A6-8CA0-C2C3-F0CA7F85A8DD}"/>
              </a:ext>
            </a:extLst>
          </p:cNvPr>
          <p:cNvSpPr txBox="1"/>
          <p:nvPr/>
        </p:nvSpPr>
        <p:spPr>
          <a:xfrm>
            <a:off x="5606004" y="2492319"/>
            <a:ext cx="373487" cy="584775"/>
          </a:xfrm>
          <a:prstGeom prst="rect">
            <a:avLst/>
          </a:prstGeom>
          <a:noFill/>
        </p:spPr>
        <p:txBody>
          <a:bodyPr wrap="square" rtlCol="0">
            <a:spAutoFit/>
          </a:bodyPr>
          <a:lstStyle/>
          <a:p>
            <a:r>
              <a:rPr lang="en-US" sz="3200"/>
              <a:t>✉️</a:t>
            </a:r>
          </a:p>
        </p:txBody>
      </p:sp>
      <p:sp>
        <p:nvSpPr>
          <p:cNvPr id="12" name="TextBox 11">
            <a:extLst>
              <a:ext uri="{FF2B5EF4-FFF2-40B4-BE49-F238E27FC236}">
                <a16:creationId xmlns:a16="http://schemas.microsoft.com/office/drawing/2014/main" id="{616D7A45-31B7-A39C-6C4C-25C65CBD100F}"/>
              </a:ext>
            </a:extLst>
          </p:cNvPr>
          <p:cNvSpPr txBox="1"/>
          <p:nvPr/>
        </p:nvSpPr>
        <p:spPr>
          <a:xfrm>
            <a:off x="5592533" y="2484469"/>
            <a:ext cx="373487" cy="584775"/>
          </a:xfrm>
          <a:prstGeom prst="rect">
            <a:avLst/>
          </a:prstGeom>
          <a:noFill/>
        </p:spPr>
        <p:txBody>
          <a:bodyPr wrap="square" rtlCol="0">
            <a:spAutoFit/>
          </a:bodyPr>
          <a:lstStyle/>
          <a:p>
            <a:r>
              <a:rPr lang="en-US" sz="3200"/>
              <a:t>✉️</a:t>
            </a:r>
          </a:p>
        </p:txBody>
      </p:sp>
      <p:sp>
        <p:nvSpPr>
          <p:cNvPr id="13" name="TextBox 12">
            <a:extLst>
              <a:ext uri="{FF2B5EF4-FFF2-40B4-BE49-F238E27FC236}">
                <a16:creationId xmlns:a16="http://schemas.microsoft.com/office/drawing/2014/main" id="{A2FB6A30-B336-13CC-75C9-D471FC26A03F}"/>
              </a:ext>
            </a:extLst>
          </p:cNvPr>
          <p:cNvSpPr txBox="1"/>
          <p:nvPr/>
        </p:nvSpPr>
        <p:spPr>
          <a:xfrm>
            <a:off x="5599268" y="2474044"/>
            <a:ext cx="373487" cy="584775"/>
          </a:xfrm>
          <a:prstGeom prst="rect">
            <a:avLst/>
          </a:prstGeom>
          <a:noFill/>
        </p:spPr>
        <p:txBody>
          <a:bodyPr wrap="square" rtlCol="0">
            <a:spAutoFit/>
          </a:bodyPr>
          <a:lstStyle/>
          <a:p>
            <a:r>
              <a:rPr lang="en-US" sz="3200"/>
              <a:t>✉️</a:t>
            </a:r>
          </a:p>
        </p:txBody>
      </p:sp>
      <p:cxnSp>
        <p:nvCxnSpPr>
          <p:cNvPr id="14" name="Google Shape;347;p29">
            <a:extLst>
              <a:ext uri="{FF2B5EF4-FFF2-40B4-BE49-F238E27FC236}">
                <a16:creationId xmlns:a16="http://schemas.microsoft.com/office/drawing/2014/main" id="{E13E6F9C-D154-7F01-84C1-1E12E79CF645}"/>
              </a:ext>
            </a:extLst>
          </p:cNvPr>
          <p:cNvCxnSpPr/>
          <p:nvPr/>
        </p:nvCxnSpPr>
        <p:spPr>
          <a:xfrm rot="16200000" flipH="1">
            <a:off x="3714324" y="2220377"/>
            <a:ext cx="532800" cy="1866300"/>
          </a:xfrm>
          <a:prstGeom prst="curvedConnector3">
            <a:avLst>
              <a:gd name="adj1" fmla="val 34386"/>
            </a:avLst>
          </a:prstGeom>
          <a:noFill/>
          <a:ln w="9525" cap="flat" cmpd="sng">
            <a:solidFill>
              <a:schemeClr val="accent1"/>
            </a:solidFill>
            <a:prstDash val="solid"/>
            <a:round/>
            <a:headEnd type="none" w="med" len="med"/>
            <a:tailEnd type="triangle" w="med" len="med"/>
          </a:ln>
        </p:spPr>
      </p:cxnSp>
      <p:cxnSp>
        <p:nvCxnSpPr>
          <p:cNvPr id="15" name="Google Shape;348;p29">
            <a:extLst>
              <a:ext uri="{FF2B5EF4-FFF2-40B4-BE49-F238E27FC236}">
                <a16:creationId xmlns:a16="http://schemas.microsoft.com/office/drawing/2014/main" id="{0D3D8D90-80CD-44A1-B236-D9B405BED72A}"/>
              </a:ext>
            </a:extLst>
          </p:cNvPr>
          <p:cNvCxnSpPr/>
          <p:nvPr/>
        </p:nvCxnSpPr>
        <p:spPr>
          <a:xfrm rot="16200000" flipH="1">
            <a:off x="3542124" y="2392577"/>
            <a:ext cx="492600" cy="1481700"/>
          </a:xfrm>
          <a:prstGeom prst="curvedConnector3">
            <a:avLst>
              <a:gd name="adj1" fmla="val 47251"/>
            </a:avLst>
          </a:prstGeom>
          <a:noFill/>
          <a:ln w="9525" cap="flat" cmpd="sng">
            <a:solidFill>
              <a:schemeClr val="accent1"/>
            </a:solidFill>
            <a:prstDash val="solid"/>
            <a:round/>
            <a:headEnd type="none" w="med" len="med"/>
            <a:tailEnd type="triangle" w="med" len="med"/>
          </a:ln>
        </p:spPr>
      </p:cxnSp>
      <p:cxnSp>
        <p:nvCxnSpPr>
          <p:cNvPr id="16" name="Google Shape;349;p29">
            <a:extLst>
              <a:ext uri="{FF2B5EF4-FFF2-40B4-BE49-F238E27FC236}">
                <a16:creationId xmlns:a16="http://schemas.microsoft.com/office/drawing/2014/main" id="{137967E7-3A94-333C-AF0F-9B9BD694CE35}"/>
              </a:ext>
            </a:extLst>
          </p:cNvPr>
          <p:cNvCxnSpPr>
            <a:cxnSpLocks/>
          </p:cNvCxnSpPr>
          <p:nvPr/>
        </p:nvCxnSpPr>
        <p:spPr>
          <a:xfrm rot="16200000" flipH="1">
            <a:off x="3299724" y="2634977"/>
            <a:ext cx="492600" cy="996900"/>
          </a:xfrm>
          <a:prstGeom prst="curvedConnector3">
            <a:avLst>
              <a:gd name="adj1" fmla="val 62720"/>
            </a:avLst>
          </a:prstGeom>
          <a:noFill/>
          <a:ln w="9525" cap="flat" cmpd="sng">
            <a:solidFill>
              <a:schemeClr val="accent1"/>
            </a:solidFill>
            <a:prstDash val="solid"/>
            <a:round/>
            <a:headEnd type="none" w="med" len="med"/>
            <a:tailEnd type="triangle" w="med" len="med"/>
          </a:ln>
        </p:spPr>
      </p:cxnSp>
      <p:cxnSp>
        <p:nvCxnSpPr>
          <p:cNvPr id="17" name="Google Shape;350;p29">
            <a:extLst>
              <a:ext uri="{FF2B5EF4-FFF2-40B4-BE49-F238E27FC236}">
                <a16:creationId xmlns:a16="http://schemas.microsoft.com/office/drawing/2014/main" id="{35F01F60-DF6D-540E-B8BD-798FBBEAFF1D}"/>
              </a:ext>
            </a:extLst>
          </p:cNvPr>
          <p:cNvCxnSpPr/>
          <p:nvPr/>
        </p:nvCxnSpPr>
        <p:spPr>
          <a:xfrm rot="16200000" flipH="1">
            <a:off x="5305224" y="2234027"/>
            <a:ext cx="532800" cy="1839000"/>
          </a:xfrm>
          <a:prstGeom prst="curvedConnector3">
            <a:avLst>
              <a:gd name="adj1" fmla="val 33086"/>
            </a:avLst>
          </a:prstGeom>
          <a:noFill/>
          <a:ln w="9525" cap="flat" cmpd="sng">
            <a:solidFill>
              <a:srgbClr val="B6D7A8"/>
            </a:solidFill>
            <a:prstDash val="solid"/>
            <a:round/>
            <a:headEnd type="none" w="med" len="med"/>
            <a:tailEnd type="triangle" w="med" len="med"/>
          </a:ln>
        </p:spPr>
      </p:cxnSp>
      <p:cxnSp>
        <p:nvCxnSpPr>
          <p:cNvPr id="18" name="Google Shape;351;p29">
            <a:extLst>
              <a:ext uri="{FF2B5EF4-FFF2-40B4-BE49-F238E27FC236}">
                <a16:creationId xmlns:a16="http://schemas.microsoft.com/office/drawing/2014/main" id="{F73E5442-A444-D2DD-E191-E6E128508495}"/>
              </a:ext>
            </a:extLst>
          </p:cNvPr>
          <p:cNvCxnSpPr/>
          <p:nvPr/>
        </p:nvCxnSpPr>
        <p:spPr>
          <a:xfrm rot="16200000" flipH="1">
            <a:off x="5171124" y="2368127"/>
            <a:ext cx="476400" cy="1514400"/>
          </a:xfrm>
          <a:prstGeom prst="curvedConnector3">
            <a:avLst>
              <a:gd name="adj1" fmla="val 50090"/>
            </a:avLst>
          </a:prstGeom>
          <a:noFill/>
          <a:ln w="9525" cap="flat" cmpd="sng">
            <a:solidFill>
              <a:srgbClr val="B6D7A8"/>
            </a:solidFill>
            <a:prstDash val="solid"/>
            <a:round/>
            <a:headEnd type="none" w="med" len="med"/>
            <a:tailEnd type="triangle" w="med" len="med"/>
          </a:ln>
        </p:spPr>
      </p:cxnSp>
      <p:cxnSp>
        <p:nvCxnSpPr>
          <p:cNvPr id="19" name="Google Shape;352;p29">
            <a:extLst>
              <a:ext uri="{FF2B5EF4-FFF2-40B4-BE49-F238E27FC236}">
                <a16:creationId xmlns:a16="http://schemas.microsoft.com/office/drawing/2014/main" id="{2F5EAD83-4E02-B3D4-7451-431242226895}"/>
              </a:ext>
            </a:extLst>
          </p:cNvPr>
          <p:cNvCxnSpPr/>
          <p:nvPr/>
        </p:nvCxnSpPr>
        <p:spPr>
          <a:xfrm rot="16200000" flipH="1">
            <a:off x="4942974" y="2596277"/>
            <a:ext cx="532800" cy="1114500"/>
          </a:xfrm>
          <a:prstGeom prst="curvedConnector3">
            <a:avLst>
              <a:gd name="adj1" fmla="val 49988"/>
            </a:avLst>
          </a:prstGeom>
          <a:noFill/>
          <a:ln w="9525" cap="flat" cmpd="sng">
            <a:solidFill>
              <a:srgbClr val="B6D7A8"/>
            </a:solidFill>
            <a:prstDash val="solid"/>
            <a:round/>
            <a:headEnd type="none" w="med" len="med"/>
            <a:tailEnd type="triangle" w="med" len="med"/>
          </a:ln>
        </p:spPr>
      </p:cxnSp>
      <p:cxnSp>
        <p:nvCxnSpPr>
          <p:cNvPr id="20" name="Google Shape;353;p29">
            <a:extLst>
              <a:ext uri="{FF2B5EF4-FFF2-40B4-BE49-F238E27FC236}">
                <a16:creationId xmlns:a16="http://schemas.microsoft.com/office/drawing/2014/main" id="{0C6C30E4-7791-0210-5923-15D5CB0E0149}"/>
              </a:ext>
            </a:extLst>
          </p:cNvPr>
          <p:cNvCxnSpPr/>
          <p:nvPr/>
        </p:nvCxnSpPr>
        <p:spPr>
          <a:xfrm rot="5400000">
            <a:off x="4018576" y="1398527"/>
            <a:ext cx="536400" cy="3513600"/>
          </a:xfrm>
          <a:prstGeom prst="curvedConnector3">
            <a:avLst>
              <a:gd name="adj1" fmla="val 55236"/>
            </a:avLst>
          </a:prstGeom>
          <a:noFill/>
          <a:ln w="9525" cap="flat" cmpd="sng">
            <a:solidFill>
              <a:srgbClr val="DD7E6B"/>
            </a:solidFill>
            <a:prstDash val="solid"/>
            <a:round/>
            <a:headEnd type="none" w="med" len="med"/>
            <a:tailEnd type="triangle" w="med" len="med"/>
          </a:ln>
        </p:spPr>
      </p:cxnSp>
      <p:cxnSp>
        <p:nvCxnSpPr>
          <p:cNvPr id="21" name="Google Shape;354;p29">
            <a:extLst>
              <a:ext uri="{FF2B5EF4-FFF2-40B4-BE49-F238E27FC236}">
                <a16:creationId xmlns:a16="http://schemas.microsoft.com/office/drawing/2014/main" id="{6C840F5E-016D-6166-2AA7-F348CDF91185}"/>
              </a:ext>
            </a:extLst>
          </p:cNvPr>
          <p:cNvCxnSpPr/>
          <p:nvPr/>
        </p:nvCxnSpPr>
        <p:spPr>
          <a:xfrm rot="5400000">
            <a:off x="4239526" y="1619477"/>
            <a:ext cx="536400" cy="3071700"/>
          </a:xfrm>
          <a:prstGeom prst="curvedConnector3">
            <a:avLst>
              <a:gd name="adj1" fmla="val 61693"/>
            </a:avLst>
          </a:prstGeom>
          <a:noFill/>
          <a:ln w="9525" cap="flat" cmpd="sng">
            <a:solidFill>
              <a:srgbClr val="DD7E6B"/>
            </a:solidFill>
            <a:prstDash val="solid"/>
            <a:round/>
            <a:headEnd type="none" w="med" len="med"/>
            <a:tailEnd type="triangle" w="med" len="med"/>
          </a:ln>
        </p:spPr>
      </p:cxnSp>
      <p:cxnSp>
        <p:nvCxnSpPr>
          <p:cNvPr id="22" name="Google Shape;355;p29">
            <a:extLst>
              <a:ext uri="{FF2B5EF4-FFF2-40B4-BE49-F238E27FC236}">
                <a16:creationId xmlns:a16="http://schemas.microsoft.com/office/drawing/2014/main" id="{3B5882B7-53F2-A7A9-FE3F-45F7BBE57442}"/>
              </a:ext>
            </a:extLst>
          </p:cNvPr>
          <p:cNvCxnSpPr>
            <a:cxnSpLocks/>
          </p:cNvCxnSpPr>
          <p:nvPr/>
        </p:nvCxnSpPr>
        <p:spPr>
          <a:xfrm rot="5400000">
            <a:off x="4483315" y="1863288"/>
            <a:ext cx="536423" cy="2584101"/>
          </a:xfrm>
          <a:prstGeom prst="curvedConnector3">
            <a:avLst>
              <a:gd name="adj1" fmla="val 70662"/>
            </a:avLst>
          </a:prstGeom>
          <a:noFill/>
          <a:ln w="9525" cap="flat" cmpd="sng">
            <a:solidFill>
              <a:srgbClr val="DD7E6B"/>
            </a:solidFill>
            <a:prstDash val="solid"/>
            <a:round/>
            <a:headEnd type="none" w="med" len="med"/>
            <a:tailEnd type="triangle" w="med" len="med"/>
          </a:ln>
        </p:spPr>
      </p:cxnSp>
      <p:sp>
        <p:nvSpPr>
          <p:cNvPr id="23" name="TextBox 22">
            <a:extLst>
              <a:ext uri="{FF2B5EF4-FFF2-40B4-BE49-F238E27FC236}">
                <a16:creationId xmlns:a16="http://schemas.microsoft.com/office/drawing/2014/main" id="{86A63C71-BCE2-38E0-CA79-EB0F77E0236B}"/>
              </a:ext>
            </a:extLst>
          </p:cNvPr>
          <p:cNvSpPr txBox="1"/>
          <p:nvPr/>
        </p:nvSpPr>
        <p:spPr>
          <a:xfrm>
            <a:off x="768927" y="3879272"/>
            <a:ext cx="290945" cy="369332"/>
          </a:xfrm>
          <a:prstGeom prst="rect">
            <a:avLst/>
          </a:prstGeom>
          <a:noFill/>
        </p:spPr>
        <p:txBody>
          <a:bodyPr wrap="square" rtlCol="0">
            <a:spAutoFit/>
          </a:bodyPr>
          <a:lstStyle/>
          <a:p>
            <a:r>
              <a:rPr lang="en-US" sz="1800"/>
              <a:t>✅</a:t>
            </a:r>
          </a:p>
        </p:txBody>
      </p:sp>
      <p:cxnSp>
        <p:nvCxnSpPr>
          <p:cNvPr id="25" name="Straight Connector 24">
            <a:extLst>
              <a:ext uri="{FF2B5EF4-FFF2-40B4-BE49-F238E27FC236}">
                <a16:creationId xmlns:a16="http://schemas.microsoft.com/office/drawing/2014/main" id="{D7DCD64E-F705-66D9-71FB-068F78BB10D0}"/>
              </a:ext>
            </a:extLst>
          </p:cNvPr>
          <p:cNvCxnSpPr>
            <a:cxnSpLocks/>
          </p:cNvCxnSpPr>
          <p:nvPr/>
        </p:nvCxnSpPr>
        <p:spPr>
          <a:xfrm>
            <a:off x="1631041" y="4538472"/>
            <a:ext cx="5208170"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aphicFrame>
        <p:nvGraphicFramePr>
          <p:cNvPr id="2" name="Table 1">
            <a:extLst>
              <a:ext uri="{FF2B5EF4-FFF2-40B4-BE49-F238E27FC236}">
                <a16:creationId xmlns:a16="http://schemas.microsoft.com/office/drawing/2014/main" id="{D767E031-7282-858E-BB70-6433780124EC}"/>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TextBox 2">
            <a:extLst>
              <a:ext uri="{FF2B5EF4-FFF2-40B4-BE49-F238E27FC236}">
                <a16:creationId xmlns:a16="http://schemas.microsoft.com/office/drawing/2014/main" id="{B4462331-17FF-7537-839B-A0086CE7684D}"/>
              </a:ext>
            </a:extLst>
          </p:cNvPr>
          <p:cNvSpPr txBox="1"/>
          <p:nvPr/>
        </p:nvSpPr>
        <p:spPr>
          <a:xfrm>
            <a:off x="6839211" y="4384583"/>
            <a:ext cx="1919140" cy="307777"/>
          </a:xfrm>
          <a:prstGeom prst="rect">
            <a:avLst/>
          </a:prstGeom>
          <a:noFill/>
        </p:spPr>
        <p:txBody>
          <a:bodyPr wrap="square" rtlCol="0">
            <a:spAutoFit/>
          </a:bodyPr>
          <a:lstStyle/>
          <a:p>
            <a:r>
              <a:rPr lang="en-US" dirty="0">
                <a:solidFill>
                  <a:srgbClr val="FF0000"/>
                </a:solidFill>
              </a:rPr>
              <a:t>Late arriving copies</a:t>
            </a:r>
          </a:p>
        </p:txBody>
      </p:sp>
    </p:spTree>
    <p:extLst>
      <p:ext uri="{BB962C8B-B14F-4D97-AF65-F5344CB8AC3E}">
        <p14:creationId xmlns:p14="http://schemas.microsoft.com/office/powerpoint/2010/main" val="2388116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0.00208 -0.00524 L -0.20625 0.23179 " pathEditMode="relative" rAng="0" ptsTypes="AA">
                                      <p:cBhvr>
                                        <p:cTn id="26" dur="500" fill="hold"/>
                                        <p:tgtEl>
                                          <p:spTgt spid="32"/>
                                        </p:tgtEl>
                                        <p:attrNameLst>
                                          <p:attrName>ppt_x</p:attrName>
                                          <p:attrName>ppt_y</p:attrName>
                                        </p:attrNameLst>
                                      </p:cBhvr>
                                      <p:rCtr x="-10208" y="11852"/>
                                    </p:animMotion>
                                  </p:childTnLst>
                                </p:cTn>
                              </p:par>
                              <p:par>
                                <p:cTn id="27" presetID="0" presetClass="path" presetSubtype="0" accel="50000" decel="50000" fill="hold" grpId="0" nodeType="withEffect">
                                  <p:stCondLst>
                                    <p:cond delay="0"/>
                                  </p:stCondLst>
                                  <p:childTnLst>
                                    <p:animMotion origin="layout" path="M 0.02448 -0.00525 L -0.02378 0.22809 " pathEditMode="relative" rAng="0" ptsTypes="AA">
                                      <p:cBhvr>
                                        <p:cTn id="28" dur="500" fill="hold"/>
                                        <p:tgtEl>
                                          <p:spTgt spid="33"/>
                                        </p:tgtEl>
                                        <p:attrNameLst>
                                          <p:attrName>ppt_x</p:attrName>
                                          <p:attrName>ppt_y</p:attrName>
                                        </p:attrNameLst>
                                      </p:cBhvr>
                                      <p:rCtr x="-2413" y="11667"/>
                                    </p:animMotion>
                                  </p:childTnLst>
                                </p:cTn>
                              </p:par>
                              <p:par>
                                <p:cTn id="29" presetID="0" presetClass="path" presetSubtype="0" accel="50000" decel="50000" fill="hold" grpId="0" nodeType="withEffect">
                                  <p:stCondLst>
                                    <p:cond delay="0"/>
                                  </p:stCondLst>
                                  <p:childTnLst>
                                    <p:animMotion origin="layout" path="M -0.00069 0.00432 L 0.1526 0.23796 " pathEditMode="relative" rAng="0" ptsTypes="AA">
                                      <p:cBhvr>
                                        <p:cTn id="30" dur="500" fill="hold"/>
                                        <p:tgtEl>
                                          <p:spTgt spid="34"/>
                                        </p:tgtEl>
                                        <p:attrNameLst>
                                          <p:attrName>ppt_x</p:attrName>
                                          <p:attrName>ppt_y</p:attrName>
                                        </p:attrNameLst>
                                      </p:cBhvr>
                                      <p:rCtr x="7656" y="11667"/>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1" nodeType="click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44"/>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grpId="1"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ntr" presetSubtype="0" fill="hold" grpId="1"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1"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47"/>
                                        </p:tgtEl>
                                        <p:attrNameLst>
                                          <p:attrName>style.visibility</p:attrName>
                                        </p:attrNameLst>
                                      </p:cBhvr>
                                      <p:to>
                                        <p:strVal val="visible"/>
                                      </p:to>
                                    </p:set>
                                  </p:childTnLst>
                                </p:cTn>
                              </p:par>
                              <p:par>
                                <p:cTn id="59" presetID="1" presetClass="entr" presetSubtype="0" fill="hold" grpId="1"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0" presetClass="path" presetSubtype="0" accel="50000" decel="50000" fill="hold" grpId="0" nodeType="withEffect">
                                  <p:stCondLst>
                                    <p:cond delay="0"/>
                                  </p:stCondLst>
                                  <p:childTnLst>
                                    <p:animMotion origin="layout" path="M -0.0007 0.00617 L -0.01875 0.34568 " pathEditMode="relative" rAng="0" ptsTypes="AA">
                                      <p:cBhvr>
                                        <p:cTn id="64" dur="500" fill="hold"/>
                                        <p:tgtEl>
                                          <p:spTgt spid="38"/>
                                        </p:tgtEl>
                                        <p:attrNameLst>
                                          <p:attrName>ppt_x</p:attrName>
                                          <p:attrName>ppt_y</p:attrName>
                                        </p:attrNameLst>
                                      </p:cBhvr>
                                      <p:rCtr x="-903" y="16975"/>
                                    </p:animMotion>
                                  </p:childTnLst>
                                </p:cTn>
                              </p:par>
                              <p:par>
                                <p:cTn id="65" presetID="0" presetClass="path" presetSubtype="0" accel="50000" decel="50000" fill="hold" grpId="0" nodeType="withEffect">
                                  <p:stCondLst>
                                    <p:cond delay="0"/>
                                  </p:stCondLst>
                                  <p:childTnLst>
                                    <p:animMotion origin="layout" path="M 2.5E-6 1.23457E-7 L 0.03646 0.25926 " pathEditMode="relative" rAng="0" ptsTypes="AA">
                                      <p:cBhvr>
                                        <p:cTn id="66" dur="500" fill="hold"/>
                                        <p:tgtEl>
                                          <p:spTgt spid="39"/>
                                        </p:tgtEl>
                                        <p:attrNameLst>
                                          <p:attrName>ppt_x</p:attrName>
                                          <p:attrName>ppt_y</p:attrName>
                                        </p:attrNameLst>
                                      </p:cBhvr>
                                      <p:rCtr x="1823" y="12963"/>
                                    </p:animMotion>
                                  </p:childTnLst>
                                </p:cTn>
                              </p:par>
                              <p:par>
                                <p:cTn id="67" presetID="0" presetClass="path" presetSubtype="0" accel="50000" decel="50000" fill="hold" grpId="0" nodeType="withEffect">
                                  <p:stCondLst>
                                    <p:cond delay="0"/>
                                  </p:stCondLst>
                                  <p:childTnLst>
                                    <p:animMotion origin="layout" path="M 3.88889E-6 -3.95062E-6 L 0.08489 0.26019 " pathEditMode="relative" rAng="0" ptsTypes="AA">
                                      <p:cBhvr>
                                        <p:cTn id="68" dur="500" fill="hold"/>
                                        <p:tgtEl>
                                          <p:spTgt spid="40"/>
                                        </p:tgtEl>
                                        <p:attrNameLst>
                                          <p:attrName>ppt_x</p:attrName>
                                          <p:attrName>ppt_y</p:attrName>
                                        </p:attrNameLst>
                                      </p:cBhvr>
                                      <p:rCtr x="4236" y="12994"/>
                                    </p:animMotion>
                                  </p:childTnLst>
                                </p:cTn>
                              </p:par>
                              <p:par>
                                <p:cTn id="69" presetID="0" presetClass="path" presetSubtype="0" accel="50000" decel="50000" fill="hold" grpId="0" nodeType="withEffect">
                                  <p:stCondLst>
                                    <p:cond delay="0"/>
                                  </p:stCondLst>
                                  <p:childTnLst>
                                    <p:animMotion origin="layout" path="M -2.77778E-7 -2.96296E-6 L 0.15504 0.35155 " pathEditMode="relative" rAng="0" ptsTypes="AA">
                                      <p:cBhvr>
                                        <p:cTn id="70" dur="500" fill="hold"/>
                                        <p:tgtEl>
                                          <p:spTgt spid="7"/>
                                        </p:tgtEl>
                                        <p:attrNameLst>
                                          <p:attrName>ppt_x</p:attrName>
                                          <p:attrName>ppt_y</p:attrName>
                                        </p:attrNameLst>
                                      </p:cBhvr>
                                      <p:rCtr x="7743" y="17562"/>
                                    </p:animMotion>
                                  </p:childTnLst>
                                </p:cTn>
                              </p:par>
                              <p:par>
                                <p:cTn id="71" presetID="0" presetClass="path" presetSubtype="0" accel="50000" decel="50000" fill="hold" grpId="0" nodeType="withEffect">
                                  <p:stCondLst>
                                    <p:cond delay="0"/>
                                  </p:stCondLst>
                                  <p:childTnLst>
                                    <p:animMotion origin="layout" path="M 8.33333E-7 -4.81481E-6 L 0.20955 0.34877 " pathEditMode="relative" rAng="0" ptsTypes="AA">
                                      <p:cBhvr>
                                        <p:cTn id="72" dur="500" fill="hold"/>
                                        <p:tgtEl>
                                          <p:spTgt spid="6"/>
                                        </p:tgtEl>
                                        <p:attrNameLst>
                                          <p:attrName>ppt_x</p:attrName>
                                          <p:attrName>ppt_y</p:attrName>
                                        </p:attrNameLst>
                                      </p:cBhvr>
                                      <p:rCtr x="10469" y="17438"/>
                                    </p:animMotion>
                                  </p:childTnLst>
                                </p:cTn>
                              </p:par>
                              <p:par>
                                <p:cTn id="73" presetID="0" presetClass="path" presetSubtype="0" accel="50000" decel="50000" fill="hold" grpId="0" nodeType="withEffect">
                                  <p:stCondLst>
                                    <p:cond delay="0"/>
                                  </p:stCondLst>
                                  <p:childTnLst>
                                    <p:animMotion origin="layout" path="M 0.00226 0.00864 L 0.26164 0.2608 " pathEditMode="relative" rAng="0" ptsTypes="AA">
                                      <p:cBhvr>
                                        <p:cTn id="74" dur="500" fill="hold"/>
                                        <p:tgtEl>
                                          <p:spTgt spid="5"/>
                                        </p:tgtEl>
                                        <p:attrNameLst>
                                          <p:attrName>ppt_x</p:attrName>
                                          <p:attrName>ppt_y</p:attrName>
                                        </p:attrNameLst>
                                      </p:cBhvr>
                                      <p:rCtr x="12969" y="12593"/>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grpId="0" nodeType="clickEffect">
                                  <p:stCondLst>
                                    <p:cond delay="0"/>
                                  </p:stCondLst>
                                  <p:childTnLst>
                                    <p:animMotion origin="layout" path="M -0.0007 0.00618 L -0.02362 0.25926 " pathEditMode="relative" rAng="0" ptsTypes="AA">
                                      <p:cBhvr>
                                        <p:cTn id="78" dur="500" fill="hold"/>
                                        <p:tgtEl>
                                          <p:spTgt spid="44"/>
                                        </p:tgtEl>
                                        <p:attrNameLst>
                                          <p:attrName>ppt_x</p:attrName>
                                          <p:attrName>ppt_y</p:attrName>
                                        </p:attrNameLst>
                                      </p:cBhvr>
                                      <p:rCtr x="-1146" y="12654"/>
                                    </p:animMotion>
                                  </p:childTnLst>
                                </p:cTn>
                              </p:par>
                              <p:par>
                                <p:cTn id="79" presetID="0" presetClass="path" presetSubtype="0" accel="50000" decel="50000" fill="hold" grpId="0" nodeType="withEffect">
                                  <p:stCondLst>
                                    <p:cond delay="0"/>
                                  </p:stCondLst>
                                  <p:childTnLst>
                                    <p:animMotion origin="layout" path="M 3.05556E-6 2.83951E-6 L 0.0776 0.34475 " pathEditMode="relative" rAng="0" ptsTypes="AA">
                                      <p:cBhvr>
                                        <p:cTn id="80" dur="500" fill="hold"/>
                                        <p:tgtEl>
                                          <p:spTgt spid="46"/>
                                        </p:tgtEl>
                                        <p:attrNameLst>
                                          <p:attrName>ppt_x</p:attrName>
                                          <p:attrName>ppt_y</p:attrName>
                                        </p:attrNameLst>
                                      </p:cBhvr>
                                      <p:rCtr x="3872" y="17222"/>
                                    </p:animMotion>
                                  </p:childTnLst>
                                </p:cTn>
                              </p:par>
                              <p:par>
                                <p:cTn id="81" presetID="0" presetClass="path" presetSubtype="0" accel="50000" decel="50000" fill="hold" grpId="0" nodeType="withEffect">
                                  <p:stCondLst>
                                    <p:cond delay="0"/>
                                  </p:stCondLst>
                                  <p:childTnLst>
                                    <p:animMotion origin="layout" path="M 1.11111E-6 -1.23457E-6 L 0.02239 0.25864 " pathEditMode="relative" rAng="0" ptsTypes="AA">
                                      <p:cBhvr>
                                        <p:cTn id="82" dur="500" fill="hold"/>
                                        <p:tgtEl>
                                          <p:spTgt spid="45"/>
                                        </p:tgtEl>
                                        <p:attrNameLst>
                                          <p:attrName>ppt_x</p:attrName>
                                          <p:attrName>ppt_y</p:attrName>
                                        </p:attrNameLst>
                                      </p:cBhvr>
                                      <p:rCtr x="1111" y="12932"/>
                                    </p:animMotion>
                                  </p:childTnLst>
                                </p:cTn>
                              </p:par>
                              <p:par>
                                <p:cTn id="83" presetID="0" presetClass="path" presetSubtype="0" accel="50000" decel="50000" fill="hold" grpId="0" nodeType="withEffect">
                                  <p:stCondLst>
                                    <p:cond delay="0"/>
                                  </p:stCondLst>
                                  <p:childTnLst>
                                    <p:animMotion origin="layout" path="M -5.55112E-17 1.97531E-6 L 0.15382 0.34722 " pathEditMode="relative" rAng="0" ptsTypes="AA">
                                      <p:cBhvr>
                                        <p:cTn id="84" dur="500" fill="hold"/>
                                        <p:tgtEl>
                                          <p:spTgt spid="8"/>
                                        </p:tgtEl>
                                        <p:attrNameLst>
                                          <p:attrName>ppt_x</p:attrName>
                                          <p:attrName>ppt_y</p:attrName>
                                        </p:attrNameLst>
                                      </p:cBhvr>
                                      <p:rCtr x="7691" y="17346"/>
                                    </p:animMotion>
                                  </p:childTnLst>
                                </p:cTn>
                              </p:par>
                              <p:par>
                                <p:cTn id="85" presetID="0" presetClass="path" presetSubtype="0" accel="50000" decel="50000" fill="hold" grpId="0" nodeType="withEffect">
                                  <p:stCondLst>
                                    <p:cond delay="0"/>
                                  </p:stCondLst>
                                  <p:childTnLst>
                                    <p:animMotion origin="layout" path="M 3.33333E-6 2.96296E-6 L 0.20902 0.35154 " pathEditMode="relative" rAng="0" ptsTypes="AA">
                                      <p:cBhvr>
                                        <p:cTn id="86" dur="500" fill="hold"/>
                                        <p:tgtEl>
                                          <p:spTgt spid="10"/>
                                        </p:tgtEl>
                                        <p:attrNameLst>
                                          <p:attrName>ppt_x</p:attrName>
                                          <p:attrName>ppt_y</p:attrName>
                                        </p:attrNameLst>
                                      </p:cBhvr>
                                      <p:rCtr x="10451" y="17562"/>
                                    </p:animMotion>
                                  </p:childTnLst>
                                </p:cTn>
                              </p:par>
                              <p:par>
                                <p:cTn id="87" presetID="0" presetClass="path" presetSubtype="0" accel="50000" decel="50000" fill="hold" grpId="0" nodeType="withEffect">
                                  <p:stCondLst>
                                    <p:cond delay="0"/>
                                  </p:stCondLst>
                                  <p:childTnLst>
                                    <p:animMotion origin="layout" path="M -4.44444E-6 -2.46914E-7 L 0.25296 0.35 " pathEditMode="relative" rAng="0" ptsTypes="AA">
                                      <p:cBhvr>
                                        <p:cTn id="88" dur="500" fill="hold"/>
                                        <p:tgtEl>
                                          <p:spTgt spid="9"/>
                                        </p:tgtEl>
                                        <p:attrNameLst>
                                          <p:attrName>ppt_x</p:attrName>
                                          <p:attrName>ppt_y</p:attrName>
                                        </p:attrNameLst>
                                      </p:cBhvr>
                                      <p:rCtr x="12639" y="17500"/>
                                    </p:animMotion>
                                  </p:childTnLst>
                                </p:cTn>
                              </p:par>
                            </p:childTnLst>
                          </p:cTn>
                        </p:par>
                      </p:childTnLst>
                    </p:cTn>
                  </p:par>
                  <p:par>
                    <p:cTn id="89" fill="hold">
                      <p:stCondLst>
                        <p:cond delay="indefinite"/>
                      </p:stCondLst>
                      <p:childTnLst>
                        <p:par>
                          <p:cTn id="90" fill="hold">
                            <p:stCondLst>
                              <p:cond delay="0"/>
                            </p:stCondLst>
                            <p:childTnLst>
                              <p:par>
                                <p:cTn id="91" presetID="0" presetClass="path" presetSubtype="0" accel="50000" decel="50000" fill="hold" grpId="0" nodeType="clickEffect">
                                  <p:stCondLst>
                                    <p:cond delay="0"/>
                                  </p:stCondLst>
                                  <p:childTnLst>
                                    <p:animMotion origin="layout" path="M -0.00069 0.00617 L -0.02812 0.25864 " pathEditMode="relative" rAng="0" ptsTypes="AA">
                                      <p:cBhvr>
                                        <p:cTn id="92" dur="500" fill="hold"/>
                                        <p:tgtEl>
                                          <p:spTgt spid="47"/>
                                        </p:tgtEl>
                                        <p:attrNameLst>
                                          <p:attrName>ppt_x</p:attrName>
                                          <p:attrName>ppt_y</p:attrName>
                                        </p:attrNameLst>
                                      </p:cBhvr>
                                      <p:rCtr x="-1372" y="12623"/>
                                    </p:animMotion>
                                  </p:childTnLst>
                                </p:cTn>
                              </p:par>
                              <p:par>
                                <p:cTn id="93" presetID="0" presetClass="path" presetSubtype="0" accel="50000" decel="50000" fill="hold" grpId="0" nodeType="withEffect">
                                  <p:stCondLst>
                                    <p:cond delay="0"/>
                                  </p:stCondLst>
                                  <p:childTnLst>
                                    <p:animMotion origin="layout" path="M 3.05556E-6 3.33333E-6 L 0.0809 0.2608 " pathEditMode="relative" rAng="0" ptsTypes="AA">
                                      <p:cBhvr>
                                        <p:cTn id="94" dur="500" fill="hold"/>
                                        <p:tgtEl>
                                          <p:spTgt spid="49"/>
                                        </p:tgtEl>
                                        <p:attrNameLst>
                                          <p:attrName>ppt_x</p:attrName>
                                          <p:attrName>ppt_y</p:attrName>
                                        </p:attrNameLst>
                                      </p:cBhvr>
                                      <p:rCtr x="4045" y="13025"/>
                                    </p:animMotion>
                                  </p:childTnLst>
                                </p:cTn>
                              </p:par>
                              <p:par>
                                <p:cTn id="95" presetID="0" presetClass="path" presetSubtype="0" accel="50000" decel="50000" fill="hold" grpId="0" nodeType="withEffect">
                                  <p:stCondLst>
                                    <p:cond delay="0"/>
                                  </p:stCondLst>
                                  <p:childTnLst>
                                    <p:animMotion origin="layout" path="M 3.05556E-6 4.69136E-6 L 0.03142 0.26049 " pathEditMode="relative" rAng="0" ptsTypes="AA">
                                      <p:cBhvr>
                                        <p:cTn id="96" dur="500" fill="hold"/>
                                        <p:tgtEl>
                                          <p:spTgt spid="48"/>
                                        </p:tgtEl>
                                        <p:attrNameLst>
                                          <p:attrName>ppt_x</p:attrName>
                                          <p:attrName>ppt_y</p:attrName>
                                        </p:attrNameLst>
                                      </p:cBhvr>
                                      <p:rCtr x="1563" y="13025"/>
                                    </p:animMotion>
                                  </p:childTnLst>
                                </p:cTn>
                              </p:par>
                              <p:par>
                                <p:cTn id="97" presetID="1" presetClass="entr" presetSubtype="0" fill="hold" grpId="1" nodeType="withEffect">
                                  <p:stCondLst>
                                    <p:cond delay="0"/>
                                  </p:stCondLst>
                                  <p:childTnLst>
                                    <p:set>
                                      <p:cBhvr>
                                        <p:cTn id="98" dur="1" fill="hold">
                                          <p:stCondLst>
                                            <p:cond delay="0"/>
                                          </p:stCondLst>
                                        </p:cTn>
                                        <p:tgtEl>
                                          <p:spTgt spid="11"/>
                                        </p:tgtEl>
                                        <p:attrNameLst>
                                          <p:attrName>style.visibility</p:attrName>
                                        </p:attrNameLst>
                                      </p:cBhvr>
                                      <p:to>
                                        <p:strVal val="visible"/>
                                      </p:to>
                                    </p:set>
                                  </p:childTnLst>
                                </p:cTn>
                              </p:par>
                              <p:par>
                                <p:cTn id="99" presetID="0" presetClass="path" presetSubtype="0" accel="50000" decel="50000" fill="hold" grpId="0" nodeType="withEffect">
                                  <p:stCondLst>
                                    <p:cond delay="0"/>
                                  </p:stCondLst>
                                  <p:childTnLst>
                                    <p:animMotion origin="layout" path="M 3.05556E-6 1.97531E-6 L -0.26927 0.34722 " pathEditMode="relative" rAng="0" ptsTypes="AA">
                                      <p:cBhvr>
                                        <p:cTn id="100" dur="500" fill="hold"/>
                                        <p:tgtEl>
                                          <p:spTgt spid="11"/>
                                        </p:tgtEl>
                                        <p:attrNameLst>
                                          <p:attrName>ppt_x</p:attrName>
                                          <p:attrName>ppt_y</p:attrName>
                                        </p:attrNameLst>
                                      </p:cBhvr>
                                      <p:rCtr x="-13472" y="17346"/>
                                    </p:animMotion>
                                  </p:childTnLst>
                                </p:cTn>
                              </p:par>
                              <p:par>
                                <p:cTn id="101" presetID="1" presetClass="entr" presetSubtype="0" fill="hold" grpId="1" nodeType="withEffect">
                                  <p:stCondLst>
                                    <p:cond delay="0"/>
                                  </p:stCondLst>
                                  <p:childTnLst>
                                    <p:set>
                                      <p:cBhvr>
                                        <p:cTn id="102" dur="1" fill="hold">
                                          <p:stCondLst>
                                            <p:cond delay="0"/>
                                          </p:stCondLst>
                                        </p:cTn>
                                        <p:tgtEl>
                                          <p:spTgt spid="12"/>
                                        </p:tgtEl>
                                        <p:attrNameLst>
                                          <p:attrName>style.visibility</p:attrName>
                                        </p:attrNameLst>
                                      </p:cBhvr>
                                      <p:to>
                                        <p:strVal val="visible"/>
                                      </p:to>
                                    </p:set>
                                  </p:childTnLst>
                                </p:cTn>
                              </p:par>
                              <p:par>
                                <p:cTn id="103" presetID="0" presetClass="path" presetSubtype="0" accel="50000" decel="50000" fill="hold" grpId="0" nodeType="withEffect">
                                  <p:stCondLst>
                                    <p:cond delay="0"/>
                                  </p:stCondLst>
                                  <p:childTnLst>
                                    <p:animMotion origin="layout" path="M 0.00434 0.00957 L -0.3177 0.34877 " pathEditMode="relative" rAng="0" ptsTypes="AA">
                                      <p:cBhvr>
                                        <p:cTn id="104" dur="500" fill="hold"/>
                                        <p:tgtEl>
                                          <p:spTgt spid="12"/>
                                        </p:tgtEl>
                                        <p:attrNameLst>
                                          <p:attrName>ppt_x</p:attrName>
                                          <p:attrName>ppt_y</p:attrName>
                                        </p:attrNameLst>
                                      </p:cBhvr>
                                      <p:rCtr x="-16111" y="16944"/>
                                    </p:animMotion>
                                  </p:childTnLst>
                                </p:cTn>
                              </p:par>
                              <p:par>
                                <p:cTn id="105" presetID="1" presetClass="entr" presetSubtype="0" fill="hold" grpId="1" nodeType="withEffect">
                                  <p:stCondLst>
                                    <p:cond delay="0"/>
                                  </p:stCondLst>
                                  <p:childTnLst>
                                    <p:set>
                                      <p:cBhvr>
                                        <p:cTn id="106" dur="1" fill="hold">
                                          <p:stCondLst>
                                            <p:cond delay="0"/>
                                          </p:stCondLst>
                                        </p:cTn>
                                        <p:tgtEl>
                                          <p:spTgt spid="13"/>
                                        </p:tgtEl>
                                        <p:attrNameLst>
                                          <p:attrName>style.visibility</p:attrName>
                                        </p:attrNameLst>
                                      </p:cBhvr>
                                      <p:to>
                                        <p:strVal val="visible"/>
                                      </p:to>
                                    </p:set>
                                  </p:childTnLst>
                                </p:cTn>
                              </p:par>
                              <p:par>
                                <p:cTn id="107" presetID="0" presetClass="path" presetSubtype="0" accel="50000" decel="50000" fill="hold" grpId="0" nodeType="withEffect">
                                  <p:stCondLst>
                                    <p:cond delay="0"/>
                                  </p:stCondLst>
                                  <p:childTnLst>
                                    <p:animMotion origin="layout" path="M 1.11111E-6 -4.32099E-6 L -0.37326 0.26389 " pathEditMode="relative" rAng="0" ptsTypes="AA">
                                      <p:cBhvr>
                                        <p:cTn id="108" dur="500" fill="hold"/>
                                        <p:tgtEl>
                                          <p:spTgt spid="13"/>
                                        </p:tgtEl>
                                        <p:attrNameLst>
                                          <p:attrName>ppt_x</p:attrName>
                                          <p:attrName>ppt_y</p:attrName>
                                        </p:attrNameLst>
                                      </p:cBhvr>
                                      <p:rCtr x="-18663" y="13179"/>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23"/>
                                        </p:tgtEl>
                                        <p:attrNameLst>
                                          <p:attrName>style.visibility</p:attrName>
                                        </p:attrNameLst>
                                      </p:cBhvr>
                                      <p:to>
                                        <p:strVal val="visible"/>
                                      </p:to>
                                    </p:set>
                                    <p:animEffect transition="in" filter="dissolve">
                                      <p:cBhvr>
                                        <p:cTn id="117" dur="500"/>
                                        <p:tgtEl>
                                          <p:spTgt spid="23"/>
                                        </p:tgtEl>
                                      </p:cBhvr>
                                    </p:animEffect>
                                  </p:childTnLst>
                                </p:cTn>
                              </p:par>
                              <p:par>
                                <p:cTn id="118" presetID="9" presetClass="entr" presetSubtype="0" fill="hold" nodeType="withEffect">
                                  <p:stCondLst>
                                    <p:cond delay="0"/>
                                  </p:stCondLst>
                                  <p:childTnLst>
                                    <p:set>
                                      <p:cBhvr>
                                        <p:cTn id="119" dur="1" fill="hold">
                                          <p:stCondLst>
                                            <p:cond delay="0"/>
                                          </p:stCondLst>
                                        </p:cTn>
                                        <p:tgtEl>
                                          <p:spTgt spid="25"/>
                                        </p:tgtEl>
                                        <p:attrNameLst>
                                          <p:attrName>style.visibility</p:attrName>
                                        </p:attrNameLst>
                                      </p:cBhvr>
                                      <p:to>
                                        <p:strVal val="visible"/>
                                      </p:to>
                                    </p:set>
                                    <p:animEffect transition="in" filter="dissolve">
                                      <p:cBhvr>
                                        <p:cTn id="1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3" grpId="0"/>
      <p:bldP spid="34" grpId="0"/>
      <p:bldP spid="38" grpId="0"/>
      <p:bldP spid="38" grpId="1"/>
      <p:bldP spid="39" grpId="0"/>
      <p:bldP spid="39" grpId="1"/>
      <p:bldP spid="40" grpId="0"/>
      <p:bldP spid="40" grpId="1"/>
      <p:bldP spid="44" grpId="0"/>
      <p:bldP spid="44" grpId="1"/>
      <p:bldP spid="45" grpId="0"/>
      <p:bldP spid="45" grpId="1"/>
      <p:bldP spid="46" grpId="0"/>
      <p:bldP spid="46" grpId="1"/>
      <p:bldP spid="47" grpId="0"/>
      <p:bldP spid="47" grpId="1"/>
      <p:bldP spid="48" grpId="0"/>
      <p:bldP spid="48" grpId="1"/>
      <p:bldP spid="49" grpId="0"/>
      <p:bldP spid="49" grpId="1"/>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23" grpId="0"/>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Benefits of Public Cloud for Financial Exchanges</a:t>
            </a:r>
            <a:endParaRPr dirty="0"/>
          </a:p>
        </p:txBody>
      </p:sp>
      <p:sp>
        <p:nvSpPr>
          <p:cNvPr id="60" name="Google Shape;60;p14"/>
          <p:cNvSpPr txBox="1">
            <a:spLocks noGrp="1"/>
          </p:cNvSpPr>
          <p:nvPr>
            <p:ph type="body" idx="1"/>
          </p:nvPr>
        </p:nvSpPr>
        <p:spPr>
          <a:xfrm>
            <a:off x="311700" y="1152474"/>
            <a:ext cx="8520600" cy="3393767"/>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Reducing constraints of physical space around the matching engine</a:t>
            </a:r>
            <a:br>
              <a:rPr lang="en-US" dirty="0"/>
            </a:br>
            <a:endParaRPr lang="en-US" dirty="0"/>
          </a:p>
          <a:p>
            <a:pPr marL="457200" lvl="0" indent="-342900" algn="l" rtl="0">
              <a:spcBef>
                <a:spcPts val="0"/>
              </a:spcBef>
              <a:spcAft>
                <a:spcPts val="0"/>
              </a:spcAft>
              <a:buSzPts val="1800"/>
              <a:buChar char="-"/>
            </a:pPr>
            <a:r>
              <a:rPr lang="en-US" dirty="0"/>
              <a:t>Unprecedented scale – 1000s of participants can be supported</a:t>
            </a:r>
            <a:br>
              <a:rPr lang="en-US" dirty="0"/>
            </a:br>
            <a:endParaRPr lang="en-US" dirty="0"/>
          </a:p>
          <a:p>
            <a:pPr marL="457200" lvl="0" indent="-342900" algn="l" rtl="0">
              <a:spcBef>
                <a:spcPts val="0"/>
              </a:spcBef>
              <a:spcAft>
                <a:spcPts val="0"/>
              </a:spcAft>
              <a:buSzPts val="1800"/>
              <a:buChar char="-"/>
            </a:pPr>
            <a:r>
              <a:rPr lang="en-US" dirty="0"/>
              <a:t>Low barriers to entry for launching new global markets</a:t>
            </a:r>
            <a:br>
              <a:rPr lang="en-US" dirty="0"/>
            </a:br>
            <a:endParaRPr lang="en-US" dirty="0"/>
          </a:p>
          <a:p>
            <a:pPr marL="457200" lvl="0" indent="-342900" algn="l" rtl="0">
              <a:spcBef>
                <a:spcPts val="0"/>
              </a:spcBef>
              <a:spcAft>
                <a:spcPts val="0"/>
              </a:spcAft>
              <a:buSzPts val="1800"/>
              <a:buChar char="-"/>
            </a:pPr>
            <a:r>
              <a:rPr lang="en-US" dirty="0"/>
              <a:t>Various analytics/ML services residing nearby</a:t>
            </a:r>
            <a:br>
              <a:rPr lang="en-US" dirty="0"/>
            </a:br>
            <a:endParaRPr lang="en-US" dirty="0"/>
          </a:p>
          <a:p>
            <a:pPr marL="457200" lvl="0" indent="-342900" algn="l" rtl="0">
              <a:spcBef>
                <a:spcPts val="0"/>
              </a:spcBef>
              <a:spcAft>
                <a:spcPts val="0"/>
              </a:spcAft>
              <a:buSzPts val="1800"/>
              <a:buChar char="-"/>
            </a:pPr>
            <a:r>
              <a:rPr lang="en-US" dirty="0"/>
              <a:t>And typical benefits of cloud: flexible resource allocation, reduced cost, offloading management etc.</a:t>
            </a:r>
          </a:p>
          <a:p>
            <a:pPr marL="457200" lvl="0" indent="-342900" algn="l" rtl="0">
              <a:spcBef>
                <a:spcPts val="0"/>
              </a:spcBef>
              <a:spcAft>
                <a:spcPts val="0"/>
              </a:spcAft>
              <a:buSzPts val="1800"/>
              <a:buChar char="-"/>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Proxy Hedging</a:t>
            </a:r>
            <a:endParaRPr dirty="0"/>
          </a:p>
        </p:txBody>
      </p:sp>
      <p:sp>
        <p:nvSpPr>
          <p:cNvPr id="361" name="Google Shape;361;p30"/>
          <p:cNvSpPr txBox="1">
            <a:spLocks noGrp="1"/>
          </p:cNvSpPr>
          <p:nvPr>
            <p:ph type="body" idx="1"/>
          </p:nvPr>
        </p:nvSpPr>
        <p:spPr>
          <a:xfrm>
            <a:off x="311700" y="1152475"/>
            <a:ext cx="8520600" cy="2685234"/>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Each VM has multiple parent proxies</a:t>
            </a:r>
            <a:br>
              <a:rPr lang="en" dirty="0"/>
            </a:br>
            <a:endParaRPr dirty="0"/>
          </a:p>
          <a:p>
            <a:pPr marL="457200" lvl="0" indent="-342900" algn="l" rtl="0">
              <a:spcBef>
                <a:spcPts val="0"/>
              </a:spcBef>
              <a:spcAft>
                <a:spcPts val="0"/>
              </a:spcAft>
              <a:buSzPts val="1800"/>
              <a:buChar char="-"/>
            </a:pPr>
            <a:r>
              <a:rPr lang="en" dirty="0"/>
              <a:t>A VM receives duplicated packets from all the parents</a:t>
            </a:r>
            <a:br>
              <a:rPr lang="en" dirty="0"/>
            </a:br>
            <a:endParaRPr dirty="0"/>
          </a:p>
          <a:p>
            <a:pPr marL="457200" lvl="0" indent="-342900" algn="l" rtl="0">
              <a:spcBef>
                <a:spcPts val="0"/>
              </a:spcBef>
              <a:spcAft>
                <a:spcPts val="0"/>
              </a:spcAft>
              <a:buSzPts val="1800"/>
              <a:buChar char="-"/>
            </a:pPr>
            <a:r>
              <a:rPr lang="en" dirty="0"/>
              <a:t>A single parent experiencing performance variance has lower chances of affecting the latency experienced by a child VM</a:t>
            </a:r>
            <a:br>
              <a:rPr lang="en" dirty="0"/>
            </a:br>
            <a:endParaRPr lang="en" dirty="0"/>
          </a:p>
          <a:p>
            <a:pPr marL="457200" lvl="0" indent="-342900" algn="l" rtl="0">
              <a:spcBef>
                <a:spcPts val="0"/>
              </a:spcBef>
              <a:spcAft>
                <a:spcPts val="0"/>
              </a:spcAft>
              <a:buSzPts val="1800"/>
              <a:buChar char="-"/>
            </a:pPr>
            <a:r>
              <a:rPr lang="en" dirty="0"/>
              <a:t>Significantly narrows down the latency distribution</a:t>
            </a:r>
          </a:p>
        </p:txBody>
      </p:sp>
      <p:graphicFrame>
        <p:nvGraphicFramePr>
          <p:cNvPr id="2" name="Table 1">
            <a:extLst>
              <a:ext uri="{FF2B5EF4-FFF2-40B4-BE49-F238E27FC236}">
                <a16:creationId xmlns:a16="http://schemas.microsoft.com/office/drawing/2014/main" id="{97F2F70B-D466-7B15-72F7-272197520E87}"/>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Data Multicast</a:t>
            </a:r>
            <a:endParaRPr/>
          </a:p>
        </p:txBody>
      </p:sp>
      <p:sp>
        <p:nvSpPr>
          <p:cNvPr id="367" name="Google Shape;367;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SzPct val="100000"/>
              <a:buChar char="-"/>
            </a:pPr>
            <a:r>
              <a:rPr lang="en" dirty="0"/>
              <a:t>The performance variation countering techniques and the overlay tree enables scalable market data multicast</a:t>
            </a:r>
            <a:br>
              <a:rPr lang="en" dirty="0"/>
            </a:br>
            <a:endParaRPr dirty="0"/>
          </a:p>
          <a:p>
            <a:pPr marL="457200" lvl="0" indent="-334327" algn="l" rtl="0">
              <a:spcBef>
                <a:spcPts val="0"/>
              </a:spcBef>
              <a:spcAft>
                <a:spcPts val="0"/>
              </a:spcAft>
              <a:buSzPct val="100000"/>
              <a:buChar char="-"/>
            </a:pPr>
            <a:r>
              <a:rPr lang="en" dirty="0"/>
              <a:t>We further employ a hold-and-release[1] mechanism</a:t>
            </a:r>
            <a:endParaRPr dirty="0"/>
          </a:p>
          <a:p>
            <a:pPr marL="914400" lvl="1" indent="-310832" algn="l" rtl="0">
              <a:spcBef>
                <a:spcPts val="0"/>
              </a:spcBef>
              <a:spcAft>
                <a:spcPts val="0"/>
              </a:spcAft>
              <a:buSzPct val="100000"/>
              <a:buChar char="-"/>
            </a:pPr>
            <a:r>
              <a:rPr lang="en" dirty="0"/>
              <a:t>All the VMs have there clocks synchronized with O(10) nanoseconds accuracy</a:t>
            </a:r>
            <a:br>
              <a:rPr lang="en" dirty="0"/>
            </a:br>
            <a:endParaRPr dirty="0"/>
          </a:p>
          <a:p>
            <a:pPr marL="914400" lvl="1" indent="-310832" algn="l" rtl="0">
              <a:spcBef>
                <a:spcPts val="0"/>
              </a:spcBef>
              <a:spcAft>
                <a:spcPts val="0"/>
              </a:spcAft>
              <a:buSzPct val="100000"/>
              <a:buChar char="-"/>
            </a:pPr>
            <a:r>
              <a:rPr lang="en" dirty="0"/>
              <a:t>Sender attaches deadlines to the messages and the receivers process a message at or after the deadline. </a:t>
            </a:r>
            <a:br>
              <a:rPr lang="en" dirty="0"/>
            </a:br>
            <a:endParaRPr dirty="0"/>
          </a:p>
          <a:p>
            <a:pPr marL="914400" lvl="1" indent="-310832" algn="l" rtl="0">
              <a:spcBef>
                <a:spcPts val="0"/>
              </a:spcBef>
              <a:spcAft>
                <a:spcPts val="0"/>
              </a:spcAft>
              <a:buSzPct val="100000"/>
              <a:buChar char="-"/>
            </a:pPr>
            <a:r>
              <a:rPr lang="en" dirty="0"/>
              <a:t>Deadlines are an estimate of worst OWD to any receiver, calculated online. </a:t>
            </a:r>
            <a:br>
              <a:rPr lang="en" dirty="0"/>
            </a:br>
            <a:endParaRPr dirty="0"/>
          </a:p>
          <a:p>
            <a:pPr marL="457200" lvl="0" indent="-334327" algn="l" rtl="0">
              <a:spcBef>
                <a:spcPts val="0"/>
              </a:spcBef>
              <a:spcAft>
                <a:spcPts val="0"/>
              </a:spcAft>
              <a:buSzPct val="100000"/>
              <a:buChar char="-"/>
            </a:pPr>
            <a:r>
              <a:rPr lang="en" dirty="0"/>
              <a:t>Hold-and-release combined with Jasper performs better</a:t>
            </a:r>
            <a:br>
              <a:rPr lang="en" dirty="0"/>
            </a:br>
            <a:endParaRPr dirty="0"/>
          </a:p>
          <a:p>
            <a:pPr marL="457200" lvl="0" indent="-334327" algn="l" rtl="0">
              <a:spcBef>
                <a:spcPts val="0"/>
              </a:spcBef>
              <a:spcAft>
                <a:spcPts val="0"/>
              </a:spcAft>
              <a:buSzPct val="100000"/>
              <a:buChar char="-"/>
            </a:pPr>
            <a:r>
              <a:rPr lang="en" dirty="0"/>
              <a:t>Jasper enables smaller deadlines as the latency variance has been minimized</a:t>
            </a:r>
            <a:endParaRPr dirty="0"/>
          </a:p>
        </p:txBody>
      </p:sp>
      <p:graphicFrame>
        <p:nvGraphicFramePr>
          <p:cNvPr id="2" name="Table 1">
            <a:extLst>
              <a:ext uri="{FF2B5EF4-FFF2-40B4-BE49-F238E27FC236}">
                <a16:creationId xmlns:a16="http://schemas.microsoft.com/office/drawing/2014/main" id="{87DB70FB-97EC-1D30-4B48-81A09B960C51}"/>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TextBox 2">
            <a:extLst>
              <a:ext uri="{FF2B5EF4-FFF2-40B4-BE49-F238E27FC236}">
                <a16:creationId xmlns:a16="http://schemas.microsoft.com/office/drawing/2014/main" id="{0972219E-0B68-F8C2-9D47-6E2BDE1FDD47}"/>
              </a:ext>
            </a:extLst>
          </p:cNvPr>
          <p:cNvSpPr txBox="1"/>
          <p:nvPr/>
        </p:nvSpPr>
        <p:spPr>
          <a:xfrm>
            <a:off x="6256020" y="4928056"/>
            <a:ext cx="2983727" cy="215444"/>
          </a:xfrm>
          <a:prstGeom prst="rect">
            <a:avLst/>
          </a:prstGeom>
          <a:noFill/>
        </p:spPr>
        <p:txBody>
          <a:bodyPr wrap="square" rtlCol="0">
            <a:spAutoFit/>
          </a:bodyPr>
          <a:lstStyle/>
          <a:p>
            <a:r>
              <a:rPr lang="en" sz="800" dirty="0"/>
              <a:t>[1] </a:t>
            </a:r>
            <a:r>
              <a:rPr lang="en-US" sz="800" dirty="0"/>
              <a:t>CloudEx: A Fair-Access Financial Exchange in the Cloud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 grpId="0" uiExpand="1" build="p"/>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2"/>
          <p:cNvSpPr/>
          <p:nvPr/>
        </p:nvSpPr>
        <p:spPr>
          <a:xfrm>
            <a:off x="5504550" y="2571750"/>
            <a:ext cx="3147000" cy="2488500"/>
          </a:xfrm>
          <a:prstGeom prst="rect">
            <a:avLst/>
          </a:prstGeom>
          <a:noFill/>
          <a:ln w="9525" cap="flat" cmpd="sng">
            <a:solidFill>
              <a:srgbClr val="FF0000"/>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3" name="Google Shape;373;p32"/>
          <p:cNvSpPr/>
          <p:nvPr/>
        </p:nvSpPr>
        <p:spPr>
          <a:xfrm>
            <a:off x="774700" y="2568350"/>
            <a:ext cx="3147000" cy="24885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74" name="Google Shape;374;p32"/>
          <p:cNvSpPr txBox="1"/>
          <p:nvPr/>
        </p:nvSpPr>
        <p:spPr>
          <a:xfrm>
            <a:off x="5323800" y="2717700"/>
            <a:ext cx="3508500" cy="15699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With 10K MPS, 0.008% packet lost</a:t>
            </a:r>
            <a:br>
              <a:rPr lang="en" sz="1800">
                <a:solidFill>
                  <a:schemeClr val="dk2"/>
                </a:solidFill>
              </a:rPr>
            </a:b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With 100K MPS, 1.78% </a:t>
            </a:r>
            <a:br>
              <a:rPr lang="en" sz="1800">
                <a:solidFill>
                  <a:schemeClr val="dk2"/>
                </a:solidFill>
              </a:rPr>
            </a:br>
            <a:r>
              <a:rPr lang="en" sz="1800">
                <a:solidFill>
                  <a:schemeClr val="dk2"/>
                </a:solidFill>
              </a:rPr>
              <a:t>packets lost</a:t>
            </a:r>
            <a:endParaRPr sz="1800">
              <a:solidFill>
                <a:schemeClr val="dk2"/>
              </a:solidFill>
            </a:endParaRPr>
          </a:p>
        </p:txBody>
      </p:sp>
      <p:sp>
        <p:nvSpPr>
          <p:cNvPr id="375" name="Google Shape;37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Remarks On (Outbound) Packet Losses</a:t>
            </a:r>
            <a:endParaRPr/>
          </a:p>
        </p:txBody>
      </p:sp>
      <p:sp>
        <p:nvSpPr>
          <p:cNvPr id="376" name="Google Shape;376;p32"/>
          <p:cNvSpPr txBox="1">
            <a:spLocks noGrp="1"/>
          </p:cNvSpPr>
          <p:nvPr>
            <p:ph type="body" idx="1"/>
          </p:nvPr>
        </p:nvSpPr>
        <p:spPr>
          <a:xfrm>
            <a:off x="311700" y="1085100"/>
            <a:ext cx="8520600" cy="1632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 on-premises exchanges, market data multicast uses unreliable delivery and the overall infrastructure is engineered to provide negligible packet losses</a:t>
            </a:r>
            <a:br>
              <a:rPr lang="en" dirty="0"/>
            </a:br>
            <a:endParaRPr dirty="0"/>
          </a:p>
          <a:p>
            <a:pPr marL="457200" lvl="0" indent="-342900" algn="l" rtl="0">
              <a:spcBef>
                <a:spcPts val="0"/>
              </a:spcBef>
              <a:spcAft>
                <a:spcPts val="0"/>
              </a:spcAft>
              <a:buSzPts val="1800"/>
              <a:buChar char="-"/>
            </a:pPr>
            <a:r>
              <a:rPr lang="en" dirty="0"/>
              <a:t>Jasper also utilizes UDP, however are the packet losses small in the cloud? </a:t>
            </a:r>
            <a:endParaRPr dirty="0"/>
          </a:p>
        </p:txBody>
      </p:sp>
      <p:sp>
        <p:nvSpPr>
          <p:cNvPr id="377" name="Google Shape;377;p32"/>
          <p:cNvSpPr txBox="1"/>
          <p:nvPr/>
        </p:nvSpPr>
        <p:spPr>
          <a:xfrm>
            <a:off x="586600" y="2612000"/>
            <a:ext cx="2879100" cy="24012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a:solidFill>
                  <a:schemeClr val="dk2"/>
                </a:solidFill>
              </a:rPr>
              <a:t>With 350K messages per second and 100 receivers, 0.007% packets lost in a 20s benchmark</a:t>
            </a:r>
            <a:br>
              <a:rPr lang="en" sz="1800">
                <a:solidFill>
                  <a:schemeClr val="dk2"/>
                </a:solidFill>
              </a:rPr>
            </a:b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With 100k MPS, not a single packet was lost</a:t>
            </a:r>
            <a:endParaRPr sz="1800">
              <a:solidFill>
                <a:schemeClr val="dk2"/>
              </a:solidFill>
            </a:endParaRPr>
          </a:p>
        </p:txBody>
      </p:sp>
      <p:sp>
        <p:nvSpPr>
          <p:cNvPr id="378" name="Google Shape;378;p32"/>
          <p:cNvSpPr txBox="1"/>
          <p:nvPr/>
        </p:nvSpPr>
        <p:spPr>
          <a:xfrm rot="-5401179">
            <a:off x="3303128" y="4387750"/>
            <a:ext cx="874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chemeClr val="accent1"/>
                </a:solidFill>
              </a:rPr>
              <a:t>GCP</a:t>
            </a:r>
            <a:endParaRPr sz="1900">
              <a:solidFill>
                <a:schemeClr val="accent1"/>
              </a:solidFill>
            </a:endParaRPr>
          </a:p>
        </p:txBody>
      </p:sp>
      <p:sp>
        <p:nvSpPr>
          <p:cNvPr id="379" name="Google Shape;379;p32"/>
          <p:cNvSpPr txBox="1"/>
          <p:nvPr/>
        </p:nvSpPr>
        <p:spPr>
          <a:xfrm rot="-5401179">
            <a:off x="8011253" y="4329850"/>
            <a:ext cx="874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900">
                <a:solidFill>
                  <a:srgbClr val="FF0000"/>
                </a:solidFill>
              </a:rPr>
              <a:t>AWS</a:t>
            </a:r>
            <a:endParaRPr sz="1900">
              <a:solidFill>
                <a:srgbClr val="FF0000"/>
              </a:solidFill>
            </a:endParaRPr>
          </a:p>
        </p:txBody>
      </p:sp>
      <p:graphicFrame>
        <p:nvGraphicFramePr>
          <p:cNvPr id="2" name="Table 1">
            <a:extLst>
              <a:ext uri="{FF2B5EF4-FFF2-40B4-BE49-F238E27FC236}">
                <a16:creationId xmlns:a16="http://schemas.microsoft.com/office/drawing/2014/main" id="{D60C4555-D460-033B-3D8D-46FC5F77B26B}"/>
              </a:ext>
            </a:extLst>
          </p:cNvPr>
          <p:cNvGraphicFramePr>
            <a:graphicFrameLocks noGrp="1"/>
          </p:cNvGraphicFramePr>
          <p:nvPr>
            <p:extLst>
              <p:ext uri="{D42A27DB-BD31-4B8C-83A1-F6EECF244321}">
                <p14:modId xmlns:p14="http://schemas.microsoft.com/office/powerpoint/2010/main" val="140334808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1">
                          <a:solidFill>
                            <a:srgbClr val="FF0000"/>
                          </a:solidFill>
                        </a:rPr>
                        <a:t>Multicast</a:t>
                      </a:r>
                    </a:p>
                  </a:txBody>
                  <a:tcPr>
                    <a:pattFill prst="pct10">
                      <a:fgClr>
                        <a:schemeClr val="accent1"/>
                      </a:fgClr>
                      <a:bgClr>
                        <a:schemeClr val="bg1"/>
                      </a:bgClr>
                    </a:pattFill>
                  </a:tcPr>
                </a:tc>
                <a:tc>
                  <a:txBody>
                    <a:bodyPr/>
                    <a:lstStyle/>
                    <a:p>
                      <a:r>
                        <a:rPr lang="en-US">
                          <a:solidFill>
                            <a:srgbClr val="7030A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7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7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6"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Inbound Communication</a:t>
            </a:r>
            <a:endParaRPr dirty="0"/>
          </a:p>
        </p:txBody>
      </p:sp>
      <p:sp>
        <p:nvSpPr>
          <p:cNvPr id="385" name="Google Shape;385;p33"/>
          <p:cNvSpPr txBox="1">
            <a:spLocks noGrp="1"/>
          </p:cNvSpPr>
          <p:nvPr>
            <p:ph type="body" idx="1"/>
          </p:nvPr>
        </p:nvSpPr>
        <p:spPr>
          <a:xfrm>
            <a:off x="311700" y="1152475"/>
            <a:ext cx="8520600" cy="34122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Order submission by market participants to the exchange</a:t>
            </a:r>
            <a:br>
              <a:rPr lang="en" dirty="0"/>
            </a:br>
            <a:endParaRPr dirty="0"/>
          </a:p>
          <a:p>
            <a:pPr marL="457200" lvl="0" indent="-342900" algn="l" rtl="0">
              <a:spcBef>
                <a:spcPts val="0"/>
              </a:spcBef>
              <a:spcAft>
                <a:spcPts val="0"/>
              </a:spcAft>
              <a:buSzPts val="1800"/>
              <a:buChar char="-"/>
            </a:pPr>
            <a:r>
              <a:rPr lang="en" dirty="0"/>
              <a:t>Large number of receivers simultaneously submitting orders can lead to </a:t>
            </a:r>
            <a:r>
              <a:rPr lang="en" dirty="0" err="1"/>
              <a:t>incast</a:t>
            </a:r>
            <a:r>
              <a:rPr lang="en" dirty="0"/>
              <a:t>-style packet drops</a:t>
            </a:r>
            <a:br>
              <a:rPr lang="en" dirty="0"/>
            </a:br>
            <a:endParaRPr dirty="0"/>
          </a:p>
          <a:p>
            <a:pPr marL="457200" lvl="0" indent="-342900" algn="l" rtl="0">
              <a:spcBef>
                <a:spcPts val="0"/>
              </a:spcBef>
              <a:spcAft>
                <a:spcPts val="0"/>
              </a:spcAft>
              <a:buSzPts val="1800"/>
              <a:buChar char="-"/>
            </a:pPr>
            <a:r>
              <a:rPr lang="en" dirty="0"/>
              <a:t>Utilizing the proxy tree in the reverse direction enables each node to only receive orders from a small number of children</a:t>
            </a:r>
            <a:br>
              <a:rPr lang="en" dirty="0"/>
            </a:br>
            <a:endParaRPr dirty="0"/>
          </a:p>
          <a:p>
            <a:pPr marL="457200" lvl="0" indent="-342900" algn="l" rtl="0">
              <a:spcBef>
                <a:spcPts val="0"/>
              </a:spcBef>
              <a:spcAft>
                <a:spcPts val="0"/>
              </a:spcAft>
              <a:buSzPts val="1800"/>
              <a:buChar char="-"/>
            </a:pPr>
            <a:r>
              <a:rPr lang="en" dirty="0"/>
              <a:t>The reduced fan-in at the exchange avoids excessive packet drops</a:t>
            </a:r>
            <a:endParaRPr dirty="0"/>
          </a:p>
        </p:txBody>
      </p:sp>
      <p:graphicFrame>
        <p:nvGraphicFramePr>
          <p:cNvPr id="2" name="Table 1">
            <a:extLst>
              <a:ext uri="{FF2B5EF4-FFF2-40B4-BE49-F238E27FC236}">
                <a16:creationId xmlns:a16="http://schemas.microsoft.com/office/drawing/2014/main" id="{A19A2347-BFCC-8CCA-815E-8AFE665D5EF5}"/>
              </a:ext>
            </a:extLst>
          </p:cNvPr>
          <p:cNvGraphicFramePr>
            <a:graphicFrameLocks noGrp="1"/>
          </p:cNvGraphicFramePr>
          <p:nvPr>
            <p:extLst>
              <p:ext uri="{D42A27DB-BD31-4B8C-83A1-F6EECF244321}">
                <p14:modId xmlns:p14="http://schemas.microsoft.com/office/powerpoint/2010/main" val="268092160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Google Shape;135;p21">
            <a:extLst>
              <a:ext uri="{FF2B5EF4-FFF2-40B4-BE49-F238E27FC236}">
                <a16:creationId xmlns:a16="http://schemas.microsoft.com/office/drawing/2014/main" id="{ED2DF1F6-D215-D646-3701-83D1C5219672}"/>
              </a:ext>
            </a:extLst>
          </p:cNvPr>
          <p:cNvSpPr/>
          <p:nvPr/>
        </p:nvSpPr>
        <p:spPr>
          <a:xfrm>
            <a:off x="8004210" y="53279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35;p21">
            <a:extLst>
              <a:ext uri="{FF2B5EF4-FFF2-40B4-BE49-F238E27FC236}">
                <a16:creationId xmlns:a16="http://schemas.microsoft.com/office/drawing/2014/main" id="{5F08D0CB-0D6B-D956-F318-E88511E21047}"/>
              </a:ext>
            </a:extLst>
          </p:cNvPr>
          <p:cNvSpPr/>
          <p:nvPr/>
        </p:nvSpPr>
        <p:spPr>
          <a:xfrm>
            <a:off x="7536925" y="82511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135;p21">
            <a:extLst>
              <a:ext uri="{FF2B5EF4-FFF2-40B4-BE49-F238E27FC236}">
                <a16:creationId xmlns:a16="http://schemas.microsoft.com/office/drawing/2014/main" id="{C5DA857F-5B3E-CDA5-0C91-D37EE59F1F3A}"/>
              </a:ext>
            </a:extLst>
          </p:cNvPr>
          <p:cNvSpPr/>
          <p:nvPr/>
        </p:nvSpPr>
        <p:spPr>
          <a:xfrm>
            <a:off x="8004210" y="828837"/>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35;p21">
            <a:extLst>
              <a:ext uri="{FF2B5EF4-FFF2-40B4-BE49-F238E27FC236}">
                <a16:creationId xmlns:a16="http://schemas.microsoft.com/office/drawing/2014/main" id="{83C68016-660A-0289-C759-ECAD5874824A}"/>
              </a:ext>
            </a:extLst>
          </p:cNvPr>
          <p:cNvSpPr/>
          <p:nvPr/>
        </p:nvSpPr>
        <p:spPr>
          <a:xfrm>
            <a:off x="8451654" y="83742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135;p21">
            <a:extLst>
              <a:ext uri="{FF2B5EF4-FFF2-40B4-BE49-F238E27FC236}">
                <a16:creationId xmlns:a16="http://schemas.microsoft.com/office/drawing/2014/main" id="{741C75DA-4813-913E-8A4C-915370F3A89C}"/>
              </a:ext>
            </a:extLst>
          </p:cNvPr>
          <p:cNvSpPr/>
          <p:nvPr/>
        </p:nvSpPr>
        <p:spPr>
          <a:xfrm>
            <a:off x="7380200" y="111811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35;p21">
            <a:extLst>
              <a:ext uri="{FF2B5EF4-FFF2-40B4-BE49-F238E27FC236}">
                <a16:creationId xmlns:a16="http://schemas.microsoft.com/office/drawing/2014/main" id="{BDC1CA83-1E36-E09E-F549-FB2D2AA409EA}"/>
              </a:ext>
            </a:extLst>
          </p:cNvPr>
          <p:cNvSpPr/>
          <p:nvPr/>
        </p:nvSpPr>
        <p:spPr>
          <a:xfrm>
            <a:off x="7536926" y="11178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35;p21">
            <a:extLst>
              <a:ext uri="{FF2B5EF4-FFF2-40B4-BE49-F238E27FC236}">
                <a16:creationId xmlns:a16="http://schemas.microsoft.com/office/drawing/2014/main" id="{AAE4A9C1-FD52-2AA6-22C4-AE96106C49E6}"/>
              </a:ext>
            </a:extLst>
          </p:cNvPr>
          <p:cNvSpPr/>
          <p:nvPr/>
        </p:nvSpPr>
        <p:spPr>
          <a:xfrm>
            <a:off x="7699835" y="11139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35;p21">
            <a:extLst>
              <a:ext uri="{FF2B5EF4-FFF2-40B4-BE49-F238E27FC236}">
                <a16:creationId xmlns:a16="http://schemas.microsoft.com/office/drawing/2014/main" id="{4A7DC45C-5422-7A9E-9C27-E99338D55B79}"/>
              </a:ext>
            </a:extLst>
          </p:cNvPr>
          <p:cNvSpPr/>
          <p:nvPr/>
        </p:nvSpPr>
        <p:spPr>
          <a:xfrm>
            <a:off x="7851184" y="111001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35;p21">
            <a:extLst>
              <a:ext uri="{FF2B5EF4-FFF2-40B4-BE49-F238E27FC236}">
                <a16:creationId xmlns:a16="http://schemas.microsoft.com/office/drawing/2014/main" id="{54BF07A8-1263-DE34-9652-68681FDB6E09}"/>
              </a:ext>
            </a:extLst>
          </p:cNvPr>
          <p:cNvSpPr/>
          <p:nvPr/>
        </p:nvSpPr>
        <p:spPr>
          <a:xfrm>
            <a:off x="8007910" y="110974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35;p21">
            <a:extLst>
              <a:ext uri="{FF2B5EF4-FFF2-40B4-BE49-F238E27FC236}">
                <a16:creationId xmlns:a16="http://schemas.microsoft.com/office/drawing/2014/main" id="{9EC10751-9D68-394D-3637-2D19547D62BD}"/>
              </a:ext>
            </a:extLst>
          </p:cNvPr>
          <p:cNvSpPr/>
          <p:nvPr/>
        </p:nvSpPr>
        <p:spPr>
          <a:xfrm>
            <a:off x="8170819" y="110584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5;p21">
            <a:extLst>
              <a:ext uri="{FF2B5EF4-FFF2-40B4-BE49-F238E27FC236}">
                <a16:creationId xmlns:a16="http://schemas.microsoft.com/office/drawing/2014/main" id="{A4D1EF55-AEC2-18B9-0084-C6165F172329}"/>
              </a:ext>
            </a:extLst>
          </p:cNvPr>
          <p:cNvSpPr/>
          <p:nvPr/>
        </p:nvSpPr>
        <p:spPr>
          <a:xfrm>
            <a:off x="8305118" y="111783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135;p21">
            <a:extLst>
              <a:ext uri="{FF2B5EF4-FFF2-40B4-BE49-F238E27FC236}">
                <a16:creationId xmlns:a16="http://schemas.microsoft.com/office/drawing/2014/main" id="{78474283-C21A-696D-4477-DFFC8661A926}"/>
              </a:ext>
            </a:extLst>
          </p:cNvPr>
          <p:cNvSpPr/>
          <p:nvPr/>
        </p:nvSpPr>
        <p:spPr>
          <a:xfrm>
            <a:off x="8456417" y="1117834"/>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35;p21">
            <a:extLst>
              <a:ext uri="{FF2B5EF4-FFF2-40B4-BE49-F238E27FC236}">
                <a16:creationId xmlns:a16="http://schemas.microsoft.com/office/drawing/2014/main" id="{CC5F4FF5-1092-06B6-09ED-2A9FD81BCA03}"/>
              </a:ext>
            </a:extLst>
          </p:cNvPr>
          <p:cNvSpPr/>
          <p:nvPr/>
        </p:nvSpPr>
        <p:spPr>
          <a:xfrm>
            <a:off x="8609905" y="111393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6" name="Straight Connector 15">
            <a:extLst>
              <a:ext uri="{FF2B5EF4-FFF2-40B4-BE49-F238E27FC236}">
                <a16:creationId xmlns:a16="http://schemas.microsoft.com/office/drawing/2014/main" id="{7F837E60-838D-CA05-D180-3140ABC00414}"/>
              </a:ext>
            </a:extLst>
          </p:cNvPr>
          <p:cNvCxnSpPr>
            <a:cxnSpLocks/>
            <a:stCxn id="3" idx="3"/>
            <a:endCxn id="4" idx="7"/>
          </p:cNvCxnSpPr>
          <p:nvPr/>
        </p:nvCxnSpPr>
        <p:spPr>
          <a:xfrm flipH="1">
            <a:off x="7636986" y="629661"/>
            <a:ext cx="384392" cy="21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29AFBE2-0AC6-7B81-4CF4-6882D9C63850}"/>
              </a:ext>
            </a:extLst>
          </p:cNvPr>
          <p:cNvCxnSpPr>
            <a:cxnSpLocks/>
            <a:stCxn id="3" idx="4"/>
            <a:endCxn id="5" idx="0"/>
          </p:cNvCxnSpPr>
          <p:nvPr/>
        </p:nvCxnSpPr>
        <p:spPr>
          <a:xfrm>
            <a:off x="8062825" y="646281"/>
            <a:ext cx="0" cy="18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A3043AC-409D-B9E5-06D2-D6EDD21706D1}"/>
              </a:ext>
            </a:extLst>
          </p:cNvPr>
          <p:cNvCxnSpPr>
            <a:cxnSpLocks/>
            <a:stCxn id="3" idx="5"/>
            <a:endCxn id="6" idx="1"/>
          </p:cNvCxnSpPr>
          <p:nvPr/>
        </p:nvCxnSpPr>
        <p:spPr>
          <a:xfrm>
            <a:off x="8104271" y="629661"/>
            <a:ext cx="364551" cy="22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8840986-AC7B-2404-A803-340645435586}"/>
              </a:ext>
            </a:extLst>
          </p:cNvPr>
          <p:cNvCxnSpPr>
            <a:cxnSpLocks/>
            <a:stCxn id="4" idx="4"/>
            <a:endCxn id="7" idx="0"/>
          </p:cNvCxnSpPr>
          <p:nvPr/>
        </p:nvCxnSpPr>
        <p:spPr>
          <a:xfrm flipH="1">
            <a:off x="7438815" y="938599"/>
            <a:ext cx="156725" cy="17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0FFB9724-AF24-8F86-179B-D6F501F4863B}"/>
              </a:ext>
            </a:extLst>
          </p:cNvPr>
          <p:cNvCxnSpPr>
            <a:cxnSpLocks/>
            <a:stCxn id="4" idx="4"/>
            <a:endCxn id="8" idx="0"/>
          </p:cNvCxnSpPr>
          <p:nvPr/>
        </p:nvCxnSpPr>
        <p:spPr>
          <a:xfrm>
            <a:off x="7595540" y="938599"/>
            <a:ext cx="1" cy="17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B66A5C8-B612-3450-6A28-20C3F6843F0A}"/>
              </a:ext>
            </a:extLst>
          </p:cNvPr>
          <p:cNvCxnSpPr>
            <a:cxnSpLocks/>
            <a:stCxn id="4" idx="4"/>
            <a:endCxn id="9" idx="1"/>
          </p:cNvCxnSpPr>
          <p:nvPr/>
        </p:nvCxnSpPr>
        <p:spPr>
          <a:xfrm>
            <a:off x="7595540" y="938599"/>
            <a:ext cx="121463" cy="191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C4F45E6-A4DA-8260-677B-47CCD744C430}"/>
              </a:ext>
            </a:extLst>
          </p:cNvPr>
          <p:cNvCxnSpPr>
            <a:cxnSpLocks/>
            <a:stCxn id="5" idx="4"/>
            <a:endCxn id="10" idx="0"/>
          </p:cNvCxnSpPr>
          <p:nvPr/>
        </p:nvCxnSpPr>
        <p:spPr>
          <a:xfrm flipH="1">
            <a:off x="7909799" y="942326"/>
            <a:ext cx="153026" cy="16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C911F1E-12DF-36F2-174C-74F366727117}"/>
              </a:ext>
            </a:extLst>
          </p:cNvPr>
          <p:cNvCxnSpPr>
            <a:cxnSpLocks/>
            <a:stCxn id="5" idx="4"/>
            <a:endCxn id="11" idx="0"/>
          </p:cNvCxnSpPr>
          <p:nvPr/>
        </p:nvCxnSpPr>
        <p:spPr>
          <a:xfrm>
            <a:off x="8062825" y="942326"/>
            <a:ext cx="3700" cy="16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27665FB-5B8C-CB57-AC6C-A77886617222}"/>
              </a:ext>
            </a:extLst>
          </p:cNvPr>
          <p:cNvCxnSpPr>
            <a:cxnSpLocks/>
            <a:stCxn id="5" idx="4"/>
            <a:endCxn id="12" idx="0"/>
          </p:cNvCxnSpPr>
          <p:nvPr/>
        </p:nvCxnSpPr>
        <p:spPr>
          <a:xfrm>
            <a:off x="8062825" y="942326"/>
            <a:ext cx="166609" cy="16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877502-4C27-8713-C4A5-2B220CA9F3D6}"/>
              </a:ext>
            </a:extLst>
          </p:cNvPr>
          <p:cNvCxnSpPr>
            <a:cxnSpLocks/>
            <a:stCxn id="6" idx="4"/>
            <a:endCxn id="13" idx="0"/>
          </p:cNvCxnSpPr>
          <p:nvPr/>
        </p:nvCxnSpPr>
        <p:spPr>
          <a:xfrm flipH="1">
            <a:off x="8363733" y="950914"/>
            <a:ext cx="146536" cy="166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1C29F9-4CAB-5D50-BD4E-EB1A43827A20}"/>
              </a:ext>
            </a:extLst>
          </p:cNvPr>
          <p:cNvCxnSpPr>
            <a:cxnSpLocks/>
            <a:stCxn id="6" idx="4"/>
            <a:endCxn id="14" idx="0"/>
          </p:cNvCxnSpPr>
          <p:nvPr/>
        </p:nvCxnSpPr>
        <p:spPr>
          <a:xfrm>
            <a:off x="8510269" y="950914"/>
            <a:ext cx="4763" cy="16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725B8D-E34C-1933-E7D5-FDE56028D43D}"/>
              </a:ext>
            </a:extLst>
          </p:cNvPr>
          <p:cNvCxnSpPr>
            <a:cxnSpLocks/>
            <a:stCxn id="6" idx="4"/>
            <a:endCxn id="15" idx="0"/>
          </p:cNvCxnSpPr>
          <p:nvPr/>
        </p:nvCxnSpPr>
        <p:spPr>
          <a:xfrm>
            <a:off x="8510269" y="950914"/>
            <a:ext cx="158251" cy="163021"/>
          </a:xfrm>
          <a:prstGeom prst="line">
            <a:avLst/>
          </a:prstGeom>
        </p:spPr>
        <p:style>
          <a:lnRef idx="1">
            <a:schemeClr val="accent1"/>
          </a:lnRef>
          <a:fillRef idx="0">
            <a:schemeClr val="accent1"/>
          </a:fillRef>
          <a:effectRef idx="0">
            <a:schemeClr val="accent1"/>
          </a:effectRef>
          <a:fontRef idx="minor">
            <a:schemeClr val="tx1"/>
          </a:fontRef>
        </p:style>
      </p:cxnSp>
      <p:sp>
        <p:nvSpPr>
          <p:cNvPr id="28" name="Up Arrow 27">
            <a:extLst>
              <a:ext uri="{FF2B5EF4-FFF2-40B4-BE49-F238E27FC236}">
                <a16:creationId xmlns:a16="http://schemas.microsoft.com/office/drawing/2014/main" id="{6F0C6EDE-825C-7925-B10C-BDEE14CF970D}"/>
              </a:ext>
            </a:extLst>
          </p:cNvPr>
          <p:cNvSpPr/>
          <p:nvPr/>
        </p:nvSpPr>
        <p:spPr>
          <a:xfrm rot="3031196">
            <a:off x="7389555" y="524898"/>
            <a:ext cx="168012" cy="5727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437C9426-D7FC-9A98-4DB9-EC1FD0D1C77E}"/>
              </a:ext>
            </a:extLst>
          </p:cNvPr>
          <p:cNvSpPr/>
          <p:nvPr/>
        </p:nvSpPr>
        <p:spPr>
          <a:xfrm rot="18518093">
            <a:off x="8510045" y="497710"/>
            <a:ext cx="166281" cy="5727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checkerboard(across)">
                                      <p:cBhvr>
                                        <p:cTn id="11" dur="500"/>
                                        <p:tgtEl>
                                          <p:spTgt spid="28"/>
                                        </p:tgtEl>
                                      </p:cBhvr>
                                    </p:animEffect>
                                  </p:childTnLst>
                                </p:cTn>
                              </p:par>
                              <p:par>
                                <p:cTn id="12" presetID="5" presetClass="entr" presetSubtype="10"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checkerboard(across)">
                                      <p:cBhvr>
                                        <p:cTn id="14" dur="500"/>
                                        <p:tgtEl>
                                          <p:spTgt spid="2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5" grpId="0" uiExpand="1" build="p"/>
      <p:bldP spid="28" grpId="0" animBg="1"/>
      <p:bldP spid="2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34"/>
          <p:cNvSpPr/>
          <p:nvPr/>
        </p:nvSpPr>
        <p:spPr>
          <a:xfrm>
            <a:off x="6279250" y="2571750"/>
            <a:ext cx="2698500" cy="25320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A86E8"/>
              </a:solidFill>
            </a:endParaRPr>
          </a:p>
        </p:txBody>
      </p:sp>
      <p:sp>
        <p:nvSpPr>
          <p:cNvPr id="391" name="Google Shape;391;p34"/>
          <p:cNvSpPr/>
          <p:nvPr/>
        </p:nvSpPr>
        <p:spPr>
          <a:xfrm>
            <a:off x="347100" y="2571750"/>
            <a:ext cx="2698500" cy="2532000"/>
          </a:xfrm>
          <a:prstGeom prst="rect">
            <a:avLst/>
          </a:prstGeom>
          <a:noFill/>
          <a:ln w="9525" cap="flat" cmpd="sng">
            <a:solidFill>
              <a:schemeClr val="accent1"/>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A86E8"/>
              </a:solidFill>
            </a:endParaRPr>
          </a:p>
        </p:txBody>
      </p:sp>
      <p:sp>
        <p:nvSpPr>
          <p:cNvPr id="392" name="Google Shape;392;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Inbound Communication</a:t>
            </a:r>
            <a:endParaRPr/>
          </a:p>
        </p:txBody>
      </p:sp>
      <p:sp>
        <p:nvSpPr>
          <p:cNvPr id="393" name="Google Shape;393;p34"/>
          <p:cNvSpPr txBox="1">
            <a:spLocks noGrp="1"/>
          </p:cNvSpPr>
          <p:nvPr>
            <p:ph type="body" idx="1"/>
          </p:nvPr>
        </p:nvSpPr>
        <p:spPr>
          <a:xfrm>
            <a:off x="311700" y="1152475"/>
            <a:ext cx="8520600" cy="13482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The bursts of orders can still lead to packet drops</a:t>
            </a:r>
            <a:br>
              <a:rPr lang="en" dirty="0"/>
            </a:br>
            <a:endParaRPr dirty="0"/>
          </a:p>
          <a:p>
            <a:pPr marL="457200" lvl="0" indent="-342900" algn="l" rtl="0">
              <a:spcBef>
                <a:spcPts val="0"/>
              </a:spcBef>
              <a:spcAft>
                <a:spcPts val="0"/>
              </a:spcAft>
              <a:buSzPts val="1800"/>
              <a:buChar char="-"/>
            </a:pPr>
            <a:r>
              <a:rPr lang="en" dirty="0"/>
              <a:t>We need a mechanism that handles packet drops while maintaining low order latency</a:t>
            </a:r>
            <a:endParaRPr dirty="0"/>
          </a:p>
        </p:txBody>
      </p:sp>
      <p:sp>
        <p:nvSpPr>
          <p:cNvPr id="394" name="Google Shape;394;p34"/>
          <p:cNvSpPr/>
          <p:nvPr/>
        </p:nvSpPr>
        <p:spPr>
          <a:xfrm>
            <a:off x="889725" y="2730900"/>
            <a:ext cx="13671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Pacing at proxies</a:t>
            </a:r>
            <a:endParaRPr/>
          </a:p>
        </p:txBody>
      </p:sp>
      <p:sp>
        <p:nvSpPr>
          <p:cNvPr id="395" name="Google Shape;395;p34"/>
          <p:cNvSpPr txBox="1"/>
          <p:nvPr/>
        </p:nvSpPr>
        <p:spPr>
          <a:xfrm>
            <a:off x="187950" y="3584525"/>
            <a:ext cx="28575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a:solidFill>
                  <a:schemeClr val="dk2"/>
                </a:solidFill>
              </a:rPr>
              <a:t>Proxies sense OWD to their parents </a:t>
            </a:r>
            <a:br>
              <a:rPr lang="en">
                <a:solidFill>
                  <a:schemeClr val="dk2"/>
                </a:solidFill>
              </a:rPr>
            </a:b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Pace the packets if OWD increases beyond a threshold</a:t>
            </a:r>
            <a:endParaRPr>
              <a:solidFill>
                <a:schemeClr val="dk2"/>
              </a:solidFill>
            </a:endParaRPr>
          </a:p>
        </p:txBody>
      </p:sp>
      <p:sp>
        <p:nvSpPr>
          <p:cNvPr id="396" name="Google Shape;396;p34"/>
          <p:cNvSpPr txBox="1"/>
          <p:nvPr/>
        </p:nvSpPr>
        <p:spPr>
          <a:xfrm>
            <a:off x="3168575" y="3203050"/>
            <a:ext cx="2908200" cy="12930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accent1"/>
              </a:buClr>
              <a:buSzPts val="1800"/>
              <a:buChar char="-"/>
            </a:pPr>
            <a:r>
              <a:rPr lang="en" sz="1800">
                <a:solidFill>
                  <a:schemeClr val="accent1"/>
                </a:solidFill>
              </a:rPr>
              <a:t>Packet drops resolved</a:t>
            </a:r>
            <a:endParaRPr sz="1800">
              <a:solidFill>
                <a:schemeClr val="accent1"/>
              </a:solidFill>
            </a:endParaRPr>
          </a:p>
          <a:p>
            <a:pPr marL="457200" lvl="0" indent="-342900" algn="l" rtl="0">
              <a:spcBef>
                <a:spcPts val="0"/>
              </a:spcBef>
              <a:spcAft>
                <a:spcPts val="0"/>
              </a:spcAft>
              <a:buClr>
                <a:schemeClr val="accent1"/>
              </a:buClr>
              <a:buSzPts val="1800"/>
              <a:buChar char="-"/>
            </a:pPr>
            <a:r>
              <a:rPr lang="en" sz="1800">
                <a:solidFill>
                  <a:schemeClr val="accent1"/>
                </a:solidFill>
              </a:rPr>
              <a:t>Packet queues form at proxies</a:t>
            </a:r>
            <a:endParaRPr sz="1800">
              <a:solidFill>
                <a:schemeClr val="accent1"/>
              </a:solidFill>
            </a:endParaRPr>
          </a:p>
          <a:p>
            <a:pPr marL="457200" lvl="0" indent="-342900" algn="l" rtl="0">
              <a:spcBef>
                <a:spcPts val="0"/>
              </a:spcBef>
              <a:spcAft>
                <a:spcPts val="0"/>
              </a:spcAft>
              <a:buClr>
                <a:schemeClr val="accent1"/>
              </a:buClr>
              <a:buSzPts val="1800"/>
              <a:buChar char="-"/>
            </a:pPr>
            <a:r>
              <a:rPr lang="en" sz="1800">
                <a:solidFill>
                  <a:schemeClr val="accent1"/>
                </a:solidFill>
              </a:rPr>
              <a:t>Increases latency</a:t>
            </a:r>
            <a:endParaRPr sz="1800">
              <a:solidFill>
                <a:schemeClr val="accent1"/>
              </a:solidFill>
            </a:endParaRPr>
          </a:p>
        </p:txBody>
      </p:sp>
      <p:sp>
        <p:nvSpPr>
          <p:cNvPr id="397" name="Google Shape;397;p34"/>
          <p:cNvSpPr/>
          <p:nvPr/>
        </p:nvSpPr>
        <p:spPr>
          <a:xfrm rot="5400000">
            <a:off x="3096225" y="2611550"/>
            <a:ext cx="694500" cy="694500"/>
          </a:xfrm>
          <a:prstGeom prst="bentArrow">
            <a:avLst>
              <a:gd name="adj1" fmla="val 25000"/>
              <a:gd name="adj2" fmla="val 25000"/>
              <a:gd name="adj3" fmla="val 25000"/>
              <a:gd name="adj4" fmla="val 4375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98" name="Google Shape;398;p34"/>
          <p:cNvSpPr/>
          <p:nvPr/>
        </p:nvSpPr>
        <p:spPr>
          <a:xfrm>
            <a:off x="6901525" y="2635425"/>
            <a:ext cx="13671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Limit Order Queue</a:t>
            </a:r>
            <a:endParaRPr/>
          </a:p>
        </p:txBody>
      </p:sp>
      <p:sp>
        <p:nvSpPr>
          <p:cNvPr id="399" name="Google Shape;399;p34"/>
          <p:cNvSpPr txBox="1"/>
          <p:nvPr/>
        </p:nvSpPr>
        <p:spPr>
          <a:xfrm>
            <a:off x="6199750" y="3464675"/>
            <a:ext cx="2857500" cy="1692741"/>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dirty="0">
                <a:solidFill>
                  <a:schemeClr val="dk2"/>
                </a:solidFill>
              </a:rPr>
              <a:t>Distributed scheduling policy at all the proxies </a:t>
            </a:r>
            <a:br>
              <a:rPr lang="en" dirty="0">
                <a:solidFill>
                  <a:schemeClr val="dk2"/>
                </a:solidFill>
              </a:rPr>
            </a:br>
            <a:endParaRPr dirty="0">
              <a:solidFill>
                <a:schemeClr val="dk2"/>
              </a:solidFill>
            </a:endParaRPr>
          </a:p>
          <a:p>
            <a:pPr marL="457200" lvl="0" indent="-317500" algn="l" rtl="0">
              <a:spcBef>
                <a:spcPts val="0"/>
              </a:spcBef>
              <a:spcAft>
                <a:spcPts val="0"/>
              </a:spcAft>
              <a:buClr>
                <a:schemeClr val="dk2"/>
              </a:buClr>
              <a:buSzPts val="1400"/>
              <a:buChar char="-"/>
            </a:pPr>
            <a:r>
              <a:rPr lang="en" dirty="0">
                <a:solidFill>
                  <a:schemeClr val="dk2"/>
                </a:solidFill>
              </a:rPr>
              <a:t>Reorders the queues at the proxies to decrease order latency and increase order matching rate</a:t>
            </a:r>
            <a:endParaRPr dirty="0">
              <a:solidFill>
                <a:schemeClr val="dk2"/>
              </a:solidFill>
            </a:endParaRPr>
          </a:p>
        </p:txBody>
      </p:sp>
      <p:sp>
        <p:nvSpPr>
          <p:cNvPr id="400" name="Google Shape;400;p34"/>
          <p:cNvSpPr/>
          <p:nvPr/>
        </p:nvSpPr>
        <p:spPr>
          <a:xfrm rot="10800000" flipH="1">
            <a:off x="5505250" y="4409250"/>
            <a:ext cx="694500" cy="694500"/>
          </a:xfrm>
          <a:prstGeom prst="bentArrow">
            <a:avLst>
              <a:gd name="adj1" fmla="val 25000"/>
              <a:gd name="adj2" fmla="val 25000"/>
              <a:gd name="adj3" fmla="val 25000"/>
              <a:gd name="adj4" fmla="val 45832"/>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1" name="Google Shape;401;p34"/>
          <p:cNvSpPr txBox="1"/>
          <p:nvPr/>
        </p:nvSpPr>
        <p:spPr>
          <a:xfrm>
            <a:off x="6712625" y="2173725"/>
            <a:ext cx="201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FF0000"/>
                </a:solidFill>
              </a:rPr>
              <a:t>Let’s discuss this</a:t>
            </a:r>
            <a:endParaRPr sz="1800">
              <a:solidFill>
                <a:srgbClr val="FF0000"/>
              </a:solidFill>
            </a:endParaRPr>
          </a:p>
        </p:txBody>
      </p:sp>
      <p:graphicFrame>
        <p:nvGraphicFramePr>
          <p:cNvPr id="2" name="Table 1">
            <a:extLst>
              <a:ext uri="{FF2B5EF4-FFF2-40B4-BE49-F238E27FC236}">
                <a16:creationId xmlns:a16="http://schemas.microsoft.com/office/drawing/2014/main" id="{AC37E1EE-4B0B-F9B0-0FDE-56C51371FE25}"/>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 name="Google Shape;135;p21">
            <a:extLst>
              <a:ext uri="{FF2B5EF4-FFF2-40B4-BE49-F238E27FC236}">
                <a16:creationId xmlns:a16="http://schemas.microsoft.com/office/drawing/2014/main" id="{82702AB4-1D55-5009-EE11-CEA2AE2BFD2E}"/>
              </a:ext>
            </a:extLst>
          </p:cNvPr>
          <p:cNvSpPr/>
          <p:nvPr/>
        </p:nvSpPr>
        <p:spPr>
          <a:xfrm>
            <a:off x="8004210" y="53279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 name="Google Shape;135;p21">
            <a:extLst>
              <a:ext uri="{FF2B5EF4-FFF2-40B4-BE49-F238E27FC236}">
                <a16:creationId xmlns:a16="http://schemas.microsoft.com/office/drawing/2014/main" id="{1041B423-763A-FDC5-C04E-A445BD322A06}"/>
              </a:ext>
            </a:extLst>
          </p:cNvPr>
          <p:cNvSpPr/>
          <p:nvPr/>
        </p:nvSpPr>
        <p:spPr>
          <a:xfrm>
            <a:off x="7536925" y="82511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135;p21">
            <a:extLst>
              <a:ext uri="{FF2B5EF4-FFF2-40B4-BE49-F238E27FC236}">
                <a16:creationId xmlns:a16="http://schemas.microsoft.com/office/drawing/2014/main" id="{F2B29A88-35A1-5A3F-CDF1-0EE699BE6E08}"/>
              </a:ext>
            </a:extLst>
          </p:cNvPr>
          <p:cNvSpPr/>
          <p:nvPr/>
        </p:nvSpPr>
        <p:spPr>
          <a:xfrm>
            <a:off x="8004210" y="828837"/>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35;p21">
            <a:extLst>
              <a:ext uri="{FF2B5EF4-FFF2-40B4-BE49-F238E27FC236}">
                <a16:creationId xmlns:a16="http://schemas.microsoft.com/office/drawing/2014/main" id="{BA27605F-EF67-F992-4455-EACF3F104CAE}"/>
              </a:ext>
            </a:extLst>
          </p:cNvPr>
          <p:cNvSpPr/>
          <p:nvPr/>
        </p:nvSpPr>
        <p:spPr>
          <a:xfrm>
            <a:off x="8451654" y="83742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 name="Google Shape;135;p21">
            <a:extLst>
              <a:ext uri="{FF2B5EF4-FFF2-40B4-BE49-F238E27FC236}">
                <a16:creationId xmlns:a16="http://schemas.microsoft.com/office/drawing/2014/main" id="{10782DB7-9AC9-64E2-CD01-501EC81BE0AD}"/>
              </a:ext>
            </a:extLst>
          </p:cNvPr>
          <p:cNvSpPr/>
          <p:nvPr/>
        </p:nvSpPr>
        <p:spPr>
          <a:xfrm>
            <a:off x="7380200" y="111811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135;p21">
            <a:extLst>
              <a:ext uri="{FF2B5EF4-FFF2-40B4-BE49-F238E27FC236}">
                <a16:creationId xmlns:a16="http://schemas.microsoft.com/office/drawing/2014/main" id="{03751732-0D95-1F0F-2870-2668629E20DF}"/>
              </a:ext>
            </a:extLst>
          </p:cNvPr>
          <p:cNvSpPr/>
          <p:nvPr/>
        </p:nvSpPr>
        <p:spPr>
          <a:xfrm>
            <a:off x="7536926" y="11178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135;p21">
            <a:extLst>
              <a:ext uri="{FF2B5EF4-FFF2-40B4-BE49-F238E27FC236}">
                <a16:creationId xmlns:a16="http://schemas.microsoft.com/office/drawing/2014/main" id="{D5ADCD5C-A8B3-9AB7-26CD-44CB298DE61C}"/>
              </a:ext>
            </a:extLst>
          </p:cNvPr>
          <p:cNvSpPr/>
          <p:nvPr/>
        </p:nvSpPr>
        <p:spPr>
          <a:xfrm>
            <a:off x="7699835" y="11139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135;p21">
            <a:extLst>
              <a:ext uri="{FF2B5EF4-FFF2-40B4-BE49-F238E27FC236}">
                <a16:creationId xmlns:a16="http://schemas.microsoft.com/office/drawing/2014/main" id="{6A40DEF6-3339-D4E2-F22F-3FBB5FD64960}"/>
              </a:ext>
            </a:extLst>
          </p:cNvPr>
          <p:cNvSpPr/>
          <p:nvPr/>
        </p:nvSpPr>
        <p:spPr>
          <a:xfrm>
            <a:off x="7851184" y="111001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 name="Google Shape;135;p21">
            <a:extLst>
              <a:ext uri="{FF2B5EF4-FFF2-40B4-BE49-F238E27FC236}">
                <a16:creationId xmlns:a16="http://schemas.microsoft.com/office/drawing/2014/main" id="{23534D2C-26BA-E5DF-AC30-90381C1DA265}"/>
              </a:ext>
            </a:extLst>
          </p:cNvPr>
          <p:cNvSpPr/>
          <p:nvPr/>
        </p:nvSpPr>
        <p:spPr>
          <a:xfrm>
            <a:off x="8007910" y="110974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 name="Google Shape;135;p21">
            <a:extLst>
              <a:ext uri="{FF2B5EF4-FFF2-40B4-BE49-F238E27FC236}">
                <a16:creationId xmlns:a16="http://schemas.microsoft.com/office/drawing/2014/main" id="{F38EB58B-B81A-469E-7878-5031BFA09C46}"/>
              </a:ext>
            </a:extLst>
          </p:cNvPr>
          <p:cNvSpPr/>
          <p:nvPr/>
        </p:nvSpPr>
        <p:spPr>
          <a:xfrm>
            <a:off x="8170819" y="110584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 name="Google Shape;135;p21">
            <a:extLst>
              <a:ext uri="{FF2B5EF4-FFF2-40B4-BE49-F238E27FC236}">
                <a16:creationId xmlns:a16="http://schemas.microsoft.com/office/drawing/2014/main" id="{4D11FC62-315E-6D85-6217-B0CD0D186EAF}"/>
              </a:ext>
            </a:extLst>
          </p:cNvPr>
          <p:cNvSpPr/>
          <p:nvPr/>
        </p:nvSpPr>
        <p:spPr>
          <a:xfrm>
            <a:off x="8305118" y="111783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 name="Google Shape;135;p21">
            <a:extLst>
              <a:ext uri="{FF2B5EF4-FFF2-40B4-BE49-F238E27FC236}">
                <a16:creationId xmlns:a16="http://schemas.microsoft.com/office/drawing/2014/main" id="{32EAD565-04A4-649D-02EF-EFD99B989299}"/>
              </a:ext>
            </a:extLst>
          </p:cNvPr>
          <p:cNvSpPr/>
          <p:nvPr/>
        </p:nvSpPr>
        <p:spPr>
          <a:xfrm>
            <a:off x="8456417" y="1117834"/>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 name="Google Shape;135;p21">
            <a:extLst>
              <a:ext uri="{FF2B5EF4-FFF2-40B4-BE49-F238E27FC236}">
                <a16:creationId xmlns:a16="http://schemas.microsoft.com/office/drawing/2014/main" id="{6BA7787C-309B-26A0-F760-51C1E3DD519D}"/>
              </a:ext>
            </a:extLst>
          </p:cNvPr>
          <p:cNvSpPr/>
          <p:nvPr/>
        </p:nvSpPr>
        <p:spPr>
          <a:xfrm>
            <a:off x="8609905" y="111393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6" name="Straight Connector 15">
            <a:extLst>
              <a:ext uri="{FF2B5EF4-FFF2-40B4-BE49-F238E27FC236}">
                <a16:creationId xmlns:a16="http://schemas.microsoft.com/office/drawing/2014/main" id="{2CBF4226-06E1-E4B6-D875-8BEC92C7113C}"/>
              </a:ext>
            </a:extLst>
          </p:cNvPr>
          <p:cNvCxnSpPr>
            <a:cxnSpLocks/>
            <a:stCxn id="3" idx="3"/>
            <a:endCxn id="4" idx="7"/>
          </p:cNvCxnSpPr>
          <p:nvPr/>
        </p:nvCxnSpPr>
        <p:spPr>
          <a:xfrm flipH="1">
            <a:off x="7636986" y="629661"/>
            <a:ext cx="384392" cy="21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11BC953-A6D3-E14E-9E8F-B28F964C53C5}"/>
              </a:ext>
            </a:extLst>
          </p:cNvPr>
          <p:cNvCxnSpPr>
            <a:cxnSpLocks/>
            <a:stCxn id="3" idx="4"/>
            <a:endCxn id="5" idx="0"/>
          </p:cNvCxnSpPr>
          <p:nvPr/>
        </p:nvCxnSpPr>
        <p:spPr>
          <a:xfrm>
            <a:off x="8062825" y="646281"/>
            <a:ext cx="0" cy="18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0E27846-4F7A-6D4C-7DAC-097AA905DCD0}"/>
              </a:ext>
            </a:extLst>
          </p:cNvPr>
          <p:cNvCxnSpPr>
            <a:cxnSpLocks/>
            <a:stCxn id="3" idx="5"/>
            <a:endCxn id="6" idx="1"/>
          </p:cNvCxnSpPr>
          <p:nvPr/>
        </p:nvCxnSpPr>
        <p:spPr>
          <a:xfrm>
            <a:off x="8104271" y="629661"/>
            <a:ext cx="364551" cy="22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6A13122-62E2-2154-41B1-3AFEEF65F40C}"/>
              </a:ext>
            </a:extLst>
          </p:cNvPr>
          <p:cNvCxnSpPr>
            <a:cxnSpLocks/>
            <a:stCxn id="4" idx="4"/>
            <a:endCxn id="7" idx="0"/>
          </p:cNvCxnSpPr>
          <p:nvPr/>
        </p:nvCxnSpPr>
        <p:spPr>
          <a:xfrm flipH="1">
            <a:off x="7438815" y="938599"/>
            <a:ext cx="156725" cy="17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ACE4C9B-C3C1-8D73-0B66-258626BB020C}"/>
              </a:ext>
            </a:extLst>
          </p:cNvPr>
          <p:cNvCxnSpPr>
            <a:cxnSpLocks/>
            <a:stCxn id="4" idx="4"/>
            <a:endCxn id="8" idx="0"/>
          </p:cNvCxnSpPr>
          <p:nvPr/>
        </p:nvCxnSpPr>
        <p:spPr>
          <a:xfrm>
            <a:off x="7595540" y="938599"/>
            <a:ext cx="1" cy="17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0C1806-D1AA-9D43-6B3A-28AF3D67B853}"/>
              </a:ext>
            </a:extLst>
          </p:cNvPr>
          <p:cNvCxnSpPr>
            <a:cxnSpLocks/>
            <a:stCxn id="4" idx="4"/>
            <a:endCxn id="9" idx="1"/>
          </p:cNvCxnSpPr>
          <p:nvPr/>
        </p:nvCxnSpPr>
        <p:spPr>
          <a:xfrm>
            <a:off x="7595540" y="938599"/>
            <a:ext cx="121463" cy="191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5A5DD59-1C43-8117-3C78-6A69D1A3AD99}"/>
              </a:ext>
            </a:extLst>
          </p:cNvPr>
          <p:cNvCxnSpPr>
            <a:cxnSpLocks/>
            <a:stCxn id="5" idx="4"/>
            <a:endCxn id="10" idx="0"/>
          </p:cNvCxnSpPr>
          <p:nvPr/>
        </p:nvCxnSpPr>
        <p:spPr>
          <a:xfrm flipH="1">
            <a:off x="7909799" y="942326"/>
            <a:ext cx="153026" cy="16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71A9CC-7B21-B2A4-B402-8C428373664E}"/>
              </a:ext>
            </a:extLst>
          </p:cNvPr>
          <p:cNvCxnSpPr>
            <a:cxnSpLocks/>
            <a:stCxn id="5" idx="4"/>
            <a:endCxn id="11" idx="0"/>
          </p:cNvCxnSpPr>
          <p:nvPr/>
        </p:nvCxnSpPr>
        <p:spPr>
          <a:xfrm>
            <a:off x="8062825" y="942326"/>
            <a:ext cx="3700" cy="16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A83F9E1-2F1B-A53E-DB7F-B141832B2C1C}"/>
              </a:ext>
            </a:extLst>
          </p:cNvPr>
          <p:cNvCxnSpPr>
            <a:cxnSpLocks/>
            <a:stCxn id="5" idx="4"/>
            <a:endCxn id="12" idx="0"/>
          </p:cNvCxnSpPr>
          <p:nvPr/>
        </p:nvCxnSpPr>
        <p:spPr>
          <a:xfrm>
            <a:off x="8062825" y="942326"/>
            <a:ext cx="166609" cy="16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C69951-0004-58DA-0808-5E339A2B12BC}"/>
              </a:ext>
            </a:extLst>
          </p:cNvPr>
          <p:cNvCxnSpPr>
            <a:cxnSpLocks/>
            <a:stCxn id="6" idx="4"/>
            <a:endCxn id="13" idx="0"/>
          </p:cNvCxnSpPr>
          <p:nvPr/>
        </p:nvCxnSpPr>
        <p:spPr>
          <a:xfrm flipH="1">
            <a:off x="8363733" y="950914"/>
            <a:ext cx="146536" cy="166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D16415D-D7D4-DED0-A1BA-9E306BC7DB15}"/>
              </a:ext>
            </a:extLst>
          </p:cNvPr>
          <p:cNvCxnSpPr>
            <a:cxnSpLocks/>
            <a:stCxn id="6" idx="4"/>
            <a:endCxn id="14" idx="0"/>
          </p:cNvCxnSpPr>
          <p:nvPr/>
        </p:nvCxnSpPr>
        <p:spPr>
          <a:xfrm>
            <a:off x="8510269" y="950914"/>
            <a:ext cx="4763" cy="16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FCFD19A-5BF4-3E5A-ACE9-1CF2E02AA11E}"/>
              </a:ext>
            </a:extLst>
          </p:cNvPr>
          <p:cNvCxnSpPr>
            <a:cxnSpLocks/>
            <a:stCxn id="6" idx="4"/>
            <a:endCxn id="15" idx="0"/>
          </p:cNvCxnSpPr>
          <p:nvPr/>
        </p:nvCxnSpPr>
        <p:spPr>
          <a:xfrm>
            <a:off x="8510269" y="950914"/>
            <a:ext cx="158251" cy="163021"/>
          </a:xfrm>
          <a:prstGeom prst="line">
            <a:avLst/>
          </a:prstGeom>
        </p:spPr>
        <p:style>
          <a:lnRef idx="1">
            <a:schemeClr val="accent1"/>
          </a:lnRef>
          <a:fillRef idx="0">
            <a:schemeClr val="accent1"/>
          </a:fillRef>
          <a:effectRef idx="0">
            <a:schemeClr val="accent1"/>
          </a:effectRef>
          <a:fontRef idx="minor">
            <a:schemeClr val="tx1"/>
          </a:fontRef>
        </p:style>
      </p:cxnSp>
      <p:sp>
        <p:nvSpPr>
          <p:cNvPr id="28" name="Up Arrow 27">
            <a:extLst>
              <a:ext uri="{FF2B5EF4-FFF2-40B4-BE49-F238E27FC236}">
                <a16:creationId xmlns:a16="http://schemas.microsoft.com/office/drawing/2014/main" id="{A7D6FC73-4415-9AC7-DB5C-4A028AA282B4}"/>
              </a:ext>
            </a:extLst>
          </p:cNvPr>
          <p:cNvSpPr/>
          <p:nvPr/>
        </p:nvSpPr>
        <p:spPr>
          <a:xfrm rot="3031196">
            <a:off x="7389555" y="524898"/>
            <a:ext cx="168012" cy="5727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 Arrow 28">
            <a:extLst>
              <a:ext uri="{FF2B5EF4-FFF2-40B4-BE49-F238E27FC236}">
                <a16:creationId xmlns:a16="http://schemas.microsoft.com/office/drawing/2014/main" id="{31D42B41-4A9E-24EA-131F-B5F1A1C87CB9}"/>
              </a:ext>
            </a:extLst>
          </p:cNvPr>
          <p:cNvSpPr/>
          <p:nvPr/>
        </p:nvSpPr>
        <p:spPr>
          <a:xfrm rot="18518093">
            <a:off x="8510045" y="497710"/>
            <a:ext cx="166281" cy="57270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0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 Order Queue</a:t>
            </a:r>
            <a:endParaRPr/>
          </a:p>
        </p:txBody>
      </p:sp>
      <p:sp>
        <p:nvSpPr>
          <p:cNvPr id="407" name="Google Shape;407;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Order submitted by MPs can form queues at proxies</a:t>
            </a:r>
            <a:br>
              <a:rPr lang="en"/>
            </a:br>
            <a:endParaRPr/>
          </a:p>
          <a:p>
            <a:pPr marL="457200" lvl="0" indent="-342900" algn="l" rtl="0">
              <a:spcBef>
                <a:spcPts val="0"/>
              </a:spcBef>
              <a:spcAft>
                <a:spcPts val="0"/>
              </a:spcAft>
              <a:buSzPts val="1800"/>
              <a:buChar char="-"/>
            </a:pPr>
            <a:r>
              <a:rPr lang="en"/>
              <a:t>LOQ leverages these queues to enhance performance of ME</a:t>
            </a:r>
            <a:br>
              <a:rPr lang="en"/>
            </a:br>
            <a:endParaRPr/>
          </a:p>
          <a:p>
            <a:pPr marL="457200" lvl="0" indent="-342900" algn="l" rtl="0">
              <a:spcBef>
                <a:spcPts val="0"/>
              </a:spcBef>
              <a:spcAft>
                <a:spcPts val="0"/>
              </a:spcAft>
              <a:buSzPts val="1800"/>
              <a:buChar char="-"/>
            </a:pPr>
            <a:r>
              <a:rPr lang="en"/>
              <a:t>LOQ assigns priorities to the queued orders based on how likely an order is to get matched with some other order upon its arrival at ME</a:t>
            </a:r>
            <a:br>
              <a:rPr lang="en"/>
            </a:br>
            <a:endParaRPr/>
          </a:p>
          <a:p>
            <a:pPr marL="457200" lvl="0" indent="-342900" algn="l" rtl="0">
              <a:spcBef>
                <a:spcPts val="0"/>
              </a:spcBef>
              <a:spcAft>
                <a:spcPts val="0"/>
              </a:spcAft>
              <a:buSzPts val="1800"/>
              <a:buChar char="-"/>
            </a:pPr>
            <a:r>
              <a:rPr lang="en"/>
              <a:t>The orders that have higher chances of staying in the LOB, idling the ME, will be assigned lower priority as they can afford to wait in the queues</a:t>
            </a:r>
            <a:endParaRPr/>
          </a:p>
        </p:txBody>
      </p:sp>
      <p:sp>
        <p:nvSpPr>
          <p:cNvPr id="408" name="Google Shape;408;p35"/>
          <p:cNvSpPr/>
          <p:nvPr/>
        </p:nvSpPr>
        <p:spPr>
          <a:xfrm>
            <a:off x="1411175" y="4249975"/>
            <a:ext cx="5953800" cy="7389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35"/>
          <p:cNvSpPr txBox="1"/>
          <p:nvPr/>
        </p:nvSpPr>
        <p:spPr>
          <a:xfrm>
            <a:off x="1447325" y="4242750"/>
            <a:ext cx="5953800" cy="738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lt1"/>
                </a:solidFill>
              </a:rPr>
              <a:t>Orders with prices closer to the mid-price of the LOB have higher chances of getting matched</a:t>
            </a:r>
            <a:endParaRPr sz="1800">
              <a:solidFill>
                <a:schemeClr val="lt1"/>
              </a:solidFill>
            </a:endParaRPr>
          </a:p>
        </p:txBody>
      </p:sp>
      <p:graphicFrame>
        <p:nvGraphicFramePr>
          <p:cNvPr id="2" name="Table 1">
            <a:extLst>
              <a:ext uri="{FF2B5EF4-FFF2-40B4-BE49-F238E27FC236}">
                <a16:creationId xmlns:a16="http://schemas.microsoft.com/office/drawing/2014/main" id="{9DCA43EE-496D-EFDB-2618-4C991E53A308}"/>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 Order Queue</a:t>
            </a:r>
            <a:endParaRPr/>
          </a:p>
        </p:txBody>
      </p:sp>
      <p:sp>
        <p:nvSpPr>
          <p:cNvPr id="415" name="Google Shape;415;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mid-price, which is continuously changing at the exchange, is known at the proxies, LOQ can be realized</a:t>
            </a:r>
            <a:br>
              <a:rPr lang="en" dirty="0"/>
            </a:br>
            <a:endParaRPr dirty="0"/>
          </a:p>
          <a:p>
            <a:pPr marL="457200" lvl="0" indent="-342900" algn="l" rtl="0">
              <a:spcBef>
                <a:spcPts val="0"/>
              </a:spcBef>
              <a:spcAft>
                <a:spcPts val="0"/>
              </a:spcAft>
              <a:buSzPts val="1800"/>
              <a:buChar char="-"/>
            </a:pPr>
            <a:r>
              <a:rPr lang="en" dirty="0"/>
              <a:t>Requires broadcasting the mid-price from the exchange to all the proxies</a:t>
            </a:r>
            <a:endParaRPr dirty="0"/>
          </a:p>
          <a:p>
            <a:pPr marL="914400" lvl="1" indent="-317500" algn="l" rtl="0">
              <a:spcBef>
                <a:spcPts val="0"/>
              </a:spcBef>
              <a:spcAft>
                <a:spcPts val="0"/>
              </a:spcAft>
              <a:buSzPts val="1400"/>
              <a:buChar char="-"/>
            </a:pPr>
            <a:r>
              <a:rPr lang="en" dirty="0"/>
              <a:t>Extra work for the exchange, especially when it should be avoided the most – during bursts of orders</a:t>
            </a:r>
            <a:br>
              <a:rPr lang="en" dirty="0"/>
            </a:br>
            <a:endParaRPr dirty="0"/>
          </a:p>
          <a:p>
            <a:pPr marL="457200" lvl="0" indent="-342900" algn="l" rtl="0">
              <a:spcBef>
                <a:spcPts val="0"/>
              </a:spcBef>
              <a:spcAft>
                <a:spcPts val="0"/>
              </a:spcAft>
              <a:buSzPts val="1800"/>
              <a:buChar char="-"/>
            </a:pPr>
            <a:r>
              <a:rPr lang="en" dirty="0"/>
              <a:t>Or each proxy can maintain an approximate LOB based on the orders it relays to the ME</a:t>
            </a:r>
            <a:endParaRPr dirty="0"/>
          </a:p>
          <a:p>
            <a:pPr marL="914400" lvl="1" indent="-317500" algn="l" rtl="0">
              <a:spcBef>
                <a:spcPts val="0"/>
              </a:spcBef>
              <a:spcAft>
                <a:spcPts val="0"/>
              </a:spcAft>
              <a:buSzPts val="1400"/>
              <a:buChar char="-"/>
            </a:pPr>
            <a:r>
              <a:rPr lang="en" dirty="0"/>
              <a:t>Risk of a local LOB deviating from the true LOB</a:t>
            </a:r>
            <a:endParaRPr dirty="0"/>
          </a:p>
        </p:txBody>
      </p:sp>
      <p:graphicFrame>
        <p:nvGraphicFramePr>
          <p:cNvPr id="2" name="Table 1">
            <a:extLst>
              <a:ext uri="{FF2B5EF4-FFF2-40B4-BE49-F238E27FC236}">
                <a16:creationId xmlns:a16="http://schemas.microsoft.com/office/drawing/2014/main" id="{0BC4945D-7C39-095E-9C51-3ADC1B6E2688}"/>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 Order Queue</a:t>
            </a:r>
            <a:endParaRPr/>
          </a:p>
        </p:txBody>
      </p:sp>
      <p:sp>
        <p:nvSpPr>
          <p:cNvPr id="421" name="Google Shape;42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 present a mid-price agnostic LOQ</a:t>
            </a:r>
            <a:br>
              <a:rPr lang="en" dirty="0"/>
            </a:br>
            <a:endParaRPr dirty="0"/>
          </a:p>
          <a:p>
            <a:pPr marL="457200" lvl="0" indent="-342900" algn="l" rtl="0">
              <a:spcBef>
                <a:spcPts val="0"/>
              </a:spcBef>
              <a:spcAft>
                <a:spcPts val="0"/>
              </a:spcAft>
              <a:buSzPts val="1800"/>
              <a:buChar char="-"/>
            </a:pPr>
            <a:r>
              <a:rPr lang="en" dirty="0"/>
              <a:t>Each proxy maintains two priority queues – a bid queue and an ask queue</a:t>
            </a:r>
            <a:br>
              <a:rPr lang="en" dirty="0"/>
            </a:br>
            <a:endParaRPr dirty="0"/>
          </a:p>
          <a:p>
            <a:pPr marL="457200" lvl="0" indent="-342900" algn="l" rtl="0">
              <a:spcBef>
                <a:spcPts val="0"/>
              </a:spcBef>
              <a:spcAft>
                <a:spcPts val="0"/>
              </a:spcAft>
              <a:buSzPts val="1800"/>
              <a:buChar char="-"/>
            </a:pPr>
            <a:r>
              <a:rPr lang="en" dirty="0"/>
              <a:t>The bid queue sorts the orders in the descending order </a:t>
            </a:r>
            <a:r>
              <a:rPr lang="en" dirty="0" err="1"/>
              <a:t>w.r.t</a:t>
            </a:r>
            <a:r>
              <a:rPr lang="en" dirty="0"/>
              <a:t> the price</a:t>
            </a:r>
            <a:br>
              <a:rPr lang="en" dirty="0"/>
            </a:br>
            <a:endParaRPr dirty="0"/>
          </a:p>
          <a:p>
            <a:pPr marL="457200" lvl="0" indent="-342900" algn="l" rtl="0">
              <a:spcBef>
                <a:spcPts val="0"/>
              </a:spcBef>
              <a:spcAft>
                <a:spcPts val="0"/>
              </a:spcAft>
              <a:buSzPts val="1800"/>
              <a:buChar char="-"/>
            </a:pPr>
            <a:r>
              <a:rPr lang="en" dirty="0"/>
              <a:t>The ask queue sorts the orders in the ascending order </a:t>
            </a:r>
            <a:r>
              <a:rPr lang="en" dirty="0" err="1"/>
              <a:t>w.r.t</a:t>
            </a:r>
            <a:r>
              <a:rPr lang="en" dirty="0"/>
              <a:t> the price</a:t>
            </a:r>
            <a:br>
              <a:rPr lang="en" dirty="0"/>
            </a:br>
            <a:endParaRPr dirty="0"/>
          </a:p>
          <a:p>
            <a:pPr marL="457200" lvl="0" indent="-342900" algn="l" rtl="0">
              <a:spcBef>
                <a:spcPts val="0"/>
              </a:spcBef>
              <a:spcAft>
                <a:spcPts val="0"/>
              </a:spcAft>
              <a:buSzPts val="1800"/>
              <a:buChar char="-"/>
            </a:pPr>
            <a:r>
              <a:rPr lang="en-US" dirty="0"/>
              <a:t>Lets visualize </a:t>
            </a:r>
            <a:r>
              <a:rPr lang="en-US"/>
              <a:t>the LOQ</a:t>
            </a:r>
            <a:endParaRPr dirty="0"/>
          </a:p>
        </p:txBody>
      </p:sp>
      <p:graphicFrame>
        <p:nvGraphicFramePr>
          <p:cNvPr id="2" name="Table 1">
            <a:extLst>
              <a:ext uri="{FF2B5EF4-FFF2-40B4-BE49-F238E27FC236}">
                <a16:creationId xmlns:a16="http://schemas.microsoft.com/office/drawing/2014/main" id="{E8B69380-581F-7531-C684-E142EE35739E}"/>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6">
          <a:extLst>
            <a:ext uri="{FF2B5EF4-FFF2-40B4-BE49-F238E27FC236}">
              <a16:creationId xmlns:a16="http://schemas.microsoft.com/office/drawing/2014/main" id="{D6141143-C7E3-2CBD-9061-6BB002AE9943}"/>
            </a:ext>
          </a:extLst>
        </p:cNvPr>
        <p:cNvGrpSpPr/>
        <p:nvPr/>
      </p:nvGrpSpPr>
      <p:grpSpPr>
        <a:xfrm>
          <a:off x="0" y="0"/>
          <a:ext cx="0" cy="0"/>
          <a:chOff x="0" y="0"/>
          <a:chExt cx="0" cy="0"/>
        </a:xfrm>
      </p:grpSpPr>
      <p:sp>
        <p:nvSpPr>
          <p:cNvPr id="427" name="Google Shape;427;p38">
            <a:extLst>
              <a:ext uri="{FF2B5EF4-FFF2-40B4-BE49-F238E27FC236}">
                <a16:creationId xmlns:a16="http://schemas.microsoft.com/office/drawing/2014/main" id="{35539A8F-7708-0B2E-363B-A7724B04016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Limit Order Queue</a:t>
            </a:r>
            <a:endParaRPr/>
          </a:p>
        </p:txBody>
      </p:sp>
      <p:graphicFrame>
        <p:nvGraphicFramePr>
          <p:cNvPr id="2" name="Table 1">
            <a:extLst>
              <a:ext uri="{FF2B5EF4-FFF2-40B4-BE49-F238E27FC236}">
                <a16:creationId xmlns:a16="http://schemas.microsoft.com/office/drawing/2014/main" id="{38AF28CB-32F9-1087-1575-D1369E4164B9}"/>
              </a:ext>
            </a:extLst>
          </p:cNvPr>
          <p:cNvGraphicFramePr>
            <a:graphicFrameLocks noGrp="1"/>
          </p:cNvGraphicFramePr>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6" name="Google Shape;135;p21">
            <a:extLst>
              <a:ext uri="{FF2B5EF4-FFF2-40B4-BE49-F238E27FC236}">
                <a16:creationId xmlns:a16="http://schemas.microsoft.com/office/drawing/2014/main" id="{38C2AD6B-397D-843A-84F8-AA593D7DCA38}"/>
              </a:ext>
            </a:extLst>
          </p:cNvPr>
          <p:cNvSpPr/>
          <p:nvPr/>
        </p:nvSpPr>
        <p:spPr>
          <a:xfrm>
            <a:off x="4140870" y="218991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35;p21">
            <a:extLst>
              <a:ext uri="{FF2B5EF4-FFF2-40B4-BE49-F238E27FC236}">
                <a16:creationId xmlns:a16="http://schemas.microsoft.com/office/drawing/2014/main" id="{10B40E2F-E97A-6C93-AAA5-1BDD5119F19C}"/>
              </a:ext>
            </a:extLst>
          </p:cNvPr>
          <p:cNvSpPr/>
          <p:nvPr/>
        </p:nvSpPr>
        <p:spPr>
          <a:xfrm>
            <a:off x="3673585" y="248223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35;p21">
            <a:extLst>
              <a:ext uri="{FF2B5EF4-FFF2-40B4-BE49-F238E27FC236}">
                <a16:creationId xmlns:a16="http://schemas.microsoft.com/office/drawing/2014/main" id="{7BBB4F9E-A7EC-A9CA-5004-E6D151FB2330}"/>
              </a:ext>
            </a:extLst>
          </p:cNvPr>
          <p:cNvSpPr/>
          <p:nvPr/>
        </p:nvSpPr>
        <p:spPr>
          <a:xfrm>
            <a:off x="4140870" y="2485957"/>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35;p21">
            <a:extLst>
              <a:ext uri="{FF2B5EF4-FFF2-40B4-BE49-F238E27FC236}">
                <a16:creationId xmlns:a16="http://schemas.microsoft.com/office/drawing/2014/main" id="{E38CF49F-61B1-BDE7-7EC8-D9DCF32E2E25}"/>
              </a:ext>
            </a:extLst>
          </p:cNvPr>
          <p:cNvSpPr/>
          <p:nvPr/>
        </p:nvSpPr>
        <p:spPr>
          <a:xfrm>
            <a:off x="4588314" y="249454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35;p21">
            <a:extLst>
              <a:ext uri="{FF2B5EF4-FFF2-40B4-BE49-F238E27FC236}">
                <a16:creationId xmlns:a16="http://schemas.microsoft.com/office/drawing/2014/main" id="{E1F55034-19B6-59A2-32DC-E5DD87C639A5}"/>
              </a:ext>
            </a:extLst>
          </p:cNvPr>
          <p:cNvSpPr/>
          <p:nvPr/>
        </p:nvSpPr>
        <p:spPr>
          <a:xfrm>
            <a:off x="3516860" y="277523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35;p21">
            <a:extLst>
              <a:ext uri="{FF2B5EF4-FFF2-40B4-BE49-F238E27FC236}">
                <a16:creationId xmlns:a16="http://schemas.microsoft.com/office/drawing/2014/main" id="{64BE97A1-3791-7FE3-80F1-13628CBF687E}"/>
              </a:ext>
            </a:extLst>
          </p:cNvPr>
          <p:cNvSpPr/>
          <p:nvPr/>
        </p:nvSpPr>
        <p:spPr>
          <a:xfrm>
            <a:off x="3673586" y="277495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35;p21">
            <a:extLst>
              <a:ext uri="{FF2B5EF4-FFF2-40B4-BE49-F238E27FC236}">
                <a16:creationId xmlns:a16="http://schemas.microsoft.com/office/drawing/2014/main" id="{0B1AEDDC-E8A3-78EA-9C9D-66E6541748F9}"/>
              </a:ext>
            </a:extLst>
          </p:cNvPr>
          <p:cNvSpPr/>
          <p:nvPr/>
        </p:nvSpPr>
        <p:spPr>
          <a:xfrm>
            <a:off x="3836495" y="277105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35;p21">
            <a:extLst>
              <a:ext uri="{FF2B5EF4-FFF2-40B4-BE49-F238E27FC236}">
                <a16:creationId xmlns:a16="http://schemas.microsoft.com/office/drawing/2014/main" id="{3855D518-550A-418E-FBFB-9A21CFD13940}"/>
              </a:ext>
            </a:extLst>
          </p:cNvPr>
          <p:cNvSpPr/>
          <p:nvPr/>
        </p:nvSpPr>
        <p:spPr>
          <a:xfrm>
            <a:off x="3987844" y="27671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35;p21">
            <a:extLst>
              <a:ext uri="{FF2B5EF4-FFF2-40B4-BE49-F238E27FC236}">
                <a16:creationId xmlns:a16="http://schemas.microsoft.com/office/drawing/2014/main" id="{15D35C08-A95B-4B3C-4EB6-13176427E2BC}"/>
              </a:ext>
            </a:extLst>
          </p:cNvPr>
          <p:cNvSpPr/>
          <p:nvPr/>
        </p:nvSpPr>
        <p:spPr>
          <a:xfrm>
            <a:off x="4144570" y="276686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135;p21">
            <a:extLst>
              <a:ext uri="{FF2B5EF4-FFF2-40B4-BE49-F238E27FC236}">
                <a16:creationId xmlns:a16="http://schemas.microsoft.com/office/drawing/2014/main" id="{84953DF2-7E94-DD74-D971-4DEE082DF69E}"/>
              </a:ext>
            </a:extLst>
          </p:cNvPr>
          <p:cNvSpPr/>
          <p:nvPr/>
        </p:nvSpPr>
        <p:spPr>
          <a:xfrm>
            <a:off x="4307479" y="276296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5" name="Google Shape;135;p21">
            <a:extLst>
              <a:ext uri="{FF2B5EF4-FFF2-40B4-BE49-F238E27FC236}">
                <a16:creationId xmlns:a16="http://schemas.microsoft.com/office/drawing/2014/main" id="{FFEF210F-9AC6-A138-0708-AEE55B1F5F84}"/>
              </a:ext>
            </a:extLst>
          </p:cNvPr>
          <p:cNvSpPr/>
          <p:nvPr/>
        </p:nvSpPr>
        <p:spPr>
          <a:xfrm>
            <a:off x="4441778" y="277495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6" name="Google Shape;135;p21">
            <a:extLst>
              <a:ext uri="{FF2B5EF4-FFF2-40B4-BE49-F238E27FC236}">
                <a16:creationId xmlns:a16="http://schemas.microsoft.com/office/drawing/2014/main" id="{C08E5D8E-EE9F-D0A9-DACF-D088E221AD52}"/>
              </a:ext>
            </a:extLst>
          </p:cNvPr>
          <p:cNvSpPr/>
          <p:nvPr/>
        </p:nvSpPr>
        <p:spPr>
          <a:xfrm>
            <a:off x="4593077" y="2774954"/>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7" name="Google Shape;135;p21">
            <a:extLst>
              <a:ext uri="{FF2B5EF4-FFF2-40B4-BE49-F238E27FC236}">
                <a16:creationId xmlns:a16="http://schemas.microsoft.com/office/drawing/2014/main" id="{35FD4AC1-7C48-3E9C-E7F8-85B9DEBED660}"/>
              </a:ext>
            </a:extLst>
          </p:cNvPr>
          <p:cNvSpPr/>
          <p:nvPr/>
        </p:nvSpPr>
        <p:spPr>
          <a:xfrm>
            <a:off x="4746565" y="277105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89" name="Straight Connector 388">
            <a:extLst>
              <a:ext uri="{FF2B5EF4-FFF2-40B4-BE49-F238E27FC236}">
                <a16:creationId xmlns:a16="http://schemas.microsoft.com/office/drawing/2014/main" id="{7AAB2451-C8D7-E1EB-DFDC-4EFB93C5D5C8}"/>
              </a:ext>
            </a:extLst>
          </p:cNvPr>
          <p:cNvCxnSpPr>
            <a:cxnSpLocks/>
            <a:stCxn id="36" idx="3"/>
            <a:endCxn id="49" idx="7"/>
          </p:cNvCxnSpPr>
          <p:nvPr/>
        </p:nvCxnSpPr>
        <p:spPr>
          <a:xfrm flipH="1">
            <a:off x="3773646" y="2286781"/>
            <a:ext cx="384392" cy="21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294753A7-E563-393F-86C0-9279BB9BBF91}"/>
              </a:ext>
            </a:extLst>
          </p:cNvPr>
          <p:cNvCxnSpPr>
            <a:cxnSpLocks/>
            <a:stCxn id="36" idx="4"/>
            <a:endCxn id="50" idx="0"/>
          </p:cNvCxnSpPr>
          <p:nvPr/>
        </p:nvCxnSpPr>
        <p:spPr>
          <a:xfrm>
            <a:off x="4199485" y="2303401"/>
            <a:ext cx="0" cy="18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F747650C-BF70-EDD3-7D0F-2903E1958CC6}"/>
              </a:ext>
            </a:extLst>
          </p:cNvPr>
          <p:cNvCxnSpPr>
            <a:cxnSpLocks/>
            <a:stCxn id="36" idx="5"/>
            <a:endCxn id="51" idx="1"/>
          </p:cNvCxnSpPr>
          <p:nvPr/>
        </p:nvCxnSpPr>
        <p:spPr>
          <a:xfrm>
            <a:off x="4240931" y="2286781"/>
            <a:ext cx="364551" cy="22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3ED9011C-DED2-7CF6-9FE7-C20424394999}"/>
              </a:ext>
            </a:extLst>
          </p:cNvPr>
          <p:cNvCxnSpPr>
            <a:cxnSpLocks/>
            <a:stCxn id="49" idx="4"/>
            <a:endCxn id="52" idx="0"/>
          </p:cNvCxnSpPr>
          <p:nvPr/>
        </p:nvCxnSpPr>
        <p:spPr>
          <a:xfrm flipH="1">
            <a:off x="3575475" y="2595719"/>
            <a:ext cx="156725" cy="17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914190CD-BE44-820D-9827-F212BE4AE5BC}"/>
              </a:ext>
            </a:extLst>
          </p:cNvPr>
          <p:cNvCxnSpPr>
            <a:cxnSpLocks/>
            <a:stCxn id="49" idx="4"/>
            <a:endCxn id="53" idx="0"/>
          </p:cNvCxnSpPr>
          <p:nvPr/>
        </p:nvCxnSpPr>
        <p:spPr>
          <a:xfrm>
            <a:off x="3732200" y="2595719"/>
            <a:ext cx="1" cy="17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3DFCCE06-5817-349D-14BB-FF9016BB644D}"/>
              </a:ext>
            </a:extLst>
          </p:cNvPr>
          <p:cNvCxnSpPr>
            <a:cxnSpLocks/>
            <a:stCxn id="49" idx="4"/>
            <a:endCxn id="54" idx="1"/>
          </p:cNvCxnSpPr>
          <p:nvPr/>
        </p:nvCxnSpPr>
        <p:spPr>
          <a:xfrm>
            <a:off x="3732200" y="2595719"/>
            <a:ext cx="121463" cy="191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705054D6-CAFA-78E4-4FA7-FD6586BF7C5B}"/>
              </a:ext>
            </a:extLst>
          </p:cNvPr>
          <p:cNvCxnSpPr>
            <a:cxnSpLocks/>
            <a:stCxn id="50" idx="4"/>
            <a:endCxn id="62" idx="0"/>
          </p:cNvCxnSpPr>
          <p:nvPr/>
        </p:nvCxnSpPr>
        <p:spPr>
          <a:xfrm flipH="1">
            <a:off x="4046459" y="2599446"/>
            <a:ext cx="153026" cy="16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5B98B56F-8C6F-53C6-31F4-583FC1167068}"/>
              </a:ext>
            </a:extLst>
          </p:cNvPr>
          <p:cNvCxnSpPr>
            <a:cxnSpLocks/>
            <a:stCxn id="50" idx="4"/>
            <a:endCxn id="63" idx="0"/>
          </p:cNvCxnSpPr>
          <p:nvPr/>
        </p:nvCxnSpPr>
        <p:spPr>
          <a:xfrm>
            <a:off x="4199485" y="2599446"/>
            <a:ext cx="3700" cy="16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93C431CE-DFD4-320F-E4F0-19C0E71B22D5}"/>
              </a:ext>
            </a:extLst>
          </p:cNvPr>
          <p:cNvCxnSpPr>
            <a:cxnSpLocks/>
            <a:stCxn id="50" idx="4"/>
            <a:endCxn id="384" idx="0"/>
          </p:cNvCxnSpPr>
          <p:nvPr/>
        </p:nvCxnSpPr>
        <p:spPr>
          <a:xfrm>
            <a:off x="4199485" y="2599446"/>
            <a:ext cx="166609" cy="16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F0EA7DA0-A796-C701-26FC-0F479D0DF7B5}"/>
              </a:ext>
            </a:extLst>
          </p:cNvPr>
          <p:cNvCxnSpPr>
            <a:cxnSpLocks/>
            <a:stCxn id="51" idx="4"/>
            <a:endCxn id="385" idx="0"/>
          </p:cNvCxnSpPr>
          <p:nvPr/>
        </p:nvCxnSpPr>
        <p:spPr>
          <a:xfrm flipH="1">
            <a:off x="4500393" y="2608034"/>
            <a:ext cx="146536" cy="166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7FFA6854-2A50-1A8C-54ED-0458AEE8C299}"/>
              </a:ext>
            </a:extLst>
          </p:cNvPr>
          <p:cNvCxnSpPr>
            <a:cxnSpLocks/>
            <a:stCxn id="51" idx="4"/>
            <a:endCxn id="386" idx="0"/>
          </p:cNvCxnSpPr>
          <p:nvPr/>
        </p:nvCxnSpPr>
        <p:spPr>
          <a:xfrm>
            <a:off x="4646929" y="2608034"/>
            <a:ext cx="4763" cy="16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7172513E-FF2D-AEF9-3C57-E8630499A6CC}"/>
              </a:ext>
            </a:extLst>
          </p:cNvPr>
          <p:cNvCxnSpPr>
            <a:cxnSpLocks/>
            <a:stCxn id="51" idx="4"/>
            <a:endCxn id="387" idx="0"/>
          </p:cNvCxnSpPr>
          <p:nvPr/>
        </p:nvCxnSpPr>
        <p:spPr>
          <a:xfrm>
            <a:off x="4646929" y="2608034"/>
            <a:ext cx="158251" cy="1630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76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35243 -0.20679 " pathEditMode="relative" ptsTypes="AA">
                                      <p:cBhvr>
                                        <p:cTn id="6" dur="2000" fill="hold"/>
                                        <p:tgtEl>
                                          <p:spTgt spid="36"/>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35243 -0.20679 " pathEditMode="relative" ptsTypes="AA">
                                      <p:cBhvr>
                                        <p:cTn id="8" dur="2000" fill="hold"/>
                                        <p:tgtEl>
                                          <p:spTgt spid="49"/>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35243 -0.20679 " pathEditMode="relative" ptsTypes="AA">
                                      <p:cBhvr>
                                        <p:cTn id="10" dur="2000" fill="hold"/>
                                        <p:tgtEl>
                                          <p:spTgt spid="50"/>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35243 -0.20679 " pathEditMode="relative" ptsTypes="AA">
                                      <p:cBhvr>
                                        <p:cTn id="12" dur="2000" fill="hold"/>
                                        <p:tgtEl>
                                          <p:spTgt spid="51"/>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35243 -0.20679 " pathEditMode="relative" ptsTypes="AA">
                                      <p:cBhvr>
                                        <p:cTn id="14" dur="2000" fill="hold"/>
                                        <p:tgtEl>
                                          <p:spTgt spid="52"/>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35243 -0.20679 " pathEditMode="relative" ptsTypes="AA">
                                      <p:cBhvr>
                                        <p:cTn id="16" dur="2000" fill="hold"/>
                                        <p:tgtEl>
                                          <p:spTgt spid="53"/>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35243 -0.20679 " pathEditMode="relative" ptsTypes="AA">
                                      <p:cBhvr>
                                        <p:cTn id="18" dur="2000" fill="hold"/>
                                        <p:tgtEl>
                                          <p:spTgt spid="54"/>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35243 -0.20679 " pathEditMode="relative" ptsTypes="AA">
                                      <p:cBhvr>
                                        <p:cTn id="20" dur="2000" fill="hold"/>
                                        <p:tgtEl>
                                          <p:spTgt spid="62"/>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35243 -0.20679 " pathEditMode="relative" ptsTypes="AA">
                                      <p:cBhvr>
                                        <p:cTn id="22" dur="2000" fill="hold"/>
                                        <p:tgtEl>
                                          <p:spTgt spid="63"/>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35243 -0.20679 " pathEditMode="relative" ptsTypes="AA">
                                      <p:cBhvr>
                                        <p:cTn id="24" dur="2000" fill="hold"/>
                                        <p:tgtEl>
                                          <p:spTgt spid="384"/>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35243 -0.20679 " pathEditMode="relative" ptsTypes="AA">
                                      <p:cBhvr>
                                        <p:cTn id="26" dur="2000" fill="hold"/>
                                        <p:tgtEl>
                                          <p:spTgt spid="385"/>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35243 -0.20679 " pathEditMode="relative" ptsTypes="AA">
                                      <p:cBhvr>
                                        <p:cTn id="28" dur="2000" fill="hold"/>
                                        <p:tgtEl>
                                          <p:spTgt spid="386"/>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35243 -0.20679 " pathEditMode="relative" ptsTypes="AA">
                                      <p:cBhvr>
                                        <p:cTn id="30" dur="2000" fill="hold"/>
                                        <p:tgtEl>
                                          <p:spTgt spid="387"/>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0 0 L -0.35243 -0.20679 " pathEditMode="relative" ptsTypes="AA">
                                      <p:cBhvr>
                                        <p:cTn id="32" dur="2000" fill="hold"/>
                                        <p:tgtEl>
                                          <p:spTgt spid="389"/>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 0 L -0.35243 -0.20679 " pathEditMode="relative" ptsTypes="AA">
                                      <p:cBhvr>
                                        <p:cTn id="34" dur="2000" fill="hold"/>
                                        <p:tgtEl>
                                          <p:spTgt spid="391"/>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35243 -0.20679 " pathEditMode="relative" ptsTypes="AA">
                                      <p:cBhvr>
                                        <p:cTn id="36" dur="2000" fill="hold"/>
                                        <p:tgtEl>
                                          <p:spTgt spid="394"/>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 0 L -0.35243 -0.20679 " pathEditMode="relative" ptsTypes="AA">
                                      <p:cBhvr>
                                        <p:cTn id="38" dur="2000" fill="hold"/>
                                        <p:tgtEl>
                                          <p:spTgt spid="398"/>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35243 -0.20679 " pathEditMode="relative" ptsTypes="AA">
                                      <p:cBhvr>
                                        <p:cTn id="40" dur="2000" fill="hold"/>
                                        <p:tgtEl>
                                          <p:spTgt spid="401"/>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0 0 L -0.35243 -0.20679 " pathEditMode="relative" ptsTypes="AA">
                                      <p:cBhvr>
                                        <p:cTn id="42" dur="2000" fill="hold"/>
                                        <p:tgtEl>
                                          <p:spTgt spid="404"/>
                                        </p:tgtEl>
                                        <p:attrNameLst>
                                          <p:attrName>ppt_x</p:attrName>
                                          <p:attrName>ppt_y</p:attrName>
                                        </p:attrNameLst>
                                      </p:cBhvr>
                                    </p:animMotion>
                                  </p:childTnLst>
                                </p:cTn>
                              </p:par>
                              <p:par>
                                <p:cTn id="43" presetID="0" presetClass="path" presetSubtype="0" accel="50000" decel="50000" fill="hold" nodeType="withEffect">
                                  <p:stCondLst>
                                    <p:cond delay="0"/>
                                  </p:stCondLst>
                                  <p:childTnLst>
                                    <p:animMotion origin="layout" path="M 0 0 L -0.35243 -0.20679 " pathEditMode="relative" ptsTypes="AA">
                                      <p:cBhvr>
                                        <p:cTn id="44" dur="2000" fill="hold"/>
                                        <p:tgtEl>
                                          <p:spTgt spid="407"/>
                                        </p:tgtEl>
                                        <p:attrNameLst>
                                          <p:attrName>ppt_x</p:attrName>
                                          <p:attrName>ppt_y</p:attrName>
                                        </p:attrNameLst>
                                      </p:cBhvr>
                                    </p:animMotion>
                                  </p:childTnLst>
                                </p:cTn>
                              </p:par>
                              <p:par>
                                <p:cTn id="45" presetID="0" presetClass="path" presetSubtype="0" accel="50000" decel="50000" fill="hold" nodeType="withEffect">
                                  <p:stCondLst>
                                    <p:cond delay="0"/>
                                  </p:stCondLst>
                                  <p:childTnLst>
                                    <p:animMotion origin="layout" path="M 0 0 L -0.35243 -0.20679 " pathEditMode="relative" ptsTypes="AA">
                                      <p:cBhvr>
                                        <p:cTn id="46" dur="2000" fill="hold"/>
                                        <p:tgtEl>
                                          <p:spTgt spid="412"/>
                                        </p:tgtEl>
                                        <p:attrNameLst>
                                          <p:attrName>ppt_x</p:attrName>
                                          <p:attrName>ppt_y</p:attrName>
                                        </p:attrNameLst>
                                      </p:cBhvr>
                                    </p:animMotion>
                                  </p:childTnLst>
                                </p:cTn>
                              </p:par>
                              <p:par>
                                <p:cTn id="47" presetID="0" presetClass="path" presetSubtype="0" accel="50000" decel="50000" fill="hold" nodeType="withEffect">
                                  <p:stCondLst>
                                    <p:cond delay="0"/>
                                  </p:stCondLst>
                                  <p:childTnLst>
                                    <p:animMotion origin="layout" path="M 0 0 L -0.35243 -0.20679 " pathEditMode="relative" ptsTypes="AA">
                                      <p:cBhvr>
                                        <p:cTn id="48" dur="2000" fill="hold"/>
                                        <p:tgtEl>
                                          <p:spTgt spid="415"/>
                                        </p:tgtEl>
                                        <p:attrNameLst>
                                          <p:attrName>ppt_x</p:attrName>
                                          <p:attrName>ppt_y</p:attrName>
                                        </p:attrNameLst>
                                      </p:cBhvr>
                                    </p:animMotion>
                                  </p:childTnLst>
                                </p:cTn>
                              </p:par>
                              <p:par>
                                <p:cTn id="49" presetID="0" presetClass="path" presetSubtype="0" accel="50000" decel="50000" fill="hold" nodeType="withEffect">
                                  <p:stCondLst>
                                    <p:cond delay="0"/>
                                  </p:stCondLst>
                                  <p:childTnLst>
                                    <p:animMotion origin="layout" path="M 0 0 L -0.35243 -0.20679 " pathEditMode="relative" ptsTypes="AA">
                                      <p:cBhvr>
                                        <p:cTn id="50" dur="2000" fill="hold"/>
                                        <p:tgtEl>
                                          <p:spTgt spid="418"/>
                                        </p:tgtEl>
                                        <p:attrNameLst>
                                          <p:attrName>ppt_x</p:attrName>
                                          <p:attrName>ppt_y</p:attrName>
                                        </p:attrNameLst>
                                      </p:cBhvr>
                                    </p:animMotion>
                                  </p:childTnLst>
                                </p:cTn>
                              </p:par>
                              <p:par>
                                <p:cTn id="51" presetID="0" presetClass="path" presetSubtype="0" accel="50000" decel="50000" fill="hold" nodeType="withEffect">
                                  <p:stCondLst>
                                    <p:cond delay="0"/>
                                  </p:stCondLst>
                                  <p:childTnLst>
                                    <p:animMotion origin="layout" path="M 0 0 L -0.35243 -0.20679 " pathEditMode="relative" ptsTypes="AA">
                                      <p:cBhvr>
                                        <p:cTn id="52" dur="2000" fill="hold"/>
                                        <p:tgtEl>
                                          <p:spTgt spid="421"/>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35243 -0.20679 " pathEditMode="relative" ptsTypes="AA">
                                      <p:cBhvr>
                                        <p:cTn id="54" dur="2000" fill="hold"/>
                                        <p:tgtEl>
                                          <p:spTgt spid="4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9" grpId="0" animBg="1"/>
      <p:bldP spid="50" grpId="0" animBg="1"/>
      <p:bldP spid="51" grpId="0" animBg="1"/>
      <p:bldP spid="52" grpId="0" animBg="1"/>
      <p:bldP spid="53" grpId="0" animBg="1"/>
      <p:bldP spid="54" grpId="0" animBg="1"/>
      <p:bldP spid="62" grpId="0" animBg="1"/>
      <p:bldP spid="63" grpId="0" animBg="1"/>
      <p:bldP spid="384" grpId="0" animBg="1"/>
      <p:bldP spid="385" grpId="0" animBg="1"/>
      <p:bldP spid="386" grpId="0" animBg="1"/>
      <p:bldP spid="38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6">
          <a:extLst>
            <a:ext uri="{FF2B5EF4-FFF2-40B4-BE49-F238E27FC236}">
              <a16:creationId xmlns:a16="http://schemas.microsoft.com/office/drawing/2014/main" id="{8605C35F-1B82-B941-BBA3-94EF395BD74D}"/>
            </a:ext>
          </a:extLst>
        </p:cNvPr>
        <p:cNvGrpSpPr/>
        <p:nvPr/>
      </p:nvGrpSpPr>
      <p:grpSpPr>
        <a:xfrm>
          <a:off x="0" y="0"/>
          <a:ext cx="0" cy="0"/>
          <a:chOff x="0" y="0"/>
          <a:chExt cx="0" cy="0"/>
        </a:xfrm>
      </p:grpSpPr>
      <p:sp>
        <p:nvSpPr>
          <p:cNvPr id="427" name="Google Shape;427;p38">
            <a:extLst>
              <a:ext uri="{FF2B5EF4-FFF2-40B4-BE49-F238E27FC236}">
                <a16:creationId xmlns:a16="http://schemas.microsoft.com/office/drawing/2014/main" id="{D9AFFF07-E326-F9AC-CD1E-1520AD12D5F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Limit Order Queue</a:t>
            </a:r>
            <a:endParaRPr/>
          </a:p>
        </p:txBody>
      </p:sp>
      <p:graphicFrame>
        <p:nvGraphicFramePr>
          <p:cNvPr id="2" name="Table 1">
            <a:extLst>
              <a:ext uri="{FF2B5EF4-FFF2-40B4-BE49-F238E27FC236}">
                <a16:creationId xmlns:a16="http://schemas.microsoft.com/office/drawing/2014/main" id="{F1ABAD5D-1B1D-34A3-2EFF-E9D5064EA3B1}"/>
              </a:ext>
            </a:extLst>
          </p:cNvPr>
          <p:cNvGraphicFramePr>
            <a:graphicFrameLocks noGrp="1"/>
          </p:cNvGraphicFramePr>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
        <p:nvSpPr>
          <p:cNvPr id="36" name="Google Shape;135;p21">
            <a:extLst>
              <a:ext uri="{FF2B5EF4-FFF2-40B4-BE49-F238E27FC236}">
                <a16:creationId xmlns:a16="http://schemas.microsoft.com/office/drawing/2014/main" id="{9E5B7EDD-7315-C389-C617-F5B57A48F0EA}"/>
              </a:ext>
            </a:extLst>
          </p:cNvPr>
          <p:cNvSpPr/>
          <p:nvPr/>
        </p:nvSpPr>
        <p:spPr>
          <a:xfrm>
            <a:off x="935710" y="115131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 name="Google Shape;135;p21">
            <a:extLst>
              <a:ext uri="{FF2B5EF4-FFF2-40B4-BE49-F238E27FC236}">
                <a16:creationId xmlns:a16="http://schemas.microsoft.com/office/drawing/2014/main" id="{C01059B8-7366-E3F7-61C7-4B0C4D5D5CE5}"/>
              </a:ext>
            </a:extLst>
          </p:cNvPr>
          <p:cNvSpPr/>
          <p:nvPr/>
        </p:nvSpPr>
        <p:spPr>
          <a:xfrm>
            <a:off x="468425" y="144363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0" name="Google Shape;135;p21">
            <a:extLst>
              <a:ext uri="{FF2B5EF4-FFF2-40B4-BE49-F238E27FC236}">
                <a16:creationId xmlns:a16="http://schemas.microsoft.com/office/drawing/2014/main" id="{C8A1293F-6B99-172C-5636-20D6DCDEA552}"/>
              </a:ext>
            </a:extLst>
          </p:cNvPr>
          <p:cNvSpPr/>
          <p:nvPr/>
        </p:nvSpPr>
        <p:spPr>
          <a:xfrm>
            <a:off x="935710" y="1447357"/>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1" name="Google Shape;135;p21">
            <a:extLst>
              <a:ext uri="{FF2B5EF4-FFF2-40B4-BE49-F238E27FC236}">
                <a16:creationId xmlns:a16="http://schemas.microsoft.com/office/drawing/2014/main" id="{CF4F38D3-72BC-A5A7-6F0F-A858BD68E8E5}"/>
              </a:ext>
            </a:extLst>
          </p:cNvPr>
          <p:cNvSpPr/>
          <p:nvPr/>
        </p:nvSpPr>
        <p:spPr>
          <a:xfrm>
            <a:off x="1383154" y="145594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 name="Google Shape;135;p21">
            <a:extLst>
              <a:ext uri="{FF2B5EF4-FFF2-40B4-BE49-F238E27FC236}">
                <a16:creationId xmlns:a16="http://schemas.microsoft.com/office/drawing/2014/main" id="{5EF25C30-4B9F-1C7F-7F87-99ECAC8D65D5}"/>
              </a:ext>
            </a:extLst>
          </p:cNvPr>
          <p:cNvSpPr/>
          <p:nvPr/>
        </p:nvSpPr>
        <p:spPr>
          <a:xfrm>
            <a:off x="311700" y="1736632"/>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 name="Google Shape;135;p21">
            <a:extLst>
              <a:ext uri="{FF2B5EF4-FFF2-40B4-BE49-F238E27FC236}">
                <a16:creationId xmlns:a16="http://schemas.microsoft.com/office/drawing/2014/main" id="{590FAED7-5FB3-CCD6-34F1-22B45C7FEA24}"/>
              </a:ext>
            </a:extLst>
          </p:cNvPr>
          <p:cNvSpPr/>
          <p:nvPr/>
        </p:nvSpPr>
        <p:spPr>
          <a:xfrm>
            <a:off x="468426" y="173635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 name="Google Shape;135;p21">
            <a:extLst>
              <a:ext uri="{FF2B5EF4-FFF2-40B4-BE49-F238E27FC236}">
                <a16:creationId xmlns:a16="http://schemas.microsoft.com/office/drawing/2014/main" id="{13BA6020-DB00-FF20-2A52-053008EA7F4F}"/>
              </a:ext>
            </a:extLst>
          </p:cNvPr>
          <p:cNvSpPr/>
          <p:nvPr/>
        </p:nvSpPr>
        <p:spPr>
          <a:xfrm>
            <a:off x="631335" y="173245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 name="Google Shape;135;p21">
            <a:extLst>
              <a:ext uri="{FF2B5EF4-FFF2-40B4-BE49-F238E27FC236}">
                <a16:creationId xmlns:a16="http://schemas.microsoft.com/office/drawing/2014/main" id="{5DC1D54B-CC35-0C71-A037-8FC36FA78D40}"/>
              </a:ext>
            </a:extLst>
          </p:cNvPr>
          <p:cNvSpPr/>
          <p:nvPr/>
        </p:nvSpPr>
        <p:spPr>
          <a:xfrm>
            <a:off x="782684" y="1728536"/>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135;p21">
            <a:extLst>
              <a:ext uri="{FF2B5EF4-FFF2-40B4-BE49-F238E27FC236}">
                <a16:creationId xmlns:a16="http://schemas.microsoft.com/office/drawing/2014/main" id="{1F0F5BFF-3D30-25CE-DB55-64150A87F04D}"/>
              </a:ext>
            </a:extLst>
          </p:cNvPr>
          <p:cNvSpPr/>
          <p:nvPr/>
        </p:nvSpPr>
        <p:spPr>
          <a:xfrm>
            <a:off x="939410" y="172826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4" name="Google Shape;135;p21">
            <a:extLst>
              <a:ext uri="{FF2B5EF4-FFF2-40B4-BE49-F238E27FC236}">
                <a16:creationId xmlns:a16="http://schemas.microsoft.com/office/drawing/2014/main" id="{DA6534C4-FA97-204B-A8B6-6ACF5B3F5960}"/>
              </a:ext>
            </a:extLst>
          </p:cNvPr>
          <p:cNvSpPr/>
          <p:nvPr/>
        </p:nvSpPr>
        <p:spPr>
          <a:xfrm>
            <a:off x="1102319" y="1724360"/>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5" name="Google Shape;135;p21">
            <a:extLst>
              <a:ext uri="{FF2B5EF4-FFF2-40B4-BE49-F238E27FC236}">
                <a16:creationId xmlns:a16="http://schemas.microsoft.com/office/drawing/2014/main" id="{FD56D8A1-A72A-BD3B-C42F-26ED9858D99F}"/>
              </a:ext>
            </a:extLst>
          </p:cNvPr>
          <p:cNvSpPr/>
          <p:nvPr/>
        </p:nvSpPr>
        <p:spPr>
          <a:xfrm>
            <a:off x="1236618" y="173635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6" name="Google Shape;135;p21">
            <a:extLst>
              <a:ext uri="{FF2B5EF4-FFF2-40B4-BE49-F238E27FC236}">
                <a16:creationId xmlns:a16="http://schemas.microsoft.com/office/drawing/2014/main" id="{AC68A248-EDAE-E5CE-E199-B3AE0BFC2791}"/>
              </a:ext>
            </a:extLst>
          </p:cNvPr>
          <p:cNvSpPr/>
          <p:nvPr/>
        </p:nvSpPr>
        <p:spPr>
          <a:xfrm>
            <a:off x="1387917" y="1736354"/>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87" name="Google Shape;135;p21">
            <a:extLst>
              <a:ext uri="{FF2B5EF4-FFF2-40B4-BE49-F238E27FC236}">
                <a16:creationId xmlns:a16="http://schemas.microsoft.com/office/drawing/2014/main" id="{ED6A9786-A8DA-F286-BF04-C4B748963E1D}"/>
              </a:ext>
            </a:extLst>
          </p:cNvPr>
          <p:cNvSpPr/>
          <p:nvPr/>
        </p:nvSpPr>
        <p:spPr>
          <a:xfrm>
            <a:off x="1541405" y="1732455"/>
            <a:ext cx="117229" cy="113489"/>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389" name="Straight Connector 388">
            <a:extLst>
              <a:ext uri="{FF2B5EF4-FFF2-40B4-BE49-F238E27FC236}">
                <a16:creationId xmlns:a16="http://schemas.microsoft.com/office/drawing/2014/main" id="{6BA6FDB0-B302-F226-1E47-CF22113E02D1}"/>
              </a:ext>
            </a:extLst>
          </p:cNvPr>
          <p:cNvCxnSpPr>
            <a:cxnSpLocks/>
            <a:stCxn id="36" idx="3"/>
            <a:endCxn id="49" idx="7"/>
          </p:cNvCxnSpPr>
          <p:nvPr/>
        </p:nvCxnSpPr>
        <p:spPr>
          <a:xfrm flipH="1">
            <a:off x="568486" y="1248181"/>
            <a:ext cx="384392" cy="2120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1" name="Straight Connector 390">
            <a:extLst>
              <a:ext uri="{FF2B5EF4-FFF2-40B4-BE49-F238E27FC236}">
                <a16:creationId xmlns:a16="http://schemas.microsoft.com/office/drawing/2014/main" id="{A7934E74-F4D2-8824-116B-244399101ADF}"/>
              </a:ext>
            </a:extLst>
          </p:cNvPr>
          <p:cNvCxnSpPr>
            <a:cxnSpLocks/>
            <a:stCxn id="36" idx="4"/>
            <a:endCxn id="50" idx="0"/>
          </p:cNvCxnSpPr>
          <p:nvPr/>
        </p:nvCxnSpPr>
        <p:spPr>
          <a:xfrm>
            <a:off x="994325" y="1264801"/>
            <a:ext cx="0" cy="182556"/>
          </a:xfrm>
          <a:prstGeom prst="line">
            <a:avLst/>
          </a:prstGeom>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19158FAE-DC3E-96E4-F15F-7B0BB2490DB4}"/>
              </a:ext>
            </a:extLst>
          </p:cNvPr>
          <p:cNvCxnSpPr>
            <a:cxnSpLocks/>
            <a:stCxn id="36" idx="5"/>
            <a:endCxn id="51" idx="1"/>
          </p:cNvCxnSpPr>
          <p:nvPr/>
        </p:nvCxnSpPr>
        <p:spPr>
          <a:xfrm>
            <a:off x="1035771" y="1248181"/>
            <a:ext cx="364551" cy="224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8" name="Straight Connector 397">
            <a:extLst>
              <a:ext uri="{FF2B5EF4-FFF2-40B4-BE49-F238E27FC236}">
                <a16:creationId xmlns:a16="http://schemas.microsoft.com/office/drawing/2014/main" id="{B6AF6E49-8E41-28D4-FA8F-B7BEA3A7693C}"/>
              </a:ext>
            </a:extLst>
          </p:cNvPr>
          <p:cNvCxnSpPr>
            <a:cxnSpLocks/>
            <a:stCxn id="49" idx="4"/>
            <a:endCxn id="52" idx="0"/>
          </p:cNvCxnSpPr>
          <p:nvPr/>
        </p:nvCxnSpPr>
        <p:spPr>
          <a:xfrm flipH="1">
            <a:off x="370315" y="1557119"/>
            <a:ext cx="156725" cy="1795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1" name="Straight Connector 400">
            <a:extLst>
              <a:ext uri="{FF2B5EF4-FFF2-40B4-BE49-F238E27FC236}">
                <a16:creationId xmlns:a16="http://schemas.microsoft.com/office/drawing/2014/main" id="{6866BCDD-C45A-8B08-E4FF-EC5C537638A1}"/>
              </a:ext>
            </a:extLst>
          </p:cNvPr>
          <p:cNvCxnSpPr>
            <a:cxnSpLocks/>
            <a:stCxn id="49" idx="4"/>
            <a:endCxn id="53" idx="0"/>
          </p:cNvCxnSpPr>
          <p:nvPr/>
        </p:nvCxnSpPr>
        <p:spPr>
          <a:xfrm>
            <a:off x="527040" y="1557119"/>
            <a:ext cx="1" cy="1792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4" name="Straight Connector 403">
            <a:extLst>
              <a:ext uri="{FF2B5EF4-FFF2-40B4-BE49-F238E27FC236}">
                <a16:creationId xmlns:a16="http://schemas.microsoft.com/office/drawing/2014/main" id="{1557B1D6-7F1F-3581-25D7-2F9DB797FB00}"/>
              </a:ext>
            </a:extLst>
          </p:cNvPr>
          <p:cNvCxnSpPr>
            <a:cxnSpLocks/>
            <a:stCxn id="49" idx="4"/>
            <a:endCxn id="54" idx="1"/>
          </p:cNvCxnSpPr>
          <p:nvPr/>
        </p:nvCxnSpPr>
        <p:spPr>
          <a:xfrm>
            <a:off x="527040" y="1557119"/>
            <a:ext cx="121463" cy="191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7" name="Straight Connector 406">
            <a:extLst>
              <a:ext uri="{FF2B5EF4-FFF2-40B4-BE49-F238E27FC236}">
                <a16:creationId xmlns:a16="http://schemas.microsoft.com/office/drawing/2014/main" id="{7D980205-7C8C-C2CC-C311-ACF5A6023608}"/>
              </a:ext>
            </a:extLst>
          </p:cNvPr>
          <p:cNvCxnSpPr>
            <a:cxnSpLocks/>
            <a:stCxn id="50" idx="4"/>
            <a:endCxn id="62" idx="0"/>
          </p:cNvCxnSpPr>
          <p:nvPr/>
        </p:nvCxnSpPr>
        <p:spPr>
          <a:xfrm flipH="1">
            <a:off x="841299" y="1560846"/>
            <a:ext cx="153026" cy="167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2" name="Straight Connector 411">
            <a:extLst>
              <a:ext uri="{FF2B5EF4-FFF2-40B4-BE49-F238E27FC236}">
                <a16:creationId xmlns:a16="http://schemas.microsoft.com/office/drawing/2014/main" id="{1A7400D7-88BB-24D3-B15C-87CBD90C6B27}"/>
              </a:ext>
            </a:extLst>
          </p:cNvPr>
          <p:cNvCxnSpPr>
            <a:cxnSpLocks/>
            <a:stCxn id="50" idx="4"/>
            <a:endCxn id="63" idx="0"/>
          </p:cNvCxnSpPr>
          <p:nvPr/>
        </p:nvCxnSpPr>
        <p:spPr>
          <a:xfrm>
            <a:off x="994325" y="1560846"/>
            <a:ext cx="3700" cy="167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5" name="Straight Connector 414">
            <a:extLst>
              <a:ext uri="{FF2B5EF4-FFF2-40B4-BE49-F238E27FC236}">
                <a16:creationId xmlns:a16="http://schemas.microsoft.com/office/drawing/2014/main" id="{82225105-F3B2-F926-D5CE-3A88CE11B76F}"/>
              </a:ext>
            </a:extLst>
          </p:cNvPr>
          <p:cNvCxnSpPr>
            <a:cxnSpLocks/>
            <a:stCxn id="50" idx="4"/>
            <a:endCxn id="384" idx="0"/>
          </p:cNvCxnSpPr>
          <p:nvPr/>
        </p:nvCxnSpPr>
        <p:spPr>
          <a:xfrm>
            <a:off x="994325" y="1560846"/>
            <a:ext cx="166609" cy="163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8" name="Straight Connector 417">
            <a:extLst>
              <a:ext uri="{FF2B5EF4-FFF2-40B4-BE49-F238E27FC236}">
                <a16:creationId xmlns:a16="http://schemas.microsoft.com/office/drawing/2014/main" id="{4C27B874-5A59-2E45-2690-356D6559FCC5}"/>
              </a:ext>
            </a:extLst>
          </p:cNvPr>
          <p:cNvCxnSpPr>
            <a:cxnSpLocks/>
            <a:stCxn id="51" idx="4"/>
            <a:endCxn id="385" idx="0"/>
          </p:cNvCxnSpPr>
          <p:nvPr/>
        </p:nvCxnSpPr>
        <p:spPr>
          <a:xfrm flipH="1">
            <a:off x="1295233" y="1569434"/>
            <a:ext cx="146536" cy="1669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21" name="Straight Connector 420">
            <a:extLst>
              <a:ext uri="{FF2B5EF4-FFF2-40B4-BE49-F238E27FC236}">
                <a16:creationId xmlns:a16="http://schemas.microsoft.com/office/drawing/2014/main" id="{FC3BEFD4-5688-253E-E26E-D9DC50AFFDD1}"/>
              </a:ext>
            </a:extLst>
          </p:cNvPr>
          <p:cNvCxnSpPr>
            <a:cxnSpLocks/>
            <a:stCxn id="51" idx="4"/>
            <a:endCxn id="386" idx="0"/>
          </p:cNvCxnSpPr>
          <p:nvPr/>
        </p:nvCxnSpPr>
        <p:spPr>
          <a:xfrm>
            <a:off x="1441769" y="1569434"/>
            <a:ext cx="4763" cy="166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4" name="Straight Connector 423">
            <a:extLst>
              <a:ext uri="{FF2B5EF4-FFF2-40B4-BE49-F238E27FC236}">
                <a16:creationId xmlns:a16="http://schemas.microsoft.com/office/drawing/2014/main" id="{2DD2A42F-1790-534C-AA4D-79C5D99C1721}"/>
              </a:ext>
            </a:extLst>
          </p:cNvPr>
          <p:cNvCxnSpPr>
            <a:cxnSpLocks/>
            <a:stCxn id="51" idx="4"/>
            <a:endCxn id="387" idx="0"/>
          </p:cNvCxnSpPr>
          <p:nvPr/>
        </p:nvCxnSpPr>
        <p:spPr>
          <a:xfrm>
            <a:off x="1441769" y="1569434"/>
            <a:ext cx="158251" cy="16302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524AE7B-6E2E-0D8C-0AA3-D466B3A4E67E}"/>
              </a:ext>
            </a:extLst>
          </p:cNvPr>
          <p:cNvCxnSpPr>
            <a:cxnSpLocks/>
          </p:cNvCxnSpPr>
          <p:nvPr/>
        </p:nvCxnSpPr>
        <p:spPr>
          <a:xfrm>
            <a:off x="1505146" y="1569434"/>
            <a:ext cx="1323648" cy="1841612"/>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EC192C98-1325-2D83-9E4B-408D73B45346}"/>
              </a:ext>
            </a:extLst>
          </p:cNvPr>
          <p:cNvCxnSpPr>
            <a:cxnSpLocks/>
          </p:cNvCxnSpPr>
          <p:nvPr/>
        </p:nvCxnSpPr>
        <p:spPr>
          <a:xfrm flipV="1">
            <a:off x="1520892" y="1084578"/>
            <a:ext cx="2179569" cy="381889"/>
          </a:xfrm>
          <a:prstGeom prst="line">
            <a:avLst/>
          </a:prstGeom>
        </p:spPr>
        <p:style>
          <a:lnRef idx="1">
            <a:schemeClr val="accent2"/>
          </a:lnRef>
          <a:fillRef idx="0">
            <a:schemeClr val="accent2"/>
          </a:fillRef>
          <a:effectRef idx="0">
            <a:schemeClr val="accent2"/>
          </a:effectRef>
          <a:fontRef idx="minor">
            <a:schemeClr val="tx1"/>
          </a:fontRef>
        </p:style>
      </p:cxnSp>
      <p:sp>
        <p:nvSpPr>
          <p:cNvPr id="12" name="Can 11">
            <a:extLst>
              <a:ext uri="{FF2B5EF4-FFF2-40B4-BE49-F238E27FC236}">
                <a16:creationId xmlns:a16="http://schemas.microsoft.com/office/drawing/2014/main" id="{E2F57120-4536-85A0-5927-930EFDE58CE5}"/>
              </a:ext>
            </a:extLst>
          </p:cNvPr>
          <p:cNvSpPr/>
          <p:nvPr/>
        </p:nvSpPr>
        <p:spPr>
          <a:xfrm rot="5400000">
            <a:off x="4307353" y="489440"/>
            <a:ext cx="778669" cy="249382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an 12">
            <a:extLst>
              <a:ext uri="{FF2B5EF4-FFF2-40B4-BE49-F238E27FC236}">
                <a16:creationId xmlns:a16="http://schemas.microsoft.com/office/drawing/2014/main" id="{48A5391B-7A5F-AC1C-69C5-EF1FD74A2B90}"/>
              </a:ext>
            </a:extLst>
          </p:cNvPr>
          <p:cNvSpPr/>
          <p:nvPr/>
        </p:nvSpPr>
        <p:spPr>
          <a:xfrm rot="5400000">
            <a:off x="4307353" y="1864650"/>
            <a:ext cx="778669" cy="2493826"/>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7F37518-A64E-8AF7-EF21-C4E95AFD5302}"/>
              </a:ext>
            </a:extLst>
          </p:cNvPr>
          <p:cNvSpPr txBox="1"/>
          <p:nvPr/>
        </p:nvSpPr>
        <p:spPr>
          <a:xfrm>
            <a:off x="4136277" y="1092370"/>
            <a:ext cx="1120820" cy="307777"/>
          </a:xfrm>
          <a:prstGeom prst="rect">
            <a:avLst/>
          </a:prstGeom>
          <a:noFill/>
        </p:spPr>
        <p:txBody>
          <a:bodyPr wrap="none" rtlCol="0">
            <a:spAutoFit/>
          </a:bodyPr>
          <a:lstStyle/>
          <a:p>
            <a:r>
              <a:rPr lang="en-US" dirty="0"/>
              <a:t>Bids Queue</a:t>
            </a:r>
          </a:p>
        </p:txBody>
      </p:sp>
      <p:sp>
        <p:nvSpPr>
          <p:cNvPr id="16" name="TextBox 15">
            <a:extLst>
              <a:ext uri="{FF2B5EF4-FFF2-40B4-BE49-F238E27FC236}">
                <a16:creationId xmlns:a16="http://schemas.microsoft.com/office/drawing/2014/main" id="{2AE79E3F-69FE-86CF-B546-253E35162003}"/>
              </a:ext>
            </a:extLst>
          </p:cNvPr>
          <p:cNvSpPr txBox="1"/>
          <p:nvPr/>
        </p:nvSpPr>
        <p:spPr>
          <a:xfrm>
            <a:off x="4096202" y="2454982"/>
            <a:ext cx="1160895" cy="307777"/>
          </a:xfrm>
          <a:prstGeom prst="rect">
            <a:avLst/>
          </a:prstGeom>
          <a:noFill/>
        </p:spPr>
        <p:txBody>
          <a:bodyPr wrap="none" rtlCol="0">
            <a:spAutoFit/>
          </a:bodyPr>
          <a:lstStyle/>
          <a:p>
            <a:r>
              <a:rPr lang="en-US" dirty="0"/>
              <a:t>Asks Queue</a:t>
            </a:r>
          </a:p>
        </p:txBody>
      </p:sp>
      <p:sp>
        <p:nvSpPr>
          <p:cNvPr id="17" name="Oval 16">
            <a:extLst>
              <a:ext uri="{FF2B5EF4-FFF2-40B4-BE49-F238E27FC236}">
                <a16:creationId xmlns:a16="http://schemas.microsoft.com/office/drawing/2014/main" id="{A866033B-267C-CDB2-78E6-6DE21681951D}"/>
              </a:ext>
            </a:extLst>
          </p:cNvPr>
          <p:cNvSpPr/>
          <p:nvPr/>
        </p:nvSpPr>
        <p:spPr>
          <a:xfrm>
            <a:off x="1814386" y="1455945"/>
            <a:ext cx="535666" cy="47785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$5</a:t>
            </a:r>
          </a:p>
        </p:txBody>
      </p:sp>
      <p:sp>
        <p:nvSpPr>
          <p:cNvPr id="19" name="Oval 18">
            <a:extLst>
              <a:ext uri="{FF2B5EF4-FFF2-40B4-BE49-F238E27FC236}">
                <a16:creationId xmlns:a16="http://schemas.microsoft.com/office/drawing/2014/main" id="{E4C78635-EBE7-73A8-45D0-43D2FA0F7FD4}"/>
              </a:ext>
            </a:extLst>
          </p:cNvPr>
          <p:cNvSpPr/>
          <p:nvPr/>
        </p:nvSpPr>
        <p:spPr>
          <a:xfrm>
            <a:off x="1902434" y="1400147"/>
            <a:ext cx="535666" cy="47785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$3</a:t>
            </a:r>
          </a:p>
        </p:txBody>
      </p:sp>
      <p:sp>
        <p:nvSpPr>
          <p:cNvPr id="20" name="Oval 19">
            <a:extLst>
              <a:ext uri="{FF2B5EF4-FFF2-40B4-BE49-F238E27FC236}">
                <a16:creationId xmlns:a16="http://schemas.microsoft.com/office/drawing/2014/main" id="{33B716E5-1DD2-5A84-D343-7E34D51FD274}"/>
              </a:ext>
            </a:extLst>
          </p:cNvPr>
          <p:cNvSpPr/>
          <p:nvPr/>
        </p:nvSpPr>
        <p:spPr>
          <a:xfrm>
            <a:off x="2019663" y="1383185"/>
            <a:ext cx="535666" cy="477859"/>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200" dirty="0"/>
              <a:t>$7</a:t>
            </a:r>
          </a:p>
        </p:txBody>
      </p:sp>
      <p:sp>
        <p:nvSpPr>
          <p:cNvPr id="22" name="Oval 21">
            <a:extLst>
              <a:ext uri="{FF2B5EF4-FFF2-40B4-BE49-F238E27FC236}">
                <a16:creationId xmlns:a16="http://schemas.microsoft.com/office/drawing/2014/main" id="{BF721222-D422-91EA-ABFD-70BAB273F00D}"/>
              </a:ext>
            </a:extLst>
          </p:cNvPr>
          <p:cNvSpPr/>
          <p:nvPr/>
        </p:nvSpPr>
        <p:spPr>
          <a:xfrm>
            <a:off x="1894428" y="1715483"/>
            <a:ext cx="507923" cy="47785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$9</a:t>
            </a:r>
          </a:p>
        </p:txBody>
      </p:sp>
      <p:sp>
        <p:nvSpPr>
          <p:cNvPr id="23" name="Oval 22">
            <a:extLst>
              <a:ext uri="{FF2B5EF4-FFF2-40B4-BE49-F238E27FC236}">
                <a16:creationId xmlns:a16="http://schemas.microsoft.com/office/drawing/2014/main" id="{315A3389-3AFE-3D77-7ED0-993E3FB022A9}"/>
              </a:ext>
            </a:extLst>
          </p:cNvPr>
          <p:cNvSpPr/>
          <p:nvPr/>
        </p:nvSpPr>
        <p:spPr>
          <a:xfrm>
            <a:off x="2052169" y="1753107"/>
            <a:ext cx="507923" cy="47785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$8</a:t>
            </a:r>
          </a:p>
        </p:txBody>
      </p:sp>
      <p:sp>
        <p:nvSpPr>
          <p:cNvPr id="24" name="Oval 23">
            <a:extLst>
              <a:ext uri="{FF2B5EF4-FFF2-40B4-BE49-F238E27FC236}">
                <a16:creationId xmlns:a16="http://schemas.microsoft.com/office/drawing/2014/main" id="{F40EE871-3450-2197-859C-7078E0B3466C}"/>
              </a:ext>
            </a:extLst>
          </p:cNvPr>
          <p:cNvSpPr/>
          <p:nvPr/>
        </p:nvSpPr>
        <p:spPr>
          <a:xfrm>
            <a:off x="2283710" y="1765074"/>
            <a:ext cx="507923" cy="47785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$9</a:t>
            </a:r>
          </a:p>
        </p:txBody>
      </p:sp>
      <p:sp>
        <p:nvSpPr>
          <p:cNvPr id="25" name="Action Button: Help 24">
            <a:hlinkClick r:id="" action="ppaction://noaction" highlightClick="1"/>
            <a:extLst>
              <a:ext uri="{FF2B5EF4-FFF2-40B4-BE49-F238E27FC236}">
                <a16:creationId xmlns:a16="http://schemas.microsoft.com/office/drawing/2014/main" id="{FE72A5CC-92EA-E87C-0DBD-89AED0A147C1}"/>
              </a:ext>
            </a:extLst>
          </p:cNvPr>
          <p:cNvSpPr/>
          <p:nvPr/>
        </p:nvSpPr>
        <p:spPr>
          <a:xfrm>
            <a:off x="3127513" y="3690730"/>
            <a:ext cx="708991" cy="702366"/>
          </a:xfrm>
          <a:prstGeom prst="actionButtonHelp">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Connector 26">
            <a:extLst>
              <a:ext uri="{FF2B5EF4-FFF2-40B4-BE49-F238E27FC236}">
                <a16:creationId xmlns:a16="http://schemas.microsoft.com/office/drawing/2014/main" id="{64198647-679C-1A8E-4BED-B044E759A558}"/>
              </a:ext>
            </a:extLst>
          </p:cNvPr>
          <p:cNvCxnSpPr>
            <a:cxnSpLocks/>
          </p:cNvCxnSpPr>
          <p:nvPr/>
        </p:nvCxnSpPr>
        <p:spPr>
          <a:xfrm flipH="1">
            <a:off x="1658634" y="3350695"/>
            <a:ext cx="806042" cy="842902"/>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9C46EE82-C003-678A-838C-40D606DB554D}"/>
              </a:ext>
            </a:extLst>
          </p:cNvPr>
          <p:cNvCxnSpPr>
            <a:cxnSpLocks/>
          </p:cNvCxnSpPr>
          <p:nvPr/>
        </p:nvCxnSpPr>
        <p:spPr>
          <a:xfrm flipH="1">
            <a:off x="2828794" y="3500898"/>
            <a:ext cx="46928" cy="892198"/>
          </a:xfrm>
          <a:prstGeom prst="line">
            <a:avLst/>
          </a:prstGeom>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D94896D7-0D42-8760-9D49-D172A8720AA1}"/>
              </a:ext>
            </a:extLst>
          </p:cNvPr>
          <p:cNvSpPr txBox="1"/>
          <p:nvPr/>
        </p:nvSpPr>
        <p:spPr>
          <a:xfrm>
            <a:off x="1666232" y="4105220"/>
            <a:ext cx="1596887" cy="430887"/>
          </a:xfrm>
          <a:prstGeom prst="rect">
            <a:avLst/>
          </a:prstGeom>
          <a:noFill/>
        </p:spPr>
        <p:txBody>
          <a:bodyPr wrap="square" rtlCol="0">
            <a:spAutoFit/>
          </a:bodyPr>
          <a:lstStyle/>
          <a:p>
            <a:r>
              <a:rPr lang="en-US" sz="1050" dirty="0"/>
              <a:t>Order generation timestamp</a:t>
            </a:r>
          </a:p>
        </p:txBody>
      </p:sp>
      <p:sp>
        <p:nvSpPr>
          <p:cNvPr id="34" name="Rounded Rectangle 33">
            <a:extLst>
              <a:ext uri="{FF2B5EF4-FFF2-40B4-BE49-F238E27FC236}">
                <a16:creationId xmlns:a16="http://schemas.microsoft.com/office/drawing/2014/main" id="{9F2746A9-3E8F-CB49-409D-59FBF9F2DD2B}"/>
              </a:ext>
            </a:extLst>
          </p:cNvPr>
          <p:cNvSpPr/>
          <p:nvPr/>
        </p:nvSpPr>
        <p:spPr>
          <a:xfrm>
            <a:off x="915462" y="4597630"/>
            <a:ext cx="3390431" cy="3313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Smaller timestamp </a:t>
            </a:r>
            <a:r>
              <a:rPr lang="en-US" dirty="0">
                <a:sym typeface="Wingdings" pitchFamily="2" charset="2"/>
              </a:rPr>
              <a:t> Higher Priority</a:t>
            </a:r>
            <a:endParaRPr lang="en-US" dirty="0"/>
          </a:p>
        </p:txBody>
      </p:sp>
      <p:sp>
        <p:nvSpPr>
          <p:cNvPr id="35" name="Oval 34">
            <a:extLst>
              <a:ext uri="{FF2B5EF4-FFF2-40B4-BE49-F238E27FC236}">
                <a16:creationId xmlns:a16="http://schemas.microsoft.com/office/drawing/2014/main" id="{68E24FBF-CEE9-79F3-4A18-5130197B1780}"/>
              </a:ext>
            </a:extLst>
          </p:cNvPr>
          <p:cNvSpPr/>
          <p:nvPr/>
        </p:nvSpPr>
        <p:spPr>
          <a:xfrm>
            <a:off x="2598296" y="3111765"/>
            <a:ext cx="507923" cy="477859"/>
          </a:xfrm>
          <a:prstGeom prst="ellips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sz="1200" dirty="0"/>
              <a:t>$9</a:t>
            </a:r>
          </a:p>
        </p:txBody>
      </p:sp>
      <p:sp>
        <p:nvSpPr>
          <p:cNvPr id="37" name="Google Shape;135;p21">
            <a:extLst>
              <a:ext uri="{FF2B5EF4-FFF2-40B4-BE49-F238E27FC236}">
                <a16:creationId xmlns:a16="http://schemas.microsoft.com/office/drawing/2014/main" id="{518903BB-EA19-226A-5ADF-548839AF91C7}"/>
              </a:ext>
            </a:extLst>
          </p:cNvPr>
          <p:cNvSpPr/>
          <p:nvPr/>
        </p:nvSpPr>
        <p:spPr>
          <a:xfrm>
            <a:off x="8164358" y="2165055"/>
            <a:ext cx="667942" cy="65037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a:t>
            </a:r>
            <a:endParaRPr dirty="0"/>
          </a:p>
        </p:txBody>
      </p:sp>
      <p:cxnSp>
        <p:nvCxnSpPr>
          <p:cNvPr id="40" name="Curved Connector 39">
            <a:extLst>
              <a:ext uri="{FF2B5EF4-FFF2-40B4-BE49-F238E27FC236}">
                <a16:creationId xmlns:a16="http://schemas.microsoft.com/office/drawing/2014/main" id="{032C42E5-1282-9201-AE27-CA93C481D5BF}"/>
              </a:ext>
            </a:extLst>
          </p:cNvPr>
          <p:cNvCxnSpPr>
            <a:cxnSpLocks/>
          </p:cNvCxnSpPr>
          <p:nvPr/>
        </p:nvCxnSpPr>
        <p:spPr>
          <a:xfrm>
            <a:off x="5914228" y="1736354"/>
            <a:ext cx="2220757" cy="753886"/>
          </a:xfrm>
          <a:prstGeom prst="curvedConnector3">
            <a:avLst>
              <a:gd name="adj1" fmla="val 55967"/>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44" name="Curved Connector 43">
            <a:extLst>
              <a:ext uri="{FF2B5EF4-FFF2-40B4-BE49-F238E27FC236}">
                <a16:creationId xmlns:a16="http://schemas.microsoft.com/office/drawing/2014/main" id="{FC5878D8-B705-60D6-2F6A-AD6F0C67C02E}"/>
              </a:ext>
            </a:extLst>
          </p:cNvPr>
          <p:cNvCxnSpPr>
            <a:cxnSpLocks/>
            <a:stCxn id="13" idx="1"/>
            <a:endCxn id="37" idx="2"/>
          </p:cNvCxnSpPr>
          <p:nvPr/>
        </p:nvCxnSpPr>
        <p:spPr>
          <a:xfrm flipV="1">
            <a:off x="5943601" y="2490240"/>
            <a:ext cx="2220757" cy="621324"/>
          </a:xfrm>
          <a:prstGeom prst="curvedConnector3">
            <a:avLst/>
          </a:prstGeom>
          <a:ln>
            <a:tailEnd type="triangle"/>
          </a:ln>
        </p:spPr>
        <p:style>
          <a:lnRef idx="1">
            <a:schemeClr val="accent3"/>
          </a:lnRef>
          <a:fillRef idx="0">
            <a:schemeClr val="accent3"/>
          </a:fillRef>
          <a:effectRef idx="0">
            <a:schemeClr val="accent3"/>
          </a:effectRef>
          <a:fontRef idx="minor">
            <a:schemeClr val="tx1"/>
          </a:fontRef>
        </p:style>
      </p:cxnSp>
      <p:sp>
        <p:nvSpPr>
          <p:cNvPr id="3" name="Right Arrow 2">
            <a:extLst>
              <a:ext uri="{FF2B5EF4-FFF2-40B4-BE49-F238E27FC236}">
                <a16:creationId xmlns:a16="http://schemas.microsoft.com/office/drawing/2014/main" id="{EE59A592-1B8C-725F-6855-E13E319DBB36}"/>
              </a:ext>
            </a:extLst>
          </p:cNvPr>
          <p:cNvSpPr/>
          <p:nvPr/>
        </p:nvSpPr>
        <p:spPr>
          <a:xfrm>
            <a:off x="5438348" y="1131000"/>
            <a:ext cx="601980" cy="2144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5647E0D4-BA75-796B-7EC4-0F7DE8EDA655}"/>
              </a:ext>
            </a:extLst>
          </p:cNvPr>
          <p:cNvSpPr/>
          <p:nvPr/>
        </p:nvSpPr>
        <p:spPr>
          <a:xfrm>
            <a:off x="3399471" y="1101831"/>
            <a:ext cx="601980" cy="2144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7253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checkerboard(across)">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0" presetClass="path" presetSubtype="0" accel="50000" decel="50000" fill="hold" grpId="0" nodeType="withEffect">
                                  <p:stCondLst>
                                    <p:cond delay="0"/>
                                  </p:stCondLst>
                                  <p:childTnLst>
                                    <p:animMotion origin="layout" path="M 0.00105 -0.00401 L 0.2783 0.01389 " pathEditMode="relative" rAng="0" ptsTypes="AA">
                                      <p:cBhvr>
                                        <p:cTn id="32" dur="1000" fill="hold"/>
                                        <p:tgtEl>
                                          <p:spTgt spid="17"/>
                                        </p:tgtEl>
                                        <p:attrNameLst>
                                          <p:attrName>ppt_x</p:attrName>
                                          <p:attrName>ppt_y</p:attrName>
                                        </p:attrNameLst>
                                      </p:cBhvr>
                                      <p:rCtr x="13854" y="895"/>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0" presetClass="path" presetSubtype="0" accel="50000" decel="50000" fill="hold" grpId="0" nodeType="withEffect">
                                  <p:stCondLst>
                                    <p:cond delay="0"/>
                                  </p:stCondLst>
                                  <p:childTnLst>
                                    <p:animMotion origin="layout" path="M 3.61111E-6 1.48148E-6 L 0.18975 0.02469 " pathEditMode="relative" rAng="0" ptsTypes="AA">
                                      <p:cBhvr>
                                        <p:cTn id="38" dur="1000" fill="hold"/>
                                        <p:tgtEl>
                                          <p:spTgt spid="19"/>
                                        </p:tgtEl>
                                        <p:attrNameLst>
                                          <p:attrName>ppt_x</p:attrName>
                                          <p:attrName>ppt_y</p:attrName>
                                        </p:attrNameLst>
                                      </p:cBhvr>
                                      <p:rCtr x="9479" y="1235"/>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0" presetClass="path" presetSubtype="0" repeatCount="0" accel="50000" decel="50000" fill="hold" grpId="0" nodeType="withEffect">
                                  <p:stCondLst>
                                    <p:cond delay="0"/>
                                  </p:stCondLst>
                                  <p:childTnLst>
                                    <p:animMotion origin="layout" path="M 0.00539 0.0034 C 0.03004 0.02439 0.05486 0.04507 0.09757 0.04229 C 0.14011 0.0392 0.22257 -0.01296 0.26077 -0.0145 C 0.29914 -0.01605 0.3132 0.00803 0.32726 0.03241 " pathEditMode="relative" rAng="0" ptsTypes="AAAA">
                                      <p:cBhvr>
                                        <p:cTn id="44" dur="1000" fill="hold"/>
                                        <p:tgtEl>
                                          <p:spTgt spid="20"/>
                                        </p:tgtEl>
                                        <p:attrNameLst>
                                          <p:attrName>ppt_x</p:attrName>
                                          <p:attrName>ppt_y</p:attrName>
                                        </p:attrNameLst>
                                      </p:cBhvr>
                                      <p:rCtr x="16094" y="1019"/>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1" nodeType="click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0" presetClass="path" presetSubtype="0" accel="50000" decel="50000" fill="hold" grpId="0" nodeType="withEffect">
                                  <p:stCondLst>
                                    <p:cond delay="0"/>
                                  </p:stCondLst>
                                  <p:childTnLst>
                                    <p:animMotion origin="layout" path="M 0.01198 0.03518 C 0.03819 0.10771 0.06441 0.18055 0.0927 0.21173 C 0.121 0.2429 0.15121 0.23271 0.18159 0.22253 " pathEditMode="relative" rAng="0" ptsTypes="AAA">
                                      <p:cBhvr>
                                        <p:cTn id="50" dur="1000" fill="hold"/>
                                        <p:tgtEl>
                                          <p:spTgt spid="22"/>
                                        </p:tgtEl>
                                        <p:attrNameLst>
                                          <p:attrName>ppt_x</p:attrName>
                                          <p:attrName>ppt_y</p:attrName>
                                        </p:attrNameLst>
                                      </p:cBhvr>
                                      <p:rCtr x="8472" y="9877"/>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1" nodeType="clickEffect">
                                  <p:stCondLst>
                                    <p:cond delay="0"/>
                                  </p:stCondLst>
                                  <p:childTnLst>
                                    <p:set>
                                      <p:cBhvr>
                                        <p:cTn id="54" dur="1" fill="hold">
                                          <p:stCondLst>
                                            <p:cond delay="0"/>
                                          </p:stCondLst>
                                        </p:cTn>
                                        <p:tgtEl>
                                          <p:spTgt spid="23"/>
                                        </p:tgtEl>
                                        <p:attrNameLst>
                                          <p:attrName>style.visibility</p:attrName>
                                        </p:attrNameLst>
                                      </p:cBhvr>
                                      <p:to>
                                        <p:strVal val="visible"/>
                                      </p:to>
                                    </p:set>
                                  </p:childTnLst>
                                </p:cTn>
                              </p:par>
                              <p:par>
                                <p:cTn id="55" presetID="0" presetClass="path" presetSubtype="0" accel="50000" decel="50000" fill="hold" grpId="0" nodeType="withEffect">
                                  <p:stCondLst>
                                    <p:cond delay="0"/>
                                  </p:stCondLst>
                                  <p:childTnLst>
                                    <p:animMotion origin="layout" path="M 0.025 0.02685 C 0.04757 0.12191 0.07031 0.21728 0.09913 0.23796 C 0.12795 0.25864 0.15712 0.15277 0.19774 0.15031 C 0.23819 0.14815 0.29027 0.18611 0.34236 0.22407 " pathEditMode="relative" ptsTypes="AAAA">
                                      <p:cBhvr>
                                        <p:cTn id="56" dur="1000" fill="hold"/>
                                        <p:tgtEl>
                                          <p:spTgt spid="23"/>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0" presetClass="path" presetSubtype="0" accel="50000" decel="50000" fill="hold" grpId="1" nodeType="withEffect">
                                  <p:stCondLst>
                                    <p:cond delay="0"/>
                                  </p:stCondLst>
                                  <p:childTnLst>
                                    <p:animMotion origin="layout" path="M 0 0 C 0 0.08858 0 0.17746 0.00347 0.22006 C 0.00711 0.26265 0.01406 0.25925 0.021 0.25617 " pathEditMode="relative" ptsTypes="AAA">
                                      <p:cBhvr>
                                        <p:cTn id="62" dur="1000" fill="hold"/>
                                        <p:tgtEl>
                                          <p:spTgt spid="24"/>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ID="12" presetClass="entr" presetSubtype="4" fill="hold" grpId="0" nodeType="clickEffect">
                                  <p:stCondLst>
                                    <p:cond delay="0"/>
                                  </p:stCondLst>
                                  <p:childTnLst>
                                    <p:set>
                                      <p:cBhvr>
                                        <p:cTn id="66" dur="1" fill="hold">
                                          <p:stCondLst>
                                            <p:cond delay="0"/>
                                          </p:stCondLst>
                                        </p:cTn>
                                        <p:tgtEl>
                                          <p:spTgt spid="25"/>
                                        </p:tgtEl>
                                        <p:attrNameLst>
                                          <p:attrName>style.visibility</p:attrName>
                                        </p:attrNameLst>
                                      </p:cBhvr>
                                      <p:to>
                                        <p:strVal val="visible"/>
                                      </p:to>
                                    </p:set>
                                    <p:anim calcmode="lin" valueType="num">
                                      <p:cBhvr additive="base">
                                        <p:cTn id="67" dur="500"/>
                                        <p:tgtEl>
                                          <p:spTgt spid="25"/>
                                        </p:tgtEl>
                                        <p:attrNameLst>
                                          <p:attrName>ppt_y</p:attrName>
                                        </p:attrNameLst>
                                      </p:cBhvr>
                                      <p:tavLst>
                                        <p:tav tm="0">
                                          <p:val>
                                            <p:strVal val="#ppt_y+#ppt_h*1.125000"/>
                                          </p:val>
                                        </p:tav>
                                        <p:tav tm="100000">
                                          <p:val>
                                            <p:strVal val="#ppt_y"/>
                                          </p:val>
                                        </p:tav>
                                      </p:tavLst>
                                    </p:anim>
                                    <p:animEffect transition="in" filter="wipe(up)">
                                      <p:cBhvr>
                                        <p:cTn id="68" dur="500"/>
                                        <p:tgtEl>
                                          <p:spTgt spid="25"/>
                                        </p:tgtEl>
                                      </p:cBhvr>
                                    </p:animEffec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5" presetClass="entr" presetSubtype="10" fill="hold" nodeType="click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checkerboard(across)">
                                      <p:cBhvr>
                                        <p:cTn id="77" dur="500"/>
                                        <p:tgtEl>
                                          <p:spTgt spid="27"/>
                                        </p:tgtEl>
                                      </p:cBhvr>
                                    </p:animEffect>
                                  </p:childTnLst>
                                </p:cTn>
                              </p:par>
                              <p:par>
                                <p:cTn id="78" presetID="5" presetClass="entr" presetSubtype="10" fill="hold"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checkerboard(across)">
                                      <p:cBhvr>
                                        <p:cTn id="80" dur="500"/>
                                        <p:tgtEl>
                                          <p:spTgt spid="29"/>
                                        </p:tgtEl>
                                      </p:cBhvr>
                                    </p:animEffect>
                                  </p:childTnLst>
                                </p:cTn>
                              </p:par>
                              <p:par>
                                <p:cTn id="81" presetID="1" presetClass="entr" presetSubtype="0" fill="hold" nodeType="withEffect">
                                  <p:stCondLst>
                                    <p:cond delay="0"/>
                                  </p:stCondLst>
                                  <p:childTnLst>
                                    <p:set>
                                      <p:cBhvr>
                                        <p:cTn id="82" dur="1" fill="hold">
                                          <p:stCondLst>
                                            <p:cond delay="0"/>
                                          </p:stCondLst>
                                        </p:cTn>
                                        <p:tgtEl>
                                          <p:spTgt spid="32">
                                            <p:txEl>
                                              <p:pRg st="0" end="0"/>
                                            </p:txEl>
                                          </p:spTgt>
                                        </p:tgtEl>
                                        <p:attrNameLst>
                                          <p:attrName>style.visibility</p:attrName>
                                        </p:attrNameLst>
                                      </p:cBhvr>
                                      <p:to>
                                        <p:strVal val="visible"/>
                                      </p:to>
                                    </p:set>
                                  </p:childTnLst>
                                </p:cTn>
                              </p:par>
                              <p:par>
                                <p:cTn id="83" presetID="5" presetClass="entr" presetSubtype="10" fill="hold" grpId="1" nodeType="with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checkerboard(across)">
                                      <p:cBhvr>
                                        <p:cTn id="85" dur="500"/>
                                        <p:tgtEl>
                                          <p:spTgt spid="3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xit" presetSubtype="0" fill="hold" nodeType="clickEffect">
                                  <p:stCondLst>
                                    <p:cond delay="0"/>
                                  </p:stCondLst>
                                  <p:childTnLst>
                                    <p:animEffect transition="out" filter="dissolve">
                                      <p:cBhvr>
                                        <p:cTn id="89" dur="500"/>
                                        <p:tgtEl>
                                          <p:spTgt spid="27"/>
                                        </p:tgtEl>
                                      </p:cBhvr>
                                    </p:animEffect>
                                    <p:set>
                                      <p:cBhvr>
                                        <p:cTn id="90" dur="1" fill="hold">
                                          <p:stCondLst>
                                            <p:cond delay="499"/>
                                          </p:stCondLst>
                                        </p:cTn>
                                        <p:tgtEl>
                                          <p:spTgt spid="27"/>
                                        </p:tgtEl>
                                        <p:attrNameLst>
                                          <p:attrName>style.visibility</p:attrName>
                                        </p:attrNameLst>
                                      </p:cBhvr>
                                      <p:to>
                                        <p:strVal val="hidden"/>
                                      </p:to>
                                    </p:set>
                                  </p:childTnLst>
                                </p:cTn>
                              </p:par>
                              <p:par>
                                <p:cTn id="91" presetID="9" presetClass="exit" presetSubtype="0" fill="hold" nodeType="withEffect">
                                  <p:stCondLst>
                                    <p:cond delay="0"/>
                                  </p:stCondLst>
                                  <p:childTnLst>
                                    <p:animEffect transition="out" filter="dissolve">
                                      <p:cBhvr>
                                        <p:cTn id="92" dur="500"/>
                                        <p:tgtEl>
                                          <p:spTgt spid="29"/>
                                        </p:tgtEl>
                                      </p:cBhvr>
                                    </p:animEffect>
                                    <p:set>
                                      <p:cBhvr>
                                        <p:cTn id="93" dur="1" fill="hold">
                                          <p:stCondLst>
                                            <p:cond delay="499"/>
                                          </p:stCondLst>
                                        </p:cTn>
                                        <p:tgtEl>
                                          <p:spTgt spid="29"/>
                                        </p:tgtEl>
                                        <p:attrNameLst>
                                          <p:attrName>style.visibility</p:attrName>
                                        </p:attrNameLst>
                                      </p:cBhvr>
                                      <p:to>
                                        <p:strVal val="hidden"/>
                                      </p:to>
                                    </p:set>
                                  </p:childTnLst>
                                </p:cTn>
                              </p:par>
                              <p:par>
                                <p:cTn id="94" presetID="9" presetClass="exit" presetSubtype="0" fill="hold" grpId="2" nodeType="withEffect">
                                  <p:stCondLst>
                                    <p:cond delay="0"/>
                                  </p:stCondLst>
                                  <p:childTnLst>
                                    <p:animEffect transition="out" filter="dissolve">
                                      <p:cBhvr>
                                        <p:cTn id="95" dur="500"/>
                                        <p:tgtEl>
                                          <p:spTgt spid="25"/>
                                        </p:tgtEl>
                                      </p:cBhvr>
                                    </p:animEffect>
                                    <p:set>
                                      <p:cBhvr>
                                        <p:cTn id="96" dur="1" fill="hold">
                                          <p:stCondLst>
                                            <p:cond delay="499"/>
                                          </p:stCondLst>
                                        </p:cTn>
                                        <p:tgtEl>
                                          <p:spTgt spid="25"/>
                                        </p:tgtEl>
                                        <p:attrNameLst>
                                          <p:attrName>style.visibility</p:attrName>
                                        </p:attrNameLst>
                                      </p:cBhvr>
                                      <p:to>
                                        <p:strVal val="hidden"/>
                                      </p:to>
                                    </p:set>
                                  </p:childTnLst>
                                </p:cTn>
                              </p:par>
                              <p:par>
                                <p:cTn id="97" presetID="9" presetClass="exit" presetSubtype="0" fill="hold" grpId="0" nodeType="withEffect">
                                  <p:stCondLst>
                                    <p:cond delay="0"/>
                                  </p:stCondLst>
                                  <p:childTnLst>
                                    <p:animEffect transition="out" filter="dissolve">
                                      <p:cBhvr>
                                        <p:cTn id="98" dur="500"/>
                                        <p:tgtEl>
                                          <p:spTgt spid="32">
                                            <p:txEl>
                                              <p:pRg st="0" end="0"/>
                                            </p:txEl>
                                          </p:spTgt>
                                        </p:tgtEl>
                                      </p:cBhvr>
                                    </p:animEffect>
                                    <p:set>
                                      <p:cBhvr>
                                        <p:cTn id="99" dur="1" fill="hold">
                                          <p:stCondLst>
                                            <p:cond delay="499"/>
                                          </p:stCondLst>
                                        </p:cTn>
                                        <p:tgtEl>
                                          <p:spTgt spid="32">
                                            <p:txEl>
                                              <p:pRg st="0" end="0"/>
                                            </p:txEl>
                                          </p:spTgt>
                                        </p:tgtEl>
                                        <p:attrNameLst>
                                          <p:attrName>style.visibility</p:attrName>
                                        </p:attrNameLst>
                                      </p:cBhvr>
                                      <p:to>
                                        <p:strVal val="hidden"/>
                                      </p:to>
                                    </p:set>
                                  </p:childTnLst>
                                </p:cTn>
                              </p:par>
                              <p:par>
                                <p:cTn id="100" presetID="9" presetClass="exit" presetSubtype="0" fill="hold" grpId="0" nodeType="withEffect">
                                  <p:stCondLst>
                                    <p:cond delay="0"/>
                                  </p:stCondLst>
                                  <p:childTnLst>
                                    <p:animEffect transition="out" filter="dissolve">
                                      <p:cBhvr>
                                        <p:cTn id="101" dur="500"/>
                                        <p:tgtEl>
                                          <p:spTgt spid="34"/>
                                        </p:tgtEl>
                                      </p:cBhvr>
                                    </p:animEffect>
                                    <p:set>
                                      <p:cBhvr>
                                        <p:cTn id="102" dur="1" fill="hold">
                                          <p:stCondLst>
                                            <p:cond delay="499"/>
                                          </p:stCondLst>
                                        </p:cTn>
                                        <p:tgtEl>
                                          <p:spTgt spid="34"/>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35"/>
                                        </p:tgtEl>
                                        <p:attrNameLst>
                                          <p:attrName>style.visibility</p:attrName>
                                        </p:attrNameLst>
                                      </p:cBhvr>
                                      <p:to>
                                        <p:strVal val="visible"/>
                                      </p:to>
                                    </p:set>
                                  </p:childTnLst>
                                </p:cTn>
                              </p:par>
                              <p:par>
                                <p:cTn id="105" presetID="1" presetClass="exit" presetSubtype="0" fill="hold" grpId="2" nodeType="withEffect">
                                  <p:stCondLst>
                                    <p:cond delay="0"/>
                                  </p:stCondLst>
                                  <p:childTnLst>
                                    <p:set>
                                      <p:cBhvr>
                                        <p:cTn id="106" dur="1" fill="hold">
                                          <p:stCondLst>
                                            <p:cond delay="0"/>
                                          </p:stCondLst>
                                        </p:cTn>
                                        <p:tgtEl>
                                          <p:spTgt spid="24"/>
                                        </p:tgtEl>
                                        <p:attrNameLst>
                                          <p:attrName>style.visibility</p:attrName>
                                        </p:attrNameLst>
                                      </p:cBhvr>
                                      <p:to>
                                        <p:strVal val="hidden"/>
                                      </p:to>
                                    </p:set>
                                  </p:childTnLst>
                                </p:cTn>
                              </p:par>
                              <p:par>
                                <p:cTn id="107" presetID="0" presetClass="path" presetSubtype="0" accel="50000" decel="50000" fill="hold" grpId="1" nodeType="withEffect">
                                  <p:stCondLst>
                                    <p:cond delay="0"/>
                                  </p:stCondLst>
                                  <p:childTnLst>
                                    <p:animMotion origin="layout" path="M 0.00052 -0.00339 C 0.00955 0.01729 0.01892 0.03828 0.05139 0.03179 C 0.08368 0.02562 0.13924 -0.00802 0.19514 -0.04135 " pathEditMode="relative" rAng="0" ptsTypes="AAA">
                                      <p:cBhvr>
                                        <p:cTn id="108" dur="1000" fill="hold"/>
                                        <p:tgtEl>
                                          <p:spTgt spid="35"/>
                                        </p:tgtEl>
                                        <p:attrNameLst>
                                          <p:attrName>ppt_x</p:attrName>
                                          <p:attrName>ppt_y</p:attrName>
                                        </p:attrNameLst>
                                      </p:cBhvr>
                                      <p:rCtr x="9722" y="-93"/>
                                    </p:animMotion>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7"/>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5" presetClass="entr" presetSubtype="10" fill="hold" nodeType="click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checkerboard(across)">
                                      <p:cBhvr>
                                        <p:cTn id="117" dur="500"/>
                                        <p:tgtEl>
                                          <p:spTgt spid="40"/>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40"/>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5" presetClass="entr" presetSubtype="10" fill="hold" nodeType="clickEffect">
                                  <p:stCondLst>
                                    <p:cond delay="0"/>
                                  </p:stCondLst>
                                  <p:childTnLst>
                                    <p:set>
                                      <p:cBhvr>
                                        <p:cTn id="125" dur="1" fill="hold">
                                          <p:stCondLst>
                                            <p:cond delay="0"/>
                                          </p:stCondLst>
                                        </p:cTn>
                                        <p:tgtEl>
                                          <p:spTgt spid="44"/>
                                        </p:tgtEl>
                                        <p:attrNameLst>
                                          <p:attrName>style.visibility</p:attrName>
                                        </p:attrNameLst>
                                      </p:cBhvr>
                                      <p:to>
                                        <p:strVal val="visible"/>
                                      </p:to>
                                    </p:set>
                                    <p:animEffect transition="in" filter="checkerboard(across)">
                                      <p:cBhvr>
                                        <p:cTn id="126" dur="500"/>
                                        <p:tgtEl>
                                          <p:spTgt spid="44"/>
                                        </p:tgtEl>
                                      </p:cBhvr>
                                    </p:animEffect>
                                  </p:childTnLst>
                                </p:cTn>
                              </p:par>
                            </p:childTnLst>
                          </p:cTn>
                        </p:par>
                      </p:childTnLst>
                    </p:cTn>
                  </p:par>
                  <p:par>
                    <p:cTn id="127" fill="hold">
                      <p:stCondLst>
                        <p:cond delay="indefinite"/>
                      </p:stCondLst>
                      <p:childTnLst>
                        <p:par>
                          <p:cTn id="128" fill="hold">
                            <p:stCondLst>
                              <p:cond delay="0"/>
                            </p:stCondLst>
                            <p:childTnLst>
                              <p:par>
                                <p:cTn id="129" presetID="1" presetClass="exit" presetSubtype="0" fill="hold" nodeType="clickEffect">
                                  <p:stCondLst>
                                    <p:cond delay="0"/>
                                  </p:stCondLst>
                                  <p:childTnLst>
                                    <p:set>
                                      <p:cBhvr>
                                        <p:cTn id="130" dur="1" fill="hold">
                                          <p:stCondLst>
                                            <p:cond delay="0"/>
                                          </p:stCondLst>
                                        </p:cTn>
                                        <p:tgtEl>
                                          <p:spTgt spid="44"/>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5" presetClass="entr" presetSubtype="10" fill="hold" nodeType="click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checkerboard(across)">
                                      <p:cBhvr>
                                        <p:cTn id="135" dur="500"/>
                                        <p:tgtEl>
                                          <p:spTgt spid="40"/>
                                        </p:tgtEl>
                                      </p:cBhvr>
                                    </p:animEffec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40"/>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5" presetClass="entr" presetSubtype="10" fill="hold" nodeType="clickEffect">
                                  <p:stCondLst>
                                    <p:cond delay="0"/>
                                  </p:stCondLst>
                                  <p:childTnLst>
                                    <p:set>
                                      <p:cBhvr>
                                        <p:cTn id="143" dur="1" fill="hold">
                                          <p:stCondLst>
                                            <p:cond delay="0"/>
                                          </p:stCondLst>
                                        </p:cTn>
                                        <p:tgtEl>
                                          <p:spTgt spid="44"/>
                                        </p:tgtEl>
                                        <p:attrNameLst>
                                          <p:attrName>style.visibility</p:attrName>
                                        </p:attrNameLst>
                                      </p:cBhvr>
                                      <p:to>
                                        <p:strVal val="visible"/>
                                      </p:to>
                                    </p:set>
                                    <p:animEffect transition="in" filter="checkerboard(across)">
                                      <p:cBhvr>
                                        <p:cTn id="144" dur="500"/>
                                        <p:tgtEl>
                                          <p:spTgt spid="44"/>
                                        </p:tgtEl>
                                      </p:cBhvr>
                                    </p:animEffect>
                                  </p:childTnLst>
                                </p:cTn>
                              </p:par>
                            </p:childTnLst>
                          </p:cTn>
                        </p:par>
                      </p:childTnLst>
                    </p:cTn>
                  </p:par>
                  <p:par>
                    <p:cTn id="145" fill="hold">
                      <p:stCondLst>
                        <p:cond delay="indefinite"/>
                      </p:stCondLst>
                      <p:childTnLst>
                        <p:par>
                          <p:cTn id="146" fill="hold">
                            <p:stCondLst>
                              <p:cond delay="0"/>
                            </p:stCondLst>
                            <p:childTnLst>
                              <p:par>
                                <p:cTn id="147" presetID="1" presetClass="exit" presetSubtype="0" fill="hold" nodeType="clickEffect">
                                  <p:stCondLst>
                                    <p:cond delay="0"/>
                                  </p:stCondLst>
                                  <p:childTnLst>
                                    <p:set>
                                      <p:cBhvr>
                                        <p:cTn id="148"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P spid="16" grpId="0"/>
      <p:bldP spid="17" grpId="0" animBg="1"/>
      <p:bldP spid="17" grpId="1" animBg="1"/>
      <p:bldP spid="19" grpId="0" animBg="1"/>
      <p:bldP spid="19" grpId="1" animBg="1"/>
      <p:bldP spid="20" grpId="0" animBg="1"/>
      <p:bldP spid="20" grpId="1" animBg="1"/>
      <p:bldP spid="22" grpId="0" animBg="1"/>
      <p:bldP spid="22" grpId="1" animBg="1"/>
      <p:bldP spid="23" grpId="0" animBg="1"/>
      <p:bldP spid="23" grpId="1" animBg="1"/>
      <p:bldP spid="24" grpId="0" animBg="1"/>
      <p:bldP spid="24" grpId="1" animBg="1"/>
      <p:bldP spid="24" grpId="2" animBg="1"/>
      <p:bldP spid="25" grpId="0" animBg="1"/>
      <p:bldP spid="25" grpId="1" animBg="1"/>
      <p:bldP spid="25" grpId="2" animBg="1"/>
      <p:bldP spid="32" grpId="0" build="allAtOnce"/>
      <p:bldP spid="34" grpId="0" animBg="1"/>
      <p:bldP spid="34" grpId="1" animBg="1"/>
      <p:bldP spid="35" grpId="0" animBg="1"/>
      <p:bldP spid="35" grpId="1" animBg="1"/>
      <p:bldP spid="37" grpId="0" animBg="1"/>
      <p:bldP spid="3" grpId="0" animBg="1"/>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03842-83AF-DDB1-79CC-84BC769B8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4A5CA4-53E8-9C83-8F32-C9030D794BD4}"/>
              </a:ext>
            </a:extLst>
          </p:cNvPr>
          <p:cNvSpPr>
            <a:spLocks noGrp="1"/>
          </p:cNvSpPr>
          <p:nvPr>
            <p:ph type="title"/>
          </p:nvPr>
        </p:nvSpPr>
        <p:spPr/>
        <p:txBody>
          <a:bodyPr>
            <a:normAutofit fontScale="90000"/>
          </a:bodyPr>
          <a:lstStyle/>
          <a:p>
            <a:r>
              <a:rPr lang="en" dirty="0"/>
              <a:t>Various Ongoing Efforts</a:t>
            </a:r>
            <a:endParaRPr lang="en-US" dirty="0">
              <a:solidFill>
                <a:srgbClr val="FF0000"/>
              </a:solidFill>
            </a:endParaRPr>
          </a:p>
        </p:txBody>
      </p:sp>
      <p:sp>
        <p:nvSpPr>
          <p:cNvPr id="3" name="Text Placeholder 2">
            <a:extLst>
              <a:ext uri="{FF2B5EF4-FFF2-40B4-BE49-F238E27FC236}">
                <a16:creationId xmlns:a16="http://schemas.microsoft.com/office/drawing/2014/main" id="{9C36DB0F-EEE4-4553-C4FF-AC0E780D31AD}"/>
              </a:ext>
            </a:extLst>
          </p:cNvPr>
          <p:cNvSpPr>
            <a:spLocks noGrp="1"/>
          </p:cNvSpPr>
          <p:nvPr>
            <p:ph type="body" idx="1"/>
          </p:nvPr>
        </p:nvSpPr>
        <p:spPr>
          <a:xfrm>
            <a:off x="619277" y="1165001"/>
            <a:ext cx="8520600" cy="3416400"/>
          </a:xfrm>
        </p:spPr>
        <p:txBody>
          <a:bodyPr/>
          <a:lstStyle/>
          <a:p>
            <a:r>
              <a:rPr lang="en-US" dirty="0"/>
              <a:t>Cloud providers building bespoke services</a:t>
            </a:r>
          </a:p>
          <a:p>
            <a:pPr lvl="1"/>
            <a:r>
              <a:rPr lang="en-US" dirty="0"/>
              <a:t>AWS + Nasdaq partnership</a:t>
            </a:r>
          </a:p>
          <a:p>
            <a:pPr lvl="1"/>
            <a:r>
              <a:rPr lang="en-US" dirty="0"/>
              <a:t>Google + CME partnership</a:t>
            </a:r>
          </a:p>
          <a:p>
            <a:pPr lvl="1"/>
            <a:r>
              <a:rPr lang="en-US" dirty="0"/>
              <a:t>Research from the perspective of cloud providers: Octopus</a:t>
            </a:r>
            <a:br>
              <a:rPr lang="en-US" dirty="0"/>
            </a:br>
            <a:endParaRPr lang="en-US" dirty="0"/>
          </a:p>
          <a:p>
            <a:r>
              <a:rPr lang="en-US" dirty="0"/>
              <a:t>Enabling exchanges on the existing public cloud</a:t>
            </a:r>
          </a:p>
          <a:p>
            <a:endParaRPr lang="en-US" dirty="0"/>
          </a:p>
          <a:p>
            <a:r>
              <a:rPr lang="en-US" dirty="0"/>
              <a:t>Connecting on-premises exchanges to the public cloud with low latency links</a:t>
            </a:r>
          </a:p>
        </p:txBody>
      </p:sp>
      <p:sp>
        <p:nvSpPr>
          <p:cNvPr id="4" name="Right Arrow 3">
            <a:extLst>
              <a:ext uri="{FF2B5EF4-FFF2-40B4-BE49-F238E27FC236}">
                <a16:creationId xmlns:a16="http://schemas.microsoft.com/office/drawing/2014/main" id="{1E07A1C5-F89A-7768-8806-AF045CF8DFAA}"/>
              </a:ext>
            </a:extLst>
          </p:cNvPr>
          <p:cNvSpPr/>
          <p:nvPr/>
        </p:nvSpPr>
        <p:spPr>
          <a:xfrm>
            <a:off x="4123" y="2485890"/>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3A4B78E-6933-FFCC-9197-692E9B414D0F}"/>
              </a:ext>
            </a:extLst>
          </p:cNvPr>
          <p:cNvSpPr txBox="1"/>
          <p:nvPr/>
        </p:nvSpPr>
        <p:spPr>
          <a:xfrm>
            <a:off x="6091473" y="2358874"/>
            <a:ext cx="1830687" cy="738664"/>
          </a:xfrm>
          <a:prstGeom prst="rect">
            <a:avLst/>
          </a:prstGeom>
          <a:solidFill>
            <a:schemeClr val="bg1"/>
          </a:solidFill>
        </p:spPr>
        <p:txBody>
          <a:bodyPr wrap="square" rtlCol="0">
            <a:spAutoFit/>
          </a:bodyPr>
          <a:lstStyle/>
          <a:p>
            <a:pPr marL="285750" indent="-285750">
              <a:buFont typeface="Wingdings" pitchFamily="2" charset="2"/>
              <a:buChar char="Ø"/>
            </a:pPr>
            <a:r>
              <a:rPr lang="en-US" dirty="0">
                <a:solidFill>
                  <a:schemeClr val="accent1">
                    <a:lumMod val="75000"/>
                  </a:schemeClr>
                </a:solidFill>
              </a:rPr>
              <a:t>Cloud Provider</a:t>
            </a:r>
          </a:p>
          <a:p>
            <a:pPr marL="285750" indent="-285750">
              <a:buFont typeface="Wingdings" pitchFamily="2" charset="2"/>
              <a:buChar char="Ø"/>
            </a:pPr>
            <a:endParaRPr lang="en-US" dirty="0">
              <a:solidFill>
                <a:schemeClr val="accent1">
                  <a:lumMod val="75000"/>
                </a:schemeClr>
              </a:solidFill>
            </a:endParaRPr>
          </a:p>
          <a:p>
            <a:pPr marL="285750" indent="-285750">
              <a:buFont typeface="Wingdings" pitchFamily="2" charset="2"/>
              <a:buChar char="Ø"/>
            </a:pPr>
            <a:r>
              <a:rPr lang="en-US" dirty="0">
                <a:solidFill>
                  <a:schemeClr val="accent1">
                    <a:lumMod val="75000"/>
                  </a:schemeClr>
                </a:solidFill>
              </a:rPr>
              <a:t>Cloud Tenant</a:t>
            </a:r>
          </a:p>
        </p:txBody>
      </p:sp>
      <p:sp>
        <p:nvSpPr>
          <p:cNvPr id="6" name="Left Arrow 5">
            <a:extLst>
              <a:ext uri="{FF2B5EF4-FFF2-40B4-BE49-F238E27FC236}">
                <a16:creationId xmlns:a16="http://schemas.microsoft.com/office/drawing/2014/main" id="{10D36D7D-DDAC-8001-2913-AFFA04CA4493}"/>
              </a:ext>
            </a:extLst>
          </p:cNvPr>
          <p:cNvSpPr/>
          <p:nvPr/>
        </p:nvSpPr>
        <p:spPr>
          <a:xfrm>
            <a:off x="7640531" y="2824791"/>
            <a:ext cx="439013" cy="272747"/>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916026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checkerboard(across)">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checkerboard(across)">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checkerboard(across)">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Limit Order Queue</a:t>
            </a:r>
            <a:endParaRPr/>
          </a:p>
        </p:txBody>
      </p:sp>
      <p:sp>
        <p:nvSpPr>
          <p:cNvPr id="428" name="Google Shape;428;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bid (ask) when dequeued from LOQ for relaying to ME has the highest probability of getting matched among all the bids (asks) present in a proxy’s queue</a:t>
            </a:r>
            <a:br>
              <a:rPr lang="en" dirty="0"/>
            </a:br>
            <a:endParaRPr dirty="0"/>
          </a:p>
          <a:p>
            <a:pPr marL="457200" lvl="0" indent="-342900" algn="l" rtl="0">
              <a:spcBef>
                <a:spcPts val="0"/>
              </a:spcBef>
              <a:spcAft>
                <a:spcPts val="0"/>
              </a:spcAft>
              <a:buSzPts val="1800"/>
              <a:buChar char="-"/>
            </a:pPr>
            <a:r>
              <a:rPr lang="en" dirty="0"/>
              <a:t>Matchable (or soon to be so) orders jump the queues and arrive at ME</a:t>
            </a:r>
            <a:endParaRPr dirty="0"/>
          </a:p>
          <a:p>
            <a:pPr marL="914400" lvl="1" indent="-317500" algn="l" rtl="0">
              <a:spcBef>
                <a:spcPts val="0"/>
              </a:spcBef>
              <a:spcAft>
                <a:spcPts val="0"/>
              </a:spcAft>
              <a:buSzPts val="1400"/>
              <a:buChar char="-"/>
            </a:pPr>
            <a:r>
              <a:rPr lang="en" dirty="0"/>
              <a:t>Allows lower latency for the matched orders</a:t>
            </a:r>
            <a:br>
              <a:rPr lang="en" dirty="0"/>
            </a:br>
            <a:endParaRPr dirty="0"/>
          </a:p>
          <a:p>
            <a:pPr marL="914400" lvl="1" indent="-317500" algn="l" rtl="0">
              <a:spcBef>
                <a:spcPts val="0"/>
              </a:spcBef>
              <a:spcAft>
                <a:spcPts val="0"/>
              </a:spcAft>
              <a:buSzPts val="1400"/>
              <a:buChar char="-"/>
            </a:pPr>
            <a:r>
              <a:rPr lang="en" dirty="0"/>
              <a:t>Avoids idling the ME when useful work remains to be done → Increases the ME order matching rate</a:t>
            </a:r>
            <a:endParaRPr dirty="0"/>
          </a:p>
        </p:txBody>
      </p:sp>
      <p:graphicFrame>
        <p:nvGraphicFramePr>
          <p:cNvPr id="2" name="Table 1">
            <a:extLst>
              <a:ext uri="{FF2B5EF4-FFF2-40B4-BE49-F238E27FC236}">
                <a16:creationId xmlns:a16="http://schemas.microsoft.com/office/drawing/2014/main" id="{38EAB3BD-6F4A-7BF4-E107-AEC82B5AB176}"/>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Deconstructing LOQ</a:t>
            </a:r>
            <a:endParaRPr/>
          </a:p>
        </p:txBody>
      </p:sp>
      <p:sp>
        <p:nvSpPr>
          <p:cNvPr id="434" name="Google Shape;434;p39"/>
          <p:cNvSpPr txBox="1">
            <a:spLocks noGrp="1"/>
          </p:cNvSpPr>
          <p:nvPr>
            <p:ph type="body" idx="1"/>
          </p:nvPr>
        </p:nvSpPr>
        <p:spPr>
          <a:xfrm>
            <a:off x="311700" y="1152475"/>
            <a:ext cx="8520600" cy="533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600"/>
              <a:t>LOQ reorders the queues!</a:t>
            </a:r>
            <a:endParaRPr sz="1600"/>
          </a:p>
        </p:txBody>
      </p:sp>
      <p:sp>
        <p:nvSpPr>
          <p:cNvPr id="435" name="Google Shape;435;p39"/>
          <p:cNvSpPr/>
          <p:nvPr/>
        </p:nvSpPr>
        <p:spPr>
          <a:xfrm>
            <a:off x="1938775" y="1580675"/>
            <a:ext cx="4340400" cy="636600"/>
          </a:xfrm>
          <a:prstGeom prst="roundRect">
            <a:avLst>
              <a:gd name="adj" fmla="val 16667"/>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1200"/>
              </a:spcAft>
              <a:buNone/>
            </a:pPr>
            <a:r>
              <a:rPr lang="en" sz="1800">
                <a:solidFill>
                  <a:schemeClr val="lt1"/>
                </a:solidFill>
              </a:rPr>
              <a:t>Does the LOQ sacrifice </a:t>
            </a:r>
            <a:r>
              <a:rPr lang="en" sz="1800" i="1">
                <a:solidFill>
                  <a:schemeClr val="lt1"/>
                </a:solidFill>
              </a:rPr>
              <a:t>correctness</a:t>
            </a:r>
            <a:r>
              <a:rPr lang="en" sz="1800">
                <a:solidFill>
                  <a:schemeClr val="lt1"/>
                </a:solidFill>
              </a:rPr>
              <a:t>?</a:t>
            </a:r>
            <a:endParaRPr sz="1800">
              <a:solidFill>
                <a:schemeClr val="lt1"/>
              </a:solidFill>
            </a:endParaRPr>
          </a:p>
        </p:txBody>
      </p:sp>
      <p:sp>
        <p:nvSpPr>
          <p:cNvPr id="436" name="Google Shape;436;p39"/>
          <p:cNvSpPr/>
          <p:nvPr/>
        </p:nvSpPr>
        <p:spPr>
          <a:xfrm>
            <a:off x="2296500" y="2372825"/>
            <a:ext cx="1367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Correctness</a:t>
            </a:r>
            <a:endParaRPr/>
          </a:p>
        </p:txBody>
      </p:sp>
      <p:sp>
        <p:nvSpPr>
          <p:cNvPr id="437" name="Google Shape;437;p39"/>
          <p:cNvSpPr/>
          <p:nvPr/>
        </p:nvSpPr>
        <p:spPr>
          <a:xfrm>
            <a:off x="4554050" y="2372825"/>
            <a:ext cx="20073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Inbound Fairness/Unfairness</a:t>
            </a:r>
            <a:endParaRPr/>
          </a:p>
        </p:txBody>
      </p:sp>
      <p:sp>
        <p:nvSpPr>
          <p:cNvPr id="438" name="Google Shape;438;p39"/>
          <p:cNvSpPr/>
          <p:nvPr/>
        </p:nvSpPr>
        <p:spPr>
          <a:xfrm>
            <a:off x="3721975" y="2586275"/>
            <a:ext cx="774000" cy="267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9" name="Google Shape;439;p39"/>
          <p:cNvSpPr txBox="1">
            <a:spLocks noGrp="1"/>
          </p:cNvSpPr>
          <p:nvPr>
            <p:ph type="body" idx="1"/>
          </p:nvPr>
        </p:nvSpPr>
        <p:spPr>
          <a:xfrm>
            <a:off x="311700" y="3098475"/>
            <a:ext cx="8520600" cy="444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400" dirty="0"/>
              <a:t>Inbound unfairness formalized by a previous work:</a:t>
            </a:r>
            <a:endParaRPr sz="1400" dirty="0"/>
          </a:p>
        </p:txBody>
      </p:sp>
      <p:sp>
        <p:nvSpPr>
          <p:cNvPr id="440" name="Google Shape;440;p39"/>
          <p:cNvSpPr/>
          <p:nvPr/>
        </p:nvSpPr>
        <p:spPr>
          <a:xfrm>
            <a:off x="443250" y="3708875"/>
            <a:ext cx="6231300" cy="8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The percentage of sequenced packets received out of order by the ME</a:t>
            </a:r>
            <a:endParaRPr sz="1800"/>
          </a:p>
        </p:txBody>
      </p:sp>
      <p:sp>
        <p:nvSpPr>
          <p:cNvPr id="441" name="Google Shape;441;p39"/>
          <p:cNvSpPr/>
          <p:nvPr/>
        </p:nvSpPr>
        <p:spPr>
          <a:xfrm>
            <a:off x="7082250" y="3366975"/>
            <a:ext cx="1461300" cy="1432500"/>
          </a:xfrm>
          <a:prstGeom prst="ellipse">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rPr>
              <a:t>70% Unfairness</a:t>
            </a:r>
            <a:endParaRPr>
              <a:solidFill>
                <a:schemeClr val="accent6"/>
              </a:solidFill>
            </a:endParaRPr>
          </a:p>
          <a:p>
            <a:pPr marL="0" lvl="0" indent="0" algn="ctr" rtl="0">
              <a:spcBef>
                <a:spcPts val="0"/>
              </a:spcBef>
              <a:spcAft>
                <a:spcPts val="0"/>
              </a:spcAft>
              <a:buNone/>
            </a:pPr>
            <a:r>
              <a:rPr lang="en">
                <a:solidFill>
                  <a:schemeClr val="accent6"/>
                </a:solidFill>
              </a:rPr>
              <a:t>With LOQ</a:t>
            </a:r>
            <a:endParaRPr>
              <a:solidFill>
                <a:schemeClr val="accent6"/>
              </a:solidFill>
            </a:endParaRPr>
          </a:p>
        </p:txBody>
      </p:sp>
      <p:sp>
        <p:nvSpPr>
          <p:cNvPr id="442" name="Google Shape;442;p39"/>
          <p:cNvSpPr txBox="1"/>
          <p:nvPr/>
        </p:nvSpPr>
        <p:spPr>
          <a:xfrm>
            <a:off x="805375" y="4622075"/>
            <a:ext cx="571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Sequenced by order generation timestamp (</a:t>
            </a:r>
            <a:r>
              <a:rPr lang="en" sz="1800" err="1">
                <a:solidFill>
                  <a:schemeClr val="dk2"/>
                </a:solidFill>
              </a:rPr>
              <a:t>t</a:t>
            </a:r>
            <a:r>
              <a:rPr lang="en" sz="1800" baseline="-25000" err="1">
                <a:solidFill>
                  <a:schemeClr val="dk2"/>
                </a:solidFill>
              </a:rPr>
              <a:t>g</a:t>
            </a:r>
            <a:r>
              <a:rPr lang="en" sz="1800">
                <a:solidFill>
                  <a:schemeClr val="dk2"/>
                </a:solidFill>
              </a:rPr>
              <a:t>)</a:t>
            </a:r>
            <a:endParaRPr sz="1800">
              <a:solidFill>
                <a:schemeClr val="dk2"/>
              </a:solidFill>
            </a:endParaRPr>
          </a:p>
        </p:txBody>
      </p:sp>
      <p:graphicFrame>
        <p:nvGraphicFramePr>
          <p:cNvPr id="2" name="Table 1">
            <a:extLst>
              <a:ext uri="{FF2B5EF4-FFF2-40B4-BE49-F238E27FC236}">
                <a16:creationId xmlns:a16="http://schemas.microsoft.com/office/drawing/2014/main" id="{C1AA3B4D-065F-A8E1-7D09-F6C7460B421A}"/>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441"/>
                                        </p:tgtEl>
                                        <p:attrNameLst>
                                          <p:attrName>style.visibility</p:attrName>
                                        </p:attrNameLst>
                                      </p:cBhvr>
                                      <p:to>
                                        <p:strVal val="visible"/>
                                      </p:to>
                                    </p:set>
                                    <p:animEffect transition="in" filter="dissolve">
                                      <p:cBhvr>
                                        <p:cTn id="31" dur="500"/>
                                        <p:tgtEl>
                                          <p:spTgt spid="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a:extLst>
            <a:ext uri="{FF2B5EF4-FFF2-40B4-BE49-F238E27FC236}">
              <a16:creationId xmlns:a16="http://schemas.microsoft.com/office/drawing/2014/main" id="{7FB48C31-E7F9-B990-A435-E47280A1CCE5}"/>
            </a:ext>
          </a:extLst>
        </p:cNvPr>
        <p:cNvGrpSpPr/>
        <p:nvPr/>
      </p:nvGrpSpPr>
      <p:grpSpPr>
        <a:xfrm>
          <a:off x="0" y="0"/>
          <a:ext cx="0" cy="0"/>
          <a:chOff x="0" y="0"/>
          <a:chExt cx="0" cy="0"/>
        </a:xfrm>
      </p:grpSpPr>
      <p:sp>
        <p:nvSpPr>
          <p:cNvPr id="447" name="Google Shape;447;p40">
            <a:extLst>
              <a:ext uri="{FF2B5EF4-FFF2-40B4-BE49-F238E27FC236}">
                <a16:creationId xmlns:a16="http://schemas.microsoft.com/office/drawing/2014/main" id="{40850D95-BDCA-F7C6-C2B7-657E5E6E635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Inbound Unfairness</a:t>
            </a:r>
            <a:endParaRPr/>
          </a:p>
        </p:txBody>
      </p:sp>
      <p:sp>
        <p:nvSpPr>
          <p:cNvPr id="448" name="Google Shape;448;p40">
            <a:extLst>
              <a:ext uri="{FF2B5EF4-FFF2-40B4-BE49-F238E27FC236}">
                <a16:creationId xmlns:a16="http://schemas.microsoft.com/office/drawing/2014/main" id="{5EC74B25-42BA-3FE3-EBD5-5B1ED6761994}"/>
              </a:ext>
            </a:extLst>
          </p:cNvPr>
          <p:cNvSpPr/>
          <p:nvPr/>
        </p:nvSpPr>
        <p:spPr>
          <a:xfrm>
            <a:off x="1405350" y="1017725"/>
            <a:ext cx="6231300" cy="835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The percentage of sequenced packets received out of order by the ME</a:t>
            </a:r>
            <a:endParaRPr sz="1800"/>
          </a:p>
        </p:txBody>
      </p:sp>
      <p:sp>
        <p:nvSpPr>
          <p:cNvPr id="449" name="Google Shape;449;p40">
            <a:extLst>
              <a:ext uri="{FF2B5EF4-FFF2-40B4-BE49-F238E27FC236}">
                <a16:creationId xmlns:a16="http://schemas.microsoft.com/office/drawing/2014/main" id="{7EEFAEB1-BA02-113F-68C2-3894EA9872EC}"/>
              </a:ext>
            </a:extLst>
          </p:cNvPr>
          <p:cNvSpPr txBox="1"/>
          <p:nvPr/>
        </p:nvSpPr>
        <p:spPr>
          <a:xfrm>
            <a:off x="737925" y="1853225"/>
            <a:ext cx="4167000" cy="461635"/>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dirty="0">
                <a:solidFill>
                  <a:schemeClr val="dk2"/>
                </a:solidFill>
              </a:rPr>
              <a:t>Unnecessarily strict definition!</a:t>
            </a:r>
            <a:endParaRPr sz="1800" dirty="0">
              <a:solidFill>
                <a:schemeClr val="dk2"/>
              </a:solidFill>
            </a:endParaRPr>
          </a:p>
        </p:txBody>
      </p:sp>
      <p:sp>
        <p:nvSpPr>
          <p:cNvPr id="451" name="Google Shape;451;p40">
            <a:extLst>
              <a:ext uri="{FF2B5EF4-FFF2-40B4-BE49-F238E27FC236}">
                <a16:creationId xmlns:a16="http://schemas.microsoft.com/office/drawing/2014/main" id="{8404B697-83F6-8848-0620-22375596A87C}"/>
              </a:ext>
            </a:extLst>
          </p:cNvPr>
          <p:cNvSpPr txBox="1"/>
          <p:nvPr/>
        </p:nvSpPr>
        <p:spPr>
          <a:xfrm>
            <a:off x="737925" y="2688660"/>
            <a:ext cx="7016400" cy="4617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 sz="1800" dirty="0">
                <a:solidFill>
                  <a:schemeClr val="dk2"/>
                </a:solidFill>
              </a:rPr>
              <a:t>A benign scenario considered unfair acc. to this definition:</a:t>
            </a:r>
            <a:endParaRPr sz="1800" dirty="0">
              <a:solidFill>
                <a:schemeClr val="dk2"/>
              </a:solidFill>
            </a:endParaRPr>
          </a:p>
        </p:txBody>
      </p:sp>
      <p:sp>
        <p:nvSpPr>
          <p:cNvPr id="452" name="Google Shape;452;p40">
            <a:extLst>
              <a:ext uri="{FF2B5EF4-FFF2-40B4-BE49-F238E27FC236}">
                <a16:creationId xmlns:a16="http://schemas.microsoft.com/office/drawing/2014/main" id="{7CE71258-BCBF-0682-F1F0-1FFA0677BA61}"/>
              </a:ext>
            </a:extLst>
          </p:cNvPr>
          <p:cNvSpPr/>
          <p:nvPr/>
        </p:nvSpPr>
        <p:spPr>
          <a:xfrm>
            <a:off x="1132775" y="3150360"/>
            <a:ext cx="67983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a:r>
              <a:rPr lang="en" dirty="0"/>
              <a:t>An order o</a:t>
            </a:r>
            <a:r>
              <a:rPr lang="en" baseline="-25000" dirty="0"/>
              <a:t>1  </a:t>
            </a:r>
            <a:r>
              <a:rPr lang="en" dirty="0"/>
              <a:t>with price closer to mid-price compared to an order o</a:t>
            </a:r>
            <a:r>
              <a:rPr lang="en" baseline="-25000" dirty="0"/>
              <a:t>2 </a:t>
            </a:r>
            <a:r>
              <a:rPr lang="en" dirty="0"/>
              <a:t>arrives earlier at ME while o</a:t>
            </a:r>
            <a:r>
              <a:rPr lang="en" baseline="-25000" dirty="0"/>
              <a:t>2 </a:t>
            </a:r>
            <a:r>
              <a:rPr lang="en" dirty="0"/>
              <a:t>was generated before o</a:t>
            </a:r>
            <a:r>
              <a:rPr lang="en" baseline="-25000" dirty="0"/>
              <a:t>1</a:t>
            </a:r>
          </a:p>
        </p:txBody>
      </p:sp>
      <p:sp>
        <p:nvSpPr>
          <p:cNvPr id="453" name="Google Shape;453;p40">
            <a:extLst>
              <a:ext uri="{FF2B5EF4-FFF2-40B4-BE49-F238E27FC236}">
                <a16:creationId xmlns:a16="http://schemas.microsoft.com/office/drawing/2014/main" id="{1514E6E5-AA1C-4FDD-A593-E141CD317D5A}"/>
              </a:ext>
            </a:extLst>
          </p:cNvPr>
          <p:cNvSpPr txBox="1"/>
          <p:nvPr/>
        </p:nvSpPr>
        <p:spPr>
          <a:xfrm>
            <a:off x="1867025" y="3924435"/>
            <a:ext cx="5329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accent1"/>
                </a:solidFill>
              </a:rPr>
              <a:t>This is the exact scenario which the LOQ leads to!</a:t>
            </a:r>
            <a:endParaRPr sz="1800">
              <a:solidFill>
                <a:schemeClr val="accent1"/>
              </a:solidFill>
            </a:endParaRPr>
          </a:p>
        </p:txBody>
      </p:sp>
      <p:graphicFrame>
        <p:nvGraphicFramePr>
          <p:cNvPr id="2" name="Table 1">
            <a:extLst>
              <a:ext uri="{FF2B5EF4-FFF2-40B4-BE49-F238E27FC236}">
                <a16:creationId xmlns:a16="http://schemas.microsoft.com/office/drawing/2014/main" id="{98AF309C-8514-4DAC-F197-E9051D3AE2C9}"/>
              </a:ext>
            </a:extLst>
          </p:cNvPr>
          <p:cNvGraphicFramePr>
            <a:graphicFrameLocks noGrp="1"/>
          </p:cNvGraphicFramePr>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extLst>
      <p:ext uri="{BB962C8B-B14F-4D97-AF65-F5344CB8AC3E}">
        <p14:creationId xmlns:p14="http://schemas.microsoft.com/office/powerpoint/2010/main" val="17784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Order-Matching Fairness</a:t>
            </a:r>
            <a:endParaRPr/>
          </a:p>
        </p:txBody>
      </p:sp>
      <p:sp>
        <p:nvSpPr>
          <p:cNvPr id="459" name="Google Shape;459;p41"/>
          <p:cNvSpPr txBox="1"/>
          <p:nvPr/>
        </p:nvSpPr>
        <p:spPr>
          <a:xfrm>
            <a:off x="363550" y="1134300"/>
            <a:ext cx="5511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An order O will be considered unfairly treated if:</a:t>
            </a:r>
            <a:endParaRPr sz="1800">
              <a:solidFill>
                <a:schemeClr val="dk2"/>
              </a:solidFill>
            </a:endParaRPr>
          </a:p>
        </p:txBody>
      </p:sp>
      <p:sp>
        <p:nvSpPr>
          <p:cNvPr id="460" name="Google Shape;460;p41"/>
          <p:cNvSpPr/>
          <p:nvPr/>
        </p:nvSpPr>
        <p:spPr>
          <a:xfrm>
            <a:off x="1227300" y="1657775"/>
            <a:ext cx="66312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O arrives at ME and another order with the same price but a later t</a:t>
            </a:r>
            <a:r>
              <a:rPr lang="en" baseline="-25000"/>
              <a:t>g</a:t>
            </a:r>
            <a:r>
              <a:rPr lang="en"/>
              <a:t> has already been executed by the ME</a:t>
            </a:r>
            <a:endParaRPr/>
          </a:p>
        </p:txBody>
      </p:sp>
      <p:sp>
        <p:nvSpPr>
          <p:cNvPr id="461" name="Google Shape;461;p41"/>
          <p:cNvSpPr txBox="1"/>
          <p:nvPr/>
        </p:nvSpPr>
        <p:spPr>
          <a:xfrm>
            <a:off x="421725" y="2571750"/>
            <a:ext cx="7096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The above definition allows the packet scheduling policies (e.g., LOQ) to send orders with different prices out of sequence!</a:t>
            </a:r>
            <a:endParaRPr sz="1800">
              <a:solidFill>
                <a:schemeClr val="dk2"/>
              </a:solidFill>
            </a:endParaRPr>
          </a:p>
        </p:txBody>
      </p:sp>
      <p:sp>
        <p:nvSpPr>
          <p:cNvPr id="462" name="Google Shape;462;p41"/>
          <p:cNvSpPr/>
          <p:nvPr/>
        </p:nvSpPr>
        <p:spPr>
          <a:xfrm>
            <a:off x="3333850" y="3374250"/>
            <a:ext cx="1461300" cy="14325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rPr>
              <a:t>&lt;5% unfairness ratio with LOQ</a:t>
            </a:r>
            <a:endParaRPr>
              <a:solidFill>
                <a:schemeClr val="lt1"/>
              </a:solidFill>
            </a:endParaRPr>
          </a:p>
        </p:txBody>
      </p:sp>
      <p:graphicFrame>
        <p:nvGraphicFramePr>
          <p:cNvPr id="2" name="Table 1">
            <a:extLst>
              <a:ext uri="{FF2B5EF4-FFF2-40B4-BE49-F238E27FC236}">
                <a16:creationId xmlns:a16="http://schemas.microsoft.com/office/drawing/2014/main" id="{B5B2046F-55DC-6E08-7C10-BD518A5EEE2B}"/>
              </a:ext>
            </a:extLst>
          </p:cNvPr>
          <p:cNvGraphicFramePr>
            <a:graphicFrameLocks noGrp="1"/>
          </p:cNvGraphicFramePr>
          <p:nvPr>
            <p:extLst>
              <p:ext uri="{D42A27DB-BD31-4B8C-83A1-F6EECF244321}">
                <p14:modId xmlns:p14="http://schemas.microsoft.com/office/powerpoint/2010/main" val="1777530831"/>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1">
                          <a:solidFill>
                            <a:srgbClr val="FF0000"/>
                          </a:solidFill>
                        </a:rPr>
                        <a:t>Bursty Orders</a:t>
                      </a:r>
                    </a:p>
                  </a:txBody>
                  <a:tcPr>
                    <a:pattFill prst="pct10">
                      <a:fgClr>
                        <a:schemeClr val="accent1"/>
                      </a:fgClr>
                      <a:bgClr>
                        <a:schemeClr val="bg1"/>
                      </a:bgClr>
                    </a:pattFill>
                  </a:tcPr>
                </a:tc>
                <a:tc>
                  <a:txBody>
                    <a:bodyPr/>
                    <a:lstStyle/>
                    <a:p>
                      <a:r>
                        <a:rPr lang="en-US">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62"/>
                                        </p:tgtEl>
                                        <p:attrNameLst>
                                          <p:attrName>style.visibility</p:attrName>
                                        </p:attrNameLst>
                                      </p:cBhvr>
                                      <p:to>
                                        <p:strVal val="visible"/>
                                      </p:to>
                                    </p:set>
                                    <p:animEffect transition="in" filter="dissolve">
                                      <p:cBhvr>
                                        <p:cTn id="11" dur="500"/>
                                        <p:tgtEl>
                                          <p:spTgt spid="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 Models</a:t>
            </a:r>
            <a:endParaRPr/>
          </a:p>
        </p:txBody>
      </p:sp>
      <p:sp>
        <p:nvSpPr>
          <p:cNvPr id="468" name="Google Shape;468;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An MP should be able to protect its proprietary trading algorithm from others</a:t>
            </a:r>
            <a:br>
              <a:rPr lang="en" dirty="0"/>
            </a:br>
            <a:endParaRPr dirty="0"/>
          </a:p>
          <a:p>
            <a:pPr marL="457200" lvl="0" indent="-342900" algn="l" rtl="0">
              <a:spcBef>
                <a:spcPts val="0"/>
              </a:spcBef>
              <a:spcAft>
                <a:spcPts val="0"/>
              </a:spcAft>
              <a:buSzPts val="1800"/>
              <a:buChar char="-"/>
            </a:pPr>
            <a:r>
              <a:rPr lang="en" dirty="0"/>
              <a:t>An exchange should not need to rely on MPs for its correct operations</a:t>
            </a:r>
            <a:endParaRPr dirty="0"/>
          </a:p>
          <a:p>
            <a:pPr marL="914400" lvl="1" indent="-317500" algn="l" rtl="0">
              <a:spcBef>
                <a:spcPts val="0"/>
              </a:spcBef>
              <a:spcAft>
                <a:spcPts val="0"/>
              </a:spcAft>
              <a:buSzPts val="1400"/>
              <a:buChar char="-"/>
            </a:pPr>
            <a:r>
              <a:rPr lang="en" dirty="0"/>
              <a:t>Like trusting the MPs to add order generation timestamp, or holding the multicast messages until some deadline</a:t>
            </a:r>
            <a:br>
              <a:rPr lang="en" dirty="0"/>
            </a:br>
            <a:endParaRPr dirty="0"/>
          </a:p>
          <a:p>
            <a:pPr marL="457200" lvl="0" indent="-342900" algn="l" rtl="0">
              <a:spcBef>
                <a:spcPts val="0"/>
              </a:spcBef>
              <a:spcAft>
                <a:spcPts val="0"/>
              </a:spcAft>
              <a:buSzPts val="1800"/>
              <a:buChar char="-"/>
            </a:pPr>
            <a:r>
              <a:rPr lang="en" dirty="0"/>
              <a:t>We consider three trust models with varying performance and security trade-offs</a:t>
            </a:r>
            <a:br>
              <a:rPr lang="en" dirty="0"/>
            </a:br>
            <a:endParaRPr dirty="0"/>
          </a:p>
          <a:p>
            <a:pPr marL="457200" lvl="0" indent="-342900" algn="l" rtl="0">
              <a:spcBef>
                <a:spcPts val="0"/>
              </a:spcBef>
              <a:spcAft>
                <a:spcPts val="0"/>
              </a:spcAft>
              <a:buSzPts val="1800"/>
              <a:buChar char="-"/>
            </a:pPr>
            <a:r>
              <a:rPr lang="en" dirty="0"/>
              <a:t>Performance concern: added latency and jitter due to the security boundary </a:t>
            </a:r>
            <a:endParaRPr dirty="0"/>
          </a:p>
        </p:txBody>
      </p:sp>
      <p:graphicFrame>
        <p:nvGraphicFramePr>
          <p:cNvPr id="2" name="Table 1">
            <a:extLst>
              <a:ext uri="{FF2B5EF4-FFF2-40B4-BE49-F238E27FC236}">
                <a16:creationId xmlns:a16="http://schemas.microsoft.com/office/drawing/2014/main" id="{6207F8AC-4FAA-3963-7E9D-866D829AC32B}"/>
              </a:ext>
            </a:extLst>
          </p:cNvPr>
          <p:cNvGraphicFramePr>
            <a:graphicFrameLocks noGrp="1"/>
          </p:cNvGraphicFramePr>
          <p:nvPr>
            <p:extLst>
              <p:ext uri="{D42A27DB-BD31-4B8C-83A1-F6EECF244321}">
                <p14:modId xmlns:p14="http://schemas.microsoft.com/office/powerpoint/2010/main" val="2344502718"/>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0">
                          <a:solidFill>
                            <a:srgbClr val="7030A0"/>
                          </a:solidFill>
                        </a:rPr>
                        <a:t>Bursty Orders</a:t>
                      </a:r>
                    </a:p>
                  </a:txBody>
                  <a:tcPr>
                    <a:pattFill prst="pct10">
                      <a:fgClr>
                        <a:schemeClr val="accent1"/>
                      </a:fgClr>
                      <a:bgClr>
                        <a:schemeClr val="bg1"/>
                      </a:bgClr>
                    </a:pattFill>
                  </a:tcPr>
                </a:tc>
                <a:tc>
                  <a:txBody>
                    <a:bodyPr/>
                    <a:lstStyle/>
                    <a:p>
                      <a:r>
                        <a:rPr lang="en-US" b="1">
                          <a:solidFill>
                            <a:srgbClr val="FF000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8">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6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6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pic>
        <p:nvPicPr>
          <p:cNvPr id="4" name="Picture 3">
            <a:extLst>
              <a:ext uri="{FF2B5EF4-FFF2-40B4-BE49-F238E27FC236}">
                <a16:creationId xmlns:a16="http://schemas.microsoft.com/office/drawing/2014/main" id="{A36CAA13-CF90-851C-E948-456F19BDB0A5}"/>
              </a:ext>
            </a:extLst>
          </p:cNvPr>
          <p:cNvPicPr>
            <a:picLocks noChangeAspect="1"/>
          </p:cNvPicPr>
          <p:nvPr/>
        </p:nvPicPr>
        <p:blipFill>
          <a:blip r:embed="rId3"/>
          <a:stretch>
            <a:fillRect/>
          </a:stretch>
        </p:blipFill>
        <p:spPr>
          <a:xfrm>
            <a:off x="825775" y="540202"/>
            <a:ext cx="7492450" cy="4411673"/>
          </a:xfrm>
          <a:prstGeom prst="rect">
            <a:avLst/>
          </a:prstGeom>
        </p:spPr>
      </p:pic>
      <p:sp>
        <p:nvSpPr>
          <p:cNvPr id="473" name="Google Shape;47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 Models</a:t>
            </a:r>
            <a:endParaRPr/>
          </a:p>
        </p:txBody>
      </p:sp>
      <p:sp>
        <p:nvSpPr>
          <p:cNvPr id="475" name="Google Shape;475;p43"/>
          <p:cNvSpPr txBox="1"/>
          <p:nvPr/>
        </p:nvSpPr>
        <p:spPr>
          <a:xfrm>
            <a:off x="2380563" y="4698475"/>
            <a:ext cx="4129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{x, y} represents x μs of latency and y μs of jitter</a:t>
            </a:r>
            <a:endParaRPr>
              <a:solidFill>
                <a:schemeClr val="dk2"/>
              </a:solidFill>
            </a:endParaRPr>
          </a:p>
        </p:txBody>
      </p:sp>
      <p:graphicFrame>
        <p:nvGraphicFramePr>
          <p:cNvPr id="2" name="Table 1">
            <a:extLst>
              <a:ext uri="{FF2B5EF4-FFF2-40B4-BE49-F238E27FC236}">
                <a16:creationId xmlns:a16="http://schemas.microsoft.com/office/drawing/2014/main" id="{A28C9AA6-E8B7-EC11-2B55-028DB04AB8EE}"/>
              </a:ext>
            </a:extLst>
          </p:cNvPr>
          <p:cNvGraphicFramePr>
            <a:graphicFrameLocks noGrp="1"/>
          </p:cNvGraphicFramePr>
          <p:nvPr>
            <p:extLst>
              <p:ext uri="{D42A27DB-BD31-4B8C-83A1-F6EECF244321}">
                <p14:modId xmlns:p14="http://schemas.microsoft.com/office/powerpoint/2010/main" val="2130071790"/>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0">
                          <a:solidFill>
                            <a:srgbClr val="7030A0"/>
                          </a:solidFill>
                        </a:rPr>
                        <a:t>Bursty Orders</a:t>
                      </a:r>
                    </a:p>
                  </a:txBody>
                  <a:tcPr>
                    <a:pattFill prst="pct10">
                      <a:fgClr>
                        <a:schemeClr val="accent1"/>
                      </a:fgClr>
                      <a:bgClr>
                        <a:schemeClr val="bg1"/>
                      </a:bgClr>
                    </a:pattFill>
                  </a:tcPr>
                </a:tc>
                <a:tc>
                  <a:txBody>
                    <a:bodyPr/>
                    <a:lstStyle/>
                    <a:p>
                      <a:r>
                        <a:rPr lang="en-US" b="1">
                          <a:solidFill>
                            <a:srgbClr val="FF000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 Models</a:t>
            </a:r>
            <a:endParaRPr/>
          </a:p>
        </p:txBody>
      </p:sp>
      <p:sp>
        <p:nvSpPr>
          <p:cNvPr id="482" name="Google Shape;482;p44"/>
          <p:cNvSpPr txBox="1"/>
          <p:nvPr/>
        </p:nvSpPr>
        <p:spPr>
          <a:xfrm>
            <a:off x="123600" y="1366925"/>
            <a:ext cx="41670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Low jitter optimizations for </a:t>
            </a:r>
            <a:br>
              <a:rPr lang="en" sz="1800">
                <a:solidFill>
                  <a:schemeClr val="dk2"/>
                </a:solidFill>
              </a:rPr>
            </a:br>
            <a:r>
              <a:rPr lang="en" sz="1800">
                <a:solidFill>
                  <a:schemeClr val="dk2"/>
                </a:solidFill>
              </a:rPr>
              <a:t>Nitro Enclave:</a:t>
            </a:r>
            <a:endParaRPr sz="1800">
              <a:solidFill>
                <a:schemeClr val="dk2"/>
              </a:solidFill>
            </a:endParaRPr>
          </a:p>
          <a:p>
            <a:pPr marL="0" lvl="0" indent="0" algn="l" rtl="0">
              <a:spcBef>
                <a:spcPts val="0"/>
              </a:spcBef>
              <a:spcAft>
                <a:spcPts val="0"/>
              </a:spcAft>
              <a:buNone/>
            </a:pP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Isolating CPUs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Pinning threads</a:t>
            </a:r>
            <a:endParaRPr sz="1800">
              <a:solidFill>
                <a:schemeClr val="dk2"/>
              </a:solidFill>
            </a:endParaRPr>
          </a:p>
          <a:p>
            <a:pPr marL="457200" lvl="0" indent="-342900" algn="l" rtl="0">
              <a:spcBef>
                <a:spcPts val="0"/>
              </a:spcBef>
              <a:spcAft>
                <a:spcPts val="0"/>
              </a:spcAft>
              <a:buClr>
                <a:schemeClr val="dk2"/>
              </a:buClr>
              <a:buSzPts val="1800"/>
              <a:buChar char="-"/>
            </a:pPr>
            <a:r>
              <a:rPr lang="en" sz="1800">
                <a:solidFill>
                  <a:schemeClr val="dk2"/>
                </a:solidFill>
              </a:rPr>
              <a:t>Reducing unnecessary </a:t>
            </a:r>
            <a:br>
              <a:rPr lang="en" sz="1800">
                <a:solidFill>
                  <a:schemeClr val="dk2"/>
                </a:solidFill>
              </a:rPr>
            </a:br>
            <a:r>
              <a:rPr lang="en" sz="1800">
                <a:solidFill>
                  <a:schemeClr val="dk2"/>
                </a:solidFill>
              </a:rPr>
              <a:t>timer ticks (nohz_full)</a:t>
            </a:r>
            <a:endParaRPr sz="1800">
              <a:solidFill>
                <a:schemeClr val="dk2"/>
              </a:solidFill>
            </a:endParaRPr>
          </a:p>
        </p:txBody>
      </p:sp>
      <p:graphicFrame>
        <p:nvGraphicFramePr>
          <p:cNvPr id="2" name="Table 1">
            <a:extLst>
              <a:ext uri="{FF2B5EF4-FFF2-40B4-BE49-F238E27FC236}">
                <a16:creationId xmlns:a16="http://schemas.microsoft.com/office/drawing/2014/main" id="{C665169E-1640-983C-DD17-318707B4AE61}"/>
              </a:ext>
            </a:extLst>
          </p:cNvPr>
          <p:cNvGraphicFramePr>
            <a:graphicFrameLocks noGrp="1"/>
          </p:cNvGraphicFramePr>
          <p:nvPr>
            <p:extLst>
              <p:ext uri="{D42A27DB-BD31-4B8C-83A1-F6EECF244321}">
                <p14:modId xmlns:p14="http://schemas.microsoft.com/office/powerpoint/2010/main" val="2130071790"/>
              </p:ext>
            </p:extLst>
          </p:nvPr>
        </p:nvGraphicFramePr>
        <p:xfrm>
          <a:off x="0" y="6638"/>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b="0">
                          <a:solidFill>
                            <a:srgbClr val="7030A0"/>
                          </a:solidFill>
                        </a:rPr>
                        <a:t>Multicast</a:t>
                      </a:r>
                    </a:p>
                  </a:txBody>
                  <a:tcPr>
                    <a:pattFill prst="pct10">
                      <a:fgClr>
                        <a:schemeClr val="accent1"/>
                      </a:fgClr>
                      <a:bgClr>
                        <a:schemeClr val="bg1"/>
                      </a:bgClr>
                    </a:pattFill>
                  </a:tcPr>
                </a:tc>
                <a:tc>
                  <a:txBody>
                    <a:bodyPr/>
                    <a:lstStyle/>
                    <a:p>
                      <a:r>
                        <a:rPr lang="en-US" b="0">
                          <a:solidFill>
                            <a:srgbClr val="7030A0"/>
                          </a:solidFill>
                        </a:rPr>
                        <a:t>Bursty Orders</a:t>
                      </a:r>
                    </a:p>
                  </a:txBody>
                  <a:tcPr>
                    <a:pattFill prst="pct10">
                      <a:fgClr>
                        <a:schemeClr val="accent1"/>
                      </a:fgClr>
                      <a:bgClr>
                        <a:schemeClr val="bg1"/>
                      </a:bgClr>
                    </a:pattFill>
                  </a:tcPr>
                </a:tc>
                <a:tc>
                  <a:txBody>
                    <a:bodyPr/>
                    <a:lstStyle/>
                    <a:p>
                      <a:r>
                        <a:rPr lang="en-US" b="1">
                          <a:solidFill>
                            <a:srgbClr val="FF000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pic>
        <p:nvPicPr>
          <p:cNvPr id="4" name="Picture 3">
            <a:extLst>
              <a:ext uri="{FF2B5EF4-FFF2-40B4-BE49-F238E27FC236}">
                <a16:creationId xmlns:a16="http://schemas.microsoft.com/office/drawing/2014/main" id="{D26AC5FE-F0EA-51F5-E4FF-402F1C5DF215}"/>
              </a:ext>
            </a:extLst>
          </p:cNvPr>
          <p:cNvPicPr>
            <a:picLocks noChangeAspect="1"/>
          </p:cNvPicPr>
          <p:nvPr/>
        </p:nvPicPr>
        <p:blipFill>
          <a:blip r:embed="rId3"/>
          <a:stretch>
            <a:fillRect/>
          </a:stretch>
        </p:blipFill>
        <p:spPr>
          <a:xfrm>
            <a:off x="3019650" y="915092"/>
            <a:ext cx="6000750" cy="360045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5"/>
          <p:cNvSpPr txBox="1">
            <a:spLocks noGrp="1"/>
          </p:cNvSpPr>
          <p:nvPr>
            <p:ph type="title"/>
          </p:nvPr>
        </p:nvSpPr>
        <p:spPr>
          <a:xfrm>
            <a:off x="2064950" y="2240950"/>
            <a:ext cx="4587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2920"/>
              <a:t>Evaluation</a:t>
            </a:r>
            <a:endParaRPr sz="292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a:t>
            </a:r>
            <a:endParaRPr sz="2800">
              <a:solidFill>
                <a:srgbClr val="000000"/>
              </a:solidFill>
            </a:endParaRPr>
          </a:p>
        </p:txBody>
      </p:sp>
      <p:sp>
        <p:nvSpPr>
          <p:cNvPr id="493" name="Google Shape;493;p46"/>
          <p:cNvSpPr txBox="1"/>
          <p:nvPr/>
        </p:nvSpPr>
        <p:spPr>
          <a:xfrm>
            <a:off x="311700" y="2125750"/>
            <a:ext cx="4990200" cy="13236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595959"/>
              </a:buClr>
              <a:buSzPts val="1800"/>
              <a:buChar char="-"/>
            </a:pPr>
            <a:r>
              <a:rPr lang="en" sz="1800">
                <a:solidFill>
                  <a:srgbClr val="595959"/>
                </a:solidFill>
              </a:rPr>
              <a:t>Jasper outperforms AWS TGW</a:t>
            </a:r>
            <a:endParaRPr sz="1800">
              <a:solidFill>
                <a:srgbClr val="595959"/>
              </a:solidFill>
            </a:endParaRPr>
          </a:p>
          <a:p>
            <a:pPr marL="457200" lvl="0" indent="0" algn="l" rtl="0">
              <a:lnSpc>
                <a:spcPct val="115000"/>
              </a:lnSpc>
              <a:spcBef>
                <a:spcPts val="1200"/>
              </a:spcBef>
              <a:spcAft>
                <a:spcPts val="1200"/>
              </a:spcAft>
              <a:buNone/>
            </a:pPr>
            <a:r>
              <a:rPr lang="en" sz="1800">
                <a:solidFill>
                  <a:srgbClr val="595959"/>
                </a:solidFill>
              </a:rPr>
              <a:t>and direct unicasts (DU) approach</a:t>
            </a:r>
            <a:endParaRPr sz="1800">
              <a:solidFill>
                <a:srgbClr val="595959"/>
              </a:solidFill>
            </a:endParaRPr>
          </a:p>
        </p:txBody>
      </p:sp>
      <p:pic>
        <p:nvPicPr>
          <p:cNvPr id="3" name="Picture 2">
            <a:extLst>
              <a:ext uri="{FF2B5EF4-FFF2-40B4-BE49-F238E27FC236}">
                <a16:creationId xmlns:a16="http://schemas.microsoft.com/office/drawing/2014/main" id="{20235A9D-BEEF-6C90-7AF7-1C115973FF5D}"/>
              </a:ext>
            </a:extLst>
          </p:cNvPr>
          <p:cNvPicPr>
            <a:picLocks noChangeAspect="1"/>
          </p:cNvPicPr>
          <p:nvPr/>
        </p:nvPicPr>
        <p:blipFill>
          <a:blip r:embed="rId3"/>
          <a:stretch>
            <a:fillRect/>
          </a:stretch>
        </p:blipFill>
        <p:spPr>
          <a:xfrm>
            <a:off x="4396740" y="880745"/>
            <a:ext cx="4506088" cy="338201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7"/>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 Proxy Hedging</a:t>
            </a:r>
            <a:endParaRPr sz="2800">
              <a:solidFill>
                <a:srgbClr val="000000"/>
              </a:solidFill>
            </a:endParaRPr>
          </a:p>
        </p:txBody>
      </p:sp>
      <p:sp>
        <p:nvSpPr>
          <p:cNvPr id="503" name="Google Shape;503;p47"/>
          <p:cNvSpPr txBox="1"/>
          <p:nvPr/>
        </p:nvSpPr>
        <p:spPr>
          <a:xfrm>
            <a:off x="756950" y="3720825"/>
            <a:ext cx="1796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OML reduces</a:t>
            </a:r>
            <a:endParaRPr sz="1800" dirty="0">
              <a:solidFill>
                <a:schemeClr val="dk2"/>
              </a:solidFill>
            </a:endParaRPr>
          </a:p>
        </p:txBody>
      </p:sp>
      <p:sp>
        <p:nvSpPr>
          <p:cNvPr id="504" name="Google Shape;504;p47"/>
          <p:cNvSpPr txBox="1"/>
          <p:nvPr/>
        </p:nvSpPr>
        <p:spPr>
          <a:xfrm>
            <a:off x="3864125" y="3720825"/>
            <a:ext cx="1796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Low temporal variability</a:t>
            </a:r>
            <a:endParaRPr sz="1800">
              <a:solidFill>
                <a:schemeClr val="dk2"/>
              </a:solidFill>
            </a:endParaRPr>
          </a:p>
        </p:txBody>
      </p:sp>
      <p:sp>
        <p:nvSpPr>
          <p:cNvPr id="505" name="Google Shape;505;p47"/>
          <p:cNvSpPr txBox="1"/>
          <p:nvPr/>
        </p:nvSpPr>
        <p:spPr>
          <a:xfrm>
            <a:off x="6743300" y="3720825"/>
            <a:ext cx="1796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Low spatial variability</a:t>
            </a:r>
            <a:endParaRPr sz="1800">
              <a:solidFill>
                <a:schemeClr val="dk2"/>
              </a:solidFill>
            </a:endParaRPr>
          </a:p>
        </p:txBody>
      </p:sp>
      <p:pic>
        <p:nvPicPr>
          <p:cNvPr id="3" name="Picture 2">
            <a:extLst>
              <a:ext uri="{FF2B5EF4-FFF2-40B4-BE49-F238E27FC236}">
                <a16:creationId xmlns:a16="http://schemas.microsoft.com/office/drawing/2014/main" id="{646CDDBE-A6E6-14BE-3A34-3055AFB784BA}"/>
              </a:ext>
            </a:extLst>
          </p:cNvPr>
          <p:cNvPicPr>
            <a:picLocks noChangeAspect="1"/>
          </p:cNvPicPr>
          <p:nvPr/>
        </p:nvPicPr>
        <p:blipFill>
          <a:blip r:embed="rId3"/>
          <a:stretch>
            <a:fillRect/>
          </a:stretch>
        </p:blipFill>
        <p:spPr>
          <a:xfrm>
            <a:off x="61522" y="1422675"/>
            <a:ext cx="3166316" cy="2376454"/>
          </a:xfrm>
          <a:prstGeom prst="rect">
            <a:avLst/>
          </a:prstGeom>
        </p:spPr>
      </p:pic>
      <p:pic>
        <p:nvPicPr>
          <p:cNvPr id="5" name="Picture 4">
            <a:extLst>
              <a:ext uri="{FF2B5EF4-FFF2-40B4-BE49-F238E27FC236}">
                <a16:creationId xmlns:a16="http://schemas.microsoft.com/office/drawing/2014/main" id="{FCFA121E-74EA-9FD6-0ADA-AA535C6304A5}"/>
              </a:ext>
            </a:extLst>
          </p:cNvPr>
          <p:cNvPicPr>
            <a:picLocks noChangeAspect="1"/>
          </p:cNvPicPr>
          <p:nvPr/>
        </p:nvPicPr>
        <p:blipFill>
          <a:blip r:embed="rId4"/>
          <a:stretch>
            <a:fillRect/>
          </a:stretch>
        </p:blipFill>
        <p:spPr>
          <a:xfrm>
            <a:off x="6161315" y="1479707"/>
            <a:ext cx="2960670" cy="2222108"/>
          </a:xfrm>
          <a:prstGeom prst="rect">
            <a:avLst/>
          </a:prstGeom>
        </p:spPr>
      </p:pic>
      <p:pic>
        <p:nvPicPr>
          <p:cNvPr id="7" name="Picture 6">
            <a:extLst>
              <a:ext uri="{FF2B5EF4-FFF2-40B4-BE49-F238E27FC236}">
                <a16:creationId xmlns:a16="http://schemas.microsoft.com/office/drawing/2014/main" id="{F351CDD1-CF1F-818C-5D1F-8F7A26050FE7}"/>
              </a:ext>
            </a:extLst>
          </p:cNvPr>
          <p:cNvPicPr>
            <a:picLocks noChangeAspect="1"/>
          </p:cNvPicPr>
          <p:nvPr/>
        </p:nvPicPr>
        <p:blipFill>
          <a:blip r:embed="rId5"/>
          <a:stretch>
            <a:fillRect/>
          </a:stretch>
        </p:blipFill>
        <p:spPr>
          <a:xfrm>
            <a:off x="3189452" y="1460696"/>
            <a:ext cx="3065000" cy="230041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 grpId="0"/>
      <p:bldP spid="504" grpId="0"/>
      <p:bldP spid="50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Primer On Financial Exchanges</a:t>
            </a:r>
            <a:endParaRPr/>
          </a:p>
        </p:txBody>
      </p:sp>
      <p:sp>
        <p:nvSpPr>
          <p:cNvPr id="68" name="Google Shape;68;p15"/>
          <p:cNvSpPr txBox="1">
            <a:spLocks noGrp="1"/>
          </p:cNvSpPr>
          <p:nvPr>
            <p:ph type="body" idx="1"/>
          </p:nvPr>
        </p:nvSpPr>
        <p:spPr>
          <a:xfrm>
            <a:off x="209900" y="1167000"/>
            <a:ext cx="88323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An exchange server and several market participant (MP) servers</a:t>
            </a:r>
            <a:endParaRPr dirty="0"/>
          </a:p>
          <a:p>
            <a:pPr marL="457200" lvl="0" indent="-342900" algn="l" rtl="0">
              <a:spcBef>
                <a:spcPts val="0"/>
              </a:spcBef>
              <a:spcAft>
                <a:spcPts val="0"/>
              </a:spcAft>
              <a:buSzPts val="1800"/>
              <a:buChar char="-"/>
            </a:pPr>
            <a:r>
              <a:rPr lang="en" dirty="0"/>
              <a:t>The exchange multicasts information about market state (</a:t>
            </a:r>
            <a:r>
              <a:rPr lang="en" i="1" dirty="0"/>
              <a:t>market data</a:t>
            </a:r>
            <a:r>
              <a:rPr lang="en" dirty="0"/>
              <a:t>) to all MPs</a:t>
            </a:r>
            <a:endParaRPr dirty="0"/>
          </a:p>
          <a:p>
            <a:pPr marL="457200" lvl="0" indent="-342900" algn="l" rtl="0">
              <a:spcBef>
                <a:spcPts val="0"/>
              </a:spcBef>
              <a:spcAft>
                <a:spcPts val="0"/>
              </a:spcAft>
              <a:buSzPts val="1800"/>
              <a:buChar char="-"/>
            </a:pPr>
            <a:r>
              <a:rPr lang="en" dirty="0"/>
              <a:t>The exchange also runs a matching engine (ME) which processes trade orders received from MPs</a:t>
            </a:r>
            <a:endParaRPr dirty="0"/>
          </a:p>
          <a:p>
            <a:pPr marL="457200" lvl="0" indent="-342900" algn="l" rtl="0">
              <a:spcBef>
                <a:spcPts val="0"/>
              </a:spcBef>
              <a:spcAft>
                <a:spcPts val="0"/>
              </a:spcAft>
              <a:buSzPts val="1800"/>
              <a:buChar char="-"/>
            </a:pPr>
            <a:r>
              <a:rPr lang="en" dirty="0"/>
              <a:t>MPs use the market data to generate the orders – often competing with each other on speed</a:t>
            </a:r>
          </a:p>
          <a:p>
            <a:pPr lvl="1" indent="-342900">
              <a:buSzPts val="1800"/>
              <a:buChar char="-"/>
            </a:pPr>
            <a:r>
              <a:rPr lang="en" dirty="0"/>
              <a:t>Speculative Triggering</a:t>
            </a:r>
          </a:p>
          <a:p>
            <a:pPr>
              <a:buFont typeface="Arial"/>
              <a:buChar char="-"/>
            </a:pPr>
            <a:r>
              <a:rPr lang="en-US" dirty="0"/>
              <a:t>Orders can be bid orders, which aim to purchase an asset at a specific price, and ask orders, which aim to sell an asset at a specific price</a:t>
            </a:r>
            <a:endParaRPr dirty="0"/>
          </a:p>
          <a:p>
            <a:pPr marL="457200" lvl="0" indent="-342900" algn="l" rtl="0">
              <a:spcBef>
                <a:spcPts val="0"/>
              </a:spcBef>
              <a:spcAft>
                <a:spcPts val="0"/>
              </a:spcAft>
              <a:buSzPts val="1800"/>
              <a:buChar char="-"/>
            </a:pPr>
            <a:r>
              <a:rPr lang="en" dirty="0"/>
              <a:t>The ME maintains a Limit Order Book (LOB) which is a record of outstanding bids and asks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48"/>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 </a:t>
            </a:r>
            <a:r>
              <a:rPr lang="en" sz="2800"/>
              <a:t>RRPS</a:t>
            </a:r>
            <a:endParaRPr sz="2800">
              <a:solidFill>
                <a:srgbClr val="000000"/>
              </a:solidFill>
            </a:endParaRPr>
          </a:p>
        </p:txBody>
      </p:sp>
      <p:sp>
        <p:nvSpPr>
          <p:cNvPr id="512" name="Google Shape;512;p48"/>
          <p:cNvSpPr txBox="1"/>
          <p:nvPr/>
        </p:nvSpPr>
        <p:spPr>
          <a:xfrm>
            <a:off x="930750" y="3099150"/>
            <a:ext cx="6863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Reduction in OML due to RRPS</a:t>
            </a:r>
            <a:endParaRPr sz="1800">
              <a:solidFill>
                <a:schemeClr val="dk2"/>
              </a:solidFill>
            </a:endParaRPr>
          </a:p>
        </p:txBody>
      </p:sp>
      <p:sp>
        <p:nvSpPr>
          <p:cNvPr id="513" name="Google Shape;513;p48"/>
          <p:cNvSpPr txBox="1"/>
          <p:nvPr/>
        </p:nvSpPr>
        <p:spPr>
          <a:xfrm>
            <a:off x="930750" y="3968525"/>
            <a:ext cx="5891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Overall, we observe lower latency variance in GCP, hence lower benefit due to our hedging schemes</a:t>
            </a:r>
            <a:endParaRPr sz="1800" dirty="0">
              <a:solidFill>
                <a:schemeClr val="dk2"/>
              </a:solidFill>
            </a:endParaRPr>
          </a:p>
        </p:txBody>
      </p:sp>
      <p:graphicFrame>
        <p:nvGraphicFramePr>
          <p:cNvPr id="2" name="Table 1">
            <a:extLst>
              <a:ext uri="{FF2B5EF4-FFF2-40B4-BE49-F238E27FC236}">
                <a16:creationId xmlns:a16="http://schemas.microsoft.com/office/drawing/2014/main" id="{F34A2CBF-F9DF-14AC-864D-E6EE2EC917D8}"/>
              </a:ext>
            </a:extLst>
          </p:cNvPr>
          <p:cNvGraphicFramePr>
            <a:graphicFrameLocks noGrp="1"/>
          </p:cNvGraphicFramePr>
          <p:nvPr>
            <p:extLst>
              <p:ext uri="{D42A27DB-BD31-4B8C-83A1-F6EECF244321}">
                <p14:modId xmlns:p14="http://schemas.microsoft.com/office/powerpoint/2010/main" val="495447703"/>
              </p:ext>
            </p:extLst>
          </p:nvPr>
        </p:nvGraphicFramePr>
        <p:xfrm>
          <a:off x="1314300" y="1133396"/>
          <a:ext cx="6096000" cy="1099001"/>
        </p:xfrm>
        <a:graphic>
          <a:graphicData uri="http://schemas.openxmlformats.org/drawingml/2006/table">
            <a:tbl>
              <a:tblPr firstRow="1" bandRow="1">
                <a:tableStyleId>{F396BBB8-6DD4-4246-B7DC-829F4148562E}</a:tableStyleId>
              </a:tblPr>
              <a:tblGrid>
                <a:gridCol w="2032000">
                  <a:extLst>
                    <a:ext uri="{9D8B030D-6E8A-4147-A177-3AD203B41FA5}">
                      <a16:colId xmlns:a16="http://schemas.microsoft.com/office/drawing/2014/main" val="4185439462"/>
                    </a:ext>
                  </a:extLst>
                </a:gridCol>
                <a:gridCol w="1016000">
                  <a:extLst>
                    <a:ext uri="{9D8B030D-6E8A-4147-A177-3AD203B41FA5}">
                      <a16:colId xmlns:a16="http://schemas.microsoft.com/office/drawing/2014/main" val="715749019"/>
                    </a:ext>
                  </a:extLst>
                </a:gridCol>
                <a:gridCol w="1016000">
                  <a:extLst>
                    <a:ext uri="{9D8B030D-6E8A-4147-A177-3AD203B41FA5}">
                      <a16:colId xmlns:a16="http://schemas.microsoft.com/office/drawing/2014/main" val="6566188"/>
                    </a:ext>
                  </a:extLst>
                </a:gridCol>
                <a:gridCol w="1016000">
                  <a:extLst>
                    <a:ext uri="{9D8B030D-6E8A-4147-A177-3AD203B41FA5}">
                      <a16:colId xmlns:a16="http://schemas.microsoft.com/office/drawing/2014/main" val="3360750447"/>
                    </a:ext>
                  </a:extLst>
                </a:gridCol>
                <a:gridCol w="1016000">
                  <a:extLst>
                    <a:ext uri="{9D8B030D-6E8A-4147-A177-3AD203B41FA5}">
                      <a16:colId xmlns:a16="http://schemas.microsoft.com/office/drawing/2014/main" val="1654861693"/>
                    </a:ext>
                  </a:extLst>
                </a:gridCol>
              </a:tblGrid>
              <a:tr h="580841">
                <a:tc gridSpan="5">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719651298"/>
                  </a:ext>
                </a:extLst>
              </a:tr>
              <a:tr h="370840">
                <a:tc>
                  <a:txBody>
                    <a:bodyPr/>
                    <a:lstStyle/>
                    <a:p>
                      <a:r>
                        <a:rPr lang="en-US" dirty="0"/>
                        <a:t>Improvement due to RRPS (%)</a:t>
                      </a:r>
                    </a:p>
                  </a:txBody>
                  <a:tcPr/>
                </a:tc>
                <a:tc>
                  <a:txBody>
                    <a:bodyPr/>
                    <a:lstStyle/>
                    <a:p>
                      <a:r>
                        <a:rPr lang="en-US" dirty="0"/>
                        <a:t>15.12</a:t>
                      </a:r>
                    </a:p>
                  </a:txBody>
                  <a:tcPr/>
                </a:tc>
                <a:tc>
                  <a:txBody>
                    <a:bodyPr/>
                    <a:lstStyle/>
                    <a:p>
                      <a:r>
                        <a:rPr lang="en-US" dirty="0"/>
                        <a:t>69.35</a:t>
                      </a:r>
                    </a:p>
                  </a:txBody>
                  <a:tcPr/>
                </a:tc>
                <a:tc>
                  <a:txBody>
                    <a:bodyPr/>
                    <a:lstStyle/>
                    <a:p>
                      <a:r>
                        <a:rPr lang="en-US" dirty="0"/>
                        <a:t>9.83</a:t>
                      </a:r>
                    </a:p>
                  </a:txBody>
                  <a:tcPr/>
                </a:tc>
                <a:tc>
                  <a:txBody>
                    <a:bodyPr/>
                    <a:lstStyle/>
                    <a:p>
                      <a:r>
                        <a:rPr lang="en-US" dirty="0"/>
                        <a:t>9.18</a:t>
                      </a:r>
                    </a:p>
                  </a:txBody>
                  <a:tcPr/>
                </a:tc>
                <a:extLst>
                  <a:ext uri="{0D108BD9-81ED-4DB2-BD59-A6C34878D82A}">
                    <a16:rowId xmlns:a16="http://schemas.microsoft.com/office/drawing/2014/main" val="3129038895"/>
                  </a:ext>
                </a:extLst>
              </a:tr>
            </a:tbl>
          </a:graphicData>
        </a:graphic>
      </p:graphicFrame>
      <p:sp>
        <p:nvSpPr>
          <p:cNvPr id="3" name="TextBox 2">
            <a:extLst>
              <a:ext uri="{FF2B5EF4-FFF2-40B4-BE49-F238E27FC236}">
                <a16:creationId xmlns:a16="http://schemas.microsoft.com/office/drawing/2014/main" id="{838FB4DC-F6D8-8D41-FA07-6CD25B88959C}"/>
              </a:ext>
            </a:extLst>
          </p:cNvPr>
          <p:cNvSpPr txBox="1"/>
          <p:nvPr/>
        </p:nvSpPr>
        <p:spPr>
          <a:xfrm>
            <a:off x="1643269" y="1159302"/>
            <a:ext cx="775253" cy="307777"/>
          </a:xfrm>
          <a:prstGeom prst="rect">
            <a:avLst/>
          </a:prstGeom>
          <a:noFill/>
        </p:spPr>
        <p:txBody>
          <a:bodyPr wrap="square" rtlCol="0">
            <a:spAutoFit/>
          </a:bodyPr>
          <a:lstStyle/>
          <a:p>
            <a:r>
              <a:rPr lang="en-US" dirty="0"/>
              <a:t>Setup</a:t>
            </a:r>
          </a:p>
        </p:txBody>
      </p:sp>
      <p:sp>
        <p:nvSpPr>
          <p:cNvPr id="4" name="TextBox 3">
            <a:extLst>
              <a:ext uri="{FF2B5EF4-FFF2-40B4-BE49-F238E27FC236}">
                <a16:creationId xmlns:a16="http://schemas.microsoft.com/office/drawing/2014/main" id="{F0B8DDA2-024C-8D36-6D31-F39FA912DDE5}"/>
              </a:ext>
            </a:extLst>
          </p:cNvPr>
          <p:cNvSpPr txBox="1"/>
          <p:nvPr/>
        </p:nvSpPr>
        <p:spPr>
          <a:xfrm>
            <a:off x="3765858" y="1117360"/>
            <a:ext cx="967409" cy="307777"/>
          </a:xfrm>
          <a:prstGeom prst="rect">
            <a:avLst/>
          </a:prstGeom>
          <a:noFill/>
        </p:spPr>
        <p:txBody>
          <a:bodyPr wrap="square" rtlCol="0">
            <a:spAutoFit/>
          </a:bodyPr>
          <a:lstStyle/>
          <a:p>
            <a:r>
              <a:rPr lang="en-US" dirty="0"/>
              <a:t>On AWS</a:t>
            </a:r>
          </a:p>
        </p:txBody>
      </p:sp>
      <p:sp>
        <p:nvSpPr>
          <p:cNvPr id="5" name="TextBox 4">
            <a:extLst>
              <a:ext uri="{FF2B5EF4-FFF2-40B4-BE49-F238E27FC236}">
                <a16:creationId xmlns:a16="http://schemas.microsoft.com/office/drawing/2014/main" id="{34A1228E-F34A-BF28-D55F-8CE2CEF6D9E9}"/>
              </a:ext>
            </a:extLst>
          </p:cNvPr>
          <p:cNvSpPr txBox="1"/>
          <p:nvPr/>
        </p:nvSpPr>
        <p:spPr>
          <a:xfrm>
            <a:off x="5744911" y="1119602"/>
            <a:ext cx="967409" cy="307777"/>
          </a:xfrm>
          <a:prstGeom prst="rect">
            <a:avLst/>
          </a:prstGeom>
          <a:noFill/>
        </p:spPr>
        <p:txBody>
          <a:bodyPr wrap="square" rtlCol="0">
            <a:spAutoFit/>
          </a:bodyPr>
          <a:lstStyle/>
          <a:p>
            <a:r>
              <a:rPr lang="en-US" dirty="0"/>
              <a:t>On GCP</a:t>
            </a:r>
          </a:p>
        </p:txBody>
      </p:sp>
      <p:sp>
        <p:nvSpPr>
          <p:cNvPr id="6" name="TextBox 5">
            <a:extLst>
              <a:ext uri="{FF2B5EF4-FFF2-40B4-BE49-F238E27FC236}">
                <a16:creationId xmlns:a16="http://schemas.microsoft.com/office/drawing/2014/main" id="{2361A69C-F4DE-4AAD-4F8E-79D5EDF5A546}"/>
              </a:ext>
            </a:extLst>
          </p:cNvPr>
          <p:cNvSpPr txBox="1"/>
          <p:nvPr/>
        </p:nvSpPr>
        <p:spPr>
          <a:xfrm>
            <a:off x="3445566" y="1388073"/>
            <a:ext cx="589721" cy="307777"/>
          </a:xfrm>
          <a:prstGeom prst="rect">
            <a:avLst/>
          </a:prstGeom>
          <a:noFill/>
        </p:spPr>
        <p:txBody>
          <a:bodyPr wrap="square" rtlCol="0">
            <a:spAutoFit/>
          </a:bodyPr>
          <a:lstStyle/>
          <a:p>
            <a:r>
              <a:rPr lang="en-US" dirty="0"/>
              <a:t>50p</a:t>
            </a:r>
          </a:p>
        </p:txBody>
      </p:sp>
      <p:sp>
        <p:nvSpPr>
          <p:cNvPr id="7" name="TextBox 6">
            <a:extLst>
              <a:ext uri="{FF2B5EF4-FFF2-40B4-BE49-F238E27FC236}">
                <a16:creationId xmlns:a16="http://schemas.microsoft.com/office/drawing/2014/main" id="{3D4400A2-6E4D-69F9-58DF-1A9CD72F640E}"/>
              </a:ext>
            </a:extLst>
          </p:cNvPr>
          <p:cNvSpPr txBox="1"/>
          <p:nvPr/>
        </p:nvSpPr>
        <p:spPr>
          <a:xfrm>
            <a:off x="5373757" y="1392134"/>
            <a:ext cx="589721" cy="307777"/>
          </a:xfrm>
          <a:prstGeom prst="rect">
            <a:avLst/>
          </a:prstGeom>
          <a:noFill/>
        </p:spPr>
        <p:txBody>
          <a:bodyPr wrap="square" rtlCol="0">
            <a:spAutoFit/>
          </a:bodyPr>
          <a:lstStyle/>
          <a:p>
            <a:r>
              <a:rPr lang="en-US" dirty="0"/>
              <a:t>50p</a:t>
            </a:r>
          </a:p>
        </p:txBody>
      </p:sp>
      <p:sp>
        <p:nvSpPr>
          <p:cNvPr id="8" name="TextBox 7">
            <a:extLst>
              <a:ext uri="{FF2B5EF4-FFF2-40B4-BE49-F238E27FC236}">
                <a16:creationId xmlns:a16="http://schemas.microsoft.com/office/drawing/2014/main" id="{1AF0EC9E-8D93-BA5B-9D47-F29E2E8B030C}"/>
              </a:ext>
            </a:extLst>
          </p:cNvPr>
          <p:cNvSpPr txBox="1"/>
          <p:nvPr/>
        </p:nvSpPr>
        <p:spPr>
          <a:xfrm>
            <a:off x="4407514" y="1392134"/>
            <a:ext cx="589721" cy="307777"/>
          </a:xfrm>
          <a:prstGeom prst="rect">
            <a:avLst/>
          </a:prstGeom>
          <a:noFill/>
        </p:spPr>
        <p:txBody>
          <a:bodyPr wrap="square" rtlCol="0">
            <a:spAutoFit/>
          </a:bodyPr>
          <a:lstStyle/>
          <a:p>
            <a:r>
              <a:rPr lang="en-US" dirty="0"/>
              <a:t>90p</a:t>
            </a:r>
          </a:p>
        </p:txBody>
      </p:sp>
      <p:sp>
        <p:nvSpPr>
          <p:cNvPr id="9" name="TextBox 8">
            <a:extLst>
              <a:ext uri="{FF2B5EF4-FFF2-40B4-BE49-F238E27FC236}">
                <a16:creationId xmlns:a16="http://schemas.microsoft.com/office/drawing/2014/main" id="{4B651BEE-B66F-060F-0E99-BFA2B1AFE6DD}"/>
              </a:ext>
            </a:extLst>
          </p:cNvPr>
          <p:cNvSpPr txBox="1"/>
          <p:nvPr/>
        </p:nvSpPr>
        <p:spPr>
          <a:xfrm>
            <a:off x="6392028" y="1389162"/>
            <a:ext cx="589721" cy="307777"/>
          </a:xfrm>
          <a:prstGeom prst="rect">
            <a:avLst/>
          </a:prstGeom>
          <a:noFill/>
        </p:spPr>
        <p:txBody>
          <a:bodyPr wrap="square" rtlCol="0">
            <a:spAutoFit/>
          </a:bodyPr>
          <a:lstStyle/>
          <a:p>
            <a:r>
              <a:rPr lang="en-US" dirty="0"/>
              <a:t>90p</a:t>
            </a:r>
          </a:p>
        </p:txBody>
      </p:sp>
      <p:cxnSp>
        <p:nvCxnSpPr>
          <p:cNvPr id="11" name="Straight Connector 10">
            <a:extLst>
              <a:ext uri="{FF2B5EF4-FFF2-40B4-BE49-F238E27FC236}">
                <a16:creationId xmlns:a16="http://schemas.microsoft.com/office/drawing/2014/main" id="{915C6011-2A84-EB9B-D1C4-C6B059BCDEDE}"/>
              </a:ext>
            </a:extLst>
          </p:cNvPr>
          <p:cNvCxnSpPr>
            <a:cxnSpLocks/>
          </p:cNvCxnSpPr>
          <p:nvPr/>
        </p:nvCxnSpPr>
        <p:spPr>
          <a:xfrm>
            <a:off x="3346174" y="1163340"/>
            <a:ext cx="0" cy="523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12871F6-E4F2-69AD-183E-54A73966F3C5}"/>
              </a:ext>
            </a:extLst>
          </p:cNvPr>
          <p:cNvCxnSpPr>
            <a:cxnSpLocks/>
          </p:cNvCxnSpPr>
          <p:nvPr/>
        </p:nvCxnSpPr>
        <p:spPr>
          <a:xfrm>
            <a:off x="5373757" y="1163340"/>
            <a:ext cx="0" cy="5235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CA63E8-EBCC-3349-27C7-58EC206BC21B}"/>
              </a:ext>
            </a:extLst>
          </p:cNvPr>
          <p:cNvCxnSpPr>
            <a:cxnSpLocks/>
          </p:cNvCxnSpPr>
          <p:nvPr/>
        </p:nvCxnSpPr>
        <p:spPr>
          <a:xfrm>
            <a:off x="4362300" y="1467079"/>
            <a:ext cx="0" cy="2287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6D16BC4-7880-AA27-8282-D6FADFFCACA6}"/>
              </a:ext>
            </a:extLst>
          </p:cNvPr>
          <p:cNvCxnSpPr>
            <a:cxnSpLocks/>
          </p:cNvCxnSpPr>
          <p:nvPr/>
        </p:nvCxnSpPr>
        <p:spPr>
          <a:xfrm>
            <a:off x="6392028" y="1467079"/>
            <a:ext cx="0" cy="22877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7">
          <a:extLst>
            <a:ext uri="{FF2B5EF4-FFF2-40B4-BE49-F238E27FC236}">
              <a16:creationId xmlns:a16="http://schemas.microsoft.com/office/drawing/2014/main" id="{C272CF74-4BEC-1E72-111D-6DECF459CFA1}"/>
            </a:ext>
          </a:extLst>
        </p:cNvPr>
        <p:cNvGrpSpPr/>
        <p:nvPr/>
      </p:nvGrpSpPr>
      <p:grpSpPr>
        <a:xfrm>
          <a:off x="0" y="0"/>
          <a:ext cx="0" cy="0"/>
          <a:chOff x="0" y="0"/>
          <a:chExt cx="0" cy="0"/>
        </a:xfrm>
      </p:grpSpPr>
      <p:sp>
        <p:nvSpPr>
          <p:cNvPr id="520" name="Google Shape;520;p49">
            <a:extLst>
              <a:ext uri="{FF2B5EF4-FFF2-40B4-BE49-F238E27FC236}">
                <a16:creationId xmlns:a16="http://schemas.microsoft.com/office/drawing/2014/main" id="{8E9A6825-4016-687A-3B3C-4AB806FB540B}"/>
              </a:ext>
            </a:extLst>
          </p:cNvPr>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 </a:t>
            </a:r>
            <a:r>
              <a:rPr lang="en" sz="2800"/>
              <a:t>Simultaneous Delivery</a:t>
            </a:r>
            <a:endParaRPr sz="2800">
              <a:solidFill>
                <a:srgbClr val="000000"/>
              </a:solidFill>
            </a:endParaRPr>
          </a:p>
        </p:txBody>
      </p:sp>
      <p:sp>
        <p:nvSpPr>
          <p:cNvPr id="522" name="Google Shape;522;p49">
            <a:extLst>
              <a:ext uri="{FF2B5EF4-FFF2-40B4-BE49-F238E27FC236}">
                <a16:creationId xmlns:a16="http://schemas.microsoft.com/office/drawing/2014/main" id="{0C60BD35-01F9-8F12-DD92-6120F8C8E088}"/>
              </a:ext>
            </a:extLst>
          </p:cNvPr>
          <p:cNvSpPr txBox="1"/>
          <p:nvPr/>
        </p:nvSpPr>
        <p:spPr>
          <a:xfrm>
            <a:off x="321189" y="4132200"/>
            <a:ext cx="3119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accent1"/>
                </a:solidFill>
              </a:rPr>
              <a:t>Jasper and CloudEx</a:t>
            </a:r>
            <a:br>
              <a:rPr lang="en" sz="1800" dirty="0">
                <a:solidFill>
                  <a:schemeClr val="accent1"/>
                </a:solidFill>
              </a:rPr>
            </a:br>
            <a:r>
              <a:rPr lang="en" sz="1800" dirty="0">
                <a:solidFill>
                  <a:schemeClr val="accent1"/>
                </a:solidFill>
              </a:rPr>
              <a:t>achieve (outbound) fairness</a:t>
            </a:r>
            <a:endParaRPr sz="1800" dirty="0">
              <a:solidFill>
                <a:schemeClr val="accent1"/>
              </a:solidFill>
            </a:endParaRPr>
          </a:p>
        </p:txBody>
      </p:sp>
      <p:sp>
        <p:nvSpPr>
          <p:cNvPr id="523" name="Google Shape;523;p49">
            <a:extLst>
              <a:ext uri="{FF2B5EF4-FFF2-40B4-BE49-F238E27FC236}">
                <a16:creationId xmlns:a16="http://schemas.microsoft.com/office/drawing/2014/main" id="{72EB6B49-4C0A-29E1-7685-B85D28A7E840}"/>
              </a:ext>
            </a:extLst>
          </p:cNvPr>
          <p:cNvSpPr txBox="1"/>
          <p:nvPr/>
        </p:nvSpPr>
        <p:spPr>
          <a:xfrm>
            <a:off x="3380250" y="4132200"/>
            <a:ext cx="260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38761D"/>
                </a:solidFill>
              </a:rPr>
              <a:t>Jasper does so without increasing OML</a:t>
            </a:r>
            <a:endParaRPr sz="1800">
              <a:solidFill>
                <a:srgbClr val="38761D"/>
              </a:solidFill>
            </a:endParaRPr>
          </a:p>
        </p:txBody>
      </p:sp>
      <p:sp>
        <p:nvSpPr>
          <p:cNvPr id="524" name="Google Shape;524;p49">
            <a:extLst>
              <a:ext uri="{FF2B5EF4-FFF2-40B4-BE49-F238E27FC236}">
                <a16:creationId xmlns:a16="http://schemas.microsoft.com/office/drawing/2014/main" id="{2EFBED74-78FF-F7B6-1996-5812AFAFF17E}"/>
              </a:ext>
            </a:extLst>
          </p:cNvPr>
          <p:cNvSpPr txBox="1"/>
          <p:nvPr/>
        </p:nvSpPr>
        <p:spPr>
          <a:xfrm>
            <a:off x="6316075" y="4132200"/>
            <a:ext cx="2602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9900FF"/>
                </a:solidFill>
              </a:rPr>
              <a:t>Because it requires low holding duration</a:t>
            </a:r>
            <a:endParaRPr sz="1800">
              <a:solidFill>
                <a:srgbClr val="9900FF"/>
              </a:solidFill>
            </a:endParaRPr>
          </a:p>
        </p:txBody>
      </p:sp>
      <p:sp>
        <p:nvSpPr>
          <p:cNvPr id="525" name="Google Shape;525;p49">
            <a:extLst>
              <a:ext uri="{FF2B5EF4-FFF2-40B4-BE49-F238E27FC236}">
                <a16:creationId xmlns:a16="http://schemas.microsoft.com/office/drawing/2014/main" id="{76FEFC63-891B-1286-B4FA-C2843DA4559B}"/>
              </a:ext>
            </a:extLst>
          </p:cNvPr>
          <p:cNvSpPr txBox="1"/>
          <p:nvPr/>
        </p:nvSpPr>
        <p:spPr>
          <a:xfrm>
            <a:off x="311700" y="1122513"/>
            <a:ext cx="5891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Employ hold-and-release</a:t>
            </a:r>
            <a:endParaRPr sz="1800" dirty="0">
              <a:solidFill>
                <a:schemeClr val="dk2"/>
              </a:solidFill>
            </a:endParaRPr>
          </a:p>
        </p:txBody>
      </p:sp>
      <p:pic>
        <p:nvPicPr>
          <p:cNvPr id="11" name="Picture 10">
            <a:extLst>
              <a:ext uri="{FF2B5EF4-FFF2-40B4-BE49-F238E27FC236}">
                <a16:creationId xmlns:a16="http://schemas.microsoft.com/office/drawing/2014/main" id="{FAF5CDCA-FFBF-54CC-11D4-AE5D6A753F89}"/>
              </a:ext>
            </a:extLst>
          </p:cNvPr>
          <p:cNvPicPr>
            <a:picLocks noChangeAspect="1"/>
          </p:cNvPicPr>
          <p:nvPr/>
        </p:nvPicPr>
        <p:blipFill>
          <a:blip r:embed="rId3"/>
          <a:stretch>
            <a:fillRect/>
          </a:stretch>
        </p:blipFill>
        <p:spPr>
          <a:xfrm>
            <a:off x="1743" y="1732388"/>
            <a:ext cx="3272633" cy="2456249"/>
          </a:xfrm>
          <a:prstGeom prst="rect">
            <a:avLst/>
          </a:prstGeom>
        </p:spPr>
      </p:pic>
      <p:pic>
        <p:nvPicPr>
          <p:cNvPr id="13" name="Picture 12">
            <a:extLst>
              <a:ext uri="{FF2B5EF4-FFF2-40B4-BE49-F238E27FC236}">
                <a16:creationId xmlns:a16="http://schemas.microsoft.com/office/drawing/2014/main" id="{0C68B7C1-18B3-C219-0910-C219F8E49003}"/>
              </a:ext>
            </a:extLst>
          </p:cNvPr>
          <p:cNvPicPr>
            <a:picLocks noChangeAspect="1"/>
          </p:cNvPicPr>
          <p:nvPr/>
        </p:nvPicPr>
        <p:blipFill>
          <a:blip r:embed="rId4"/>
          <a:stretch>
            <a:fillRect/>
          </a:stretch>
        </p:blipFill>
        <p:spPr>
          <a:xfrm>
            <a:off x="3090314" y="1732388"/>
            <a:ext cx="3225761" cy="2421070"/>
          </a:xfrm>
          <a:prstGeom prst="rect">
            <a:avLst/>
          </a:prstGeom>
        </p:spPr>
      </p:pic>
      <p:pic>
        <p:nvPicPr>
          <p:cNvPr id="9" name="Picture 8">
            <a:extLst>
              <a:ext uri="{FF2B5EF4-FFF2-40B4-BE49-F238E27FC236}">
                <a16:creationId xmlns:a16="http://schemas.microsoft.com/office/drawing/2014/main" id="{D78B1175-29B6-8904-C2D2-0DABAC436692}"/>
              </a:ext>
            </a:extLst>
          </p:cNvPr>
          <p:cNvPicPr>
            <a:picLocks noChangeAspect="1"/>
          </p:cNvPicPr>
          <p:nvPr/>
        </p:nvPicPr>
        <p:blipFill>
          <a:blip r:embed="rId5"/>
          <a:stretch>
            <a:fillRect/>
          </a:stretch>
        </p:blipFill>
        <p:spPr>
          <a:xfrm>
            <a:off x="5869626" y="1689001"/>
            <a:ext cx="3353339" cy="2516823"/>
          </a:xfrm>
          <a:prstGeom prst="rect">
            <a:avLst/>
          </a:prstGeom>
        </p:spPr>
      </p:pic>
    </p:spTree>
    <p:extLst>
      <p:ext uri="{BB962C8B-B14F-4D97-AF65-F5344CB8AC3E}">
        <p14:creationId xmlns:p14="http://schemas.microsoft.com/office/powerpoint/2010/main" val="4263238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 grpId="0"/>
      <p:bldP spid="523" grpId="0"/>
      <p:bldP spid="52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9">
          <a:extLst>
            <a:ext uri="{FF2B5EF4-FFF2-40B4-BE49-F238E27FC236}">
              <a16:creationId xmlns:a16="http://schemas.microsoft.com/office/drawing/2014/main" id="{94B453F4-76DD-7326-608F-8195DF8C39ED}"/>
            </a:ext>
          </a:extLst>
        </p:cNvPr>
        <p:cNvGrpSpPr/>
        <p:nvPr/>
      </p:nvGrpSpPr>
      <p:grpSpPr>
        <a:xfrm>
          <a:off x="0" y="0"/>
          <a:ext cx="0" cy="0"/>
          <a:chOff x="0" y="0"/>
          <a:chExt cx="0" cy="0"/>
        </a:xfrm>
      </p:grpSpPr>
      <p:sp>
        <p:nvSpPr>
          <p:cNvPr id="530" name="Google Shape;530;p50">
            <a:extLst>
              <a:ext uri="{FF2B5EF4-FFF2-40B4-BE49-F238E27FC236}">
                <a16:creationId xmlns:a16="http://schemas.microsoft.com/office/drawing/2014/main" id="{A92D1D87-CFCF-92B1-9D1C-04009D7ABE33}"/>
              </a:ext>
            </a:extLst>
          </p:cNvPr>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 </a:t>
            </a:r>
            <a:r>
              <a:rPr lang="en" sz="2800"/>
              <a:t>LOQ</a:t>
            </a:r>
            <a:endParaRPr sz="2800">
              <a:solidFill>
                <a:srgbClr val="000000"/>
              </a:solidFill>
            </a:endParaRPr>
          </a:p>
        </p:txBody>
      </p:sp>
      <p:sp>
        <p:nvSpPr>
          <p:cNvPr id="532" name="Google Shape;532;p50">
            <a:extLst>
              <a:ext uri="{FF2B5EF4-FFF2-40B4-BE49-F238E27FC236}">
                <a16:creationId xmlns:a16="http://schemas.microsoft.com/office/drawing/2014/main" id="{1CE99D2E-D7BE-8467-C866-B839AD12C272}"/>
              </a:ext>
            </a:extLst>
          </p:cNvPr>
          <p:cNvSpPr txBox="1"/>
          <p:nvPr/>
        </p:nvSpPr>
        <p:spPr>
          <a:xfrm>
            <a:off x="245413" y="1799025"/>
            <a:ext cx="3934650" cy="156963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dk2"/>
              </a:buClr>
              <a:buSzPts val="1800"/>
              <a:buChar char="-"/>
            </a:pPr>
            <a:r>
              <a:rPr lang="en-US" sz="1800" dirty="0">
                <a:solidFill>
                  <a:schemeClr val="dk2"/>
                </a:solidFill>
              </a:rPr>
              <a:t>LOQ handles the bursts effectively</a:t>
            </a:r>
          </a:p>
          <a:p>
            <a:pPr marL="914400" lvl="1" indent="-342900" algn="l" rtl="0">
              <a:spcBef>
                <a:spcPts val="0"/>
              </a:spcBef>
              <a:spcAft>
                <a:spcPts val="0"/>
              </a:spcAft>
              <a:buClr>
                <a:schemeClr val="dk2"/>
              </a:buClr>
              <a:buSzPts val="1800"/>
              <a:buChar char="-"/>
            </a:pPr>
            <a:r>
              <a:rPr lang="en" sz="1800" dirty="0">
                <a:solidFill>
                  <a:schemeClr val="dk2"/>
                </a:solidFill>
              </a:rPr>
              <a:t>Enhances order matching rate</a:t>
            </a:r>
            <a:endParaRPr sz="1800" dirty="0">
              <a:solidFill>
                <a:schemeClr val="dk2"/>
              </a:solidFill>
            </a:endParaRPr>
          </a:p>
          <a:p>
            <a:pPr marL="914400" lvl="1" indent="-342900" algn="l" rtl="0">
              <a:spcBef>
                <a:spcPts val="0"/>
              </a:spcBef>
              <a:spcAft>
                <a:spcPts val="0"/>
              </a:spcAft>
              <a:buClr>
                <a:schemeClr val="dk2"/>
              </a:buClr>
              <a:buSzPts val="1800"/>
              <a:buChar char="-"/>
            </a:pPr>
            <a:r>
              <a:rPr lang="en" sz="1800" dirty="0">
                <a:solidFill>
                  <a:schemeClr val="dk2"/>
                </a:solidFill>
              </a:rPr>
              <a:t>Decreases latency</a:t>
            </a:r>
            <a:endParaRPr sz="1800" dirty="0">
              <a:solidFill>
                <a:schemeClr val="dk2"/>
              </a:solidFill>
            </a:endParaRPr>
          </a:p>
        </p:txBody>
      </p:sp>
      <p:sp>
        <p:nvSpPr>
          <p:cNvPr id="533" name="Google Shape;533;p50">
            <a:extLst>
              <a:ext uri="{FF2B5EF4-FFF2-40B4-BE49-F238E27FC236}">
                <a16:creationId xmlns:a16="http://schemas.microsoft.com/office/drawing/2014/main" id="{79443B56-3B56-E175-09B2-54F3295DFD39}"/>
              </a:ext>
            </a:extLst>
          </p:cNvPr>
          <p:cNvSpPr/>
          <p:nvPr/>
        </p:nvSpPr>
        <p:spPr>
          <a:xfrm>
            <a:off x="5472100" y="245550"/>
            <a:ext cx="3119700" cy="971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4" name="Google Shape;534;p50">
            <a:extLst>
              <a:ext uri="{FF2B5EF4-FFF2-40B4-BE49-F238E27FC236}">
                <a16:creationId xmlns:a16="http://schemas.microsoft.com/office/drawing/2014/main" id="{3C7CD6CC-5A7F-F611-5AEF-45A5E4026D69}"/>
              </a:ext>
            </a:extLst>
          </p:cNvPr>
          <p:cNvSpPr/>
          <p:nvPr/>
        </p:nvSpPr>
        <p:spPr>
          <a:xfrm>
            <a:off x="8294275" y="868425"/>
            <a:ext cx="236100" cy="930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 name="Picture 4">
            <a:extLst>
              <a:ext uri="{FF2B5EF4-FFF2-40B4-BE49-F238E27FC236}">
                <a16:creationId xmlns:a16="http://schemas.microsoft.com/office/drawing/2014/main" id="{BFAA9F38-1FDF-EF7F-74D9-234E7B108B0B}"/>
              </a:ext>
            </a:extLst>
          </p:cNvPr>
          <p:cNvPicPr>
            <a:picLocks noChangeAspect="1"/>
          </p:cNvPicPr>
          <p:nvPr/>
        </p:nvPicPr>
        <p:blipFill>
          <a:blip r:embed="rId3"/>
          <a:stretch>
            <a:fillRect/>
          </a:stretch>
        </p:blipFill>
        <p:spPr>
          <a:xfrm>
            <a:off x="4260300" y="325950"/>
            <a:ext cx="4572000" cy="4572000"/>
          </a:xfrm>
          <a:prstGeom prst="rect">
            <a:avLst/>
          </a:prstGeom>
        </p:spPr>
      </p:pic>
      <p:sp>
        <p:nvSpPr>
          <p:cNvPr id="4" name="TextBox 3">
            <a:extLst>
              <a:ext uri="{FF2B5EF4-FFF2-40B4-BE49-F238E27FC236}">
                <a16:creationId xmlns:a16="http://schemas.microsoft.com/office/drawing/2014/main" id="{A2B9092B-11A8-530C-24BB-E9D0B7A1153F}"/>
              </a:ext>
            </a:extLst>
          </p:cNvPr>
          <p:cNvSpPr txBox="1"/>
          <p:nvPr/>
        </p:nvSpPr>
        <p:spPr>
          <a:xfrm>
            <a:off x="7607550" y="3699510"/>
            <a:ext cx="984250" cy="307777"/>
          </a:xfrm>
          <a:prstGeom prst="rect">
            <a:avLst/>
          </a:prstGeom>
          <a:solidFill>
            <a:schemeClr val="bg1"/>
          </a:solidFill>
        </p:spPr>
        <p:txBody>
          <a:bodyPr wrap="square" rtlCol="0">
            <a:spAutoFit/>
          </a:bodyPr>
          <a:lstStyle/>
          <a:p>
            <a:r>
              <a:rPr lang="en-US" dirty="0"/>
              <a:t>LOQ</a:t>
            </a:r>
          </a:p>
        </p:txBody>
      </p:sp>
    </p:spTree>
    <p:extLst>
      <p:ext uri="{BB962C8B-B14F-4D97-AF65-F5344CB8AC3E}">
        <p14:creationId xmlns:p14="http://schemas.microsoft.com/office/powerpoint/2010/main" val="1482704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51"/>
          <p:cNvSpPr txBox="1"/>
          <p:nvPr/>
        </p:nvSpPr>
        <p:spPr>
          <a:xfrm>
            <a:off x="311700" y="445025"/>
            <a:ext cx="8520600" cy="572700"/>
          </a:xfrm>
          <a:prstGeom prst="rect">
            <a:avLst/>
          </a:prstGeom>
          <a:noFill/>
          <a:ln>
            <a:noFill/>
          </a:ln>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2800">
                <a:solidFill>
                  <a:srgbClr val="000000"/>
                </a:solidFill>
              </a:rPr>
              <a:t>Evaluation: </a:t>
            </a:r>
            <a:r>
              <a:rPr lang="en" sz="2800"/>
              <a:t>LOQ</a:t>
            </a:r>
            <a:endParaRPr sz="2800">
              <a:solidFill>
                <a:srgbClr val="000000"/>
              </a:solidFill>
            </a:endParaRPr>
          </a:p>
        </p:txBody>
      </p:sp>
      <p:sp>
        <p:nvSpPr>
          <p:cNvPr id="541" name="Google Shape;541;p51"/>
          <p:cNvSpPr/>
          <p:nvPr/>
        </p:nvSpPr>
        <p:spPr>
          <a:xfrm>
            <a:off x="8294275" y="868425"/>
            <a:ext cx="236100" cy="930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3" name="Google Shape;543;p51"/>
          <p:cNvSpPr txBox="1"/>
          <p:nvPr/>
        </p:nvSpPr>
        <p:spPr>
          <a:xfrm>
            <a:off x="311700" y="2243450"/>
            <a:ext cx="3381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LOQ performance increases as book depth increases</a:t>
            </a:r>
            <a:endParaRPr sz="1800">
              <a:solidFill>
                <a:schemeClr val="dk2"/>
              </a:solidFill>
            </a:endParaRPr>
          </a:p>
        </p:txBody>
      </p:sp>
      <p:pic>
        <p:nvPicPr>
          <p:cNvPr id="3" name="Picture 2">
            <a:extLst>
              <a:ext uri="{FF2B5EF4-FFF2-40B4-BE49-F238E27FC236}">
                <a16:creationId xmlns:a16="http://schemas.microsoft.com/office/drawing/2014/main" id="{82245360-1321-5399-5EA9-2A36C11E4832}"/>
              </a:ext>
            </a:extLst>
          </p:cNvPr>
          <p:cNvPicPr>
            <a:picLocks noChangeAspect="1"/>
          </p:cNvPicPr>
          <p:nvPr/>
        </p:nvPicPr>
        <p:blipFill>
          <a:blip r:embed="rId3"/>
          <a:stretch>
            <a:fillRect/>
          </a:stretch>
        </p:blipFill>
        <p:spPr>
          <a:xfrm>
            <a:off x="4572000" y="298035"/>
            <a:ext cx="4547430" cy="4547430"/>
          </a:xfrm>
          <a:prstGeom prst="rect">
            <a:avLst/>
          </a:prstGeom>
        </p:spPr>
      </p:pic>
      <p:sp>
        <p:nvSpPr>
          <p:cNvPr id="544" name="Google Shape;544;p51"/>
          <p:cNvSpPr/>
          <p:nvPr/>
        </p:nvSpPr>
        <p:spPr>
          <a:xfrm>
            <a:off x="4094430" y="237050"/>
            <a:ext cx="5025000" cy="20064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nodeType="clickEffect">
                                  <p:stCondLst>
                                    <p:cond delay="0"/>
                                  </p:stCondLst>
                                  <p:childTnLst>
                                    <p:animEffect transition="out" filter="fade">
                                      <p:cBhvr>
                                        <p:cTn id="10" dur="1000"/>
                                        <p:tgtEl>
                                          <p:spTgt spid="544"/>
                                        </p:tgtEl>
                                      </p:cBhvr>
                                    </p:animEffect>
                                    <p:set>
                                      <p:cBhvr>
                                        <p:cTn id="11" dur="1" fill="hold">
                                          <p:stCondLst>
                                            <p:cond delay="1000"/>
                                          </p:stCondLst>
                                        </p:cTn>
                                        <p:tgtEl>
                                          <p:spTgt spid="5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Steps</a:t>
            </a:r>
            <a:endParaRPr/>
          </a:p>
        </p:txBody>
      </p:sp>
      <p:sp>
        <p:nvSpPr>
          <p:cNvPr id="550" name="Google Shape;550;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Equivalence between price time priority matching algorithm and LOQ</a:t>
            </a:r>
            <a:endParaRPr dirty="0"/>
          </a:p>
          <a:p>
            <a:pPr marL="914400" lvl="1" indent="-317500" algn="l" rtl="0">
              <a:spcBef>
                <a:spcPts val="0"/>
              </a:spcBef>
              <a:spcAft>
                <a:spcPts val="0"/>
              </a:spcAft>
              <a:buSzPts val="1400"/>
              <a:buChar char="-"/>
            </a:pPr>
            <a:r>
              <a:rPr lang="en" dirty="0"/>
              <a:t>LOQ is a distributed price time priority algorithm</a:t>
            </a:r>
            <a:endParaRPr dirty="0"/>
          </a:p>
          <a:p>
            <a:pPr marL="457200" lvl="0" indent="0" algn="l" rtl="0">
              <a:spcBef>
                <a:spcPts val="1200"/>
              </a:spcBef>
              <a:spcAft>
                <a:spcPts val="0"/>
              </a:spcAft>
              <a:buNone/>
            </a:pPr>
            <a:endParaRPr dirty="0"/>
          </a:p>
          <a:p>
            <a:pPr marL="457200" lvl="0" indent="-342900" algn="l" rtl="0">
              <a:spcBef>
                <a:spcPts val="1200"/>
              </a:spcBef>
              <a:spcAft>
                <a:spcPts val="0"/>
              </a:spcAft>
              <a:buSzPts val="1800"/>
              <a:buChar char="-"/>
            </a:pPr>
            <a:r>
              <a:rPr lang="en" dirty="0"/>
              <a:t>Designing exchange from the perspective of a cloud provider</a:t>
            </a:r>
            <a:endParaRPr dirty="0"/>
          </a:p>
          <a:p>
            <a:pPr marL="914400" lvl="1" indent="-317500" algn="l" rtl="0">
              <a:spcBef>
                <a:spcPts val="0"/>
              </a:spcBef>
              <a:spcAft>
                <a:spcPts val="0"/>
              </a:spcAft>
              <a:buSzPts val="1400"/>
              <a:buChar char="-"/>
            </a:pPr>
            <a:r>
              <a:rPr lang="en" dirty="0"/>
              <a:t>Lower level control over the network (</a:t>
            </a:r>
            <a:r>
              <a:rPr lang="en" dirty="0" err="1"/>
              <a:t>SmartNICs</a:t>
            </a:r>
            <a:r>
              <a:rPr lang="en" dirty="0"/>
              <a:t>, fine grained information about data path, better guarantees)</a:t>
            </a:r>
            <a:br>
              <a:rPr lang="en" dirty="0"/>
            </a:b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3"/>
          <p:cNvSpPr txBox="1"/>
          <p:nvPr/>
        </p:nvSpPr>
        <p:spPr>
          <a:xfrm>
            <a:off x="2754125" y="1750975"/>
            <a:ext cx="3182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Thank you for your attention!</a:t>
            </a:r>
            <a:endParaRPr sz="1800" dirty="0">
              <a:solidFill>
                <a:schemeClr val="dk2"/>
              </a:solidFill>
            </a:endParaRPr>
          </a:p>
        </p:txBody>
      </p:sp>
      <p:sp>
        <p:nvSpPr>
          <p:cNvPr id="556" name="Google Shape;556;p53"/>
          <p:cNvSpPr txBox="1"/>
          <p:nvPr/>
        </p:nvSpPr>
        <p:spPr>
          <a:xfrm>
            <a:off x="3651125" y="2212675"/>
            <a:ext cx="13887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dirty="0">
                <a:solidFill>
                  <a:schemeClr val="dk2"/>
                </a:solidFill>
              </a:rPr>
              <a:t>Questions!</a:t>
            </a:r>
            <a:endParaRPr sz="1800" dirty="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3" name="Picture 2">
            <a:extLst>
              <a:ext uri="{FF2B5EF4-FFF2-40B4-BE49-F238E27FC236}">
                <a16:creationId xmlns:a16="http://schemas.microsoft.com/office/drawing/2014/main" id="{52498E88-D9C5-17E4-6689-45C1EBCE1DCC}"/>
              </a:ext>
            </a:extLst>
          </p:cNvPr>
          <p:cNvPicPr>
            <a:picLocks noChangeAspect="1"/>
          </p:cNvPicPr>
          <p:nvPr/>
        </p:nvPicPr>
        <p:blipFill>
          <a:blip r:embed="rId3"/>
          <a:stretch>
            <a:fillRect/>
          </a:stretch>
        </p:blipFill>
        <p:spPr>
          <a:xfrm>
            <a:off x="3280514" y="639432"/>
            <a:ext cx="3164126" cy="2348219"/>
          </a:xfrm>
          <a:prstGeom prst="rect">
            <a:avLst/>
          </a:prstGeom>
        </p:spPr>
      </p:pic>
      <p:sp>
        <p:nvSpPr>
          <p:cNvPr id="73" name="Google Shape;73;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Primer On Financial Exchanges</a:t>
            </a:r>
            <a:endParaRPr/>
          </a:p>
        </p:txBody>
      </p:sp>
      <p:sp>
        <p:nvSpPr>
          <p:cNvPr id="74" name="Google Shape;74;p16"/>
          <p:cNvSpPr txBox="1">
            <a:spLocks noGrp="1"/>
          </p:cNvSpPr>
          <p:nvPr>
            <p:ph type="body" idx="1"/>
          </p:nvPr>
        </p:nvSpPr>
        <p:spPr>
          <a:xfrm>
            <a:off x="209900" y="2639375"/>
            <a:ext cx="8832300" cy="1944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Many matching algorithms exist – </a:t>
            </a:r>
            <a:r>
              <a:rPr lang="en" i="1" dirty="0"/>
              <a:t>price time priority</a:t>
            </a:r>
            <a:r>
              <a:rPr lang="en" dirty="0"/>
              <a:t> is widespread</a:t>
            </a:r>
            <a:endParaRPr dirty="0"/>
          </a:p>
          <a:p>
            <a:pPr marL="457200" lvl="0" indent="-342900" algn="l" rtl="0">
              <a:spcBef>
                <a:spcPts val="0"/>
              </a:spcBef>
              <a:spcAft>
                <a:spcPts val="0"/>
              </a:spcAft>
              <a:buSzPts val="1800"/>
              <a:buChar char="-"/>
            </a:pPr>
            <a:r>
              <a:rPr lang="en" dirty="0"/>
              <a:t>Orders belonging to a price level in the LOB are sorted based on when they were received – earlier orders get priority while matching by the ME</a:t>
            </a:r>
          </a:p>
          <a:p>
            <a:pPr lvl="0">
              <a:buChar char="-"/>
            </a:pPr>
            <a:r>
              <a:rPr lang="en" dirty="0"/>
              <a:t>Orders with prices closer to the mid-price have higher chances of getting matched with other orders</a:t>
            </a:r>
            <a:endParaRPr dirty="0"/>
          </a:p>
        </p:txBody>
      </p:sp>
      <p:sp>
        <p:nvSpPr>
          <p:cNvPr id="76" name="Google Shape;76;p16"/>
          <p:cNvSpPr txBox="1"/>
          <p:nvPr/>
        </p:nvSpPr>
        <p:spPr>
          <a:xfrm>
            <a:off x="1476025" y="1694150"/>
            <a:ext cx="2224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2"/>
                </a:solidFill>
              </a:rPr>
              <a:t>An LOB snapshot:</a:t>
            </a:r>
            <a:endParaRPr sz="1800">
              <a:solidFill>
                <a:schemeClr val="dk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Challenging Migration</a:t>
            </a:r>
            <a:endParaRPr/>
          </a:p>
        </p:txBody>
      </p:sp>
      <p:pic>
        <p:nvPicPr>
          <p:cNvPr id="3" name="Picture 2" descr="A green line graph with numbers&#10;&#10;Description automatically generated">
            <a:extLst>
              <a:ext uri="{FF2B5EF4-FFF2-40B4-BE49-F238E27FC236}">
                <a16:creationId xmlns:a16="http://schemas.microsoft.com/office/drawing/2014/main" id="{71FB9807-AF8C-D7AC-9AE7-E083C875F48E}"/>
              </a:ext>
            </a:extLst>
          </p:cNvPr>
          <p:cNvPicPr>
            <a:picLocks noChangeAspect="1"/>
          </p:cNvPicPr>
          <p:nvPr/>
        </p:nvPicPr>
        <p:blipFill>
          <a:blip r:embed="rId3"/>
          <a:stretch>
            <a:fillRect/>
          </a:stretch>
        </p:blipFill>
        <p:spPr>
          <a:xfrm>
            <a:off x="311700" y="2434691"/>
            <a:ext cx="8129392" cy="2708809"/>
          </a:xfrm>
          <a:prstGeom prst="rect">
            <a:avLst/>
          </a:prstGeom>
        </p:spPr>
      </p:pic>
      <p:sp>
        <p:nvSpPr>
          <p:cNvPr id="82" name="Google Shape;82;p17"/>
          <p:cNvSpPr txBox="1">
            <a:spLocks noGrp="1"/>
          </p:cNvSpPr>
          <p:nvPr>
            <p:ph type="body" idx="1"/>
          </p:nvPr>
        </p:nvSpPr>
        <p:spPr>
          <a:xfrm>
            <a:off x="311700" y="1064793"/>
            <a:ext cx="8520600" cy="1672144"/>
          </a:xfrm>
          <a:prstGeom prst="rect">
            <a:avLst/>
          </a:prstGeom>
        </p:spPr>
        <p:txBody>
          <a:bodyPr spcFirstLastPara="1" wrap="square" lIns="91425" tIns="91425" rIns="91425" bIns="91425" anchor="t" anchorCtr="0">
            <a:normAutofit fontScale="85000" lnSpcReduction="20000"/>
          </a:bodyPr>
          <a:lstStyle/>
          <a:p>
            <a:r>
              <a:rPr lang="en" dirty="0"/>
              <a:t>Stringent networking requirements</a:t>
            </a:r>
            <a:endParaRPr dirty="0"/>
          </a:p>
          <a:p>
            <a:pPr lvl="1"/>
            <a:r>
              <a:rPr lang="en" dirty="0"/>
              <a:t>Heavily engineered on-premises infrastructure</a:t>
            </a:r>
          </a:p>
          <a:p>
            <a:pPr lvl="1"/>
            <a:r>
              <a:rPr lang="en-US" dirty="0"/>
              <a:t>Low jitter, high fanout switches</a:t>
            </a:r>
          </a:p>
          <a:p>
            <a:pPr lvl="1"/>
            <a:r>
              <a:rPr lang="en-US" dirty="0"/>
              <a:t>Equal length wires</a:t>
            </a:r>
            <a:br>
              <a:rPr lang="en-US" dirty="0"/>
            </a:br>
            <a:endParaRPr dirty="0"/>
          </a:p>
          <a:p>
            <a:r>
              <a:rPr lang="en" dirty="0"/>
              <a:t>Public cloud does not provide much network control to a tenant</a:t>
            </a:r>
            <a:endParaRPr dirty="0"/>
          </a:p>
          <a:p>
            <a:pPr lvl="1"/>
            <a:r>
              <a:rPr lang="en" dirty="0"/>
              <a:t>Doesn’t allow me to equalize their wires</a:t>
            </a:r>
          </a:p>
          <a:p>
            <a:pPr lvl="1"/>
            <a:r>
              <a:rPr lang="en" dirty="0"/>
              <a:t>Cloud is </a:t>
            </a:r>
            <a:r>
              <a:rPr lang="en" i="1" dirty="0"/>
              <a:t>best-effort</a:t>
            </a:r>
            <a:r>
              <a:rPr lang="en" dirty="0"/>
              <a:t> characterized by non-determinism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dissolv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106" name="Google Shape;106;p18"/>
          <p:cNvSpPr/>
          <p:nvPr/>
        </p:nvSpPr>
        <p:spPr>
          <a:xfrm>
            <a:off x="209850" y="4036401"/>
            <a:ext cx="8724300" cy="1027200"/>
          </a:xfrm>
          <a:prstGeom prst="rect">
            <a:avLst/>
          </a:prstGeom>
          <a:noFill/>
          <a:ln w="9525" cap="flat" cmpd="sng">
            <a:solidFill>
              <a:srgbClr val="38761D"/>
            </a:solidFill>
            <a:prstDash val="dash"/>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8" name="Google Shape;88;p18"/>
          <p:cNvSpPr/>
          <p:nvPr/>
        </p:nvSpPr>
        <p:spPr>
          <a:xfrm>
            <a:off x="433824" y="4100956"/>
            <a:ext cx="2582700" cy="61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9" name="Google Shape;89;p18"/>
          <p:cNvSpPr/>
          <p:nvPr/>
        </p:nvSpPr>
        <p:spPr>
          <a:xfrm>
            <a:off x="293250" y="1114050"/>
            <a:ext cx="8557500" cy="95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a:t>
            </a:r>
            <a:endParaRPr dirty="0"/>
          </a:p>
        </p:txBody>
      </p:sp>
      <p:sp>
        <p:nvSpPr>
          <p:cNvPr id="91" name="Google Shape;91;p18"/>
          <p:cNvSpPr txBox="1">
            <a:spLocks noGrp="1"/>
          </p:cNvSpPr>
          <p:nvPr>
            <p:ph type="body" idx="1"/>
          </p:nvPr>
        </p:nvSpPr>
        <p:spPr>
          <a:xfrm>
            <a:off x="311700" y="1243100"/>
            <a:ext cx="8520600" cy="9528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solidFill>
                  <a:schemeClr val="accent1"/>
                </a:solidFill>
              </a:rPr>
              <a:t>How do we architect an exchange to support efficient communication between the exchange and ~1000 participants in the public cloud?</a:t>
            </a:r>
            <a:endParaRPr dirty="0"/>
          </a:p>
        </p:txBody>
      </p:sp>
      <p:sp>
        <p:nvSpPr>
          <p:cNvPr id="92" name="Google Shape;92;p18"/>
          <p:cNvSpPr/>
          <p:nvPr/>
        </p:nvSpPr>
        <p:spPr>
          <a:xfrm>
            <a:off x="987063" y="3176142"/>
            <a:ext cx="1490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Market data multicast</a:t>
            </a:r>
            <a:endParaRPr/>
          </a:p>
        </p:txBody>
      </p:sp>
      <p:sp>
        <p:nvSpPr>
          <p:cNvPr id="93" name="Google Shape;93;p18"/>
          <p:cNvSpPr/>
          <p:nvPr/>
        </p:nvSpPr>
        <p:spPr>
          <a:xfrm>
            <a:off x="3460319" y="3191006"/>
            <a:ext cx="1490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Bursty order submission</a:t>
            </a:r>
            <a:endParaRPr dirty="0"/>
          </a:p>
        </p:txBody>
      </p:sp>
      <p:sp>
        <p:nvSpPr>
          <p:cNvPr id="96" name="Google Shape;96;p18"/>
          <p:cNvSpPr txBox="1"/>
          <p:nvPr/>
        </p:nvSpPr>
        <p:spPr>
          <a:xfrm>
            <a:off x="376972" y="4100694"/>
            <a:ext cx="2854526" cy="61552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2"/>
                </a:solidFill>
              </a:rPr>
              <a:t>Low latency with low spatial and temporal variance for ~1K MPs</a:t>
            </a:r>
            <a:endParaRPr>
              <a:solidFill>
                <a:schemeClr val="dk2"/>
              </a:solidFill>
            </a:endParaRPr>
          </a:p>
        </p:txBody>
      </p:sp>
      <p:sp>
        <p:nvSpPr>
          <p:cNvPr id="97" name="Google Shape;97;p18"/>
          <p:cNvSpPr/>
          <p:nvPr/>
        </p:nvSpPr>
        <p:spPr>
          <a:xfrm>
            <a:off x="3288349" y="4100956"/>
            <a:ext cx="2582700" cy="615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8"/>
          <p:cNvSpPr txBox="1"/>
          <p:nvPr/>
        </p:nvSpPr>
        <p:spPr>
          <a:xfrm>
            <a:off x="3295699" y="4100694"/>
            <a:ext cx="2568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2"/>
                </a:solidFill>
              </a:rPr>
              <a:t>Low order latency and high order matching rate</a:t>
            </a:r>
            <a:endParaRPr dirty="0">
              <a:solidFill>
                <a:schemeClr val="dk2"/>
              </a:solidFill>
            </a:endParaRPr>
          </a:p>
        </p:txBody>
      </p:sp>
      <p:sp>
        <p:nvSpPr>
          <p:cNvPr id="103" name="Google Shape;103;p18"/>
          <p:cNvSpPr/>
          <p:nvPr/>
        </p:nvSpPr>
        <p:spPr>
          <a:xfrm>
            <a:off x="6150224" y="4100955"/>
            <a:ext cx="2575350" cy="777137"/>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5" name="Google Shape;105;p18"/>
          <p:cNvSpPr txBox="1"/>
          <p:nvPr/>
        </p:nvSpPr>
        <p:spPr>
          <a:xfrm>
            <a:off x="6134828" y="4098770"/>
            <a:ext cx="26322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2"/>
                </a:solidFill>
              </a:rPr>
              <a:t>Performance vs security trade-offs while achieving the same abstraction as of on-premises</a:t>
            </a:r>
            <a:endParaRPr dirty="0">
              <a:solidFill>
                <a:schemeClr val="dk2"/>
              </a:solidFill>
            </a:endParaRPr>
          </a:p>
        </p:txBody>
      </p:sp>
      <p:sp>
        <p:nvSpPr>
          <p:cNvPr id="107" name="Google Shape;107;p18"/>
          <p:cNvSpPr txBox="1"/>
          <p:nvPr/>
        </p:nvSpPr>
        <p:spPr>
          <a:xfrm>
            <a:off x="169349" y="4666156"/>
            <a:ext cx="918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38761D"/>
                </a:solidFill>
              </a:rPr>
              <a:t>Jasper</a:t>
            </a:r>
            <a:endParaRPr sz="1800">
              <a:solidFill>
                <a:srgbClr val="38761D"/>
              </a:solidFill>
            </a:endParaRPr>
          </a:p>
        </p:txBody>
      </p:sp>
      <p:sp>
        <p:nvSpPr>
          <p:cNvPr id="5" name="Rounded Rectangle 4">
            <a:extLst>
              <a:ext uri="{FF2B5EF4-FFF2-40B4-BE49-F238E27FC236}">
                <a16:creationId xmlns:a16="http://schemas.microsoft.com/office/drawing/2014/main" id="{5C67B5DA-FD6C-008A-2498-0908396FF686}"/>
              </a:ext>
            </a:extLst>
          </p:cNvPr>
          <p:cNvSpPr/>
          <p:nvPr/>
        </p:nvSpPr>
        <p:spPr>
          <a:xfrm>
            <a:off x="838938" y="2114550"/>
            <a:ext cx="149040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Exchange to MP</a:t>
            </a:r>
          </a:p>
        </p:txBody>
      </p:sp>
      <p:sp>
        <p:nvSpPr>
          <p:cNvPr id="6" name="Rounded Rectangle 5">
            <a:extLst>
              <a:ext uri="{FF2B5EF4-FFF2-40B4-BE49-F238E27FC236}">
                <a16:creationId xmlns:a16="http://schemas.microsoft.com/office/drawing/2014/main" id="{79C544CD-DD84-5A8F-E2FA-BCAB87B87DC8}"/>
              </a:ext>
            </a:extLst>
          </p:cNvPr>
          <p:cNvSpPr/>
          <p:nvPr/>
        </p:nvSpPr>
        <p:spPr>
          <a:xfrm>
            <a:off x="6229588" y="2113643"/>
            <a:ext cx="2224804" cy="871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Strong security boundaries</a:t>
            </a:r>
          </a:p>
        </p:txBody>
      </p:sp>
      <p:sp>
        <p:nvSpPr>
          <p:cNvPr id="7" name="Plus 6">
            <a:extLst>
              <a:ext uri="{FF2B5EF4-FFF2-40B4-BE49-F238E27FC236}">
                <a16:creationId xmlns:a16="http://schemas.microsoft.com/office/drawing/2014/main" id="{487D15D4-3824-EE62-7FF1-4BCC1E9A8E5A}"/>
              </a:ext>
            </a:extLst>
          </p:cNvPr>
          <p:cNvSpPr/>
          <p:nvPr/>
        </p:nvSpPr>
        <p:spPr>
          <a:xfrm>
            <a:off x="5284467" y="2216784"/>
            <a:ext cx="586582" cy="590521"/>
          </a:xfrm>
          <a:prstGeom prst="mathPlus">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 name="Down Arrow 8">
            <a:extLst>
              <a:ext uri="{FF2B5EF4-FFF2-40B4-BE49-F238E27FC236}">
                <a16:creationId xmlns:a16="http://schemas.microsoft.com/office/drawing/2014/main" id="{32900F8D-FC29-BB03-9650-AFECDD61A71E}"/>
              </a:ext>
            </a:extLst>
          </p:cNvPr>
          <p:cNvSpPr/>
          <p:nvPr/>
        </p:nvSpPr>
        <p:spPr>
          <a:xfrm>
            <a:off x="1491258" y="2828189"/>
            <a:ext cx="241005" cy="4018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2" name="Down Arrow 11">
            <a:extLst>
              <a:ext uri="{FF2B5EF4-FFF2-40B4-BE49-F238E27FC236}">
                <a16:creationId xmlns:a16="http://schemas.microsoft.com/office/drawing/2014/main" id="{CF573672-62D2-23B7-3548-CB330EEA1CAD}"/>
              </a:ext>
            </a:extLst>
          </p:cNvPr>
          <p:cNvSpPr/>
          <p:nvPr/>
        </p:nvSpPr>
        <p:spPr>
          <a:xfrm>
            <a:off x="1488192" y="3796519"/>
            <a:ext cx="241005" cy="4018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3" name="Down Arrow 12">
            <a:extLst>
              <a:ext uri="{FF2B5EF4-FFF2-40B4-BE49-F238E27FC236}">
                <a16:creationId xmlns:a16="http://schemas.microsoft.com/office/drawing/2014/main" id="{8800D918-AF91-CD88-05DB-F5E62058ACA3}"/>
              </a:ext>
            </a:extLst>
          </p:cNvPr>
          <p:cNvSpPr/>
          <p:nvPr/>
        </p:nvSpPr>
        <p:spPr>
          <a:xfrm>
            <a:off x="4090042" y="3797223"/>
            <a:ext cx="241005" cy="4018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 name="Plus 1">
            <a:extLst>
              <a:ext uri="{FF2B5EF4-FFF2-40B4-BE49-F238E27FC236}">
                <a16:creationId xmlns:a16="http://schemas.microsoft.com/office/drawing/2014/main" id="{5945C053-B1E9-E6EA-B9C8-BD1BC86400A5}"/>
              </a:ext>
            </a:extLst>
          </p:cNvPr>
          <p:cNvSpPr/>
          <p:nvPr/>
        </p:nvSpPr>
        <p:spPr>
          <a:xfrm>
            <a:off x="2520167" y="2276681"/>
            <a:ext cx="586582" cy="590521"/>
          </a:xfrm>
          <a:prstGeom prst="mathPlus">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 name="Rounded Rectangle 2">
            <a:extLst>
              <a:ext uri="{FF2B5EF4-FFF2-40B4-BE49-F238E27FC236}">
                <a16:creationId xmlns:a16="http://schemas.microsoft.com/office/drawing/2014/main" id="{CF58C9CC-0267-9A71-F833-D380A94F89BC}"/>
              </a:ext>
            </a:extLst>
          </p:cNvPr>
          <p:cNvSpPr/>
          <p:nvPr/>
        </p:nvSpPr>
        <p:spPr>
          <a:xfrm>
            <a:off x="3472526" y="2126023"/>
            <a:ext cx="1490401"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MP to Exchange</a:t>
            </a:r>
          </a:p>
        </p:txBody>
      </p:sp>
      <p:sp>
        <p:nvSpPr>
          <p:cNvPr id="4" name="Down Arrow 3">
            <a:extLst>
              <a:ext uri="{FF2B5EF4-FFF2-40B4-BE49-F238E27FC236}">
                <a16:creationId xmlns:a16="http://schemas.microsoft.com/office/drawing/2014/main" id="{4E7B1580-8F80-22E0-A5FD-1819B84D3D7D}"/>
              </a:ext>
            </a:extLst>
          </p:cNvPr>
          <p:cNvSpPr/>
          <p:nvPr/>
        </p:nvSpPr>
        <p:spPr>
          <a:xfrm>
            <a:off x="4089605" y="2875490"/>
            <a:ext cx="241005" cy="4018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8" name="Google Shape;93;p18">
            <a:extLst>
              <a:ext uri="{FF2B5EF4-FFF2-40B4-BE49-F238E27FC236}">
                <a16:creationId xmlns:a16="http://schemas.microsoft.com/office/drawing/2014/main" id="{A8D9307D-922E-E263-3E13-11DF982EA819}"/>
              </a:ext>
            </a:extLst>
          </p:cNvPr>
          <p:cNvSpPr/>
          <p:nvPr/>
        </p:nvSpPr>
        <p:spPr>
          <a:xfrm>
            <a:off x="6134828" y="3120175"/>
            <a:ext cx="2577079"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lvl="0" algn="ctr" rtl="0">
              <a:spcBef>
                <a:spcPts val="0"/>
              </a:spcBef>
              <a:spcAft>
                <a:spcPts val="0"/>
              </a:spcAft>
            </a:pPr>
            <a:r>
              <a:rPr lang="en-US" dirty="0"/>
              <a:t>Between multiple MPs &amp;</a:t>
            </a:r>
          </a:p>
          <a:p>
            <a:pPr lvl="0" algn="ctr" rtl="0">
              <a:spcBef>
                <a:spcPts val="0"/>
              </a:spcBef>
              <a:spcAft>
                <a:spcPts val="0"/>
              </a:spcAft>
            </a:pPr>
            <a:r>
              <a:rPr lang="en-US" dirty="0"/>
              <a:t>Between exchange and MPs</a:t>
            </a:r>
            <a:endParaRPr dirty="0"/>
          </a:p>
        </p:txBody>
      </p:sp>
      <p:sp>
        <p:nvSpPr>
          <p:cNvPr id="10" name="Down Arrow 9">
            <a:extLst>
              <a:ext uri="{FF2B5EF4-FFF2-40B4-BE49-F238E27FC236}">
                <a16:creationId xmlns:a16="http://schemas.microsoft.com/office/drawing/2014/main" id="{9D1A64B3-E536-E491-6611-0A459A0CB3DE}"/>
              </a:ext>
            </a:extLst>
          </p:cNvPr>
          <p:cNvSpPr/>
          <p:nvPr/>
        </p:nvSpPr>
        <p:spPr>
          <a:xfrm>
            <a:off x="7221487" y="2871074"/>
            <a:ext cx="241005" cy="3619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4" name="Down Arrow 13">
            <a:extLst>
              <a:ext uri="{FF2B5EF4-FFF2-40B4-BE49-F238E27FC236}">
                <a16:creationId xmlns:a16="http://schemas.microsoft.com/office/drawing/2014/main" id="{E47320E5-9143-F56E-FF2B-524E1F53D802}"/>
              </a:ext>
            </a:extLst>
          </p:cNvPr>
          <p:cNvSpPr/>
          <p:nvPr/>
        </p:nvSpPr>
        <p:spPr>
          <a:xfrm>
            <a:off x="7261973" y="3761529"/>
            <a:ext cx="241005" cy="401822"/>
          </a:xfrm>
          <a:prstGeom prst="downArrow">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0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88" grpId="0" animBg="1"/>
      <p:bldP spid="89" grpId="0" animBg="1"/>
      <p:bldP spid="91" grpId="0" build="p"/>
      <p:bldP spid="92" grpId="0" animBg="1"/>
      <p:bldP spid="93" grpId="0" animBg="1"/>
      <p:bldP spid="96" grpId="0"/>
      <p:bldP spid="97" grpId="0" animBg="1"/>
      <p:bldP spid="99" grpId="0"/>
      <p:bldP spid="103" grpId="0" animBg="1"/>
      <p:bldP spid="105" grpId="0"/>
      <p:bldP spid="107" grpId="0"/>
      <p:bldP spid="5" grpId="0" animBg="1"/>
      <p:bldP spid="6" grpId="0" animBg="1"/>
      <p:bldP spid="7" grpId="0" animBg="1"/>
      <p:bldP spid="9" grpId="0" animBg="1"/>
      <p:bldP spid="12" grpId="0" animBg="1"/>
      <p:bldP spid="13" grpId="0" animBg="1"/>
      <p:bldP spid="2" grpId="0" animBg="1"/>
      <p:bldP spid="3" grpId="0" animBg="1"/>
      <p:bldP spid="4" grpId="0" animBg="1"/>
      <p:bldP spid="8" grpId="0" animBg="1"/>
      <p:bldP spid="10"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does Jasper perform?</a:t>
            </a:r>
            <a:endParaRPr/>
          </a:p>
        </p:txBody>
      </p:sp>
      <p:sp>
        <p:nvSpPr>
          <p:cNvPr id="113" name="Google Shape;113;p19"/>
          <p:cNvSpPr/>
          <p:nvPr/>
        </p:nvSpPr>
        <p:spPr>
          <a:xfrm>
            <a:off x="1454100" y="1140700"/>
            <a:ext cx="5628300" cy="97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Median Multicast* latency for 1K receivers: ≤250 microseconds with a  </a:t>
            </a:r>
            <a:r>
              <a:rPr lang="en" dirty="0">
                <a:solidFill>
                  <a:schemeClr val="dk1"/>
                </a:solidFill>
              </a:rPr>
              <a:t>≤1 microsecond latency difference between any two receivers</a:t>
            </a:r>
            <a:endParaRPr dirty="0"/>
          </a:p>
        </p:txBody>
      </p:sp>
      <p:sp>
        <p:nvSpPr>
          <p:cNvPr id="114" name="Google Shape;114;p19"/>
          <p:cNvSpPr/>
          <p:nvPr/>
        </p:nvSpPr>
        <p:spPr>
          <a:xfrm>
            <a:off x="1454100" y="2261111"/>
            <a:ext cx="5628300" cy="697523"/>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&gt;50 % lower median latency than a previous system, CloudEx</a:t>
            </a:r>
            <a:endParaRPr dirty="0"/>
          </a:p>
        </p:txBody>
      </p:sp>
      <p:sp>
        <p:nvSpPr>
          <p:cNvPr id="115" name="Google Shape;115;p19"/>
          <p:cNvSpPr/>
          <p:nvPr/>
        </p:nvSpPr>
        <p:spPr>
          <a:xfrm>
            <a:off x="1454100" y="3147738"/>
            <a:ext cx="5628300" cy="97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Order submission service achieves 80+% higher order matching rate and 98% lower order latency than a naive design</a:t>
            </a:r>
            <a:endParaRPr dirty="0"/>
          </a:p>
        </p:txBody>
      </p:sp>
      <p:sp>
        <p:nvSpPr>
          <p:cNvPr id="116" name="Google Shape;116;p19"/>
          <p:cNvSpPr/>
          <p:nvPr/>
        </p:nvSpPr>
        <p:spPr>
          <a:xfrm>
            <a:off x="1454100" y="4268149"/>
            <a:ext cx="5628300" cy="54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Prototyped and evaluated on two clouds: AWS and GCP</a:t>
            </a:r>
            <a:endParaRPr/>
          </a:p>
        </p:txBody>
      </p:sp>
      <p:sp>
        <p:nvSpPr>
          <p:cNvPr id="2" name="TextBox 1">
            <a:extLst>
              <a:ext uri="{FF2B5EF4-FFF2-40B4-BE49-F238E27FC236}">
                <a16:creationId xmlns:a16="http://schemas.microsoft.com/office/drawing/2014/main" id="{64B280E6-F248-58A0-7FBC-B9285EF9A400}"/>
              </a:ext>
            </a:extLst>
          </p:cNvPr>
          <p:cNvSpPr txBox="1"/>
          <p:nvPr/>
        </p:nvSpPr>
        <p:spPr>
          <a:xfrm>
            <a:off x="7376762" y="4897279"/>
            <a:ext cx="2011496" cy="246221"/>
          </a:xfrm>
          <a:prstGeom prst="rect">
            <a:avLst/>
          </a:prstGeom>
          <a:noFill/>
        </p:spPr>
        <p:txBody>
          <a:bodyPr wrap="square" rtlCol="0">
            <a:spAutoFit/>
          </a:bodyPr>
          <a:lstStyle/>
          <a:p>
            <a:r>
              <a:rPr lang="en-US" sz="1000" dirty="0"/>
              <a:t>* Max latency to any receiver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dissolve">
                                      <p:cBhvr>
                                        <p:cTn id="7" dur="500"/>
                                        <p:tgtEl>
                                          <p:spTgt spid="1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14"/>
                                        </p:tgtEl>
                                        <p:attrNameLst>
                                          <p:attrName>style.visibility</p:attrName>
                                        </p:attrNameLst>
                                      </p:cBhvr>
                                      <p:to>
                                        <p:strVal val="visible"/>
                                      </p:to>
                                    </p:set>
                                    <p:animEffect transition="in" filter="dissolve">
                                      <p:cBhvr>
                                        <p:cTn id="14" dur="500"/>
                                        <p:tgtEl>
                                          <p:spTgt spid="114"/>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animEffect transition="in" filter="dissolve">
                                      <p:cBhvr>
                                        <p:cTn id="19" dur="500"/>
                                        <p:tgtEl>
                                          <p:spTgt spid="115"/>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16"/>
                                        </p:tgtEl>
                                        <p:attrNameLst>
                                          <p:attrName>style.visibility</p:attrName>
                                        </p:attrNameLst>
                                      </p:cBhvr>
                                      <p:to>
                                        <p:strVal val="visible"/>
                                      </p:to>
                                    </p:set>
                                    <p:animEffect transition="in" filter="dissolve">
                                      <p:cBhvr>
                                        <p:cTn id="24"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animBg="1"/>
      <p:bldP spid="114" grpId="0" animBg="1"/>
      <p:bldP spid="115" grpId="0" animBg="1"/>
      <p:bldP spid="116" grpId="0" animBg="1"/>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Jasper Overview</a:t>
            </a:r>
            <a:endParaRPr/>
          </a:p>
        </p:txBody>
      </p:sp>
      <p:sp>
        <p:nvSpPr>
          <p:cNvPr id="122" name="Google Shape;122;p20"/>
          <p:cNvSpPr/>
          <p:nvPr/>
        </p:nvSpPr>
        <p:spPr>
          <a:xfrm>
            <a:off x="831850" y="1392575"/>
            <a:ext cx="1490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Market data multicast</a:t>
            </a:r>
            <a:endParaRPr/>
          </a:p>
        </p:txBody>
      </p:sp>
      <p:sp>
        <p:nvSpPr>
          <p:cNvPr id="123" name="Google Shape;123;p20"/>
          <p:cNvSpPr/>
          <p:nvPr/>
        </p:nvSpPr>
        <p:spPr>
          <a:xfrm>
            <a:off x="3834500" y="1392575"/>
            <a:ext cx="1490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Bursty order submission</a:t>
            </a:r>
            <a:endParaRPr/>
          </a:p>
        </p:txBody>
      </p:sp>
      <p:sp>
        <p:nvSpPr>
          <p:cNvPr id="124" name="Google Shape;124;p20"/>
          <p:cNvSpPr/>
          <p:nvPr/>
        </p:nvSpPr>
        <p:spPr>
          <a:xfrm>
            <a:off x="6689025" y="1392575"/>
            <a:ext cx="1490400" cy="69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Trust Model</a:t>
            </a:r>
            <a:endParaRPr/>
          </a:p>
        </p:txBody>
      </p:sp>
      <p:sp>
        <p:nvSpPr>
          <p:cNvPr id="125" name="Google Shape;125;p20"/>
          <p:cNvSpPr txBox="1"/>
          <p:nvPr/>
        </p:nvSpPr>
        <p:spPr>
          <a:xfrm>
            <a:off x="361725" y="2654925"/>
            <a:ext cx="26622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a:solidFill>
                  <a:schemeClr val="dk2"/>
                </a:solidFill>
              </a:rPr>
              <a:t>An overlay tree for scaling multicast</a:t>
            </a:r>
            <a:br>
              <a:rPr lang="en">
                <a:solidFill>
                  <a:schemeClr val="dk2"/>
                </a:solidFill>
              </a:rPr>
            </a:b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Overlay techniques for countering various types of performance variance</a:t>
            </a:r>
            <a:endParaRPr>
              <a:solidFill>
                <a:schemeClr val="dk2"/>
              </a:solidFill>
            </a:endParaRPr>
          </a:p>
        </p:txBody>
      </p:sp>
      <p:sp>
        <p:nvSpPr>
          <p:cNvPr id="126" name="Google Shape;126;p20"/>
          <p:cNvSpPr txBox="1"/>
          <p:nvPr/>
        </p:nvSpPr>
        <p:spPr>
          <a:xfrm>
            <a:off x="3320975" y="2654925"/>
            <a:ext cx="2662200" cy="2339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a:solidFill>
                  <a:schemeClr val="dk2"/>
                </a:solidFill>
              </a:rPr>
              <a:t>Reuse the tree for scalable fan-in communication</a:t>
            </a:r>
            <a:br>
              <a:rPr lang="en">
                <a:solidFill>
                  <a:schemeClr val="dk2"/>
                </a:solidFill>
              </a:rPr>
            </a:b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Pacing at the tree nodes to avoid packet drops</a:t>
            </a:r>
            <a:br>
              <a:rPr lang="en">
                <a:solidFill>
                  <a:schemeClr val="dk2"/>
                </a:solidFill>
              </a:rPr>
            </a:br>
            <a:endParaRPr>
              <a:solidFill>
                <a:schemeClr val="dk2"/>
              </a:solidFill>
            </a:endParaRPr>
          </a:p>
          <a:p>
            <a:pPr marL="457200" lvl="0" indent="-317500" algn="l" rtl="0">
              <a:spcBef>
                <a:spcPts val="0"/>
              </a:spcBef>
              <a:spcAft>
                <a:spcPts val="0"/>
              </a:spcAft>
              <a:buClr>
                <a:schemeClr val="dk2"/>
              </a:buClr>
              <a:buSzPts val="1400"/>
              <a:buChar char="-"/>
            </a:pPr>
            <a:r>
              <a:rPr lang="en">
                <a:solidFill>
                  <a:schemeClr val="dk2"/>
                </a:solidFill>
              </a:rPr>
              <a:t>A special priority queue for enhancing order matching rate </a:t>
            </a:r>
            <a:endParaRPr>
              <a:solidFill>
                <a:schemeClr val="dk2"/>
              </a:solidFill>
            </a:endParaRPr>
          </a:p>
        </p:txBody>
      </p:sp>
      <p:sp>
        <p:nvSpPr>
          <p:cNvPr id="127" name="Google Shape;127;p20"/>
          <p:cNvSpPr txBox="1"/>
          <p:nvPr/>
        </p:nvSpPr>
        <p:spPr>
          <a:xfrm>
            <a:off x="5983175" y="2654925"/>
            <a:ext cx="26622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2"/>
              </a:buClr>
              <a:buSzPts val="1400"/>
              <a:buChar char="-"/>
            </a:pPr>
            <a:r>
              <a:rPr lang="en" dirty="0">
                <a:solidFill>
                  <a:schemeClr val="dk2"/>
                </a:solidFill>
              </a:rPr>
              <a:t>Various models are presented and their performance-security trade-off is discussed</a:t>
            </a:r>
            <a:endParaRPr dirty="0">
              <a:solidFill>
                <a:schemeClr val="dk2"/>
              </a:solidFill>
            </a:endParaRPr>
          </a:p>
        </p:txBody>
      </p:sp>
      <p:graphicFrame>
        <p:nvGraphicFramePr>
          <p:cNvPr id="2" name="Table 1">
            <a:extLst>
              <a:ext uri="{FF2B5EF4-FFF2-40B4-BE49-F238E27FC236}">
                <a16:creationId xmlns:a16="http://schemas.microsoft.com/office/drawing/2014/main" id="{DB9043B9-7A51-AF03-677E-628DF7DC3722}"/>
              </a:ext>
            </a:extLst>
          </p:cNvPr>
          <p:cNvGraphicFramePr>
            <a:graphicFrameLocks noGrp="1"/>
          </p:cNvGraphicFramePr>
          <p:nvPr>
            <p:extLst>
              <p:ext uri="{D42A27DB-BD31-4B8C-83A1-F6EECF244321}">
                <p14:modId xmlns:p14="http://schemas.microsoft.com/office/powerpoint/2010/main" val="1650287664"/>
              </p:ext>
            </p:extLst>
          </p:nvPr>
        </p:nvGraphicFramePr>
        <p:xfrm>
          <a:off x="7700" y="2218600"/>
          <a:ext cx="9144000" cy="304800"/>
        </p:xfrm>
        <a:graphic>
          <a:graphicData uri="http://schemas.openxmlformats.org/drawingml/2006/table">
            <a:tbl>
              <a:tblPr firstRow="1" bandRow="1">
                <a:tableStyleId>{F396BBB8-6DD4-4246-B7DC-829F4148562E}</a:tableStyleId>
              </a:tblPr>
              <a:tblGrid>
                <a:gridCol w="3048000">
                  <a:extLst>
                    <a:ext uri="{9D8B030D-6E8A-4147-A177-3AD203B41FA5}">
                      <a16:colId xmlns:a16="http://schemas.microsoft.com/office/drawing/2014/main" val="451815883"/>
                    </a:ext>
                  </a:extLst>
                </a:gridCol>
                <a:gridCol w="3048000">
                  <a:extLst>
                    <a:ext uri="{9D8B030D-6E8A-4147-A177-3AD203B41FA5}">
                      <a16:colId xmlns:a16="http://schemas.microsoft.com/office/drawing/2014/main" val="2234700262"/>
                    </a:ext>
                  </a:extLst>
                </a:gridCol>
                <a:gridCol w="3048000">
                  <a:extLst>
                    <a:ext uri="{9D8B030D-6E8A-4147-A177-3AD203B41FA5}">
                      <a16:colId xmlns:a16="http://schemas.microsoft.com/office/drawing/2014/main" val="122275652"/>
                    </a:ext>
                  </a:extLst>
                </a:gridCol>
              </a:tblGrid>
              <a:tr h="248093">
                <a:tc>
                  <a:txBody>
                    <a:bodyPr/>
                    <a:lstStyle/>
                    <a:p>
                      <a:r>
                        <a:rPr lang="en-US">
                          <a:solidFill>
                            <a:srgbClr val="7030A0"/>
                          </a:solidFill>
                        </a:rPr>
                        <a:t>Multicast</a:t>
                      </a:r>
                    </a:p>
                  </a:txBody>
                  <a:tcPr>
                    <a:pattFill prst="pct10">
                      <a:fgClr>
                        <a:schemeClr val="accent1"/>
                      </a:fgClr>
                      <a:bgClr>
                        <a:schemeClr val="bg1"/>
                      </a:bgClr>
                    </a:pattFill>
                  </a:tcPr>
                </a:tc>
                <a:tc>
                  <a:txBody>
                    <a:bodyPr/>
                    <a:lstStyle/>
                    <a:p>
                      <a:r>
                        <a:rPr lang="en-US" dirty="0">
                          <a:solidFill>
                            <a:srgbClr val="7030A0"/>
                          </a:solidFill>
                        </a:rPr>
                        <a:t>Bursty Orders</a:t>
                      </a:r>
                    </a:p>
                  </a:txBody>
                  <a:tcPr>
                    <a:pattFill prst="pct10">
                      <a:fgClr>
                        <a:schemeClr val="accent1"/>
                      </a:fgClr>
                      <a:bgClr>
                        <a:schemeClr val="bg1"/>
                      </a:bgClr>
                    </a:pattFill>
                  </a:tcPr>
                </a:tc>
                <a:tc>
                  <a:txBody>
                    <a:bodyPr/>
                    <a:lstStyle/>
                    <a:p>
                      <a:r>
                        <a:rPr lang="en-US" dirty="0">
                          <a:solidFill>
                            <a:srgbClr val="7030A0"/>
                          </a:solidFill>
                        </a:rPr>
                        <a:t>Trust</a:t>
                      </a:r>
                    </a:p>
                  </a:txBody>
                  <a:tcPr>
                    <a:pattFill prst="pct10">
                      <a:fgClr>
                        <a:schemeClr val="accent1"/>
                      </a:fgClr>
                      <a:bgClr>
                        <a:schemeClr val="bg1"/>
                      </a:bgClr>
                    </a:pattFill>
                  </a:tcPr>
                </a:tc>
                <a:extLst>
                  <a:ext uri="{0D108BD9-81ED-4DB2-BD59-A6C34878D82A}">
                    <a16:rowId xmlns:a16="http://schemas.microsoft.com/office/drawing/2014/main" val="350644826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2.46114E-17 -1.48148E-6 L -0.00087 -0.4321 " pathEditMode="relative" rAng="0" ptsTypes="AA">
                                      <p:cBhvr>
                                        <p:cTn id="34" dur="500" fill="hold"/>
                                        <p:tgtEl>
                                          <p:spTgt spid="2"/>
                                        </p:tgtEl>
                                        <p:attrNameLst>
                                          <p:attrName>ppt_x</p:attrName>
                                          <p:attrName>ppt_y</p:attrName>
                                        </p:attrNameLst>
                                      </p:cBhvr>
                                      <p:rCtr x="0" y="-201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2639</TotalTime>
  <Words>2862</Words>
  <Application>Microsoft Macintosh PowerPoint</Application>
  <PresentationFormat>On-screen Show (16:9)</PresentationFormat>
  <Paragraphs>479</Paragraphs>
  <Slides>45</Slides>
  <Notes>45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Wingdings</vt:lpstr>
      <vt:lpstr>Simple Light</vt:lpstr>
      <vt:lpstr>Jasper: Network Support For Scalable Financial Exchanges on the Public Cloud</vt:lpstr>
      <vt:lpstr>Benefits of Public Cloud for Financial Exchanges</vt:lpstr>
      <vt:lpstr>Various Ongoing Efforts</vt:lpstr>
      <vt:lpstr>Primer On Financial Exchanges</vt:lpstr>
      <vt:lpstr>Primer On Financial Exchanges</vt:lpstr>
      <vt:lpstr>Challenging Migration</vt:lpstr>
      <vt:lpstr>Problem</vt:lpstr>
      <vt:lpstr>How does Jasper perform?</vt:lpstr>
      <vt:lpstr>Jasper Overview</vt:lpstr>
      <vt:lpstr>Scalable Market Data Multicast</vt:lpstr>
      <vt:lpstr>Tuning Depth and Fanout</vt:lpstr>
      <vt:lpstr>Countering Various Performance Variations</vt:lpstr>
      <vt:lpstr>Round Robin Packet Spraying</vt:lpstr>
      <vt:lpstr>Round Robin Packet Spraying</vt:lpstr>
      <vt:lpstr>Round Robin Packet Spraying</vt:lpstr>
      <vt:lpstr>Round Robin Packet Spraying</vt:lpstr>
      <vt:lpstr>Round Robin Packet Spraying</vt:lpstr>
      <vt:lpstr>Round Robin Packet Spraying</vt:lpstr>
      <vt:lpstr>Proxy Hedging</vt:lpstr>
      <vt:lpstr>Proxy Hedging</vt:lpstr>
      <vt:lpstr>Market Data Multicast</vt:lpstr>
      <vt:lpstr>Remarks On (Outbound) Packet Losses</vt:lpstr>
      <vt:lpstr>Inbound Communication</vt:lpstr>
      <vt:lpstr>Inbound Communication</vt:lpstr>
      <vt:lpstr>Limit Order Queue</vt:lpstr>
      <vt:lpstr>Limit Order Queue</vt:lpstr>
      <vt:lpstr>Limit Order Queue</vt:lpstr>
      <vt:lpstr>Limit Order Queue</vt:lpstr>
      <vt:lpstr>Limit Order Queue</vt:lpstr>
      <vt:lpstr>Limit Order Queue</vt:lpstr>
      <vt:lpstr>Deconstructing LOQ</vt:lpstr>
      <vt:lpstr>Inbound Unfairness</vt:lpstr>
      <vt:lpstr>Order-Matching Fairness</vt:lpstr>
      <vt:lpstr>Trust Models</vt:lpstr>
      <vt:lpstr>Trust Models</vt:lpstr>
      <vt:lpstr>Trust Models</vt:lpstr>
      <vt:lpstr>Evaluation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Haseeb</cp:lastModifiedBy>
  <cp:revision>2</cp:revision>
  <dcterms:modified xsi:type="dcterms:W3CDTF">2024-12-04T03:14:28Z</dcterms:modified>
</cp:coreProperties>
</file>