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53d9f19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53d9f19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57dfda4c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57dfda4c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57dfda4c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57dfda4c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57dfda4c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57dfda4c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57dfda4c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57dfda4c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57dfda4c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57dfda4c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57dfda4c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57dfda4c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57dfda4c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57dfda4c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57dfda4c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57dfda4c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81cce50a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81cce50a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81cce50a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81cce50a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a53d9f197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a53d9f197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81cce50a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81cce50a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58a9d99d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58a9d99d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a53d9f197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a53d9f197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58a9d99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58a9d99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57dfda4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57dfda4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57dfda4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57dfda4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57dfda4c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57dfda4c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81cce50a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81cce50a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57dfda4c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57dfda4c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159825"/>
            <a:ext cx="8520600" cy="47367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sz="2300">
                <a:solidFill>
                  <a:schemeClr val="dk1"/>
                </a:solidFill>
                <a:latin typeface="Calibri"/>
                <a:ea typeface="Calibri"/>
                <a:cs typeface="Calibri"/>
                <a:sym typeface="Calibri"/>
              </a:rPr>
              <a:t>Name:                                                   Haseeb Shahzad</a:t>
            </a:r>
            <a:endParaRPr b="1"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b="1"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 sz="2300">
                <a:solidFill>
                  <a:schemeClr val="dk1"/>
                </a:solidFill>
                <a:latin typeface="Calibri"/>
                <a:ea typeface="Calibri"/>
                <a:cs typeface="Calibri"/>
                <a:sym typeface="Calibri"/>
              </a:rPr>
              <a:t>Roll No:                                                 5121202</a:t>
            </a:r>
            <a:endParaRPr b="1"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b="1"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 sz="2300">
                <a:solidFill>
                  <a:schemeClr val="dk1"/>
                </a:solidFill>
                <a:latin typeface="Calibri"/>
                <a:ea typeface="Calibri"/>
                <a:cs typeface="Calibri"/>
                <a:sym typeface="Calibri"/>
              </a:rPr>
              <a:t>Class:                                                     BS Data Analytics</a:t>
            </a:r>
            <a:endParaRPr b="1"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b="1"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 sz="2300">
                <a:solidFill>
                  <a:schemeClr val="dk1"/>
                </a:solidFill>
                <a:latin typeface="Calibri"/>
                <a:ea typeface="Calibri"/>
                <a:cs typeface="Calibri"/>
                <a:sym typeface="Calibri"/>
              </a:rPr>
              <a:t>Semester</a:t>
            </a:r>
            <a:r>
              <a:rPr b="1" lang="en" sz="2300">
                <a:solidFill>
                  <a:schemeClr val="dk1"/>
                </a:solidFill>
                <a:latin typeface="Calibri"/>
                <a:ea typeface="Calibri"/>
                <a:cs typeface="Calibri"/>
                <a:sym typeface="Calibri"/>
              </a:rPr>
              <a:t>:                                             5th</a:t>
            </a:r>
            <a:endParaRPr b="1"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b="1"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 sz="2300">
                <a:solidFill>
                  <a:schemeClr val="dk1"/>
                </a:solidFill>
                <a:latin typeface="Calibri"/>
                <a:ea typeface="Calibri"/>
                <a:cs typeface="Calibri"/>
                <a:sym typeface="Calibri"/>
              </a:rPr>
              <a:t>Subject:                                                 Data Warehouse</a:t>
            </a:r>
            <a:endParaRPr b="1"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b="1"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 sz="2300">
                <a:solidFill>
                  <a:schemeClr val="dk1"/>
                </a:solidFill>
                <a:latin typeface="Calibri"/>
                <a:ea typeface="Calibri"/>
                <a:cs typeface="Calibri"/>
                <a:sym typeface="Calibri"/>
              </a:rPr>
              <a:t>Project:                                                  </a:t>
            </a:r>
            <a:r>
              <a:rPr b="1" lang="en" sz="2300">
                <a:solidFill>
                  <a:schemeClr val="dk1"/>
                </a:solidFill>
                <a:latin typeface="Calibri"/>
                <a:ea typeface="Calibri"/>
                <a:cs typeface="Calibri"/>
                <a:sym typeface="Calibri"/>
              </a:rPr>
              <a:t>Google</a:t>
            </a:r>
            <a:r>
              <a:rPr b="1" lang="en" sz="2300">
                <a:solidFill>
                  <a:schemeClr val="dk1"/>
                </a:solidFill>
                <a:latin typeface="Calibri"/>
                <a:ea typeface="Calibri"/>
                <a:cs typeface="Calibri"/>
                <a:sym typeface="Calibri"/>
              </a:rPr>
              <a:t> </a:t>
            </a:r>
            <a:r>
              <a:rPr b="1" lang="en" sz="2300">
                <a:solidFill>
                  <a:schemeClr val="dk1"/>
                </a:solidFill>
                <a:latin typeface="Calibri"/>
                <a:ea typeface="Calibri"/>
                <a:cs typeface="Calibri"/>
                <a:sym typeface="Calibri"/>
              </a:rPr>
              <a:t>Play Store</a:t>
            </a:r>
            <a:r>
              <a:rPr b="1" lang="en" sz="2300">
                <a:solidFill>
                  <a:schemeClr val="dk1"/>
                </a:solidFill>
                <a:latin typeface="Calibri"/>
                <a:ea typeface="Calibri"/>
                <a:cs typeface="Calibri"/>
                <a:sym typeface="Calibri"/>
              </a:rPr>
              <a:t> Analysis</a:t>
            </a:r>
            <a:endParaRPr b="1"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b="1"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 sz="2300">
                <a:solidFill>
                  <a:schemeClr val="dk1"/>
                </a:solidFill>
                <a:latin typeface="Calibri"/>
                <a:ea typeface="Calibri"/>
                <a:cs typeface="Calibri"/>
                <a:sym typeface="Calibri"/>
              </a:rPr>
              <a:t>Teacher:                                                Mam Rabia </a:t>
            </a:r>
            <a:r>
              <a:rPr b="1" lang="en" sz="2300">
                <a:solidFill>
                  <a:schemeClr val="dk1"/>
                </a:solidFill>
                <a:latin typeface="Calibri"/>
                <a:ea typeface="Calibri"/>
                <a:cs typeface="Calibri"/>
                <a:sym typeface="Calibri"/>
              </a:rPr>
              <a:t>Shahid</a:t>
            </a:r>
            <a:endParaRPr b="1"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b="1" sz="23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Rating</a:t>
            </a:r>
            <a:endParaRPr/>
          </a:p>
        </p:txBody>
      </p:sp>
      <p:sp>
        <p:nvSpPr>
          <p:cNvPr id="109" name="Google Shape;109;p22"/>
          <p:cNvSpPr txBox="1"/>
          <p:nvPr>
            <p:ph idx="1" type="body"/>
          </p:nvPr>
        </p:nvSpPr>
        <p:spPr>
          <a:xfrm>
            <a:off x="311700" y="1152475"/>
            <a:ext cx="8520600" cy="371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solidFill>
                  <a:schemeClr val="dk1"/>
                </a:solidFill>
              </a:rPr>
              <a:t>Rating for google </a:t>
            </a:r>
            <a:r>
              <a:rPr lang="en" sz="2300">
                <a:solidFill>
                  <a:schemeClr val="dk1"/>
                </a:solidFill>
              </a:rPr>
              <a:t>play store </a:t>
            </a:r>
            <a:r>
              <a:rPr lang="en" sz="2300">
                <a:solidFill>
                  <a:schemeClr val="dk1"/>
                </a:solidFill>
              </a:rPr>
              <a:t>till year 2010 to 2018</a:t>
            </a:r>
            <a:endParaRPr sz="2300">
              <a:solidFill>
                <a:schemeClr val="dk1"/>
              </a:solidFill>
            </a:endParaRPr>
          </a:p>
        </p:txBody>
      </p:sp>
      <p:pic>
        <p:nvPicPr>
          <p:cNvPr id="110" name="Google Shape;110;p22"/>
          <p:cNvPicPr preferRelativeResize="0"/>
          <p:nvPr/>
        </p:nvPicPr>
        <p:blipFill>
          <a:blip r:embed="rId3">
            <a:alphaModFix/>
          </a:blip>
          <a:stretch>
            <a:fillRect/>
          </a:stretch>
        </p:blipFill>
        <p:spPr>
          <a:xfrm>
            <a:off x="5429250" y="3290918"/>
            <a:ext cx="3630550" cy="169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Revenue</a:t>
            </a:r>
            <a:endParaRPr/>
          </a:p>
        </p:txBody>
      </p:sp>
      <p:sp>
        <p:nvSpPr>
          <p:cNvPr id="116" name="Google Shape;116;p23"/>
          <p:cNvSpPr txBox="1"/>
          <p:nvPr>
            <p:ph idx="1" type="body"/>
          </p:nvPr>
        </p:nvSpPr>
        <p:spPr>
          <a:xfrm>
            <a:off x="311700" y="1152475"/>
            <a:ext cx="8520600" cy="384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300">
              <a:solidFill>
                <a:schemeClr val="dk1"/>
              </a:solidFill>
            </a:endParaRPr>
          </a:p>
        </p:txBody>
      </p:sp>
      <p:pic>
        <p:nvPicPr>
          <p:cNvPr id="117" name="Google Shape;117;p23"/>
          <p:cNvPicPr preferRelativeResize="0"/>
          <p:nvPr/>
        </p:nvPicPr>
        <p:blipFill>
          <a:blip r:embed="rId3">
            <a:alphaModFix/>
          </a:blip>
          <a:stretch>
            <a:fillRect/>
          </a:stretch>
        </p:blipFill>
        <p:spPr>
          <a:xfrm>
            <a:off x="377775" y="1152475"/>
            <a:ext cx="8454525" cy="37575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Revenue by Month</a:t>
            </a:r>
            <a:endParaRPr/>
          </a:p>
        </p:txBody>
      </p:sp>
      <p:sp>
        <p:nvSpPr>
          <p:cNvPr id="123" name="Google Shape;123;p24"/>
          <p:cNvSpPr txBox="1"/>
          <p:nvPr>
            <p:ph idx="1" type="body"/>
          </p:nvPr>
        </p:nvSpPr>
        <p:spPr>
          <a:xfrm>
            <a:off x="311700" y="1152475"/>
            <a:ext cx="8520600" cy="38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2300">
              <a:solidFill>
                <a:schemeClr val="dk1"/>
              </a:solidFill>
            </a:endParaRPr>
          </a:p>
          <a:p>
            <a:pPr indent="0" lvl="0" marL="0" rtl="0" algn="l">
              <a:spcBef>
                <a:spcPts val="1200"/>
              </a:spcBef>
              <a:spcAft>
                <a:spcPts val="1200"/>
              </a:spcAft>
              <a:buNone/>
            </a:pPr>
            <a:r>
              <a:t/>
            </a:r>
            <a:endParaRPr sz="2300">
              <a:solidFill>
                <a:schemeClr val="dk1"/>
              </a:solidFill>
            </a:endParaRPr>
          </a:p>
        </p:txBody>
      </p:sp>
      <p:pic>
        <p:nvPicPr>
          <p:cNvPr id="124" name="Google Shape;124;p24"/>
          <p:cNvPicPr preferRelativeResize="0"/>
          <p:nvPr/>
        </p:nvPicPr>
        <p:blipFill>
          <a:blip r:embed="rId3">
            <a:alphaModFix/>
          </a:blip>
          <a:stretch>
            <a:fillRect/>
          </a:stretch>
        </p:blipFill>
        <p:spPr>
          <a:xfrm>
            <a:off x="464950" y="1152475"/>
            <a:ext cx="8367350" cy="372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Category and Rating Table</a:t>
            </a:r>
            <a:endParaRPr/>
          </a:p>
        </p:txBody>
      </p:sp>
      <p:sp>
        <p:nvSpPr>
          <p:cNvPr id="130" name="Google Shape;130;p25"/>
          <p:cNvSpPr txBox="1"/>
          <p:nvPr>
            <p:ph idx="1" type="body"/>
          </p:nvPr>
        </p:nvSpPr>
        <p:spPr>
          <a:xfrm>
            <a:off x="311700" y="1152475"/>
            <a:ext cx="8520600" cy="384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2300">
              <a:solidFill>
                <a:schemeClr val="dk1"/>
              </a:solidFill>
            </a:endParaRPr>
          </a:p>
          <a:p>
            <a:pPr indent="0" lvl="0" marL="0" rtl="0" algn="l">
              <a:spcBef>
                <a:spcPts val="1200"/>
              </a:spcBef>
              <a:spcAft>
                <a:spcPts val="1200"/>
              </a:spcAft>
              <a:buNone/>
            </a:pPr>
            <a:r>
              <a:t/>
            </a:r>
            <a:endParaRPr sz="2300">
              <a:solidFill>
                <a:schemeClr val="dk1"/>
              </a:solidFill>
            </a:endParaRPr>
          </a:p>
        </p:txBody>
      </p:sp>
      <p:pic>
        <p:nvPicPr>
          <p:cNvPr id="131" name="Google Shape;131;p25"/>
          <p:cNvPicPr preferRelativeResize="0"/>
          <p:nvPr/>
        </p:nvPicPr>
        <p:blipFill>
          <a:blip r:embed="rId3">
            <a:alphaModFix/>
          </a:blip>
          <a:stretch>
            <a:fillRect/>
          </a:stretch>
        </p:blipFill>
        <p:spPr>
          <a:xfrm>
            <a:off x="311700" y="1244763"/>
            <a:ext cx="8520600" cy="3661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Install Apps</a:t>
            </a:r>
            <a:endParaRPr/>
          </a:p>
        </p:txBody>
      </p:sp>
      <p:sp>
        <p:nvSpPr>
          <p:cNvPr id="137" name="Google Shape;137;p26"/>
          <p:cNvSpPr txBox="1"/>
          <p:nvPr>
            <p:ph idx="1" type="body"/>
          </p:nvPr>
        </p:nvSpPr>
        <p:spPr>
          <a:xfrm>
            <a:off x="311700" y="1152475"/>
            <a:ext cx="8520600" cy="386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300">
              <a:solidFill>
                <a:schemeClr val="dk1"/>
              </a:solidFill>
            </a:endParaRPr>
          </a:p>
        </p:txBody>
      </p:sp>
      <p:pic>
        <p:nvPicPr>
          <p:cNvPr id="138" name="Google Shape;138;p26"/>
          <p:cNvPicPr preferRelativeResize="0"/>
          <p:nvPr/>
        </p:nvPicPr>
        <p:blipFill>
          <a:blip r:embed="rId3">
            <a:alphaModFix/>
          </a:blip>
          <a:stretch>
            <a:fillRect/>
          </a:stretch>
        </p:blipFill>
        <p:spPr>
          <a:xfrm>
            <a:off x="311700" y="1152475"/>
            <a:ext cx="8461075" cy="3725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Installs By Types</a:t>
            </a:r>
            <a:endParaRPr/>
          </a:p>
        </p:txBody>
      </p:sp>
      <p:sp>
        <p:nvSpPr>
          <p:cNvPr id="144" name="Google Shape;144;p27"/>
          <p:cNvSpPr txBox="1"/>
          <p:nvPr>
            <p:ph idx="1" type="body"/>
          </p:nvPr>
        </p:nvSpPr>
        <p:spPr>
          <a:xfrm>
            <a:off x="311700" y="1152475"/>
            <a:ext cx="8520600" cy="358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7"/>
          <p:cNvPicPr preferRelativeResize="0"/>
          <p:nvPr/>
        </p:nvPicPr>
        <p:blipFill>
          <a:blip r:embed="rId3">
            <a:alphaModFix/>
          </a:blip>
          <a:stretch>
            <a:fillRect/>
          </a:stretch>
        </p:blipFill>
        <p:spPr>
          <a:xfrm>
            <a:off x="311700" y="1152475"/>
            <a:ext cx="8520601" cy="3584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Installs by Months</a:t>
            </a:r>
            <a:endParaRPr/>
          </a:p>
        </p:txBody>
      </p:sp>
      <p:sp>
        <p:nvSpPr>
          <p:cNvPr id="151" name="Google Shape;151;p28"/>
          <p:cNvSpPr txBox="1"/>
          <p:nvPr>
            <p:ph idx="1" type="body"/>
          </p:nvPr>
        </p:nvSpPr>
        <p:spPr>
          <a:xfrm>
            <a:off x="311700" y="1152475"/>
            <a:ext cx="8520600" cy="386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300">
              <a:solidFill>
                <a:schemeClr val="dk1"/>
              </a:solidFill>
            </a:endParaRPr>
          </a:p>
        </p:txBody>
      </p:sp>
      <p:pic>
        <p:nvPicPr>
          <p:cNvPr id="152" name="Google Shape;152;p28"/>
          <p:cNvPicPr preferRelativeResize="0"/>
          <p:nvPr/>
        </p:nvPicPr>
        <p:blipFill>
          <a:blip r:embed="rId3">
            <a:alphaModFix/>
          </a:blip>
          <a:stretch>
            <a:fillRect/>
          </a:stretch>
        </p:blipFill>
        <p:spPr>
          <a:xfrm>
            <a:off x="311700" y="1152475"/>
            <a:ext cx="8520600" cy="3860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Reviews</a:t>
            </a:r>
            <a:endParaRPr/>
          </a:p>
        </p:txBody>
      </p:sp>
      <p:sp>
        <p:nvSpPr>
          <p:cNvPr id="158" name="Google Shape;158;p29"/>
          <p:cNvSpPr txBox="1"/>
          <p:nvPr>
            <p:ph idx="1" type="body"/>
          </p:nvPr>
        </p:nvSpPr>
        <p:spPr>
          <a:xfrm>
            <a:off x="311700" y="1152475"/>
            <a:ext cx="8520600" cy="378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9"/>
          <p:cNvPicPr preferRelativeResize="0"/>
          <p:nvPr/>
        </p:nvPicPr>
        <p:blipFill>
          <a:blip r:embed="rId3">
            <a:alphaModFix/>
          </a:blip>
          <a:stretch>
            <a:fillRect/>
          </a:stretch>
        </p:blipFill>
        <p:spPr>
          <a:xfrm>
            <a:off x="311700" y="1152475"/>
            <a:ext cx="8520600" cy="376491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Reviews by Type</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30"/>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 total Apps</a:t>
            </a:r>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31"/>
          <p:cNvPicPr preferRelativeResize="0"/>
          <p:nvPr/>
        </p:nvPicPr>
        <p:blipFill>
          <a:blip r:embed="rId3">
            <a:alphaModFix/>
          </a:blip>
          <a:stretch>
            <a:fillRect/>
          </a:stretch>
        </p:blipFill>
        <p:spPr>
          <a:xfrm>
            <a:off x="373675" y="1217750"/>
            <a:ext cx="2910025" cy="1194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41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3150"/>
          </a:p>
          <a:p>
            <a:pPr indent="0" lvl="0" marL="0" rtl="0" algn="l">
              <a:spcBef>
                <a:spcPts val="0"/>
              </a:spcBef>
              <a:spcAft>
                <a:spcPts val="0"/>
              </a:spcAft>
              <a:buNone/>
            </a:pPr>
            <a:r>
              <a:t/>
            </a:r>
            <a:endParaRPr b="1" sz="3150"/>
          </a:p>
          <a:p>
            <a:pPr indent="0" lvl="0" marL="0" rtl="0" algn="l">
              <a:spcBef>
                <a:spcPts val="0"/>
              </a:spcBef>
              <a:spcAft>
                <a:spcPts val="0"/>
              </a:spcAft>
              <a:buNone/>
            </a:pPr>
            <a:r>
              <a:t/>
            </a:r>
            <a:endParaRPr b="1" sz="3150"/>
          </a:p>
          <a:p>
            <a:pPr indent="0" lvl="0" marL="0" rtl="0" algn="l">
              <a:spcBef>
                <a:spcPts val="0"/>
              </a:spcBef>
              <a:spcAft>
                <a:spcPts val="0"/>
              </a:spcAft>
              <a:buNone/>
            </a:pPr>
            <a:r>
              <a:rPr b="1" lang="en"/>
              <a:t>Project:</a:t>
            </a:r>
            <a:r>
              <a:rPr b="1" lang="en"/>
              <a:t> Dashboard for </a:t>
            </a:r>
            <a:r>
              <a:rPr b="1" lang="en">
                <a:latin typeface="Calibri"/>
                <a:ea typeface="Calibri"/>
                <a:cs typeface="Calibri"/>
                <a:sym typeface="Calibri"/>
              </a:rPr>
              <a:t>Google Play Store Analysis</a:t>
            </a:r>
            <a:endParaRPr b="1">
              <a:solidFill>
                <a:srgbClr val="242424"/>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 of top 5 Apps</a:t>
            </a:r>
            <a:endParaRPr/>
          </a:p>
        </p:txBody>
      </p:sp>
      <p:sp>
        <p:nvSpPr>
          <p:cNvPr id="179" name="Google Shape;17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32"/>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idx="1" type="body"/>
          </p:nvPr>
        </p:nvSpPr>
        <p:spPr>
          <a:xfrm>
            <a:off x="311700" y="2063200"/>
            <a:ext cx="8520600" cy="2505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500">
                <a:solidFill>
                  <a:schemeClr val="dk1"/>
                </a:solidFill>
              </a:rPr>
              <a:t>Thank You</a:t>
            </a:r>
            <a:endParaRPr sz="4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261525"/>
            <a:ext cx="8520600" cy="43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solidFill>
                  <a:schemeClr val="dk1"/>
                </a:solidFill>
              </a:rPr>
              <a:t>Agenda:</a:t>
            </a:r>
            <a:endParaRPr b="1" sz="2300">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Introduction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Total Apps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Average Rating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Total Revenue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Total Revenue by Months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Total Install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Total Install by Months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Total Reviews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Total Reviews by Types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Sentiment Analysis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2300">
                <a:solidFill>
                  <a:srgbClr val="E6EDF3"/>
                </a:solidFill>
              </a:rPr>
              <a:t>An analysis and visualization of google play store apps scraped data for the period of 2010 - 2018 . This project aims at cleaning the dataset, analyzing the given dataset, and mining informational quality insights. This project also involves visualizing the data to better and easily understand trends and different categories.</a:t>
            </a:r>
            <a:r>
              <a:rPr lang="en" sz="3400">
                <a:solidFill>
                  <a:srgbClr val="E8E8E6"/>
                </a:solidFill>
                <a:latin typeface="Roboto"/>
                <a:ea typeface="Roboto"/>
                <a:cs typeface="Roboto"/>
                <a:sym typeface="Roboto"/>
              </a:rPr>
              <a:t> </a:t>
            </a:r>
            <a:endParaRPr sz="3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261450" y="168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Project View</a:t>
            </a:r>
            <a:endParaRPr/>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7"/>
          <p:cNvPicPr preferRelativeResize="0"/>
          <p:nvPr/>
        </p:nvPicPr>
        <p:blipFill>
          <a:blip r:embed="rId3">
            <a:alphaModFix/>
          </a:blip>
          <a:stretch>
            <a:fillRect/>
          </a:stretch>
        </p:blipFill>
        <p:spPr>
          <a:xfrm>
            <a:off x="150950" y="741650"/>
            <a:ext cx="8842901" cy="4285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145300" y="12950"/>
            <a:ext cx="8687100" cy="455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8"/>
          <p:cNvPicPr preferRelativeResize="0"/>
          <p:nvPr/>
        </p:nvPicPr>
        <p:blipFill>
          <a:blip r:embed="rId3">
            <a:alphaModFix/>
          </a:blip>
          <a:stretch>
            <a:fillRect/>
          </a:stretch>
        </p:blipFill>
        <p:spPr>
          <a:xfrm>
            <a:off x="0" y="0"/>
            <a:ext cx="9211799" cy="521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idx="1" type="body"/>
          </p:nvPr>
        </p:nvSpPr>
        <p:spPr>
          <a:xfrm>
            <a:off x="311700" y="203425"/>
            <a:ext cx="8520600" cy="462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9"/>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2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Apps</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300">
                <a:solidFill>
                  <a:schemeClr val="dk1"/>
                </a:solidFill>
              </a:rPr>
              <a:t>This presentation provides an in-depth analysis google play store apps. Through this comprehensive review, we will gain valuable insights into their impressive performance and key highlights.</a:t>
            </a:r>
            <a:endParaRPr sz="2300">
              <a:solidFill>
                <a:schemeClr val="dk1"/>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03" name="Google Shape;103;p21"/>
          <p:cNvPicPr preferRelativeResize="0"/>
          <p:nvPr/>
        </p:nvPicPr>
        <p:blipFill>
          <a:blip r:embed="rId3">
            <a:alphaModFix/>
          </a:blip>
          <a:stretch>
            <a:fillRect/>
          </a:stretch>
        </p:blipFill>
        <p:spPr>
          <a:xfrm>
            <a:off x="6451200" y="3512724"/>
            <a:ext cx="2584500" cy="1470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