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3" r:id="rId3"/>
    <p:sldId id="28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F87E-4AAB-4F1B-87F6-6DCDBF9B5C54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8594-8EDE-434E-ADDC-4C38D3CE3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5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FA498-4A0C-43B2-B1D9-9D38A3886F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65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FA498-4A0C-43B2-B1D9-9D38A3886F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3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34C79-E95E-35BD-07EE-641D6EC6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F1BEC7-B804-4763-885B-8890A9360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FEFDB3-0ED3-AEBC-BCF2-84D9D1B7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620B7-8887-8552-CB11-9C7F18D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29387-AD08-A2A8-1F2F-D6AE00BA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19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FDE74-84DE-5132-A6B2-B256191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DEDCD7-BA6F-A900-C186-C54C9A2E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527AB-5820-4A92-D723-9D3CAAD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EB124-4160-051A-4194-F38ACA5B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4F4B2A-3DFE-BA91-39BB-0CB0CE52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85E2FA-365B-E9E0-7645-72C01AF5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98A451-6793-D1AE-8FAA-E48B1081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5D70BE-8EE0-5FFF-CA21-14C511D5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24418-CEEB-C7BE-6D4E-424A9A9B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6EC9E-EC61-6AB8-FC12-2A14B5BB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02BD0-187A-E95F-A107-C99DA62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B14150-2587-7303-70F0-3FF88F7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5F46E-B04C-242D-E650-4F5DB97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F308CA-D38D-CFCB-28A5-18E59079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B826E-850A-2FDC-7144-32E28FE4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2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F7050-6B69-AF43-9603-7A658C0D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94DC7-D1E6-E624-32DB-644EE769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FD600-8204-634D-2395-FBF0E929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7CC13-9C5C-59D6-05BE-A52ADE1E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7E21D7-10D1-F18F-6226-8BFCCFF2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35657-EE92-3605-2525-1E5EB891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35CB2-BB06-F684-6507-AA43A9CA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151C45-EC15-C417-6E72-2004E641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7E8678-6A33-FB30-DEA5-B056E44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7F5C41-2083-8598-91E9-10849B70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98BFC2-3ADA-656A-1748-F958ABAB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C4BBC-6DDE-1995-3E64-87F54349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C5931-C04D-751B-9C02-6B594039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269815-4747-7272-89E2-29739625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9AD99C-026A-8F53-CA95-485F7C868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8BD279-45C7-5B8E-A014-EBA5517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A56B13-2E38-D998-4050-A9A684C0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72958-638B-ABAF-0834-5858F07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E24749-759C-F5E1-B3E1-D9B7AE9E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79CF2-4DE7-3D2E-78F4-9E4D3734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D78B15-7E37-D073-855B-CB0E620B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64216C-83A9-AF33-F2E6-1C164E86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7901C3-3C6C-D7C2-E655-F4668EFF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7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2A6717-BD52-18A0-1104-FC60432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16219C-819C-44F9-6D12-C8E14360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E29659-DFC6-903E-D70F-D64C495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3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B94ED-22D6-2C6E-8F8F-749DC61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45732-FAC8-653A-1696-1C671CFD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422DB4-77D2-4A99-5162-77ED2F22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EC922-55D0-8696-D203-702642BE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79E6C-BA2C-1963-F8A7-FCAA93EC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D8A61-D9B9-1A73-79CD-1351497D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A58E6-1D66-5AA2-2403-9F902521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C1690-99B5-C6EB-9445-71FF9622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EB11BB-C5B6-D8C8-45F2-56ADC23B0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27260-32F8-2CD4-E87C-369AF675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3BCF1-66E6-6738-CA14-BE6AFE4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3AC87-5B59-50C4-B504-6F0F0D4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3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BE69FE-CF6D-80C5-FF7E-4375AD17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3B436-6FD8-A641-65E0-4D6FCE31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4D8A0-AC93-2E77-D964-82CD4DBD1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47A3-B544-4CB5-965C-BBEDF8C71CBE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C2A05-4D61-780A-72F1-5F5DD462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3127C-818A-587E-B29D-97668533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024A-6EB6-4C75-BAA4-6538826FE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9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FFE0F-298C-BB13-D961-0DF06C66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ページ２が</a:t>
            </a:r>
            <a:r>
              <a:rPr kumimoji="1" lang="en-US" altLang="ja-JP" dirty="0"/>
              <a:t>A</a:t>
            </a:r>
            <a:r>
              <a:rPr kumimoji="1" lang="ja-JP" altLang="en-US" dirty="0"/>
              <a:t>案，ページ３が</a:t>
            </a:r>
            <a:r>
              <a:rPr kumimoji="1" lang="en-US" altLang="ja-JP" dirty="0"/>
              <a:t>B</a:t>
            </a:r>
            <a:r>
              <a:rPr kumimoji="1" lang="ja-JP" altLang="en-US" dirty="0"/>
              <a:t>案，となり，それぞれの違いについて，</a:t>
            </a:r>
            <a:r>
              <a:rPr lang="ja-JP" altLang="en-US" dirty="0"/>
              <a:t>３つの構成タスクの配置の違いとなります．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二つの案を作成し，最終的に</a:t>
            </a:r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ja-JP" altLang="en-US" b="1" dirty="0">
                <a:solidFill>
                  <a:srgbClr val="FF0000"/>
                </a:solidFill>
              </a:rPr>
              <a:t>案を採用致しました．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584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E384BB7B-19B1-1165-3850-4169A7E9AD85}"/>
              </a:ext>
            </a:extLst>
          </p:cNvPr>
          <p:cNvSpPr txBox="1">
            <a:spLocks/>
          </p:cNvSpPr>
          <p:nvPr/>
        </p:nvSpPr>
        <p:spPr>
          <a:xfrm>
            <a:off x="7932" y="423870"/>
            <a:ext cx="12192000" cy="6396395"/>
          </a:xfrm>
          <a:prstGeom prst="rect">
            <a:avLst/>
          </a:prstGeom>
          <a:solidFill>
            <a:srgbClr val="E7EEF1"/>
          </a:solidFill>
          <a:ln w="57150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ja-JP" altLang="en-US" sz="2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86A5A7D-B4D3-8AD9-B2A1-3F4F131A7463}"/>
              </a:ext>
            </a:extLst>
          </p:cNvPr>
          <p:cNvSpPr/>
          <p:nvPr/>
        </p:nvSpPr>
        <p:spPr>
          <a:xfrm>
            <a:off x="6394068" y="659456"/>
            <a:ext cx="5699500" cy="331340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CE4F1F1-99AA-BC52-B6BB-19EE88909EC8}"/>
              </a:ext>
            </a:extLst>
          </p:cNvPr>
          <p:cNvSpPr/>
          <p:nvPr/>
        </p:nvSpPr>
        <p:spPr>
          <a:xfrm>
            <a:off x="3644094" y="679827"/>
            <a:ext cx="2578363" cy="54853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538776-03C1-24E4-E798-8D3DA5D2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" y="2546"/>
            <a:ext cx="12192000" cy="421325"/>
          </a:xfr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8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画像生成による誤答の示唆性を活用した語彙学習支援システム　　　</a:t>
            </a:r>
            <a:r>
              <a:rPr kumimoji="1" lang="en-US" altLang="ja-JP" sz="16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JAIST</a:t>
            </a:r>
            <a:r>
              <a:rPr kumimoji="1" lang="ja-JP" altLang="en-US" sz="16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長谷川研究室第二言語習得支援チーム</a:t>
            </a:r>
            <a:endParaRPr kumimoji="1" lang="ja-JP" altLang="en-US" sz="18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616A08-89DD-BE99-EF31-067FBA21BEB9}"/>
              </a:ext>
            </a:extLst>
          </p:cNvPr>
          <p:cNvSpPr/>
          <p:nvPr/>
        </p:nvSpPr>
        <p:spPr>
          <a:xfrm>
            <a:off x="92630" y="684390"/>
            <a:ext cx="3365083" cy="1650054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英語語彙学習に於いて，</a:t>
            </a: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近似したスペルの語彙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に誤り傾向が見られる</a:t>
            </a:r>
            <a:endParaRPr kumimoji="1" lang="en-US" altLang="ja-JP" sz="1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誤りを繰り返すことによって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誤りを自然言語として獲得する</a:t>
            </a:r>
            <a:r>
              <a:rPr kumimoji="1" lang="en-US" altLang="ja-JP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Fossilization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が問題とされ，一度自然言語化されたものは</a:t>
            </a: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修正が困難</a:t>
            </a:r>
            <a:endParaRPr kumimoji="1" lang="en-US" altLang="ja-JP" sz="1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03FD252-4D63-0C56-F59D-49C4603FB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2" t="21209" r="4965" b="-162"/>
          <a:stretch/>
        </p:blipFill>
        <p:spPr>
          <a:xfrm>
            <a:off x="6636022" y="1497322"/>
            <a:ext cx="2735119" cy="231834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D51DBF0-1702-7304-AD6E-5F4E89B1D4E8}"/>
              </a:ext>
            </a:extLst>
          </p:cNvPr>
          <p:cNvSpPr/>
          <p:nvPr/>
        </p:nvSpPr>
        <p:spPr>
          <a:xfrm>
            <a:off x="92630" y="400752"/>
            <a:ext cx="979714" cy="308829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背景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8850AD8-7E0D-C01A-5A1D-270A565DC450}"/>
              </a:ext>
            </a:extLst>
          </p:cNvPr>
          <p:cNvSpPr/>
          <p:nvPr/>
        </p:nvSpPr>
        <p:spPr>
          <a:xfrm>
            <a:off x="98432" y="2443041"/>
            <a:ext cx="3359281" cy="3710609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学習者の誤答を画像生成により可視化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させることにより学習者の誤答に対する内省を促し，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繰り返しの誤りを回避</a:t>
            </a:r>
            <a:endParaRPr lang="en-US" altLang="ja-JP" sz="1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語彙学習支援システム </a:t>
            </a:r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L-</a:t>
            </a:r>
            <a:r>
              <a:rPr lang="en-US" altLang="ja-JP" sz="1400" b="1" dirty="0" err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VEIGe</a:t>
            </a:r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を構築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Learning - Vocabulary Error Image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Generation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2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L-</a:t>
            </a:r>
            <a:r>
              <a:rPr kumimoji="1" lang="en-US" altLang="ja-JP" sz="1600" b="1" dirty="0" err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VEIGe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の３つの構成要素</a:t>
            </a:r>
            <a:endParaRPr kumimoji="1" lang="en-US" altLang="ja-JP" sz="1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kumimoji="1" lang="ja-JP" altLang="en-US" sz="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ea"/>
              <a:buAutoNum type="circleNumDbPlain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質問生成タスク </a:t>
            </a:r>
            <a:endParaRPr kumimoji="1" lang="en-US" altLang="ja-JP" sz="1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endParaRPr kumimoji="1" lang="ja-JP" altLang="en-US" sz="9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回答支援タスク</a:t>
            </a:r>
            <a:endParaRPr kumimoji="1" lang="en-US" altLang="ja-JP" sz="1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endParaRPr kumimoji="1" lang="en-US" altLang="ja-JP" sz="9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画像生成タスク 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5EE0E51-0137-F0B1-6360-3D821C572B99}"/>
              </a:ext>
            </a:extLst>
          </p:cNvPr>
          <p:cNvSpPr/>
          <p:nvPr/>
        </p:nvSpPr>
        <p:spPr>
          <a:xfrm>
            <a:off x="6394068" y="4080139"/>
            <a:ext cx="5699500" cy="2067175"/>
          </a:xfrm>
          <a:prstGeom prst="round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英語を第二言語とする高い英語の習熟度を有する８か国の被験者に対する評価実験に於いて，提案手法が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繰り返しの誤答を防ぐ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上で有効であることを示した</a:t>
            </a:r>
            <a:endParaRPr kumimoji="1" lang="en-US" altLang="ja-JP" sz="14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1FDEA26-2606-400A-B6CE-476F9A7E7470}"/>
              </a:ext>
            </a:extLst>
          </p:cNvPr>
          <p:cNvSpPr/>
          <p:nvPr/>
        </p:nvSpPr>
        <p:spPr>
          <a:xfrm>
            <a:off x="6427578" y="4004316"/>
            <a:ext cx="1009316" cy="310263"/>
          </a:xfrm>
          <a:prstGeom prst="round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学習効果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383354-BA1A-FC7E-16C4-8A17AF5F11C4}"/>
              </a:ext>
            </a:extLst>
          </p:cNvPr>
          <p:cNvSpPr/>
          <p:nvPr/>
        </p:nvSpPr>
        <p:spPr>
          <a:xfrm>
            <a:off x="6427578" y="457234"/>
            <a:ext cx="1687285" cy="3102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rgbClr val="002060"/>
                </a:solidFill>
              </a:rPr>
              <a:t>提案システム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814ECBE-CC57-7A7B-6C05-19E20355BCC9}"/>
              </a:ext>
            </a:extLst>
          </p:cNvPr>
          <p:cNvSpPr/>
          <p:nvPr/>
        </p:nvSpPr>
        <p:spPr>
          <a:xfrm>
            <a:off x="114575" y="2334445"/>
            <a:ext cx="979714" cy="310263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rgbClr val="002060"/>
                </a:solidFill>
              </a:rPr>
              <a:t>目的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B566BDA-BBF1-0654-449A-6CDB173B8700}"/>
              </a:ext>
            </a:extLst>
          </p:cNvPr>
          <p:cNvSpPr/>
          <p:nvPr/>
        </p:nvSpPr>
        <p:spPr>
          <a:xfrm>
            <a:off x="225910" y="4473049"/>
            <a:ext cx="3026363" cy="149889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kumimoji="1" lang="ja-JP" altLang="en-US" sz="12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80D34DE-19D2-7670-C622-FC01526C186A}"/>
              </a:ext>
            </a:extLst>
          </p:cNvPr>
          <p:cNvSpPr/>
          <p:nvPr/>
        </p:nvSpPr>
        <p:spPr>
          <a:xfrm>
            <a:off x="9276911" y="2188613"/>
            <a:ext cx="653647" cy="5922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61BC84C-F40F-60E6-7F08-9B5E9125FBAE}"/>
              </a:ext>
            </a:extLst>
          </p:cNvPr>
          <p:cNvSpPr/>
          <p:nvPr/>
        </p:nvSpPr>
        <p:spPr>
          <a:xfrm>
            <a:off x="6755380" y="796148"/>
            <a:ext cx="4951546" cy="68112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の問題に対し，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の選択肢から回答を選択，</a:t>
            </a:r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回答が誤答であるとき，誤答に応じた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画像が生成される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D941593-72AB-0C50-A5BF-5838D25F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694" y="854042"/>
            <a:ext cx="1365922" cy="78287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28BCC48-3D7D-3503-99B3-56B7FE622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86" b="69167"/>
          <a:stretch/>
        </p:blipFill>
        <p:spPr>
          <a:xfrm>
            <a:off x="5171332" y="4169170"/>
            <a:ext cx="1019734" cy="92846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A95FE06-7F38-15BC-B895-AB75DB78F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118" t="41272" r="8352" b="38341"/>
          <a:stretch/>
        </p:blipFill>
        <p:spPr>
          <a:xfrm>
            <a:off x="3925389" y="4300528"/>
            <a:ext cx="744156" cy="526816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2C85619-9926-D6A0-61BB-FF04A5C13903}"/>
              </a:ext>
            </a:extLst>
          </p:cNvPr>
          <p:cNvSpPr/>
          <p:nvPr/>
        </p:nvSpPr>
        <p:spPr>
          <a:xfrm>
            <a:off x="4745545" y="4496236"/>
            <a:ext cx="251763" cy="2831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82FBFA8-A319-5025-B7A7-93E4E7C0AF7D}"/>
              </a:ext>
            </a:extLst>
          </p:cNvPr>
          <p:cNvSpPr/>
          <p:nvPr/>
        </p:nvSpPr>
        <p:spPr>
          <a:xfrm>
            <a:off x="3727586" y="1678511"/>
            <a:ext cx="2447702" cy="779680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EB6307"/>
                </a:solidFill>
              </a:rPr>
              <a:t>①質問生成タスク</a:t>
            </a:r>
            <a:endParaRPr lang="en-US" altLang="ja-JP" sz="1000" b="1" dirty="0">
              <a:solidFill>
                <a:srgbClr val="EB6307"/>
              </a:solidFill>
            </a:endParaRPr>
          </a:p>
          <a:p>
            <a:pPr algn="ctr"/>
            <a:r>
              <a:rPr kumimoji="1" lang="ja-JP" altLang="en-US" sz="1000" b="1" dirty="0">
                <a:solidFill>
                  <a:srgbClr val="002060"/>
                </a:solidFill>
              </a:rPr>
              <a:t>既存のデータセットを活用し，</a:t>
            </a:r>
            <a:r>
              <a:rPr kumimoji="1" lang="ja-JP" altLang="en-US" sz="1000" b="1" u="sng" dirty="0">
                <a:solidFill>
                  <a:srgbClr val="002060"/>
                </a:solidFill>
              </a:rPr>
              <a:t>学習用語彙集</a:t>
            </a:r>
            <a:r>
              <a:rPr kumimoji="1" lang="ja-JP" altLang="en-US" sz="1000" b="1" dirty="0">
                <a:solidFill>
                  <a:srgbClr val="002060"/>
                </a:solidFill>
              </a:rPr>
              <a:t>を構築．自然言語処理を用いることで，語彙集より選定された対象語を空所とする</a:t>
            </a:r>
            <a:r>
              <a:rPr kumimoji="1" lang="ja-JP" altLang="en-US" sz="1000" b="1" u="sng" dirty="0">
                <a:solidFill>
                  <a:srgbClr val="002060"/>
                </a:solidFill>
              </a:rPr>
              <a:t>空所補充問題を自動生成</a:t>
            </a:r>
            <a:endParaRPr kumimoji="1" lang="en-US" altLang="ja-JP" sz="1050" b="1" u="sng" dirty="0">
              <a:solidFill>
                <a:srgbClr val="002060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2D26CBA-0F36-5918-1847-9DE8EB51426B}"/>
              </a:ext>
            </a:extLst>
          </p:cNvPr>
          <p:cNvSpPr/>
          <p:nvPr/>
        </p:nvSpPr>
        <p:spPr>
          <a:xfrm>
            <a:off x="3728286" y="3418347"/>
            <a:ext cx="2391291" cy="722859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EB6307"/>
                </a:solidFill>
              </a:rPr>
              <a:t>②回答支援タスク</a:t>
            </a:r>
            <a:endParaRPr kumimoji="1" lang="en-US" altLang="ja-JP" sz="1050" b="1" dirty="0">
              <a:solidFill>
                <a:srgbClr val="EB6307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rgbClr val="002060"/>
                </a:solidFill>
              </a:rPr>
              <a:t>レーベンシュタイン距離を用いて，学習対象語と</a:t>
            </a:r>
            <a:r>
              <a:rPr kumimoji="1" lang="ja-JP" altLang="en-US" sz="1050" b="1" u="sng" dirty="0">
                <a:solidFill>
                  <a:srgbClr val="002060"/>
                </a:solidFill>
              </a:rPr>
              <a:t>近似したスペルの語彙</a:t>
            </a:r>
            <a:r>
              <a:rPr kumimoji="1" lang="ja-JP" altLang="en-US" sz="1050" b="1" dirty="0">
                <a:solidFill>
                  <a:srgbClr val="002060"/>
                </a:solidFill>
              </a:rPr>
              <a:t>を学習用語彙集から自動選定</a:t>
            </a:r>
            <a:endParaRPr kumimoji="1" lang="en-US" altLang="ja-JP" sz="1050" b="1" dirty="0">
              <a:solidFill>
                <a:srgbClr val="00206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32E24DD-1F97-C5BA-ADA4-DBD2548936E4}"/>
              </a:ext>
            </a:extLst>
          </p:cNvPr>
          <p:cNvSpPr/>
          <p:nvPr/>
        </p:nvSpPr>
        <p:spPr>
          <a:xfrm>
            <a:off x="3715810" y="5228462"/>
            <a:ext cx="2437006" cy="654210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EB6307"/>
                </a:solidFill>
              </a:rPr>
              <a:t>③画像生成タスク</a:t>
            </a:r>
            <a:endParaRPr kumimoji="1" lang="en-US" altLang="ja-JP" sz="1050" b="1" dirty="0">
              <a:solidFill>
                <a:srgbClr val="EB6307"/>
              </a:solidFill>
            </a:endParaRPr>
          </a:p>
          <a:p>
            <a:pPr algn="ctr"/>
            <a:r>
              <a:rPr lang="ja-JP" altLang="en-US" sz="1050" b="1" dirty="0">
                <a:solidFill>
                  <a:srgbClr val="002060"/>
                </a:solidFill>
              </a:rPr>
              <a:t>画像生成モデルである，</a:t>
            </a:r>
            <a:r>
              <a:rPr lang="en-US" altLang="ja-JP" sz="1050" b="1" dirty="0">
                <a:solidFill>
                  <a:srgbClr val="002060"/>
                </a:solidFill>
              </a:rPr>
              <a:t>DALL</a:t>
            </a:r>
            <a:r>
              <a:rPr lang="ja-JP" altLang="en-US" sz="1050" b="1" dirty="0">
                <a:solidFill>
                  <a:srgbClr val="002060"/>
                </a:solidFill>
              </a:rPr>
              <a:t>・</a:t>
            </a:r>
            <a:r>
              <a:rPr lang="en-US" altLang="ja-JP" sz="1050" b="1" dirty="0">
                <a:solidFill>
                  <a:srgbClr val="002060"/>
                </a:solidFill>
              </a:rPr>
              <a:t>E</a:t>
            </a:r>
            <a:r>
              <a:rPr lang="ja-JP" altLang="en-US" sz="1050" b="1" dirty="0">
                <a:solidFill>
                  <a:srgbClr val="002060"/>
                </a:solidFill>
              </a:rPr>
              <a:t>２を用いる事で，学習者の</a:t>
            </a:r>
            <a:r>
              <a:rPr lang="ja-JP" altLang="en-US" sz="1050" b="1" u="sng" dirty="0">
                <a:solidFill>
                  <a:srgbClr val="002060"/>
                </a:solidFill>
              </a:rPr>
              <a:t>誤答を含む文に応じた画像を自動生成</a:t>
            </a:r>
            <a:endParaRPr kumimoji="1" lang="en-US" altLang="ja-JP" sz="1050" b="1" u="sng" dirty="0">
              <a:solidFill>
                <a:srgbClr val="002060"/>
              </a:solidFill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FE25D0D4-282D-59E2-DDE2-4F7AFA8BE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373" y="2532320"/>
            <a:ext cx="1587061" cy="871641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16FC4AA3-DCA4-6B25-CB74-43EE352F5907}"/>
              </a:ext>
            </a:extLst>
          </p:cNvPr>
          <p:cNvSpPr/>
          <p:nvPr/>
        </p:nvSpPr>
        <p:spPr>
          <a:xfrm>
            <a:off x="3272543" y="2734622"/>
            <a:ext cx="439862" cy="4213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562982-3F6F-4F43-398F-0E5FA2601DED}"/>
              </a:ext>
            </a:extLst>
          </p:cNvPr>
          <p:cNvSpPr/>
          <p:nvPr/>
        </p:nvSpPr>
        <p:spPr>
          <a:xfrm>
            <a:off x="6403428" y="2502059"/>
            <a:ext cx="351952" cy="31026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rgbClr val="EB6307"/>
                </a:solidFill>
              </a:rPr>
              <a:t>①</a:t>
            </a:r>
            <a:endParaRPr kumimoji="1" lang="en-US" altLang="ja-JP" sz="1600" b="1" u="sng" dirty="0">
              <a:solidFill>
                <a:srgbClr val="00206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A36611-7C64-A4C6-D493-D913169645D8}"/>
              </a:ext>
            </a:extLst>
          </p:cNvPr>
          <p:cNvSpPr/>
          <p:nvPr/>
        </p:nvSpPr>
        <p:spPr>
          <a:xfrm>
            <a:off x="6427578" y="3155948"/>
            <a:ext cx="298379" cy="2480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rgbClr val="EB6307"/>
                </a:solidFill>
              </a:rPr>
              <a:t>②</a:t>
            </a:r>
            <a:endParaRPr kumimoji="1" lang="en-US" altLang="ja-JP" sz="1600" b="1" dirty="0">
              <a:solidFill>
                <a:srgbClr val="00206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CA711DD-5EC7-1107-4512-2382D9169EE8}"/>
              </a:ext>
            </a:extLst>
          </p:cNvPr>
          <p:cNvSpPr/>
          <p:nvPr/>
        </p:nvSpPr>
        <p:spPr>
          <a:xfrm>
            <a:off x="10019377" y="1412597"/>
            <a:ext cx="298379" cy="2480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rgbClr val="EB6307"/>
                </a:solidFill>
              </a:rPr>
              <a:t>③</a:t>
            </a:r>
            <a:endParaRPr kumimoji="1" lang="en-US" altLang="ja-JP" sz="1600" b="1" dirty="0">
              <a:solidFill>
                <a:srgbClr val="002060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37D103-4208-4E87-7750-067A15D83568}"/>
              </a:ext>
            </a:extLst>
          </p:cNvPr>
          <p:cNvSpPr/>
          <p:nvPr/>
        </p:nvSpPr>
        <p:spPr>
          <a:xfrm>
            <a:off x="7480431" y="3640724"/>
            <a:ext cx="3063365" cy="4180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①～③は，</a:t>
            </a:r>
            <a:r>
              <a:rPr lang="ja-JP" altLang="en-US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左記の</a:t>
            </a:r>
            <a:r>
              <a:rPr kumimoji="1" lang="ja-JP" altLang="en-US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３つのタスクに対応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8AA3B30-6563-0EA3-6A64-E000DA2A2F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169" t="14848" r="4229"/>
          <a:stretch/>
        </p:blipFill>
        <p:spPr>
          <a:xfrm>
            <a:off x="10276903" y="1395291"/>
            <a:ext cx="1310665" cy="2463007"/>
          </a:xfrm>
          <a:prstGeom prst="rect">
            <a:avLst/>
          </a:prstGeom>
        </p:spPr>
      </p:pic>
      <p:sp>
        <p:nvSpPr>
          <p:cNvPr id="32" name="矢印: 右 31">
            <a:extLst>
              <a:ext uri="{FF2B5EF4-FFF2-40B4-BE49-F238E27FC236}">
                <a16:creationId xmlns:a16="http://schemas.microsoft.com/office/drawing/2014/main" id="{A8A981B4-16E1-2A68-5088-9D89D99A24C7}"/>
              </a:ext>
            </a:extLst>
          </p:cNvPr>
          <p:cNvSpPr/>
          <p:nvPr/>
        </p:nvSpPr>
        <p:spPr>
          <a:xfrm>
            <a:off x="6043777" y="2780855"/>
            <a:ext cx="483909" cy="4215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595C166-60D9-DA76-CF0C-A9AAC81837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1328" y="1494280"/>
            <a:ext cx="1463091" cy="706887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98CB01C0-4C4B-3083-936A-A03041E828C0}"/>
              </a:ext>
            </a:extLst>
          </p:cNvPr>
          <p:cNvSpPr/>
          <p:nvPr/>
        </p:nvSpPr>
        <p:spPr>
          <a:xfrm>
            <a:off x="6636022" y="3380768"/>
            <a:ext cx="412954" cy="1430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C5C73F6-ECB2-E46F-85EF-9687A6E6E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048" y="3110672"/>
            <a:ext cx="1728216" cy="623132"/>
          </a:xfrm>
          <a:prstGeom prst="rect">
            <a:avLst/>
          </a:prstGeom>
        </p:spPr>
      </p:pic>
      <p:sp>
        <p:nvSpPr>
          <p:cNvPr id="42" name="矢印: 下 41">
            <a:extLst>
              <a:ext uri="{FF2B5EF4-FFF2-40B4-BE49-F238E27FC236}">
                <a16:creationId xmlns:a16="http://schemas.microsoft.com/office/drawing/2014/main" id="{D1E2F219-2EB3-24F1-A468-8394681F6F81}"/>
              </a:ext>
            </a:extLst>
          </p:cNvPr>
          <p:cNvSpPr/>
          <p:nvPr/>
        </p:nvSpPr>
        <p:spPr>
          <a:xfrm rot="5400000">
            <a:off x="7417360" y="3163231"/>
            <a:ext cx="265153" cy="518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00BBC0D-F94B-CE11-EEC2-1B5D6E9F68BC}"/>
              </a:ext>
            </a:extLst>
          </p:cNvPr>
          <p:cNvSpPr/>
          <p:nvPr/>
        </p:nvSpPr>
        <p:spPr>
          <a:xfrm rot="16200000">
            <a:off x="9943702" y="1657169"/>
            <a:ext cx="263878" cy="35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A44D7B59-7C25-F70B-2788-75F6A95FC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6773" y="4016918"/>
            <a:ext cx="1795940" cy="1342229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46508D9-81F3-DB55-538B-7BC17298CA5E}"/>
              </a:ext>
            </a:extLst>
          </p:cNvPr>
          <p:cNvCxnSpPr>
            <a:cxnSpLocks/>
          </p:cNvCxnSpPr>
          <p:nvPr/>
        </p:nvCxnSpPr>
        <p:spPr>
          <a:xfrm flipH="1" flipV="1">
            <a:off x="7538094" y="2292231"/>
            <a:ext cx="138991" cy="200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3FEA3-2A2B-75C0-1D5E-E2621D7128CF}"/>
              </a:ext>
            </a:extLst>
          </p:cNvPr>
          <p:cNvCxnSpPr>
            <a:cxnSpLocks/>
          </p:cNvCxnSpPr>
          <p:nvPr/>
        </p:nvCxnSpPr>
        <p:spPr>
          <a:xfrm flipH="1" flipV="1">
            <a:off x="7241788" y="3622777"/>
            <a:ext cx="452632" cy="6918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C99008E2-11FC-4D08-E95F-2453E4BDC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5715" y="4259057"/>
            <a:ext cx="2536163" cy="949924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8742FAC-D5AC-A7B6-6F6B-B0BDAAE92825}"/>
              </a:ext>
            </a:extLst>
          </p:cNvPr>
          <p:cNvCxnSpPr>
            <a:cxnSpLocks/>
          </p:cNvCxnSpPr>
          <p:nvPr/>
        </p:nvCxnSpPr>
        <p:spPr>
          <a:xfrm flipH="1" flipV="1">
            <a:off x="11245279" y="2443041"/>
            <a:ext cx="219024" cy="190329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22B8F0-293D-70E5-CC04-7D9F48D2E5B8}"/>
              </a:ext>
            </a:extLst>
          </p:cNvPr>
          <p:cNvSpPr/>
          <p:nvPr/>
        </p:nvSpPr>
        <p:spPr>
          <a:xfrm>
            <a:off x="26316" y="6239334"/>
            <a:ext cx="12157752" cy="5809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今まで困難であった誤答時のイメージを画像生成モデルによって実現させることにより，</a:t>
            </a:r>
            <a:r>
              <a:rPr lang="ja-JP" altLang="en-US" sz="1400" b="1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正答時と誤答時の差異を視覚的に捉え内省を促す</a:t>
            </a:r>
            <a:endParaRPr lang="en-US" altLang="ja-JP" sz="1400" b="1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学習者への効果的な内省が</a:t>
            </a:r>
            <a:r>
              <a:rPr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繰り返しの誤答を回避させ効果的な学習を実現</a:t>
            </a:r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1707C17-F86B-0722-3A3D-9280C4B4A09E}"/>
              </a:ext>
            </a:extLst>
          </p:cNvPr>
          <p:cNvSpPr/>
          <p:nvPr/>
        </p:nvSpPr>
        <p:spPr>
          <a:xfrm>
            <a:off x="3622149" y="449854"/>
            <a:ext cx="2533993" cy="3290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L-</a:t>
            </a:r>
            <a:r>
              <a:rPr kumimoji="1" lang="en-US" altLang="ja-JP" sz="1400" b="1" dirty="0" err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VEIGe</a:t>
            </a:r>
            <a:r>
              <a:rPr kumimoji="1"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の３つの構成要素</a:t>
            </a:r>
            <a:endParaRPr kumimoji="1" lang="en-US" altLang="ja-JP" sz="1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14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E384BB7B-19B1-1165-3850-4169A7E9AD85}"/>
              </a:ext>
            </a:extLst>
          </p:cNvPr>
          <p:cNvSpPr txBox="1">
            <a:spLocks/>
          </p:cNvSpPr>
          <p:nvPr/>
        </p:nvSpPr>
        <p:spPr>
          <a:xfrm>
            <a:off x="9272" y="399774"/>
            <a:ext cx="12192000" cy="6396395"/>
          </a:xfrm>
          <a:prstGeom prst="rect">
            <a:avLst/>
          </a:prstGeom>
          <a:solidFill>
            <a:srgbClr val="E7EEF1"/>
          </a:solidFill>
          <a:ln w="57150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ja-JP" altLang="en-US" sz="2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86A5A7D-B4D3-8AD9-B2A1-3F4F131A7463}"/>
              </a:ext>
            </a:extLst>
          </p:cNvPr>
          <p:cNvSpPr/>
          <p:nvPr/>
        </p:nvSpPr>
        <p:spPr>
          <a:xfrm>
            <a:off x="3663204" y="603858"/>
            <a:ext cx="5699500" cy="331340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CE4F1F1-99AA-BC52-B6BB-19EE88909EC8}"/>
              </a:ext>
            </a:extLst>
          </p:cNvPr>
          <p:cNvSpPr/>
          <p:nvPr/>
        </p:nvSpPr>
        <p:spPr>
          <a:xfrm>
            <a:off x="9526496" y="652120"/>
            <a:ext cx="2578363" cy="54853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538776-03C1-24E4-E798-8D3DA5D2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" y="-10669"/>
            <a:ext cx="12192000" cy="421325"/>
          </a:xfr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8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画像生成による誤答の示唆性を活用した語彙学習支援システム　　　</a:t>
            </a:r>
            <a:r>
              <a:rPr kumimoji="1" lang="en-US" altLang="ja-JP" sz="16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JAIST</a:t>
            </a:r>
            <a:r>
              <a:rPr kumimoji="1" lang="ja-JP" altLang="en-US" sz="16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長谷川研究室第二言語習得支援チーム</a:t>
            </a:r>
            <a:endParaRPr kumimoji="1" lang="ja-JP" altLang="en-US" sz="18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616A08-89DD-BE99-EF31-067FBA21BEB9}"/>
              </a:ext>
            </a:extLst>
          </p:cNvPr>
          <p:cNvSpPr/>
          <p:nvPr/>
        </p:nvSpPr>
        <p:spPr>
          <a:xfrm>
            <a:off x="92630" y="684390"/>
            <a:ext cx="3372361" cy="1650054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英語語彙学習に於いて，</a:t>
            </a: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近似したスペルの語彙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に誤り傾向が見られる</a:t>
            </a:r>
            <a:endParaRPr kumimoji="1" lang="en-US" altLang="ja-JP" sz="1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誤りを繰り返すことによって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誤りを自然言語として獲得する</a:t>
            </a:r>
            <a:r>
              <a:rPr kumimoji="1" lang="en-US" altLang="ja-JP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Fossilization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が問題とされ，一度自然言語化されたものは</a:t>
            </a: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修正が困難</a:t>
            </a:r>
            <a:endParaRPr kumimoji="1" lang="en-US" altLang="ja-JP" sz="1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03FD252-4D63-0C56-F59D-49C4603FB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2" t="21209" r="4965" b="-162"/>
          <a:stretch/>
        </p:blipFill>
        <p:spPr>
          <a:xfrm>
            <a:off x="3980908" y="1439862"/>
            <a:ext cx="2735119" cy="231834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D51DBF0-1702-7304-AD6E-5F4E89B1D4E8}"/>
              </a:ext>
            </a:extLst>
          </p:cNvPr>
          <p:cNvSpPr/>
          <p:nvPr/>
        </p:nvSpPr>
        <p:spPr>
          <a:xfrm>
            <a:off x="92630" y="400752"/>
            <a:ext cx="979714" cy="308829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背景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8850AD8-7E0D-C01A-5A1D-270A565DC450}"/>
              </a:ext>
            </a:extLst>
          </p:cNvPr>
          <p:cNvSpPr/>
          <p:nvPr/>
        </p:nvSpPr>
        <p:spPr>
          <a:xfrm>
            <a:off x="98432" y="2443041"/>
            <a:ext cx="3365909" cy="3710609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学習者の誤答を画像生成により可視化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させることにより学習者の誤答に対する内省を促し，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繰り返しの誤りを回避</a:t>
            </a:r>
            <a:endParaRPr lang="en-US" altLang="ja-JP" sz="1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語彙学習支援システム </a:t>
            </a:r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L-</a:t>
            </a:r>
            <a:r>
              <a:rPr lang="en-US" altLang="ja-JP" sz="1400" b="1" dirty="0" err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VEIGe</a:t>
            </a:r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を構築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Learning - Vocabulary Error Image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Generation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2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L-</a:t>
            </a:r>
            <a:r>
              <a:rPr kumimoji="1" lang="en-US" altLang="ja-JP" sz="1600" b="1" dirty="0" err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VEIGe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の３つの構成要素</a:t>
            </a:r>
            <a:endParaRPr kumimoji="1" lang="en-US" altLang="ja-JP" sz="1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kumimoji="1" lang="ja-JP" altLang="en-US" sz="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ea"/>
              <a:buAutoNum type="circleNumDbPlain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質問生成タスク </a:t>
            </a:r>
            <a:endParaRPr kumimoji="1" lang="en-US" altLang="ja-JP" sz="1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endParaRPr kumimoji="1" lang="ja-JP" altLang="en-US" sz="9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回答支援タスク</a:t>
            </a:r>
            <a:endParaRPr kumimoji="1" lang="en-US" altLang="ja-JP" sz="14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endParaRPr kumimoji="1" lang="en-US" altLang="ja-JP" sz="900" b="1" dirty="0">
              <a:solidFill>
                <a:srgbClr val="EB630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28600" indent="-228600" algn="just">
              <a:buFont typeface="+mj-lt"/>
              <a:buAutoNum type="circleNumDbPlain"/>
            </a:pPr>
            <a:r>
              <a:rPr kumimoji="1"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画像生成タスク 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5EE0E51-0137-F0B1-6360-3D821C572B99}"/>
              </a:ext>
            </a:extLst>
          </p:cNvPr>
          <p:cNvSpPr/>
          <p:nvPr/>
        </p:nvSpPr>
        <p:spPr>
          <a:xfrm>
            <a:off x="3674465" y="4043348"/>
            <a:ext cx="5699500" cy="2067175"/>
          </a:xfrm>
          <a:prstGeom prst="round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endParaRPr lang="en-US" altLang="ja-JP" sz="1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英語を第二言語とする高い英語の習熟度を有する８か国の被験者に対する評価実験に於いて，提案手法が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繰り返しの誤答を防ぐ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上で有効であることを示した</a:t>
            </a:r>
            <a:endParaRPr kumimoji="1" lang="en-US" altLang="ja-JP" sz="14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1FDEA26-2606-400A-B6CE-476F9A7E7470}"/>
              </a:ext>
            </a:extLst>
          </p:cNvPr>
          <p:cNvSpPr/>
          <p:nvPr/>
        </p:nvSpPr>
        <p:spPr>
          <a:xfrm>
            <a:off x="3772464" y="3946856"/>
            <a:ext cx="1009316" cy="310263"/>
          </a:xfrm>
          <a:prstGeom prst="round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学習効果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383354-BA1A-FC7E-16C4-8A17AF5F11C4}"/>
              </a:ext>
            </a:extLst>
          </p:cNvPr>
          <p:cNvSpPr/>
          <p:nvPr/>
        </p:nvSpPr>
        <p:spPr>
          <a:xfrm>
            <a:off x="3669512" y="413038"/>
            <a:ext cx="1687285" cy="3102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rgbClr val="002060"/>
                </a:solidFill>
              </a:rPr>
              <a:t>提案システム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814ECBE-CC57-7A7B-6C05-19E20355BCC9}"/>
              </a:ext>
            </a:extLst>
          </p:cNvPr>
          <p:cNvSpPr/>
          <p:nvPr/>
        </p:nvSpPr>
        <p:spPr>
          <a:xfrm>
            <a:off x="114575" y="2334445"/>
            <a:ext cx="979714" cy="310263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rgbClr val="002060"/>
                </a:solidFill>
              </a:rPr>
              <a:t>目的</a:t>
            </a:r>
            <a:endParaRPr kumimoji="1"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B566BDA-BBF1-0654-449A-6CDB173B8700}"/>
              </a:ext>
            </a:extLst>
          </p:cNvPr>
          <p:cNvSpPr/>
          <p:nvPr/>
        </p:nvSpPr>
        <p:spPr>
          <a:xfrm>
            <a:off x="225910" y="4473049"/>
            <a:ext cx="2979897" cy="149889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kumimoji="1" lang="ja-JP" altLang="en-US" sz="12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80D34DE-19D2-7670-C622-FC01526C186A}"/>
              </a:ext>
            </a:extLst>
          </p:cNvPr>
          <p:cNvSpPr/>
          <p:nvPr/>
        </p:nvSpPr>
        <p:spPr>
          <a:xfrm>
            <a:off x="6621797" y="2131153"/>
            <a:ext cx="653647" cy="5922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61BC84C-F40F-60E6-7F08-9B5E9125FBAE}"/>
              </a:ext>
            </a:extLst>
          </p:cNvPr>
          <p:cNvSpPr/>
          <p:nvPr/>
        </p:nvSpPr>
        <p:spPr>
          <a:xfrm>
            <a:off x="4039856" y="749471"/>
            <a:ext cx="4968717" cy="68112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の問題に対し，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の選択肢から回答を選択，</a:t>
            </a:r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回答が誤答であるとき，誤答に応じた</a:t>
            </a:r>
            <a:r>
              <a:rPr lang="ja-JP" altLang="en-US" sz="14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ja-JP" altLang="en-US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画像が生成される</a:t>
            </a:r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16FC4AA3-DCA4-6B25-CB74-43EE352F5907}"/>
              </a:ext>
            </a:extLst>
          </p:cNvPr>
          <p:cNvSpPr/>
          <p:nvPr/>
        </p:nvSpPr>
        <p:spPr>
          <a:xfrm rot="10800000">
            <a:off x="9240546" y="2677058"/>
            <a:ext cx="439862" cy="4213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562982-3F6F-4F43-398F-0E5FA2601DED}"/>
              </a:ext>
            </a:extLst>
          </p:cNvPr>
          <p:cNvSpPr/>
          <p:nvPr/>
        </p:nvSpPr>
        <p:spPr>
          <a:xfrm>
            <a:off x="3748314" y="2444599"/>
            <a:ext cx="351952" cy="31026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rgbClr val="EB6307"/>
                </a:solidFill>
              </a:rPr>
              <a:t>①</a:t>
            </a:r>
            <a:endParaRPr kumimoji="1" lang="en-US" altLang="ja-JP" sz="1600" b="1" u="sng" dirty="0">
              <a:solidFill>
                <a:srgbClr val="00206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A36611-7C64-A4C6-D493-D913169645D8}"/>
              </a:ext>
            </a:extLst>
          </p:cNvPr>
          <p:cNvSpPr/>
          <p:nvPr/>
        </p:nvSpPr>
        <p:spPr>
          <a:xfrm>
            <a:off x="3772464" y="3098488"/>
            <a:ext cx="298379" cy="2480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rgbClr val="EB6307"/>
                </a:solidFill>
              </a:rPr>
              <a:t>②</a:t>
            </a:r>
            <a:endParaRPr kumimoji="1" lang="en-US" altLang="ja-JP" sz="1600" b="1" dirty="0">
              <a:solidFill>
                <a:srgbClr val="00206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CA711DD-5EC7-1107-4512-2382D9169EE8}"/>
              </a:ext>
            </a:extLst>
          </p:cNvPr>
          <p:cNvSpPr/>
          <p:nvPr/>
        </p:nvSpPr>
        <p:spPr>
          <a:xfrm>
            <a:off x="7323370" y="1374691"/>
            <a:ext cx="298379" cy="2480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rgbClr val="EB6307"/>
                </a:solidFill>
              </a:rPr>
              <a:t>③</a:t>
            </a:r>
            <a:endParaRPr kumimoji="1" lang="en-US" altLang="ja-JP" sz="1600" b="1" dirty="0">
              <a:solidFill>
                <a:srgbClr val="002060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37D103-4208-4E87-7750-067A15D83568}"/>
              </a:ext>
            </a:extLst>
          </p:cNvPr>
          <p:cNvSpPr/>
          <p:nvPr/>
        </p:nvSpPr>
        <p:spPr>
          <a:xfrm>
            <a:off x="4825317" y="3583264"/>
            <a:ext cx="3063365" cy="4180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①～③は，</a:t>
            </a:r>
            <a:r>
              <a:rPr lang="ja-JP" altLang="en-US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右記の</a:t>
            </a:r>
            <a:r>
              <a:rPr kumimoji="1" lang="ja-JP" altLang="en-US" sz="1100" b="1" dirty="0">
                <a:solidFill>
                  <a:srgbClr val="EB630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３つのタスクに対応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8AA3B30-6563-0EA3-6A64-E000DA2A2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69" t="14848" r="4229"/>
          <a:stretch/>
        </p:blipFill>
        <p:spPr>
          <a:xfrm>
            <a:off x="7621789" y="1337831"/>
            <a:ext cx="1310665" cy="2463007"/>
          </a:xfrm>
          <a:prstGeom prst="rect">
            <a:avLst/>
          </a:prstGeom>
        </p:spPr>
      </p:pic>
      <p:sp>
        <p:nvSpPr>
          <p:cNvPr id="32" name="矢印: 右 31">
            <a:extLst>
              <a:ext uri="{FF2B5EF4-FFF2-40B4-BE49-F238E27FC236}">
                <a16:creationId xmlns:a16="http://schemas.microsoft.com/office/drawing/2014/main" id="{A8A981B4-16E1-2A68-5088-9D89D99A24C7}"/>
              </a:ext>
            </a:extLst>
          </p:cNvPr>
          <p:cNvSpPr/>
          <p:nvPr/>
        </p:nvSpPr>
        <p:spPr>
          <a:xfrm>
            <a:off x="3377597" y="2676955"/>
            <a:ext cx="483909" cy="4215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595C166-60D9-DA76-CF0C-A9AAC8183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214" y="1436820"/>
            <a:ext cx="1463091" cy="706887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98CB01C0-4C4B-3083-936A-A03041E828C0}"/>
              </a:ext>
            </a:extLst>
          </p:cNvPr>
          <p:cNvSpPr/>
          <p:nvPr/>
        </p:nvSpPr>
        <p:spPr>
          <a:xfrm>
            <a:off x="3980908" y="3323308"/>
            <a:ext cx="412954" cy="1430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C5C73F6-ECB2-E46F-85EF-9687A6E6E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34" y="3053212"/>
            <a:ext cx="1728216" cy="623132"/>
          </a:xfrm>
          <a:prstGeom prst="rect">
            <a:avLst/>
          </a:prstGeom>
        </p:spPr>
      </p:pic>
      <p:sp>
        <p:nvSpPr>
          <p:cNvPr id="42" name="矢印: 下 41">
            <a:extLst>
              <a:ext uri="{FF2B5EF4-FFF2-40B4-BE49-F238E27FC236}">
                <a16:creationId xmlns:a16="http://schemas.microsoft.com/office/drawing/2014/main" id="{D1E2F219-2EB3-24F1-A468-8394681F6F81}"/>
              </a:ext>
            </a:extLst>
          </p:cNvPr>
          <p:cNvSpPr/>
          <p:nvPr/>
        </p:nvSpPr>
        <p:spPr>
          <a:xfrm rot="5400000">
            <a:off x="4762246" y="3105771"/>
            <a:ext cx="265153" cy="518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00BBC0D-F94B-CE11-EEC2-1B5D6E9F68BC}"/>
              </a:ext>
            </a:extLst>
          </p:cNvPr>
          <p:cNvSpPr/>
          <p:nvPr/>
        </p:nvSpPr>
        <p:spPr>
          <a:xfrm rot="16200000">
            <a:off x="7288588" y="1599709"/>
            <a:ext cx="263878" cy="35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A44D7B59-7C25-F70B-2788-75F6A95FC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815" y="3959300"/>
            <a:ext cx="1795940" cy="1342229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46508D9-81F3-DB55-538B-7BC17298CA5E}"/>
              </a:ext>
            </a:extLst>
          </p:cNvPr>
          <p:cNvCxnSpPr>
            <a:cxnSpLocks/>
          </p:cNvCxnSpPr>
          <p:nvPr/>
        </p:nvCxnSpPr>
        <p:spPr>
          <a:xfrm flipH="1" flipV="1">
            <a:off x="4882980" y="2234771"/>
            <a:ext cx="138991" cy="20061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3FEA3-2A2B-75C0-1D5E-E2621D7128CF}"/>
              </a:ext>
            </a:extLst>
          </p:cNvPr>
          <p:cNvCxnSpPr>
            <a:cxnSpLocks/>
          </p:cNvCxnSpPr>
          <p:nvPr/>
        </p:nvCxnSpPr>
        <p:spPr>
          <a:xfrm flipH="1" flipV="1">
            <a:off x="4586674" y="3565317"/>
            <a:ext cx="452632" cy="6918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C99008E2-11FC-4D08-E95F-2453E4BDC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0601" y="4201597"/>
            <a:ext cx="2536163" cy="949924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8742FAC-D5AC-A7B6-6F6B-B0BDAAE92825}"/>
              </a:ext>
            </a:extLst>
          </p:cNvPr>
          <p:cNvCxnSpPr>
            <a:cxnSpLocks/>
          </p:cNvCxnSpPr>
          <p:nvPr/>
        </p:nvCxnSpPr>
        <p:spPr>
          <a:xfrm flipH="1" flipV="1">
            <a:off x="8590165" y="2385581"/>
            <a:ext cx="219024" cy="190329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22B8F0-293D-70E5-CC04-7D9F48D2E5B8}"/>
              </a:ext>
            </a:extLst>
          </p:cNvPr>
          <p:cNvSpPr/>
          <p:nvPr/>
        </p:nvSpPr>
        <p:spPr>
          <a:xfrm>
            <a:off x="26316" y="6239334"/>
            <a:ext cx="12157752" cy="5809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今まで困難であった誤答時のイメージを画像生成モデルによって実現させることにより，</a:t>
            </a:r>
            <a:r>
              <a:rPr lang="ja-JP" altLang="en-US" sz="1400" b="1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正答時と誤答時の差異を視覚的に捉え内省を促す</a:t>
            </a:r>
            <a:endParaRPr lang="en-US" altLang="ja-JP" sz="1400" b="1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学習者への効果的な内省が</a:t>
            </a:r>
            <a:r>
              <a:rPr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繰り返しの誤答を回避させ効果的な学習を実現</a:t>
            </a:r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42361A3-B5ED-C044-C0BA-04E252D3DF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3634" y="905066"/>
            <a:ext cx="1365922" cy="78287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4BC31C8-73F4-C1EE-2C95-9824ECCD26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986" b="69167"/>
          <a:stretch/>
        </p:blipFill>
        <p:spPr>
          <a:xfrm>
            <a:off x="11057272" y="4220194"/>
            <a:ext cx="1019734" cy="92846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0C89C98-89BF-BA95-E533-A3A06AE423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118" t="41272" r="8352" b="38341"/>
          <a:stretch/>
        </p:blipFill>
        <p:spPr>
          <a:xfrm>
            <a:off x="9811329" y="4351552"/>
            <a:ext cx="744156" cy="526816"/>
          </a:xfrm>
          <a:prstGeom prst="rect">
            <a:avLst/>
          </a:prstGeom>
        </p:spPr>
      </p:pic>
      <p:sp>
        <p:nvSpPr>
          <p:cNvPr id="39" name="矢印: 右 38">
            <a:extLst>
              <a:ext uri="{FF2B5EF4-FFF2-40B4-BE49-F238E27FC236}">
                <a16:creationId xmlns:a16="http://schemas.microsoft.com/office/drawing/2014/main" id="{E3350EF8-7113-1EEB-1454-B741350283CF}"/>
              </a:ext>
            </a:extLst>
          </p:cNvPr>
          <p:cNvSpPr/>
          <p:nvPr/>
        </p:nvSpPr>
        <p:spPr>
          <a:xfrm>
            <a:off x="10631485" y="4547260"/>
            <a:ext cx="251763" cy="2831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963D03DE-E207-D5AC-B562-B70E9B3C8CC2}"/>
              </a:ext>
            </a:extLst>
          </p:cNvPr>
          <p:cNvSpPr/>
          <p:nvPr/>
        </p:nvSpPr>
        <p:spPr>
          <a:xfrm>
            <a:off x="9606204" y="1736855"/>
            <a:ext cx="2447702" cy="779680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EB6307"/>
                </a:solidFill>
              </a:rPr>
              <a:t>①質問生成タスク</a:t>
            </a:r>
            <a:endParaRPr lang="en-US" altLang="ja-JP" sz="1000" b="1" dirty="0">
              <a:solidFill>
                <a:srgbClr val="EB6307"/>
              </a:solidFill>
            </a:endParaRPr>
          </a:p>
          <a:p>
            <a:pPr algn="ctr"/>
            <a:r>
              <a:rPr kumimoji="1" lang="ja-JP" altLang="en-US" sz="1000" b="1" dirty="0">
                <a:solidFill>
                  <a:srgbClr val="002060"/>
                </a:solidFill>
              </a:rPr>
              <a:t>既存のデータセットを活用し，</a:t>
            </a:r>
            <a:r>
              <a:rPr kumimoji="1" lang="ja-JP" altLang="en-US" sz="1000" b="1" u="sng" dirty="0">
                <a:solidFill>
                  <a:srgbClr val="002060"/>
                </a:solidFill>
              </a:rPr>
              <a:t>学習用語彙集</a:t>
            </a:r>
            <a:r>
              <a:rPr kumimoji="1" lang="ja-JP" altLang="en-US" sz="1000" b="1" dirty="0">
                <a:solidFill>
                  <a:srgbClr val="002060"/>
                </a:solidFill>
              </a:rPr>
              <a:t>を構築．自然言語処理を用いることで，語彙集より選定された対象語を空所とする</a:t>
            </a:r>
            <a:r>
              <a:rPr kumimoji="1" lang="ja-JP" altLang="en-US" sz="1000" b="1" u="sng" dirty="0">
                <a:solidFill>
                  <a:srgbClr val="002060"/>
                </a:solidFill>
              </a:rPr>
              <a:t>空所補充問題を自動生成</a:t>
            </a:r>
            <a:endParaRPr kumimoji="1" lang="en-US" altLang="ja-JP" sz="1050" b="1" u="sng" dirty="0">
              <a:solidFill>
                <a:srgbClr val="002060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BB5B632-A946-31B3-7166-73B619D4E2EB}"/>
              </a:ext>
            </a:extLst>
          </p:cNvPr>
          <p:cNvSpPr/>
          <p:nvPr/>
        </p:nvSpPr>
        <p:spPr>
          <a:xfrm>
            <a:off x="9624858" y="3476160"/>
            <a:ext cx="2391291" cy="722859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EB6307"/>
                </a:solidFill>
              </a:rPr>
              <a:t>②回答支援タスク</a:t>
            </a:r>
            <a:endParaRPr kumimoji="1" lang="en-US" altLang="ja-JP" sz="1050" b="1" dirty="0">
              <a:solidFill>
                <a:srgbClr val="EB6307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rgbClr val="002060"/>
                </a:solidFill>
              </a:rPr>
              <a:t>レーベンシュタイン距離を用いて，学習対象語と</a:t>
            </a:r>
            <a:r>
              <a:rPr kumimoji="1" lang="ja-JP" altLang="en-US" sz="1050" b="1" u="sng" dirty="0">
                <a:solidFill>
                  <a:srgbClr val="002060"/>
                </a:solidFill>
              </a:rPr>
              <a:t>近似したスペルの語彙</a:t>
            </a:r>
            <a:r>
              <a:rPr kumimoji="1" lang="ja-JP" altLang="en-US" sz="1050" b="1" dirty="0">
                <a:solidFill>
                  <a:srgbClr val="002060"/>
                </a:solidFill>
              </a:rPr>
              <a:t>を学習用語彙集から自動選定</a:t>
            </a:r>
            <a:endParaRPr kumimoji="1" lang="en-US" altLang="ja-JP" sz="1050" b="1" dirty="0">
              <a:solidFill>
                <a:srgbClr val="002060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6B25798-A0D4-655B-2B54-40D9CB3F1522}"/>
              </a:ext>
            </a:extLst>
          </p:cNvPr>
          <p:cNvSpPr/>
          <p:nvPr/>
        </p:nvSpPr>
        <p:spPr>
          <a:xfrm>
            <a:off x="9588410" y="5222497"/>
            <a:ext cx="2437006" cy="654210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EB6307"/>
                </a:solidFill>
              </a:rPr>
              <a:t>③画像生成タスク</a:t>
            </a:r>
            <a:endParaRPr kumimoji="1" lang="en-US" altLang="ja-JP" sz="1050" b="1" dirty="0">
              <a:solidFill>
                <a:srgbClr val="EB6307"/>
              </a:solidFill>
            </a:endParaRPr>
          </a:p>
          <a:p>
            <a:pPr algn="ctr"/>
            <a:r>
              <a:rPr lang="ja-JP" altLang="en-US" sz="1050" b="1" dirty="0">
                <a:solidFill>
                  <a:srgbClr val="002060"/>
                </a:solidFill>
              </a:rPr>
              <a:t>画像生成モデルである，</a:t>
            </a:r>
            <a:r>
              <a:rPr lang="en-US" altLang="ja-JP" sz="1050" b="1" dirty="0">
                <a:solidFill>
                  <a:srgbClr val="002060"/>
                </a:solidFill>
              </a:rPr>
              <a:t>DALL</a:t>
            </a:r>
            <a:r>
              <a:rPr lang="ja-JP" altLang="en-US" sz="1050" b="1" dirty="0">
                <a:solidFill>
                  <a:srgbClr val="002060"/>
                </a:solidFill>
              </a:rPr>
              <a:t>・</a:t>
            </a:r>
            <a:r>
              <a:rPr lang="en-US" altLang="ja-JP" sz="1050" b="1" dirty="0">
                <a:solidFill>
                  <a:srgbClr val="002060"/>
                </a:solidFill>
              </a:rPr>
              <a:t>E</a:t>
            </a:r>
            <a:r>
              <a:rPr lang="ja-JP" altLang="en-US" sz="1050" b="1" dirty="0">
                <a:solidFill>
                  <a:srgbClr val="002060"/>
                </a:solidFill>
              </a:rPr>
              <a:t>２を用いる事で，学習者の</a:t>
            </a:r>
            <a:r>
              <a:rPr lang="ja-JP" altLang="en-US" sz="1050" b="1" u="sng" dirty="0">
                <a:solidFill>
                  <a:srgbClr val="002060"/>
                </a:solidFill>
              </a:rPr>
              <a:t>誤答を含む文に応じた画像を自動生成</a:t>
            </a:r>
            <a:endParaRPr kumimoji="1" lang="en-US" altLang="ja-JP" sz="1050" b="1" u="sng" dirty="0">
              <a:solidFill>
                <a:srgbClr val="002060"/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7C2DC4F6-DFB2-BEAC-7FD6-03C7F6844C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9313" y="2583344"/>
            <a:ext cx="1587061" cy="871641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75101D4-36C8-75DE-B465-4DBA551DC375}"/>
              </a:ext>
            </a:extLst>
          </p:cNvPr>
          <p:cNvSpPr/>
          <p:nvPr/>
        </p:nvSpPr>
        <p:spPr>
          <a:xfrm>
            <a:off x="9514991" y="456201"/>
            <a:ext cx="2533993" cy="30505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L-</a:t>
            </a:r>
            <a:r>
              <a:rPr kumimoji="1" lang="en-US" altLang="ja-JP" sz="1400" b="1" dirty="0" err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VEIGe</a:t>
            </a:r>
            <a:r>
              <a:rPr kumimoji="1" lang="en-US" altLang="ja-JP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4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の３つの構成要素</a:t>
            </a:r>
            <a:endParaRPr kumimoji="1" lang="en-US" altLang="ja-JP" sz="1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3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781</Words>
  <Application>Microsoft Office PowerPoint</Application>
  <PresentationFormat>ワイド画面</PresentationFormat>
  <Paragraphs>135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画像生成による誤答の示唆性を活用した語彙学習支援システム　　　JAIST長谷川研究室第二言語習得支援チーム</vt:lpstr>
      <vt:lpstr>画像生成による誤答の示唆性を活用した語彙学習支援システム　　　JAIST長谷川研究室第二言語習得支援チーム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SUGITA, Kazuki</dc:creator>
  <cp:lastModifiedBy>sugikkogurashi0506@gmail.com</cp:lastModifiedBy>
  <cp:revision>2</cp:revision>
  <dcterms:created xsi:type="dcterms:W3CDTF">2023-05-20T08:25:29Z</dcterms:created>
  <dcterms:modified xsi:type="dcterms:W3CDTF">2024-05-10T04:29:34Z</dcterms:modified>
</cp:coreProperties>
</file>