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62"/>
  </p:notesMasterIdLst>
  <p:handoutMasterIdLst>
    <p:handoutMasterId r:id="rId63"/>
  </p:handoutMasterIdLst>
  <p:sldIdLst>
    <p:sldId id="256" r:id="rId2"/>
    <p:sldId id="257" r:id="rId3"/>
    <p:sldId id="586" r:id="rId4"/>
    <p:sldId id="617" r:id="rId5"/>
    <p:sldId id="593" r:id="rId6"/>
    <p:sldId id="589" r:id="rId7"/>
    <p:sldId id="587" r:id="rId8"/>
    <p:sldId id="531" r:id="rId9"/>
    <p:sldId id="532" r:id="rId10"/>
    <p:sldId id="581" r:id="rId11"/>
    <p:sldId id="618" r:id="rId12"/>
    <p:sldId id="533" r:id="rId13"/>
    <p:sldId id="599" r:id="rId14"/>
    <p:sldId id="588" r:id="rId15"/>
    <p:sldId id="534" r:id="rId16"/>
    <p:sldId id="535" r:id="rId17"/>
    <p:sldId id="536" r:id="rId18"/>
    <p:sldId id="537" r:id="rId19"/>
    <p:sldId id="590" r:id="rId20"/>
    <p:sldId id="582" r:id="rId21"/>
    <p:sldId id="597" r:id="rId22"/>
    <p:sldId id="538" r:id="rId23"/>
    <p:sldId id="585" r:id="rId24"/>
    <p:sldId id="584" r:id="rId25"/>
    <p:sldId id="619" r:id="rId26"/>
    <p:sldId id="602" r:id="rId27"/>
    <p:sldId id="603" r:id="rId28"/>
    <p:sldId id="620" r:id="rId29"/>
    <p:sldId id="621" r:id="rId30"/>
    <p:sldId id="541" r:id="rId31"/>
    <p:sldId id="622" r:id="rId32"/>
    <p:sldId id="623" r:id="rId33"/>
    <p:sldId id="624" r:id="rId34"/>
    <p:sldId id="604" r:id="rId35"/>
    <p:sldId id="543" r:id="rId36"/>
    <p:sldId id="544" r:id="rId37"/>
    <p:sldId id="625" r:id="rId38"/>
    <p:sldId id="628" r:id="rId39"/>
    <p:sldId id="627" r:id="rId40"/>
    <p:sldId id="591" r:id="rId41"/>
    <p:sldId id="545" r:id="rId42"/>
    <p:sldId id="546" r:id="rId43"/>
    <p:sldId id="547" r:id="rId44"/>
    <p:sldId id="629" r:id="rId45"/>
    <p:sldId id="548" r:id="rId46"/>
    <p:sldId id="607" r:id="rId47"/>
    <p:sldId id="550" r:id="rId48"/>
    <p:sldId id="551" r:id="rId49"/>
    <p:sldId id="552" r:id="rId50"/>
    <p:sldId id="553" r:id="rId51"/>
    <p:sldId id="554" r:id="rId52"/>
    <p:sldId id="555" r:id="rId53"/>
    <p:sldId id="613" r:id="rId54"/>
    <p:sldId id="556" r:id="rId55"/>
    <p:sldId id="557" r:id="rId56"/>
    <p:sldId id="630" r:id="rId57"/>
    <p:sldId id="592" r:id="rId58"/>
    <p:sldId id="558" r:id="rId59"/>
    <p:sldId id="615" r:id="rId60"/>
    <p:sldId id="616" r:id="rId61"/>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CCFFFF"/>
    <a:srgbClr val="85FFFF"/>
    <a:srgbClr val="FFFF66"/>
    <a:srgbClr val="CCFFCC"/>
    <a:srgbClr val="66FFCC"/>
    <a:srgbClr val="00CC99"/>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0746" autoAdjust="0"/>
  </p:normalViewPr>
  <p:slideViewPr>
    <p:cSldViewPr>
      <p:cViewPr varScale="1">
        <p:scale>
          <a:sx n="75" d="100"/>
          <a:sy n="75" d="100"/>
        </p:scale>
        <p:origin x="1594" y="4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648682A4-AD78-4CCB-9F61-AC10290D651E}"/>
    <pc:docChg chg="undo custSel modSld sldOrd">
      <pc:chgData name="YANG, Yan ni [Alumni]" userId="7d707a65-5569-43f7-97aa-c489d0311d87" providerId="ADAL" clId="{648682A4-AD78-4CCB-9F61-AC10290D651E}" dt="2023-05-13T13:35:32.808" v="342" actId="20577"/>
      <pc:docMkLst>
        <pc:docMk/>
      </pc:docMkLst>
      <pc:sldChg chg="addSp delSp modSp mod">
        <pc:chgData name="YANG, Yan ni [Alumni]" userId="7d707a65-5569-43f7-97aa-c489d0311d87" providerId="ADAL" clId="{648682A4-AD78-4CCB-9F61-AC10290D651E}" dt="2023-05-13T13:35:32.808" v="342" actId="20577"/>
        <pc:sldMkLst>
          <pc:docMk/>
          <pc:sldMk cId="0" sldId="257"/>
        </pc:sldMkLst>
        <pc:spChg chg="add del mod">
          <ac:chgData name="YANG, Yan ni [Alumni]" userId="7d707a65-5569-43f7-97aa-c489d0311d87" providerId="ADAL" clId="{648682A4-AD78-4CCB-9F61-AC10290D651E}" dt="2023-05-13T13:30:57.712" v="177" actId="478"/>
          <ac:spMkLst>
            <pc:docMk/>
            <pc:sldMk cId="0" sldId="257"/>
            <ac:spMk id="2" creationId="{D727789F-D32F-C407-CC44-495200722724}"/>
          </ac:spMkLst>
        </pc:spChg>
        <pc:spChg chg="add mod">
          <ac:chgData name="YANG, Yan ni [Alumni]" userId="7d707a65-5569-43f7-97aa-c489d0311d87" providerId="ADAL" clId="{648682A4-AD78-4CCB-9F61-AC10290D651E}" dt="2023-05-13T13:31:19.512" v="198" actId="1076"/>
          <ac:spMkLst>
            <pc:docMk/>
            <pc:sldMk cId="0" sldId="257"/>
            <ac:spMk id="3" creationId="{7CCB3A6F-9C80-68AE-DB9C-03FF27F3D2C5}"/>
          </ac:spMkLst>
        </pc:spChg>
        <pc:spChg chg="add mod">
          <ac:chgData name="YANG, Yan ni [Alumni]" userId="7d707a65-5569-43f7-97aa-c489d0311d87" providerId="ADAL" clId="{648682A4-AD78-4CCB-9F61-AC10290D651E}" dt="2023-05-13T13:31:59.243" v="240" actId="255"/>
          <ac:spMkLst>
            <pc:docMk/>
            <pc:sldMk cId="0" sldId="257"/>
            <ac:spMk id="5" creationId="{D3B59EEE-AAFE-4D5E-2A8D-1E8894E2038B}"/>
          </ac:spMkLst>
        </pc:spChg>
        <pc:spChg chg="add mod">
          <ac:chgData name="YANG, Yan ni [Alumni]" userId="7d707a65-5569-43f7-97aa-c489d0311d87" providerId="ADAL" clId="{648682A4-AD78-4CCB-9F61-AC10290D651E}" dt="2023-05-13T13:31:59.243" v="240" actId="255"/>
          <ac:spMkLst>
            <pc:docMk/>
            <pc:sldMk cId="0" sldId="257"/>
            <ac:spMk id="6" creationId="{B8554068-67DF-4228-CA49-EB51F670C0A6}"/>
          </ac:spMkLst>
        </pc:spChg>
        <pc:spChg chg="add mod">
          <ac:chgData name="YANG, Yan ni [Alumni]" userId="7d707a65-5569-43f7-97aa-c489d0311d87" providerId="ADAL" clId="{648682A4-AD78-4CCB-9F61-AC10290D651E}" dt="2023-05-13T13:31:59.243" v="240" actId="255"/>
          <ac:spMkLst>
            <pc:docMk/>
            <pc:sldMk cId="0" sldId="257"/>
            <ac:spMk id="7" creationId="{BC177841-9BAE-A55B-8C1B-44E3C6DAD642}"/>
          </ac:spMkLst>
        </pc:spChg>
        <pc:spChg chg="add del mod">
          <ac:chgData name="YANG, Yan ni [Alumni]" userId="7d707a65-5569-43f7-97aa-c489d0311d87" providerId="ADAL" clId="{648682A4-AD78-4CCB-9F61-AC10290D651E}" dt="2023-05-13T13:32:15.893" v="242" actId="478"/>
          <ac:spMkLst>
            <pc:docMk/>
            <pc:sldMk cId="0" sldId="257"/>
            <ac:spMk id="8" creationId="{A66B2364-0ECE-DE9B-1974-2CE6D236F62E}"/>
          </ac:spMkLst>
        </pc:spChg>
        <pc:spChg chg="add mod">
          <ac:chgData name="YANG, Yan ni [Alumni]" userId="7d707a65-5569-43f7-97aa-c489d0311d87" providerId="ADAL" clId="{648682A4-AD78-4CCB-9F61-AC10290D651E}" dt="2023-05-13T13:32:40.005" v="282" actId="14100"/>
          <ac:spMkLst>
            <pc:docMk/>
            <pc:sldMk cId="0" sldId="257"/>
            <ac:spMk id="9" creationId="{B9CCA711-A53A-2E46-E070-3200532C5085}"/>
          </ac:spMkLst>
        </pc:spChg>
        <pc:spChg chg="add del mod">
          <ac:chgData name="YANG, Yan ni [Alumni]" userId="7d707a65-5569-43f7-97aa-c489d0311d87" providerId="ADAL" clId="{648682A4-AD78-4CCB-9F61-AC10290D651E}" dt="2023-05-13T13:34:17.658" v="322" actId="255"/>
          <ac:spMkLst>
            <pc:docMk/>
            <pc:sldMk cId="0" sldId="257"/>
            <ac:spMk id="10" creationId="{A9462918-927E-C87B-BECC-448DEC03846F}"/>
          </ac:spMkLst>
        </pc:spChg>
        <pc:spChg chg="add mod">
          <ac:chgData name="YANG, Yan ni [Alumni]" userId="7d707a65-5569-43f7-97aa-c489d0311d87" providerId="ADAL" clId="{648682A4-AD78-4CCB-9F61-AC10290D651E}" dt="2023-05-13T13:34:17.658" v="322" actId="255"/>
          <ac:spMkLst>
            <pc:docMk/>
            <pc:sldMk cId="0" sldId="257"/>
            <ac:spMk id="11" creationId="{42836C6B-6FCE-0944-8AD0-C9B195FE64DC}"/>
          </ac:spMkLst>
        </pc:spChg>
        <pc:spChg chg="add mod">
          <ac:chgData name="YANG, Yan ni [Alumni]" userId="7d707a65-5569-43f7-97aa-c489d0311d87" providerId="ADAL" clId="{648682A4-AD78-4CCB-9F61-AC10290D651E}" dt="2023-05-13T13:34:21.891" v="324" actId="14100"/>
          <ac:spMkLst>
            <pc:docMk/>
            <pc:sldMk cId="0" sldId="257"/>
            <ac:spMk id="12" creationId="{378A61BA-F11E-AF9B-0D1E-2FC42ED4E7E2}"/>
          </ac:spMkLst>
        </pc:spChg>
        <pc:spChg chg="add mod">
          <ac:chgData name="YANG, Yan ni [Alumni]" userId="7d707a65-5569-43f7-97aa-c489d0311d87" providerId="ADAL" clId="{648682A4-AD78-4CCB-9F61-AC10290D651E}" dt="2023-05-13T13:34:57.070" v="335" actId="1076"/>
          <ac:spMkLst>
            <pc:docMk/>
            <pc:sldMk cId="0" sldId="257"/>
            <ac:spMk id="13" creationId="{622FDD72-0602-A267-64D8-A93867F7E290}"/>
          </ac:spMkLst>
        </pc:spChg>
        <pc:spChg chg="add mod">
          <ac:chgData name="YANG, Yan ni [Alumni]" userId="7d707a65-5569-43f7-97aa-c489d0311d87" providerId="ADAL" clId="{648682A4-AD78-4CCB-9F61-AC10290D651E}" dt="2023-05-13T13:34:55.110" v="334" actId="1076"/>
          <ac:spMkLst>
            <pc:docMk/>
            <pc:sldMk cId="0" sldId="257"/>
            <ac:spMk id="14" creationId="{5DB0C09E-DB04-021A-E64A-1B2D2F057687}"/>
          </ac:spMkLst>
        </pc:spChg>
        <pc:spChg chg="add mod">
          <ac:chgData name="YANG, Yan ni [Alumni]" userId="7d707a65-5569-43f7-97aa-c489d0311d87" providerId="ADAL" clId="{648682A4-AD78-4CCB-9F61-AC10290D651E}" dt="2023-05-13T13:34:50.245" v="333" actId="1076"/>
          <ac:spMkLst>
            <pc:docMk/>
            <pc:sldMk cId="0" sldId="257"/>
            <ac:spMk id="15" creationId="{E3A51617-5F7B-0CCB-5F1F-76DC0EAA19A5}"/>
          </ac:spMkLst>
        </pc:spChg>
        <pc:spChg chg="add mod">
          <ac:chgData name="YANG, Yan ni [Alumni]" userId="7d707a65-5569-43f7-97aa-c489d0311d87" providerId="ADAL" clId="{648682A4-AD78-4CCB-9F61-AC10290D651E}" dt="2023-05-13T13:35:26.827" v="338" actId="20577"/>
          <ac:spMkLst>
            <pc:docMk/>
            <pc:sldMk cId="0" sldId="257"/>
            <ac:spMk id="16" creationId="{B7C6D079-531E-76D4-5DA8-E743E3DC1100}"/>
          </ac:spMkLst>
        </pc:spChg>
        <pc:spChg chg="add mod">
          <ac:chgData name="YANG, Yan ni [Alumni]" userId="7d707a65-5569-43f7-97aa-c489d0311d87" providerId="ADAL" clId="{648682A4-AD78-4CCB-9F61-AC10290D651E}" dt="2023-05-13T13:35:30.820" v="341" actId="20577"/>
          <ac:spMkLst>
            <pc:docMk/>
            <pc:sldMk cId="0" sldId="257"/>
            <ac:spMk id="17" creationId="{999FF0E8-277F-0AE8-93E2-6AAD0043FAB3}"/>
          </ac:spMkLst>
        </pc:spChg>
        <pc:spChg chg="add mod">
          <ac:chgData name="YANG, Yan ni [Alumni]" userId="7d707a65-5569-43f7-97aa-c489d0311d87" providerId="ADAL" clId="{648682A4-AD78-4CCB-9F61-AC10290D651E}" dt="2023-05-13T13:35:32.808" v="342" actId="20577"/>
          <ac:spMkLst>
            <pc:docMk/>
            <pc:sldMk cId="0" sldId="257"/>
            <ac:spMk id="18" creationId="{FE5AA895-588A-5475-BD26-09798B12F18D}"/>
          </ac:spMkLst>
        </pc:spChg>
        <pc:spChg chg="mod">
          <ac:chgData name="YANG, Yan ni [Alumni]" userId="7d707a65-5569-43f7-97aa-c489d0311d87" providerId="ADAL" clId="{648682A4-AD78-4CCB-9F61-AC10290D651E}" dt="2023-05-13T13:30:39.685" v="175" actId="1035"/>
          <ac:spMkLst>
            <pc:docMk/>
            <pc:sldMk cId="0" sldId="257"/>
            <ac:spMk id="17410" creationId="{00000000-0000-0000-0000-000000000000}"/>
          </ac:spMkLst>
        </pc:spChg>
        <pc:spChg chg="del mod">
          <ac:chgData name="YANG, Yan ni [Alumni]" userId="7d707a65-5569-43f7-97aa-c489d0311d87" providerId="ADAL" clId="{648682A4-AD78-4CCB-9F61-AC10290D651E}" dt="2023-05-13T13:30:55.217" v="176" actId="478"/>
          <ac:spMkLst>
            <pc:docMk/>
            <pc:sldMk cId="0" sldId="257"/>
            <ac:spMk id="17411" creationId="{00000000-0000-0000-0000-000000000000}"/>
          </ac:spMkLst>
        </pc:spChg>
      </pc:sldChg>
      <pc:sldChg chg="modSp mod">
        <pc:chgData name="YANG, Yan ni [Alumni]" userId="7d707a65-5569-43f7-97aa-c489d0311d87" providerId="ADAL" clId="{648682A4-AD78-4CCB-9F61-AC10290D651E}" dt="2023-05-13T12:24:01.009" v="27" actId="20577"/>
        <pc:sldMkLst>
          <pc:docMk/>
          <pc:sldMk cId="0" sldId="532"/>
        </pc:sldMkLst>
        <pc:spChg chg="mod">
          <ac:chgData name="YANG, Yan ni [Alumni]" userId="7d707a65-5569-43f7-97aa-c489d0311d87" providerId="ADAL" clId="{648682A4-AD78-4CCB-9F61-AC10290D651E}" dt="2023-05-13T12:24:01.009" v="27" actId="20577"/>
          <ac:spMkLst>
            <pc:docMk/>
            <pc:sldMk cId="0" sldId="532"/>
            <ac:spMk id="22530" creationId="{00000000-0000-0000-0000-000000000000}"/>
          </ac:spMkLst>
        </pc:spChg>
      </pc:sldChg>
      <pc:sldChg chg="modSp mod">
        <pc:chgData name="YANG, Yan ni [Alumni]" userId="7d707a65-5569-43f7-97aa-c489d0311d87" providerId="ADAL" clId="{648682A4-AD78-4CCB-9F61-AC10290D651E}" dt="2023-05-13T12:32:10.084" v="36" actId="113"/>
        <pc:sldMkLst>
          <pc:docMk/>
          <pc:sldMk cId="0" sldId="533"/>
        </pc:sldMkLst>
        <pc:spChg chg="mod">
          <ac:chgData name="YANG, Yan ni [Alumni]" userId="7d707a65-5569-43f7-97aa-c489d0311d87" providerId="ADAL" clId="{648682A4-AD78-4CCB-9F61-AC10290D651E}" dt="2023-05-13T12:32:10.084" v="36" actId="113"/>
          <ac:spMkLst>
            <pc:docMk/>
            <pc:sldMk cId="0" sldId="533"/>
            <ac:spMk id="24579" creationId="{00000000-0000-0000-0000-000000000000}"/>
          </ac:spMkLst>
        </pc:spChg>
      </pc:sldChg>
      <pc:sldChg chg="modSp mod">
        <pc:chgData name="YANG, Yan ni [Alumni]" userId="7d707a65-5569-43f7-97aa-c489d0311d87" providerId="ADAL" clId="{648682A4-AD78-4CCB-9F61-AC10290D651E}" dt="2023-05-13T12:34:33.439" v="78" actId="20577"/>
        <pc:sldMkLst>
          <pc:docMk/>
          <pc:sldMk cId="2011844017" sldId="534"/>
        </pc:sldMkLst>
        <pc:spChg chg="mod">
          <ac:chgData name="YANG, Yan ni [Alumni]" userId="7d707a65-5569-43f7-97aa-c489d0311d87" providerId="ADAL" clId="{648682A4-AD78-4CCB-9F61-AC10290D651E}" dt="2023-05-13T12:34:33.439" v="78" actId="20577"/>
          <ac:spMkLst>
            <pc:docMk/>
            <pc:sldMk cId="2011844017" sldId="534"/>
            <ac:spMk id="25603" creationId="{00000000-0000-0000-0000-000000000000}"/>
          </ac:spMkLst>
        </pc:spChg>
      </pc:sldChg>
      <pc:sldChg chg="modSp mod ord">
        <pc:chgData name="YANG, Yan ni [Alumni]" userId="7d707a65-5569-43f7-97aa-c489d0311d87" providerId="ADAL" clId="{648682A4-AD78-4CCB-9F61-AC10290D651E}" dt="2023-05-13T12:38:35.039" v="86" actId="207"/>
        <pc:sldMkLst>
          <pc:docMk/>
          <pc:sldMk cId="3415487107" sldId="537"/>
        </pc:sldMkLst>
        <pc:spChg chg="mod">
          <ac:chgData name="YANG, Yan ni [Alumni]" userId="7d707a65-5569-43f7-97aa-c489d0311d87" providerId="ADAL" clId="{648682A4-AD78-4CCB-9F61-AC10290D651E}" dt="2023-05-13T12:38:35.039" v="86" actId="207"/>
          <ac:spMkLst>
            <pc:docMk/>
            <pc:sldMk cId="3415487107" sldId="537"/>
            <ac:spMk id="3" creationId="{00000000-0000-0000-0000-000000000000}"/>
          </ac:spMkLst>
        </pc:spChg>
      </pc:sldChg>
      <pc:sldChg chg="modSp mod">
        <pc:chgData name="YANG, Yan ni [Alumni]" userId="7d707a65-5569-43f7-97aa-c489d0311d87" providerId="ADAL" clId="{648682A4-AD78-4CCB-9F61-AC10290D651E}" dt="2023-05-13T13:02:25.124" v="95" actId="20577"/>
        <pc:sldMkLst>
          <pc:docMk/>
          <pc:sldMk cId="2621389902" sldId="543"/>
        </pc:sldMkLst>
        <pc:spChg chg="mod">
          <ac:chgData name="YANG, Yan ni [Alumni]" userId="7d707a65-5569-43f7-97aa-c489d0311d87" providerId="ADAL" clId="{648682A4-AD78-4CCB-9F61-AC10290D651E}" dt="2023-05-13T13:02:25.124" v="95" actId="20577"/>
          <ac:spMkLst>
            <pc:docMk/>
            <pc:sldMk cId="2621389902" sldId="543"/>
            <ac:spMk id="39938" creationId="{00000000-0000-0000-0000-000000000000}"/>
          </ac:spMkLst>
        </pc:spChg>
      </pc:sldChg>
      <pc:sldChg chg="modSp mod">
        <pc:chgData name="YANG, Yan ni [Alumni]" userId="7d707a65-5569-43f7-97aa-c489d0311d87" providerId="ADAL" clId="{648682A4-AD78-4CCB-9F61-AC10290D651E}" dt="2023-05-13T13:11:13.601" v="141" actId="20577"/>
        <pc:sldMkLst>
          <pc:docMk/>
          <pc:sldMk cId="0" sldId="545"/>
        </pc:sldMkLst>
        <pc:spChg chg="mod">
          <ac:chgData name="YANG, Yan ni [Alumni]" userId="7d707a65-5569-43f7-97aa-c489d0311d87" providerId="ADAL" clId="{648682A4-AD78-4CCB-9F61-AC10290D651E}" dt="2023-05-13T13:11:13.601" v="141" actId="20577"/>
          <ac:spMkLst>
            <pc:docMk/>
            <pc:sldMk cId="0" sldId="545"/>
            <ac:spMk id="43011" creationId="{00000000-0000-0000-0000-000000000000}"/>
          </ac:spMkLst>
        </pc:spChg>
      </pc:sldChg>
      <pc:sldChg chg="modSp mod">
        <pc:chgData name="YANG, Yan ni [Alumni]" userId="7d707a65-5569-43f7-97aa-c489d0311d87" providerId="ADAL" clId="{648682A4-AD78-4CCB-9F61-AC10290D651E}" dt="2023-05-13T13:12:31.110" v="142" actId="20577"/>
        <pc:sldMkLst>
          <pc:docMk/>
          <pc:sldMk cId="0" sldId="547"/>
        </pc:sldMkLst>
        <pc:spChg chg="mod">
          <ac:chgData name="YANG, Yan ni [Alumni]" userId="7d707a65-5569-43f7-97aa-c489d0311d87" providerId="ADAL" clId="{648682A4-AD78-4CCB-9F61-AC10290D651E}" dt="2023-05-13T13:12:31.110" v="142" actId="20577"/>
          <ac:spMkLst>
            <pc:docMk/>
            <pc:sldMk cId="0" sldId="547"/>
            <ac:spMk id="45059" creationId="{00000000-0000-0000-0000-000000000000}"/>
          </ac:spMkLst>
        </pc:spChg>
      </pc:sldChg>
      <pc:sldChg chg="modSp mod">
        <pc:chgData name="YANG, Yan ni [Alumni]" userId="7d707a65-5569-43f7-97aa-c489d0311d87" providerId="ADAL" clId="{648682A4-AD78-4CCB-9F61-AC10290D651E}" dt="2023-05-13T12:26:00.127" v="34" actId="20577"/>
        <pc:sldMkLst>
          <pc:docMk/>
          <pc:sldMk cId="0" sldId="581"/>
        </pc:sldMkLst>
        <pc:spChg chg="mod">
          <ac:chgData name="YANG, Yan ni [Alumni]" userId="7d707a65-5569-43f7-97aa-c489d0311d87" providerId="ADAL" clId="{648682A4-AD78-4CCB-9F61-AC10290D651E}" dt="2023-05-13T12:26:00.127" v="34" actId="20577"/>
          <ac:spMkLst>
            <pc:docMk/>
            <pc:sldMk cId="0" sldId="581"/>
            <ac:spMk id="23556" creationId="{00000000-0000-0000-0000-000000000000}"/>
          </ac:spMkLst>
        </pc:spChg>
      </pc:sldChg>
      <pc:sldChg chg="ord">
        <pc:chgData name="YANG, Yan ni [Alumni]" userId="7d707a65-5569-43f7-97aa-c489d0311d87" providerId="ADAL" clId="{648682A4-AD78-4CCB-9F61-AC10290D651E}" dt="2023-05-13T12:36:24.277" v="82"/>
        <pc:sldMkLst>
          <pc:docMk/>
          <pc:sldMk cId="1298209799" sldId="582"/>
        </pc:sldMkLst>
      </pc:sldChg>
      <pc:sldChg chg="modSp mod">
        <pc:chgData name="YANG, Yan ni [Alumni]" userId="7d707a65-5569-43f7-97aa-c489d0311d87" providerId="ADAL" clId="{648682A4-AD78-4CCB-9F61-AC10290D651E}" dt="2023-05-13T12:06:36.967" v="6" actId="20577"/>
        <pc:sldMkLst>
          <pc:docMk/>
          <pc:sldMk cId="823545539" sldId="586"/>
        </pc:sldMkLst>
        <pc:spChg chg="mod">
          <ac:chgData name="YANG, Yan ni [Alumni]" userId="7d707a65-5569-43f7-97aa-c489d0311d87" providerId="ADAL" clId="{648682A4-AD78-4CCB-9F61-AC10290D651E}" dt="2023-05-13T12:06:36.967" v="6" actId="20577"/>
          <ac:spMkLst>
            <pc:docMk/>
            <pc:sldMk cId="823545539" sldId="586"/>
            <ac:spMk id="3" creationId="{00000000-0000-0000-0000-000000000000}"/>
          </ac:spMkLst>
        </pc:spChg>
      </pc:sldChg>
      <pc:sldChg chg="modSp mod">
        <pc:chgData name="YANG, Yan ni [Alumni]" userId="7d707a65-5569-43f7-97aa-c489d0311d87" providerId="ADAL" clId="{648682A4-AD78-4CCB-9F61-AC10290D651E}" dt="2023-05-13T12:23:23.485" v="26" actId="207"/>
        <pc:sldMkLst>
          <pc:docMk/>
          <pc:sldMk cId="1541196345" sldId="589"/>
        </pc:sldMkLst>
        <pc:graphicFrameChg chg="mod modGraphic">
          <ac:chgData name="YANG, Yan ni [Alumni]" userId="7d707a65-5569-43f7-97aa-c489d0311d87" providerId="ADAL" clId="{648682A4-AD78-4CCB-9F61-AC10290D651E}" dt="2023-05-13T12:23:23.485" v="26" actId="207"/>
          <ac:graphicFrameMkLst>
            <pc:docMk/>
            <pc:sldMk cId="1541196345" sldId="589"/>
            <ac:graphicFrameMk id="5" creationId="{00000000-0000-0000-0000-000000000000}"/>
          </ac:graphicFrameMkLst>
        </pc:graphicFrameChg>
      </pc:sldChg>
      <pc:sldChg chg="ord">
        <pc:chgData name="YANG, Yan ni [Alumni]" userId="7d707a65-5569-43f7-97aa-c489d0311d87" providerId="ADAL" clId="{648682A4-AD78-4CCB-9F61-AC10290D651E}" dt="2023-05-13T12:36:20.130" v="80"/>
        <pc:sldMkLst>
          <pc:docMk/>
          <pc:sldMk cId="3767549932" sldId="590"/>
        </pc:sldMkLst>
      </pc:sldChg>
      <pc:sldChg chg="modSp mod">
        <pc:chgData name="YANG, Yan ni [Alumni]" userId="7d707a65-5569-43f7-97aa-c489d0311d87" providerId="ADAL" clId="{648682A4-AD78-4CCB-9F61-AC10290D651E}" dt="2023-05-13T12:17:42.195" v="11" actId="20577"/>
        <pc:sldMkLst>
          <pc:docMk/>
          <pc:sldMk cId="2068021298" sldId="593"/>
        </pc:sldMkLst>
        <pc:spChg chg="mod">
          <ac:chgData name="YANG, Yan ni [Alumni]" userId="7d707a65-5569-43f7-97aa-c489d0311d87" providerId="ADAL" clId="{648682A4-AD78-4CCB-9F61-AC10290D651E}" dt="2023-05-13T12:17:42.195" v="11" actId="20577"/>
          <ac:spMkLst>
            <pc:docMk/>
            <pc:sldMk cId="2068021298" sldId="593"/>
            <ac:spMk id="3" creationId="{00000000-0000-0000-0000-000000000000}"/>
          </ac:spMkLst>
        </pc:spChg>
      </pc:sldChg>
      <pc:sldChg chg="modSp mod">
        <pc:chgData name="YANG, Yan ni [Alumni]" userId="7d707a65-5569-43f7-97aa-c489d0311d87" providerId="ADAL" clId="{648682A4-AD78-4CCB-9F61-AC10290D651E}" dt="2023-05-13T12:26:31.069" v="35" actId="207"/>
        <pc:sldMkLst>
          <pc:docMk/>
          <pc:sldMk cId="449819370" sldId="618"/>
        </pc:sldMkLst>
        <pc:spChg chg="mod">
          <ac:chgData name="YANG, Yan ni [Alumni]" userId="7d707a65-5569-43f7-97aa-c489d0311d87" providerId="ADAL" clId="{648682A4-AD78-4CCB-9F61-AC10290D651E}" dt="2023-05-13T12:26:31.069" v="35" actId="207"/>
          <ac:spMkLst>
            <pc:docMk/>
            <pc:sldMk cId="449819370" sldId="618"/>
            <ac:spMk id="23556" creationId="{00000000-0000-0000-0000-000000000000}"/>
          </ac:spMkLst>
        </pc:spChg>
      </pc:sldChg>
      <pc:sldChg chg="modSp mod">
        <pc:chgData name="YANG, Yan ni [Alumni]" userId="7d707a65-5569-43f7-97aa-c489d0311d87" providerId="ADAL" clId="{648682A4-AD78-4CCB-9F61-AC10290D651E}" dt="2023-05-13T12:51:10.340" v="91" actId="1035"/>
        <pc:sldMkLst>
          <pc:docMk/>
          <pc:sldMk cId="2652227635" sldId="620"/>
        </pc:sldMkLst>
        <pc:spChg chg="mod">
          <ac:chgData name="YANG, Yan ni [Alumni]" userId="7d707a65-5569-43f7-97aa-c489d0311d87" providerId="ADAL" clId="{648682A4-AD78-4CCB-9F61-AC10290D651E}" dt="2023-05-13T12:51:06.883" v="90" actId="1036"/>
          <ac:spMkLst>
            <pc:docMk/>
            <pc:sldMk cId="2652227635" sldId="620"/>
            <ac:spMk id="3" creationId="{00000000-0000-0000-0000-000000000000}"/>
          </ac:spMkLst>
        </pc:spChg>
        <pc:graphicFrameChg chg="mod">
          <ac:chgData name="YANG, Yan ni [Alumni]" userId="7d707a65-5569-43f7-97aa-c489d0311d87" providerId="ADAL" clId="{648682A4-AD78-4CCB-9F61-AC10290D651E}" dt="2023-05-13T12:51:10.340" v="91" actId="1035"/>
          <ac:graphicFrameMkLst>
            <pc:docMk/>
            <pc:sldMk cId="2652227635" sldId="620"/>
            <ac:graphicFrameMk id="4" creationId="{05420237-3260-3E6C-CCD8-F8E348A6D130}"/>
          </ac:graphicFrameMkLst>
        </pc:graphicFrameChg>
      </pc:sldChg>
      <pc:sldChg chg="modSp">
        <pc:chgData name="YANG, Yan ni [Alumni]" userId="7d707a65-5569-43f7-97aa-c489d0311d87" providerId="ADAL" clId="{648682A4-AD78-4CCB-9F61-AC10290D651E}" dt="2023-05-13T12:54:37.938" v="93" actId="1036"/>
        <pc:sldMkLst>
          <pc:docMk/>
          <pc:sldMk cId="3950305961" sldId="621"/>
        </pc:sldMkLst>
        <pc:spChg chg="mod">
          <ac:chgData name="YANG, Yan ni [Alumni]" userId="7d707a65-5569-43f7-97aa-c489d0311d87" providerId="ADAL" clId="{648682A4-AD78-4CCB-9F61-AC10290D651E}" dt="2023-05-13T12:54:37.938" v="93" actId="1036"/>
          <ac:spMkLst>
            <pc:docMk/>
            <pc:sldMk cId="3950305961" sldId="62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lvl1pPr>
          </a:lstStyle>
          <a:p>
            <a:pPr>
              <a:defRPr/>
            </a:pPr>
            <a:fld id="{35004BFC-F1BC-40F2-90BE-66F5AEA838A7}" type="slidenum">
              <a:rPr lang="en-US" altLang="zh-CN"/>
              <a:pPr>
                <a:defRPr/>
              </a:pPr>
              <a:t>‹#›</a:t>
            </a:fld>
            <a:endParaRPr lang="en-US" altLang="zh-CN"/>
          </a:p>
        </p:txBody>
      </p:sp>
    </p:spTree>
    <p:extLst>
      <p:ext uri="{BB962C8B-B14F-4D97-AF65-F5344CB8AC3E}">
        <p14:creationId xmlns:p14="http://schemas.microsoft.com/office/powerpoint/2010/main" val="3748273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smtClean="0"/>
            </a:lvl1pPr>
          </a:lstStyle>
          <a:p>
            <a:pPr>
              <a:defRPr/>
            </a:pPr>
            <a:fld id="{F39031C7-8CA4-41C2-BEC0-FFF458381801}" type="slidenum">
              <a:rPr lang="en-US" altLang="zh-CN"/>
              <a:pPr>
                <a:defRPr/>
              </a:pPr>
              <a:t>‹#›</a:t>
            </a:fld>
            <a:endParaRPr lang="en-US" altLang="zh-CN"/>
          </a:p>
        </p:txBody>
      </p:sp>
    </p:spTree>
    <p:extLst>
      <p:ext uri="{BB962C8B-B14F-4D97-AF65-F5344CB8AC3E}">
        <p14:creationId xmlns:p14="http://schemas.microsoft.com/office/powerpoint/2010/main" val="6823454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EF8D9EC-6243-4AE9-ACB5-EAED98BA09F1}" type="slidenum">
              <a:rPr lang="en-US" altLang="zh-CN" sz="130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6387" name="Rectangle 2"/>
          <p:cNvSpPr>
            <a:spLocks noGrp="1" noRot="1" noChangeAspect="1" noChangeArrowheads="1" noTextEdit="1"/>
          </p:cNvSpPr>
          <p:nvPr>
            <p:ph type="sldImg"/>
          </p:nvPr>
        </p:nvSpPr>
        <p:spPr>
          <a:xfrm>
            <a:off x="992188" y="768350"/>
            <a:ext cx="5116512" cy="3836988"/>
          </a:xfrm>
          <a:ln/>
        </p:spPr>
      </p:sp>
      <p:sp>
        <p:nvSpPr>
          <p:cNvPr id="163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24140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FDD3FF0-0F75-4C2A-926F-42E561497F19}" type="slidenum">
              <a:rPr lang="en-US" altLang="zh-CN" sz="130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18435" name="Rectangle 2"/>
          <p:cNvSpPr>
            <a:spLocks noGrp="1" noRot="1" noChangeAspect="1" noChangeArrowheads="1" noTextEdit="1"/>
          </p:cNvSpPr>
          <p:nvPr>
            <p:ph type="sldImg"/>
          </p:nvPr>
        </p:nvSpPr>
        <p:spPr>
          <a:xfrm>
            <a:off x="992188" y="768350"/>
            <a:ext cx="5116512" cy="3836988"/>
          </a:xfrm>
          <a:ln/>
        </p:spPr>
      </p:sp>
      <p:sp>
        <p:nvSpPr>
          <p:cNvPr id="1843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372084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39031C7-8CA4-41C2-BEC0-FFF458381801}" type="slidenum">
              <a:rPr lang="en-US" altLang="zh-CN" smtClean="0"/>
              <a:pPr>
                <a:defRPr/>
              </a:pPr>
              <a:t>15</a:t>
            </a:fld>
            <a:endParaRPr lang="en-US" altLang="zh-CN"/>
          </a:p>
        </p:txBody>
      </p:sp>
    </p:spTree>
    <p:extLst>
      <p:ext uri="{BB962C8B-B14F-4D97-AF65-F5344CB8AC3E}">
        <p14:creationId xmlns:p14="http://schemas.microsoft.com/office/powerpoint/2010/main" val="203066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39031C7-8CA4-41C2-BEC0-FFF458381801}" type="slidenum">
              <a:rPr lang="en-US" altLang="zh-CN" smtClean="0"/>
              <a:pPr>
                <a:defRPr/>
              </a:pPr>
              <a:t>16</a:t>
            </a:fld>
            <a:endParaRPr lang="en-US" altLang="zh-CN"/>
          </a:p>
        </p:txBody>
      </p:sp>
    </p:spTree>
    <p:extLst>
      <p:ext uri="{BB962C8B-B14F-4D97-AF65-F5344CB8AC3E}">
        <p14:creationId xmlns:p14="http://schemas.microsoft.com/office/powerpoint/2010/main" val="1091079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92188" y="768350"/>
            <a:ext cx="5116512" cy="3836988"/>
          </a:xfrm>
          <a:ln/>
        </p:spPr>
      </p:sp>
      <p:sp>
        <p:nvSpPr>
          <p:cNvPr id="3789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37892"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D51D982-C8A5-4CF5-A9E2-7C6A349F6476}" type="slidenum">
              <a:rPr lang="en-US" altLang="zh-CN" sz="1300">
                <a:ea typeface="隶书" panose="02010509060101010101" pitchFamily="49" charset="-122"/>
              </a:rPr>
              <a:pPr>
                <a:spcBef>
                  <a:spcPct val="0"/>
                </a:spcBef>
              </a:pPr>
              <a:t>30</a:t>
            </a:fld>
            <a:endParaRPr lang="en-US" altLang="zh-CN" sz="1300">
              <a:ea typeface="隶书" panose="02010509060101010101" pitchFamily="49" charset="-122"/>
            </a:endParaRPr>
          </a:p>
        </p:txBody>
      </p:sp>
    </p:spTree>
    <p:extLst>
      <p:ext uri="{BB962C8B-B14F-4D97-AF65-F5344CB8AC3E}">
        <p14:creationId xmlns:p14="http://schemas.microsoft.com/office/powerpoint/2010/main" val="1764924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992188" y="768350"/>
            <a:ext cx="5116512" cy="3836988"/>
          </a:xfrm>
          <a:ln/>
        </p:spPr>
      </p:sp>
      <p:sp>
        <p:nvSpPr>
          <p:cNvPr id="419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4198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93FE403-E0F3-4873-96E5-E2893D31DE10}" type="slidenum">
              <a:rPr lang="en-US" altLang="zh-CN" sz="1300">
                <a:ea typeface="隶书" panose="02010509060101010101" pitchFamily="49" charset="-122"/>
              </a:rPr>
              <a:pPr>
                <a:spcBef>
                  <a:spcPct val="0"/>
                </a:spcBef>
              </a:pPr>
              <a:t>36</a:t>
            </a:fld>
            <a:endParaRPr lang="en-US" altLang="zh-CN" sz="1300">
              <a:ea typeface="隶书" panose="02010509060101010101" pitchFamily="49" charset="-122"/>
            </a:endParaRPr>
          </a:p>
        </p:txBody>
      </p:sp>
    </p:spTree>
    <p:extLst>
      <p:ext uri="{BB962C8B-B14F-4D97-AF65-F5344CB8AC3E}">
        <p14:creationId xmlns:p14="http://schemas.microsoft.com/office/powerpoint/2010/main" val="384912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39031C7-8CA4-41C2-BEC0-FFF458381801}" type="slidenum">
              <a:rPr lang="en-US" altLang="zh-CN" smtClean="0"/>
              <a:pPr>
                <a:defRPr/>
              </a:pPr>
              <a:t>47</a:t>
            </a:fld>
            <a:endParaRPr lang="en-US" altLang="zh-CN"/>
          </a:p>
        </p:txBody>
      </p:sp>
    </p:spTree>
    <p:extLst>
      <p:ext uri="{BB962C8B-B14F-4D97-AF65-F5344CB8AC3E}">
        <p14:creationId xmlns:p14="http://schemas.microsoft.com/office/powerpoint/2010/main" val="1448626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6512"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39031C7-8CA4-41C2-BEC0-FFF458381801}" type="slidenum">
              <a:rPr lang="en-US" altLang="zh-CN" smtClean="0"/>
              <a:pPr>
                <a:defRPr/>
              </a:pPr>
              <a:t>48</a:t>
            </a:fld>
            <a:endParaRPr lang="en-US" altLang="zh-CN"/>
          </a:p>
        </p:txBody>
      </p:sp>
    </p:spTree>
    <p:extLst>
      <p:ext uri="{BB962C8B-B14F-4D97-AF65-F5344CB8AC3E}">
        <p14:creationId xmlns:p14="http://schemas.microsoft.com/office/powerpoint/2010/main" val="352509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xfrm>
            <a:off x="992188" y="768350"/>
            <a:ext cx="5116512" cy="3836988"/>
          </a:xfrm>
          <a:ln/>
        </p:spPr>
      </p:sp>
      <p:sp>
        <p:nvSpPr>
          <p:cNvPr id="5734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734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55852D-4CB4-453D-A922-2E8434CAA4E5}" type="slidenum">
              <a:rPr lang="en-US" altLang="zh-CN" sz="1300">
                <a:ea typeface="隶书" panose="02010509060101010101" pitchFamily="49" charset="-122"/>
              </a:rPr>
              <a:pPr>
                <a:spcBef>
                  <a:spcPct val="0"/>
                </a:spcBef>
              </a:pPr>
              <a:t>58</a:t>
            </a:fld>
            <a:endParaRPr lang="en-US" altLang="zh-CN" sz="1300">
              <a:ea typeface="隶书" panose="02010509060101010101" pitchFamily="49" charset="-122"/>
            </a:endParaRPr>
          </a:p>
        </p:txBody>
      </p:sp>
    </p:spTree>
    <p:extLst>
      <p:ext uri="{BB962C8B-B14F-4D97-AF65-F5344CB8AC3E}">
        <p14:creationId xmlns:p14="http://schemas.microsoft.com/office/powerpoint/2010/main" val="3896594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 name="Picture 4" descr="D:\PPT\C++\C++简单程序设计00.jpg">
            <a:extLst>
              <a:ext uri="{FF2B5EF4-FFF2-40B4-BE49-F238E27FC236}">
                <a16:creationId xmlns:a16="http://schemas.microsoft.com/office/drawing/2014/main" id="{4451C7D3-4565-4800-BEB1-F1D0E5E679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6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7">
            <a:extLst>
              <a:ext uri="{FF2B5EF4-FFF2-40B4-BE49-F238E27FC236}">
                <a16:creationId xmlns:a16="http://schemas.microsoft.com/office/drawing/2014/main" id="{F971FC10-9447-415C-BD21-B8188D92D976}"/>
              </a:ext>
            </a:extLst>
          </p:cNvPr>
          <p:cNvSpPr>
            <a:spLocks noGrp="1"/>
          </p:cNvSpPr>
          <p:nvPr>
            <p:ph type="ctrTitle"/>
          </p:nvPr>
        </p:nvSpPr>
        <p:spPr>
          <a:xfrm>
            <a:off x="342812" y="2205658"/>
            <a:ext cx="8455999" cy="1470366"/>
          </a:xfrm>
        </p:spPr>
        <p:txBody>
          <a:bodyPr anchor="b"/>
          <a:lstStyle>
            <a:lvl1pPr algn="ctr">
              <a:defRPr sz="4400">
                <a:solidFill>
                  <a:schemeClr val="bg1"/>
                </a:solidFill>
              </a:defRPr>
            </a:lvl1pPr>
          </a:lstStyle>
          <a:p>
            <a:r>
              <a:rPr lang="zh-CN" altLang="en-US" dirty="0"/>
              <a:t>单击此处编辑母版标题样式</a:t>
            </a:r>
            <a:endParaRPr lang="en-US" dirty="0"/>
          </a:p>
        </p:txBody>
      </p:sp>
      <p:sp>
        <p:nvSpPr>
          <p:cNvPr id="10" name="副标题 8">
            <a:extLst>
              <a:ext uri="{FF2B5EF4-FFF2-40B4-BE49-F238E27FC236}">
                <a16:creationId xmlns:a16="http://schemas.microsoft.com/office/drawing/2014/main" id="{93AA27A9-038B-481B-9D07-8706597CF35B}"/>
              </a:ext>
            </a:extLst>
          </p:cNvPr>
          <p:cNvSpPr>
            <a:spLocks noGrp="1"/>
          </p:cNvSpPr>
          <p:nvPr>
            <p:ph type="subTitle" idx="1"/>
          </p:nvPr>
        </p:nvSpPr>
        <p:spPr>
          <a:xfrm>
            <a:off x="2094955" y="4053056"/>
            <a:ext cx="4951711" cy="1753005"/>
          </a:xfrm>
        </p:spPr>
        <p:txBody>
          <a:bodyPr/>
          <a:lstStyle>
            <a:lvl1pPr marL="0" indent="0" algn="ctr">
              <a:buNone/>
              <a:defRPr sz="2400">
                <a:solidFill>
                  <a:schemeClr val="bg1"/>
                </a:solidFill>
                <a:latin typeface="宋体" panose="02010600030101010101" pitchFamily="2" charset="-122"/>
                <a:ea typeface="宋体" panose="02010600030101010101" pitchFamily="2" charset="-122"/>
              </a:defRPr>
            </a:lvl1pPr>
            <a:lvl2pPr marL="609244" indent="0" algn="ctr">
              <a:buNone/>
            </a:lvl2pPr>
            <a:lvl3pPr marL="1218488" indent="0" algn="ctr">
              <a:buNone/>
            </a:lvl3pPr>
            <a:lvl4pPr marL="1827732" indent="0" algn="ctr">
              <a:buNone/>
            </a:lvl4pPr>
            <a:lvl5pPr marL="2436977" indent="0" algn="ctr">
              <a:buNone/>
            </a:lvl5pPr>
            <a:lvl6pPr marL="3046221" indent="0" algn="ctr">
              <a:buNone/>
            </a:lvl6pPr>
            <a:lvl7pPr marL="3655465" indent="0" algn="ctr">
              <a:buNone/>
            </a:lvl7pPr>
            <a:lvl8pPr marL="4264710" indent="0" algn="ctr">
              <a:buNone/>
            </a:lvl8pPr>
            <a:lvl9pPr marL="4873954" indent="0" algn="ctr">
              <a:buNone/>
            </a:lvl9pPr>
          </a:lstStyle>
          <a:p>
            <a:r>
              <a:rPr lang="zh-CN" altLang="en-US" dirty="0"/>
              <a:t>单击此处编辑母版副标题样式</a:t>
            </a:r>
            <a:endParaRPr lang="en-US" dirty="0"/>
          </a:p>
        </p:txBody>
      </p:sp>
    </p:spTree>
    <p:extLst>
      <p:ext uri="{BB962C8B-B14F-4D97-AF65-F5344CB8AC3E}">
        <p14:creationId xmlns:p14="http://schemas.microsoft.com/office/powerpoint/2010/main" val="1153855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2"/>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12"/>
            <a:ext cx="2590800" cy="2516489"/>
          </a:xfrm>
        </p:spPr>
        <p:txBody>
          <a:bodyPr lIns="0" tIns="0" rIns="45720"/>
          <a:lstStyle>
            <a:lvl1pPr marL="0" indent="0">
              <a:lnSpc>
                <a:spcPct val="100000"/>
              </a:lnSpc>
              <a:spcBef>
                <a:spcPts val="0"/>
              </a:spcBef>
              <a:buFontTx/>
              <a:buNone/>
              <a:defRPr sz="1299"/>
            </a:lvl1pPr>
            <a:lvl2pPr>
              <a:buFontTx/>
              <a:buNone/>
              <a:defRPr sz="1201"/>
            </a:lvl2pPr>
            <a:lvl3pPr>
              <a:buFontTx/>
              <a:buNone/>
              <a:defRPr sz="1001"/>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a:xfrm>
            <a:off x="6586679" y="612775"/>
            <a:ext cx="956764" cy="457200"/>
          </a:xfrm>
          <a:prstGeom prst="rect">
            <a:avLst/>
          </a:prstGeom>
        </p:spPr>
        <p:txBody>
          <a:bodyPr/>
          <a:lstStyle>
            <a:lvl1pPr eaLnBrk="1" hangingPunct="1">
              <a:defRPr/>
            </a:lvl1pPr>
          </a:lstStyle>
          <a:p>
            <a:pPr>
              <a:defRPr/>
            </a:pPr>
            <a:endParaRPr lang="en-US" altLang="zh-CN"/>
          </a:p>
        </p:txBody>
      </p:sp>
      <p:sp>
        <p:nvSpPr>
          <p:cNvPr id="6" name="页脚占位符 5"/>
          <p:cNvSpPr>
            <a:spLocks noGrp="1"/>
          </p:cNvSpPr>
          <p:nvPr>
            <p:ph type="ftr" sz="quarter" idx="11"/>
          </p:nvPr>
        </p:nvSpPr>
        <p:spPr>
          <a:xfrm>
            <a:off x="5257443" y="612775"/>
            <a:ext cx="1325666" cy="457200"/>
          </a:xfrm>
          <a:prstGeom prst="rect">
            <a:avLst/>
          </a:prstGeom>
        </p:spPr>
        <p:txBody>
          <a:bodyPr/>
          <a:lstStyle>
            <a:lvl1pPr eaLnBrk="1" hangingPunct="1">
              <a:defRPr/>
            </a:lvl1pPr>
          </a:lstStyle>
          <a:p>
            <a:pPr>
              <a:defRPr/>
            </a:pPr>
            <a:endParaRPr lang="en-US" altLang="zh-CN"/>
          </a:p>
        </p:txBody>
      </p:sp>
      <p:sp>
        <p:nvSpPr>
          <p:cNvPr id="7" name="灯片编号占位符 6"/>
          <p:cNvSpPr>
            <a:spLocks noGrp="1"/>
          </p:cNvSpPr>
          <p:nvPr>
            <p:ph type="sldNum" sz="quarter" idx="12"/>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9E3AB4DC-294F-4CC3-BD22-F240813E05F7}" type="slidenum">
              <a:rPr lang="en-US" altLang="zh-CN"/>
              <a:pPr>
                <a:defRPr/>
              </a:pPr>
              <a:t>‹#›</a:t>
            </a:fld>
            <a:endParaRPr lang="en-US" altLang="zh-CN"/>
          </a:p>
        </p:txBody>
      </p:sp>
    </p:spTree>
    <p:extLst>
      <p:ext uri="{BB962C8B-B14F-4D97-AF65-F5344CB8AC3E}">
        <p14:creationId xmlns:p14="http://schemas.microsoft.com/office/powerpoint/2010/main" val="217529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679" y="612775"/>
            <a:ext cx="956764" cy="457200"/>
          </a:xfrm>
          <a:prstGeom prst="rect">
            <a:avLst/>
          </a:prstGeom>
        </p:spPr>
        <p:txBody>
          <a:bodyPr/>
          <a:lstStyle>
            <a:lvl1pPr eaLnBrk="1" hangingPunct="1">
              <a:defRPr/>
            </a:lvl1pPr>
          </a:lstStyle>
          <a:p>
            <a:pPr>
              <a:defRPr/>
            </a:pPr>
            <a:endParaRPr lang="en-US" altLang="zh-CN"/>
          </a:p>
        </p:txBody>
      </p:sp>
      <p:sp>
        <p:nvSpPr>
          <p:cNvPr id="5" name="页脚占位符 4"/>
          <p:cNvSpPr>
            <a:spLocks noGrp="1"/>
          </p:cNvSpPr>
          <p:nvPr>
            <p:ph type="ftr" sz="quarter" idx="11"/>
          </p:nvPr>
        </p:nvSpPr>
        <p:spPr>
          <a:xfrm>
            <a:off x="5257443" y="612775"/>
            <a:ext cx="1325666" cy="457200"/>
          </a:xfrm>
          <a:prstGeom prst="rect">
            <a:avLst/>
          </a:prstGeom>
        </p:spPr>
        <p:txBody>
          <a:bodyPr/>
          <a:lstStyle>
            <a:lvl1pPr eaLnBrk="1" hangingPunct="1">
              <a:defRPr/>
            </a:lvl1pPr>
          </a:lstStyle>
          <a:p>
            <a:pPr>
              <a:defRPr/>
            </a:pPr>
            <a:endParaRPr lang="en-US" altLang="zh-CN"/>
          </a:p>
        </p:txBody>
      </p:sp>
      <p:sp>
        <p:nvSpPr>
          <p:cNvPr id="6" name="灯片编号占位符 5"/>
          <p:cNvSpPr>
            <a:spLocks noGrp="1"/>
          </p:cNvSpPr>
          <p:nvPr>
            <p:ph type="sldNum" sz="quarter" idx="12"/>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FEACB0DC-2116-4FE2-B7DD-7B93D981AA9D}" type="slidenum">
              <a:rPr lang="en-US" altLang="zh-CN"/>
              <a:pPr>
                <a:defRPr/>
              </a:pPr>
              <a:t>‹#›</a:t>
            </a:fld>
            <a:endParaRPr lang="en-US" altLang="zh-CN"/>
          </a:p>
        </p:txBody>
      </p:sp>
    </p:spTree>
    <p:extLst>
      <p:ext uri="{BB962C8B-B14F-4D97-AF65-F5344CB8AC3E}">
        <p14:creationId xmlns:p14="http://schemas.microsoft.com/office/powerpoint/2010/main" val="4139966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1"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1"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6586679" y="612775"/>
            <a:ext cx="956764" cy="457200"/>
          </a:xfrm>
          <a:prstGeom prst="rect">
            <a:avLst/>
          </a:prstGeom>
        </p:spPr>
        <p:txBody>
          <a:bodyPr/>
          <a:lstStyle>
            <a:lvl1pPr eaLnBrk="1" hangingPunct="1">
              <a:defRPr/>
            </a:lvl1pPr>
          </a:lstStyle>
          <a:p>
            <a:pPr>
              <a:defRPr/>
            </a:pPr>
            <a:endParaRPr lang="en-US" altLang="zh-CN"/>
          </a:p>
        </p:txBody>
      </p:sp>
      <p:sp>
        <p:nvSpPr>
          <p:cNvPr id="5" name="页脚占位符 4"/>
          <p:cNvSpPr>
            <a:spLocks noGrp="1"/>
          </p:cNvSpPr>
          <p:nvPr>
            <p:ph type="ftr" sz="quarter" idx="11"/>
          </p:nvPr>
        </p:nvSpPr>
        <p:spPr>
          <a:xfrm>
            <a:off x="5257443" y="612775"/>
            <a:ext cx="1325666" cy="457200"/>
          </a:xfrm>
          <a:prstGeom prst="rect">
            <a:avLst/>
          </a:prstGeom>
        </p:spPr>
        <p:txBody>
          <a:bodyPr/>
          <a:lstStyle>
            <a:lvl1pPr eaLnBrk="1" hangingPunct="1">
              <a:defRPr/>
            </a:lvl1pPr>
          </a:lstStyle>
          <a:p>
            <a:pPr>
              <a:defRPr/>
            </a:pPr>
            <a:endParaRPr lang="en-US" altLang="zh-CN"/>
          </a:p>
        </p:txBody>
      </p:sp>
      <p:sp>
        <p:nvSpPr>
          <p:cNvPr id="6" name="灯片编号占位符 5"/>
          <p:cNvSpPr>
            <a:spLocks noGrp="1"/>
          </p:cNvSpPr>
          <p:nvPr>
            <p:ph type="sldNum" sz="quarter" idx="12"/>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1200F3B1-C01C-45F0-AFCF-69390E48EAC3}" type="slidenum">
              <a:rPr lang="en-US" altLang="zh-CN"/>
              <a:pPr>
                <a:defRPr/>
              </a:pPr>
              <a:t>‹#›</a:t>
            </a:fld>
            <a:endParaRPr lang="en-US" altLang="zh-CN"/>
          </a:p>
        </p:txBody>
      </p:sp>
    </p:spTree>
    <p:extLst>
      <p:ext uri="{BB962C8B-B14F-4D97-AF65-F5344CB8AC3E}">
        <p14:creationId xmlns:p14="http://schemas.microsoft.com/office/powerpoint/2010/main" val="284140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rgbClr val="003399"/>
                </a:solidFill>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灯片编号占位符 1">
            <a:extLst>
              <a:ext uri="{FF2B5EF4-FFF2-40B4-BE49-F238E27FC236}">
                <a16:creationId xmlns:a16="http://schemas.microsoft.com/office/drawing/2014/main" id="{E41D1673-B2C5-4CB0-88E1-63C696C4BA31}"/>
              </a:ext>
            </a:extLst>
          </p:cNvPr>
          <p:cNvSpPr>
            <a:spLocks noGrp="1"/>
          </p:cNvSpPr>
          <p:nvPr>
            <p:ph type="sldNum" sz="quarter" idx="4"/>
          </p:nvPr>
        </p:nvSpPr>
        <p:spPr>
          <a:xfrm>
            <a:off x="6978192" y="107952"/>
            <a:ext cx="2057519" cy="365125"/>
          </a:xfrm>
          <a:prstGeom prst="rect">
            <a:avLst/>
          </a:prstGeom>
        </p:spPr>
        <p:txBody>
          <a:bodyPr vert="horz" lIns="91440" tIns="45720" rIns="91440" bIns="45720" rtlCol="0" anchor="ctr"/>
          <a:lstStyle>
            <a:lvl1pPr algn="r">
              <a:defRPr sz="1800">
                <a:solidFill>
                  <a:schemeClr val="bg1"/>
                </a:solidFill>
              </a:defRPr>
            </a:lvl1pPr>
          </a:lstStyle>
          <a:p>
            <a:fld id="{1D9F06E4-88F8-4F67-ACDE-950620247153}" type="slidenum">
              <a:rPr lang="zh-CN" altLang="en-US" smtClean="0"/>
              <a:pPr/>
              <a:t>‹#›</a:t>
            </a:fld>
            <a:endParaRPr lang="zh-CN" altLang="en-US"/>
          </a:p>
        </p:txBody>
      </p:sp>
    </p:spTree>
    <p:extLst>
      <p:ext uri="{BB962C8B-B14F-4D97-AF65-F5344CB8AC3E}">
        <p14:creationId xmlns:p14="http://schemas.microsoft.com/office/powerpoint/2010/main" val="282509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65150" y="57944"/>
            <a:ext cx="6921888" cy="778768"/>
          </a:xfrm>
        </p:spPr>
        <p:txBody>
          <a:bodyPr/>
          <a:lstStyle>
            <a:lvl1pPr>
              <a:defRPr sz="3600" baseline="0">
                <a:solidFill>
                  <a:schemeClr val="tx1"/>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1765150" y="1268763"/>
            <a:ext cx="6921889" cy="5298729"/>
          </a:xfrm>
        </p:spPr>
        <p:txBody>
          <a:bodyPr/>
          <a:lstStyle>
            <a:lvl1pPr marL="109533" indent="0">
              <a:spcBef>
                <a:spcPts val="0"/>
              </a:spcBef>
              <a:buNone/>
              <a:defRPr sz="2400"/>
            </a:lvl1pPr>
            <a:lvl2pPr marL="411148" indent="0">
              <a:spcBef>
                <a:spcPts val="0"/>
              </a:spcBef>
              <a:buNone/>
              <a:defRPr sz="2000"/>
            </a:lvl2pPr>
            <a:lvl3pPr marL="703239" indent="0">
              <a:spcBef>
                <a:spcPts val="0"/>
              </a:spcBef>
              <a:buNone/>
              <a:defRPr sz="1800"/>
            </a:lvl3pPr>
            <a:lvl4pPr marL="979455" indent="0">
              <a:spcBef>
                <a:spcPts val="0"/>
              </a:spcBef>
              <a:buNone/>
              <a:defRPr sz="1800"/>
            </a:lvl4pPr>
            <a:lvl5pPr marL="1206459" indent="0">
              <a:spcBef>
                <a:spcPts val="0"/>
              </a:spcBef>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239212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4"/>
            <a:ext cx="7772400" cy="1362075"/>
          </a:xfrm>
        </p:spPr>
        <p:txBody>
          <a:bodyPr anchor="b">
            <a:noAutofit/>
          </a:bodyPr>
          <a:lstStyle>
            <a:lvl1pPr algn="l">
              <a:buNone/>
              <a:defRPr sz="4299"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19" indent="0">
              <a:buNone/>
              <a:defRPr sz="2100" b="0">
                <a:solidFill>
                  <a:schemeClr val="tx2"/>
                </a:solidFill>
              </a:defRPr>
            </a:lvl1pPr>
            <a:lvl2pPr>
              <a:buNone/>
              <a:defRPr sz="1800">
                <a:solidFill>
                  <a:schemeClr val="tx1">
                    <a:tint val="75000"/>
                  </a:schemeClr>
                </a:solidFill>
              </a:defRPr>
            </a:lvl2pPr>
            <a:lvl3pPr>
              <a:buNone/>
              <a:defRPr sz="1599">
                <a:solidFill>
                  <a:schemeClr val="tx1">
                    <a:tint val="75000"/>
                  </a:schemeClr>
                </a:solidFill>
              </a:defRPr>
            </a:lvl3pPr>
            <a:lvl4pPr>
              <a:buNone/>
              <a:defRPr sz="1399">
                <a:solidFill>
                  <a:schemeClr val="tx1">
                    <a:tint val="75000"/>
                  </a:schemeClr>
                </a:solidFill>
              </a:defRPr>
            </a:lvl4pPr>
            <a:lvl5pPr>
              <a:buNone/>
              <a:defRPr sz="1399">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a:xfrm>
            <a:off x="6586679" y="612775"/>
            <a:ext cx="956764" cy="457200"/>
          </a:xfrm>
          <a:prstGeom prst="rect">
            <a:avLst/>
          </a:prstGeom>
        </p:spPr>
        <p:txBody>
          <a:bodyPr/>
          <a:lstStyle>
            <a:lvl1pPr eaLnBrk="1" hangingPunct="1">
              <a:defRPr/>
            </a:lvl1pPr>
          </a:lstStyle>
          <a:p>
            <a:pPr>
              <a:defRPr/>
            </a:pPr>
            <a:endParaRPr lang="en-US" altLang="zh-CN"/>
          </a:p>
        </p:txBody>
      </p:sp>
      <p:sp>
        <p:nvSpPr>
          <p:cNvPr id="5" name="页脚占位符 4"/>
          <p:cNvSpPr>
            <a:spLocks noGrp="1"/>
          </p:cNvSpPr>
          <p:nvPr>
            <p:ph type="ftr" sz="quarter" idx="11"/>
          </p:nvPr>
        </p:nvSpPr>
        <p:spPr>
          <a:xfrm>
            <a:off x="5257443" y="612775"/>
            <a:ext cx="1325666" cy="457200"/>
          </a:xfrm>
          <a:prstGeom prst="rect">
            <a:avLst/>
          </a:prstGeom>
        </p:spPr>
        <p:txBody>
          <a:bodyPr/>
          <a:lstStyle>
            <a:lvl1pPr eaLnBrk="1" hangingPunct="1">
              <a:defRPr/>
            </a:lvl1pPr>
          </a:lstStyle>
          <a:p>
            <a:pPr>
              <a:defRPr/>
            </a:pPr>
            <a:endParaRPr lang="en-US" altLang="zh-CN"/>
          </a:p>
        </p:txBody>
      </p:sp>
      <p:sp>
        <p:nvSpPr>
          <p:cNvPr id="6" name="灯片编号占位符 5"/>
          <p:cNvSpPr>
            <a:spLocks noGrp="1"/>
          </p:cNvSpPr>
          <p:nvPr>
            <p:ph type="sldNum" sz="quarter" idx="12"/>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14191CF7-D1C5-4D43-83A7-B23ABF6DF1D8}" type="slidenum">
              <a:rPr lang="en-US" altLang="zh-CN"/>
              <a:pPr>
                <a:defRPr/>
              </a:pPr>
              <a:t>‹#›</a:t>
            </a:fld>
            <a:endParaRPr lang="en-US" altLang="zh-CN"/>
          </a:p>
        </p:txBody>
      </p:sp>
    </p:spTree>
    <p:extLst>
      <p:ext uri="{BB962C8B-B14F-4D97-AF65-F5344CB8AC3E}">
        <p14:creationId xmlns:p14="http://schemas.microsoft.com/office/powerpoint/2010/main" val="1794808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2352678"/>
            <a:ext cx="4038600" cy="4422713"/>
          </a:xfrm>
        </p:spPr>
        <p:txBody>
          <a:bodyPr/>
          <a:lstStyle>
            <a:lvl1pPr>
              <a:defRPr sz="2000"/>
            </a:lvl1pPr>
            <a:lvl2pPr>
              <a:defRPr sz="19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内容占位符 3"/>
          <p:cNvSpPr>
            <a:spLocks noGrp="1"/>
          </p:cNvSpPr>
          <p:nvPr>
            <p:ph sz="half" idx="2"/>
          </p:nvPr>
        </p:nvSpPr>
        <p:spPr>
          <a:xfrm>
            <a:off x="4648201" y="2352678"/>
            <a:ext cx="4038600" cy="4422713"/>
          </a:xfrm>
        </p:spPr>
        <p:txBody>
          <a:bodyPr/>
          <a:lstStyle>
            <a:lvl1pPr>
              <a:defRPr sz="2000"/>
            </a:lvl1pPr>
            <a:lvl2pPr>
              <a:defRPr sz="19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灯片编号占位符 1">
            <a:extLst>
              <a:ext uri="{FF2B5EF4-FFF2-40B4-BE49-F238E27FC236}">
                <a16:creationId xmlns:a16="http://schemas.microsoft.com/office/drawing/2014/main" id="{89164B28-D189-4F6C-B986-C95141FC82A1}"/>
              </a:ext>
            </a:extLst>
          </p:cNvPr>
          <p:cNvSpPr>
            <a:spLocks noGrp="1"/>
          </p:cNvSpPr>
          <p:nvPr>
            <p:ph type="sldNum" sz="quarter" idx="4"/>
          </p:nvPr>
        </p:nvSpPr>
        <p:spPr>
          <a:xfrm>
            <a:off x="6978192" y="107952"/>
            <a:ext cx="2057519" cy="365125"/>
          </a:xfrm>
          <a:prstGeom prst="rect">
            <a:avLst/>
          </a:prstGeom>
        </p:spPr>
        <p:txBody>
          <a:bodyPr vert="horz" lIns="91440" tIns="45720" rIns="91440" bIns="45720" rtlCol="0" anchor="ctr"/>
          <a:lstStyle>
            <a:lvl1pPr algn="r">
              <a:defRPr sz="1800">
                <a:solidFill>
                  <a:schemeClr val="bg1"/>
                </a:solidFill>
              </a:defRPr>
            </a:lvl1pPr>
          </a:lstStyle>
          <a:p>
            <a:fld id="{1D9F06E4-88F8-4F67-ACDE-950620247153}" type="slidenum">
              <a:rPr lang="zh-CN" altLang="en-US" smtClean="0"/>
              <a:pPr/>
              <a:t>‹#›</a:t>
            </a:fld>
            <a:endParaRPr lang="zh-CN" altLang="en-US"/>
          </a:p>
        </p:txBody>
      </p:sp>
    </p:spTree>
    <p:extLst>
      <p:ext uri="{BB962C8B-B14F-4D97-AF65-F5344CB8AC3E}">
        <p14:creationId xmlns:p14="http://schemas.microsoft.com/office/powerpoint/2010/main" val="289925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1" y="428604"/>
            <a:ext cx="8382000" cy="1069848"/>
          </a:xfrm>
        </p:spPr>
        <p:txBody>
          <a:bodyPr/>
          <a:lstStyle>
            <a:lvl1pPr>
              <a:defRPr sz="3999"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599" b="1"/>
            </a:lvl4pPr>
            <a:lvl5pPr>
              <a:buNone/>
              <a:defRPr sz="1599"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19" indent="0">
              <a:buNone/>
              <a:defRPr sz="1900" b="1">
                <a:solidFill>
                  <a:schemeClr val="tx1">
                    <a:tint val="95000"/>
                  </a:schemeClr>
                </a:solidFill>
              </a:defRPr>
            </a:lvl1pPr>
            <a:lvl2pPr>
              <a:buNone/>
              <a:defRPr sz="2000" b="1"/>
            </a:lvl2pPr>
            <a:lvl3pPr>
              <a:buNone/>
              <a:defRPr sz="1800" b="1"/>
            </a:lvl3pPr>
            <a:lvl4pPr>
              <a:buNone/>
              <a:defRPr sz="1599" b="1"/>
            </a:lvl4pPr>
            <a:lvl5pPr>
              <a:buNone/>
              <a:defRPr sz="1599" b="1"/>
            </a:lvl5pPr>
          </a:lstStyle>
          <a:p>
            <a:pPr lvl="0"/>
            <a:r>
              <a:rPr lang="zh-CN" altLang="en-US"/>
              <a:t>单击此处编辑母版文本样式</a:t>
            </a:r>
          </a:p>
        </p:txBody>
      </p:sp>
      <p:sp>
        <p:nvSpPr>
          <p:cNvPr id="5" name="内容占位符 4"/>
          <p:cNvSpPr>
            <a:spLocks noGrp="1"/>
          </p:cNvSpPr>
          <p:nvPr>
            <p:ph sz="quarter" idx="2"/>
          </p:nvPr>
        </p:nvSpPr>
        <p:spPr>
          <a:xfrm>
            <a:off x="381000" y="1928806"/>
            <a:ext cx="4041648" cy="4665917"/>
          </a:xfrm>
        </p:spPr>
        <p:txBody>
          <a:bodyPr/>
          <a:lstStyle>
            <a:lvl1pPr>
              <a:defRPr sz="2000"/>
            </a:lvl1pPr>
            <a:lvl2pPr>
              <a:defRPr sz="2000"/>
            </a:lvl2pPr>
            <a:lvl3pPr>
              <a:defRPr sz="1800"/>
            </a:lvl3pPr>
            <a:lvl4pPr>
              <a:defRPr sz="1599"/>
            </a:lvl4pPr>
            <a:lvl5pPr>
              <a:defRPr sz="1599"/>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6"/>
            <a:ext cx="4041775" cy="4665917"/>
          </a:xfrm>
        </p:spPr>
        <p:txBody>
          <a:bodyPr/>
          <a:lstStyle>
            <a:lvl1pPr>
              <a:defRPr sz="2000"/>
            </a:lvl1pPr>
            <a:lvl2pPr>
              <a:defRPr sz="2000"/>
            </a:lvl2pPr>
            <a:lvl3pPr>
              <a:defRPr sz="1800"/>
            </a:lvl3pPr>
            <a:lvl4pPr>
              <a:defRPr sz="1599"/>
            </a:lvl4pPr>
            <a:lvl5pPr>
              <a:defRPr sz="1599"/>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6"/>
          <p:cNvSpPr>
            <a:spLocks noGrp="1"/>
          </p:cNvSpPr>
          <p:nvPr>
            <p:ph type="sldNum" sz="quarter" idx="10"/>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4F63CF8E-ED43-4BBB-B69D-1A73FF6357CB}" type="slidenum">
              <a:rPr lang="en-US" altLang="zh-CN"/>
              <a:pPr>
                <a:defRPr/>
              </a:pPr>
              <a:t>‹#›</a:t>
            </a:fld>
            <a:endParaRPr lang="en-US" altLang="zh-CN"/>
          </a:p>
        </p:txBody>
      </p:sp>
    </p:spTree>
    <p:extLst>
      <p:ext uri="{BB962C8B-B14F-4D97-AF65-F5344CB8AC3E}">
        <p14:creationId xmlns:p14="http://schemas.microsoft.com/office/powerpoint/2010/main" val="332304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1143000"/>
            <a:ext cx="8229600" cy="1069848"/>
          </a:xfrm>
        </p:spPr>
        <p:txBody>
          <a:bodyPr/>
          <a:lstStyle>
            <a:lvl1pPr>
              <a:defRPr sz="3999">
                <a:solidFill>
                  <a:schemeClr val="tx2"/>
                </a:solidFill>
              </a:defRPr>
            </a:lvl1pPr>
          </a:lstStyle>
          <a:p>
            <a:r>
              <a:rPr lang="zh-CN" altLang="en-US"/>
              <a:t>单击此处编辑母版标题样式</a:t>
            </a:r>
            <a:endParaRPr lang="en-US"/>
          </a:p>
        </p:txBody>
      </p:sp>
      <p:sp>
        <p:nvSpPr>
          <p:cNvPr id="6" name="灯片编号占位符 1">
            <a:extLst>
              <a:ext uri="{FF2B5EF4-FFF2-40B4-BE49-F238E27FC236}">
                <a16:creationId xmlns:a16="http://schemas.microsoft.com/office/drawing/2014/main" id="{7DC50BCF-C3C6-428D-A3DD-FDB7704BD912}"/>
              </a:ext>
            </a:extLst>
          </p:cNvPr>
          <p:cNvSpPr>
            <a:spLocks noGrp="1"/>
          </p:cNvSpPr>
          <p:nvPr>
            <p:ph type="sldNum" sz="quarter" idx="4"/>
          </p:nvPr>
        </p:nvSpPr>
        <p:spPr>
          <a:xfrm>
            <a:off x="6978192" y="107952"/>
            <a:ext cx="2057519" cy="365125"/>
          </a:xfrm>
          <a:prstGeom prst="rect">
            <a:avLst/>
          </a:prstGeom>
        </p:spPr>
        <p:txBody>
          <a:bodyPr vert="horz" lIns="91440" tIns="45720" rIns="91440" bIns="45720" rtlCol="0" anchor="ctr"/>
          <a:lstStyle>
            <a:lvl1pPr algn="r">
              <a:defRPr sz="1800">
                <a:solidFill>
                  <a:schemeClr val="bg1"/>
                </a:solidFill>
              </a:defRPr>
            </a:lvl1pPr>
          </a:lstStyle>
          <a:p>
            <a:fld id="{1D9F06E4-88F8-4F67-ACDE-950620247153}" type="slidenum">
              <a:rPr lang="zh-CN" altLang="en-US" smtClean="0"/>
              <a:pPr/>
              <a:t>‹#›</a:t>
            </a:fld>
            <a:endParaRPr lang="zh-CN" altLang="en-US"/>
          </a:p>
        </p:txBody>
      </p:sp>
    </p:spTree>
    <p:extLst>
      <p:ext uri="{BB962C8B-B14F-4D97-AF65-F5344CB8AC3E}">
        <p14:creationId xmlns:p14="http://schemas.microsoft.com/office/powerpoint/2010/main" val="226119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586679" y="612775"/>
            <a:ext cx="956764" cy="457200"/>
          </a:xfrm>
          <a:prstGeom prst="rect">
            <a:avLst/>
          </a:prstGeom>
        </p:spPr>
        <p:txBody>
          <a:bodyPr/>
          <a:lstStyle>
            <a:lvl1pPr eaLnBrk="1" hangingPunct="1">
              <a:defRPr/>
            </a:lvl1pPr>
          </a:lstStyle>
          <a:p>
            <a:pPr>
              <a:defRPr/>
            </a:pPr>
            <a:endParaRPr lang="en-US" altLang="zh-CN"/>
          </a:p>
        </p:txBody>
      </p:sp>
      <p:sp>
        <p:nvSpPr>
          <p:cNvPr id="3" name="页脚占位符 2"/>
          <p:cNvSpPr>
            <a:spLocks noGrp="1"/>
          </p:cNvSpPr>
          <p:nvPr>
            <p:ph type="ftr" sz="quarter" idx="11"/>
          </p:nvPr>
        </p:nvSpPr>
        <p:spPr>
          <a:xfrm>
            <a:off x="5257443" y="612775"/>
            <a:ext cx="1325666" cy="457200"/>
          </a:xfrm>
          <a:prstGeom prst="rect">
            <a:avLst/>
          </a:prstGeom>
        </p:spPr>
        <p:txBody>
          <a:bodyPr/>
          <a:lstStyle>
            <a:lvl1pPr eaLnBrk="1" hangingPunct="1">
              <a:defRPr/>
            </a:lvl1pPr>
          </a:lstStyle>
          <a:p>
            <a:pPr>
              <a:defRPr/>
            </a:pPr>
            <a:endParaRPr lang="en-US" altLang="zh-CN"/>
          </a:p>
        </p:txBody>
      </p:sp>
      <p:sp>
        <p:nvSpPr>
          <p:cNvPr id="4" name="灯片编号占位符 3"/>
          <p:cNvSpPr>
            <a:spLocks noGrp="1"/>
          </p:cNvSpPr>
          <p:nvPr>
            <p:ph type="sldNum" sz="quarter" idx="12"/>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8EF23D8-90FE-4B59-9E64-D69D01F12DCE}" type="slidenum">
              <a:rPr lang="en-US" altLang="zh-CN"/>
              <a:pPr>
                <a:defRPr/>
              </a:pPr>
              <a:t>‹#›</a:t>
            </a:fld>
            <a:endParaRPr lang="en-US" altLang="zh-CN"/>
          </a:p>
        </p:txBody>
      </p:sp>
    </p:spTree>
    <p:extLst>
      <p:ext uri="{BB962C8B-B14F-4D97-AF65-F5344CB8AC3E}">
        <p14:creationId xmlns:p14="http://schemas.microsoft.com/office/powerpoint/2010/main" val="1868848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3" indent="0">
              <a:buNone/>
              <a:defRPr sz="1399"/>
            </a:lvl1pPr>
            <a:lvl2pPr>
              <a:buNone/>
              <a:defRPr sz="1201"/>
            </a:lvl2pPr>
            <a:lvl3pPr>
              <a:buNone/>
              <a:defRPr sz="1001"/>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586679" y="612775"/>
            <a:ext cx="956764" cy="457200"/>
          </a:xfrm>
          <a:prstGeom prst="rect">
            <a:avLst/>
          </a:prstGeom>
        </p:spPr>
        <p:txBody>
          <a:bodyPr/>
          <a:lstStyle>
            <a:lvl1pPr eaLnBrk="1" hangingPunct="1">
              <a:defRPr/>
            </a:lvl1pPr>
          </a:lstStyle>
          <a:p>
            <a:pPr>
              <a:defRPr/>
            </a:pPr>
            <a:endParaRPr lang="en-US" altLang="zh-CN"/>
          </a:p>
        </p:txBody>
      </p:sp>
      <p:sp>
        <p:nvSpPr>
          <p:cNvPr id="6" name="页脚占位符 5"/>
          <p:cNvSpPr>
            <a:spLocks noGrp="1"/>
          </p:cNvSpPr>
          <p:nvPr>
            <p:ph type="ftr" sz="quarter" idx="11"/>
          </p:nvPr>
        </p:nvSpPr>
        <p:spPr>
          <a:xfrm>
            <a:off x="5257443" y="612775"/>
            <a:ext cx="1325666" cy="457200"/>
          </a:xfrm>
          <a:prstGeom prst="rect">
            <a:avLst/>
          </a:prstGeom>
        </p:spPr>
        <p:txBody>
          <a:bodyPr/>
          <a:lstStyle>
            <a:lvl1pPr eaLnBrk="1" hangingPunct="1">
              <a:defRPr/>
            </a:lvl1pPr>
          </a:lstStyle>
          <a:p>
            <a:pPr>
              <a:defRPr/>
            </a:pPr>
            <a:endParaRPr lang="en-US" altLang="zh-CN"/>
          </a:p>
        </p:txBody>
      </p:sp>
      <p:sp>
        <p:nvSpPr>
          <p:cNvPr id="7" name="灯片编号占位符 6"/>
          <p:cNvSpPr>
            <a:spLocks noGrp="1"/>
          </p:cNvSpPr>
          <p:nvPr>
            <p:ph type="sldNum" sz="quarter" idx="12"/>
          </p:nvPr>
        </p:nvSpPr>
        <p:spPr>
          <a:xfrm>
            <a:off x="8174146" y="1588"/>
            <a:ext cx="761603" cy="366712"/>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9146F28-FAB4-4DB6-B781-DEB834D939B2}" type="slidenum">
              <a:rPr lang="en-US" altLang="zh-CN"/>
              <a:pPr>
                <a:defRPr/>
              </a:pPr>
              <a:t>‹#›</a:t>
            </a:fld>
            <a:endParaRPr lang="en-US" altLang="zh-CN"/>
          </a:p>
        </p:txBody>
      </p:sp>
    </p:spTree>
    <p:extLst>
      <p:ext uri="{BB962C8B-B14F-4D97-AF65-F5344CB8AC3E}">
        <p14:creationId xmlns:p14="http://schemas.microsoft.com/office/powerpoint/2010/main" val="237836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3000">
              <a:schemeClr val="accent1">
                <a:lumMod val="5000"/>
                <a:lumOff val="95000"/>
              </a:schemeClr>
            </a:gs>
            <a:gs pos="93000">
              <a:schemeClr val="accent1">
                <a:lumMod val="45000"/>
                <a:lumOff val="55000"/>
              </a:schemeClr>
            </a:gs>
            <a:gs pos="96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bwMode="auto">
          <a:xfrm>
            <a:off x="456962" y="1285875"/>
            <a:ext cx="8230076"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文本占位符 12"/>
          <p:cNvSpPr>
            <a:spLocks noGrp="1"/>
          </p:cNvSpPr>
          <p:nvPr>
            <p:ph type="body" idx="1"/>
          </p:nvPr>
        </p:nvSpPr>
        <p:spPr bwMode="auto">
          <a:xfrm>
            <a:off x="456962" y="2424116"/>
            <a:ext cx="8230076"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2" name="灯片编号占位符 1">
            <a:extLst>
              <a:ext uri="{FF2B5EF4-FFF2-40B4-BE49-F238E27FC236}">
                <a16:creationId xmlns:a16="http://schemas.microsoft.com/office/drawing/2014/main" id="{CB590B99-B50D-4C8C-940D-851C9D5FDBAB}"/>
              </a:ext>
            </a:extLst>
          </p:cNvPr>
          <p:cNvSpPr>
            <a:spLocks noGrp="1"/>
          </p:cNvSpPr>
          <p:nvPr>
            <p:ph type="sldNum" sz="quarter" idx="4"/>
          </p:nvPr>
        </p:nvSpPr>
        <p:spPr>
          <a:xfrm>
            <a:off x="6978192" y="107952"/>
            <a:ext cx="2057519" cy="365125"/>
          </a:xfrm>
          <a:prstGeom prst="rect">
            <a:avLst/>
          </a:prstGeom>
        </p:spPr>
        <p:txBody>
          <a:bodyPr vert="horz" lIns="91440" tIns="45720" rIns="91440" bIns="45720" rtlCol="0" anchor="ctr"/>
          <a:lstStyle>
            <a:lvl1pPr algn="r">
              <a:defRPr sz="1800">
                <a:solidFill>
                  <a:schemeClr val="bg1"/>
                </a:solidFill>
              </a:defRPr>
            </a:lvl1pPr>
          </a:lstStyle>
          <a:p>
            <a:fld id="{1D9F06E4-88F8-4F67-ACDE-95062024715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394" r:id="rId1"/>
    <p:sldLayoutId id="2147484395" r:id="rId2"/>
    <p:sldLayoutId id="214748440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 id="2147484404" r:id="rId12"/>
  </p:sldLayoutIdLst>
  <p:hf hdr="0" ftr="0" dt="0"/>
  <p:txStyles>
    <p:titleStyle>
      <a:lvl1pPr algn="l" rtl="0" eaLnBrk="0" fontAlgn="base" hangingPunct="0">
        <a:spcBef>
          <a:spcPct val="0"/>
        </a:spcBef>
        <a:spcAft>
          <a:spcPct val="0"/>
        </a:spcAft>
        <a:defRPr sz="3999" kern="1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3999">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3999">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3999">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3999">
          <a:solidFill>
            <a:schemeClr val="tx2"/>
          </a:solidFill>
          <a:latin typeface="微软雅黑" pitchFamily="34" charset="-122"/>
          <a:ea typeface="微软雅黑" pitchFamily="34" charset="-122"/>
        </a:defRPr>
      </a:lvl5pPr>
      <a:lvl6pPr marL="457184" algn="l" rtl="0" fontAlgn="base">
        <a:spcBef>
          <a:spcPct val="0"/>
        </a:spcBef>
        <a:spcAft>
          <a:spcPct val="0"/>
        </a:spcAft>
        <a:defRPr sz="3999">
          <a:solidFill>
            <a:schemeClr val="tx2"/>
          </a:solidFill>
          <a:latin typeface="Trebuchet MS" pitchFamily="34" charset="0"/>
          <a:ea typeface="方正姚体" pitchFamily="2" charset="-122"/>
        </a:defRPr>
      </a:lvl6pPr>
      <a:lvl7pPr marL="914369" algn="l" rtl="0" fontAlgn="base">
        <a:spcBef>
          <a:spcPct val="0"/>
        </a:spcBef>
        <a:spcAft>
          <a:spcPct val="0"/>
        </a:spcAft>
        <a:defRPr sz="3999">
          <a:solidFill>
            <a:schemeClr val="tx2"/>
          </a:solidFill>
          <a:latin typeface="Trebuchet MS" pitchFamily="34" charset="0"/>
          <a:ea typeface="方正姚体" pitchFamily="2" charset="-122"/>
        </a:defRPr>
      </a:lvl7pPr>
      <a:lvl8pPr marL="1371553" algn="l" rtl="0" fontAlgn="base">
        <a:spcBef>
          <a:spcPct val="0"/>
        </a:spcBef>
        <a:spcAft>
          <a:spcPct val="0"/>
        </a:spcAft>
        <a:defRPr sz="3999">
          <a:solidFill>
            <a:schemeClr val="tx2"/>
          </a:solidFill>
          <a:latin typeface="Trebuchet MS" pitchFamily="34" charset="0"/>
          <a:ea typeface="方正姚体" pitchFamily="2" charset="-122"/>
        </a:defRPr>
      </a:lvl8pPr>
      <a:lvl9pPr marL="1828738" algn="l" rtl="0" fontAlgn="base">
        <a:spcBef>
          <a:spcPct val="0"/>
        </a:spcBef>
        <a:spcAft>
          <a:spcPct val="0"/>
        </a:spcAft>
        <a:defRPr sz="3999">
          <a:solidFill>
            <a:schemeClr val="tx2"/>
          </a:solidFill>
          <a:latin typeface="Trebuchet MS" pitchFamily="34" charset="0"/>
          <a:ea typeface="方正姚体" pitchFamily="2" charset="-122"/>
        </a:defRPr>
      </a:lvl9pPr>
    </p:titleStyle>
    <p:bodyStyle>
      <a:lvl1pPr marL="365113" indent="-255580"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微软雅黑" pitchFamily="34" charset="-122"/>
          <a:ea typeface="微软雅黑" pitchFamily="34" charset="-122"/>
          <a:cs typeface="+mn-cs"/>
        </a:defRPr>
      </a:lvl1pPr>
      <a:lvl2pPr marL="657203" indent="-246055" algn="l" rtl="0" eaLnBrk="0" fontAlgn="base" hangingPunct="0">
        <a:spcBef>
          <a:spcPts val="300"/>
        </a:spcBef>
        <a:spcAft>
          <a:spcPct val="0"/>
        </a:spcAft>
        <a:buClr>
          <a:schemeClr val="accent2"/>
        </a:buClr>
        <a:buFont typeface="Georgia" panose="02040502050405020303" pitchFamily="18" charset="0"/>
        <a:buChar char="▫"/>
        <a:defRPr sz="2000" kern="1200">
          <a:solidFill>
            <a:schemeClr val="accent1"/>
          </a:solidFill>
          <a:latin typeface="微软雅黑" pitchFamily="34" charset="-122"/>
          <a:ea typeface="微软雅黑" pitchFamily="34" charset="-122"/>
          <a:cs typeface="+mn-cs"/>
        </a:defRPr>
      </a:lvl2pPr>
      <a:lvl3pPr marL="922308" indent="-219068"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3pPr>
      <a:lvl4pPr marL="1179473" indent="-200019" algn="l" rtl="0" eaLnBrk="0" fontAlgn="base" hangingPunct="0">
        <a:spcBef>
          <a:spcPts val="300"/>
        </a:spcBef>
        <a:spcAft>
          <a:spcPct val="0"/>
        </a:spcAft>
        <a:buClr>
          <a:schemeClr val="accent1"/>
        </a:buClr>
        <a:buFont typeface="Wingdings 2" panose="05020102010507070707" pitchFamily="18" charset="2"/>
        <a:buChar char=""/>
        <a:defRPr kern="1200">
          <a:solidFill>
            <a:schemeClr val="accent1"/>
          </a:solidFill>
          <a:latin typeface="微软雅黑" pitchFamily="34" charset="-122"/>
          <a:ea typeface="微软雅黑" pitchFamily="34" charset="-122"/>
          <a:cs typeface="+mn-cs"/>
        </a:defRPr>
      </a:lvl4pPr>
      <a:lvl5pPr marL="1389017" indent="-182557" algn="l" rtl="0" eaLnBrk="0" fontAlgn="base" hangingPunct="0">
        <a:spcBef>
          <a:spcPts val="300"/>
        </a:spcBef>
        <a:spcAft>
          <a:spcPct val="0"/>
        </a:spcAft>
        <a:buClr>
          <a:srgbClr val="A04DA3"/>
        </a:buClr>
        <a:buFont typeface="Georgia" panose="02040502050405020303" pitchFamily="18" charset="0"/>
        <a:buChar char="▫"/>
        <a:defRPr kern="1200">
          <a:solidFill>
            <a:srgbClr val="A04DA3"/>
          </a:solidFill>
          <a:latin typeface="微软雅黑" pitchFamily="34" charset="-122"/>
          <a:ea typeface="微软雅黑" pitchFamily="34" charset="-122"/>
          <a:cs typeface="+mn-cs"/>
        </a:defRPr>
      </a:lvl5pPr>
      <a:lvl6pPr marL="1609290" indent="-182874"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738" indent="-182874" algn="l" rtl="0" eaLnBrk="1" latinLnBrk="0" hangingPunct="1">
        <a:spcBef>
          <a:spcPts val="300"/>
        </a:spcBef>
        <a:buClr>
          <a:schemeClr val="accent3"/>
        </a:buClr>
        <a:buFont typeface="Georgia"/>
        <a:buChar char="▫"/>
        <a:defRPr kumimoji="0" sz="1599" kern="1200">
          <a:solidFill>
            <a:schemeClr val="accent3"/>
          </a:solidFill>
          <a:latin typeface="+mn-lt"/>
          <a:ea typeface="+mn-ea"/>
          <a:cs typeface="+mn-cs"/>
        </a:defRPr>
      </a:lvl7pPr>
      <a:lvl8pPr marL="2029900" indent="-182874" algn="l" rtl="0" eaLnBrk="1" latinLnBrk="0" hangingPunct="1">
        <a:spcBef>
          <a:spcPts val="300"/>
        </a:spcBef>
        <a:buClr>
          <a:schemeClr val="accent3"/>
        </a:buClr>
        <a:buFont typeface="Georgia"/>
        <a:buChar char="◦"/>
        <a:defRPr kumimoji="0" sz="1499" kern="1200">
          <a:solidFill>
            <a:schemeClr val="accent3"/>
          </a:solidFill>
          <a:latin typeface="+mn-lt"/>
          <a:ea typeface="+mn-ea"/>
          <a:cs typeface="+mn-cs"/>
        </a:defRPr>
      </a:lvl8pPr>
      <a:lvl9pPr marL="2240205" indent="-182874" algn="l" rtl="0" eaLnBrk="1" latinLnBrk="0" hangingPunct="1">
        <a:spcBef>
          <a:spcPts val="300"/>
        </a:spcBef>
        <a:buClr>
          <a:schemeClr val="accent3"/>
        </a:buClr>
        <a:buFont typeface="Georgia"/>
        <a:buChar char="◦"/>
        <a:defRPr kumimoji="0" sz="1399"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4" algn="l" rtl="0" eaLnBrk="1" latinLnBrk="0" hangingPunct="1">
        <a:defRPr kumimoji="0" kern="1200">
          <a:solidFill>
            <a:schemeClr val="tx1"/>
          </a:solidFill>
          <a:latin typeface="+mn-lt"/>
          <a:ea typeface="+mn-ea"/>
          <a:cs typeface="+mn-cs"/>
        </a:defRPr>
      </a:lvl2pPr>
      <a:lvl3pPr marL="914369" algn="l" rtl="0" eaLnBrk="1" latinLnBrk="0" hangingPunct="1">
        <a:defRPr kumimoji="0" kern="1200">
          <a:solidFill>
            <a:schemeClr val="tx1"/>
          </a:solidFill>
          <a:latin typeface="+mn-lt"/>
          <a:ea typeface="+mn-ea"/>
          <a:cs typeface="+mn-cs"/>
        </a:defRPr>
      </a:lvl3pPr>
      <a:lvl4pPr marL="1371553" algn="l" rtl="0" eaLnBrk="1" latinLnBrk="0" hangingPunct="1">
        <a:defRPr kumimoji="0" kern="1200">
          <a:solidFill>
            <a:schemeClr val="tx1"/>
          </a:solidFill>
          <a:latin typeface="+mn-lt"/>
          <a:ea typeface="+mn-ea"/>
          <a:cs typeface="+mn-cs"/>
        </a:defRPr>
      </a:lvl4pPr>
      <a:lvl5pPr marL="1828738" algn="l" rtl="0" eaLnBrk="1" latinLnBrk="0" hangingPunct="1">
        <a:defRPr kumimoji="0" kern="1200">
          <a:solidFill>
            <a:schemeClr val="tx1"/>
          </a:solidFill>
          <a:latin typeface="+mn-lt"/>
          <a:ea typeface="+mn-ea"/>
          <a:cs typeface="+mn-cs"/>
        </a:defRPr>
      </a:lvl5pPr>
      <a:lvl6pPr marL="2285924" algn="l" rtl="0" eaLnBrk="1" latinLnBrk="0" hangingPunct="1">
        <a:defRPr kumimoji="0" kern="1200">
          <a:solidFill>
            <a:schemeClr val="tx1"/>
          </a:solidFill>
          <a:latin typeface="+mn-lt"/>
          <a:ea typeface="+mn-ea"/>
          <a:cs typeface="+mn-cs"/>
        </a:defRPr>
      </a:lvl6pPr>
      <a:lvl7pPr marL="2743108" algn="l" rtl="0" eaLnBrk="1" latinLnBrk="0" hangingPunct="1">
        <a:defRPr kumimoji="0" kern="1200">
          <a:solidFill>
            <a:schemeClr val="tx1"/>
          </a:solidFill>
          <a:latin typeface="+mn-lt"/>
          <a:ea typeface="+mn-ea"/>
          <a:cs typeface="+mn-cs"/>
        </a:defRPr>
      </a:lvl7pPr>
      <a:lvl8pPr marL="3200293" algn="l" rtl="0" eaLnBrk="1" latinLnBrk="0" hangingPunct="1">
        <a:defRPr kumimoji="0" kern="1200">
          <a:solidFill>
            <a:schemeClr val="tx1"/>
          </a:solidFill>
          <a:latin typeface="+mn-lt"/>
          <a:ea typeface="+mn-ea"/>
          <a:cs typeface="+mn-cs"/>
        </a:defRPr>
      </a:lvl8pPr>
      <a:lvl9pPr marL="365747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ctrTitle"/>
          </p:nvPr>
        </p:nvSpPr>
        <p:spPr/>
        <p:txBody>
          <a:bodyPr/>
          <a:lstStyle/>
          <a:p>
            <a:r>
              <a:rPr lang="zh-CN" altLang="zh-CN" dirty="0"/>
              <a:t>第</a:t>
            </a:r>
            <a:r>
              <a:rPr lang="en-US" altLang="zh-CN" dirty="0"/>
              <a:t> 11 </a:t>
            </a:r>
            <a:r>
              <a:rPr lang="zh-CN" altLang="zh-CN" dirty="0"/>
              <a:t>章</a:t>
            </a:r>
            <a:r>
              <a:rPr lang="en-US" altLang="zh-CN" dirty="0"/>
              <a:t> </a:t>
            </a:r>
            <a:r>
              <a:rPr lang="zh-CN" altLang="en-US" dirty="0"/>
              <a:t>流类库与输入</a:t>
            </a:r>
            <a:r>
              <a:rPr lang="en-US" altLang="zh-CN" dirty="0"/>
              <a:t>/</a:t>
            </a:r>
            <a:r>
              <a:rPr lang="zh-CN" altLang="en-US" dirty="0"/>
              <a:t>输出</a:t>
            </a:r>
          </a:p>
        </p:txBody>
      </p:sp>
      <p:sp>
        <p:nvSpPr>
          <p:cNvPr id="15364" name="Rectangle 3"/>
          <p:cNvSpPr>
            <a:spLocks noGrp="1" noChangeArrowheads="1"/>
          </p:cNvSpPr>
          <p:nvPr>
            <p:ph type="subTitle" idx="1"/>
          </p:nvPr>
        </p:nvSpPr>
        <p:spPr/>
        <p:txBody>
          <a:bodyPr/>
          <a:lstStyle/>
          <a:p>
            <a:r>
              <a:rPr lang="zh-CN" altLang="en-US" dirty="0"/>
              <a:t>杨燕妮</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6962" y="214435"/>
            <a:ext cx="8230076" cy="1066800"/>
          </a:xfrm>
        </p:spPr>
        <p:txBody>
          <a:bodyPr/>
          <a:lstStyle/>
          <a:p>
            <a:r>
              <a:rPr lang="en-US" altLang="zh-CN" dirty="0" err="1"/>
              <a:t>cout</a:t>
            </a:r>
            <a:r>
              <a:rPr lang="zh-CN" altLang="en-US" dirty="0"/>
              <a:t>和</a:t>
            </a:r>
            <a:r>
              <a:rPr lang="en-US" altLang="zh-CN" dirty="0" err="1"/>
              <a:t>cerr</a:t>
            </a:r>
            <a:r>
              <a:rPr lang="zh-CN" altLang="en-US" dirty="0"/>
              <a:t>的区别</a:t>
            </a:r>
          </a:p>
        </p:txBody>
      </p:sp>
      <p:sp>
        <p:nvSpPr>
          <p:cNvPr id="23556" name="Rectangle 3"/>
          <p:cNvSpPr>
            <a:spLocks noGrp="1" noChangeArrowheads="1"/>
          </p:cNvSpPr>
          <p:nvPr>
            <p:ph type="body" idx="1"/>
          </p:nvPr>
        </p:nvSpPr>
        <p:spPr>
          <a:xfrm>
            <a:off x="456962" y="1352676"/>
            <a:ext cx="8230076" cy="4143375"/>
          </a:xfrm>
        </p:spPr>
        <p:txBody>
          <a:bodyPr/>
          <a:lstStyle/>
          <a:p>
            <a:pPr>
              <a:spcAft>
                <a:spcPts val="600"/>
              </a:spcAft>
              <a:buFont typeface="Arial" panose="020B0604020202020204" pitchFamily="34" charset="0"/>
              <a:buChar char="•"/>
            </a:pPr>
            <a:r>
              <a:rPr lang="zh-CN" altLang="en-US" dirty="0"/>
              <a:t>在默认情况下都是输出到屏幕，区别在于发生输出重定向</a:t>
            </a:r>
            <a:endParaRPr lang="en-US" altLang="zh-CN" dirty="0"/>
          </a:p>
          <a:p>
            <a:pPr>
              <a:spcAft>
                <a:spcPts val="600"/>
              </a:spcAft>
              <a:buFont typeface="Arial" panose="020B0604020202020204" pitchFamily="34" charset="0"/>
              <a:buChar char="•"/>
            </a:pPr>
            <a:r>
              <a:rPr lang="zh-CN" altLang="en-US" dirty="0"/>
              <a:t>执行程序时可以在命令行使用“</a:t>
            </a:r>
            <a:r>
              <a:rPr lang="en-US" altLang="zh-CN" dirty="0"/>
              <a:t>&gt;</a:t>
            </a:r>
            <a:r>
              <a:rPr lang="zh-CN" altLang="en-US" dirty="0"/>
              <a:t>”对标准输出进行重定向，使通过</a:t>
            </a:r>
            <a:r>
              <a:rPr lang="en-US" altLang="zh-CN" dirty="0" err="1"/>
              <a:t>cout</a:t>
            </a:r>
            <a:r>
              <a:rPr lang="zh-CN" altLang="en-US" dirty="0"/>
              <a:t>输出的内容写到重定向的文件中</a:t>
            </a:r>
            <a:endParaRPr lang="en-US" altLang="zh-CN" dirty="0"/>
          </a:p>
          <a:p>
            <a:pPr>
              <a:spcAft>
                <a:spcPts val="600"/>
              </a:spcAft>
              <a:buFont typeface="Arial" panose="020B0604020202020204" pitchFamily="34" charset="0"/>
              <a:buChar char="•"/>
            </a:pPr>
            <a:r>
              <a:rPr lang="zh-CN" altLang="en-US" dirty="0"/>
              <a:t>而通过</a:t>
            </a:r>
            <a:r>
              <a:rPr lang="en-US" altLang="zh-CN" dirty="0" err="1"/>
              <a:t>cerr</a:t>
            </a:r>
            <a:r>
              <a:rPr lang="zh-CN" altLang="en-US" dirty="0"/>
              <a:t>输出的内容仍然输出的屏幕。</a:t>
            </a:r>
            <a:endParaRPr lang="en-US" altLang="zh-CN" dirty="0"/>
          </a:p>
          <a:p>
            <a:pPr>
              <a:spcAft>
                <a:spcPts val="600"/>
              </a:spcAft>
              <a:buFont typeface="Arial" panose="020B0604020202020204" pitchFamily="34" charset="0"/>
              <a:buChar char="•"/>
            </a:pPr>
            <a:r>
              <a:rPr lang="zh-CN" altLang="en-US" dirty="0"/>
              <a:t>使用“</a:t>
            </a:r>
            <a:r>
              <a:rPr lang="en-US" altLang="zh-CN" dirty="0"/>
              <a:t>2&gt;</a:t>
            </a:r>
            <a:r>
              <a:rPr lang="zh-CN" altLang="en-US" dirty="0"/>
              <a:t>”可以对标准错误输出重定向，且不会影响标准输出</a:t>
            </a:r>
            <a:endParaRPr lang="en-US" altLang="zh-CN" dirty="0"/>
          </a:p>
        </p:txBody>
      </p:sp>
      <p:sp>
        <p:nvSpPr>
          <p:cNvPr id="5" name="灯片编号占位符 4">
            <a:extLst>
              <a:ext uri="{FF2B5EF4-FFF2-40B4-BE49-F238E27FC236}">
                <a16:creationId xmlns:a16="http://schemas.microsoft.com/office/drawing/2014/main" id="{8C1D6E38-53E5-4B90-A6F3-72B05CC03FE8}"/>
              </a:ext>
            </a:extLst>
          </p:cNvPr>
          <p:cNvSpPr>
            <a:spLocks noGrp="1"/>
          </p:cNvSpPr>
          <p:nvPr>
            <p:ph type="sldNum" sz="quarter" idx="4"/>
          </p:nvPr>
        </p:nvSpPr>
        <p:spPr>
          <a:xfrm>
            <a:off x="6978192" y="-963488"/>
            <a:ext cx="2057519" cy="365125"/>
          </a:xfrm>
        </p:spPr>
        <p:txBody>
          <a:bodyPr/>
          <a:lstStyle/>
          <a:p>
            <a:fld id="{1D9F06E4-88F8-4F67-ACDE-950620247153}"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456962" y="214435"/>
            <a:ext cx="8230076" cy="1066800"/>
          </a:xfrm>
        </p:spPr>
        <p:txBody>
          <a:bodyPr/>
          <a:lstStyle/>
          <a:p>
            <a:r>
              <a:rPr lang="en-US" altLang="zh-CN" dirty="0" err="1"/>
              <a:t>ofstream</a:t>
            </a:r>
            <a:endParaRPr lang="zh-CN" altLang="en-US" dirty="0"/>
          </a:p>
        </p:txBody>
      </p:sp>
      <p:sp>
        <p:nvSpPr>
          <p:cNvPr id="23556" name="Rectangle 3"/>
          <p:cNvSpPr>
            <a:spLocks noGrp="1" noChangeArrowheads="1"/>
          </p:cNvSpPr>
          <p:nvPr>
            <p:ph type="body" idx="1"/>
          </p:nvPr>
        </p:nvSpPr>
        <p:spPr>
          <a:xfrm>
            <a:off x="456962" y="1352676"/>
            <a:ext cx="8230076" cy="4143375"/>
          </a:xfrm>
        </p:spPr>
        <p:txBody>
          <a:bodyPr/>
          <a:lstStyle/>
          <a:p>
            <a:pPr>
              <a:spcAft>
                <a:spcPts val="600"/>
              </a:spcAft>
              <a:buFont typeface="Arial" panose="020B0604020202020204" pitchFamily="34" charset="0"/>
              <a:buChar char="•"/>
            </a:pPr>
            <a:r>
              <a:rPr lang="en-US" altLang="zh-CN" dirty="0" err="1"/>
              <a:t>ofstream</a:t>
            </a:r>
            <a:r>
              <a:rPr lang="zh-CN" altLang="en-US" dirty="0"/>
              <a:t>类支持磁盘文件输出。</a:t>
            </a:r>
            <a:endParaRPr lang="en-US" altLang="zh-CN" dirty="0"/>
          </a:p>
          <a:p>
            <a:pPr>
              <a:spcAft>
                <a:spcPts val="600"/>
              </a:spcAft>
              <a:buFont typeface="Arial" panose="020B0604020202020204" pitchFamily="34" charset="0"/>
              <a:buChar char="•"/>
            </a:pPr>
            <a:r>
              <a:rPr lang="zh-CN" altLang="en-US" dirty="0"/>
              <a:t>如果需要一个</a:t>
            </a:r>
            <a:r>
              <a:rPr lang="zh-CN" altLang="en-US" dirty="0">
                <a:solidFill>
                  <a:schemeClr val="accent3"/>
                </a:solidFill>
              </a:rPr>
              <a:t>只</a:t>
            </a:r>
            <a:r>
              <a:rPr lang="zh-CN" altLang="en-US" dirty="0"/>
              <a:t>输出的磁盘文件，可以构造一个</a:t>
            </a:r>
            <a:r>
              <a:rPr lang="en-US" altLang="zh-CN" dirty="0" err="1"/>
              <a:t>ofstream</a:t>
            </a:r>
            <a:r>
              <a:rPr lang="zh-CN" altLang="en-US" dirty="0"/>
              <a:t>类的对象。</a:t>
            </a:r>
            <a:endParaRPr lang="en-US" altLang="zh-CN" dirty="0"/>
          </a:p>
          <a:p>
            <a:pPr>
              <a:spcAft>
                <a:spcPts val="600"/>
              </a:spcAft>
              <a:buFont typeface="Arial" panose="020B0604020202020204" pitchFamily="34" charset="0"/>
              <a:buChar char="•"/>
            </a:pPr>
            <a:r>
              <a:rPr lang="zh-CN" altLang="en-US" dirty="0"/>
              <a:t>指定</a:t>
            </a:r>
            <a:r>
              <a:rPr lang="en-US" altLang="zh-CN" dirty="0" err="1"/>
              <a:t>ofstream</a:t>
            </a:r>
            <a:r>
              <a:rPr lang="zh-CN" altLang="en-US" dirty="0"/>
              <a:t>对象接受二进制或者文本模式数据。</a:t>
            </a:r>
            <a:endParaRPr lang="en-US" altLang="zh-CN" dirty="0"/>
          </a:p>
        </p:txBody>
      </p:sp>
      <p:sp>
        <p:nvSpPr>
          <p:cNvPr id="5" name="灯片编号占位符 4">
            <a:extLst>
              <a:ext uri="{FF2B5EF4-FFF2-40B4-BE49-F238E27FC236}">
                <a16:creationId xmlns:a16="http://schemas.microsoft.com/office/drawing/2014/main" id="{8C1D6E38-53E5-4B90-A6F3-72B05CC03FE8}"/>
              </a:ext>
            </a:extLst>
          </p:cNvPr>
          <p:cNvSpPr>
            <a:spLocks noGrp="1"/>
          </p:cNvSpPr>
          <p:nvPr>
            <p:ph type="sldNum" sz="quarter" idx="4"/>
          </p:nvPr>
        </p:nvSpPr>
        <p:spPr>
          <a:xfrm>
            <a:off x="6978192" y="-963488"/>
            <a:ext cx="2057519" cy="365125"/>
          </a:xfrm>
        </p:spPr>
        <p:txBody>
          <a:bodyPr/>
          <a:lstStyle/>
          <a:p>
            <a:fld id="{1D9F06E4-88F8-4F67-ACDE-950620247153}" type="slidenum">
              <a:rPr lang="zh-CN" altLang="en-US" smtClean="0"/>
              <a:pPr/>
              <a:t>11</a:t>
            </a:fld>
            <a:endParaRPr lang="zh-CN" altLang="en-US"/>
          </a:p>
        </p:txBody>
      </p:sp>
    </p:spTree>
    <p:extLst>
      <p:ext uri="{BB962C8B-B14F-4D97-AF65-F5344CB8AC3E}">
        <p14:creationId xmlns:p14="http://schemas.microsoft.com/office/powerpoint/2010/main" val="44981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46380" y="-27384"/>
            <a:ext cx="8230076" cy="1066800"/>
          </a:xfrm>
        </p:spPr>
        <p:txBody>
          <a:bodyPr/>
          <a:lstStyle/>
          <a:p>
            <a:r>
              <a:rPr lang="zh-CN" altLang="en-US"/>
              <a:t>构造输出流对象</a:t>
            </a:r>
          </a:p>
        </p:txBody>
      </p:sp>
      <p:sp>
        <p:nvSpPr>
          <p:cNvPr id="24579" name="内容占位符 2"/>
          <p:cNvSpPr>
            <a:spLocks noGrp="1"/>
          </p:cNvSpPr>
          <p:nvPr>
            <p:ph idx="1"/>
          </p:nvPr>
        </p:nvSpPr>
        <p:spPr>
          <a:xfrm>
            <a:off x="107503" y="981552"/>
            <a:ext cx="8928207" cy="5183752"/>
          </a:xfrm>
        </p:spPr>
        <p:txBody>
          <a:bodyPr/>
          <a:lstStyle/>
          <a:p>
            <a:r>
              <a:rPr lang="zh-CN" altLang="en-US" sz="2200" dirty="0"/>
              <a:t>如果要使用文件流将信息输出到文件，需用构造函数来建立流对象</a:t>
            </a:r>
            <a:endParaRPr lang="en-US" altLang="zh-CN" sz="2200" dirty="0"/>
          </a:p>
          <a:p>
            <a:r>
              <a:rPr lang="en-US" altLang="zh-CN" sz="2200" dirty="0"/>
              <a:t>(1) </a:t>
            </a:r>
            <a:r>
              <a:rPr lang="zh-CN" altLang="en-US" sz="2200" dirty="0"/>
              <a:t>在构造函数中指定一个文件名，当构造这个对象时该文件是自动打开的</a:t>
            </a:r>
          </a:p>
          <a:p>
            <a:pPr marL="411148" lvl="1" indent="0">
              <a:buNone/>
            </a:pPr>
            <a:r>
              <a:rPr lang="en-US" altLang="zh-CN" dirty="0" err="1"/>
              <a:t>ofstream</a:t>
            </a:r>
            <a:r>
              <a:rPr lang="en-US" altLang="zh-CN" dirty="0"/>
              <a:t> </a:t>
            </a:r>
            <a:r>
              <a:rPr lang="en-US" altLang="zh-CN" dirty="0" err="1"/>
              <a:t>myFile</a:t>
            </a:r>
            <a:r>
              <a:rPr lang="en-US" altLang="zh-CN" dirty="0"/>
              <a:t>("filename");</a:t>
            </a:r>
          </a:p>
          <a:p>
            <a:r>
              <a:rPr lang="en-US" altLang="zh-CN" sz="2200" dirty="0"/>
              <a:t>(2) </a:t>
            </a:r>
            <a:r>
              <a:rPr lang="zh-CN" altLang="en-US" sz="2200" dirty="0"/>
              <a:t>在调用默认构造函数之后使用</a:t>
            </a:r>
            <a:r>
              <a:rPr lang="en-US" altLang="zh-CN" sz="2200" dirty="0"/>
              <a:t>open</a:t>
            </a:r>
            <a:r>
              <a:rPr lang="zh-CN" altLang="en-US" sz="2200" dirty="0"/>
              <a:t>成员函数打开文件</a:t>
            </a:r>
            <a:endParaRPr lang="en-US" altLang="zh-CN" sz="2200" dirty="0"/>
          </a:p>
          <a:p>
            <a:pPr marL="411148" lvl="1" indent="0">
              <a:buNone/>
            </a:pPr>
            <a:r>
              <a:rPr lang="en-US" altLang="zh-CN" dirty="0" err="1"/>
              <a:t>ofstream</a:t>
            </a:r>
            <a:r>
              <a:rPr lang="en-US" altLang="zh-CN" dirty="0"/>
              <a:t> </a:t>
            </a:r>
            <a:r>
              <a:rPr lang="en-US" altLang="zh-CN" dirty="0" err="1"/>
              <a:t>myFile</a:t>
            </a:r>
            <a:r>
              <a:rPr lang="en-US" altLang="zh-CN" dirty="0"/>
              <a:t>; //</a:t>
            </a:r>
            <a:r>
              <a:rPr lang="zh-CN" altLang="en-US" dirty="0"/>
              <a:t>声明一个静态文件输出流对象</a:t>
            </a:r>
          </a:p>
          <a:p>
            <a:pPr marL="411148" lvl="1" indent="0">
              <a:buNone/>
            </a:pPr>
            <a:r>
              <a:rPr lang="en-US" altLang="zh-CN" dirty="0" err="1"/>
              <a:t>myFile.open</a:t>
            </a:r>
            <a:r>
              <a:rPr lang="en-US" altLang="zh-CN" dirty="0"/>
              <a:t>("filename");   //</a:t>
            </a:r>
            <a:r>
              <a:rPr lang="zh-CN" altLang="en-US" dirty="0"/>
              <a:t>打开文件，使流对象与文件建立联系</a:t>
            </a:r>
            <a:endParaRPr lang="en-US" altLang="zh-CN" dirty="0"/>
          </a:p>
          <a:p>
            <a:r>
              <a:rPr lang="en-US" altLang="zh-CN" sz="2200" dirty="0"/>
              <a:t>(3) </a:t>
            </a:r>
            <a:r>
              <a:rPr lang="zh-CN" altLang="en-US" sz="2200" dirty="0"/>
              <a:t>在构造对象或用</a:t>
            </a:r>
            <a:r>
              <a:rPr lang="en-US" altLang="zh-CN" sz="2200" dirty="0"/>
              <a:t>open</a:t>
            </a:r>
            <a:r>
              <a:rPr lang="zh-CN" altLang="en-US" sz="2200" dirty="0"/>
              <a:t>打开文件时可以指定模式</a:t>
            </a:r>
            <a:endParaRPr lang="en-US" altLang="zh-CN" sz="2200" dirty="0"/>
          </a:p>
          <a:p>
            <a:pPr marL="411148" lvl="1" indent="0">
              <a:buNone/>
            </a:pPr>
            <a:r>
              <a:rPr lang="en-US" altLang="zh-CN" dirty="0" err="1"/>
              <a:t>ofstream</a:t>
            </a:r>
            <a:r>
              <a:rPr lang="en-US" altLang="zh-CN" dirty="0"/>
              <a:t> </a:t>
            </a:r>
            <a:r>
              <a:rPr lang="en-US" altLang="zh-CN" dirty="0" err="1"/>
              <a:t>myFile</a:t>
            </a:r>
            <a:r>
              <a:rPr lang="en-US" altLang="zh-CN" dirty="0"/>
              <a:t>("filename", </a:t>
            </a:r>
            <a:r>
              <a:rPr lang="en-US" altLang="zh-CN" dirty="0" err="1"/>
              <a:t>ios_base</a:t>
            </a:r>
            <a:r>
              <a:rPr lang="en-US" altLang="zh-CN" dirty="0"/>
              <a:t>::out | </a:t>
            </a:r>
            <a:r>
              <a:rPr lang="en-US" altLang="zh-CN" dirty="0" err="1"/>
              <a:t>ios_base</a:t>
            </a:r>
            <a:r>
              <a:rPr lang="en-US" altLang="zh-CN" dirty="0"/>
              <a:t>::binary);</a:t>
            </a:r>
          </a:p>
          <a:p>
            <a:r>
              <a:rPr lang="en-US" altLang="zh-CN" sz="2200" dirty="0"/>
              <a:t>(4) </a:t>
            </a:r>
            <a:r>
              <a:rPr lang="zh-CN" altLang="en-US" sz="2200" dirty="0"/>
              <a:t>使用同一个流先后打开不同的文件</a:t>
            </a:r>
            <a:endParaRPr lang="en-US" altLang="zh-CN" sz="2200" dirty="0"/>
          </a:p>
          <a:p>
            <a:pPr marL="109533" indent="0">
              <a:buNone/>
            </a:pPr>
            <a:r>
              <a:rPr lang="en-US" altLang="zh-CN" sz="2200" dirty="0"/>
              <a:t>   </a:t>
            </a:r>
            <a:r>
              <a:rPr lang="en-US" altLang="zh-CN" sz="2000" dirty="0" err="1">
                <a:solidFill>
                  <a:schemeClr val="accent1"/>
                </a:solidFill>
              </a:rPr>
              <a:t>ofstream</a:t>
            </a:r>
            <a:r>
              <a:rPr lang="en-US" altLang="zh-CN" sz="2000" dirty="0">
                <a:solidFill>
                  <a:schemeClr val="accent1"/>
                </a:solidFill>
              </a:rPr>
              <a:t> file;  </a:t>
            </a:r>
            <a:r>
              <a:rPr lang="en-US" altLang="zh-CN" sz="2000" dirty="0" err="1">
                <a:solidFill>
                  <a:schemeClr val="accent1"/>
                </a:solidFill>
              </a:rPr>
              <a:t>file.open</a:t>
            </a:r>
            <a:r>
              <a:rPr lang="en-US" altLang="zh-CN" sz="2000" dirty="0">
                <a:solidFill>
                  <a:schemeClr val="accent1"/>
                </a:solidFill>
              </a:rPr>
              <a:t>(“file1”); ….; </a:t>
            </a:r>
            <a:r>
              <a:rPr lang="en-US" altLang="zh-CN" sz="2000" b="1" dirty="0" err="1">
                <a:solidFill>
                  <a:schemeClr val="accent1"/>
                </a:solidFill>
              </a:rPr>
              <a:t>file.close</a:t>
            </a:r>
            <a:r>
              <a:rPr lang="en-US" altLang="zh-CN" sz="2000" b="1" dirty="0">
                <a:solidFill>
                  <a:schemeClr val="accent1"/>
                </a:solidFill>
              </a:rPr>
              <a:t>();</a:t>
            </a:r>
          </a:p>
          <a:p>
            <a:pPr marL="109533" indent="0">
              <a:buNone/>
            </a:pPr>
            <a:r>
              <a:rPr lang="en-US" altLang="zh-CN" sz="2000" dirty="0">
                <a:solidFill>
                  <a:schemeClr val="accent1"/>
                </a:solidFill>
              </a:rPr>
              <a:t>    </a:t>
            </a:r>
            <a:r>
              <a:rPr lang="en-US" altLang="zh-CN" sz="2000" dirty="0" err="1">
                <a:solidFill>
                  <a:schemeClr val="accent1"/>
                </a:solidFill>
              </a:rPr>
              <a:t>file.open</a:t>
            </a:r>
            <a:r>
              <a:rPr lang="en-US" altLang="zh-CN" sz="2000" dirty="0">
                <a:solidFill>
                  <a:schemeClr val="accent1"/>
                </a:solidFill>
              </a:rPr>
              <a:t>(“file2”);….;</a:t>
            </a:r>
            <a:r>
              <a:rPr lang="en-US" altLang="zh-CN" sz="2000" dirty="0" err="1">
                <a:solidFill>
                  <a:schemeClr val="accent1"/>
                </a:solidFill>
              </a:rPr>
              <a:t>file.close</a:t>
            </a:r>
            <a:r>
              <a:rPr lang="en-US" altLang="zh-CN" sz="2000" dirty="0">
                <a:solidFill>
                  <a:schemeClr val="accent1"/>
                </a:solidFill>
              </a:rPr>
              <a:t>();</a:t>
            </a:r>
          </a:p>
          <a:p>
            <a:pPr marL="411148" lvl="1" indent="0">
              <a:buNone/>
            </a:pPr>
            <a:endParaRPr lang="en-US" altLang="zh-CN" dirty="0"/>
          </a:p>
        </p:txBody>
      </p:sp>
      <p:sp>
        <p:nvSpPr>
          <p:cNvPr id="2" name="灯片编号占位符 1">
            <a:extLst>
              <a:ext uri="{FF2B5EF4-FFF2-40B4-BE49-F238E27FC236}">
                <a16:creationId xmlns:a16="http://schemas.microsoft.com/office/drawing/2014/main" id="{449341D3-1CE2-4853-8276-9DF9E34665A7}"/>
              </a:ext>
            </a:extLst>
          </p:cNvPr>
          <p:cNvSpPr>
            <a:spLocks noGrp="1"/>
          </p:cNvSpPr>
          <p:nvPr>
            <p:ph type="sldNum" sz="quarter" idx="4"/>
          </p:nvPr>
        </p:nvSpPr>
        <p:spPr/>
        <p:txBody>
          <a:bodyPr/>
          <a:lstStyle/>
          <a:p>
            <a:fld id="{1D9F06E4-88F8-4F67-ACDE-950620247153}"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313" y="1628800"/>
            <a:ext cx="7772400" cy="1362075"/>
          </a:xfrm>
        </p:spPr>
        <p:txBody>
          <a:bodyPr/>
          <a:lstStyle/>
          <a:p>
            <a:r>
              <a:rPr lang="zh-CN" altLang="en-US" dirty="0"/>
              <a:t>使用插入运算符和操纵符</a:t>
            </a:r>
          </a:p>
        </p:txBody>
      </p:sp>
      <p:sp>
        <p:nvSpPr>
          <p:cNvPr id="3" name="文本占位符 2"/>
          <p:cNvSpPr>
            <a:spLocks noGrp="1"/>
          </p:cNvSpPr>
          <p:nvPr>
            <p:ph type="body" idx="1"/>
          </p:nvPr>
        </p:nvSpPr>
        <p:spPr>
          <a:xfrm>
            <a:off x="722313" y="3014684"/>
            <a:ext cx="7772400" cy="1509712"/>
          </a:xfrm>
        </p:spPr>
        <p:txBody>
          <a:bodyPr/>
          <a:lstStyle/>
          <a:p>
            <a:r>
              <a:rPr lang="zh-CN" altLang="en-US" dirty="0"/>
              <a:t>控制输出格式</a:t>
            </a:r>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13</a:t>
            </a:fld>
            <a:endParaRPr lang="en-US" altLang="zh-CN"/>
          </a:p>
        </p:txBody>
      </p:sp>
    </p:spTree>
    <p:extLst>
      <p:ext uri="{BB962C8B-B14F-4D97-AF65-F5344CB8AC3E}">
        <p14:creationId xmlns:p14="http://schemas.microsoft.com/office/powerpoint/2010/main" val="162680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2" y="188640"/>
            <a:ext cx="8230076" cy="1066800"/>
          </a:xfrm>
        </p:spPr>
        <p:txBody>
          <a:bodyPr/>
          <a:lstStyle/>
          <a:p>
            <a:r>
              <a:rPr lang="zh-CN" altLang="en-US"/>
              <a:t>插入运算符</a:t>
            </a:r>
          </a:p>
        </p:txBody>
      </p:sp>
      <p:sp>
        <p:nvSpPr>
          <p:cNvPr id="3" name="内容占位符 2"/>
          <p:cNvSpPr>
            <a:spLocks noGrp="1"/>
          </p:cNvSpPr>
          <p:nvPr>
            <p:ph idx="1"/>
          </p:nvPr>
        </p:nvSpPr>
        <p:spPr>
          <a:xfrm>
            <a:off x="456962" y="1326881"/>
            <a:ext cx="8230076" cy="4143375"/>
          </a:xfrm>
        </p:spPr>
        <p:txBody>
          <a:bodyPr/>
          <a:lstStyle/>
          <a:p>
            <a:pPr eaLnBrk="1" hangingPunct="1">
              <a:spcAft>
                <a:spcPts val="600"/>
              </a:spcAft>
            </a:pPr>
            <a:r>
              <a:rPr lang="zh-CN" altLang="en-US">
                <a:latin typeface="Consolas" panose="020B0609020204030204" pitchFamily="49" charset="0"/>
              </a:rPr>
              <a:t>插入</a:t>
            </a:r>
            <a:r>
              <a:rPr lang="en-US" altLang="zh-CN">
                <a:latin typeface="Consolas" panose="020B0609020204030204" pitchFamily="49" charset="0"/>
              </a:rPr>
              <a:t>(&lt;&lt;)</a:t>
            </a:r>
            <a:r>
              <a:rPr lang="zh-CN" altLang="en-US">
                <a:latin typeface="Consolas" panose="020B0609020204030204" pitchFamily="49" charset="0"/>
              </a:rPr>
              <a:t>运算符</a:t>
            </a:r>
            <a:endParaRPr lang="en-US" altLang="zh-CN">
              <a:latin typeface="Consolas" panose="020B0609020204030204" pitchFamily="49" charset="0"/>
            </a:endParaRPr>
          </a:p>
          <a:p>
            <a:pPr lvl="1" eaLnBrk="1" hangingPunct="1">
              <a:spcAft>
                <a:spcPts val="600"/>
              </a:spcAft>
            </a:pPr>
            <a:r>
              <a:rPr lang="zh-CN" altLang="en-US">
                <a:latin typeface="Consolas" panose="020B0609020204030204" pitchFamily="49" charset="0"/>
              </a:rPr>
              <a:t>为所有</a:t>
            </a:r>
            <a:r>
              <a:rPr lang="zh-CN" altLang="en-US">
                <a:solidFill>
                  <a:srgbClr val="C00000"/>
                </a:solidFill>
                <a:latin typeface="Consolas" panose="020B0609020204030204" pitchFamily="49" charset="0"/>
              </a:rPr>
              <a:t>标准</a:t>
            </a:r>
            <a:r>
              <a:rPr lang="en-US" altLang="zh-CN">
                <a:latin typeface="Consolas" panose="020B0609020204030204" pitchFamily="49" charset="0"/>
              </a:rPr>
              <a:t>C++</a:t>
            </a:r>
            <a:r>
              <a:rPr lang="zh-CN" altLang="en-US">
                <a:latin typeface="Consolas" panose="020B0609020204030204" pitchFamily="49" charset="0"/>
              </a:rPr>
              <a:t>数据类型预先设计的，用于传送字节到一个输出流对象。</a:t>
            </a:r>
            <a:endParaRPr lang="en-US" altLang="zh-CN">
              <a:latin typeface="Consolas" panose="020B0609020204030204" pitchFamily="49" charset="0"/>
            </a:endParaRPr>
          </a:p>
        </p:txBody>
      </p:sp>
      <p:sp>
        <p:nvSpPr>
          <p:cNvPr id="4" name="灯片编号占位符 3"/>
          <p:cNvSpPr>
            <a:spLocks noGrp="1"/>
          </p:cNvSpPr>
          <p:nvPr>
            <p:ph type="sldNum" sz="quarter" idx="4"/>
          </p:nvPr>
        </p:nvSpPr>
        <p:spPr>
          <a:xfrm>
            <a:off x="9377363" y="1589"/>
            <a:ext cx="1016000" cy="366712"/>
          </a:xfrm>
        </p:spPr>
        <p:txBody>
          <a:bodyPr/>
          <a:lstStyle/>
          <a:p>
            <a:pPr>
              <a:defRPr/>
            </a:pPr>
            <a:fld id="{01D23E52-C88D-4224-9906-ACCBCB140067}" type="slidenum">
              <a:rPr lang="en-US" altLang="zh-CN" smtClean="0"/>
              <a:pPr>
                <a:defRPr/>
              </a:pPr>
              <a:t>14</a:t>
            </a:fld>
            <a:endParaRPr lang="en-US" altLang="zh-CN"/>
          </a:p>
        </p:txBody>
      </p:sp>
    </p:spTree>
    <p:extLst>
      <p:ext uri="{BB962C8B-B14F-4D97-AF65-F5344CB8AC3E}">
        <p14:creationId xmlns:p14="http://schemas.microsoft.com/office/powerpoint/2010/main" val="187404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6962" y="44624"/>
            <a:ext cx="8230076" cy="1066800"/>
          </a:xfrm>
        </p:spPr>
        <p:txBody>
          <a:bodyPr/>
          <a:lstStyle/>
          <a:p>
            <a:r>
              <a:rPr lang="zh-CN" altLang="en-US"/>
              <a:t>操纵符（</a:t>
            </a:r>
            <a:r>
              <a:rPr lang="en-US" altLang="zh-CN"/>
              <a:t>manipulator</a:t>
            </a:r>
            <a:r>
              <a:rPr lang="zh-CN" altLang="en-US"/>
              <a:t>）</a:t>
            </a:r>
          </a:p>
        </p:txBody>
      </p:sp>
      <p:sp>
        <p:nvSpPr>
          <p:cNvPr id="25603" name="内容占位符 2"/>
          <p:cNvSpPr>
            <a:spLocks noGrp="1"/>
          </p:cNvSpPr>
          <p:nvPr>
            <p:ph idx="1"/>
          </p:nvPr>
        </p:nvSpPr>
        <p:spPr>
          <a:xfrm>
            <a:off x="323528" y="1182865"/>
            <a:ext cx="8820472" cy="4143375"/>
          </a:xfrm>
        </p:spPr>
        <p:txBody>
          <a:bodyPr/>
          <a:lstStyle/>
          <a:p>
            <a:r>
              <a:rPr lang="zh-CN" altLang="en-US" dirty="0"/>
              <a:t>插入运算符与操纵符一起工作，设置输出格式</a:t>
            </a:r>
            <a:endParaRPr lang="en-US" altLang="zh-CN" dirty="0"/>
          </a:p>
          <a:p>
            <a:pPr lvl="1"/>
            <a:r>
              <a:rPr lang="zh-CN" altLang="en-US" dirty="0"/>
              <a:t>控制输出格式。</a:t>
            </a:r>
            <a:endParaRPr lang="en-US" altLang="zh-CN" dirty="0"/>
          </a:p>
          <a:p>
            <a:r>
              <a:rPr lang="zh-CN" altLang="en-US" dirty="0"/>
              <a:t>很多操纵符都定义在</a:t>
            </a:r>
            <a:endParaRPr lang="en-US" altLang="zh-CN" dirty="0"/>
          </a:p>
          <a:p>
            <a:pPr lvl="1"/>
            <a:r>
              <a:rPr lang="en-US" altLang="zh-CN" dirty="0" err="1"/>
              <a:t>ios_base</a:t>
            </a:r>
            <a:r>
              <a:rPr lang="zh-CN" altLang="en-US" dirty="0"/>
              <a:t>类中（如</a:t>
            </a:r>
            <a:r>
              <a:rPr lang="en-US" altLang="zh-CN" dirty="0"/>
              <a:t>hex()</a:t>
            </a:r>
            <a:r>
              <a:rPr lang="zh-CN" altLang="en-US" dirty="0"/>
              <a:t>）、</a:t>
            </a:r>
            <a:r>
              <a:rPr lang="en-US" altLang="zh-CN" dirty="0"/>
              <a:t>&lt;</a:t>
            </a:r>
            <a:r>
              <a:rPr lang="en-US" altLang="zh-CN" dirty="0" err="1"/>
              <a:t>iomanip</a:t>
            </a:r>
            <a:r>
              <a:rPr lang="en-US" altLang="zh-CN" dirty="0"/>
              <a:t>&gt;</a:t>
            </a:r>
            <a:r>
              <a:rPr lang="zh-CN" altLang="en-US" dirty="0"/>
              <a:t>头文件（如</a:t>
            </a:r>
            <a:r>
              <a:rPr lang="en-US" altLang="zh-CN" dirty="0" err="1"/>
              <a:t>setprecision</a:t>
            </a:r>
            <a:r>
              <a:rPr lang="en-US" altLang="zh-CN" dirty="0"/>
              <a:t>()</a:t>
            </a:r>
            <a:r>
              <a:rPr lang="zh-CN" altLang="en-US" dirty="0"/>
              <a:t>）。</a:t>
            </a:r>
            <a:endParaRPr lang="en-US" altLang="zh-CN" dirty="0"/>
          </a:p>
          <a:p>
            <a:r>
              <a:rPr lang="zh-CN" altLang="en-US" dirty="0"/>
              <a:t>控制输出宽度</a:t>
            </a:r>
          </a:p>
          <a:p>
            <a:pPr lvl="1"/>
            <a:r>
              <a:rPr lang="zh-CN" altLang="en-US" dirty="0"/>
              <a:t>在流中放入</a:t>
            </a:r>
            <a:r>
              <a:rPr lang="en-US" altLang="zh-CN" dirty="0" err="1"/>
              <a:t>setw</a:t>
            </a:r>
            <a:r>
              <a:rPr lang="zh-CN" altLang="en-US" dirty="0"/>
              <a:t>操纵符或调用</a:t>
            </a:r>
            <a:r>
              <a:rPr lang="en-US" altLang="zh-CN" dirty="0"/>
              <a:t>width</a:t>
            </a:r>
            <a:r>
              <a:rPr lang="zh-CN" altLang="en-US" dirty="0"/>
              <a:t>成员函数为每个项指定输出宽度。</a:t>
            </a:r>
            <a:endParaRPr lang="en-US" altLang="zh-CN" dirty="0"/>
          </a:p>
          <a:p>
            <a:r>
              <a:rPr lang="en-US" altLang="zh-CN" dirty="0" err="1"/>
              <a:t>setw</a:t>
            </a:r>
            <a:r>
              <a:rPr lang="zh-CN" altLang="en-US" dirty="0"/>
              <a:t>和</a:t>
            </a:r>
            <a:r>
              <a:rPr lang="en-US" altLang="zh-CN" dirty="0"/>
              <a:t>width</a:t>
            </a:r>
            <a:r>
              <a:rPr lang="zh-CN" altLang="en-US" dirty="0"/>
              <a:t>仅影响紧随其后的输出项，但其它流格式操纵符保持有效直到发生改变。</a:t>
            </a:r>
          </a:p>
          <a:p>
            <a:r>
              <a:rPr lang="en-US" altLang="zh-CN" dirty="0"/>
              <a:t>dec</a:t>
            </a:r>
            <a:r>
              <a:rPr lang="zh-CN" altLang="en-US" dirty="0"/>
              <a:t>、</a:t>
            </a:r>
            <a:r>
              <a:rPr lang="en-US" altLang="zh-CN" dirty="0"/>
              <a:t>oct</a:t>
            </a:r>
            <a:r>
              <a:rPr lang="zh-CN" altLang="en-US" dirty="0"/>
              <a:t>和</a:t>
            </a:r>
            <a:r>
              <a:rPr lang="en-US" altLang="zh-CN" dirty="0"/>
              <a:t>hex</a:t>
            </a:r>
            <a:r>
              <a:rPr lang="zh-CN" altLang="en-US" dirty="0"/>
              <a:t>操纵符设置输入和输出的默认进制。</a:t>
            </a:r>
          </a:p>
        </p:txBody>
      </p:sp>
      <p:sp>
        <p:nvSpPr>
          <p:cNvPr id="2" name="灯片编号占位符 1">
            <a:extLst>
              <a:ext uri="{FF2B5EF4-FFF2-40B4-BE49-F238E27FC236}">
                <a16:creationId xmlns:a16="http://schemas.microsoft.com/office/drawing/2014/main" id="{004CA0B4-A604-4820-A126-39A465ACFF19}"/>
              </a:ext>
            </a:extLst>
          </p:cNvPr>
          <p:cNvSpPr>
            <a:spLocks noGrp="1"/>
          </p:cNvSpPr>
          <p:nvPr>
            <p:ph type="sldNum" sz="quarter" idx="4"/>
          </p:nvPr>
        </p:nvSpPr>
        <p:spPr/>
        <p:txBody>
          <a:bodyPr/>
          <a:lstStyle/>
          <a:p>
            <a:fld id="{1D9F06E4-88F8-4F67-ACDE-950620247153}" type="slidenum">
              <a:rPr lang="zh-CN" altLang="en-US" smtClean="0"/>
              <a:pPr/>
              <a:t>15</a:t>
            </a:fld>
            <a:endParaRPr lang="zh-CN" altLang="en-US"/>
          </a:p>
        </p:txBody>
      </p:sp>
    </p:spTree>
    <p:extLst>
      <p:ext uri="{BB962C8B-B14F-4D97-AF65-F5344CB8AC3E}">
        <p14:creationId xmlns:p14="http://schemas.microsoft.com/office/powerpoint/2010/main" val="2011844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7944" y="0"/>
            <a:ext cx="6921888" cy="778768"/>
          </a:xfrm>
        </p:spPr>
        <p:txBody>
          <a:bodyPr>
            <a:normAutofit/>
          </a:bodyPr>
          <a:lstStyle/>
          <a:p>
            <a:pPr eaLnBrk="1" fontAlgn="auto" hangingPunct="1">
              <a:spcAft>
                <a:spcPts val="0"/>
              </a:spcAft>
              <a:defRPr/>
            </a:pPr>
            <a:r>
              <a:rPr lang="zh-CN" altLang="en-US" sz="2600" dirty="0"/>
              <a:t>例</a:t>
            </a:r>
            <a:r>
              <a:rPr lang="en-US" altLang="zh-CN" sz="2600" dirty="0"/>
              <a:t>11-1 </a:t>
            </a:r>
            <a:r>
              <a:rPr lang="zh-CN" altLang="en-US" sz="2600" dirty="0">
                <a:latin typeface="宋体" pitchFamily="2" charset="-122"/>
              </a:rPr>
              <a:t>使用</a:t>
            </a:r>
            <a:r>
              <a:rPr lang="en-US" altLang="zh-CN" sz="2400" dirty="0">
                <a:cs typeface="+mn-cs"/>
              </a:rPr>
              <a:t>width</a:t>
            </a:r>
            <a:r>
              <a:rPr lang="zh-CN" altLang="en-US" sz="2600" dirty="0">
                <a:latin typeface="宋体" pitchFamily="2" charset="-122"/>
              </a:rPr>
              <a:t>控制输出宽度</a:t>
            </a:r>
            <a:endParaRPr lang="zh-CN" altLang="en-US" sz="2600" dirty="0"/>
          </a:p>
        </p:txBody>
      </p:sp>
      <p:sp>
        <p:nvSpPr>
          <p:cNvPr id="3" name="内容占位符 2"/>
          <p:cNvSpPr>
            <a:spLocks noGrp="1"/>
          </p:cNvSpPr>
          <p:nvPr>
            <p:ph idx="1"/>
          </p:nvPr>
        </p:nvSpPr>
        <p:spPr>
          <a:xfrm>
            <a:off x="223004" y="620688"/>
            <a:ext cx="6921889" cy="5298729"/>
          </a:xfrm>
        </p:spPr>
        <p:txBody>
          <a:bodyPr>
            <a:normAutofit/>
          </a:bodyPr>
          <a:lstStyle/>
          <a:p>
            <a:pPr marL="365748" indent="-256024" eaLnBrk="1" fontAlgn="auto" hangingPunct="1">
              <a:spcAft>
                <a:spcPts val="0"/>
              </a:spcAft>
              <a:buClr>
                <a:schemeClr val="accent3"/>
              </a:buClr>
              <a:defRPr/>
            </a:pPr>
            <a:r>
              <a:rPr lang="en-US" altLang="zh-CN" sz="2200" dirty="0"/>
              <a:t>#include &lt;</a:t>
            </a:r>
            <a:r>
              <a:rPr lang="en-US" altLang="zh-CN" sz="2200" dirty="0" err="1"/>
              <a:t>iostream</a:t>
            </a:r>
            <a:r>
              <a:rPr lang="en-US" altLang="zh-CN" sz="2200" dirty="0"/>
              <a:t>&gt;</a:t>
            </a:r>
          </a:p>
          <a:p>
            <a:pPr marL="365748" indent="-256024" eaLnBrk="1" fontAlgn="auto" hangingPunct="1">
              <a:spcAft>
                <a:spcPts val="0"/>
              </a:spcAft>
              <a:buClr>
                <a:schemeClr val="accent3"/>
              </a:buClr>
              <a:defRPr/>
            </a:pPr>
            <a:r>
              <a:rPr lang="en-US" altLang="zh-CN" sz="2200" dirty="0"/>
              <a:t>using namespace std;</a:t>
            </a:r>
          </a:p>
          <a:p>
            <a:pPr marL="365748" indent="-256024" eaLnBrk="1" fontAlgn="auto" hangingPunct="1">
              <a:spcAft>
                <a:spcPts val="0"/>
              </a:spcAft>
              <a:buClr>
                <a:schemeClr val="accent3"/>
              </a:buClr>
              <a:defRPr/>
            </a:pPr>
            <a:r>
              <a:rPr lang="en-US" altLang="zh-CN" sz="2200" dirty="0"/>
              <a:t> </a:t>
            </a:r>
          </a:p>
          <a:p>
            <a:pPr marL="365748" indent="-256024" eaLnBrk="1" fontAlgn="auto" hangingPunct="1">
              <a:spcAft>
                <a:spcPts val="0"/>
              </a:spcAft>
              <a:buClr>
                <a:schemeClr val="accent3"/>
              </a:buClr>
              <a:defRPr/>
            </a:pPr>
            <a:r>
              <a:rPr lang="en-US" altLang="zh-CN" sz="2200" dirty="0"/>
              <a:t>int main() {</a:t>
            </a:r>
          </a:p>
          <a:p>
            <a:pPr marL="365748" indent="-256024" eaLnBrk="1" fontAlgn="auto" hangingPunct="1">
              <a:spcAft>
                <a:spcPts val="0"/>
              </a:spcAft>
              <a:buClr>
                <a:schemeClr val="accent3"/>
              </a:buClr>
              <a:defRPr/>
            </a:pPr>
            <a:r>
              <a:rPr lang="en-US" altLang="zh-CN" sz="2200" dirty="0"/>
              <a:t>	double values[] = { 1.23, 35.36, 653.7, 4358.24 };</a:t>
            </a:r>
          </a:p>
          <a:p>
            <a:pPr marL="365748" indent="-256024" eaLnBrk="1" fontAlgn="auto" hangingPunct="1">
              <a:spcAft>
                <a:spcPts val="0"/>
              </a:spcAft>
              <a:buClr>
                <a:schemeClr val="accent3"/>
              </a:buClr>
              <a:defRPr/>
            </a:pPr>
            <a:r>
              <a:rPr lang="en-US" altLang="zh-CN" sz="2200" dirty="0"/>
              <a:t>	for(int </a:t>
            </a:r>
            <a:r>
              <a:rPr lang="en-US" altLang="zh-CN" sz="2200" dirty="0" err="1"/>
              <a:t>i</a:t>
            </a:r>
            <a:r>
              <a:rPr lang="en-US" altLang="zh-CN" sz="2200" dirty="0"/>
              <a:t> = 0; </a:t>
            </a:r>
            <a:r>
              <a:rPr lang="en-US" altLang="zh-CN" sz="2200" dirty="0" err="1"/>
              <a:t>i</a:t>
            </a:r>
            <a:r>
              <a:rPr lang="en-US" altLang="zh-CN" sz="2200" dirty="0"/>
              <a:t> &lt; 4; </a:t>
            </a:r>
            <a:r>
              <a:rPr lang="en-US" altLang="zh-CN" sz="2200" dirty="0" err="1"/>
              <a:t>i</a:t>
            </a:r>
            <a:r>
              <a:rPr lang="en-US" altLang="zh-CN" sz="2200" dirty="0"/>
              <a:t>++) {</a:t>
            </a:r>
          </a:p>
          <a:p>
            <a:pPr marL="365748" indent="-256024" eaLnBrk="1" fontAlgn="auto" hangingPunct="1">
              <a:spcAft>
                <a:spcPts val="0"/>
              </a:spcAft>
              <a:buClr>
                <a:schemeClr val="accent3"/>
              </a:buClr>
              <a:defRPr/>
            </a:pPr>
            <a:r>
              <a:rPr lang="en-US" altLang="zh-CN" sz="2200" dirty="0"/>
              <a:t>		</a:t>
            </a:r>
            <a:r>
              <a:rPr lang="en-US" altLang="zh-CN" sz="2200" dirty="0" err="1"/>
              <a:t>cout.</a:t>
            </a:r>
            <a:r>
              <a:rPr lang="en-US" altLang="zh-CN" sz="2200" dirty="0" err="1">
                <a:solidFill>
                  <a:schemeClr val="accent3"/>
                </a:solidFill>
              </a:rPr>
              <a:t>width</a:t>
            </a:r>
            <a:r>
              <a:rPr lang="en-US" altLang="zh-CN" sz="2200" dirty="0">
                <a:solidFill>
                  <a:schemeClr val="accent3"/>
                </a:solidFill>
              </a:rPr>
              <a:t>(10)</a:t>
            </a:r>
            <a:r>
              <a:rPr lang="en-US" altLang="zh-CN" sz="2200" dirty="0"/>
              <a:t>;</a:t>
            </a:r>
          </a:p>
          <a:p>
            <a:pPr marL="365748" indent="-256024" eaLnBrk="1" fontAlgn="auto" hangingPunct="1">
              <a:spcAft>
                <a:spcPts val="0"/>
              </a:spcAft>
              <a:buClr>
                <a:schemeClr val="accent3"/>
              </a:buClr>
              <a:defRPr/>
            </a:pPr>
            <a:r>
              <a:rPr lang="en-US" altLang="zh-CN" sz="2200" dirty="0"/>
              <a:t>		</a:t>
            </a:r>
            <a:r>
              <a:rPr lang="en-US" altLang="zh-CN" sz="2200" dirty="0" err="1"/>
              <a:t>cout</a:t>
            </a:r>
            <a:r>
              <a:rPr lang="en-US" altLang="zh-CN" sz="2200" dirty="0"/>
              <a:t> &lt;&lt; values[</a:t>
            </a:r>
            <a:r>
              <a:rPr lang="en-US" altLang="zh-CN" sz="2200" dirty="0" err="1"/>
              <a:t>i</a:t>
            </a:r>
            <a:r>
              <a:rPr lang="en-US" altLang="zh-CN" sz="2200" dirty="0"/>
              <a:t>] &lt;&lt; </a:t>
            </a:r>
            <a:r>
              <a:rPr lang="en-US" altLang="zh-CN" sz="2200" dirty="0" err="1"/>
              <a:t>endl</a:t>
            </a:r>
            <a:r>
              <a:rPr lang="en-US" altLang="zh-CN" sz="2200" dirty="0"/>
              <a:t>;</a:t>
            </a:r>
          </a:p>
          <a:p>
            <a:pPr marL="365748" indent="-256024" eaLnBrk="1" fontAlgn="auto" hangingPunct="1">
              <a:spcAft>
                <a:spcPts val="0"/>
              </a:spcAft>
              <a:buClr>
                <a:schemeClr val="accent3"/>
              </a:buClr>
              <a:defRPr/>
            </a:pPr>
            <a:r>
              <a:rPr lang="en-US" altLang="zh-CN" sz="2200" dirty="0"/>
              <a:t>	}</a:t>
            </a:r>
          </a:p>
          <a:p>
            <a:pPr marL="365748" indent="-256024" eaLnBrk="1" fontAlgn="auto" hangingPunct="1">
              <a:spcAft>
                <a:spcPts val="0"/>
              </a:spcAft>
              <a:buClr>
                <a:schemeClr val="accent3"/>
              </a:buClr>
              <a:defRPr/>
            </a:pPr>
            <a:r>
              <a:rPr lang="en-US" altLang="zh-CN" sz="2200" dirty="0"/>
              <a:t>	return 0;</a:t>
            </a:r>
          </a:p>
          <a:p>
            <a:pPr marL="365748" indent="-256024" eaLnBrk="1" fontAlgn="auto" hangingPunct="1">
              <a:spcAft>
                <a:spcPts val="0"/>
              </a:spcAft>
              <a:buClr>
                <a:schemeClr val="accent3"/>
              </a:buClr>
              <a:defRPr/>
            </a:pPr>
            <a:r>
              <a:rPr lang="en-US" altLang="zh-CN" sz="2200" dirty="0"/>
              <a:t>}</a:t>
            </a:r>
          </a:p>
        </p:txBody>
      </p:sp>
      <p:sp>
        <p:nvSpPr>
          <p:cNvPr id="26630" name="Text Box 6"/>
          <p:cNvSpPr txBox="1">
            <a:spLocks noChangeArrowheads="1"/>
          </p:cNvSpPr>
          <p:nvPr/>
        </p:nvSpPr>
        <p:spPr bwMode="auto">
          <a:xfrm>
            <a:off x="6207294" y="2636912"/>
            <a:ext cx="2643188" cy="1877437"/>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dirty="0"/>
              <a:t>输出结果</a:t>
            </a:r>
            <a:r>
              <a:rPr lang="en-US" altLang="zh-CN" sz="2000" dirty="0"/>
              <a:t>:</a:t>
            </a:r>
          </a:p>
          <a:p>
            <a:pPr eaLnBrk="1" hangingPunct="1">
              <a:spcBef>
                <a:spcPct val="20000"/>
              </a:spcBef>
              <a:buClr>
                <a:schemeClr val="accent2"/>
              </a:buClr>
              <a:buSzPct val="80000"/>
              <a:buFont typeface="Wingdings" panose="05000000000000000000" pitchFamily="2" charset="2"/>
              <a:buNone/>
            </a:pPr>
            <a:r>
              <a:rPr lang="en-US" altLang="zh-CN" sz="2000" b="1" dirty="0">
                <a:latin typeface="+mn-ea"/>
                <a:ea typeface="+mn-ea"/>
              </a:rPr>
              <a:t>      1.23</a:t>
            </a:r>
          </a:p>
          <a:p>
            <a:pPr eaLnBrk="1" hangingPunct="1">
              <a:spcBef>
                <a:spcPct val="20000"/>
              </a:spcBef>
              <a:buClr>
                <a:schemeClr val="accent2"/>
              </a:buClr>
              <a:buSzPct val="80000"/>
              <a:buFont typeface="Wingdings" panose="05000000000000000000" pitchFamily="2" charset="2"/>
              <a:buNone/>
            </a:pPr>
            <a:r>
              <a:rPr lang="en-US" altLang="zh-CN" sz="2000" b="1" dirty="0">
                <a:latin typeface="+mn-ea"/>
                <a:ea typeface="+mn-ea"/>
              </a:rPr>
              <a:t>     35.36</a:t>
            </a:r>
          </a:p>
          <a:p>
            <a:pPr eaLnBrk="1" hangingPunct="1">
              <a:spcBef>
                <a:spcPct val="20000"/>
              </a:spcBef>
              <a:buClr>
                <a:schemeClr val="accent2"/>
              </a:buClr>
              <a:buSzPct val="80000"/>
              <a:buFont typeface="Wingdings" panose="05000000000000000000" pitchFamily="2" charset="2"/>
              <a:buNone/>
            </a:pPr>
            <a:r>
              <a:rPr lang="en-US" altLang="zh-CN" sz="2000" b="1" dirty="0">
                <a:latin typeface="+mn-ea"/>
                <a:ea typeface="+mn-ea"/>
              </a:rPr>
              <a:t>     653.7</a:t>
            </a:r>
          </a:p>
          <a:p>
            <a:pPr eaLnBrk="1" hangingPunct="1">
              <a:spcBef>
                <a:spcPct val="20000"/>
              </a:spcBef>
              <a:buClr>
                <a:schemeClr val="accent2"/>
              </a:buClr>
              <a:buSzPct val="80000"/>
              <a:buFont typeface="Wingdings" panose="05000000000000000000" pitchFamily="2" charset="2"/>
              <a:buNone/>
            </a:pPr>
            <a:r>
              <a:rPr lang="en-US" altLang="zh-CN" sz="2000" b="1" dirty="0">
                <a:latin typeface="+mn-ea"/>
                <a:ea typeface="+mn-ea"/>
              </a:rPr>
              <a:t>   4358.24</a:t>
            </a:r>
          </a:p>
        </p:txBody>
      </p:sp>
    </p:spTree>
    <p:extLst>
      <p:ext uri="{BB962C8B-B14F-4D97-AF65-F5344CB8AC3E}">
        <p14:creationId xmlns:p14="http://schemas.microsoft.com/office/powerpoint/2010/main" val="85480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23928" y="35848"/>
            <a:ext cx="5112568" cy="778768"/>
          </a:xfrm>
        </p:spPr>
        <p:txBody>
          <a:bodyPr>
            <a:normAutofit/>
          </a:bodyPr>
          <a:lstStyle/>
          <a:p>
            <a:pPr eaLnBrk="1" fontAlgn="auto" hangingPunct="1">
              <a:spcAft>
                <a:spcPts val="0"/>
              </a:spcAft>
              <a:defRPr/>
            </a:pPr>
            <a:r>
              <a:rPr lang="zh-CN" altLang="en-US" sz="2600" dirty="0"/>
              <a:t>例</a:t>
            </a:r>
            <a:r>
              <a:rPr lang="en-US" sz="2600" dirty="0"/>
              <a:t>11-2 </a:t>
            </a:r>
            <a:r>
              <a:rPr lang="zh-CN" altLang="en-US" sz="2600" dirty="0"/>
              <a:t>使用</a:t>
            </a:r>
            <a:r>
              <a:rPr lang="en-US" sz="2600" dirty="0" err="1">
                <a:cs typeface="+mn-cs"/>
              </a:rPr>
              <a:t>setw</a:t>
            </a:r>
            <a:r>
              <a:rPr lang="zh-CN" altLang="en-US" sz="2600" dirty="0"/>
              <a:t>操纵符指定宽度</a:t>
            </a:r>
          </a:p>
        </p:txBody>
      </p:sp>
      <p:sp>
        <p:nvSpPr>
          <p:cNvPr id="3" name="内容占位符 2"/>
          <p:cNvSpPr>
            <a:spLocks noGrp="1"/>
          </p:cNvSpPr>
          <p:nvPr>
            <p:ph idx="1"/>
          </p:nvPr>
        </p:nvSpPr>
        <p:spPr>
          <a:xfrm>
            <a:off x="107504" y="620688"/>
            <a:ext cx="6921889" cy="5298729"/>
          </a:xfrm>
        </p:spPr>
        <p:txBody>
          <a:bodyPr>
            <a:noAutofit/>
          </a:bodyPr>
          <a:lstStyle/>
          <a:p>
            <a:pPr marL="365748" indent="-256024" eaLnBrk="1" fontAlgn="auto" hangingPunct="1">
              <a:spcAft>
                <a:spcPts val="0"/>
              </a:spcAft>
              <a:buClr>
                <a:schemeClr val="accent3"/>
              </a:buClr>
              <a:defRPr/>
            </a:pPr>
            <a:r>
              <a:rPr lang="en-US" altLang="zh-CN" sz="2100" dirty="0"/>
              <a:t>//11_2.cpp</a:t>
            </a:r>
          </a:p>
          <a:p>
            <a:pPr marL="365748" indent="-256024" eaLnBrk="1" fontAlgn="auto" hangingPunct="1">
              <a:spcAft>
                <a:spcPts val="0"/>
              </a:spcAft>
              <a:buClr>
                <a:schemeClr val="accent3"/>
              </a:buClr>
              <a:defRPr/>
            </a:pPr>
            <a:r>
              <a:rPr lang="en-US" altLang="zh-CN" sz="2100" dirty="0"/>
              <a:t>#include &lt;</a:t>
            </a:r>
            <a:r>
              <a:rPr lang="en-US" altLang="zh-CN" sz="2100" dirty="0" err="1"/>
              <a:t>iostream</a:t>
            </a:r>
            <a:r>
              <a:rPr lang="en-US" altLang="zh-CN" sz="2100" dirty="0"/>
              <a:t>&gt;</a:t>
            </a:r>
          </a:p>
          <a:p>
            <a:pPr marL="365748" indent="-256024" eaLnBrk="1" fontAlgn="auto" hangingPunct="1">
              <a:spcAft>
                <a:spcPts val="0"/>
              </a:spcAft>
              <a:buClr>
                <a:schemeClr val="accent3"/>
              </a:buClr>
              <a:defRPr/>
            </a:pPr>
            <a:r>
              <a:rPr lang="en-US" altLang="zh-CN" sz="2100" dirty="0">
                <a:solidFill>
                  <a:schemeClr val="accent3"/>
                </a:solidFill>
              </a:rPr>
              <a:t>#include &lt;</a:t>
            </a:r>
            <a:r>
              <a:rPr lang="en-US" altLang="zh-CN" sz="2100" dirty="0" err="1">
                <a:solidFill>
                  <a:schemeClr val="accent3"/>
                </a:solidFill>
              </a:rPr>
              <a:t>iomanip</a:t>
            </a:r>
            <a:r>
              <a:rPr lang="en-US" altLang="zh-CN" sz="2100" dirty="0">
                <a:solidFill>
                  <a:schemeClr val="accent3"/>
                </a:solidFill>
              </a:rPr>
              <a:t>&gt;</a:t>
            </a:r>
          </a:p>
          <a:p>
            <a:pPr marL="365748" indent="-256024" eaLnBrk="1" fontAlgn="auto" hangingPunct="1">
              <a:spcAft>
                <a:spcPts val="0"/>
              </a:spcAft>
              <a:buClr>
                <a:schemeClr val="accent3"/>
              </a:buClr>
              <a:defRPr/>
            </a:pPr>
            <a:r>
              <a:rPr lang="en-US" altLang="zh-CN" sz="2100" dirty="0"/>
              <a:t>#include &lt;string&gt;</a:t>
            </a:r>
          </a:p>
          <a:p>
            <a:pPr marL="365748" indent="-256024" eaLnBrk="1" fontAlgn="auto" hangingPunct="1">
              <a:spcAft>
                <a:spcPts val="0"/>
              </a:spcAft>
              <a:buClr>
                <a:schemeClr val="accent3"/>
              </a:buClr>
              <a:defRPr/>
            </a:pPr>
            <a:r>
              <a:rPr lang="en-US" altLang="zh-CN" sz="2100" dirty="0"/>
              <a:t>using namespace std;</a:t>
            </a:r>
          </a:p>
          <a:p>
            <a:pPr marL="365748" indent="-256024" eaLnBrk="1" fontAlgn="auto" hangingPunct="1">
              <a:spcAft>
                <a:spcPts val="0"/>
              </a:spcAft>
              <a:buClr>
                <a:schemeClr val="accent3"/>
              </a:buClr>
              <a:defRPr/>
            </a:pPr>
            <a:r>
              <a:rPr lang="en-US" altLang="zh-CN" sz="2100" dirty="0"/>
              <a:t> </a:t>
            </a:r>
          </a:p>
          <a:p>
            <a:pPr marL="365748" indent="-256024" eaLnBrk="1" fontAlgn="auto" hangingPunct="1">
              <a:spcAft>
                <a:spcPts val="0"/>
              </a:spcAft>
              <a:buClr>
                <a:schemeClr val="accent3"/>
              </a:buClr>
              <a:defRPr/>
            </a:pPr>
            <a:r>
              <a:rPr lang="en-US" altLang="zh-CN" sz="2100" dirty="0"/>
              <a:t>int main() {</a:t>
            </a:r>
          </a:p>
          <a:p>
            <a:pPr marL="365748" indent="-256024" eaLnBrk="1" fontAlgn="auto" hangingPunct="1">
              <a:spcAft>
                <a:spcPts val="0"/>
              </a:spcAft>
              <a:buClr>
                <a:schemeClr val="accent3"/>
              </a:buClr>
              <a:defRPr/>
            </a:pPr>
            <a:r>
              <a:rPr lang="en-US" altLang="zh-CN" sz="2100" dirty="0"/>
              <a:t>	double values[] = { 1.23, 35.36, 653.7, 4358.24 };</a:t>
            </a:r>
          </a:p>
          <a:p>
            <a:pPr marL="365748" indent="-256024" eaLnBrk="1" fontAlgn="auto" hangingPunct="1">
              <a:spcAft>
                <a:spcPts val="0"/>
              </a:spcAft>
              <a:buClr>
                <a:schemeClr val="accent3"/>
              </a:buClr>
              <a:defRPr/>
            </a:pPr>
            <a:r>
              <a:rPr lang="en-US" altLang="zh-CN" sz="2100" dirty="0"/>
              <a:t>	string names[] = { "</a:t>
            </a:r>
            <a:r>
              <a:rPr lang="en-US" altLang="zh-CN" sz="2100" dirty="0" err="1"/>
              <a:t>Zoot</a:t>
            </a:r>
            <a:r>
              <a:rPr lang="en-US" altLang="zh-CN" sz="2100" dirty="0"/>
              <a:t>", "Jimmy", "Al", "Stan" };</a:t>
            </a:r>
          </a:p>
          <a:p>
            <a:pPr marL="365748" indent="-256024" eaLnBrk="1" fontAlgn="auto" hangingPunct="1">
              <a:spcAft>
                <a:spcPts val="0"/>
              </a:spcAft>
              <a:buClr>
                <a:schemeClr val="accent3"/>
              </a:buClr>
              <a:defRPr/>
            </a:pPr>
            <a:r>
              <a:rPr lang="en-US" altLang="zh-CN" sz="2100" dirty="0"/>
              <a:t>	for (int </a:t>
            </a:r>
            <a:r>
              <a:rPr lang="en-US" altLang="zh-CN" sz="2100" dirty="0" err="1"/>
              <a:t>i</a:t>
            </a:r>
            <a:r>
              <a:rPr lang="en-US" altLang="zh-CN" sz="2100" dirty="0"/>
              <a:t> = 0; </a:t>
            </a:r>
            <a:r>
              <a:rPr lang="en-US" altLang="zh-CN" sz="2100" dirty="0" err="1"/>
              <a:t>i</a:t>
            </a:r>
            <a:r>
              <a:rPr lang="en-US" altLang="zh-CN" sz="2100" dirty="0"/>
              <a:t> &lt; 4; </a:t>
            </a:r>
            <a:r>
              <a:rPr lang="en-US" altLang="zh-CN" sz="2100" dirty="0" err="1"/>
              <a:t>i</a:t>
            </a:r>
            <a:r>
              <a:rPr lang="en-US" altLang="zh-CN" sz="2100" dirty="0"/>
              <a:t>++)</a:t>
            </a:r>
          </a:p>
          <a:p>
            <a:pPr marL="365748" indent="-256024" eaLnBrk="1" fontAlgn="auto" hangingPunct="1">
              <a:spcAft>
                <a:spcPts val="0"/>
              </a:spcAft>
              <a:buClr>
                <a:schemeClr val="accent3"/>
              </a:buClr>
              <a:defRPr/>
            </a:pPr>
            <a:r>
              <a:rPr lang="en-US" altLang="zh-CN" sz="2100" dirty="0"/>
              <a:t>	  </a:t>
            </a:r>
            <a:r>
              <a:rPr lang="en-US" altLang="zh-CN" sz="2100" dirty="0" err="1"/>
              <a:t>cout</a:t>
            </a:r>
            <a:r>
              <a:rPr lang="en-US" altLang="zh-CN" sz="2100" dirty="0"/>
              <a:t> &lt;&lt; </a:t>
            </a:r>
            <a:r>
              <a:rPr lang="en-US" altLang="zh-CN" sz="2100" dirty="0" err="1">
                <a:solidFill>
                  <a:schemeClr val="accent3"/>
                </a:solidFill>
              </a:rPr>
              <a:t>setw</a:t>
            </a:r>
            <a:r>
              <a:rPr lang="en-US" altLang="zh-CN" sz="2100" dirty="0">
                <a:solidFill>
                  <a:schemeClr val="accent3"/>
                </a:solidFill>
              </a:rPr>
              <a:t>(6) </a:t>
            </a:r>
            <a:r>
              <a:rPr lang="en-US" altLang="zh-CN" sz="2100" dirty="0"/>
              <a:t>&lt;&lt; names[</a:t>
            </a:r>
            <a:r>
              <a:rPr lang="en-US" altLang="zh-CN" sz="2100" dirty="0" err="1"/>
              <a:t>i</a:t>
            </a:r>
            <a:r>
              <a:rPr lang="en-US" altLang="zh-CN" sz="2100" dirty="0"/>
              <a:t>] </a:t>
            </a:r>
          </a:p>
          <a:p>
            <a:pPr marL="365748" indent="-256024" eaLnBrk="1" fontAlgn="auto" hangingPunct="1">
              <a:spcAft>
                <a:spcPts val="0"/>
              </a:spcAft>
              <a:buClr>
                <a:schemeClr val="accent3"/>
              </a:buClr>
              <a:defRPr/>
            </a:pPr>
            <a:r>
              <a:rPr lang="en-US" altLang="zh-CN" sz="2100" dirty="0"/>
              <a:t>     &lt;&lt; </a:t>
            </a:r>
            <a:r>
              <a:rPr lang="en-US" altLang="zh-CN" sz="2100" dirty="0" err="1">
                <a:solidFill>
                  <a:schemeClr val="accent3"/>
                </a:solidFill>
              </a:rPr>
              <a:t>setw</a:t>
            </a:r>
            <a:r>
              <a:rPr lang="en-US" altLang="zh-CN" sz="2100" dirty="0">
                <a:solidFill>
                  <a:schemeClr val="accent3"/>
                </a:solidFill>
              </a:rPr>
              <a:t>(10) </a:t>
            </a:r>
            <a:r>
              <a:rPr lang="en-US" altLang="zh-CN" sz="2100" dirty="0"/>
              <a:t>&lt;&lt; values[</a:t>
            </a:r>
            <a:r>
              <a:rPr lang="en-US" altLang="zh-CN" sz="2100" dirty="0" err="1"/>
              <a:t>i</a:t>
            </a:r>
            <a:r>
              <a:rPr lang="en-US" altLang="zh-CN" sz="2100" dirty="0"/>
              <a:t>] &lt;&lt; </a:t>
            </a:r>
            <a:r>
              <a:rPr lang="en-US" altLang="zh-CN" sz="2100" dirty="0" err="1"/>
              <a:t>endl</a:t>
            </a:r>
            <a:r>
              <a:rPr lang="en-US" altLang="zh-CN" sz="2100" dirty="0"/>
              <a:t>;</a:t>
            </a:r>
          </a:p>
          <a:p>
            <a:pPr marL="365748" indent="-256024" eaLnBrk="1" fontAlgn="auto" hangingPunct="1">
              <a:spcAft>
                <a:spcPts val="0"/>
              </a:spcAft>
              <a:buClr>
                <a:schemeClr val="accent3"/>
              </a:buClr>
              <a:defRPr/>
            </a:pPr>
            <a:r>
              <a:rPr lang="en-US" altLang="zh-CN" sz="2100" dirty="0"/>
              <a:t>	return 0;</a:t>
            </a:r>
          </a:p>
          <a:p>
            <a:pPr marL="365748" indent="-256024" eaLnBrk="1" fontAlgn="auto" hangingPunct="1">
              <a:spcAft>
                <a:spcPts val="0"/>
              </a:spcAft>
              <a:buClr>
                <a:schemeClr val="accent3"/>
              </a:buClr>
              <a:defRPr/>
            </a:pPr>
            <a:r>
              <a:rPr lang="en-US" altLang="zh-CN" sz="2100" dirty="0"/>
              <a:t>}</a:t>
            </a:r>
          </a:p>
          <a:p>
            <a:pPr marL="365748" indent="-256024" eaLnBrk="1" fontAlgn="auto" hangingPunct="1">
              <a:spcAft>
                <a:spcPts val="0"/>
              </a:spcAft>
              <a:buClr>
                <a:schemeClr val="accent3"/>
              </a:buClr>
              <a:defRPr/>
            </a:pPr>
            <a:endParaRPr lang="zh-CN" altLang="en-US" sz="2100" dirty="0"/>
          </a:p>
        </p:txBody>
      </p:sp>
      <p:sp>
        <p:nvSpPr>
          <p:cNvPr id="27654" name="Text Box 6"/>
          <p:cNvSpPr txBox="1">
            <a:spLocks noChangeArrowheads="1"/>
          </p:cNvSpPr>
          <p:nvPr/>
        </p:nvSpPr>
        <p:spPr bwMode="auto">
          <a:xfrm>
            <a:off x="5652120" y="849660"/>
            <a:ext cx="3240088" cy="1877437"/>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t>输出结果</a:t>
            </a:r>
            <a:r>
              <a:rPr lang="en-US" altLang="zh-CN" sz="2000"/>
              <a:t>:</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ea typeface="宋体" panose="02010600030101010101" pitchFamily="2" charset="-122"/>
              </a:rPr>
              <a:t>  Zoot      1.23</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ea typeface="宋体" panose="02010600030101010101" pitchFamily="2" charset="-122"/>
              </a:rPr>
              <a:t> Jimmy     35.36</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ea typeface="宋体" panose="02010600030101010101" pitchFamily="2" charset="-122"/>
              </a:rPr>
              <a:t>    Al     653.7</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ea typeface="宋体" panose="02010600030101010101" pitchFamily="2" charset="-122"/>
              </a:rPr>
              <a:t>  Stan   4358.24</a:t>
            </a:r>
          </a:p>
        </p:txBody>
      </p:sp>
    </p:spTree>
    <p:extLst>
      <p:ext uri="{BB962C8B-B14F-4D97-AF65-F5344CB8AC3E}">
        <p14:creationId xmlns:p14="http://schemas.microsoft.com/office/powerpoint/2010/main" val="404748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标题 1"/>
          <p:cNvSpPr>
            <a:spLocks noGrp="1"/>
          </p:cNvSpPr>
          <p:nvPr>
            <p:ph type="title"/>
          </p:nvPr>
        </p:nvSpPr>
        <p:spPr>
          <a:xfrm>
            <a:off x="5364088" y="0"/>
            <a:ext cx="3528392" cy="778768"/>
          </a:xfrm>
        </p:spPr>
        <p:txBody>
          <a:bodyPr/>
          <a:lstStyle/>
          <a:p>
            <a:r>
              <a:rPr lang="zh-CN" altLang="en-US" sz="2600" dirty="0"/>
              <a:t>例</a:t>
            </a:r>
            <a:r>
              <a:rPr lang="en-US" altLang="zh-CN" sz="2600" dirty="0"/>
              <a:t>11-3 </a:t>
            </a:r>
            <a:r>
              <a:rPr lang="zh-CN" altLang="en-US" sz="2600" dirty="0"/>
              <a:t>设置对齐方式</a:t>
            </a:r>
          </a:p>
        </p:txBody>
      </p:sp>
      <p:sp>
        <p:nvSpPr>
          <p:cNvPr id="3" name="内容占位符 2"/>
          <p:cNvSpPr>
            <a:spLocks noGrp="1"/>
          </p:cNvSpPr>
          <p:nvPr>
            <p:ph idx="1"/>
          </p:nvPr>
        </p:nvSpPr>
        <p:spPr>
          <a:xfrm>
            <a:off x="0" y="188640"/>
            <a:ext cx="9233992" cy="5298729"/>
          </a:xfrm>
        </p:spPr>
        <p:txBody>
          <a:bodyPr/>
          <a:lstStyle/>
          <a:p>
            <a:r>
              <a:rPr lang="en-US" altLang="zh-CN" sz="2000" dirty="0"/>
              <a:t>//11_3.cpp</a:t>
            </a:r>
          </a:p>
          <a:p>
            <a:r>
              <a:rPr lang="en-US" altLang="zh-CN" sz="2000" dirty="0"/>
              <a:t>#include &lt;iostream&gt;</a:t>
            </a:r>
          </a:p>
          <a:p>
            <a:r>
              <a:rPr lang="en-US" altLang="zh-CN" sz="2000" dirty="0">
                <a:solidFill>
                  <a:schemeClr val="accent3"/>
                </a:solidFill>
              </a:rPr>
              <a:t>#include &lt;</a:t>
            </a:r>
            <a:r>
              <a:rPr lang="en-US" altLang="zh-CN" sz="2000" dirty="0" err="1">
                <a:solidFill>
                  <a:schemeClr val="accent3"/>
                </a:solidFill>
              </a:rPr>
              <a:t>iomanip</a:t>
            </a:r>
            <a:r>
              <a:rPr lang="en-US" altLang="zh-CN" sz="2000" dirty="0">
                <a:solidFill>
                  <a:schemeClr val="accent3"/>
                </a:solidFill>
              </a:rPr>
              <a:t>&gt;</a:t>
            </a:r>
          </a:p>
          <a:p>
            <a:r>
              <a:rPr lang="en-US" altLang="zh-CN" sz="2000" dirty="0"/>
              <a:t>#include &lt;string&gt;</a:t>
            </a:r>
          </a:p>
          <a:p>
            <a:r>
              <a:rPr lang="en-US" altLang="zh-CN" sz="2000" dirty="0"/>
              <a:t>using namespace std;</a:t>
            </a:r>
          </a:p>
          <a:p>
            <a:r>
              <a:rPr lang="en-US" altLang="zh-CN" sz="2000" dirty="0"/>
              <a:t> </a:t>
            </a:r>
          </a:p>
          <a:p>
            <a:r>
              <a:rPr lang="en-US" altLang="zh-CN" sz="2000" dirty="0"/>
              <a:t>int main() {</a:t>
            </a:r>
          </a:p>
          <a:p>
            <a:r>
              <a:rPr lang="en-US" altLang="zh-CN" sz="2000" dirty="0"/>
              <a:t>	double values[] = { 1.23, 35.36, 653.7, 4358.24 };</a:t>
            </a:r>
          </a:p>
          <a:p>
            <a:r>
              <a:rPr lang="en-US" altLang="zh-CN" sz="2000" dirty="0"/>
              <a:t>	string names[] = { "Zoot", "Jimmy", "Al", "Stan" };</a:t>
            </a:r>
          </a:p>
          <a:p>
            <a:r>
              <a:rPr lang="en-US" altLang="zh-CN" sz="2000" dirty="0"/>
              <a:t>	for (int </a:t>
            </a:r>
            <a:r>
              <a:rPr lang="en-US" altLang="zh-CN" sz="2000" dirty="0" err="1"/>
              <a:t>i</a:t>
            </a:r>
            <a:r>
              <a:rPr lang="en-US" altLang="zh-CN" sz="2000" dirty="0"/>
              <a:t>=0;i&lt;4;i++)</a:t>
            </a:r>
          </a:p>
          <a:p>
            <a:r>
              <a:rPr lang="en-US" altLang="zh-CN" sz="2000" dirty="0"/>
              <a:t>	  </a:t>
            </a:r>
            <a:r>
              <a:rPr lang="en-US" altLang="zh-CN" sz="2000" dirty="0" err="1"/>
              <a:t>cout</a:t>
            </a:r>
            <a:r>
              <a:rPr lang="en-US" altLang="zh-CN" sz="2000" dirty="0"/>
              <a:t> &lt;&lt; </a:t>
            </a:r>
            <a:r>
              <a:rPr lang="en-US" altLang="zh-CN" sz="2000" dirty="0" err="1">
                <a:solidFill>
                  <a:schemeClr val="accent3"/>
                </a:solidFill>
              </a:rPr>
              <a:t>setiosflags</a:t>
            </a:r>
            <a:r>
              <a:rPr lang="en-US" altLang="zh-CN" sz="2000" dirty="0"/>
              <a:t>(</a:t>
            </a:r>
            <a:r>
              <a:rPr lang="en-US" altLang="zh-CN" sz="2000" dirty="0" err="1"/>
              <a:t>ios_base</a:t>
            </a:r>
            <a:r>
              <a:rPr lang="en-US" altLang="zh-CN" sz="2000" dirty="0"/>
              <a:t>::left)//</a:t>
            </a:r>
            <a:r>
              <a:rPr lang="zh-CN" altLang="en-US" sz="2000" dirty="0"/>
              <a:t>左对齐</a:t>
            </a:r>
            <a:endParaRPr lang="en-US" altLang="zh-CN" sz="2000" dirty="0"/>
          </a:p>
          <a:p>
            <a:r>
              <a:rPr lang="en-US" altLang="zh-CN" sz="2000" dirty="0"/>
              <a:t>		   &lt;&lt; </a:t>
            </a:r>
            <a:r>
              <a:rPr lang="en-US" altLang="zh-CN" sz="2000" dirty="0" err="1"/>
              <a:t>setw</a:t>
            </a:r>
            <a:r>
              <a:rPr lang="en-US" altLang="zh-CN" sz="2000" dirty="0"/>
              <a:t>(6) &lt;&lt; names[</a:t>
            </a:r>
            <a:r>
              <a:rPr lang="en-US" altLang="zh-CN" sz="2000" dirty="0" err="1"/>
              <a:t>i</a:t>
            </a:r>
            <a:r>
              <a:rPr lang="en-US" altLang="zh-CN" sz="2000" dirty="0"/>
              <a:t>]</a:t>
            </a:r>
          </a:p>
          <a:p>
            <a:r>
              <a:rPr lang="en-US" altLang="zh-CN" sz="2000" dirty="0"/>
              <a:t>		   &lt;&lt; </a:t>
            </a:r>
            <a:r>
              <a:rPr lang="en-US" altLang="zh-CN" sz="2000" dirty="0" err="1">
                <a:solidFill>
                  <a:schemeClr val="accent3"/>
                </a:solidFill>
              </a:rPr>
              <a:t>resetiosflags</a:t>
            </a:r>
            <a:r>
              <a:rPr lang="en-US" altLang="zh-CN" sz="2000" dirty="0"/>
              <a:t>(</a:t>
            </a:r>
            <a:r>
              <a:rPr lang="en-US" altLang="zh-CN" sz="2000" dirty="0" err="1"/>
              <a:t>ios_base</a:t>
            </a:r>
            <a:r>
              <a:rPr lang="en-US" altLang="zh-CN" sz="2000" dirty="0"/>
              <a:t>::left)</a:t>
            </a:r>
          </a:p>
          <a:p>
            <a:r>
              <a:rPr lang="en-US" altLang="zh-CN" sz="2000" dirty="0"/>
              <a:t>		   &lt;&lt; </a:t>
            </a:r>
            <a:r>
              <a:rPr lang="en-US" altLang="zh-CN" sz="2000" dirty="0" err="1"/>
              <a:t>setw</a:t>
            </a:r>
            <a:r>
              <a:rPr lang="en-US" altLang="zh-CN" sz="2000" dirty="0"/>
              <a:t>(10) &lt;&lt; values[</a:t>
            </a:r>
            <a:r>
              <a:rPr lang="en-US" altLang="zh-CN" sz="2000" dirty="0" err="1"/>
              <a:t>i</a:t>
            </a:r>
            <a:r>
              <a:rPr lang="en-US" altLang="zh-CN" sz="2000" dirty="0"/>
              <a:t>] &lt;&lt; </a:t>
            </a:r>
            <a:r>
              <a:rPr lang="en-US" altLang="zh-CN" sz="2000" dirty="0" err="1"/>
              <a:t>endl</a:t>
            </a:r>
            <a:r>
              <a:rPr lang="en-US" altLang="zh-CN" sz="2000" dirty="0"/>
              <a:t>;</a:t>
            </a:r>
          </a:p>
          <a:p>
            <a:r>
              <a:rPr lang="en-US" altLang="zh-CN" sz="2000" dirty="0"/>
              <a:t>	return 0;</a:t>
            </a:r>
          </a:p>
          <a:p>
            <a:r>
              <a:rPr lang="en-US" altLang="zh-CN" sz="2000" dirty="0"/>
              <a:t>}</a:t>
            </a:r>
          </a:p>
        </p:txBody>
      </p:sp>
      <p:sp>
        <p:nvSpPr>
          <p:cNvPr id="28678" name="Text Box 6"/>
          <p:cNvSpPr txBox="1">
            <a:spLocks noChangeArrowheads="1"/>
          </p:cNvSpPr>
          <p:nvPr/>
        </p:nvSpPr>
        <p:spPr bwMode="auto">
          <a:xfrm>
            <a:off x="6406658" y="758581"/>
            <a:ext cx="2520950" cy="1574085"/>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lnSpc>
                <a:spcPct val="80000"/>
              </a:lnSpc>
              <a:spcBef>
                <a:spcPct val="20000"/>
              </a:spcBef>
              <a:buClr>
                <a:schemeClr val="accent2"/>
              </a:buClr>
              <a:buSzPct val="80000"/>
              <a:buFont typeface="Wingdings" panose="05000000000000000000" pitchFamily="2" charset="2"/>
              <a:buNone/>
            </a:pPr>
            <a:r>
              <a:rPr lang="zh-CN" altLang="en-US" sz="2000" dirty="0"/>
              <a:t>输出结果</a:t>
            </a:r>
            <a:r>
              <a:rPr lang="en-US" altLang="zh-CN" sz="2000" dirty="0"/>
              <a:t>:</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Zoot        1.23</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Jimmy      35.36</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Al         653.7</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Stan     4358.24</a:t>
            </a:r>
          </a:p>
        </p:txBody>
      </p:sp>
      <p:sp>
        <p:nvSpPr>
          <p:cNvPr id="2" name="对话气泡: 椭圆形 1">
            <a:extLst>
              <a:ext uri="{FF2B5EF4-FFF2-40B4-BE49-F238E27FC236}">
                <a16:creationId xmlns:a16="http://schemas.microsoft.com/office/drawing/2014/main" id="{57DF6687-C0BF-319B-19E8-84E7FE785425}"/>
              </a:ext>
            </a:extLst>
          </p:cNvPr>
          <p:cNvSpPr/>
          <p:nvPr/>
        </p:nvSpPr>
        <p:spPr>
          <a:xfrm>
            <a:off x="3725133" y="742349"/>
            <a:ext cx="2160240" cy="108012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默认对齐方式是？</a:t>
            </a:r>
          </a:p>
        </p:txBody>
      </p:sp>
    </p:spTree>
    <p:extLst>
      <p:ext uri="{BB962C8B-B14F-4D97-AF65-F5344CB8AC3E}">
        <p14:creationId xmlns:p14="http://schemas.microsoft.com/office/powerpoint/2010/main" val="3415487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9" y="-27384"/>
            <a:ext cx="8230076" cy="1066800"/>
          </a:xfrm>
        </p:spPr>
        <p:txBody>
          <a:bodyPr/>
          <a:lstStyle/>
          <a:p>
            <a:r>
              <a:rPr lang="en-US" altLang="zh-CN"/>
              <a:t>setiosflags</a:t>
            </a:r>
            <a:r>
              <a:rPr lang="zh-CN" altLang="zh-CN"/>
              <a:t>操纵符</a:t>
            </a:r>
            <a:endParaRPr lang="zh-CN" altLang="en-US"/>
          </a:p>
        </p:txBody>
      </p:sp>
      <p:sp>
        <p:nvSpPr>
          <p:cNvPr id="3" name="内容占位符 2"/>
          <p:cNvSpPr>
            <a:spLocks noGrp="1"/>
          </p:cNvSpPr>
          <p:nvPr>
            <p:ph idx="1"/>
          </p:nvPr>
        </p:nvSpPr>
        <p:spPr>
          <a:xfrm>
            <a:off x="251520" y="1110857"/>
            <a:ext cx="8722765" cy="4143375"/>
          </a:xfrm>
        </p:spPr>
        <p:txBody>
          <a:bodyPr/>
          <a:lstStyle/>
          <a:p>
            <a:r>
              <a:rPr lang="zh-CN" altLang="zh-CN" dirty="0"/>
              <a:t>这个程序中，通过使用带参数的</a:t>
            </a:r>
            <a:r>
              <a:rPr lang="en-US" altLang="zh-CN" dirty="0" err="1"/>
              <a:t>setiosflags</a:t>
            </a:r>
            <a:r>
              <a:rPr lang="zh-CN" altLang="zh-CN" dirty="0"/>
              <a:t>操纵符来设置左对齐，</a:t>
            </a:r>
            <a:r>
              <a:rPr lang="en-US" altLang="zh-CN" dirty="0" err="1"/>
              <a:t>setiosflags</a:t>
            </a:r>
            <a:r>
              <a:rPr lang="zh-CN" altLang="zh-CN" dirty="0"/>
              <a:t>定义在头文件</a:t>
            </a:r>
            <a:r>
              <a:rPr lang="en-US" altLang="zh-CN" dirty="0" err="1"/>
              <a:t>iomanip</a:t>
            </a:r>
            <a:r>
              <a:rPr lang="zh-CN" altLang="zh-CN" dirty="0"/>
              <a:t>中。</a:t>
            </a:r>
            <a:endParaRPr lang="en-US" altLang="zh-CN" dirty="0"/>
          </a:p>
          <a:p>
            <a:r>
              <a:rPr lang="zh-CN" altLang="zh-CN" dirty="0"/>
              <a:t>参数</a:t>
            </a:r>
            <a:r>
              <a:rPr lang="en-US" altLang="zh-CN" dirty="0" err="1"/>
              <a:t>ios_base</a:t>
            </a:r>
            <a:r>
              <a:rPr lang="en-US" altLang="zh-CN" dirty="0"/>
              <a:t>::left</a:t>
            </a:r>
            <a:r>
              <a:rPr lang="zh-CN" altLang="zh-CN" dirty="0"/>
              <a:t>是</a:t>
            </a:r>
            <a:r>
              <a:rPr lang="en-US" altLang="zh-CN" dirty="0" err="1"/>
              <a:t>ios_base</a:t>
            </a:r>
            <a:r>
              <a:rPr lang="zh-CN" altLang="zh-CN" dirty="0"/>
              <a:t>的静态常量，因此引用时必须包括</a:t>
            </a:r>
            <a:r>
              <a:rPr lang="en-US" altLang="zh-CN" dirty="0" err="1"/>
              <a:t>ios_base</a:t>
            </a:r>
            <a:r>
              <a:rPr lang="en-US" altLang="zh-CN" dirty="0"/>
              <a:t>::</a:t>
            </a:r>
            <a:r>
              <a:rPr lang="zh-CN" altLang="zh-CN" dirty="0"/>
              <a:t>前缀。</a:t>
            </a:r>
            <a:endParaRPr lang="en-US" altLang="zh-CN" dirty="0"/>
          </a:p>
          <a:p>
            <a:r>
              <a:rPr lang="zh-CN" altLang="zh-CN" dirty="0"/>
              <a:t>这里需要用</a:t>
            </a:r>
            <a:r>
              <a:rPr lang="en-US" altLang="zh-CN" dirty="0" err="1"/>
              <a:t>resetiosflags</a:t>
            </a:r>
            <a:r>
              <a:rPr lang="zh-CN" altLang="zh-CN" dirty="0"/>
              <a:t>操纵符关闭左对齐标志。</a:t>
            </a:r>
            <a:r>
              <a:rPr lang="en-US" altLang="zh-CN" dirty="0" err="1"/>
              <a:t>setiosflags</a:t>
            </a:r>
            <a:r>
              <a:rPr lang="zh-CN" altLang="zh-CN" dirty="0"/>
              <a:t>不同于</a:t>
            </a:r>
            <a:r>
              <a:rPr lang="en-US" altLang="zh-CN" dirty="0"/>
              <a:t>width</a:t>
            </a:r>
            <a:r>
              <a:rPr lang="zh-CN" altLang="zh-CN" dirty="0"/>
              <a:t>和</a:t>
            </a:r>
            <a:r>
              <a:rPr lang="en-US" altLang="zh-CN" dirty="0" err="1"/>
              <a:t>setw</a:t>
            </a:r>
            <a:r>
              <a:rPr lang="zh-CN" altLang="zh-CN" dirty="0"/>
              <a:t>，它的影响是持久的，直到用</a:t>
            </a:r>
            <a:r>
              <a:rPr lang="en-US" altLang="zh-CN" dirty="0" err="1"/>
              <a:t>resetiosflags</a:t>
            </a:r>
            <a:r>
              <a:rPr lang="zh-CN" altLang="zh-CN" dirty="0"/>
              <a:t>重新恢复</a:t>
            </a:r>
            <a:r>
              <a:rPr lang="zh-CN" altLang="en-US" dirty="0"/>
              <a:t>默认</a:t>
            </a:r>
            <a:r>
              <a:rPr lang="zh-CN" altLang="zh-CN" dirty="0"/>
              <a:t>值时为止 。</a:t>
            </a:r>
          </a:p>
          <a:p>
            <a:r>
              <a:rPr lang="en-US" altLang="zh-CN" dirty="0" err="1"/>
              <a:t>setiosflags</a:t>
            </a:r>
            <a:r>
              <a:rPr lang="zh-CN" altLang="zh-CN" dirty="0"/>
              <a:t>的参数是该流的格式标志值，可用</a:t>
            </a:r>
            <a:r>
              <a:rPr lang="zh-CN" altLang="en-US" dirty="0"/>
              <a:t>按</a:t>
            </a:r>
            <a:r>
              <a:rPr lang="zh-CN" altLang="zh-CN" dirty="0"/>
              <a:t>位或（</a:t>
            </a:r>
            <a:r>
              <a:rPr lang="en-US" altLang="zh-CN" dirty="0"/>
              <a:t>|</a:t>
            </a:r>
            <a:r>
              <a:rPr lang="zh-CN" altLang="zh-CN" dirty="0"/>
              <a:t>）运算符进行组合</a:t>
            </a:r>
          </a:p>
          <a:p>
            <a:endParaRPr lang="zh-CN" altLang="en-US" dirty="0"/>
          </a:p>
        </p:txBody>
      </p:sp>
      <p:sp>
        <p:nvSpPr>
          <p:cNvPr id="4" name="灯片编号占位符 3"/>
          <p:cNvSpPr>
            <a:spLocks noGrp="1"/>
          </p:cNvSpPr>
          <p:nvPr>
            <p:ph type="sldNum" sz="quarter" idx="4"/>
          </p:nvPr>
        </p:nvSpPr>
        <p:spPr/>
        <p:txBody>
          <a:bodyPr/>
          <a:lstStyle/>
          <a:p>
            <a:fld id="{01D23E52-C88D-4224-9906-ACCBCB140067}" type="slidenum">
              <a:rPr lang="en-US" altLang="zh-CN" smtClean="0"/>
              <a:pPr/>
              <a:t>19</a:t>
            </a:fld>
            <a:endParaRPr lang="en-US" altLang="zh-CN"/>
          </a:p>
        </p:txBody>
      </p:sp>
    </p:spTree>
    <p:extLst>
      <p:ext uri="{BB962C8B-B14F-4D97-AF65-F5344CB8AC3E}">
        <p14:creationId xmlns:p14="http://schemas.microsoft.com/office/powerpoint/2010/main" val="376754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456962" y="44624"/>
            <a:ext cx="8230076" cy="1066800"/>
          </a:xfrm>
        </p:spPr>
        <p:txBody>
          <a:bodyPr/>
          <a:lstStyle/>
          <a:p>
            <a:r>
              <a:rPr lang="zh-CN" altLang="en-US" dirty="0"/>
              <a:t>导学</a:t>
            </a:r>
          </a:p>
        </p:txBody>
      </p:sp>
      <p:sp>
        <p:nvSpPr>
          <p:cNvPr id="4" name="灯片编号占位符 3">
            <a:extLst>
              <a:ext uri="{FF2B5EF4-FFF2-40B4-BE49-F238E27FC236}">
                <a16:creationId xmlns:a16="http://schemas.microsoft.com/office/drawing/2014/main" id="{0D0F5D19-EBE6-4464-AEDD-B9248A70D3F9}"/>
              </a:ext>
            </a:extLst>
          </p:cNvPr>
          <p:cNvSpPr>
            <a:spLocks noGrp="1"/>
          </p:cNvSpPr>
          <p:nvPr>
            <p:ph type="sldNum" sz="quarter" idx="4"/>
          </p:nvPr>
        </p:nvSpPr>
        <p:spPr/>
        <p:txBody>
          <a:bodyPr/>
          <a:lstStyle/>
          <a:p>
            <a:fld id="{1D9F06E4-88F8-4F67-ACDE-950620247153}" type="slidenum">
              <a:rPr lang="zh-CN" altLang="en-US" smtClean="0"/>
              <a:pPr/>
              <a:t>2</a:t>
            </a:fld>
            <a:endParaRPr lang="zh-CN" altLang="en-US"/>
          </a:p>
        </p:txBody>
      </p:sp>
      <p:sp>
        <p:nvSpPr>
          <p:cNvPr id="3" name="矩形: 圆角 2">
            <a:extLst>
              <a:ext uri="{FF2B5EF4-FFF2-40B4-BE49-F238E27FC236}">
                <a16:creationId xmlns:a16="http://schemas.microsoft.com/office/drawing/2014/main" id="{7CCB3A6F-9C80-68AE-DB9C-03FF27F3D2C5}"/>
              </a:ext>
            </a:extLst>
          </p:cNvPr>
          <p:cNvSpPr/>
          <p:nvPr/>
        </p:nvSpPr>
        <p:spPr>
          <a:xfrm>
            <a:off x="2843808" y="1268760"/>
            <a:ext cx="3240360" cy="436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I/O</a:t>
            </a:r>
            <a:r>
              <a:rPr lang="zh-CN" altLang="en-US" dirty="0"/>
              <a:t>流</a:t>
            </a:r>
          </a:p>
        </p:txBody>
      </p:sp>
      <p:sp>
        <p:nvSpPr>
          <p:cNvPr id="5" name="矩形: 圆角 4">
            <a:extLst>
              <a:ext uri="{FF2B5EF4-FFF2-40B4-BE49-F238E27FC236}">
                <a16:creationId xmlns:a16="http://schemas.microsoft.com/office/drawing/2014/main" id="{D3B59EEE-AAFE-4D5E-2A8D-1E8894E2038B}"/>
              </a:ext>
            </a:extLst>
          </p:cNvPr>
          <p:cNvSpPr/>
          <p:nvPr/>
        </p:nvSpPr>
        <p:spPr>
          <a:xfrm>
            <a:off x="1115616" y="2348880"/>
            <a:ext cx="1800200" cy="3600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200" dirty="0"/>
              <a:t>输出流</a:t>
            </a:r>
          </a:p>
        </p:txBody>
      </p:sp>
      <p:sp>
        <p:nvSpPr>
          <p:cNvPr id="6" name="矩形: 圆角 5">
            <a:extLst>
              <a:ext uri="{FF2B5EF4-FFF2-40B4-BE49-F238E27FC236}">
                <a16:creationId xmlns:a16="http://schemas.microsoft.com/office/drawing/2014/main" id="{B8554068-67DF-4228-CA49-EB51F670C0A6}"/>
              </a:ext>
            </a:extLst>
          </p:cNvPr>
          <p:cNvSpPr/>
          <p:nvPr/>
        </p:nvSpPr>
        <p:spPr>
          <a:xfrm>
            <a:off x="3671900" y="2368260"/>
            <a:ext cx="1800200" cy="3600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200" dirty="0"/>
              <a:t>输入流</a:t>
            </a:r>
          </a:p>
        </p:txBody>
      </p:sp>
      <p:sp>
        <p:nvSpPr>
          <p:cNvPr id="7" name="矩形: 圆角 6">
            <a:extLst>
              <a:ext uri="{FF2B5EF4-FFF2-40B4-BE49-F238E27FC236}">
                <a16:creationId xmlns:a16="http://schemas.microsoft.com/office/drawing/2014/main" id="{BC177841-9BAE-A55B-8C1B-44E3C6DAD642}"/>
              </a:ext>
            </a:extLst>
          </p:cNvPr>
          <p:cNvSpPr/>
          <p:nvPr/>
        </p:nvSpPr>
        <p:spPr>
          <a:xfrm>
            <a:off x="6228184" y="2368260"/>
            <a:ext cx="1800200" cy="3600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200" dirty="0"/>
              <a:t>输入输出流</a:t>
            </a:r>
          </a:p>
        </p:txBody>
      </p:sp>
      <p:sp>
        <p:nvSpPr>
          <p:cNvPr id="9" name="文本框 8">
            <a:extLst>
              <a:ext uri="{FF2B5EF4-FFF2-40B4-BE49-F238E27FC236}">
                <a16:creationId xmlns:a16="http://schemas.microsoft.com/office/drawing/2014/main" id="{B9CCA711-A53A-2E46-E070-3200532C5085}"/>
              </a:ext>
            </a:extLst>
          </p:cNvPr>
          <p:cNvSpPr txBox="1"/>
          <p:nvPr/>
        </p:nvSpPr>
        <p:spPr>
          <a:xfrm>
            <a:off x="3455876" y="1667598"/>
            <a:ext cx="2268252" cy="369332"/>
          </a:xfrm>
          <a:prstGeom prst="rect">
            <a:avLst/>
          </a:prstGeom>
          <a:noFill/>
        </p:spPr>
        <p:txBody>
          <a:bodyPr wrap="square" rtlCol="0">
            <a:spAutoFit/>
          </a:bodyPr>
          <a:lstStyle/>
          <a:p>
            <a:r>
              <a:rPr lang="zh-CN" altLang="en-US" sz="1800" dirty="0"/>
              <a:t>流对象，提取、插入</a:t>
            </a:r>
          </a:p>
        </p:txBody>
      </p:sp>
      <p:sp>
        <p:nvSpPr>
          <p:cNvPr id="10" name="矩形: 圆角 9">
            <a:extLst>
              <a:ext uri="{FF2B5EF4-FFF2-40B4-BE49-F238E27FC236}">
                <a16:creationId xmlns:a16="http://schemas.microsoft.com/office/drawing/2014/main" id="{A9462918-927E-C87B-BECC-448DEC03846F}"/>
              </a:ext>
            </a:extLst>
          </p:cNvPr>
          <p:cNvSpPr/>
          <p:nvPr/>
        </p:nvSpPr>
        <p:spPr>
          <a:xfrm>
            <a:off x="1259632" y="3068960"/>
            <a:ext cx="1368152"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err="1"/>
              <a:t>ostream</a:t>
            </a:r>
            <a:endParaRPr lang="zh-CN" altLang="en-US" sz="1800" dirty="0"/>
          </a:p>
        </p:txBody>
      </p:sp>
      <p:sp>
        <p:nvSpPr>
          <p:cNvPr id="11" name="矩形: 圆角 10">
            <a:extLst>
              <a:ext uri="{FF2B5EF4-FFF2-40B4-BE49-F238E27FC236}">
                <a16:creationId xmlns:a16="http://schemas.microsoft.com/office/drawing/2014/main" id="{42836C6B-6FCE-0944-8AD0-C9B195FE64DC}"/>
              </a:ext>
            </a:extLst>
          </p:cNvPr>
          <p:cNvSpPr/>
          <p:nvPr/>
        </p:nvSpPr>
        <p:spPr>
          <a:xfrm>
            <a:off x="1259632" y="3766356"/>
            <a:ext cx="1368152"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err="1"/>
              <a:t>ofstream</a:t>
            </a:r>
            <a:endParaRPr lang="zh-CN" altLang="en-US" sz="1800" dirty="0"/>
          </a:p>
        </p:txBody>
      </p:sp>
      <p:sp>
        <p:nvSpPr>
          <p:cNvPr id="12" name="矩形: 圆角 11">
            <a:extLst>
              <a:ext uri="{FF2B5EF4-FFF2-40B4-BE49-F238E27FC236}">
                <a16:creationId xmlns:a16="http://schemas.microsoft.com/office/drawing/2014/main" id="{378A61BA-F11E-AF9B-0D1E-2FC42ED4E7E2}"/>
              </a:ext>
            </a:extLst>
          </p:cNvPr>
          <p:cNvSpPr/>
          <p:nvPr/>
        </p:nvSpPr>
        <p:spPr>
          <a:xfrm>
            <a:off x="1115616" y="4581128"/>
            <a:ext cx="1728192"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err="1"/>
              <a:t>ostringstream</a:t>
            </a:r>
            <a:endParaRPr lang="zh-CN" altLang="en-US" sz="1800" dirty="0"/>
          </a:p>
        </p:txBody>
      </p:sp>
      <p:sp>
        <p:nvSpPr>
          <p:cNvPr id="13" name="矩形: 圆角 12">
            <a:extLst>
              <a:ext uri="{FF2B5EF4-FFF2-40B4-BE49-F238E27FC236}">
                <a16:creationId xmlns:a16="http://schemas.microsoft.com/office/drawing/2014/main" id="{622FDD72-0602-A267-64D8-A93867F7E290}"/>
              </a:ext>
            </a:extLst>
          </p:cNvPr>
          <p:cNvSpPr/>
          <p:nvPr/>
        </p:nvSpPr>
        <p:spPr>
          <a:xfrm>
            <a:off x="3887924" y="3067308"/>
            <a:ext cx="1368152"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err="1"/>
              <a:t>istream</a:t>
            </a:r>
            <a:endParaRPr lang="zh-CN" altLang="en-US" sz="1800" dirty="0"/>
          </a:p>
        </p:txBody>
      </p:sp>
      <p:sp>
        <p:nvSpPr>
          <p:cNvPr id="14" name="矩形: 圆角 13">
            <a:extLst>
              <a:ext uri="{FF2B5EF4-FFF2-40B4-BE49-F238E27FC236}">
                <a16:creationId xmlns:a16="http://schemas.microsoft.com/office/drawing/2014/main" id="{5DB0C09E-DB04-021A-E64A-1B2D2F057687}"/>
              </a:ext>
            </a:extLst>
          </p:cNvPr>
          <p:cNvSpPr/>
          <p:nvPr/>
        </p:nvSpPr>
        <p:spPr>
          <a:xfrm>
            <a:off x="3887924" y="3766356"/>
            <a:ext cx="1368152"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err="1"/>
              <a:t>ifstream</a:t>
            </a:r>
            <a:endParaRPr lang="zh-CN" altLang="en-US" sz="1800" dirty="0"/>
          </a:p>
        </p:txBody>
      </p:sp>
      <p:sp>
        <p:nvSpPr>
          <p:cNvPr id="15" name="矩形: 圆角 14">
            <a:extLst>
              <a:ext uri="{FF2B5EF4-FFF2-40B4-BE49-F238E27FC236}">
                <a16:creationId xmlns:a16="http://schemas.microsoft.com/office/drawing/2014/main" id="{E3A51617-5F7B-0CCB-5F1F-76DC0EAA19A5}"/>
              </a:ext>
            </a:extLst>
          </p:cNvPr>
          <p:cNvSpPr/>
          <p:nvPr/>
        </p:nvSpPr>
        <p:spPr>
          <a:xfrm>
            <a:off x="3743908" y="4581128"/>
            <a:ext cx="1728192"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err="1"/>
              <a:t>istringstream</a:t>
            </a:r>
            <a:endParaRPr lang="zh-CN" altLang="en-US" sz="1800" dirty="0"/>
          </a:p>
        </p:txBody>
      </p:sp>
      <p:sp>
        <p:nvSpPr>
          <p:cNvPr id="16" name="矩形: 圆角 15">
            <a:extLst>
              <a:ext uri="{FF2B5EF4-FFF2-40B4-BE49-F238E27FC236}">
                <a16:creationId xmlns:a16="http://schemas.microsoft.com/office/drawing/2014/main" id="{B7C6D079-531E-76D4-5DA8-E743E3DC1100}"/>
              </a:ext>
            </a:extLst>
          </p:cNvPr>
          <p:cNvSpPr/>
          <p:nvPr/>
        </p:nvSpPr>
        <p:spPr>
          <a:xfrm>
            <a:off x="6440264" y="3067308"/>
            <a:ext cx="1368152"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a:t>iostream</a:t>
            </a:r>
            <a:endParaRPr lang="zh-CN" altLang="en-US" sz="1800" dirty="0"/>
          </a:p>
        </p:txBody>
      </p:sp>
      <p:sp>
        <p:nvSpPr>
          <p:cNvPr id="17" name="矩形: 圆角 16">
            <a:extLst>
              <a:ext uri="{FF2B5EF4-FFF2-40B4-BE49-F238E27FC236}">
                <a16:creationId xmlns:a16="http://schemas.microsoft.com/office/drawing/2014/main" id="{999FF0E8-277F-0AE8-93E2-6AAD0043FAB3}"/>
              </a:ext>
            </a:extLst>
          </p:cNvPr>
          <p:cNvSpPr/>
          <p:nvPr/>
        </p:nvSpPr>
        <p:spPr>
          <a:xfrm>
            <a:off x="6440264" y="3766356"/>
            <a:ext cx="1368152"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err="1"/>
              <a:t>fstream</a:t>
            </a:r>
            <a:endParaRPr lang="zh-CN" altLang="en-US" sz="1800" dirty="0"/>
          </a:p>
        </p:txBody>
      </p:sp>
      <p:sp>
        <p:nvSpPr>
          <p:cNvPr id="18" name="矩形: 圆角 17">
            <a:extLst>
              <a:ext uri="{FF2B5EF4-FFF2-40B4-BE49-F238E27FC236}">
                <a16:creationId xmlns:a16="http://schemas.microsoft.com/office/drawing/2014/main" id="{FE5AA895-588A-5475-BD26-09798B12F18D}"/>
              </a:ext>
            </a:extLst>
          </p:cNvPr>
          <p:cNvSpPr/>
          <p:nvPr/>
        </p:nvSpPr>
        <p:spPr>
          <a:xfrm>
            <a:off x="6296248" y="4581128"/>
            <a:ext cx="1728192" cy="36004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800" dirty="0" err="1"/>
              <a:t>stringstream</a:t>
            </a: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36579" y="-90712"/>
            <a:ext cx="10080037" cy="1066799"/>
          </a:xfrm>
        </p:spPr>
        <p:txBody>
          <a:bodyPr/>
          <a:lstStyle/>
          <a:p>
            <a:r>
              <a:rPr lang="en-US" altLang="zh-CN"/>
              <a:t>setiosflags</a:t>
            </a:r>
            <a:r>
              <a:rPr lang="zh-CN" altLang="en-US"/>
              <a:t>的参数（流的格式标识）</a:t>
            </a:r>
          </a:p>
        </p:txBody>
      </p:sp>
      <p:sp>
        <p:nvSpPr>
          <p:cNvPr id="29699" name="内容占位符 2"/>
          <p:cNvSpPr>
            <a:spLocks noGrp="1"/>
          </p:cNvSpPr>
          <p:nvPr>
            <p:ph idx="1"/>
          </p:nvPr>
        </p:nvSpPr>
        <p:spPr>
          <a:xfrm>
            <a:off x="36579" y="773384"/>
            <a:ext cx="9026288" cy="5393498"/>
          </a:xfrm>
        </p:spPr>
        <p:txBody>
          <a:bodyPr/>
          <a:lstStyle/>
          <a:p>
            <a:pPr>
              <a:spcBef>
                <a:spcPct val="0"/>
              </a:spcBef>
            </a:pPr>
            <a:r>
              <a:rPr lang="en-US" altLang="zh-CN" sz="2000" dirty="0" err="1"/>
              <a:t>ios_base</a:t>
            </a:r>
            <a:r>
              <a:rPr lang="en-US" altLang="zh-CN" sz="2000" dirty="0"/>
              <a:t>::</a:t>
            </a:r>
            <a:r>
              <a:rPr lang="en-US" altLang="zh-CN" sz="2000" dirty="0" err="1"/>
              <a:t>skipws</a:t>
            </a:r>
            <a:r>
              <a:rPr lang="en-US" altLang="zh-CN" sz="2000" dirty="0"/>
              <a:t> </a:t>
            </a:r>
            <a:r>
              <a:rPr lang="zh-CN" altLang="en-US" sz="2000" dirty="0"/>
              <a:t>在输入中跳过空白 。</a:t>
            </a:r>
          </a:p>
          <a:p>
            <a:pPr>
              <a:spcBef>
                <a:spcPct val="0"/>
              </a:spcBef>
            </a:pPr>
            <a:r>
              <a:rPr lang="en-US" altLang="zh-CN" sz="2000" dirty="0" err="1"/>
              <a:t>ios_base</a:t>
            </a:r>
            <a:r>
              <a:rPr lang="en-US" altLang="zh-CN" sz="2000" dirty="0"/>
              <a:t>::left </a:t>
            </a:r>
            <a:r>
              <a:rPr lang="zh-CN" altLang="en-US" sz="2000" dirty="0"/>
              <a:t>左对齐值，用填充字符填充右边。 </a:t>
            </a:r>
          </a:p>
          <a:p>
            <a:pPr>
              <a:spcBef>
                <a:spcPct val="0"/>
              </a:spcBef>
            </a:pPr>
            <a:r>
              <a:rPr lang="en-US" altLang="zh-CN" sz="2000" dirty="0" err="1"/>
              <a:t>ios_base</a:t>
            </a:r>
            <a:r>
              <a:rPr lang="en-US" altLang="zh-CN" sz="2000" dirty="0"/>
              <a:t>::right </a:t>
            </a:r>
            <a:r>
              <a:rPr lang="zh-CN" altLang="en-US" sz="2000" dirty="0"/>
              <a:t>右对齐值，用填充字符填充左边（默认对齐方式）。</a:t>
            </a:r>
          </a:p>
          <a:p>
            <a:pPr>
              <a:spcBef>
                <a:spcPct val="0"/>
              </a:spcBef>
            </a:pPr>
            <a:r>
              <a:rPr lang="en-US" altLang="zh-CN" sz="2000" dirty="0" err="1"/>
              <a:t>ios_base</a:t>
            </a:r>
            <a:r>
              <a:rPr lang="en-US" altLang="zh-CN" sz="2000" dirty="0"/>
              <a:t>::internal </a:t>
            </a:r>
            <a:r>
              <a:rPr lang="zh-CN" altLang="en-US" sz="2000" dirty="0"/>
              <a:t>在规定的宽度内，指定前缀符号之后，数值之前，插入指定的填充字符。 </a:t>
            </a:r>
          </a:p>
          <a:p>
            <a:pPr>
              <a:spcBef>
                <a:spcPct val="0"/>
              </a:spcBef>
            </a:pPr>
            <a:r>
              <a:rPr lang="en-US" altLang="zh-CN" sz="2000" dirty="0" err="1">
                <a:solidFill>
                  <a:schemeClr val="accent3"/>
                </a:solidFill>
              </a:rPr>
              <a:t>ios_base</a:t>
            </a:r>
            <a:r>
              <a:rPr lang="en-US" altLang="zh-CN" sz="2000" dirty="0">
                <a:solidFill>
                  <a:schemeClr val="accent3"/>
                </a:solidFill>
              </a:rPr>
              <a:t>::</a:t>
            </a:r>
            <a:r>
              <a:rPr lang="en-US" altLang="zh-CN" sz="2000" dirty="0" err="1">
                <a:solidFill>
                  <a:schemeClr val="accent3"/>
                </a:solidFill>
              </a:rPr>
              <a:t>dec</a:t>
            </a:r>
            <a:r>
              <a:rPr lang="en-US" altLang="zh-CN" sz="2000" dirty="0">
                <a:solidFill>
                  <a:schemeClr val="accent3"/>
                </a:solidFill>
              </a:rPr>
              <a:t> </a:t>
            </a:r>
            <a:r>
              <a:rPr lang="zh-CN" altLang="en-US" sz="2000" dirty="0">
                <a:solidFill>
                  <a:schemeClr val="accent3"/>
                </a:solidFill>
              </a:rPr>
              <a:t>以十进制形式格式化数值（默认进制）。 </a:t>
            </a:r>
          </a:p>
          <a:p>
            <a:pPr>
              <a:spcBef>
                <a:spcPct val="0"/>
              </a:spcBef>
            </a:pPr>
            <a:r>
              <a:rPr lang="en-US" altLang="zh-CN" sz="2000" dirty="0" err="1">
                <a:solidFill>
                  <a:schemeClr val="accent3"/>
                </a:solidFill>
              </a:rPr>
              <a:t>ios_base</a:t>
            </a:r>
            <a:r>
              <a:rPr lang="en-US" altLang="zh-CN" sz="2000" dirty="0">
                <a:solidFill>
                  <a:schemeClr val="accent3"/>
                </a:solidFill>
              </a:rPr>
              <a:t>::oct </a:t>
            </a:r>
            <a:r>
              <a:rPr lang="zh-CN" altLang="en-US" sz="2000" dirty="0">
                <a:solidFill>
                  <a:schemeClr val="accent3"/>
                </a:solidFill>
              </a:rPr>
              <a:t>以八进制形式格式化数值 。</a:t>
            </a:r>
          </a:p>
          <a:p>
            <a:pPr>
              <a:spcBef>
                <a:spcPct val="0"/>
              </a:spcBef>
            </a:pPr>
            <a:r>
              <a:rPr lang="en-US" altLang="zh-CN" sz="2000" dirty="0" err="1">
                <a:solidFill>
                  <a:schemeClr val="accent3"/>
                </a:solidFill>
              </a:rPr>
              <a:t>ios_base</a:t>
            </a:r>
            <a:r>
              <a:rPr lang="en-US" altLang="zh-CN" sz="2000" dirty="0">
                <a:solidFill>
                  <a:schemeClr val="accent3"/>
                </a:solidFill>
              </a:rPr>
              <a:t>::hex </a:t>
            </a:r>
            <a:r>
              <a:rPr lang="zh-CN" altLang="en-US" sz="2000" dirty="0">
                <a:solidFill>
                  <a:schemeClr val="accent3"/>
                </a:solidFill>
              </a:rPr>
              <a:t>以十六进制形式格式化数值。</a:t>
            </a:r>
          </a:p>
          <a:p>
            <a:pPr>
              <a:spcBef>
                <a:spcPct val="0"/>
              </a:spcBef>
            </a:pPr>
            <a:r>
              <a:rPr lang="en-US" altLang="zh-CN" sz="2000" dirty="0" err="1"/>
              <a:t>ios_base</a:t>
            </a:r>
            <a:r>
              <a:rPr lang="en-US" altLang="zh-CN" sz="2000" dirty="0"/>
              <a:t>::</a:t>
            </a:r>
            <a:r>
              <a:rPr lang="en-US" altLang="zh-CN" sz="2000" dirty="0" err="1"/>
              <a:t>showbase</a:t>
            </a:r>
            <a:r>
              <a:rPr lang="en-US" altLang="zh-CN" sz="2000" dirty="0"/>
              <a:t> </a:t>
            </a:r>
            <a:r>
              <a:rPr lang="zh-CN" altLang="en-US" sz="2000" dirty="0"/>
              <a:t>插入前缀符号以表明整数的数制。</a:t>
            </a:r>
          </a:p>
          <a:p>
            <a:pPr>
              <a:spcBef>
                <a:spcPct val="0"/>
              </a:spcBef>
            </a:pPr>
            <a:r>
              <a:rPr lang="en-US" altLang="zh-CN" sz="2000" dirty="0" err="1"/>
              <a:t>ios_base</a:t>
            </a:r>
            <a:r>
              <a:rPr lang="en-US" altLang="zh-CN" sz="2000" dirty="0"/>
              <a:t>::</a:t>
            </a:r>
            <a:r>
              <a:rPr lang="en-US" altLang="zh-CN" sz="2000" dirty="0" err="1"/>
              <a:t>showpoint</a:t>
            </a:r>
            <a:r>
              <a:rPr lang="en-US" altLang="zh-CN" sz="2000" dirty="0"/>
              <a:t> </a:t>
            </a:r>
            <a:r>
              <a:rPr lang="zh-CN" altLang="en-US" sz="2000" dirty="0"/>
              <a:t>对浮点数值显示小数点和尾部的</a:t>
            </a:r>
            <a:r>
              <a:rPr lang="en-US" altLang="zh-CN" sz="2000" dirty="0"/>
              <a:t>0 </a:t>
            </a:r>
            <a:r>
              <a:rPr lang="zh-CN" altLang="en-US" sz="2000" dirty="0"/>
              <a:t>。</a:t>
            </a:r>
          </a:p>
          <a:p>
            <a:pPr>
              <a:spcBef>
                <a:spcPct val="0"/>
              </a:spcBef>
            </a:pPr>
            <a:r>
              <a:rPr lang="en-US" altLang="zh-CN" sz="2000" dirty="0" err="1"/>
              <a:t>ios_base</a:t>
            </a:r>
            <a:r>
              <a:rPr lang="en-US" altLang="zh-CN" sz="2000" dirty="0"/>
              <a:t>::uppercase </a:t>
            </a:r>
            <a:r>
              <a:rPr lang="zh-CN" altLang="en-US" sz="2000" dirty="0"/>
              <a:t>对于十六进制数值显示大写字母</a:t>
            </a:r>
            <a:r>
              <a:rPr lang="en-US" altLang="zh-CN" sz="2000" dirty="0"/>
              <a:t>A</a:t>
            </a:r>
            <a:r>
              <a:rPr lang="zh-CN" altLang="en-US" sz="2000" dirty="0"/>
              <a:t>到</a:t>
            </a:r>
            <a:r>
              <a:rPr lang="en-US" altLang="zh-CN" sz="2000" dirty="0"/>
              <a:t>F</a:t>
            </a:r>
            <a:r>
              <a:rPr lang="zh-CN" altLang="en-US" sz="2000" dirty="0"/>
              <a:t>，对于科学格式显示大写字母</a:t>
            </a:r>
            <a:r>
              <a:rPr lang="en-US" altLang="zh-CN" sz="2000" dirty="0"/>
              <a:t>E </a:t>
            </a:r>
            <a:r>
              <a:rPr lang="zh-CN" altLang="en-US" sz="2000" dirty="0"/>
              <a:t>。</a:t>
            </a:r>
          </a:p>
          <a:p>
            <a:pPr>
              <a:spcBef>
                <a:spcPct val="0"/>
              </a:spcBef>
            </a:pPr>
            <a:r>
              <a:rPr lang="en-US" altLang="zh-CN" sz="2000" dirty="0" err="1"/>
              <a:t>ios_base</a:t>
            </a:r>
            <a:r>
              <a:rPr lang="en-US" altLang="zh-CN" sz="2000" dirty="0"/>
              <a:t>::</a:t>
            </a:r>
            <a:r>
              <a:rPr lang="en-US" altLang="zh-CN" sz="2000" dirty="0" err="1"/>
              <a:t>showpos</a:t>
            </a:r>
            <a:r>
              <a:rPr lang="en-US" altLang="zh-CN" sz="2000" dirty="0"/>
              <a:t> </a:t>
            </a:r>
            <a:r>
              <a:rPr lang="zh-CN" altLang="en-US" sz="2000" dirty="0"/>
              <a:t>对于非负数显示正号（“</a:t>
            </a:r>
            <a:r>
              <a:rPr lang="en-US" altLang="zh-CN" sz="2000" dirty="0"/>
              <a:t>+”</a:t>
            </a:r>
            <a:r>
              <a:rPr lang="zh-CN" altLang="en-US" sz="2000" dirty="0"/>
              <a:t>）。 </a:t>
            </a:r>
          </a:p>
          <a:p>
            <a:pPr>
              <a:spcBef>
                <a:spcPct val="0"/>
              </a:spcBef>
            </a:pPr>
            <a:r>
              <a:rPr lang="en-US" altLang="zh-CN" sz="2000" dirty="0" err="1">
                <a:solidFill>
                  <a:schemeClr val="accent3"/>
                </a:solidFill>
              </a:rPr>
              <a:t>ios_base</a:t>
            </a:r>
            <a:r>
              <a:rPr lang="en-US" altLang="zh-CN" sz="2000" dirty="0">
                <a:solidFill>
                  <a:schemeClr val="accent3"/>
                </a:solidFill>
              </a:rPr>
              <a:t>::scientific </a:t>
            </a:r>
            <a:r>
              <a:rPr lang="zh-CN" altLang="en-US" sz="2000" dirty="0">
                <a:solidFill>
                  <a:schemeClr val="accent3"/>
                </a:solidFill>
              </a:rPr>
              <a:t>以科学格式显示浮点数值。 </a:t>
            </a:r>
          </a:p>
          <a:p>
            <a:pPr>
              <a:spcBef>
                <a:spcPct val="0"/>
              </a:spcBef>
            </a:pPr>
            <a:r>
              <a:rPr lang="en-US" altLang="zh-CN" sz="2000" dirty="0" err="1">
                <a:solidFill>
                  <a:schemeClr val="accent3"/>
                </a:solidFill>
              </a:rPr>
              <a:t>ios_base</a:t>
            </a:r>
            <a:r>
              <a:rPr lang="en-US" altLang="zh-CN" sz="2000" dirty="0">
                <a:solidFill>
                  <a:schemeClr val="accent3"/>
                </a:solidFill>
              </a:rPr>
              <a:t>::fixed </a:t>
            </a:r>
            <a:r>
              <a:rPr lang="zh-CN" altLang="en-US" sz="2000" dirty="0">
                <a:solidFill>
                  <a:schemeClr val="accent3"/>
                </a:solidFill>
              </a:rPr>
              <a:t>以定点格式显示浮点数值（没有指数部分） </a:t>
            </a:r>
            <a:r>
              <a:rPr lang="zh-CN" altLang="en-US" sz="2000" dirty="0"/>
              <a:t>。</a:t>
            </a:r>
          </a:p>
          <a:p>
            <a:pPr>
              <a:spcBef>
                <a:spcPct val="0"/>
              </a:spcBef>
            </a:pPr>
            <a:r>
              <a:rPr lang="en-US" altLang="zh-CN" sz="2000" dirty="0" err="1"/>
              <a:t>ios_base</a:t>
            </a:r>
            <a:r>
              <a:rPr lang="en-US" altLang="zh-CN" sz="2000" dirty="0"/>
              <a:t>::</a:t>
            </a:r>
            <a:r>
              <a:rPr lang="en-US" altLang="zh-CN" sz="2000" dirty="0" err="1"/>
              <a:t>unitbuf</a:t>
            </a:r>
            <a:r>
              <a:rPr lang="en-US" altLang="zh-CN" sz="2000" dirty="0"/>
              <a:t> </a:t>
            </a:r>
            <a:r>
              <a:rPr lang="zh-CN" altLang="en-US" sz="2000" dirty="0"/>
              <a:t>在每次插入之后转储并清除缓冲区内容。</a:t>
            </a:r>
          </a:p>
          <a:p>
            <a:endParaRPr lang="zh-CN" altLang="en-US" sz="2000" dirty="0"/>
          </a:p>
        </p:txBody>
      </p:sp>
      <p:sp>
        <p:nvSpPr>
          <p:cNvPr id="2" name="灯片编号占位符 1">
            <a:extLst>
              <a:ext uri="{FF2B5EF4-FFF2-40B4-BE49-F238E27FC236}">
                <a16:creationId xmlns:a16="http://schemas.microsoft.com/office/drawing/2014/main" id="{94B7AD30-AF34-45B3-9226-FCF6FAA9AFA3}"/>
              </a:ext>
            </a:extLst>
          </p:cNvPr>
          <p:cNvSpPr>
            <a:spLocks noGrp="1"/>
          </p:cNvSpPr>
          <p:nvPr>
            <p:ph type="sldNum" sz="quarter" idx="4"/>
          </p:nvPr>
        </p:nvSpPr>
        <p:spPr>
          <a:xfrm>
            <a:off x="7014771" y="-891480"/>
            <a:ext cx="2057519" cy="365125"/>
          </a:xfrm>
        </p:spPr>
        <p:txBody>
          <a:bodyPr/>
          <a:lstStyle/>
          <a:p>
            <a:fld id="{1D9F06E4-88F8-4F67-ACDE-950620247153}" type="slidenum">
              <a:rPr lang="zh-CN" altLang="en-US" smtClean="0"/>
              <a:pPr/>
              <a:t>20</a:t>
            </a:fld>
            <a:endParaRPr lang="zh-CN" altLang="en-US"/>
          </a:p>
        </p:txBody>
      </p:sp>
    </p:spTree>
    <p:extLst>
      <p:ext uri="{BB962C8B-B14F-4D97-AF65-F5344CB8AC3E}">
        <p14:creationId xmlns:p14="http://schemas.microsoft.com/office/powerpoint/2010/main" val="129820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6962" y="19592"/>
            <a:ext cx="8230076" cy="1066800"/>
          </a:xfrm>
        </p:spPr>
        <p:txBody>
          <a:bodyPr/>
          <a:lstStyle/>
          <a:p>
            <a:r>
              <a:rPr lang="zh-CN" altLang="en-US"/>
              <a:t>精度</a:t>
            </a:r>
          </a:p>
        </p:txBody>
      </p:sp>
      <p:sp>
        <p:nvSpPr>
          <p:cNvPr id="30723" name="内容占位符 2"/>
          <p:cNvSpPr>
            <a:spLocks noGrp="1"/>
          </p:cNvSpPr>
          <p:nvPr>
            <p:ph idx="1"/>
          </p:nvPr>
        </p:nvSpPr>
        <p:spPr>
          <a:xfrm>
            <a:off x="323528" y="1157833"/>
            <a:ext cx="8435518" cy="4143375"/>
          </a:xfrm>
        </p:spPr>
        <p:txBody>
          <a:bodyPr/>
          <a:lstStyle/>
          <a:p>
            <a:r>
              <a:rPr lang="zh-CN" altLang="en-US" dirty="0"/>
              <a:t>浮点数输出精度的默认值是</a:t>
            </a:r>
            <a:r>
              <a:rPr lang="en-US" altLang="zh-CN" dirty="0"/>
              <a:t>6</a:t>
            </a:r>
            <a:r>
              <a:rPr lang="zh-CN" altLang="en-US" dirty="0"/>
              <a:t>，例如：</a:t>
            </a:r>
            <a:r>
              <a:rPr lang="en-US" altLang="zh-CN" dirty="0"/>
              <a:t>3466.98</a:t>
            </a:r>
            <a:r>
              <a:rPr lang="zh-CN" altLang="en-US" dirty="0"/>
              <a:t>。</a:t>
            </a:r>
            <a:endParaRPr lang="en-US" altLang="zh-CN" dirty="0"/>
          </a:p>
          <a:p>
            <a:r>
              <a:rPr lang="zh-CN" altLang="en-US" dirty="0"/>
              <a:t>要改变精度：</a:t>
            </a:r>
            <a:r>
              <a:rPr lang="en-US" altLang="zh-CN" dirty="0" err="1"/>
              <a:t>setprecision</a:t>
            </a:r>
            <a:r>
              <a:rPr lang="zh-CN" altLang="en-US" dirty="0"/>
              <a:t>操纵符（定义在头文件</a:t>
            </a:r>
            <a:r>
              <a:rPr lang="en-US" altLang="zh-CN" dirty="0" err="1"/>
              <a:t>iomanip</a:t>
            </a:r>
            <a:r>
              <a:rPr lang="zh-CN" altLang="en-US" dirty="0"/>
              <a:t>中）。</a:t>
            </a:r>
            <a:endParaRPr lang="en-US" altLang="zh-CN" dirty="0"/>
          </a:p>
          <a:p>
            <a:r>
              <a:rPr lang="zh-CN" altLang="en-US" dirty="0"/>
              <a:t>如果不指定</a:t>
            </a:r>
            <a:r>
              <a:rPr lang="en-US" altLang="zh-CN" dirty="0"/>
              <a:t>fixed</a:t>
            </a:r>
            <a:r>
              <a:rPr lang="zh-CN" altLang="en-US" dirty="0"/>
              <a:t>或</a:t>
            </a:r>
            <a:r>
              <a:rPr lang="en-US" altLang="zh-CN" dirty="0"/>
              <a:t>scientific</a:t>
            </a:r>
            <a:r>
              <a:rPr lang="zh-CN" altLang="en-US" dirty="0"/>
              <a:t>，精度值表示有效数字位数。</a:t>
            </a:r>
            <a:endParaRPr lang="en-US" altLang="zh-CN" dirty="0"/>
          </a:p>
          <a:p>
            <a:r>
              <a:rPr lang="zh-CN" altLang="en-US" dirty="0"/>
              <a:t>如果设置了</a:t>
            </a:r>
            <a:r>
              <a:rPr lang="en-US" altLang="zh-CN" dirty="0" err="1"/>
              <a:t>ios_base</a:t>
            </a:r>
            <a:r>
              <a:rPr lang="en-US" altLang="zh-CN" dirty="0"/>
              <a:t>::fixed</a:t>
            </a:r>
            <a:r>
              <a:rPr lang="zh-CN" altLang="en-US" dirty="0"/>
              <a:t>或</a:t>
            </a:r>
            <a:r>
              <a:rPr lang="en-US" altLang="zh-CN" dirty="0" err="1"/>
              <a:t>ios_base</a:t>
            </a:r>
            <a:r>
              <a:rPr lang="en-US" altLang="zh-CN" dirty="0"/>
              <a:t>::scientific</a:t>
            </a:r>
            <a:r>
              <a:rPr lang="zh-CN" altLang="en-US" dirty="0"/>
              <a:t>精度值表示小数点之后的位数。</a:t>
            </a:r>
          </a:p>
        </p:txBody>
      </p:sp>
      <p:sp>
        <p:nvSpPr>
          <p:cNvPr id="2" name="灯片编号占位符 1">
            <a:extLst>
              <a:ext uri="{FF2B5EF4-FFF2-40B4-BE49-F238E27FC236}">
                <a16:creationId xmlns:a16="http://schemas.microsoft.com/office/drawing/2014/main" id="{78EACE9D-6BF1-4CC1-9766-66794FAB8113}"/>
              </a:ext>
            </a:extLst>
          </p:cNvPr>
          <p:cNvSpPr>
            <a:spLocks noGrp="1"/>
          </p:cNvSpPr>
          <p:nvPr>
            <p:ph type="sldNum" sz="quarter" idx="4"/>
          </p:nvPr>
        </p:nvSpPr>
        <p:spPr/>
        <p:txBody>
          <a:bodyPr/>
          <a:lstStyle/>
          <a:p>
            <a:fld id="{1D9F06E4-88F8-4F67-ACDE-950620247153}" type="slidenum">
              <a:rPr lang="zh-CN" altLang="en-US" smtClean="0"/>
              <a:pPr/>
              <a:t>21</a:t>
            </a:fld>
            <a:endParaRPr lang="zh-CN" altLang="en-US"/>
          </a:p>
        </p:txBody>
      </p:sp>
    </p:spTree>
    <p:extLst>
      <p:ext uri="{BB962C8B-B14F-4D97-AF65-F5344CB8AC3E}">
        <p14:creationId xmlns:p14="http://schemas.microsoft.com/office/powerpoint/2010/main" val="3393774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标题 1"/>
          <p:cNvSpPr>
            <a:spLocks noGrp="1"/>
          </p:cNvSpPr>
          <p:nvPr>
            <p:ph type="title"/>
          </p:nvPr>
        </p:nvSpPr>
        <p:spPr>
          <a:xfrm>
            <a:off x="2771800" y="14640"/>
            <a:ext cx="6372200" cy="778768"/>
          </a:xfrm>
        </p:spPr>
        <p:txBody>
          <a:bodyPr/>
          <a:lstStyle/>
          <a:p>
            <a:pPr eaLnBrk="1" hangingPunct="1"/>
            <a:r>
              <a:rPr lang="zh-CN" altLang="en-US" sz="2200" dirty="0"/>
              <a:t>例</a:t>
            </a:r>
            <a:r>
              <a:rPr lang="en-US" altLang="zh-CN" sz="2200" dirty="0"/>
              <a:t>11-4 </a:t>
            </a:r>
            <a:r>
              <a:rPr lang="zh-CN" altLang="en-US" sz="2200" dirty="0"/>
              <a:t>控制输出精度</a:t>
            </a:r>
            <a:r>
              <a:rPr lang="en-US" altLang="zh-CN" sz="2200" dirty="0"/>
              <a:t>——</a:t>
            </a:r>
            <a:r>
              <a:rPr lang="zh-CN" altLang="en-US" sz="2200" dirty="0"/>
              <a:t>未指定</a:t>
            </a:r>
            <a:r>
              <a:rPr lang="en-US" altLang="zh-CN" sz="2200" dirty="0"/>
              <a:t>fixed</a:t>
            </a:r>
            <a:r>
              <a:rPr lang="zh-CN" altLang="en-US" sz="2200" dirty="0"/>
              <a:t>或</a:t>
            </a:r>
            <a:r>
              <a:rPr lang="en-US" altLang="zh-CN" sz="2200" dirty="0"/>
              <a:t>scientific</a:t>
            </a:r>
            <a:endParaRPr lang="zh-CN" altLang="en-US" sz="2200" dirty="0"/>
          </a:p>
        </p:txBody>
      </p:sp>
      <p:sp>
        <p:nvSpPr>
          <p:cNvPr id="3" name="内容占位符 2"/>
          <p:cNvSpPr>
            <a:spLocks noGrp="1"/>
          </p:cNvSpPr>
          <p:nvPr>
            <p:ph idx="1"/>
          </p:nvPr>
        </p:nvSpPr>
        <p:spPr>
          <a:xfrm>
            <a:off x="14067" y="260648"/>
            <a:ext cx="9129933" cy="5442745"/>
          </a:xfrm>
        </p:spPr>
        <p:txBody>
          <a:bodyPr>
            <a:noAutofit/>
          </a:bodyPr>
          <a:lstStyle/>
          <a:p>
            <a:pPr marL="365748" indent="-256024" eaLnBrk="1" fontAlgn="auto" hangingPunct="1">
              <a:spcAft>
                <a:spcPts val="0"/>
              </a:spcAft>
              <a:buClr>
                <a:schemeClr val="accent3"/>
              </a:buClr>
              <a:defRPr/>
            </a:pPr>
            <a:r>
              <a:rPr lang="en-US" altLang="zh-CN" sz="2000" dirty="0"/>
              <a:t>//11_4_1.cpp</a:t>
            </a:r>
          </a:p>
          <a:p>
            <a:pPr marL="365748" indent="-256024" eaLnBrk="1" fontAlgn="auto" hangingPunct="1">
              <a:spcAft>
                <a:spcPts val="0"/>
              </a:spcAft>
              <a:buClr>
                <a:schemeClr val="accent3"/>
              </a:buClr>
              <a:defRPr/>
            </a:pPr>
            <a:r>
              <a:rPr lang="en-US" altLang="zh-CN" sz="2000" dirty="0"/>
              <a:t>#include &lt;</a:t>
            </a:r>
            <a:r>
              <a:rPr lang="en-US" altLang="zh-CN" sz="2000" dirty="0" err="1"/>
              <a:t>iostream</a:t>
            </a:r>
            <a:r>
              <a:rPr lang="en-US" altLang="zh-CN" sz="2000" dirty="0"/>
              <a:t>&gt;</a:t>
            </a:r>
          </a:p>
          <a:p>
            <a:pPr marL="365748" indent="-256024" eaLnBrk="1" fontAlgn="auto" hangingPunct="1">
              <a:spcAft>
                <a:spcPts val="0"/>
              </a:spcAft>
              <a:buClr>
                <a:schemeClr val="accent3"/>
              </a:buClr>
              <a:defRPr/>
            </a:pPr>
            <a:r>
              <a:rPr lang="en-US" altLang="zh-CN" sz="2000" dirty="0"/>
              <a:t>#include &lt;</a:t>
            </a:r>
            <a:r>
              <a:rPr lang="en-US" altLang="zh-CN" sz="2000" dirty="0" err="1"/>
              <a:t>iomanip</a:t>
            </a:r>
            <a:r>
              <a:rPr lang="en-US" altLang="zh-CN" sz="2000" dirty="0"/>
              <a:t>&gt;</a:t>
            </a:r>
          </a:p>
          <a:p>
            <a:pPr marL="365748" indent="-256024" eaLnBrk="1" fontAlgn="auto" hangingPunct="1">
              <a:spcAft>
                <a:spcPts val="0"/>
              </a:spcAft>
              <a:buClr>
                <a:schemeClr val="accent3"/>
              </a:buClr>
              <a:defRPr/>
            </a:pPr>
            <a:r>
              <a:rPr lang="en-US" altLang="zh-CN" sz="2000" dirty="0"/>
              <a:t>#include &lt;string&gt;</a:t>
            </a:r>
          </a:p>
          <a:p>
            <a:pPr marL="365748" indent="-256024" eaLnBrk="1" fontAlgn="auto" hangingPunct="1">
              <a:spcAft>
                <a:spcPts val="0"/>
              </a:spcAft>
              <a:buClr>
                <a:schemeClr val="accent3"/>
              </a:buClr>
              <a:defRPr/>
            </a:pPr>
            <a:r>
              <a:rPr lang="en-US" altLang="zh-CN" sz="2000" dirty="0"/>
              <a:t>using namespace std;</a:t>
            </a:r>
          </a:p>
          <a:p>
            <a:pPr marL="365748" indent="-256024" eaLnBrk="1" fontAlgn="auto" hangingPunct="1">
              <a:spcAft>
                <a:spcPts val="0"/>
              </a:spcAft>
              <a:buClr>
                <a:schemeClr val="accent3"/>
              </a:buClr>
              <a:defRPr/>
            </a:pPr>
            <a:r>
              <a:rPr lang="en-US" altLang="zh-CN" sz="2000" dirty="0"/>
              <a:t> </a:t>
            </a:r>
          </a:p>
          <a:p>
            <a:pPr marL="365748" indent="-256024" eaLnBrk="1" fontAlgn="auto" hangingPunct="1">
              <a:spcAft>
                <a:spcPts val="0"/>
              </a:spcAft>
              <a:buClr>
                <a:schemeClr val="accent3"/>
              </a:buClr>
              <a:defRPr/>
            </a:pPr>
            <a:r>
              <a:rPr lang="en-US" altLang="zh-CN" sz="2000" dirty="0"/>
              <a:t>int main() {</a:t>
            </a:r>
          </a:p>
          <a:p>
            <a:pPr marL="365748" indent="-256024" eaLnBrk="1" fontAlgn="auto" hangingPunct="1">
              <a:spcAft>
                <a:spcPts val="0"/>
              </a:spcAft>
              <a:buClr>
                <a:schemeClr val="accent3"/>
              </a:buClr>
              <a:defRPr/>
            </a:pPr>
            <a:r>
              <a:rPr lang="en-US" altLang="zh-CN" sz="2000" dirty="0"/>
              <a:t>	double values[] = { 1.23, 35.36, 653.7, 4358.24 };</a:t>
            </a:r>
          </a:p>
          <a:p>
            <a:pPr marL="365748" indent="-256024" eaLnBrk="1" fontAlgn="auto" hangingPunct="1">
              <a:spcAft>
                <a:spcPts val="0"/>
              </a:spcAft>
              <a:buClr>
                <a:schemeClr val="accent3"/>
              </a:buClr>
              <a:defRPr/>
            </a:pPr>
            <a:r>
              <a:rPr lang="en-US" altLang="zh-CN" sz="2000" dirty="0"/>
              <a:t>	string names[] = { "</a:t>
            </a:r>
            <a:r>
              <a:rPr lang="en-US" altLang="zh-CN" sz="2000" dirty="0" err="1"/>
              <a:t>Zoot</a:t>
            </a:r>
            <a:r>
              <a:rPr lang="en-US" altLang="zh-CN" sz="2000" dirty="0"/>
              <a:t>", "Jimmy", "Al", "Stan" };</a:t>
            </a:r>
          </a:p>
          <a:p>
            <a:pPr marL="365748" indent="-256024" eaLnBrk="1" fontAlgn="auto" hangingPunct="1">
              <a:spcAft>
                <a:spcPts val="0"/>
              </a:spcAft>
              <a:buClr>
                <a:schemeClr val="accent3"/>
              </a:buClr>
              <a:defRPr/>
            </a:pPr>
            <a:r>
              <a:rPr lang="en-US" altLang="zh-CN" sz="2000" dirty="0"/>
              <a:t>	for (int </a:t>
            </a:r>
            <a:r>
              <a:rPr lang="en-US" altLang="zh-CN" sz="2000" dirty="0" err="1"/>
              <a:t>i</a:t>
            </a:r>
            <a:r>
              <a:rPr lang="en-US" altLang="zh-CN" sz="2000" dirty="0"/>
              <a:t>=0;i&lt;4;i++)</a:t>
            </a:r>
          </a:p>
          <a:p>
            <a:pPr marL="365748" indent="-256024" eaLnBrk="1" fontAlgn="auto" hangingPunct="1">
              <a:spcAft>
                <a:spcPts val="0"/>
              </a:spcAft>
              <a:buClr>
                <a:schemeClr val="accent3"/>
              </a:buClr>
              <a:defRPr/>
            </a:pPr>
            <a:r>
              <a:rPr lang="en-US" altLang="zh-CN" sz="2000" dirty="0"/>
              <a:t>	  </a:t>
            </a:r>
            <a:r>
              <a:rPr lang="en-US" altLang="zh-CN" sz="2000" dirty="0" err="1"/>
              <a:t>cout</a:t>
            </a:r>
            <a:r>
              <a:rPr lang="en-US" altLang="zh-CN" sz="2000" dirty="0"/>
              <a:t> &lt;&lt; </a:t>
            </a:r>
            <a:r>
              <a:rPr lang="en-US" altLang="zh-CN" sz="2000" dirty="0" err="1"/>
              <a:t>setiosflags</a:t>
            </a:r>
            <a:r>
              <a:rPr lang="en-US" altLang="zh-CN" sz="2000" dirty="0"/>
              <a:t>(</a:t>
            </a:r>
            <a:r>
              <a:rPr lang="en-US" altLang="zh-CN" sz="2000" dirty="0" err="1"/>
              <a:t>ios_base</a:t>
            </a:r>
            <a:r>
              <a:rPr lang="en-US" altLang="zh-CN" sz="2000" dirty="0"/>
              <a:t>::left)</a:t>
            </a:r>
          </a:p>
          <a:p>
            <a:pPr marL="365748" indent="-256024" eaLnBrk="1" fontAlgn="auto" hangingPunct="1">
              <a:spcAft>
                <a:spcPts val="0"/>
              </a:spcAft>
              <a:buClr>
                <a:schemeClr val="accent3"/>
              </a:buClr>
              <a:defRPr/>
            </a:pPr>
            <a:r>
              <a:rPr lang="en-US" altLang="zh-CN" sz="2000" dirty="0"/>
              <a:t>		&lt;&lt; </a:t>
            </a:r>
            <a:r>
              <a:rPr lang="en-US" altLang="zh-CN" sz="2000" dirty="0" err="1"/>
              <a:t>setw</a:t>
            </a:r>
            <a:r>
              <a:rPr lang="en-US" altLang="zh-CN" sz="2000" dirty="0"/>
              <a:t>(6) &lt;&lt; names[</a:t>
            </a:r>
            <a:r>
              <a:rPr lang="en-US" altLang="zh-CN" sz="2000" dirty="0" err="1"/>
              <a:t>i</a:t>
            </a:r>
            <a:r>
              <a:rPr lang="en-US" altLang="zh-CN" sz="2000" dirty="0"/>
              <a:t>]</a:t>
            </a:r>
          </a:p>
          <a:p>
            <a:pPr marL="365748" indent="-256024" eaLnBrk="1" fontAlgn="auto" hangingPunct="1">
              <a:spcAft>
                <a:spcPts val="0"/>
              </a:spcAft>
              <a:buClr>
                <a:schemeClr val="accent3"/>
              </a:buClr>
              <a:defRPr/>
            </a:pPr>
            <a:r>
              <a:rPr lang="en-US" altLang="zh-CN" sz="2000" dirty="0"/>
              <a:t>		&lt;&lt; </a:t>
            </a:r>
            <a:r>
              <a:rPr lang="en-US" altLang="zh-CN" sz="2000" dirty="0" err="1"/>
              <a:t>resetiosflags</a:t>
            </a:r>
            <a:r>
              <a:rPr lang="en-US" altLang="zh-CN" sz="2000" dirty="0"/>
              <a:t>(</a:t>
            </a:r>
            <a:r>
              <a:rPr lang="en-US" altLang="zh-CN" sz="2000" dirty="0" err="1"/>
              <a:t>ios_base</a:t>
            </a:r>
            <a:r>
              <a:rPr lang="en-US" altLang="zh-CN" sz="2000" dirty="0"/>
              <a:t>::left)//</a:t>
            </a:r>
            <a:r>
              <a:rPr lang="zh-CN" altLang="en-US" sz="2000" dirty="0"/>
              <a:t>清除左对齐设置</a:t>
            </a:r>
            <a:endParaRPr lang="en-US" altLang="zh-CN" sz="2000" dirty="0"/>
          </a:p>
          <a:p>
            <a:pPr marL="365748" indent="-256024" eaLnBrk="1" fontAlgn="auto" hangingPunct="1">
              <a:spcAft>
                <a:spcPts val="0"/>
              </a:spcAft>
              <a:buClr>
                <a:schemeClr val="accent3"/>
              </a:buClr>
              <a:defRPr/>
            </a:pPr>
            <a:r>
              <a:rPr lang="en-US" altLang="zh-CN" sz="2000" dirty="0"/>
              <a:t>		&lt;&lt; </a:t>
            </a:r>
            <a:r>
              <a:rPr lang="en-US" altLang="zh-CN" sz="2000" dirty="0" err="1"/>
              <a:t>setw</a:t>
            </a:r>
            <a:r>
              <a:rPr lang="en-US" altLang="zh-CN" sz="2000" dirty="0"/>
              <a:t>(10) &lt;&lt; </a:t>
            </a:r>
            <a:r>
              <a:rPr lang="en-US" altLang="zh-CN" sz="2000" dirty="0" err="1">
                <a:solidFill>
                  <a:srgbClr val="C00000"/>
                </a:solidFill>
              </a:rPr>
              <a:t>setprecision</a:t>
            </a:r>
            <a:r>
              <a:rPr lang="en-US" altLang="zh-CN" sz="2000" dirty="0">
                <a:solidFill>
                  <a:srgbClr val="C00000"/>
                </a:solidFill>
              </a:rPr>
              <a:t>(1)</a:t>
            </a:r>
            <a:r>
              <a:rPr lang="en-US" altLang="zh-CN" sz="2000" dirty="0"/>
              <a:t> &lt;&lt; values[</a:t>
            </a:r>
            <a:r>
              <a:rPr lang="en-US" altLang="zh-CN" sz="2000" dirty="0" err="1"/>
              <a:t>i</a:t>
            </a:r>
            <a:r>
              <a:rPr lang="en-US" altLang="zh-CN" sz="2000" dirty="0"/>
              <a:t>] &lt;&lt; </a:t>
            </a:r>
            <a:r>
              <a:rPr lang="en-US" altLang="zh-CN" sz="2000" dirty="0" err="1"/>
              <a:t>endl</a:t>
            </a:r>
            <a:r>
              <a:rPr lang="en-US" altLang="zh-CN" sz="2000" dirty="0"/>
              <a:t>;</a:t>
            </a:r>
          </a:p>
          <a:p>
            <a:pPr marL="365748" indent="-256024" eaLnBrk="1" fontAlgn="auto" hangingPunct="1">
              <a:spcAft>
                <a:spcPts val="0"/>
              </a:spcAft>
              <a:buClr>
                <a:schemeClr val="accent3"/>
              </a:buClr>
              <a:defRPr/>
            </a:pPr>
            <a:r>
              <a:rPr lang="en-US" altLang="zh-CN" sz="2000" dirty="0"/>
              <a:t>	return 0;</a:t>
            </a:r>
          </a:p>
          <a:p>
            <a:pPr marL="365748" indent="-256024" eaLnBrk="1" fontAlgn="auto" hangingPunct="1">
              <a:spcAft>
                <a:spcPts val="0"/>
              </a:spcAft>
              <a:buClr>
                <a:schemeClr val="accent3"/>
              </a:buClr>
              <a:defRPr/>
            </a:pPr>
            <a:r>
              <a:rPr lang="en-US" altLang="zh-CN" sz="2000" dirty="0"/>
              <a:t>}</a:t>
            </a:r>
          </a:p>
        </p:txBody>
      </p:sp>
      <p:sp>
        <p:nvSpPr>
          <p:cNvPr id="31750" name="Text Box 6"/>
          <p:cNvSpPr txBox="1">
            <a:spLocks noChangeArrowheads="1"/>
          </p:cNvSpPr>
          <p:nvPr/>
        </p:nvSpPr>
        <p:spPr bwMode="auto">
          <a:xfrm>
            <a:off x="6444208" y="793408"/>
            <a:ext cx="2520180" cy="1723549"/>
          </a:xfrm>
          <a:prstGeom prst="rect">
            <a:avLst/>
          </a:prstGeom>
          <a:solidFill>
            <a:srgbClr val="FFFF66"/>
          </a:solidFill>
          <a:ln w="12700" cap="sq">
            <a:solidFill>
              <a:schemeClr val="tx1"/>
            </a:solidFill>
            <a:miter lim="800000"/>
            <a:headEnd type="none" w="sm" len="sm"/>
            <a:tailEnd type="none" w="sm" len="sm"/>
          </a:ln>
        </p:spPr>
        <p:txBody>
          <a:bodyPr wrap="square">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lnSpc>
                <a:spcPct val="90000"/>
              </a:lnSpc>
              <a:spcBef>
                <a:spcPct val="20000"/>
              </a:spcBef>
              <a:buClr>
                <a:schemeClr val="accent2"/>
              </a:buClr>
              <a:buSzPct val="80000"/>
              <a:buFont typeface="Wingdings" panose="05000000000000000000" pitchFamily="2" charset="2"/>
              <a:buNone/>
            </a:pPr>
            <a:r>
              <a:rPr lang="zh-CN" altLang="en-US" sz="2000" dirty="0"/>
              <a:t>输出结果：</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Zoot           1</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Jimmy     4e+001</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Al        7e+002</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dirty="0">
                <a:latin typeface="Consolas" panose="020B0609020204030204" pitchFamily="49" charset="0"/>
                <a:ea typeface="宋体" panose="02010600030101010101" pitchFamily="2" charset="-122"/>
              </a:rPr>
              <a:t>Stan      4e+003</a:t>
            </a:r>
          </a:p>
        </p:txBody>
      </p:sp>
    </p:spTree>
    <p:extLst>
      <p:ext uri="{BB962C8B-B14F-4D97-AF65-F5344CB8AC3E}">
        <p14:creationId xmlns:p14="http://schemas.microsoft.com/office/powerpoint/2010/main" val="2226483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1"/>
          <p:cNvSpPr>
            <a:spLocks noGrp="1"/>
          </p:cNvSpPr>
          <p:nvPr>
            <p:ph type="title"/>
          </p:nvPr>
        </p:nvSpPr>
        <p:spPr>
          <a:xfrm>
            <a:off x="3995936" y="0"/>
            <a:ext cx="5148064" cy="778768"/>
          </a:xfrm>
        </p:spPr>
        <p:txBody>
          <a:bodyPr/>
          <a:lstStyle/>
          <a:p>
            <a:pPr eaLnBrk="1" hangingPunct="1"/>
            <a:r>
              <a:rPr lang="zh-CN" altLang="en-US" sz="2400" dirty="0"/>
              <a:t>例</a:t>
            </a:r>
            <a:r>
              <a:rPr lang="en-US" altLang="zh-CN" sz="2400" dirty="0"/>
              <a:t>11-4 </a:t>
            </a:r>
            <a:r>
              <a:rPr lang="zh-CN" altLang="en-US" sz="2400" dirty="0"/>
              <a:t>控制输出精度</a:t>
            </a:r>
            <a:r>
              <a:rPr lang="en-US" altLang="zh-CN" sz="2400" dirty="0"/>
              <a:t>——</a:t>
            </a:r>
            <a:r>
              <a:rPr lang="zh-CN" altLang="en-US" sz="2400" dirty="0"/>
              <a:t>指定</a:t>
            </a:r>
            <a:r>
              <a:rPr lang="en-US" altLang="zh-CN" sz="2400" dirty="0"/>
              <a:t>fixed</a:t>
            </a:r>
            <a:endParaRPr lang="zh-CN" altLang="en-US" sz="2400" dirty="0"/>
          </a:p>
        </p:txBody>
      </p:sp>
      <p:sp>
        <p:nvSpPr>
          <p:cNvPr id="3" name="内容占位符 2"/>
          <p:cNvSpPr>
            <a:spLocks noGrp="1"/>
          </p:cNvSpPr>
          <p:nvPr>
            <p:ph idx="1"/>
          </p:nvPr>
        </p:nvSpPr>
        <p:spPr>
          <a:xfrm>
            <a:off x="-108519" y="260648"/>
            <a:ext cx="10170096" cy="5370737"/>
          </a:xfrm>
        </p:spPr>
        <p:txBody>
          <a:bodyPr>
            <a:noAutofit/>
          </a:bodyPr>
          <a:lstStyle/>
          <a:p>
            <a:pPr marL="365748" indent="-256024" eaLnBrk="1" fontAlgn="auto" hangingPunct="1">
              <a:spcAft>
                <a:spcPts val="0"/>
              </a:spcAft>
              <a:buClr>
                <a:schemeClr val="accent3"/>
              </a:buClr>
              <a:defRPr/>
            </a:pPr>
            <a:r>
              <a:rPr lang="en-US" altLang="zh-CN" sz="2000" dirty="0"/>
              <a:t>//11_4_2.cpp</a:t>
            </a:r>
          </a:p>
          <a:p>
            <a:pPr marL="365748" indent="-256024" eaLnBrk="1" fontAlgn="auto" hangingPunct="1">
              <a:spcAft>
                <a:spcPts val="0"/>
              </a:spcAft>
              <a:buClr>
                <a:schemeClr val="accent3"/>
              </a:buClr>
              <a:defRPr/>
            </a:pPr>
            <a:r>
              <a:rPr lang="en-US" altLang="zh-CN" sz="2000" dirty="0"/>
              <a:t>#include &lt;</a:t>
            </a:r>
            <a:r>
              <a:rPr lang="en-US" altLang="zh-CN" sz="2000" dirty="0" err="1"/>
              <a:t>iostream</a:t>
            </a:r>
            <a:r>
              <a:rPr lang="en-US" altLang="zh-CN" sz="2000" dirty="0"/>
              <a:t>&gt;</a:t>
            </a:r>
          </a:p>
          <a:p>
            <a:pPr marL="365748" indent="-256024" eaLnBrk="1" fontAlgn="auto" hangingPunct="1">
              <a:spcAft>
                <a:spcPts val="0"/>
              </a:spcAft>
              <a:buClr>
                <a:schemeClr val="accent3"/>
              </a:buClr>
              <a:defRPr/>
            </a:pPr>
            <a:r>
              <a:rPr lang="en-US" altLang="zh-CN" sz="2000" dirty="0"/>
              <a:t>#include &lt;</a:t>
            </a:r>
            <a:r>
              <a:rPr lang="en-US" altLang="zh-CN" sz="2000" dirty="0" err="1"/>
              <a:t>iomanip</a:t>
            </a:r>
            <a:r>
              <a:rPr lang="en-US" altLang="zh-CN" sz="2000" dirty="0"/>
              <a:t>&gt;</a:t>
            </a:r>
          </a:p>
          <a:p>
            <a:pPr marL="365748" indent="-256024" eaLnBrk="1" fontAlgn="auto" hangingPunct="1">
              <a:spcAft>
                <a:spcPts val="0"/>
              </a:spcAft>
              <a:buClr>
                <a:schemeClr val="accent3"/>
              </a:buClr>
              <a:defRPr/>
            </a:pPr>
            <a:r>
              <a:rPr lang="en-US" altLang="zh-CN" sz="2000" dirty="0"/>
              <a:t>#include &lt;string&gt;</a:t>
            </a:r>
          </a:p>
          <a:p>
            <a:pPr marL="365748" indent="-256024" eaLnBrk="1" fontAlgn="auto" hangingPunct="1">
              <a:spcAft>
                <a:spcPts val="0"/>
              </a:spcAft>
              <a:buClr>
                <a:schemeClr val="accent3"/>
              </a:buClr>
              <a:defRPr/>
            </a:pPr>
            <a:r>
              <a:rPr lang="en-US" altLang="zh-CN" sz="2000" dirty="0"/>
              <a:t>using namespace std;</a:t>
            </a:r>
          </a:p>
          <a:p>
            <a:pPr marL="365748" indent="-256024" eaLnBrk="1" fontAlgn="auto" hangingPunct="1">
              <a:spcAft>
                <a:spcPts val="0"/>
              </a:spcAft>
              <a:buClr>
                <a:schemeClr val="accent3"/>
              </a:buClr>
              <a:defRPr/>
            </a:pPr>
            <a:r>
              <a:rPr lang="en-US" altLang="zh-CN" sz="2000" dirty="0"/>
              <a:t>int main() {</a:t>
            </a:r>
          </a:p>
          <a:p>
            <a:pPr marL="365748" indent="-256024" eaLnBrk="1" fontAlgn="auto" hangingPunct="1">
              <a:spcAft>
                <a:spcPts val="0"/>
              </a:spcAft>
              <a:buClr>
                <a:schemeClr val="accent3"/>
              </a:buClr>
              <a:defRPr/>
            </a:pPr>
            <a:r>
              <a:rPr lang="en-US" altLang="zh-CN" sz="2000" dirty="0"/>
              <a:t>	double values[] = { 1.23, 35.36, 653.7, 4358.24 };</a:t>
            </a:r>
          </a:p>
          <a:p>
            <a:pPr marL="365748" indent="-256024" eaLnBrk="1" fontAlgn="auto" hangingPunct="1">
              <a:spcAft>
                <a:spcPts val="0"/>
              </a:spcAft>
              <a:buClr>
                <a:schemeClr val="accent3"/>
              </a:buClr>
              <a:defRPr/>
            </a:pPr>
            <a:r>
              <a:rPr lang="en-US" altLang="zh-CN" sz="2000" dirty="0"/>
              <a:t>	string names[] = { "</a:t>
            </a:r>
            <a:r>
              <a:rPr lang="en-US" altLang="zh-CN" sz="2000" dirty="0" err="1"/>
              <a:t>Zoot</a:t>
            </a:r>
            <a:r>
              <a:rPr lang="en-US" altLang="zh-CN" sz="2000" dirty="0"/>
              <a:t>", "Jimmy", "Al", "Stan" };</a:t>
            </a:r>
          </a:p>
          <a:p>
            <a:pPr marL="365748" indent="-256024" eaLnBrk="1" fontAlgn="auto" hangingPunct="1">
              <a:spcAft>
                <a:spcPts val="0"/>
              </a:spcAft>
              <a:buClr>
                <a:schemeClr val="accent3"/>
              </a:buClr>
              <a:defRPr/>
            </a:pPr>
            <a:r>
              <a:rPr lang="en-US" altLang="zh-CN" sz="2000" dirty="0"/>
              <a:t>	</a:t>
            </a:r>
            <a:r>
              <a:rPr lang="en-US" altLang="zh-CN" sz="2000" dirty="0" err="1">
                <a:solidFill>
                  <a:srgbClr val="003399"/>
                </a:solidFill>
              </a:rPr>
              <a:t>cout</a:t>
            </a:r>
            <a:r>
              <a:rPr lang="en-US" altLang="zh-CN" sz="2000" dirty="0">
                <a:solidFill>
                  <a:srgbClr val="003399"/>
                </a:solidFill>
              </a:rPr>
              <a:t> &lt;&lt; </a:t>
            </a:r>
            <a:r>
              <a:rPr lang="en-US" altLang="zh-CN" sz="2000" dirty="0" err="1">
                <a:solidFill>
                  <a:srgbClr val="003399"/>
                </a:solidFill>
              </a:rPr>
              <a:t>setiosflags</a:t>
            </a:r>
            <a:r>
              <a:rPr lang="en-US" altLang="zh-CN" sz="2000" dirty="0">
                <a:solidFill>
                  <a:srgbClr val="003399"/>
                </a:solidFill>
              </a:rPr>
              <a:t>(</a:t>
            </a:r>
            <a:r>
              <a:rPr lang="en-US" altLang="zh-CN" sz="2000" dirty="0" err="1">
                <a:solidFill>
                  <a:srgbClr val="003399"/>
                </a:solidFill>
              </a:rPr>
              <a:t>ios_base</a:t>
            </a:r>
            <a:r>
              <a:rPr lang="en-US" altLang="zh-CN" sz="2000" dirty="0">
                <a:solidFill>
                  <a:srgbClr val="003399"/>
                </a:solidFill>
              </a:rPr>
              <a:t>::fixed);</a:t>
            </a:r>
            <a:r>
              <a:rPr lang="en-US" altLang="zh-CN" sz="2000" dirty="0"/>
              <a:t>	</a:t>
            </a:r>
          </a:p>
          <a:p>
            <a:pPr marL="365748" indent="-256024" eaLnBrk="1" fontAlgn="auto" hangingPunct="1">
              <a:spcAft>
                <a:spcPts val="0"/>
              </a:spcAft>
              <a:buClr>
                <a:schemeClr val="accent3"/>
              </a:buClr>
              <a:defRPr/>
            </a:pPr>
            <a:r>
              <a:rPr lang="en-US" altLang="zh-CN" sz="2000" dirty="0"/>
              <a:t>	for (int </a:t>
            </a:r>
            <a:r>
              <a:rPr lang="en-US" altLang="zh-CN" sz="2000" dirty="0" err="1"/>
              <a:t>i</a:t>
            </a:r>
            <a:r>
              <a:rPr lang="en-US" altLang="zh-CN" sz="2000" dirty="0"/>
              <a:t>=0;i&lt;4;i++)</a:t>
            </a:r>
          </a:p>
          <a:p>
            <a:pPr marL="365748" indent="-256024" eaLnBrk="1" fontAlgn="auto" hangingPunct="1">
              <a:spcAft>
                <a:spcPts val="0"/>
              </a:spcAft>
              <a:buClr>
                <a:schemeClr val="accent3"/>
              </a:buClr>
              <a:defRPr/>
            </a:pPr>
            <a:r>
              <a:rPr lang="en-US" altLang="zh-CN" sz="2000" dirty="0"/>
              <a:t>	  </a:t>
            </a:r>
            <a:r>
              <a:rPr lang="en-US" altLang="zh-CN" sz="2000" dirty="0" err="1"/>
              <a:t>cout</a:t>
            </a:r>
            <a:r>
              <a:rPr lang="en-US" altLang="zh-CN" sz="2000" dirty="0"/>
              <a:t> &lt;&lt; </a:t>
            </a:r>
            <a:r>
              <a:rPr lang="en-US" altLang="zh-CN" sz="2000" dirty="0" err="1"/>
              <a:t>setiosflags</a:t>
            </a:r>
            <a:r>
              <a:rPr lang="en-US" altLang="zh-CN" sz="2000" dirty="0"/>
              <a:t>(</a:t>
            </a:r>
            <a:r>
              <a:rPr lang="en-US" altLang="zh-CN" sz="2000" dirty="0" err="1"/>
              <a:t>ios_base</a:t>
            </a:r>
            <a:r>
              <a:rPr lang="en-US" altLang="zh-CN" sz="2000" dirty="0"/>
              <a:t>::left)</a:t>
            </a:r>
          </a:p>
          <a:p>
            <a:pPr marL="365748" indent="-256024" eaLnBrk="1" fontAlgn="auto" hangingPunct="1">
              <a:spcAft>
                <a:spcPts val="0"/>
              </a:spcAft>
              <a:buClr>
                <a:schemeClr val="accent3"/>
              </a:buClr>
              <a:defRPr/>
            </a:pPr>
            <a:r>
              <a:rPr lang="en-US" altLang="zh-CN" sz="2000" dirty="0"/>
              <a:t>		&lt;&lt; </a:t>
            </a:r>
            <a:r>
              <a:rPr lang="en-US" altLang="zh-CN" sz="2000" dirty="0" err="1"/>
              <a:t>setw</a:t>
            </a:r>
            <a:r>
              <a:rPr lang="en-US" altLang="zh-CN" sz="2000" dirty="0"/>
              <a:t>(6) &lt;&lt; names[</a:t>
            </a:r>
            <a:r>
              <a:rPr lang="en-US" altLang="zh-CN" sz="2000" dirty="0" err="1"/>
              <a:t>i</a:t>
            </a:r>
            <a:r>
              <a:rPr lang="en-US" altLang="zh-CN" sz="2000" dirty="0"/>
              <a:t>]</a:t>
            </a:r>
          </a:p>
          <a:p>
            <a:pPr marL="365748" indent="-256024" eaLnBrk="1" fontAlgn="auto" hangingPunct="1">
              <a:spcAft>
                <a:spcPts val="0"/>
              </a:spcAft>
              <a:buClr>
                <a:schemeClr val="accent3"/>
              </a:buClr>
              <a:defRPr/>
            </a:pPr>
            <a:r>
              <a:rPr lang="en-US" altLang="zh-CN" sz="2000" dirty="0"/>
              <a:t>		&lt;&lt; </a:t>
            </a:r>
            <a:r>
              <a:rPr lang="en-US" altLang="zh-CN" sz="2000" dirty="0" err="1"/>
              <a:t>resetiosflags</a:t>
            </a:r>
            <a:r>
              <a:rPr lang="en-US" altLang="zh-CN" sz="2000" dirty="0"/>
              <a:t>(</a:t>
            </a:r>
            <a:r>
              <a:rPr lang="en-US" altLang="zh-CN" sz="2000" dirty="0" err="1"/>
              <a:t>ios_base</a:t>
            </a:r>
            <a:r>
              <a:rPr lang="en-US" altLang="zh-CN" sz="2000" dirty="0"/>
              <a:t>::left)//</a:t>
            </a:r>
            <a:r>
              <a:rPr lang="zh-CN" altLang="en-US" sz="2000" dirty="0"/>
              <a:t>清除左对齐设置</a:t>
            </a:r>
            <a:endParaRPr lang="en-US" altLang="zh-CN" sz="2000" dirty="0"/>
          </a:p>
          <a:p>
            <a:pPr marL="365748" indent="-256024" eaLnBrk="1" fontAlgn="auto" hangingPunct="1">
              <a:spcAft>
                <a:spcPts val="0"/>
              </a:spcAft>
              <a:buClr>
                <a:schemeClr val="accent3"/>
              </a:buClr>
              <a:defRPr/>
            </a:pPr>
            <a:r>
              <a:rPr lang="en-US" altLang="zh-CN" sz="2000" dirty="0"/>
              <a:t>		&lt;&lt; </a:t>
            </a:r>
            <a:r>
              <a:rPr lang="en-US" altLang="zh-CN" sz="2000" dirty="0" err="1"/>
              <a:t>setw</a:t>
            </a:r>
            <a:r>
              <a:rPr lang="en-US" altLang="zh-CN" sz="2000" dirty="0"/>
              <a:t>(10) &lt;&lt; </a:t>
            </a:r>
            <a:r>
              <a:rPr lang="en-US" altLang="zh-CN" sz="2000" dirty="0" err="1">
                <a:solidFill>
                  <a:srgbClr val="C00000"/>
                </a:solidFill>
              </a:rPr>
              <a:t>setprecision</a:t>
            </a:r>
            <a:r>
              <a:rPr lang="en-US" altLang="zh-CN" sz="2000" dirty="0">
                <a:solidFill>
                  <a:srgbClr val="C00000"/>
                </a:solidFill>
              </a:rPr>
              <a:t>(1)</a:t>
            </a:r>
            <a:r>
              <a:rPr lang="en-US" altLang="zh-CN" sz="2000" dirty="0"/>
              <a:t> &lt;&lt; values[</a:t>
            </a:r>
            <a:r>
              <a:rPr lang="en-US" altLang="zh-CN" sz="2000" dirty="0" err="1"/>
              <a:t>i</a:t>
            </a:r>
            <a:r>
              <a:rPr lang="en-US" altLang="zh-CN" sz="2000" dirty="0"/>
              <a:t>] &lt;&lt; </a:t>
            </a:r>
            <a:r>
              <a:rPr lang="en-US" altLang="zh-CN" sz="2000" dirty="0" err="1"/>
              <a:t>endl</a:t>
            </a:r>
            <a:r>
              <a:rPr lang="en-US" altLang="zh-CN" sz="2000" dirty="0"/>
              <a:t>;</a:t>
            </a:r>
          </a:p>
          <a:p>
            <a:pPr marL="365748" indent="-256024" eaLnBrk="1" fontAlgn="auto" hangingPunct="1">
              <a:spcAft>
                <a:spcPts val="0"/>
              </a:spcAft>
              <a:buClr>
                <a:schemeClr val="accent3"/>
              </a:buClr>
              <a:defRPr/>
            </a:pPr>
            <a:r>
              <a:rPr lang="en-US" altLang="zh-CN" sz="2000" dirty="0"/>
              <a:t>	return 0;</a:t>
            </a:r>
          </a:p>
          <a:p>
            <a:pPr marL="365748" indent="-256024" eaLnBrk="1" fontAlgn="auto" hangingPunct="1">
              <a:spcAft>
                <a:spcPts val="0"/>
              </a:spcAft>
              <a:buClr>
                <a:schemeClr val="accent3"/>
              </a:buClr>
              <a:defRPr/>
            </a:pPr>
            <a:r>
              <a:rPr lang="en-US" altLang="zh-CN" sz="2000" dirty="0"/>
              <a:t>}</a:t>
            </a:r>
          </a:p>
        </p:txBody>
      </p:sp>
      <p:sp>
        <p:nvSpPr>
          <p:cNvPr id="32774" name="Text Box 6"/>
          <p:cNvSpPr txBox="1">
            <a:spLocks noChangeArrowheads="1"/>
          </p:cNvSpPr>
          <p:nvPr/>
        </p:nvSpPr>
        <p:spPr bwMode="auto">
          <a:xfrm>
            <a:off x="6462234" y="2084241"/>
            <a:ext cx="2736850" cy="1723549"/>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lnSpc>
                <a:spcPct val="90000"/>
              </a:lnSpc>
              <a:spcBef>
                <a:spcPct val="20000"/>
              </a:spcBef>
              <a:buClr>
                <a:schemeClr val="accent2"/>
              </a:buClr>
              <a:buSzPct val="80000"/>
              <a:buFont typeface="Wingdings" panose="05000000000000000000" pitchFamily="2" charset="2"/>
              <a:buNone/>
            </a:pPr>
            <a:r>
              <a:rPr lang="zh-CN" altLang="en-US" sz="2000"/>
              <a:t>输出结果：</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ea typeface="宋体" panose="02010600030101010101" pitchFamily="2" charset="-122"/>
              </a:rPr>
              <a:t>Zoot         1.2</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ea typeface="宋体" panose="02010600030101010101" pitchFamily="2" charset="-122"/>
              </a:rPr>
              <a:t>Jimmy       35.4</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ea typeface="宋体" panose="02010600030101010101" pitchFamily="2" charset="-122"/>
              </a:rPr>
              <a:t>Al         653.7</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ea typeface="宋体" panose="02010600030101010101" pitchFamily="2" charset="-122"/>
              </a:rPr>
              <a:t>Stan      4358.2</a:t>
            </a:r>
          </a:p>
        </p:txBody>
      </p:sp>
    </p:spTree>
    <p:extLst>
      <p:ext uri="{BB962C8B-B14F-4D97-AF65-F5344CB8AC3E}">
        <p14:creationId xmlns:p14="http://schemas.microsoft.com/office/powerpoint/2010/main" val="1114018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标题 1"/>
          <p:cNvSpPr>
            <a:spLocks noGrp="1"/>
          </p:cNvSpPr>
          <p:nvPr>
            <p:ph type="title"/>
          </p:nvPr>
        </p:nvSpPr>
        <p:spPr>
          <a:xfrm>
            <a:off x="3635896" y="57944"/>
            <a:ext cx="5544616" cy="778768"/>
          </a:xfrm>
        </p:spPr>
        <p:txBody>
          <a:bodyPr/>
          <a:lstStyle/>
          <a:p>
            <a:pPr eaLnBrk="1" hangingPunct="1"/>
            <a:r>
              <a:rPr lang="zh-CN" altLang="en-US" sz="2400" dirty="0"/>
              <a:t>例</a:t>
            </a:r>
            <a:r>
              <a:rPr lang="en-US" altLang="zh-CN" sz="2400" dirty="0"/>
              <a:t>11-4</a:t>
            </a:r>
            <a:r>
              <a:rPr lang="zh-CN" altLang="en-US" sz="2400" dirty="0"/>
              <a:t>控制输出精度</a:t>
            </a:r>
            <a:r>
              <a:rPr lang="en-US" altLang="zh-CN" sz="2400" dirty="0"/>
              <a:t>——</a:t>
            </a:r>
            <a:r>
              <a:rPr lang="zh-CN" altLang="en-US" sz="2400" dirty="0"/>
              <a:t>指定</a:t>
            </a:r>
            <a:r>
              <a:rPr lang="en-US" altLang="zh-CN" sz="2400" dirty="0"/>
              <a:t>scientific</a:t>
            </a:r>
            <a:endParaRPr lang="zh-CN" altLang="en-US" sz="2400" dirty="0"/>
          </a:p>
        </p:txBody>
      </p:sp>
      <p:sp>
        <p:nvSpPr>
          <p:cNvPr id="3" name="内容占位符 2"/>
          <p:cNvSpPr>
            <a:spLocks noGrp="1"/>
          </p:cNvSpPr>
          <p:nvPr>
            <p:ph idx="1"/>
          </p:nvPr>
        </p:nvSpPr>
        <p:spPr>
          <a:xfrm>
            <a:off x="-1" y="188640"/>
            <a:ext cx="10061577" cy="5442745"/>
          </a:xfrm>
        </p:spPr>
        <p:txBody>
          <a:bodyPr>
            <a:noAutofit/>
          </a:bodyPr>
          <a:lstStyle/>
          <a:p>
            <a:pPr marL="365748" indent="-256024" eaLnBrk="1" fontAlgn="auto" hangingPunct="1">
              <a:spcAft>
                <a:spcPts val="0"/>
              </a:spcAft>
              <a:buClr>
                <a:schemeClr val="accent3"/>
              </a:buClr>
              <a:defRPr/>
            </a:pPr>
            <a:r>
              <a:rPr lang="en-US" altLang="zh-CN" sz="2000" dirty="0"/>
              <a:t>//11_4_3.cpp</a:t>
            </a:r>
          </a:p>
          <a:p>
            <a:pPr marL="365748" indent="-256024" eaLnBrk="1" fontAlgn="auto" hangingPunct="1">
              <a:spcAft>
                <a:spcPts val="0"/>
              </a:spcAft>
              <a:buClr>
                <a:schemeClr val="accent3"/>
              </a:buClr>
              <a:defRPr/>
            </a:pPr>
            <a:r>
              <a:rPr lang="en-US" altLang="zh-CN" sz="2000" dirty="0"/>
              <a:t>#include &lt;</a:t>
            </a:r>
            <a:r>
              <a:rPr lang="en-US" altLang="zh-CN" sz="2000" dirty="0" err="1"/>
              <a:t>iostream</a:t>
            </a:r>
            <a:r>
              <a:rPr lang="en-US" altLang="zh-CN" sz="2000" dirty="0"/>
              <a:t>&gt;</a:t>
            </a:r>
          </a:p>
          <a:p>
            <a:pPr marL="365748" indent="-256024" eaLnBrk="1" fontAlgn="auto" hangingPunct="1">
              <a:spcAft>
                <a:spcPts val="0"/>
              </a:spcAft>
              <a:buClr>
                <a:schemeClr val="accent3"/>
              </a:buClr>
              <a:defRPr/>
            </a:pPr>
            <a:r>
              <a:rPr lang="en-US" altLang="zh-CN" sz="2000" dirty="0"/>
              <a:t>#include &lt;</a:t>
            </a:r>
            <a:r>
              <a:rPr lang="en-US" altLang="zh-CN" sz="2000" dirty="0" err="1"/>
              <a:t>iomanip</a:t>
            </a:r>
            <a:r>
              <a:rPr lang="en-US" altLang="zh-CN" sz="2000" dirty="0"/>
              <a:t>&gt;</a:t>
            </a:r>
          </a:p>
          <a:p>
            <a:pPr marL="365748" indent="-256024" eaLnBrk="1" fontAlgn="auto" hangingPunct="1">
              <a:spcAft>
                <a:spcPts val="0"/>
              </a:spcAft>
              <a:buClr>
                <a:schemeClr val="accent3"/>
              </a:buClr>
              <a:defRPr/>
            </a:pPr>
            <a:r>
              <a:rPr lang="en-US" altLang="zh-CN" sz="2000" dirty="0"/>
              <a:t>#include &lt;string&gt;</a:t>
            </a:r>
          </a:p>
          <a:p>
            <a:pPr marL="365748" indent="-256024" eaLnBrk="1" fontAlgn="auto" hangingPunct="1">
              <a:spcAft>
                <a:spcPts val="0"/>
              </a:spcAft>
              <a:buClr>
                <a:schemeClr val="accent3"/>
              </a:buClr>
              <a:defRPr/>
            </a:pPr>
            <a:r>
              <a:rPr lang="en-US" altLang="zh-CN" sz="2000" dirty="0"/>
              <a:t>using namespace std;</a:t>
            </a:r>
          </a:p>
          <a:p>
            <a:pPr marL="365748" indent="-256024" eaLnBrk="1" fontAlgn="auto" hangingPunct="1">
              <a:spcAft>
                <a:spcPts val="0"/>
              </a:spcAft>
              <a:buClr>
                <a:schemeClr val="accent3"/>
              </a:buClr>
              <a:defRPr/>
            </a:pPr>
            <a:r>
              <a:rPr lang="en-US" altLang="zh-CN" sz="2000" dirty="0"/>
              <a:t>int main() {</a:t>
            </a:r>
          </a:p>
          <a:p>
            <a:pPr marL="365748" indent="-256024" eaLnBrk="1" fontAlgn="auto" hangingPunct="1">
              <a:spcAft>
                <a:spcPts val="0"/>
              </a:spcAft>
              <a:buClr>
                <a:schemeClr val="accent3"/>
              </a:buClr>
              <a:defRPr/>
            </a:pPr>
            <a:r>
              <a:rPr lang="en-US" altLang="zh-CN" sz="2000" dirty="0"/>
              <a:t>	double values[] = { 1.23, 35.36, 653.7, 4358.24 };</a:t>
            </a:r>
          </a:p>
          <a:p>
            <a:pPr marL="365748" indent="-256024" eaLnBrk="1" fontAlgn="auto" hangingPunct="1">
              <a:spcAft>
                <a:spcPts val="0"/>
              </a:spcAft>
              <a:buClr>
                <a:schemeClr val="accent3"/>
              </a:buClr>
              <a:defRPr/>
            </a:pPr>
            <a:r>
              <a:rPr lang="en-US" altLang="zh-CN" sz="2000" dirty="0"/>
              <a:t>	string names[] = { "</a:t>
            </a:r>
            <a:r>
              <a:rPr lang="en-US" altLang="zh-CN" sz="2000" dirty="0" err="1"/>
              <a:t>Zoot</a:t>
            </a:r>
            <a:r>
              <a:rPr lang="en-US" altLang="zh-CN" sz="2000" dirty="0"/>
              <a:t>", "Jimmy", "Al", "Stan" };</a:t>
            </a:r>
          </a:p>
          <a:p>
            <a:pPr marL="365748" indent="-256024" eaLnBrk="1" fontAlgn="auto" hangingPunct="1">
              <a:spcAft>
                <a:spcPts val="0"/>
              </a:spcAft>
              <a:buClr>
                <a:schemeClr val="accent3"/>
              </a:buClr>
              <a:defRPr/>
            </a:pPr>
            <a:r>
              <a:rPr lang="en-US" altLang="zh-CN" sz="2000" dirty="0"/>
              <a:t>  </a:t>
            </a:r>
            <a:r>
              <a:rPr lang="en-US" altLang="zh-CN" sz="2000" dirty="0" err="1">
                <a:solidFill>
                  <a:srgbClr val="003399"/>
                </a:solidFill>
              </a:rPr>
              <a:t>cout</a:t>
            </a:r>
            <a:r>
              <a:rPr lang="en-US" altLang="zh-CN" sz="2000" dirty="0">
                <a:solidFill>
                  <a:srgbClr val="003399"/>
                </a:solidFill>
              </a:rPr>
              <a:t> &lt;&lt; </a:t>
            </a:r>
            <a:r>
              <a:rPr lang="en-US" altLang="zh-CN" sz="2000" dirty="0" err="1">
                <a:solidFill>
                  <a:srgbClr val="003399"/>
                </a:solidFill>
              </a:rPr>
              <a:t>setiosflags</a:t>
            </a:r>
            <a:r>
              <a:rPr lang="en-US" altLang="zh-CN" sz="2000" dirty="0">
                <a:solidFill>
                  <a:srgbClr val="003399"/>
                </a:solidFill>
              </a:rPr>
              <a:t>(</a:t>
            </a:r>
            <a:r>
              <a:rPr lang="en-US" altLang="zh-CN" sz="2000" dirty="0" err="1">
                <a:solidFill>
                  <a:srgbClr val="003399"/>
                </a:solidFill>
              </a:rPr>
              <a:t>ios_base</a:t>
            </a:r>
            <a:r>
              <a:rPr lang="en-US" altLang="zh-CN" sz="2000" dirty="0">
                <a:solidFill>
                  <a:srgbClr val="003399"/>
                </a:solidFill>
              </a:rPr>
              <a:t>::scientific)</a:t>
            </a:r>
            <a:r>
              <a:rPr lang="en-US" altLang="zh-CN" sz="2000" dirty="0"/>
              <a:t>;</a:t>
            </a:r>
          </a:p>
          <a:p>
            <a:pPr marL="365748" indent="-256024" eaLnBrk="1" fontAlgn="auto" hangingPunct="1">
              <a:spcAft>
                <a:spcPts val="0"/>
              </a:spcAft>
              <a:buClr>
                <a:schemeClr val="accent3"/>
              </a:buClr>
              <a:defRPr/>
            </a:pPr>
            <a:r>
              <a:rPr lang="en-US" altLang="zh-CN" sz="2000" dirty="0"/>
              <a:t>	for (int </a:t>
            </a:r>
            <a:r>
              <a:rPr lang="en-US" altLang="zh-CN" sz="2000" dirty="0" err="1"/>
              <a:t>i</a:t>
            </a:r>
            <a:r>
              <a:rPr lang="en-US" altLang="zh-CN" sz="2000" dirty="0"/>
              <a:t>=0;i&lt;4;i++)</a:t>
            </a:r>
          </a:p>
          <a:p>
            <a:pPr marL="365748" indent="-256024" eaLnBrk="1" fontAlgn="auto" hangingPunct="1">
              <a:spcAft>
                <a:spcPts val="0"/>
              </a:spcAft>
              <a:buClr>
                <a:schemeClr val="accent3"/>
              </a:buClr>
              <a:defRPr/>
            </a:pPr>
            <a:r>
              <a:rPr lang="en-US" altLang="zh-CN" sz="2000" dirty="0"/>
              <a:t>	  </a:t>
            </a:r>
            <a:r>
              <a:rPr lang="en-US" altLang="zh-CN" sz="2000" dirty="0" err="1"/>
              <a:t>cout</a:t>
            </a:r>
            <a:r>
              <a:rPr lang="en-US" altLang="zh-CN" sz="2000" dirty="0"/>
              <a:t> &lt;&lt; </a:t>
            </a:r>
            <a:r>
              <a:rPr lang="en-US" altLang="zh-CN" sz="2000" dirty="0" err="1"/>
              <a:t>setiosflags</a:t>
            </a:r>
            <a:r>
              <a:rPr lang="en-US" altLang="zh-CN" sz="2000" dirty="0"/>
              <a:t>(</a:t>
            </a:r>
            <a:r>
              <a:rPr lang="en-US" altLang="zh-CN" sz="2000" dirty="0" err="1"/>
              <a:t>ios_base</a:t>
            </a:r>
            <a:r>
              <a:rPr lang="en-US" altLang="zh-CN" sz="2000" dirty="0"/>
              <a:t>::left)</a:t>
            </a:r>
          </a:p>
          <a:p>
            <a:pPr marL="365748" indent="-256024" eaLnBrk="1" fontAlgn="auto" hangingPunct="1">
              <a:spcAft>
                <a:spcPts val="0"/>
              </a:spcAft>
              <a:buClr>
                <a:schemeClr val="accent3"/>
              </a:buClr>
              <a:defRPr/>
            </a:pPr>
            <a:r>
              <a:rPr lang="en-US" altLang="zh-CN" sz="2000" dirty="0"/>
              <a:t>		&lt;&lt; </a:t>
            </a:r>
            <a:r>
              <a:rPr lang="en-US" altLang="zh-CN" sz="2000" dirty="0" err="1"/>
              <a:t>setw</a:t>
            </a:r>
            <a:r>
              <a:rPr lang="en-US" altLang="zh-CN" sz="2000" dirty="0"/>
              <a:t>(6) &lt;&lt; names[</a:t>
            </a:r>
            <a:r>
              <a:rPr lang="en-US" altLang="zh-CN" sz="2000" dirty="0" err="1"/>
              <a:t>i</a:t>
            </a:r>
            <a:r>
              <a:rPr lang="en-US" altLang="zh-CN" sz="2000" dirty="0"/>
              <a:t>]</a:t>
            </a:r>
          </a:p>
          <a:p>
            <a:pPr marL="365748" indent="-256024" eaLnBrk="1" fontAlgn="auto" hangingPunct="1">
              <a:spcAft>
                <a:spcPts val="0"/>
              </a:spcAft>
              <a:buClr>
                <a:schemeClr val="accent3"/>
              </a:buClr>
              <a:defRPr/>
            </a:pPr>
            <a:r>
              <a:rPr lang="en-US" altLang="zh-CN" sz="2000" dirty="0"/>
              <a:t>		&lt;&lt; </a:t>
            </a:r>
            <a:r>
              <a:rPr lang="en-US" altLang="zh-CN" sz="2000" dirty="0" err="1"/>
              <a:t>resetiosflags</a:t>
            </a:r>
            <a:r>
              <a:rPr lang="en-US" altLang="zh-CN" sz="2000" dirty="0"/>
              <a:t>(</a:t>
            </a:r>
            <a:r>
              <a:rPr lang="en-US" altLang="zh-CN" sz="2000" dirty="0" err="1"/>
              <a:t>ios_base</a:t>
            </a:r>
            <a:r>
              <a:rPr lang="en-US" altLang="zh-CN" sz="2000" dirty="0"/>
              <a:t>::left)//</a:t>
            </a:r>
            <a:r>
              <a:rPr lang="zh-CN" altLang="en-US" sz="2000" dirty="0"/>
              <a:t>清除左对齐设置</a:t>
            </a:r>
            <a:endParaRPr lang="en-US" altLang="zh-CN" sz="2000" dirty="0"/>
          </a:p>
          <a:p>
            <a:pPr marL="365748" indent="-256024" eaLnBrk="1" fontAlgn="auto" hangingPunct="1">
              <a:spcAft>
                <a:spcPts val="0"/>
              </a:spcAft>
              <a:buClr>
                <a:schemeClr val="accent3"/>
              </a:buClr>
              <a:defRPr/>
            </a:pPr>
            <a:r>
              <a:rPr lang="en-US" altLang="zh-CN" sz="2000" dirty="0"/>
              <a:t>		&lt;&lt; </a:t>
            </a:r>
            <a:r>
              <a:rPr lang="en-US" altLang="zh-CN" sz="2000" dirty="0" err="1"/>
              <a:t>setw</a:t>
            </a:r>
            <a:r>
              <a:rPr lang="en-US" altLang="zh-CN" sz="2000" dirty="0"/>
              <a:t>(10) &lt;&lt; </a:t>
            </a:r>
            <a:r>
              <a:rPr lang="en-US" altLang="zh-CN" sz="2000" dirty="0" err="1">
                <a:solidFill>
                  <a:srgbClr val="C00000"/>
                </a:solidFill>
              </a:rPr>
              <a:t>setprecision</a:t>
            </a:r>
            <a:r>
              <a:rPr lang="en-US" altLang="zh-CN" sz="2000" dirty="0">
                <a:solidFill>
                  <a:srgbClr val="C00000"/>
                </a:solidFill>
              </a:rPr>
              <a:t>(1)</a:t>
            </a:r>
            <a:r>
              <a:rPr lang="en-US" altLang="zh-CN" sz="2000" dirty="0"/>
              <a:t> &lt;&lt; values[</a:t>
            </a:r>
            <a:r>
              <a:rPr lang="en-US" altLang="zh-CN" sz="2000" dirty="0" err="1"/>
              <a:t>i</a:t>
            </a:r>
            <a:r>
              <a:rPr lang="en-US" altLang="zh-CN" sz="2000" dirty="0"/>
              <a:t>] &lt;&lt; </a:t>
            </a:r>
            <a:r>
              <a:rPr lang="en-US" altLang="zh-CN" sz="2000" dirty="0" err="1"/>
              <a:t>endl</a:t>
            </a:r>
            <a:r>
              <a:rPr lang="en-US" altLang="zh-CN" sz="2000" dirty="0"/>
              <a:t>;</a:t>
            </a:r>
          </a:p>
          <a:p>
            <a:pPr marL="365748" indent="-256024" eaLnBrk="1" fontAlgn="auto" hangingPunct="1">
              <a:spcAft>
                <a:spcPts val="0"/>
              </a:spcAft>
              <a:buClr>
                <a:schemeClr val="accent3"/>
              </a:buClr>
              <a:defRPr/>
            </a:pPr>
            <a:r>
              <a:rPr lang="en-US" altLang="zh-CN" sz="2000" dirty="0"/>
              <a:t>	return 0;</a:t>
            </a:r>
          </a:p>
          <a:p>
            <a:pPr marL="365748" indent="-256024" eaLnBrk="1" fontAlgn="auto" hangingPunct="1">
              <a:spcAft>
                <a:spcPts val="0"/>
              </a:spcAft>
              <a:buClr>
                <a:schemeClr val="accent3"/>
              </a:buClr>
              <a:defRPr/>
            </a:pPr>
            <a:r>
              <a:rPr lang="en-US" altLang="zh-CN" sz="2000" dirty="0"/>
              <a:t>}</a:t>
            </a:r>
          </a:p>
        </p:txBody>
      </p:sp>
      <p:sp>
        <p:nvSpPr>
          <p:cNvPr id="33798" name="Text Box 6"/>
          <p:cNvSpPr txBox="1">
            <a:spLocks noChangeArrowheads="1"/>
          </p:cNvSpPr>
          <p:nvPr/>
        </p:nvSpPr>
        <p:spPr bwMode="auto">
          <a:xfrm>
            <a:off x="6444208" y="1772816"/>
            <a:ext cx="2663825" cy="1723549"/>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lnSpc>
                <a:spcPct val="90000"/>
              </a:lnSpc>
              <a:spcBef>
                <a:spcPct val="20000"/>
              </a:spcBef>
              <a:buClr>
                <a:schemeClr val="accent2"/>
              </a:buClr>
              <a:buSzPct val="80000"/>
              <a:buFont typeface="Wingdings" panose="05000000000000000000" pitchFamily="2" charset="2"/>
              <a:buNone/>
            </a:pPr>
            <a:r>
              <a:rPr lang="zh-CN" altLang="en-US" sz="2000"/>
              <a:t>输出结果：</a:t>
            </a:r>
          </a:p>
          <a:p>
            <a:pPr eaLnBrk="1" hangingPunct="1">
              <a:lnSpc>
                <a:spcPct val="90000"/>
              </a:lnSpc>
              <a:spcBef>
                <a:spcPct val="20000"/>
              </a:spcBef>
              <a:buClr>
                <a:schemeClr val="accent2"/>
              </a:buClr>
              <a:buSzPct val="80000"/>
              <a:buFont typeface="Wingdings" panose="05000000000000000000" pitchFamily="2" charset="2"/>
              <a:buNone/>
            </a:pPr>
            <a:r>
              <a:rPr lang="it-IT" altLang="zh-CN" sz="2000">
                <a:latin typeface="Consolas" panose="020B0609020204030204" pitchFamily="49" charset="0"/>
                <a:ea typeface="宋体" panose="02010600030101010101" pitchFamily="2" charset="-122"/>
              </a:rPr>
              <a:t>Zoot    1.2e+000</a:t>
            </a:r>
          </a:p>
          <a:p>
            <a:pPr eaLnBrk="1" hangingPunct="1">
              <a:lnSpc>
                <a:spcPct val="90000"/>
              </a:lnSpc>
              <a:spcBef>
                <a:spcPct val="20000"/>
              </a:spcBef>
              <a:buClr>
                <a:schemeClr val="accent2"/>
              </a:buClr>
              <a:buSzPct val="80000"/>
              <a:buFont typeface="Wingdings" panose="05000000000000000000" pitchFamily="2" charset="2"/>
              <a:buNone/>
            </a:pPr>
            <a:r>
              <a:rPr lang="it-IT" altLang="zh-CN" sz="2000">
                <a:latin typeface="Consolas" panose="020B0609020204030204" pitchFamily="49" charset="0"/>
                <a:ea typeface="宋体" panose="02010600030101010101" pitchFamily="2" charset="-122"/>
              </a:rPr>
              <a:t>Jimmy   3.5e+001</a:t>
            </a:r>
          </a:p>
          <a:p>
            <a:pPr eaLnBrk="1" hangingPunct="1">
              <a:lnSpc>
                <a:spcPct val="90000"/>
              </a:lnSpc>
              <a:spcBef>
                <a:spcPct val="20000"/>
              </a:spcBef>
              <a:buClr>
                <a:schemeClr val="accent2"/>
              </a:buClr>
              <a:buSzPct val="80000"/>
              <a:buFont typeface="Wingdings" panose="05000000000000000000" pitchFamily="2" charset="2"/>
              <a:buNone/>
            </a:pPr>
            <a:r>
              <a:rPr lang="it-IT" altLang="zh-CN" sz="2000">
                <a:latin typeface="Consolas" panose="020B0609020204030204" pitchFamily="49" charset="0"/>
                <a:ea typeface="宋体" panose="02010600030101010101" pitchFamily="2" charset="-122"/>
              </a:rPr>
              <a:t>Al      6.5e+002</a:t>
            </a:r>
          </a:p>
          <a:p>
            <a:pPr eaLnBrk="1" hangingPunct="1">
              <a:lnSpc>
                <a:spcPct val="90000"/>
              </a:lnSpc>
              <a:spcBef>
                <a:spcPct val="20000"/>
              </a:spcBef>
              <a:buClr>
                <a:schemeClr val="accent2"/>
              </a:buClr>
              <a:buSzPct val="80000"/>
              <a:buFont typeface="Wingdings" panose="05000000000000000000" pitchFamily="2" charset="2"/>
              <a:buNone/>
            </a:pPr>
            <a:r>
              <a:rPr lang="it-IT" altLang="zh-CN" sz="2000">
                <a:latin typeface="Consolas" panose="020B0609020204030204" pitchFamily="49" charset="0"/>
                <a:ea typeface="宋体" panose="02010600030101010101" pitchFamily="2" charset="-122"/>
              </a:rPr>
              <a:t>Stan    4.4e+003</a:t>
            </a:r>
          </a:p>
        </p:txBody>
      </p:sp>
    </p:spTree>
    <p:extLst>
      <p:ext uri="{BB962C8B-B14F-4D97-AF65-F5344CB8AC3E}">
        <p14:creationId xmlns:p14="http://schemas.microsoft.com/office/powerpoint/2010/main" val="200917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313" y="1628800"/>
            <a:ext cx="7772400" cy="1362075"/>
          </a:xfrm>
        </p:spPr>
        <p:txBody>
          <a:bodyPr/>
          <a:lstStyle/>
          <a:p>
            <a:r>
              <a:rPr lang="zh-CN" altLang="en-US" dirty="0"/>
              <a:t>文件输出流成员函数</a:t>
            </a:r>
          </a:p>
        </p:txBody>
      </p:sp>
      <p:sp>
        <p:nvSpPr>
          <p:cNvPr id="3" name="文本占位符 2"/>
          <p:cNvSpPr>
            <a:spLocks noGrp="1"/>
          </p:cNvSpPr>
          <p:nvPr>
            <p:ph type="body" idx="1"/>
          </p:nvPr>
        </p:nvSpPr>
        <p:spPr>
          <a:xfrm>
            <a:off x="722313" y="3014684"/>
            <a:ext cx="7772400" cy="1509712"/>
          </a:xfrm>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25</a:t>
            </a:fld>
            <a:endParaRPr lang="en-US" altLang="zh-CN"/>
          </a:p>
        </p:txBody>
      </p:sp>
    </p:spTree>
    <p:extLst>
      <p:ext uri="{BB962C8B-B14F-4D97-AF65-F5344CB8AC3E}">
        <p14:creationId xmlns:p14="http://schemas.microsoft.com/office/powerpoint/2010/main" val="2486930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323528" y="404664"/>
            <a:ext cx="8230076" cy="1066800"/>
          </a:xfrm>
        </p:spPr>
        <p:txBody>
          <a:bodyPr/>
          <a:lstStyle/>
          <a:p>
            <a:r>
              <a:rPr lang="zh-CN" altLang="en-US" dirty="0"/>
              <a:t>文件输出流成员函数的三种类型</a:t>
            </a:r>
          </a:p>
        </p:txBody>
      </p:sp>
      <p:sp>
        <p:nvSpPr>
          <p:cNvPr id="34819" name="内容占位符 2"/>
          <p:cNvSpPr>
            <a:spLocks noGrp="1"/>
          </p:cNvSpPr>
          <p:nvPr>
            <p:ph idx="1"/>
          </p:nvPr>
        </p:nvSpPr>
        <p:spPr>
          <a:xfrm>
            <a:off x="323528" y="1552427"/>
            <a:ext cx="8518108" cy="4143375"/>
          </a:xfrm>
        </p:spPr>
        <p:txBody>
          <a:bodyPr/>
          <a:lstStyle/>
          <a:p>
            <a:pPr>
              <a:spcAft>
                <a:spcPts val="600"/>
              </a:spcAft>
            </a:pPr>
            <a:r>
              <a:rPr lang="zh-CN" altLang="en-US" dirty="0"/>
              <a:t>与操纵符等价的成员函数。</a:t>
            </a:r>
          </a:p>
          <a:p>
            <a:pPr>
              <a:spcAft>
                <a:spcPts val="600"/>
              </a:spcAft>
            </a:pPr>
            <a:r>
              <a:rPr lang="zh-CN" altLang="en-US" dirty="0"/>
              <a:t>执行非格式化写操作的成员函数。</a:t>
            </a:r>
          </a:p>
          <a:p>
            <a:pPr>
              <a:spcAft>
                <a:spcPts val="600"/>
              </a:spcAft>
            </a:pPr>
            <a:r>
              <a:rPr lang="zh-CN" altLang="en-US" dirty="0"/>
              <a:t>其它修改流状态且不同于操纵符或插入运算符的成员函数。</a:t>
            </a:r>
          </a:p>
        </p:txBody>
      </p:sp>
      <p:sp>
        <p:nvSpPr>
          <p:cNvPr id="2" name="灯片编号占位符 1">
            <a:extLst>
              <a:ext uri="{FF2B5EF4-FFF2-40B4-BE49-F238E27FC236}">
                <a16:creationId xmlns:a16="http://schemas.microsoft.com/office/drawing/2014/main" id="{D6DCDC2E-E768-47C9-BA03-93C7DE070C66}"/>
              </a:ext>
            </a:extLst>
          </p:cNvPr>
          <p:cNvSpPr>
            <a:spLocks noGrp="1"/>
          </p:cNvSpPr>
          <p:nvPr>
            <p:ph type="sldNum" sz="quarter" idx="4"/>
          </p:nvPr>
        </p:nvSpPr>
        <p:spPr/>
        <p:txBody>
          <a:bodyPr/>
          <a:lstStyle/>
          <a:p>
            <a:fld id="{1D9F06E4-88F8-4F67-ACDE-950620247153}" type="slidenum">
              <a:rPr lang="zh-CN" altLang="en-US" smtClean="0"/>
              <a:pPr/>
              <a:t>26</a:t>
            </a:fld>
            <a:endParaRPr lang="zh-CN" altLang="en-US"/>
          </a:p>
        </p:txBody>
      </p:sp>
    </p:spTree>
    <p:extLst>
      <p:ext uri="{BB962C8B-B14F-4D97-AF65-F5344CB8AC3E}">
        <p14:creationId xmlns:p14="http://schemas.microsoft.com/office/powerpoint/2010/main" val="411299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79512" y="-27384"/>
            <a:ext cx="8964488" cy="1066799"/>
          </a:xfrm>
        </p:spPr>
        <p:txBody>
          <a:bodyPr/>
          <a:lstStyle/>
          <a:p>
            <a:r>
              <a:rPr lang="zh-CN" altLang="en-US" dirty="0"/>
              <a:t>文件输出流成员函数</a:t>
            </a:r>
          </a:p>
        </p:txBody>
      </p:sp>
      <p:sp>
        <p:nvSpPr>
          <p:cNvPr id="3" name="内容占位符 2"/>
          <p:cNvSpPr>
            <a:spLocks noGrp="1"/>
          </p:cNvSpPr>
          <p:nvPr>
            <p:ph idx="1"/>
          </p:nvPr>
        </p:nvSpPr>
        <p:spPr>
          <a:xfrm>
            <a:off x="179512" y="895399"/>
            <a:ext cx="8964488" cy="4722664"/>
          </a:xfrm>
        </p:spPr>
        <p:txBody>
          <a:bodyPr/>
          <a:lstStyle/>
          <a:p>
            <a:r>
              <a:rPr lang="en-US" altLang="zh-CN" dirty="0"/>
              <a:t>open</a:t>
            </a:r>
            <a:r>
              <a:rPr lang="zh-CN" altLang="en-US" dirty="0"/>
              <a:t>函数</a:t>
            </a:r>
          </a:p>
          <a:p>
            <a:pPr lvl="1"/>
            <a:r>
              <a:rPr lang="zh-CN" altLang="en-US" dirty="0"/>
              <a:t>把流与一个特定的磁盘文件关联起来。</a:t>
            </a:r>
          </a:p>
          <a:p>
            <a:pPr lvl="1"/>
            <a:r>
              <a:rPr lang="zh-CN" altLang="en-US" dirty="0"/>
              <a:t>需要指定打开模式。</a:t>
            </a:r>
          </a:p>
          <a:p>
            <a:r>
              <a:rPr lang="en-US" altLang="zh-CN" dirty="0"/>
              <a:t>put</a:t>
            </a:r>
            <a:r>
              <a:rPr lang="zh-CN" altLang="en-US" dirty="0"/>
              <a:t>函数</a:t>
            </a:r>
          </a:p>
          <a:p>
            <a:pPr lvl="1"/>
            <a:r>
              <a:rPr lang="zh-CN" altLang="en-US" dirty="0"/>
              <a:t>把一个字符写到输出流中。</a:t>
            </a:r>
          </a:p>
          <a:p>
            <a:r>
              <a:rPr lang="en-US" altLang="zh-CN" dirty="0"/>
              <a:t>write</a:t>
            </a:r>
            <a:r>
              <a:rPr lang="zh-CN" altLang="en-US" dirty="0"/>
              <a:t>函数</a:t>
            </a:r>
          </a:p>
          <a:p>
            <a:pPr lvl="1"/>
            <a:r>
              <a:rPr lang="zh-CN" altLang="en-US" dirty="0"/>
              <a:t>把内存中的一块内容写到一个文件输出流中</a:t>
            </a:r>
          </a:p>
          <a:p>
            <a:r>
              <a:rPr lang="en-US" altLang="zh-CN" dirty="0" err="1"/>
              <a:t>seekp</a:t>
            </a:r>
            <a:r>
              <a:rPr lang="zh-CN" altLang="en-US" dirty="0"/>
              <a:t>和</a:t>
            </a:r>
            <a:r>
              <a:rPr lang="en-US" altLang="zh-CN" dirty="0" err="1"/>
              <a:t>tellp</a:t>
            </a:r>
            <a:r>
              <a:rPr lang="zh-CN" altLang="en-US" dirty="0"/>
              <a:t>函数</a:t>
            </a:r>
          </a:p>
          <a:p>
            <a:pPr lvl="1"/>
            <a:r>
              <a:rPr lang="zh-CN" altLang="en-US" dirty="0"/>
              <a:t>操作文件流的内部指针</a:t>
            </a:r>
          </a:p>
          <a:p>
            <a:r>
              <a:rPr lang="en-US" altLang="zh-CN" dirty="0"/>
              <a:t>close</a:t>
            </a:r>
            <a:r>
              <a:rPr lang="zh-CN" altLang="en-US" dirty="0"/>
              <a:t>函数</a:t>
            </a:r>
          </a:p>
          <a:p>
            <a:pPr lvl="1"/>
            <a:r>
              <a:rPr lang="zh-CN" altLang="en-US" dirty="0"/>
              <a:t>关闭与一个文件输出流关联的磁盘文件</a:t>
            </a:r>
          </a:p>
          <a:p>
            <a:r>
              <a:rPr lang="zh-CN" altLang="en-US" dirty="0"/>
              <a:t>错误处理函数</a:t>
            </a:r>
          </a:p>
          <a:p>
            <a:pPr lvl="1"/>
            <a:r>
              <a:rPr lang="zh-CN" altLang="en-US" dirty="0"/>
              <a:t>在写到一个流时进行错误处理</a:t>
            </a:r>
          </a:p>
        </p:txBody>
      </p:sp>
      <p:sp>
        <p:nvSpPr>
          <p:cNvPr id="2" name="灯片编号占位符 1">
            <a:extLst>
              <a:ext uri="{FF2B5EF4-FFF2-40B4-BE49-F238E27FC236}">
                <a16:creationId xmlns:a16="http://schemas.microsoft.com/office/drawing/2014/main" id="{4574C14D-4899-4E65-9AAF-37A4294A57F7}"/>
              </a:ext>
            </a:extLst>
          </p:cNvPr>
          <p:cNvSpPr>
            <a:spLocks noGrp="1"/>
          </p:cNvSpPr>
          <p:nvPr>
            <p:ph type="sldNum" sz="quarter" idx="4"/>
          </p:nvPr>
        </p:nvSpPr>
        <p:spPr/>
        <p:txBody>
          <a:bodyPr/>
          <a:lstStyle/>
          <a:p>
            <a:fld id="{1D9F06E4-88F8-4F67-ACDE-950620247153}" type="slidenum">
              <a:rPr lang="zh-CN" altLang="en-US" smtClean="0"/>
              <a:pPr/>
              <a:t>27</a:t>
            </a:fld>
            <a:endParaRPr lang="zh-CN" altLang="en-US"/>
          </a:p>
        </p:txBody>
      </p:sp>
    </p:spTree>
    <p:extLst>
      <p:ext uri="{BB962C8B-B14F-4D97-AF65-F5344CB8AC3E}">
        <p14:creationId xmlns:p14="http://schemas.microsoft.com/office/powerpoint/2010/main" val="3588516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79512" y="-27384"/>
            <a:ext cx="8964488" cy="1066799"/>
          </a:xfrm>
        </p:spPr>
        <p:txBody>
          <a:bodyPr/>
          <a:lstStyle/>
          <a:p>
            <a:r>
              <a:rPr lang="en-US" altLang="zh-CN" dirty="0"/>
              <a:t>open</a:t>
            </a:r>
            <a:r>
              <a:rPr lang="zh-CN" altLang="en-US" dirty="0"/>
              <a:t>函数</a:t>
            </a:r>
          </a:p>
        </p:txBody>
      </p:sp>
      <p:sp>
        <p:nvSpPr>
          <p:cNvPr id="3" name="内容占位符 2"/>
          <p:cNvSpPr>
            <a:spLocks noGrp="1"/>
          </p:cNvSpPr>
          <p:nvPr>
            <p:ph idx="1"/>
          </p:nvPr>
        </p:nvSpPr>
        <p:spPr>
          <a:xfrm>
            <a:off x="179512" y="1010592"/>
            <a:ext cx="8964488" cy="4722664"/>
          </a:xfrm>
        </p:spPr>
        <p:txBody>
          <a:bodyPr/>
          <a:lstStyle/>
          <a:p>
            <a:r>
              <a:rPr lang="zh-CN" altLang="en-US" sz="2200" dirty="0"/>
              <a:t>如果要使用一个文件输出流</a:t>
            </a:r>
            <a:r>
              <a:rPr lang="en-US" altLang="zh-CN" sz="2200" dirty="0"/>
              <a:t>(</a:t>
            </a:r>
            <a:r>
              <a:rPr lang="en-US" altLang="zh-CN" sz="2200" dirty="0" err="1"/>
              <a:t>ofstream</a:t>
            </a:r>
            <a:r>
              <a:rPr lang="en-US" altLang="zh-CN" sz="2200" dirty="0"/>
              <a:t>)</a:t>
            </a:r>
            <a:r>
              <a:rPr lang="zh-CN" altLang="en-US" sz="2200" dirty="0"/>
              <a:t>，须在构造函数或</a:t>
            </a:r>
            <a:r>
              <a:rPr lang="en-US" altLang="zh-CN" sz="2200" dirty="0"/>
              <a:t>open</a:t>
            </a:r>
            <a:r>
              <a:rPr lang="zh-CN" altLang="en-US" sz="2200" dirty="0"/>
              <a:t>函数中把该流与一个特定的磁盘文件关联起来。</a:t>
            </a:r>
            <a:endParaRPr lang="en-US" altLang="zh-CN" sz="2200" dirty="0"/>
          </a:p>
          <a:p>
            <a:r>
              <a:rPr lang="zh-CN" altLang="en-US" sz="2200" dirty="0"/>
              <a:t>打开文件时，可以指定一个</a:t>
            </a:r>
            <a:r>
              <a:rPr lang="en-US" altLang="zh-CN" sz="2200" dirty="0" err="1"/>
              <a:t>open_mode</a:t>
            </a:r>
            <a:r>
              <a:rPr lang="zh-CN" altLang="en-US" sz="2200" dirty="0"/>
              <a:t>，可以用按位或</a:t>
            </a:r>
            <a:r>
              <a:rPr lang="en-US" altLang="zh-CN" sz="2200" dirty="0"/>
              <a:t>(|)</a:t>
            </a:r>
            <a:r>
              <a:rPr lang="zh-CN" altLang="en-US" sz="2200" dirty="0"/>
              <a:t>运算符组合这些标识，它们作为枚举常量被定义在</a:t>
            </a:r>
            <a:r>
              <a:rPr lang="en-US" altLang="zh-CN" sz="2200" dirty="0" err="1"/>
              <a:t>ios_base</a:t>
            </a:r>
            <a:r>
              <a:rPr lang="zh-CN" altLang="en-US" sz="2200" dirty="0"/>
              <a:t>类中。</a:t>
            </a:r>
            <a:endParaRPr lang="en-US" altLang="zh-CN" sz="2200" dirty="0"/>
          </a:p>
          <a:p>
            <a:pPr lvl="1"/>
            <a:r>
              <a:rPr lang="en-US" altLang="zh-CN" sz="1800" dirty="0" err="1"/>
              <a:t>ofstream</a:t>
            </a:r>
            <a:r>
              <a:rPr lang="en-US" altLang="zh-CN" sz="1800" dirty="0"/>
              <a:t> file(“filename”, </a:t>
            </a:r>
            <a:r>
              <a:rPr lang="en-US" altLang="zh-CN" sz="1800" dirty="0" err="1"/>
              <a:t>ios_based</a:t>
            </a:r>
            <a:r>
              <a:rPr lang="en-US" altLang="zh-CN" sz="1800" dirty="0"/>
              <a:t>::out | </a:t>
            </a:r>
            <a:r>
              <a:rPr lang="en-US" altLang="zh-CN" sz="1800" dirty="0" err="1"/>
              <a:t>ios_base</a:t>
            </a:r>
            <a:r>
              <a:rPr lang="en-US" altLang="zh-CN" sz="1800" dirty="0"/>
              <a:t>::binary);</a:t>
            </a:r>
            <a:endParaRPr lang="zh-CN" altLang="en-US" sz="1800" dirty="0"/>
          </a:p>
        </p:txBody>
      </p:sp>
      <p:sp>
        <p:nvSpPr>
          <p:cNvPr id="2" name="灯片编号占位符 1">
            <a:extLst>
              <a:ext uri="{FF2B5EF4-FFF2-40B4-BE49-F238E27FC236}">
                <a16:creationId xmlns:a16="http://schemas.microsoft.com/office/drawing/2014/main" id="{4574C14D-4899-4E65-9AAF-37A4294A57F7}"/>
              </a:ext>
            </a:extLst>
          </p:cNvPr>
          <p:cNvSpPr>
            <a:spLocks noGrp="1"/>
          </p:cNvSpPr>
          <p:nvPr>
            <p:ph type="sldNum" sz="quarter" idx="4"/>
          </p:nvPr>
        </p:nvSpPr>
        <p:spPr/>
        <p:txBody>
          <a:bodyPr/>
          <a:lstStyle/>
          <a:p>
            <a:fld id="{1D9F06E4-88F8-4F67-ACDE-950620247153}" type="slidenum">
              <a:rPr lang="zh-CN" altLang="en-US" smtClean="0"/>
              <a:pPr/>
              <a:t>28</a:t>
            </a:fld>
            <a:endParaRPr lang="zh-CN" altLang="en-US"/>
          </a:p>
        </p:txBody>
      </p:sp>
      <p:graphicFrame>
        <p:nvGraphicFramePr>
          <p:cNvPr id="4" name="表格 4">
            <a:extLst>
              <a:ext uri="{FF2B5EF4-FFF2-40B4-BE49-F238E27FC236}">
                <a16:creationId xmlns:a16="http://schemas.microsoft.com/office/drawing/2014/main" id="{05420237-3260-3E6C-CCD8-F8E348A6D130}"/>
              </a:ext>
            </a:extLst>
          </p:cNvPr>
          <p:cNvGraphicFramePr>
            <a:graphicFrameLocks noGrp="1"/>
          </p:cNvGraphicFramePr>
          <p:nvPr>
            <p:extLst>
              <p:ext uri="{D42A27DB-BD31-4B8C-83A1-F6EECF244321}">
                <p14:modId xmlns:p14="http://schemas.microsoft.com/office/powerpoint/2010/main" val="2951454490"/>
              </p:ext>
            </p:extLst>
          </p:nvPr>
        </p:nvGraphicFramePr>
        <p:xfrm>
          <a:off x="485684" y="2924944"/>
          <a:ext cx="8352143" cy="2560320"/>
        </p:xfrm>
        <a:graphic>
          <a:graphicData uri="http://schemas.openxmlformats.org/drawingml/2006/table">
            <a:tbl>
              <a:tblPr firstRow="1" bandRow="1">
                <a:tableStyleId>{3B4B98B0-60AC-42C2-AFA5-B58CD77FA1E5}</a:tableStyleId>
              </a:tblPr>
              <a:tblGrid>
                <a:gridCol w="1656185">
                  <a:extLst>
                    <a:ext uri="{9D8B030D-6E8A-4147-A177-3AD203B41FA5}">
                      <a16:colId xmlns:a16="http://schemas.microsoft.com/office/drawing/2014/main" val="1617980240"/>
                    </a:ext>
                  </a:extLst>
                </a:gridCol>
                <a:gridCol w="6695958">
                  <a:extLst>
                    <a:ext uri="{9D8B030D-6E8A-4147-A177-3AD203B41FA5}">
                      <a16:colId xmlns:a16="http://schemas.microsoft.com/office/drawing/2014/main" val="3020544058"/>
                    </a:ext>
                  </a:extLst>
                </a:gridCol>
              </a:tblGrid>
              <a:tr h="298319">
                <a:tc>
                  <a:txBody>
                    <a:bodyPr/>
                    <a:lstStyle/>
                    <a:p>
                      <a:pPr algn="ctr"/>
                      <a:r>
                        <a:rPr lang="zh-CN" altLang="en-US" sz="1400" dirty="0"/>
                        <a:t>标识</a:t>
                      </a:r>
                    </a:p>
                  </a:txBody>
                  <a:tcPr/>
                </a:tc>
                <a:tc>
                  <a:txBody>
                    <a:bodyPr/>
                    <a:lstStyle/>
                    <a:p>
                      <a:pPr algn="ctr"/>
                      <a:r>
                        <a:rPr lang="zh-CN" altLang="en-US" sz="1400" dirty="0"/>
                        <a:t>功能</a:t>
                      </a:r>
                    </a:p>
                  </a:txBody>
                  <a:tcPr/>
                </a:tc>
                <a:extLst>
                  <a:ext uri="{0D108BD9-81ED-4DB2-BD59-A6C34878D82A}">
                    <a16:rowId xmlns:a16="http://schemas.microsoft.com/office/drawing/2014/main" val="2058572499"/>
                  </a:ext>
                </a:extLst>
              </a:tr>
              <a:tr h="298319">
                <a:tc>
                  <a:txBody>
                    <a:bodyPr/>
                    <a:lstStyle/>
                    <a:p>
                      <a:r>
                        <a:rPr lang="en-US" altLang="zh-CN" sz="1400" dirty="0" err="1"/>
                        <a:t>ios_base</a:t>
                      </a:r>
                      <a:r>
                        <a:rPr lang="en-US" altLang="zh-CN" sz="1400" dirty="0"/>
                        <a:t>::app</a:t>
                      </a:r>
                      <a:endParaRPr lang="zh-CN" altLang="en-US" sz="1400" dirty="0"/>
                    </a:p>
                  </a:txBody>
                  <a:tcPr/>
                </a:tc>
                <a:tc>
                  <a:txBody>
                    <a:bodyPr/>
                    <a:lstStyle/>
                    <a:p>
                      <a:r>
                        <a:rPr lang="zh-CN" altLang="en-US" sz="1400" dirty="0"/>
                        <a:t>打开一个输出文件用于在文件尾添加数据</a:t>
                      </a:r>
                    </a:p>
                  </a:txBody>
                  <a:tcPr/>
                </a:tc>
                <a:extLst>
                  <a:ext uri="{0D108BD9-81ED-4DB2-BD59-A6C34878D82A}">
                    <a16:rowId xmlns:a16="http://schemas.microsoft.com/office/drawing/2014/main" val="814244424"/>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ios_base</a:t>
                      </a:r>
                      <a:r>
                        <a:rPr lang="en-US" altLang="zh-CN" sz="1400" dirty="0"/>
                        <a:t>::ate</a:t>
                      </a:r>
                      <a:endParaRPr lang="zh-CN" altLang="en-US" sz="1400" dirty="0"/>
                    </a:p>
                  </a:txBody>
                  <a:tcPr/>
                </a:tc>
                <a:tc>
                  <a:txBody>
                    <a:bodyPr/>
                    <a:lstStyle/>
                    <a:p>
                      <a:r>
                        <a:rPr lang="zh-CN" altLang="en-US" sz="1400" dirty="0"/>
                        <a:t>打开一个现存文件（用于输入或输出）并查找到结尾</a:t>
                      </a:r>
                    </a:p>
                  </a:txBody>
                  <a:tcPr/>
                </a:tc>
                <a:extLst>
                  <a:ext uri="{0D108BD9-81ED-4DB2-BD59-A6C34878D82A}">
                    <a16:rowId xmlns:a16="http://schemas.microsoft.com/office/drawing/2014/main" val="4259869029"/>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ios_base</a:t>
                      </a:r>
                      <a:r>
                        <a:rPr lang="en-US" altLang="zh-CN" sz="1400" dirty="0"/>
                        <a:t>::in</a:t>
                      </a:r>
                      <a:endParaRPr lang="zh-CN" altLang="en-US" sz="1400" dirty="0"/>
                    </a:p>
                  </a:txBody>
                  <a:tcPr/>
                </a:tc>
                <a:tc>
                  <a:txBody>
                    <a:bodyPr/>
                    <a:lstStyle/>
                    <a:p>
                      <a:r>
                        <a:rPr lang="zh-CN" altLang="en-US" sz="1400" dirty="0"/>
                        <a:t>打开一个输入文件，对于一个</a:t>
                      </a:r>
                      <a:r>
                        <a:rPr lang="en-US" altLang="zh-CN" sz="1400" dirty="0" err="1"/>
                        <a:t>ofstream</a:t>
                      </a:r>
                      <a:r>
                        <a:rPr lang="zh-CN" altLang="en-US" sz="1400" dirty="0"/>
                        <a:t>文件，使用</a:t>
                      </a:r>
                      <a:r>
                        <a:rPr lang="en-US" altLang="zh-CN" sz="1400" dirty="0" err="1"/>
                        <a:t>ios_base</a:t>
                      </a:r>
                      <a:r>
                        <a:rPr lang="en-US" altLang="zh-CN" sz="1400" dirty="0"/>
                        <a:t>::in</a:t>
                      </a:r>
                      <a:r>
                        <a:rPr lang="zh-CN" altLang="en-US" sz="1400" dirty="0"/>
                        <a:t>作为一个</a:t>
                      </a:r>
                      <a:r>
                        <a:rPr lang="en-US" altLang="zh-CN" sz="1400" dirty="0" err="1"/>
                        <a:t>open_mode</a:t>
                      </a:r>
                      <a:r>
                        <a:rPr lang="zh-CN" altLang="en-US" sz="1400" dirty="0"/>
                        <a:t>可避免删除一个现存文件中的内容</a:t>
                      </a:r>
                    </a:p>
                  </a:txBody>
                  <a:tcPr/>
                </a:tc>
                <a:extLst>
                  <a:ext uri="{0D108BD9-81ED-4DB2-BD59-A6C34878D82A}">
                    <a16:rowId xmlns:a16="http://schemas.microsoft.com/office/drawing/2014/main" val="108449351"/>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ios_base</a:t>
                      </a:r>
                      <a:r>
                        <a:rPr lang="en-US" altLang="zh-CN" sz="1400" dirty="0"/>
                        <a:t>::out</a:t>
                      </a:r>
                      <a:endParaRPr lang="zh-CN" altLang="en-US" sz="1400" dirty="0"/>
                    </a:p>
                  </a:txBody>
                  <a:tcPr/>
                </a:tc>
                <a:tc>
                  <a:txBody>
                    <a:bodyPr/>
                    <a:lstStyle/>
                    <a:p>
                      <a:r>
                        <a:rPr lang="zh-CN" altLang="en-US" sz="1400" dirty="0"/>
                        <a:t>打开一个，用于输出。对于所有</a:t>
                      </a:r>
                      <a:r>
                        <a:rPr lang="en-US" altLang="zh-CN" sz="1400" dirty="0" err="1"/>
                        <a:t>ofstream</a:t>
                      </a:r>
                      <a:r>
                        <a:rPr lang="zh-CN" altLang="en-US" sz="1400" dirty="0"/>
                        <a:t>对象，此模式是隐含指定的</a:t>
                      </a:r>
                    </a:p>
                  </a:txBody>
                  <a:tcPr/>
                </a:tc>
                <a:extLst>
                  <a:ext uri="{0D108BD9-81ED-4DB2-BD59-A6C34878D82A}">
                    <a16:rowId xmlns:a16="http://schemas.microsoft.com/office/drawing/2014/main" val="2893036507"/>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ios_base</a:t>
                      </a:r>
                      <a:r>
                        <a:rPr lang="en-US" altLang="zh-CN" sz="1400" dirty="0"/>
                        <a:t>::</a:t>
                      </a:r>
                      <a:r>
                        <a:rPr lang="en-US" altLang="zh-CN" sz="1400" dirty="0" err="1"/>
                        <a:t>trunc</a:t>
                      </a:r>
                      <a:endParaRPr lang="zh-CN" altLang="en-US" sz="1400" dirty="0"/>
                    </a:p>
                  </a:txBody>
                  <a:tcPr/>
                </a:tc>
                <a:tc>
                  <a:txBody>
                    <a:bodyPr/>
                    <a:lstStyle/>
                    <a:p>
                      <a:r>
                        <a:rPr lang="zh-CN" altLang="en-US" sz="1400" dirty="0"/>
                        <a:t>打开一个文件，如果他已经存在则删除其中原有的内容。如果制定了</a:t>
                      </a:r>
                      <a:r>
                        <a:rPr lang="en-US" altLang="zh-CN" sz="1400" dirty="0" err="1"/>
                        <a:t>ios_base</a:t>
                      </a:r>
                      <a:r>
                        <a:rPr lang="en-US" altLang="zh-CN" sz="1400" dirty="0"/>
                        <a:t>::out</a:t>
                      </a:r>
                      <a:r>
                        <a:rPr lang="zh-CN" altLang="en-US" sz="1400" dirty="0"/>
                        <a:t>，但没有指定</a:t>
                      </a:r>
                      <a:r>
                        <a:rPr lang="en-US" altLang="zh-CN" sz="1400" dirty="0" err="1"/>
                        <a:t>ios_based</a:t>
                      </a:r>
                      <a:r>
                        <a:rPr lang="en-US" altLang="zh-CN" sz="1400" dirty="0"/>
                        <a:t>::ate</a:t>
                      </a:r>
                      <a:r>
                        <a:rPr lang="zh-CN" altLang="en-US" sz="1400" dirty="0"/>
                        <a:t>、</a:t>
                      </a:r>
                      <a:r>
                        <a:rPr lang="en-US" altLang="zh-CN" sz="1400" dirty="0" err="1"/>
                        <a:t>iso_base</a:t>
                      </a:r>
                      <a:r>
                        <a:rPr lang="en-US" altLang="zh-CN" sz="1400" dirty="0"/>
                        <a:t>::app</a:t>
                      </a:r>
                      <a:r>
                        <a:rPr lang="zh-CN" altLang="en-US" sz="1400" dirty="0"/>
                        <a:t>和</a:t>
                      </a:r>
                      <a:r>
                        <a:rPr lang="en-US" altLang="zh-CN" sz="1400" dirty="0" err="1"/>
                        <a:t>ios_based</a:t>
                      </a:r>
                      <a:r>
                        <a:rPr lang="en-US" altLang="zh-CN" sz="1400" dirty="0"/>
                        <a:t>::in</a:t>
                      </a:r>
                      <a:r>
                        <a:rPr lang="zh-CN" altLang="en-US" sz="1400" dirty="0"/>
                        <a:t>，则隐含为此模式。</a:t>
                      </a:r>
                    </a:p>
                  </a:txBody>
                  <a:tcPr/>
                </a:tc>
                <a:extLst>
                  <a:ext uri="{0D108BD9-81ED-4DB2-BD59-A6C34878D82A}">
                    <a16:rowId xmlns:a16="http://schemas.microsoft.com/office/drawing/2014/main" val="4116628772"/>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ios_base</a:t>
                      </a:r>
                      <a:r>
                        <a:rPr lang="en-US" altLang="zh-CN" sz="1400" dirty="0"/>
                        <a:t>::binary</a:t>
                      </a:r>
                      <a:endParaRPr lang="zh-CN" altLang="en-US" sz="1400" dirty="0"/>
                    </a:p>
                  </a:txBody>
                  <a:tcPr/>
                </a:tc>
                <a:tc>
                  <a:txBody>
                    <a:bodyPr/>
                    <a:lstStyle/>
                    <a:p>
                      <a:r>
                        <a:rPr lang="zh-CN" altLang="en-US" sz="1400" dirty="0"/>
                        <a:t>以二进制模式打开一个文件（默认是文本模式）</a:t>
                      </a:r>
                    </a:p>
                  </a:txBody>
                  <a:tcPr/>
                </a:tc>
                <a:extLst>
                  <a:ext uri="{0D108BD9-81ED-4DB2-BD59-A6C34878D82A}">
                    <a16:rowId xmlns:a16="http://schemas.microsoft.com/office/drawing/2014/main" val="3103666418"/>
                  </a:ext>
                </a:extLst>
              </a:tr>
            </a:tbl>
          </a:graphicData>
        </a:graphic>
      </p:graphicFrame>
    </p:spTree>
    <p:extLst>
      <p:ext uri="{BB962C8B-B14F-4D97-AF65-F5344CB8AC3E}">
        <p14:creationId xmlns:p14="http://schemas.microsoft.com/office/powerpoint/2010/main" val="2652227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79512" y="-27384"/>
            <a:ext cx="8964488" cy="1066799"/>
          </a:xfrm>
        </p:spPr>
        <p:txBody>
          <a:bodyPr/>
          <a:lstStyle/>
          <a:p>
            <a:r>
              <a:rPr lang="en-US" altLang="zh-CN" dirty="0"/>
              <a:t>close</a:t>
            </a:r>
            <a:r>
              <a:rPr lang="zh-CN" altLang="en-US" dirty="0"/>
              <a:t>函数、</a:t>
            </a:r>
            <a:r>
              <a:rPr lang="en-US" altLang="zh-CN" dirty="0"/>
              <a:t>put</a:t>
            </a:r>
            <a:r>
              <a:rPr lang="zh-CN" altLang="en-US" dirty="0"/>
              <a:t>函数、</a:t>
            </a:r>
            <a:r>
              <a:rPr lang="en-US" altLang="zh-CN" dirty="0"/>
              <a:t>write</a:t>
            </a:r>
            <a:r>
              <a:rPr lang="zh-CN" altLang="en-US" dirty="0"/>
              <a:t>函数</a:t>
            </a:r>
          </a:p>
        </p:txBody>
      </p:sp>
      <p:sp>
        <p:nvSpPr>
          <p:cNvPr id="3" name="内容占位符 2"/>
          <p:cNvSpPr>
            <a:spLocks noGrp="1"/>
          </p:cNvSpPr>
          <p:nvPr>
            <p:ph idx="1"/>
          </p:nvPr>
        </p:nvSpPr>
        <p:spPr>
          <a:xfrm>
            <a:off x="179512" y="1010592"/>
            <a:ext cx="8964488" cy="4722664"/>
          </a:xfrm>
        </p:spPr>
        <p:txBody>
          <a:bodyPr/>
          <a:lstStyle/>
          <a:p>
            <a:r>
              <a:rPr lang="en-US" altLang="zh-CN" sz="2000" dirty="0"/>
              <a:t>close</a:t>
            </a:r>
            <a:r>
              <a:rPr lang="zh-CN" altLang="en-US" sz="2000" dirty="0"/>
              <a:t>成员函数关闭与一个文件输出流关联的磁盘文件。</a:t>
            </a:r>
            <a:r>
              <a:rPr lang="zh-CN" altLang="en-US" sz="2000" dirty="0">
                <a:solidFill>
                  <a:schemeClr val="accent3"/>
                </a:solidFill>
              </a:rPr>
              <a:t>文件使用完毕后必须将其关闭以完成所有磁盘输出</a:t>
            </a:r>
            <a:r>
              <a:rPr lang="zh-CN" altLang="en-US" sz="2000" dirty="0"/>
              <a:t>。</a:t>
            </a:r>
            <a:endParaRPr lang="en-US" altLang="zh-CN" sz="2000" dirty="0"/>
          </a:p>
          <a:p>
            <a:pPr lvl="1"/>
            <a:r>
              <a:rPr lang="en-US" altLang="zh-CN" sz="1600" dirty="0" err="1"/>
              <a:t>ofstream</a:t>
            </a:r>
            <a:r>
              <a:rPr lang="zh-CN" altLang="en-US" sz="1600" dirty="0"/>
              <a:t>析构函数会自动完成关闭，但需要在同一流对象上打开另外的文件时，需使用</a:t>
            </a:r>
            <a:r>
              <a:rPr lang="en-US" altLang="zh-CN" sz="1600" dirty="0"/>
              <a:t>close</a:t>
            </a:r>
            <a:r>
              <a:rPr lang="zh-CN" altLang="en-US" sz="1600" dirty="0"/>
              <a:t>函数</a:t>
            </a:r>
            <a:endParaRPr lang="en-US" altLang="zh-CN" sz="1900" dirty="0"/>
          </a:p>
          <a:p>
            <a:endParaRPr lang="en-US" altLang="zh-CN" sz="1900" dirty="0"/>
          </a:p>
          <a:p>
            <a:r>
              <a:rPr lang="en-US" altLang="zh-CN" sz="2000" dirty="0"/>
              <a:t>put</a:t>
            </a:r>
            <a:r>
              <a:rPr lang="zh-CN" altLang="en-US" sz="2000" dirty="0"/>
              <a:t>函数把一个字符写入输出流中</a:t>
            </a:r>
            <a:endParaRPr lang="en-US" altLang="zh-CN" sz="2000" dirty="0"/>
          </a:p>
          <a:p>
            <a:pPr lvl="1"/>
            <a:r>
              <a:rPr lang="en-US" altLang="zh-CN" dirty="0" err="1"/>
              <a:t>cout.put</a:t>
            </a:r>
            <a:r>
              <a:rPr lang="en-US" altLang="zh-CN" dirty="0"/>
              <a:t>(‘A’)</a:t>
            </a:r>
          </a:p>
          <a:p>
            <a:pPr lvl="1"/>
            <a:endParaRPr lang="en-US" altLang="zh-CN" dirty="0"/>
          </a:p>
          <a:p>
            <a:r>
              <a:rPr lang="en-US" altLang="zh-CN" sz="2000" dirty="0"/>
              <a:t>write</a:t>
            </a:r>
            <a:r>
              <a:rPr lang="zh-CN" altLang="en-US" sz="2000" dirty="0"/>
              <a:t>函数把一个内存中的一块内容写到一个文件输出流中，长度参数指出写的字节数。</a:t>
            </a:r>
            <a:endParaRPr lang="en-US" altLang="zh-CN" sz="2000" dirty="0"/>
          </a:p>
          <a:p>
            <a:endParaRPr lang="en-US" altLang="zh-CN" sz="2000" dirty="0"/>
          </a:p>
        </p:txBody>
      </p:sp>
      <p:sp>
        <p:nvSpPr>
          <p:cNvPr id="2" name="灯片编号占位符 1">
            <a:extLst>
              <a:ext uri="{FF2B5EF4-FFF2-40B4-BE49-F238E27FC236}">
                <a16:creationId xmlns:a16="http://schemas.microsoft.com/office/drawing/2014/main" id="{4574C14D-4899-4E65-9AAF-37A4294A57F7}"/>
              </a:ext>
            </a:extLst>
          </p:cNvPr>
          <p:cNvSpPr>
            <a:spLocks noGrp="1"/>
          </p:cNvSpPr>
          <p:nvPr>
            <p:ph type="sldNum" sz="quarter" idx="4"/>
          </p:nvPr>
        </p:nvSpPr>
        <p:spPr/>
        <p:txBody>
          <a:bodyPr/>
          <a:lstStyle/>
          <a:p>
            <a:fld id="{1D9F06E4-88F8-4F67-ACDE-950620247153}" type="slidenum">
              <a:rPr lang="zh-CN" altLang="en-US" smtClean="0"/>
              <a:pPr/>
              <a:t>29</a:t>
            </a:fld>
            <a:endParaRPr lang="zh-CN" altLang="en-US"/>
          </a:p>
        </p:txBody>
      </p:sp>
    </p:spTree>
    <p:extLst>
      <p:ext uri="{BB962C8B-B14F-4D97-AF65-F5344CB8AC3E}">
        <p14:creationId xmlns:p14="http://schemas.microsoft.com/office/powerpoint/2010/main" val="395030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a:t>
            </a:r>
            <a:r>
              <a:rPr lang="zh-CN" altLang="en-US" dirty="0"/>
              <a:t>流的概念</a:t>
            </a:r>
          </a:p>
        </p:txBody>
      </p:sp>
      <p:sp>
        <p:nvSpPr>
          <p:cNvPr id="3" name="文本占位符 2"/>
          <p:cNvSpPr>
            <a:spLocks noGrp="1"/>
          </p:cNvSpPr>
          <p:nvPr>
            <p:ph type="body" idx="1"/>
          </p:nvPr>
        </p:nvSpPr>
        <p:spPr/>
        <p:txBody>
          <a:bodyPr/>
          <a:lstStyle/>
          <a:p>
            <a:r>
              <a:rPr lang="en-US" altLang="zh-CN" dirty="0"/>
              <a:t>C++</a:t>
            </a:r>
            <a:r>
              <a:rPr lang="zh-CN" altLang="en-US" dirty="0"/>
              <a:t>的</a:t>
            </a:r>
            <a:r>
              <a:rPr lang="en-US" altLang="zh-CN" dirty="0"/>
              <a:t>I/O</a:t>
            </a:r>
            <a:r>
              <a:rPr lang="zh-CN" altLang="en-US" dirty="0"/>
              <a:t>流类库是</a:t>
            </a:r>
            <a:r>
              <a:rPr lang="en-US" altLang="zh-CN" dirty="0"/>
              <a:t>C</a:t>
            </a:r>
            <a:r>
              <a:rPr lang="zh-CN" altLang="en-US" dirty="0"/>
              <a:t>语言中</a:t>
            </a:r>
            <a:r>
              <a:rPr lang="en-US" altLang="zh-CN" dirty="0"/>
              <a:t>I/O</a:t>
            </a:r>
            <a:r>
              <a:rPr lang="zh-CN" altLang="en-US" dirty="0"/>
              <a:t>函数在面向对象的程序涉及方法中的一个替换产品</a:t>
            </a:r>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3</a:t>
            </a:fld>
            <a:endParaRPr lang="en-US" altLang="zh-CN"/>
          </a:p>
        </p:txBody>
      </p:sp>
    </p:spTree>
    <p:extLst>
      <p:ext uri="{BB962C8B-B14F-4D97-AF65-F5344CB8AC3E}">
        <p14:creationId xmlns:p14="http://schemas.microsoft.com/office/powerpoint/2010/main" val="823545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标题 1"/>
          <p:cNvSpPr>
            <a:spLocks noGrp="1"/>
          </p:cNvSpPr>
          <p:nvPr>
            <p:ph type="title"/>
          </p:nvPr>
        </p:nvSpPr>
        <p:spPr>
          <a:xfrm>
            <a:off x="5004048" y="16354"/>
            <a:ext cx="4032448" cy="778768"/>
          </a:xfrm>
        </p:spPr>
        <p:txBody>
          <a:bodyPr/>
          <a:lstStyle/>
          <a:p>
            <a:r>
              <a:rPr lang="zh-CN" altLang="en-US" sz="2600" dirty="0"/>
              <a:t>例</a:t>
            </a:r>
            <a:r>
              <a:rPr lang="en-US" altLang="zh-CN" sz="2600" dirty="0"/>
              <a:t>11-5 </a:t>
            </a:r>
            <a:r>
              <a:rPr lang="zh-CN" altLang="en-US" sz="2600" dirty="0"/>
              <a:t>向二进制文件输出</a:t>
            </a:r>
          </a:p>
        </p:txBody>
      </p:sp>
      <p:sp>
        <p:nvSpPr>
          <p:cNvPr id="3" name="内容占位符 2"/>
          <p:cNvSpPr>
            <a:spLocks noGrp="1"/>
          </p:cNvSpPr>
          <p:nvPr>
            <p:ph idx="1"/>
          </p:nvPr>
        </p:nvSpPr>
        <p:spPr>
          <a:xfrm>
            <a:off x="173537" y="548680"/>
            <a:ext cx="8502919" cy="5298729"/>
          </a:xfrm>
        </p:spPr>
        <p:txBody>
          <a:bodyPr/>
          <a:lstStyle/>
          <a:p>
            <a:r>
              <a:rPr lang="en-US" altLang="zh-CN" sz="2000" dirty="0"/>
              <a:t>//11_5.cpp</a:t>
            </a:r>
          </a:p>
          <a:p>
            <a:r>
              <a:rPr lang="en-US" altLang="zh-CN" sz="2000" dirty="0"/>
              <a:t>#include &lt;</a:t>
            </a:r>
            <a:r>
              <a:rPr lang="en-US" altLang="zh-CN" sz="2000" dirty="0" err="1"/>
              <a:t>fstream</a:t>
            </a:r>
            <a:r>
              <a:rPr lang="en-US" altLang="zh-CN" sz="2000" dirty="0"/>
              <a:t>&gt;</a:t>
            </a:r>
          </a:p>
          <a:p>
            <a:r>
              <a:rPr lang="en-US" altLang="zh-CN" sz="2000" dirty="0"/>
              <a:t>using namespace std;</a:t>
            </a:r>
          </a:p>
          <a:p>
            <a:r>
              <a:rPr lang="en-US" altLang="zh-CN" sz="2000" dirty="0"/>
              <a:t>struct Date { </a:t>
            </a:r>
          </a:p>
          <a:p>
            <a:r>
              <a:rPr lang="en-US" altLang="zh-CN" sz="2000" dirty="0"/>
              <a:t>	int </a:t>
            </a:r>
            <a:r>
              <a:rPr lang="en-US" altLang="zh-CN" sz="2000" dirty="0" err="1"/>
              <a:t>mon</a:t>
            </a:r>
            <a:r>
              <a:rPr lang="en-US" altLang="zh-CN" sz="2000" dirty="0"/>
              <a:t>, day, year;  </a:t>
            </a:r>
          </a:p>
          <a:p>
            <a:r>
              <a:rPr lang="en-US" altLang="zh-CN" sz="2000" dirty="0"/>
              <a:t>};</a:t>
            </a:r>
          </a:p>
          <a:p>
            <a:r>
              <a:rPr lang="en-US" altLang="zh-CN" sz="2000" dirty="0"/>
              <a:t>int main() {</a:t>
            </a:r>
          </a:p>
          <a:p>
            <a:r>
              <a:rPr lang="en-US" altLang="zh-CN" sz="2000" dirty="0"/>
              <a:t>	Date dt = { 6, 10, 92 };</a:t>
            </a:r>
          </a:p>
          <a:p>
            <a:r>
              <a:rPr lang="en-US" altLang="zh-CN" sz="2000" dirty="0"/>
              <a:t>	</a:t>
            </a:r>
            <a:r>
              <a:rPr lang="en-US" altLang="zh-CN" sz="2000" dirty="0" err="1"/>
              <a:t>ofstream</a:t>
            </a:r>
            <a:r>
              <a:rPr lang="en-US" altLang="zh-CN" sz="2000" dirty="0"/>
              <a:t> file("date.dat", </a:t>
            </a:r>
            <a:r>
              <a:rPr lang="en-US" altLang="zh-CN" sz="2000" dirty="0" err="1"/>
              <a:t>ios_base</a:t>
            </a:r>
            <a:r>
              <a:rPr lang="en-US" altLang="zh-CN" sz="2000" dirty="0"/>
              <a:t>::binary);</a:t>
            </a:r>
          </a:p>
          <a:p>
            <a:r>
              <a:rPr lang="en-US" altLang="zh-CN" sz="2000" dirty="0"/>
              <a:t>	</a:t>
            </a:r>
            <a:r>
              <a:rPr lang="en-US" altLang="zh-CN" sz="2000" dirty="0" err="1"/>
              <a:t>file.write</a:t>
            </a:r>
            <a:r>
              <a:rPr lang="en-US" altLang="zh-CN" sz="2000" dirty="0"/>
              <a:t>(</a:t>
            </a:r>
            <a:r>
              <a:rPr lang="en-US" altLang="zh-CN" sz="2000" dirty="0" err="1"/>
              <a:t>reinterpret_cast</a:t>
            </a:r>
            <a:r>
              <a:rPr lang="en-US" altLang="zh-CN" sz="2000" dirty="0"/>
              <a:t>&lt;char *&gt;(&amp;dt), </a:t>
            </a:r>
            <a:r>
              <a:rPr lang="en-US" altLang="zh-CN" sz="2000" dirty="0" err="1"/>
              <a:t>sizeof</a:t>
            </a:r>
            <a:r>
              <a:rPr lang="en-US" altLang="zh-CN" sz="2000" dirty="0"/>
              <a:t>(dt));</a:t>
            </a:r>
          </a:p>
          <a:p>
            <a:r>
              <a:rPr lang="en-US" altLang="zh-CN" sz="2000" dirty="0"/>
              <a:t>	</a:t>
            </a:r>
            <a:r>
              <a:rPr lang="en-US" altLang="zh-CN" sz="2000" dirty="0" err="1"/>
              <a:t>file.close</a:t>
            </a:r>
            <a:r>
              <a:rPr lang="en-US" altLang="zh-CN" sz="2000" dirty="0"/>
              <a:t>();</a:t>
            </a:r>
          </a:p>
          <a:p>
            <a:r>
              <a:rPr lang="en-US" altLang="zh-CN" sz="2000" dirty="0"/>
              <a:t>	return 0;</a:t>
            </a:r>
          </a:p>
          <a:p>
            <a:r>
              <a:rPr lang="en-US" altLang="zh-CN" sz="2000" dirty="0"/>
              <a:t>}</a:t>
            </a:r>
          </a:p>
        </p:txBody>
      </p:sp>
      <p:sp>
        <p:nvSpPr>
          <p:cNvPr id="4" name="文本框 3">
            <a:extLst>
              <a:ext uri="{FF2B5EF4-FFF2-40B4-BE49-F238E27FC236}">
                <a16:creationId xmlns:a16="http://schemas.microsoft.com/office/drawing/2014/main" id="{F7F4F32E-BF28-202E-D7E0-41D9F62D59E2}"/>
              </a:ext>
            </a:extLst>
          </p:cNvPr>
          <p:cNvSpPr txBox="1"/>
          <p:nvPr/>
        </p:nvSpPr>
        <p:spPr>
          <a:xfrm>
            <a:off x="3995936" y="908720"/>
            <a:ext cx="4572000" cy="646331"/>
          </a:xfrm>
          <a:prstGeom prst="rect">
            <a:avLst/>
          </a:prstGeom>
          <a:noFill/>
          <a:ln>
            <a:solidFill>
              <a:schemeClr val="accent1"/>
            </a:solidFill>
          </a:ln>
        </p:spPr>
        <p:txBody>
          <a:bodyPr wrap="square">
            <a:spAutoFit/>
          </a:bodyPr>
          <a:lstStyle/>
          <a:p>
            <a:r>
              <a:rPr lang="zh-CN" altLang="en-US" sz="1800" b="0" i="0" spc="0" dirty="0">
                <a:effectLst/>
                <a:latin typeface="微软雅黑" panose="020B0503020204020204" pitchFamily="34" charset="-122"/>
                <a:ea typeface="微软雅黑" panose="020B0503020204020204" pitchFamily="34" charset="-122"/>
              </a:rPr>
              <a:t>序列化：将对象转成一串字节，这一串字节可以保存至文件，也可以通过网络传输。</a:t>
            </a:r>
            <a:endParaRPr lang="zh-CN" altLang="en-US" sz="1800" dirty="0"/>
          </a:p>
        </p:txBody>
      </p:sp>
      <p:sp>
        <p:nvSpPr>
          <p:cNvPr id="5" name="文本框 4">
            <a:extLst>
              <a:ext uri="{FF2B5EF4-FFF2-40B4-BE49-F238E27FC236}">
                <a16:creationId xmlns:a16="http://schemas.microsoft.com/office/drawing/2014/main" id="{C8C104A1-F062-F669-7D6C-F7A4A42B0518}"/>
              </a:ext>
            </a:extLst>
          </p:cNvPr>
          <p:cNvSpPr txBox="1"/>
          <p:nvPr/>
        </p:nvSpPr>
        <p:spPr>
          <a:xfrm>
            <a:off x="3995936" y="1764211"/>
            <a:ext cx="4572000" cy="646331"/>
          </a:xfrm>
          <a:prstGeom prst="rect">
            <a:avLst/>
          </a:prstGeom>
          <a:noFill/>
          <a:ln>
            <a:solidFill>
              <a:schemeClr val="accent1"/>
            </a:solidFill>
          </a:ln>
        </p:spPr>
        <p:txBody>
          <a:bodyPr wrap="square">
            <a:spAutoFit/>
          </a:bodyPr>
          <a:lstStyle/>
          <a:p>
            <a:r>
              <a:rPr lang="en-US" altLang="zh-CN" sz="1800" b="0" i="0" spc="0" dirty="0">
                <a:effectLst/>
                <a:latin typeface="微软雅黑" panose="020B0503020204020204" pitchFamily="34" charset="-122"/>
                <a:ea typeface="微软雅黑" panose="020B0503020204020204" pitchFamily="34" charset="-122"/>
              </a:rPr>
              <a:t>C++</a:t>
            </a:r>
            <a:r>
              <a:rPr lang="zh-CN" altLang="en-US" sz="1800" b="0" i="0" spc="0" dirty="0">
                <a:effectLst/>
                <a:latin typeface="微软雅黑" panose="020B0503020204020204" pitchFamily="34" charset="-122"/>
                <a:ea typeface="微软雅黑" panose="020B0503020204020204" pitchFamily="34" charset="-122"/>
              </a:rPr>
              <a:t>中基于类库中，不支持类的对象进行序列化，但结构体可以，可整体进行输出。</a:t>
            </a:r>
            <a:endParaRPr lang="zh-CN" altLang="en-US" sz="1800" dirty="0"/>
          </a:p>
        </p:txBody>
      </p:sp>
      <p:sp>
        <p:nvSpPr>
          <p:cNvPr id="7" name="对话气泡: 圆角矩形 6">
            <a:extLst>
              <a:ext uri="{FF2B5EF4-FFF2-40B4-BE49-F238E27FC236}">
                <a16:creationId xmlns:a16="http://schemas.microsoft.com/office/drawing/2014/main" id="{65AC5E8D-D89A-168B-014D-503C5DE6986E}"/>
              </a:ext>
            </a:extLst>
          </p:cNvPr>
          <p:cNvSpPr/>
          <p:nvPr/>
        </p:nvSpPr>
        <p:spPr>
          <a:xfrm>
            <a:off x="2627784" y="3979407"/>
            <a:ext cx="2952328" cy="936104"/>
          </a:xfrm>
          <a:prstGeom prst="wedgeRoundRectCallout">
            <a:avLst>
              <a:gd name="adj1" fmla="val -18220"/>
              <a:gd name="adj2" fmla="val -720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临时类型转换，</a:t>
            </a:r>
            <a:r>
              <a:rPr lang="en-US" altLang="zh-CN" sz="1800" dirty="0">
                <a:latin typeface="微软雅黑" panose="020B0503020204020204" pitchFamily="34" charset="-122"/>
                <a:ea typeface="微软雅黑" panose="020B0503020204020204" pitchFamily="34" charset="-122"/>
              </a:rPr>
              <a:t>write</a:t>
            </a:r>
            <a:r>
              <a:rPr lang="zh-CN" altLang="en-US" sz="1800" dirty="0">
                <a:latin typeface="微软雅黑" panose="020B0503020204020204" pitchFamily="34" charset="-122"/>
                <a:ea typeface="微软雅黑" panose="020B0503020204020204" pitchFamily="34" charset="-122"/>
              </a:rPr>
              <a:t>第一个参数的须是字符指针</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79512" y="-27384"/>
            <a:ext cx="8964488" cy="1066799"/>
          </a:xfrm>
        </p:spPr>
        <p:txBody>
          <a:bodyPr/>
          <a:lstStyle/>
          <a:p>
            <a:r>
              <a:rPr lang="en-US" altLang="zh-CN" dirty="0" err="1"/>
              <a:t>seekp</a:t>
            </a:r>
            <a:r>
              <a:rPr lang="zh-CN" altLang="en-US" dirty="0"/>
              <a:t>、</a:t>
            </a:r>
            <a:r>
              <a:rPr lang="en-US" altLang="zh-CN" dirty="0" err="1"/>
              <a:t>tellp</a:t>
            </a:r>
            <a:r>
              <a:rPr lang="zh-CN" altLang="en-US" dirty="0"/>
              <a:t>函数、错误处理函数</a:t>
            </a:r>
          </a:p>
        </p:txBody>
      </p:sp>
      <p:sp>
        <p:nvSpPr>
          <p:cNvPr id="3" name="内容占位符 2"/>
          <p:cNvSpPr>
            <a:spLocks noGrp="1"/>
          </p:cNvSpPr>
          <p:nvPr>
            <p:ph idx="1"/>
          </p:nvPr>
        </p:nvSpPr>
        <p:spPr>
          <a:xfrm>
            <a:off x="179512" y="895399"/>
            <a:ext cx="8964488" cy="4722664"/>
          </a:xfrm>
        </p:spPr>
        <p:txBody>
          <a:bodyPr/>
          <a:lstStyle/>
          <a:p>
            <a:r>
              <a:rPr lang="zh-CN" altLang="en-US" sz="2000" dirty="0"/>
              <a:t>一个文件输出流保存一个内部指针指出下一次写数据的位置。</a:t>
            </a:r>
            <a:endParaRPr lang="en-US" altLang="zh-CN" sz="2000" dirty="0"/>
          </a:p>
          <a:p>
            <a:r>
              <a:rPr lang="en-US" altLang="zh-CN" sz="2000" dirty="0" err="1"/>
              <a:t>seekp</a:t>
            </a:r>
            <a:r>
              <a:rPr lang="zh-CN" altLang="en-US" sz="2000" dirty="0"/>
              <a:t>成员函数设置这个指针，以实现以随机方式向磁盘文件输出。</a:t>
            </a:r>
            <a:endParaRPr lang="en-US" altLang="zh-CN" sz="2000" dirty="0"/>
          </a:p>
          <a:p>
            <a:r>
              <a:rPr lang="en-US" altLang="zh-CN" sz="2000" dirty="0" err="1"/>
              <a:t>tellp</a:t>
            </a:r>
            <a:r>
              <a:rPr lang="zh-CN" altLang="en-US" sz="2000" dirty="0"/>
              <a:t>函数返回该文件位置指针值。</a:t>
            </a:r>
            <a:endParaRPr lang="en-US" altLang="zh-CN" sz="2000" dirty="0"/>
          </a:p>
          <a:p>
            <a:endParaRPr lang="en-US" altLang="zh-CN" sz="2000" dirty="0"/>
          </a:p>
          <a:p>
            <a:r>
              <a:rPr lang="zh-CN" altLang="en-US" sz="2000" dirty="0"/>
              <a:t>错误处理成员函数的作用是在写到一个流时进行错误处理。</a:t>
            </a:r>
            <a:endParaRPr lang="en-US" altLang="zh-CN" sz="2000" dirty="0"/>
          </a:p>
        </p:txBody>
      </p:sp>
      <p:sp>
        <p:nvSpPr>
          <p:cNvPr id="2" name="灯片编号占位符 1">
            <a:extLst>
              <a:ext uri="{FF2B5EF4-FFF2-40B4-BE49-F238E27FC236}">
                <a16:creationId xmlns:a16="http://schemas.microsoft.com/office/drawing/2014/main" id="{4574C14D-4899-4E65-9AAF-37A4294A57F7}"/>
              </a:ext>
            </a:extLst>
          </p:cNvPr>
          <p:cNvSpPr>
            <a:spLocks noGrp="1"/>
          </p:cNvSpPr>
          <p:nvPr>
            <p:ph type="sldNum" sz="quarter" idx="4"/>
          </p:nvPr>
        </p:nvSpPr>
        <p:spPr/>
        <p:txBody>
          <a:bodyPr/>
          <a:lstStyle/>
          <a:p>
            <a:fld id="{1D9F06E4-88F8-4F67-ACDE-950620247153}" type="slidenum">
              <a:rPr lang="zh-CN" altLang="en-US" smtClean="0"/>
              <a:pPr/>
              <a:t>31</a:t>
            </a:fld>
            <a:endParaRPr lang="zh-CN" altLang="en-US"/>
          </a:p>
        </p:txBody>
      </p:sp>
      <p:graphicFrame>
        <p:nvGraphicFramePr>
          <p:cNvPr id="4" name="表格 4">
            <a:extLst>
              <a:ext uri="{FF2B5EF4-FFF2-40B4-BE49-F238E27FC236}">
                <a16:creationId xmlns:a16="http://schemas.microsoft.com/office/drawing/2014/main" id="{60AAA2FA-6292-E3F9-C3BC-154DFB2744EF}"/>
              </a:ext>
            </a:extLst>
          </p:cNvPr>
          <p:cNvGraphicFramePr>
            <a:graphicFrameLocks noGrp="1"/>
          </p:cNvGraphicFramePr>
          <p:nvPr>
            <p:extLst>
              <p:ext uri="{D42A27DB-BD31-4B8C-83A1-F6EECF244321}">
                <p14:modId xmlns:p14="http://schemas.microsoft.com/office/powerpoint/2010/main" val="3811617671"/>
              </p:ext>
            </p:extLst>
          </p:nvPr>
        </p:nvGraphicFramePr>
        <p:xfrm>
          <a:off x="620630" y="2996952"/>
          <a:ext cx="7695786" cy="2346960"/>
        </p:xfrm>
        <a:graphic>
          <a:graphicData uri="http://schemas.openxmlformats.org/drawingml/2006/table">
            <a:tbl>
              <a:tblPr firstRow="1" bandRow="1">
                <a:tableStyleId>{3B4B98B0-60AC-42C2-AFA5-B58CD77FA1E5}</a:tableStyleId>
              </a:tblPr>
              <a:tblGrid>
                <a:gridCol w="1200771">
                  <a:extLst>
                    <a:ext uri="{9D8B030D-6E8A-4147-A177-3AD203B41FA5}">
                      <a16:colId xmlns:a16="http://schemas.microsoft.com/office/drawing/2014/main" val="1617980240"/>
                    </a:ext>
                  </a:extLst>
                </a:gridCol>
                <a:gridCol w="6495015">
                  <a:extLst>
                    <a:ext uri="{9D8B030D-6E8A-4147-A177-3AD203B41FA5}">
                      <a16:colId xmlns:a16="http://schemas.microsoft.com/office/drawing/2014/main" val="3020544058"/>
                    </a:ext>
                  </a:extLst>
                </a:gridCol>
              </a:tblGrid>
              <a:tr h="298319">
                <a:tc>
                  <a:txBody>
                    <a:bodyPr/>
                    <a:lstStyle/>
                    <a:p>
                      <a:pPr algn="ctr"/>
                      <a:r>
                        <a:rPr lang="zh-CN" altLang="en-US" sz="1400" dirty="0"/>
                        <a:t>函数</a:t>
                      </a:r>
                    </a:p>
                  </a:txBody>
                  <a:tcPr/>
                </a:tc>
                <a:tc>
                  <a:txBody>
                    <a:bodyPr/>
                    <a:lstStyle/>
                    <a:p>
                      <a:pPr algn="ctr"/>
                      <a:r>
                        <a:rPr lang="zh-CN" altLang="en-US" sz="1400" dirty="0"/>
                        <a:t>功能及返回值</a:t>
                      </a:r>
                    </a:p>
                  </a:txBody>
                  <a:tcPr/>
                </a:tc>
                <a:extLst>
                  <a:ext uri="{0D108BD9-81ED-4DB2-BD59-A6C34878D82A}">
                    <a16:rowId xmlns:a16="http://schemas.microsoft.com/office/drawing/2014/main" val="2058572499"/>
                  </a:ext>
                </a:extLst>
              </a:tr>
              <a:tr h="298319">
                <a:tc>
                  <a:txBody>
                    <a:bodyPr/>
                    <a:lstStyle/>
                    <a:p>
                      <a:r>
                        <a:rPr lang="en-US" altLang="zh-CN" sz="1400" dirty="0"/>
                        <a:t>bad</a:t>
                      </a:r>
                      <a:endParaRPr lang="zh-CN" altLang="en-US" sz="1400" dirty="0"/>
                    </a:p>
                  </a:txBody>
                  <a:tcPr/>
                </a:tc>
                <a:tc>
                  <a:txBody>
                    <a:bodyPr/>
                    <a:lstStyle/>
                    <a:p>
                      <a:r>
                        <a:rPr lang="zh-CN" altLang="en-US" sz="1400" dirty="0"/>
                        <a:t>如果出现一个不可恢复的错误，则返回一个非</a:t>
                      </a:r>
                      <a:r>
                        <a:rPr lang="en-US" altLang="zh-CN" sz="1400" dirty="0"/>
                        <a:t>0</a:t>
                      </a:r>
                      <a:r>
                        <a:rPr lang="zh-CN" altLang="en-US" sz="1400" dirty="0"/>
                        <a:t>值</a:t>
                      </a:r>
                    </a:p>
                  </a:txBody>
                  <a:tcPr/>
                </a:tc>
                <a:extLst>
                  <a:ext uri="{0D108BD9-81ED-4DB2-BD59-A6C34878D82A}">
                    <a16:rowId xmlns:a16="http://schemas.microsoft.com/office/drawing/2014/main" val="814244424"/>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fail</a:t>
                      </a:r>
                      <a:endParaRPr lang="zh-CN" altLang="en-US" sz="1400" dirty="0"/>
                    </a:p>
                  </a:txBody>
                  <a:tcPr/>
                </a:tc>
                <a:tc>
                  <a:txBody>
                    <a:bodyPr/>
                    <a:lstStyle/>
                    <a:p>
                      <a:r>
                        <a:rPr lang="zh-CN" altLang="en-US" sz="1400" dirty="0"/>
                        <a:t>如果出现一个不可恢复的错误或一个预期的条件，</a:t>
                      </a:r>
                      <a:r>
                        <a:rPr lang="en-US" altLang="zh-CN" sz="1400" dirty="0"/>
                        <a:t>e.g., </a:t>
                      </a:r>
                      <a:r>
                        <a:rPr lang="zh-CN" altLang="en-US" sz="1400" dirty="0"/>
                        <a:t>一个转换错误或文件未找到，则返回一个非</a:t>
                      </a:r>
                      <a:r>
                        <a:rPr lang="en-US" altLang="zh-CN" sz="1400" dirty="0"/>
                        <a:t>0</a:t>
                      </a:r>
                      <a:r>
                        <a:rPr lang="zh-CN" altLang="en-US" sz="1400" dirty="0"/>
                        <a:t>值，在用零参量调用</a:t>
                      </a:r>
                      <a:r>
                        <a:rPr lang="en-US" altLang="zh-CN" sz="1400" dirty="0"/>
                        <a:t>clear</a:t>
                      </a:r>
                      <a:r>
                        <a:rPr lang="zh-CN" altLang="en-US" sz="1400" dirty="0"/>
                        <a:t>之后，错误标记被清除</a:t>
                      </a:r>
                    </a:p>
                  </a:txBody>
                  <a:tcPr/>
                </a:tc>
                <a:extLst>
                  <a:ext uri="{0D108BD9-81ED-4DB2-BD59-A6C34878D82A}">
                    <a16:rowId xmlns:a16="http://schemas.microsoft.com/office/drawing/2014/main" val="4259869029"/>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good</a:t>
                      </a:r>
                      <a:endParaRPr lang="zh-CN" altLang="en-US" sz="1400" dirty="0"/>
                    </a:p>
                  </a:txBody>
                  <a:tcPr/>
                </a:tc>
                <a:tc>
                  <a:txBody>
                    <a:bodyPr/>
                    <a:lstStyle/>
                    <a:p>
                      <a:r>
                        <a:rPr lang="zh-CN" altLang="en-US" sz="1400" dirty="0"/>
                        <a:t>如果所有错误标记和文件结束标记都是清楚的，则返回一个非</a:t>
                      </a:r>
                      <a:r>
                        <a:rPr lang="en-US" altLang="zh-CN" sz="1400" dirty="0"/>
                        <a:t>0</a:t>
                      </a:r>
                      <a:r>
                        <a:rPr lang="zh-CN" altLang="en-US" sz="1400" dirty="0"/>
                        <a:t>值</a:t>
                      </a:r>
                    </a:p>
                  </a:txBody>
                  <a:tcPr/>
                </a:tc>
                <a:extLst>
                  <a:ext uri="{0D108BD9-81ED-4DB2-BD59-A6C34878D82A}">
                    <a16:rowId xmlns:a16="http://schemas.microsoft.com/office/drawing/2014/main" val="108449351"/>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eof</a:t>
                      </a:r>
                      <a:endParaRPr lang="zh-CN" altLang="en-US" sz="1400" dirty="0"/>
                    </a:p>
                  </a:txBody>
                  <a:tcPr/>
                </a:tc>
                <a:tc>
                  <a:txBody>
                    <a:bodyPr/>
                    <a:lstStyle/>
                    <a:p>
                      <a:r>
                        <a:rPr lang="zh-CN" altLang="en-US" sz="1400" dirty="0"/>
                        <a:t>遇到文件结尾条件，则返回一个非</a:t>
                      </a:r>
                      <a:r>
                        <a:rPr lang="en-US" altLang="zh-CN" sz="1400" dirty="0"/>
                        <a:t>0</a:t>
                      </a:r>
                      <a:r>
                        <a:rPr lang="zh-CN" altLang="en-US" sz="1400" dirty="0"/>
                        <a:t>值</a:t>
                      </a:r>
                    </a:p>
                  </a:txBody>
                  <a:tcPr/>
                </a:tc>
                <a:extLst>
                  <a:ext uri="{0D108BD9-81ED-4DB2-BD59-A6C34878D82A}">
                    <a16:rowId xmlns:a16="http://schemas.microsoft.com/office/drawing/2014/main" val="2893036507"/>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clear</a:t>
                      </a:r>
                      <a:endParaRPr lang="zh-CN" altLang="en-US" sz="1400" dirty="0"/>
                    </a:p>
                  </a:txBody>
                  <a:tcPr/>
                </a:tc>
                <a:tc>
                  <a:txBody>
                    <a:bodyPr/>
                    <a:lstStyle/>
                    <a:p>
                      <a:r>
                        <a:rPr lang="zh-CN" altLang="en-US" sz="1400" dirty="0"/>
                        <a:t>设置内部错误状态，如果用默认参量调用，则清楚所有错误位</a:t>
                      </a:r>
                    </a:p>
                  </a:txBody>
                  <a:tcPr/>
                </a:tc>
                <a:extLst>
                  <a:ext uri="{0D108BD9-81ED-4DB2-BD59-A6C34878D82A}">
                    <a16:rowId xmlns:a16="http://schemas.microsoft.com/office/drawing/2014/main" val="4239017422"/>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rdstate</a:t>
                      </a:r>
                      <a:endParaRPr lang="zh-CN" altLang="en-US" sz="1400" dirty="0"/>
                    </a:p>
                  </a:txBody>
                  <a:tcPr/>
                </a:tc>
                <a:tc>
                  <a:txBody>
                    <a:bodyPr/>
                    <a:lstStyle/>
                    <a:p>
                      <a:r>
                        <a:rPr lang="zh-CN" altLang="en-US" sz="1400" dirty="0"/>
                        <a:t>返回当前错误状态</a:t>
                      </a:r>
                    </a:p>
                  </a:txBody>
                  <a:tcPr/>
                </a:tc>
                <a:extLst>
                  <a:ext uri="{0D108BD9-81ED-4DB2-BD59-A6C34878D82A}">
                    <a16:rowId xmlns:a16="http://schemas.microsoft.com/office/drawing/2014/main" val="568106015"/>
                  </a:ext>
                </a:extLst>
              </a:tr>
            </a:tbl>
          </a:graphicData>
        </a:graphic>
      </p:graphicFrame>
    </p:spTree>
    <p:extLst>
      <p:ext uri="{BB962C8B-B14F-4D97-AF65-F5344CB8AC3E}">
        <p14:creationId xmlns:p14="http://schemas.microsoft.com/office/powerpoint/2010/main" val="737892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二进制输出文件</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32</a:t>
            </a:fld>
            <a:endParaRPr lang="en-US" altLang="zh-CN"/>
          </a:p>
        </p:txBody>
      </p:sp>
    </p:spTree>
    <p:extLst>
      <p:ext uri="{BB962C8B-B14F-4D97-AF65-F5344CB8AC3E}">
        <p14:creationId xmlns:p14="http://schemas.microsoft.com/office/powerpoint/2010/main" val="2172637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179512" y="-27384"/>
            <a:ext cx="8964488" cy="1066799"/>
          </a:xfrm>
        </p:spPr>
        <p:txBody>
          <a:bodyPr/>
          <a:lstStyle/>
          <a:p>
            <a:r>
              <a:rPr lang="zh-CN" altLang="en-US" dirty="0"/>
              <a:t>二进制输出文件</a:t>
            </a:r>
          </a:p>
        </p:txBody>
      </p:sp>
      <p:sp>
        <p:nvSpPr>
          <p:cNvPr id="3" name="内容占位符 2"/>
          <p:cNvSpPr>
            <a:spLocks noGrp="1"/>
          </p:cNvSpPr>
          <p:nvPr>
            <p:ph idx="1"/>
          </p:nvPr>
        </p:nvSpPr>
        <p:spPr>
          <a:xfrm>
            <a:off x="179512" y="1111423"/>
            <a:ext cx="8964488" cy="2749625"/>
          </a:xfrm>
        </p:spPr>
        <p:txBody>
          <a:bodyPr/>
          <a:lstStyle/>
          <a:p>
            <a:pPr>
              <a:spcAft>
                <a:spcPts val="600"/>
              </a:spcAft>
            </a:pPr>
            <a:r>
              <a:rPr lang="zh-CN" altLang="en-US" sz="2000" dirty="0"/>
              <a:t>二进制文件是存取效率比较高的一种文件。</a:t>
            </a:r>
            <a:endParaRPr lang="en-US" altLang="zh-CN" sz="2000" dirty="0"/>
          </a:p>
          <a:p>
            <a:pPr>
              <a:spcAft>
                <a:spcPts val="600"/>
              </a:spcAft>
            </a:pPr>
            <a:r>
              <a:rPr lang="zh-CN" altLang="en-US" sz="2000" dirty="0"/>
              <a:t>当我们将信息按照文本格式输出的时候，在输出的过程中，内存的内部存储形式到输出形式之间，有一种格式转换，这种转换需要消耗时间、空间。</a:t>
            </a:r>
            <a:endParaRPr lang="en-US" altLang="zh-CN" sz="2000" dirty="0"/>
          </a:p>
          <a:p>
            <a:pPr>
              <a:spcAft>
                <a:spcPts val="600"/>
              </a:spcAft>
            </a:pPr>
            <a:r>
              <a:rPr lang="zh-CN" altLang="en-US" sz="2000" dirty="0"/>
              <a:t>如果我们存储的数据不是用来直接阅读的，是留给后续的程序去读取和处理的，我们就没有比较把信息转换成文本去存。</a:t>
            </a:r>
            <a:endParaRPr lang="en-US" altLang="zh-CN" sz="2000" dirty="0"/>
          </a:p>
          <a:p>
            <a:pPr>
              <a:spcAft>
                <a:spcPts val="600"/>
              </a:spcAft>
            </a:pPr>
            <a:r>
              <a:rPr lang="zh-CN" altLang="en-US" sz="2000" dirty="0"/>
              <a:t>注意：流的默认输出模式是文本模式。</a:t>
            </a:r>
            <a:endParaRPr lang="en-US" altLang="zh-CN" sz="2200" dirty="0"/>
          </a:p>
          <a:p>
            <a:pPr marL="109533" indent="0">
              <a:spcAft>
                <a:spcPts val="600"/>
              </a:spcAft>
              <a:buNone/>
            </a:pPr>
            <a:endParaRPr lang="en-US" altLang="zh-CN" sz="2200" dirty="0"/>
          </a:p>
        </p:txBody>
      </p:sp>
      <p:sp>
        <p:nvSpPr>
          <p:cNvPr id="2" name="灯片编号占位符 1">
            <a:extLst>
              <a:ext uri="{FF2B5EF4-FFF2-40B4-BE49-F238E27FC236}">
                <a16:creationId xmlns:a16="http://schemas.microsoft.com/office/drawing/2014/main" id="{4574C14D-4899-4E65-9AAF-37A4294A57F7}"/>
              </a:ext>
            </a:extLst>
          </p:cNvPr>
          <p:cNvSpPr>
            <a:spLocks noGrp="1"/>
          </p:cNvSpPr>
          <p:nvPr>
            <p:ph type="sldNum" sz="quarter" idx="4"/>
          </p:nvPr>
        </p:nvSpPr>
        <p:spPr/>
        <p:txBody>
          <a:bodyPr/>
          <a:lstStyle/>
          <a:p>
            <a:fld id="{1D9F06E4-88F8-4F67-ACDE-950620247153}" type="slidenum">
              <a:rPr lang="zh-CN" altLang="en-US" smtClean="0"/>
              <a:pPr/>
              <a:t>33</a:t>
            </a:fld>
            <a:endParaRPr lang="zh-CN" altLang="en-US"/>
          </a:p>
        </p:txBody>
      </p:sp>
      <p:sp>
        <p:nvSpPr>
          <p:cNvPr id="5" name="对话气泡: 椭圆形 4">
            <a:extLst>
              <a:ext uri="{FF2B5EF4-FFF2-40B4-BE49-F238E27FC236}">
                <a16:creationId xmlns:a16="http://schemas.microsoft.com/office/drawing/2014/main" id="{58521061-3FB3-66BB-08BB-0F1B96A0EBF9}"/>
              </a:ext>
            </a:extLst>
          </p:cNvPr>
          <p:cNvSpPr/>
          <p:nvPr/>
        </p:nvSpPr>
        <p:spPr>
          <a:xfrm>
            <a:off x="5754056" y="3573016"/>
            <a:ext cx="2448272" cy="1440160"/>
          </a:xfrm>
          <a:prstGeom prst="wedgeEllipseCallout">
            <a:avLst>
              <a:gd name="adj1" fmla="val -70216"/>
              <a:gd name="adj2" fmla="val -327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t>教材</a:t>
            </a:r>
            <a:r>
              <a:rPr lang="en-US" altLang="zh-CN" sz="1800" dirty="0"/>
              <a:t>P486</a:t>
            </a:r>
            <a:r>
              <a:rPr lang="zh-CN" altLang="en-US" sz="1800" dirty="0"/>
              <a:t>的程序有点问题</a:t>
            </a:r>
          </a:p>
        </p:txBody>
      </p:sp>
    </p:spTree>
    <p:extLst>
      <p:ext uri="{BB962C8B-B14F-4D97-AF65-F5344CB8AC3E}">
        <p14:creationId xmlns:p14="http://schemas.microsoft.com/office/powerpoint/2010/main" val="1656258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向字符串输出</a:t>
            </a:r>
          </a:p>
        </p:txBody>
      </p:sp>
      <p:sp>
        <p:nvSpPr>
          <p:cNvPr id="3" name="文本占位符 2"/>
          <p:cNvSpPr>
            <a:spLocks noGrp="1"/>
          </p:cNvSpPr>
          <p:nvPr>
            <p:ph type="body" idx="1"/>
          </p:nvPr>
        </p:nvSpPr>
        <p:spPr/>
        <p:txBody>
          <a:bodyPr/>
          <a:lstStyle/>
          <a:p>
            <a:r>
              <a:rPr lang="zh-CN" altLang="en-US" dirty="0"/>
              <a:t>将字符串作为输出流的目标，可以实现将其他数据类型转换为字符串的功能</a:t>
            </a:r>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34</a:t>
            </a:fld>
            <a:endParaRPr lang="en-US" altLang="zh-CN"/>
          </a:p>
        </p:txBody>
      </p:sp>
    </p:spTree>
    <p:extLst>
      <p:ext uri="{BB962C8B-B14F-4D97-AF65-F5344CB8AC3E}">
        <p14:creationId xmlns:p14="http://schemas.microsoft.com/office/powerpoint/2010/main" val="1077522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6962" y="44624"/>
            <a:ext cx="8230076" cy="1066800"/>
          </a:xfrm>
        </p:spPr>
        <p:txBody>
          <a:bodyPr/>
          <a:lstStyle/>
          <a:p>
            <a:r>
              <a:rPr lang="zh-CN" altLang="en-US" dirty="0"/>
              <a:t>字符串输出流（</a:t>
            </a:r>
            <a:r>
              <a:rPr lang="en-US" altLang="zh-CN" dirty="0" err="1"/>
              <a:t>ostringstream</a:t>
            </a:r>
            <a:r>
              <a:rPr lang="zh-CN" altLang="en-US" dirty="0"/>
              <a:t>）</a:t>
            </a:r>
          </a:p>
        </p:txBody>
      </p:sp>
      <p:sp>
        <p:nvSpPr>
          <p:cNvPr id="39939" name="内容占位符 2"/>
          <p:cNvSpPr>
            <a:spLocks noGrp="1"/>
          </p:cNvSpPr>
          <p:nvPr>
            <p:ph idx="1"/>
          </p:nvPr>
        </p:nvSpPr>
        <p:spPr>
          <a:xfrm>
            <a:off x="143900" y="1174752"/>
            <a:ext cx="8856199" cy="4143375"/>
          </a:xfrm>
        </p:spPr>
        <p:txBody>
          <a:bodyPr/>
          <a:lstStyle/>
          <a:p>
            <a:r>
              <a:rPr lang="en-US" altLang="zh-CN" sz="2200" dirty="0" err="1"/>
              <a:t>ostringstream</a:t>
            </a:r>
            <a:r>
              <a:rPr lang="zh-CN" altLang="en-US" sz="2200" dirty="0"/>
              <a:t>类用来表示一个字符串输出流</a:t>
            </a:r>
            <a:endParaRPr lang="en-US" altLang="zh-CN" sz="2200" dirty="0"/>
          </a:p>
          <a:p>
            <a:r>
              <a:rPr lang="en-US" altLang="zh-CN" sz="2200" dirty="0" err="1"/>
              <a:t>ostringstream</a:t>
            </a:r>
            <a:r>
              <a:rPr lang="zh-CN" altLang="en-US" sz="2200" dirty="0"/>
              <a:t>类有两个构造函数，</a:t>
            </a:r>
            <a:endParaRPr lang="en-US" altLang="zh-CN" sz="2200" dirty="0"/>
          </a:p>
          <a:p>
            <a:pPr lvl="1"/>
            <a:r>
              <a:rPr lang="zh-CN" altLang="en-US" sz="1800" dirty="0"/>
              <a:t>第一个函数有一个形参，表示流的打开模式，与文件输出流中的第二个参数功能相同，默认值为：</a:t>
            </a:r>
            <a:r>
              <a:rPr lang="en-US" altLang="zh-CN" sz="1800" dirty="0" err="1"/>
              <a:t>ios_base</a:t>
            </a:r>
            <a:r>
              <a:rPr lang="en-US" altLang="zh-CN" sz="1800" dirty="0"/>
              <a:t>::out</a:t>
            </a:r>
            <a:r>
              <a:rPr lang="zh-CN" altLang="en-US" sz="1800" dirty="0"/>
              <a:t>。</a:t>
            </a:r>
            <a:endParaRPr lang="en-US" altLang="zh-CN" sz="1800" dirty="0"/>
          </a:p>
          <a:p>
            <a:pPr lvl="1"/>
            <a:r>
              <a:rPr lang="zh-CN" altLang="en-US" sz="1800" dirty="0"/>
              <a:t>第二个构造函数接收两个形参，第一个形参是</a:t>
            </a:r>
            <a:r>
              <a:rPr lang="en-US" altLang="zh-CN" sz="1800" dirty="0"/>
              <a:t>string</a:t>
            </a:r>
            <a:r>
              <a:rPr lang="zh-CN" altLang="en-US" sz="1800" dirty="0"/>
              <a:t>型常对象，用来为这个字符串流的内容设置初值，第二个形参表示打开模式，同第一种构造函数的形参。</a:t>
            </a:r>
            <a:endParaRPr lang="en-US" altLang="zh-CN" sz="2200" dirty="0"/>
          </a:p>
          <a:p>
            <a:r>
              <a:rPr lang="en-US" altLang="zh-CN" sz="2200" dirty="0" err="1"/>
              <a:t>ostringstream</a:t>
            </a:r>
            <a:r>
              <a:rPr lang="zh-CN" altLang="en-US" sz="2200" dirty="0"/>
              <a:t>和</a:t>
            </a:r>
            <a:r>
              <a:rPr lang="en-US" altLang="zh-CN" sz="2200" dirty="0" err="1"/>
              <a:t>ofstream</a:t>
            </a:r>
            <a:r>
              <a:rPr lang="zh-CN" altLang="en-US" sz="2200" dirty="0"/>
              <a:t>一样都是</a:t>
            </a:r>
            <a:r>
              <a:rPr lang="en-US" altLang="zh-CN" sz="2200" dirty="0" err="1"/>
              <a:t>ostream</a:t>
            </a:r>
            <a:r>
              <a:rPr lang="zh-CN" altLang="en-US" sz="2200" dirty="0"/>
              <a:t>类的派生类功能</a:t>
            </a:r>
            <a:endParaRPr lang="en-US" altLang="zh-CN" sz="2200" dirty="0"/>
          </a:p>
          <a:p>
            <a:pPr lvl="1"/>
            <a:r>
              <a:rPr lang="zh-CN" altLang="en-US" dirty="0"/>
              <a:t>支持</a:t>
            </a:r>
            <a:r>
              <a:rPr lang="en-US" altLang="zh-CN" dirty="0" err="1"/>
              <a:t>ofstream</a:t>
            </a:r>
            <a:r>
              <a:rPr lang="zh-CN" altLang="en-US" dirty="0"/>
              <a:t>类的除</a:t>
            </a:r>
            <a:r>
              <a:rPr lang="en-US" altLang="zh-CN" dirty="0"/>
              <a:t>open</a:t>
            </a:r>
            <a:r>
              <a:rPr lang="zh-CN" altLang="en-US" dirty="0"/>
              <a:t>、</a:t>
            </a:r>
            <a:r>
              <a:rPr lang="en-US" altLang="zh-CN" dirty="0"/>
              <a:t>close</a:t>
            </a:r>
            <a:r>
              <a:rPr lang="zh-CN" altLang="en-US" dirty="0"/>
              <a:t>外的所有操作</a:t>
            </a:r>
            <a:r>
              <a:rPr lang="en-US" altLang="zh-CN" dirty="0"/>
              <a:t>(</a:t>
            </a:r>
            <a:r>
              <a:rPr lang="zh-CN" altLang="en-US" dirty="0"/>
              <a:t>专用于文件操作</a:t>
            </a:r>
            <a:r>
              <a:rPr lang="en-US" altLang="zh-CN" dirty="0"/>
              <a:t>)</a:t>
            </a:r>
          </a:p>
          <a:p>
            <a:pPr lvl="1"/>
            <a:r>
              <a:rPr lang="zh-CN" altLang="en-US" dirty="0"/>
              <a:t>特有一个</a:t>
            </a:r>
            <a:r>
              <a:rPr lang="en-US" altLang="zh-CN" dirty="0"/>
              <a:t>str</a:t>
            </a:r>
            <a:r>
              <a:rPr lang="zh-CN" altLang="en-US" dirty="0"/>
              <a:t>函数，可以返回当前已构造的字符串</a:t>
            </a:r>
            <a:endParaRPr lang="en-US" altLang="zh-CN" dirty="0"/>
          </a:p>
          <a:p>
            <a:r>
              <a:rPr lang="zh-CN" altLang="en-US" sz="2200" dirty="0"/>
              <a:t>典型应用</a:t>
            </a:r>
            <a:endParaRPr lang="en-US" altLang="zh-CN" sz="2200" dirty="0"/>
          </a:p>
          <a:p>
            <a:pPr lvl="1"/>
            <a:r>
              <a:rPr lang="zh-CN" altLang="en-US" dirty="0"/>
              <a:t>将数值转换为字符串</a:t>
            </a:r>
            <a:endParaRPr lang="en-US" altLang="zh-CN" dirty="0"/>
          </a:p>
        </p:txBody>
      </p:sp>
      <p:sp>
        <p:nvSpPr>
          <p:cNvPr id="2" name="灯片编号占位符 1">
            <a:extLst>
              <a:ext uri="{FF2B5EF4-FFF2-40B4-BE49-F238E27FC236}">
                <a16:creationId xmlns:a16="http://schemas.microsoft.com/office/drawing/2014/main" id="{29BF4550-064C-4590-BB06-6323814AF90A}"/>
              </a:ext>
            </a:extLst>
          </p:cNvPr>
          <p:cNvSpPr>
            <a:spLocks noGrp="1"/>
          </p:cNvSpPr>
          <p:nvPr>
            <p:ph type="sldNum" sz="quarter" idx="4"/>
          </p:nvPr>
        </p:nvSpPr>
        <p:spPr/>
        <p:txBody>
          <a:bodyPr/>
          <a:lstStyle/>
          <a:p>
            <a:fld id="{1D9F06E4-88F8-4F67-ACDE-950620247153}" type="slidenum">
              <a:rPr lang="zh-CN" altLang="en-US" smtClean="0"/>
              <a:pPr/>
              <a:t>35</a:t>
            </a:fld>
            <a:endParaRPr lang="zh-CN" altLang="en-US"/>
          </a:p>
        </p:txBody>
      </p:sp>
    </p:spTree>
    <p:extLst>
      <p:ext uri="{BB962C8B-B14F-4D97-AF65-F5344CB8AC3E}">
        <p14:creationId xmlns:p14="http://schemas.microsoft.com/office/powerpoint/2010/main" val="2621389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标题 1"/>
          <p:cNvSpPr>
            <a:spLocks noGrp="1"/>
          </p:cNvSpPr>
          <p:nvPr>
            <p:ph type="title"/>
          </p:nvPr>
        </p:nvSpPr>
        <p:spPr>
          <a:xfrm>
            <a:off x="29488" y="6256"/>
            <a:ext cx="8640960" cy="778768"/>
          </a:xfrm>
        </p:spPr>
        <p:txBody>
          <a:bodyPr/>
          <a:lstStyle/>
          <a:p>
            <a:r>
              <a:rPr lang="zh-CN" altLang="en-US" sz="2200" dirty="0"/>
              <a:t>例</a:t>
            </a:r>
            <a:r>
              <a:rPr lang="en-US" altLang="zh-CN" sz="2200" dirty="0"/>
              <a:t>11-6 </a:t>
            </a:r>
            <a:r>
              <a:rPr lang="zh-CN" altLang="en-US" sz="2200" dirty="0"/>
              <a:t>用</a:t>
            </a:r>
            <a:r>
              <a:rPr lang="en-US" altLang="zh-CN" sz="2200" dirty="0" err="1"/>
              <a:t>ostringstream</a:t>
            </a:r>
            <a:r>
              <a:rPr lang="zh-CN" altLang="en-US" sz="2200" dirty="0"/>
              <a:t>将数值转换为字符串</a:t>
            </a:r>
          </a:p>
        </p:txBody>
      </p:sp>
      <p:sp>
        <p:nvSpPr>
          <p:cNvPr id="40964" name="内容占位符 2"/>
          <p:cNvSpPr>
            <a:spLocks noGrp="1"/>
          </p:cNvSpPr>
          <p:nvPr>
            <p:ph idx="1"/>
          </p:nvPr>
        </p:nvSpPr>
        <p:spPr>
          <a:xfrm>
            <a:off x="29488" y="785024"/>
            <a:ext cx="9233992" cy="5514753"/>
          </a:xfrm>
        </p:spPr>
        <p:txBody>
          <a:bodyPr/>
          <a:lstStyle/>
          <a:p>
            <a:r>
              <a:rPr lang="en-US" altLang="zh-CN" sz="1700" dirty="0"/>
              <a:t>#include &lt;iostream&gt;</a:t>
            </a:r>
          </a:p>
          <a:p>
            <a:r>
              <a:rPr lang="en-US" altLang="zh-CN" sz="1700" dirty="0">
                <a:solidFill>
                  <a:schemeClr val="accent3"/>
                </a:solidFill>
              </a:rPr>
              <a:t>#include &lt;</a:t>
            </a:r>
            <a:r>
              <a:rPr lang="en-US" altLang="zh-CN" sz="1700" dirty="0" err="1">
                <a:solidFill>
                  <a:schemeClr val="accent3"/>
                </a:solidFill>
              </a:rPr>
              <a:t>sstream</a:t>
            </a:r>
            <a:r>
              <a:rPr lang="en-US" altLang="zh-CN" sz="1700" dirty="0">
                <a:solidFill>
                  <a:schemeClr val="accent3"/>
                </a:solidFill>
              </a:rPr>
              <a:t>&gt;</a:t>
            </a:r>
          </a:p>
          <a:p>
            <a:r>
              <a:rPr lang="en-US" altLang="zh-CN" sz="1700" dirty="0"/>
              <a:t>#include &lt;string&gt;</a:t>
            </a:r>
          </a:p>
          <a:p>
            <a:r>
              <a:rPr lang="en-US" altLang="zh-CN" sz="1700" dirty="0"/>
              <a:t>using namespace std;</a:t>
            </a:r>
          </a:p>
          <a:p>
            <a:endParaRPr lang="en-US" altLang="zh-CN" sz="1700" dirty="0"/>
          </a:p>
          <a:p>
            <a:r>
              <a:rPr lang="en-US" altLang="zh-CN" sz="1700" dirty="0"/>
              <a:t>template &lt;class T&gt;</a:t>
            </a:r>
          </a:p>
          <a:p>
            <a:r>
              <a:rPr lang="en-US" altLang="zh-CN" sz="1700" dirty="0"/>
              <a:t>inline string </a:t>
            </a:r>
            <a:r>
              <a:rPr lang="en-US" altLang="zh-CN" sz="1700" dirty="0" err="1"/>
              <a:t>toString</a:t>
            </a:r>
            <a:r>
              <a:rPr lang="en-US" altLang="zh-CN" sz="1700" dirty="0"/>
              <a:t>(const T &amp;v) {</a:t>
            </a:r>
          </a:p>
          <a:p>
            <a:r>
              <a:rPr lang="en-US" altLang="zh-CN" sz="1700" dirty="0"/>
              <a:t>	</a:t>
            </a:r>
            <a:r>
              <a:rPr lang="en-US" altLang="zh-CN" sz="1700" dirty="0" err="1"/>
              <a:t>ostringstream</a:t>
            </a:r>
            <a:r>
              <a:rPr lang="en-US" altLang="zh-CN" sz="1700" dirty="0"/>
              <a:t> </a:t>
            </a:r>
            <a:r>
              <a:rPr lang="en-US" altLang="zh-CN" sz="1700" dirty="0" err="1"/>
              <a:t>os</a:t>
            </a:r>
            <a:r>
              <a:rPr lang="en-US" altLang="zh-CN" sz="1700" dirty="0"/>
              <a:t>;	//</a:t>
            </a:r>
            <a:r>
              <a:rPr lang="zh-CN" altLang="en-US" sz="1700" dirty="0"/>
              <a:t>创建字符串输出流</a:t>
            </a:r>
          </a:p>
          <a:p>
            <a:r>
              <a:rPr lang="zh-CN" altLang="en-US" sz="1700" dirty="0"/>
              <a:t>	</a:t>
            </a:r>
            <a:r>
              <a:rPr lang="en-US" altLang="zh-CN" sz="1700" dirty="0" err="1"/>
              <a:t>os</a:t>
            </a:r>
            <a:r>
              <a:rPr lang="en-US" altLang="zh-CN" sz="1700" dirty="0"/>
              <a:t> &lt;&lt; v;		//</a:t>
            </a:r>
            <a:r>
              <a:rPr lang="zh-CN" altLang="en-US" sz="1700" dirty="0"/>
              <a:t>将变量</a:t>
            </a:r>
            <a:r>
              <a:rPr lang="en-US" altLang="zh-CN" sz="1700" dirty="0"/>
              <a:t>v</a:t>
            </a:r>
            <a:r>
              <a:rPr lang="zh-CN" altLang="en-US" sz="1700" dirty="0"/>
              <a:t>的值写入字符串流</a:t>
            </a:r>
            <a:r>
              <a:rPr lang="zh-CN" altLang="en-US" sz="1700" dirty="0">
                <a:solidFill>
                  <a:schemeClr val="accent3"/>
                </a:solidFill>
              </a:rPr>
              <a:t>（要支持 </a:t>
            </a:r>
            <a:r>
              <a:rPr lang="en-US" altLang="zh-CN" sz="1700" dirty="0">
                <a:solidFill>
                  <a:schemeClr val="accent3"/>
                </a:solidFill>
              </a:rPr>
              <a:t>&lt;&lt;</a:t>
            </a:r>
            <a:r>
              <a:rPr lang="zh-CN" altLang="en-US" sz="1700" dirty="0">
                <a:solidFill>
                  <a:schemeClr val="accent3"/>
                </a:solidFill>
              </a:rPr>
              <a:t>）</a:t>
            </a:r>
          </a:p>
          <a:p>
            <a:r>
              <a:rPr lang="zh-CN" altLang="en-US" sz="1700" dirty="0"/>
              <a:t>	</a:t>
            </a:r>
            <a:r>
              <a:rPr lang="en-US" altLang="zh-CN" sz="1700" dirty="0"/>
              <a:t>return </a:t>
            </a:r>
            <a:r>
              <a:rPr lang="en-US" altLang="zh-CN" sz="1700" dirty="0" err="1"/>
              <a:t>os.str</a:t>
            </a:r>
            <a:r>
              <a:rPr lang="en-US" altLang="zh-CN" sz="1700" dirty="0"/>
              <a:t>();	//</a:t>
            </a:r>
            <a:r>
              <a:rPr lang="zh-CN" altLang="en-US" sz="1700" dirty="0"/>
              <a:t>返回输出流生成的字符串</a:t>
            </a:r>
          </a:p>
          <a:p>
            <a:r>
              <a:rPr lang="en-US" altLang="zh-CN" sz="1700" dirty="0"/>
              <a:t>} </a:t>
            </a:r>
          </a:p>
          <a:p>
            <a:r>
              <a:rPr lang="en-US" altLang="zh-CN" sz="1700" dirty="0"/>
              <a:t>int main() {</a:t>
            </a:r>
          </a:p>
          <a:p>
            <a:r>
              <a:rPr lang="en-US" altLang="zh-CN" sz="1700" dirty="0"/>
              <a:t>	string str1 = </a:t>
            </a:r>
            <a:r>
              <a:rPr lang="en-US" altLang="zh-CN" sz="1700" dirty="0" err="1"/>
              <a:t>toString</a:t>
            </a:r>
            <a:r>
              <a:rPr lang="en-US" altLang="zh-CN" sz="1700" dirty="0"/>
              <a:t>(5);</a:t>
            </a:r>
          </a:p>
          <a:p>
            <a:r>
              <a:rPr lang="en-US" altLang="zh-CN" sz="1700" dirty="0"/>
              <a:t>	</a:t>
            </a:r>
            <a:r>
              <a:rPr lang="en-US" altLang="zh-CN" sz="1700" dirty="0" err="1"/>
              <a:t>cout</a:t>
            </a:r>
            <a:r>
              <a:rPr lang="en-US" altLang="zh-CN" sz="1700" dirty="0"/>
              <a:t> &lt;&lt; str1 &lt;&lt; </a:t>
            </a:r>
            <a:r>
              <a:rPr lang="en-US" altLang="zh-CN" sz="1700" dirty="0" err="1"/>
              <a:t>endl</a:t>
            </a:r>
            <a:r>
              <a:rPr lang="en-US" altLang="zh-CN" sz="1700" dirty="0"/>
              <a:t>;</a:t>
            </a:r>
          </a:p>
          <a:p>
            <a:r>
              <a:rPr lang="en-US" altLang="zh-CN" sz="1700" dirty="0"/>
              <a:t>	string str2 = </a:t>
            </a:r>
            <a:r>
              <a:rPr lang="en-US" altLang="zh-CN" sz="1700" dirty="0" err="1"/>
              <a:t>toString</a:t>
            </a:r>
            <a:r>
              <a:rPr lang="en-US" altLang="zh-CN" sz="1700" dirty="0"/>
              <a:t>(1.2);</a:t>
            </a:r>
          </a:p>
          <a:p>
            <a:r>
              <a:rPr lang="en-US" altLang="zh-CN" sz="1700" dirty="0"/>
              <a:t>	</a:t>
            </a:r>
            <a:r>
              <a:rPr lang="en-US" altLang="zh-CN" sz="1700" dirty="0" err="1"/>
              <a:t>cout</a:t>
            </a:r>
            <a:r>
              <a:rPr lang="en-US" altLang="zh-CN" sz="1700" dirty="0"/>
              <a:t> &lt;&lt; str2 &lt;&lt; </a:t>
            </a:r>
            <a:r>
              <a:rPr lang="en-US" altLang="zh-CN" sz="1700" dirty="0" err="1"/>
              <a:t>endl</a:t>
            </a:r>
            <a:r>
              <a:rPr lang="en-US" altLang="zh-CN" sz="1700" dirty="0"/>
              <a:t>;</a:t>
            </a:r>
          </a:p>
          <a:p>
            <a:r>
              <a:rPr lang="en-US" altLang="zh-CN" sz="1700" dirty="0"/>
              <a:t>	return 0;</a:t>
            </a:r>
          </a:p>
          <a:p>
            <a:r>
              <a:rPr lang="en-US" altLang="zh-CN" sz="1700" dirty="0"/>
              <a:t>}</a:t>
            </a:r>
          </a:p>
        </p:txBody>
      </p:sp>
      <p:sp>
        <p:nvSpPr>
          <p:cNvPr id="40966" name="Text Box 6"/>
          <p:cNvSpPr txBox="1">
            <a:spLocks noChangeArrowheads="1"/>
          </p:cNvSpPr>
          <p:nvPr/>
        </p:nvSpPr>
        <p:spPr bwMode="auto">
          <a:xfrm>
            <a:off x="7132161" y="3645024"/>
            <a:ext cx="1538287" cy="1034129"/>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spcBef>
                <a:spcPct val="20000"/>
              </a:spcBef>
              <a:buClr>
                <a:schemeClr val="accent2"/>
              </a:buClr>
              <a:buSzPct val="80000"/>
              <a:buFont typeface="Wingdings" panose="05000000000000000000" pitchFamily="2" charset="2"/>
              <a:buNone/>
            </a:pPr>
            <a:r>
              <a:rPr lang="zh-CN" altLang="en-US" sz="1800" dirty="0"/>
              <a:t>输出结果：</a:t>
            </a:r>
          </a:p>
          <a:p>
            <a:pPr eaLnBrk="1" hangingPunct="1">
              <a:spcBef>
                <a:spcPct val="20000"/>
              </a:spcBef>
              <a:buClr>
                <a:schemeClr val="accent2"/>
              </a:buClr>
              <a:buSzPct val="80000"/>
              <a:buFont typeface="Wingdings" panose="05000000000000000000" pitchFamily="2" charset="2"/>
              <a:buNone/>
            </a:pPr>
            <a:r>
              <a:rPr lang="en-US" altLang="zh-CN" sz="1800" dirty="0"/>
              <a:t>5</a:t>
            </a:r>
          </a:p>
          <a:p>
            <a:pPr eaLnBrk="1" hangingPunct="1">
              <a:spcBef>
                <a:spcPct val="20000"/>
              </a:spcBef>
              <a:buClr>
                <a:schemeClr val="accent2"/>
              </a:buClr>
              <a:buSzPct val="80000"/>
              <a:buFont typeface="Wingdings" panose="05000000000000000000" pitchFamily="2" charset="2"/>
              <a:buNone/>
            </a:pPr>
            <a:r>
              <a:rPr lang="en-US" altLang="zh-CN" sz="1800" dirty="0"/>
              <a:t>1.2</a:t>
            </a:r>
          </a:p>
        </p:txBody>
      </p:sp>
      <p:sp>
        <p:nvSpPr>
          <p:cNvPr id="40967" name="TextBox 6"/>
          <p:cNvSpPr txBox="1">
            <a:spLocks noChangeArrowheads="1"/>
          </p:cNvSpPr>
          <p:nvPr/>
        </p:nvSpPr>
        <p:spPr bwMode="auto">
          <a:xfrm>
            <a:off x="3947866" y="925752"/>
            <a:ext cx="4992688" cy="646331"/>
          </a:xfrm>
          <a:prstGeom prst="rect">
            <a:avLst/>
          </a:prstGeom>
          <a:noFill/>
          <a:ln w="9525">
            <a:solidFill>
              <a:schemeClr val="tx1"/>
            </a:solidFill>
            <a:miter lim="800000"/>
            <a:headEnd/>
            <a:tailEnd/>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spcBef>
                <a:spcPts val="300"/>
              </a:spcBef>
              <a:buClr>
                <a:schemeClr val="accent2"/>
              </a:buClr>
              <a:buFont typeface="Georgia" panose="02040502050405020303" pitchFamily="18" charset="0"/>
              <a:buChar char="▫"/>
              <a:defRPr sz="2000">
                <a:solidFill>
                  <a:schemeClr val="accent1"/>
                </a:solidFill>
                <a:latin typeface="微软雅黑" panose="020B0503020204020204" pitchFamily="34" charset="-122"/>
                <a:ea typeface="微软雅黑" panose="020B0503020204020204" pitchFamily="34" charset="-122"/>
              </a:defRPr>
            </a:lvl2pPr>
            <a:lvl3pPr marL="11430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3pPr>
            <a:lvl4pPr marL="1600200" indent="-228600">
              <a:spcBef>
                <a:spcPts val="300"/>
              </a:spcBef>
              <a:buClr>
                <a:schemeClr val="accent1"/>
              </a:buClr>
              <a:buFont typeface="Wingdings 2" panose="05020102010507070707" pitchFamily="18" charset="2"/>
              <a:buChar char=""/>
              <a:defRPr>
                <a:solidFill>
                  <a:schemeClr val="accent1"/>
                </a:solidFill>
                <a:latin typeface="微软雅黑" panose="020B0503020204020204" pitchFamily="34" charset="-122"/>
                <a:ea typeface="微软雅黑" panose="020B0503020204020204" pitchFamily="34" charset="-122"/>
              </a:defRPr>
            </a:lvl4pPr>
            <a:lvl5pPr marL="2057400" indent="-228600">
              <a:spcBef>
                <a:spcPts val="300"/>
              </a:spcBef>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a:solidFill>
                  <a:srgbClr val="A04DA3"/>
                </a:solidFill>
                <a:latin typeface="微软雅黑" panose="020B0503020204020204" pitchFamily="34" charset="-122"/>
                <a:ea typeface="微软雅黑" panose="020B0503020204020204" pitchFamily="34" charset="-122"/>
              </a:defRPr>
            </a:lvl9pPr>
          </a:lstStyle>
          <a:p>
            <a:pPr eaLnBrk="1" hangingPunct="1">
              <a:spcBef>
                <a:spcPct val="0"/>
              </a:spcBef>
              <a:buClrTx/>
              <a:buFontTx/>
              <a:buNone/>
            </a:pPr>
            <a:r>
              <a:rPr lang="zh-CN" altLang="en-US" sz="1800" dirty="0"/>
              <a:t>函数模板</a:t>
            </a:r>
            <a:r>
              <a:rPr lang="en-US" altLang="zh-CN" sz="1800" dirty="0" err="1"/>
              <a:t>toString</a:t>
            </a:r>
            <a:r>
              <a:rPr lang="zh-CN" altLang="en-US" sz="1800" dirty="0"/>
              <a:t>可以将各种支持“</a:t>
            </a:r>
            <a:r>
              <a:rPr lang="en-US" altLang="zh-CN" sz="1800" dirty="0"/>
              <a:t>&lt;&lt;“</a:t>
            </a:r>
            <a:r>
              <a:rPr lang="zh-CN" altLang="en-US" sz="1800" dirty="0"/>
              <a:t>插入符的类型的对象转换为字符串。</a:t>
            </a:r>
          </a:p>
        </p:txBody>
      </p:sp>
    </p:spTree>
    <p:extLst>
      <p:ext uri="{BB962C8B-B14F-4D97-AF65-F5344CB8AC3E}">
        <p14:creationId xmlns:p14="http://schemas.microsoft.com/office/powerpoint/2010/main" val="2641260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6962" y="44624"/>
            <a:ext cx="8230076" cy="1066800"/>
          </a:xfrm>
        </p:spPr>
        <p:txBody>
          <a:bodyPr/>
          <a:lstStyle/>
          <a:p>
            <a:r>
              <a:rPr lang="zh-CN" altLang="en-US" dirty="0"/>
              <a:t>课堂小测</a:t>
            </a:r>
          </a:p>
        </p:txBody>
      </p:sp>
      <p:sp>
        <p:nvSpPr>
          <p:cNvPr id="39939" name="内容占位符 2"/>
          <p:cNvSpPr>
            <a:spLocks noGrp="1"/>
          </p:cNvSpPr>
          <p:nvPr>
            <p:ph idx="1"/>
          </p:nvPr>
        </p:nvSpPr>
        <p:spPr>
          <a:xfrm>
            <a:off x="143900" y="1174752"/>
            <a:ext cx="8856199" cy="4143375"/>
          </a:xfrm>
        </p:spPr>
        <p:txBody>
          <a:bodyPr/>
          <a:lstStyle/>
          <a:p>
            <a:r>
              <a:rPr lang="zh-CN" altLang="en-US" sz="2200" dirty="0"/>
              <a:t>在</a:t>
            </a:r>
            <a:r>
              <a:rPr lang="en-US" altLang="zh-CN" sz="2200" dirty="0"/>
              <a:t>iostream</a:t>
            </a:r>
            <a:r>
              <a:rPr lang="zh-CN" altLang="en-US" sz="2200" dirty="0"/>
              <a:t>中，以下说法错误的是：</a:t>
            </a:r>
          </a:p>
          <a:p>
            <a:pPr lvl="1"/>
            <a:r>
              <a:rPr lang="en-US" altLang="zh-CN" sz="1800" dirty="0"/>
              <a:t>std::</a:t>
            </a:r>
            <a:r>
              <a:rPr lang="en-US" altLang="zh-CN" sz="1800" dirty="0" err="1"/>
              <a:t>cin</a:t>
            </a:r>
            <a:r>
              <a:rPr lang="zh-CN" altLang="en-US" sz="1800" dirty="0"/>
              <a:t>是输入流</a:t>
            </a:r>
            <a:r>
              <a:rPr lang="en-US" altLang="zh-CN" sz="1800" dirty="0" err="1"/>
              <a:t>istream</a:t>
            </a:r>
            <a:endParaRPr lang="en-US" altLang="zh-CN" sz="1800" dirty="0"/>
          </a:p>
          <a:p>
            <a:pPr lvl="1"/>
            <a:r>
              <a:rPr lang="en-US" altLang="zh-CN" sz="1800" dirty="0"/>
              <a:t>std::</a:t>
            </a:r>
            <a:r>
              <a:rPr lang="en-US" altLang="zh-CN" sz="1800" dirty="0" err="1"/>
              <a:t>cout</a:t>
            </a:r>
            <a:r>
              <a:rPr lang="zh-CN" altLang="en-US" sz="1800" dirty="0"/>
              <a:t>是输出流</a:t>
            </a:r>
            <a:r>
              <a:rPr lang="en-US" altLang="zh-CN" sz="1800" dirty="0" err="1"/>
              <a:t>ostream</a:t>
            </a:r>
            <a:endParaRPr lang="en-US" altLang="zh-CN" sz="2200" dirty="0"/>
          </a:p>
          <a:p>
            <a:pPr lvl="1"/>
            <a:r>
              <a:rPr lang="en-US" altLang="zh-CN" sz="1800" dirty="0"/>
              <a:t>std::</a:t>
            </a:r>
            <a:r>
              <a:rPr lang="en-US" altLang="zh-CN" sz="1800" dirty="0" err="1"/>
              <a:t>cerr</a:t>
            </a:r>
            <a:r>
              <a:rPr lang="zh-CN" altLang="en-US" sz="1800" dirty="0"/>
              <a:t>是输入</a:t>
            </a:r>
            <a:r>
              <a:rPr lang="en-US" altLang="zh-CN" sz="1800" dirty="0"/>
              <a:t>/</a:t>
            </a:r>
            <a:r>
              <a:rPr lang="zh-CN" altLang="en-US" sz="1800" dirty="0"/>
              <a:t>输出流</a:t>
            </a:r>
            <a:r>
              <a:rPr lang="en-US" altLang="zh-CN" sz="1800" dirty="0"/>
              <a:t>iostream</a:t>
            </a:r>
            <a:endParaRPr lang="en-US" altLang="zh-CN" sz="2200" dirty="0"/>
          </a:p>
          <a:p>
            <a:pPr lvl="1"/>
            <a:r>
              <a:rPr lang="en-US" altLang="zh-CN" sz="1800" dirty="0"/>
              <a:t>std::clog</a:t>
            </a:r>
            <a:r>
              <a:rPr lang="zh-CN" altLang="en-US" sz="1800" dirty="0"/>
              <a:t>是输出流</a:t>
            </a:r>
            <a:r>
              <a:rPr lang="en-US" altLang="zh-CN" sz="1800" dirty="0" err="1"/>
              <a:t>ostream</a:t>
            </a:r>
            <a:endParaRPr lang="en-US" altLang="zh-CN" dirty="0"/>
          </a:p>
        </p:txBody>
      </p:sp>
      <p:sp>
        <p:nvSpPr>
          <p:cNvPr id="2" name="灯片编号占位符 1">
            <a:extLst>
              <a:ext uri="{FF2B5EF4-FFF2-40B4-BE49-F238E27FC236}">
                <a16:creationId xmlns:a16="http://schemas.microsoft.com/office/drawing/2014/main" id="{29BF4550-064C-4590-BB06-6323814AF90A}"/>
              </a:ext>
            </a:extLst>
          </p:cNvPr>
          <p:cNvSpPr>
            <a:spLocks noGrp="1"/>
          </p:cNvSpPr>
          <p:nvPr>
            <p:ph type="sldNum" sz="quarter" idx="4"/>
          </p:nvPr>
        </p:nvSpPr>
        <p:spPr/>
        <p:txBody>
          <a:bodyPr/>
          <a:lstStyle/>
          <a:p>
            <a:fld id="{1D9F06E4-88F8-4F67-ACDE-950620247153}" type="slidenum">
              <a:rPr lang="zh-CN" altLang="en-US" smtClean="0"/>
              <a:pPr/>
              <a:t>37</a:t>
            </a:fld>
            <a:endParaRPr lang="zh-CN" altLang="en-US"/>
          </a:p>
        </p:txBody>
      </p:sp>
      <p:sp>
        <p:nvSpPr>
          <p:cNvPr id="3" name="文本框 2">
            <a:extLst>
              <a:ext uri="{FF2B5EF4-FFF2-40B4-BE49-F238E27FC236}">
                <a16:creationId xmlns:a16="http://schemas.microsoft.com/office/drawing/2014/main" id="{A58F02CA-7AEA-AEFB-311B-DB29237A4375}"/>
              </a:ext>
            </a:extLst>
          </p:cNvPr>
          <p:cNvSpPr txBox="1"/>
          <p:nvPr/>
        </p:nvSpPr>
        <p:spPr>
          <a:xfrm>
            <a:off x="3851920" y="3789040"/>
            <a:ext cx="1080120" cy="461665"/>
          </a:xfrm>
          <a:prstGeom prst="rect">
            <a:avLst/>
          </a:prstGeom>
          <a:noFill/>
        </p:spPr>
        <p:txBody>
          <a:bodyPr wrap="square" rtlCol="0">
            <a:spAutoFit/>
          </a:bodyPr>
          <a:lstStyle/>
          <a:p>
            <a:r>
              <a:rPr lang="en-US" altLang="zh-CN" dirty="0"/>
              <a:t>C</a:t>
            </a:r>
            <a:endParaRPr lang="zh-CN" altLang="en-US" dirty="0"/>
          </a:p>
        </p:txBody>
      </p:sp>
    </p:spTree>
    <p:extLst>
      <p:ext uri="{BB962C8B-B14F-4D97-AF65-F5344CB8AC3E}">
        <p14:creationId xmlns:p14="http://schemas.microsoft.com/office/powerpoint/2010/main" val="162121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6962" y="44624"/>
            <a:ext cx="8230076" cy="1066800"/>
          </a:xfrm>
        </p:spPr>
        <p:txBody>
          <a:bodyPr/>
          <a:lstStyle/>
          <a:p>
            <a:r>
              <a:rPr lang="zh-CN" altLang="en-US" dirty="0"/>
              <a:t>课堂小测</a:t>
            </a:r>
          </a:p>
        </p:txBody>
      </p:sp>
      <p:sp>
        <p:nvSpPr>
          <p:cNvPr id="39939" name="内容占位符 2"/>
          <p:cNvSpPr>
            <a:spLocks noGrp="1"/>
          </p:cNvSpPr>
          <p:nvPr>
            <p:ph idx="1"/>
          </p:nvPr>
        </p:nvSpPr>
        <p:spPr>
          <a:xfrm>
            <a:off x="143900" y="1174752"/>
            <a:ext cx="8856199" cy="4143375"/>
          </a:xfrm>
        </p:spPr>
        <p:txBody>
          <a:bodyPr/>
          <a:lstStyle/>
          <a:p>
            <a:r>
              <a:rPr lang="zh-CN" altLang="en-US" sz="2200" dirty="0"/>
              <a:t>在</a:t>
            </a:r>
            <a:r>
              <a:rPr lang="en-US" altLang="zh-CN" sz="2200" dirty="0" err="1"/>
              <a:t>cout</a:t>
            </a:r>
            <a:r>
              <a:rPr lang="zh-CN" altLang="en-US" sz="2200" dirty="0"/>
              <a:t>中设置如下参数</a:t>
            </a:r>
            <a:r>
              <a:rPr lang="en-US" altLang="zh-CN" sz="2200" dirty="0" err="1"/>
              <a:t>setiosflags</a:t>
            </a:r>
            <a:r>
              <a:rPr lang="en-US" altLang="zh-CN" sz="2200" dirty="0"/>
              <a:t>(</a:t>
            </a:r>
            <a:r>
              <a:rPr lang="en-US" altLang="zh-CN" sz="2200" dirty="0" err="1"/>
              <a:t>ios_base</a:t>
            </a:r>
            <a:r>
              <a:rPr lang="en-US" altLang="zh-CN" sz="2200" dirty="0"/>
              <a:t>::scientific); </a:t>
            </a:r>
            <a:r>
              <a:rPr lang="en-US" altLang="zh-CN" sz="2200" dirty="0" err="1"/>
              <a:t>setprecision</a:t>
            </a:r>
            <a:r>
              <a:rPr lang="en-US" altLang="zh-CN" sz="2200" dirty="0"/>
              <a:t>(2),</a:t>
            </a:r>
            <a:r>
              <a:rPr lang="zh-CN" altLang="en-US" sz="2200" dirty="0"/>
              <a:t>则对于值</a:t>
            </a:r>
            <a:r>
              <a:rPr lang="en-US" altLang="zh-CN" sz="2200" dirty="0"/>
              <a:t>653.7,</a:t>
            </a:r>
            <a:r>
              <a:rPr lang="zh-CN" altLang="en-US" sz="2200" dirty="0"/>
              <a:t>输出结果为</a:t>
            </a:r>
            <a:r>
              <a:rPr lang="en-US" altLang="zh-CN" sz="2200" dirty="0"/>
              <a:t>:</a:t>
            </a:r>
          </a:p>
          <a:p>
            <a:pPr lvl="1"/>
            <a:r>
              <a:rPr lang="en-US" altLang="zh-CN" dirty="0"/>
              <a:t>A 6.5e+002</a:t>
            </a:r>
          </a:p>
          <a:p>
            <a:pPr lvl="1"/>
            <a:r>
              <a:rPr lang="en-US" altLang="zh-CN" dirty="0"/>
              <a:t>B 6.54e+002</a:t>
            </a:r>
          </a:p>
          <a:p>
            <a:pPr lvl="1"/>
            <a:r>
              <a:rPr lang="en-US" altLang="zh-CN" dirty="0"/>
              <a:t>C 65.4e+001</a:t>
            </a:r>
          </a:p>
          <a:p>
            <a:pPr lvl="1"/>
            <a:r>
              <a:rPr lang="en-US" altLang="zh-CN" dirty="0"/>
              <a:t>D 653.70</a:t>
            </a:r>
          </a:p>
        </p:txBody>
      </p:sp>
      <p:sp>
        <p:nvSpPr>
          <p:cNvPr id="2" name="灯片编号占位符 1">
            <a:extLst>
              <a:ext uri="{FF2B5EF4-FFF2-40B4-BE49-F238E27FC236}">
                <a16:creationId xmlns:a16="http://schemas.microsoft.com/office/drawing/2014/main" id="{29BF4550-064C-4590-BB06-6323814AF90A}"/>
              </a:ext>
            </a:extLst>
          </p:cNvPr>
          <p:cNvSpPr>
            <a:spLocks noGrp="1"/>
          </p:cNvSpPr>
          <p:nvPr>
            <p:ph type="sldNum" sz="quarter" idx="4"/>
          </p:nvPr>
        </p:nvSpPr>
        <p:spPr/>
        <p:txBody>
          <a:bodyPr/>
          <a:lstStyle/>
          <a:p>
            <a:fld id="{1D9F06E4-88F8-4F67-ACDE-950620247153}" type="slidenum">
              <a:rPr lang="zh-CN" altLang="en-US" smtClean="0"/>
              <a:pPr/>
              <a:t>38</a:t>
            </a:fld>
            <a:endParaRPr lang="zh-CN" altLang="en-US"/>
          </a:p>
        </p:txBody>
      </p:sp>
      <p:sp>
        <p:nvSpPr>
          <p:cNvPr id="3" name="文本框 2">
            <a:extLst>
              <a:ext uri="{FF2B5EF4-FFF2-40B4-BE49-F238E27FC236}">
                <a16:creationId xmlns:a16="http://schemas.microsoft.com/office/drawing/2014/main" id="{A58F02CA-7AEA-AEFB-311B-DB29237A4375}"/>
              </a:ext>
            </a:extLst>
          </p:cNvPr>
          <p:cNvSpPr txBox="1"/>
          <p:nvPr/>
        </p:nvSpPr>
        <p:spPr>
          <a:xfrm>
            <a:off x="3851920" y="3789040"/>
            <a:ext cx="1080120" cy="461665"/>
          </a:xfrm>
          <a:prstGeom prst="rect">
            <a:avLst/>
          </a:prstGeom>
          <a:noFill/>
        </p:spPr>
        <p:txBody>
          <a:bodyPr wrap="square" rtlCol="0">
            <a:spAutoFit/>
          </a:bodyPr>
          <a:lstStyle/>
          <a:p>
            <a:r>
              <a:rPr lang="en-US" altLang="zh-CN" dirty="0"/>
              <a:t>B</a:t>
            </a:r>
            <a:endParaRPr lang="zh-CN" altLang="en-US" dirty="0"/>
          </a:p>
        </p:txBody>
      </p:sp>
    </p:spTree>
    <p:extLst>
      <p:ext uri="{BB962C8B-B14F-4D97-AF65-F5344CB8AC3E}">
        <p14:creationId xmlns:p14="http://schemas.microsoft.com/office/powerpoint/2010/main" val="354067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6962" y="44624"/>
            <a:ext cx="8230076" cy="1066800"/>
          </a:xfrm>
        </p:spPr>
        <p:txBody>
          <a:bodyPr/>
          <a:lstStyle/>
          <a:p>
            <a:r>
              <a:rPr lang="zh-CN" altLang="en-US" dirty="0"/>
              <a:t>课堂小测</a:t>
            </a:r>
          </a:p>
        </p:txBody>
      </p:sp>
      <p:sp>
        <p:nvSpPr>
          <p:cNvPr id="39939" name="内容占位符 2"/>
          <p:cNvSpPr>
            <a:spLocks noGrp="1"/>
          </p:cNvSpPr>
          <p:nvPr>
            <p:ph idx="1"/>
          </p:nvPr>
        </p:nvSpPr>
        <p:spPr>
          <a:xfrm>
            <a:off x="143900" y="1174752"/>
            <a:ext cx="8856199" cy="4143375"/>
          </a:xfrm>
        </p:spPr>
        <p:txBody>
          <a:bodyPr/>
          <a:lstStyle/>
          <a:p>
            <a:r>
              <a:rPr lang="zh-CN" altLang="en-US" sz="2000" dirty="0"/>
              <a:t>定义一个结构体</a:t>
            </a:r>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并定义变量：</a:t>
            </a:r>
            <a:r>
              <a:rPr lang="en-US" altLang="zh-CN" sz="2000" dirty="0"/>
              <a:t>Date dt = { 6, 10, 92 }; </a:t>
            </a:r>
            <a:r>
              <a:rPr lang="zh-CN" altLang="en-US" sz="2000" dirty="0"/>
              <a:t>是否可以成功调用例</a:t>
            </a:r>
            <a:r>
              <a:rPr lang="en-US" altLang="zh-CN" sz="2000" dirty="0"/>
              <a:t>11-6</a:t>
            </a:r>
            <a:r>
              <a:rPr lang="zh-CN" altLang="en-US" sz="2000" dirty="0"/>
              <a:t>中的函数，</a:t>
            </a:r>
            <a:r>
              <a:rPr lang="en-US" altLang="zh-CN" sz="2000" dirty="0"/>
              <a:t>string str = </a:t>
            </a:r>
            <a:r>
              <a:rPr lang="en-US" altLang="zh-CN" sz="2000" dirty="0" err="1"/>
              <a:t>toString</a:t>
            </a:r>
            <a:r>
              <a:rPr lang="en-US" altLang="zh-CN" sz="2000" dirty="0"/>
              <a:t>(dt)</a:t>
            </a:r>
          </a:p>
        </p:txBody>
      </p:sp>
      <p:sp>
        <p:nvSpPr>
          <p:cNvPr id="2" name="灯片编号占位符 1">
            <a:extLst>
              <a:ext uri="{FF2B5EF4-FFF2-40B4-BE49-F238E27FC236}">
                <a16:creationId xmlns:a16="http://schemas.microsoft.com/office/drawing/2014/main" id="{29BF4550-064C-4590-BB06-6323814AF90A}"/>
              </a:ext>
            </a:extLst>
          </p:cNvPr>
          <p:cNvSpPr>
            <a:spLocks noGrp="1"/>
          </p:cNvSpPr>
          <p:nvPr>
            <p:ph type="sldNum" sz="quarter" idx="4"/>
          </p:nvPr>
        </p:nvSpPr>
        <p:spPr/>
        <p:txBody>
          <a:bodyPr/>
          <a:lstStyle/>
          <a:p>
            <a:fld id="{1D9F06E4-88F8-4F67-ACDE-950620247153}" type="slidenum">
              <a:rPr lang="zh-CN" altLang="en-US" smtClean="0"/>
              <a:pPr/>
              <a:t>39</a:t>
            </a:fld>
            <a:endParaRPr lang="zh-CN" altLang="en-US"/>
          </a:p>
        </p:txBody>
      </p:sp>
      <p:sp>
        <p:nvSpPr>
          <p:cNvPr id="3" name="文本框 2">
            <a:extLst>
              <a:ext uri="{FF2B5EF4-FFF2-40B4-BE49-F238E27FC236}">
                <a16:creationId xmlns:a16="http://schemas.microsoft.com/office/drawing/2014/main" id="{A58F02CA-7AEA-AEFB-311B-DB29237A4375}"/>
              </a:ext>
            </a:extLst>
          </p:cNvPr>
          <p:cNvSpPr txBox="1"/>
          <p:nvPr/>
        </p:nvSpPr>
        <p:spPr>
          <a:xfrm>
            <a:off x="3707904" y="4365104"/>
            <a:ext cx="1440160" cy="461665"/>
          </a:xfrm>
          <a:prstGeom prst="rect">
            <a:avLst/>
          </a:prstGeom>
          <a:noFill/>
        </p:spPr>
        <p:txBody>
          <a:bodyPr wrap="square" rtlCol="0">
            <a:spAutoFit/>
          </a:bodyPr>
          <a:lstStyle/>
          <a:p>
            <a:r>
              <a:rPr lang="zh-CN" altLang="en-US" dirty="0"/>
              <a:t>不可以</a:t>
            </a:r>
          </a:p>
        </p:txBody>
      </p:sp>
      <p:sp>
        <p:nvSpPr>
          <p:cNvPr id="6" name="文本框 5">
            <a:extLst>
              <a:ext uri="{FF2B5EF4-FFF2-40B4-BE49-F238E27FC236}">
                <a16:creationId xmlns:a16="http://schemas.microsoft.com/office/drawing/2014/main" id="{E9773FA6-6330-5515-FCD0-B2FCEA87EF8E}"/>
              </a:ext>
            </a:extLst>
          </p:cNvPr>
          <p:cNvSpPr txBox="1"/>
          <p:nvPr/>
        </p:nvSpPr>
        <p:spPr>
          <a:xfrm>
            <a:off x="899592" y="1705955"/>
            <a:ext cx="4572000" cy="1015663"/>
          </a:xfrm>
          <a:prstGeom prst="rect">
            <a:avLst/>
          </a:prstGeom>
          <a:noFill/>
        </p:spPr>
        <p:txBody>
          <a:bodyPr wrap="square">
            <a:spAutoFit/>
          </a:bodyPr>
          <a:lstStyle/>
          <a:p>
            <a:r>
              <a:rPr lang="en-US" altLang="zh-CN" sz="2000" dirty="0"/>
              <a:t>struct Date{</a:t>
            </a:r>
          </a:p>
          <a:p>
            <a:r>
              <a:rPr lang="en-US" altLang="zh-CN" sz="2000" dirty="0"/>
              <a:t>       int </a:t>
            </a:r>
            <a:r>
              <a:rPr lang="en-US" altLang="zh-CN" sz="2000" dirty="0" err="1"/>
              <a:t>mon</a:t>
            </a:r>
            <a:r>
              <a:rPr lang="en-US" altLang="zh-CN" sz="2000" dirty="0"/>
              <a:t>, day, year;</a:t>
            </a:r>
          </a:p>
          <a:p>
            <a:r>
              <a:rPr lang="en-US" altLang="zh-CN" sz="2000" dirty="0"/>
              <a:t>  };</a:t>
            </a:r>
          </a:p>
        </p:txBody>
      </p:sp>
    </p:spTree>
    <p:extLst>
      <p:ext uri="{BB962C8B-B14F-4D97-AF65-F5344CB8AC3E}">
        <p14:creationId xmlns:p14="http://schemas.microsoft.com/office/powerpoint/2010/main" val="419525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0317" y="-27384"/>
            <a:ext cx="9181782" cy="1066799"/>
          </a:xfrm>
        </p:spPr>
        <p:txBody>
          <a:bodyPr/>
          <a:lstStyle/>
          <a:p>
            <a:pPr eaLnBrk="1" hangingPunct="1"/>
            <a:r>
              <a:rPr lang="en-US" altLang="zh-CN" dirty="0"/>
              <a:t>I/O</a:t>
            </a:r>
            <a:r>
              <a:rPr lang="zh-CN" altLang="en-US" dirty="0"/>
              <a:t>流的概念</a:t>
            </a:r>
          </a:p>
        </p:txBody>
      </p:sp>
      <p:sp>
        <p:nvSpPr>
          <p:cNvPr id="3" name="内容占位符 2"/>
          <p:cNvSpPr>
            <a:spLocks noGrp="1"/>
          </p:cNvSpPr>
          <p:nvPr>
            <p:ph idx="1"/>
          </p:nvPr>
        </p:nvSpPr>
        <p:spPr>
          <a:xfrm>
            <a:off x="80039" y="1017648"/>
            <a:ext cx="9063961" cy="4977112"/>
          </a:xfrm>
        </p:spPr>
        <p:txBody>
          <a:bodyPr>
            <a:normAutofit/>
          </a:bodyPr>
          <a:lstStyle/>
          <a:p>
            <a:pPr marL="400036" indent="-256024" eaLnBrk="1" fontAlgn="auto" hangingPunct="1">
              <a:lnSpc>
                <a:spcPct val="110000"/>
              </a:lnSpc>
              <a:spcAft>
                <a:spcPts val="600"/>
              </a:spcAft>
              <a:buClr>
                <a:schemeClr val="accent3"/>
              </a:buClr>
              <a:buFont typeface="Georgia"/>
              <a:buChar char="•"/>
              <a:defRPr/>
            </a:pPr>
            <a:r>
              <a:rPr lang="en-US" altLang="zh-CN" sz="2200" dirty="0"/>
              <a:t>C++</a:t>
            </a:r>
            <a:r>
              <a:rPr lang="zh-CN" altLang="en-US" sz="2200" dirty="0"/>
              <a:t>将数据从一个对象到另一个对象的流动抽象为“流”</a:t>
            </a:r>
            <a:endParaRPr lang="en-US" altLang="zh-CN" sz="2200" dirty="0"/>
          </a:p>
          <a:p>
            <a:pPr marL="400036" indent="-256024" eaLnBrk="1" fontAlgn="auto" hangingPunct="1">
              <a:lnSpc>
                <a:spcPct val="110000"/>
              </a:lnSpc>
              <a:spcAft>
                <a:spcPts val="600"/>
              </a:spcAft>
              <a:buClr>
                <a:schemeClr val="accent3"/>
              </a:buClr>
              <a:buFont typeface="Georgia"/>
              <a:buChar char="•"/>
              <a:defRPr/>
            </a:pPr>
            <a:r>
              <a:rPr lang="zh-CN" altLang="en-US" sz="2200" dirty="0"/>
              <a:t>流是一种抽象，它负责在数据的</a:t>
            </a:r>
            <a:r>
              <a:rPr lang="zh-CN" altLang="en-US" sz="2200" dirty="0">
                <a:solidFill>
                  <a:srgbClr val="C00000"/>
                </a:solidFill>
              </a:rPr>
              <a:t>生产者</a:t>
            </a:r>
            <a:r>
              <a:rPr lang="zh-CN" altLang="en-US" sz="2200" dirty="0"/>
              <a:t>和数据的</a:t>
            </a:r>
            <a:r>
              <a:rPr lang="zh-CN" altLang="en-US" sz="2200" dirty="0">
                <a:solidFill>
                  <a:srgbClr val="C00000"/>
                </a:solidFill>
              </a:rPr>
              <a:t>消费者</a:t>
            </a:r>
            <a:r>
              <a:rPr lang="zh-CN" altLang="en-US" sz="2200" dirty="0"/>
              <a:t>之间建立联系，并管理数据的流动。</a:t>
            </a:r>
            <a:endParaRPr lang="en-US" altLang="zh-CN" sz="2200" dirty="0"/>
          </a:p>
          <a:p>
            <a:pPr marL="400036" indent="-256024" eaLnBrk="1" fontAlgn="auto" hangingPunct="1">
              <a:lnSpc>
                <a:spcPct val="110000"/>
              </a:lnSpc>
              <a:spcAft>
                <a:spcPts val="600"/>
              </a:spcAft>
              <a:buClr>
                <a:schemeClr val="accent3"/>
              </a:buClr>
              <a:buFont typeface="Georgia"/>
              <a:buChar char="•"/>
              <a:defRPr/>
            </a:pPr>
            <a:r>
              <a:rPr lang="zh-CN" altLang="en-US" sz="2200" dirty="0"/>
              <a:t>程序与外界环境进行信息交换时，存在两个对象：</a:t>
            </a:r>
            <a:r>
              <a:rPr lang="zh-CN" altLang="en-US" sz="2200" dirty="0">
                <a:solidFill>
                  <a:schemeClr val="accent3"/>
                </a:solidFill>
              </a:rPr>
              <a:t>程序中的对象</a:t>
            </a:r>
            <a:r>
              <a:rPr lang="zh-CN" altLang="en-US" sz="2200" dirty="0"/>
              <a:t>和</a:t>
            </a:r>
            <a:r>
              <a:rPr lang="zh-CN" altLang="en-US" sz="2200" dirty="0">
                <a:solidFill>
                  <a:schemeClr val="accent3"/>
                </a:solidFill>
              </a:rPr>
              <a:t>文件对象</a:t>
            </a:r>
            <a:endParaRPr lang="en-US" altLang="zh-CN" sz="2200" dirty="0">
              <a:solidFill>
                <a:schemeClr val="accent3"/>
              </a:solidFill>
            </a:endParaRPr>
          </a:p>
          <a:p>
            <a:pPr marL="400036" indent="-256024" eaLnBrk="1" fontAlgn="auto" hangingPunct="1">
              <a:lnSpc>
                <a:spcPct val="110000"/>
              </a:lnSpc>
              <a:spcAft>
                <a:spcPts val="600"/>
              </a:spcAft>
              <a:buClr>
                <a:schemeClr val="accent3"/>
              </a:buClr>
              <a:buFont typeface="Georgia"/>
              <a:buChar char="•"/>
              <a:defRPr/>
            </a:pPr>
            <a:r>
              <a:rPr lang="zh-CN" altLang="en-US" sz="2200" dirty="0"/>
              <a:t>程序建立一个流对象，并指定流对象与某个文件对象建立连接，然后程序操作流对象，流对象通过文件系统对所连接的文件对象产生作用</a:t>
            </a:r>
            <a:endParaRPr lang="en-US" altLang="zh-CN" sz="2200" dirty="0"/>
          </a:p>
        </p:txBody>
      </p:sp>
      <p:sp>
        <p:nvSpPr>
          <p:cNvPr id="5" name="灯片编号占位符 4">
            <a:extLst>
              <a:ext uri="{FF2B5EF4-FFF2-40B4-BE49-F238E27FC236}">
                <a16:creationId xmlns:a16="http://schemas.microsoft.com/office/drawing/2014/main" id="{D4D2ED79-754A-49A1-9DEA-F272CCAD20CD}"/>
              </a:ext>
            </a:extLst>
          </p:cNvPr>
          <p:cNvSpPr>
            <a:spLocks noGrp="1"/>
          </p:cNvSpPr>
          <p:nvPr>
            <p:ph type="sldNum" sz="quarter" idx="4"/>
          </p:nvPr>
        </p:nvSpPr>
        <p:spPr/>
        <p:txBody>
          <a:bodyPr/>
          <a:lstStyle/>
          <a:p>
            <a:fld id="{1D9F06E4-88F8-4F67-ACDE-950620247153}" type="slidenum">
              <a:rPr lang="zh-CN" altLang="en-US" smtClean="0"/>
              <a:pPr/>
              <a:t>4</a:t>
            </a:fld>
            <a:endParaRPr lang="zh-CN" altLang="en-US"/>
          </a:p>
        </p:txBody>
      </p:sp>
      <p:sp>
        <p:nvSpPr>
          <p:cNvPr id="2" name="矩形: 圆角 1">
            <a:extLst>
              <a:ext uri="{FF2B5EF4-FFF2-40B4-BE49-F238E27FC236}">
                <a16:creationId xmlns:a16="http://schemas.microsoft.com/office/drawing/2014/main" id="{6D8DB36B-A803-D7D2-536E-199F1CB3979A}"/>
              </a:ext>
            </a:extLst>
          </p:cNvPr>
          <p:cNvSpPr/>
          <p:nvPr/>
        </p:nvSpPr>
        <p:spPr>
          <a:xfrm>
            <a:off x="3194029" y="4716616"/>
            <a:ext cx="2160240"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流对象</a:t>
            </a:r>
          </a:p>
        </p:txBody>
      </p:sp>
      <p:sp>
        <p:nvSpPr>
          <p:cNvPr id="6" name="卷形: 垂直 5">
            <a:extLst>
              <a:ext uri="{FF2B5EF4-FFF2-40B4-BE49-F238E27FC236}">
                <a16:creationId xmlns:a16="http://schemas.microsoft.com/office/drawing/2014/main" id="{E4DDBF90-A43F-7207-CDF3-FDBB77FE1029}"/>
              </a:ext>
            </a:extLst>
          </p:cNvPr>
          <p:cNvSpPr/>
          <p:nvPr/>
        </p:nvSpPr>
        <p:spPr>
          <a:xfrm>
            <a:off x="5682048" y="4176556"/>
            <a:ext cx="1296144" cy="151216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文件对象</a:t>
            </a:r>
          </a:p>
        </p:txBody>
      </p:sp>
      <p:sp>
        <p:nvSpPr>
          <p:cNvPr id="7" name="椭圆 6">
            <a:extLst>
              <a:ext uri="{FF2B5EF4-FFF2-40B4-BE49-F238E27FC236}">
                <a16:creationId xmlns:a16="http://schemas.microsoft.com/office/drawing/2014/main" id="{52B196CE-49F5-7068-02B5-E872713E676F}"/>
              </a:ext>
            </a:extLst>
          </p:cNvPr>
          <p:cNvSpPr/>
          <p:nvPr/>
        </p:nvSpPr>
        <p:spPr>
          <a:xfrm>
            <a:off x="1762657" y="4568336"/>
            <a:ext cx="1008112" cy="728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程序</a:t>
            </a:r>
          </a:p>
        </p:txBody>
      </p:sp>
      <p:sp>
        <p:nvSpPr>
          <p:cNvPr id="8" name="箭头: 右 7">
            <a:extLst>
              <a:ext uri="{FF2B5EF4-FFF2-40B4-BE49-F238E27FC236}">
                <a16:creationId xmlns:a16="http://schemas.microsoft.com/office/drawing/2014/main" id="{ED286E2D-CEBA-D60E-2620-CDC9B7997149}"/>
              </a:ext>
            </a:extLst>
          </p:cNvPr>
          <p:cNvSpPr/>
          <p:nvPr/>
        </p:nvSpPr>
        <p:spPr>
          <a:xfrm>
            <a:off x="2843808" y="4869160"/>
            <a:ext cx="254740" cy="14401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箭头: 左右 8">
            <a:extLst>
              <a:ext uri="{FF2B5EF4-FFF2-40B4-BE49-F238E27FC236}">
                <a16:creationId xmlns:a16="http://schemas.microsoft.com/office/drawing/2014/main" id="{2DF75675-59E5-0A07-DBCD-76895F266F82}"/>
              </a:ext>
            </a:extLst>
          </p:cNvPr>
          <p:cNvSpPr/>
          <p:nvPr/>
        </p:nvSpPr>
        <p:spPr>
          <a:xfrm>
            <a:off x="5372876" y="4869160"/>
            <a:ext cx="423260" cy="144016"/>
          </a:xfrm>
          <a:prstGeom prst="lef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箭头: 右弧形 9">
            <a:extLst>
              <a:ext uri="{FF2B5EF4-FFF2-40B4-BE49-F238E27FC236}">
                <a16:creationId xmlns:a16="http://schemas.microsoft.com/office/drawing/2014/main" id="{AF3CE053-8926-74FB-CD17-31B27B85C275}"/>
              </a:ext>
            </a:extLst>
          </p:cNvPr>
          <p:cNvSpPr/>
          <p:nvPr/>
        </p:nvSpPr>
        <p:spPr>
          <a:xfrm rot="7141746">
            <a:off x="5021169" y="5225686"/>
            <a:ext cx="300286" cy="809538"/>
          </a:xfrm>
          <a:prstGeom prst="curvedLeftArrow">
            <a:avLst>
              <a:gd name="adj1" fmla="val 25000"/>
              <a:gd name="adj2" fmla="val 50000"/>
              <a:gd name="adj3" fmla="val 25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11" name="文本框 10">
            <a:extLst>
              <a:ext uri="{FF2B5EF4-FFF2-40B4-BE49-F238E27FC236}">
                <a16:creationId xmlns:a16="http://schemas.microsoft.com/office/drawing/2014/main" id="{109E594D-E732-6E8F-83FE-E3E9BBEAADA3}"/>
              </a:ext>
            </a:extLst>
          </p:cNvPr>
          <p:cNvSpPr txBox="1"/>
          <p:nvPr/>
        </p:nvSpPr>
        <p:spPr>
          <a:xfrm>
            <a:off x="4231305" y="5650581"/>
            <a:ext cx="936104" cy="461665"/>
          </a:xfrm>
          <a:prstGeom prst="rect">
            <a:avLst/>
          </a:prstGeom>
          <a:noFill/>
        </p:spPr>
        <p:txBody>
          <a:bodyPr wrap="square" rtlCol="0">
            <a:spAutoFit/>
          </a:bodyPr>
          <a:lstStyle/>
          <a:p>
            <a:r>
              <a:rPr lang="zh-CN" altLang="en-US" dirty="0"/>
              <a:t>化身</a:t>
            </a:r>
          </a:p>
        </p:txBody>
      </p:sp>
    </p:spTree>
    <p:extLst>
      <p:ext uri="{BB962C8B-B14F-4D97-AF65-F5344CB8AC3E}">
        <p14:creationId xmlns:p14="http://schemas.microsoft.com/office/powerpoint/2010/main" val="617404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输入流概述</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40</a:t>
            </a:fld>
            <a:endParaRPr lang="en-US" altLang="zh-CN"/>
          </a:p>
        </p:txBody>
      </p:sp>
    </p:spTree>
    <p:extLst>
      <p:ext uri="{BB962C8B-B14F-4D97-AF65-F5344CB8AC3E}">
        <p14:creationId xmlns:p14="http://schemas.microsoft.com/office/powerpoint/2010/main" val="4009435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输入流</a:t>
            </a:r>
          </a:p>
        </p:txBody>
      </p:sp>
      <p:sp>
        <p:nvSpPr>
          <p:cNvPr id="43011" name="内容占位符 2"/>
          <p:cNvSpPr>
            <a:spLocks noGrp="1"/>
          </p:cNvSpPr>
          <p:nvPr>
            <p:ph idx="1"/>
          </p:nvPr>
        </p:nvSpPr>
        <p:spPr/>
        <p:txBody>
          <a:bodyPr/>
          <a:lstStyle/>
          <a:p>
            <a:r>
              <a:rPr lang="zh-CN" altLang="en-US" dirty="0"/>
              <a:t>重要的输入流类：</a:t>
            </a:r>
          </a:p>
          <a:p>
            <a:pPr lvl="1"/>
            <a:r>
              <a:rPr lang="en-US" altLang="zh-CN" dirty="0" err="1"/>
              <a:t>istream</a:t>
            </a:r>
            <a:r>
              <a:rPr lang="zh-CN" altLang="en-US" dirty="0"/>
              <a:t>类最适合用于顺序文本模式输入。</a:t>
            </a:r>
            <a:r>
              <a:rPr lang="en-US" altLang="zh-CN" dirty="0" err="1"/>
              <a:t>cin</a:t>
            </a:r>
            <a:r>
              <a:rPr lang="zh-CN" altLang="en-US" dirty="0"/>
              <a:t>是其实例。</a:t>
            </a:r>
          </a:p>
          <a:p>
            <a:pPr lvl="1"/>
            <a:r>
              <a:rPr lang="en-US" altLang="zh-CN" dirty="0" err="1"/>
              <a:t>ifstream</a:t>
            </a:r>
            <a:r>
              <a:rPr lang="zh-CN" altLang="en-US" dirty="0"/>
              <a:t>类支持磁盘文件输入。</a:t>
            </a:r>
          </a:p>
          <a:p>
            <a:pPr lvl="1"/>
            <a:r>
              <a:rPr lang="en-US" altLang="zh-CN" dirty="0" err="1"/>
              <a:t>istringstream</a:t>
            </a:r>
            <a:r>
              <a:rPr lang="en-US" altLang="zh-CN" dirty="0"/>
              <a:t> </a:t>
            </a:r>
            <a:r>
              <a:rPr lang="zh-CN" altLang="en-US" dirty="0"/>
              <a:t>从一个字符串读取数据</a:t>
            </a:r>
            <a:endParaRPr lang="en-US" altLang="zh-CN" dirty="0"/>
          </a:p>
        </p:txBody>
      </p:sp>
      <p:sp>
        <p:nvSpPr>
          <p:cNvPr id="2" name="灯片编号占位符 1">
            <a:extLst>
              <a:ext uri="{FF2B5EF4-FFF2-40B4-BE49-F238E27FC236}">
                <a16:creationId xmlns:a16="http://schemas.microsoft.com/office/drawing/2014/main" id="{B0CC7901-498E-4437-A6A0-1FD0267D13CD}"/>
              </a:ext>
            </a:extLst>
          </p:cNvPr>
          <p:cNvSpPr>
            <a:spLocks noGrp="1"/>
          </p:cNvSpPr>
          <p:nvPr>
            <p:ph type="sldNum" sz="quarter" idx="4"/>
          </p:nvPr>
        </p:nvSpPr>
        <p:spPr/>
        <p:txBody>
          <a:bodyPr/>
          <a:lstStyle/>
          <a:p>
            <a:fld id="{1D9F06E4-88F8-4F67-ACDE-950620247153}"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129765" y="44624"/>
            <a:ext cx="9343614" cy="1066799"/>
          </a:xfrm>
        </p:spPr>
        <p:txBody>
          <a:bodyPr/>
          <a:lstStyle/>
          <a:p>
            <a:pPr eaLnBrk="1" hangingPunct="1"/>
            <a:r>
              <a:rPr lang="zh-CN" altLang="en-US" dirty="0"/>
              <a:t>构造输入流对象</a:t>
            </a:r>
          </a:p>
        </p:txBody>
      </p:sp>
      <p:sp>
        <p:nvSpPr>
          <p:cNvPr id="44035" name="内容占位符 2"/>
          <p:cNvSpPr>
            <a:spLocks noGrp="1"/>
          </p:cNvSpPr>
          <p:nvPr>
            <p:ph idx="1"/>
          </p:nvPr>
        </p:nvSpPr>
        <p:spPr>
          <a:xfrm>
            <a:off x="179512" y="1187621"/>
            <a:ext cx="8964488" cy="4005264"/>
          </a:xfrm>
        </p:spPr>
        <p:txBody>
          <a:bodyPr/>
          <a:lstStyle/>
          <a:p>
            <a:pPr eaLnBrk="1" hangingPunct="1">
              <a:lnSpc>
                <a:spcPct val="90000"/>
              </a:lnSpc>
              <a:spcAft>
                <a:spcPts val="600"/>
              </a:spcAft>
            </a:pPr>
            <a:r>
              <a:rPr lang="zh-CN" altLang="en-US" sz="2200" dirty="0">
                <a:latin typeface="Consolas" panose="020B0609020204030204" pitchFamily="49" charset="0"/>
              </a:rPr>
              <a:t>如果在构造函数中指定一个文件名，在构造该对象时该文件便自动打开。</a:t>
            </a:r>
          </a:p>
          <a:p>
            <a:pPr lvl="1" eaLnBrk="1" hangingPunct="1">
              <a:lnSpc>
                <a:spcPct val="90000"/>
              </a:lnSpc>
              <a:spcAft>
                <a:spcPts val="600"/>
              </a:spcAft>
              <a:buNone/>
            </a:pPr>
            <a:r>
              <a:rPr lang="en-US" altLang="zh-CN" dirty="0" err="1"/>
              <a:t>ifstream</a:t>
            </a:r>
            <a:r>
              <a:rPr lang="en-US" altLang="zh-CN" dirty="0"/>
              <a:t> </a:t>
            </a:r>
            <a:r>
              <a:rPr lang="en-US" altLang="zh-CN" dirty="0" err="1"/>
              <a:t>myFile</a:t>
            </a:r>
            <a:r>
              <a:rPr lang="en-US" altLang="zh-CN" dirty="0"/>
              <a:t>("filename");</a:t>
            </a:r>
          </a:p>
          <a:p>
            <a:pPr eaLnBrk="1" hangingPunct="1">
              <a:lnSpc>
                <a:spcPct val="90000"/>
              </a:lnSpc>
              <a:spcAft>
                <a:spcPts val="600"/>
              </a:spcAft>
            </a:pPr>
            <a:r>
              <a:rPr lang="zh-CN" altLang="en-US" sz="2200" dirty="0">
                <a:latin typeface="Consolas" panose="020B0609020204030204" pitchFamily="49" charset="0"/>
              </a:rPr>
              <a:t>在调用默认构造函数之后使用</a:t>
            </a:r>
            <a:r>
              <a:rPr lang="en-US" altLang="zh-CN" sz="2200" dirty="0">
                <a:latin typeface="Consolas" panose="020B0609020204030204" pitchFamily="49" charset="0"/>
              </a:rPr>
              <a:t>open</a:t>
            </a:r>
            <a:r>
              <a:rPr lang="zh-CN" altLang="en-US" sz="2200" dirty="0">
                <a:latin typeface="Consolas" panose="020B0609020204030204" pitchFamily="49" charset="0"/>
              </a:rPr>
              <a:t>函数来打开文件。</a:t>
            </a:r>
            <a:endParaRPr lang="en-US" altLang="zh-CN" sz="2200" dirty="0">
              <a:latin typeface="Consolas" panose="020B0609020204030204" pitchFamily="49" charset="0"/>
            </a:endParaRPr>
          </a:p>
          <a:p>
            <a:pPr lvl="1" algn="just" eaLnBrk="1" hangingPunct="1">
              <a:lnSpc>
                <a:spcPct val="90000"/>
              </a:lnSpc>
              <a:spcAft>
                <a:spcPts val="600"/>
              </a:spcAft>
              <a:buNone/>
            </a:pPr>
            <a:r>
              <a:rPr lang="en-US" altLang="zh-CN" dirty="0" err="1">
                <a:latin typeface="Consolas" panose="020B0609020204030204" pitchFamily="49" charset="0"/>
              </a:rPr>
              <a:t>ifstream</a:t>
            </a:r>
            <a:r>
              <a:rPr lang="en-US" altLang="zh-CN" dirty="0">
                <a:latin typeface="Consolas" panose="020B0609020204030204" pitchFamily="49" charset="0"/>
              </a:rPr>
              <a:t> </a:t>
            </a:r>
            <a:r>
              <a:rPr lang="en-US" altLang="zh-CN" dirty="0" err="1">
                <a:latin typeface="Consolas" panose="020B0609020204030204" pitchFamily="49" charset="0"/>
              </a:rPr>
              <a:t>myFile</a:t>
            </a:r>
            <a:r>
              <a:rPr lang="en-US" altLang="zh-CN" dirty="0">
                <a:latin typeface="Consolas" panose="020B0609020204030204" pitchFamily="49" charset="0"/>
              </a:rPr>
              <a:t>;//</a:t>
            </a:r>
            <a:r>
              <a:rPr lang="zh-CN" altLang="en-US" dirty="0">
                <a:latin typeface="Consolas" panose="020B0609020204030204" pitchFamily="49" charset="0"/>
              </a:rPr>
              <a:t>建立一个文件流对象</a:t>
            </a:r>
          </a:p>
          <a:p>
            <a:pPr lvl="1" eaLnBrk="1" hangingPunct="1">
              <a:lnSpc>
                <a:spcPct val="90000"/>
              </a:lnSpc>
              <a:spcAft>
                <a:spcPts val="600"/>
              </a:spcAft>
              <a:buNone/>
            </a:pPr>
            <a:r>
              <a:rPr lang="en-US" altLang="zh-CN" dirty="0" err="1"/>
              <a:t>myFile.open</a:t>
            </a:r>
            <a:r>
              <a:rPr lang="en-US" altLang="zh-CN" dirty="0"/>
              <a:t>("filename");</a:t>
            </a:r>
          </a:p>
          <a:p>
            <a:pPr lvl="1" eaLnBrk="1" hangingPunct="1">
              <a:lnSpc>
                <a:spcPct val="90000"/>
              </a:lnSpc>
              <a:spcAft>
                <a:spcPts val="600"/>
              </a:spcAft>
              <a:buNone/>
            </a:pPr>
            <a:r>
              <a:rPr lang="en-US" altLang="zh-CN" dirty="0"/>
              <a:t>  //</a:t>
            </a:r>
            <a:r>
              <a:rPr lang="zh-CN" altLang="en-US" dirty="0"/>
              <a:t>打开文件</a:t>
            </a:r>
            <a:r>
              <a:rPr lang="en-US" altLang="zh-CN" dirty="0"/>
              <a:t>"filename”</a:t>
            </a:r>
          </a:p>
          <a:p>
            <a:pPr eaLnBrk="1" hangingPunct="1">
              <a:lnSpc>
                <a:spcPct val="90000"/>
              </a:lnSpc>
              <a:spcAft>
                <a:spcPts val="600"/>
              </a:spcAft>
            </a:pPr>
            <a:r>
              <a:rPr lang="zh-CN" altLang="en-US" sz="2200" dirty="0">
                <a:latin typeface="Consolas" panose="020B0609020204030204" pitchFamily="49" charset="0"/>
              </a:rPr>
              <a:t>打开文件时可以指定模式</a:t>
            </a:r>
          </a:p>
          <a:p>
            <a:pPr lvl="1" eaLnBrk="1" hangingPunct="1">
              <a:lnSpc>
                <a:spcPct val="90000"/>
              </a:lnSpc>
              <a:spcAft>
                <a:spcPts val="600"/>
              </a:spcAft>
              <a:buNone/>
            </a:pPr>
            <a:r>
              <a:rPr lang="en-US" altLang="zh-CN" dirty="0" err="1"/>
              <a:t>ifstream</a:t>
            </a:r>
            <a:r>
              <a:rPr lang="en-US" altLang="zh-CN" dirty="0"/>
              <a:t> </a:t>
            </a:r>
            <a:r>
              <a:rPr lang="en-US" altLang="zh-CN" dirty="0" err="1"/>
              <a:t>myFile</a:t>
            </a:r>
            <a:r>
              <a:rPr lang="en-US" altLang="zh-CN" dirty="0"/>
              <a:t>("filename", </a:t>
            </a:r>
            <a:r>
              <a:rPr lang="en-US" altLang="zh-CN" dirty="0" err="1"/>
              <a:t>ios_base</a:t>
            </a:r>
            <a:r>
              <a:rPr lang="en-US" altLang="zh-CN" dirty="0"/>
              <a:t>::in | </a:t>
            </a:r>
            <a:r>
              <a:rPr lang="en-US" altLang="zh-CN" dirty="0" err="1"/>
              <a:t>ios_base</a:t>
            </a:r>
            <a:r>
              <a:rPr lang="en-US" altLang="zh-CN" dirty="0"/>
              <a:t>::binary);</a:t>
            </a:r>
          </a:p>
        </p:txBody>
      </p:sp>
      <p:sp>
        <p:nvSpPr>
          <p:cNvPr id="2" name="灯片编号占位符 1">
            <a:extLst>
              <a:ext uri="{FF2B5EF4-FFF2-40B4-BE49-F238E27FC236}">
                <a16:creationId xmlns:a16="http://schemas.microsoft.com/office/drawing/2014/main" id="{B59DD3B9-B561-46E9-8C63-895A0CA48626}"/>
              </a:ext>
            </a:extLst>
          </p:cNvPr>
          <p:cNvSpPr>
            <a:spLocks noGrp="1"/>
          </p:cNvSpPr>
          <p:nvPr>
            <p:ph type="sldNum" sz="quarter" idx="4"/>
          </p:nvPr>
        </p:nvSpPr>
        <p:spPr/>
        <p:txBody>
          <a:bodyPr/>
          <a:lstStyle/>
          <a:p>
            <a:fld id="{1D9F06E4-88F8-4F67-ACDE-950620247153}"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158348" y="116632"/>
            <a:ext cx="8230076" cy="1066800"/>
          </a:xfrm>
        </p:spPr>
        <p:txBody>
          <a:bodyPr/>
          <a:lstStyle/>
          <a:p>
            <a:pPr eaLnBrk="1" hangingPunct="1"/>
            <a:r>
              <a:rPr lang="zh-CN" altLang="en-US" dirty="0"/>
              <a:t>使用提取运算符从文本文件输入</a:t>
            </a:r>
          </a:p>
        </p:txBody>
      </p:sp>
      <p:sp>
        <p:nvSpPr>
          <p:cNvPr id="45059" name="内容占位符 2"/>
          <p:cNvSpPr>
            <a:spLocks noGrp="1"/>
          </p:cNvSpPr>
          <p:nvPr>
            <p:ph idx="1"/>
          </p:nvPr>
        </p:nvSpPr>
        <p:spPr>
          <a:xfrm>
            <a:off x="107504" y="1183432"/>
            <a:ext cx="8928207" cy="3790949"/>
          </a:xfrm>
        </p:spPr>
        <p:txBody>
          <a:bodyPr/>
          <a:lstStyle/>
          <a:p>
            <a:pPr eaLnBrk="1" hangingPunct="1">
              <a:lnSpc>
                <a:spcPct val="150000"/>
              </a:lnSpc>
            </a:pPr>
            <a:r>
              <a:rPr lang="zh-CN" altLang="en-US" sz="2200" dirty="0"/>
              <a:t>提取运算符</a:t>
            </a:r>
            <a:r>
              <a:rPr lang="en-US" altLang="zh-CN" sz="2200" dirty="0"/>
              <a:t>(&gt;&gt;)</a:t>
            </a:r>
            <a:r>
              <a:rPr lang="zh-CN" altLang="en-US" sz="2200" dirty="0"/>
              <a:t>对于所有标准</a:t>
            </a:r>
            <a:r>
              <a:rPr lang="en-US" altLang="zh-CN" sz="2200" dirty="0"/>
              <a:t>C++</a:t>
            </a:r>
            <a:r>
              <a:rPr lang="zh-CN" altLang="en-US" sz="2200" dirty="0"/>
              <a:t>数据类型都是预先设计好的。</a:t>
            </a:r>
          </a:p>
          <a:p>
            <a:pPr eaLnBrk="1" hangingPunct="1">
              <a:lnSpc>
                <a:spcPct val="150000"/>
              </a:lnSpc>
            </a:pPr>
            <a:r>
              <a:rPr lang="zh-CN" altLang="en-US" sz="2200" dirty="0"/>
              <a:t>是从一个输入流对象获取字节最容易的方法。</a:t>
            </a:r>
          </a:p>
          <a:p>
            <a:pPr eaLnBrk="1" hangingPunct="1">
              <a:lnSpc>
                <a:spcPct val="150000"/>
              </a:lnSpc>
            </a:pPr>
            <a:r>
              <a:rPr lang="zh-CN" altLang="en-US" sz="2200" dirty="0"/>
              <a:t>在提取数据时，以空白符为分隔。</a:t>
            </a:r>
          </a:p>
        </p:txBody>
      </p:sp>
      <p:sp>
        <p:nvSpPr>
          <p:cNvPr id="2" name="灯片编号占位符 1">
            <a:extLst>
              <a:ext uri="{FF2B5EF4-FFF2-40B4-BE49-F238E27FC236}">
                <a16:creationId xmlns:a16="http://schemas.microsoft.com/office/drawing/2014/main" id="{8D414B19-BECE-48BA-A80D-C9AE51523C01}"/>
              </a:ext>
            </a:extLst>
          </p:cNvPr>
          <p:cNvSpPr>
            <a:spLocks noGrp="1"/>
          </p:cNvSpPr>
          <p:nvPr>
            <p:ph type="sldNum" sz="quarter" idx="4"/>
          </p:nvPr>
        </p:nvSpPr>
        <p:spPr/>
        <p:txBody>
          <a:bodyPr/>
          <a:lstStyle/>
          <a:p>
            <a:fld id="{1D9F06E4-88F8-4F67-ACDE-950620247153}"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07504" y="-27384"/>
            <a:ext cx="9152242" cy="1066799"/>
          </a:xfrm>
        </p:spPr>
        <p:txBody>
          <a:bodyPr/>
          <a:lstStyle/>
          <a:p>
            <a:r>
              <a:rPr lang="zh-CN" altLang="en-US" dirty="0"/>
              <a:t>输入流相关函数</a:t>
            </a:r>
          </a:p>
        </p:txBody>
      </p:sp>
      <p:sp>
        <p:nvSpPr>
          <p:cNvPr id="3" name="内容占位符 2"/>
          <p:cNvSpPr>
            <a:spLocks noGrp="1"/>
          </p:cNvSpPr>
          <p:nvPr>
            <p:ph idx="1"/>
          </p:nvPr>
        </p:nvSpPr>
        <p:spPr>
          <a:xfrm>
            <a:off x="-8242" y="1111425"/>
            <a:ext cx="9152242" cy="4506641"/>
          </a:xfrm>
        </p:spPr>
        <p:txBody>
          <a:bodyPr/>
          <a:lstStyle/>
          <a:p>
            <a:r>
              <a:rPr lang="zh-CN" altLang="en-US" sz="2000" dirty="0"/>
              <a:t>如果要使用一个文件输入流（</a:t>
            </a:r>
            <a:r>
              <a:rPr lang="en-US" altLang="zh-CN" sz="2000" dirty="0" err="1"/>
              <a:t>ifstream</a:t>
            </a:r>
            <a:r>
              <a:rPr lang="zh-CN" altLang="en-US" sz="2000" dirty="0"/>
              <a:t>），须在构造函数中或</a:t>
            </a:r>
            <a:r>
              <a:rPr lang="en-US" altLang="zh-CN" sz="2000" dirty="0"/>
              <a:t>open</a:t>
            </a:r>
            <a:r>
              <a:rPr lang="zh-CN" altLang="en-US" sz="2000" dirty="0"/>
              <a:t>函数把该流与一个特定磁盘文件相关联。</a:t>
            </a:r>
            <a:endParaRPr lang="en-US" altLang="zh-CN" sz="2000" dirty="0"/>
          </a:p>
          <a:p>
            <a:endParaRPr lang="en-US" altLang="zh-CN" sz="2000" dirty="0"/>
          </a:p>
          <a:p>
            <a:pPr marL="109533" indent="0">
              <a:buNone/>
            </a:pPr>
            <a:endParaRPr lang="en-US" altLang="zh-CN" sz="2000" dirty="0"/>
          </a:p>
          <a:p>
            <a:pPr marL="109533" indent="0">
              <a:buNone/>
            </a:pPr>
            <a:endParaRPr lang="en-US" altLang="zh-CN" sz="2000" dirty="0"/>
          </a:p>
          <a:p>
            <a:pPr marL="109533" indent="0">
              <a:buNone/>
            </a:pPr>
            <a:endParaRPr lang="en-US" altLang="zh-CN" sz="2000" dirty="0"/>
          </a:p>
          <a:p>
            <a:r>
              <a:rPr lang="en-US" altLang="zh-CN" sz="2000" dirty="0"/>
              <a:t>close</a:t>
            </a:r>
            <a:r>
              <a:rPr lang="zh-CN" altLang="en-US" sz="2000" dirty="0"/>
              <a:t>函数关闭与一个文件输入流关联的磁盘文件。</a:t>
            </a:r>
            <a:r>
              <a:rPr lang="en-US" altLang="zh-CN" sz="2000" dirty="0" err="1"/>
              <a:t>ifstream</a:t>
            </a:r>
            <a:r>
              <a:rPr lang="zh-CN" altLang="en-US" sz="2000" dirty="0"/>
              <a:t>类的析构函数可以自动关闭文件，但是如果需要使用同一流对象打开另一个文件，则首先要用</a:t>
            </a:r>
            <a:r>
              <a:rPr lang="en-US" altLang="zh-CN" sz="2000" dirty="0"/>
              <a:t>close</a:t>
            </a:r>
            <a:r>
              <a:rPr lang="zh-CN" altLang="en-US" sz="2000" dirty="0"/>
              <a:t>函数关闭当前文件。</a:t>
            </a:r>
          </a:p>
          <a:p>
            <a:endParaRPr lang="zh-CN" altLang="en-US" sz="2000" dirty="0"/>
          </a:p>
        </p:txBody>
      </p:sp>
      <p:sp>
        <p:nvSpPr>
          <p:cNvPr id="2" name="灯片编号占位符 1">
            <a:extLst>
              <a:ext uri="{FF2B5EF4-FFF2-40B4-BE49-F238E27FC236}">
                <a16:creationId xmlns:a16="http://schemas.microsoft.com/office/drawing/2014/main" id="{13BE4A43-3C9B-4870-9599-45451F740844}"/>
              </a:ext>
            </a:extLst>
          </p:cNvPr>
          <p:cNvSpPr>
            <a:spLocks noGrp="1"/>
          </p:cNvSpPr>
          <p:nvPr>
            <p:ph type="sldNum" sz="quarter" idx="4"/>
          </p:nvPr>
        </p:nvSpPr>
        <p:spPr/>
        <p:txBody>
          <a:bodyPr/>
          <a:lstStyle/>
          <a:p>
            <a:fld id="{1D9F06E4-88F8-4F67-ACDE-950620247153}" type="slidenum">
              <a:rPr lang="zh-CN" altLang="en-US" smtClean="0"/>
              <a:pPr/>
              <a:t>44</a:t>
            </a:fld>
            <a:endParaRPr lang="zh-CN" altLang="en-US"/>
          </a:p>
        </p:txBody>
      </p:sp>
      <p:graphicFrame>
        <p:nvGraphicFramePr>
          <p:cNvPr id="4" name="表格 4">
            <a:extLst>
              <a:ext uri="{FF2B5EF4-FFF2-40B4-BE49-F238E27FC236}">
                <a16:creationId xmlns:a16="http://schemas.microsoft.com/office/drawing/2014/main" id="{2A9A7E98-8EB5-0EB2-28DF-D689EDCB29D7}"/>
              </a:ext>
            </a:extLst>
          </p:cNvPr>
          <p:cNvGraphicFramePr>
            <a:graphicFrameLocks noGrp="1"/>
          </p:cNvGraphicFramePr>
          <p:nvPr>
            <p:extLst>
              <p:ext uri="{D42A27DB-BD31-4B8C-83A1-F6EECF244321}">
                <p14:modId xmlns:p14="http://schemas.microsoft.com/office/powerpoint/2010/main" val="3608210172"/>
              </p:ext>
            </p:extLst>
          </p:nvPr>
        </p:nvGraphicFramePr>
        <p:xfrm>
          <a:off x="507553" y="1988840"/>
          <a:ext cx="8352143" cy="914400"/>
        </p:xfrm>
        <a:graphic>
          <a:graphicData uri="http://schemas.openxmlformats.org/drawingml/2006/table">
            <a:tbl>
              <a:tblPr firstRow="1" bandRow="1">
                <a:tableStyleId>{3B4B98B0-60AC-42C2-AFA5-B58CD77FA1E5}</a:tableStyleId>
              </a:tblPr>
              <a:tblGrid>
                <a:gridCol w="1616175">
                  <a:extLst>
                    <a:ext uri="{9D8B030D-6E8A-4147-A177-3AD203B41FA5}">
                      <a16:colId xmlns:a16="http://schemas.microsoft.com/office/drawing/2014/main" val="1617980240"/>
                    </a:ext>
                  </a:extLst>
                </a:gridCol>
                <a:gridCol w="6735968">
                  <a:extLst>
                    <a:ext uri="{9D8B030D-6E8A-4147-A177-3AD203B41FA5}">
                      <a16:colId xmlns:a16="http://schemas.microsoft.com/office/drawing/2014/main" val="3020544058"/>
                    </a:ext>
                  </a:extLst>
                </a:gridCol>
              </a:tblGrid>
              <a:tr h="298319">
                <a:tc>
                  <a:txBody>
                    <a:bodyPr/>
                    <a:lstStyle/>
                    <a:p>
                      <a:pPr algn="ctr"/>
                      <a:r>
                        <a:rPr lang="zh-CN" altLang="en-US" sz="1400" dirty="0"/>
                        <a:t>模式</a:t>
                      </a:r>
                    </a:p>
                  </a:txBody>
                  <a:tcPr/>
                </a:tc>
                <a:tc>
                  <a:txBody>
                    <a:bodyPr/>
                    <a:lstStyle/>
                    <a:p>
                      <a:pPr algn="ctr"/>
                      <a:r>
                        <a:rPr lang="zh-CN" altLang="en-US" sz="1400" dirty="0"/>
                        <a:t>能</a:t>
                      </a:r>
                    </a:p>
                  </a:txBody>
                  <a:tcPr/>
                </a:tc>
                <a:extLst>
                  <a:ext uri="{0D108BD9-81ED-4DB2-BD59-A6C34878D82A}">
                    <a16:rowId xmlns:a16="http://schemas.microsoft.com/office/drawing/2014/main" val="2058572499"/>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ios_base</a:t>
                      </a:r>
                      <a:r>
                        <a:rPr lang="en-US" altLang="zh-CN" sz="1400" dirty="0"/>
                        <a:t>::in</a:t>
                      </a:r>
                      <a:endParaRPr lang="zh-CN" altLang="en-US" sz="1400" dirty="0"/>
                    </a:p>
                  </a:txBody>
                  <a:tcPr/>
                </a:tc>
                <a:tc>
                  <a:txBody>
                    <a:bodyPr/>
                    <a:lstStyle/>
                    <a:p>
                      <a:r>
                        <a:rPr lang="zh-CN" altLang="en-US" sz="1400" dirty="0"/>
                        <a:t>打开文件用于输入（默认）</a:t>
                      </a:r>
                    </a:p>
                  </a:txBody>
                  <a:tcPr/>
                </a:tc>
                <a:extLst>
                  <a:ext uri="{0D108BD9-81ED-4DB2-BD59-A6C34878D82A}">
                    <a16:rowId xmlns:a16="http://schemas.microsoft.com/office/drawing/2014/main" val="108449351"/>
                  </a:ext>
                </a:extLst>
              </a:tr>
              <a:tr h="2983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err="1"/>
                        <a:t>ios_base</a:t>
                      </a:r>
                      <a:r>
                        <a:rPr lang="en-US" altLang="zh-CN" sz="1400" dirty="0"/>
                        <a:t>::binary</a:t>
                      </a:r>
                      <a:endParaRPr lang="zh-CN" altLang="en-US" sz="1400" dirty="0"/>
                    </a:p>
                  </a:txBody>
                  <a:tcPr/>
                </a:tc>
                <a:tc>
                  <a:txBody>
                    <a:bodyPr/>
                    <a:lstStyle/>
                    <a:p>
                      <a:r>
                        <a:rPr lang="zh-CN" altLang="en-US" sz="1400" dirty="0"/>
                        <a:t>以二进制模式（默认是文本模式）打开文件</a:t>
                      </a:r>
                    </a:p>
                  </a:txBody>
                  <a:tcPr/>
                </a:tc>
                <a:extLst>
                  <a:ext uri="{0D108BD9-81ED-4DB2-BD59-A6C34878D82A}">
                    <a16:rowId xmlns:a16="http://schemas.microsoft.com/office/drawing/2014/main" val="2893036507"/>
                  </a:ext>
                </a:extLst>
              </a:tr>
            </a:tbl>
          </a:graphicData>
        </a:graphic>
      </p:graphicFrame>
    </p:spTree>
    <p:extLst>
      <p:ext uri="{BB962C8B-B14F-4D97-AF65-F5344CB8AC3E}">
        <p14:creationId xmlns:p14="http://schemas.microsoft.com/office/powerpoint/2010/main" val="2235550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07504" y="-27384"/>
            <a:ext cx="9152242" cy="1066799"/>
          </a:xfrm>
        </p:spPr>
        <p:txBody>
          <a:bodyPr/>
          <a:lstStyle/>
          <a:p>
            <a:r>
              <a:rPr lang="zh-CN" altLang="en-US" dirty="0"/>
              <a:t>输入流相关函数</a:t>
            </a:r>
          </a:p>
        </p:txBody>
      </p:sp>
      <p:sp>
        <p:nvSpPr>
          <p:cNvPr id="3" name="内容占位符 2"/>
          <p:cNvSpPr>
            <a:spLocks noGrp="1"/>
          </p:cNvSpPr>
          <p:nvPr>
            <p:ph idx="1"/>
          </p:nvPr>
        </p:nvSpPr>
        <p:spPr>
          <a:xfrm>
            <a:off x="-8242" y="1111425"/>
            <a:ext cx="9152242" cy="4506641"/>
          </a:xfrm>
        </p:spPr>
        <p:txBody>
          <a:bodyPr/>
          <a:lstStyle/>
          <a:p>
            <a:r>
              <a:rPr lang="zh-CN" altLang="en-US" sz="2000" dirty="0"/>
              <a:t>非格式化</a:t>
            </a:r>
            <a:r>
              <a:rPr lang="en-US" altLang="zh-CN" sz="2000" dirty="0"/>
              <a:t>get</a:t>
            </a:r>
            <a:r>
              <a:rPr lang="zh-CN" altLang="en-US" sz="2000" dirty="0"/>
              <a:t>函数的功能与提取运算符（</a:t>
            </a:r>
            <a:r>
              <a:rPr lang="en-US" altLang="zh-CN" sz="2000" dirty="0"/>
              <a:t>&gt;&gt;</a:t>
            </a:r>
            <a:r>
              <a:rPr lang="zh-CN" altLang="en-US" sz="2000" dirty="0"/>
              <a:t>）很相像，主要的不同点是</a:t>
            </a:r>
            <a:r>
              <a:rPr lang="en-US" altLang="zh-CN" sz="2000" dirty="0"/>
              <a:t>get</a:t>
            </a:r>
            <a:r>
              <a:rPr lang="zh-CN" altLang="en-US" sz="2000" dirty="0"/>
              <a:t>函数在读入数据时包括空白字符。（第</a:t>
            </a:r>
            <a:r>
              <a:rPr lang="en-US" altLang="zh-CN" sz="2000" dirty="0"/>
              <a:t>6</a:t>
            </a:r>
            <a:r>
              <a:rPr lang="zh-CN" altLang="en-US" sz="2000" dirty="0"/>
              <a:t>章介绍过）</a:t>
            </a:r>
          </a:p>
          <a:p>
            <a:r>
              <a:rPr lang="zh-CN" altLang="en-US" sz="2000" dirty="0"/>
              <a:t>非成员函数</a:t>
            </a:r>
            <a:r>
              <a:rPr lang="en-US" altLang="zh-CN" sz="2000" dirty="0" err="1"/>
              <a:t>getline</a:t>
            </a:r>
            <a:r>
              <a:rPr lang="zh-CN" altLang="en-US" sz="2000" dirty="0"/>
              <a:t>的功能是从输入流中读取多个字符，并且允许指定输入终止字符，读取完成后，从读取的内容中删除终止字符。（第</a:t>
            </a:r>
            <a:r>
              <a:rPr lang="en-US" altLang="zh-CN" sz="2000" dirty="0"/>
              <a:t>6</a:t>
            </a:r>
            <a:r>
              <a:rPr lang="zh-CN" altLang="en-US" sz="2000" dirty="0"/>
              <a:t>章介绍过）</a:t>
            </a:r>
          </a:p>
          <a:p>
            <a:r>
              <a:rPr lang="en-US" altLang="zh-CN" sz="2000" dirty="0"/>
              <a:t>read</a:t>
            </a:r>
            <a:r>
              <a:rPr lang="zh-CN" altLang="en-US" sz="2000" dirty="0"/>
              <a:t>成员函数从一个文件读字节到一个指定的内存区域，由长度参数确定要读的字节数。当遇到文件结束或者在文本模式文件中遇到文件结束标记字符时结束读取。</a:t>
            </a:r>
            <a:endParaRPr lang="en-US" altLang="zh-CN" sz="2000" dirty="0"/>
          </a:p>
          <a:p>
            <a:r>
              <a:rPr lang="en-US" altLang="zh-CN" sz="2000" dirty="0" err="1"/>
              <a:t>seekg</a:t>
            </a:r>
            <a:r>
              <a:rPr lang="zh-CN" altLang="en-US" sz="2000" dirty="0"/>
              <a:t>函数用来设置文件输入流中读取数据位置的指针。</a:t>
            </a:r>
          </a:p>
          <a:p>
            <a:r>
              <a:rPr lang="en-US" altLang="zh-CN" sz="2000" dirty="0" err="1"/>
              <a:t>tellg</a:t>
            </a:r>
            <a:r>
              <a:rPr lang="zh-CN" altLang="en-US" sz="2000" dirty="0"/>
              <a:t>函数返回当前文件读指针的位置。</a:t>
            </a:r>
          </a:p>
        </p:txBody>
      </p:sp>
      <p:sp>
        <p:nvSpPr>
          <p:cNvPr id="2" name="灯片编号占位符 1">
            <a:extLst>
              <a:ext uri="{FF2B5EF4-FFF2-40B4-BE49-F238E27FC236}">
                <a16:creationId xmlns:a16="http://schemas.microsoft.com/office/drawing/2014/main" id="{13BE4A43-3C9B-4870-9599-45451F740844}"/>
              </a:ext>
            </a:extLst>
          </p:cNvPr>
          <p:cNvSpPr>
            <a:spLocks noGrp="1"/>
          </p:cNvSpPr>
          <p:nvPr>
            <p:ph type="sldNum" sz="quarter" idx="4"/>
          </p:nvPr>
        </p:nvSpPr>
        <p:spPr/>
        <p:txBody>
          <a:bodyPr/>
          <a:lstStyle/>
          <a:p>
            <a:fld id="{1D9F06E4-88F8-4F67-ACDE-950620247153}"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输入流应用举例</a:t>
            </a:r>
          </a:p>
        </p:txBody>
      </p:sp>
      <p:sp>
        <p:nvSpPr>
          <p:cNvPr id="3" name="文本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46</a:t>
            </a:fld>
            <a:endParaRPr lang="en-US" altLang="zh-CN"/>
          </a:p>
        </p:txBody>
      </p:sp>
    </p:spTree>
    <p:extLst>
      <p:ext uri="{BB962C8B-B14F-4D97-AF65-F5344CB8AC3E}">
        <p14:creationId xmlns:p14="http://schemas.microsoft.com/office/powerpoint/2010/main" val="1373333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标题 1"/>
          <p:cNvSpPr>
            <a:spLocks noGrp="1"/>
          </p:cNvSpPr>
          <p:nvPr>
            <p:ph type="title"/>
          </p:nvPr>
        </p:nvSpPr>
        <p:spPr>
          <a:xfrm>
            <a:off x="5183560" y="18192"/>
            <a:ext cx="3960440" cy="778768"/>
          </a:xfrm>
        </p:spPr>
        <p:txBody>
          <a:bodyPr/>
          <a:lstStyle/>
          <a:p>
            <a:r>
              <a:rPr lang="zh-CN" altLang="en-US" sz="2600" dirty="0"/>
              <a:t>例</a:t>
            </a:r>
            <a:r>
              <a:rPr lang="en-US" altLang="zh-CN" sz="2600" dirty="0"/>
              <a:t>11-7 get</a:t>
            </a:r>
            <a:r>
              <a:rPr lang="zh-CN" altLang="en-US" sz="2600" dirty="0"/>
              <a:t>函数应用举例</a:t>
            </a:r>
          </a:p>
        </p:txBody>
      </p:sp>
      <p:sp>
        <p:nvSpPr>
          <p:cNvPr id="48132" name="内容占位符 2"/>
          <p:cNvSpPr>
            <a:spLocks noGrp="1"/>
          </p:cNvSpPr>
          <p:nvPr>
            <p:ph idx="1"/>
          </p:nvPr>
        </p:nvSpPr>
        <p:spPr>
          <a:xfrm>
            <a:off x="261219" y="548680"/>
            <a:ext cx="6921889" cy="5298729"/>
          </a:xfrm>
        </p:spPr>
        <p:txBody>
          <a:bodyPr/>
          <a:lstStyle/>
          <a:p>
            <a:r>
              <a:rPr lang="en-US" altLang="zh-CN" sz="2000" dirty="0"/>
              <a:t>//11_7.cpp</a:t>
            </a:r>
          </a:p>
          <a:p>
            <a:r>
              <a:rPr lang="en-US" altLang="zh-CN" sz="2000" dirty="0"/>
              <a:t>#include &lt;iostream&gt;</a:t>
            </a:r>
          </a:p>
          <a:p>
            <a:r>
              <a:rPr lang="en-US" altLang="zh-CN" sz="2000" dirty="0"/>
              <a:t>using namespace std;</a:t>
            </a:r>
          </a:p>
          <a:p>
            <a:r>
              <a:rPr lang="en-US" altLang="zh-CN" sz="2000" dirty="0"/>
              <a:t>int main() {</a:t>
            </a:r>
          </a:p>
          <a:p>
            <a:r>
              <a:rPr lang="en-US" altLang="zh-CN" sz="2000" dirty="0"/>
              <a:t>	char </a:t>
            </a:r>
            <a:r>
              <a:rPr lang="en-US" altLang="zh-CN" sz="2000" dirty="0" err="1"/>
              <a:t>ch</a:t>
            </a:r>
            <a:r>
              <a:rPr lang="en-US" altLang="zh-CN" sz="2000" dirty="0"/>
              <a:t>;</a:t>
            </a:r>
          </a:p>
          <a:p>
            <a:r>
              <a:rPr lang="en-US" altLang="zh-CN" sz="2000" dirty="0"/>
              <a:t>	while ((</a:t>
            </a:r>
            <a:r>
              <a:rPr lang="en-US" altLang="zh-CN" sz="2000" dirty="0" err="1"/>
              <a:t>ch</a:t>
            </a:r>
            <a:r>
              <a:rPr lang="en-US" altLang="zh-CN" sz="2000" dirty="0"/>
              <a:t> = </a:t>
            </a:r>
            <a:r>
              <a:rPr lang="en-US" altLang="zh-CN" sz="2000" dirty="0" err="1"/>
              <a:t>cin.</a:t>
            </a:r>
            <a:r>
              <a:rPr lang="en-US" altLang="zh-CN" sz="2000" dirty="0" err="1">
                <a:solidFill>
                  <a:schemeClr val="accent3"/>
                </a:solidFill>
              </a:rPr>
              <a:t>get</a:t>
            </a:r>
            <a:r>
              <a:rPr lang="en-US" altLang="zh-CN" sz="2000" dirty="0">
                <a:solidFill>
                  <a:schemeClr val="accent3"/>
                </a:solidFill>
              </a:rPr>
              <a:t>()</a:t>
            </a:r>
            <a:r>
              <a:rPr lang="en-US" altLang="zh-CN" sz="2000" dirty="0"/>
              <a:t>) != EOF)</a:t>
            </a:r>
          </a:p>
          <a:p>
            <a:r>
              <a:rPr lang="en-US" altLang="zh-CN" sz="2000" dirty="0"/>
              <a:t>		</a:t>
            </a:r>
            <a:r>
              <a:rPr lang="en-US" altLang="zh-CN" sz="2000" dirty="0" err="1"/>
              <a:t>cout.put</a:t>
            </a:r>
            <a:r>
              <a:rPr lang="en-US" altLang="zh-CN" sz="2000" dirty="0"/>
              <a:t>(</a:t>
            </a:r>
            <a:r>
              <a:rPr lang="en-US" altLang="zh-CN" sz="2000" dirty="0" err="1"/>
              <a:t>ch</a:t>
            </a:r>
            <a:r>
              <a:rPr lang="en-US" altLang="zh-CN" sz="2000" dirty="0"/>
              <a:t>);</a:t>
            </a:r>
          </a:p>
          <a:p>
            <a:r>
              <a:rPr lang="en-US" altLang="zh-CN" sz="2000" dirty="0"/>
              <a:t>	return 0;</a:t>
            </a:r>
          </a:p>
          <a:p>
            <a:r>
              <a:rPr lang="en-US" altLang="zh-CN" sz="2000" dirty="0"/>
              <a:t>}</a:t>
            </a:r>
          </a:p>
          <a:p>
            <a:endParaRPr lang="zh-CN" altLang="en-US" sz="2000" dirty="0"/>
          </a:p>
        </p:txBody>
      </p:sp>
      <p:sp>
        <p:nvSpPr>
          <p:cNvPr id="2" name="对话气泡: 椭圆形 1">
            <a:extLst>
              <a:ext uri="{FF2B5EF4-FFF2-40B4-BE49-F238E27FC236}">
                <a16:creationId xmlns:a16="http://schemas.microsoft.com/office/drawing/2014/main" id="{225CE406-984B-7C04-C08E-79D178F84EC3}"/>
              </a:ext>
            </a:extLst>
          </p:cNvPr>
          <p:cNvSpPr/>
          <p:nvPr/>
        </p:nvSpPr>
        <p:spPr>
          <a:xfrm>
            <a:off x="4644008" y="2420888"/>
            <a:ext cx="2736304" cy="1080120"/>
          </a:xfrm>
          <a:prstGeom prst="wedgeEllipseCallout">
            <a:avLst>
              <a:gd name="adj1" fmla="val -57180"/>
              <a:gd name="adj2" fmla="val -484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文件结束符，</a:t>
            </a:r>
            <a:r>
              <a:rPr lang="en-US" altLang="zh-CN" sz="2000" dirty="0"/>
              <a:t>windows</a:t>
            </a:r>
            <a:r>
              <a:rPr lang="zh-CN" altLang="en-US" sz="2000" dirty="0"/>
              <a:t>下</a:t>
            </a:r>
            <a:r>
              <a:rPr lang="en-US" altLang="zh-CN" sz="2000" dirty="0" err="1"/>
              <a:t>ctrl+z</a:t>
            </a: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标题 1"/>
          <p:cNvSpPr>
            <a:spLocks noGrp="1"/>
          </p:cNvSpPr>
          <p:nvPr>
            <p:ph type="title"/>
          </p:nvPr>
        </p:nvSpPr>
        <p:spPr>
          <a:xfrm>
            <a:off x="3680272" y="0"/>
            <a:ext cx="5472608" cy="778768"/>
          </a:xfrm>
        </p:spPr>
        <p:txBody>
          <a:bodyPr/>
          <a:lstStyle/>
          <a:p>
            <a:pPr eaLnBrk="1" hangingPunct="1"/>
            <a:r>
              <a:rPr lang="zh-CN" altLang="en-US" sz="2600" dirty="0"/>
              <a:t>例</a:t>
            </a:r>
            <a:r>
              <a:rPr lang="en-US" altLang="zh-CN" sz="2600" dirty="0"/>
              <a:t>11-8</a:t>
            </a:r>
            <a:r>
              <a:rPr lang="zh-CN" altLang="en-US" sz="2600" dirty="0"/>
              <a:t>为输入流指定一个终止字符</a:t>
            </a:r>
          </a:p>
        </p:txBody>
      </p:sp>
      <p:sp>
        <p:nvSpPr>
          <p:cNvPr id="3" name="内容占位符 2"/>
          <p:cNvSpPr>
            <a:spLocks noGrp="1"/>
          </p:cNvSpPr>
          <p:nvPr>
            <p:ph idx="1"/>
          </p:nvPr>
        </p:nvSpPr>
        <p:spPr>
          <a:xfrm>
            <a:off x="219327" y="620688"/>
            <a:ext cx="6921889" cy="5298729"/>
          </a:xfrm>
        </p:spPr>
        <p:txBody>
          <a:bodyPr>
            <a:normAutofit/>
          </a:bodyPr>
          <a:lstStyle/>
          <a:p>
            <a:pPr marL="365748" indent="-256024" eaLnBrk="1" fontAlgn="auto" hangingPunct="1">
              <a:spcAft>
                <a:spcPts val="0"/>
              </a:spcAft>
              <a:buClr>
                <a:schemeClr val="accent3"/>
              </a:buClr>
              <a:defRPr/>
            </a:pPr>
            <a:r>
              <a:rPr lang="en-US" altLang="zh-CN" sz="2000" dirty="0"/>
              <a:t>//11_8.cpp</a:t>
            </a:r>
          </a:p>
          <a:p>
            <a:pPr marL="365748" indent="-256024" eaLnBrk="1" fontAlgn="auto" hangingPunct="1">
              <a:spcAft>
                <a:spcPts val="0"/>
              </a:spcAft>
              <a:buClr>
                <a:schemeClr val="accent3"/>
              </a:buClr>
              <a:defRPr/>
            </a:pPr>
            <a:r>
              <a:rPr lang="en-US" altLang="zh-CN" sz="2000" dirty="0"/>
              <a:t>#include &lt;iostream&gt;</a:t>
            </a:r>
          </a:p>
          <a:p>
            <a:pPr marL="365748" indent="-256024" eaLnBrk="1" fontAlgn="auto" hangingPunct="1">
              <a:spcAft>
                <a:spcPts val="0"/>
              </a:spcAft>
              <a:buClr>
                <a:schemeClr val="accent3"/>
              </a:buClr>
              <a:defRPr/>
            </a:pPr>
            <a:r>
              <a:rPr lang="en-US" altLang="zh-CN" sz="2000" dirty="0"/>
              <a:t>#include &lt;string&gt;</a:t>
            </a:r>
          </a:p>
          <a:p>
            <a:pPr marL="365748" indent="-256024" eaLnBrk="1" fontAlgn="auto" hangingPunct="1">
              <a:spcAft>
                <a:spcPts val="0"/>
              </a:spcAft>
              <a:buClr>
                <a:schemeClr val="accent3"/>
              </a:buClr>
              <a:defRPr/>
            </a:pPr>
            <a:r>
              <a:rPr lang="en-US" altLang="zh-CN" sz="2000" dirty="0"/>
              <a:t>using namespace std;</a:t>
            </a:r>
          </a:p>
          <a:p>
            <a:pPr marL="365748" indent="-256024" eaLnBrk="1" fontAlgn="auto" hangingPunct="1">
              <a:spcAft>
                <a:spcPts val="0"/>
              </a:spcAft>
              <a:buClr>
                <a:schemeClr val="accent3"/>
              </a:buClr>
              <a:defRPr/>
            </a:pPr>
            <a:r>
              <a:rPr lang="en-US" altLang="zh-CN" sz="2000" dirty="0"/>
              <a:t>int main() {</a:t>
            </a:r>
          </a:p>
          <a:p>
            <a:pPr marL="365748" indent="-256024" eaLnBrk="1" fontAlgn="auto" hangingPunct="1">
              <a:spcAft>
                <a:spcPts val="0"/>
              </a:spcAft>
              <a:buClr>
                <a:schemeClr val="accent3"/>
              </a:buClr>
              <a:defRPr/>
            </a:pPr>
            <a:r>
              <a:rPr lang="en-US" altLang="zh-CN" sz="2000" dirty="0"/>
              <a:t>    string line;</a:t>
            </a:r>
          </a:p>
          <a:p>
            <a:pPr marL="365748" indent="-256024" eaLnBrk="1" fontAlgn="auto" hangingPunct="1">
              <a:spcAft>
                <a:spcPts val="0"/>
              </a:spcAft>
              <a:buClr>
                <a:schemeClr val="accent3"/>
              </a:buClr>
              <a:defRPr/>
            </a:pPr>
            <a:r>
              <a:rPr lang="en-US" altLang="zh-CN" sz="2000" dirty="0"/>
              <a:t>    </a:t>
            </a:r>
            <a:r>
              <a:rPr lang="en-US" altLang="zh-CN" sz="2000" dirty="0" err="1"/>
              <a:t>cout</a:t>
            </a:r>
            <a:r>
              <a:rPr lang="en-US" altLang="zh-CN" sz="2000" dirty="0"/>
              <a:t> &lt;&lt; "Type a line terminated by '\t' " &lt;&lt; </a:t>
            </a:r>
            <a:r>
              <a:rPr lang="en-US" altLang="zh-CN" sz="2000" dirty="0" err="1"/>
              <a:t>endl</a:t>
            </a:r>
            <a:r>
              <a:rPr lang="en-US" altLang="zh-CN" sz="2000" dirty="0"/>
              <a:t>; </a:t>
            </a:r>
          </a:p>
          <a:p>
            <a:pPr marL="365748" indent="-256024" eaLnBrk="1" fontAlgn="auto" hangingPunct="1">
              <a:spcAft>
                <a:spcPts val="0"/>
              </a:spcAft>
              <a:buClr>
                <a:schemeClr val="accent3"/>
              </a:buClr>
              <a:defRPr/>
            </a:pPr>
            <a:r>
              <a:rPr lang="en-US" altLang="zh-CN" sz="2000" dirty="0"/>
              <a:t>	 </a:t>
            </a:r>
            <a:r>
              <a:rPr lang="en-US" altLang="zh-CN" sz="2000" dirty="0" err="1">
                <a:solidFill>
                  <a:schemeClr val="accent3"/>
                </a:solidFill>
              </a:rPr>
              <a:t>getline</a:t>
            </a:r>
            <a:r>
              <a:rPr lang="en-US" altLang="zh-CN" sz="2000" dirty="0">
                <a:solidFill>
                  <a:schemeClr val="accent3"/>
                </a:solidFill>
              </a:rPr>
              <a:t>(</a:t>
            </a:r>
            <a:r>
              <a:rPr lang="en-US" altLang="zh-CN" sz="2000" dirty="0" err="1">
                <a:solidFill>
                  <a:schemeClr val="accent3"/>
                </a:solidFill>
              </a:rPr>
              <a:t>cin</a:t>
            </a:r>
            <a:r>
              <a:rPr lang="en-US" altLang="zh-CN" sz="2000" dirty="0">
                <a:solidFill>
                  <a:schemeClr val="accent3"/>
                </a:solidFill>
              </a:rPr>
              <a:t>, line, '\t');</a:t>
            </a:r>
          </a:p>
          <a:p>
            <a:pPr marL="365748" indent="-256024" eaLnBrk="1" fontAlgn="auto" hangingPunct="1">
              <a:spcAft>
                <a:spcPts val="0"/>
              </a:spcAft>
              <a:buClr>
                <a:schemeClr val="accent3"/>
              </a:buClr>
              <a:defRPr/>
            </a:pPr>
            <a:r>
              <a:rPr lang="en-US" altLang="zh-CN" sz="2000" dirty="0"/>
              <a:t>    </a:t>
            </a:r>
            <a:r>
              <a:rPr lang="en-US" altLang="zh-CN" sz="2000" dirty="0" err="1"/>
              <a:t>cout</a:t>
            </a:r>
            <a:r>
              <a:rPr lang="en-US" altLang="zh-CN" sz="2000" dirty="0"/>
              <a:t> &lt;&lt; line &lt;&lt; </a:t>
            </a:r>
            <a:r>
              <a:rPr lang="en-US" altLang="zh-CN" sz="2000" dirty="0" err="1"/>
              <a:t>endl</a:t>
            </a:r>
            <a:r>
              <a:rPr lang="en-US" altLang="zh-CN" sz="2000" dirty="0"/>
              <a:t>;</a:t>
            </a:r>
          </a:p>
          <a:p>
            <a:pPr marL="365748" indent="-256024" eaLnBrk="1" fontAlgn="auto" hangingPunct="1">
              <a:spcAft>
                <a:spcPts val="0"/>
              </a:spcAft>
              <a:buClr>
                <a:schemeClr val="accent3"/>
              </a:buClr>
              <a:defRPr/>
            </a:pPr>
            <a:r>
              <a:rPr lang="en-US" altLang="zh-CN" sz="2000" dirty="0"/>
              <a:t>	return 0;</a:t>
            </a:r>
          </a:p>
          <a:p>
            <a:pPr marL="365748" indent="-256024" eaLnBrk="1" fontAlgn="auto" hangingPunct="1">
              <a:spcAft>
                <a:spcPts val="0"/>
              </a:spcAft>
              <a:buClr>
                <a:schemeClr val="accent3"/>
              </a:buClr>
              <a:defRPr/>
            </a:pPr>
            <a:r>
              <a:rPr lang="en-US" altLang="zh-CN" sz="2000" dirty="0"/>
              <a:t>}</a:t>
            </a:r>
          </a:p>
        </p:txBody>
      </p:sp>
      <p:sp>
        <p:nvSpPr>
          <p:cNvPr id="2" name="文本框 1">
            <a:extLst>
              <a:ext uri="{FF2B5EF4-FFF2-40B4-BE49-F238E27FC236}">
                <a16:creationId xmlns:a16="http://schemas.microsoft.com/office/drawing/2014/main" id="{BCAC4F98-D556-8AF2-DD0E-E6A888FE8A07}"/>
              </a:ext>
            </a:extLst>
          </p:cNvPr>
          <p:cNvSpPr txBox="1"/>
          <p:nvPr/>
        </p:nvSpPr>
        <p:spPr>
          <a:xfrm>
            <a:off x="4064641" y="3277796"/>
            <a:ext cx="4860032" cy="1323439"/>
          </a:xfrm>
          <a:prstGeom prst="rect">
            <a:avLst/>
          </a:prstGeom>
          <a:noFill/>
        </p:spPr>
        <p:txBody>
          <a:bodyPr wrap="square" rtlCol="0">
            <a:spAutoFit/>
          </a:bodyPr>
          <a:lstStyle/>
          <a:p>
            <a:r>
              <a:rPr lang="zh-CN" altLang="en-US" sz="2000" dirty="0"/>
              <a:t>注：</a:t>
            </a:r>
            <a:r>
              <a:rPr lang="en-US" altLang="zh-CN" sz="2000" dirty="0" err="1"/>
              <a:t>istream</a:t>
            </a:r>
            <a:r>
              <a:rPr lang="zh-CN" altLang="en-US" sz="2000" dirty="0"/>
              <a:t>类具有成员函数</a:t>
            </a:r>
            <a:r>
              <a:rPr lang="en-US" altLang="zh-CN" sz="2000" dirty="0" err="1"/>
              <a:t>getline</a:t>
            </a:r>
            <a:r>
              <a:rPr lang="zh-CN" altLang="en-US" sz="2000" dirty="0"/>
              <a:t>，但输入结果存在字符数组中，大小不能扩展。非成员函数</a:t>
            </a:r>
            <a:r>
              <a:rPr lang="en-US" altLang="zh-CN" sz="2000" dirty="0" err="1"/>
              <a:t>getline</a:t>
            </a:r>
            <a:r>
              <a:rPr lang="zh-CN" altLang="en-US" sz="2000" dirty="0"/>
              <a:t>能够完成相同的功能，但可以将结果保存在</a:t>
            </a:r>
            <a:r>
              <a:rPr lang="en-US" altLang="zh-CN" sz="2000" dirty="0"/>
              <a:t>string</a:t>
            </a:r>
            <a:r>
              <a:rPr lang="zh-CN" altLang="en-US" sz="2000" dirty="0"/>
              <a:t>类型的对象中。</a:t>
            </a:r>
            <a:endParaRPr lang="en-US" altLang="zh-CN"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标题 1"/>
          <p:cNvSpPr>
            <a:spLocks noGrp="1"/>
          </p:cNvSpPr>
          <p:nvPr>
            <p:ph type="title"/>
          </p:nvPr>
        </p:nvSpPr>
        <p:spPr>
          <a:xfrm>
            <a:off x="395536" y="-98873"/>
            <a:ext cx="8712968" cy="778768"/>
          </a:xfrm>
        </p:spPr>
        <p:txBody>
          <a:bodyPr/>
          <a:lstStyle/>
          <a:p>
            <a:pPr eaLnBrk="1" hangingPunct="1"/>
            <a:r>
              <a:rPr lang="zh-CN" altLang="en-US" sz="2600" dirty="0"/>
              <a:t>例</a:t>
            </a:r>
            <a:r>
              <a:rPr lang="en-US" altLang="zh-CN" sz="2600" dirty="0"/>
              <a:t>11-9 </a:t>
            </a:r>
            <a:r>
              <a:rPr lang="zh-CN" altLang="en-US" sz="2600" dirty="0"/>
              <a:t>从文件读一个二进制记录到一个结构中</a:t>
            </a:r>
          </a:p>
        </p:txBody>
      </p:sp>
      <p:sp>
        <p:nvSpPr>
          <p:cNvPr id="3" name="内容占位符 2"/>
          <p:cNvSpPr>
            <a:spLocks noGrp="1"/>
          </p:cNvSpPr>
          <p:nvPr>
            <p:ph idx="1"/>
          </p:nvPr>
        </p:nvSpPr>
        <p:spPr>
          <a:xfrm>
            <a:off x="395536" y="688815"/>
            <a:ext cx="6921889" cy="5298729"/>
          </a:xfrm>
        </p:spPr>
        <p:txBody>
          <a:bodyPr>
            <a:noAutofit/>
          </a:bodyPr>
          <a:lstStyle/>
          <a:p>
            <a:pPr marL="365748" indent="-256024" eaLnBrk="1" fontAlgn="auto" hangingPunct="1">
              <a:spcAft>
                <a:spcPts val="0"/>
              </a:spcAft>
              <a:buClr>
                <a:schemeClr val="accent3"/>
              </a:buClr>
              <a:defRPr/>
            </a:pPr>
            <a:r>
              <a:rPr lang="en-US" altLang="zh-CN" sz="1800" dirty="0"/>
              <a:t>#include &lt;iostream&gt;</a:t>
            </a:r>
          </a:p>
          <a:p>
            <a:pPr marL="365748" indent="-256024" eaLnBrk="1" fontAlgn="auto" hangingPunct="1">
              <a:spcAft>
                <a:spcPts val="0"/>
              </a:spcAft>
              <a:buClr>
                <a:schemeClr val="accent3"/>
              </a:buClr>
              <a:defRPr/>
            </a:pPr>
            <a:r>
              <a:rPr lang="en-US" altLang="zh-CN" sz="1800" dirty="0">
                <a:solidFill>
                  <a:schemeClr val="accent3"/>
                </a:solidFill>
              </a:rPr>
              <a:t>#include &lt;</a:t>
            </a:r>
            <a:r>
              <a:rPr lang="en-US" altLang="zh-CN" sz="1800" dirty="0" err="1">
                <a:solidFill>
                  <a:schemeClr val="accent3"/>
                </a:solidFill>
              </a:rPr>
              <a:t>fstream</a:t>
            </a:r>
            <a:r>
              <a:rPr lang="en-US" altLang="zh-CN" sz="1800" dirty="0">
                <a:solidFill>
                  <a:schemeClr val="accent3"/>
                </a:solidFill>
              </a:rPr>
              <a:t>&gt;</a:t>
            </a:r>
          </a:p>
          <a:p>
            <a:pPr marL="365748" indent="-256024" eaLnBrk="1" fontAlgn="auto" hangingPunct="1">
              <a:spcAft>
                <a:spcPts val="0"/>
              </a:spcAft>
              <a:buClr>
                <a:schemeClr val="accent3"/>
              </a:buClr>
              <a:defRPr/>
            </a:pPr>
            <a:r>
              <a:rPr lang="en-US" altLang="zh-CN" sz="1800" dirty="0"/>
              <a:t>#include &lt;</a:t>
            </a:r>
            <a:r>
              <a:rPr lang="en-US" altLang="zh-CN" sz="1800" dirty="0" err="1"/>
              <a:t>cstring</a:t>
            </a:r>
            <a:r>
              <a:rPr lang="en-US" altLang="zh-CN" sz="1800" dirty="0"/>
              <a:t>&gt;</a:t>
            </a:r>
          </a:p>
          <a:p>
            <a:pPr marL="365748" indent="-256024" eaLnBrk="1" fontAlgn="auto" hangingPunct="1">
              <a:spcAft>
                <a:spcPts val="0"/>
              </a:spcAft>
              <a:buClr>
                <a:schemeClr val="accent3"/>
              </a:buClr>
              <a:defRPr/>
            </a:pPr>
            <a:r>
              <a:rPr lang="en-US" altLang="zh-CN" sz="1800" dirty="0"/>
              <a:t>using namespace std;</a:t>
            </a:r>
          </a:p>
          <a:p>
            <a:pPr marL="365748" indent="-256024" eaLnBrk="1" fontAlgn="auto" hangingPunct="1">
              <a:spcAft>
                <a:spcPts val="0"/>
              </a:spcAft>
              <a:buClr>
                <a:schemeClr val="accent3"/>
              </a:buClr>
              <a:defRPr/>
            </a:pPr>
            <a:endParaRPr lang="en-US" altLang="zh-CN" sz="1800" dirty="0"/>
          </a:p>
          <a:p>
            <a:pPr marL="365748" indent="-256024" eaLnBrk="1" fontAlgn="auto" hangingPunct="1">
              <a:spcAft>
                <a:spcPts val="0"/>
              </a:spcAft>
              <a:buClr>
                <a:schemeClr val="accent3"/>
              </a:buClr>
              <a:defRPr/>
            </a:pPr>
            <a:r>
              <a:rPr lang="en-US" altLang="zh-CN" sz="1800" dirty="0" err="1"/>
              <a:t>struct</a:t>
            </a:r>
            <a:r>
              <a:rPr lang="en-US" altLang="zh-CN" sz="1800" dirty="0"/>
              <a:t> </a:t>
            </a:r>
            <a:r>
              <a:rPr lang="en-US" altLang="zh-CN" sz="1800" dirty="0" err="1"/>
              <a:t>SalaryInfo</a:t>
            </a:r>
            <a:r>
              <a:rPr lang="en-US" altLang="zh-CN" sz="1800" dirty="0"/>
              <a:t> {</a:t>
            </a:r>
          </a:p>
          <a:p>
            <a:pPr marL="365748" indent="-256024" eaLnBrk="1" fontAlgn="auto" hangingPunct="1">
              <a:spcAft>
                <a:spcPts val="0"/>
              </a:spcAft>
              <a:buClr>
                <a:schemeClr val="accent3"/>
              </a:buClr>
              <a:defRPr/>
            </a:pPr>
            <a:r>
              <a:rPr lang="en-US" altLang="zh-CN" sz="1800" dirty="0"/>
              <a:t>	unsigned id;</a:t>
            </a:r>
          </a:p>
          <a:p>
            <a:pPr marL="365748" indent="-256024" eaLnBrk="1" fontAlgn="auto" hangingPunct="1">
              <a:spcAft>
                <a:spcPts val="0"/>
              </a:spcAft>
              <a:buClr>
                <a:schemeClr val="accent3"/>
              </a:buClr>
              <a:defRPr/>
            </a:pPr>
            <a:r>
              <a:rPr lang="en-US" altLang="zh-CN" sz="1800" dirty="0"/>
              <a:t>	double salary;</a:t>
            </a:r>
          </a:p>
          <a:p>
            <a:pPr marL="365748" indent="-256024" eaLnBrk="1" fontAlgn="auto" hangingPunct="1">
              <a:spcAft>
                <a:spcPts val="0"/>
              </a:spcAft>
              <a:buClr>
                <a:schemeClr val="accent3"/>
              </a:buClr>
              <a:defRPr/>
            </a:pPr>
            <a:r>
              <a:rPr lang="en-US" altLang="zh-CN" sz="1800" dirty="0"/>
              <a:t>}; </a:t>
            </a:r>
          </a:p>
          <a:p>
            <a:pPr marL="365748" indent="-256024" eaLnBrk="1" fontAlgn="auto" hangingPunct="1">
              <a:spcAft>
                <a:spcPts val="0"/>
              </a:spcAft>
              <a:buClr>
                <a:schemeClr val="accent3"/>
              </a:buClr>
              <a:defRPr/>
            </a:pPr>
            <a:r>
              <a:rPr lang="en-US" altLang="zh-CN" sz="1800" dirty="0"/>
              <a:t>int main() {</a:t>
            </a:r>
          </a:p>
          <a:p>
            <a:pPr marL="365748" indent="-256024" eaLnBrk="1" fontAlgn="auto" hangingPunct="1">
              <a:spcAft>
                <a:spcPts val="0"/>
              </a:spcAft>
              <a:buClr>
                <a:schemeClr val="accent3"/>
              </a:buClr>
              <a:defRPr/>
            </a:pPr>
            <a:r>
              <a:rPr lang="en-US" altLang="zh-CN" sz="1800" dirty="0"/>
              <a:t>	</a:t>
            </a:r>
            <a:r>
              <a:rPr lang="en-US" altLang="zh-CN" sz="1800" dirty="0" err="1"/>
              <a:t>SalaryInfo</a:t>
            </a:r>
            <a:r>
              <a:rPr lang="en-US" altLang="zh-CN" sz="1800" dirty="0"/>
              <a:t> employee1 = { 600001, 8000 };</a:t>
            </a:r>
          </a:p>
          <a:p>
            <a:pPr marL="365748" indent="-256024" eaLnBrk="1" fontAlgn="auto" hangingPunct="1">
              <a:spcAft>
                <a:spcPts val="0"/>
              </a:spcAft>
              <a:buClr>
                <a:schemeClr val="accent3"/>
              </a:buClr>
              <a:defRPr/>
            </a:pPr>
            <a:r>
              <a:rPr lang="en-US" altLang="zh-CN" sz="1800" dirty="0"/>
              <a:t>	</a:t>
            </a:r>
            <a:r>
              <a:rPr lang="en-US" altLang="zh-CN" sz="1800" dirty="0" err="1"/>
              <a:t>ofstream</a:t>
            </a:r>
            <a:r>
              <a:rPr lang="en-US" altLang="zh-CN" sz="1800" dirty="0"/>
              <a:t> </a:t>
            </a:r>
            <a:r>
              <a:rPr lang="en-US" altLang="zh-CN" sz="1800" dirty="0" err="1"/>
              <a:t>os</a:t>
            </a:r>
            <a:r>
              <a:rPr lang="en-US" altLang="zh-CN" sz="1800" dirty="0"/>
              <a:t>("payroll", </a:t>
            </a:r>
            <a:r>
              <a:rPr lang="en-US" altLang="zh-CN" sz="1800" dirty="0" err="1"/>
              <a:t>ios_base</a:t>
            </a:r>
            <a:r>
              <a:rPr lang="en-US" altLang="zh-CN" sz="1800" dirty="0"/>
              <a:t>::out | </a:t>
            </a:r>
            <a:r>
              <a:rPr lang="en-US" altLang="zh-CN" sz="1800" dirty="0" err="1"/>
              <a:t>ios_base</a:t>
            </a:r>
            <a:r>
              <a:rPr lang="en-US" altLang="zh-CN" sz="1800" dirty="0"/>
              <a:t>::binary);</a:t>
            </a:r>
          </a:p>
          <a:p>
            <a:pPr marL="365748" indent="-256024" eaLnBrk="1" fontAlgn="auto" hangingPunct="1">
              <a:spcAft>
                <a:spcPts val="0"/>
              </a:spcAft>
              <a:buClr>
                <a:schemeClr val="accent3"/>
              </a:buClr>
              <a:defRPr/>
            </a:pPr>
            <a:r>
              <a:rPr lang="en-US" altLang="zh-CN" sz="1800" dirty="0"/>
              <a:t>	</a:t>
            </a:r>
            <a:r>
              <a:rPr lang="en-US" altLang="zh-CN" sz="1800" dirty="0" err="1"/>
              <a:t>os.write</a:t>
            </a:r>
            <a:r>
              <a:rPr lang="en-US" altLang="zh-CN" sz="1800" dirty="0"/>
              <a:t>(</a:t>
            </a:r>
            <a:r>
              <a:rPr lang="en-US" altLang="zh-CN" sz="1800" dirty="0" err="1"/>
              <a:t>reinterpret_cast</a:t>
            </a:r>
            <a:r>
              <a:rPr lang="en-US" altLang="zh-CN" sz="1800" dirty="0"/>
              <a:t>&lt;char *&gt;(&amp;employee1), </a:t>
            </a:r>
            <a:r>
              <a:rPr lang="en-US" altLang="zh-CN" sz="1800" dirty="0" err="1"/>
              <a:t>sizeof</a:t>
            </a:r>
            <a:r>
              <a:rPr lang="en-US" altLang="zh-CN" sz="1800" dirty="0"/>
              <a:t>(employee1));</a:t>
            </a:r>
          </a:p>
          <a:p>
            <a:pPr marL="365748" indent="-256024" eaLnBrk="1" fontAlgn="auto" hangingPunct="1">
              <a:spcAft>
                <a:spcPts val="0"/>
              </a:spcAft>
              <a:buClr>
                <a:schemeClr val="accent3"/>
              </a:buClr>
              <a:defRPr/>
            </a:pPr>
            <a:r>
              <a:rPr lang="en-US" altLang="zh-CN" sz="1800" dirty="0"/>
              <a:t>	</a:t>
            </a:r>
            <a:r>
              <a:rPr lang="en-US" altLang="zh-CN" sz="1800" dirty="0" err="1"/>
              <a:t>os.close</a:t>
            </a:r>
            <a:r>
              <a:rPr lang="en-US" altLang="zh-CN" sz="18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10317" y="44624"/>
            <a:ext cx="9181782" cy="1066799"/>
          </a:xfrm>
        </p:spPr>
        <p:txBody>
          <a:bodyPr/>
          <a:lstStyle/>
          <a:p>
            <a:pPr eaLnBrk="1" hangingPunct="1"/>
            <a:r>
              <a:rPr lang="zh-CN" altLang="en-US" dirty="0"/>
              <a:t>提取与插入</a:t>
            </a:r>
          </a:p>
        </p:txBody>
      </p:sp>
      <p:sp>
        <p:nvSpPr>
          <p:cNvPr id="3" name="内容占位符 2"/>
          <p:cNvSpPr>
            <a:spLocks noGrp="1"/>
          </p:cNvSpPr>
          <p:nvPr>
            <p:ph idx="1"/>
          </p:nvPr>
        </p:nvSpPr>
        <p:spPr>
          <a:xfrm>
            <a:off x="107504" y="1124744"/>
            <a:ext cx="8928207" cy="4148138"/>
          </a:xfrm>
        </p:spPr>
        <p:txBody>
          <a:bodyPr>
            <a:normAutofit/>
          </a:bodyPr>
          <a:lstStyle/>
          <a:p>
            <a:pPr marL="400036" indent="-256024" eaLnBrk="1" fontAlgn="auto" hangingPunct="1">
              <a:lnSpc>
                <a:spcPct val="110000"/>
              </a:lnSpc>
              <a:spcAft>
                <a:spcPts val="600"/>
              </a:spcAft>
              <a:buClr>
                <a:schemeClr val="accent3"/>
              </a:buClr>
              <a:buFont typeface="Georgia"/>
              <a:buChar char="•"/>
              <a:defRPr/>
            </a:pPr>
            <a:r>
              <a:rPr lang="zh-CN" altLang="en-US" sz="2200" dirty="0"/>
              <a:t>读操作（获取数据）在流数据抽象中被称为（从流中）</a:t>
            </a:r>
            <a:r>
              <a:rPr lang="zh-CN" altLang="en-US" sz="2200" dirty="0">
                <a:solidFill>
                  <a:srgbClr val="C00000"/>
                </a:solidFill>
              </a:rPr>
              <a:t>提取</a:t>
            </a:r>
            <a:endParaRPr lang="en-US" altLang="zh-CN" sz="2200" dirty="0"/>
          </a:p>
          <a:p>
            <a:pPr marL="400036" indent="-256024" eaLnBrk="1" fontAlgn="auto" hangingPunct="1">
              <a:lnSpc>
                <a:spcPct val="110000"/>
              </a:lnSpc>
              <a:spcAft>
                <a:spcPts val="600"/>
              </a:spcAft>
              <a:buClr>
                <a:schemeClr val="accent3"/>
              </a:buClr>
              <a:buFont typeface="Georgia"/>
              <a:buChar char="•"/>
              <a:defRPr/>
            </a:pPr>
            <a:r>
              <a:rPr lang="zh-CN" altLang="en-US" sz="2200" dirty="0"/>
              <a:t>写操作（添加数据）被称为（向流中）</a:t>
            </a:r>
            <a:r>
              <a:rPr lang="zh-CN" altLang="en-US" sz="2200" dirty="0">
                <a:solidFill>
                  <a:srgbClr val="C00000"/>
                </a:solidFill>
              </a:rPr>
              <a:t>插入</a:t>
            </a:r>
            <a:endParaRPr lang="en-US" altLang="zh-CN" sz="2200" dirty="0"/>
          </a:p>
          <a:p>
            <a:pPr marL="400036" indent="-256024" eaLnBrk="1" fontAlgn="auto" hangingPunct="1">
              <a:lnSpc>
                <a:spcPct val="110000"/>
              </a:lnSpc>
              <a:spcAft>
                <a:spcPts val="600"/>
              </a:spcAft>
              <a:buClr>
                <a:schemeClr val="accent3"/>
              </a:buClr>
              <a:buFont typeface="Georgia"/>
              <a:buChar char="•"/>
              <a:defRPr/>
            </a:pPr>
            <a:endParaRPr lang="en-US" altLang="zh-CN" sz="1000" dirty="0"/>
          </a:p>
          <a:p>
            <a:pPr marL="400036" indent="-256024" eaLnBrk="1" fontAlgn="auto" hangingPunct="1">
              <a:lnSpc>
                <a:spcPct val="110000"/>
              </a:lnSpc>
              <a:spcAft>
                <a:spcPts val="600"/>
              </a:spcAft>
              <a:buClr>
                <a:schemeClr val="accent3"/>
              </a:buClr>
              <a:buFont typeface="Georgia"/>
              <a:buChar char="•"/>
              <a:defRPr/>
            </a:pPr>
            <a:r>
              <a:rPr lang="zh-CN" altLang="en-US" sz="2200" dirty="0"/>
              <a:t>操作系统将键盘、屏幕、打印机和通信端口作为</a:t>
            </a:r>
            <a:r>
              <a:rPr lang="zh-CN" altLang="en-US" sz="2200" dirty="0">
                <a:solidFill>
                  <a:schemeClr val="accent3"/>
                </a:solidFill>
              </a:rPr>
              <a:t>扩充文件</a:t>
            </a:r>
            <a:r>
              <a:rPr lang="zh-CN" altLang="en-US" sz="2200" dirty="0"/>
              <a:t>来处理（通过驱动），所以在</a:t>
            </a:r>
            <a:r>
              <a:rPr lang="en-US" altLang="zh-CN" sz="2200" dirty="0"/>
              <a:t>C++</a:t>
            </a:r>
            <a:r>
              <a:rPr lang="zh-CN" altLang="en-US" sz="2200" dirty="0"/>
              <a:t>程序员眼中，这些设备与磁盘文件一样，都是通过</a:t>
            </a:r>
            <a:r>
              <a:rPr lang="en-US" altLang="zh-CN" sz="2200" dirty="0"/>
              <a:t>I/O</a:t>
            </a:r>
            <a:r>
              <a:rPr lang="zh-CN" altLang="en-US" sz="2200" dirty="0"/>
              <a:t>流类来实现的。</a:t>
            </a:r>
            <a:endParaRPr lang="en-US" altLang="zh-CN" sz="2200" dirty="0"/>
          </a:p>
          <a:p>
            <a:pPr marL="400036" indent="-256024" eaLnBrk="1" fontAlgn="auto" hangingPunct="1">
              <a:lnSpc>
                <a:spcPct val="110000"/>
              </a:lnSpc>
              <a:spcAft>
                <a:spcPts val="600"/>
              </a:spcAft>
              <a:buClr>
                <a:schemeClr val="accent3"/>
              </a:buClr>
              <a:buFont typeface="Georgia"/>
              <a:buChar char="•"/>
              <a:defRPr/>
            </a:pPr>
            <a:endParaRPr lang="en-US" altLang="zh-CN" sz="1000" dirty="0"/>
          </a:p>
          <a:p>
            <a:pPr marL="400036" indent="-256024" eaLnBrk="1" fontAlgn="auto" hangingPunct="1">
              <a:lnSpc>
                <a:spcPct val="110000"/>
              </a:lnSpc>
              <a:spcAft>
                <a:spcPts val="600"/>
              </a:spcAft>
              <a:buClr>
                <a:schemeClr val="accent3"/>
              </a:buClr>
              <a:buFont typeface="Georgia"/>
              <a:buChar char="•"/>
              <a:defRPr/>
            </a:pPr>
            <a:r>
              <a:rPr lang="en-US" altLang="zh-CN" sz="2200" dirty="0"/>
              <a:t>I/O</a:t>
            </a:r>
            <a:r>
              <a:rPr lang="zh-CN" altLang="en-US" sz="2200" dirty="0"/>
              <a:t>流类库的基础是一组类模板，类模板提供了库中大多数功能，可以作用于不同类型的元素。</a:t>
            </a:r>
            <a:endParaRPr lang="en-US" altLang="zh-CN" sz="2200" dirty="0"/>
          </a:p>
          <a:p>
            <a:pPr marL="400036" indent="-256024" eaLnBrk="1" fontAlgn="auto" hangingPunct="1">
              <a:lnSpc>
                <a:spcPct val="110000"/>
              </a:lnSpc>
              <a:spcAft>
                <a:spcPts val="600"/>
              </a:spcAft>
              <a:buClr>
                <a:schemeClr val="accent3"/>
              </a:buClr>
              <a:buFont typeface="Georgia"/>
              <a:buChar char="•"/>
              <a:defRPr/>
            </a:pPr>
            <a:endParaRPr lang="en-US" altLang="zh-CN" sz="2200" dirty="0"/>
          </a:p>
          <a:p>
            <a:pPr marL="400036" indent="-256024" eaLnBrk="1" fontAlgn="auto" hangingPunct="1">
              <a:lnSpc>
                <a:spcPct val="110000"/>
              </a:lnSpc>
              <a:spcAft>
                <a:spcPts val="600"/>
              </a:spcAft>
              <a:buClr>
                <a:schemeClr val="accent3"/>
              </a:buClr>
              <a:buFont typeface="Georgia"/>
              <a:buChar char="•"/>
              <a:defRPr/>
            </a:pPr>
            <a:endParaRPr lang="zh-CN" altLang="en-US" sz="2200" dirty="0"/>
          </a:p>
        </p:txBody>
      </p:sp>
      <p:sp>
        <p:nvSpPr>
          <p:cNvPr id="2" name="灯片编号占位符 1">
            <a:extLst>
              <a:ext uri="{FF2B5EF4-FFF2-40B4-BE49-F238E27FC236}">
                <a16:creationId xmlns:a16="http://schemas.microsoft.com/office/drawing/2014/main" id="{A818EBB3-539B-45D2-8FD3-ED5E8034B0F4}"/>
              </a:ext>
            </a:extLst>
          </p:cNvPr>
          <p:cNvSpPr>
            <a:spLocks noGrp="1"/>
          </p:cNvSpPr>
          <p:nvPr>
            <p:ph type="sldNum" sz="quarter" idx="4"/>
          </p:nvPr>
        </p:nvSpPr>
        <p:spPr/>
        <p:txBody>
          <a:bodyPr/>
          <a:lstStyle/>
          <a:p>
            <a:fld id="{1D9F06E4-88F8-4F67-ACDE-950620247153}" type="slidenum">
              <a:rPr lang="zh-CN" altLang="en-US" smtClean="0"/>
              <a:pPr/>
              <a:t>5</a:t>
            </a:fld>
            <a:endParaRPr lang="zh-CN" altLang="en-US"/>
          </a:p>
        </p:txBody>
      </p:sp>
    </p:spTree>
    <p:extLst>
      <p:ext uri="{BB962C8B-B14F-4D97-AF65-F5344CB8AC3E}">
        <p14:creationId xmlns:p14="http://schemas.microsoft.com/office/powerpoint/2010/main" val="2068021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标题 1"/>
          <p:cNvSpPr>
            <a:spLocks noGrp="1"/>
          </p:cNvSpPr>
          <p:nvPr>
            <p:ph type="title"/>
          </p:nvPr>
        </p:nvSpPr>
        <p:spPr>
          <a:xfrm>
            <a:off x="251520" y="-14064"/>
            <a:ext cx="8820472" cy="778768"/>
          </a:xfrm>
        </p:spPr>
        <p:txBody>
          <a:bodyPr/>
          <a:lstStyle/>
          <a:p>
            <a:pPr eaLnBrk="1" hangingPunct="1"/>
            <a:r>
              <a:rPr lang="zh-CN" altLang="en-US" sz="2600" dirty="0"/>
              <a:t>例</a:t>
            </a:r>
            <a:r>
              <a:rPr lang="en-US" altLang="zh-CN" sz="2600" dirty="0"/>
              <a:t>11-9 </a:t>
            </a:r>
            <a:r>
              <a:rPr lang="zh-CN" altLang="en-US" sz="2600" dirty="0"/>
              <a:t>从文件读一个二进制记录到一个结构中</a:t>
            </a:r>
          </a:p>
        </p:txBody>
      </p:sp>
      <p:sp>
        <p:nvSpPr>
          <p:cNvPr id="3" name="内容占位符 2"/>
          <p:cNvSpPr>
            <a:spLocks noGrp="1"/>
          </p:cNvSpPr>
          <p:nvPr>
            <p:ph idx="1"/>
          </p:nvPr>
        </p:nvSpPr>
        <p:spPr>
          <a:xfrm>
            <a:off x="323528" y="836712"/>
            <a:ext cx="8748464" cy="5298729"/>
          </a:xfrm>
        </p:spPr>
        <p:txBody>
          <a:bodyPr>
            <a:normAutofit/>
          </a:bodyPr>
          <a:lstStyle/>
          <a:p>
            <a:pPr marL="365748" indent="-256024" eaLnBrk="1" fontAlgn="auto" hangingPunct="1">
              <a:spcAft>
                <a:spcPts val="0"/>
              </a:spcAft>
              <a:buClr>
                <a:schemeClr val="accent3"/>
              </a:buClr>
              <a:defRPr/>
            </a:pPr>
            <a:r>
              <a:rPr lang="en-US" altLang="zh-CN" sz="1800" dirty="0"/>
              <a:t>	</a:t>
            </a:r>
            <a:r>
              <a:rPr lang="en-US" altLang="zh-CN" sz="1800" dirty="0" err="1"/>
              <a:t>ifstream</a:t>
            </a:r>
            <a:r>
              <a:rPr lang="en-US" altLang="zh-CN" sz="1800" dirty="0"/>
              <a:t> is("payroll", </a:t>
            </a:r>
            <a:r>
              <a:rPr lang="en-US" altLang="zh-CN" sz="1800" dirty="0" err="1"/>
              <a:t>ios_base</a:t>
            </a:r>
            <a:r>
              <a:rPr lang="en-US" altLang="zh-CN" sz="1800" dirty="0"/>
              <a:t>::in | </a:t>
            </a:r>
            <a:r>
              <a:rPr lang="en-US" altLang="zh-CN" sz="1800" dirty="0" err="1"/>
              <a:t>ios_base</a:t>
            </a:r>
            <a:r>
              <a:rPr lang="en-US" altLang="zh-CN" sz="1800" dirty="0"/>
              <a:t>::binary);</a:t>
            </a:r>
          </a:p>
          <a:p>
            <a:pPr marL="365748" indent="-256024" eaLnBrk="1" fontAlgn="auto" hangingPunct="1">
              <a:spcAft>
                <a:spcPts val="0"/>
              </a:spcAft>
              <a:buClr>
                <a:schemeClr val="accent3"/>
              </a:buClr>
              <a:defRPr/>
            </a:pPr>
            <a:r>
              <a:rPr lang="en-US" altLang="zh-CN" sz="1800" dirty="0"/>
              <a:t>	if (is) {</a:t>
            </a:r>
          </a:p>
          <a:p>
            <a:pPr marL="365748" indent="-256024" eaLnBrk="1" fontAlgn="auto" hangingPunct="1">
              <a:spcAft>
                <a:spcPts val="0"/>
              </a:spcAft>
              <a:buClr>
                <a:schemeClr val="accent3"/>
              </a:buClr>
              <a:defRPr/>
            </a:pPr>
            <a:r>
              <a:rPr lang="en-US" altLang="zh-CN" sz="1800" dirty="0"/>
              <a:t>		</a:t>
            </a:r>
            <a:r>
              <a:rPr lang="en-US" altLang="zh-CN" sz="1800" dirty="0" err="1"/>
              <a:t>SalaryInfo</a:t>
            </a:r>
            <a:r>
              <a:rPr lang="en-US" altLang="zh-CN" sz="1800" dirty="0"/>
              <a:t> employee2;</a:t>
            </a:r>
          </a:p>
          <a:p>
            <a:pPr marL="365748" indent="-256024" eaLnBrk="1" fontAlgn="auto" hangingPunct="1">
              <a:spcAft>
                <a:spcPts val="0"/>
              </a:spcAft>
              <a:buClr>
                <a:schemeClr val="accent3"/>
              </a:buClr>
              <a:defRPr/>
            </a:pPr>
            <a:r>
              <a:rPr lang="en-US" altLang="zh-CN" sz="1800" dirty="0"/>
              <a:t>		</a:t>
            </a:r>
            <a:r>
              <a:rPr lang="en-US" altLang="zh-CN" sz="1800" dirty="0" err="1"/>
              <a:t>is.read</a:t>
            </a:r>
            <a:r>
              <a:rPr lang="en-US" altLang="zh-CN" sz="1800" dirty="0"/>
              <a:t>(</a:t>
            </a:r>
            <a:r>
              <a:rPr lang="en-US" altLang="zh-CN" sz="1800" dirty="0" err="1"/>
              <a:t>reinterpret_cast</a:t>
            </a:r>
            <a:r>
              <a:rPr lang="en-US" altLang="zh-CN" sz="1800" dirty="0"/>
              <a:t>&lt;char *&gt;(&amp;employee2), </a:t>
            </a:r>
            <a:r>
              <a:rPr lang="en-US" altLang="zh-CN" sz="1800" dirty="0" err="1"/>
              <a:t>sizeof</a:t>
            </a:r>
            <a:r>
              <a:rPr lang="en-US" altLang="zh-CN" sz="1800" dirty="0"/>
              <a:t>(employee2));</a:t>
            </a:r>
          </a:p>
          <a:p>
            <a:pPr marL="365748" indent="-256024" eaLnBrk="1" fontAlgn="auto" hangingPunct="1">
              <a:spcAft>
                <a:spcPts val="0"/>
              </a:spcAft>
              <a:buClr>
                <a:schemeClr val="accent3"/>
              </a:buClr>
              <a:defRPr/>
            </a:pPr>
            <a:r>
              <a:rPr lang="en-US" altLang="zh-CN" sz="1800" dirty="0"/>
              <a:t>		</a:t>
            </a:r>
            <a:r>
              <a:rPr lang="en-US" altLang="zh-CN" sz="1800" dirty="0" err="1"/>
              <a:t>cout</a:t>
            </a:r>
            <a:r>
              <a:rPr lang="en-US" altLang="zh-CN" sz="1800" dirty="0"/>
              <a:t> &lt;&lt; employee2.id &lt;&lt; " " &lt;&lt; employee2.salary &lt;&lt; </a:t>
            </a:r>
            <a:r>
              <a:rPr lang="en-US" altLang="zh-CN" sz="1800" dirty="0" err="1"/>
              <a:t>endl</a:t>
            </a:r>
            <a:r>
              <a:rPr lang="en-US" altLang="zh-CN" sz="1800" dirty="0"/>
              <a:t>;</a:t>
            </a:r>
          </a:p>
          <a:p>
            <a:pPr marL="365748" indent="-256024" eaLnBrk="1" fontAlgn="auto" hangingPunct="1">
              <a:spcAft>
                <a:spcPts val="0"/>
              </a:spcAft>
              <a:buClr>
                <a:schemeClr val="accent3"/>
              </a:buClr>
              <a:defRPr/>
            </a:pPr>
            <a:r>
              <a:rPr lang="en-US" altLang="zh-CN" sz="1800" dirty="0"/>
              <a:t>	} else {</a:t>
            </a:r>
          </a:p>
          <a:p>
            <a:pPr marL="365748" indent="-256024" eaLnBrk="1" fontAlgn="auto" hangingPunct="1">
              <a:spcAft>
                <a:spcPts val="0"/>
              </a:spcAft>
              <a:buClr>
                <a:schemeClr val="accent3"/>
              </a:buClr>
              <a:defRPr/>
            </a:pPr>
            <a:r>
              <a:rPr lang="en-US" altLang="zh-CN" sz="1800" dirty="0"/>
              <a:t>		</a:t>
            </a:r>
            <a:r>
              <a:rPr lang="en-US" altLang="zh-CN" sz="1800" dirty="0" err="1"/>
              <a:t>cout</a:t>
            </a:r>
            <a:r>
              <a:rPr lang="en-US" altLang="zh-CN" sz="1800" dirty="0"/>
              <a:t> &lt;&lt; "ERROR: Cannot open file 'payroll'." &lt;&lt; </a:t>
            </a:r>
            <a:r>
              <a:rPr lang="en-US" altLang="zh-CN" sz="1800" dirty="0" err="1"/>
              <a:t>endl</a:t>
            </a:r>
            <a:r>
              <a:rPr lang="en-US" altLang="zh-CN" sz="1800" dirty="0"/>
              <a:t>;</a:t>
            </a:r>
          </a:p>
          <a:p>
            <a:pPr marL="365748" indent="-256024" eaLnBrk="1" fontAlgn="auto" hangingPunct="1">
              <a:spcAft>
                <a:spcPts val="0"/>
              </a:spcAft>
              <a:buClr>
                <a:schemeClr val="accent3"/>
              </a:buClr>
              <a:defRPr/>
            </a:pPr>
            <a:r>
              <a:rPr lang="en-US" altLang="zh-CN" sz="1800" dirty="0"/>
              <a:t>	}</a:t>
            </a:r>
          </a:p>
          <a:p>
            <a:pPr marL="365748" indent="-256024" eaLnBrk="1" fontAlgn="auto" hangingPunct="1">
              <a:spcAft>
                <a:spcPts val="0"/>
              </a:spcAft>
              <a:buClr>
                <a:schemeClr val="accent3"/>
              </a:buClr>
              <a:defRPr/>
            </a:pPr>
            <a:r>
              <a:rPr lang="en-US" altLang="zh-CN" sz="1800" dirty="0"/>
              <a:t>	</a:t>
            </a:r>
            <a:r>
              <a:rPr lang="en-US" altLang="zh-CN" sz="1800" dirty="0" err="1"/>
              <a:t>is.close</a:t>
            </a:r>
            <a:r>
              <a:rPr lang="en-US" altLang="zh-CN" sz="1800" dirty="0"/>
              <a:t>();</a:t>
            </a:r>
          </a:p>
          <a:p>
            <a:pPr marL="365748" indent="-256024" eaLnBrk="1" fontAlgn="auto" hangingPunct="1">
              <a:spcAft>
                <a:spcPts val="0"/>
              </a:spcAft>
              <a:buClr>
                <a:schemeClr val="accent3"/>
              </a:buClr>
              <a:defRPr/>
            </a:pPr>
            <a:r>
              <a:rPr lang="en-US" altLang="zh-CN" sz="1800" dirty="0"/>
              <a:t>	return 0;</a:t>
            </a:r>
          </a:p>
          <a:p>
            <a:pPr marL="365748" indent="-256024" eaLnBrk="1" fontAlgn="auto" hangingPunct="1">
              <a:spcAft>
                <a:spcPts val="0"/>
              </a:spcAft>
              <a:buClr>
                <a:schemeClr val="accent3"/>
              </a:buClr>
              <a:defRPr/>
            </a:pPr>
            <a:r>
              <a:rPr lang="en-US" altLang="zh-CN" sz="180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9952" y="0"/>
            <a:ext cx="5184576" cy="778768"/>
          </a:xfrm>
        </p:spPr>
        <p:txBody>
          <a:bodyPr>
            <a:normAutofit/>
          </a:bodyPr>
          <a:lstStyle/>
          <a:p>
            <a:pPr eaLnBrk="1" fontAlgn="auto" hangingPunct="1">
              <a:spcAft>
                <a:spcPts val="0"/>
              </a:spcAft>
              <a:defRPr/>
            </a:pPr>
            <a:r>
              <a:rPr lang="zh-CN" altLang="en-US" sz="2400" dirty="0">
                <a:latin typeface="+mj-ea"/>
              </a:rPr>
              <a:t>例</a:t>
            </a:r>
            <a:r>
              <a:rPr lang="en-US" sz="2400" dirty="0">
                <a:latin typeface="+mj-ea"/>
              </a:rPr>
              <a:t>11-10 </a:t>
            </a:r>
            <a:r>
              <a:rPr lang="zh-CN" altLang="en-US" sz="2400" dirty="0">
                <a:latin typeface="+mj-ea"/>
              </a:rPr>
              <a:t>用</a:t>
            </a:r>
            <a:r>
              <a:rPr lang="en-US" sz="2400" b="1" dirty="0" err="1">
                <a:latin typeface="+mj-ea"/>
              </a:rPr>
              <a:t>seekg</a:t>
            </a:r>
            <a:r>
              <a:rPr lang="zh-CN" altLang="en-US" sz="2400" dirty="0">
                <a:latin typeface="+mj-ea"/>
              </a:rPr>
              <a:t>函数设置位置指针</a:t>
            </a:r>
          </a:p>
        </p:txBody>
      </p:sp>
      <p:sp>
        <p:nvSpPr>
          <p:cNvPr id="3" name="内容占位符 2"/>
          <p:cNvSpPr>
            <a:spLocks noGrp="1"/>
          </p:cNvSpPr>
          <p:nvPr>
            <p:ph idx="1"/>
          </p:nvPr>
        </p:nvSpPr>
        <p:spPr>
          <a:xfrm>
            <a:off x="392" y="332656"/>
            <a:ext cx="9233992" cy="5819328"/>
          </a:xfrm>
        </p:spPr>
        <p:txBody>
          <a:bodyPr>
            <a:normAutofit/>
          </a:bodyPr>
          <a:lstStyle/>
          <a:p>
            <a:pPr marL="365748" indent="-256024" eaLnBrk="1" fontAlgn="auto" hangingPunct="1">
              <a:lnSpc>
                <a:spcPct val="120000"/>
              </a:lnSpc>
              <a:spcAft>
                <a:spcPts val="0"/>
              </a:spcAft>
              <a:buClr>
                <a:schemeClr val="accent3"/>
              </a:buClr>
              <a:defRPr/>
            </a:pPr>
            <a:r>
              <a:rPr lang="en-US" altLang="zh-CN" sz="1800" dirty="0"/>
              <a:t>//11_10.cpp, </a:t>
            </a:r>
            <a:r>
              <a:rPr lang="zh-CN" altLang="en-US" sz="1800" dirty="0"/>
              <a:t>头部分省略</a:t>
            </a:r>
            <a:endParaRPr lang="en-US" altLang="zh-CN" sz="1800" dirty="0"/>
          </a:p>
          <a:p>
            <a:pPr marL="365748" indent="-256024" eaLnBrk="1" fontAlgn="auto" hangingPunct="1">
              <a:lnSpc>
                <a:spcPct val="120000"/>
              </a:lnSpc>
              <a:spcAft>
                <a:spcPts val="0"/>
              </a:spcAft>
              <a:buClr>
                <a:schemeClr val="accent3"/>
              </a:buClr>
              <a:defRPr/>
            </a:pPr>
            <a:r>
              <a:rPr lang="en-US" altLang="zh-CN" sz="1800" dirty="0"/>
              <a:t>int main() {</a:t>
            </a:r>
          </a:p>
          <a:p>
            <a:pPr marL="365748" indent="-256024" eaLnBrk="1" fontAlgn="auto" hangingPunct="1">
              <a:lnSpc>
                <a:spcPct val="120000"/>
              </a:lnSpc>
              <a:spcAft>
                <a:spcPts val="0"/>
              </a:spcAft>
              <a:buClr>
                <a:schemeClr val="accent3"/>
              </a:buClr>
              <a:defRPr/>
            </a:pPr>
            <a:r>
              <a:rPr lang="en-US" altLang="zh-CN" sz="1800" dirty="0"/>
              <a:t>	int values[] = { 3, 7, 0, 5, 4 };</a:t>
            </a:r>
          </a:p>
          <a:p>
            <a:pPr marL="365748" indent="-256024" eaLnBrk="1" fontAlgn="auto" hangingPunct="1">
              <a:lnSpc>
                <a:spcPct val="120000"/>
              </a:lnSpc>
              <a:spcAft>
                <a:spcPts val="0"/>
              </a:spcAft>
              <a:buClr>
                <a:schemeClr val="accent3"/>
              </a:buClr>
              <a:defRPr/>
            </a:pPr>
            <a:r>
              <a:rPr lang="en-US" altLang="zh-CN" sz="1800" dirty="0"/>
              <a:t>	</a:t>
            </a:r>
            <a:r>
              <a:rPr lang="en-US" altLang="zh-CN" sz="1800" dirty="0" err="1"/>
              <a:t>ofstream</a:t>
            </a:r>
            <a:r>
              <a:rPr lang="en-US" altLang="zh-CN" sz="1800" dirty="0"/>
              <a:t> </a:t>
            </a:r>
            <a:r>
              <a:rPr lang="en-US" altLang="zh-CN" sz="1800" dirty="0" err="1"/>
              <a:t>os</a:t>
            </a:r>
            <a:r>
              <a:rPr lang="en-US" altLang="zh-CN" sz="1800" dirty="0"/>
              <a:t>("integers", </a:t>
            </a:r>
            <a:r>
              <a:rPr lang="en-US" altLang="zh-CN" sz="1800" dirty="0" err="1"/>
              <a:t>ios_base</a:t>
            </a:r>
            <a:r>
              <a:rPr lang="en-US" altLang="zh-CN" sz="1800" dirty="0"/>
              <a:t>::out | </a:t>
            </a:r>
            <a:r>
              <a:rPr lang="en-US" altLang="zh-CN" sz="1800" dirty="0" err="1"/>
              <a:t>ios_base</a:t>
            </a:r>
            <a:r>
              <a:rPr lang="en-US" altLang="zh-CN" sz="1800" dirty="0"/>
              <a:t>::binary);</a:t>
            </a:r>
          </a:p>
          <a:p>
            <a:pPr marL="365748" indent="-256024" eaLnBrk="1" fontAlgn="auto" hangingPunct="1">
              <a:lnSpc>
                <a:spcPct val="120000"/>
              </a:lnSpc>
              <a:spcAft>
                <a:spcPts val="0"/>
              </a:spcAft>
              <a:buClr>
                <a:schemeClr val="accent3"/>
              </a:buClr>
              <a:defRPr/>
            </a:pPr>
            <a:r>
              <a:rPr lang="en-US" altLang="zh-CN" sz="1800" dirty="0"/>
              <a:t>	</a:t>
            </a:r>
            <a:r>
              <a:rPr lang="en-US" altLang="zh-CN" sz="1800" dirty="0" err="1"/>
              <a:t>os.write</a:t>
            </a:r>
            <a:r>
              <a:rPr lang="en-US" altLang="zh-CN" sz="1800" dirty="0"/>
              <a:t>(</a:t>
            </a:r>
            <a:r>
              <a:rPr lang="en-US" altLang="zh-CN" sz="1800" dirty="0" err="1"/>
              <a:t>reinterpret_cast</a:t>
            </a:r>
            <a:r>
              <a:rPr lang="en-US" altLang="zh-CN" sz="1800" dirty="0"/>
              <a:t>&lt;char *&gt;(values), </a:t>
            </a:r>
            <a:r>
              <a:rPr lang="en-US" altLang="zh-CN" sz="1800" dirty="0" err="1"/>
              <a:t>sizeof</a:t>
            </a:r>
            <a:r>
              <a:rPr lang="en-US" altLang="zh-CN" sz="1800" dirty="0"/>
              <a:t>(values));</a:t>
            </a:r>
          </a:p>
          <a:p>
            <a:pPr marL="365748" indent="-256024" eaLnBrk="1" fontAlgn="auto" hangingPunct="1">
              <a:lnSpc>
                <a:spcPct val="120000"/>
              </a:lnSpc>
              <a:spcAft>
                <a:spcPts val="0"/>
              </a:spcAft>
              <a:buClr>
                <a:schemeClr val="accent3"/>
              </a:buClr>
              <a:defRPr/>
            </a:pPr>
            <a:r>
              <a:rPr lang="en-US" altLang="zh-CN" sz="1800" dirty="0"/>
              <a:t>	</a:t>
            </a:r>
            <a:r>
              <a:rPr lang="en-US" altLang="zh-CN" sz="1800" dirty="0" err="1"/>
              <a:t>os.close</a:t>
            </a:r>
            <a:r>
              <a:rPr lang="en-US" altLang="zh-CN" sz="1800" dirty="0"/>
              <a:t>();</a:t>
            </a:r>
          </a:p>
          <a:p>
            <a:pPr marL="365748" indent="-256024" eaLnBrk="1" fontAlgn="auto" hangingPunct="1">
              <a:lnSpc>
                <a:spcPct val="120000"/>
              </a:lnSpc>
              <a:spcAft>
                <a:spcPts val="0"/>
              </a:spcAft>
              <a:buClr>
                <a:schemeClr val="accent3"/>
              </a:buClr>
              <a:defRPr/>
            </a:pPr>
            <a:r>
              <a:rPr lang="en-US" altLang="zh-CN" sz="1800" dirty="0"/>
              <a:t>	</a:t>
            </a:r>
            <a:r>
              <a:rPr lang="en-US" altLang="zh-CN" sz="1800" dirty="0" err="1"/>
              <a:t>ifstream</a:t>
            </a:r>
            <a:r>
              <a:rPr lang="en-US" altLang="zh-CN" sz="1800" dirty="0"/>
              <a:t> is("integers", </a:t>
            </a:r>
            <a:r>
              <a:rPr lang="en-US" altLang="zh-CN" sz="1800" dirty="0" err="1"/>
              <a:t>ios_base</a:t>
            </a:r>
            <a:r>
              <a:rPr lang="en-US" altLang="zh-CN" sz="1800" dirty="0"/>
              <a:t>::in | </a:t>
            </a:r>
            <a:r>
              <a:rPr lang="en-US" altLang="zh-CN" sz="1800" dirty="0" err="1"/>
              <a:t>ios_base</a:t>
            </a:r>
            <a:r>
              <a:rPr lang="en-US" altLang="zh-CN" sz="1800" dirty="0"/>
              <a:t>::binary);</a:t>
            </a:r>
          </a:p>
          <a:p>
            <a:pPr marL="365748" indent="-256024" eaLnBrk="1" fontAlgn="auto" hangingPunct="1">
              <a:lnSpc>
                <a:spcPct val="120000"/>
              </a:lnSpc>
              <a:spcAft>
                <a:spcPts val="0"/>
              </a:spcAft>
              <a:buClr>
                <a:schemeClr val="accent3"/>
              </a:buClr>
              <a:defRPr/>
            </a:pPr>
            <a:r>
              <a:rPr lang="en-US" altLang="zh-CN" sz="1800" dirty="0"/>
              <a:t>	if (is) {</a:t>
            </a:r>
          </a:p>
          <a:p>
            <a:pPr marL="365748" indent="-256024" eaLnBrk="1" fontAlgn="auto" hangingPunct="1">
              <a:lnSpc>
                <a:spcPct val="120000"/>
              </a:lnSpc>
              <a:spcAft>
                <a:spcPts val="0"/>
              </a:spcAft>
              <a:buClr>
                <a:schemeClr val="accent3"/>
              </a:buClr>
              <a:defRPr/>
            </a:pPr>
            <a:r>
              <a:rPr lang="en-US" altLang="zh-CN" sz="1800" dirty="0"/>
              <a:t>		</a:t>
            </a:r>
            <a:r>
              <a:rPr lang="en-US" altLang="zh-CN" sz="1800" dirty="0" err="1"/>
              <a:t>is.seekg</a:t>
            </a:r>
            <a:r>
              <a:rPr lang="en-US" altLang="zh-CN" sz="1800" dirty="0"/>
              <a:t>(3 * </a:t>
            </a:r>
            <a:r>
              <a:rPr lang="en-US" altLang="zh-CN" sz="1800" dirty="0" err="1"/>
              <a:t>sizeof</a:t>
            </a:r>
            <a:r>
              <a:rPr lang="en-US" altLang="zh-CN" sz="1800" dirty="0"/>
              <a:t>(int));  //</a:t>
            </a:r>
            <a:r>
              <a:rPr lang="zh-CN" altLang="en-US" sz="1800" dirty="0"/>
              <a:t>从第四个数开始读</a:t>
            </a:r>
            <a:endParaRPr lang="en-US" altLang="zh-CN" sz="1800" dirty="0"/>
          </a:p>
          <a:p>
            <a:pPr marL="365748" indent="-256024" eaLnBrk="1" fontAlgn="auto" hangingPunct="1">
              <a:lnSpc>
                <a:spcPct val="120000"/>
              </a:lnSpc>
              <a:spcAft>
                <a:spcPts val="0"/>
              </a:spcAft>
              <a:buClr>
                <a:schemeClr val="accent3"/>
              </a:buClr>
              <a:defRPr/>
            </a:pPr>
            <a:r>
              <a:rPr lang="en-US" altLang="zh-CN" sz="1800" dirty="0"/>
              <a:t>		int v;</a:t>
            </a:r>
          </a:p>
          <a:p>
            <a:pPr marL="365748" indent="-256024" eaLnBrk="1" fontAlgn="auto" hangingPunct="1">
              <a:lnSpc>
                <a:spcPct val="120000"/>
              </a:lnSpc>
              <a:spcAft>
                <a:spcPts val="0"/>
              </a:spcAft>
              <a:buClr>
                <a:schemeClr val="accent3"/>
              </a:buClr>
              <a:defRPr/>
            </a:pPr>
            <a:r>
              <a:rPr lang="en-US" altLang="zh-CN" sz="1800" dirty="0"/>
              <a:t>		</a:t>
            </a:r>
            <a:r>
              <a:rPr lang="en-US" altLang="zh-CN" sz="1800" dirty="0" err="1"/>
              <a:t>is.read</a:t>
            </a:r>
            <a:r>
              <a:rPr lang="en-US" altLang="zh-CN" sz="1800" dirty="0"/>
              <a:t>(</a:t>
            </a:r>
            <a:r>
              <a:rPr lang="en-US" altLang="zh-CN" sz="1800" dirty="0" err="1"/>
              <a:t>reinterpret_cast</a:t>
            </a:r>
            <a:r>
              <a:rPr lang="en-US" altLang="zh-CN" sz="1800" dirty="0"/>
              <a:t>&lt;char *&gt;(&amp;v), </a:t>
            </a:r>
            <a:r>
              <a:rPr lang="en-US" altLang="zh-CN" sz="1800" dirty="0" err="1"/>
              <a:t>sizeof</a:t>
            </a:r>
            <a:r>
              <a:rPr lang="en-US" altLang="zh-CN" sz="1800" dirty="0"/>
              <a:t>(int));</a:t>
            </a:r>
          </a:p>
          <a:p>
            <a:pPr marL="365748" indent="-256024" eaLnBrk="1" fontAlgn="auto" hangingPunct="1">
              <a:lnSpc>
                <a:spcPct val="120000"/>
              </a:lnSpc>
              <a:spcAft>
                <a:spcPts val="0"/>
              </a:spcAft>
              <a:buClr>
                <a:schemeClr val="accent3"/>
              </a:buClr>
              <a:defRPr/>
            </a:pPr>
            <a:r>
              <a:rPr lang="en-US" altLang="zh-CN" sz="1800" dirty="0"/>
              <a:t>		</a:t>
            </a:r>
            <a:r>
              <a:rPr lang="en-US" altLang="zh-CN" sz="1800" dirty="0" err="1"/>
              <a:t>cout</a:t>
            </a:r>
            <a:r>
              <a:rPr lang="en-US" altLang="zh-CN" sz="1800" dirty="0"/>
              <a:t> &lt;&lt; "The 4th integer in the file 'integers' is " &lt;&lt; v &lt;&lt; </a:t>
            </a:r>
            <a:r>
              <a:rPr lang="en-US" altLang="zh-CN" sz="1800" dirty="0" err="1"/>
              <a:t>endl</a:t>
            </a:r>
            <a:r>
              <a:rPr lang="en-US" altLang="zh-CN" sz="1800" dirty="0"/>
              <a:t>;</a:t>
            </a:r>
          </a:p>
          <a:p>
            <a:pPr marL="365748" indent="-256024" eaLnBrk="1" fontAlgn="auto" hangingPunct="1">
              <a:lnSpc>
                <a:spcPct val="120000"/>
              </a:lnSpc>
              <a:spcAft>
                <a:spcPts val="0"/>
              </a:spcAft>
              <a:buClr>
                <a:schemeClr val="accent3"/>
              </a:buClr>
              <a:defRPr/>
            </a:pPr>
            <a:r>
              <a:rPr lang="en-US" altLang="zh-CN" sz="1800" dirty="0"/>
              <a:t>	} else {</a:t>
            </a:r>
          </a:p>
          <a:p>
            <a:pPr marL="365748" indent="-256024" eaLnBrk="1" fontAlgn="auto" hangingPunct="1">
              <a:lnSpc>
                <a:spcPct val="120000"/>
              </a:lnSpc>
              <a:spcAft>
                <a:spcPts val="0"/>
              </a:spcAft>
              <a:buClr>
                <a:schemeClr val="accent3"/>
              </a:buClr>
              <a:defRPr/>
            </a:pPr>
            <a:r>
              <a:rPr lang="en-US" altLang="zh-CN" sz="1800" dirty="0"/>
              <a:t>		</a:t>
            </a:r>
            <a:r>
              <a:rPr lang="en-US" altLang="zh-CN" sz="1800" dirty="0" err="1"/>
              <a:t>cout</a:t>
            </a:r>
            <a:r>
              <a:rPr lang="en-US" altLang="zh-CN" sz="1800" dirty="0"/>
              <a:t> &lt;&lt; "ERROR: Cannot open file 'integers'." &lt;&lt; </a:t>
            </a:r>
            <a:r>
              <a:rPr lang="en-US" altLang="zh-CN" sz="1800" dirty="0" err="1"/>
              <a:t>endl</a:t>
            </a:r>
            <a:r>
              <a:rPr lang="en-US" altLang="zh-CN" sz="1800" dirty="0"/>
              <a:t>;</a:t>
            </a:r>
          </a:p>
          <a:p>
            <a:pPr marL="365748" indent="-256024" eaLnBrk="1" fontAlgn="auto" hangingPunct="1">
              <a:lnSpc>
                <a:spcPct val="120000"/>
              </a:lnSpc>
              <a:spcAft>
                <a:spcPts val="0"/>
              </a:spcAft>
              <a:buClr>
                <a:schemeClr val="accent3"/>
              </a:buClr>
              <a:defRPr/>
            </a:pPr>
            <a:r>
              <a:rPr lang="en-US" altLang="zh-CN" sz="1800" dirty="0"/>
              <a:t>	}</a:t>
            </a:r>
          </a:p>
          <a:p>
            <a:pPr marL="365748" indent="-256024" eaLnBrk="1" fontAlgn="auto" hangingPunct="1">
              <a:lnSpc>
                <a:spcPct val="120000"/>
              </a:lnSpc>
              <a:spcAft>
                <a:spcPts val="0"/>
              </a:spcAft>
              <a:buClr>
                <a:schemeClr val="accent3"/>
              </a:buClr>
              <a:defRPr/>
            </a:pPr>
            <a:r>
              <a:rPr lang="en-US" altLang="zh-CN" sz="1800" dirty="0"/>
              <a:t>	return 0;</a:t>
            </a:r>
          </a:p>
          <a:p>
            <a:pPr marL="365748" indent="-256024" eaLnBrk="1" fontAlgn="auto" hangingPunct="1">
              <a:lnSpc>
                <a:spcPct val="120000"/>
              </a:lnSpc>
              <a:spcAft>
                <a:spcPts val="0"/>
              </a:spcAft>
              <a:buClr>
                <a:schemeClr val="accent3"/>
              </a:buClr>
              <a:defRPr/>
            </a:pPr>
            <a:r>
              <a:rPr lang="en-US" altLang="zh-CN" sz="1800" dirty="0"/>
              <a:t>}</a:t>
            </a:r>
          </a:p>
          <a:p>
            <a:pPr marL="365748" indent="-256024" eaLnBrk="1" fontAlgn="auto" hangingPunct="1">
              <a:lnSpc>
                <a:spcPct val="120000"/>
              </a:lnSpc>
              <a:spcAft>
                <a:spcPts val="0"/>
              </a:spcAft>
              <a:buClr>
                <a:schemeClr val="accent3"/>
              </a:buClr>
              <a:defRPr/>
            </a:pPr>
            <a:endParaRPr lang="zh-CN" alt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标题 1"/>
          <p:cNvSpPr>
            <a:spLocks noGrp="1"/>
          </p:cNvSpPr>
          <p:nvPr>
            <p:ph type="title"/>
          </p:nvPr>
        </p:nvSpPr>
        <p:spPr>
          <a:xfrm>
            <a:off x="2627784" y="-99392"/>
            <a:ext cx="6516216" cy="778768"/>
          </a:xfrm>
        </p:spPr>
        <p:txBody>
          <a:bodyPr/>
          <a:lstStyle/>
          <a:p>
            <a:r>
              <a:rPr lang="zh-CN" altLang="en-US" sz="2400" dirty="0"/>
              <a:t>例</a:t>
            </a:r>
            <a:r>
              <a:rPr lang="en-US" altLang="zh-CN" sz="2400" dirty="0"/>
              <a:t>11-11 </a:t>
            </a:r>
            <a:r>
              <a:rPr lang="zh-CN" altLang="en-US" sz="2400" dirty="0"/>
              <a:t>读一个文件并显示出其中</a:t>
            </a:r>
            <a:r>
              <a:rPr lang="en-US" altLang="zh-CN" sz="2400" dirty="0"/>
              <a:t>0</a:t>
            </a:r>
            <a:r>
              <a:rPr lang="zh-CN" altLang="en-US" sz="2400" dirty="0"/>
              <a:t>元素的位置</a:t>
            </a:r>
          </a:p>
        </p:txBody>
      </p:sp>
      <p:sp>
        <p:nvSpPr>
          <p:cNvPr id="2" name="内容占位符 2"/>
          <p:cNvSpPr>
            <a:spLocks noGrp="1"/>
          </p:cNvSpPr>
          <p:nvPr>
            <p:ph idx="1"/>
          </p:nvPr>
        </p:nvSpPr>
        <p:spPr>
          <a:xfrm>
            <a:off x="0" y="404664"/>
            <a:ext cx="9233992" cy="5298729"/>
          </a:xfrm>
        </p:spPr>
        <p:txBody>
          <a:bodyPr/>
          <a:lstStyle/>
          <a:p>
            <a:r>
              <a:rPr lang="en-US" altLang="zh-CN" sz="1800" dirty="0"/>
              <a:t>//</a:t>
            </a:r>
            <a:r>
              <a:rPr lang="zh-CN" altLang="en-US" sz="1800" dirty="0"/>
              <a:t>头部分省略</a:t>
            </a:r>
            <a:endParaRPr lang="en-US" altLang="zh-CN" sz="1800" dirty="0"/>
          </a:p>
          <a:p>
            <a:r>
              <a:rPr lang="en-US" altLang="zh-CN" sz="1800" dirty="0"/>
              <a:t>int main() {</a:t>
            </a:r>
          </a:p>
          <a:p>
            <a:r>
              <a:rPr lang="en-US" altLang="zh-CN" sz="1800" dirty="0"/>
              <a:t>	</a:t>
            </a:r>
            <a:r>
              <a:rPr lang="en-US" altLang="zh-CN" sz="1800" dirty="0" err="1"/>
              <a:t>ifstream</a:t>
            </a:r>
            <a:r>
              <a:rPr lang="en-US" altLang="zh-CN" sz="1800" dirty="0"/>
              <a:t> file("integers", </a:t>
            </a:r>
            <a:r>
              <a:rPr lang="en-US" altLang="zh-CN" sz="1800" dirty="0" err="1"/>
              <a:t>ios_base</a:t>
            </a:r>
            <a:r>
              <a:rPr lang="en-US" altLang="zh-CN" sz="1800" dirty="0"/>
              <a:t>::in | </a:t>
            </a:r>
            <a:r>
              <a:rPr lang="en-US" altLang="zh-CN" sz="1800" dirty="0" err="1"/>
              <a:t>ios_base</a:t>
            </a:r>
            <a:r>
              <a:rPr lang="en-US" altLang="zh-CN" sz="1800" dirty="0"/>
              <a:t>::binary);</a:t>
            </a:r>
          </a:p>
          <a:p>
            <a:r>
              <a:rPr lang="en-US" altLang="zh-CN" sz="1800" dirty="0"/>
              <a:t>	if (file) {</a:t>
            </a:r>
          </a:p>
          <a:p>
            <a:r>
              <a:rPr lang="en-US" altLang="zh-CN" sz="1800" dirty="0"/>
              <a:t>		while (file) {   //</a:t>
            </a:r>
            <a:r>
              <a:rPr lang="zh-CN" altLang="en-US" sz="1800" dirty="0"/>
              <a:t>读到文件尾</a:t>
            </a:r>
            <a:r>
              <a:rPr lang="en-US" altLang="zh-CN" sz="1800" dirty="0"/>
              <a:t>file</a:t>
            </a:r>
            <a:r>
              <a:rPr lang="zh-CN" altLang="en-US" sz="1800" dirty="0"/>
              <a:t>为</a:t>
            </a:r>
            <a:r>
              <a:rPr lang="en-US" altLang="zh-CN" sz="1800" dirty="0"/>
              <a:t>0</a:t>
            </a:r>
          </a:p>
          <a:p>
            <a:r>
              <a:rPr lang="en-US" altLang="zh-CN" sz="1800" dirty="0"/>
              <a:t>		    </a:t>
            </a:r>
            <a:r>
              <a:rPr lang="en-US" altLang="zh-CN" sz="1800" dirty="0" err="1"/>
              <a:t>streampos</a:t>
            </a:r>
            <a:r>
              <a:rPr lang="en-US" altLang="zh-CN" sz="1800" dirty="0"/>
              <a:t> here = </a:t>
            </a:r>
            <a:r>
              <a:rPr lang="en-US" altLang="zh-CN" sz="1800" dirty="0" err="1"/>
              <a:t>file.tellg</a:t>
            </a:r>
            <a:r>
              <a:rPr lang="en-US" altLang="zh-CN" sz="1800" dirty="0"/>
              <a:t>(); //</a:t>
            </a:r>
            <a:r>
              <a:rPr lang="zh-CN" altLang="en-US" sz="1800" dirty="0"/>
              <a:t>当前读指针的位置</a:t>
            </a:r>
            <a:endParaRPr lang="en-US" altLang="zh-CN" sz="1800" dirty="0"/>
          </a:p>
          <a:p>
            <a:r>
              <a:rPr lang="en-US" altLang="zh-CN" sz="1800" dirty="0"/>
              <a:t>		    int v;</a:t>
            </a:r>
          </a:p>
          <a:p>
            <a:r>
              <a:rPr lang="en-US" altLang="zh-CN" sz="1800" dirty="0"/>
              <a:t>		    </a:t>
            </a:r>
            <a:r>
              <a:rPr lang="en-US" altLang="zh-CN" sz="1800" dirty="0" err="1"/>
              <a:t>file.read</a:t>
            </a:r>
            <a:r>
              <a:rPr lang="en-US" altLang="zh-CN" sz="1800" dirty="0"/>
              <a:t>(</a:t>
            </a:r>
            <a:r>
              <a:rPr lang="en-US" altLang="zh-CN" sz="1800" dirty="0" err="1"/>
              <a:t>reinterpret_cast</a:t>
            </a:r>
            <a:r>
              <a:rPr lang="en-US" altLang="zh-CN" sz="1800" dirty="0"/>
              <a:t>&lt;char *&gt;(&amp;v), </a:t>
            </a:r>
            <a:r>
              <a:rPr lang="en-US" altLang="zh-CN" sz="1800" dirty="0" err="1"/>
              <a:t>sizeof</a:t>
            </a:r>
            <a:r>
              <a:rPr lang="en-US" altLang="zh-CN" sz="1800" dirty="0"/>
              <a:t>(int));</a:t>
            </a:r>
          </a:p>
          <a:p>
            <a:r>
              <a:rPr lang="en-US" altLang="zh-CN" sz="1800" dirty="0"/>
              <a:t>		    if (</a:t>
            </a:r>
            <a:r>
              <a:rPr lang="en-US" altLang="zh-CN" sz="1800" dirty="0">
                <a:solidFill>
                  <a:schemeClr val="accent3"/>
                </a:solidFill>
              </a:rPr>
              <a:t>file &amp;&amp; v == 0</a:t>
            </a:r>
            <a:r>
              <a:rPr lang="en-US" altLang="zh-CN" sz="1800" dirty="0"/>
              <a:t>) </a:t>
            </a:r>
          </a:p>
          <a:p>
            <a:r>
              <a:rPr lang="en-US" altLang="zh-CN" sz="1800" dirty="0"/>
              <a:t>			</a:t>
            </a:r>
            <a:r>
              <a:rPr lang="en-US" altLang="zh-CN" sz="1800" dirty="0" err="1"/>
              <a:t>cout</a:t>
            </a:r>
            <a:r>
              <a:rPr lang="en-US" altLang="zh-CN" sz="1800" dirty="0"/>
              <a:t> &lt;&lt; "Position " &lt;&lt; here &lt;&lt; " is 0" &lt;&lt; </a:t>
            </a:r>
            <a:r>
              <a:rPr lang="en-US" altLang="zh-CN" sz="1800" dirty="0" err="1"/>
              <a:t>endl</a:t>
            </a:r>
            <a:r>
              <a:rPr lang="en-US" altLang="zh-CN" sz="1800" dirty="0"/>
              <a:t>;</a:t>
            </a:r>
          </a:p>
          <a:p>
            <a:r>
              <a:rPr lang="en-US" altLang="zh-CN" sz="1800" dirty="0"/>
              <a:t>		}</a:t>
            </a:r>
          </a:p>
          <a:p>
            <a:r>
              <a:rPr lang="en-US" altLang="zh-CN" sz="1800" dirty="0"/>
              <a:t>	} else {</a:t>
            </a:r>
          </a:p>
          <a:p>
            <a:r>
              <a:rPr lang="en-US" altLang="zh-CN" sz="1800" dirty="0"/>
              <a:t>		</a:t>
            </a:r>
            <a:r>
              <a:rPr lang="en-US" altLang="zh-CN" sz="1800" dirty="0" err="1"/>
              <a:t>cout</a:t>
            </a:r>
            <a:r>
              <a:rPr lang="en-US" altLang="zh-CN" sz="1800" dirty="0"/>
              <a:t> &lt;&lt; "ERROR: Cannot open file 'integers'." &lt;&lt; </a:t>
            </a:r>
            <a:r>
              <a:rPr lang="en-US" altLang="zh-CN" sz="1800" dirty="0" err="1"/>
              <a:t>endl</a:t>
            </a:r>
            <a:r>
              <a:rPr lang="en-US" altLang="zh-CN" sz="1800" dirty="0"/>
              <a:t>;</a:t>
            </a:r>
          </a:p>
          <a:p>
            <a:r>
              <a:rPr lang="en-US" altLang="zh-CN" sz="1800" dirty="0"/>
              <a:t>	}</a:t>
            </a:r>
          </a:p>
          <a:p>
            <a:r>
              <a:rPr lang="en-US" altLang="zh-CN" sz="1800" dirty="0"/>
              <a:t>	</a:t>
            </a:r>
            <a:r>
              <a:rPr lang="en-US" altLang="zh-CN" sz="1800" dirty="0" err="1"/>
              <a:t>file.close</a:t>
            </a:r>
            <a:r>
              <a:rPr lang="en-US" altLang="zh-CN" sz="1800" dirty="0"/>
              <a:t>();</a:t>
            </a:r>
          </a:p>
          <a:p>
            <a:r>
              <a:rPr lang="en-US" altLang="zh-CN" sz="1800" dirty="0"/>
              <a:t>	return 0;</a:t>
            </a:r>
          </a:p>
          <a:p>
            <a:r>
              <a:rPr lang="en-US" altLang="zh-CN" sz="18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从字符串输入</a:t>
            </a:r>
          </a:p>
        </p:txBody>
      </p:sp>
      <p:sp>
        <p:nvSpPr>
          <p:cNvPr id="3" name="文本占位符 2"/>
          <p:cNvSpPr>
            <a:spLocks noGrp="1"/>
          </p:cNvSpPr>
          <p:nvPr>
            <p:ph type="body" idx="1"/>
          </p:nvPr>
        </p:nvSpPr>
        <p:spPr/>
        <p:txBody>
          <a:bodyPr/>
          <a:lstStyle/>
          <a:p>
            <a:r>
              <a:rPr lang="zh-CN" altLang="en-US"/>
              <a:t>将字符串作为文本输入流的源，可以将字符串转换为其他数据类型</a:t>
            </a:r>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53</a:t>
            </a:fld>
            <a:endParaRPr lang="en-US" altLang="zh-CN"/>
          </a:p>
        </p:txBody>
      </p:sp>
    </p:spTree>
    <p:extLst>
      <p:ext uri="{BB962C8B-B14F-4D97-AF65-F5344CB8AC3E}">
        <p14:creationId xmlns:p14="http://schemas.microsoft.com/office/powerpoint/2010/main" val="225089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456962" y="44624"/>
            <a:ext cx="8230076" cy="1066800"/>
          </a:xfrm>
        </p:spPr>
        <p:txBody>
          <a:bodyPr/>
          <a:lstStyle/>
          <a:p>
            <a:r>
              <a:rPr lang="zh-CN" altLang="en-US" dirty="0"/>
              <a:t>字符串输入流（</a:t>
            </a:r>
            <a:r>
              <a:rPr lang="en-US" altLang="zh-CN" dirty="0"/>
              <a:t> </a:t>
            </a:r>
            <a:r>
              <a:rPr lang="en-US" altLang="zh-CN" dirty="0" err="1"/>
              <a:t>istringstream</a:t>
            </a:r>
            <a:r>
              <a:rPr lang="zh-CN" altLang="en-US" dirty="0"/>
              <a:t>）</a:t>
            </a:r>
          </a:p>
        </p:txBody>
      </p:sp>
      <p:sp>
        <p:nvSpPr>
          <p:cNvPr id="54275" name="内容占位符 2"/>
          <p:cNvSpPr>
            <a:spLocks noGrp="1"/>
          </p:cNvSpPr>
          <p:nvPr>
            <p:ph idx="1"/>
          </p:nvPr>
        </p:nvSpPr>
        <p:spPr>
          <a:xfrm>
            <a:off x="456962" y="1182865"/>
            <a:ext cx="8230076" cy="4143375"/>
          </a:xfrm>
        </p:spPr>
        <p:txBody>
          <a:bodyPr/>
          <a:lstStyle/>
          <a:p>
            <a:r>
              <a:rPr lang="en-US" altLang="zh-CN" sz="2200" dirty="0" err="1"/>
              <a:t>istringstream</a:t>
            </a:r>
            <a:r>
              <a:rPr lang="zh-CN" altLang="en-US" sz="2200" dirty="0"/>
              <a:t>类用于从一个字符串读取数据</a:t>
            </a:r>
            <a:endParaRPr lang="en-US" altLang="zh-CN" sz="2200" dirty="0"/>
          </a:p>
          <a:p>
            <a:r>
              <a:rPr lang="en-US" altLang="zh-CN" sz="2200" dirty="0" err="1"/>
              <a:t>istringstream</a:t>
            </a:r>
            <a:r>
              <a:rPr lang="zh-CN" altLang="en-US" sz="2200" dirty="0"/>
              <a:t>有两个构造函数</a:t>
            </a:r>
            <a:endParaRPr lang="en-US" altLang="zh-CN" sz="2200" dirty="0"/>
          </a:p>
          <a:p>
            <a:pPr lvl="1"/>
            <a:r>
              <a:rPr lang="zh-CN" altLang="en-US" sz="1800" dirty="0"/>
              <a:t>常用的构造函数接受两个参数，分别表示要输入的</a:t>
            </a:r>
            <a:r>
              <a:rPr lang="en-US" altLang="zh-CN" sz="1800" dirty="0"/>
              <a:t>string</a:t>
            </a:r>
            <a:r>
              <a:rPr lang="zh-CN" altLang="en-US" sz="1800" dirty="0"/>
              <a:t>对象和流的打开模式</a:t>
            </a:r>
            <a:endParaRPr lang="en-US" altLang="zh-CN" sz="2200" dirty="0"/>
          </a:p>
          <a:p>
            <a:r>
              <a:rPr lang="zh-CN" altLang="en-US" sz="2200" dirty="0"/>
              <a:t>功能</a:t>
            </a:r>
            <a:endParaRPr lang="en-US" altLang="zh-CN" sz="2200" dirty="0"/>
          </a:p>
          <a:p>
            <a:pPr lvl="1"/>
            <a:r>
              <a:rPr lang="zh-CN" altLang="en-US" dirty="0"/>
              <a:t>支持</a:t>
            </a:r>
            <a:r>
              <a:rPr lang="en-US" altLang="zh-CN" dirty="0" err="1"/>
              <a:t>ifstream</a:t>
            </a:r>
            <a:r>
              <a:rPr lang="zh-CN" altLang="en-US" dirty="0"/>
              <a:t>类的除</a:t>
            </a:r>
            <a:r>
              <a:rPr lang="en-US" altLang="zh-CN" dirty="0"/>
              <a:t>open</a:t>
            </a:r>
            <a:r>
              <a:rPr lang="zh-CN" altLang="en-US" dirty="0"/>
              <a:t>、</a:t>
            </a:r>
            <a:r>
              <a:rPr lang="en-US" altLang="zh-CN" dirty="0"/>
              <a:t>close</a:t>
            </a:r>
            <a:r>
              <a:rPr lang="zh-CN" altLang="en-US" dirty="0"/>
              <a:t>外的所有操作</a:t>
            </a:r>
            <a:endParaRPr lang="en-US" altLang="zh-CN" dirty="0"/>
          </a:p>
          <a:p>
            <a:r>
              <a:rPr lang="zh-CN" altLang="en-US" dirty="0"/>
              <a:t>典型应用</a:t>
            </a:r>
            <a:endParaRPr lang="en-US" altLang="zh-CN" dirty="0"/>
          </a:p>
          <a:p>
            <a:pPr lvl="1"/>
            <a:r>
              <a:rPr lang="zh-CN" altLang="en-US" dirty="0"/>
              <a:t>将字符串转换为数值</a:t>
            </a:r>
          </a:p>
        </p:txBody>
      </p:sp>
      <p:sp>
        <p:nvSpPr>
          <p:cNvPr id="2" name="灯片编号占位符 1">
            <a:extLst>
              <a:ext uri="{FF2B5EF4-FFF2-40B4-BE49-F238E27FC236}">
                <a16:creationId xmlns:a16="http://schemas.microsoft.com/office/drawing/2014/main" id="{1A224C3E-56A5-46A9-A764-24993D224FE9}"/>
              </a:ext>
            </a:extLst>
          </p:cNvPr>
          <p:cNvSpPr>
            <a:spLocks noGrp="1"/>
          </p:cNvSpPr>
          <p:nvPr>
            <p:ph type="sldNum" sz="quarter" idx="4"/>
          </p:nvPr>
        </p:nvSpPr>
        <p:spPr/>
        <p:txBody>
          <a:bodyPr/>
          <a:lstStyle/>
          <a:p>
            <a:fld id="{1D9F06E4-88F8-4F67-ACDE-950620247153}"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标题 1"/>
          <p:cNvSpPr>
            <a:spLocks noGrp="1"/>
          </p:cNvSpPr>
          <p:nvPr>
            <p:ph type="title"/>
          </p:nvPr>
        </p:nvSpPr>
        <p:spPr>
          <a:xfrm>
            <a:off x="2555776" y="-89679"/>
            <a:ext cx="6588224" cy="778768"/>
          </a:xfrm>
        </p:spPr>
        <p:txBody>
          <a:bodyPr/>
          <a:lstStyle/>
          <a:p>
            <a:pPr eaLnBrk="1" hangingPunct="1"/>
            <a:r>
              <a:rPr lang="zh-CN" altLang="en-US" sz="2400" dirty="0"/>
              <a:t>例</a:t>
            </a:r>
            <a:r>
              <a:rPr lang="en-US" altLang="zh-CN" sz="2400" dirty="0"/>
              <a:t>11-12 </a:t>
            </a:r>
            <a:r>
              <a:rPr lang="zh-CN" altLang="en-US" sz="2400" dirty="0"/>
              <a:t>用</a:t>
            </a:r>
            <a:r>
              <a:rPr lang="en-US" altLang="zh-CN" sz="2400" dirty="0" err="1"/>
              <a:t>istringstream</a:t>
            </a:r>
            <a:r>
              <a:rPr lang="zh-CN" altLang="en-US" sz="2400" dirty="0"/>
              <a:t>将字符串转换为数值</a:t>
            </a:r>
          </a:p>
        </p:txBody>
      </p:sp>
      <p:sp>
        <p:nvSpPr>
          <p:cNvPr id="3" name="内容占位符 2"/>
          <p:cNvSpPr>
            <a:spLocks noGrp="1"/>
          </p:cNvSpPr>
          <p:nvPr>
            <p:ph idx="1"/>
          </p:nvPr>
        </p:nvSpPr>
        <p:spPr>
          <a:xfrm>
            <a:off x="16168" y="519230"/>
            <a:ext cx="6921889" cy="5298729"/>
          </a:xfrm>
        </p:spPr>
        <p:txBody>
          <a:bodyPr>
            <a:noAutofit/>
          </a:bodyPr>
          <a:lstStyle/>
          <a:p>
            <a:pPr marL="365748" indent="-256024" eaLnBrk="1" fontAlgn="auto" hangingPunct="1">
              <a:spcAft>
                <a:spcPts val="0"/>
              </a:spcAft>
              <a:buClr>
                <a:schemeClr val="accent3"/>
              </a:buClr>
              <a:defRPr/>
            </a:pPr>
            <a:r>
              <a:rPr lang="en-US" altLang="zh-CN" sz="1800" dirty="0"/>
              <a:t>//</a:t>
            </a:r>
            <a:r>
              <a:rPr lang="zh-CN" altLang="en-US" sz="1800" dirty="0"/>
              <a:t>头部分省略</a:t>
            </a:r>
            <a:endParaRPr lang="en-US" altLang="zh-CN" sz="1800" dirty="0"/>
          </a:p>
          <a:p>
            <a:pPr marL="365748" indent="-256024" eaLnBrk="1" fontAlgn="auto" hangingPunct="1">
              <a:spcAft>
                <a:spcPts val="0"/>
              </a:spcAft>
              <a:buClr>
                <a:schemeClr val="accent3"/>
              </a:buClr>
              <a:defRPr/>
            </a:pPr>
            <a:r>
              <a:rPr lang="en-US" altLang="zh-CN" sz="1800" dirty="0"/>
              <a:t>template &lt;class T&gt;</a:t>
            </a:r>
          </a:p>
          <a:p>
            <a:pPr marL="365748" indent="-256024" eaLnBrk="1" fontAlgn="auto" hangingPunct="1">
              <a:spcAft>
                <a:spcPts val="0"/>
              </a:spcAft>
              <a:buClr>
                <a:schemeClr val="accent3"/>
              </a:buClr>
              <a:defRPr/>
            </a:pPr>
            <a:r>
              <a:rPr lang="en-US" altLang="zh-CN" sz="1800" dirty="0"/>
              <a:t>inline T </a:t>
            </a:r>
            <a:r>
              <a:rPr lang="en-US" altLang="zh-CN" sz="1800" dirty="0" err="1"/>
              <a:t>fromString</a:t>
            </a:r>
            <a:r>
              <a:rPr lang="en-US" altLang="zh-CN" sz="1800" dirty="0"/>
              <a:t>(const string &amp;</a:t>
            </a:r>
            <a:r>
              <a:rPr lang="en-US" altLang="zh-CN" sz="1800" dirty="0" err="1"/>
              <a:t>str</a:t>
            </a:r>
            <a:r>
              <a:rPr lang="en-US" altLang="zh-CN" sz="1800" dirty="0"/>
              <a:t>) {</a:t>
            </a:r>
          </a:p>
          <a:p>
            <a:pPr marL="365748" indent="-256024" eaLnBrk="1" fontAlgn="auto" hangingPunct="1">
              <a:spcAft>
                <a:spcPts val="0"/>
              </a:spcAft>
              <a:buClr>
                <a:schemeClr val="accent3"/>
              </a:buClr>
              <a:defRPr/>
            </a:pPr>
            <a:r>
              <a:rPr lang="en-US" altLang="zh-CN" sz="1800" dirty="0"/>
              <a:t>	</a:t>
            </a:r>
            <a:r>
              <a:rPr lang="en-US" altLang="zh-CN" sz="1800" dirty="0" err="1"/>
              <a:t>istringstream</a:t>
            </a:r>
            <a:r>
              <a:rPr lang="en-US" altLang="zh-CN" sz="1800" dirty="0"/>
              <a:t> is(</a:t>
            </a:r>
            <a:r>
              <a:rPr lang="en-US" altLang="zh-CN" sz="1800" dirty="0" err="1"/>
              <a:t>str</a:t>
            </a:r>
            <a:r>
              <a:rPr lang="en-US" altLang="zh-CN" sz="1800" dirty="0"/>
              <a:t>);	//</a:t>
            </a:r>
            <a:r>
              <a:rPr lang="zh-CN" altLang="en-US" sz="1800" dirty="0"/>
              <a:t>创建字符串输入流</a:t>
            </a:r>
          </a:p>
          <a:p>
            <a:pPr marL="365748" indent="-256024" eaLnBrk="1" fontAlgn="auto" hangingPunct="1">
              <a:spcAft>
                <a:spcPts val="0"/>
              </a:spcAft>
              <a:buClr>
                <a:schemeClr val="accent3"/>
              </a:buClr>
              <a:defRPr/>
            </a:pPr>
            <a:r>
              <a:rPr lang="zh-CN" altLang="en-US" sz="1800" dirty="0"/>
              <a:t>	</a:t>
            </a:r>
            <a:r>
              <a:rPr lang="en-US" altLang="zh-CN" sz="1800" dirty="0"/>
              <a:t>T v;</a:t>
            </a:r>
          </a:p>
          <a:p>
            <a:pPr marL="365748" indent="-256024" eaLnBrk="1" fontAlgn="auto" hangingPunct="1">
              <a:spcAft>
                <a:spcPts val="0"/>
              </a:spcAft>
              <a:buClr>
                <a:schemeClr val="accent3"/>
              </a:buClr>
              <a:defRPr/>
            </a:pPr>
            <a:r>
              <a:rPr lang="en-US" altLang="zh-CN" sz="1800" dirty="0"/>
              <a:t>	is &gt;&gt; v;	//</a:t>
            </a:r>
            <a:r>
              <a:rPr lang="zh-CN" altLang="en-US" sz="1800" dirty="0"/>
              <a:t>从字符串输入流中读取变量</a:t>
            </a:r>
            <a:r>
              <a:rPr lang="en-US" altLang="zh-CN" sz="1800" dirty="0"/>
              <a:t>v</a:t>
            </a:r>
          </a:p>
          <a:p>
            <a:pPr marL="365748" indent="-256024" eaLnBrk="1" fontAlgn="auto" hangingPunct="1">
              <a:spcAft>
                <a:spcPts val="0"/>
              </a:spcAft>
              <a:buClr>
                <a:schemeClr val="accent3"/>
              </a:buClr>
              <a:defRPr/>
            </a:pPr>
            <a:r>
              <a:rPr lang="en-US" altLang="zh-CN" sz="1800" dirty="0"/>
              <a:t>	return v;	//</a:t>
            </a:r>
            <a:r>
              <a:rPr lang="zh-CN" altLang="en-US" sz="1800" dirty="0"/>
              <a:t>返回变量</a:t>
            </a:r>
            <a:r>
              <a:rPr lang="en-US" altLang="zh-CN" sz="1800" dirty="0"/>
              <a:t>v</a:t>
            </a:r>
          </a:p>
          <a:p>
            <a:pPr marL="365748" indent="-256024" eaLnBrk="1" fontAlgn="auto" hangingPunct="1">
              <a:spcAft>
                <a:spcPts val="0"/>
              </a:spcAft>
              <a:buClr>
                <a:schemeClr val="accent3"/>
              </a:buClr>
              <a:defRPr/>
            </a:pPr>
            <a:r>
              <a:rPr lang="en-US" altLang="zh-CN" sz="1800" dirty="0"/>
              <a:t>}</a:t>
            </a:r>
          </a:p>
          <a:p>
            <a:pPr marL="365748" indent="-256024" eaLnBrk="1" fontAlgn="auto" hangingPunct="1">
              <a:spcAft>
                <a:spcPts val="0"/>
              </a:spcAft>
              <a:buClr>
                <a:schemeClr val="accent3"/>
              </a:buClr>
              <a:defRPr/>
            </a:pPr>
            <a:r>
              <a:rPr lang="en-US" altLang="zh-CN" sz="1800" dirty="0"/>
              <a:t> </a:t>
            </a:r>
          </a:p>
          <a:p>
            <a:pPr marL="365748" indent="-256024" eaLnBrk="1" fontAlgn="auto" hangingPunct="1">
              <a:spcAft>
                <a:spcPts val="0"/>
              </a:spcAft>
              <a:buClr>
                <a:schemeClr val="accent3"/>
              </a:buClr>
              <a:defRPr/>
            </a:pPr>
            <a:r>
              <a:rPr lang="en-US" altLang="zh-CN" sz="1800" dirty="0"/>
              <a:t>int main() {</a:t>
            </a:r>
          </a:p>
          <a:p>
            <a:pPr marL="365748" indent="-256024" eaLnBrk="1" fontAlgn="auto" hangingPunct="1">
              <a:spcAft>
                <a:spcPts val="0"/>
              </a:spcAft>
              <a:buClr>
                <a:schemeClr val="accent3"/>
              </a:buClr>
              <a:defRPr/>
            </a:pPr>
            <a:r>
              <a:rPr lang="en-US" altLang="zh-CN" sz="1800" dirty="0"/>
              <a:t>	</a:t>
            </a:r>
            <a:r>
              <a:rPr lang="en-US" altLang="zh-CN" sz="1800" dirty="0" err="1"/>
              <a:t>int</a:t>
            </a:r>
            <a:r>
              <a:rPr lang="en-US" altLang="zh-CN" sz="1800" dirty="0"/>
              <a:t> v1 = </a:t>
            </a:r>
            <a:r>
              <a:rPr lang="en-US" altLang="zh-CN" sz="1800" dirty="0" err="1"/>
              <a:t>fromString</a:t>
            </a:r>
            <a:r>
              <a:rPr lang="en-US" altLang="zh-CN" sz="1800" dirty="0"/>
              <a:t>&lt;</a:t>
            </a:r>
            <a:r>
              <a:rPr lang="en-US" altLang="zh-CN" sz="1800" dirty="0" err="1"/>
              <a:t>int</a:t>
            </a:r>
            <a:r>
              <a:rPr lang="en-US" altLang="zh-CN" sz="1800" dirty="0"/>
              <a:t>&gt;("5");</a:t>
            </a:r>
          </a:p>
          <a:p>
            <a:pPr marL="365748" indent="-256024" eaLnBrk="1" fontAlgn="auto" hangingPunct="1">
              <a:spcAft>
                <a:spcPts val="0"/>
              </a:spcAft>
              <a:buClr>
                <a:schemeClr val="accent3"/>
              </a:buClr>
              <a:defRPr/>
            </a:pPr>
            <a:r>
              <a:rPr lang="en-US" altLang="zh-CN" sz="1800" dirty="0"/>
              <a:t>	</a:t>
            </a:r>
            <a:r>
              <a:rPr lang="en-US" altLang="zh-CN" sz="1800" dirty="0" err="1"/>
              <a:t>cout</a:t>
            </a:r>
            <a:r>
              <a:rPr lang="en-US" altLang="zh-CN" sz="1800" dirty="0"/>
              <a:t> &lt;&lt; v1 &lt;&lt; </a:t>
            </a:r>
            <a:r>
              <a:rPr lang="en-US" altLang="zh-CN" sz="1800" dirty="0" err="1"/>
              <a:t>endl</a:t>
            </a:r>
            <a:r>
              <a:rPr lang="en-US" altLang="zh-CN" sz="1800" dirty="0"/>
              <a:t>;</a:t>
            </a:r>
          </a:p>
          <a:p>
            <a:pPr marL="365748" indent="-256024" eaLnBrk="1" fontAlgn="auto" hangingPunct="1">
              <a:spcAft>
                <a:spcPts val="0"/>
              </a:spcAft>
              <a:buClr>
                <a:schemeClr val="accent3"/>
              </a:buClr>
              <a:defRPr/>
            </a:pPr>
            <a:r>
              <a:rPr lang="en-US" altLang="zh-CN" sz="1800" dirty="0"/>
              <a:t>	double v2 = </a:t>
            </a:r>
            <a:r>
              <a:rPr lang="en-US" altLang="zh-CN" sz="1800" dirty="0" err="1"/>
              <a:t>fromString</a:t>
            </a:r>
            <a:r>
              <a:rPr lang="en-US" altLang="zh-CN" sz="1800" dirty="0"/>
              <a:t>&lt;double&gt;("1.2");</a:t>
            </a:r>
          </a:p>
          <a:p>
            <a:pPr marL="365748" indent="-256024" eaLnBrk="1" fontAlgn="auto" hangingPunct="1">
              <a:spcAft>
                <a:spcPts val="0"/>
              </a:spcAft>
              <a:buClr>
                <a:schemeClr val="accent3"/>
              </a:buClr>
              <a:defRPr/>
            </a:pPr>
            <a:r>
              <a:rPr lang="en-US" altLang="zh-CN" sz="1800" dirty="0"/>
              <a:t>	</a:t>
            </a:r>
            <a:r>
              <a:rPr lang="en-US" altLang="zh-CN" sz="1800" dirty="0" err="1"/>
              <a:t>cout</a:t>
            </a:r>
            <a:r>
              <a:rPr lang="en-US" altLang="zh-CN" sz="1800" dirty="0"/>
              <a:t> &lt;&lt; v2 &lt;&lt; </a:t>
            </a:r>
            <a:r>
              <a:rPr lang="en-US" altLang="zh-CN" sz="1800" dirty="0" err="1"/>
              <a:t>endl</a:t>
            </a:r>
            <a:r>
              <a:rPr lang="en-US" altLang="zh-CN" sz="1800" dirty="0"/>
              <a:t>;</a:t>
            </a:r>
          </a:p>
          <a:p>
            <a:pPr marL="365748" indent="-256024" eaLnBrk="1" fontAlgn="auto" hangingPunct="1">
              <a:spcAft>
                <a:spcPts val="0"/>
              </a:spcAft>
              <a:buClr>
                <a:schemeClr val="accent3"/>
              </a:buClr>
              <a:defRPr/>
            </a:pPr>
            <a:r>
              <a:rPr lang="en-US" altLang="zh-CN" sz="1800" dirty="0"/>
              <a:t>	return 0;</a:t>
            </a:r>
          </a:p>
          <a:p>
            <a:pPr marL="365748" indent="-256024" eaLnBrk="1" fontAlgn="auto" hangingPunct="1">
              <a:spcAft>
                <a:spcPts val="0"/>
              </a:spcAft>
              <a:buClr>
                <a:schemeClr val="accent3"/>
              </a:buClr>
              <a:defRPr/>
            </a:pPr>
            <a:r>
              <a:rPr lang="en-US" altLang="zh-CN" sz="1800" dirty="0"/>
              <a:t>}</a:t>
            </a:r>
          </a:p>
          <a:p>
            <a:pPr marL="365748" indent="-256024" eaLnBrk="1" fontAlgn="auto" hangingPunct="1">
              <a:spcAft>
                <a:spcPts val="0"/>
              </a:spcAft>
              <a:buClr>
                <a:schemeClr val="accent3"/>
              </a:buClr>
              <a:defRPr/>
            </a:pPr>
            <a:endParaRPr lang="zh-CN" altLang="en-US" sz="1800" dirty="0"/>
          </a:p>
        </p:txBody>
      </p:sp>
      <p:sp>
        <p:nvSpPr>
          <p:cNvPr id="2" name="文本框 1"/>
          <p:cNvSpPr txBox="1"/>
          <p:nvPr/>
        </p:nvSpPr>
        <p:spPr>
          <a:xfrm>
            <a:off x="6804248" y="2660762"/>
            <a:ext cx="1584177" cy="1015663"/>
          </a:xfrm>
          <a:prstGeom prst="rect">
            <a:avLst/>
          </a:prstGeom>
          <a:solidFill>
            <a:srgbClr val="FFFF00"/>
          </a:solid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输出结果：</a:t>
            </a:r>
          </a:p>
          <a:p>
            <a:r>
              <a:rPr lang="en-US" altLang="zh-CN" sz="2000" dirty="0">
                <a:latin typeface="微软雅黑" panose="020B0503020204020204" pitchFamily="34" charset="-122"/>
                <a:ea typeface="微软雅黑" panose="020B0503020204020204" pitchFamily="34" charset="-122"/>
              </a:rPr>
              <a:t>5</a:t>
            </a:r>
          </a:p>
          <a:p>
            <a:r>
              <a:rPr lang="en-US" altLang="zh-CN" sz="2000" dirty="0">
                <a:latin typeface="微软雅黑" panose="020B0503020204020204" pitchFamily="34" charset="-122"/>
                <a:ea typeface="微软雅黑" panose="020B0503020204020204" pitchFamily="34" charset="-122"/>
              </a:rPr>
              <a:t>1.2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6962" y="44624"/>
            <a:ext cx="8230076" cy="1066800"/>
          </a:xfrm>
        </p:spPr>
        <p:txBody>
          <a:bodyPr/>
          <a:lstStyle/>
          <a:p>
            <a:r>
              <a:rPr lang="zh-CN" altLang="en-US" dirty="0"/>
              <a:t>课堂小测</a:t>
            </a:r>
          </a:p>
        </p:txBody>
      </p:sp>
      <p:sp>
        <p:nvSpPr>
          <p:cNvPr id="39939" name="内容占位符 2"/>
          <p:cNvSpPr>
            <a:spLocks noGrp="1"/>
          </p:cNvSpPr>
          <p:nvPr>
            <p:ph idx="1"/>
          </p:nvPr>
        </p:nvSpPr>
        <p:spPr>
          <a:xfrm>
            <a:off x="143901" y="1174752"/>
            <a:ext cx="4716132" cy="4143375"/>
          </a:xfrm>
        </p:spPr>
        <p:txBody>
          <a:bodyPr/>
          <a:lstStyle/>
          <a:p>
            <a:pPr>
              <a:spcAft>
                <a:spcPts val="600"/>
              </a:spcAft>
            </a:pPr>
            <a:r>
              <a:rPr lang="zh-CN" altLang="en-US" sz="2000" dirty="0"/>
              <a:t>若在控制台输入“</a:t>
            </a:r>
            <a:r>
              <a:rPr lang="en-US" altLang="zh-CN" sz="2000" dirty="0"/>
              <a:t>hello world”</a:t>
            </a:r>
            <a:r>
              <a:rPr lang="zh-CN" altLang="en-US" sz="2000" dirty="0"/>
              <a:t>，则程序的输出是：</a:t>
            </a:r>
            <a:endParaRPr lang="en-US" altLang="zh-CN" sz="2000" dirty="0"/>
          </a:p>
          <a:p>
            <a:pPr lvl="1"/>
            <a:r>
              <a:rPr lang="en-US" altLang="zh-CN" sz="1800" dirty="0"/>
              <a:t>A. hello world</a:t>
            </a:r>
          </a:p>
          <a:p>
            <a:pPr lvl="1"/>
            <a:r>
              <a:rPr lang="en-US" altLang="zh-CN" sz="1800" dirty="0"/>
              <a:t>B. hello</a:t>
            </a:r>
          </a:p>
          <a:p>
            <a:pPr lvl="1"/>
            <a:r>
              <a:rPr lang="en-US" altLang="zh-CN" sz="1800" dirty="0"/>
              <a:t>C. world</a:t>
            </a:r>
          </a:p>
        </p:txBody>
      </p:sp>
      <p:sp>
        <p:nvSpPr>
          <p:cNvPr id="2" name="灯片编号占位符 1">
            <a:extLst>
              <a:ext uri="{FF2B5EF4-FFF2-40B4-BE49-F238E27FC236}">
                <a16:creationId xmlns:a16="http://schemas.microsoft.com/office/drawing/2014/main" id="{29BF4550-064C-4590-BB06-6323814AF90A}"/>
              </a:ext>
            </a:extLst>
          </p:cNvPr>
          <p:cNvSpPr>
            <a:spLocks noGrp="1"/>
          </p:cNvSpPr>
          <p:nvPr>
            <p:ph type="sldNum" sz="quarter" idx="4"/>
          </p:nvPr>
        </p:nvSpPr>
        <p:spPr/>
        <p:txBody>
          <a:bodyPr/>
          <a:lstStyle/>
          <a:p>
            <a:fld id="{1D9F06E4-88F8-4F67-ACDE-950620247153}" type="slidenum">
              <a:rPr lang="zh-CN" altLang="en-US" smtClean="0"/>
              <a:pPr/>
              <a:t>56</a:t>
            </a:fld>
            <a:endParaRPr lang="zh-CN" altLang="en-US"/>
          </a:p>
        </p:txBody>
      </p:sp>
      <p:sp>
        <p:nvSpPr>
          <p:cNvPr id="3" name="文本框 2">
            <a:extLst>
              <a:ext uri="{FF2B5EF4-FFF2-40B4-BE49-F238E27FC236}">
                <a16:creationId xmlns:a16="http://schemas.microsoft.com/office/drawing/2014/main" id="{A58F02CA-7AEA-AEFB-311B-DB29237A4375}"/>
              </a:ext>
            </a:extLst>
          </p:cNvPr>
          <p:cNvSpPr txBox="1"/>
          <p:nvPr/>
        </p:nvSpPr>
        <p:spPr>
          <a:xfrm>
            <a:off x="2159674" y="4077072"/>
            <a:ext cx="1440160" cy="461665"/>
          </a:xfrm>
          <a:prstGeom prst="rect">
            <a:avLst/>
          </a:prstGeom>
          <a:noFill/>
        </p:spPr>
        <p:txBody>
          <a:bodyPr wrap="square" rtlCol="0">
            <a:spAutoFit/>
          </a:bodyPr>
          <a:lstStyle/>
          <a:p>
            <a:r>
              <a:rPr lang="en-US" altLang="zh-CN" dirty="0"/>
              <a:t>B</a:t>
            </a:r>
            <a:endParaRPr lang="zh-CN" altLang="en-US" dirty="0"/>
          </a:p>
        </p:txBody>
      </p:sp>
      <p:sp>
        <p:nvSpPr>
          <p:cNvPr id="5" name="文本框 4">
            <a:extLst>
              <a:ext uri="{FF2B5EF4-FFF2-40B4-BE49-F238E27FC236}">
                <a16:creationId xmlns:a16="http://schemas.microsoft.com/office/drawing/2014/main" id="{1595C056-7FDC-C1D8-B464-8B8828770557}"/>
              </a:ext>
            </a:extLst>
          </p:cNvPr>
          <p:cNvSpPr txBox="1"/>
          <p:nvPr/>
        </p:nvSpPr>
        <p:spPr>
          <a:xfrm>
            <a:off x="5220072" y="1111424"/>
            <a:ext cx="3240360" cy="2862322"/>
          </a:xfrm>
          <a:prstGeom prst="rect">
            <a:avLst/>
          </a:prstGeom>
          <a:noFill/>
        </p:spPr>
        <p:txBody>
          <a:bodyPr wrap="square" rtlCol="0">
            <a:spAutoFit/>
          </a:bodyPr>
          <a:lstStyle/>
          <a:p>
            <a:r>
              <a:rPr lang="en-US" altLang="zh-CN" sz="2000" dirty="0"/>
              <a:t>#include&lt;iostream&gt;</a:t>
            </a:r>
          </a:p>
          <a:p>
            <a:r>
              <a:rPr lang="en-US" altLang="zh-CN" sz="2000" dirty="0"/>
              <a:t>#include&lt;string&gt;</a:t>
            </a:r>
          </a:p>
          <a:p>
            <a:r>
              <a:rPr lang="en-US" altLang="zh-CN" sz="2000" dirty="0"/>
              <a:t>using namespace std;</a:t>
            </a:r>
          </a:p>
          <a:p>
            <a:r>
              <a:rPr lang="en-US" altLang="zh-CN" sz="2000" dirty="0"/>
              <a:t>int main(){</a:t>
            </a:r>
          </a:p>
          <a:p>
            <a:r>
              <a:rPr lang="en-US" altLang="zh-CN" sz="2000" dirty="0"/>
              <a:t>    string line;</a:t>
            </a:r>
          </a:p>
          <a:p>
            <a:r>
              <a:rPr lang="en-US" altLang="zh-CN" sz="2000" dirty="0"/>
              <a:t>    </a:t>
            </a:r>
            <a:r>
              <a:rPr lang="en-US" altLang="zh-CN" sz="2000" dirty="0" err="1"/>
              <a:t>getline</a:t>
            </a:r>
            <a:r>
              <a:rPr lang="en-US" altLang="zh-CN" sz="2000" dirty="0"/>
              <a:t>(</a:t>
            </a:r>
            <a:r>
              <a:rPr lang="en-US" altLang="zh-CN" sz="2000" dirty="0" err="1"/>
              <a:t>cin</a:t>
            </a:r>
            <a:r>
              <a:rPr lang="en-US" altLang="zh-CN" sz="2000" dirty="0"/>
              <a:t>, line, ' ');</a:t>
            </a:r>
          </a:p>
          <a:p>
            <a:r>
              <a:rPr lang="en-US" altLang="zh-CN" sz="2000" dirty="0"/>
              <a:t>    </a:t>
            </a:r>
            <a:r>
              <a:rPr lang="en-US" altLang="zh-CN" sz="2000" dirty="0" err="1"/>
              <a:t>cout</a:t>
            </a:r>
            <a:r>
              <a:rPr lang="en-US" altLang="zh-CN" sz="2000" dirty="0"/>
              <a:t> &lt;&lt; line &lt;&lt; </a:t>
            </a:r>
            <a:r>
              <a:rPr lang="en-US" altLang="zh-CN" sz="2000" dirty="0" err="1"/>
              <a:t>endl</a:t>
            </a:r>
            <a:r>
              <a:rPr lang="en-US" altLang="zh-CN" sz="2000" dirty="0"/>
              <a:t>;</a:t>
            </a:r>
          </a:p>
          <a:p>
            <a:r>
              <a:rPr lang="en-US" altLang="zh-CN" sz="2000" dirty="0"/>
              <a:t>    return 0;</a:t>
            </a:r>
          </a:p>
          <a:p>
            <a:r>
              <a:rPr lang="en-US" altLang="zh-CN" sz="2000" dirty="0"/>
              <a:t>}</a:t>
            </a:r>
            <a:endParaRPr lang="zh-CN" altLang="en-US" sz="2000" dirty="0"/>
          </a:p>
        </p:txBody>
      </p:sp>
    </p:spTree>
    <p:extLst>
      <p:ext uri="{BB962C8B-B14F-4D97-AF65-F5344CB8AC3E}">
        <p14:creationId xmlns:p14="http://schemas.microsoft.com/office/powerpoint/2010/main" val="169782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输入</a:t>
            </a:r>
            <a:r>
              <a:rPr lang="en-US" altLang="zh-CN"/>
              <a:t>/</a:t>
            </a:r>
            <a:r>
              <a:rPr lang="zh-CN" altLang="en-US"/>
              <a:t>输出流</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57</a:t>
            </a:fld>
            <a:endParaRPr lang="en-US" altLang="zh-CN"/>
          </a:p>
        </p:txBody>
      </p:sp>
    </p:spTree>
    <p:extLst>
      <p:ext uri="{BB962C8B-B14F-4D97-AF65-F5344CB8AC3E}">
        <p14:creationId xmlns:p14="http://schemas.microsoft.com/office/powerpoint/2010/main" val="3199349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323528" y="116632"/>
            <a:ext cx="8230076" cy="1066800"/>
          </a:xfrm>
        </p:spPr>
        <p:txBody>
          <a:bodyPr/>
          <a:lstStyle/>
          <a:p>
            <a:r>
              <a:rPr lang="zh-CN" altLang="en-US" dirty="0"/>
              <a:t>两个重要的输入</a:t>
            </a:r>
            <a:r>
              <a:rPr lang="en-US" altLang="zh-CN" dirty="0"/>
              <a:t>/</a:t>
            </a:r>
            <a:r>
              <a:rPr lang="zh-CN" altLang="en-US" dirty="0"/>
              <a:t>输出流</a:t>
            </a:r>
          </a:p>
        </p:txBody>
      </p:sp>
      <p:sp>
        <p:nvSpPr>
          <p:cNvPr id="56323" name="内容占位符 2"/>
          <p:cNvSpPr>
            <a:spLocks noGrp="1"/>
          </p:cNvSpPr>
          <p:nvPr>
            <p:ph idx="1"/>
          </p:nvPr>
        </p:nvSpPr>
        <p:spPr>
          <a:xfrm>
            <a:off x="251520" y="1254873"/>
            <a:ext cx="8230076" cy="4143375"/>
          </a:xfrm>
        </p:spPr>
        <p:txBody>
          <a:bodyPr/>
          <a:lstStyle/>
          <a:p>
            <a:pPr>
              <a:lnSpc>
                <a:spcPct val="150000"/>
              </a:lnSpc>
            </a:pPr>
            <a:r>
              <a:rPr lang="zh-CN" altLang="en-US" sz="2200" dirty="0"/>
              <a:t>一个</a:t>
            </a:r>
            <a:r>
              <a:rPr lang="en-US" altLang="zh-CN" sz="2200" dirty="0"/>
              <a:t>iostream</a:t>
            </a:r>
            <a:r>
              <a:rPr lang="zh-CN" altLang="en-US" sz="2200" dirty="0"/>
              <a:t>对象可以是数据的源或目的。</a:t>
            </a:r>
            <a:endParaRPr lang="en-US" altLang="zh-CN" sz="2200" dirty="0"/>
          </a:p>
          <a:p>
            <a:pPr>
              <a:lnSpc>
                <a:spcPct val="150000"/>
              </a:lnSpc>
            </a:pPr>
            <a:r>
              <a:rPr lang="zh-CN" altLang="en-US" sz="2200" dirty="0"/>
              <a:t>两个重要的</a:t>
            </a:r>
            <a:r>
              <a:rPr lang="en-US" altLang="zh-CN" sz="2200" dirty="0"/>
              <a:t>I/O</a:t>
            </a:r>
            <a:r>
              <a:rPr lang="zh-CN" altLang="en-US" sz="2200" dirty="0"/>
              <a:t>流类都是从</a:t>
            </a:r>
            <a:r>
              <a:rPr lang="en-US" altLang="zh-CN" sz="2200" dirty="0"/>
              <a:t>iostream</a:t>
            </a:r>
            <a:r>
              <a:rPr lang="zh-CN" altLang="en-US" sz="2200" dirty="0"/>
              <a:t>派生的，它们是</a:t>
            </a:r>
            <a:r>
              <a:rPr lang="en-US" altLang="zh-CN" sz="2200" dirty="0" err="1"/>
              <a:t>fstream</a:t>
            </a:r>
            <a:r>
              <a:rPr lang="zh-CN" altLang="en-US" sz="2200" dirty="0"/>
              <a:t>和</a:t>
            </a:r>
            <a:r>
              <a:rPr lang="en-US" altLang="zh-CN" sz="2200" dirty="0" err="1"/>
              <a:t>stringstream</a:t>
            </a:r>
            <a:r>
              <a:rPr lang="zh-CN" altLang="en-US" sz="2200" dirty="0"/>
              <a:t>。这些类继承了前面描述的</a:t>
            </a:r>
            <a:r>
              <a:rPr lang="en-US" altLang="zh-CN" sz="2200" dirty="0" err="1"/>
              <a:t>istream</a:t>
            </a:r>
            <a:r>
              <a:rPr lang="zh-CN" altLang="en-US" sz="2200" dirty="0"/>
              <a:t>和</a:t>
            </a:r>
            <a:r>
              <a:rPr lang="en-US" altLang="zh-CN" sz="2200" dirty="0" err="1"/>
              <a:t>ostream</a:t>
            </a:r>
            <a:r>
              <a:rPr lang="zh-CN" altLang="en-US" sz="2200" dirty="0"/>
              <a:t>类的功能。</a:t>
            </a:r>
          </a:p>
        </p:txBody>
      </p:sp>
      <p:sp>
        <p:nvSpPr>
          <p:cNvPr id="2" name="灯片编号占位符 1">
            <a:extLst>
              <a:ext uri="{FF2B5EF4-FFF2-40B4-BE49-F238E27FC236}">
                <a16:creationId xmlns:a16="http://schemas.microsoft.com/office/drawing/2014/main" id="{D7CAD603-9A69-44D5-BEE6-60B38CEDE243}"/>
              </a:ext>
            </a:extLst>
          </p:cNvPr>
          <p:cNvSpPr>
            <a:spLocks noGrp="1"/>
          </p:cNvSpPr>
          <p:nvPr>
            <p:ph type="sldNum" sz="quarter" idx="4"/>
          </p:nvPr>
        </p:nvSpPr>
        <p:spPr/>
        <p:txBody>
          <a:bodyPr/>
          <a:lstStyle/>
          <a:p>
            <a:fld id="{1D9F06E4-88F8-4F67-ACDE-950620247153}" type="slidenum">
              <a:rPr lang="zh-CN" altLang="en-US" smtClean="0"/>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2" y="-27384"/>
            <a:ext cx="8230076" cy="1066800"/>
          </a:xfrm>
        </p:spPr>
        <p:txBody>
          <a:bodyPr/>
          <a:lstStyle/>
          <a:p>
            <a:r>
              <a:rPr lang="en-US" altLang="zh-CN" dirty="0" err="1"/>
              <a:t>fstream</a:t>
            </a:r>
            <a:r>
              <a:rPr lang="zh-CN" altLang="zh-CN" dirty="0"/>
              <a:t>类</a:t>
            </a:r>
            <a:endParaRPr lang="zh-CN" altLang="en-US" dirty="0"/>
          </a:p>
        </p:txBody>
      </p:sp>
      <p:sp>
        <p:nvSpPr>
          <p:cNvPr id="3" name="内容占位符 2"/>
          <p:cNvSpPr>
            <a:spLocks noGrp="1"/>
          </p:cNvSpPr>
          <p:nvPr>
            <p:ph idx="1"/>
          </p:nvPr>
        </p:nvSpPr>
        <p:spPr>
          <a:xfrm>
            <a:off x="456962" y="1110857"/>
            <a:ext cx="8230076" cy="4143375"/>
          </a:xfrm>
        </p:spPr>
        <p:txBody>
          <a:bodyPr/>
          <a:lstStyle/>
          <a:p>
            <a:pPr>
              <a:spcAft>
                <a:spcPts val="600"/>
              </a:spcAft>
            </a:pPr>
            <a:r>
              <a:rPr lang="en-US" altLang="zh-CN" sz="2000" dirty="0" err="1"/>
              <a:t>fstream</a:t>
            </a:r>
            <a:r>
              <a:rPr lang="zh-CN" altLang="zh-CN" sz="2000" dirty="0"/>
              <a:t>类支持磁盘文件输入和输出。</a:t>
            </a:r>
            <a:endParaRPr lang="en-US" altLang="zh-CN" sz="2000" dirty="0"/>
          </a:p>
          <a:p>
            <a:pPr>
              <a:spcAft>
                <a:spcPts val="600"/>
              </a:spcAft>
            </a:pPr>
            <a:r>
              <a:rPr lang="zh-CN" altLang="zh-CN" sz="2000" dirty="0"/>
              <a:t>如果需要在同一个程序中从一个特定磁盘文件读并写到该磁盘文件，可以构造一个</a:t>
            </a:r>
            <a:r>
              <a:rPr lang="en-US" altLang="zh-CN" sz="2000" dirty="0" err="1"/>
              <a:t>fstream</a:t>
            </a:r>
            <a:r>
              <a:rPr lang="zh-CN" altLang="zh-CN" sz="2000" dirty="0"/>
              <a:t>对象。</a:t>
            </a:r>
            <a:endParaRPr lang="en-US" altLang="zh-CN" sz="2000" dirty="0"/>
          </a:p>
          <a:p>
            <a:pPr>
              <a:spcAft>
                <a:spcPts val="600"/>
              </a:spcAft>
            </a:pPr>
            <a:r>
              <a:rPr lang="zh-CN" altLang="zh-CN" sz="2000" dirty="0"/>
              <a:t>一个</a:t>
            </a:r>
            <a:r>
              <a:rPr lang="en-US" altLang="zh-CN" sz="2000" dirty="0" err="1"/>
              <a:t>fstream</a:t>
            </a:r>
            <a:r>
              <a:rPr lang="zh-CN" altLang="zh-CN" sz="2000" dirty="0"/>
              <a:t>对象是有两个逻辑子流的单个流，两个子流一个用于输入，另一个用于输出。</a:t>
            </a:r>
          </a:p>
        </p:txBody>
      </p:sp>
      <p:sp>
        <p:nvSpPr>
          <p:cNvPr id="4" name="灯片编号占位符 3"/>
          <p:cNvSpPr>
            <a:spLocks noGrp="1"/>
          </p:cNvSpPr>
          <p:nvPr>
            <p:ph type="sldNum" sz="quarter" idx="4"/>
          </p:nvPr>
        </p:nvSpPr>
        <p:spPr>
          <a:xfrm>
            <a:off x="9377363" y="1589"/>
            <a:ext cx="1016000" cy="366712"/>
          </a:xfrm>
        </p:spPr>
        <p:txBody>
          <a:bodyPr/>
          <a:lstStyle/>
          <a:p>
            <a:pPr>
              <a:defRPr/>
            </a:pPr>
            <a:fld id="{01D23E52-C88D-4224-9906-ACCBCB140067}" type="slidenum">
              <a:rPr lang="en-US" altLang="zh-CN" smtClean="0"/>
              <a:pPr>
                <a:defRPr/>
              </a:pPr>
              <a:t>59</a:t>
            </a:fld>
            <a:endParaRPr lang="en-US" altLang="zh-CN"/>
          </a:p>
        </p:txBody>
      </p:sp>
    </p:spTree>
    <p:extLst>
      <p:ext uri="{BB962C8B-B14F-4D97-AF65-F5344CB8AC3E}">
        <p14:creationId xmlns:p14="http://schemas.microsoft.com/office/powerpoint/2010/main" val="3990218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505342798"/>
              </p:ext>
            </p:extLst>
          </p:nvPr>
        </p:nvGraphicFramePr>
        <p:xfrm>
          <a:off x="0" y="637017"/>
          <a:ext cx="9144000" cy="5740030"/>
        </p:xfrm>
        <a:graphic>
          <a:graphicData uri="http://schemas.openxmlformats.org/drawingml/2006/table">
            <a:tbl>
              <a:tblPr firstRow="1" firstCol="1" bandRow="1" bandCol="1">
                <a:tableStyleId>{5C22544A-7EE6-4342-B048-85BDC9FD1C3A}</a:tableStyleId>
              </a:tblPr>
              <a:tblGrid>
                <a:gridCol w="2799390">
                  <a:extLst>
                    <a:ext uri="{9D8B030D-6E8A-4147-A177-3AD203B41FA5}">
                      <a16:colId xmlns:a16="http://schemas.microsoft.com/office/drawing/2014/main" val="20000"/>
                    </a:ext>
                  </a:extLst>
                </a:gridCol>
                <a:gridCol w="4868954">
                  <a:extLst>
                    <a:ext uri="{9D8B030D-6E8A-4147-A177-3AD203B41FA5}">
                      <a16:colId xmlns:a16="http://schemas.microsoft.com/office/drawing/2014/main" val="20001"/>
                    </a:ext>
                  </a:extLst>
                </a:gridCol>
                <a:gridCol w="1475656">
                  <a:extLst>
                    <a:ext uri="{9D8B030D-6E8A-4147-A177-3AD203B41FA5}">
                      <a16:colId xmlns:a16="http://schemas.microsoft.com/office/drawing/2014/main" val="20002"/>
                    </a:ext>
                  </a:extLst>
                </a:gridCol>
              </a:tblGrid>
              <a:tr h="386746">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类名</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说明</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dirty="0">
                          <a:solidFill>
                            <a:schemeClr val="tx1"/>
                          </a:solidFill>
                          <a:effectLst/>
                          <a:latin typeface="微软雅黑" panose="020B0503020204020204" pitchFamily="34" charset="-122"/>
                          <a:ea typeface="微软雅黑" panose="020B0503020204020204" pitchFamily="34" charset="-122"/>
                        </a:rPr>
                        <a:t>包含文件</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4320">
                <a:tc>
                  <a:txBody>
                    <a:bodyPr/>
                    <a:lstStyle/>
                    <a:p>
                      <a:pPr marL="0" indent="88900" algn="just">
                        <a:lnSpc>
                          <a:spcPct val="100000"/>
                        </a:lnSpc>
                        <a:spcAft>
                          <a:spcPts val="0"/>
                        </a:spcAft>
                      </a:pPr>
                      <a:r>
                        <a:rPr lang="zh-CN" sz="1700" b="1" dirty="0">
                          <a:solidFill>
                            <a:schemeClr val="tx1"/>
                          </a:solidFill>
                          <a:effectLst/>
                          <a:latin typeface="微软雅黑" panose="020B0503020204020204" pitchFamily="34" charset="-122"/>
                          <a:ea typeface="微软雅黑" panose="020B0503020204020204" pitchFamily="34" charset="-122"/>
                        </a:rPr>
                        <a:t>抽象流基类</a:t>
                      </a:r>
                      <a:endParaRPr lang="zh-CN" sz="2000" b="1"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a:solidFill>
                            <a:schemeClr val="tx1"/>
                          </a:solidFill>
                          <a:effectLst/>
                          <a:latin typeface="微软雅黑" panose="020B0503020204020204" pitchFamily="34" charset="-122"/>
                          <a:ea typeface="微软雅黑" panose="020B0503020204020204" pitchFamily="34" charset="-122"/>
                        </a:rPr>
                        <a:t> </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74320">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ios</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dirty="0">
                          <a:solidFill>
                            <a:schemeClr val="accent3"/>
                          </a:solidFill>
                          <a:effectLst/>
                          <a:latin typeface="微软雅黑" panose="020B0503020204020204" pitchFamily="34" charset="-122"/>
                          <a:ea typeface="微软雅黑" panose="020B0503020204020204" pitchFamily="34" charset="-122"/>
                        </a:rPr>
                        <a:t>流基类</a:t>
                      </a:r>
                      <a:endParaRPr lang="zh-CN" sz="2000" b="0" dirty="0">
                        <a:solidFill>
                          <a:schemeClr val="accent3"/>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ios</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74320">
                <a:tc>
                  <a:txBody>
                    <a:bodyPr/>
                    <a:lstStyle/>
                    <a:p>
                      <a:pPr marL="0" indent="88900" algn="just">
                        <a:lnSpc>
                          <a:spcPct val="100000"/>
                        </a:lnSpc>
                        <a:spcAft>
                          <a:spcPts val="0"/>
                        </a:spcAft>
                      </a:pPr>
                      <a:r>
                        <a:rPr lang="zh-CN" sz="1700" b="1" dirty="0">
                          <a:solidFill>
                            <a:schemeClr val="tx1"/>
                          </a:solidFill>
                          <a:effectLst/>
                          <a:latin typeface="微软雅黑" panose="020B0503020204020204" pitchFamily="34" charset="-122"/>
                          <a:ea typeface="微软雅黑" panose="020B0503020204020204" pitchFamily="34" charset="-122"/>
                        </a:rPr>
                        <a:t>输入流类</a:t>
                      </a:r>
                      <a:endParaRPr lang="zh-CN" sz="2000" b="1"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a:solidFill>
                            <a:schemeClr val="tx1"/>
                          </a:solidFill>
                          <a:effectLst/>
                          <a:latin typeface="微软雅黑" panose="020B0503020204020204" pitchFamily="34" charset="-122"/>
                          <a:ea typeface="微软雅黑" panose="020B0503020204020204" pitchFamily="34" charset="-122"/>
                        </a:rPr>
                        <a:t> </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08947">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istream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dirty="0">
                          <a:solidFill>
                            <a:schemeClr val="tx1"/>
                          </a:solidFill>
                          <a:effectLst/>
                          <a:latin typeface="微软雅黑" panose="020B0503020204020204" pitchFamily="34" charset="-122"/>
                          <a:ea typeface="微软雅黑" panose="020B0503020204020204" pitchFamily="34" charset="-122"/>
                        </a:rPr>
                        <a:t>通用输入流类和</a:t>
                      </a:r>
                      <a:r>
                        <a:rPr lang="zh-CN" sz="1700" b="0" dirty="0">
                          <a:solidFill>
                            <a:schemeClr val="accent3"/>
                          </a:solidFill>
                          <a:effectLst/>
                          <a:latin typeface="微软雅黑" panose="020B0503020204020204" pitchFamily="34" charset="-122"/>
                          <a:ea typeface="微软雅黑" panose="020B0503020204020204" pitchFamily="34" charset="-122"/>
                        </a:rPr>
                        <a:t>其它输入流的基类</a:t>
                      </a:r>
                      <a:endParaRPr lang="zh-CN" sz="2000" b="0" dirty="0">
                        <a:solidFill>
                          <a:schemeClr val="accent3"/>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istream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08947">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ifstream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文件输入流类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fstream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08947">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istringstream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字符串输入流类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sstream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74320">
                <a:tc>
                  <a:txBody>
                    <a:bodyPr/>
                    <a:lstStyle/>
                    <a:p>
                      <a:pPr marL="0" indent="88900" algn="just">
                        <a:lnSpc>
                          <a:spcPct val="100000"/>
                        </a:lnSpc>
                        <a:spcAft>
                          <a:spcPts val="0"/>
                        </a:spcAft>
                      </a:pPr>
                      <a:r>
                        <a:rPr lang="zh-CN" sz="1700" b="1" dirty="0">
                          <a:solidFill>
                            <a:schemeClr val="tx1"/>
                          </a:solidFill>
                          <a:effectLst/>
                          <a:latin typeface="微软雅黑" panose="020B0503020204020204" pitchFamily="34" charset="-122"/>
                          <a:ea typeface="微软雅黑" panose="020B0503020204020204" pitchFamily="34" charset="-122"/>
                        </a:rPr>
                        <a:t>输出流类</a:t>
                      </a:r>
                      <a:endParaRPr lang="zh-CN" sz="2000" b="1"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08947">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ostream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dirty="0">
                          <a:solidFill>
                            <a:schemeClr val="tx1"/>
                          </a:solidFill>
                          <a:effectLst/>
                          <a:latin typeface="微软雅黑" panose="020B0503020204020204" pitchFamily="34" charset="-122"/>
                          <a:ea typeface="微软雅黑" panose="020B0503020204020204" pitchFamily="34" charset="-122"/>
                        </a:rPr>
                        <a:t>通用输出流类和</a:t>
                      </a:r>
                      <a:r>
                        <a:rPr lang="zh-CN" sz="1700" b="0" dirty="0">
                          <a:solidFill>
                            <a:schemeClr val="accent3"/>
                          </a:solidFill>
                          <a:effectLst/>
                          <a:latin typeface="微软雅黑" panose="020B0503020204020204" pitchFamily="34" charset="-122"/>
                          <a:ea typeface="微软雅黑" panose="020B0503020204020204" pitchFamily="34" charset="-122"/>
                        </a:rPr>
                        <a:t>其它输出流的基类</a:t>
                      </a:r>
                      <a:endParaRPr lang="zh-CN" sz="2000" b="0" dirty="0">
                        <a:solidFill>
                          <a:schemeClr val="accent3"/>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ostream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08947">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ofstream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文件输出流类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fstream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08947">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ostringstream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字符串输出流类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sstream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274320">
                <a:tc>
                  <a:txBody>
                    <a:bodyPr/>
                    <a:lstStyle/>
                    <a:p>
                      <a:pPr marL="0" indent="88900" algn="just">
                        <a:lnSpc>
                          <a:spcPct val="100000"/>
                        </a:lnSpc>
                        <a:spcAft>
                          <a:spcPts val="0"/>
                        </a:spcAft>
                      </a:pPr>
                      <a:r>
                        <a:rPr lang="zh-CN" sz="1700" b="1" dirty="0">
                          <a:solidFill>
                            <a:schemeClr val="tx1"/>
                          </a:solidFill>
                          <a:effectLst/>
                          <a:latin typeface="微软雅黑" panose="020B0503020204020204" pitchFamily="34" charset="-122"/>
                          <a:ea typeface="微软雅黑" panose="020B0503020204020204" pitchFamily="34" charset="-122"/>
                        </a:rPr>
                        <a:t>输入</a:t>
                      </a:r>
                      <a:r>
                        <a:rPr lang="en-US" sz="1700" b="1" dirty="0">
                          <a:solidFill>
                            <a:schemeClr val="tx1"/>
                          </a:solidFill>
                          <a:effectLst/>
                          <a:latin typeface="微软雅黑" panose="020B0503020204020204" pitchFamily="34" charset="-122"/>
                          <a:ea typeface="微软雅黑" panose="020B0503020204020204" pitchFamily="34" charset="-122"/>
                        </a:rPr>
                        <a:t>/</a:t>
                      </a:r>
                      <a:r>
                        <a:rPr lang="zh-CN" sz="1700" b="1" dirty="0">
                          <a:solidFill>
                            <a:schemeClr val="tx1"/>
                          </a:solidFill>
                          <a:effectLst/>
                          <a:latin typeface="微软雅黑" panose="020B0503020204020204" pitchFamily="34" charset="-122"/>
                          <a:ea typeface="微软雅黑" panose="020B0503020204020204" pitchFamily="34" charset="-122"/>
                        </a:rPr>
                        <a:t>输出流类</a:t>
                      </a:r>
                      <a:endParaRPr lang="zh-CN" sz="2000" b="1"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a:solidFill>
                            <a:schemeClr val="tx1"/>
                          </a:solidFill>
                          <a:effectLst/>
                          <a:latin typeface="微软雅黑" panose="020B0503020204020204" pitchFamily="34" charset="-122"/>
                          <a:ea typeface="微软雅黑" panose="020B0503020204020204" pitchFamily="34" charset="-122"/>
                        </a:rPr>
                        <a:t> </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08947">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iostream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通用输入</a:t>
                      </a:r>
                      <a:r>
                        <a:rPr lang="en-US" sz="1700" b="0">
                          <a:solidFill>
                            <a:schemeClr val="tx1"/>
                          </a:solidFill>
                          <a:effectLst/>
                          <a:latin typeface="微软雅黑" panose="020B0503020204020204" pitchFamily="34" charset="-122"/>
                          <a:ea typeface="微软雅黑" panose="020B0503020204020204" pitchFamily="34" charset="-122"/>
                        </a:rPr>
                        <a:t>/</a:t>
                      </a:r>
                      <a:r>
                        <a:rPr lang="zh-CN" sz="1700" b="0">
                          <a:solidFill>
                            <a:schemeClr val="tx1"/>
                          </a:solidFill>
                          <a:effectLst/>
                          <a:latin typeface="微软雅黑" panose="020B0503020204020204" pitchFamily="34" charset="-122"/>
                          <a:ea typeface="微软雅黑" panose="020B0503020204020204" pitchFamily="34" charset="-122"/>
                        </a:rPr>
                        <a:t>输出流类和其它输入</a:t>
                      </a:r>
                      <a:r>
                        <a:rPr lang="en-US" sz="1700" b="0">
                          <a:solidFill>
                            <a:schemeClr val="tx1"/>
                          </a:solidFill>
                          <a:effectLst/>
                          <a:latin typeface="微软雅黑" panose="020B0503020204020204" pitchFamily="34" charset="-122"/>
                          <a:ea typeface="微软雅黑" panose="020B0503020204020204" pitchFamily="34" charset="-122"/>
                        </a:rPr>
                        <a:t>/</a:t>
                      </a:r>
                      <a:r>
                        <a:rPr lang="zh-CN" sz="1700" b="0">
                          <a:solidFill>
                            <a:schemeClr val="tx1"/>
                          </a:solidFill>
                          <a:effectLst/>
                          <a:latin typeface="微软雅黑" panose="020B0503020204020204" pitchFamily="34" charset="-122"/>
                          <a:ea typeface="微软雅黑" panose="020B0503020204020204" pitchFamily="34" charset="-122"/>
                        </a:rPr>
                        <a:t>输出流的基类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istream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308947">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fstream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文件输入</a:t>
                      </a:r>
                      <a:r>
                        <a:rPr lang="en-US" sz="1700" b="0">
                          <a:solidFill>
                            <a:schemeClr val="tx1"/>
                          </a:solidFill>
                          <a:effectLst/>
                          <a:latin typeface="微软雅黑" panose="020B0503020204020204" pitchFamily="34" charset="-122"/>
                          <a:ea typeface="微软雅黑" panose="020B0503020204020204" pitchFamily="34" charset="-122"/>
                        </a:rPr>
                        <a:t>/</a:t>
                      </a:r>
                      <a:r>
                        <a:rPr lang="zh-CN" sz="1700" b="0">
                          <a:solidFill>
                            <a:schemeClr val="tx1"/>
                          </a:solidFill>
                          <a:effectLst/>
                          <a:latin typeface="微软雅黑" panose="020B0503020204020204" pitchFamily="34" charset="-122"/>
                          <a:ea typeface="微软雅黑" panose="020B0503020204020204" pitchFamily="34" charset="-122"/>
                        </a:rPr>
                        <a:t>输出流类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fstream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3"/>
                  </a:ext>
                </a:extLst>
              </a:tr>
              <a:tr h="308947">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stringstream</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字符串输入</a:t>
                      </a:r>
                      <a:r>
                        <a:rPr lang="en-US" sz="1700" b="0">
                          <a:solidFill>
                            <a:schemeClr val="tx1"/>
                          </a:solidFill>
                          <a:effectLst/>
                          <a:latin typeface="微软雅黑" panose="020B0503020204020204" pitchFamily="34" charset="-122"/>
                          <a:ea typeface="微软雅黑" panose="020B0503020204020204" pitchFamily="34" charset="-122"/>
                        </a:rPr>
                        <a:t>/</a:t>
                      </a:r>
                      <a:r>
                        <a:rPr lang="zh-CN" sz="1700" b="0">
                          <a:solidFill>
                            <a:schemeClr val="tx1"/>
                          </a:solidFill>
                          <a:effectLst/>
                          <a:latin typeface="微软雅黑" panose="020B0503020204020204" pitchFamily="34" charset="-122"/>
                          <a:ea typeface="微软雅黑" panose="020B0503020204020204" pitchFamily="34" charset="-122"/>
                        </a:rPr>
                        <a:t>输出流类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sstream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4"/>
                  </a:ext>
                </a:extLst>
              </a:tr>
              <a:tr h="274320">
                <a:tc>
                  <a:txBody>
                    <a:bodyPr/>
                    <a:lstStyle/>
                    <a:p>
                      <a:pPr marL="0" indent="88900" algn="just">
                        <a:lnSpc>
                          <a:spcPct val="100000"/>
                        </a:lnSpc>
                        <a:spcAft>
                          <a:spcPts val="0"/>
                        </a:spcAft>
                      </a:pPr>
                      <a:r>
                        <a:rPr lang="zh-CN" sz="1700" b="1" dirty="0">
                          <a:solidFill>
                            <a:schemeClr val="tx1"/>
                          </a:solidFill>
                          <a:effectLst/>
                          <a:latin typeface="微软雅黑" panose="020B0503020204020204" pitchFamily="34" charset="-122"/>
                          <a:ea typeface="微软雅黑" panose="020B0503020204020204" pitchFamily="34" charset="-122"/>
                        </a:rPr>
                        <a:t>流缓冲区类</a:t>
                      </a:r>
                      <a:endParaRPr lang="zh-CN" sz="2000" b="1"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 </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a:solidFill>
                            <a:schemeClr val="tx1"/>
                          </a:solidFill>
                          <a:effectLst/>
                          <a:latin typeface="微软雅黑" panose="020B0503020204020204" pitchFamily="34" charset="-122"/>
                          <a:ea typeface="微软雅黑" panose="020B0503020204020204" pitchFamily="34" charset="-122"/>
                        </a:rPr>
                        <a:t> </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5"/>
                  </a:ext>
                </a:extLst>
              </a:tr>
              <a:tr h="308947">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streambuf</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抽象流缓冲区基类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889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streambuf</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6"/>
                  </a:ext>
                </a:extLst>
              </a:tr>
              <a:tr h="308947">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filebuf</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磁盘文件的流缓冲区类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fstream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
                  </a:ext>
                </a:extLst>
              </a:tr>
              <a:tr h="308947">
                <a:tc>
                  <a:txBody>
                    <a:bodyPr/>
                    <a:lstStyle/>
                    <a:p>
                      <a:pPr indent="266700" algn="just">
                        <a:lnSpc>
                          <a:spcPct val="100000"/>
                        </a:lnSpc>
                        <a:spcAft>
                          <a:spcPts val="0"/>
                        </a:spcAft>
                      </a:pPr>
                      <a:r>
                        <a:rPr lang="en-US" sz="1700" b="0">
                          <a:solidFill>
                            <a:schemeClr val="tx1"/>
                          </a:solidFill>
                          <a:effectLst/>
                          <a:latin typeface="微软雅黑" panose="020B0503020204020204" pitchFamily="34" charset="-122"/>
                          <a:ea typeface="微软雅黑" panose="020B0503020204020204" pitchFamily="34" charset="-122"/>
                        </a:rPr>
                        <a:t>stringbuf</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zh-CN" sz="1700" b="0">
                          <a:solidFill>
                            <a:schemeClr val="tx1"/>
                          </a:solidFill>
                          <a:effectLst/>
                          <a:latin typeface="微软雅黑" panose="020B0503020204020204" pitchFamily="34" charset="-122"/>
                          <a:ea typeface="微软雅黑" panose="020B0503020204020204" pitchFamily="34" charset="-122"/>
                        </a:rPr>
                        <a:t>字符串的流缓冲区类</a:t>
                      </a:r>
                      <a:endParaRPr lang="zh-CN" sz="2000" b="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266700" algn="just">
                        <a:lnSpc>
                          <a:spcPct val="100000"/>
                        </a:lnSpc>
                        <a:spcAft>
                          <a:spcPts val="0"/>
                        </a:spcAft>
                      </a:pPr>
                      <a:r>
                        <a:rPr lang="en-US" sz="1700" b="0" dirty="0" err="1">
                          <a:solidFill>
                            <a:schemeClr val="tx1"/>
                          </a:solidFill>
                          <a:effectLst/>
                          <a:latin typeface="微软雅黑" panose="020B0503020204020204" pitchFamily="34" charset="-122"/>
                          <a:ea typeface="微软雅黑" panose="020B0503020204020204" pitchFamily="34" charset="-122"/>
                        </a:rPr>
                        <a:t>sstream</a:t>
                      </a:r>
                      <a:endParaRPr lang="zh-CN" sz="2000" b="0" dirty="0">
                        <a:solidFill>
                          <a:schemeClr val="tx1"/>
                        </a:solidFill>
                        <a:effectLst/>
                        <a:latin typeface="微软雅黑" panose="020B0503020204020204" pitchFamily="34" charset="-122"/>
                        <a:ea typeface="微软雅黑" panose="020B0503020204020204" pitchFamily="34" charset="-122"/>
                      </a:endParaRPr>
                    </a:p>
                  </a:txBody>
                  <a:tcPr marL="43700" marR="437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
                  </a:ext>
                </a:extLst>
              </a:tr>
            </a:tbl>
          </a:graphicData>
        </a:graphic>
      </p:graphicFrame>
      <p:sp>
        <p:nvSpPr>
          <p:cNvPr id="2" name="标题 1"/>
          <p:cNvSpPr>
            <a:spLocks noGrp="1"/>
          </p:cNvSpPr>
          <p:nvPr>
            <p:ph type="title"/>
          </p:nvPr>
        </p:nvSpPr>
        <p:spPr>
          <a:xfrm>
            <a:off x="-917575" y="-56356"/>
            <a:ext cx="10979150" cy="720080"/>
          </a:xfrm>
        </p:spPr>
        <p:txBody>
          <a:bodyPr/>
          <a:lstStyle/>
          <a:p>
            <a:pPr algn="ctr"/>
            <a:r>
              <a:rPr lang="zh-CN" altLang="en-US" dirty="0">
                <a:solidFill>
                  <a:schemeClr val="tx1"/>
                </a:solidFill>
              </a:rPr>
              <a:t>常用</a:t>
            </a:r>
            <a:r>
              <a:rPr lang="zh-CN" altLang="zh-CN" dirty="0">
                <a:solidFill>
                  <a:schemeClr val="tx1"/>
                </a:solidFill>
              </a:rPr>
              <a:t>流类列表</a:t>
            </a:r>
            <a:endParaRPr lang="zh-CN" altLang="en-US" dirty="0">
              <a:solidFill>
                <a:schemeClr val="tx1"/>
              </a:solidFill>
            </a:endParaRPr>
          </a:p>
        </p:txBody>
      </p:sp>
      <p:sp>
        <p:nvSpPr>
          <p:cNvPr id="4" name="灯片编号占位符 3"/>
          <p:cNvSpPr>
            <a:spLocks noGrp="1"/>
          </p:cNvSpPr>
          <p:nvPr>
            <p:ph type="sldNum" sz="quarter" idx="4"/>
          </p:nvPr>
        </p:nvSpPr>
        <p:spPr>
          <a:xfrm>
            <a:off x="9377363" y="-387424"/>
            <a:ext cx="1016000" cy="366712"/>
          </a:xfrm>
        </p:spPr>
        <p:txBody>
          <a:bodyPr/>
          <a:lstStyle/>
          <a:p>
            <a:pPr>
              <a:defRPr/>
            </a:pPr>
            <a:fld id="{01D23E52-C88D-4224-9906-ACCBCB140067}" type="slidenum">
              <a:rPr lang="en-US" altLang="zh-CN" smtClean="0"/>
              <a:pPr>
                <a:defRPr/>
              </a:pPr>
              <a:t>6</a:t>
            </a:fld>
            <a:endParaRPr lang="en-US" altLang="zh-CN"/>
          </a:p>
        </p:txBody>
      </p:sp>
    </p:spTree>
    <p:extLst>
      <p:ext uri="{BB962C8B-B14F-4D97-AF65-F5344CB8AC3E}">
        <p14:creationId xmlns:p14="http://schemas.microsoft.com/office/powerpoint/2010/main" val="15411963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6962" y="19592"/>
            <a:ext cx="8230076" cy="1066800"/>
          </a:xfrm>
        </p:spPr>
        <p:txBody>
          <a:bodyPr/>
          <a:lstStyle/>
          <a:p>
            <a:r>
              <a:rPr lang="en-US" altLang="zh-CN" dirty="0" err="1"/>
              <a:t>stringstream</a:t>
            </a:r>
            <a:r>
              <a:rPr lang="zh-CN" altLang="zh-CN" dirty="0"/>
              <a:t>类</a:t>
            </a:r>
            <a:endParaRPr lang="zh-CN" altLang="en-US" dirty="0"/>
          </a:p>
        </p:txBody>
      </p:sp>
      <p:sp>
        <p:nvSpPr>
          <p:cNvPr id="3" name="内容占位符 2"/>
          <p:cNvSpPr>
            <a:spLocks noGrp="1"/>
          </p:cNvSpPr>
          <p:nvPr>
            <p:ph idx="1"/>
          </p:nvPr>
        </p:nvSpPr>
        <p:spPr>
          <a:xfrm>
            <a:off x="456962" y="1157833"/>
            <a:ext cx="8230076" cy="4143375"/>
          </a:xfrm>
        </p:spPr>
        <p:txBody>
          <a:bodyPr/>
          <a:lstStyle/>
          <a:p>
            <a:pPr>
              <a:spcAft>
                <a:spcPts val="600"/>
              </a:spcAft>
            </a:pPr>
            <a:r>
              <a:rPr lang="en-US" altLang="zh-CN" dirty="0" err="1"/>
              <a:t>stringstream</a:t>
            </a:r>
            <a:r>
              <a:rPr lang="zh-CN" altLang="zh-CN" dirty="0"/>
              <a:t>类支持面向字符串的输入和输出</a:t>
            </a:r>
            <a:endParaRPr lang="en-US" altLang="zh-CN" dirty="0"/>
          </a:p>
          <a:p>
            <a:pPr>
              <a:spcAft>
                <a:spcPts val="600"/>
              </a:spcAft>
            </a:pPr>
            <a:r>
              <a:rPr lang="zh-CN" altLang="zh-CN" dirty="0"/>
              <a:t>可以用于对同一个字符串的内容交替读写，同样是由两个逻辑子流构成。</a:t>
            </a:r>
            <a:endParaRPr lang="zh-CN" altLang="en-US" dirty="0"/>
          </a:p>
        </p:txBody>
      </p:sp>
      <p:sp>
        <p:nvSpPr>
          <p:cNvPr id="4" name="灯片编号占位符 3"/>
          <p:cNvSpPr>
            <a:spLocks noGrp="1"/>
          </p:cNvSpPr>
          <p:nvPr>
            <p:ph type="sldNum" sz="quarter" idx="4"/>
          </p:nvPr>
        </p:nvSpPr>
        <p:spPr>
          <a:xfrm>
            <a:off x="9377363" y="1589"/>
            <a:ext cx="1016000" cy="366712"/>
          </a:xfrm>
        </p:spPr>
        <p:txBody>
          <a:bodyPr/>
          <a:lstStyle/>
          <a:p>
            <a:pPr>
              <a:defRPr/>
            </a:pPr>
            <a:fld id="{01D23E52-C88D-4224-9906-ACCBCB140067}" type="slidenum">
              <a:rPr lang="en-US" altLang="zh-CN" smtClean="0"/>
              <a:pPr>
                <a:defRPr/>
              </a:pPr>
              <a:t>60</a:t>
            </a:fld>
            <a:endParaRPr lang="en-US" altLang="zh-CN"/>
          </a:p>
        </p:txBody>
      </p:sp>
    </p:spTree>
    <p:extLst>
      <p:ext uri="{BB962C8B-B14F-4D97-AF65-F5344CB8AC3E}">
        <p14:creationId xmlns:p14="http://schemas.microsoft.com/office/powerpoint/2010/main" val="211041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输出流概述</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pPr>
              <a:defRPr/>
            </a:pPr>
            <a:fld id="{14191CF7-D1C5-4D43-83A7-B23ABF6DF1D8}" type="slidenum">
              <a:rPr lang="en-US" altLang="zh-CN" smtClean="0"/>
              <a:pPr>
                <a:defRPr/>
              </a:pPr>
              <a:t>7</a:t>
            </a:fld>
            <a:endParaRPr lang="en-US" altLang="zh-CN"/>
          </a:p>
        </p:txBody>
      </p:sp>
    </p:spTree>
    <p:extLst>
      <p:ext uri="{BB962C8B-B14F-4D97-AF65-F5344CB8AC3E}">
        <p14:creationId xmlns:p14="http://schemas.microsoft.com/office/powerpoint/2010/main" val="333959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最重要的三个输出流</a:t>
            </a:r>
          </a:p>
        </p:txBody>
      </p:sp>
      <p:sp>
        <p:nvSpPr>
          <p:cNvPr id="21507" name="内容占位符 2"/>
          <p:cNvSpPr>
            <a:spLocks noGrp="1"/>
          </p:cNvSpPr>
          <p:nvPr>
            <p:ph idx="1"/>
          </p:nvPr>
        </p:nvSpPr>
        <p:spPr/>
        <p:txBody>
          <a:bodyPr/>
          <a:lstStyle/>
          <a:p>
            <a:pPr>
              <a:lnSpc>
                <a:spcPct val="150000"/>
              </a:lnSpc>
            </a:pPr>
            <a:r>
              <a:rPr lang="en-US" altLang="zh-CN" dirty="0" err="1"/>
              <a:t>ostream</a:t>
            </a:r>
            <a:endParaRPr lang="en-US" altLang="zh-CN" dirty="0"/>
          </a:p>
          <a:p>
            <a:pPr>
              <a:lnSpc>
                <a:spcPct val="150000"/>
              </a:lnSpc>
            </a:pPr>
            <a:r>
              <a:rPr lang="en-US" altLang="zh-CN" dirty="0" err="1"/>
              <a:t>ofstream</a:t>
            </a:r>
            <a:endParaRPr lang="en-US" altLang="zh-CN" dirty="0"/>
          </a:p>
          <a:p>
            <a:pPr>
              <a:lnSpc>
                <a:spcPct val="150000"/>
              </a:lnSpc>
            </a:pPr>
            <a:r>
              <a:rPr lang="en-US" altLang="zh-CN" dirty="0" err="1"/>
              <a:t>ostringstream</a:t>
            </a:r>
            <a:endParaRPr lang="en-US" altLang="zh-CN" dirty="0"/>
          </a:p>
        </p:txBody>
      </p:sp>
      <p:sp>
        <p:nvSpPr>
          <p:cNvPr id="2" name="灯片编号占位符 1">
            <a:extLst>
              <a:ext uri="{FF2B5EF4-FFF2-40B4-BE49-F238E27FC236}">
                <a16:creationId xmlns:a16="http://schemas.microsoft.com/office/drawing/2014/main" id="{2089F033-9C95-48D9-BE2C-497C4BEE4739}"/>
              </a:ext>
            </a:extLst>
          </p:cNvPr>
          <p:cNvSpPr>
            <a:spLocks noGrp="1"/>
          </p:cNvSpPr>
          <p:nvPr>
            <p:ph type="sldNum" sz="quarter" idx="4"/>
          </p:nvPr>
        </p:nvSpPr>
        <p:spPr/>
        <p:txBody>
          <a:bodyPr/>
          <a:lstStyle/>
          <a:p>
            <a:fld id="{1D9F06E4-88F8-4F67-ACDE-950620247153}"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dirty="0"/>
              <a:t>预定义的</a:t>
            </a:r>
            <a:r>
              <a:rPr lang="en-US" altLang="zh-CN" dirty="0" err="1"/>
              <a:t>ostream</a:t>
            </a:r>
            <a:r>
              <a:rPr lang="zh-CN" altLang="en-US" dirty="0"/>
              <a:t>类对象</a:t>
            </a:r>
            <a:endParaRPr lang="en-US" altLang="zh-CN" dirty="0"/>
          </a:p>
        </p:txBody>
      </p:sp>
      <p:sp>
        <p:nvSpPr>
          <p:cNvPr id="22531" name="内容占位符 2"/>
          <p:cNvSpPr>
            <a:spLocks noGrp="1"/>
          </p:cNvSpPr>
          <p:nvPr>
            <p:ph idx="1"/>
          </p:nvPr>
        </p:nvSpPr>
        <p:spPr/>
        <p:txBody>
          <a:bodyPr/>
          <a:lstStyle/>
          <a:p>
            <a:r>
              <a:rPr lang="en-US" altLang="zh-CN"/>
              <a:t>cout </a:t>
            </a:r>
            <a:r>
              <a:rPr lang="zh-CN" altLang="en-US"/>
              <a:t>标准输出</a:t>
            </a:r>
          </a:p>
          <a:p>
            <a:r>
              <a:rPr lang="en-US" altLang="zh-CN"/>
              <a:t>cerr </a:t>
            </a:r>
            <a:r>
              <a:rPr lang="zh-CN" altLang="en-US"/>
              <a:t>标准错误输出，没有缓冲，发送给它的内容立即被输出。</a:t>
            </a:r>
          </a:p>
          <a:p>
            <a:r>
              <a:rPr lang="en-US" altLang="zh-CN"/>
              <a:t>clog </a:t>
            </a:r>
            <a:r>
              <a:rPr lang="zh-CN" altLang="en-US"/>
              <a:t>类似于</a:t>
            </a:r>
            <a:r>
              <a:rPr lang="en-US" altLang="zh-CN"/>
              <a:t>cerr</a:t>
            </a:r>
            <a:r>
              <a:rPr lang="zh-CN" altLang="en-US"/>
              <a:t>，但是有缓冲，缓冲区满时被输出。</a:t>
            </a:r>
          </a:p>
        </p:txBody>
      </p:sp>
      <p:sp>
        <p:nvSpPr>
          <p:cNvPr id="2" name="灯片编号占位符 1">
            <a:extLst>
              <a:ext uri="{FF2B5EF4-FFF2-40B4-BE49-F238E27FC236}">
                <a16:creationId xmlns:a16="http://schemas.microsoft.com/office/drawing/2014/main" id="{7A3EC2BA-2CE7-473A-A7DA-3B77A0FAE02E}"/>
              </a:ext>
            </a:extLst>
          </p:cNvPr>
          <p:cNvSpPr>
            <a:spLocks noGrp="1"/>
          </p:cNvSpPr>
          <p:nvPr>
            <p:ph type="sldNum" sz="quarter" idx="4"/>
          </p:nvPr>
        </p:nvSpPr>
        <p:spPr/>
        <p:txBody>
          <a:bodyPr/>
          <a:lstStyle/>
          <a:p>
            <a:fld id="{1D9F06E4-88F8-4F67-ACDE-950620247153}" type="slidenum">
              <a:rPr lang="zh-CN" altLang="en-US" smtClean="0"/>
              <a:pPr/>
              <a:t>9</a:t>
            </a:fld>
            <a:endParaRPr lang="zh-CN"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5914</TotalTime>
  <Words>5224</Words>
  <Application>Microsoft Office PowerPoint</Application>
  <PresentationFormat>全屏显示(4:3)</PresentationFormat>
  <Paragraphs>672</Paragraphs>
  <Slides>60</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60</vt:i4>
      </vt:variant>
    </vt:vector>
  </HeadingPairs>
  <TitlesOfParts>
    <vt:vector size="71" baseType="lpstr">
      <vt:lpstr>方正姚体</vt:lpstr>
      <vt:lpstr>宋体</vt:lpstr>
      <vt:lpstr>微软雅黑</vt:lpstr>
      <vt:lpstr>Arial</vt:lpstr>
      <vt:lpstr>Consolas</vt:lpstr>
      <vt:lpstr>Georgia</vt:lpstr>
      <vt:lpstr>Times New Roman</vt:lpstr>
      <vt:lpstr>Trebuchet MS</vt:lpstr>
      <vt:lpstr>Wingdings</vt:lpstr>
      <vt:lpstr>Wingdings 2</vt:lpstr>
      <vt:lpstr>C++语言程序设计V4</vt:lpstr>
      <vt:lpstr>第 11 章 流类库与输入/输出</vt:lpstr>
      <vt:lpstr>导学</vt:lpstr>
      <vt:lpstr>I/O流的概念</vt:lpstr>
      <vt:lpstr>I/O流的概念</vt:lpstr>
      <vt:lpstr>提取与插入</vt:lpstr>
      <vt:lpstr>常用流类列表</vt:lpstr>
      <vt:lpstr>输出流概述</vt:lpstr>
      <vt:lpstr>最重要的三个输出流</vt:lpstr>
      <vt:lpstr>预定义的ostream类对象</vt:lpstr>
      <vt:lpstr>cout和cerr的区别</vt:lpstr>
      <vt:lpstr>ofstream</vt:lpstr>
      <vt:lpstr>构造输出流对象</vt:lpstr>
      <vt:lpstr>使用插入运算符和操纵符</vt:lpstr>
      <vt:lpstr>插入运算符</vt:lpstr>
      <vt:lpstr>操纵符（manipulator）</vt:lpstr>
      <vt:lpstr>例11-1 使用width控制输出宽度</vt:lpstr>
      <vt:lpstr>例11-2 使用setw操纵符指定宽度</vt:lpstr>
      <vt:lpstr>例11-3 设置对齐方式</vt:lpstr>
      <vt:lpstr>setiosflags操纵符</vt:lpstr>
      <vt:lpstr>setiosflags的参数（流的格式标识）</vt:lpstr>
      <vt:lpstr>精度</vt:lpstr>
      <vt:lpstr>例11-4 控制输出精度——未指定fixed或scientific</vt:lpstr>
      <vt:lpstr>例11-4 控制输出精度——指定fixed</vt:lpstr>
      <vt:lpstr>例11-4控制输出精度——指定scientific</vt:lpstr>
      <vt:lpstr>文件输出流成员函数</vt:lpstr>
      <vt:lpstr>文件输出流成员函数的三种类型</vt:lpstr>
      <vt:lpstr>文件输出流成员函数</vt:lpstr>
      <vt:lpstr>open函数</vt:lpstr>
      <vt:lpstr>close函数、put函数、write函数</vt:lpstr>
      <vt:lpstr>例11-5 向二进制文件输出</vt:lpstr>
      <vt:lpstr>seekp、tellp函数、错误处理函数</vt:lpstr>
      <vt:lpstr>二进制输出文件</vt:lpstr>
      <vt:lpstr>二进制输出文件</vt:lpstr>
      <vt:lpstr>向字符串输出</vt:lpstr>
      <vt:lpstr>字符串输出流（ostringstream）</vt:lpstr>
      <vt:lpstr>例11-6 用ostringstream将数值转换为字符串</vt:lpstr>
      <vt:lpstr>课堂小测</vt:lpstr>
      <vt:lpstr>课堂小测</vt:lpstr>
      <vt:lpstr>课堂小测</vt:lpstr>
      <vt:lpstr>输入流概述</vt:lpstr>
      <vt:lpstr>输入流</vt:lpstr>
      <vt:lpstr>构造输入流对象</vt:lpstr>
      <vt:lpstr>使用提取运算符从文本文件输入</vt:lpstr>
      <vt:lpstr>输入流相关函数</vt:lpstr>
      <vt:lpstr>输入流相关函数</vt:lpstr>
      <vt:lpstr>输入流应用举例</vt:lpstr>
      <vt:lpstr>例11-7 get函数应用举例</vt:lpstr>
      <vt:lpstr>例11-8为输入流指定一个终止字符</vt:lpstr>
      <vt:lpstr>例11-9 从文件读一个二进制记录到一个结构中</vt:lpstr>
      <vt:lpstr>例11-9 从文件读一个二进制记录到一个结构中</vt:lpstr>
      <vt:lpstr>例11-10 用seekg函数设置位置指针</vt:lpstr>
      <vt:lpstr>例11-11 读一个文件并显示出其中0元素的位置</vt:lpstr>
      <vt:lpstr>从字符串输入</vt:lpstr>
      <vt:lpstr>字符串输入流（ istringstream）</vt:lpstr>
      <vt:lpstr>例11-12 用istringstream将字符串转换为数值</vt:lpstr>
      <vt:lpstr>课堂小测</vt:lpstr>
      <vt:lpstr>输入/输出流</vt:lpstr>
      <vt:lpstr>两个重要的输入/输出流</vt:lpstr>
      <vt:lpstr>fstream类</vt:lpstr>
      <vt:lpstr>stringstream类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YANG, Yan ni [Alumni]</cp:lastModifiedBy>
  <cp:revision>237</cp:revision>
  <dcterms:created xsi:type="dcterms:W3CDTF">2010-07-24T13:42:01Z</dcterms:created>
  <dcterms:modified xsi:type="dcterms:W3CDTF">2023-05-13T13:35:41Z</dcterms:modified>
</cp:coreProperties>
</file>