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3" r:id="rId1"/>
  </p:sldMasterIdLst>
  <p:notesMasterIdLst>
    <p:notesMasterId r:id="rId25"/>
  </p:notesMasterIdLst>
  <p:handoutMasterIdLst>
    <p:handoutMasterId r:id="rId26"/>
  </p:handoutMasterIdLst>
  <p:sldIdLst>
    <p:sldId id="567" r:id="rId2"/>
    <p:sldId id="257" r:id="rId3"/>
    <p:sldId id="558" r:id="rId4"/>
    <p:sldId id="529" r:id="rId5"/>
    <p:sldId id="568" r:id="rId6"/>
    <p:sldId id="569" r:id="rId7"/>
    <p:sldId id="532" r:id="rId8"/>
    <p:sldId id="530" r:id="rId9"/>
    <p:sldId id="560" r:id="rId10"/>
    <p:sldId id="533" r:id="rId11"/>
    <p:sldId id="566" r:id="rId12"/>
    <p:sldId id="561" r:id="rId13"/>
    <p:sldId id="534" r:id="rId14"/>
    <p:sldId id="535" r:id="rId15"/>
    <p:sldId id="536" r:id="rId16"/>
    <p:sldId id="537" r:id="rId17"/>
    <p:sldId id="563" r:id="rId18"/>
    <p:sldId id="538" r:id="rId19"/>
    <p:sldId id="564" r:id="rId20"/>
    <p:sldId id="540" r:id="rId21"/>
    <p:sldId id="542" r:id="rId22"/>
    <p:sldId id="543" r:id="rId23"/>
    <p:sldId id="544" r:id="rId24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5FFFF"/>
    <a:srgbClr val="006666"/>
    <a:srgbClr val="009999"/>
    <a:srgbClr val="FFFF66"/>
    <a:srgbClr val="CCFFCC"/>
    <a:srgbClr val="66FFCC"/>
    <a:srgbClr val="00CC99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9530" autoAdjust="0"/>
  </p:normalViewPr>
  <p:slideViewPr>
    <p:cSldViewPr>
      <p:cViewPr varScale="1">
        <p:scale>
          <a:sx n="74" d="100"/>
          <a:sy n="74" d="100"/>
        </p:scale>
        <p:origin x="164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-1008" y="2045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, Yan ni [Alumni]" userId="7d707a65-5569-43f7-97aa-c489d0311d87" providerId="ADAL" clId="{E629524C-9EE1-4AE9-934F-215081FEB650}"/>
    <pc:docChg chg="undo custSel modSld">
      <pc:chgData name="YANG, Yan ni [Alumni]" userId="7d707a65-5569-43f7-97aa-c489d0311d87" providerId="ADAL" clId="{E629524C-9EE1-4AE9-934F-215081FEB650}" dt="2023-05-21T14:18:52.078" v="3" actId="20577"/>
      <pc:docMkLst>
        <pc:docMk/>
      </pc:docMkLst>
      <pc:sldChg chg="modSp mod">
        <pc:chgData name="YANG, Yan ni [Alumni]" userId="7d707a65-5569-43f7-97aa-c489d0311d87" providerId="ADAL" clId="{E629524C-9EE1-4AE9-934F-215081FEB650}" dt="2023-05-21T14:18:52.078" v="3" actId="20577"/>
        <pc:sldMkLst>
          <pc:docMk/>
          <pc:sldMk cId="0" sldId="257"/>
        </pc:sldMkLst>
        <pc:spChg chg="mod">
          <ac:chgData name="YANG, Yan ni [Alumni]" userId="7d707a65-5569-43f7-97aa-c489d0311d87" providerId="ADAL" clId="{E629524C-9EE1-4AE9-934F-215081FEB650}" dt="2023-05-21T14:18:52.078" v="3" actId="20577"/>
          <ac:spMkLst>
            <pc:docMk/>
            <pc:sldMk cId="0" sldId="257"/>
            <ac:spMk id="410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fld id="{EE2BD132-ED7A-4955-B591-B336E5911F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7036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fld id="{7FDEF8D5-6D26-4DCD-BEF9-0C0DC1569F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036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DEF8D5-6D26-4DCD-BEF9-0C0DC1569F47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7263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D4F06D0-1DC8-42F3-B4EF-E4703E779988}" type="slidenum">
              <a:rPr lang="en-US" altLang="zh-CN" sz="130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2</a:t>
            </a:fld>
            <a:endParaRPr lang="en-US" altLang="zh-CN" sz="1300">
              <a:ea typeface="隶书" panose="02010509060101010101" pitchFamily="49" charset="-122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73700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DEF8D5-6D26-4DCD-BEF9-0C0DC1569F4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1956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DEF8D5-6D26-4DCD-BEF9-0C0DC1569F4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5516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DEF8D5-6D26-4DCD-BEF9-0C0DC1569F4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5123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57D072-485C-442E-BC04-7928F6BC81BA}" type="slidenum">
              <a:rPr lang="en-US" altLang="zh-CN" sz="130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10</a:t>
            </a:fld>
            <a:endParaRPr lang="en-US" altLang="zh-CN" sz="1300"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6649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EF8D5-6D26-4DCD-BEF9-0C0DC1569F4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851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D:\PPT\C++\C++简单程序设计00.jpg">
            <a:extLst>
              <a:ext uri="{FF2B5EF4-FFF2-40B4-BE49-F238E27FC236}">
                <a16:creationId xmlns:a16="http://schemas.microsoft.com/office/drawing/2014/main" id="{475DC397-49FA-40BF-BD8B-53A9AE972D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7">
            <a:extLst>
              <a:ext uri="{FF2B5EF4-FFF2-40B4-BE49-F238E27FC236}">
                <a16:creationId xmlns:a16="http://schemas.microsoft.com/office/drawing/2014/main" id="{5A2A8C7A-43A8-4515-988A-FD7F3EBC6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11" y="2205658"/>
            <a:ext cx="8455999" cy="1470366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" name="副标题 8">
            <a:extLst>
              <a:ext uri="{FF2B5EF4-FFF2-40B4-BE49-F238E27FC236}">
                <a16:creationId xmlns:a16="http://schemas.microsoft.com/office/drawing/2014/main" id="{3CE2F7F6-6719-414B-865E-EA1D86CF2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4954" y="4053054"/>
            <a:ext cx="4951711" cy="175300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609265" indent="0" algn="ctr">
              <a:buNone/>
            </a:lvl2pPr>
            <a:lvl3pPr marL="1218529" indent="0" algn="ctr">
              <a:buNone/>
            </a:lvl3pPr>
            <a:lvl4pPr marL="1827794" indent="0" algn="ctr">
              <a:buNone/>
            </a:lvl4pPr>
            <a:lvl5pPr marL="2437059" indent="0" algn="ctr">
              <a:buNone/>
            </a:lvl5pPr>
            <a:lvl6pPr marL="3046324" indent="0" algn="ctr">
              <a:buNone/>
            </a:lvl6pPr>
            <a:lvl7pPr marL="3655588" indent="0" algn="ctr">
              <a:buNone/>
            </a:lvl7pPr>
            <a:lvl8pPr marL="4264853" indent="0" algn="ctr">
              <a:buNone/>
            </a:lvl8pPr>
            <a:lvl9pPr marL="4874118" indent="0" algn="ctr">
              <a:buNone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3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10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586679" y="612775"/>
            <a:ext cx="956764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257443" y="612775"/>
            <a:ext cx="1325666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74146" y="1588"/>
            <a:ext cx="761603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C97204CD-7329-4499-AF5E-C091E1EB47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357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86679" y="612775"/>
            <a:ext cx="956764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257443" y="612775"/>
            <a:ext cx="1325666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74146" y="1588"/>
            <a:ext cx="761603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816F8119-AAE7-4F4D-8F97-5B32354AEE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2788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1" y="1143000"/>
            <a:ext cx="19050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1143000"/>
            <a:ext cx="62484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86679" y="612775"/>
            <a:ext cx="956764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257443" y="612775"/>
            <a:ext cx="1325666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74146" y="1588"/>
            <a:ext cx="761603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8D5A1253-3558-4A17-B16A-EA355B44EF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365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77038380-8513-4D55-AE42-4CFD748CC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0453" y="53648"/>
            <a:ext cx="692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850918B-34F6-491C-9CA5-A31ADB96DE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3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1172" y="44624"/>
            <a:ext cx="6975866" cy="864096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1171" y="1268760"/>
            <a:ext cx="6975867" cy="5092352"/>
          </a:xfrm>
        </p:spPr>
        <p:txBody>
          <a:bodyPr/>
          <a:lstStyle>
            <a:lvl1pPr marL="109537" indent="0">
              <a:spcBef>
                <a:spcPts val="0"/>
              </a:spcBef>
              <a:buNone/>
              <a:defRPr>
                <a:latin typeface="微软雅黑" pitchFamily="34" charset="-122"/>
                <a:ea typeface="微软雅黑" pitchFamily="34" charset="-122"/>
              </a:defRPr>
            </a:lvl1pPr>
            <a:lvl2pPr marL="411162" indent="0">
              <a:spcBef>
                <a:spcPts val="0"/>
              </a:spcBef>
              <a:buNone/>
              <a:defRPr>
                <a:latin typeface="微软雅黑" pitchFamily="34" charset="-122"/>
                <a:ea typeface="微软雅黑" pitchFamily="34" charset="-122"/>
              </a:defRPr>
            </a:lvl2pPr>
            <a:lvl3pPr marL="703263" indent="0">
              <a:spcBef>
                <a:spcPts val="0"/>
              </a:spcBef>
              <a:buNone/>
              <a:defRPr>
                <a:latin typeface="微软雅黑" pitchFamily="34" charset="-122"/>
                <a:ea typeface="微软雅黑" pitchFamily="34" charset="-122"/>
              </a:defRPr>
            </a:lvl3pPr>
            <a:lvl4pPr marL="979488" indent="0">
              <a:spcBef>
                <a:spcPts val="0"/>
              </a:spcBef>
              <a:buNone/>
              <a:defRPr>
                <a:latin typeface="微软雅黑" pitchFamily="34" charset="-122"/>
                <a:ea typeface="微软雅黑" pitchFamily="34" charset="-122"/>
              </a:defRPr>
            </a:lvl4pPr>
            <a:lvl5pPr marL="1206500" indent="0">
              <a:spcBef>
                <a:spcPts val="0"/>
              </a:spcBef>
              <a:buNone/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3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2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9F604F68-77E9-4CE9-86B2-76A9F2166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0453" y="53648"/>
            <a:ext cx="692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850918B-34F6-491C-9CA5-A31ADB96DE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18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85928"/>
            <a:ext cx="4038600" cy="498946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785928"/>
            <a:ext cx="4038600" cy="498946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DA18802E-7466-4E2C-8D5B-A16A97E19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0453" y="53648"/>
            <a:ext cx="692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850918B-34F6-491C-9CA5-A31ADB96DE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35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1" y="428604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500174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1500174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1928804"/>
            <a:ext cx="4041648" cy="466591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1928804"/>
            <a:ext cx="4041775" cy="466591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DAFA5941-EEE8-445A-A9B9-14B9585FF1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50453" y="53648"/>
            <a:ext cx="692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850918B-34F6-491C-9CA5-A31ADB96DE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78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510A9DA7-00AA-4A3A-8944-36E6EF59C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0453" y="53648"/>
            <a:ext cx="692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850918B-34F6-491C-9CA5-A31ADB96DE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2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1A866DCA-1D6C-40BC-8D45-D8F75F2BC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0453" y="53648"/>
            <a:ext cx="692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850918B-34F6-491C-9CA5-A31ADB96DE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52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586679" y="612775"/>
            <a:ext cx="956764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257443" y="612775"/>
            <a:ext cx="1325666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74146" y="1588"/>
            <a:ext cx="761603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E58F520D-CA70-4086-B550-BA17A7D1B7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477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3000">
              <a:schemeClr val="accent1">
                <a:lumMod val="5000"/>
                <a:lumOff val="95000"/>
              </a:schemeClr>
            </a:gs>
            <a:gs pos="9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圆角矩形 32"/>
          <p:cNvSpPr/>
          <p:nvPr/>
        </p:nvSpPr>
        <p:spPr bwMode="white">
          <a:xfrm>
            <a:off x="5407384" y="496889"/>
            <a:ext cx="3063073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4463" y="588963"/>
            <a:ext cx="1599367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1028" name="标题占位符 21"/>
          <p:cNvSpPr>
            <a:spLocks noGrp="1"/>
          </p:cNvSpPr>
          <p:nvPr>
            <p:ph type="title"/>
          </p:nvPr>
        </p:nvSpPr>
        <p:spPr bwMode="auto">
          <a:xfrm>
            <a:off x="456962" y="1285875"/>
            <a:ext cx="8230076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9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6962" y="2495550"/>
            <a:ext cx="8230076" cy="386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26AB52-6315-4A97-AF2A-410FCA367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0453" y="53648"/>
            <a:ext cx="692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850918B-34F6-491C-9CA5-A31ADB96DE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2" r:id="rId1"/>
    <p:sldLayoutId id="2147484153" r:id="rId2"/>
    <p:sldLayoutId id="214748416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006666"/>
          </a:solidFill>
          <a:latin typeface="碳化硅黑体二" pitchFamily="2" charset="-122"/>
          <a:ea typeface="碳化硅黑体二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6666"/>
          </a:solidFill>
          <a:latin typeface="碳化硅黑体二" pitchFamily="2" charset="-122"/>
          <a:ea typeface="碳化硅黑体二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6666"/>
          </a:solidFill>
          <a:latin typeface="碳化硅黑体二" pitchFamily="2" charset="-122"/>
          <a:ea typeface="碳化硅黑体二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6666"/>
          </a:solidFill>
          <a:latin typeface="碳化硅黑体二" pitchFamily="2" charset="-122"/>
          <a:ea typeface="碳化硅黑体二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6666"/>
          </a:solidFill>
          <a:latin typeface="碳化硅黑体二" pitchFamily="2" charset="-122"/>
          <a:ea typeface="碳化硅黑体二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400" kern="1200">
          <a:solidFill>
            <a:schemeClr val="tx1"/>
          </a:solidFill>
          <a:latin typeface="碳化硅黑体二" pitchFamily="2" charset="-122"/>
          <a:ea typeface="碳化硅黑体二" pitchFamily="2" charset="-122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000" kern="1200">
          <a:solidFill>
            <a:schemeClr val="accent1"/>
          </a:solidFill>
          <a:latin typeface="碳化硅黑体二" pitchFamily="2" charset="-122"/>
          <a:ea typeface="碳化硅黑体二" pitchFamily="2" charset="-122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kern="1200">
          <a:solidFill>
            <a:schemeClr val="accent1"/>
          </a:solidFill>
          <a:latin typeface="碳化硅黑体二" pitchFamily="2" charset="-122"/>
          <a:ea typeface="碳化硅黑体二" pitchFamily="2" charset="-122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kern="1200">
          <a:solidFill>
            <a:schemeClr val="accent1"/>
          </a:solidFill>
          <a:latin typeface="碳化硅黑体二" pitchFamily="2" charset="-122"/>
          <a:ea typeface="碳化硅黑体二" pitchFamily="2" charset="-122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kern="1200">
          <a:solidFill>
            <a:srgbClr val="A04DA3"/>
          </a:solidFill>
          <a:latin typeface="碳化硅黑体二" pitchFamily="2" charset="-122"/>
          <a:ea typeface="碳化硅黑体二" pitchFamily="2" charset="-122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17871-ADBE-4B95-9727-0AAAAAAED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zh-CN" altLang="en-US" dirty="0"/>
              <a:t> </a:t>
            </a:r>
            <a:r>
              <a:rPr lang="en-US" altLang="zh-CN" dirty="0"/>
              <a:t>12 </a:t>
            </a:r>
            <a:r>
              <a:rPr lang="zh-CN" altLang="zh-CN" dirty="0"/>
              <a:t>章</a:t>
            </a:r>
            <a:r>
              <a:rPr lang="en-US" altLang="zh-CN" dirty="0"/>
              <a:t> </a:t>
            </a:r>
            <a:r>
              <a:rPr lang="zh-CN" altLang="en-US" dirty="0"/>
              <a:t>异常处理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891260-B7CC-4F39-9F44-6F8FAF739A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杨燕妮</a:t>
            </a:r>
          </a:p>
        </p:txBody>
      </p:sp>
    </p:spTree>
    <p:extLst>
      <p:ext uri="{BB962C8B-B14F-4D97-AF65-F5344CB8AC3E}">
        <p14:creationId xmlns:p14="http://schemas.microsoft.com/office/powerpoint/2010/main" val="2322307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113053" y="-14064"/>
            <a:ext cx="9283483" cy="1066800"/>
          </a:xfrm>
        </p:spPr>
        <p:txBody>
          <a:bodyPr/>
          <a:lstStyle/>
          <a:p>
            <a:pPr eaLnBrk="1" hangingPunct="1"/>
            <a:r>
              <a:rPr lang="zh-CN" altLang="en-US" dirty="0"/>
              <a:t>异常接口声明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35496" y="1219944"/>
            <a:ext cx="9036496" cy="3505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dirty="0">
                <a:latin typeface="Consolas" panose="020B0609020204030204" pitchFamily="49" charset="0"/>
              </a:rPr>
              <a:t>可以在函数的声明中列出这个函数可能抛掷的所有异常类型。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dirty="0">
                <a:latin typeface="Consolas" panose="020B0609020204030204" pitchFamily="49" charset="0"/>
              </a:rPr>
              <a:t>例如：</a:t>
            </a:r>
            <a:br>
              <a:rPr lang="zh-CN" altLang="en-US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void fun() throw(A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B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C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D);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dirty="0">
                <a:latin typeface="Consolas" panose="020B0609020204030204" pitchFamily="49" charset="0"/>
              </a:rPr>
              <a:t>若无异常接口声明，则此函数可以抛掷任何类型的异常。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dirty="0">
                <a:latin typeface="Consolas" panose="020B0609020204030204" pitchFamily="49" charset="0"/>
              </a:rPr>
              <a:t>不抛掷任何类型异常的函数声明如下：</a:t>
            </a:r>
          </a:p>
          <a:p>
            <a:pPr lvl="1" eaLnBrk="1" hangingPunct="1">
              <a:spcAft>
                <a:spcPts val="600"/>
              </a:spcAft>
              <a:buNone/>
            </a:pPr>
            <a:r>
              <a:rPr lang="en-US" altLang="zh-CN" dirty="0">
                <a:latin typeface="Consolas" panose="020B0609020204030204" pitchFamily="49" charset="0"/>
              </a:rPr>
              <a:t>void fun() throw();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0AEA79B-F01F-4A26-BCCB-E72B71843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0918B-34F6-491C-9CA5-A31ADB96DE4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107504" y="-775"/>
            <a:ext cx="9036496" cy="1066800"/>
          </a:xfrm>
        </p:spPr>
        <p:txBody>
          <a:bodyPr/>
          <a:lstStyle/>
          <a:p>
            <a:pPr eaLnBrk="1" hangingPunct="1"/>
            <a:r>
              <a:rPr lang="en-US" altLang="zh-CN" dirty="0" err="1"/>
              <a:t>noexcept</a:t>
            </a:r>
            <a:r>
              <a:rPr lang="zh-CN" altLang="en-US" dirty="0"/>
              <a:t> 异常说明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17239" y="1052736"/>
            <a:ext cx="9217025" cy="27146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200" dirty="0"/>
              <a:t>对明确不会抛出异常的函数使用</a:t>
            </a:r>
            <a:r>
              <a:rPr lang="en-US" altLang="zh-CN" sz="2200" dirty="0" err="1"/>
              <a:t>noexcept</a:t>
            </a:r>
            <a:r>
              <a:rPr lang="zh-CN" altLang="en-US" sz="2200" dirty="0"/>
              <a:t>说明符修饰</a:t>
            </a:r>
            <a:endParaRPr lang="en-US" altLang="zh-CN" sz="22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200" dirty="0"/>
              <a:t>声明方式：返回值类型 </a:t>
            </a:r>
            <a:r>
              <a:rPr lang="en-US" altLang="zh-CN" sz="2200" dirty="0" err="1"/>
              <a:t>func</a:t>
            </a:r>
            <a:r>
              <a:rPr lang="en-US" altLang="zh-CN" sz="2200" dirty="0"/>
              <a:t>(</a:t>
            </a:r>
            <a:r>
              <a:rPr lang="zh-CN" altLang="en-US" sz="2200" dirty="0"/>
              <a:t>形参列表</a:t>
            </a:r>
            <a:r>
              <a:rPr lang="en-US" altLang="zh-CN" sz="2200" dirty="0"/>
              <a:t>)</a:t>
            </a:r>
            <a:r>
              <a:rPr lang="zh-CN" altLang="en-US" sz="2200" dirty="0"/>
              <a:t> </a:t>
            </a:r>
            <a:r>
              <a:rPr lang="en-US" altLang="zh-CN" sz="2200" dirty="0" err="1"/>
              <a:t>noexcept</a:t>
            </a:r>
            <a:r>
              <a:rPr lang="en-US" altLang="zh-CN" sz="2200" dirty="0"/>
              <a:t>;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异常处理使编译和运行时有额外开销，省去异常处理可优化加速调用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需保持该函数内部调用函数和定义语句均不会抛出异常的一致性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200" dirty="0"/>
              <a:t>配套有</a:t>
            </a:r>
            <a:r>
              <a:rPr lang="en-US" altLang="zh-CN" sz="2200" dirty="0" err="1"/>
              <a:t>noexcept</a:t>
            </a:r>
            <a:r>
              <a:rPr lang="zh-CN" altLang="en-US" sz="2200" dirty="0"/>
              <a:t>运算符，可判断函数是否使用了</a:t>
            </a:r>
            <a:r>
              <a:rPr lang="en-US" altLang="zh-CN" sz="2200" dirty="0" err="1"/>
              <a:t>noexcept</a:t>
            </a:r>
            <a:r>
              <a:rPr lang="zh-CN" altLang="en-US" sz="2200" dirty="0"/>
              <a:t>说明</a:t>
            </a:r>
            <a:endParaRPr lang="en-US" altLang="zh-CN" sz="2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694F1FC-0C91-234E-9092-3C7CEEC86F50}"/>
              </a:ext>
            </a:extLst>
          </p:cNvPr>
          <p:cNvSpPr txBox="1"/>
          <p:nvPr/>
        </p:nvSpPr>
        <p:spPr>
          <a:xfrm>
            <a:off x="971600" y="4145809"/>
            <a:ext cx="6619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例：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void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f()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noexcept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noexcept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(f());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true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，因为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有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noexcept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说明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60DE079-76E2-4899-99CC-B749481D0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0918B-34F6-491C-9CA5-A31ADB96DE4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1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异常处理中的构造与析构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9377363" y="1588"/>
            <a:ext cx="1016000" cy="3667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03A3DB6-D0AC-43F6-98B4-B2FF4CEF422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3174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16205" y="44624"/>
            <a:ext cx="9324538" cy="1066800"/>
          </a:xfrm>
        </p:spPr>
        <p:txBody>
          <a:bodyPr/>
          <a:lstStyle/>
          <a:p>
            <a:pPr eaLnBrk="1" hangingPunct="1"/>
            <a:r>
              <a:rPr lang="zh-CN" altLang="en-US" dirty="0"/>
              <a:t>初始化和自动析构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159080" y="1111425"/>
            <a:ext cx="8883659" cy="3379787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dirty="0"/>
              <a:t>找到一个匹配的</a:t>
            </a:r>
            <a:r>
              <a:rPr lang="en-US" altLang="zh-CN" dirty="0"/>
              <a:t>catch</a:t>
            </a:r>
            <a:r>
              <a:rPr lang="zh-CN" altLang="en-US" dirty="0"/>
              <a:t>异常处理后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sz="2200" dirty="0"/>
              <a:t>初始化异常参数；如果是值参数，则复制被抛出的异常对象；如果是引用，则是该引用指向异常对象。</a:t>
            </a:r>
            <a:endParaRPr lang="en-US" altLang="zh-CN" sz="2200" dirty="0"/>
          </a:p>
          <a:p>
            <a:pPr lvl="1" eaLnBrk="1" hangingPunct="1">
              <a:spcAft>
                <a:spcPts val="600"/>
              </a:spcAft>
            </a:pPr>
            <a:r>
              <a:rPr lang="zh-CN" altLang="en-US" sz="2200" dirty="0">
                <a:solidFill>
                  <a:srgbClr val="C00000"/>
                </a:solidFill>
              </a:rPr>
              <a:t>异常被抛出后，从对应的</a:t>
            </a:r>
            <a:r>
              <a:rPr lang="en-US" altLang="zh-CN" sz="2200" dirty="0">
                <a:solidFill>
                  <a:srgbClr val="C00000"/>
                </a:solidFill>
              </a:rPr>
              <a:t>try</a:t>
            </a:r>
            <a:r>
              <a:rPr lang="zh-CN" altLang="en-US" sz="2200" dirty="0">
                <a:solidFill>
                  <a:srgbClr val="C00000"/>
                </a:solidFill>
              </a:rPr>
              <a:t>块开始到异常被抛掷之间构造（且尚未析构）的所有自动对象进行析构。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sz="2200" dirty="0"/>
              <a:t>从最后一个</a:t>
            </a:r>
            <a:r>
              <a:rPr lang="en-US" altLang="zh-CN" sz="2200" dirty="0"/>
              <a:t>catch</a:t>
            </a:r>
            <a:r>
              <a:rPr lang="zh-CN" altLang="en-US" sz="2200" dirty="0"/>
              <a:t>处理之后开始恢复执行。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7DE3B1-24DA-44DD-976F-921EF20E5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0918B-34F6-491C-9CA5-A31ADB96DE4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标题 1"/>
          <p:cNvSpPr>
            <a:spLocks noGrp="1"/>
          </p:cNvSpPr>
          <p:nvPr>
            <p:ph type="title"/>
          </p:nvPr>
        </p:nvSpPr>
        <p:spPr>
          <a:xfrm>
            <a:off x="2987824" y="0"/>
            <a:ext cx="8352928" cy="864096"/>
          </a:xfrm>
        </p:spPr>
        <p:txBody>
          <a:bodyPr/>
          <a:lstStyle/>
          <a:p>
            <a:r>
              <a:rPr lang="zh-CN" altLang="en-US" sz="2600" dirty="0"/>
              <a:t>例</a:t>
            </a:r>
            <a:r>
              <a:rPr lang="en-US" altLang="zh-CN" sz="2600" dirty="0"/>
              <a:t>12-2</a:t>
            </a:r>
            <a:r>
              <a:rPr lang="zh-CN" altLang="en-US" sz="2600" dirty="0"/>
              <a:t> 带析构语义的类的</a:t>
            </a:r>
            <a:r>
              <a:rPr lang="en-US" altLang="zh-CN" sz="2600" dirty="0"/>
              <a:t>C++</a:t>
            </a:r>
            <a:r>
              <a:rPr lang="zh-CN" altLang="en-US" sz="2600" dirty="0"/>
              <a:t>异常处理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332656"/>
            <a:ext cx="9144000" cy="5805264"/>
          </a:xfrm>
        </p:spPr>
        <p:txBody>
          <a:bodyPr/>
          <a:lstStyle/>
          <a:p>
            <a:r>
              <a:rPr lang="en-US" altLang="zh-CN" sz="1800" dirty="0"/>
              <a:t>//12_2.cpp</a:t>
            </a:r>
          </a:p>
          <a:p>
            <a:r>
              <a:rPr lang="en-US" altLang="zh-CN" sz="1800" dirty="0"/>
              <a:t>#include &lt;iostream&gt;</a:t>
            </a:r>
          </a:p>
          <a:p>
            <a:r>
              <a:rPr lang="en-US" altLang="zh-CN" sz="1800" dirty="0"/>
              <a:t>#include &lt;string&gt;</a:t>
            </a:r>
          </a:p>
          <a:p>
            <a:r>
              <a:rPr lang="en-US" altLang="zh-CN" sz="1800" dirty="0"/>
              <a:t>using namespace std;</a:t>
            </a:r>
          </a:p>
          <a:p>
            <a:r>
              <a:rPr lang="en-US" altLang="zh-CN" sz="1800" dirty="0"/>
              <a:t>class </a:t>
            </a:r>
            <a:r>
              <a:rPr lang="en-US" altLang="zh-CN" sz="1800" dirty="0" err="1"/>
              <a:t>MyException</a:t>
            </a:r>
            <a:r>
              <a:rPr lang="en-US" altLang="zh-CN" sz="1800" dirty="0"/>
              <a:t> {</a:t>
            </a:r>
          </a:p>
          <a:p>
            <a:r>
              <a:rPr lang="en-US" altLang="zh-CN" sz="1800" dirty="0"/>
              <a:t>public: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err="1"/>
              <a:t>MyException</a:t>
            </a:r>
            <a:r>
              <a:rPr lang="en-US" altLang="zh-CN" sz="1800" dirty="0"/>
              <a:t>(const string &amp;message) : message(message) {}</a:t>
            </a:r>
          </a:p>
          <a:p>
            <a:r>
              <a:rPr lang="en-US" altLang="zh-CN" sz="1800" dirty="0"/>
              <a:t>	~</a:t>
            </a:r>
            <a:r>
              <a:rPr lang="en-US" altLang="zh-CN" sz="1800" dirty="0" err="1"/>
              <a:t>MyException</a:t>
            </a:r>
            <a:r>
              <a:rPr lang="en-US" altLang="zh-CN" sz="1800" dirty="0"/>
              <a:t>() {}</a:t>
            </a:r>
          </a:p>
          <a:p>
            <a:r>
              <a:rPr lang="en-US" altLang="zh-CN" sz="1800" dirty="0"/>
              <a:t>	const string &amp;</a:t>
            </a:r>
            <a:r>
              <a:rPr lang="en-US" altLang="zh-CN" sz="1800" dirty="0" err="1"/>
              <a:t>getMessage</a:t>
            </a:r>
            <a:r>
              <a:rPr lang="en-US" altLang="zh-CN" sz="1800" dirty="0"/>
              <a:t>() const { return message; }</a:t>
            </a:r>
          </a:p>
          <a:p>
            <a:r>
              <a:rPr lang="en-US" altLang="zh-CN" sz="1800" dirty="0"/>
              <a:t>private:</a:t>
            </a:r>
          </a:p>
          <a:p>
            <a:r>
              <a:rPr lang="en-US" altLang="zh-CN" sz="1800" dirty="0"/>
              <a:t>	string message;</a:t>
            </a:r>
          </a:p>
          <a:p>
            <a:r>
              <a:rPr lang="en-US" altLang="zh-CN" sz="1800" dirty="0"/>
              <a:t>};</a:t>
            </a:r>
          </a:p>
          <a:p>
            <a:r>
              <a:rPr lang="en-US" altLang="zh-CN" sz="1800" dirty="0"/>
              <a:t> </a:t>
            </a:r>
          </a:p>
          <a:p>
            <a:r>
              <a:rPr lang="en-US" altLang="zh-CN" sz="1800" dirty="0"/>
              <a:t>class Demo {</a:t>
            </a:r>
          </a:p>
          <a:p>
            <a:r>
              <a:rPr lang="en-US" altLang="zh-CN" sz="1800" dirty="0"/>
              <a:t>public:</a:t>
            </a:r>
          </a:p>
          <a:p>
            <a:r>
              <a:rPr lang="en-US" altLang="zh-CN" sz="1800" dirty="0"/>
              <a:t>	Demo()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"Constructor of Demo"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 }</a:t>
            </a:r>
          </a:p>
          <a:p>
            <a:r>
              <a:rPr lang="en-US" altLang="zh-CN" sz="1800" dirty="0"/>
              <a:t>	~Demo()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"Destructor of Demo"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 }</a:t>
            </a:r>
          </a:p>
          <a:p>
            <a:r>
              <a:rPr lang="en-US" altLang="zh-CN" sz="1800" dirty="0"/>
              <a:t>};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标题 1"/>
          <p:cNvSpPr>
            <a:spLocks noGrp="1"/>
          </p:cNvSpPr>
          <p:nvPr>
            <p:ph type="title"/>
          </p:nvPr>
        </p:nvSpPr>
        <p:spPr>
          <a:xfrm>
            <a:off x="3023320" y="0"/>
            <a:ext cx="6120680" cy="864096"/>
          </a:xfrm>
        </p:spPr>
        <p:txBody>
          <a:bodyPr/>
          <a:lstStyle/>
          <a:p>
            <a:pPr eaLnBrk="1" hangingPunct="1"/>
            <a:r>
              <a:rPr lang="zh-CN" altLang="en-US" sz="2600" dirty="0"/>
              <a:t>例</a:t>
            </a:r>
            <a:r>
              <a:rPr lang="en-US" altLang="zh-CN" sz="2600" dirty="0"/>
              <a:t>12-2 </a:t>
            </a:r>
            <a:r>
              <a:rPr lang="zh-CN" altLang="en-US" sz="2600" dirty="0"/>
              <a:t>带析构语义的类的</a:t>
            </a:r>
            <a:r>
              <a:rPr lang="en-US" altLang="zh-CN" sz="2600" dirty="0"/>
              <a:t>C++</a:t>
            </a:r>
            <a:r>
              <a:rPr lang="zh-CN" altLang="en-US" sz="2600" dirty="0"/>
              <a:t>异常处理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64096"/>
            <a:ext cx="6975867" cy="5092352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1800" dirty="0"/>
              <a:t>void </a:t>
            </a:r>
            <a:r>
              <a:rPr lang="en-US" altLang="zh-CN" sz="1800" dirty="0" err="1"/>
              <a:t>func</a:t>
            </a:r>
            <a:r>
              <a:rPr lang="en-US" altLang="zh-CN" sz="1800" dirty="0"/>
              <a:t>() throw (</a:t>
            </a:r>
            <a:r>
              <a:rPr lang="en-US" altLang="zh-CN" sz="1800" dirty="0" err="1"/>
              <a:t>MyException</a:t>
            </a:r>
            <a:r>
              <a:rPr lang="en-US" altLang="zh-CN" sz="1800" dirty="0"/>
              <a:t>)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1800" dirty="0"/>
              <a:t>	Demo d;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1800" dirty="0"/>
              <a:t>	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"Throw </a:t>
            </a:r>
            <a:r>
              <a:rPr lang="en-US" altLang="zh-CN" sz="1800" dirty="0" err="1"/>
              <a:t>MyException</a:t>
            </a:r>
            <a:r>
              <a:rPr lang="en-US" altLang="zh-CN" sz="1800" dirty="0"/>
              <a:t> in </a:t>
            </a:r>
            <a:r>
              <a:rPr lang="en-US" altLang="zh-CN" sz="1800" dirty="0" err="1"/>
              <a:t>func</a:t>
            </a:r>
            <a:r>
              <a:rPr lang="en-US" altLang="zh-CN" sz="1800" dirty="0"/>
              <a:t>()"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1800" dirty="0"/>
              <a:t>	</a:t>
            </a:r>
            <a:r>
              <a:rPr lang="en-US" altLang="zh-CN" sz="1800" dirty="0">
                <a:solidFill>
                  <a:srgbClr val="FF0000"/>
                </a:solidFill>
              </a:rPr>
              <a:t>throw </a:t>
            </a:r>
            <a:r>
              <a:rPr lang="en-US" altLang="zh-CN" sz="1800" dirty="0" err="1">
                <a:solidFill>
                  <a:srgbClr val="FF0000"/>
                </a:solidFill>
              </a:rPr>
              <a:t>MyException</a:t>
            </a:r>
            <a:r>
              <a:rPr lang="en-US" altLang="zh-CN" sz="1800" dirty="0">
                <a:solidFill>
                  <a:srgbClr val="FF0000"/>
                </a:solidFill>
              </a:rPr>
              <a:t>("exception thrown by </a:t>
            </a:r>
            <a:r>
              <a:rPr lang="en-US" altLang="zh-CN" sz="1800" dirty="0" err="1">
                <a:solidFill>
                  <a:srgbClr val="FF0000"/>
                </a:solidFill>
              </a:rPr>
              <a:t>func</a:t>
            </a:r>
            <a:r>
              <a:rPr lang="en-US" altLang="zh-CN" sz="1800" dirty="0">
                <a:solidFill>
                  <a:srgbClr val="FF0000"/>
                </a:solidFill>
              </a:rPr>
              <a:t>()");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1800" dirty="0"/>
              <a:t>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1800" dirty="0"/>
              <a:t>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1800" dirty="0"/>
              <a:t>	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"In main function"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1800" dirty="0"/>
              <a:t>	</a:t>
            </a:r>
            <a:r>
              <a:rPr lang="en-US" altLang="zh-CN" sz="1800" dirty="0">
                <a:solidFill>
                  <a:srgbClr val="0070C0"/>
                </a:solidFill>
              </a:rPr>
              <a:t>try</a:t>
            </a:r>
            <a:r>
              <a:rPr lang="en-US" altLang="zh-CN" sz="1800" dirty="0"/>
              <a:t>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1800" dirty="0"/>
              <a:t>		</a:t>
            </a:r>
            <a:r>
              <a:rPr lang="en-US" altLang="zh-CN" sz="1800" dirty="0" err="1"/>
              <a:t>func</a:t>
            </a:r>
            <a:r>
              <a:rPr lang="en-US" altLang="zh-CN" sz="1800" dirty="0"/>
              <a:t>();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1800" dirty="0"/>
              <a:t>	} </a:t>
            </a:r>
            <a:r>
              <a:rPr lang="en-US" altLang="zh-CN" sz="1800" dirty="0">
                <a:solidFill>
                  <a:srgbClr val="0070C0"/>
                </a:solidFill>
              </a:rPr>
              <a:t>catch</a:t>
            </a:r>
            <a:r>
              <a:rPr lang="en-US" altLang="zh-CN" sz="1800" dirty="0"/>
              <a:t> (</a:t>
            </a:r>
            <a:r>
              <a:rPr lang="en-US" altLang="zh-CN" sz="1800" dirty="0" err="1"/>
              <a:t>MyException</a:t>
            </a:r>
            <a:r>
              <a:rPr lang="en-US" altLang="zh-CN" sz="1800" dirty="0"/>
              <a:t>&amp; e)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1800" dirty="0"/>
              <a:t>		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"Caught an exception: " &lt;&lt; </a:t>
            </a:r>
            <a:r>
              <a:rPr lang="en-US" altLang="zh-CN" sz="1800" dirty="0" err="1"/>
              <a:t>e.getMessage</a:t>
            </a:r>
            <a:r>
              <a:rPr lang="en-US" altLang="zh-CN" sz="1800" dirty="0"/>
              <a:t>()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1800" dirty="0"/>
              <a:t>	}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1800" dirty="0"/>
              <a:t>	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"Resume the execution of main()"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1800" dirty="0"/>
              <a:t>	return 0;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1800" dirty="0"/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611560" y="44624"/>
            <a:ext cx="8352928" cy="864096"/>
          </a:xfrm>
        </p:spPr>
        <p:txBody>
          <a:bodyPr/>
          <a:lstStyle/>
          <a:p>
            <a:pPr eaLnBrk="1" hangingPunct="1"/>
            <a:r>
              <a:rPr lang="zh-CN" altLang="en-US" sz="2600" dirty="0"/>
              <a:t>例</a:t>
            </a:r>
            <a:r>
              <a:rPr lang="en-US" altLang="zh-CN" sz="2600" dirty="0"/>
              <a:t>12-2</a:t>
            </a:r>
            <a:r>
              <a:rPr lang="zh-CN" altLang="en-US" sz="2600" dirty="0"/>
              <a:t> 带析构语义的类的</a:t>
            </a:r>
            <a:r>
              <a:rPr lang="en-US" altLang="zh-CN" sz="2600" dirty="0"/>
              <a:t>C++</a:t>
            </a:r>
            <a:r>
              <a:rPr lang="zh-CN" altLang="en-US" sz="2600" dirty="0"/>
              <a:t>异常处理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340768"/>
            <a:ext cx="6975867" cy="5092352"/>
          </a:xfrm>
          <a:noFill/>
        </p:spPr>
        <p:txBody>
          <a:bodyPr>
            <a:normAutofit/>
          </a:bodyPr>
          <a:lstStyle/>
          <a:p>
            <a:pPr marL="109728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zh-CN" altLang="en-US" sz="2200" dirty="0"/>
              <a:t>运行结果：</a:t>
            </a:r>
            <a:endParaRPr lang="en-US" altLang="zh-CN" sz="2200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200" dirty="0"/>
              <a:t>In main function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200" dirty="0"/>
              <a:t>Constructor of Demo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200" dirty="0"/>
              <a:t>Throw </a:t>
            </a:r>
            <a:r>
              <a:rPr lang="en-US" altLang="zh-CN" sz="2200" dirty="0" err="1"/>
              <a:t>MyException</a:t>
            </a:r>
            <a:r>
              <a:rPr lang="en-US" altLang="zh-CN" sz="2200" dirty="0"/>
              <a:t> in </a:t>
            </a:r>
            <a:r>
              <a:rPr lang="en-US" altLang="zh-CN" sz="2200" dirty="0" err="1"/>
              <a:t>func</a:t>
            </a:r>
            <a:r>
              <a:rPr lang="en-US" altLang="zh-CN" sz="2200" dirty="0"/>
              <a:t>()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200" dirty="0"/>
              <a:t>Destructor of Demo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200" dirty="0"/>
              <a:t>Caught an exception: exception thrown by </a:t>
            </a:r>
            <a:r>
              <a:rPr lang="en-US" altLang="zh-CN" sz="2200" dirty="0" err="1"/>
              <a:t>func</a:t>
            </a:r>
            <a:r>
              <a:rPr lang="en-US" altLang="zh-CN" sz="2200" dirty="0"/>
              <a:t>()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200" dirty="0"/>
              <a:t>Resume the execution of main()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endParaRPr lang="zh-CN" altLang="en-US" sz="2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标准程序库异常处理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标准提供了一组标准异常类，这些类派生自基类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Exception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9377363" y="1588"/>
            <a:ext cx="1016000" cy="3667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03A3DB6-D0AC-43F6-98B4-B2FF4CEF422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313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134781" y="-27384"/>
            <a:ext cx="5989638" cy="1066800"/>
          </a:xfrm>
        </p:spPr>
        <p:txBody>
          <a:bodyPr/>
          <a:lstStyle/>
          <a:p>
            <a:pPr eaLnBrk="1" hangingPunct="1"/>
            <a:r>
              <a:rPr lang="zh-CN" altLang="zh-CN" dirty="0"/>
              <a:t>标准异常类的继承关系</a:t>
            </a:r>
            <a:endParaRPr lang="zh-CN" altLang="en-US" dirty="0"/>
          </a:p>
        </p:txBody>
      </p:sp>
      <p:sp>
        <p:nvSpPr>
          <p:cNvPr id="28675" name="Rectangle 42"/>
          <p:cNvSpPr>
            <a:spLocks noChangeArrowheads="1"/>
          </p:cNvSpPr>
          <p:nvPr/>
        </p:nvSpPr>
        <p:spPr bwMode="auto">
          <a:xfrm>
            <a:off x="-1527175" y="-230188"/>
            <a:ext cx="184150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400">
                <a:solidFill>
                  <a:schemeClr val="tx1"/>
                </a:solidFill>
                <a:latin typeface="碳化硅黑体二" pitchFamily="2" charset="-122"/>
                <a:ea typeface="碳化硅黑体二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000">
                <a:solidFill>
                  <a:schemeClr val="accent1"/>
                </a:solidFill>
                <a:latin typeface="碳化硅黑体二" pitchFamily="2" charset="-122"/>
                <a:ea typeface="碳化硅黑体二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>
                <a:solidFill>
                  <a:schemeClr val="accent1"/>
                </a:solidFill>
                <a:latin typeface="碳化硅黑体二" pitchFamily="2" charset="-122"/>
                <a:ea typeface="碳化硅黑体二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>
                <a:solidFill>
                  <a:schemeClr val="accent1"/>
                </a:solidFill>
                <a:latin typeface="碳化硅黑体二" pitchFamily="2" charset="-122"/>
                <a:ea typeface="碳化硅黑体二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>
                <a:solidFill>
                  <a:srgbClr val="A04DA3"/>
                </a:solidFill>
                <a:latin typeface="碳化硅黑体二" pitchFamily="2" charset="-122"/>
                <a:ea typeface="碳化硅黑体二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>
                <a:solidFill>
                  <a:srgbClr val="A04DA3"/>
                </a:solidFill>
                <a:latin typeface="碳化硅黑体二" pitchFamily="2" charset="-122"/>
                <a:ea typeface="碳化硅黑体二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>
                <a:solidFill>
                  <a:srgbClr val="A04DA3"/>
                </a:solidFill>
                <a:latin typeface="碳化硅黑体二" pitchFamily="2" charset="-122"/>
                <a:ea typeface="碳化硅黑体二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>
                <a:solidFill>
                  <a:srgbClr val="A04DA3"/>
                </a:solidFill>
                <a:latin typeface="碳化硅黑体二" pitchFamily="2" charset="-122"/>
                <a:ea typeface="碳化硅黑体二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>
                <a:solidFill>
                  <a:srgbClr val="A04DA3"/>
                </a:solidFill>
                <a:latin typeface="碳化硅黑体二" pitchFamily="2" charset="-122"/>
                <a:ea typeface="碳化硅黑体二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28676" name="Group 1"/>
          <p:cNvGrpSpPr>
            <a:grpSpLocks noChangeAspect="1"/>
          </p:cNvGrpSpPr>
          <p:nvPr/>
        </p:nvGrpSpPr>
        <p:grpSpPr bwMode="auto">
          <a:xfrm>
            <a:off x="4763" y="1325638"/>
            <a:ext cx="9037976" cy="3714750"/>
            <a:chOff x="2345" y="7920"/>
            <a:chExt cx="6381" cy="3930"/>
          </a:xfrm>
        </p:grpSpPr>
        <p:sp>
          <p:nvSpPr>
            <p:cNvPr id="28678" name="AutoShape 41"/>
            <p:cNvSpPr>
              <a:spLocks noChangeAspect="1" noChangeArrowheads="1" noTextEdit="1"/>
            </p:cNvSpPr>
            <p:nvPr/>
          </p:nvSpPr>
          <p:spPr bwMode="auto">
            <a:xfrm>
              <a:off x="2345" y="7920"/>
              <a:ext cx="6381" cy="3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679" name="AutoShape 40"/>
            <p:cNvSpPr>
              <a:spLocks noChangeArrowheads="1"/>
            </p:cNvSpPr>
            <p:nvPr/>
          </p:nvSpPr>
          <p:spPr bwMode="auto">
            <a:xfrm rot="-5400000">
              <a:off x="3581" y="9418"/>
              <a:ext cx="89" cy="284"/>
            </a:xfrm>
            <a:prstGeom prst="flowChartExtra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8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pSp>
          <p:nvGrpSpPr>
            <p:cNvPr id="28680" name="Group 32"/>
            <p:cNvGrpSpPr>
              <a:grpSpLocks/>
            </p:cNvGrpSpPr>
            <p:nvPr/>
          </p:nvGrpSpPr>
          <p:grpSpPr bwMode="auto">
            <a:xfrm rot="-5400000">
              <a:off x="6918" y="7792"/>
              <a:ext cx="1397" cy="1995"/>
              <a:chOff x="5828" y="8537"/>
              <a:chExt cx="3297" cy="1995"/>
            </a:xfrm>
          </p:grpSpPr>
          <p:sp>
            <p:nvSpPr>
              <p:cNvPr id="28711" name="Rectangle 39"/>
              <p:cNvSpPr>
                <a:spLocks noChangeArrowheads="1"/>
              </p:cNvSpPr>
              <p:nvPr/>
            </p:nvSpPr>
            <p:spPr bwMode="auto">
              <a:xfrm>
                <a:off x="5828" y="8822"/>
                <a:ext cx="735" cy="171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lIns="0" tIns="0" rIns="0" bIns="0"/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400">
                    <a:solidFill>
                      <a:schemeClr val="tx1"/>
                    </a:solidFill>
                    <a:latin typeface="碳化硅黑体二" pitchFamily="2" charset="-122"/>
                    <a:ea typeface="碳化硅黑体二" pitchFamily="2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chemeClr val="accent1"/>
                    </a:solidFill>
                    <a:latin typeface="碳化硅黑体二" pitchFamily="2" charset="-122"/>
                    <a:ea typeface="碳化硅黑体二" pitchFamily="2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accent1"/>
                    </a:solidFill>
                    <a:latin typeface="碳化硅黑体二" pitchFamily="2" charset="-122"/>
                    <a:ea typeface="碳化硅黑体二" pitchFamily="2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accent1"/>
                    </a:solidFill>
                    <a:latin typeface="碳化硅黑体二" pitchFamily="2" charset="-122"/>
                    <a:ea typeface="碳化硅黑体二" pitchFamily="2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>
                    <a:solidFill>
                      <a:srgbClr val="A04DA3"/>
                    </a:solidFill>
                    <a:latin typeface="碳化硅黑体二" pitchFamily="2" charset="-122"/>
                    <a:ea typeface="碳化硅黑体二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>
                    <a:solidFill>
                      <a:srgbClr val="A04DA3"/>
                    </a:solidFill>
                    <a:latin typeface="碳化硅黑体二" pitchFamily="2" charset="-122"/>
                    <a:ea typeface="碳化硅黑体二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>
                    <a:solidFill>
                      <a:srgbClr val="A04DA3"/>
                    </a:solidFill>
                    <a:latin typeface="碳化硅黑体二" pitchFamily="2" charset="-122"/>
                    <a:ea typeface="碳化硅黑体二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>
                    <a:solidFill>
                      <a:srgbClr val="A04DA3"/>
                    </a:solidFill>
                    <a:latin typeface="碳化硅黑体二" pitchFamily="2" charset="-122"/>
                    <a:ea typeface="碳化硅黑体二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>
                    <a:solidFill>
                      <a:srgbClr val="A04DA3"/>
                    </a:solidFill>
                    <a:latin typeface="碳化硅黑体二" pitchFamily="2" charset="-122"/>
                    <a:ea typeface="碳化硅黑体二" pitchFamily="2" charset="-122"/>
                  </a:defRPr>
                </a:lvl9pPr>
              </a:lstStyle>
              <a:p>
                <a:pPr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range_error</a:t>
                </a:r>
                <a:endParaRPr kumimoji="0" lang="en-US" altLang="zh-CN" sz="4000"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712" name="Rectangle 38"/>
              <p:cNvSpPr>
                <a:spLocks noChangeArrowheads="1"/>
              </p:cNvSpPr>
              <p:nvPr/>
            </p:nvSpPr>
            <p:spPr bwMode="auto">
              <a:xfrm>
                <a:off x="7109" y="8822"/>
                <a:ext cx="735" cy="171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lIns="0" tIns="0" rIns="0" bIns="0"/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400">
                    <a:solidFill>
                      <a:schemeClr val="tx1"/>
                    </a:solidFill>
                    <a:latin typeface="碳化硅黑体二" pitchFamily="2" charset="-122"/>
                    <a:ea typeface="碳化硅黑体二" pitchFamily="2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chemeClr val="accent1"/>
                    </a:solidFill>
                    <a:latin typeface="碳化硅黑体二" pitchFamily="2" charset="-122"/>
                    <a:ea typeface="碳化硅黑体二" pitchFamily="2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accent1"/>
                    </a:solidFill>
                    <a:latin typeface="碳化硅黑体二" pitchFamily="2" charset="-122"/>
                    <a:ea typeface="碳化硅黑体二" pitchFamily="2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accent1"/>
                    </a:solidFill>
                    <a:latin typeface="碳化硅黑体二" pitchFamily="2" charset="-122"/>
                    <a:ea typeface="碳化硅黑体二" pitchFamily="2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>
                    <a:solidFill>
                      <a:srgbClr val="A04DA3"/>
                    </a:solidFill>
                    <a:latin typeface="碳化硅黑体二" pitchFamily="2" charset="-122"/>
                    <a:ea typeface="碳化硅黑体二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>
                    <a:solidFill>
                      <a:srgbClr val="A04DA3"/>
                    </a:solidFill>
                    <a:latin typeface="碳化硅黑体二" pitchFamily="2" charset="-122"/>
                    <a:ea typeface="碳化硅黑体二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>
                    <a:solidFill>
                      <a:srgbClr val="A04DA3"/>
                    </a:solidFill>
                    <a:latin typeface="碳化硅黑体二" pitchFamily="2" charset="-122"/>
                    <a:ea typeface="碳化硅黑体二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>
                    <a:solidFill>
                      <a:srgbClr val="A04DA3"/>
                    </a:solidFill>
                    <a:latin typeface="碳化硅黑体二" pitchFamily="2" charset="-122"/>
                    <a:ea typeface="碳化硅黑体二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>
                    <a:solidFill>
                      <a:srgbClr val="A04DA3"/>
                    </a:solidFill>
                    <a:latin typeface="碳化硅黑体二" pitchFamily="2" charset="-122"/>
                    <a:ea typeface="碳化硅黑体二" pitchFamily="2" charset="-122"/>
                  </a:defRPr>
                </a:lvl9pPr>
              </a:lstStyle>
              <a:p>
                <a:pPr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overflow_error</a:t>
                </a:r>
                <a:endParaRPr kumimoji="0" lang="en-US" altLang="zh-CN" sz="4000"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713" name="Rectangle 37"/>
              <p:cNvSpPr>
                <a:spLocks noChangeArrowheads="1"/>
              </p:cNvSpPr>
              <p:nvPr/>
            </p:nvSpPr>
            <p:spPr bwMode="auto">
              <a:xfrm>
                <a:off x="8390" y="8822"/>
                <a:ext cx="735" cy="171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lIns="0" tIns="0" rIns="0" bIns="0"/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400">
                    <a:solidFill>
                      <a:schemeClr val="tx1"/>
                    </a:solidFill>
                    <a:latin typeface="碳化硅黑体二" pitchFamily="2" charset="-122"/>
                    <a:ea typeface="碳化硅黑体二" pitchFamily="2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chemeClr val="accent1"/>
                    </a:solidFill>
                    <a:latin typeface="碳化硅黑体二" pitchFamily="2" charset="-122"/>
                    <a:ea typeface="碳化硅黑体二" pitchFamily="2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accent1"/>
                    </a:solidFill>
                    <a:latin typeface="碳化硅黑体二" pitchFamily="2" charset="-122"/>
                    <a:ea typeface="碳化硅黑体二" pitchFamily="2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accent1"/>
                    </a:solidFill>
                    <a:latin typeface="碳化硅黑体二" pitchFamily="2" charset="-122"/>
                    <a:ea typeface="碳化硅黑体二" pitchFamily="2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>
                    <a:solidFill>
                      <a:srgbClr val="A04DA3"/>
                    </a:solidFill>
                    <a:latin typeface="碳化硅黑体二" pitchFamily="2" charset="-122"/>
                    <a:ea typeface="碳化硅黑体二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>
                    <a:solidFill>
                      <a:srgbClr val="A04DA3"/>
                    </a:solidFill>
                    <a:latin typeface="碳化硅黑体二" pitchFamily="2" charset="-122"/>
                    <a:ea typeface="碳化硅黑体二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>
                    <a:solidFill>
                      <a:srgbClr val="A04DA3"/>
                    </a:solidFill>
                    <a:latin typeface="碳化硅黑体二" pitchFamily="2" charset="-122"/>
                    <a:ea typeface="碳化硅黑体二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>
                    <a:solidFill>
                      <a:srgbClr val="A04DA3"/>
                    </a:solidFill>
                    <a:latin typeface="碳化硅黑体二" pitchFamily="2" charset="-122"/>
                    <a:ea typeface="碳化硅黑体二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>
                    <a:solidFill>
                      <a:srgbClr val="A04DA3"/>
                    </a:solidFill>
                    <a:latin typeface="碳化硅黑体二" pitchFamily="2" charset="-122"/>
                    <a:ea typeface="碳化硅黑体二" pitchFamily="2" charset="-122"/>
                  </a:defRPr>
                </a:lvl9pPr>
              </a:lstStyle>
              <a:p>
                <a:pPr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underflow_error</a:t>
                </a:r>
                <a:endParaRPr kumimoji="0" lang="en-US" altLang="zh-CN" sz="4000"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714" name="Line 36"/>
              <p:cNvSpPr>
                <a:spLocks noChangeShapeType="1"/>
              </p:cNvSpPr>
              <p:nvPr/>
            </p:nvSpPr>
            <p:spPr bwMode="auto">
              <a:xfrm>
                <a:off x="6290" y="8537"/>
                <a:ext cx="25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/>
              <a:lstStyle/>
              <a:p>
                <a:endParaRPr lang="zh-CN" altLang="en-US"/>
              </a:p>
            </p:txBody>
          </p:sp>
          <p:sp>
            <p:nvSpPr>
              <p:cNvPr id="28715" name="Line 35"/>
              <p:cNvSpPr>
                <a:spLocks noChangeShapeType="1"/>
              </p:cNvSpPr>
              <p:nvPr/>
            </p:nvSpPr>
            <p:spPr bwMode="auto">
              <a:xfrm>
                <a:off x="6290" y="8537"/>
                <a:ext cx="0" cy="2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/>
              <a:lstStyle/>
              <a:p>
                <a:endParaRPr lang="zh-CN" altLang="en-US"/>
              </a:p>
            </p:txBody>
          </p:sp>
          <p:sp>
            <p:nvSpPr>
              <p:cNvPr id="28716" name="Line 34"/>
              <p:cNvSpPr>
                <a:spLocks noChangeShapeType="1"/>
              </p:cNvSpPr>
              <p:nvPr/>
            </p:nvSpPr>
            <p:spPr bwMode="auto">
              <a:xfrm>
                <a:off x="7550" y="8537"/>
                <a:ext cx="0" cy="2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/>
              <a:lstStyle/>
              <a:p>
                <a:endParaRPr lang="zh-CN" altLang="en-US"/>
              </a:p>
            </p:txBody>
          </p:sp>
          <p:sp>
            <p:nvSpPr>
              <p:cNvPr id="28717" name="Line 33"/>
              <p:cNvSpPr>
                <a:spLocks noChangeShapeType="1"/>
              </p:cNvSpPr>
              <p:nvPr/>
            </p:nvSpPr>
            <p:spPr bwMode="auto">
              <a:xfrm>
                <a:off x="8810" y="8537"/>
                <a:ext cx="0" cy="2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/>
              <a:lstStyle/>
              <a:p>
                <a:endParaRPr lang="zh-CN" altLang="en-US"/>
              </a:p>
            </p:txBody>
          </p:sp>
        </p:grpSp>
        <p:sp>
          <p:nvSpPr>
            <p:cNvPr id="28681" name="Rectangle 31"/>
            <p:cNvSpPr>
              <a:spLocks noChangeArrowheads="1"/>
            </p:cNvSpPr>
            <p:nvPr/>
          </p:nvSpPr>
          <p:spPr bwMode="auto">
            <a:xfrm rot="-5400000">
              <a:off x="2853" y="9030"/>
              <a:ext cx="209" cy="10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exception</a:t>
              </a:r>
              <a:endParaRPr kumimoji="0" lang="en-US" altLang="zh-CN" sz="40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82" name="Rectangle 30"/>
            <p:cNvSpPr>
              <a:spLocks noChangeArrowheads="1"/>
            </p:cNvSpPr>
            <p:nvPr/>
          </p:nvSpPr>
          <p:spPr bwMode="auto">
            <a:xfrm rot="-5400000">
              <a:off x="7605" y="10676"/>
              <a:ext cx="310" cy="17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domain_error</a:t>
              </a:r>
              <a:endParaRPr kumimoji="0" lang="en-US" altLang="zh-CN" sz="40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83" name="Rectangle 29"/>
            <p:cNvSpPr>
              <a:spLocks noChangeArrowheads="1"/>
            </p:cNvSpPr>
            <p:nvPr/>
          </p:nvSpPr>
          <p:spPr bwMode="auto">
            <a:xfrm rot="-5400000">
              <a:off x="7604" y="10133"/>
              <a:ext cx="311" cy="17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invalid_argument</a:t>
              </a:r>
              <a:endParaRPr kumimoji="0" lang="en-US" altLang="zh-CN" sz="40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84" name="Rectangle 28"/>
            <p:cNvSpPr>
              <a:spLocks noChangeArrowheads="1"/>
            </p:cNvSpPr>
            <p:nvPr/>
          </p:nvSpPr>
          <p:spPr bwMode="auto">
            <a:xfrm rot="-5400000">
              <a:off x="7604" y="9590"/>
              <a:ext cx="311" cy="17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length_error</a:t>
              </a:r>
              <a:endParaRPr kumimoji="0" lang="en-US" altLang="zh-CN" sz="40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85" name="Line 27"/>
            <p:cNvSpPr>
              <a:spLocks noChangeShapeType="1"/>
            </p:cNvSpPr>
            <p:nvPr/>
          </p:nvSpPr>
          <p:spPr bwMode="auto">
            <a:xfrm rot="-5400000">
              <a:off x="5790" y="10678"/>
              <a:ext cx="166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686" name="Line 26"/>
            <p:cNvSpPr>
              <a:spLocks noChangeShapeType="1"/>
            </p:cNvSpPr>
            <p:nvPr/>
          </p:nvSpPr>
          <p:spPr bwMode="auto">
            <a:xfrm rot="-5400000">
              <a:off x="6761" y="11367"/>
              <a:ext cx="1" cy="2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687" name="Line 25"/>
            <p:cNvSpPr>
              <a:spLocks noChangeShapeType="1"/>
            </p:cNvSpPr>
            <p:nvPr/>
          </p:nvSpPr>
          <p:spPr bwMode="auto">
            <a:xfrm rot="-5400000">
              <a:off x="6761" y="10833"/>
              <a:ext cx="1" cy="2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688" name="Line 24"/>
            <p:cNvSpPr>
              <a:spLocks noChangeShapeType="1"/>
            </p:cNvSpPr>
            <p:nvPr/>
          </p:nvSpPr>
          <p:spPr bwMode="auto">
            <a:xfrm rot="-5400000">
              <a:off x="6762" y="10298"/>
              <a:ext cx="1" cy="2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689" name="Line 23"/>
            <p:cNvSpPr>
              <a:spLocks noChangeShapeType="1"/>
            </p:cNvSpPr>
            <p:nvPr/>
          </p:nvSpPr>
          <p:spPr bwMode="auto">
            <a:xfrm rot="-5400000">
              <a:off x="6476" y="10446"/>
              <a:ext cx="1" cy="2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690" name="Line 22"/>
            <p:cNvSpPr>
              <a:spLocks noChangeShapeType="1"/>
            </p:cNvSpPr>
            <p:nvPr/>
          </p:nvSpPr>
          <p:spPr bwMode="auto">
            <a:xfrm rot="-5400000">
              <a:off x="6475" y="8616"/>
              <a:ext cx="0" cy="2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691" name="Rectangle 21"/>
            <p:cNvSpPr>
              <a:spLocks noChangeArrowheads="1"/>
            </p:cNvSpPr>
            <p:nvPr/>
          </p:nvSpPr>
          <p:spPr bwMode="auto">
            <a:xfrm rot="-5400000">
              <a:off x="5059" y="10174"/>
              <a:ext cx="267" cy="17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ios_base</a:t>
              </a:r>
              <a:r>
                <a:rPr kumimoji="0"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::failure</a:t>
              </a:r>
              <a:endParaRPr kumimoji="0"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92" name="Rectangle 20"/>
            <p:cNvSpPr>
              <a:spLocks noChangeArrowheads="1"/>
            </p:cNvSpPr>
            <p:nvPr/>
          </p:nvSpPr>
          <p:spPr bwMode="auto">
            <a:xfrm rot="-5400000">
              <a:off x="5059" y="9735"/>
              <a:ext cx="268" cy="17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logic_error</a:t>
              </a:r>
              <a:endParaRPr kumimoji="0"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93" name="Rectangle 19"/>
            <p:cNvSpPr>
              <a:spLocks noChangeArrowheads="1"/>
            </p:cNvSpPr>
            <p:nvPr/>
          </p:nvSpPr>
          <p:spPr bwMode="auto">
            <a:xfrm rot="-5400000">
              <a:off x="5059" y="8861"/>
              <a:ext cx="267" cy="17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bad_typeid</a:t>
              </a:r>
              <a:endParaRPr kumimoji="0" lang="en-US" altLang="zh-CN" sz="40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94" name="Rectangle 18"/>
            <p:cNvSpPr>
              <a:spLocks noChangeArrowheads="1"/>
            </p:cNvSpPr>
            <p:nvPr/>
          </p:nvSpPr>
          <p:spPr bwMode="auto">
            <a:xfrm rot="-5400000">
              <a:off x="5059" y="9299"/>
              <a:ext cx="268" cy="17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bad_exception</a:t>
              </a:r>
              <a:endParaRPr kumimoji="0" lang="en-US" altLang="zh-CN" sz="40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95" name="Rectangle 17"/>
            <p:cNvSpPr>
              <a:spLocks noChangeArrowheads="1"/>
            </p:cNvSpPr>
            <p:nvPr/>
          </p:nvSpPr>
          <p:spPr bwMode="auto">
            <a:xfrm rot="-5400000">
              <a:off x="5037" y="8400"/>
              <a:ext cx="312" cy="17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bad_cast</a:t>
              </a:r>
              <a:endParaRPr kumimoji="0" lang="en-US" altLang="zh-CN" sz="40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96" name="Rectangle 16"/>
            <p:cNvSpPr>
              <a:spLocks noChangeArrowheads="1"/>
            </p:cNvSpPr>
            <p:nvPr/>
          </p:nvSpPr>
          <p:spPr bwMode="auto">
            <a:xfrm rot="-5400000">
              <a:off x="5037" y="7919"/>
              <a:ext cx="312" cy="17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runtime_error</a:t>
              </a:r>
              <a:endParaRPr kumimoji="0"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97" name="Rectangle 15"/>
            <p:cNvSpPr>
              <a:spLocks noChangeArrowheads="1"/>
            </p:cNvSpPr>
            <p:nvPr/>
          </p:nvSpPr>
          <p:spPr bwMode="auto">
            <a:xfrm rot="-5400000">
              <a:off x="5037" y="7437"/>
              <a:ext cx="312" cy="17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bad_alloc</a:t>
              </a:r>
              <a:endParaRPr kumimoji="0"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98" name="Line 14"/>
            <p:cNvSpPr>
              <a:spLocks noChangeShapeType="1"/>
            </p:cNvSpPr>
            <p:nvPr/>
          </p:nvSpPr>
          <p:spPr bwMode="auto">
            <a:xfrm rot="-5400000">
              <a:off x="2675" y="9648"/>
              <a:ext cx="27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699" name="Line 13"/>
            <p:cNvSpPr>
              <a:spLocks noChangeShapeType="1"/>
            </p:cNvSpPr>
            <p:nvPr/>
          </p:nvSpPr>
          <p:spPr bwMode="auto">
            <a:xfrm rot="-5400000">
              <a:off x="4196" y="10886"/>
              <a:ext cx="0" cy="2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700" name="Line 12"/>
            <p:cNvSpPr>
              <a:spLocks noChangeShapeType="1"/>
            </p:cNvSpPr>
            <p:nvPr/>
          </p:nvSpPr>
          <p:spPr bwMode="auto">
            <a:xfrm rot="-5400000">
              <a:off x="4196" y="10442"/>
              <a:ext cx="0" cy="2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701" name="Line 11"/>
            <p:cNvSpPr>
              <a:spLocks noChangeShapeType="1"/>
            </p:cNvSpPr>
            <p:nvPr/>
          </p:nvSpPr>
          <p:spPr bwMode="auto">
            <a:xfrm rot="-5400000">
              <a:off x="4196" y="9997"/>
              <a:ext cx="0" cy="2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702" name="Line 10"/>
            <p:cNvSpPr>
              <a:spLocks noChangeShapeType="1"/>
            </p:cNvSpPr>
            <p:nvPr/>
          </p:nvSpPr>
          <p:spPr bwMode="auto">
            <a:xfrm rot="-5400000">
              <a:off x="4196" y="9597"/>
              <a:ext cx="0" cy="2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703" name="Line 9"/>
            <p:cNvSpPr>
              <a:spLocks noChangeShapeType="1"/>
            </p:cNvSpPr>
            <p:nvPr/>
          </p:nvSpPr>
          <p:spPr bwMode="auto">
            <a:xfrm rot="-5400000">
              <a:off x="4196" y="9107"/>
              <a:ext cx="0" cy="2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704" name="Line 8"/>
            <p:cNvSpPr>
              <a:spLocks noChangeShapeType="1"/>
            </p:cNvSpPr>
            <p:nvPr/>
          </p:nvSpPr>
          <p:spPr bwMode="auto">
            <a:xfrm rot="-5400000">
              <a:off x="4196" y="8617"/>
              <a:ext cx="0" cy="2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705" name="Line 7"/>
            <p:cNvSpPr>
              <a:spLocks noChangeShapeType="1"/>
            </p:cNvSpPr>
            <p:nvPr/>
          </p:nvSpPr>
          <p:spPr bwMode="auto">
            <a:xfrm rot="-5400000">
              <a:off x="4196" y="8127"/>
              <a:ext cx="0" cy="2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706" name="AutoShape 6"/>
            <p:cNvSpPr>
              <a:spLocks noChangeArrowheads="1"/>
            </p:cNvSpPr>
            <p:nvPr/>
          </p:nvSpPr>
          <p:spPr bwMode="auto">
            <a:xfrm rot="-5400000">
              <a:off x="6145" y="10446"/>
              <a:ext cx="89" cy="285"/>
            </a:xfrm>
            <a:prstGeom prst="flowChartExtra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8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8707" name="AutoShape 5"/>
            <p:cNvSpPr>
              <a:spLocks noChangeArrowheads="1"/>
            </p:cNvSpPr>
            <p:nvPr/>
          </p:nvSpPr>
          <p:spPr bwMode="auto">
            <a:xfrm rot="-5400000">
              <a:off x="6145" y="8616"/>
              <a:ext cx="89" cy="285"/>
            </a:xfrm>
            <a:prstGeom prst="flowChartExtra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8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8708" name="Line 4"/>
            <p:cNvSpPr>
              <a:spLocks noChangeShapeType="1"/>
            </p:cNvSpPr>
            <p:nvPr/>
          </p:nvSpPr>
          <p:spPr bwMode="auto">
            <a:xfrm rot="-5400000">
              <a:off x="3911" y="9417"/>
              <a:ext cx="0" cy="2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709" name="Rectangle 3"/>
            <p:cNvSpPr>
              <a:spLocks noChangeArrowheads="1"/>
            </p:cNvSpPr>
            <p:nvPr/>
          </p:nvSpPr>
          <p:spPr bwMode="auto">
            <a:xfrm rot="-5400000">
              <a:off x="7604" y="9025"/>
              <a:ext cx="311" cy="17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out_of_range</a:t>
              </a:r>
              <a:endParaRPr kumimoji="0" lang="en-US" altLang="zh-CN" sz="40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10" name="Line 2"/>
            <p:cNvSpPr>
              <a:spLocks noChangeShapeType="1"/>
            </p:cNvSpPr>
            <p:nvPr/>
          </p:nvSpPr>
          <p:spPr bwMode="auto">
            <a:xfrm rot="-5400000">
              <a:off x="6762" y="9707"/>
              <a:ext cx="1" cy="2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B809976-9B26-4427-9A68-740222A06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0918B-34F6-491C-9CA5-A31ADB96DE44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D65E88-2B02-A41C-1A90-4EBF2F8E3FB3}"/>
              </a:ext>
            </a:extLst>
          </p:cNvPr>
          <p:cNvSpPr txBox="1"/>
          <p:nvPr/>
        </p:nvSpPr>
        <p:spPr>
          <a:xfrm>
            <a:off x="6382761" y="4938113"/>
            <a:ext cx="2580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在程序中被预先检测到的异常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6245A7-88DF-B127-ED16-7E8A20129817}"/>
              </a:ext>
            </a:extLst>
          </p:cNvPr>
          <p:cNvSpPr txBox="1"/>
          <p:nvPr/>
        </p:nvSpPr>
        <p:spPr>
          <a:xfrm>
            <a:off x="6382761" y="802063"/>
            <a:ext cx="2580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难以被预先检测到的异常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265958"/>
              </p:ext>
            </p:extLst>
          </p:nvPr>
        </p:nvGraphicFramePr>
        <p:xfrm>
          <a:off x="370235" y="530897"/>
          <a:ext cx="8712968" cy="5724997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992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5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82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异常类</a:t>
                      </a: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头文件</a:t>
                      </a: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异常的含义</a:t>
                      </a: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431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bad_alloc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4138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exception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80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new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动态分配空间失败</a:t>
                      </a: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431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bad_cast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80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new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80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dynamic_cast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失败（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dynamic_cast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参见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8.7.2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节）</a:t>
                      </a: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431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bad_typeid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80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typeinfo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80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对某个空指针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typeid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(*p)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typeid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参见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8.7.2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节）</a:t>
                      </a: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4435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bad_exception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80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typeinfo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当某个函数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fun()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因在执行过程中抛出了异常声明所不允许的异常而调用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unexpected()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函数时，若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unexpected()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函数又一次抛出了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fun()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的异常声明所不允许的异常，且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fun()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的异常声明列表中有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bad_exception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，则会有一个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bad_exception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异常在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fun()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的调用点被抛出</a:t>
                      </a: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431">
                <a:tc>
                  <a:txBody>
                    <a:bodyPr/>
                    <a:lstStyle/>
                    <a:p>
                      <a:pPr marL="0" indent="84138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ios_base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::failure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80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ios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用来表示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</a:t>
                      </a:r>
                      <a:r>
                        <a:rPr lang="zh-CN" sz="16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的输入输出流执行过程中发生的错误</a:t>
                      </a: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431">
                <a:tc>
                  <a:txBody>
                    <a:bodyPr/>
                    <a:lstStyle/>
                    <a:p>
                      <a:pPr marL="0" indent="84138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underflow_error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4138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stdexcept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算术运算时向下溢出</a:t>
                      </a: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431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overflow_error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4138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stdexcept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算术运算时向上溢出</a:t>
                      </a: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431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range_error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4138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stdexcept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内部计算时发生作用域的错误</a:t>
                      </a: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431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out_of_range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4138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stdexcept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表示一个参数值不在允许的范围之内</a:t>
                      </a: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431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length_error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4138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stdexcept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尝试创建一个长度超过最大允许值的对象</a:t>
                      </a: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3431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invalid_argument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4138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stdexcept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表示向函数传入无效参数</a:t>
                      </a: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3431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domain_error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4138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stdexcept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执行一段程序所需要的先决条件不满足</a:t>
                      </a: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772" y="2825"/>
            <a:ext cx="8604448" cy="504056"/>
          </a:xfrm>
        </p:spPr>
        <p:txBody>
          <a:bodyPr/>
          <a:lstStyle/>
          <a:p>
            <a:pPr algn="ctr"/>
            <a:r>
              <a:rPr lang="en-US" altLang="zh-CN" sz="2600" dirty="0">
                <a:solidFill>
                  <a:schemeClr val="tx1"/>
                </a:solidFill>
              </a:rPr>
              <a:t>C++</a:t>
            </a:r>
            <a:r>
              <a:rPr lang="zh-CN" altLang="en-US" sz="2600" dirty="0">
                <a:solidFill>
                  <a:schemeClr val="tx1"/>
                </a:solidFill>
              </a:rPr>
              <a:t>标准库各种异常类所代表的异常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096447" y="62729"/>
            <a:ext cx="1016000" cy="3667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67FCFF7-B9B2-4781-A4A3-EA9D266F3BF8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760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异常处理的基本思想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dirty="0"/>
              <a:t>C++</a:t>
            </a:r>
            <a:r>
              <a:rPr lang="zh-CN" altLang="en-US" dirty="0"/>
              <a:t>异常处理的实现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异常处理中的构造与析构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标准程序库异常处理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8431C6-8D68-489D-845F-7A9BEE065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0918B-34F6-491C-9CA5-A31ADB96DE4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12-3 </a:t>
            </a:r>
            <a:r>
              <a:rPr lang="zh-CN" altLang="en-US"/>
              <a:t>三角形面积计算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9147" y="2636912"/>
            <a:ext cx="9134853" cy="2857500"/>
          </a:xfrm>
        </p:spPr>
        <p:txBody>
          <a:bodyPr/>
          <a:lstStyle/>
          <a:p>
            <a:pPr eaLnBrk="1" hangingPunct="1"/>
            <a:r>
              <a:rPr lang="zh-CN" altLang="en-US" dirty="0"/>
              <a:t>编写一个计算三角形面积的函数，函数的参数为三角形三边边长</a:t>
            </a:r>
            <a:r>
              <a:rPr lang="en-US" altLang="zh-CN" i="1" dirty="0"/>
              <a:t>a</a:t>
            </a:r>
            <a:r>
              <a:rPr lang="zh-CN" altLang="en-US" dirty="0"/>
              <a:t>、</a:t>
            </a:r>
            <a:r>
              <a:rPr lang="en-US" altLang="zh-CN" i="1" dirty="0"/>
              <a:t>b</a:t>
            </a:r>
            <a:r>
              <a:rPr lang="zh-CN" altLang="en-US" dirty="0"/>
              <a:t>、</a:t>
            </a:r>
            <a:r>
              <a:rPr lang="en-US" altLang="zh-CN" i="1" dirty="0"/>
              <a:t>c</a:t>
            </a:r>
            <a:r>
              <a:rPr lang="zh-CN" altLang="en-US" dirty="0"/>
              <a:t>，可以用</a:t>
            </a:r>
            <a:r>
              <a:rPr lang="en-US" altLang="zh-CN" dirty="0"/>
              <a:t>Heron</a:t>
            </a:r>
            <a:r>
              <a:rPr lang="zh-CN" altLang="en-US" dirty="0"/>
              <a:t>公式计算：</a:t>
            </a:r>
          </a:p>
          <a:p>
            <a:pPr marL="109537" indent="0" eaLnBrk="1" hangingPunct="1">
              <a:buNone/>
            </a:pPr>
            <a:endParaRPr lang="en-US" altLang="zh-CN" dirty="0"/>
          </a:p>
          <a:p>
            <a:pPr eaLnBrk="1" hangingPunct="1"/>
            <a:r>
              <a:rPr lang="zh-CN" altLang="en-US" dirty="0"/>
              <a:t>设                  ，则三角形面积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zh-CN" altLang="en-US" dirty="0"/>
          </a:p>
          <a:p>
            <a:pPr eaLnBrk="1" hangingPunct="1">
              <a:buFont typeface="Georgia" panose="02040502050405020303" pitchFamily="18" charset="0"/>
              <a:buNone/>
            </a:pPr>
            <a:endParaRPr lang="zh-CN" altLang="en-US" dirty="0"/>
          </a:p>
        </p:txBody>
      </p: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-1527175" y="-230188"/>
            <a:ext cx="184150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400">
                <a:solidFill>
                  <a:schemeClr val="tx1"/>
                </a:solidFill>
                <a:latin typeface="碳化硅黑体二" pitchFamily="2" charset="-122"/>
                <a:ea typeface="碳化硅黑体二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000">
                <a:solidFill>
                  <a:schemeClr val="accent1"/>
                </a:solidFill>
                <a:latin typeface="碳化硅黑体二" pitchFamily="2" charset="-122"/>
                <a:ea typeface="碳化硅黑体二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>
                <a:solidFill>
                  <a:schemeClr val="accent1"/>
                </a:solidFill>
                <a:latin typeface="碳化硅黑体二" pitchFamily="2" charset="-122"/>
                <a:ea typeface="碳化硅黑体二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>
                <a:solidFill>
                  <a:schemeClr val="accent1"/>
                </a:solidFill>
                <a:latin typeface="碳化硅黑体二" pitchFamily="2" charset="-122"/>
                <a:ea typeface="碳化硅黑体二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>
                <a:solidFill>
                  <a:srgbClr val="A04DA3"/>
                </a:solidFill>
                <a:latin typeface="碳化硅黑体二" pitchFamily="2" charset="-122"/>
                <a:ea typeface="碳化硅黑体二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>
                <a:solidFill>
                  <a:srgbClr val="A04DA3"/>
                </a:solidFill>
                <a:latin typeface="碳化硅黑体二" pitchFamily="2" charset="-122"/>
                <a:ea typeface="碳化硅黑体二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>
                <a:solidFill>
                  <a:srgbClr val="A04DA3"/>
                </a:solidFill>
                <a:latin typeface="碳化硅黑体二" pitchFamily="2" charset="-122"/>
                <a:ea typeface="碳化硅黑体二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>
                <a:solidFill>
                  <a:srgbClr val="A04DA3"/>
                </a:solidFill>
                <a:latin typeface="碳化硅黑体二" pitchFamily="2" charset="-122"/>
                <a:ea typeface="碳化硅黑体二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>
                <a:solidFill>
                  <a:srgbClr val="A04DA3"/>
                </a:solidFill>
                <a:latin typeface="碳化硅黑体二" pitchFamily="2" charset="-122"/>
                <a:ea typeface="碳化硅黑体二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3072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787994"/>
              </p:ext>
            </p:extLst>
          </p:nvPr>
        </p:nvGraphicFramePr>
        <p:xfrm>
          <a:off x="818772" y="3784675"/>
          <a:ext cx="16160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447" imgH="393529" progId="Equation.DSMT4">
                  <p:embed/>
                </p:oleObj>
              </mc:Choice>
              <mc:Fallback>
                <p:oleObj name="Equation" r:id="rId2" imgW="812447" imgH="393529" progId="Equation.DSMT4">
                  <p:embed/>
                  <p:pic>
                    <p:nvPicPr>
                      <p:cNvPr id="3072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772" y="3784675"/>
                        <a:ext cx="161607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Rectangle 4"/>
          <p:cNvSpPr>
            <a:spLocks noChangeArrowheads="1"/>
          </p:cNvSpPr>
          <p:nvPr/>
        </p:nvSpPr>
        <p:spPr bwMode="auto">
          <a:xfrm>
            <a:off x="-1527175" y="-230188"/>
            <a:ext cx="184150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400">
                <a:solidFill>
                  <a:schemeClr val="tx1"/>
                </a:solidFill>
                <a:latin typeface="碳化硅黑体二" pitchFamily="2" charset="-122"/>
                <a:ea typeface="碳化硅黑体二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000">
                <a:solidFill>
                  <a:schemeClr val="accent1"/>
                </a:solidFill>
                <a:latin typeface="碳化硅黑体二" pitchFamily="2" charset="-122"/>
                <a:ea typeface="碳化硅黑体二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>
                <a:solidFill>
                  <a:schemeClr val="accent1"/>
                </a:solidFill>
                <a:latin typeface="碳化硅黑体二" pitchFamily="2" charset="-122"/>
                <a:ea typeface="碳化硅黑体二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>
                <a:solidFill>
                  <a:schemeClr val="accent1"/>
                </a:solidFill>
                <a:latin typeface="碳化硅黑体二" pitchFamily="2" charset="-122"/>
                <a:ea typeface="碳化硅黑体二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>
                <a:solidFill>
                  <a:srgbClr val="A04DA3"/>
                </a:solidFill>
                <a:latin typeface="碳化硅黑体二" pitchFamily="2" charset="-122"/>
                <a:ea typeface="碳化硅黑体二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>
                <a:solidFill>
                  <a:srgbClr val="A04DA3"/>
                </a:solidFill>
                <a:latin typeface="碳化硅黑体二" pitchFamily="2" charset="-122"/>
                <a:ea typeface="碳化硅黑体二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>
                <a:solidFill>
                  <a:srgbClr val="A04DA3"/>
                </a:solidFill>
                <a:latin typeface="碳化硅黑体二" pitchFamily="2" charset="-122"/>
                <a:ea typeface="碳化硅黑体二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>
                <a:solidFill>
                  <a:srgbClr val="A04DA3"/>
                </a:solidFill>
                <a:latin typeface="碳化硅黑体二" pitchFamily="2" charset="-122"/>
                <a:ea typeface="碳化硅黑体二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>
                <a:solidFill>
                  <a:srgbClr val="A04DA3"/>
                </a:solidFill>
                <a:latin typeface="碳化硅黑体二" pitchFamily="2" charset="-122"/>
                <a:ea typeface="碳化硅黑体二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307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028914"/>
              </p:ext>
            </p:extLst>
          </p:nvPr>
        </p:nvGraphicFramePr>
        <p:xfrm>
          <a:off x="4568448" y="3856113"/>
          <a:ext cx="35226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41500" imgH="292100" progId="Equation.DSMT4">
                  <p:embed/>
                </p:oleObj>
              </mc:Choice>
              <mc:Fallback>
                <p:oleObj name="Equation" r:id="rId4" imgW="1841500" imgH="292100" progId="Equation.DSMT4">
                  <p:embed/>
                  <p:pic>
                    <p:nvPicPr>
                      <p:cNvPr id="3072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448" y="3856113"/>
                        <a:ext cx="3522663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CE22F1A-E2C8-408B-9141-D93271546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0918B-34F6-491C-9CA5-A31ADB96DE4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标题 1"/>
          <p:cNvSpPr>
            <a:spLocks noGrp="1"/>
          </p:cNvSpPr>
          <p:nvPr>
            <p:ph type="title"/>
          </p:nvPr>
        </p:nvSpPr>
        <p:spPr>
          <a:xfrm>
            <a:off x="5111552" y="-5680"/>
            <a:ext cx="4032448" cy="864096"/>
          </a:xfrm>
        </p:spPr>
        <p:txBody>
          <a:bodyPr/>
          <a:lstStyle/>
          <a:p>
            <a:r>
              <a:rPr lang="zh-CN" altLang="en-US" sz="2600" dirty="0"/>
              <a:t>例</a:t>
            </a:r>
            <a:r>
              <a:rPr lang="en-US" altLang="zh-CN" sz="2600" dirty="0"/>
              <a:t>12-3 </a:t>
            </a:r>
            <a:r>
              <a:rPr lang="zh-CN" altLang="en-US" sz="2600" dirty="0"/>
              <a:t>三角形面积计算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08" y="188640"/>
            <a:ext cx="8856984" cy="5452392"/>
          </a:xfrm>
        </p:spPr>
        <p:txBody>
          <a:bodyPr/>
          <a:lstStyle/>
          <a:p>
            <a:r>
              <a:rPr lang="en-US" altLang="zh-CN" sz="1800" dirty="0"/>
              <a:t>//12_3.cpp</a:t>
            </a:r>
          </a:p>
          <a:p>
            <a:r>
              <a:rPr lang="en-US" altLang="zh-CN" sz="1800" dirty="0"/>
              <a:t>#include &lt;iostream&gt;</a:t>
            </a:r>
          </a:p>
          <a:p>
            <a:r>
              <a:rPr lang="en-US" altLang="zh-CN" sz="1800" dirty="0"/>
              <a:t>#include &lt;</a:t>
            </a:r>
            <a:r>
              <a:rPr lang="en-US" altLang="zh-CN" sz="1800" dirty="0" err="1"/>
              <a:t>cmath</a:t>
            </a:r>
            <a:r>
              <a:rPr lang="en-US" altLang="zh-CN" sz="1800" dirty="0"/>
              <a:t>&gt;</a:t>
            </a:r>
          </a:p>
          <a:p>
            <a:r>
              <a:rPr lang="en-US" altLang="zh-CN" sz="1800" dirty="0">
                <a:solidFill>
                  <a:schemeClr val="accent3"/>
                </a:solidFill>
              </a:rPr>
              <a:t>#include &lt;</a:t>
            </a:r>
            <a:r>
              <a:rPr lang="en-US" altLang="zh-CN" sz="1800" dirty="0" err="1">
                <a:solidFill>
                  <a:schemeClr val="accent3"/>
                </a:solidFill>
              </a:rPr>
              <a:t>stdexcept</a:t>
            </a:r>
            <a:r>
              <a:rPr lang="en-US" altLang="zh-CN" sz="1800" dirty="0">
                <a:solidFill>
                  <a:schemeClr val="accent3"/>
                </a:solidFill>
              </a:rPr>
              <a:t>&gt;</a:t>
            </a:r>
          </a:p>
          <a:p>
            <a:r>
              <a:rPr lang="en-US" altLang="zh-CN" sz="1800" dirty="0"/>
              <a:t>using namespace std;</a:t>
            </a:r>
          </a:p>
          <a:p>
            <a:r>
              <a:rPr lang="en-US" altLang="zh-CN" sz="1800" dirty="0"/>
              <a:t>//</a:t>
            </a:r>
            <a:r>
              <a:rPr lang="zh-CN" altLang="en-US" sz="1800" dirty="0"/>
              <a:t>给出三角形三边长，计算三角形面积</a:t>
            </a:r>
          </a:p>
          <a:p>
            <a:r>
              <a:rPr lang="en-US" altLang="zh-CN" sz="1800" dirty="0"/>
              <a:t>double area(double a, double b, double c)  throw (</a:t>
            </a:r>
            <a:r>
              <a:rPr lang="en-US" altLang="zh-CN" sz="1800" dirty="0" err="1"/>
              <a:t>invalid_argument</a:t>
            </a:r>
            <a:r>
              <a:rPr lang="en-US" altLang="zh-CN" sz="1800" dirty="0"/>
              <a:t>)</a:t>
            </a:r>
          </a:p>
          <a:p>
            <a:r>
              <a:rPr lang="en-US" altLang="zh-CN" sz="1800" dirty="0"/>
              <a:t>{</a:t>
            </a:r>
          </a:p>
          <a:p>
            <a:r>
              <a:rPr lang="en-US" altLang="zh-CN" sz="1800" dirty="0"/>
              <a:t>   //</a:t>
            </a:r>
            <a:r>
              <a:rPr lang="zh-CN" altLang="en-US" sz="1800" dirty="0"/>
              <a:t>判断三角形边长是否为正</a:t>
            </a:r>
          </a:p>
          <a:p>
            <a:r>
              <a:rPr lang="zh-CN" altLang="en-US" sz="1800" dirty="0"/>
              <a:t>   </a:t>
            </a:r>
            <a:r>
              <a:rPr lang="en-US" altLang="zh-CN" sz="1800" dirty="0"/>
              <a:t>if (a &lt;= 0 || b &lt;= 0 || c &lt;= 0)</a:t>
            </a:r>
          </a:p>
          <a:p>
            <a:r>
              <a:rPr lang="en-US" altLang="zh-CN" sz="1800" dirty="0"/>
              <a:t>     </a:t>
            </a:r>
            <a:r>
              <a:rPr lang="en-US" altLang="zh-CN" sz="1800" dirty="0">
                <a:solidFill>
                  <a:schemeClr val="accent3"/>
                </a:solidFill>
              </a:rPr>
              <a:t>throw </a:t>
            </a:r>
            <a:r>
              <a:rPr lang="en-US" altLang="zh-CN" sz="1800" dirty="0" err="1">
                <a:solidFill>
                  <a:schemeClr val="accent3"/>
                </a:solidFill>
              </a:rPr>
              <a:t>invalid_argument</a:t>
            </a:r>
            <a:r>
              <a:rPr lang="en-US" altLang="zh-CN" sz="1800" dirty="0">
                <a:solidFill>
                  <a:schemeClr val="accent3"/>
                </a:solidFill>
              </a:rPr>
              <a:t>("the side length should be positive");</a:t>
            </a:r>
          </a:p>
          <a:p>
            <a:r>
              <a:rPr lang="en-US" altLang="zh-CN" sz="1800" dirty="0"/>
              <a:t>   //</a:t>
            </a:r>
            <a:r>
              <a:rPr lang="zh-CN" altLang="en-US" sz="1800" dirty="0"/>
              <a:t>判断三边长是否满足三角不等式</a:t>
            </a:r>
          </a:p>
          <a:p>
            <a:r>
              <a:rPr lang="zh-CN" altLang="en-US" sz="1800" dirty="0"/>
              <a:t>   </a:t>
            </a:r>
            <a:r>
              <a:rPr lang="en-US" altLang="zh-CN" sz="1800" dirty="0"/>
              <a:t>if (a + b &lt;= c || b + c &lt;= a || c + a &lt;= b)</a:t>
            </a:r>
          </a:p>
          <a:p>
            <a:r>
              <a:rPr lang="en-US" altLang="zh-CN" sz="1800" dirty="0"/>
              <a:t>     </a:t>
            </a:r>
            <a:r>
              <a:rPr lang="en-US" altLang="zh-CN" sz="1800" dirty="0">
                <a:solidFill>
                  <a:schemeClr val="accent3"/>
                </a:solidFill>
              </a:rPr>
              <a:t>throw </a:t>
            </a:r>
            <a:r>
              <a:rPr lang="en-US" altLang="zh-CN" sz="1800" dirty="0" err="1">
                <a:solidFill>
                  <a:schemeClr val="accent3"/>
                </a:solidFill>
              </a:rPr>
              <a:t>invalid_argument</a:t>
            </a:r>
            <a:r>
              <a:rPr lang="en-US" altLang="zh-CN" sz="1800" dirty="0">
                <a:solidFill>
                  <a:schemeClr val="accent3"/>
                </a:solidFill>
              </a:rPr>
              <a:t>("the side length should fit the triangle inequation");</a:t>
            </a:r>
          </a:p>
          <a:p>
            <a:r>
              <a:rPr lang="en-US" altLang="zh-CN" sz="1800" dirty="0"/>
              <a:t>   //</a:t>
            </a:r>
            <a:r>
              <a:rPr lang="zh-CN" altLang="en-US" sz="1800" dirty="0"/>
              <a:t>由</a:t>
            </a:r>
            <a:r>
              <a:rPr lang="en-US" altLang="zh-CN" sz="1800" dirty="0"/>
              <a:t>Heron</a:t>
            </a:r>
            <a:r>
              <a:rPr lang="zh-CN" altLang="en-US" sz="1800" dirty="0"/>
              <a:t>公式计算三角形面积</a:t>
            </a:r>
          </a:p>
          <a:p>
            <a:r>
              <a:rPr lang="zh-CN" altLang="en-US" sz="1800" dirty="0"/>
              <a:t>   </a:t>
            </a:r>
            <a:r>
              <a:rPr lang="en-US" altLang="zh-CN" sz="1800" dirty="0"/>
              <a:t>double s = (a + b + c) / 2; </a:t>
            </a:r>
          </a:p>
          <a:p>
            <a:r>
              <a:rPr lang="en-US" altLang="zh-CN" sz="1800" dirty="0"/>
              <a:t>   return sqrt(s * (s - a) * (s - b) * (s - c));</a:t>
            </a:r>
          </a:p>
          <a:p>
            <a:r>
              <a:rPr lang="en-US" altLang="zh-CN" sz="1800" dirty="0"/>
              <a:t>}</a:t>
            </a:r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标题 1"/>
          <p:cNvSpPr>
            <a:spLocks noGrp="1"/>
          </p:cNvSpPr>
          <p:nvPr>
            <p:ph type="title"/>
          </p:nvPr>
        </p:nvSpPr>
        <p:spPr>
          <a:xfrm>
            <a:off x="4427984" y="0"/>
            <a:ext cx="4680520" cy="864096"/>
          </a:xfrm>
        </p:spPr>
        <p:txBody>
          <a:bodyPr/>
          <a:lstStyle/>
          <a:p>
            <a:pPr eaLnBrk="1" hangingPunct="1"/>
            <a:r>
              <a:rPr lang="zh-CN" altLang="en-US" sz="2600" dirty="0"/>
              <a:t>例</a:t>
            </a:r>
            <a:r>
              <a:rPr lang="en-US" altLang="zh-CN" sz="2600" dirty="0"/>
              <a:t>12-3 </a:t>
            </a:r>
            <a:r>
              <a:rPr lang="zh-CN" altLang="en-US" sz="2600" dirty="0"/>
              <a:t>三角形面积计算</a:t>
            </a:r>
          </a:p>
        </p:txBody>
      </p:sp>
      <p:sp>
        <p:nvSpPr>
          <p:cNvPr id="32772" name="内容占位符 2"/>
          <p:cNvSpPr>
            <a:spLocks noGrp="1"/>
          </p:cNvSpPr>
          <p:nvPr>
            <p:ph idx="1"/>
          </p:nvPr>
        </p:nvSpPr>
        <p:spPr>
          <a:xfrm>
            <a:off x="70992" y="864096"/>
            <a:ext cx="9073008" cy="5092352"/>
          </a:xfrm>
        </p:spPr>
        <p:txBody>
          <a:bodyPr/>
          <a:lstStyle/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 dirty="0"/>
              <a:t>int main() {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 dirty="0"/>
              <a:t>	double a, b, c;	//</a:t>
            </a:r>
            <a:r>
              <a:rPr lang="zh-CN" altLang="en-US" sz="2000" dirty="0"/>
              <a:t>三角形三边长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zh-CN" altLang="en-US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"Please input the side lengths of a triangle: ";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 &gt;&gt; a &gt;&gt; b &gt;&gt; c;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0070C0"/>
                </a:solidFill>
              </a:rPr>
              <a:t>try</a:t>
            </a:r>
            <a:r>
              <a:rPr lang="en-US" altLang="zh-CN" sz="2000" dirty="0"/>
              <a:t> {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 dirty="0"/>
              <a:t>		double s = area(a, b, c);	//</a:t>
            </a:r>
            <a:r>
              <a:rPr lang="zh-CN" altLang="en-US" sz="2000" dirty="0"/>
              <a:t>尝试计算三角形面积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zh-CN" altLang="en-US" sz="2000" dirty="0"/>
              <a:t>	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"Area: " &lt;&lt; s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 dirty="0"/>
              <a:t>	} </a:t>
            </a:r>
            <a:r>
              <a:rPr lang="en-US" altLang="zh-CN" sz="2000" dirty="0">
                <a:solidFill>
                  <a:srgbClr val="0070C0"/>
                </a:solidFill>
              </a:rPr>
              <a:t>catch</a:t>
            </a:r>
            <a:r>
              <a:rPr lang="en-US" altLang="zh-CN" sz="2000" dirty="0"/>
              <a:t> (exception &amp;e) {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"Error: " &lt;&lt; </a:t>
            </a:r>
            <a:r>
              <a:rPr lang="en-US" altLang="zh-CN" sz="2000" dirty="0" err="1"/>
              <a:t>e.what</a:t>
            </a:r>
            <a:r>
              <a:rPr lang="en-US" altLang="zh-CN" sz="2000" dirty="0"/>
              <a:t>()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 dirty="0"/>
              <a:t>	}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 dirty="0"/>
              <a:t>	return 0;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 dirty="0"/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6975866" cy="864096"/>
          </a:xfrm>
        </p:spPr>
        <p:txBody>
          <a:bodyPr/>
          <a:lstStyle/>
          <a:p>
            <a:pPr eaLnBrk="1" hangingPunct="1"/>
            <a:r>
              <a:rPr lang="zh-CN" altLang="en-US" sz="2600" dirty="0"/>
              <a:t>例</a:t>
            </a:r>
            <a:r>
              <a:rPr lang="en-US" altLang="zh-CN" sz="2600" dirty="0"/>
              <a:t>12-3 </a:t>
            </a:r>
            <a:r>
              <a:rPr lang="zh-CN" altLang="en-US" sz="2600" dirty="0"/>
              <a:t>三角形面积计算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136904" cy="5092352"/>
          </a:xfrm>
          <a:noFill/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n-US" altLang="zh-CN" sz="2000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000" dirty="0"/>
              <a:t>运行结果</a:t>
            </a:r>
            <a:r>
              <a:rPr lang="en-US" altLang="zh-CN" sz="2000" dirty="0"/>
              <a:t>1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000" dirty="0"/>
              <a:t>Please input the side lengths of a triangle: </a:t>
            </a:r>
            <a:r>
              <a:rPr lang="en-US" sz="2000" u="sng" dirty="0"/>
              <a:t>3 4 5</a:t>
            </a:r>
            <a:endParaRPr lang="zh-CN" altLang="en-US" sz="2000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000" dirty="0"/>
              <a:t>Area: 6</a:t>
            </a:r>
            <a:endParaRPr lang="zh-CN" altLang="en-US" sz="2000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000" dirty="0"/>
              <a:t>运行结果</a:t>
            </a:r>
            <a:r>
              <a:rPr lang="en-US" sz="2000" dirty="0"/>
              <a:t>2</a:t>
            </a:r>
            <a:r>
              <a:rPr lang="zh-CN" altLang="en-US" sz="2000" dirty="0"/>
              <a:t>：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000" dirty="0"/>
              <a:t>Please input the side lengths of a triangle: </a:t>
            </a:r>
            <a:r>
              <a:rPr lang="en-US" sz="2000" u="sng" dirty="0"/>
              <a:t>0 5 5</a:t>
            </a:r>
            <a:endParaRPr lang="zh-CN" altLang="en-US" sz="2000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000" dirty="0"/>
              <a:t>Error: the side length should be positive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000" dirty="0"/>
              <a:t>运行结果</a:t>
            </a:r>
            <a:r>
              <a:rPr lang="en-US" altLang="zh-CN" sz="2000" dirty="0"/>
              <a:t>2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000" dirty="0"/>
              <a:t>Please input the side lengths of a triangle: </a:t>
            </a:r>
            <a:r>
              <a:rPr lang="en-US" sz="2000" u="sng" dirty="0"/>
              <a:t>1 2 4</a:t>
            </a:r>
            <a:endParaRPr lang="zh-CN" altLang="en-US" sz="2000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000" dirty="0"/>
              <a:t>Error: the side length should fit the triangle </a:t>
            </a:r>
            <a:r>
              <a:rPr lang="en-US" sz="2000" dirty="0" err="1"/>
              <a:t>inequation</a:t>
            </a:r>
            <a:endParaRPr lang="en-US" sz="2000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000" dirty="0"/>
              <a:t>   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异常处理的思想与程序实现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9377363" y="1588"/>
            <a:ext cx="1016000" cy="3667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03A3DB6-D0AC-43F6-98B4-B2FF4CEF422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69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456962" y="188640"/>
            <a:ext cx="8230076" cy="1066800"/>
          </a:xfrm>
        </p:spPr>
        <p:txBody>
          <a:bodyPr/>
          <a:lstStyle/>
          <a:p>
            <a:r>
              <a:rPr lang="zh-CN" altLang="en-US" dirty="0"/>
              <a:t>异常处理的基本思想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A6770D1-0C71-4CBC-8275-441D9A652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0918B-34F6-491C-9CA5-A31ADB96DE44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19459" name="Group 37"/>
          <p:cNvGrpSpPr>
            <a:grpSpLocks/>
          </p:cNvGrpSpPr>
          <p:nvPr/>
        </p:nvGrpSpPr>
        <p:grpSpPr bwMode="auto">
          <a:xfrm>
            <a:off x="1403350" y="1539603"/>
            <a:ext cx="5645150" cy="3524250"/>
            <a:chOff x="1344" y="1296"/>
            <a:chExt cx="3216" cy="2730"/>
          </a:xfrm>
        </p:grpSpPr>
        <p:sp>
          <p:nvSpPr>
            <p:cNvPr id="19460" name="Text Box 21"/>
            <p:cNvSpPr txBox="1">
              <a:spLocks noChangeArrowheads="1"/>
            </p:cNvSpPr>
            <p:nvPr/>
          </p:nvSpPr>
          <p:spPr bwMode="auto">
            <a:xfrm>
              <a:off x="1907" y="1714"/>
              <a:ext cx="2137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 anchor="ctr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r>
                <a:rPr lang="en-US" altLang="zh-CN" sz="2200">
                  <a:latin typeface="微软雅黑" panose="020B0503020204020204" pitchFamily="34" charset="-122"/>
                  <a:ea typeface="微软雅黑" panose="020B0503020204020204" pitchFamily="34" charset="-122"/>
                </a:rPr>
                <a:t>f()</a:t>
              </a:r>
              <a:r>
                <a:rPr lang="zh-CN" altLang="en-US" sz="2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捕获并处理异常</a:t>
              </a:r>
            </a:p>
          </p:txBody>
        </p:sp>
        <p:sp>
          <p:nvSpPr>
            <p:cNvPr id="19461" name="Text Box 22"/>
            <p:cNvSpPr txBox="1">
              <a:spLocks noChangeArrowheads="1"/>
            </p:cNvSpPr>
            <p:nvPr/>
          </p:nvSpPr>
          <p:spPr bwMode="auto">
            <a:xfrm>
              <a:off x="1907" y="3686"/>
              <a:ext cx="2137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 anchor="ctr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r>
                <a:rPr lang="en-US" altLang="zh-CN" sz="2200">
                  <a:latin typeface="微软雅黑" panose="020B0503020204020204" pitchFamily="34" charset="-122"/>
                  <a:ea typeface="微软雅黑" panose="020B0503020204020204" pitchFamily="34" charset="-122"/>
                </a:rPr>
                <a:t>h()   </a:t>
              </a:r>
              <a:r>
                <a:rPr lang="zh-CN" altLang="en-US" sz="2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引发异常</a:t>
              </a:r>
            </a:p>
          </p:txBody>
        </p:sp>
        <p:sp>
          <p:nvSpPr>
            <p:cNvPr id="19462" name="Text Box 23"/>
            <p:cNvSpPr txBox="1">
              <a:spLocks noChangeArrowheads="1"/>
            </p:cNvSpPr>
            <p:nvPr/>
          </p:nvSpPr>
          <p:spPr bwMode="auto">
            <a:xfrm>
              <a:off x="1907" y="2993"/>
              <a:ext cx="2137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 anchor="ctr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r>
                <a:rPr lang="en-US" altLang="zh-CN" sz="2200">
                  <a:latin typeface="微软雅黑" panose="020B0503020204020204" pitchFamily="34" charset="-122"/>
                  <a:ea typeface="微软雅黑" panose="020B0503020204020204" pitchFamily="34" charset="-122"/>
                </a:rPr>
                <a:t>g()</a:t>
              </a:r>
            </a:p>
          </p:txBody>
        </p:sp>
        <p:sp>
          <p:nvSpPr>
            <p:cNvPr id="19463" name="Line 24"/>
            <p:cNvSpPr>
              <a:spLocks noChangeShapeType="1"/>
            </p:cNvSpPr>
            <p:nvPr/>
          </p:nvSpPr>
          <p:spPr bwMode="auto">
            <a:xfrm>
              <a:off x="2313" y="1409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 anchor="ctr"/>
            <a:lstStyle/>
            <a:p>
              <a:endParaRPr lang="zh-CN" altLang="en-US"/>
            </a:p>
          </p:txBody>
        </p:sp>
        <p:sp>
          <p:nvSpPr>
            <p:cNvPr id="19464" name="Line 25"/>
            <p:cNvSpPr>
              <a:spLocks noChangeShapeType="1"/>
            </p:cNvSpPr>
            <p:nvPr/>
          </p:nvSpPr>
          <p:spPr bwMode="auto">
            <a:xfrm>
              <a:off x="2313" y="2113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 anchor="ctr"/>
            <a:lstStyle/>
            <a:p>
              <a:endParaRPr lang="zh-CN" altLang="en-US"/>
            </a:p>
          </p:txBody>
        </p:sp>
        <p:sp>
          <p:nvSpPr>
            <p:cNvPr id="19465" name="Line 26"/>
            <p:cNvSpPr>
              <a:spLocks noChangeShapeType="1"/>
            </p:cNvSpPr>
            <p:nvPr/>
          </p:nvSpPr>
          <p:spPr bwMode="auto">
            <a:xfrm>
              <a:off x="2313" y="2712"/>
              <a:ext cx="0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 anchor="ctr"/>
            <a:lstStyle/>
            <a:p>
              <a:endParaRPr lang="zh-CN" altLang="en-US"/>
            </a:p>
          </p:txBody>
        </p:sp>
        <p:sp>
          <p:nvSpPr>
            <p:cNvPr id="19466" name="Line 27"/>
            <p:cNvSpPr>
              <a:spLocks noChangeShapeType="1"/>
            </p:cNvSpPr>
            <p:nvPr/>
          </p:nvSpPr>
          <p:spPr bwMode="auto">
            <a:xfrm>
              <a:off x="2312" y="3404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 anchor="ctr"/>
            <a:lstStyle/>
            <a:p>
              <a:endParaRPr lang="zh-CN" altLang="en-US"/>
            </a:p>
          </p:txBody>
        </p:sp>
        <p:sp>
          <p:nvSpPr>
            <p:cNvPr id="19467" name="Line 28"/>
            <p:cNvSpPr>
              <a:spLocks noChangeShapeType="1"/>
            </p:cNvSpPr>
            <p:nvPr/>
          </p:nvSpPr>
          <p:spPr bwMode="auto">
            <a:xfrm>
              <a:off x="3562" y="3392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 anchor="ctr"/>
            <a:lstStyle/>
            <a:p>
              <a:endParaRPr lang="zh-CN" altLang="en-US"/>
            </a:p>
          </p:txBody>
        </p:sp>
        <p:sp>
          <p:nvSpPr>
            <p:cNvPr id="19468" name="Line 29"/>
            <p:cNvSpPr>
              <a:spLocks noChangeShapeType="1"/>
            </p:cNvSpPr>
            <p:nvPr/>
          </p:nvSpPr>
          <p:spPr bwMode="auto">
            <a:xfrm>
              <a:off x="3562" y="2712"/>
              <a:ext cx="0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 anchor="ctr"/>
            <a:lstStyle/>
            <a:p>
              <a:endParaRPr lang="zh-CN" altLang="en-US"/>
            </a:p>
          </p:txBody>
        </p:sp>
        <p:sp>
          <p:nvSpPr>
            <p:cNvPr id="19469" name="Line 30"/>
            <p:cNvSpPr>
              <a:spLocks noChangeShapeType="1"/>
            </p:cNvSpPr>
            <p:nvPr/>
          </p:nvSpPr>
          <p:spPr bwMode="auto">
            <a:xfrm>
              <a:off x="3562" y="2090"/>
              <a:ext cx="0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 anchor="ctr"/>
            <a:lstStyle/>
            <a:p>
              <a:endParaRPr lang="zh-CN" altLang="en-US"/>
            </a:p>
          </p:txBody>
        </p:sp>
        <p:sp>
          <p:nvSpPr>
            <p:cNvPr id="19470" name="Line 31"/>
            <p:cNvSpPr>
              <a:spLocks noChangeShapeType="1"/>
            </p:cNvSpPr>
            <p:nvPr/>
          </p:nvSpPr>
          <p:spPr bwMode="auto">
            <a:xfrm>
              <a:off x="3562" y="1421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 anchor="ctr"/>
            <a:lstStyle/>
            <a:p>
              <a:endParaRPr lang="zh-CN" altLang="en-US"/>
            </a:p>
          </p:txBody>
        </p:sp>
        <p:sp>
          <p:nvSpPr>
            <p:cNvPr id="19471" name="Text Box 32"/>
            <p:cNvSpPr txBox="1">
              <a:spLocks noChangeArrowheads="1"/>
            </p:cNvSpPr>
            <p:nvPr/>
          </p:nvSpPr>
          <p:spPr bwMode="auto">
            <a:xfrm>
              <a:off x="2025" y="2336"/>
              <a:ext cx="1855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20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</p:txBody>
        </p:sp>
        <p:sp>
          <p:nvSpPr>
            <p:cNvPr id="19472" name="Text Box 33"/>
            <p:cNvSpPr txBox="1">
              <a:spLocks noChangeArrowheads="1"/>
            </p:cNvSpPr>
            <p:nvPr/>
          </p:nvSpPr>
          <p:spPr bwMode="auto">
            <a:xfrm>
              <a:off x="2486" y="1296"/>
              <a:ext cx="987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调用者</a:t>
              </a:r>
            </a:p>
          </p:txBody>
        </p:sp>
        <p:sp>
          <p:nvSpPr>
            <p:cNvPr id="19473" name="Text Box 34"/>
            <p:cNvSpPr txBox="1">
              <a:spLocks noChangeArrowheads="1"/>
            </p:cNvSpPr>
            <p:nvPr/>
          </p:nvSpPr>
          <p:spPr bwMode="auto">
            <a:xfrm>
              <a:off x="3492" y="2430"/>
              <a:ext cx="106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异常传播方向</a:t>
              </a:r>
            </a:p>
          </p:txBody>
        </p:sp>
        <p:sp>
          <p:nvSpPr>
            <p:cNvPr id="19474" name="Text Box 35"/>
            <p:cNvSpPr txBox="1">
              <a:spLocks noChangeArrowheads="1"/>
            </p:cNvSpPr>
            <p:nvPr/>
          </p:nvSpPr>
          <p:spPr bwMode="auto">
            <a:xfrm>
              <a:off x="1344" y="2430"/>
              <a:ext cx="986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调用关系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103980" y="-14759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 dirty="0"/>
              <a:t>异常处理的语法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2150" y="2019550"/>
            <a:ext cx="3687762" cy="46085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56032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kumimoji="0" lang="zh-CN" altLang="en-US" sz="2200" dirty="0">
                <a:latin typeface="微软雅黑" pitchFamily="34" charset="-122"/>
                <a:ea typeface="微软雅黑" pitchFamily="34" charset="-122"/>
              </a:rPr>
              <a:t>抛掷异常的程序段</a:t>
            </a:r>
            <a:endParaRPr kumimoji="0" lang="zh-CN" altLang="en-US" sz="2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marL="658368" lvl="1" indent="-246888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kumimoji="0" lang="en-US" altLang="zh-CN" sz="2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......</a:t>
            </a:r>
          </a:p>
          <a:p>
            <a:pPr marL="658368" lvl="1" indent="-246888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kumimoji="0" lang="en-US" altLang="zh-CN" sz="2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throw </a:t>
            </a:r>
            <a:r>
              <a:rPr kumimoji="0" lang="zh-CN" altLang="en-US" sz="2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kumimoji="0" lang="en-US" altLang="zh-CN" sz="2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marL="658368" lvl="1" indent="-246888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kumimoji="0" lang="en-US" altLang="zh-CN" sz="2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......</a:t>
            </a:r>
          </a:p>
          <a:p>
            <a:pPr marL="658368" lvl="1" indent="-246888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endParaRPr kumimoji="0" lang="en-US" altLang="zh-CN" sz="26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538663" y="2500313"/>
            <a:ext cx="5372100" cy="4114800"/>
          </a:xfrm>
          <a:prstGeom prst="rect">
            <a:avLst/>
          </a:prstGeom>
        </p:spPr>
        <p:txBody>
          <a:bodyPr/>
          <a:lstStyle/>
          <a:p>
            <a:pPr marL="365760" indent="-256032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kumimoji="0" lang="en-US" altLang="zh-CN" sz="26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3779912" y="1681610"/>
            <a:ext cx="0" cy="3567113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871160" y="1867044"/>
            <a:ext cx="5171580" cy="3793509"/>
          </a:xfrm>
        </p:spPr>
        <p:txBody>
          <a:bodyPr>
            <a:noAutofit/>
          </a:bodyPr>
          <a:lstStyle/>
          <a:p>
            <a:pPr marL="365760" indent="-256032" eaLnBrk="1" fontAlgn="auto" hangingPunct="1">
              <a:spcBef>
                <a:spcPct val="15000"/>
              </a:spcBef>
              <a:spcAft>
                <a:spcPts val="6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000" dirty="0">
                <a:latin typeface="Consolas" pitchFamily="49" charset="0"/>
              </a:rPr>
              <a:t>若某段程序中发现了不能处理异常，可使用</a:t>
            </a:r>
            <a:r>
              <a:rPr lang="en-US" altLang="zh-CN" sz="2000" dirty="0">
                <a:latin typeface="Consolas" pitchFamily="49" charset="0"/>
              </a:rPr>
              <a:t>throw</a:t>
            </a:r>
            <a:r>
              <a:rPr lang="zh-CN" altLang="en-US" sz="2000" dirty="0">
                <a:latin typeface="Consolas" pitchFamily="49" charset="0"/>
              </a:rPr>
              <a:t>表达式抛出这个异常，将异常抛给调用者。</a:t>
            </a:r>
            <a:endParaRPr lang="en-US" altLang="zh-CN" sz="2000" dirty="0">
              <a:latin typeface="Consolas" pitchFamily="49" charset="0"/>
            </a:endParaRPr>
          </a:p>
          <a:p>
            <a:pPr marL="365760" indent="-256032" eaLnBrk="1" fontAlgn="auto" hangingPunct="1">
              <a:spcBef>
                <a:spcPct val="15000"/>
              </a:spcBef>
              <a:spcAft>
                <a:spcPts val="6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altLang="zh-CN" sz="2000" dirty="0">
                <a:latin typeface="Consolas" pitchFamily="49" charset="0"/>
              </a:rPr>
              <a:t>throw</a:t>
            </a:r>
            <a:r>
              <a:rPr lang="zh-CN" altLang="en-US" sz="2000" dirty="0">
                <a:latin typeface="Consolas" pitchFamily="49" charset="0"/>
              </a:rPr>
              <a:t>的操作数表示异常类型语法上与</a:t>
            </a:r>
            <a:r>
              <a:rPr lang="en-US" altLang="zh-CN" sz="2000" dirty="0">
                <a:latin typeface="Consolas" pitchFamily="49" charset="0"/>
              </a:rPr>
              <a:t>return</a:t>
            </a:r>
            <a:r>
              <a:rPr lang="zh-CN" altLang="en-US" sz="2000" dirty="0">
                <a:latin typeface="Consolas" pitchFamily="49" charset="0"/>
              </a:rPr>
              <a:t>语句的操作数相似。</a:t>
            </a:r>
            <a:endParaRPr lang="en-US" altLang="zh-CN" sz="2000" dirty="0">
              <a:latin typeface="Consolas" pitchFamily="49" charset="0"/>
            </a:endParaRPr>
          </a:p>
          <a:p>
            <a:pPr marL="365760" indent="-256032" eaLnBrk="1" fontAlgn="auto" hangingPunct="1">
              <a:spcBef>
                <a:spcPct val="15000"/>
              </a:spcBef>
              <a:spcAft>
                <a:spcPts val="6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000" dirty="0">
                <a:latin typeface="Consolas" pitchFamily="49" charset="0"/>
              </a:rPr>
              <a:t>如果程序中有多种异常要抛出，须使用不同的操作数类型来互相区别。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1D13797-48AC-41DC-9F57-8C2A5570D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0918B-34F6-491C-9CA5-A31ADB96DE4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3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101260" y="-84426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 dirty="0"/>
              <a:t>异常处理的语法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-144355" y="1412776"/>
            <a:ext cx="3924267" cy="46085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56032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kumimoji="0" lang="zh-CN" altLang="en-US" sz="2200" dirty="0">
                <a:latin typeface="微软雅黑" pitchFamily="34" charset="-122"/>
                <a:ea typeface="微软雅黑" pitchFamily="34" charset="-122"/>
              </a:rPr>
              <a:t>捕获并处理异常的程序段</a:t>
            </a:r>
          </a:p>
          <a:p>
            <a:pPr marL="658368" lvl="1" indent="-246888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kumimoji="0" lang="en-US" altLang="zh-CN" sz="2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try</a:t>
            </a:r>
          </a:p>
          <a:p>
            <a:pPr marL="658368" lvl="1" indent="-246888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kumimoji="0" lang="en-US" altLang="zh-CN" sz="2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kumimoji="0" lang="zh-CN" altLang="en-US" sz="2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复合语句</a:t>
            </a:r>
          </a:p>
          <a:p>
            <a:pPr marL="658368" lvl="1" indent="-246888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kumimoji="0" lang="en-US" altLang="zh-CN" sz="2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catch</a:t>
            </a:r>
            <a:r>
              <a:rPr kumimoji="0" lang="zh-CN" altLang="en-US" sz="2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（异常声明）</a:t>
            </a:r>
          </a:p>
          <a:p>
            <a:pPr marL="658368" lvl="1" indent="-246888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kumimoji="0" lang="zh-CN" altLang="en-US" sz="2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  复合语句</a:t>
            </a:r>
          </a:p>
          <a:p>
            <a:pPr marL="658368" lvl="1" indent="-246888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kumimoji="0" lang="en-US" altLang="zh-CN" sz="2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catch</a:t>
            </a:r>
            <a:r>
              <a:rPr kumimoji="0" lang="zh-CN" altLang="en-US" sz="2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（异常声明）</a:t>
            </a:r>
          </a:p>
          <a:p>
            <a:pPr marL="658368" lvl="1" indent="-246888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kumimoji="0" lang="zh-CN" altLang="en-US" sz="2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  复合语句</a:t>
            </a:r>
          </a:p>
          <a:p>
            <a:pPr marL="658368" lvl="1" indent="-246888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kumimoji="0" lang="zh-CN" altLang="en-US" sz="2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kumimoji="0" lang="en-US" altLang="zh-CN" sz="2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marL="658368" lvl="1" indent="-246888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endParaRPr kumimoji="0" lang="en-US" altLang="zh-CN" sz="2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538663" y="2500313"/>
            <a:ext cx="5372100" cy="4114800"/>
          </a:xfrm>
          <a:prstGeom prst="rect">
            <a:avLst/>
          </a:prstGeom>
        </p:spPr>
        <p:txBody>
          <a:bodyPr/>
          <a:lstStyle/>
          <a:p>
            <a:pPr marL="365760" indent="-256032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kumimoji="0" lang="en-US" altLang="zh-CN" sz="26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3707904" y="1412776"/>
            <a:ext cx="0" cy="3567113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线形标注 1(无边框) 9"/>
          <p:cNvSpPr>
            <a:spLocks/>
          </p:cNvSpPr>
          <p:nvPr/>
        </p:nvSpPr>
        <p:spPr bwMode="auto">
          <a:xfrm>
            <a:off x="1979712" y="1844824"/>
            <a:ext cx="1430338" cy="357188"/>
          </a:xfrm>
          <a:prstGeom prst="callout1">
            <a:avLst>
              <a:gd name="adj1" fmla="val 135003"/>
              <a:gd name="adj2" fmla="val -22423"/>
              <a:gd name="adj3" fmla="val 78505"/>
              <a:gd name="adj4" fmla="val 28147"/>
            </a:avLst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400">
                <a:solidFill>
                  <a:schemeClr val="tx1"/>
                </a:solidFill>
                <a:latin typeface="碳化硅黑体二" pitchFamily="2" charset="-122"/>
                <a:ea typeface="碳化硅黑体二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000">
                <a:solidFill>
                  <a:schemeClr val="accent1"/>
                </a:solidFill>
                <a:latin typeface="碳化硅黑体二" pitchFamily="2" charset="-122"/>
                <a:ea typeface="碳化硅黑体二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>
                <a:solidFill>
                  <a:schemeClr val="accent1"/>
                </a:solidFill>
                <a:latin typeface="碳化硅黑体二" pitchFamily="2" charset="-122"/>
                <a:ea typeface="碳化硅黑体二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>
                <a:solidFill>
                  <a:schemeClr val="accent1"/>
                </a:solidFill>
                <a:latin typeface="碳化硅黑体二" pitchFamily="2" charset="-122"/>
                <a:ea typeface="碳化硅黑体二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>
                <a:solidFill>
                  <a:srgbClr val="A04DA3"/>
                </a:solidFill>
                <a:latin typeface="碳化硅黑体二" pitchFamily="2" charset="-122"/>
                <a:ea typeface="碳化硅黑体二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>
                <a:solidFill>
                  <a:srgbClr val="A04DA3"/>
                </a:solidFill>
                <a:latin typeface="碳化硅黑体二" pitchFamily="2" charset="-122"/>
                <a:ea typeface="碳化硅黑体二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>
                <a:solidFill>
                  <a:srgbClr val="A04DA3"/>
                </a:solidFill>
                <a:latin typeface="碳化硅黑体二" pitchFamily="2" charset="-122"/>
                <a:ea typeface="碳化硅黑体二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>
                <a:solidFill>
                  <a:srgbClr val="A04DA3"/>
                </a:solidFill>
                <a:latin typeface="碳化硅黑体二" pitchFamily="2" charset="-122"/>
                <a:ea typeface="碳化硅黑体二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>
                <a:solidFill>
                  <a:srgbClr val="A04DA3"/>
                </a:solidFill>
                <a:latin typeface="碳化硅黑体二" pitchFamily="2" charset="-122"/>
                <a:ea typeface="碳化硅黑体二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Consolas" panose="020B0609020204030204" pitchFamily="49" charset="0"/>
                <a:ea typeface="隶书" panose="02010509060101010101" pitchFamily="49" charset="-122"/>
              </a:rPr>
              <a:t>保护段</a:t>
            </a:r>
          </a:p>
        </p:txBody>
      </p:sp>
      <p:sp>
        <p:nvSpPr>
          <p:cNvPr id="20488" name="线形标注 1(无边框) 10"/>
          <p:cNvSpPr>
            <a:spLocks/>
          </p:cNvSpPr>
          <p:nvPr/>
        </p:nvSpPr>
        <p:spPr bwMode="auto">
          <a:xfrm>
            <a:off x="1976955" y="2832637"/>
            <a:ext cx="1739900" cy="290512"/>
          </a:xfrm>
          <a:prstGeom prst="callout1">
            <a:avLst>
              <a:gd name="adj1" fmla="val 120946"/>
              <a:gd name="adj2" fmla="val -6085"/>
              <a:gd name="adj3" fmla="val 97236"/>
              <a:gd name="adj4" fmla="val 18153"/>
            </a:avLst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400">
                <a:solidFill>
                  <a:schemeClr val="tx1"/>
                </a:solidFill>
                <a:latin typeface="碳化硅黑体二" pitchFamily="2" charset="-122"/>
                <a:ea typeface="碳化硅黑体二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000">
                <a:solidFill>
                  <a:schemeClr val="accent1"/>
                </a:solidFill>
                <a:latin typeface="碳化硅黑体二" pitchFamily="2" charset="-122"/>
                <a:ea typeface="碳化硅黑体二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>
                <a:solidFill>
                  <a:schemeClr val="accent1"/>
                </a:solidFill>
                <a:latin typeface="碳化硅黑体二" pitchFamily="2" charset="-122"/>
                <a:ea typeface="碳化硅黑体二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>
                <a:solidFill>
                  <a:schemeClr val="accent1"/>
                </a:solidFill>
                <a:latin typeface="碳化硅黑体二" pitchFamily="2" charset="-122"/>
                <a:ea typeface="碳化硅黑体二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>
                <a:solidFill>
                  <a:srgbClr val="A04DA3"/>
                </a:solidFill>
                <a:latin typeface="碳化硅黑体二" pitchFamily="2" charset="-122"/>
                <a:ea typeface="碳化硅黑体二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>
                <a:solidFill>
                  <a:srgbClr val="A04DA3"/>
                </a:solidFill>
                <a:latin typeface="碳化硅黑体二" pitchFamily="2" charset="-122"/>
                <a:ea typeface="碳化硅黑体二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>
                <a:solidFill>
                  <a:srgbClr val="A04DA3"/>
                </a:solidFill>
                <a:latin typeface="碳化硅黑体二" pitchFamily="2" charset="-122"/>
                <a:ea typeface="碳化硅黑体二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>
                <a:solidFill>
                  <a:srgbClr val="A04DA3"/>
                </a:solidFill>
                <a:latin typeface="碳化硅黑体二" pitchFamily="2" charset="-122"/>
                <a:ea typeface="碳化硅黑体二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>
                <a:solidFill>
                  <a:srgbClr val="A04DA3"/>
                </a:solidFill>
                <a:latin typeface="碳化硅黑体二" pitchFamily="2" charset="-122"/>
                <a:ea typeface="碳化硅黑体二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Consolas" panose="020B0609020204030204" pitchFamily="49" charset="0"/>
                <a:ea typeface="隶书" panose="02010509060101010101" pitchFamily="49" charset="-122"/>
              </a:rPr>
              <a:t>异常处理程序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600400" y="836711"/>
            <a:ext cx="5508104" cy="4895850"/>
          </a:xfrm>
        </p:spPr>
        <p:txBody>
          <a:bodyPr>
            <a:noAutofit/>
          </a:bodyPr>
          <a:lstStyle/>
          <a:p>
            <a:pPr marL="365760" indent="-256032" eaLnBrk="1" fontAlgn="auto" hangingPunct="1">
              <a:spcBef>
                <a:spcPct val="15000"/>
              </a:spcBef>
              <a:spcAft>
                <a:spcPts val="6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1800" dirty="0">
                <a:latin typeface="Consolas" pitchFamily="49" charset="0"/>
              </a:rPr>
              <a:t>将可能抛出异常的程序段嵌在</a:t>
            </a:r>
            <a:r>
              <a:rPr lang="en-US" altLang="zh-CN" sz="1800" dirty="0">
                <a:latin typeface="Consolas" pitchFamily="49" charset="0"/>
              </a:rPr>
              <a:t>try</a:t>
            </a:r>
            <a:r>
              <a:rPr lang="zh-CN" altLang="en-US" sz="1800" dirty="0">
                <a:latin typeface="Consolas" pitchFamily="49" charset="0"/>
              </a:rPr>
              <a:t>块之中。通过正常的顺序执行到达</a:t>
            </a:r>
            <a:r>
              <a:rPr lang="en-US" altLang="zh-CN" sz="1800" dirty="0">
                <a:latin typeface="Consolas" pitchFamily="49" charset="0"/>
              </a:rPr>
              <a:t>try</a:t>
            </a:r>
            <a:r>
              <a:rPr lang="zh-CN" altLang="en-US" sz="1800" dirty="0">
                <a:latin typeface="Consolas" pitchFamily="49" charset="0"/>
              </a:rPr>
              <a:t>语句，然后执行</a:t>
            </a:r>
            <a:r>
              <a:rPr lang="en-US" altLang="zh-CN" sz="1800" dirty="0">
                <a:latin typeface="Consolas" pitchFamily="49" charset="0"/>
              </a:rPr>
              <a:t>try</a:t>
            </a:r>
            <a:r>
              <a:rPr lang="zh-CN" altLang="en-US" sz="1800" dirty="0">
                <a:latin typeface="Consolas" pitchFamily="49" charset="0"/>
              </a:rPr>
              <a:t>块内的保护段。</a:t>
            </a:r>
          </a:p>
          <a:p>
            <a:pPr marL="365760" indent="-256032" eaLnBrk="1" fontAlgn="auto" hangingPunct="1">
              <a:spcBef>
                <a:spcPct val="15000"/>
              </a:spcBef>
              <a:spcAft>
                <a:spcPts val="6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1800" dirty="0">
                <a:latin typeface="Consolas" pitchFamily="49" charset="0"/>
              </a:rPr>
              <a:t>如果在保护段执行期间没有引起异常，那么跟在</a:t>
            </a:r>
            <a:r>
              <a:rPr lang="en-US" altLang="zh-CN" sz="1800" dirty="0">
                <a:latin typeface="Consolas" pitchFamily="49" charset="0"/>
              </a:rPr>
              <a:t>try</a:t>
            </a:r>
            <a:r>
              <a:rPr lang="zh-CN" altLang="en-US" sz="1800" dirty="0">
                <a:latin typeface="Consolas" pitchFamily="49" charset="0"/>
              </a:rPr>
              <a:t>块后的</a:t>
            </a:r>
            <a:r>
              <a:rPr lang="en-US" altLang="zh-CN" sz="1800" dirty="0">
                <a:latin typeface="Consolas" pitchFamily="49" charset="0"/>
              </a:rPr>
              <a:t>catch</a:t>
            </a:r>
            <a:r>
              <a:rPr lang="zh-CN" altLang="en-US" sz="1800" dirty="0">
                <a:latin typeface="Consolas" pitchFamily="49" charset="0"/>
              </a:rPr>
              <a:t>子句就不执行。程序从</a:t>
            </a:r>
            <a:r>
              <a:rPr lang="en-US" altLang="zh-CN" sz="1800" dirty="0">
                <a:latin typeface="Consolas" pitchFamily="49" charset="0"/>
              </a:rPr>
              <a:t>try</a:t>
            </a:r>
            <a:r>
              <a:rPr lang="zh-CN" altLang="en-US" sz="1800" dirty="0">
                <a:latin typeface="Consolas" pitchFamily="49" charset="0"/>
              </a:rPr>
              <a:t>块后的最后一个</a:t>
            </a:r>
            <a:r>
              <a:rPr lang="en-US" altLang="zh-CN" sz="1800" dirty="0">
                <a:latin typeface="Consolas" pitchFamily="49" charset="0"/>
              </a:rPr>
              <a:t>catch</a:t>
            </a:r>
            <a:r>
              <a:rPr lang="zh-CN" altLang="en-US" sz="1800" dirty="0">
                <a:latin typeface="Consolas" pitchFamily="49" charset="0"/>
              </a:rPr>
              <a:t>子句后面的语句继续执行。</a:t>
            </a:r>
          </a:p>
          <a:p>
            <a:pPr marL="365760" indent="-256032" eaLnBrk="1" fontAlgn="auto" hangingPunct="1">
              <a:spcBef>
                <a:spcPct val="15000"/>
              </a:spcBef>
              <a:spcAft>
                <a:spcPts val="6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altLang="zh-CN" sz="1800" dirty="0">
                <a:latin typeface="Consolas" pitchFamily="49" charset="0"/>
              </a:rPr>
              <a:t>catch</a:t>
            </a:r>
            <a:r>
              <a:rPr lang="zh-CN" altLang="en-US" sz="1800" dirty="0">
                <a:latin typeface="Consolas" pitchFamily="49" charset="0"/>
              </a:rPr>
              <a:t>捕获由</a:t>
            </a:r>
            <a:r>
              <a:rPr lang="en-US" altLang="zh-CN" sz="1800" dirty="0">
                <a:latin typeface="Consolas" pitchFamily="49" charset="0"/>
              </a:rPr>
              <a:t>throw</a:t>
            </a:r>
            <a:r>
              <a:rPr lang="zh-CN" altLang="en-US" sz="1800" dirty="0">
                <a:latin typeface="Consolas" pitchFamily="49" charset="0"/>
              </a:rPr>
              <a:t>表达式抛出的异常。异常声明部分指明了子句处理的异常的类型和异常参数名称（与函数形参类似）。子句按其在</a:t>
            </a:r>
            <a:r>
              <a:rPr lang="en-US" altLang="zh-CN" sz="1800" dirty="0">
                <a:latin typeface="Consolas" pitchFamily="49" charset="0"/>
              </a:rPr>
              <a:t>try</a:t>
            </a:r>
            <a:r>
              <a:rPr lang="zh-CN" altLang="en-US" sz="1800" dirty="0">
                <a:latin typeface="Consolas" pitchFamily="49" charset="0"/>
              </a:rPr>
              <a:t>块后出现的</a:t>
            </a:r>
            <a:r>
              <a:rPr lang="zh-CN" altLang="en-US" sz="1800" dirty="0">
                <a:solidFill>
                  <a:schemeClr val="accent3"/>
                </a:solidFill>
                <a:latin typeface="Consolas" pitchFamily="49" charset="0"/>
              </a:rPr>
              <a:t>顺序</a:t>
            </a:r>
            <a:r>
              <a:rPr lang="zh-CN" altLang="en-US" sz="1800" dirty="0">
                <a:latin typeface="Consolas" pitchFamily="49" charset="0"/>
              </a:rPr>
              <a:t>被检查。匹配的</a:t>
            </a:r>
            <a:r>
              <a:rPr lang="en-US" altLang="zh-CN" sz="1800" dirty="0">
                <a:latin typeface="Consolas" pitchFamily="49" charset="0"/>
              </a:rPr>
              <a:t>catch</a:t>
            </a:r>
            <a:r>
              <a:rPr lang="zh-CN" altLang="en-US" sz="1800" dirty="0">
                <a:latin typeface="Consolas" pitchFamily="49" charset="0"/>
              </a:rPr>
              <a:t>子句将捕获并处理异常（或继续抛掷异常）。如果异常类型是一个省略号（</a:t>
            </a:r>
            <a:r>
              <a:rPr lang="en-US" altLang="zh-CN" sz="1800" dirty="0">
                <a:latin typeface="Consolas" pitchFamily="49" charset="0"/>
              </a:rPr>
              <a:t>…</a:t>
            </a:r>
            <a:r>
              <a:rPr lang="zh-CN" altLang="en-US" sz="1800" dirty="0">
                <a:latin typeface="Consolas" pitchFamily="49" charset="0"/>
              </a:rPr>
              <a:t>）</a:t>
            </a:r>
            <a:r>
              <a:rPr lang="en-US" altLang="zh-CN" sz="1800" dirty="0">
                <a:latin typeface="Consolas" pitchFamily="49" charset="0"/>
              </a:rPr>
              <a:t>,catch</a:t>
            </a:r>
            <a:r>
              <a:rPr lang="zh-CN" altLang="en-US" sz="1800" dirty="0">
                <a:latin typeface="Consolas" pitchFamily="49" charset="0"/>
              </a:rPr>
              <a:t>子句会处理任何类型的异常。</a:t>
            </a:r>
          </a:p>
          <a:p>
            <a:pPr marL="365760" indent="-256032" eaLnBrk="1" fontAlgn="auto" hangingPunct="1">
              <a:spcBef>
                <a:spcPct val="15000"/>
              </a:spcBef>
              <a:spcAft>
                <a:spcPts val="6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1800" dirty="0">
                <a:latin typeface="Consolas" pitchFamily="49" charset="0"/>
              </a:rPr>
              <a:t>如果匹配的处理器未找到，则库函数</a:t>
            </a:r>
            <a:r>
              <a:rPr lang="en-US" altLang="zh-CN" sz="1800" dirty="0">
                <a:latin typeface="Consolas" pitchFamily="49" charset="0"/>
              </a:rPr>
              <a:t>terminate</a:t>
            </a:r>
            <a:r>
              <a:rPr lang="zh-CN" altLang="en-US" sz="1800" dirty="0">
                <a:latin typeface="Consolas" pitchFamily="49" charset="0"/>
              </a:rPr>
              <a:t>将被自动调用，其默认是调用</a:t>
            </a:r>
            <a:r>
              <a:rPr lang="en-US" altLang="zh-CN" sz="1800" dirty="0">
                <a:latin typeface="Consolas" pitchFamily="49" charset="0"/>
              </a:rPr>
              <a:t>abort</a:t>
            </a:r>
            <a:r>
              <a:rPr lang="zh-CN" altLang="en-US" sz="1800" dirty="0">
                <a:latin typeface="Consolas" pitchFamily="49" charset="0"/>
              </a:rPr>
              <a:t>终止程序。</a:t>
            </a:r>
            <a:endParaRPr lang="en-US" altLang="zh-CN" sz="1800" dirty="0">
              <a:latin typeface="Consolas" pitchFamily="49" charset="0"/>
            </a:endParaRPr>
          </a:p>
          <a:p>
            <a:pPr marL="365760" indent="-256032" eaLnBrk="1" fontAlgn="auto" hangingPunct="1">
              <a:spcBef>
                <a:spcPct val="15000"/>
              </a:spcBef>
              <a:spcAft>
                <a:spcPts val="6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1800" dirty="0">
                <a:latin typeface="Consolas" pitchFamily="49" charset="0"/>
              </a:rPr>
              <a:t>如果找到一个匹配的</a:t>
            </a:r>
            <a:r>
              <a:rPr lang="en-US" altLang="zh-CN" sz="1800" dirty="0">
                <a:latin typeface="Consolas" pitchFamily="49" charset="0"/>
              </a:rPr>
              <a:t>catch</a:t>
            </a:r>
            <a:r>
              <a:rPr lang="zh-CN" altLang="en-US" sz="1800" dirty="0">
                <a:latin typeface="Consolas" pitchFamily="49" charset="0"/>
              </a:rPr>
              <a:t>子句，则执行</a:t>
            </a:r>
            <a:r>
              <a:rPr lang="en-US" altLang="zh-CN" sz="1800" dirty="0">
                <a:latin typeface="Consolas" pitchFamily="49" charset="0"/>
              </a:rPr>
              <a:t>catch</a:t>
            </a:r>
            <a:r>
              <a:rPr lang="zh-CN" altLang="en-US" sz="1800" dirty="0">
                <a:latin typeface="Consolas" pitchFamily="49" charset="0"/>
              </a:rPr>
              <a:t>子句后的符合语句，</a:t>
            </a:r>
            <a:r>
              <a:rPr lang="zh-CN" altLang="en-US" sz="1800" dirty="0">
                <a:solidFill>
                  <a:schemeClr val="accent3"/>
                </a:solidFill>
                <a:latin typeface="Consolas" pitchFamily="49" charset="0"/>
              </a:rPr>
              <a:t>之后当前的</a:t>
            </a:r>
            <a:r>
              <a:rPr lang="en-US" altLang="zh-CN" sz="1800" dirty="0">
                <a:solidFill>
                  <a:schemeClr val="accent3"/>
                </a:solidFill>
                <a:latin typeface="Consolas" pitchFamily="49" charset="0"/>
              </a:rPr>
              <a:t>try</a:t>
            </a:r>
            <a:r>
              <a:rPr lang="zh-CN" altLang="en-US" sz="1800" dirty="0">
                <a:solidFill>
                  <a:schemeClr val="accent3"/>
                </a:solidFill>
                <a:latin typeface="Consolas" pitchFamily="49" charset="0"/>
              </a:rPr>
              <a:t>块执行完毕</a:t>
            </a:r>
            <a:r>
              <a:rPr lang="zh-CN" altLang="en-US" sz="1800" dirty="0">
                <a:latin typeface="Consolas" pitchFamily="49" charset="0"/>
              </a:rPr>
              <a:t>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1D13797-48AC-41DC-9F57-8C2A5570D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0918B-34F6-491C-9CA5-A31ADB96DE4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50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标题 1"/>
          <p:cNvSpPr>
            <a:spLocks noGrp="1"/>
          </p:cNvSpPr>
          <p:nvPr>
            <p:ph type="title"/>
          </p:nvPr>
        </p:nvSpPr>
        <p:spPr>
          <a:xfrm>
            <a:off x="5533055" y="-7168"/>
            <a:ext cx="3600400" cy="864096"/>
          </a:xfrm>
        </p:spPr>
        <p:txBody>
          <a:bodyPr/>
          <a:lstStyle/>
          <a:p>
            <a:r>
              <a:rPr lang="zh-CN" altLang="en-US" sz="2600" dirty="0"/>
              <a:t>例</a:t>
            </a:r>
            <a:r>
              <a:rPr lang="en-US" altLang="zh-CN" sz="2600" dirty="0"/>
              <a:t>12-1</a:t>
            </a:r>
            <a:r>
              <a:rPr lang="zh-CN" altLang="en-US" sz="2600" dirty="0"/>
              <a:t>处理除零异常</a:t>
            </a:r>
          </a:p>
        </p:txBody>
      </p:sp>
      <p:sp>
        <p:nvSpPr>
          <p:cNvPr id="21508" name="内容占位符 2"/>
          <p:cNvSpPr>
            <a:spLocks noGrp="1"/>
          </p:cNvSpPr>
          <p:nvPr>
            <p:ph idx="1"/>
          </p:nvPr>
        </p:nvSpPr>
        <p:spPr>
          <a:xfrm>
            <a:off x="-81000" y="260648"/>
            <a:ext cx="9306000" cy="5308376"/>
          </a:xfrm>
        </p:spPr>
        <p:txBody>
          <a:bodyPr/>
          <a:lstStyle/>
          <a:p>
            <a:r>
              <a:rPr lang="en-US" altLang="zh-CN" sz="1800" dirty="0"/>
              <a:t>//12_1.cpp</a:t>
            </a:r>
          </a:p>
          <a:p>
            <a:r>
              <a:rPr lang="en-US" altLang="zh-CN" sz="1800" dirty="0"/>
              <a:t>#include &lt;iostream&gt;</a:t>
            </a:r>
          </a:p>
          <a:p>
            <a:r>
              <a:rPr lang="en-US" altLang="zh-CN" sz="1800" dirty="0"/>
              <a:t>using namespace std;</a:t>
            </a:r>
          </a:p>
          <a:p>
            <a:r>
              <a:rPr lang="en-US" altLang="zh-CN" sz="1800" dirty="0"/>
              <a:t>int divide(int x, int y) {</a:t>
            </a:r>
          </a:p>
          <a:p>
            <a:r>
              <a:rPr lang="en-US" altLang="zh-CN" sz="1800" dirty="0"/>
              <a:t>	if (y == 0)</a:t>
            </a:r>
          </a:p>
          <a:p>
            <a:r>
              <a:rPr lang="en-US" altLang="zh-CN" sz="1800" dirty="0"/>
              <a:t>		throw x;</a:t>
            </a:r>
          </a:p>
          <a:p>
            <a:r>
              <a:rPr lang="en-US" altLang="zh-CN" sz="1800" dirty="0"/>
              <a:t>	return x / y;</a:t>
            </a:r>
          </a:p>
          <a:p>
            <a:r>
              <a:rPr lang="en-US" altLang="zh-CN" sz="1800" dirty="0"/>
              <a:t>}</a:t>
            </a:r>
          </a:p>
          <a:p>
            <a:r>
              <a:rPr lang="en-US" altLang="zh-CN" sz="1800" dirty="0"/>
              <a:t>int main() {</a:t>
            </a:r>
          </a:p>
          <a:p>
            <a:r>
              <a:rPr lang="en-US" altLang="zh-CN" sz="1800" dirty="0"/>
              <a:t>	try {</a:t>
            </a:r>
          </a:p>
          <a:p>
            <a:r>
              <a:rPr lang="en-US" altLang="zh-CN" sz="1800" dirty="0"/>
              <a:t>		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"5 / 2 = " &lt;&lt; divide(5, 2)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/>
              <a:t>		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"8 / 0 = " &lt;&lt; divide(8, 0)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/>
              <a:t>		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"7 / 1 = " &lt;&lt; divide(7, 1)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/>
              <a:t>	} catch (int e) {</a:t>
            </a:r>
          </a:p>
          <a:p>
            <a:r>
              <a:rPr lang="en-US" altLang="zh-CN" sz="1800" dirty="0"/>
              <a:t>		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e &lt;&lt; " is divided by zero!"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/>
              <a:t>	}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"That is ok."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/>
              <a:t>	return 0;</a:t>
            </a:r>
          </a:p>
          <a:p>
            <a:r>
              <a:rPr lang="en-US" altLang="zh-CN" sz="18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53690" y="1412776"/>
            <a:ext cx="3168650" cy="1323975"/>
          </a:xfrm>
          <a:prstGeom prst="rect">
            <a:avLst/>
          </a:prstGeom>
          <a:solidFill>
            <a:srgbClr val="FFFF66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</a:rPr>
              <a:t>5 / 2 = 2</a:t>
            </a:r>
            <a:endParaRPr lang="zh-CN" altLang="en-US" sz="2000" dirty="0">
              <a:latin typeface="Consolas" pitchFamily="49" charset="0"/>
            </a:endParaRP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</a:rPr>
              <a:t>8 is divided by zero!</a:t>
            </a:r>
            <a:endParaRPr lang="zh-CN" altLang="en-US" sz="2000" dirty="0">
              <a:latin typeface="Consolas" pitchFamily="49" charset="0"/>
            </a:endParaRP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</a:rPr>
              <a:t>That is ok.</a:t>
            </a:r>
            <a:endParaRPr lang="zh-CN" altLang="en-US" sz="20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101260" y="-84426"/>
            <a:ext cx="10979150" cy="1066800"/>
          </a:xfrm>
        </p:spPr>
        <p:txBody>
          <a:bodyPr/>
          <a:lstStyle/>
          <a:p>
            <a:pPr eaLnBrk="1" hangingPunct="1"/>
            <a:r>
              <a:rPr lang="en-US" altLang="zh-CN" dirty="0"/>
              <a:t>catch</a:t>
            </a:r>
            <a:r>
              <a:rPr lang="zh-CN" altLang="en-US" dirty="0"/>
              <a:t>处理程序的出现顺序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538663" y="2500313"/>
            <a:ext cx="5372100" cy="4114800"/>
          </a:xfrm>
          <a:prstGeom prst="rect">
            <a:avLst/>
          </a:prstGeom>
        </p:spPr>
        <p:txBody>
          <a:bodyPr/>
          <a:lstStyle/>
          <a:p>
            <a:pPr marL="365760" indent="-256032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kumimoji="0" lang="en-US" altLang="zh-CN" sz="26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79512" y="1008595"/>
            <a:ext cx="8784975" cy="4895850"/>
          </a:xfrm>
        </p:spPr>
        <p:txBody>
          <a:bodyPr>
            <a:noAutofit/>
          </a:bodyPr>
          <a:lstStyle/>
          <a:p>
            <a:pPr marL="365760" indent="-256032" eaLnBrk="1" fontAlgn="auto" hangingPunct="1">
              <a:spcBef>
                <a:spcPct val="15000"/>
              </a:spcBef>
              <a:spcAft>
                <a:spcPts val="6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200" dirty="0">
                <a:latin typeface="Consolas" pitchFamily="49" charset="0"/>
              </a:rPr>
              <a:t>只要找到一个匹配的异常类型，后面的异常处理都将忽略。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1D13797-48AC-41DC-9F57-8C2A5570D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0918B-34F6-491C-9CA5-A31ADB96DE44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475C2B-C12E-8F00-D640-2A1BD5317829}"/>
              </a:ext>
            </a:extLst>
          </p:cNvPr>
          <p:cNvSpPr txBox="1"/>
          <p:nvPr/>
        </p:nvSpPr>
        <p:spPr>
          <a:xfrm>
            <a:off x="971600" y="1530817"/>
            <a:ext cx="61206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…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catch (…) 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只在这里处理所有的异常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catch (const char *str) {  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//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char*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行异常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catch (int) 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型异常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62" y="188640"/>
            <a:ext cx="8230076" cy="1066800"/>
          </a:xfrm>
        </p:spPr>
        <p:txBody>
          <a:bodyPr/>
          <a:lstStyle/>
          <a:p>
            <a:r>
              <a:rPr lang="zh-CN" altLang="en-US" dirty="0"/>
              <a:t>异常接口声明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962" y="1398315"/>
            <a:ext cx="8230076" cy="3865562"/>
          </a:xfrm>
        </p:spPr>
        <p:txBody>
          <a:bodyPr/>
          <a:lstStyle/>
          <a:p>
            <a:pPr marL="109537" indent="0">
              <a:lnSpc>
                <a:spcPct val="150000"/>
              </a:lnSpc>
              <a:buNone/>
            </a:pPr>
            <a:r>
              <a:rPr lang="zh-CN" altLang="en-US" dirty="0"/>
              <a:t>一个函数显式声明可能抛出的异常，有利于函数的调用者为异常处理做好准备，加强程序的可读性。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7FCFF7-B9B2-4781-A4A3-EA9D266F3BF8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4086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++语言程序设计V4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C++语言程序设计V4</Template>
  <TotalTime>1661</TotalTime>
  <Words>1934</Words>
  <Application>Microsoft Office PowerPoint</Application>
  <PresentationFormat>全屏显示(4:3)</PresentationFormat>
  <Paragraphs>271</Paragraphs>
  <Slides>23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宋体</vt:lpstr>
      <vt:lpstr>碳化硅黑体二</vt:lpstr>
      <vt:lpstr>Microsoft YaHei</vt:lpstr>
      <vt:lpstr>Microsoft YaHei</vt:lpstr>
      <vt:lpstr>Arial</vt:lpstr>
      <vt:lpstr>Consolas</vt:lpstr>
      <vt:lpstr>Georgia</vt:lpstr>
      <vt:lpstr>Times New Roman</vt:lpstr>
      <vt:lpstr>Trebuchet MS</vt:lpstr>
      <vt:lpstr>Wingdings 2</vt:lpstr>
      <vt:lpstr>C++语言程序设计V4</vt:lpstr>
      <vt:lpstr>Equation</vt:lpstr>
      <vt:lpstr>第 12 章 异常处理</vt:lpstr>
      <vt:lpstr>目录</vt:lpstr>
      <vt:lpstr>异常处理的思想与程序实现</vt:lpstr>
      <vt:lpstr>异常处理的基本思想</vt:lpstr>
      <vt:lpstr>异常处理的语法</vt:lpstr>
      <vt:lpstr>异常处理的语法</vt:lpstr>
      <vt:lpstr>例12-1处理除零异常</vt:lpstr>
      <vt:lpstr>catch处理程序的出现顺序</vt:lpstr>
      <vt:lpstr>异常接口声明</vt:lpstr>
      <vt:lpstr>异常接口声明</vt:lpstr>
      <vt:lpstr>noexcept 异常说明</vt:lpstr>
      <vt:lpstr>异常处理中的构造与析构</vt:lpstr>
      <vt:lpstr>初始化和自动析构</vt:lpstr>
      <vt:lpstr>例12-2 带析构语义的类的C++异常处理</vt:lpstr>
      <vt:lpstr>例12-2 带析构语义的类的C++异常处理</vt:lpstr>
      <vt:lpstr>例12-2 带析构语义的类的C++异常处理</vt:lpstr>
      <vt:lpstr>标准程序库异常处理</vt:lpstr>
      <vt:lpstr>标准异常类的继承关系</vt:lpstr>
      <vt:lpstr>C++标准库各种异常类所代表的异常</vt:lpstr>
      <vt:lpstr>例12-3 三角形面积计算</vt:lpstr>
      <vt:lpstr>例12-3 三角形面积计算</vt:lpstr>
      <vt:lpstr>例12-3 三角形面积计算</vt:lpstr>
      <vt:lpstr>例12-3 三角形面积计算</vt:lpstr>
    </vt:vector>
  </TitlesOfParts>
  <Company>Tsinghua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第十章 多态性</dc:title>
  <dc:creator>Li Yushan</dc:creator>
  <cp:lastModifiedBy>YANG, Yan ni [Alumni]</cp:lastModifiedBy>
  <cp:revision>130</cp:revision>
  <dcterms:created xsi:type="dcterms:W3CDTF">2010-07-25T05:10:12Z</dcterms:created>
  <dcterms:modified xsi:type="dcterms:W3CDTF">2023-05-22T00:25:21Z</dcterms:modified>
</cp:coreProperties>
</file>