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3" r:id="rId1"/>
  </p:sldMasterIdLst>
  <p:notesMasterIdLst>
    <p:notesMasterId r:id="rId68"/>
  </p:notesMasterIdLst>
  <p:handoutMasterIdLst>
    <p:handoutMasterId r:id="rId69"/>
  </p:handoutMasterIdLst>
  <p:sldIdLst>
    <p:sldId id="658" r:id="rId2"/>
    <p:sldId id="659" r:id="rId3"/>
    <p:sldId id="814" r:id="rId4"/>
    <p:sldId id="815" r:id="rId5"/>
    <p:sldId id="816" r:id="rId6"/>
    <p:sldId id="817" r:id="rId7"/>
    <p:sldId id="818" r:id="rId8"/>
    <p:sldId id="785" r:id="rId9"/>
    <p:sldId id="660" r:id="rId10"/>
    <p:sldId id="665" r:id="rId11"/>
    <p:sldId id="666" r:id="rId12"/>
    <p:sldId id="781" r:id="rId13"/>
    <p:sldId id="743" r:id="rId14"/>
    <p:sldId id="786" r:id="rId15"/>
    <p:sldId id="667" r:id="rId16"/>
    <p:sldId id="668" r:id="rId17"/>
    <p:sldId id="669" r:id="rId18"/>
    <p:sldId id="670" r:id="rId19"/>
    <p:sldId id="671" r:id="rId20"/>
    <p:sldId id="672" r:id="rId21"/>
    <p:sldId id="744" r:id="rId22"/>
    <p:sldId id="673" r:id="rId23"/>
    <p:sldId id="674" r:id="rId24"/>
    <p:sldId id="675" r:id="rId25"/>
    <p:sldId id="676" r:id="rId26"/>
    <p:sldId id="822" r:id="rId27"/>
    <p:sldId id="802" r:id="rId28"/>
    <p:sldId id="803" r:id="rId29"/>
    <p:sldId id="804" r:id="rId30"/>
    <p:sldId id="805" r:id="rId31"/>
    <p:sldId id="823" r:id="rId32"/>
    <p:sldId id="788" r:id="rId33"/>
    <p:sldId id="687" r:id="rId34"/>
    <p:sldId id="688" r:id="rId35"/>
    <p:sldId id="693" r:id="rId36"/>
    <p:sldId id="694" r:id="rId37"/>
    <p:sldId id="695" r:id="rId38"/>
    <p:sldId id="696" r:id="rId39"/>
    <p:sldId id="697" r:id="rId40"/>
    <p:sldId id="698" r:id="rId41"/>
    <p:sldId id="824" r:id="rId42"/>
    <p:sldId id="825" r:id="rId43"/>
    <p:sldId id="789" r:id="rId44"/>
    <p:sldId id="699" r:id="rId45"/>
    <p:sldId id="700" r:id="rId46"/>
    <p:sldId id="701" r:id="rId47"/>
    <p:sldId id="702" r:id="rId48"/>
    <p:sldId id="821" r:id="rId49"/>
    <p:sldId id="790" r:id="rId50"/>
    <p:sldId id="704" r:id="rId51"/>
    <p:sldId id="705" r:id="rId52"/>
    <p:sldId id="706" r:id="rId53"/>
    <p:sldId id="707" r:id="rId54"/>
    <p:sldId id="708" r:id="rId55"/>
    <p:sldId id="745" r:id="rId56"/>
    <p:sldId id="746" r:id="rId57"/>
    <p:sldId id="780" r:id="rId58"/>
    <p:sldId id="791" r:id="rId59"/>
    <p:sldId id="711" r:id="rId60"/>
    <p:sldId id="713" r:id="rId61"/>
    <p:sldId id="714" r:id="rId62"/>
    <p:sldId id="715" r:id="rId63"/>
    <p:sldId id="716" r:id="rId64"/>
    <p:sldId id="717" r:id="rId65"/>
    <p:sldId id="718" r:id="rId66"/>
    <p:sldId id="826" r:id="rId67"/>
  </p:sldIdLst>
  <p:sldSz cx="9145588" cy="6859588"/>
  <p:notesSz cx="7099300" cy="10234613"/>
  <p:defaultTextStyle>
    <a:defPPr>
      <a:defRPr lang="zh-CN"/>
    </a:defPPr>
    <a:lvl1pPr algn="l" rtl="0" fontAlgn="base">
      <a:spcBef>
        <a:spcPct val="0"/>
      </a:spcBef>
      <a:spcAft>
        <a:spcPct val="0"/>
      </a:spcAft>
      <a:defRPr kumimoji="1" sz="3200" kern="1200">
        <a:solidFill>
          <a:schemeClr val="tx1"/>
        </a:solidFill>
        <a:latin typeface="Times New Roman" panose="02020603050405020304" pitchFamily="18" charset="0"/>
        <a:ea typeface="宋体" panose="02010600030101010101" pitchFamily="2" charset="-122"/>
        <a:cs typeface="+mn-cs"/>
      </a:defRPr>
    </a:lvl1pPr>
    <a:lvl2pPr marL="608013" indent="-150813" algn="l" rtl="0" fontAlgn="base">
      <a:spcBef>
        <a:spcPct val="0"/>
      </a:spcBef>
      <a:spcAft>
        <a:spcPct val="0"/>
      </a:spcAft>
      <a:defRPr kumimoji="1" sz="3200" kern="1200">
        <a:solidFill>
          <a:schemeClr val="tx1"/>
        </a:solidFill>
        <a:latin typeface="Times New Roman" panose="02020603050405020304" pitchFamily="18" charset="0"/>
        <a:ea typeface="宋体" panose="02010600030101010101" pitchFamily="2" charset="-122"/>
        <a:cs typeface="+mn-cs"/>
      </a:defRPr>
    </a:lvl2pPr>
    <a:lvl3pPr marL="1217613" indent="-303213" algn="l" rtl="0" fontAlgn="base">
      <a:spcBef>
        <a:spcPct val="0"/>
      </a:spcBef>
      <a:spcAft>
        <a:spcPct val="0"/>
      </a:spcAft>
      <a:defRPr kumimoji="1" sz="3200" kern="1200">
        <a:solidFill>
          <a:schemeClr val="tx1"/>
        </a:solidFill>
        <a:latin typeface="Times New Roman" panose="02020603050405020304" pitchFamily="18" charset="0"/>
        <a:ea typeface="宋体" panose="02010600030101010101" pitchFamily="2" charset="-122"/>
        <a:cs typeface="+mn-cs"/>
      </a:defRPr>
    </a:lvl3pPr>
    <a:lvl4pPr marL="1827213" indent="-455613" algn="l" rtl="0" fontAlgn="base">
      <a:spcBef>
        <a:spcPct val="0"/>
      </a:spcBef>
      <a:spcAft>
        <a:spcPct val="0"/>
      </a:spcAft>
      <a:defRPr kumimoji="1" sz="3200" kern="1200">
        <a:solidFill>
          <a:schemeClr val="tx1"/>
        </a:solidFill>
        <a:latin typeface="Times New Roman" panose="02020603050405020304" pitchFamily="18" charset="0"/>
        <a:ea typeface="宋体" panose="02010600030101010101" pitchFamily="2" charset="-122"/>
        <a:cs typeface="+mn-cs"/>
      </a:defRPr>
    </a:lvl4pPr>
    <a:lvl5pPr marL="2436813" indent="-608013" algn="l" rtl="0" fontAlgn="base">
      <a:spcBef>
        <a:spcPct val="0"/>
      </a:spcBef>
      <a:spcAft>
        <a:spcPct val="0"/>
      </a:spcAft>
      <a:defRPr kumimoji="1" sz="3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32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32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32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32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1" userDrawn="1">
          <p15:clr>
            <a:srgbClr val="A4A3A4"/>
          </p15:clr>
        </p15:guide>
        <p15:guide id="2" pos="2881"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CCFFCC"/>
    <a:srgbClr val="99FF99"/>
    <a:srgbClr val="009999"/>
    <a:srgbClr val="0000FF"/>
    <a:srgbClr val="85FFFF"/>
    <a:srgbClr val="66FFCC"/>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76" autoAdjust="0"/>
    <p:restoredTop sz="87860" autoAdjust="0"/>
  </p:normalViewPr>
  <p:slideViewPr>
    <p:cSldViewPr>
      <p:cViewPr varScale="1">
        <p:scale>
          <a:sx n="72" d="100"/>
          <a:sy n="72" d="100"/>
        </p:scale>
        <p:origin x="1469" y="62"/>
      </p:cViewPr>
      <p:guideLst>
        <p:guide orient="horz" pos="2161"/>
        <p:guide pos="2881"/>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00" d="100"/>
        <a:sy n="100" d="100"/>
      </p:scale>
      <p:origin x="0" y="0"/>
    </p:cViewPr>
  </p:sorterViewPr>
  <p:notesViewPr>
    <p:cSldViewPr>
      <p:cViewPr>
        <p:scale>
          <a:sx n="100" d="100"/>
          <a:sy n="100" d="100"/>
        </p:scale>
        <p:origin x="-1008" y="2045"/>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 Yan ni [Alumni]" userId="7d707a65-5569-43f7-97aa-c489d0311d87" providerId="ADAL" clId="{E0461D64-4B3E-4E82-8052-28AF5B763B81}"/>
    <pc:docChg chg="undo custSel modSld sldOrd">
      <pc:chgData name="YANG, Yan ni [Alumni]" userId="7d707a65-5569-43f7-97aa-c489d0311d87" providerId="ADAL" clId="{E0461D64-4B3E-4E82-8052-28AF5B763B81}" dt="2023-04-02T14:59:21.305" v="244" actId="20577"/>
      <pc:docMkLst>
        <pc:docMk/>
      </pc:docMkLst>
      <pc:sldChg chg="modSp mod">
        <pc:chgData name="YANG, Yan ni [Alumni]" userId="7d707a65-5569-43f7-97aa-c489d0311d87" providerId="ADAL" clId="{E0461D64-4B3E-4E82-8052-28AF5B763B81}" dt="2023-04-02T13:48:15.683" v="75" actId="108"/>
        <pc:sldMkLst>
          <pc:docMk/>
          <pc:sldMk cId="0" sldId="671"/>
        </pc:sldMkLst>
        <pc:spChg chg="mod">
          <ac:chgData name="YANG, Yan ni [Alumni]" userId="7d707a65-5569-43f7-97aa-c489d0311d87" providerId="ADAL" clId="{E0461D64-4B3E-4E82-8052-28AF5B763B81}" dt="2023-04-02T13:48:15.683" v="75" actId="108"/>
          <ac:spMkLst>
            <pc:docMk/>
            <pc:sldMk cId="0" sldId="671"/>
            <ac:spMk id="22533" creationId="{00000000-0000-0000-0000-000000000000}"/>
          </ac:spMkLst>
        </pc:spChg>
      </pc:sldChg>
      <pc:sldChg chg="modSp mod">
        <pc:chgData name="YANG, Yan ni [Alumni]" userId="7d707a65-5569-43f7-97aa-c489d0311d87" providerId="ADAL" clId="{E0461D64-4B3E-4E82-8052-28AF5B763B81}" dt="2023-03-29T09:12:49.675" v="18" actId="20577"/>
        <pc:sldMkLst>
          <pc:docMk/>
          <pc:sldMk cId="0" sldId="672"/>
        </pc:sldMkLst>
        <pc:spChg chg="mod">
          <ac:chgData name="YANG, Yan ni [Alumni]" userId="7d707a65-5569-43f7-97aa-c489d0311d87" providerId="ADAL" clId="{E0461D64-4B3E-4E82-8052-28AF5B763B81}" dt="2023-03-29T09:12:49.675" v="18" actId="20577"/>
          <ac:spMkLst>
            <pc:docMk/>
            <pc:sldMk cId="0" sldId="672"/>
            <ac:spMk id="3" creationId="{00000000-0000-0000-0000-000000000000}"/>
          </ac:spMkLst>
        </pc:spChg>
      </pc:sldChg>
      <pc:sldChg chg="modSp mod">
        <pc:chgData name="YANG, Yan ni [Alumni]" userId="7d707a65-5569-43f7-97aa-c489d0311d87" providerId="ADAL" clId="{E0461D64-4B3E-4E82-8052-28AF5B763B81}" dt="2023-04-02T14:03:27.889" v="199" actId="20577"/>
        <pc:sldMkLst>
          <pc:docMk/>
          <pc:sldMk cId="0" sldId="687"/>
        </pc:sldMkLst>
        <pc:spChg chg="mod">
          <ac:chgData name="YANG, Yan ni [Alumni]" userId="7d707a65-5569-43f7-97aa-c489d0311d87" providerId="ADAL" clId="{E0461D64-4B3E-4E82-8052-28AF5B763B81}" dt="2023-04-02T14:03:27.889" v="199" actId="20577"/>
          <ac:spMkLst>
            <pc:docMk/>
            <pc:sldMk cId="0" sldId="687"/>
            <ac:spMk id="3" creationId="{00000000-0000-0000-0000-000000000000}"/>
          </ac:spMkLst>
        </pc:spChg>
      </pc:sldChg>
      <pc:sldChg chg="modSp mod">
        <pc:chgData name="YANG, Yan ni [Alumni]" userId="7d707a65-5569-43f7-97aa-c489d0311d87" providerId="ADAL" clId="{E0461D64-4B3E-4E82-8052-28AF5B763B81}" dt="2023-04-02T14:59:21.305" v="244" actId="20577"/>
        <pc:sldMkLst>
          <pc:docMk/>
          <pc:sldMk cId="0" sldId="716"/>
        </pc:sldMkLst>
        <pc:spChg chg="mod">
          <ac:chgData name="YANG, Yan ni [Alumni]" userId="7d707a65-5569-43f7-97aa-c489d0311d87" providerId="ADAL" clId="{E0461D64-4B3E-4E82-8052-28AF5B763B81}" dt="2023-04-02T14:59:21.305" v="244" actId="20577"/>
          <ac:spMkLst>
            <pc:docMk/>
            <pc:sldMk cId="0" sldId="716"/>
            <ac:spMk id="69635" creationId="{00000000-0000-0000-0000-000000000000}"/>
          </ac:spMkLst>
        </pc:spChg>
      </pc:sldChg>
      <pc:sldChg chg="modSp mod">
        <pc:chgData name="YANG, Yan ni [Alumni]" userId="7d707a65-5569-43f7-97aa-c489d0311d87" providerId="ADAL" clId="{E0461D64-4B3E-4E82-8052-28AF5B763B81}" dt="2023-04-02T14:55:59.416" v="200" actId="20577"/>
        <pc:sldMkLst>
          <pc:docMk/>
          <pc:sldMk cId="0" sldId="718"/>
        </pc:sldMkLst>
        <pc:spChg chg="mod">
          <ac:chgData name="YANG, Yan ni [Alumni]" userId="7d707a65-5569-43f7-97aa-c489d0311d87" providerId="ADAL" clId="{E0461D64-4B3E-4E82-8052-28AF5B763B81}" dt="2023-04-02T14:55:59.416" v="200" actId="20577"/>
          <ac:spMkLst>
            <pc:docMk/>
            <pc:sldMk cId="0" sldId="718"/>
            <ac:spMk id="2" creationId="{E6BE7C8E-AB9C-6B7A-B553-ACC56F46128F}"/>
          </ac:spMkLst>
        </pc:spChg>
      </pc:sldChg>
      <pc:sldChg chg="modSp mod">
        <pc:chgData name="YANG, Yan ni [Alumni]" userId="7d707a65-5569-43f7-97aa-c489d0311d87" providerId="ADAL" clId="{E0461D64-4B3E-4E82-8052-28AF5B763B81}" dt="2023-04-02T13:23:44.510" v="70" actId="20577"/>
        <pc:sldMkLst>
          <pc:docMk/>
          <pc:sldMk cId="0" sldId="743"/>
        </pc:sldMkLst>
        <pc:spChg chg="mod">
          <ac:chgData name="YANG, Yan ni [Alumni]" userId="7d707a65-5569-43f7-97aa-c489d0311d87" providerId="ADAL" clId="{E0461D64-4B3E-4E82-8052-28AF5B763B81}" dt="2023-04-02T13:23:44.510" v="70" actId="20577"/>
          <ac:spMkLst>
            <pc:docMk/>
            <pc:sldMk cId="0" sldId="743"/>
            <ac:spMk id="17410" creationId="{00000000-0000-0000-0000-000000000000}"/>
          </ac:spMkLst>
        </pc:spChg>
        <pc:spChg chg="mod">
          <ac:chgData name="YANG, Yan ni [Alumni]" userId="7d707a65-5569-43f7-97aa-c489d0311d87" providerId="ADAL" clId="{E0461D64-4B3E-4E82-8052-28AF5B763B81}" dt="2023-03-29T09:02:58.147" v="17" actId="20577"/>
          <ac:spMkLst>
            <pc:docMk/>
            <pc:sldMk cId="0" sldId="743"/>
            <ac:spMk id="17411" creationId="{00000000-0000-0000-0000-000000000000}"/>
          </ac:spMkLst>
        </pc:spChg>
      </pc:sldChg>
      <pc:sldChg chg="modSp mod">
        <pc:chgData name="YANG, Yan ni [Alumni]" userId="7d707a65-5569-43f7-97aa-c489d0311d87" providerId="ADAL" clId="{E0461D64-4B3E-4E82-8052-28AF5B763B81}" dt="2023-04-02T13:54:18.079" v="77" actId="20577"/>
        <pc:sldMkLst>
          <pc:docMk/>
          <pc:sldMk cId="767906256" sldId="803"/>
        </pc:sldMkLst>
        <pc:spChg chg="mod">
          <ac:chgData name="YANG, Yan ni [Alumni]" userId="7d707a65-5569-43f7-97aa-c489d0311d87" providerId="ADAL" clId="{E0461D64-4B3E-4E82-8052-28AF5B763B81}" dt="2023-04-02T13:54:18.079" v="77" actId="20577"/>
          <ac:spMkLst>
            <pc:docMk/>
            <pc:sldMk cId="767906256" sldId="803"/>
            <ac:spMk id="33795" creationId="{00000000-0000-0000-0000-000000000000}"/>
          </ac:spMkLst>
        </pc:spChg>
      </pc:sldChg>
      <pc:sldChg chg="delSp mod delAnim">
        <pc:chgData name="YANG, Yan ni [Alumni]" userId="7d707a65-5569-43f7-97aa-c489d0311d87" providerId="ADAL" clId="{E0461D64-4B3E-4E82-8052-28AF5B763B81}" dt="2023-04-02T13:58:43.501" v="78" actId="478"/>
        <pc:sldMkLst>
          <pc:docMk/>
          <pc:sldMk cId="2790363876" sldId="805"/>
        </pc:sldMkLst>
        <pc:spChg chg="del">
          <ac:chgData name="YANG, Yan ni [Alumni]" userId="7d707a65-5569-43f7-97aa-c489d0311d87" providerId="ADAL" clId="{E0461D64-4B3E-4E82-8052-28AF5B763B81}" dt="2023-04-02T13:58:43.501" v="78" actId="478"/>
          <ac:spMkLst>
            <pc:docMk/>
            <pc:sldMk cId="2790363876" sldId="805"/>
            <ac:spMk id="8" creationId="{00000000-0000-0000-0000-000000000000}"/>
          </ac:spMkLst>
        </pc:spChg>
      </pc:sldChg>
      <pc:sldChg chg="modSp mod">
        <pc:chgData name="YANG, Yan ni [Alumni]" userId="7d707a65-5569-43f7-97aa-c489d0311d87" providerId="ADAL" clId="{E0461D64-4B3E-4E82-8052-28AF5B763B81}" dt="2023-03-29T08:47:01.539" v="0" actId="207"/>
        <pc:sldMkLst>
          <pc:docMk/>
          <pc:sldMk cId="2072403320" sldId="815"/>
        </pc:sldMkLst>
        <pc:spChg chg="mod">
          <ac:chgData name="YANG, Yan ni [Alumni]" userId="7d707a65-5569-43f7-97aa-c489d0311d87" providerId="ADAL" clId="{E0461D64-4B3E-4E82-8052-28AF5B763B81}" dt="2023-03-29T08:47:01.539" v="0" actId="207"/>
          <ac:spMkLst>
            <pc:docMk/>
            <pc:sldMk cId="2072403320" sldId="815"/>
            <ac:spMk id="3" creationId="{00000000-0000-0000-0000-000000000000}"/>
          </ac:spMkLst>
        </pc:spChg>
      </pc:sldChg>
      <pc:sldChg chg="modSp mod">
        <pc:chgData name="YANG, Yan ni [Alumni]" userId="7d707a65-5569-43f7-97aa-c489d0311d87" providerId="ADAL" clId="{E0461D64-4B3E-4E82-8052-28AF5B763B81}" dt="2023-03-29T09:23:12.027" v="19" actId="20577"/>
        <pc:sldMkLst>
          <pc:docMk/>
          <pc:sldMk cId="824485043" sldId="822"/>
        </pc:sldMkLst>
        <pc:spChg chg="mod">
          <ac:chgData name="YANG, Yan ni [Alumni]" userId="7d707a65-5569-43f7-97aa-c489d0311d87" providerId="ADAL" clId="{E0461D64-4B3E-4E82-8052-28AF5B763B81}" dt="2023-03-29T09:23:12.027" v="19" actId="20577"/>
          <ac:spMkLst>
            <pc:docMk/>
            <pc:sldMk cId="824485043" sldId="822"/>
            <ac:spMk id="3" creationId="{C7C21A92-7A88-7970-9262-0FAD31C6E036}"/>
          </ac:spMkLst>
        </pc:spChg>
      </pc:sldChg>
      <pc:sldChg chg="ord">
        <pc:chgData name="YANG, Yan ni [Alumni]" userId="7d707a65-5569-43f7-97aa-c489d0311d87" providerId="ADAL" clId="{E0461D64-4B3E-4E82-8052-28AF5B763B81}" dt="2023-03-29T09:26:37.096" v="29"/>
        <pc:sldMkLst>
          <pc:docMk/>
          <pc:sldMk cId="1529475073" sldId="823"/>
        </pc:sldMkLst>
      </pc:sldChg>
    </pc:docChg>
  </pc:docChgLst>
  <pc:docChgLst>
    <pc:chgData name="YANG, Yan ni [Alumni]" userId="7d707a65-5569-43f7-97aa-c489d0311d87" providerId="ADAL" clId="{21356129-3B1C-46B6-AF81-8D12C861F3EC}"/>
    <pc:docChg chg="custSel modSld">
      <pc:chgData name="YANG, Yan ni [Alumni]" userId="7d707a65-5569-43f7-97aa-c489d0311d87" providerId="ADAL" clId="{21356129-3B1C-46B6-AF81-8D12C861F3EC}" dt="2023-04-02T15:04:12.293" v="4" actId="478"/>
      <pc:docMkLst>
        <pc:docMk/>
      </pc:docMkLst>
      <pc:sldChg chg="delSp mod delAnim">
        <pc:chgData name="YANG, Yan ni [Alumni]" userId="7d707a65-5569-43f7-97aa-c489d0311d87" providerId="ADAL" clId="{21356129-3B1C-46B6-AF81-8D12C861F3EC}" dt="2023-04-02T15:03:54.332" v="0" actId="478"/>
        <pc:sldMkLst>
          <pc:docMk/>
          <pc:sldMk cId="824485043" sldId="822"/>
        </pc:sldMkLst>
        <pc:spChg chg="del">
          <ac:chgData name="YANG, Yan ni [Alumni]" userId="7d707a65-5569-43f7-97aa-c489d0311d87" providerId="ADAL" clId="{21356129-3B1C-46B6-AF81-8D12C861F3EC}" dt="2023-04-02T15:03:54.332" v="0" actId="478"/>
          <ac:spMkLst>
            <pc:docMk/>
            <pc:sldMk cId="824485043" sldId="822"/>
            <ac:spMk id="5" creationId="{9FA65AE2-EE63-6C83-C625-0CEA9D0565E1}"/>
          </ac:spMkLst>
        </pc:spChg>
      </pc:sldChg>
      <pc:sldChg chg="delSp mod delAnim">
        <pc:chgData name="YANG, Yan ni [Alumni]" userId="7d707a65-5569-43f7-97aa-c489d0311d87" providerId="ADAL" clId="{21356129-3B1C-46B6-AF81-8D12C861F3EC}" dt="2023-04-02T15:04:00.069" v="1" actId="478"/>
        <pc:sldMkLst>
          <pc:docMk/>
          <pc:sldMk cId="1529475073" sldId="823"/>
        </pc:sldMkLst>
        <pc:spChg chg="del">
          <ac:chgData name="YANG, Yan ni [Alumni]" userId="7d707a65-5569-43f7-97aa-c489d0311d87" providerId="ADAL" clId="{21356129-3B1C-46B6-AF81-8D12C861F3EC}" dt="2023-04-02T15:04:00.069" v="1" actId="478"/>
          <ac:spMkLst>
            <pc:docMk/>
            <pc:sldMk cId="1529475073" sldId="823"/>
            <ac:spMk id="5" creationId="{9FA65AE2-EE63-6C83-C625-0CEA9D0565E1}"/>
          </ac:spMkLst>
        </pc:spChg>
      </pc:sldChg>
      <pc:sldChg chg="delSp mod delAnim">
        <pc:chgData name="YANG, Yan ni [Alumni]" userId="7d707a65-5569-43f7-97aa-c489d0311d87" providerId="ADAL" clId="{21356129-3B1C-46B6-AF81-8D12C861F3EC}" dt="2023-04-02T15:04:04.273" v="2" actId="478"/>
        <pc:sldMkLst>
          <pc:docMk/>
          <pc:sldMk cId="3685715867" sldId="824"/>
        </pc:sldMkLst>
        <pc:spChg chg="del">
          <ac:chgData name="YANG, Yan ni [Alumni]" userId="7d707a65-5569-43f7-97aa-c489d0311d87" providerId="ADAL" clId="{21356129-3B1C-46B6-AF81-8D12C861F3EC}" dt="2023-04-02T15:04:04.273" v="2" actId="478"/>
          <ac:spMkLst>
            <pc:docMk/>
            <pc:sldMk cId="3685715867" sldId="824"/>
            <ac:spMk id="4" creationId="{90808055-142B-6CFA-139C-6A81D60A1B71}"/>
          </ac:spMkLst>
        </pc:spChg>
      </pc:sldChg>
      <pc:sldChg chg="delSp mod delAnim">
        <pc:chgData name="YANG, Yan ni [Alumni]" userId="7d707a65-5569-43f7-97aa-c489d0311d87" providerId="ADAL" clId="{21356129-3B1C-46B6-AF81-8D12C861F3EC}" dt="2023-04-02T15:04:06.588" v="3" actId="478"/>
        <pc:sldMkLst>
          <pc:docMk/>
          <pc:sldMk cId="3739180068" sldId="825"/>
        </pc:sldMkLst>
        <pc:spChg chg="del">
          <ac:chgData name="YANG, Yan ni [Alumni]" userId="7d707a65-5569-43f7-97aa-c489d0311d87" providerId="ADAL" clId="{21356129-3B1C-46B6-AF81-8D12C861F3EC}" dt="2023-04-02T15:04:06.588" v="3" actId="478"/>
          <ac:spMkLst>
            <pc:docMk/>
            <pc:sldMk cId="3739180068" sldId="825"/>
            <ac:spMk id="4" creationId="{90808055-142B-6CFA-139C-6A81D60A1B71}"/>
          </ac:spMkLst>
        </pc:spChg>
      </pc:sldChg>
      <pc:sldChg chg="delSp mod delAnim">
        <pc:chgData name="YANG, Yan ni [Alumni]" userId="7d707a65-5569-43f7-97aa-c489d0311d87" providerId="ADAL" clId="{21356129-3B1C-46B6-AF81-8D12C861F3EC}" dt="2023-04-02T15:04:12.293" v="4" actId="478"/>
        <pc:sldMkLst>
          <pc:docMk/>
          <pc:sldMk cId="771719283" sldId="826"/>
        </pc:sldMkLst>
        <pc:spChg chg="del">
          <ac:chgData name="YANG, Yan ni [Alumni]" userId="7d707a65-5569-43f7-97aa-c489d0311d87" providerId="ADAL" clId="{21356129-3B1C-46B6-AF81-8D12C861F3EC}" dt="2023-04-02T15:04:12.293" v="4" actId="478"/>
          <ac:spMkLst>
            <pc:docMk/>
            <pc:sldMk cId="771719283" sldId="826"/>
            <ac:spMk id="4" creationId="{930C910D-AC41-99BF-00A3-4B6531C19B8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defTabSz="990600">
              <a:defRPr sz="1300">
                <a:ea typeface="隶书" pitchFamily="49" charset="-122"/>
              </a:defRPr>
            </a:lvl1pPr>
          </a:lstStyle>
          <a:p>
            <a:pPr>
              <a:defRPr/>
            </a:pPr>
            <a:endParaRPr lang="en-US" altLang="zh-CN"/>
          </a:p>
        </p:txBody>
      </p:sp>
      <p:sp>
        <p:nvSpPr>
          <p:cNvPr id="8499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algn="r" defTabSz="990600">
              <a:defRPr sz="1300">
                <a:ea typeface="隶书" pitchFamily="49" charset="-122"/>
              </a:defRPr>
            </a:lvl1pPr>
          </a:lstStyle>
          <a:p>
            <a:pPr>
              <a:defRPr/>
            </a:pPr>
            <a:endParaRPr lang="en-US" altLang="zh-CN"/>
          </a:p>
        </p:txBody>
      </p:sp>
      <p:sp>
        <p:nvSpPr>
          <p:cNvPr id="8499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defTabSz="990600">
              <a:defRPr sz="1300">
                <a:ea typeface="隶书" pitchFamily="49" charset="-122"/>
              </a:defRPr>
            </a:lvl1pPr>
          </a:lstStyle>
          <a:p>
            <a:pPr>
              <a:defRPr/>
            </a:pPr>
            <a:endParaRPr lang="en-US" altLang="zh-CN"/>
          </a:p>
        </p:txBody>
      </p:sp>
      <p:sp>
        <p:nvSpPr>
          <p:cNvPr id="8499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algn="r" defTabSz="990600">
              <a:defRPr sz="1300">
                <a:ea typeface="隶书" panose="02010509060101010101" pitchFamily="49" charset="-122"/>
              </a:defRPr>
            </a:lvl1pPr>
          </a:lstStyle>
          <a:p>
            <a:fld id="{961523EF-B7F1-4E69-A56A-6AC609362412}" type="slidenum">
              <a:rPr lang="en-US" altLang="zh-CN"/>
              <a:pPr/>
              <a:t>‹#›</a:t>
            </a:fld>
            <a:endParaRPr lang="en-US" altLang="zh-CN"/>
          </a:p>
        </p:txBody>
      </p:sp>
    </p:spTree>
    <p:extLst>
      <p:ext uri="{BB962C8B-B14F-4D97-AF65-F5344CB8AC3E}">
        <p14:creationId xmlns:p14="http://schemas.microsoft.com/office/powerpoint/2010/main" val="1522809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defTabSz="990600">
              <a:defRPr sz="1300">
                <a:ea typeface="隶书" pitchFamily="49" charset="-122"/>
              </a:defRPr>
            </a:lvl1pPr>
          </a:lstStyle>
          <a:p>
            <a:pPr>
              <a:defRPr/>
            </a:pPr>
            <a:endParaRPr lang="en-US" altLang="zh-CN"/>
          </a:p>
        </p:txBody>
      </p:sp>
      <p:sp>
        <p:nvSpPr>
          <p:cNvPr id="27651" name="Rectangle 3"/>
          <p:cNvSpPr>
            <a:spLocks noGrp="1" noChangeArrowheads="1"/>
          </p:cNvSpPr>
          <p:nvPr>
            <p:ph type="dt" idx="1"/>
          </p:nvPr>
        </p:nvSpPr>
        <p:spPr bwMode="auto">
          <a:xfrm>
            <a:off x="4022725"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algn="r" defTabSz="990600">
              <a:defRPr sz="1300">
                <a:ea typeface="隶书" pitchFamily="49" charset="-122"/>
              </a:defRPr>
            </a:lvl1pPr>
          </a:lstStyle>
          <a:p>
            <a:pPr>
              <a:defRPr/>
            </a:pPr>
            <a:endParaRPr lang="en-US" altLang="zh-CN"/>
          </a:p>
        </p:txBody>
      </p:sp>
      <p:sp>
        <p:nvSpPr>
          <p:cNvPr id="70660"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946150" y="4860925"/>
            <a:ext cx="5207000" cy="4605338"/>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p:cNvSpPr>
            <a:spLocks noGrp="1" noChangeArrowheads="1"/>
          </p:cNvSpPr>
          <p:nvPr>
            <p:ph type="ftr" sz="quarter" idx="4"/>
          </p:nvPr>
        </p:nvSpPr>
        <p:spPr bwMode="auto">
          <a:xfrm>
            <a:off x="0"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defTabSz="990600">
              <a:defRPr sz="1300">
                <a:ea typeface="隶书" pitchFamily="49" charset="-122"/>
              </a:defRPr>
            </a:lvl1pPr>
          </a:lstStyle>
          <a:p>
            <a:pPr>
              <a:defRPr/>
            </a:pPr>
            <a:endParaRPr lang="en-US" altLang="zh-CN"/>
          </a:p>
        </p:txBody>
      </p:sp>
      <p:sp>
        <p:nvSpPr>
          <p:cNvPr id="27655" name="Rectangle 7"/>
          <p:cNvSpPr>
            <a:spLocks noGrp="1" noChangeArrowheads="1"/>
          </p:cNvSpPr>
          <p:nvPr>
            <p:ph type="sldNum" sz="quarter" idx="5"/>
          </p:nvPr>
        </p:nvSpPr>
        <p:spPr bwMode="auto">
          <a:xfrm>
            <a:off x="4022725"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algn="r" defTabSz="990600">
              <a:defRPr sz="1300">
                <a:ea typeface="隶书" panose="02010509060101010101" pitchFamily="49" charset="-122"/>
              </a:defRPr>
            </a:lvl1pPr>
          </a:lstStyle>
          <a:p>
            <a:fld id="{321475CE-923A-4F31-88F9-BA1D3DAB08E7}" type="slidenum">
              <a:rPr lang="en-US" altLang="zh-CN"/>
              <a:pPr/>
              <a:t>‹#›</a:t>
            </a:fld>
            <a:endParaRPr lang="en-US" altLang="zh-CN"/>
          </a:p>
        </p:txBody>
      </p:sp>
    </p:spTree>
    <p:extLst>
      <p:ext uri="{BB962C8B-B14F-4D97-AF65-F5344CB8AC3E}">
        <p14:creationId xmlns:p14="http://schemas.microsoft.com/office/powerpoint/2010/main" val="40698099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600" kern="1200">
        <a:solidFill>
          <a:schemeClr val="tx1"/>
        </a:solidFill>
        <a:latin typeface="Times New Roman" pitchFamily="18" charset="0"/>
        <a:ea typeface="宋体" pitchFamily="2" charset="-122"/>
        <a:cs typeface="+mn-cs"/>
      </a:defRPr>
    </a:lvl1pPr>
    <a:lvl2pPr marL="608013" algn="l" rtl="0" eaLnBrk="0" fontAlgn="base" hangingPunct="0">
      <a:spcBef>
        <a:spcPct val="30000"/>
      </a:spcBef>
      <a:spcAft>
        <a:spcPct val="0"/>
      </a:spcAft>
      <a:defRPr kumimoji="1" sz="1600" kern="1200">
        <a:solidFill>
          <a:schemeClr val="tx1"/>
        </a:solidFill>
        <a:latin typeface="Times New Roman" pitchFamily="18" charset="0"/>
        <a:ea typeface="宋体" pitchFamily="2" charset="-122"/>
        <a:cs typeface="+mn-cs"/>
      </a:defRPr>
    </a:lvl2pPr>
    <a:lvl3pPr marL="1217613" algn="l" rtl="0" eaLnBrk="0" fontAlgn="base" hangingPunct="0">
      <a:spcBef>
        <a:spcPct val="30000"/>
      </a:spcBef>
      <a:spcAft>
        <a:spcPct val="0"/>
      </a:spcAft>
      <a:defRPr kumimoji="1" sz="1600" kern="1200">
        <a:solidFill>
          <a:schemeClr val="tx1"/>
        </a:solidFill>
        <a:latin typeface="Times New Roman" pitchFamily="18" charset="0"/>
        <a:ea typeface="宋体" pitchFamily="2" charset="-122"/>
        <a:cs typeface="+mn-cs"/>
      </a:defRPr>
    </a:lvl3pPr>
    <a:lvl4pPr marL="1827213" algn="l" rtl="0" eaLnBrk="0" fontAlgn="base" hangingPunct="0">
      <a:spcBef>
        <a:spcPct val="30000"/>
      </a:spcBef>
      <a:spcAft>
        <a:spcPct val="0"/>
      </a:spcAft>
      <a:defRPr kumimoji="1" sz="1600" kern="1200">
        <a:solidFill>
          <a:schemeClr val="tx1"/>
        </a:solidFill>
        <a:latin typeface="Times New Roman" pitchFamily="18" charset="0"/>
        <a:ea typeface="宋体" pitchFamily="2" charset="-122"/>
        <a:cs typeface="+mn-cs"/>
      </a:defRPr>
    </a:lvl4pPr>
    <a:lvl5pPr marL="2436813" algn="l" rtl="0" eaLnBrk="0" fontAlgn="base" hangingPunct="0">
      <a:spcBef>
        <a:spcPct val="30000"/>
      </a:spcBef>
      <a:spcAft>
        <a:spcPct val="0"/>
      </a:spcAft>
      <a:defRPr kumimoji="1" sz="1600" kern="1200">
        <a:solidFill>
          <a:schemeClr val="tx1"/>
        </a:solidFill>
        <a:latin typeface="Times New Roman" pitchFamily="18" charset="0"/>
        <a:ea typeface="宋体" pitchFamily="2" charset="-122"/>
        <a:cs typeface="+mn-cs"/>
      </a:defRPr>
    </a:lvl5pPr>
    <a:lvl6pPr marL="3046324" algn="l" defTabSz="1218529" rtl="0" eaLnBrk="1" latinLnBrk="0" hangingPunct="1">
      <a:defRPr sz="1600" kern="1200">
        <a:solidFill>
          <a:schemeClr val="tx1"/>
        </a:solidFill>
        <a:latin typeface="+mn-lt"/>
        <a:ea typeface="+mn-ea"/>
        <a:cs typeface="+mn-cs"/>
      </a:defRPr>
    </a:lvl6pPr>
    <a:lvl7pPr marL="3655588" algn="l" defTabSz="1218529" rtl="0" eaLnBrk="1" latinLnBrk="0" hangingPunct="1">
      <a:defRPr sz="1600" kern="1200">
        <a:solidFill>
          <a:schemeClr val="tx1"/>
        </a:solidFill>
        <a:latin typeface="+mn-lt"/>
        <a:ea typeface="+mn-ea"/>
        <a:cs typeface="+mn-cs"/>
      </a:defRPr>
    </a:lvl7pPr>
    <a:lvl8pPr marL="4264853" algn="l" defTabSz="1218529" rtl="0" eaLnBrk="1" latinLnBrk="0" hangingPunct="1">
      <a:defRPr sz="1600" kern="1200">
        <a:solidFill>
          <a:schemeClr val="tx1"/>
        </a:solidFill>
        <a:latin typeface="+mn-lt"/>
        <a:ea typeface="+mn-ea"/>
        <a:cs typeface="+mn-cs"/>
      </a:defRPr>
    </a:lvl8pPr>
    <a:lvl9pPr marL="4874118" algn="l" defTabSz="1218529"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7345BB6C-1AA1-42F3-932E-370534C54BF5}" type="slidenum">
              <a:rPr lang="en-US" altLang="zh-CN" sz="1300">
                <a:ea typeface="隶书" panose="02010509060101010101" pitchFamily="49" charset="-122"/>
              </a:rPr>
              <a:pPr eaLnBrk="1" hangingPunct="1"/>
              <a:t>1</a:t>
            </a:fld>
            <a:endParaRPr lang="en-US" altLang="zh-CN" sz="1300">
              <a:ea typeface="隶书" panose="02010509060101010101" pitchFamily="49" charset="-122"/>
            </a:endParaRPr>
          </a:p>
        </p:txBody>
      </p:sp>
      <p:sp>
        <p:nvSpPr>
          <p:cNvPr id="71683" name="Rectangle 2"/>
          <p:cNvSpPr>
            <a:spLocks noGrp="1" noRot="1" noChangeAspect="1" noChangeArrowheads="1" noTextEdit="1"/>
          </p:cNvSpPr>
          <p:nvPr>
            <p:ph type="sldImg"/>
          </p:nvPr>
        </p:nvSpPr>
        <p:spPr>
          <a:xfrm>
            <a:off x="992188" y="768350"/>
            <a:ext cx="5116512" cy="3836988"/>
          </a:xfrm>
          <a:ln/>
        </p:spPr>
      </p:sp>
      <p:sp>
        <p:nvSpPr>
          <p:cNvPr id="716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181660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CF00BE57-EC7D-4C33-B01C-03B69463F470}" type="slidenum">
              <a:rPr lang="en-US" altLang="zh-CN" sz="1300"/>
              <a:pPr eaLnBrk="1" hangingPunct="1"/>
              <a:t>22</a:t>
            </a:fld>
            <a:endParaRPr lang="en-US" altLang="zh-CN" sz="1300"/>
          </a:p>
        </p:txBody>
      </p:sp>
      <p:sp>
        <p:nvSpPr>
          <p:cNvPr id="78851" name="Rectangle 2"/>
          <p:cNvSpPr>
            <a:spLocks noGrp="1" noRot="1" noChangeAspect="1" noChangeArrowheads="1" noTextEdit="1"/>
          </p:cNvSpPr>
          <p:nvPr>
            <p:ph type="sldImg"/>
          </p:nvPr>
        </p:nvSpPr>
        <p:spPr>
          <a:xfrm>
            <a:off x="992188" y="768350"/>
            <a:ext cx="5114925" cy="3836988"/>
          </a:xfrm>
          <a:ln/>
        </p:spPr>
      </p:sp>
      <p:sp>
        <p:nvSpPr>
          <p:cNvPr id="7885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717052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9D2274B5-58EF-4A41-8F3F-8A1A92E6B7B4}" type="slidenum">
              <a:rPr lang="en-US" altLang="zh-CN" sz="1300"/>
              <a:pPr eaLnBrk="1" hangingPunct="1"/>
              <a:t>23</a:t>
            </a:fld>
            <a:endParaRPr lang="en-US" altLang="zh-CN" sz="1300"/>
          </a:p>
        </p:txBody>
      </p:sp>
      <p:sp>
        <p:nvSpPr>
          <p:cNvPr id="79875" name="Rectangle 2"/>
          <p:cNvSpPr>
            <a:spLocks noGrp="1" noRot="1" noChangeAspect="1" noChangeArrowheads="1" noTextEdit="1"/>
          </p:cNvSpPr>
          <p:nvPr>
            <p:ph type="sldImg"/>
          </p:nvPr>
        </p:nvSpPr>
        <p:spPr>
          <a:xfrm>
            <a:off x="992188" y="768350"/>
            <a:ext cx="5114925" cy="3836988"/>
          </a:xfrm>
          <a:ln/>
        </p:spPr>
      </p:sp>
      <p:sp>
        <p:nvSpPr>
          <p:cNvPr id="7987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250466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6C1B8AE6-93CA-4B1A-84AE-9296080F75AF}" type="slidenum">
              <a:rPr lang="en-US" altLang="zh-CN" sz="1300"/>
              <a:pPr eaLnBrk="1" hangingPunct="1"/>
              <a:t>29</a:t>
            </a:fld>
            <a:endParaRPr lang="en-US" altLang="zh-CN" sz="1300"/>
          </a:p>
        </p:txBody>
      </p:sp>
      <p:sp>
        <p:nvSpPr>
          <p:cNvPr id="84995" name="Rectangle 2"/>
          <p:cNvSpPr>
            <a:spLocks noGrp="1" noRot="1" noChangeAspect="1" noChangeArrowheads="1" noTextEdit="1"/>
          </p:cNvSpPr>
          <p:nvPr>
            <p:ph type="sldImg"/>
          </p:nvPr>
        </p:nvSpPr>
        <p:spPr>
          <a:xfrm>
            <a:off x="992188" y="768350"/>
            <a:ext cx="5114925" cy="3836988"/>
          </a:xfrm>
          <a:ln/>
        </p:spPr>
      </p:sp>
      <p:sp>
        <p:nvSpPr>
          <p:cNvPr id="8499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247201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7783BE36-BE1C-4D23-8BD8-994A3F1E7EBC}" type="slidenum">
              <a:rPr lang="en-US" altLang="zh-CN" sz="1300"/>
              <a:pPr eaLnBrk="1" hangingPunct="1"/>
              <a:t>30</a:t>
            </a:fld>
            <a:endParaRPr lang="en-US" altLang="zh-CN" sz="1300"/>
          </a:p>
        </p:txBody>
      </p:sp>
      <p:sp>
        <p:nvSpPr>
          <p:cNvPr id="86019" name="Rectangle 2"/>
          <p:cNvSpPr>
            <a:spLocks noGrp="1" noRot="1" noChangeAspect="1" noChangeArrowheads="1" noTextEdit="1"/>
          </p:cNvSpPr>
          <p:nvPr>
            <p:ph type="sldImg"/>
          </p:nvPr>
        </p:nvSpPr>
        <p:spPr>
          <a:xfrm>
            <a:off x="992188" y="768350"/>
            <a:ext cx="5114925" cy="3836988"/>
          </a:xfrm>
          <a:ln/>
        </p:spPr>
      </p:sp>
      <p:sp>
        <p:nvSpPr>
          <p:cNvPr id="8602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030640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992188" y="768350"/>
            <a:ext cx="5116512" cy="3836988"/>
          </a:xfrm>
          <a:ln/>
        </p:spPr>
      </p:sp>
      <p:sp>
        <p:nvSpPr>
          <p:cNvPr id="870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8704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599E43F2-E481-44E4-A93E-B0A183F1B75B}" type="slidenum">
              <a:rPr lang="en-US" altLang="zh-CN" sz="1300">
                <a:ea typeface="隶书" panose="02010509060101010101" pitchFamily="49" charset="-122"/>
              </a:rPr>
              <a:pPr eaLnBrk="1" hangingPunct="1"/>
              <a:t>33</a:t>
            </a:fld>
            <a:endParaRPr lang="en-US" altLang="zh-CN" sz="1300">
              <a:ea typeface="隶书" panose="02010509060101010101" pitchFamily="49" charset="-122"/>
            </a:endParaRPr>
          </a:p>
        </p:txBody>
      </p:sp>
    </p:spTree>
    <p:extLst>
      <p:ext uri="{BB962C8B-B14F-4D97-AF65-F5344CB8AC3E}">
        <p14:creationId xmlns:p14="http://schemas.microsoft.com/office/powerpoint/2010/main" val="650784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3DAD7FC9-1B4F-4CFD-810F-434339F6BDCB}" type="slidenum">
              <a:rPr lang="en-US" altLang="zh-CN" sz="1300"/>
              <a:pPr eaLnBrk="1" hangingPunct="1"/>
              <a:t>39</a:t>
            </a:fld>
            <a:endParaRPr lang="en-US" altLang="zh-CN" sz="1300"/>
          </a:p>
        </p:txBody>
      </p:sp>
      <p:sp>
        <p:nvSpPr>
          <p:cNvPr id="92163" name="Rectangle 2"/>
          <p:cNvSpPr>
            <a:spLocks noGrp="1" noRot="1" noChangeAspect="1" noChangeArrowheads="1" noTextEdit="1"/>
          </p:cNvSpPr>
          <p:nvPr>
            <p:ph type="sldImg"/>
          </p:nvPr>
        </p:nvSpPr>
        <p:spPr>
          <a:xfrm>
            <a:off x="992188" y="768350"/>
            <a:ext cx="5114925" cy="3836988"/>
          </a:xfrm>
          <a:ln/>
        </p:spPr>
      </p:sp>
      <p:sp>
        <p:nvSpPr>
          <p:cNvPr id="9216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205577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4A306BF5-FCDB-4CB3-A042-3E39BB0F1DE7}" type="slidenum">
              <a:rPr lang="en-US" altLang="zh-CN" sz="1300"/>
              <a:pPr eaLnBrk="1" hangingPunct="1"/>
              <a:t>40</a:t>
            </a:fld>
            <a:endParaRPr lang="en-US" altLang="zh-CN" sz="1300"/>
          </a:p>
        </p:txBody>
      </p:sp>
      <p:sp>
        <p:nvSpPr>
          <p:cNvPr id="93187" name="Rectangle 2"/>
          <p:cNvSpPr>
            <a:spLocks noGrp="1" noRot="1" noChangeAspect="1" noChangeArrowheads="1" noTextEdit="1"/>
          </p:cNvSpPr>
          <p:nvPr>
            <p:ph type="sldImg"/>
          </p:nvPr>
        </p:nvSpPr>
        <p:spPr>
          <a:xfrm>
            <a:off x="992188" y="768350"/>
            <a:ext cx="5114925" cy="3836988"/>
          </a:xfrm>
          <a:ln/>
        </p:spPr>
      </p:sp>
      <p:sp>
        <p:nvSpPr>
          <p:cNvPr id="9318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666329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EB059809-ED43-4998-8A83-C05AD003169A}" type="slidenum">
              <a:rPr lang="en-US" altLang="zh-CN" sz="1300"/>
              <a:pPr eaLnBrk="1" hangingPunct="1"/>
              <a:t>46</a:t>
            </a:fld>
            <a:endParaRPr lang="en-US" altLang="zh-CN" sz="1300"/>
          </a:p>
        </p:txBody>
      </p:sp>
      <p:sp>
        <p:nvSpPr>
          <p:cNvPr id="94211" name="Rectangle 2"/>
          <p:cNvSpPr>
            <a:spLocks noGrp="1" noRot="1" noChangeAspect="1" noChangeArrowheads="1" noTextEdit="1"/>
          </p:cNvSpPr>
          <p:nvPr>
            <p:ph type="sldImg"/>
          </p:nvPr>
        </p:nvSpPr>
        <p:spPr>
          <a:xfrm>
            <a:off x="992188" y="768350"/>
            <a:ext cx="5114925" cy="3836988"/>
          </a:xfrm>
          <a:ln/>
        </p:spPr>
      </p:sp>
      <p:sp>
        <p:nvSpPr>
          <p:cNvPr id="942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473778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F51272D1-C31C-4E8B-86E9-ACE05F98D95E}" type="slidenum">
              <a:rPr lang="en-US" altLang="zh-CN" sz="1300"/>
              <a:pPr eaLnBrk="1" hangingPunct="1"/>
              <a:t>47</a:t>
            </a:fld>
            <a:endParaRPr lang="en-US" altLang="zh-CN" sz="1300"/>
          </a:p>
        </p:txBody>
      </p:sp>
      <p:sp>
        <p:nvSpPr>
          <p:cNvPr id="95235" name="Rectangle 2"/>
          <p:cNvSpPr>
            <a:spLocks noGrp="1" noRot="1" noChangeAspect="1" noChangeArrowheads="1" noTextEdit="1"/>
          </p:cNvSpPr>
          <p:nvPr>
            <p:ph type="sldImg"/>
          </p:nvPr>
        </p:nvSpPr>
        <p:spPr>
          <a:xfrm>
            <a:off x="992188" y="768350"/>
            <a:ext cx="5114925" cy="3836988"/>
          </a:xfrm>
          <a:ln/>
        </p:spPr>
      </p:sp>
      <p:sp>
        <p:nvSpPr>
          <p:cNvPr id="9523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3353352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1475CE-923A-4F31-88F9-BA1D3DAB08E7}" type="slidenum">
              <a:rPr lang="en-US" altLang="zh-CN" smtClean="0"/>
              <a:pPr/>
              <a:t>50</a:t>
            </a:fld>
            <a:endParaRPr lang="en-US" altLang="zh-CN"/>
          </a:p>
        </p:txBody>
      </p:sp>
    </p:spTree>
    <p:extLst>
      <p:ext uri="{BB962C8B-B14F-4D97-AF65-F5344CB8AC3E}">
        <p14:creationId xmlns:p14="http://schemas.microsoft.com/office/powerpoint/2010/main" val="2544685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E84B6C74-3DFF-4A02-BC4C-4142FDD694E0}" type="slidenum">
              <a:rPr lang="en-US" altLang="zh-CN" sz="1300">
                <a:ea typeface="隶书" panose="02010509060101010101" pitchFamily="49" charset="-122"/>
              </a:rPr>
              <a:pPr eaLnBrk="1" hangingPunct="1"/>
              <a:t>2</a:t>
            </a:fld>
            <a:endParaRPr lang="en-US" altLang="zh-CN" sz="1300">
              <a:ea typeface="隶书" panose="02010509060101010101" pitchFamily="49" charset="-122"/>
            </a:endParaRPr>
          </a:p>
        </p:txBody>
      </p:sp>
      <p:sp>
        <p:nvSpPr>
          <p:cNvPr id="72707" name="Rectangle 2"/>
          <p:cNvSpPr>
            <a:spLocks noGrp="1" noRot="1" noChangeAspect="1" noChangeArrowheads="1" noTextEdit="1"/>
          </p:cNvSpPr>
          <p:nvPr>
            <p:ph type="sldImg"/>
          </p:nvPr>
        </p:nvSpPr>
        <p:spPr>
          <a:xfrm>
            <a:off x="992188" y="768350"/>
            <a:ext cx="5116512" cy="3836988"/>
          </a:xfrm>
          <a:ln/>
        </p:spPr>
      </p:sp>
      <p:sp>
        <p:nvSpPr>
          <p:cNvPr id="7270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1391135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9A8A5A8F-BA1B-4E37-8867-D4A092B5461D}" type="slidenum">
              <a:rPr lang="en-US" altLang="zh-CN" sz="1300"/>
              <a:pPr eaLnBrk="1" hangingPunct="1"/>
              <a:t>51</a:t>
            </a:fld>
            <a:endParaRPr lang="en-US" altLang="zh-CN" sz="1300"/>
          </a:p>
        </p:txBody>
      </p:sp>
      <p:sp>
        <p:nvSpPr>
          <p:cNvPr id="96259" name="Rectangle 2"/>
          <p:cNvSpPr>
            <a:spLocks noGrp="1" noRot="1" noChangeAspect="1" noChangeArrowheads="1" noTextEdit="1"/>
          </p:cNvSpPr>
          <p:nvPr>
            <p:ph type="sldImg"/>
          </p:nvPr>
        </p:nvSpPr>
        <p:spPr>
          <a:xfrm>
            <a:off x="992188" y="768350"/>
            <a:ext cx="5114925" cy="3836988"/>
          </a:xfrm>
          <a:ln/>
        </p:spPr>
      </p:sp>
      <p:sp>
        <p:nvSpPr>
          <p:cNvPr id="9626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2516096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68CD2683-C380-4638-80F2-ABE06DF658E6}" type="slidenum">
              <a:rPr lang="en-US" altLang="zh-CN" sz="1300"/>
              <a:pPr eaLnBrk="1" hangingPunct="1"/>
              <a:t>52</a:t>
            </a:fld>
            <a:endParaRPr lang="en-US" altLang="zh-CN" sz="1300"/>
          </a:p>
        </p:txBody>
      </p:sp>
      <p:sp>
        <p:nvSpPr>
          <p:cNvPr id="97283" name="Rectangle 2"/>
          <p:cNvSpPr>
            <a:spLocks noGrp="1" noRot="1" noChangeAspect="1" noChangeArrowheads="1" noTextEdit="1"/>
          </p:cNvSpPr>
          <p:nvPr>
            <p:ph type="sldImg"/>
          </p:nvPr>
        </p:nvSpPr>
        <p:spPr>
          <a:xfrm>
            <a:off x="992188" y="768350"/>
            <a:ext cx="5114925" cy="3836988"/>
          </a:xfrm>
          <a:ln/>
        </p:spPr>
      </p:sp>
      <p:sp>
        <p:nvSpPr>
          <p:cNvPr id="9728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766110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5549E0A5-6BB9-470B-B712-5A8C41C50CBD}" type="slidenum">
              <a:rPr lang="en-US" altLang="zh-CN" sz="1300"/>
              <a:pPr eaLnBrk="1" hangingPunct="1"/>
              <a:t>54</a:t>
            </a:fld>
            <a:endParaRPr lang="en-US" altLang="zh-CN" sz="1300"/>
          </a:p>
        </p:txBody>
      </p:sp>
      <p:sp>
        <p:nvSpPr>
          <p:cNvPr id="98307" name="Rectangle 2"/>
          <p:cNvSpPr>
            <a:spLocks noGrp="1" noRot="1" noChangeAspect="1" noChangeArrowheads="1" noTextEdit="1"/>
          </p:cNvSpPr>
          <p:nvPr>
            <p:ph type="sldImg"/>
          </p:nvPr>
        </p:nvSpPr>
        <p:spPr>
          <a:xfrm>
            <a:off x="992188" y="768350"/>
            <a:ext cx="5114925" cy="3836988"/>
          </a:xfrm>
          <a:ln/>
        </p:spPr>
      </p:sp>
      <p:sp>
        <p:nvSpPr>
          <p:cNvPr id="9830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dirty="0"/>
          </a:p>
        </p:txBody>
      </p:sp>
    </p:spTree>
    <p:extLst>
      <p:ext uri="{BB962C8B-B14F-4D97-AF65-F5344CB8AC3E}">
        <p14:creationId xmlns:p14="http://schemas.microsoft.com/office/powerpoint/2010/main" val="2903772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0BA0CA84-557C-4E1E-8926-25FDA877A501}" type="slidenum">
              <a:rPr lang="en-US" altLang="zh-CN" sz="1300"/>
              <a:pPr eaLnBrk="1" hangingPunct="1"/>
              <a:t>57</a:t>
            </a:fld>
            <a:endParaRPr lang="en-US" altLang="zh-CN" sz="1300"/>
          </a:p>
        </p:txBody>
      </p:sp>
      <p:sp>
        <p:nvSpPr>
          <p:cNvPr id="99331" name="Rectangle 2"/>
          <p:cNvSpPr>
            <a:spLocks noGrp="1" noRot="1" noChangeAspect="1" noChangeArrowheads="1" noTextEdit="1"/>
          </p:cNvSpPr>
          <p:nvPr>
            <p:ph type="sldImg"/>
          </p:nvPr>
        </p:nvSpPr>
        <p:spPr>
          <a:xfrm>
            <a:off x="992188" y="768350"/>
            <a:ext cx="5116512" cy="3836988"/>
          </a:xfrm>
          <a:ln/>
        </p:spPr>
      </p:sp>
      <p:sp>
        <p:nvSpPr>
          <p:cNvPr id="9933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658623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E945DA4D-974C-4584-8EF4-671FA659EB5A}" type="slidenum">
              <a:rPr lang="en-US" altLang="zh-CN" sz="1300"/>
              <a:pPr eaLnBrk="1" hangingPunct="1"/>
              <a:t>60</a:t>
            </a:fld>
            <a:endParaRPr lang="en-US" altLang="zh-CN" sz="1300"/>
          </a:p>
        </p:txBody>
      </p:sp>
      <p:sp>
        <p:nvSpPr>
          <p:cNvPr id="100355" name="Rectangle 2"/>
          <p:cNvSpPr>
            <a:spLocks noGrp="1" noRot="1" noChangeAspect="1" noChangeArrowheads="1" noTextEdit="1"/>
          </p:cNvSpPr>
          <p:nvPr>
            <p:ph type="sldImg"/>
          </p:nvPr>
        </p:nvSpPr>
        <p:spPr>
          <a:xfrm>
            <a:off x="992188" y="768350"/>
            <a:ext cx="5114925" cy="3836988"/>
          </a:xfrm>
          <a:ln/>
        </p:spPr>
      </p:sp>
      <p:sp>
        <p:nvSpPr>
          <p:cNvPr id="10035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5375561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17548DB9-0B91-4C46-95C3-2B467A97AA69}" type="slidenum">
              <a:rPr lang="en-US" altLang="zh-CN" sz="1300"/>
              <a:pPr eaLnBrk="1" hangingPunct="1"/>
              <a:t>61</a:t>
            </a:fld>
            <a:endParaRPr lang="en-US" altLang="zh-CN" sz="1300"/>
          </a:p>
        </p:txBody>
      </p:sp>
      <p:sp>
        <p:nvSpPr>
          <p:cNvPr id="101379" name="Rectangle 2"/>
          <p:cNvSpPr>
            <a:spLocks noGrp="1" noRot="1" noChangeAspect="1" noChangeArrowheads="1" noTextEdit="1"/>
          </p:cNvSpPr>
          <p:nvPr>
            <p:ph type="sldImg"/>
          </p:nvPr>
        </p:nvSpPr>
        <p:spPr>
          <a:xfrm>
            <a:off x="992188" y="768350"/>
            <a:ext cx="5114925" cy="3836988"/>
          </a:xfrm>
          <a:ln/>
        </p:spPr>
      </p:sp>
      <p:sp>
        <p:nvSpPr>
          <p:cNvPr id="10138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7946076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AF4BC836-86E4-45FC-A893-1203E57DDE38}" type="slidenum">
              <a:rPr lang="en-US" altLang="zh-CN" sz="1300"/>
              <a:pPr eaLnBrk="1" hangingPunct="1"/>
              <a:t>62</a:t>
            </a:fld>
            <a:endParaRPr lang="en-US" altLang="zh-CN" sz="1300"/>
          </a:p>
        </p:txBody>
      </p:sp>
      <p:sp>
        <p:nvSpPr>
          <p:cNvPr id="102403" name="Rectangle 2"/>
          <p:cNvSpPr>
            <a:spLocks noGrp="1" noRot="1" noChangeAspect="1" noChangeArrowheads="1" noTextEdit="1"/>
          </p:cNvSpPr>
          <p:nvPr>
            <p:ph type="sldImg"/>
          </p:nvPr>
        </p:nvSpPr>
        <p:spPr>
          <a:xfrm>
            <a:off x="992188" y="768350"/>
            <a:ext cx="5114925" cy="3836988"/>
          </a:xfrm>
          <a:ln/>
        </p:spPr>
      </p:sp>
      <p:sp>
        <p:nvSpPr>
          <p:cNvPr id="10240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898395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5FC5FF80-C49C-4192-B22B-D5D2D8EEC0E0}" type="slidenum">
              <a:rPr lang="en-US" altLang="zh-CN" sz="1300"/>
              <a:pPr eaLnBrk="1" hangingPunct="1"/>
              <a:t>64</a:t>
            </a:fld>
            <a:endParaRPr lang="en-US" altLang="zh-CN" sz="1300"/>
          </a:p>
        </p:txBody>
      </p:sp>
      <p:sp>
        <p:nvSpPr>
          <p:cNvPr id="103427" name="Rectangle 2"/>
          <p:cNvSpPr>
            <a:spLocks noGrp="1" noRot="1" noChangeAspect="1" noChangeArrowheads="1" noTextEdit="1"/>
          </p:cNvSpPr>
          <p:nvPr>
            <p:ph type="sldImg"/>
          </p:nvPr>
        </p:nvSpPr>
        <p:spPr>
          <a:xfrm>
            <a:off x="992188" y="768350"/>
            <a:ext cx="5114925" cy="3836988"/>
          </a:xfrm>
          <a:ln/>
        </p:spPr>
      </p:sp>
      <p:sp>
        <p:nvSpPr>
          <p:cNvPr id="10342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40845669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40891DFA-53F1-41A9-807C-D8A2BC66CEBB}" type="slidenum">
              <a:rPr lang="en-US" altLang="zh-CN" sz="1300"/>
              <a:pPr eaLnBrk="1" hangingPunct="1"/>
              <a:t>65</a:t>
            </a:fld>
            <a:endParaRPr lang="en-US" altLang="zh-CN" sz="1300"/>
          </a:p>
        </p:txBody>
      </p:sp>
      <p:sp>
        <p:nvSpPr>
          <p:cNvPr id="104451" name="Rectangle 2"/>
          <p:cNvSpPr>
            <a:spLocks noGrp="1" noRot="1" noChangeAspect="1" noChangeArrowheads="1" noTextEdit="1"/>
          </p:cNvSpPr>
          <p:nvPr>
            <p:ph type="sldImg"/>
          </p:nvPr>
        </p:nvSpPr>
        <p:spPr>
          <a:xfrm>
            <a:off x="992188" y="768350"/>
            <a:ext cx="5114925" cy="3836988"/>
          </a:xfrm>
          <a:ln/>
        </p:spPr>
      </p:sp>
      <p:sp>
        <p:nvSpPr>
          <p:cNvPr id="10445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378097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D396807A-6248-4892-83CE-C67B2DA28585}" type="slidenum">
              <a:rPr lang="en-US" altLang="zh-CN" sz="1300"/>
              <a:pPr eaLnBrk="1" hangingPunct="1"/>
              <a:t>3</a:t>
            </a:fld>
            <a:endParaRPr lang="en-US" altLang="zh-CN" sz="1300"/>
          </a:p>
        </p:txBody>
      </p:sp>
      <p:sp>
        <p:nvSpPr>
          <p:cNvPr id="74755" name="Rectangle 2"/>
          <p:cNvSpPr>
            <a:spLocks noGrp="1" noRot="1" noChangeAspect="1" noChangeArrowheads="1" noTextEdit="1"/>
          </p:cNvSpPr>
          <p:nvPr>
            <p:ph type="sldImg"/>
          </p:nvPr>
        </p:nvSpPr>
        <p:spPr>
          <a:xfrm>
            <a:off x="992188" y="768350"/>
            <a:ext cx="5114925" cy="3836988"/>
          </a:xfrm>
          <a:ln/>
        </p:spPr>
      </p:sp>
      <p:sp>
        <p:nvSpPr>
          <p:cNvPr id="7475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665340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xfrm>
            <a:off x="992188" y="768350"/>
            <a:ext cx="5116512" cy="3836988"/>
          </a:xfrm>
          <a:ln/>
        </p:spPr>
      </p:sp>
      <p:sp>
        <p:nvSpPr>
          <p:cNvPr id="7373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73732"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1A2D3D76-A44D-444B-B641-69A64CEBD9C2}" type="slidenum">
              <a:rPr lang="en-US" altLang="zh-CN" sz="1300">
                <a:ea typeface="隶书" panose="02010509060101010101" pitchFamily="49" charset="-122"/>
              </a:rPr>
              <a:pPr eaLnBrk="1" hangingPunct="1"/>
              <a:t>12</a:t>
            </a:fld>
            <a:endParaRPr lang="en-US" altLang="zh-CN" sz="1300">
              <a:ea typeface="隶书" panose="02010509060101010101" pitchFamily="49" charset="-122"/>
            </a:endParaRPr>
          </a:p>
        </p:txBody>
      </p:sp>
    </p:spTree>
    <p:extLst>
      <p:ext uri="{BB962C8B-B14F-4D97-AF65-F5344CB8AC3E}">
        <p14:creationId xmlns:p14="http://schemas.microsoft.com/office/powerpoint/2010/main" val="1831826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D396807A-6248-4892-83CE-C67B2DA28585}" type="slidenum">
              <a:rPr lang="en-US" altLang="zh-CN" sz="1300"/>
              <a:pPr eaLnBrk="1" hangingPunct="1"/>
              <a:t>17</a:t>
            </a:fld>
            <a:endParaRPr lang="en-US" altLang="zh-CN" sz="1300"/>
          </a:p>
        </p:txBody>
      </p:sp>
      <p:sp>
        <p:nvSpPr>
          <p:cNvPr id="74755" name="Rectangle 2"/>
          <p:cNvSpPr>
            <a:spLocks noGrp="1" noRot="1" noChangeAspect="1" noChangeArrowheads="1" noTextEdit="1"/>
          </p:cNvSpPr>
          <p:nvPr>
            <p:ph type="sldImg"/>
          </p:nvPr>
        </p:nvSpPr>
        <p:spPr>
          <a:xfrm>
            <a:off x="992188" y="768350"/>
            <a:ext cx="5114925" cy="3836988"/>
          </a:xfrm>
          <a:ln/>
        </p:spPr>
      </p:sp>
      <p:sp>
        <p:nvSpPr>
          <p:cNvPr id="7475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531277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6F0E0DDF-7FF7-46B7-B4B3-A51FC9B5EFCC}" type="slidenum">
              <a:rPr lang="en-US" altLang="zh-CN" sz="1300"/>
              <a:pPr eaLnBrk="1" hangingPunct="1"/>
              <a:t>18</a:t>
            </a:fld>
            <a:endParaRPr lang="en-US" altLang="zh-CN" sz="1300"/>
          </a:p>
        </p:txBody>
      </p:sp>
      <p:sp>
        <p:nvSpPr>
          <p:cNvPr id="75779" name="Rectangle 2"/>
          <p:cNvSpPr>
            <a:spLocks noGrp="1" noRot="1" noChangeAspect="1" noChangeArrowheads="1" noTextEdit="1"/>
          </p:cNvSpPr>
          <p:nvPr>
            <p:ph type="sldImg"/>
          </p:nvPr>
        </p:nvSpPr>
        <p:spPr>
          <a:xfrm>
            <a:off x="992188" y="768350"/>
            <a:ext cx="5114925" cy="3836988"/>
          </a:xfrm>
          <a:ln/>
        </p:spPr>
      </p:sp>
      <p:sp>
        <p:nvSpPr>
          <p:cNvPr id="7578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491708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43A20B7E-5CCB-4B00-BB0B-C20F158FD6BC}" type="slidenum">
              <a:rPr lang="en-US" altLang="zh-CN" sz="1300"/>
              <a:pPr eaLnBrk="1" hangingPunct="1"/>
              <a:t>19</a:t>
            </a:fld>
            <a:endParaRPr lang="en-US" altLang="zh-CN" sz="1300"/>
          </a:p>
        </p:txBody>
      </p:sp>
      <p:sp>
        <p:nvSpPr>
          <p:cNvPr id="76803" name="Rectangle 2"/>
          <p:cNvSpPr>
            <a:spLocks noGrp="1" noRot="1" noChangeAspect="1" noChangeArrowheads="1" noTextEdit="1"/>
          </p:cNvSpPr>
          <p:nvPr>
            <p:ph type="sldImg"/>
          </p:nvPr>
        </p:nvSpPr>
        <p:spPr>
          <a:xfrm>
            <a:off x="992188" y="768350"/>
            <a:ext cx="5114925" cy="3836988"/>
          </a:xfrm>
          <a:ln/>
        </p:spPr>
      </p:sp>
      <p:sp>
        <p:nvSpPr>
          <p:cNvPr id="7680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899369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1475CE-923A-4F31-88F9-BA1D3DAB08E7}" type="slidenum">
              <a:rPr lang="en-US" altLang="zh-CN" smtClean="0"/>
              <a:pPr/>
              <a:t>20</a:t>
            </a:fld>
            <a:endParaRPr lang="en-US" altLang="zh-CN"/>
          </a:p>
        </p:txBody>
      </p:sp>
    </p:spTree>
    <p:extLst>
      <p:ext uri="{BB962C8B-B14F-4D97-AF65-F5344CB8AC3E}">
        <p14:creationId xmlns:p14="http://schemas.microsoft.com/office/powerpoint/2010/main" val="1268446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148A610B-7F73-4EE9-82FB-5FE2251E5B62}" type="slidenum">
              <a:rPr lang="en-US" altLang="zh-CN" sz="1300"/>
              <a:pPr eaLnBrk="1" hangingPunct="1"/>
              <a:t>21</a:t>
            </a:fld>
            <a:endParaRPr lang="en-US" altLang="zh-CN" sz="1300"/>
          </a:p>
        </p:txBody>
      </p:sp>
      <p:sp>
        <p:nvSpPr>
          <p:cNvPr id="77827" name="Rectangle 2"/>
          <p:cNvSpPr>
            <a:spLocks noGrp="1" noRot="1" noChangeAspect="1" noChangeArrowheads="1" noTextEdit="1"/>
          </p:cNvSpPr>
          <p:nvPr>
            <p:ph type="sldImg"/>
          </p:nvPr>
        </p:nvSpPr>
        <p:spPr>
          <a:xfrm>
            <a:off x="992188" y="768350"/>
            <a:ext cx="5114925" cy="3836988"/>
          </a:xfrm>
          <a:ln/>
        </p:spPr>
      </p:sp>
      <p:sp>
        <p:nvSpPr>
          <p:cNvPr id="7782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5077034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4" descr="E:\GLR_www\PPT\郑莉老师PPT\C++简单程序设计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558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7"/>
          <p:cNvSpPr>
            <a:spLocks noGrp="1"/>
          </p:cNvSpPr>
          <p:nvPr>
            <p:ph type="ctrTitle"/>
          </p:nvPr>
        </p:nvSpPr>
        <p:spPr>
          <a:xfrm>
            <a:off x="342960" y="2205658"/>
            <a:ext cx="8459669" cy="1470366"/>
          </a:xfrm>
        </p:spPr>
        <p:txBody>
          <a:bodyPr anchor="b"/>
          <a:lstStyle>
            <a:lvl1pPr algn="ctr">
              <a:defRPr sz="4400">
                <a:solidFill>
                  <a:schemeClr val="bg1"/>
                </a:solidFill>
              </a:defRPr>
            </a:lvl1pPr>
          </a:lstStyle>
          <a:p>
            <a:r>
              <a:rPr lang="zh-CN" altLang="en-US"/>
              <a:t>单击此处编辑母版标题样式</a:t>
            </a:r>
            <a:endParaRPr lang="en-US"/>
          </a:p>
        </p:txBody>
      </p:sp>
      <p:sp>
        <p:nvSpPr>
          <p:cNvPr id="9" name="副标题 8"/>
          <p:cNvSpPr>
            <a:spLocks noGrp="1"/>
          </p:cNvSpPr>
          <p:nvPr>
            <p:ph type="subTitle" idx="1"/>
          </p:nvPr>
        </p:nvSpPr>
        <p:spPr>
          <a:xfrm>
            <a:off x="2095864" y="4053054"/>
            <a:ext cx="4953860" cy="1753005"/>
          </a:xfrm>
        </p:spPr>
        <p:txBody>
          <a:bodyPr/>
          <a:lstStyle>
            <a:lvl1pPr marL="0" indent="0" algn="ctr">
              <a:buNone/>
              <a:defRPr sz="2400">
                <a:solidFill>
                  <a:schemeClr val="bg1"/>
                </a:solidFill>
                <a:latin typeface="宋体" panose="02010600030101010101" pitchFamily="2" charset="-122"/>
                <a:ea typeface="宋体" panose="02010600030101010101" pitchFamily="2" charset="-122"/>
              </a:defRPr>
            </a:lvl1pPr>
            <a:lvl2pPr marL="609265" indent="0" algn="ctr">
              <a:buNone/>
            </a:lvl2pPr>
            <a:lvl3pPr marL="1218529" indent="0" algn="ctr">
              <a:buNone/>
            </a:lvl3pPr>
            <a:lvl4pPr marL="1827794" indent="0" algn="ctr">
              <a:buNone/>
            </a:lvl4pPr>
            <a:lvl5pPr marL="2437059" indent="0" algn="ctr">
              <a:buNone/>
            </a:lvl5pPr>
            <a:lvl6pPr marL="3046324" indent="0" algn="ctr">
              <a:buNone/>
            </a:lvl6pPr>
            <a:lvl7pPr marL="3655588" indent="0" algn="ctr">
              <a:buNone/>
            </a:lvl7pPr>
            <a:lvl8pPr marL="4264853" indent="0" algn="ctr">
              <a:buNone/>
            </a:lvl8pPr>
            <a:lvl9pPr marL="4874118" indent="0" algn="ctr">
              <a:buNone/>
            </a:lvl9pPr>
          </a:lstStyle>
          <a:p>
            <a:r>
              <a:rPr lang="zh-CN" altLang="en-US"/>
              <a:t>单击此处编辑母版副标题样式</a:t>
            </a:r>
            <a:endParaRPr lang="en-US" dirty="0"/>
          </a:p>
        </p:txBody>
      </p:sp>
    </p:spTree>
    <p:extLst>
      <p:ext uri="{BB962C8B-B14F-4D97-AF65-F5344CB8AC3E}">
        <p14:creationId xmlns:p14="http://schemas.microsoft.com/office/powerpoint/2010/main" val="536776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1380" y="1109417"/>
            <a:ext cx="586905" cy="4682722"/>
          </a:xfrm>
        </p:spPr>
        <p:txBody>
          <a:bodyPr vert="vert270" lIns="60926" tIns="0" rIns="60926" anchor="t"/>
          <a:lstStyle>
            <a:lvl1pPr algn="ctr">
              <a:buNone/>
              <a:defRPr sz="2700" b="1"/>
            </a:lvl1pPr>
          </a:lstStyle>
          <a:p>
            <a:r>
              <a:rPr lang="zh-CN" altLang="en-US"/>
              <a:t>单击此处编辑母版标题样式</a:t>
            </a:r>
            <a:endParaRPr lang="en-US"/>
          </a:p>
        </p:txBody>
      </p:sp>
      <p:sp>
        <p:nvSpPr>
          <p:cNvPr id="3" name="图片占位符 2"/>
          <p:cNvSpPr>
            <a:spLocks noGrp="1"/>
          </p:cNvSpPr>
          <p:nvPr>
            <p:ph type="pic" idx="1"/>
          </p:nvPr>
        </p:nvSpPr>
        <p:spPr>
          <a:xfrm>
            <a:off x="403741" y="1143266"/>
            <a:ext cx="4572794" cy="4573058"/>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43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6089500" y="3275067"/>
            <a:ext cx="2591250" cy="2517072"/>
          </a:xfrm>
        </p:spPr>
        <p:txBody>
          <a:bodyPr lIns="0" tIns="0" rIns="60926"/>
          <a:lstStyle>
            <a:lvl1pPr marL="0" indent="0">
              <a:lnSpc>
                <a:spcPct val="100000"/>
              </a:lnSpc>
              <a:spcBef>
                <a:spcPts val="0"/>
              </a:spcBef>
              <a:buFontTx/>
              <a:buNone/>
              <a:defRPr sz="1700"/>
            </a:lvl1pPr>
            <a:lvl2pPr>
              <a:buFontTx/>
              <a:buNone/>
              <a:defRPr sz="1600"/>
            </a:lvl2pPr>
            <a:lvl3pPr>
              <a:buFontTx/>
              <a:buNone/>
              <a:defRPr sz="1300"/>
            </a:lvl3pPr>
            <a:lvl4pPr>
              <a:buFontTx/>
              <a:buNone/>
              <a:defRPr sz="1200"/>
            </a:lvl4pPr>
            <a:lvl5pPr>
              <a:buFontTx/>
              <a:buNone/>
              <a:defRPr sz="1200"/>
            </a:lvl5pPr>
          </a:lstStyle>
          <a:p>
            <a:pPr lvl="0"/>
            <a:r>
              <a:rPr lang="zh-CN" altLang="en-US"/>
              <a:t>单击此处编辑母版文本样式</a:t>
            </a:r>
          </a:p>
        </p:txBody>
      </p:sp>
      <p:sp>
        <p:nvSpPr>
          <p:cNvPr id="8" name="灯片编号占位符 1"/>
          <p:cNvSpPr>
            <a:spLocks noGrp="1"/>
          </p:cNvSpPr>
          <p:nvPr>
            <p:ph type="sldNum" sz="quarter" idx="4"/>
          </p:nvPr>
        </p:nvSpPr>
        <p:spPr>
          <a:xfrm>
            <a:off x="7002853" y="45419"/>
            <a:ext cx="2058412" cy="365125"/>
          </a:xfrm>
          <a:prstGeom prst="rect">
            <a:avLst/>
          </a:prstGeom>
        </p:spPr>
        <p:txBody>
          <a:bodyPr vert="horz" lIns="91440" tIns="45720" rIns="91440" bIns="45720" rtlCol="0" anchor="ctr"/>
          <a:lstStyle>
            <a:lvl1pPr algn="r">
              <a:defRPr sz="1800">
                <a:solidFill>
                  <a:schemeClr val="bg1"/>
                </a:solidFill>
                <a:latin typeface="隶书" panose="02010509060101010101" pitchFamily="49" charset="-122"/>
                <a:ea typeface="隶书" panose="02010509060101010101" pitchFamily="49" charset="-122"/>
              </a:defRPr>
            </a:lvl1pPr>
          </a:lstStyle>
          <a:p>
            <a:fld id="{B6725A2D-64D5-43E0-9E25-6A4CEDC0863C}" type="slidenum">
              <a:rPr lang="zh-CN" altLang="en-US" smtClean="0"/>
              <a:pPr/>
              <a:t>‹#›</a:t>
            </a:fld>
            <a:endParaRPr lang="zh-CN" altLang="en-US"/>
          </a:p>
        </p:txBody>
      </p:sp>
    </p:spTree>
    <p:extLst>
      <p:ext uri="{BB962C8B-B14F-4D97-AF65-F5344CB8AC3E}">
        <p14:creationId xmlns:p14="http://schemas.microsoft.com/office/powerpoint/2010/main" val="1455337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1"/>
          <p:cNvSpPr>
            <a:spLocks noGrp="1"/>
          </p:cNvSpPr>
          <p:nvPr>
            <p:ph type="sldNum" sz="quarter" idx="4"/>
          </p:nvPr>
        </p:nvSpPr>
        <p:spPr>
          <a:xfrm>
            <a:off x="7002853" y="45419"/>
            <a:ext cx="2058412" cy="365125"/>
          </a:xfrm>
          <a:prstGeom prst="rect">
            <a:avLst/>
          </a:prstGeom>
        </p:spPr>
        <p:txBody>
          <a:bodyPr vert="horz" lIns="91440" tIns="45720" rIns="91440" bIns="45720" rtlCol="0" anchor="ctr"/>
          <a:lstStyle>
            <a:lvl1pPr algn="r">
              <a:defRPr sz="1800">
                <a:solidFill>
                  <a:schemeClr val="bg1"/>
                </a:solidFill>
                <a:latin typeface="隶书" panose="02010509060101010101" pitchFamily="49" charset="-122"/>
                <a:ea typeface="隶书" panose="02010509060101010101" pitchFamily="49" charset="-122"/>
              </a:defRPr>
            </a:lvl1pPr>
          </a:lstStyle>
          <a:p>
            <a:fld id="{B6725A2D-64D5-43E0-9E25-6A4CEDC0863C}" type="slidenum">
              <a:rPr lang="zh-CN" altLang="en-US" smtClean="0"/>
              <a:pPr/>
              <a:t>‹#›</a:t>
            </a:fld>
            <a:endParaRPr lang="zh-CN" altLang="en-US"/>
          </a:p>
        </p:txBody>
      </p:sp>
    </p:spTree>
    <p:extLst>
      <p:ext uri="{BB962C8B-B14F-4D97-AF65-F5344CB8AC3E}">
        <p14:creationId xmlns:p14="http://schemas.microsoft.com/office/powerpoint/2010/main" val="1959561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2979" y="1143265"/>
            <a:ext cx="1905330" cy="548767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80" y="1143265"/>
            <a:ext cx="6249485" cy="548767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1"/>
          <p:cNvSpPr>
            <a:spLocks noGrp="1"/>
          </p:cNvSpPr>
          <p:nvPr>
            <p:ph type="sldNum" sz="quarter" idx="4"/>
          </p:nvPr>
        </p:nvSpPr>
        <p:spPr>
          <a:xfrm>
            <a:off x="7002853" y="45419"/>
            <a:ext cx="2058412" cy="365125"/>
          </a:xfrm>
          <a:prstGeom prst="rect">
            <a:avLst/>
          </a:prstGeom>
        </p:spPr>
        <p:txBody>
          <a:bodyPr vert="horz" lIns="91440" tIns="45720" rIns="91440" bIns="45720" rtlCol="0" anchor="ctr"/>
          <a:lstStyle>
            <a:lvl1pPr algn="r">
              <a:defRPr sz="1800">
                <a:solidFill>
                  <a:schemeClr val="bg1"/>
                </a:solidFill>
                <a:latin typeface="隶书" panose="02010509060101010101" pitchFamily="49" charset="-122"/>
                <a:ea typeface="隶书" panose="02010509060101010101" pitchFamily="49" charset="-122"/>
              </a:defRPr>
            </a:lvl1pPr>
          </a:lstStyle>
          <a:p>
            <a:fld id="{B6725A2D-64D5-43E0-9E25-6A4CEDC0863C}" type="slidenum">
              <a:rPr lang="zh-CN" altLang="en-US" smtClean="0"/>
              <a:pPr/>
              <a:t>‹#›</a:t>
            </a:fld>
            <a:endParaRPr lang="zh-CN" altLang="en-US"/>
          </a:p>
        </p:txBody>
      </p:sp>
    </p:spTree>
    <p:extLst>
      <p:ext uri="{BB962C8B-B14F-4D97-AF65-F5344CB8AC3E}">
        <p14:creationId xmlns:p14="http://schemas.microsoft.com/office/powerpoint/2010/main" val="795245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灯片编号占位符 1"/>
          <p:cNvSpPr>
            <a:spLocks noGrp="1"/>
          </p:cNvSpPr>
          <p:nvPr>
            <p:ph type="sldNum" sz="quarter" idx="4"/>
          </p:nvPr>
        </p:nvSpPr>
        <p:spPr>
          <a:xfrm>
            <a:off x="7002853" y="45419"/>
            <a:ext cx="2058412" cy="365125"/>
          </a:xfrm>
          <a:prstGeom prst="rect">
            <a:avLst/>
          </a:prstGeom>
        </p:spPr>
        <p:txBody>
          <a:bodyPr vert="horz" lIns="91440" tIns="45720" rIns="91440" bIns="45720" rtlCol="0" anchor="ctr"/>
          <a:lstStyle>
            <a:lvl1pPr algn="r">
              <a:defRPr sz="1800">
                <a:solidFill>
                  <a:schemeClr val="tx1"/>
                </a:solidFill>
                <a:latin typeface="隶书" panose="02010509060101010101" pitchFamily="49" charset="-122"/>
                <a:ea typeface="隶书" panose="02010509060101010101" pitchFamily="49" charset="-122"/>
              </a:defRPr>
            </a:lvl1pPr>
          </a:lstStyle>
          <a:p>
            <a:fld id="{B6725A2D-64D5-43E0-9E25-6A4CEDC0863C}" type="slidenum">
              <a:rPr lang="zh-CN" altLang="en-US" smtClean="0"/>
              <a:pPr/>
              <a:t>‹#›</a:t>
            </a:fld>
            <a:endParaRPr lang="zh-CN" altLang="en-US"/>
          </a:p>
        </p:txBody>
      </p:sp>
    </p:spTree>
    <p:extLst>
      <p:ext uri="{BB962C8B-B14F-4D97-AF65-F5344CB8AC3E}">
        <p14:creationId xmlns:p14="http://schemas.microsoft.com/office/powerpoint/2010/main" val="1126837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64725" y="45418"/>
            <a:ext cx="6923702" cy="864096"/>
          </a:xfrm>
        </p:spPr>
        <p:txBody>
          <a:bodyPr/>
          <a:lstStyle>
            <a:lvl1pPr>
              <a:defRPr>
                <a:solidFill>
                  <a:schemeClr val="tx1"/>
                </a:solidFill>
              </a:defRPr>
            </a:lvl1pPr>
          </a:lstStyle>
          <a:p>
            <a:r>
              <a:rPr lang="zh-CN" altLang="en-US" dirty="0"/>
              <a:t>单击此处编辑母版标题样式</a:t>
            </a:r>
            <a:endParaRPr lang="en-US" dirty="0"/>
          </a:p>
        </p:txBody>
      </p:sp>
      <p:sp>
        <p:nvSpPr>
          <p:cNvPr id="3" name="内容占位符 2"/>
          <p:cNvSpPr>
            <a:spLocks noGrp="1"/>
          </p:cNvSpPr>
          <p:nvPr>
            <p:ph idx="1"/>
          </p:nvPr>
        </p:nvSpPr>
        <p:spPr>
          <a:xfrm>
            <a:off x="457161" y="1053531"/>
            <a:ext cx="8231267" cy="5521895"/>
          </a:xfrm>
        </p:spPr>
        <p:txBody>
          <a:bodyPr/>
          <a:lstStyle>
            <a:lvl1pPr marL="146050" indent="0">
              <a:buNone/>
              <a:defRPr sz="2400"/>
            </a:lvl1pPr>
            <a:lvl2pPr marL="547688" indent="0">
              <a:buNone/>
              <a:defRPr sz="2400"/>
            </a:lvl2pPr>
            <a:lvl3pPr marL="938212" indent="0">
              <a:buNone/>
              <a:defRPr sz="2000"/>
            </a:lvl3pPr>
            <a:lvl4pPr marL="1306512" indent="0">
              <a:buNone/>
              <a:defRPr sz="1800"/>
            </a:lvl4pPr>
            <a:lvl5pPr marL="1608137" indent="0">
              <a:buNone/>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916400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40" y="1981661"/>
            <a:ext cx="7773750" cy="1362390"/>
          </a:xfrm>
        </p:spPr>
        <p:txBody>
          <a:bodyPr anchor="b">
            <a:noAutofit/>
          </a:bodyPr>
          <a:lstStyle>
            <a:lvl1pPr algn="l">
              <a:buNone/>
              <a:defRPr sz="40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dirty="0"/>
              <a:t>单击此处编辑母版标题样式</a:t>
            </a:r>
            <a:endParaRPr lang="en-US" dirty="0"/>
          </a:p>
        </p:txBody>
      </p:sp>
      <p:sp>
        <p:nvSpPr>
          <p:cNvPr id="3" name="文本占位符 2"/>
          <p:cNvSpPr>
            <a:spLocks noGrp="1"/>
          </p:cNvSpPr>
          <p:nvPr>
            <p:ph type="body" idx="1"/>
          </p:nvPr>
        </p:nvSpPr>
        <p:spPr>
          <a:xfrm>
            <a:off x="722440" y="3367869"/>
            <a:ext cx="7773750" cy="1510061"/>
          </a:xfrm>
        </p:spPr>
        <p:txBody>
          <a:bodyPr/>
          <a:lstStyle>
            <a:lvl1pPr marL="60926" indent="0">
              <a:buNone/>
              <a:defRPr sz="2400" b="0">
                <a:solidFill>
                  <a:schemeClr val="tx2"/>
                </a:solidFill>
              </a:defRPr>
            </a:lvl1pPr>
            <a:lvl2pPr>
              <a:buNone/>
              <a:defRPr sz="2400">
                <a:solidFill>
                  <a:schemeClr val="tx1">
                    <a:tint val="75000"/>
                  </a:schemeClr>
                </a:solidFill>
              </a:defRPr>
            </a:lvl2pPr>
            <a:lvl3pPr>
              <a:buNone/>
              <a:defRPr sz="2100">
                <a:solidFill>
                  <a:schemeClr val="tx1">
                    <a:tint val="75000"/>
                  </a:schemeClr>
                </a:solidFill>
              </a:defRPr>
            </a:lvl3pPr>
            <a:lvl4pPr>
              <a:buNone/>
              <a:defRPr sz="1900">
                <a:solidFill>
                  <a:schemeClr val="tx1">
                    <a:tint val="75000"/>
                  </a:schemeClr>
                </a:solidFill>
              </a:defRPr>
            </a:lvl4pPr>
            <a:lvl5pPr>
              <a:buNone/>
              <a:defRPr sz="1900">
                <a:solidFill>
                  <a:schemeClr val="tx1">
                    <a:tint val="75000"/>
                  </a:schemeClr>
                </a:solidFill>
              </a:defRPr>
            </a:lvl5pPr>
          </a:lstStyle>
          <a:p>
            <a:pPr lvl="0"/>
            <a:r>
              <a:rPr lang="zh-CN" altLang="en-US"/>
              <a:t>单击此处编辑母版文本样式</a:t>
            </a:r>
          </a:p>
        </p:txBody>
      </p:sp>
      <p:sp>
        <p:nvSpPr>
          <p:cNvPr id="7" name="灯片编号占位符 1"/>
          <p:cNvSpPr>
            <a:spLocks noGrp="1"/>
          </p:cNvSpPr>
          <p:nvPr>
            <p:ph type="sldNum" sz="quarter" idx="4"/>
          </p:nvPr>
        </p:nvSpPr>
        <p:spPr>
          <a:xfrm>
            <a:off x="7002853" y="45419"/>
            <a:ext cx="2058412" cy="365125"/>
          </a:xfrm>
          <a:prstGeom prst="rect">
            <a:avLst/>
          </a:prstGeom>
        </p:spPr>
        <p:txBody>
          <a:bodyPr vert="horz" lIns="91440" tIns="45720" rIns="91440" bIns="45720" rtlCol="0" anchor="ctr"/>
          <a:lstStyle>
            <a:lvl1pPr algn="r">
              <a:defRPr sz="1800">
                <a:solidFill>
                  <a:schemeClr val="tx1"/>
                </a:solidFill>
                <a:latin typeface="隶书" panose="02010509060101010101" pitchFamily="49" charset="-122"/>
                <a:ea typeface="隶书" panose="02010509060101010101" pitchFamily="49" charset="-122"/>
              </a:defRPr>
            </a:lvl1pPr>
          </a:lstStyle>
          <a:p>
            <a:fld id="{B6725A2D-64D5-43E0-9E25-6A4CEDC0863C}" type="slidenum">
              <a:rPr lang="zh-CN" altLang="en-US" smtClean="0"/>
              <a:pPr/>
              <a:t>‹#›</a:t>
            </a:fld>
            <a:endParaRPr lang="zh-CN" altLang="en-US"/>
          </a:p>
        </p:txBody>
      </p:sp>
    </p:spTree>
    <p:extLst>
      <p:ext uri="{BB962C8B-B14F-4D97-AF65-F5344CB8AC3E}">
        <p14:creationId xmlns:p14="http://schemas.microsoft.com/office/powerpoint/2010/main" val="244569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80" y="1786341"/>
            <a:ext cx="4039301" cy="4990617"/>
          </a:xfrm>
        </p:spPr>
        <p:txBody>
          <a:bodyPr/>
          <a:lstStyle>
            <a:lvl1pPr>
              <a:defRPr sz="2700"/>
            </a:lvl1pPr>
            <a:lvl2pPr>
              <a:defRPr sz="2500"/>
            </a:lvl2pPr>
            <a:lvl3pPr>
              <a:defRPr sz="2400"/>
            </a:lvl3pPr>
            <a:lvl4pPr>
              <a:defRPr sz="2400"/>
            </a:lvl4pPr>
            <a:lvl5pPr>
              <a:defRPr sz="24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内容占位符 3"/>
          <p:cNvSpPr>
            <a:spLocks noGrp="1"/>
          </p:cNvSpPr>
          <p:nvPr>
            <p:ph sz="half" idx="2"/>
          </p:nvPr>
        </p:nvSpPr>
        <p:spPr>
          <a:xfrm>
            <a:off x="4649007" y="1786341"/>
            <a:ext cx="4039301" cy="4990617"/>
          </a:xfrm>
        </p:spPr>
        <p:txBody>
          <a:bodyPr/>
          <a:lstStyle>
            <a:lvl1pPr>
              <a:defRPr sz="2700"/>
            </a:lvl1pPr>
            <a:lvl2pPr>
              <a:defRPr sz="2500"/>
            </a:lvl2pPr>
            <a:lvl3pPr>
              <a:defRPr sz="2400"/>
            </a:lvl3pPr>
            <a:lvl4pPr>
              <a:defRPr sz="2400"/>
            </a:lvl4pPr>
            <a:lvl5pPr>
              <a:defRPr sz="24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灯片编号占位符 1"/>
          <p:cNvSpPr>
            <a:spLocks noGrp="1"/>
          </p:cNvSpPr>
          <p:nvPr>
            <p:ph type="sldNum" sz="quarter" idx="4"/>
          </p:nvPr>
        </p:nvSpPr>
        <p:spPr>
          <a:xfrm>
            <a:off x="7002853" y="45419"/>
            <a:ext cx="2058412" cy="365125"/>
          </a:xfrm>
          <a:prstGeom prst="rect">
            <a:avLst/>
          </a:prstGeom>
        </p:spPr>
        <p:txBody>
          <a:bodyPr vert="horz" lIns="91440" tIns="45720" rIns="91440" bIns="45720" rtlCol="0" anchor="ctr"/>
          <a:lstStyle>
            <a:lvl1pPr algn="r">
              <a:defRPr sz="1800">
                <a:solidFill>
                  <a:schemeClr val="tx1"/>
                </a:solidFill>
                <a:latin typeface="隶书" panose="02010509060101010101" pitchFamily="49" charset="-122"/>
                <a:ea typeface="隶书" panose="02010509060101010101" pitchFamily="49" charset="-122"/>
              </a:defRPr>
            </a:lvl1pPr>
          </a:lstStyle>
          <a:p>
            <a:fld id="{B6725A2D-64D5-43E0-9E25-6A4CEDC0863C}" type="slidenum">
              <a:rPr lang="zh-CN" altLang="en-US" smtClean="0"/>
              <a:pPr/>
              <a:t>‹#›</a:t>
            </a:fld>
            <a:endParaRPr lang="zh-CN" altLang="en-US"/>
          </a:p>
        </p:txBody>
      </p:sp>
    </p:spTree>
    <p:extLst>
      <p:ext uri="{BB962C8B-B14F-4D97-AF65-F5344CB8AC3E}">
        <p14:creationId xmlns:p14="http://schemas.microsoft.com/office/powerpoint/2010/main" val="672235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67" y="909514"/>
            <a:ext cx="8383455" cy="1070096"/>
          </a:xfrm>
        </p:spPr>
        <p:txBody>
          <a:bodyPr/>
          <a:lstStyle>
            <a:lvl1pPr>
              <a:defRPr sz="3600" b="0" i="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381067" y="1500523"/>
            <a:ext cx="4042350" cy="457306"/>
          </a:xfrm>
          <a:solidFill>
            <a:schemeClr val="accent2">
              <a:satMod val="150000"/>
              <a:alpha val="25000"/>
            </a:schemeClr>
          </a:solidFill>
          <a:ln w="12700">
            <a:solidFill>
              <a:schemeClr val="accent2"/>
            </a:solidFill>
          </a:ln>
        </p:spPr>
        <p:txBody>
          <a:bodyPr anchor="ctr">
            <a:noAutofit/>
          </a:bodyPr>
          <a:lstStyle>
            <a:lvl1pPr marL="60926" indent="0">
              <a:buNone/>
              <a:defRPr sz="2500" b="1">
                <a:solidFill>
                  <a:schemeClr val="tx1">
                    <a:tint val="95000"/>
                  </a:schemeClr>
                </a:solidFill>
              </a:defRPr>
            </a:lvl1pPr>
            <a:lvl2pPr>
              <a:buNone/>
              <a:defRPr sz="2700" b="1"/>
            </a:lvl2pPr>
            <a:lvl3pPr>
              <a:buNone/>
              <a:defRPr sz="2400" b="1"/>
            </a:lvl3pPr>
            <a:lvl4pPr>
              <a:buNone/>
              <a:defRPr sz="2100" b="1"/>
            </a:lvl4pPr>
            <a:lvl5pPr>
              <a:buNone/>
              <a:defRPr sz="2100" b="1"/>
            </a:lvl5pPr>
          </a:lstStyle>
          <a:p>
            <a:pPr lvl="0"/>
            <a:r>
              <a:rPr lang="zh-CN" altLang="en-US"/>
              <a:t>单击此处编辑母版文本样式</a:t>
            </a:r>
          </a:p>
        </p:txBody>
      </p:sp>
      <p:sp>
        <p:nvSpPr>
          <p:cNvPr id="4" name="文本占位符 3"/>
          <p:cNvSpPr>
            <a:spLocks noGrp="1"/>
          </p:cNvSpPr>
          <p:nvPr>
            <p:ph type="body" sz="half" idx="3"/>
          </p:nvPr>
        </p:nvSpPr>
        <p:spPr>
          <a:xfrm>
            <a:off x="4722048" y="1500523"/>
            <a:ext cx="4042477" cy="457306"/>
          </a:xfrm>
          <a:solidFill>
            <a:schemeClr val="accent2">
              <a:satMod val="150000"/>
              <a:alpha val="25000"/>
            </a:schemeClr>
          </a:solidFill>
          <a:ln w="12700">
            <a:solidFill>
              <a:schemeClr val="accent2"/>
            </a:solidFill>
          </a:ln>
        </p:spPr>
        <p:txBody>
          <a:bodyPr anchor="ctr">
            <a:noAutofit/>
          </a:bodyPr>
          <a:lstStyle>
            <a:lvl1pPr marL="60926" indent="0">
              <a:buNone/>
              <a:defRPr sz="2500" b="1">
                <a:solidFill>
                  <a:schemeClr val="tx1">
                    <a:tint val="95000"/>
                  </a:schemeClr>
                </a:solidFill>
              </a:defRPr>
            </a:lvl1pPr>
            <a:lvl2pPr>
              <a:buNone/>
              <a:defRPr sz="2700" b="1"/>
            </a:lvl2pPr>
            <a:lvl3pPr>
              <a:buNone/>
              <a:defRPr sz="2400" b="1"/>
            </a:lvl3pPr>
            <a:lvl4pPr>
              <a:buNone/>
              <a:defRPr sz="2100" b="1"/>
            </a:lvl4pPr>
            <a:lvl5pPr>
              <a:buNone/>
              <a:defRPr sz="2100" b="1"/>
            </a:lvl5pPr>
          </a:lstStyle>
          <a:p>
            <a:pPr lvl="0"/>
            <a:r>
              <a:rPr lang="zh-CN" altLang="en-US"/>
              <a:t>单击此处编辑母版文本样式</a:t>
            </a:r>
          </a:p>
        </p:txBody>
      </p:sp>
      <p:sp>
        <p:nvSpPr>
          <p:cNvPr id="5" name="内容占位符 4"/>
          <p:cNvSpPr>
            <a:spLocks noGrp="1"/>
          </p:cNvSpPr>
          <p:nvPr>
            <p:ph sz="quarter" idx="2"/>
          </p:nvPr>
        </p:nvSpPr>
        <p:spPr>
          <a:xfrm>
            <a:off x="381067" y="1929250"/>
            <a:ext cx="4042350" cy="4666998"/>
          </a:xfrm>
        </p:spPr>
        <p:txBody>
          <a:bodyPr/>
          <a:lstStyle>
            <a:lvl1pPr>
              <a:defRPr sz="2700"/>
            </a:lvl1pPr>
            <a:lvl2pPr>
              <a:defRPr sz="2700"/>
            </a:lvl2pPr>
            <a:lvl3pPr>
              <a:defRPr sz="2400"/>
            </a:lvl3pPr>
            <a:lvl4pPr>
              <a:defRPr sz="2100"/>
            </a:lvl4pPr>
            <a:lvl5pPr>
              <a:defRPr sz="21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内容占位符 5"/>
          <p:cNvSpPr>
            <a:spLocks noGrp="1"/>
          </p:cNvSpPr>
          <p:nvPr>
            <p:ph sz="quarter" idx="4"/>
          </p:nvPr>
        </p:nvSpPr>
        <p:spPr>
          <a:xfrm>
            <a:off x="4719126" y="1929250"/>
            <a:ext cx="4042477" cy="4666998"/>
          </a:xfrm>
        </p:spPr>
        <p:txBody>
          <a:bodyPr/>
          <a:lstStyle>
            <a:lvl1pPr>
              <a:defRPr sz="2700"/>
            </a:lvl1pPr>
            <a:lvl2pPr>
              <a:defRPr sz="2700"/>
            </a:lvl2pPr>
            <a:lvl3pPr>
              <a:defRPr sz="2400"/>
            </a:lvl3pPr>
            <a:lvl4pPr>
              <a:defRPr sz="2100"/>
            </a:lvl4pPr>
            <a:lvl5pPr>
              <a:defRPr sz="21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灯片编号占位符 1"/>
          <p:cNvSpPr>
            <a:spLocks noGrp="1"/>
          </p:cNvSpPr>
          <p:nvPr>
            <p:ph type="sldNum" sz="quarter" idx="10"/>
          </p:nvPr>
        </p:nvSpPr>
        <p:spPr>
          <a:xfrm>
            <a:off x="7002853" y="45419"/>
            <a:ext cx="2058412" cy="365125"/>
          </a:xfrm>
          <a:prstGeom prst="rect">
            <a:avLst/>
          </a:prstGeom>
        </p:spPr>
        <p:txBody>
          <a:bodyPr vert="horz" lIns="91440" tIns="45720" rIns="91440" bIns="45720" rtlCol="0" anchor="ctr"/>
          <a:lstStyle>
            <a:lvl1pPr algn="r">
              <a:defRPr sz="1800">
                <a:solidFill>
                  <a:schemeClr val="bg1"/>
                </a:solidFill>
                <a:latin typeface="隶书" panose="02010509060101010101" pitchFamily="49" charset="-122"/>
                <a:ea typeface="隶书" panose="02010509060101010101" pitchFamily="49" charset="-122"/>
              </a:defRPr>
            </a:lvl1pPr>
          </a:lstStyle>
          <a:p>
            <a:fld id="{B6725A2D-64D5-43E0-9E25-6A4CEDC0863C}" type="slidenum">
              <a:rPr lang="zh-CN" altLang="en-US" smtClean="0"/>
              <a:pPr/>
              <a:t>‹#›</a:t>
            </a:fld>
            <a:endParaRPr lang="zh-CN" altLang="en-US"/>
          </a:p>
        </p:txBody>
      </p:sp>
    </p:spTree>
    <p:extLst>
      <p:ext uri="{BB962C8B-B14F-4D97-AF65-F5344CB8AC3E}">
        <p14:creationId xmlns:p14="http://schemas.microsoft.com/office/powerpoint/2010/main" val="3948266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79" y="919538"/>
            <a:ext cx="8231030" cy="1070096"/>
          </a:xfrm>
        </p:spPr>
        <p:txBody>
          <a:bodyPr/>
          <a:lstStyle>
            <a:lvl1pPr>
              <a:defRPr sz="3600">
                <a:solidFill>
                  <a:srgbClr val="006600"/>
                </a:solidFill>
              </a:defRPr>
            </a:lvl1pPr>
          </a:lstStyle>
          <a:p>
            <a:r>
              <a:rPr lang="zh-CN" altLang="en-US"/>
              <a:t>单击此处编辑母版标题样式</a:t>
            </a:r>
            <a:endParaRPr lang="en-US"/>
          </a:p>
        </p:txBody>
      </p:sp>
      <p:sp>
        <p:nvSpPr>
          <p:cNvPr id="6" name="灯片编号占位符 1"/>
          <p:cNvSpPr>
            <a:spLocks noGrp="1"/>
          </p:cNvSpPr>
          <p:nvPr>
            <p:ph type="sldNum" sz="quarter" idx="4"/>
          </p:nvPr>
        </p:nvSpPr>
        <p:spPr>
          <a:xfrm>
            <a:off x="7002853" y="45419"/>
            <a:ext cx="2058412" cy="365125"/>
          </a:xfrm>
          <a:prstGeom prst="rect">
            <a:avLst/>
          </a:prstGeom>
        </p:spPr>
        <p:txBody>
          <a:bodyPr vert="horz" lIns="91440" tIns="45720" rIns="91440" bIns="45720" rtlCol="0" anchor="ctr"/>
          <a:lstStyle>
            <a:lvl1pPr algn="r">
              <a:defRPr sz="1800">
                <a:solidFill>
                  <a:schemeClr val="tx1"/>
                </a:solidFill>
                <a:latin typeface="隶书" panose="02010509060101010101" pitchFamily="49" charset="-122"/>
                <a:ea typeface="隶书" panose="02010509060101010101" pitchFamily="49" charset="-122"/>
              </a:defRPr>
            </a:lvl1pPr>
          </a:lstStyle>
          <a:p>
            <a:fld id="{B6725A2D-64D5-43E0-9E25-6A4CEDC0863C}" type="slidenum">
              <a:rPr lang="zh-CN" altLang="en-US" smtClean="0"/>
              <a:pPr/>
              <a:t>‹#›</a:t>
            </a:fld>
            <a:endParaRPr lang="zh-CN" altLang="en-US"/>
          </a:p>
        </p:txBody>
      </p:sp>
    </p:spTree>
    <p:extLst>
      <p:ext uri="{BB962C8B-B14F-4D97-AF65-F5344CB8AC3E}">
        <p14:creationId xmlns:p14="http://schemas.microsoft.com/office/powerpoint/2010/main" val="1381708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灯片编号占位符 1"/>
          <p:cNvSpPr>
            <a:spLocks noGrp="1"/>
          </p:cNvSpPr>
          <p:nvPr>
            <p:ph type="sldNum" sz="quarter" idx="4"/>
          </p:nvPr>
        </p:nvSpPr>
        <p:spPr>
          <a:xfrm>
            <a:off x="7002853" y="45419"/>
            <a:ext cx="2058412" cy="365125"/>
          </a:xfrm>
          <a:prstGeom prst="rect">
            <a:avLst/>
          </a:prstGeom>
        </p:spPr>
        <p:txBody>
          <a:bodyPr vert="horz" lIns="91440" tIns="45720" rIns="91440" bIns="45720" rtlCol="0" anchor="ctr"/>
          <a:lstStyle>
            <a:lvl1pPr algn="r">
              <a:defRPr sz="1800">
                <a:solidFill>
                  <a:schemeClr val="bg1"/>
                </a:solidFill>
                <a:latin typeface="隶书" panose="02010509060101010101" pitchFamily="49" charset="-122"/>
                <a:ea typeface="隶书" panose="02010509060101010101" pitchFamily="49" charset="-122"/>
              </a:defRPr>
            </a:lvl1pPr>
          </a:lstStyle>
          <a:p>
            <a:fld id="{B6725A2D-64D5-43E0-9E25-6A4CEDC0863C}" type="slidenum">
              <a:rPr lang="zh-CN" altLang="en-US" smtClean="0"/>
              <a:pPr/>
              <a:t>‹#›</a:t>
            </a:fld>
            <a:endParaRPr lang="zh-CN" altLang="en-US"/>
          </a:p>
        </p:txBody>
      </p:sp>
    </p:spTree>
    <p:extLst>
      <p:ext uri="{BB962C8B-B14F-4D97-AF65-F5344CB8AC3E}">
        <p14:creationId xmlns:p14="http://schemas.microsoft.com/office/powerpoint/2010/main" val="658399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4426" y="1102227"/>
            <a:ext cx="3383868" cy="878027"/>
          </a:xfrm>
        </p:spPr>
        <p:txBody>
          <a:bodyPr anchor="b"/>
          <a:lstStyle>
            <a:lvl1pPr algn="l">
              <a:buNone/>
              <a:defRPr sz="2400" b="1"/>
            </a:lvl1pPr>
          </a:lstStyle>
          <a:p>
            <a:r>
              <a:rPr lang="zh-CN" altLang="en-US"/>
              <a:t>单击此处编辑母版标题样式</a:t>
            </a:r>
            <a:endParaRPr lang="en-US"/>
          </a:p>
        </p:txBody>
      </p:sp>
      <p:sp>
        <p:nvSpPr>
          <p:cNvPr id="3" name="文本占位符 2"/>
          <p:cNvSpPr>
            <a:spLocks noGrp="1"/>
          </p:cNvSpPr>
          <p:nvPr>
            <p:ph type="body" idx="2"/>
          </p:nvPr>
        </p:nvSpPr>
        <p:spPr>
          <a:xfrm>
            <a:off x="5354426" y="2011192"/>
            <a:ext cx="3383868" cy="4618790"/>
          </a:xfrm>
        </p:spPr>
        <p:txBody>
          <a:bodyPr/>
          <a:lstStyle>
            <a:lvl1pPr marL="12185" indent="0">
              <a:buNone/>
              <a:defRPr sz="1900"/>
            </a:lvl1pPr>
            <a:lvl2pPr>
              <a:buNone/>
              <a:defRPr sz="1600"/>
            </a:lvl2pPr>
            <a:lvl3pPr>
              <a:buNone/>
              <a:defRPr sz="1300"/>
            </a:lvl3pPr>
            <a:lvl4pPr>
              <a:buNone/>
              <a:defRPr sz="1200"/>
            </a:lvl4pPr>
            <a:lvl5pPr>
              <a:buNone/>
              <a:defRPr sz="1200"/>
            </a:lvl5pPr>
          </a:lstStyle>
          <a:p>
            <a:pPr lvl="0"/>
            <a:r>
              <a:rPr lang="zh-CN" altLang="en-US"/>
              <a:t>单击此处编辑母版文本样式</a:t>
            </a:r>
          </a:p>
        </p:txBody>
      </p:sp>
      <p:sp>
        <p:nvSpPr>
          <p:cNvPr id="4" name="内容占位符 3"/>
          <p:cNvSpPr>
            <a:spLocks noGrp="1"/>
          </p:cNvSpPr>
          <p:nvPr>
            <p:ph sz="half" idx="1"/>
          </p:nvPr>
        </p:nvSpPr>
        <p:spPr>
          <a:xfrm>
            <a:off x="152427" y="1069976"/>
            <a:ext cx="5103238" cy="5560007"/>
          </a:xfrm>
        </p:spPr>
        <p:txBody>
          <a:bodyPr/>
          <a:lstStyle>
            <a:lvl1pPr>
              <a:defRPr sz="2800"/>
            </a:lvl1pPr>
            <a:lvl2pPr>
              <a:defRPr sz="24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灯片编号占位符 1"/>
          <p:cNvSpPr>
            <a:spLocks noGrp="1"/>
          </p:cNvSpPr>
          <p:nvPr>
            <p:ph type="sldNum" sz="quarter" idx="4"/>
          </p:nvPr>
        </p:nvSpPr>
        <p:spPr>
          <a:xfrm>
            <a:off x="7002853" y="45419"/>
            <a:ext cx="2058412" cy="365125"/>
          </a:xfrm>
          <a:prstGeom prst="rect">
            <a:avLst/>
          </a:prstGeom>
        </p:spPr>
        <p:txBody>
          <a:bodyPr vert="horz" lIns="91440" tIns="45720" rIns="91440" bIns="45720" rtlCol="0" anchor="ctr"/>
          <a:lstStyle>
            <a:lvl1pPr algn="r">
              <a:defRPr sz="1800">
                <a:solidFill>
                  <a:schemeClr val="bg1"/>
                </a:solidFill>
                <a:latin typeface="隶书" panose="02010509060101010101" pitchFamily="49" charset="-122"/>
                <a:ea typeface="隶书" panose="02010509060101010101" pitchFamily="49" charset="-122"/>
              </a:defRPr>
            </a:lvl1pPr>
          </a:lstStyle>
          <a:p>
            <a:fld id="{B6725A2D-64D5-43E0-9E25-6A4CEDC0863C}" type="slidenum">
              <a:rPr lang="zh-CN" altLang="en-US" smtClean="0"/>
              <a:pPr/>
              <a:t>‹#›</a:t>
            </a:fld>
            <a:endParaRPr lang="zh-CN" altLang="en-US"/>
          </a:p>
        </p:txBody>
      </p:sp>
    </p:spTree>
    <p:extLst>
      <p:ext uri="{BB962C8B-B14F-4D97-AF65-F5344CB8AC3E}">
        <p14:creationId xmlns:p14="http://schemas.microsoft.com/office/powerpoint/2010/main" val="337259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6000">
              <a:schemeClr val="accent1">
                <a:lumMod val="5000"/>
                <a:lumOff val="95000"/>
              </a:schemeClr>
            </a:gs>
            <a:gs pos="95000">
              <a:schemeClr val="accent1">
                <a:lumMod val="45000"/>
                <a:lumOff val="55000"/>
              </a:schemeClr>
            </a:gs>
            <a:gs pos="89000">
              <a:srgbClr val="C3C3DB"/>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457161" y="850826"/>
            <a:ext cx="82312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53" tIns="60926" rIns="121853" bIns="60926" numCol="1" anchor="ctr" anchorCtr="0" compatLnSpc="1">
            <a:prstTxWarp prst="textNoShape">
              <a:avLst/>
            </a:prstTxWarp>
          </a:bodyPr>
          <a:lstStyle/>
          <a:p>
            <a:pPr lvl="0"/>
            <a:r>
              <a:rPr lang="zh-CN" altLang="en-US"/>
              <a:t>单击此处编辑母版标题样式</a:t>
            </a:r>
            <a:endParaRPr lang="en-US" altLang="zh-CN"/>
          </a:p>
        </p:txBody>
      </p:sp>
      <p:sp>
        <p:nvSpPr>
          <p:cNvPr id="1027" name="文本占位符 12"/>
          <p:cNvSpPr>
            <a:spLocks noGrp="1"/>
          </p:cNvSpPr>
          <p:nvPr>
            <p:ph type="body" idx="1"/>
          </p:nvPr>
        </p:nvSpPr>
        <p:spPr bwMode="auto">
          <a:xfrm>
            <a:off x="457161" y="2061643"/>
            <a:ext cx="8231267" cy="4513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53" tIns="60926" rIns="121853" bIns="6092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2" name="灯片编号占位符 1"/>
          <p:cNvSpPr>
            <a:spLocks noGrp="1"/>
          </p:cNvSpPr>
          <p:nvPr>
            <p:ph type="sldNum" sz="quarter" idx="4"/>
          </p:nvPr>
        </p:nvSpPr>
        <p:spPr>
          <a:xfrm>
            <a:off x="7002853" y="45419"/>
            <a:ext cx="2058412" cy="365125"/>
          </a:xfrm>
          <a:prstGeom prst="rect">
            <a:avLst/>
          </a:prstGeom>
        </p:spPr>
        <p:txBody>
          <a:bodyPr vert="horz" lIns="91440" tIns="45720" rIns="91440" bIns="45720" rtlCol="0" anchor="ctr"/>
          <a:lstStyle>
            <a:lvl1pPr algn="r">
              <a:defRPr sz="1800">
                <a:solidFill>
                  <a:schemeClr val="tx1"/>
                </a:solidFill>
                <a:latin typeface="隶书" panose="02010509060101010101" pitchFamily="49" charset="-122"/>
                <a:ea typeface="隶书" panose="02010509060101010101" pitchFamily="49" charset="-122"/>
              </a:defRPr>
            </a:lvl1pPr>
          </a:lstStyle>
          <a:p>
            <a:fld id="{B6725A2D-64D5-43E0-9E25-6A4CEDC0863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4646" r:id="rId1"/>
    <p:sldLayoutId id="2147484647" r:id="rId2"/>
    <p:sldLayoutId id="2147484657" r:id="rId3"/>
    <p:sldLayoutId id="2147484648" r:id="rId4"/>
    <p:sldLayoutId id="2147484649" r:id="rId5"/>
    <p:sldLayoutId id="2147484650" r:id="rId6"/>
    <p:sldLayoutId id="2147484651" r:id="rId7"/>
    <p:sldLayoutId id="2147484652" r:id="rId8"/>
    <p:sldLayoutId id="2147484653" r:id="rId9"/>
    <p:sldLayoutId id="2147484654" r:id="rId10"/>
    <p:sldLayoutId id="2147484655" r:id="rId11"/>
    <p:sldLayoutId id="2147484656" r:id="rId12"/>
  </p:sldLayoutIdLst>
  <p:hf hdr="0" ftr="0" dt="0"/>
  <p:txStyles>
    <p:titleStyle>
      <a:lvl1pPr algn="l" rtl="0" eaLnBrk="0" fontAlgn="base" hangingPunct="0">
        <a:spcBef>
          <a:spcPct val="0"/>
        </a:spcBef>
        <a:spcAft>
          <a:spcPct val="0"/>
        </a:spcAft>
        <a:defRPr sz="3600" kern="1200">
          <a:solidFill>
            <a:srgbClr val="006600"/>
          </a:solidFill>
          <a:latin typeface="+mj-lt"/>
          <a:ea typeface="+mj-ea"/>
          <a:cs typeface="+mj-cs"/>
        </a:defRPr>
      </a:lvl1pPr>
      <a:lvl2pPr algn="l"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l"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l"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l"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marL="609265" algn="l" rtl="0" fontAlgn="base">
        <a:spcBef>
          <a:spcPct val="0"/>
        </a:spcBef>
        <a:spcAft>
          <a:spcPct val="0"/>
        </a:spcAft>
        <a:defRPr sz="5300">
          <a:solidFill>
            <a:schemeClr val="tx2"/>
          </a:solidFill>
          <a:latin typeface="Trebuchet MS" pitchFamily="34" charset="0"/>
          <a:ea typeface="方正姚体" pitchFamily="2" charset="-122"/>
        </a:defRPr>
      </a:lvl6pPr>
      <a:lvl7pPr marL="1218529" algn="l" rtl="0" fontAlgn="base">
        <a:spcBef>
          <a:spcPct val="0"/>
        </a:spcBef>
        <a:spcAft>
          <a:spcPct val="0"/>
        </a:spcAft>
        <a:defRPr sz="5300">
          <a:solidFill>
            <a:schemeClr val="tx2"/>
          </a:solidFill>
          <a:latin typeface="Trebuchet MS" pitchFamily="34" charset="0"/>
          <a:ea typeface="方正姚体" pitchFamily="2" charset="-122"/>
        </a:defRPr>
      </a:lvl7pPr>
      <a:lvl8pPr marL="1827794" algn="l" rtl="0" fontAlgn="base">
        <a:spcBef>
          <a:spcPct val="0"/>
        </a:spcBef>
        <a:spcAft>
          <a:spcPct val="0"/>
        </a:spcAft>
        <a:defRPr sz="5300">
          <a:solidFill>
            <a:schemeClr val="tx2"/>
          </a:solidFill>
          <a:latin typeface="Trebuchet MS" pitchFamily="34" charset="0"/>
          <a:ea typeface="方正姚体" pitchFamily="2" charset="-122"/>
        </a:defRPr>
      </a:lvl8pPr>
      <a:lvl9pPr marL="2437059" algn="l" rtl="0" fontAlgn="base">
        <a:spcBef>
          <a:spcPct val="0"/>
        </a:spcBef>
        <a:spcAft>
          <a:spcPct val="0"/>
        </a:spcAft>
        <a:defRPr sz="5300">
          <a:solidFill>
            <a:schemeClr val="tx2"/>
          </a:solidFill>
          <a:latin typeface="Trebuchet MS" pitchFamily="34" charset="0"/>
          <a:ea typeface="方正姚体" pitchFamily="2" charset="-122"/>
        </a:defRPr>
      </a:lvl9pPr>
    </p:titleStyle>
    <p:bodyStyle>
      <a:lvl1pPr marL="485775" indent="-339725" algn="l" rtl="0" eaLnBrk="0" fontAlgn="base" hangingPunct="0">
        <a:spcBef>
          <a:spcPts val="400"/>
        </a:spcBef>
        <a:spcAft>
          <a:spcPct val="0"/>
        </a:spcAft>
        <a:buClr>
          <a:srgbClr val="A04DA3"/>
        </a:buClr>
        <a:buFont typeface="Georgia" panose="02040502050405020303" pitchFamily="18" charset="0"/>
        <a:buChar char="•"/>
        <a:defRPr sz="2800" kern="1200">
          <a:solidFill>
            <a:schemeClr val="tx1"/>
          </a:solidFill>
          <a:latin typeface="+mj-ea"/>
          <a:ea typeface="+mj-ea"/>
          <a:cs typeface="+mn-cs"/>
        </a:defRPr>
      </a:lvl1pPr>
      <a:lvl2pPr marL="874713" indent="-327025" algn="l" rtl="0" eaLnBrk="0" fontAlgn="base" hangingPunct="0">
        <a:spcBef>
          <a:spcPts val="400"/>
        </a:spcBef>
        <a:spcAft>
          <a:spcPct val="0"/>
        </a:spcAft>
        <a:buClr>
          <a:schemeClr val="accent2"/>
        </a:buClr>
        <a:buFont typeface="Georgia" panose="02040502050405020303" pitchFamily="18" charset="0"/>
        <a:buChar char="▫"/>
        <a:defRPr sz="2600" kern="1200">
          <a:solidFill>
            <a:schemeClr val="accent1"/>
          </a:solidFill>
          <a:latin typeface="+mj-ea"/>
          <a:ea typeface="+mj-ea"/>
          <a:cs typeface="+mn-cs"/>
        </a:defRPr>
      </a:lvl2pPr>
      <a:lvl3pPr marL="1228725" indent="-290513" algn="l" rtl="0" eaLnBrk="0" fontAlgn="base" hangingPunct="0">
        <a:spcBef>
          <a:spcPts val="400"/>
        </a:spcBef>
        <a:spcAft>
          <a:spcPct val="0"/>
        </a:spcAft>
        <a:buClr>
          <a:schemeClr val="accent1"/>
        </a:buClr>
        <a:buFont typeface="Wingdings 2" panose="05020102010507070707" pitchFamily="18" charset="2"/>
        <a:buChar char=""/>
        <a:defRPr sz="2400" kern="1200">
          <a:solidFill>
            <a:schemeClr val="accent1"/>
          </a:solidFill>
          <a:latin typeface="+mj-ea"/>
          <a:ea typeface="+mj-ea"/>
          <a:cs typeface="+mn-cs"/>
        </a:defRPr>
      </a:lvl3pPr>
      <a:lvl4pPr marL="1571625" indent="-265113" algn="l" rtl="0" eaLnBrk="0" fontAlgn="base" hangingPunct="0">
        <a:spcBef>
          <a:spcPts val="400"/>
        </a:spcBef>
        <a:spcAft>
          <a:spcPct val="0"/>
        </a:spcAft>
        <a:buClr>
          <a:schemeClr val="accent1"/>
        </a:buClr>
        <a:buFont typeface="Wingdings 2" panose="05020102010507070707" pitchFamily="18" charset="2"/>
        <a:buChar char=""/>
        <a:defRPr sz="2000" kern="1200">
          <a:solidFill>
            <a:schemeClr val="accent1"/>
          </a:solidFill>
          <a:latin typeface="+mj-ea"/>
          <a:ea typeface="+mj-ea"/>
          <a:cs typeface="+mn-cs"/>
        </a:defRPr>
      </a:lvl4pPr>
      <a:lvl5pPr marL="1851025" indent="-242888" algn="l" rtl="0" eaLnBrk="0" fontAlgn="base" hangingPunct="0">
        <a:spcBef>
          <a:spcPts val="400"/>
        </a:spcBef>
        <a:spcAft>
          <a:spcPct val="0"/>
        </a:spcAft>
        <a:buClr>
          <a:srgbClr val="A04DA3"/>
        </a:buClr>
        <a:buFont typeface="Georgia" panose="02040502050405020303" pitchFamily="18" charset="0"/>
        <a:buChar char="▫"/>
        <a:defRPr kern="1200">
          <a:solidFill>
            <a:srgbClr val="A04DA3"/>
          </a:solidFill>
          <a:latin typeface="+mj-ea"/>
          <a:ea typeface="+mj-ea"/>
          <a:cs typeface="+mn-cs"/>
        </a:defRPr>
      </a:lvl5pPr>
      <a:lvl6pPr marL="2144612" indent="-243706" algn="l" rtl="0" eaLnBrk="1" latinLnBrk="0" hangingPunct="1">
        <a:spcBef>
          <a:spcPts val="400"/>
        </a:spcBef>
        <a:buClr>
          <a:schemeClr val="accent3"/>
        </a:buClr>
        <a:buFont typeface="Georgia"/>
        <a:buChar char="▫"/>
        <a:defRPr kumimoji="0" sz="2400" kern="1200">
          <a:solidFill>
            <a:schemeClr val="accent3"/>
          </a:solidFill>
          <a:latin typeface="+mn-lt"/>
          <a:ea typeface="+mn-ea"/>
          <a:cs typeface="+mn-cs"/>
        </a:defRPr>
      </a:lvl6pPr>
      <a:lvl7pPr marL="2437059" indent="-243706" algn="l" rtl="0" eaLnBrk="1" latinLnBrk="0" hangingPunct="1">
        <a:spcBef>
          <a:spcPts val="400"/>
        </a:spcBef>
        <a:buClr>
          <a:schemeClr val="accent3"/>
        </a:buClr>
        <a:buFont typeface="Georgia"/>
        <a:buChar char="▫"/>
        <a:defRPr kumimoji="0" sz="2100" kern="1200">
          <a:solidFill>
            <a:schemeClr val="accent3"/>
          </a:solidFill>
          <a:latin typeface="+mn-lt"/>
          <a:ea typeface="+mn-ea"/>
          <a:cs typeface="+mn-cs"/>
        </a:defRPr>
      </a:lvl7pPr>
      <a:lvl8pPr marL="2705135" indent="-243706" algn="l" rtl="0" eaLnBrk="1" latinLnBrk="0" hangingPunct="1">
        <a:spcBef>
          <a:spcPts val="400"/>
        </a:spcBef>
        <a:buClr>
          <a:schemeClr val="accent3"/>
        </a:buClr>
        <a:buFont typeface="Georgia"/>
        <a:buChar char="◦"/>
        <a:defRPr kumimoji="0" sz="2000" kern="1200">
          <a:solidFill>
            <a:schemeClr val="accent3"/>
          </a:solidFill>
          <a:latin typeface="+mn-lt"/>
          <a:ea typeface="+mn-ea"/>
          <a:cs typeface="+mn-cs"/>
        </a:defRPr>
      </a:lvl8pPr>
      <a:lvl9pPr marL="2985397" indent="-243706" algn="l" rtl="0" eaLnBrk="1" latinLnBrk="0" hangingPunct="1">
        <a:spcBef>
          <a:spcPts val="400"/>
        </a:spcBef>
        <a:buClr>
          <a:schemeClr val="accent3"/>
        </a:buClr>
        <a:buFont typeface="Georgia"/>
        <a:buChar char="◦"/>
        <a:defRPr kumimoji="0" sz="19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09265" algn="l" rtl="0" eaLnBrk="1" latinLnBrk="0" hangingPunct="1">
        <a:defRPr kumimoji="0" kern="1200">
          <a:solidFill>
            <a:schemeClr val="tx1"/>
          </a:solidFill>
          <a:latin typeface="+mn-lt"/>
          <a:ea typeface="+mn-ea"/>
          <a:cs typeface="+mn-cs"/>
        </a:defRPr>
      </a:lvl2pPr>
      <a:lvl3pPr marL="1218529" algn="l" rtl="0" eaLnBrk="1" latinLnBrk="0" hangingPunct="1">
        <a:defRPr kumimoji="0" kern="1200">
          <a:solidFill>
            <a:schemeClr val="tx1"/>
          </a:solidFill>
          <a:latin typeface="+mn-lt"/>
          <a:ea typeface="+mn-ea"/>
          <a:cs typeface="+mn-cs"/>
        </a:defRPr>
      </a:lvl3pPr>
      <a:lvl4pPr marL="1827794" algn="l" rtl="0" eaLnBrk="1" latinLnBrk="0" hangingPunct="1">
        <a:defRPr kumimoji="0" kern="1200">
          <a:solidFill>
            <a:schemeClr val="tx1"/>
          </a:solidFill>
          <a:latin typeface="+mn-lt"/>
          <a:ea typeface="+mn-ea"/>
          <a:cs typeface="+mn-cs"/>
        </a:defRPr>
      </a:lvl4pPr>
      <a:lvl5pPr marL="2437059" algn="l" rtl="0" eaLnBrk="1" latinLnBrk="0" hangingPunct="1">
        <a:defRPr kumimoji="0" kern="1200">
          <a:solidFill>
            <a:schemeClr val="tx1"/>
          </a:solidFill>
          <a:latin typeface="+mn-lt"/>
          <a:ea typeface="+mn-ea"/>
          <a:cs typeface="+mn-cs"/>
        </a:defRPr>
      </a:lvl5pPr>
      <a:lvl6pPr marL="3046324" algn="l" rtl="0" eaLnBrk="1" latinLnBrk="0" hangingPunct="1">
        <a:defRPr kumimoji="0" kern="1200">
          <a:solidFill>
            <a:schemeClr val="tx1"/>
          </a:solidFill>
          <a:latin typeface="+mn-lt"/>
          <a:ea typeface="+mn-ea"/>
          <a:cs typeface="+mn-cs"/>
        </a:defRPr>
      </a:lvl6pPr>
      <a:lvl7pPr marL="3655588" algn="l" rtl="0" eaLnBrk="1" latinLnBrk="0" hangingPunct="1">
        <a:defRPr kumimoji="0" kern="1200">
          <a:solidFill>
            <a:schemeClr val="tx1"/>
          </a:solidFill>
          <a:latin typeface="+mn-lt"/>
          <a:ea typeface="+mn-ea"/>
          <a:cs typeface="+mn-cs"/>
        </a:defRPr>
      </a:lvl7pPr>
      <a:lvl8pPr marL="4264853" algn="l" rtl="0" eaLnBrk="1" latinLnBrk="0" hangingPunct="1">
        <a:defRPr kumimoji="0" kern="1200">
          <a:solidFill>
            <a:schemeClr val="tx1"/>
          </a:solidFill>
          <a:latin typeface="+mn-lt"/>
          <a:ea typeface="+mn-ea"/>
          <a:cs typeface="+mn-cs"/>
        </a:defRPr>
      </a:lvl8pPr>
      <a:lvl9pPr marL="487411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ctrTitle"/>
          </p:nvPr>
        </p:nvSpPr>
        <p:spPr/>
        <p:txBody>
          <a:bodyPr/>
          <a:lstStyle/>
          <a:p>
            <a:r>
              <a:rPr lang="zh-CN" altLang="en-US" dirty="0"/>
              <a:t>第 </a:t>
            </a:r>
            <a:r>
              <a:rPr lang="en-US" altLang="zh-CN" dirty="0"/>
              <a:t>7 </a:t>
            </a:r>
            <a:r>
              <a:rPr lang="zh-CN" altLang="en-US" dirty="0"/>
              <a:t>章  类的继承</a:t>
            </a:r>
          </a:p>
        </p:txBody>
      </p:sp>
      <p:sp>
        <p:nvSpPr>
          <p:cNvPr id="11268" name="Rectangle 3"/>
          <p:cNvSpPr>
            <a:spLocks noGrp="1" noChangeArrowheads="1"/>
          </p:cNvSpPr>
          <p:nvPr>
            <p:ph type="subTitle" idx="1"/>
          </p:nvPr>
        </p:nvSpPr>
        <p:spPr/>
        <p:txBody>
          <a:bodyPr/>
          <a:lstStyle/>
          <a:p>
            <a:r>
              <a:rPr lang="zh-CN" altLang="en-US" dirty="0"/>
              <a:t>杨燕妮</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252314" y="45418"/>
            <a:ext cx="8231267" cy="1066800"/>
          </a:xfrm>
        </p:spPr>
        <p:txBody>
          <a:bodyPr/>
          <a:lstStyle/>
          <a:p>
            <a:r>
              <a:rPr lang="zh-CN" altLang="en-US"/>
              <a:t>继承与派生的目的</a:t>
            </a:r>
          </a:p>
        </p:txBody>
      </p:sp>
      <p:sp>
        <p:nvSpPr>
          <p:cNvPr id="14339" name="内容占位符 2"/>
          <p:cNvSpPr>
            <a:spLocks noGrp="1"/>
          </p:cNvSpPr>
          <p:nvPr>
            <p:ph idx="1"/>
          </p:nvPr>
        </p:nvSpPr>
        <p:spPr>
          <a:xfrm>
            <a:off x="252314" y="1256235"/>
            <a:ext cx="8231267" cy="4513783"/>
          </a:xfrm>
        </p:spPr>
        <p:txBody>
          <a:bodyPr/>
          <a:lstStyle/>
          <a:p>
            <a:pPr>
              <a:lnSpc>
                <a:spcPct val="150000"/>
              </a:lnSpc>
            </a:pPr>
            <a:r>
              <a:rPr lang="zh-CN" altLang="en-US" dirty="0"/>
              <a:t>继承的目的：实现设计与代码的重用。</a:t>
            </a:r>
          </a:p>
          <a:p>
            <a:pPr>
              <a:lnSpc>
                <a:spcPct val="150000"/>
              </a:lnSpc>
            </a:pPr>
            <a:r>
              <a:rPr lang="zh-CN" altLang="en-US" dirty="0"/>
              <a:t>派生的目的：当新的问题出现，原有程序无法解决（或不能完全解决）时，需要对原有程序进行改造。</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205095" y="-98598"/>
            <a:ext cx="8231267" cy="1066800"/>
          </a:xfrm>
        </p:spPr>
        <p:txBody>
          <a:bodyPr/>
          <a:lstStyle/>
          <a:p>
            <a:r>
              <a:rPr lang="zh-CN" altLang="en-US"/>
              <a:t>派生类的定义</a:t>
            </a:r>
          </a:p>
        </p:txBody>
      </p:sp>
      <p:sp>
        <p:nvSpPr>
          <p:cNvPr id="18435" name="内容占位符 2"/>
          <p:cNvSpPr>
            <a:spLocks noGrp="1"/>
          </p:cNvSpPr>
          <p:nvPr>
            <p:ph idx="1"/>
          </p:nvPr>
        </p:nvSpPr>
        <p:spPr>
          <a:xfrm>
            <a:off x="138713" y="837506"/>
            <a:ext cx="8868161" cy="4657799"/>
          </a:xfrm>
        </p:spPr>
        <p:txBody>
          <a:bodyPr/>
          <a:lstStyle/>
          <a:p>
            <a:r>
              <a:rPr lang="zh-CN" altLang="en-US" sz="2600" dirty="0"/>
              <a:t>单继承时</a:t>
            </a:r>
            <a:endParaRPr lang="en-US" altLang="zh-CN" sz="2600" dirty="0"/>
          </a:p>
          <a:p>
            <a:pPr marL="487412" indent="-341188" eaLnBrk="1" fontAlgn="auto" hangingPunct="1">
              <a:spcBef>
                <a:spcPts val="0"/>
              </a:spcBef>
              <a:spcAft>
                <a:spcPts val="0"/>
              </a:spcAft>
              <a:buClr>
                <a:schemeClr val="accent3"/>
              </a:buClr>
              <a:buNone/>
              <a:defRPr/>
            </a:pPr>
            <a:r>
              <a:rPr lang="en-US" altLang="zh-CN" sz="2400" dirty="0">
                <a:cs typeface="Times New Roman" pitchFamily="18" charset="0"/>
              </a:rPr>
              <a:t>class </a:t>
            </a:r>
            <a:r>
              <a:rPr lang="zh-CN" altLang="en-US" sz="2400" dirty="0"/>
              <a:t>派生类名</a:t>
            </a:r>
            <a:r>
              <a:rPr lang="en-US" altLang="zh-CN" sz="2400" dirty="0"/>
              <a:t>: </a:t>
            </a:r>
            <a:r>
              <a:rPr lang="zh-CN" altLang="en-US" sz="2400" dirty="0">
                <a:solidFill>
                  <a:schemeClr val="accent4">
                    <a:lumMod val="75000"/>
                  </a:schemeClr>
                </a:solidFill>
              </a:rPr>
              <a:t>继承方式  </a:t>
            </a:r>
            <a:r>
              <a:rPr lang="zh-CN" altLang="en-US" sz="2400" dirty="0"/>
              <a:t>基类名</a:t>
            </a:r>
          </a:p>
          <a:p>
            <a:pPr marL="487412" indent="-341188" eaLnBrk="1" fontAlgn="auto" hangingPunct="1">
              <a:spcBef>
                <a:spcPts val="0"/>
              </a:spcBef>
              <a:spcAft>
                <a:spcPts val="0"/>
              </a:spcAft>
              <a:buClr>
                <a:schemeClr val="accent3"/>
              </a:buClr>
              <a:buNone/>
              <a:defRPr/>
            </a:pPr>
            <a:r>
              <a:rPr lang="en-US" altLang="zh-CN" sz="2400" dirty="0">
                <a:cs typeface="Times New Roman" pitchFamily="18" charset="0"/>
              </a:rPr>
              <a:t>{</a:t>
            </a:r>
          </a:p>
          <a:p>
            <a:pPr marL="487412" indent="-341188" eaLnBrk="1" fontAlgn="auto" hangingPunct="1">
              <a:spcBef>
                <a:spcPts val="0"/>
              </a:spcBef>
              <a:spcAft>
                <a:spcPts val="0"/>
              </a:spcAft>
              <a:buClr>
                <a:schemeClr val="accent3"/>
              </a:buClr>
              <a:buNone/>
              <a:defRPr/>
            </a:pPr>
            <a:r>
              <a:rPr lang="en-US" altLang="zh-CN" sz="2400" dirty="0"/>
              <a:t>    </a:t>
            </a:r>
            <a:r>
              <a:rPr lang="zh-CN" altLang="en-US" sz="2400" dirty="0"/>
              <a:t>成员声明；</a:t>
            </a:r>
          </a:p>
          <a:p>
            <a:pPr marL="487412" indent="-341188" eaLnBrk="1" fontAlgn="auto" hangingPunct="1">
              <a:spcBef>
                <a:spcPts val="0"/>
              </a:spcBef>
              <a:spcAft>
                <a:spcPts val="0"/>
              </a:spcAft>
              <a:buClr>
                <a:schemeClr val="accent3"/>
              </a:buClr>
              <a:buNone/>
              <a:defRPr/>
            </a:pPr>
            <a:r>
              <a:rPr lang="en-US" altLang="zh-CN" sz="2400" dirty="0">
                <a:cs typeface="Times New Roman" pitchFamily="18" charset="0"/>
              </a:rPr>
              <a:t>}</a:t>
            </a:r>
          </a:p>
          <a:p>
            <a:pPr>
              <a:defRPr/>
            </a:pPr>
            <a:r>
              <a:rPr lang="zh-CN" altLang="en-US" sz="2600" dirty="0"/>
              <a:t>例如：</a:t>
            </a:r>
            <a:endParaRPr lang="en-US" altLang="zh-CN" sz="2600" dirty="0"/>
          </a:p>
          <a:p>
            <a:pPr marL="487412" indent="-341188" eaLnBrk="1" fontAlgn="auto" hangingPunct="1">
              <a:spcBef>
                <a:spcPts val="0"/>
              </a:spcBef>
              <a:spcAft>
                <a:spcPts val="0"/>
              </a:spcAft>
              <a:buClr>
                <a:schemeClr val="accent3"/>
              </a:buClr>
              <a:buNone/>
              <a:defRPr/>
            </a:pPr>
            <a:r>
              <a:rPr lang="en-US" altLang="zh-CN" sz="2400" dirty="0">
                <a:cs typeface="Times New Roman" pitchFamily="18" charset="0"/>
              </a:rPr>
              <a:t>class Derived</a:t>
            </a:r>
            <a:r>
              <a:rPr lang="en-US" altLang="zh-CN" sz="2400" dirty="0"/>
              <a:t>: </a:t>
            </a:r>
            <a:r>
              <a:rPr lang="en-US" altLang="zh-CN" sz="2400" dirty="0">
                <a:solidFill>
                  <a:schemeClr val="accent4">
                    <a:lumMod val="75000"/>
                  </a:schemeClr>
                </a:solidFill>
              </a:rPr>
              <a:t>public </a:t>
            </a:r>
            <a:r>
              <a:rPr lang="en-US" altLang="zh-CN" sz="2400" dirty="0">
                <a:cs typeface="Times New Roman" pitchFamily="18" charset="0"/>
              </a:rPr>
              <a:t>Base</a:t>
            </a:r>
          </a:p>
          <a:p>
            <a:pPr marL="487412" indent="-341188" eaLnBrk="1" fontAlgn="auto" hangingPunct="1">
              <a:spcBef>
                <a:spcPts val="0"/>
              </a:spcBef>
              <a:spcAft>
                <a:spcPts val="0"/>
              </a:spcAft>
              <a:buClr>
                <a:schemeClr val="accent3"/>
              </a:buClr>
              <a:buNone/>
              <a:defRPr/>
            </a:pPr>
            <a:r>
              <a:rPr lang="en-US" altLang="zh-CN" sz="2400" dirty="0">
                <a:cs typeface="Times New Roman" pitchFamily="18" charset="0"/>
              </a:rPr>
              <a:t>{</a:t>
            </a:r>
          </a:p>
          <a:p>
            <a:pPr marL="487412" indent="-341188" eaLnBrk="1" fontAlgn="auto" hangingPunct="1">
              <a:spcBef>
                <a:spcPts val="0"/>
              </a:spcBef>
              <a:spcAft>
                <a:spcPts val="0"/>
              </a:spcAft>
              <a:buClr>
                <a:schemeClr val="accent3"/>
              </a:buClr>
              <a:buNone/>
              <a:defRPr/>
            </a:pPr>
            <a:r>
              <a:rPr lang="en-US" altLang="zh-CN" sz="2400" dirty="0">
                <a:cs typeface="Times New Roman" pitchFamily="18" charset="0"/>
              </a:rPr>
              <a:t>public:</a:t>
            </a:r>
          </a:p>
          <a:p>
            <a:pPr marL="487412" indent="-341188" eaLnBrk="1" fontAlgn="auto" hangingPunct="1">
              <a:spcBef>
                <a:spcPts val="0"/>
              </a:spcBef>
              <a:spcAft>
                <a:spcPts val="0"/>
              </a:spcAft>
              <a:buClr>
                <a:schemeClr val="accent3"/>
              </a:buClr>
              <a:buNone/>
              <a:defRPr/>
            </a:pPr>
            <a:r>
              <a:rPr lang="en-US" altLang="zh-CN" sz="2400" dirty="0">
                <a:cs typeface="Times New Roman" pitchFamily="18" charset="0"/>
              </a:rPr>
              <a:t>	Derived ();</a:t>
            </a:r>
          </a:p>
          <a:p>
            <a:pPr marL="487412" indent="-341188" eaLnBrk="1" fontAlgn="auto" hangingPunct="1">
              <a:spcBef>
                <a:spcPts val="0"/>
              </a:spcBef>
              <a:spcAft>
                <a:spcPts val="0"/>
              </a:spcAft>
              <a:buClr>
                <a:schemeClr val="accent3"/>
              </a:buClr>
              <a:buNone/>
              <a:defRPr/>
            </a:pPr>
            <a:r>
              <a:rPr lang="en-US" altLang="zh-CN" sz="2400" dirty="0">
                <a:cs typeface="Times New Roman" pitchFamily="18" charset="0"/>
              </a:rPr>
              <a:t>	~Derived ();</a:t>
            </a:r>
          </a:p>
          <a:p>
            <a:pPr marL="487412" indent="-341188" eaLnBrk="1" fontAlgn="auto" hangingPunct="1">
              <a:spcBef>
                <a:spcPts val="0"/>
              </a:spcBef>
              <a:spcAft>
                <a:spcPts val="0"/>
              </a:spcAft>
              <a:buClr>
                <a:schemeClr val="accent3"/>
              </a:buClr>
              <a:buNone/>
              <a:defRPr/>
            </a:pPr>
            <a:r>
              <a:rPr lang="en-US" altLang="zh-CN" sz="2400" dirty="0">
                <a:cs typeface="Times New Roman" pitchFamily="18" charset="0"/>
              </a:rPr>
              <a:t>};</a:t>
            </a:r>
          </a:p>
          <a:p>
            <a:pPr marL="146050" indent="0">
              <a:buNone/>
            </a:pPr>
            <a:endParaRPr lang="en-US" altLang="zh-CN" sz="2400" dirty="0"/>
          </a:p>
        </p:txBody>
      </p:sp>
      <p:sp>
        <p:nvSpPr>
          <p:cNvPr id="9" name="灯片编号占位符 8"/>
          <p:cNvSpPr>
            <a:spLocks noGrp="1"/>
          </p:cNvSpPr>
          <p:nvPr>
            <p:ph type="sldNum" sz="quarter" idx="4"/>
          </p:nvPr>
        </p:nvSpPr>
        <p:spPr/>
        <p:txBody>
          <a:bodyPr/>
          <a:lstStyle/>
          <a:p>
            <a:fld id="{B6725A2D-64D5-43E0-9E25-6A4CEDC0863C}" type="slidenum">
              <a:rPr lang="zh-CN" altLang="en-US" smtClean="0"/>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277142" y="-26590"/>
            <a:ext cx="8231267" cy="1066800"/>
          </a:xfrm>
        </p:spPr>
        <p:txBody>
          <a:bodyPr/>
          <a:lstStyle/>
          <a:p>
            <a:r>
              <a:rPr lang="zh-CN" altLang="en-US" dirty="0"/>
              <a:t>派生类的定义</a:t>
            </a:r>
          </a:p>
        </p:txBody>
      </p:sp>
      <p:sp>
        <p:nvSpPr>
          <p:cNvPr id="16387" name="内容占位符 2"/>
          <p:cNvSpPr>
            <a:spLocks noGrp="1"/>
          </p:cNvSpPr>
          <p:nvPr>
            <p:ph idx="1"/>
          </p:nvPr>
        </p:nvSpPr>
        <p:spPr>
          <a:xfrm>
            <a:off x="108298" y="896194"/>
            <a:ext cx="8772947" cy="4657799"/>
          </a:xfrm>
        </p:spPr>
        <p:txBody>
          <a:bodyPr/>
          <a:lstStyle/>
          <a:p>
            <a:pPr>
              <a:buFont typeface="Arial" panose="020B0604020202020204" pitchFamily="34" charset="0"/>
              <a:buChar char="•"/>
            </a:pPr>
            <a:r>
              <a:rPr lang="zh-CN" altLang="en-US" sz="2400" dirty="0"/>
              <a:t>多继承时</a:t>
            </a:r>
            <a:endParaRPr lang="en-US" altLang="zh-CN" sz="2400" dirty="0"/>
          </a:p>
          <a:p>
            <a:pPr marL="146050" indent="0">
              <a:buNone/>
            </a:pPr>
            <a:r>
              <a:rPr lang="en-US" altLang="zh-CN" sz="2000" dirty="0"/>
              <a:t>class </a:t>
            </a:r>
            <a:r>
              <a:rPr lang="zh-CN" altLang="en-US" sz="2000" dirty="0"/>
              <a:t>派生类名：</a:t>
            </a:r>
            <a:r>
              <a:rPr lang="zh-CN" altLang="en-US" sz="2000" dirty="0">
                <a:solidFill>
                  <a:schemeClr val="accent4">
                    <a:lumMod val="75000"/>
                  </a:schemeClr>
                </a:solidFill>
              </a:rPr>
              <a:t>继承方式</a:t>
            </a:r>
            <a:r>
              <a:rPr lang="en-US" altLang="zh-CN" sz="2000" dirty="0">
                <a:solidFill>
                  <a:schemeClr val="accent4">
                    <a:lumMod val="75000"/>
                  </a:schemeClr>
                </a:solidFill>
              </a:rPr>
              <a:t>1  </a:t>
            </a:r>
            <a:r>
              <a:rPr lang="zh-CN" altLang="en-US" sz="2000" dirty="0"/>
              <a:t>基类名</a:t>
            </a:r>
            <a:r>
              <a:rPr lang="en-US" altLang="zh-CN" sz="2000" dirty="0"/>
              <a:t>1</a:t>
            </a:r>
            <a:r>
              <a:rPr lang="zh-CN" altLang="en-US" sz="2000" dirty="0"/>
              <a:t>，</a:t>
            </a:r>
            <a:r>
              <a:rPr lang="zh-CN" altLang="en-US" sz="2000" dirty="0">
                <a:solidFill>
                  <a:schemeClr val="accent4">
                    <a:lumMod val="75000"/>
                  </a:schemeClr>
                </a:solidFill>
              </a:rPr>
              <a:t>继承方式</a:t>
            </a:r>
            <a:r>
              <a:rPr lang="en-US" altLang="zh-CN" sz="2000" dirty="0">
                <a:solidFill>
                  <a:schemeClr val="accent4">
                    <a:lumMod val="75000"/>
                  </a:schemeClr>
                </a:solidFill>
              </a:rPr>
              <a:t>2  </a:t>
            </a:r>
            <a:r>
              <a:rPr lang="zh-CN" altLang="en-US" sz="2000" dirty="0"/>
              <a:t>基类名</a:t>
            </a:r>
            <a:r>
              <a:rPr lang="en-US" altLang="zh-CN" sz="2000" dirty="0"/>
              <a:t>2</a:t>
            </a:r>
            <a:r>
              <a:rPr lang="zh-CN" altLang="en-US" sz="2000" dirty="0"/>
              <a:t>，</a:t>
            </a:r>
            <a:r>
              <a:rPr lang="en-US" altLang="zh-CN" sz="2000" dirty="0"/>
              <a:t>...</a:t>
            </a:r>
          </a:p>
          <a:p>
            <a:pPr marL="146050" indent="0">
              <a:buNone/>
            </a:pPr>
            <a:r>
              <a:rPr lang="en-US" altLang="zh-CN" sz="2000" dirty="0"/>
              <a:t>{</a:t>
            </a:r>
          </a:p>
          <a:p>
            <a:pPr marL="146050" indent="0">
              <a:buNone/>
            </a:pPr>
            <a:r>
              <a:rPr lang="en-US" altLang="zh-CN" sz="2000" dirty="0"/>
              <a:t>	</a:t>
            </a:r>
            <a:r>
              <a:rPr lang="zh-CN" altLang="en-US" sz="2000" dirty="0"/>
              <a:t>成员声明；</a:t>
            </a:r>
          </a:p>
          <a:p>
            <a:pPr marL="146050" indent="0">
              <a:buNone/>
            </a:pPr>
            <a:r>
              <a:rPr lang="en-US" altLang="zh-CN" sz="2000" dirty="0"/>
              <a:t>}</a:t>
            </a:r>
          </a:p>
          <a:p>
            <a:pPr>
              <a:buFont typeface="Arial" panose="020B0604020202020204" pitchFamily="34" charset="0"/>
              <a:buChar char="•"/>
            </a:pPr>
            <a:r>
              <a:rPr lang="zh-CN" altLang="en-US" sz="2400" dirty="0"/>
              <a:t>注意：每一个“继承方式”，只用于限制对紧随其后之基类的继承。例如：</a:t>
            </a:r>
            <a:endParaRPr lang="en-US" altLang="zh-CN" sz="2400" dirty="0"/>
          </a:p>
          <a:p>
            <a:pPr marL="146050" indent="0">
              <a:buNone/>
            </a:pPr>
            <a:r>
              <a:rPr lang="en-US" altLang="zh-CN" sz="2000" dirty="0"/>
              <a:t>class Derived: </a:t>
            </a:r>
            <a:r>
              <a:rPr lang="en-US" altLang="zh-CN" sz="2000" dirty="0">
                <a:solidFill>
                  <a:schemeClr val="accent4">
                    <a:lumMod val="75000"/>
                  </a:schemeClr>
                </a:solidFill>
              </a:rPr>
              <a:t>public</a:t>
            </a:r>
            <a:r>
              <a:rPr lang="en-US" altLang="zh-CN" sz="2000" dirty="0"/>
              <a:t> Base1, </a:t>
            </a:r>
            <a:r>
              <a:rPr lang="en-US" altLang="zh-CN" sz="2000" dirty="0">
                <a:solidFill>
                  <a:schemeClr val="accent4">
                    <a:lumMod val="75000"/>
                  </a:schemeClr>
                </a:solidFill>
              </a:rPr>
              <a:t>private</a:t>
            </a:r>
            <a:r>
              <a:rPr lang="en-US" altLang="zh-CN" sz="2000" dirty="0"/>
              <a:t> Base2</a:t>
            </a:r>
          </a:p>
          <a:p>
            <a:pPr marL="146050" indent="0">
              <a:buNone/>
            </a:pPr>
            <a:r>
              <a:rPr lang="en-US" altLang="zh-CN" sz="2000" dirty="0"/>
              <a:t>{</a:t>
            </a:r>
          </a:p>
          <a:p>
            <a:pPr marL="146050" indent="0">
              <a:buNone/>
            </a:pPr>
            <a:r>
              <a:rPr lang="en-US" altLang="zh-CN" sz="2000" dirty="0"/>
              <a:t>public:</a:t>
            </a:r>
          </a:p>
          <a:p>
            <a:pPr marL="146050" indent="0">
              <a:buNone/>
            </a:pPr>
            <a:r>
              <a:rPr lang="en-US" altLang="zh-CN" sz="2000" dirty="0"/>
              <a:t>	Derived ();</a:t>
            </a:r>
          </a:p>
          <a:p>
            <a:pPr marL="146050" indent="0">
              <a:buNone/>
            </a:pPr>
            <a:r>
              <a:rPr lang="en-US" altLang="zh-CN" sz="2000" dirty="0"/>
              <a:t>	~Derived ();</a:t>
            </a:r>
          </a:p>
          <a:p>
            <a:pPr marL="146050" indent="0">
              <a:buNone/>
            </a:pPr>
            <a:r>
              <a:rPr lang="en-US" altLang="zh-CN" sz="2000" dirty="0"/>
              <a:t>};</a:t>
            </a:r>
            <a:endParaRPr lang="zh-CN" altLang="en-US" sz="2000" dirty="0"/>
          </a:p>
        </p:txBody>
      </p:sp>
      <p:sp>
        <p:nvSpPr>
          <p:cNvPr id="6" name="灯片编号占位符 5"/>
          <p:cNvSpPr>
            <a:spLocks noGrp="1"/>
          </p:cNvSpPr>
          <p:nvPr>
            <p:ph type="sldNum" sz="quarter" idx="4"/>
          </p:nvPr>
        </p:nvSpPr>
        <p:spPr/>
        <p:txBody>
          <a:bodyPr/>
          <a:lstStyle/>
          <a:p>
            <a:fld id="{B6725A2D-64D5-43E0-9E25-6A4CEDC0863C}" type="slidenum">
              <a:rPr lang="zh-CN" altLang="en-US" smtClean="0"/>
              <a:pPr/>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252314" y="-26590"/>
            <a:ext cx="8231267" cy="1066800"/>
          </a:xfrm>
        </p:spPr>
        <p:txBody>
          <a:bodyPr/>
          <a:lstStyle/>
          <a:p>
            <a:r>
              <a:rPr lang="zh-CN" altLang="en-US" dirty="0"/>
              <a:t>派生的过程与派生类的构成</a:t>
            </a:r>
          </a:p>
        </p:txBody>
      </p:sp>
      <p:sp>
        <p:nvSpPr>
          <p:cNvPr id="17411" name="内容占位符 2"/>
          <p:cNvSpPr>
            <a:spLocks noGrp="1"/>
          </p:cNvSpPr>
          <p:nvPr>
            <p:ph idx="1"/>
          </p:nvPr>
        </p:nvSpPr>
        <p:spPr>
          <a:xfrm>
            <a:off x="252314" y="837506"/>
            <a:ext cx="8231267" cy="4513783"/>
          </a:xfrm>
        </p:spPr>
        <p:txBody>
          <a:bodyPr/>
          <a:lstStyle/>
          <a:p>
            <a:pPr>
              <a:lnSpc>
                <a:spcPct val="130000"/>
              </a:lnSpc>
            </a:pPr>
            <a:r>
              <a:rPr lang="zh-CN" altLang="en-US" sz="2400" dirty="0"/>
              <a:t>吸收基类成员</a:t>
            </a:r>
            <a:endParaRPr lang="en-US" altLang="zh-CN" sz="2400" dirty="0"/>
          </a:p>
          <a:p>
            <a:pPr lvl="1">
              <a:lnSpc>
                <a:spcPct val="130000"/>
              </a:lnSpc>
            </a:pPr>
            <a:r>
              <a:rPr lang="zh-CN" altLang="en-US" sz="2400" dirty="0"/>
              <a:t>吸收基类成员之后，派生类实际上就包含了它的全部基类中</a:t>
            </a:r>
            <a:r>
              <a:rPr lang="zh-CN" altLang="en-US" sz="2400" b="1" dirty="0"/>
              <a:t>除构造和析构函数之外</a:t>
            </a:r>
            <a:r>
              <a:rPr lang="zh-CN" altLang="en-US" sz="2400" dirty="0"/>
              <a:t>的所有成员。</a:t>
            </a:r>
            <a:endParaRPr lang="en-US" altLang="zh-CN" sz="2400" dirty="0"/>
          </a:p>
          <a:p>
            <a:pPr>
              <a:lnSpc>
                <a:spcPct val="130000"/>
              </a:lnSpc>
            </a:pPr>
            <a:r>
              <a:rPr lang="zh-CN" altLang="en-US" sz="2400" dirty="0"/>
              <a:t>改造基类成员</a:t>
            </a:r>
            <a:endParaRPr lang="en-US" altLang="zh-CN" sz="2400" dirty="0"/>
          </a:p>
          <a:p>
            <a:pPr lvl="1">
              <a:lnSpc>
                <a:spcPct val="130000"/>
              </a:lnSpc>
            </a:pPr>
            <a:r>
              <a:rPr lang="zh-CN" altLang="en-US" sz="2400" dirty="0"/>
              <a:t>如果派生类声明了一个和某基类成员同名的新成员，派生的新成员就</a:t>
            </a:r>
            <a:r>
              <a:rPr lang="zh-CN" altLang="en-US" sz="2400" b="1" dirty="0"/>
              <a:t>隐藏或覆盖</a:t>
            </a:r>
            <a:r>
              <a:rPr lang="zh-CN" altLang="en-US" sz="2400" dirty="0"/>
              <a:t>了基类同名成员</a:t>
            </a:r>
            <a:endParaRPr lang="en-US" altLang="zh-CN" sz="2400" dirty="0"/>
          </a:p>
          <a:p>
            <a:pPr>
              <a:lnSpc>
                <a:spcPct val="130000"/>
              </a:lnSpc>
            </a:pPr>
            <a:r>
              <a:rPr lang="zh-CN" altLang="en-US" sz="2400" dirty="0"/>
              <a:t>添加新的成员</a:t>
            </a:r>
            <a:endParaRPr lang="en-US" altLang="zh-CN" sz="2400" dirty="0"/>
          </a:p>
          <a:p>
            <a:pPr lvl="1">
              <a:lnSpc>
                <a:spcPct val="130000"/>
              </a:lnSpc>
            </a:pPr>
            <a:r>
              <a:rPr lang="zh-CN" altLang="en-US" sz="2400" dirty="0"/>
              <a:t>派生类增加新成员使派生类在功能上有所发展</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继承方式</a:t>
            </a:r>
          </a:p>
        </p:txBody>
      </p:sp>
      <p:sp>
        <p:nvSpPr>
          <p:cNvPr id="3" name="文本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4"/>
          </p:nvPr>
        </p:nvSpPr>
        <p:spPr>
          <a:xfrm>
            <a:off x="9376570" y="1588"/>
            <a:ext cx="1016000" cy="366712"/>
          </a:xfrm>
          <a:prstGeom prst="rect">
            <a:avLst/>
          </a:prstGeom>
        </p:spPr>
        <p:txBody>
          <a:bodyPr/>
          <a:lstStyle/>
          <a:p>
            <a:fld id="{D649789B-3D0D-4D54-8CEA-53DEDEB397EB}" type="slidenum">
              <a:rPr lang="en-US" altLang="zh-CN" smtClean="0"/>
              <a:pPr/>
              <a:t>14</a:t>
            </a:fld>
            <a:endParaRPr lang="en-US" altLang="zh-CN"/>
          </a:p>
        </p:txBody>
      </p:sp>
    </p:spTree>
    <p:extLst>
      <p:ext uri="{BB962C8B-B14F-4D97-AF65-F5344CB8AC3E}">
        <p14:creationId xmlns:p14="http://schemas.microsoft.com/office/powerpoint/2010/main" val="2955986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180306" y="45418"/>
            <a:ext cx="8231267" cy="1066800"/>
          </a:xfrm>
        </p:spPr>
        <p:txBody>
          <a:bodyPr/>
          <a:lstStyle/>
          <a:p>
            <a:r>
              <a:rPr lang="zh-CN" altLang="en-US" dirty="0"/>
              <a:t>不同继承方式下类成员的访问控制</a:t>
            </a:r>
          </a:p>
        </p:txBody>
      </p:sp>
      <p:sp>
        <p:nvSpPr>
          <p:cNvPr id="18435" name="内容占位符 2"/>
          <p:cNvSpPr>
            <a:spLocks noGrp="1"/>
          </p:cNvSpPr>
          <p:nvPr>
            <p:ph idx="1"/>
          </p:nvPr>
        </p:nvSpPr>
        <p:spPr>
          <a:xfrm>
            <a:off x="180306" y="1256235"/>
            <a:ext cx="8231267" cy="4513783"/>
          </a:xfrm>
        </p:spPr>
        <p:txBody>
          <a:bodyPr/>
          <a:lstStyle/>
          <a:p>
            <a:r>
              <a:rPr lang="zh-CN" altLang="en-US" dirty="0"/>
              <a:t>不同继承方式的影响主要体现在：</a:t>
            </a:r>
          </a:p>
          <a:p>
            <a:pPr lvl="1"/>
            <a:r>
              <a:rPr lang="zh-CN" altLang="en-US" dirty="0"/>
              <a:t>派生类成员对基类成员的访问权限</a:t>
            </a:r>
          </a:p>
          <a:p>
            <a:pPr lvl="1"/>
            <a:r>
              <a:rPr lang="zh-CN" altLang="en-US" dirty="0"/>
              <a:t>通过派生类对象对基类成员的访问权限</a:t>
            </a:r>
          </a:p>
          <a:p>
            <a:r>
              <a:rPr lang="zh-CN" altLang="en-US" dirty="0"/>
              <a:t>三种继承方式</a:t>
            </a:r>
          </a:p>
          <a:p>
            <a:pPr lvl="1"/>
            <a:r>
              <a:rPr lang="zh-CN" altLang="en-US" dirty="0"/>
              <a:t>公有继承</a:t>
            </a:r>
          </a:p>
          <a:p>
            <a:pPr lvl="1"/>
            <a:r>
              <a:rPr lang="zh-CN" altLang="en-US" dirty="0"/>
              <a:t>私有继承</a:t>
            </a:r>
          </a:p>
          <a:p>
            <a:pPr lvl="1"/>
            <a:r>
              <a:rPr lang="zh-CN" altLang="en-US" dirty="0"/>
              <a:t>保护继承</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180306" y="9450"/>
            <a:ext cx="8231267" cy="1066800"/>
          </a:xfrm>
        </p:spPr>
        <p:txBody>
          <a:bodyPr/>
          <a:lstStyle/>
          <a:p>
            <a:r>
              <a:rPr lang="zh-CN" altLang="en-US" dirty="0"/>
              <a:t>公有继承</a:t>
            </a:r>
            <a:r>
              <a:rPr lang="en-US" altLang="zh-CN" dirty="0"/>
              <a:t>(public)</a:t>
            </a:r>
            <a:endParaRPr lang="zh-CN" altLang="en-US" dirty="0"/>
          </a:p>
        </p:txBody>
      </p:sp>
      <p:sp>
        <p:nvSpPr>
          <p:cNvPr id="19459" name="内容占位符 2"/>
          <p:cNvSpPr>
            <a:spLocks noGrp="1"/>
          </p:cNvSpPr>
          <p:nvPr>
            <p:ph idx="1"/>
          </p:nvPr>
        </p:nvSpPr>
        <p:spPr>
          <a:xfrm>
            <a:off x="180306" y="1220267"/>
            <a:ext cx="8231267" cy="4513783"/>
          </a:xfrm>
        </p:spPr>
        <p:txBody>
          <a:bodyPr/>
          <a:lstStyle/>
          <a:p>
            <a:pPr eaLnBrk="1" hangingPunct="1">
              <a:lnSpc>
                <a:spcPct val="150000"/>
              </a:lnSpc>
              <a:spcAft>
                <a:spcPts val="1600"/>
              </a:spcAft>
            </a:pPr>
            <a:r>
              <a:rPr lang="zh-CN" altLang="en-US" sz="2400" dirty="0">
                <a:latin typeface="宋体" panose="02010600030101010101" pitchFamily="2" charset="-122"/>
              </a:rPr>
              <a:t>基类的</a:t>
            </a:r>
            <a:r>
              <a:rPr lang="en-US" altLang="zh-CN" sz="2400" dirty="0">
                <a:solidFill>
                  <a:srgbClr val="CE640C"/>
                </a:solidFill>
                <a:latin typeface="Times New Roman" panose="02020603050405020304" pitchFamily="18" charset="0"/>
                <a:cs typeface="Times New Roman" panose="02020603050405020304" pitchFamily="18" charset="0"/>
              </a:rPr>
              <a:t>public</a:t>
            </a:r>
            <a:r>
              <a:rPr lang="zh-CN" altLang="en-US" sz="2400" dirty="0">
                <a:latin typeface="宋体" panose="02010600030101010101" pitchFamily="2" charset="-122"/>
              </a:rPr>
              <a:t>和</a:t>
            </a:r>
            <a:r>
              <a:rPr lang="en-US" altLang="zh-CN" sz="2400" dirty="0">
                <a:solidFill>
                  <a:srgbClr val="CE640C"/>
                </a:solidFill>
                <a:latin typeface="Times New Roman" panose="02020603050405020304" pitchFamily="18" charset="0"/>
                <a:cs typeface="Times New Roman" panose="02020603050405020304" pitchFamily="18" charset="0"/>
              </a:rPr>
              <a:t>protected</a:t>
            </a:r>
            <a:r>
              <a:rPr lang="zh-CN" altLang="en-US" sz="2400" dirty="0">
                <a:latin typeface="宋体" panose="02010600030101010101" pitchFamily="2" charset="-122"/>
              </a:rPr>
              <a:t>成员的访问属性在派生类中</a:t>
            </a:r>
            <a:r>
              <a:rPr lang="zh-CN" altLang="en-US" sz="2400" dirty="0">
                <a:solidFill>
                  <a:srgbClr val="CE640C"/>
                </a:solidFill>
                <a:latin typeface="宋体" panose="02010600030101010101" pitchFamily="2" charset="-122"/>
              </a:rPr>
              <a:t>保持不变</a:t>
            </a:r>
            <a:r>
              <a:rPr lang="zh-CN" altLang="en-US" sz="2400" dirty="0">
                <a:latin typeface="宋体" panose="02010600030101010101" pitchFamily="2" charset="-122"/>
              </a:rPr>
              <a:t>，但基类的</a:t>
            </a:r>
            <a:r>
              <a:rPr lang="en-US" altLang="zh-CN" sz="2400" dirty="0">
                <a:solidFill>
                  <a:srgbClr val="00B050"/>
                </a:solidFill>
                <a:latin typeface="Times New Roman" panose="02020603050405020304" pitchFamily="18" charset="0"/>
                <a:cs typeface="Times New Roman" panose="02020603050405020304" pitchFamily="18" charset="0"/>
              </a:rPr>
              <a:t>private</a:t>
            </a:r>
            <a:r>
              <a:rPr lang="zh-CN" altLang="en-US" sz="2400" dirty="0">
                <a:latin typeface="宋体" panose="02010600030101010101" pitchFamily="2" charset="-122"/>
              </a:rPr>
              <a:t>成员</a:t>
            </a:r>
            <a:r>
              <a:rPr lang="zh-CN" altLang="en-US" sz="2400" dirty="0">
                <a:solidFill>
                  <a:srgbClr val="00B050"/>
                </a:solidFill>
                <a:latin typeface="宋体" panose="02010600030101010101" pitchFamily="2" charset="-122"/>
              </a:rPr>
              <a:t>不可直接访问</a:t>
            </a:r>
            <a:r>
              <a:rPr lang="zh-CN" altLang="en-US" sz="2400" dirty="0">
                <a:latin typeface="宋体" panose="02010600030101010101" pitchFamily="2" charset="-122"/>
              </a:rPr>
              <a:t>。</a:t>
            </a:r>
          </a:p>
          <a:p>
            <a:pPr eaLnBrk="1" hangingPunct="1">
              <a:lnSpc>
                <a:spcPct val="150000"/>
              </a:lnSpc>
              <a:spcAft>
                <a:spcPts val="1600"/>
              </a:spcAft>
            </a:pPr>
            <a:r>
              <a:rPr lang="zh-CN" altLang="en-US" sz="2400" dirty="0">
                <a:latin typeface="宋体" panose="02010600030101010101" pitchFamily="2" charset="-122"/>
              </a:rPr>
              <a:t>派生类中的成员函数可以直接访问基类中的</a:t>
            </a:r>
            <a:r>
              <a:rPr lang="en-US" altLang="zh-CN" sz="2400" dirty="0">
                <a:solidFill>
                  <a:srgbClr val="CE640C"/>
                </a:solidFill>
                <a:latin typeface="Times New Roman" panose="02020603050405020304" pitchFamily="18" charset="0"/>
                <a:cs typeface="Times New Roman" panose="02020603050405020304" pitchFamily="18" charset="0"/>
              </a:rPr>
              <a:t>public</a:t>
            </a:r>
            <a:r>
              <a:rPr lang="zh-CN" altLang="en-US" sz="2400" dirty="0">
                <a:latin typeface="宋体" panose="02010600030101010101" pitchFamily="2" charset="-122"/>
              </a:rPr>
              <a:t>和</a:t>
            </a:r>
            <a:r>
              <a:rPr lang="en-US" altLang="zh-CN" sz="2400" dirty="0">
                <a:solidFill>
                  <a:srgbClr val="CE640C"/>
                </a:solidFill>
                <a:latin typeface="Times New Roman" panose="02020603050405020304" pitchFamily="18" charset="0"/>
                <a:cs typeface="Times New Roman" panose="02020603050405020304" pitchFamily="18" charset="0"/>
              </a:rPr>
              <a:t>protected</a:t>
            </a:r>
            <a:r>
              <a:rPr lang="zh-CN" altLang="en-US" sz="2400" dirty="0">
                <a:latin typeface="宋体" panose="02010600030101010101" pitchFamily="2" charset="-122"/>
              </a:rPr>
              <a:t>成员，但不能直接访问基类的</a:t>
            </a:r>
            <a:r>
              <a:rPr lang="en-US" altLang="zh-CN" sz="2400" dirty="0">
                <a:solidFill>
                  <a:srgbClr val="00B050"/>
                </a:solidFill>
                <a:latin typeface="Times New Roman" panose="02020603050405020304" pitchFamily="18" charset="0"/>
                <a:cs typeface="Times New Roman" panose="02020603050405020304" pitchFamily="18" charset="0"/>
              </a:rPr>
              <a:t>private</a:t>
            </a:r>
            <a:r>
              <a:rPr lang="zh-CN" altLang="en-US" sz="2400" dirty="0">
                <a:latin typeface="宋体" panose="02010600030101010101" pitchFamily="2" charset="-122"/>
              </a:rPr>
              <a:t>成员。</a:t>
            </a:r>
          </a:p>
          <a:p>
            <a:pPr eaLnBrk="1" hangingPunct="1">
              <a:lnSpc>
                <a:spcPct val="150000"/>
              </a:lnSpc>
              <a:spcAft>
                <a:spcPts val="1600"/>
              </a:spcAft>
            </a:pPr>
            <a:r>
              <a:rPr lang="zh-CN" altLang="en-US" sz="2400" dirty="0">
                <a:latin typeface="宋体" panose="02010600030101010101" pitchFamily="2" charset="-122"/>
              </a:rPr>
              <a:t>通过派生类的对象访问从基类继承的成员，只能访问</a:t>
            </a:r>
            <a:r>
              <a:rPr lang="en-US" altLang="zh-CN" sz="2400" dirty="0">
                <a:solidFill>
                  <a:srgbClr val="CE640C"/>
                </a:solidFill>
                <a:latin typeface="Times New Roman" panose="02020603050405020304" pitchFamily="18" charset="0"/>
                <a:cs typeface="Times New Roman" panose="02020603050405020304" pitchFamily="18" charset="0"/>
              </a:rPr>
              <a:t>public</a:t>
            </a:r>
            <a:r>
              <a:rPr lang="zh-CN" altLang="en-US" sz="2400" dirty="0">
                <a:latin typeface="宋体" panose="02010600030101010101" pitchFamily="2" charset="-122"/>
              </a:rPr>
              <a:t>成员。</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标题 1"/>
          <p:cNvSpPr>
            <a:spLocks noGrp="1"/>
          </p:cNvSpPr>
          <p:nvPr>
            <p:ph type="title"/>
          </p:nvPr>
        </p:nvSpPr>
        <p:spPr>
          <a:xfrm>
            <a:off x="4716810" y="45418"/>
            <a:ext cx="6923702" cy="864096"/>
          </a:xfrm>
        </p:spPr>
        <p:txBody>
          <a:bodyPr/>
          <a:lstStyle/>
          <a:p>
            <a:r>
              <a:rPr lang="zh-CN" altLang="en-US" dirty="0">
                <a:solidFill>
                  <a:schemeClr val="accent3"/>
                </a:solidFill>
                <a:latin typeface="+mj-ea"/>
              </a:rPr>
              <a:t>例</a:t>
            </a:r>
            <a:r>
              <a:rPr lang="en-US" altLang="zh-CN" dirty="0">
                <a:solidFill>
                  <a:schemeClr val="accent3"/>
                </a:solidFill>
                <a:latin typeface="+mj-ea"/>
              </a:rPr>
              <a:t>7-1 </a:t>
            </a:r>
            <a:r>
              <a:rPr lang="zh-CN" altLang="en-US" dirty="0">
                <a:solidFill>
                  <a:schemeClr val="accent3"/>
                </a:solidFill>
                <a:latin typeface="+mj-ea"/>
              </a:rPr>
              <a:t>公有继承举例</a:t>
            </a:r>
          </a:p>
        </p:txBody>
      </p:sp>
      <p:sp>
        <p:nvSpPr>
          <p:cNvPr id="20485" name="内容占位符 2"/>
          <p:cNvSpPr>
            <a:spLocks noGrp="1"/>
          </p:cNvSpPr>
          <p:nvPr>
            <p:ph idx="1"/>
          </p:nvPr>
        </p:nvSpPr>
        <p:spPr>
          <a:xfrm>
            <a:off x="13830" y="45418"/>
            <a:ext cx="9232404" cy="5521895"/>
          </a:xfrm>
        </p:spPr>
        <p:txBody>
          <a:bodyPr/>
          <a:lstStyle/>
          <a:p>
            <a:r>
              <a:rPr lang="en-US" altLang="zh-CN" sz="2000" dirty="0"/>
              <a:t>//</a:t>
            </a:r>
            <a:r>
              <a:rPr lang="en-US" altLang="zh-CN" sz="2000" dirty="0" err="1"/>
              <a:t>Point.h</a:t>
            </a:r>
            <a:endParaRPr lang="en-US" altLang="zh-CN" sz="2000" dirty="0"/>
          </a:p>
          <a:p>
            <a:r>
              <a:rPr lang="en-US" altLang="zh-CN" sz="2000" dirty="0"/>
              <a:t>#ifndef _POINT_H</a:t>
            </a:r>
          </a:p>
          <a:p>
            <a:r>
              <a:rPr lang="en-US" altLang="zh-CN" sz="2000" dirty="0"/>
              <a:t>#define _POINT_H</a:t>
            </a:r>
          </a:p>
          <a:p>
            <a:r>
              <a:rPr lang="en-US" altLang="zh-CN" sz="2000" dirty="0"/>
              <a:t>class Point {	//</a:t>
            </a:r>
            <a:r>
              <a:rPr lang="zh-CN" altLang="en-US" sz="2000" dirty="0">
                <a:solidFill>
                  <a:schemeClr val="accent3"/>
                </a:solidFill>
              </a:rPr>
              <a:t>基类</a:t>
            </a:r>
            <a:r>
              <a:rPr lang="en-US" altLang="zh-CN" sz="2000" dirty="0">
                <a:solidFill>
                  <a:schemeClr val="accent3"/>
                </a:solidFill>
              </a:rPr>
              <a:t>Point</a:t>
            </a:r>
            <a:r>
              <a:rPr lang="zh-CN" altLang="en-US" sz="2000" dirty="0"/>
              <a:t>类的定义</a:t>
            </a:r>
          </a:p>
          <a:p>
            <a:r>
              <a:rPr lang="en-US" altLang="zh-CN" sz="2000" dirty="0"/>
              <a:t>public:		//</a:t>
            </a:r>
            <a:r>
              <a:rPr lang="zh-CN" altLang="en-US" sz="2000" dirty="0"/>
              <a:t>公有函数成员</a:t>
            </a:r>
          </a:p>
          <a:p>
            <a:r>
              <a:rPr lang="zh-CN" altLang="en-US" sz="2000" dirty="0"/>
              <a:t>          </a:t>
            </a:r>
            <a:r>
              <a:rPr lang="en-US" altLang="zh-CN" sz="2000" dirty="0"/>
              <a:t>void </a:t>
            </a:r>
            <a:r>
              <a:rPr lang="en-US" altLang="zh-CN" sz="2000" dirty="0" err="1"/>
              <a:t>initPoint</a:t>
            </a:r>
            <a:r>
              <a:rPr lang="en-US" altLang="zh-CN" sz="2000" dirty="0"/>
              <a:t>(float x = 0, float y = 0)</a:t>
            </a:r>
          </a:p>
          <a:p>
            <a:r>
              <a:rPr lang="en-US" altLang="zh-CN" sz="2000" dirty="0"/>
              <a:t>          { this-&gt;x = x; this-&gt;y = y;}</a:t>
            </a:r>
          </a:p>
          <a:p>
            <a:r>
              <a:rPr lang="en-US" altLang="zh-CN" sz="2000" dirty="0"/>
              <a:t>          void move(float </a:t>
            </a:r>
            <a:r>
              <a:rPr lang="en-US" altLang="zh-CN" sz="2000" dirty="0" err="1"/>
              <a:t>offX</a:t>
            </a:r>
            <a:r>
              <a:rPr lang="en-US" altLang="zh-CN" sz="2000" dirty="0"/>
              <a:t>, float </a:t>
            </a:r>
            <a:r>
              <a:rPr lang="en-US" altLang="zh-CN" sz="2000" dirty="0" err="1"/>
              <a:t>offY</a:t>
            </a:r>
            <a:r>
              <a:rPr lang="en-US" altLang="zh-CN" sz="2000" dirty="0"/>
              <a:t>)</a:t>
            </a:r>
          </a:p>
          <a:p>
            <a:r>
              <a:rPr lang="en-US" altLang="zh-CN" sz="2000" dirty="0"/>
              <a:t>           { x += </a:t>
            </a:r>
            <a:r>
              <a:rPr lang="en-US" altLang="zh-CN" sz="2000" dirty="0" err="1"/>
              <a:t>offX</a:t>
            </a:r>
            <a:r>
              <a:rPr lang="en-US" altLang="zh-CN" sz="2000" dirty="0"/>
              <a:t>; y += </a:t>
            </a:r>
            <a:r>
              <a:rPr lang="en-US" altLang="zh-CN" sz="2000" dirty="0" err="1"/>
              <a:t>offY</a:t>
            </a:r>
            <a:r>
              <a:rPr lang="en-US" altLang="zh-CN" sz="2000" dirty="0"/>
              <a:t>; }</a:t>
            </a:r>
          </a:p>
          <a:p>
            <a:r>
              <a:rPr lang="en-US" altLang="zh-CN" sz="2000" dirty="0"/>
              <a:t>	float </a:t>
            </a:r>
            <a:r>
              <a:rPr lang="en-US" altLang="zh-CN" sz="2000" dirty="0" err="1"/>
              <a:t>getX</a:t>
            </a:r>
            <a:r>
              <a:rPr lang="en-US" altLang="zh-CN" sz="2000" dirty="0"/>
              <a:t>() const { return x; }</a:t>
            </a:r>
          </a:p>
          <a:p>
            <a:r>
              <a:rPr lang="en-US" altLang="zh-CN" sz="2000" dirty="0"/>
              <a:t>	float </a:t>
            </a:r>
            <a:r>
              <a:rPr lang="en-US" altLang="zh-CN" sz="2000" dirty="0" err="1"/>
              <a:t>getY</a:t>
            </a:r>
            <a:r>
              <a:rPr lang="en-US" altLang="zh-CN" sz="2000" dirty="0"/>
              <a:t>() const { return y; }</a:t>
            </a:r>
          </a:p>
          <a:p>
            <a:r>
              <a:rPr lang="en-US" altLang="zh-CN" sz="2000" dirty="0"/>
              <a:t>private:		//</a:t>
            </a:r>
            <a:r>
              <a:rPr lang="zh-CN" altLang="en-US" sz="2000" dirty="0"/>
              <a:t>私有数据成员</a:t>
            </a:r>
          </a:p>
          <a:p>
            <a:r>
              <a:rPr lang="zh-CN" altLang="en-US" sz="2000" dirty="0"/>
              <a:t>	</a:t>
            </a:r>
            <a:r>
              <a:rPr lang="en-US" altLang="zh-CN" sz="2000" dirty="0"/>
              <a:t>float x, y;</a:t>
            </a:r>
          </a:p>
          <a:p>
            <a:r>
              <a:rPr lang="en-US" altLang="zh-CN" sz="2000" dirty="0"/>
              <a:t>};</a:t>
            </a:r>
          </a:p>
          <a:p>
            <a:r>
              <a:rPr lang="en-US" altLang="zh-CN" sz="2000" dirty="0"/>
              <a:t>#endif //_POINT_H</a:t>
            </a:r>
            <a:endParaRPr lang="zh-CN" altLang="en-US" sz="2000"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标题 1"/>
          <p:cNvSpPr>
            <a:spLocks noGrp="1"/>
          </p:cNvSpPr>
          <p:nvPr>
            <p:ph type="title"/>
          </p:nvPr>
        </p:nvSpPr>
        <p:spPr>
          <a:xfrm>
            <a:off x="6661026" y="-4886"/>
            <a:ext cx="2808069" cy="864096"/>
          </a:xfrm>
        </p:spPr>
        <p:txBody>
          <a:bodyPr/>
          <a:lstStyle/>
          <a:p>
            <a:r>
              <a:rPr lang="zh-CN" altLang="en-US" dirty="0">
                <a:solidFill>
                  <a:schemeClr val="accent3"/>
                </a:solidFill>
                <a:latin typeface="+mj-ea"/>
              </a:rPr>
              <a:t>例</a:t>
            </a:r>
            <a:r>
              <a:rPr lang="en-US" altLang="zh-CN" dirty="0">
                <a:solidFill>
                  <a:schemeClr val="accent3"/>
                </a:solidFill>
                <a:latin typeface="+mj-ea"/>
              </a:rPr>
              <a:t>7-1 (</a:t>
            </a:r>
            <a:r>
              <a:rPr lang="zh-CN" altLang="en-US" dirty="0">
                <a:solidFill>
                  <a:schemeClr val="accent3"/>
                </a:solidFill>
                <a:latin typeface="+mj-ea"/>
              </a:rPr>
              <a:t>续</a:t>
            </a:r>
            <a:r>
              <a:rPr lang="en-US" altLang="zh-CN" dirty="0">
                <a:solidFill>
                  <a:schemeClr val="accent3"/>
                </a:solidFill>
                <a:latin typeface="+mj-ea"/>
              </a:rPr>
              <a:t>)</a:t>
            </a:r>
            <a:endParaRPr lang="zh-CN" altLang="en-US" dirty="0">
              <a:solidFill>
                <a:schemeClr val="accent3"/>
              </a:solidFill>
              <a:latin typeface="+mj-ea"/>
            </a:endParaRPr>
          </a:p>
        </p:txBody>
      </p:sp>
      <p:sp>
        <p:nvSpPr>
          <p:cNvPr id="21509" name="内容占位符 2"/>
          <p:cNvSpPr>
            <a:spLocks noGrp="1"/>
          </p:cNvSpPr>
          <p:nvPr>
            <p:ph idx="1"/>
          </p:nvPr>
        </p:nvSpPr>
        <p:spPr>
          <a:xfrm>
            <a:off x="0" y="14952"/>
            <a:ext cx="9232404" cy="5521895"/>
          </a:xfrm>
        </p:spPr>
        <p:txBody>
          <a:bodyPr/>
          <a:lstStyle/>
          <a:p>
            <a:pPr marL="477838" indent="-333375" eaLnBrk="1" hangingPunct="1">
              <a:spcBef>
                <a:spcPct val="0"/>
              </a:spcBef>
            </a:pPr>
            <a:r>
              <a:rPr lang="en-US" altLang="zh-CN" sz="2000" dirty="0"/>
              <a:t>//</a:t>
            </a:r>
            <a:r>
              <a:rPr lang="en-US" altLang="zh-CN" sz="2000" dirty="0" err="1"/>
              <a:t>Rectangle.h</a:t>
            </a:r>
            <a:endParaRPr lang="en-US" altLang="zh-CN" sz="2000" dirty="0"/>
          </a:p>
          <a:p>
            <a:pPr marL="477838" indent="-333375" eaLnBrk="1" hangingPunct="1">
              <a:spcBef>
                <a:spcPct val="0"/>
              </a:spcBef>
            </a:pPr>
            <a:r>
              <a:rPr lang="en-US" altLang="zh-CN" sz="2000" dirty="0"/>
              <a:t>#ifndef _RECTANGLE_H</a:t>
            </a:r>
          </a:p>
          <a:p>
            <a:pPr marL="477838" indent="-333375" eaLnBrk="1" hangingPunct="1">
              <a:spcBef>
                <a:spcPct val="0"/>
              </a:spcBef>
            </a:pPr>
            <a:r>
              <a:rPr lang="en-US" altLang="zh-CN" sz="2000" dirty="0"/>
              <a:t>#define _RECTANGLE_H</a:t>
            </a:r>
          </a:p>
          <a:p>
            <a:pPr marL="477838" indent="-333375" eaLnBrk="1" hangingPunct="1">
              <a:spcBef>
                <a:spcPct val="0"/>
              </a:spcBef>
            </a:pPr>
            <a:r>
              <a:rPr lang="en-US" altLang="zh-CN" sz="2000" dirty="0"/>
              <a:t>#include "</a:t>
            </a:r>
            <a:r>
              <a:rPr lang="en-US" altLang="zh-CN" sz="2000" dirty="0" err="1"/>
              <a:t>Point.h</a:t>
            </a:r>
            <a:r>
              <a:rPr lang="en-US" altLang="zh-CN" sz="2000" dirty="0"/>
              <a:t>"</a:t>
            </a:r>
          </a:p>
          <a:p>
            <a:pPr marL="477838" indent="-333375" eaLnBrk="1" hangingPunct="1">
              <a:spcBef>
                <a:spcPct val="0"/>
              </a:spcBef>
            </a:pPr>
            <a:r>
              <a:rPr lang="en-US" altLang="zh-CN" sz="2000" dirty="0">
                <a:solidFill>
                  <a:schemeClr val="accent3"/>
                </a:solidFill>
              </a:rPr>
              <a:t>class Rectangle: public Point</a:t>
            </a:r>
            <a:r>
              <a:rPr lang="en-US" altLang="zh-CN" sz="2000" dirty="0"/>
              <a:t> {	//</a:t>
            </a:r>
            <a:r>
              <a:rPr lang="zh-CN" altLang="en-US" sz="2000" dirty="0"/>
              <a:t>派生类定义部分</a:t>
            </a:r>
          </a:p>
          <a:p>
            <a:pPr marL="477838" indent="-333375" eaLnBrk="1" hangingPunct="1">
              <a:spcBef>
                <a:spcPct val="0"/>
              </a:spcBef>
            </a:pPr>
            <a:r>
              <a:rPr lang="en-US" altLang="zh-CN" sz="2000" dirty="0"/>
              <a:t>public:	//</a:t>
            </a:r>
            <a:r>
              <a:rPr lang="zh-CN" altLang="en-US" sz="2000" dirty="0">
                <a:solidFill>
                  <a:schemeClr val="accent3"/>
                </a:solidFill>
              </a:rPr>
              <a:t>新增</a:t>
            </a:r>
            <a:r>
              <a:rPr lang="zh-CN" altLang="en-US" sz="2000" dirty="0"/>
              <a:t>公有函数成员</a:t>
            </a:r>
          </a:p>
          <a:p>
            <a:pPr marL="477838" indent="-333375" eaLnBrk="1" hangingPunct="1">
              <a:spcBef>
                <a:spcPct val="0"/>
              </a:spcBef>
            </a:pPr>
            <a:r>
              <a:rPr lang="zh-CN" altLang="en-US" sz="2000" dirty="0"/>
              <a:t>	</a:t>
            </a:r>
            <a:r>
              <a:rPr lang="en-US" altLang="zh-CN" sz="2000" dirty="0"/>
              <a:t>void </a:t>
            </a:r>
            <a:r>
              <a:rPr lang="en-US" altLang="zh-CN" sz="2000" dirty="0" err="1">
                <a:solidFill>
                  <a:srgbClr val="0070C0"/>
                </a:solidFill>
              </a:rPr>
              <a:t>initRectangle</a:t>
            </a:r>
            <a:r>
              <a:rPr lang="en-US" altLang="zh-CN" sz="2000" dirty="0"/>
              <a:t>(float x, float y, float w, float h) {</a:t>
            </a:r>
          </a:p>
          <a:p>
            <a:pPr marL="477838" indent="-333375" eaLnBrk="1" hangingPunct="1">
              <a:spcBef>
                <a:spcPct val="0"/>
              </a:spcBef>
            </a:pPr>
            <a:r>
              <a:rPr lang="en-US" altLang="zh-CN" sz="2000" dirty="0"/>
              <a:t>		</a:t>
            </a:r>
            <a:r>
              <a:rPr lang="en-US" altLang="zh-CN" sz="2000" dirty="0" err="1"/>
              <a:t>initPoint</a:t>
            </a:r>
            <a:r>
              <a:rPr lang="en-US" altLang="zh-CN" sz="2000" dirty="0"/>
              <a:t>(x, y); //</a:t>
            </a:r>
            <a:r>
              <a:rPr lang="zh-CN" altLang="en-US" sz="2000" dirty="0">
                <a:solidFill>
                  <a:schemeClr val="accent3"/>
                </a:solidFill>
              </a:rPr>
              <a:t>调用基类公有成员函数</a:t>
            </a:r>
          </a:p>
          <a:p>
            <a:pPr marL="477838" indent="-333375" eaLnBrk="1" hangingPunct="1">
              <a:spcBef>
                <a:spcPct val="0"/>
              </a:spcBef>
            </a:pPr>
            <a:r>
              <a:rPr lang="zh-CN" altLang="en-US" sz="2000" dirty="0"/>
              <a:t>		</a:t>
            </a:r>
            <a:r>
              <a:rPr lang="en-US" altLang="zh-CN" sz="2000" dirty="0"/>
              <a:t>this-&gt;w = w;</a:t>
            </a:r>
          </a:p>
          <a:p>
            <a:pPr marL="477838" indent="-333375" eaLnBrk="1" hangingPunct="1">
              <a:spcBef>
                <a:spcPct val="0"/>
              </a:spcBef>
            </a:pPr>
            <a:r>
              <a:rPr lang="en-US" altLang="zh-CN" sz="2000" dirty="0"/>
              <a:t>		this-&gt;h = h;</a:t>
            </a:r>
          </a:p>
          <a:p>
            <a:pPr marL="477838" indent="-333375" eaLnBrk="1" hangingPunct="1">
              <a:spcBef>
                <a:spcPct val="0"/>
              </a:spcBef>
            </a:pPr>
            <a:r>
              <a:rPr lang="en-US" altLang="zh-CN" sz="2000" dirty="0"/>
              <a:t>	}</a:t>
            </a:r>
          </a:p>
          <a:p>
            <a:pPr marL="477838" indent="-333375" eaLnBrk="1" hangingPunct="1">
              <a:spcBef>
                <a:spcPct val="0"/>
              </a:spcBef>
            </a:pPr>
            <a:r>
              <a:rPr lang="en-US" altLang="zh-CN" sz="2000" dirty="0"/>
              <a:t>	float </a:t>
            </a:r>
            <a:r>
              <a:rPr lang="en-US" altLang="zh-CN" sz="2000" dirty="0" err="1">
                <a:solidFill>
                  <a:srgbClr val="0070C0"/>
                </a:solidFill>
              </a:rPr>
              <a:t>getH</a:t>
            </a:r>
            <a:r>
              <a:rPr lang="en-US" altLang="zh-CN" sz="2000" dirty="0"/>
              <a:t>() const { return h; }</a:t>
            </a:r>
          </a:p>
          <a:p>
            <a:pPr marL="477838" indent="-333375" eaLnBrk="1" hangingPunct="1">
              <a:spcBef>
                <a:spcPct val="0"/>
              </a:spcBef>
            </a:pPr>
            <a:r>
              <a:rPr lang="en-US" altLang="zh-CN" sz="2000" dirty="0"/>
              <a:t>	float </a:t>
            </a:r>
            <a:r>
              <a:rPr lang="en-US" altLang="zh-CN" sz="2000" dirty="0" err="1">
                <a:solidFill>
                  <a:srgbClr val="0070C0"/>
                </a:solidFill>
              </a:rPr>
              <a:t>getW</a:t>
            </a:r>
            <a:r>
              <a:rPr lang="en-US" altLang="zh-CN" sz="2000" dirty="0"/>
              <a:t>() const { return w; }</a:t>
            </a:r>
          </a:p>
          <a:p>
            <a:pPr marL="477838" indent="-333375" eaLnBrk="1" hangingPunct="1">
              <a:spcBef>
                <a:spcPct val="0"/>
              </a:spcBef>
            </a:pPr>
            <a:r>
              <a:rPr lang="en-US" altLang="zh-CN" sz="2000" dirty="0"/>
              <a:t>private:	//</a:t>
            </a:r>
            <a:r>
              <a:rPr lang="zh-CN" altLang="en-US" sz="2000" dirty="0"/>
              <a:t>新增私有数据成员</a:t>
            </a:r>
          </a:p>
          <a:p>
            <a:pPr marL="477838" indent="-333375" eaLnBrk="1" hangingPunct="1">
              <a:spcBef>
                <a:spcPct val="0"/>
              </a:spcBef>
            </a:pPr>
            <a:r>
              <a:rPr lang="zh-CN" altLang="en-US" sz="2000" dirty="0"/>
              <a:t>	</a:t>
            </a:r>
            <a:r>
              <a:rPr lang="en-US" altLang="zh-CN" sz="2000" dirty="0"/>
              <a:t>float w, h;</a:t>
            </a:r>
          </a:p>
          <a:p>
            <a:pPr marL="477838" indent="-333375" eaLnBrk="1" hangingPunct="1">
              <a:spcBef>
                <a:spcPct val="0"/>
              </a:spcBef>
            </a:pPr>
            <a:r>
              <a:rPr lang="en-US" altLang="zh-CN" sz="2000" dirty="0"/>
              <a:t>};</a:t>
            </a:r>
          </a:p>
          <a:p>
            <a:pPr marL="477838" indent="-333375" eaLnBrk="1" hangingPunct="1">
              <a:spcBef>
                <a:spcPct val="0"/>
              </a:spcBef>
            </a:pPr>
            <a:r>
              <a:rPr lang="en-US" altLang="zh-CN" sz="2000" dirty="0"/>
              <a:t>#endif //_RECTANGLE_H</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标题 1"/>
          <p:cNvSpPr>
            <a:spLocks noGrp="1"/>
          </p:cNvSpPr>
          <p:nvPr>
            <p:ph type="title"/>
          </p:nvPr>
        </p:nvSpPr>
        <p:spPr>
          <a:xfrm>
            <a:off x="6372994" y="0"/>
            <a:ext cx="2664053" cy="864096"/>
          </a:xfrm>
        </p:spPr>
        <p:txBody>
          <a:bodyPr/>
          <a:lstStyle/>
          <a:p>
            <a:r>
              <a:rPr lang="zh-CN" altLang="en-US" dirty="0">
                <a:solidFill>
                  <a:schemeClr val="accent3"/>
                </a:solidFill>
                <a:latin typeface="+mj-ea"/>
              </a:rPr>
              <a:t>例</a:t>
            </a:r>
            <a:r>
              <a:rPr lang="en-US" altLang="zh-CN" dirty="0">
                <a:solidFill>
                  <a:schemeClr val="accent3"/>
                </a:solidFill>
                <a:latin typeface="+mj-ea"/>
              </a:rPr>
              <a:t>7-1 (</a:t>
            </a:r>
            <a:r>
              <a:rPr lang="zh-CN" altLang="en-US" dirty="0">
                <a:solidFill>
                  <a:schemeClr val="accent3"/>
                </a:solidFill>
                <a:latin typeface="+mj-ea"/>
              </a:rPr>
              <a:t>续</a:t>
            </a:r>
            <a:r>
              <a:rPr lang="en-US" altLang="zh-CN" dirty="0">
                <a:solidFill>
                  <a:schemeClr val="accent3"/>
                </a:solidFill>
                <a:latin typeface="+mj-ea"/>
              </a:rPr>
              <a:t>)</a:t>
            </a:r>
            <a:endParaRPr lang="zh-CN" altLang="en-US" dirty="0">
              <a:solidFill>
                <a:schemeClr val="accent3"/>
              </a:solidFill>
              <a:latin typeface="+mj-ea"/>
            </a:endParaRPr>
          </a:p>
        </p:txBody>
      </p:sp>
      <p:sp>
        <p:nvSpPr>
          <p:cNvPr id="22533" name="内容占位符 2"/>
          <p:cNvSpPr>
            <a:spLocks noGrp="1"/>
          </p:cNvSpPr>
          <p:nvPr>
            <p:ph idx="1"/>
          </p:nvPr>
        </p:nvSpPr>
        <p:spPr>
          <a:xfrm>
            <a:off x="0" y="0"/>
            <a:ext cx="8461226" cy="6017826"/>
          </a:xfrm>
        </p:spPr>
        <p:txBody>
          <a:bodyPr/>
          <a:lstStyle/>
          <a:p>
            <a:pPr marL="477838" indent="-333375" eaLnBrk="1" hangingPunct="1">
              <a:lnSpc>
                <a:spcPct val="120000"/>
              </a:lnSpc>
              <a:spcBef>
                <a:spcPct val="0"/>
              </a:spcBef>
            </a:pPr>
            <a:r>
              <a:rPr lang="en-US" altLang="zh-CN" sz="2000" dirty="0"/>
              <a:t>#include &lt;iostream&gt;</a:t>
            </a:r>
          </a:p>
          <a:p>
            <a:pPr marL="477838" indent="-333375" eaLnBrk="1" hangingPunct="1">
              <a:lnSpc>
                <a:spcPct val="120000"/>
              </a:lnSpc>
              <a:spcBef>
                <a:spcPct val="0"/>
              </a:spcBef>
            </a:pPr>
            <a:r>
              <a:rPr lang="en-US" altLang="zh-CN" sz="2000" dirty="0"/>
              <a:t>#include &lt;</a:t>
            </a:r>
            <a:r>
              <a:rPr lang="en-US" altLang="zh-CN" sz="2000" dirty="0" err="1"/>
              <a:t>cmath</a:t>
            </a:r>
            <a:r>
              <a:rPr lang="en-US" altLang="zh-CN" sz="2000" dirty="0"/>
              <a:t>&gt;</a:t>
            </a:r>
          </a:p>
          <a:p>
            <a:pPr marL="477838" indent="-333375" eaLnBrk="1" hangingPunct="1">
              <a:lnSpc>
                <a:spcPct val="120000"/>
              </a:lnSpc>
              <a:spcBef>
                <a:spcPct val="0"/>
              </a:spcBef>
            </a:pPr>
            <a:r>
              <a:rPr lang="en-US" altLang="zh-CN" sz="2000" dirty="0"/>
              <a:t>using namespace std;</a:t>
            </a:r>
          </a:p>
          <a:p>
            <a:pPr marL="477838" indent="-333375" eaLnBrk="1" hangingPunct="1">
              <a:lnSpc>
                <a:spcPct val="120000"/>
              </a:lnSpc>
              <a:spcBef>
                <a:spcPct val="0"/>
              </a:spcBef>
            </a:pPr>
            <a:r>
              <a:rPr lang="en-US" altLang="zh-CN" sz="2000" dirty="0"/>
              <a:t>int main() {</a:t>
            </a:r>
          </a:p>
          <a:p>
            <a:pPr marL="477838" indent="-333375" eaLnBrk="1" hangingPunct="1">
              <a:lnSpc>
                <a:spcPct val="120000"/>
              </a:lnSpc>
              <a:spcBef>
                <a:spcPct val="0"/>
              </a:spcBef>
            </a:pPr>
            <a:r>
              <a:rPr lang="en-US" altLang="zh-CN" sz="2000" dirty="0"/>
              <a:t>	Rectangle </a:t>
            </a:r>
            <a:r>
              <a:rPr lang="en-US" altLang="zh-CN" sz="2000" dirty="0" err="1"/>
              <a:t>rect</a:t>
            </a:r>
            <a:r>
              <a:rPr lang="en-US" altLang="zh-CN" sz="2000" dirty="0"/>
              <a:t>;	//</a:t>
            </a:r>
            <a:r>
              <a:rPr lang="zh-CN" altLang="en-US" sz="2000" dirty="0"/>
              <a:t>定义</a:t>
            </a:r>
            <a:r>
              <a:rPr lang="en-US" altLang="zh-CN" sz="2000" dirty="0"/>
              <a:t>Rectangle</a:t>
            </a:r>
            <a:r>
              <a:rPr lang="zh-CN" altLang="en-US" sz="2000" dirty="0"/>
              <a:t>类的对象</a:t>
            </a:r>
          </a:p>
          <a:p>
            <a:pPr marL="477838" indent="-333375" eaLnBrk="1" hangingPunct="1">
              <a:lnSpc>
                <a:spcPct val="120000"/>
              </a:lnSpc>
              <a:spcBef>
                <a:spcPct val="0"/>
              </a:spcBef>
            </a:pPr>
            <a:r>
              <a:rPr lang="zh-CN" altLang="en-US" sz="2000" dirty="0"/>
              <a:t>	</a:t>
            </a:r>
            <a:r>
              <a:rPr lang="en-US" altLang="zh-CN" sz="2000" dirty="0" err="1"/>
              <a:t>rect.</a:t>
            </a:r>
            <a:r>
              <a:rPr lang="en-US" altLang="zh-CN" sz="2000" dirty="0" err="1">
                <a:solidFill>
                  <a:srgbClr val="0070C0"/>
                </a:solidFill>
              </a:rPr>
              <a:t>initRectangle</a:t>
            </a:r>
            <a:r>
              <a:rPr lang="en-US" altLang="zh-CN" sz="2000" dirty="0"/>
              <a:t>(2, 3, 20, 10);	 //</a:t>
            </a:r>
            <a:r>
              <a:rPr lang="zh-CN" altLang="en-US" sz="2000" dirty="0"/>
              <a:t>设置矩形的数据</a:t>
            </a:r>
            <a:endParaRPr lang="en-US" altLang="zh-CN" sz="2000" dirty="0"/>
          </a:p>
          <a:p>
            <a:pPr marL="477838" indent="-333375" eaLnBrk="1" hangingPunct="1">
              <a:lnSpc>
                <a:spcPct val="120000"/>
              </a:lnSpc>
              <a:spcBef>
                <a:spcPct val="0"/>
              </a:spcBef>
            </a:pPr>
            <a:r>
              <a:rPr lang="en-US" altLang="zh-CN" sz="2000" dirty="0"/>
              <a:t>	</a:t>
            </a:r>
            <a:r>
              <a:rPr lang="en-US" altLang="zh-CN" sz="2000" dirty="0" err="1"/>
              <a:t>rect.move</a:t>
            </a:r>
            <a:r>
              <a:rPr lang="en-US" altLang="zh-CN" sz="2000" dirty="0"/>
              <a:t>(3,2);	//</a:t>
            </a:r>
            <a:r>
              <a:rPr lang="zh-CN" altLang="en-US" sz="2000" dirty="0"/>
              <a:t>移动矩形位置</a:t>
            </a:r>
          </a:p>
          <a:p>
            <a:pPr marL="477838" indent="-333375" eaLnBrk="1" hangingPunct="1">
              <a:lnSpc>
                <a:spcPct val="120000"/>
              </a:lnSpc>
              <a:spcBef>
                <a:spcPct val="0"/>
              </a:spcBef>
            </a:pPr>
            <a:r>
              <a:rPr lang="zh-CN" altLang="en-US" sz="2000" dirty="0"/>
              <a:t>	</a:t>
            </a:r>
            <a:r>
              <a:rPr lang="en-US" altLang="zh-CN" sz="2000" dirty="0" err="1"/>
              <a:t>cout</a:t>
            </a:r>
            <a:r>
              <a:rPr lang="en-US" altLang="zh-CN" sz="2000" dirty="0"/>
              <a:t> &lt;&lt; "The data of </a:t>
            </a:r>
            <a:r>
              <a:rPr lang="en-US" altLang="zh-CN" sz="2000" dirty="0" err="1"/>
              <a:t>rect</a:t>
            </a:r>
            <a:r>
              <a:rPr lang="en-US" altLang="zh-CN" sz="2000" dirty="0"/>
              <a:t>(</a:t>
            </a:r>
            <a:r>
              <a:rPr lang="en-US" altLang="zh-CN" sz="2000" dirty="0" err="1"/>
              <a:t>x,y,w,h</a:t>
            </a:r>
            <a:r>
              <a:rPr lang="en-US" altLang="zh-CN" sz="2000" dirty="0"/>
              <a:t>): " &lt;&lt; </a:t>
            </a:r>
            <a:r>
              <a:rPr lang="en-US" altLang="zh-CN" sz="2000" dirty="0" err="1"/>
              <a:t>endl</a:t>
            </a:r>
            <a:r>
              <a:rPr lang="en-US" altLang="zh-CN" sz="2000" dirty="0"/>
              <a:t>;</a:t>
            </a:r>
          </a:p>
          <a:p>
            <a:pPr marL="477838" indent="-333375" eaLnBrk="1" hangingPunct="1">
              <a:lnSpc>
                <a:spcPct val="120000"/>
              </a:lnSpc>
              <a:spcBef>
                <a:spcPct val="0"/>
              </a:spcBef>
            </a:pPr>
            <a:r>
              <a:rPr lang="en-US" altLang="zh-CN" sz="2000" dirty="0"/>
              <a:t>	//</a:t>
            </a:r>
            <a:r>
              <a:rPr lang="zh-CN" altLang="en-US" sz="2000" dirty="0"/>
              <a:t>输出矩形的特征参数</a:t>
            </a:r>
          </a:p>
          <a:p>
            <a:pPr marL="477838" indent="-333375" eaLnBrk="1" hangingPunct="1">
              <a:lnSpc>
                <a:spcPct val="120000"/>
              </a:lnSpc>
              <a:spcBef>
                <a:spcPct val="0"/>
              </a:spcBef>
            </a:pPr>
            <a:r>
              <a:rPr lang="zh-CN" altLang="en-US" sz="2000" dirty="0"/>
              <a:t>	</a:t>
            </a:r>
            <a:r>
              <a:rPr lang="en-US" altLang="zh-CN" sz="2000" dirty="0" err="1"/>
              <a:t>cout</a:t>
            </a:r>
            <a:r>
              <a:rPr lang="en-US" altLang="zh-CN" sz="2000" dirty="0"/>
              <a:t> &lt;&lt; </a:t>
            </a:r>
            <a:r>
              <a:rPr lang="en-US" altLang="zh-CN" sz="2000" dirty="0" err="1"/>
              <a:t>rect.</a:t>
            </a:r>
            <a:r>
              <a:rPr lang="en-US" altLang="zh-CN" sz="2000" dirty="0" err="1">
                <a:solidFill>
                  <a:srgbClr val="0070C0"/>
                </a:solidFill>
              </a:rPr>
              <a:t>getX</a:t>
            </a:r>
            <a:r>
              <a:rPr lang="en-US" altLang="zh-CN" sz="2000" dirty="0"/>
              <a:t>()</a:t>
            </a:r>
            <a:r>
              <a:rPr lang="en-US" altLang="zh-CN" sz="2000" dirty="0">
                <a:solidFill>
                  <a:srgbClr val="0070C0"/>
                </a:solidFill>
              </a:rPr>
              <a:t> </a:t>
            </a:r>
            <a:r>
              <a:rPr lang="en-US" altLang="zh-CN" sz="2000" dirty="0"/>
              <a:t>&lt;&lt;", "</a:t>
            </a:r>
          </a:p>
          <a:p>
            <a:pPr marL="477838" indent="-333375" eaLnBrk="1" hangingPunct="1">
              <a:lnSpc>
                <a:spcPct val="120000"/>
              </a:lnSpc>
              <a:spcBef>
                <a:spcPct val="0"/>
              </a:spcBef>
            </a:pPr>
            <a:r>
              <a:rPr lang="en-US" altLang="zh-CN" sz="2000" dirty="0"/>
              <a:t>		&lt;&lt; </a:t>
            </a:r>
            <a:r>
              <a:rPr lang="en-US" altLang="zh-CN" sz="2000" dirty="0" err="1"/>
              <a:t>rect.</a:t>
            </a:r>
            <a:r>
              <a:rPr lang="en-US" altLang="zh-CN" sz="2000" dirty="0" err="1">
                <a:solidFill>
                  <a:srgbClr val="0070C0"/>
                </a:solidFill>
              </a:rPr>
              <a:t>getY</a:t>
            </a:r>
            <a:r>
              <a:rPr lang="en-US" altLang="zh-CN" sz="2000" dirty="0"/>
              <a:t>() &lt;&lt; ", "</a:t>
            </a:r>
          </a:p>
          <a:p>
            <a:pPr marL="477838" indent="-333375" eaLnBrk="1" hangingPunct="1">
              <a:lnSpc>
                <a:spcPct val="120000"/>
              </a:lnSpc>
              <a:spcBef>
                <a:spcPct val="0"/>
              </a:spcBef>
            </a:pPr>
            <a:r>
              <a:rPr lang="en-US" altLang="zh-CN" sz="2000" dirty="0"/>
              <a:t>		&lt;&lt; </a:t>
            </a:r>
            <a:r>
              <a:rPr lang="en-US" altLang="zh-CN" sz="2000" dirty="0" err="1"/>
              <a:t>rect.</a:t>
            </a:r>
            <a:r>
              <a:rPr lang="en-US" altLang="zh-CN" sz="2000" dirty="0" err="1">
                <a:solidFill>
                  <a:srgbClr val="0070C0"/>
                </a:solidFill>
              </a:rPr>
              <a:t>getW</a:t>
            </a:r>
            <a:r>
              <a:rPr lang="en-US" altLang="zh-CN" sz="2000" dirty="0"/>
              <a:t>() &lt;&lt; ", "</a:t>
            </a:r>
          </a:p>
          <a:p>
            <a:pPr marL="477838" indent="-333375" eaLnBrk="1" hangingPunct="1">
              <a:lnSpc>
                <a:spcPct val="120000"/>
              </a:lnSpc>
              <a:spcBef>
                <a:spcPct val="0"/>
              </a:spcBef>
            </a:pPr>
            <a:r>
              <a:rPr lang="en-US" altLang="zh-CN" sz="2000" dirty="0"/>
              <a:t>		&lt;&lt; </a:t>
            </a:r>
            <a:r>
              <a:rPr lang="en-US" altLang="zh-CN" sz="2000" dirty="0" err="1"/>
              <a:t>rect.</a:t>
            </a:r>
            <a:r>
              <a:rPr lang="en-US" altLang="zh-CN" sz="2000" dirty="0" err="1">
                <a:solidFill>
                  <a:srgbClr val="0070C0"/>
                </a:solidFill>
              </a:rPr>
              <a:t>getH</a:t>
            </a:r>
            <a:r>
              <a:rPr lang="en-US" altLang="zh-CN" sz="2000" dirty="0"/>
              <a:t>() &lt;&lt; </a:t>
            </a:r>
            <a:r>
              <a:rPr lang="en-US" altLang="zh-CN" sz="2000" dirty="0" err="1"/>
              <a:t>endl</a:t>
            </a:r>
            <a:r>
              <a:rPr lang="en-US" altLang="zh-CN" sz="2000" dirty="0"/>
              <a:t>;</a:t>
            </a:r>
          </a:p>
          <a:p>
            <a:pPr marL="477838" indent="-333375" eaLnBrk="1" hangingPunct="1">
              <a:lnSpc>
                <a:spcPct val="120000"/>
              </a:lnSpc>
              <a:spcBef>
                <a:spcPct val="0"/>
              </a:spcBef>
            </a:pPr>
            <a:r>
              <a:rPr lang="en-US" altLang="zh-CN" sz="2000" dirty="0"/>
              <a:t>	return 0;</a:t>
            </a:r>
          </a:p>
          <a:p>
            <a:pPr marL="477838" indent="-333375" eaLnBrk="1" hangingPunct="1">
              <a:lnSpc>
                <a:spcPct val="120000"/>
              </a:lnSpc>
              <a:spcBef>
                <a:spcPct val="0"/>
              </a:spcBef>
            </a:pPr>
            <a:r>
              <a:rPr lang="en-US" altLang="zh-CN" sz="2000" dirty="0"/>
              <a: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a:xfrm>
            <a:off x="252314" y="169293"/>
            <a:ext cx="8231267" cy="1066800"/>
          </a:xfrm>
        </p:spPr>
        <p:txBody>
          <a:bodyPr/>
          <a:lstStyle/>
          <a:p>
            <a:r>
              <a:rPr lang="zh-CN" altLang="en-US" dirty="0"/>
              <a:t>导学</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2</a:t>
            </a:fld>
            <a:endParaRPr lang="zh-CN" altLang="en-US"/>
          </a:p>
        </p:txBody>
      </p:sp>
      <p:sp>
        <p:nvSpPr>
          <p:cNvPr id="2" name="矩形: 圆角 1">
            <a:extLst>
              <a:ext uri="{FF2B5EF4-FFF2-40B4-BE49-F238E27FC236}">
                <a16:creationId xmlns:a16="http://schemas.microsoft.com/office/drawing/2014/main" id="{2AC51322-7565-1651-10BD-554F8D4243BA}"/>
              </a:ext>
            </a:extLst>
          </p:cNvPr>
          <p:cNvSpPr/>
          <p:nvPr/>
        </p:nvSpPr>
        <p:spPr>
          <a:xfrm>
            <a:off x="707962" y="1197546"/>
            <a:ext cx="27127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a:t>继承与派生</a:t>
            </a:r>
          </a:p>
        </p:txBody>
      </p:sp>
      <p:sp>
        <p:nvSpPr>
          <p:cNvPr id="3" name="矩形: 圆角 2">
            <a:extLst>
              <a:ext uri="{FF2B5EF4-FFF2-40B4-BE49-F238E27FC236}">
                <a16:creationId xmlns:a16="http://schemas.microsoft.com/office/drawing/2014/main" id="{9C5A3AC9-0B3B-E0D0-0C9A-4A54262B9B04}"/>
              </a:ext>
            </a:extLst>
          </p:cNvPr>
          <p:cNvSpPr/>
          <p:nvPr/>
        </p:nvSpPr>
        <p:spPr>
          <a:xfrm>
            <a:off x="868877" y="2046731"/>
            <a:ext cx="2407773" cy="57606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300" dirty="0"/>
              <a:t>派生类生成过程</a:t>
            </a:r>
          </a:p>
        </p:txBody>
      </p:sp>
      <p:sp>
        <p:nvSpPr>
          <p:cNvPr id="5" name="矩形: 圆角 4">
            <a:extLst>
              <a:ext uri="{FF2B5EF4-FFF2-40B4-BE49-F238E27FC236}">
                <a16:creationId xmlns:a16="http://schemas.microsoft.com/office/drawing/2014/main" id="{1D5B6AB1-A314-260D-40FF-AFB3D089CE51}"/>
              </a:ext>
            </a:extLst>
          </p:cNvPr>
          <p:cNvSpPr/>
          <p:nvPr/>
        </p:nvSpPr>
        <p:spPr>
          <a:xfrm>
            <a:off x="860427" y="2895916"/>
            <a:ext cx="2407773" cy="57606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300" dirty="0"/>
              <a:t>继承方式</a:t>
            </a:r>
          </a:p>
        </p:txBody>
      </p:sp>
      <p:sp>
        <p:nvSpPr>
          <p:cNvPr id="6" name="左大括号 5">
            <a:extLst>
              <a:ext uri="{FF2B5EF4-FFF2-40B4-BE49-F238E27FC236}">
                <a16:creationId xmlns:a16="http://schemas.microsoft.com/office/drawing/2014/main" id="{AD8FB601-BF5F-FD7B-3139-DFCACA535F7E}"/>
              </a:ext>
            </a:extLst>
          </p:cNvPr>
          <p:cNvSpPr/>
          <p:nvPr/>
        </p:nvSpPr>
        <p:spPr>
          <a:xfrm>
            <a:off x="1444941" y="3768415"/>
            <a:ext cx="463557" cy="8193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4C7A016-D5A2-F452-FD1D-E30BC05E598B}"/>
              </a:ext>
            </a:extLst>
          </p:cNvPr>
          <p:cNvSpPr txBox="1"/>
          <p:nvPr/>
        </p:nvSpPr>
        <p:spPr>
          <a:xfrm>
            <a:off x="1908498" y="3558899"/>
            <a:ext cx="1512168" cy="400110"/>
          </a:xfrm>
          <a:prstGeom prst="rect">
            <a:avLst/>
          </a:prstGeom>
          <a:noFill/>
        </p:spPr>
        <p:txBody>
          <a:bodyPr wrap="square" rtlCol="0">
            <a:spAutoFit/>
          </a:bodyPr>
          <a:lstStyle/>
          <a:p>
            <a:r>
              <a:rPr lang="zh-CN" altLang="en-US" sz="2000" dirty="0"/>
              <a:t>公有</a:t>
            </a:r>
          </a:p>
        </p:txBody>
      </p:sp>
      <p:sp>
        <p:nvSpPr>
          <p:cNvPr id="8" name="文本框 7">
            <a:extLst>
              <a:ext uri="{FF2B5EF4-FFF2-40B4-BE49-F238E27FC236}">
                <a16:creationId xmlns:a16="http://schemas.microsoft.com/office/drawing/2014/main" id="{4FF75645-3307-D7AE-8F1F-F132074C0987}"/>
              </a:ext>
            </a:extLst>
          </p:cNvPr>
          <p:cNvSpPr txBox="1"/>
          <p:nvPr/>
        </p:nvSpPr>
        <p:spPr>
          <a:xfrm>
            <a:off x="1908498" y="3959009"/>
            <a:ext cx="1512168" cy="400110"/>
          </a:xfrm>
          <a:prstGeom prst="rect">
            <a:avLst/>
          </a:prstGeom>
          <a:noFill/>
        </p:spPr>
        <p:txBody>
          <a:bodyPr wrap="square" rtlCol="0">
            <a:spAutoFit/>
          </a:bodyPr>
          <a:lstStyle/>
          <a:p>
            <a:r>
              <a:rPr lang="zh-CN" altLang="en-US" sz="2000" dirty="0"/>
              <a:t>私有</a:t>
            </a:r>
          </a:p>
        </p:txBody>
      </p:sp>
      <p:sp>
        <p:nvSpPr>
          <p:cNvPr id="9" name="文本框 8">
            <a:extLst>
              <a:ext uri="{FF2B5EF4-FFF2-40B4-BE49-F238E27FC236}">
                <a16:creationId xmlns:a16="http://schemas.microsoft.com/office/drawing/2014/main" id="{CC595361-E1E0-D91A-744E-BC77BD6FD031}"/>
              </a:ext>
            </a:extLst>
          </p:cNvPr>
          <p:cNvSpPr txBox="1"/>
          <p:nvPr/>
        </p:nvSpPr>
        <p:spPr>
          <a:xfrm>
            <a:off x="1908498" y="4369588"/>
            <a:ext cx="1512168" cy="400110"/>
          </a:xfrm>
          <a:prstGeom prst="rect">
            <a:avLst/>
          </a:prstGeom>
          <a:noFill/>
        </p:spPr>
        <p:txBody>
          <a:bodyPr wrap="square" rtlCol="0">
            <a:spAutoFit/>
          </a:bodyPr>
          <a:lstStyle/>
          <a:p>
            <a:r>
              <a:rPr lang="zh-CN" altLang="en-US" sz="2000"/>
              <a:t>保护</a:t>
            </a:r>
            <a:endParaRPr lang="zh-CN" altLang="en-US" sz="2000" dirty="0"/>
          </a:p>
        </p:txBody>
      </p:sp>
      <p:sp>
        <p:nvSpPr>
          <p:cNvPr id="10" name="矩形: 圆角 9">
            <a:extLst>
              <a:ext uri="{FF2B5EF4-FFF2-40B4-BE49-F238E27FC236}">
                <a16:creationId xmlns:a16="http://schemas.microsoft.com/office/drawing/2014/main" id="{CAC633CB-8170-7C25-53FF-9BAA1553CCB0}"/>
              </a:ext>
            </a:extLst>
          </p:cNvPr>
          <p:cNvSpPr/>
          <p:nvPr/>
        </p:nvSpPr>
        <p:spPr>
          <a:xfrm>
            <a:off x="840702" y="4822972"/>
            <a:ext cx="2407773" cy="57606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300" dirty="0"/>
              <a:t>类型兼容规则</a:t>
            </a:r>
          </a:p>
        </p:txBody>
      </p:sp>
      <p:sp>
        <p:nvSpPr>
          <p:cNvPr id="11" name="矩形: 圆角 10">
            <a:extLst>
              <a:ext uri="{FF2B5EF4-FFF2-40B4-BE49-F238E27FC236}">
                <a16:creationId xmlns:a16="http://schemas.microsoft.com/office/drawing/2014/main" id="{56B66146-AD85-1CE8-7AEC-FD8F9E8A9CAD}"/>
              </a:ext>
            </a:extLst>
          </p:cNvPr>
          <p:cNvSpPr/>
          <p:nvPr/>
        </p:nvSpPr>
        <p:spPr>
          <a:xfrm>
            <a:off x="4405382" y="837506"/>
            <a:ext cx="3869613"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a:t>派生类的构造和析构函数</a:t>
            </a:r>
          </a:p>
        </p:txBody>
      </p:sp>
      <p:sp>
        <p:nvSpPr>
          <p:cNvPr id="12" name="矩形: 圆角 11">
            <a:extLst>
              <a:ext uri="{FF2B5EF4-FFF2-40B4-BE49-F238E27FC236}">
                <a16:creationId xmlns:a16="http://schemas.microsoft.com/office/drawing/2014/main" id="{42A9892F-2BC1-228A-F95A-1CF95BC9855D}"/>
              </a:ext>
            </a:extLst>
          </p:cNvPr>
          <p:cNvSpPr/>
          <p:nvPr/>
        </p:nvSpPr>
        <p:spPr>
          <a:xfrm>
            <a:off x="5004842" y="1663055"/>
            <a:ext cx="2736304" cy="57606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300" dirty="0"/>
              <a:t>构造和析构的顺序</a:t>
            </a:r>
          </a:p>
        </p:txBody>
      </p:sp>
      <p:sp>
        <p:nvSpPr>
          <p:cNvPr id="13" name="矩形: 圆角 12">
            <a:extLst>
              <a:ext uri="{FF2B5EF4-FFF2-40B4-BE49-F238E27FC236}">
                <a16:creationId xmlns:a16="http://schemas.microsoft.com/office/drawing/2014/main" id="{6233AFAA-47DA-44E8-5DC6-558A36F1F58C}"/>
              </a:ext>
            </a:extLst>
          </p:cNvPr>
          <p:cNvSpPr/>
          <p:nvPr/>
        </p:nvSpPr>
        <p:spPr>
          <a:xfrm>
            <a:off x="4876494" y="2488604"/>
            <a:ext cx="2936659" cy="57606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300" dirty="0"/>
              <a:t>默认构造和有参构造</a:t>
            </a:r>
          </a:p>
        </p:txBody>
      </p:sp>
      <p:sp>
        <p:nvSpPr>
          <p:cNvPr id="14" name="矩形: 圆角 13">
            <a:extLst>
              <a:ext uri="{FF2B5EF4-FFF2-40B4-BE49-F238E27FC236}">
                <a16:creationId xmlns:a16="http://schemas.microsoft.com/office/drawing/2014/main" id="{D06E421B-4B3A-53AE-57DA-31EC3A6DBDA3}"/>
              </a:ext>
            </a:extLst>
          </p:cNvPr>
          <p:cNvSpPr/>
          <p:nvPr/>
        </p:nvSpPr>
        <p:spPr>
          <a:xfrm>
            <a:off x="4367947" y="3392009"/>
            <a:ext cx="3869613"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a:t>派生类成员的标识与访问</a:t>
            </a:r>
          </a:p>
        </p:txBody>
      </p:sp>
      <p:sp>
        <p:nvSpPr>
          <p:cNvPr id="16" name="矩形: 圆角 15">
            <a:extLst>
              <a:ext uri="{FF2B5EF4-FFF2-40B4-BE49-F238E27FC236}">
                <a16:creationId xmlns:a16="http://schemas.microsoft.com/office/drawing/2014/main" id="{AA42807A-4EB1-A5B4-9F8E-7F30F697EC14}"/>
              </a:ext>
            </a:extLst>
          </p:cNvPr>
          <p:cNvSpPr/>
          <p:nvPr/>
        </p:nvSpPr>
        <p:spPr>
          <a:xfrm>
            <a:off x="4851547" y="4114721"/>
            <a:ext cx="2936659" cy="57606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300" dirty="0"/>
              <a:t>同名成员隐藏规则</a:t>
            </a:r>
          </a:p>
        </p:txBody>
      </p:sp>
      <p:sp>
        <p:nvSpPr>
          <p:cNvPr id="17" name="矩形: 圆角 16">
            <a:extLst>
              <a:ext uri="{FF2B5EF4-FFF2-40B4-BE49-F238E27FC236}">
                <a16:creationId xmlns:a16="http://schemas.microsoft.com/office/drawing/2014/main" id="{969A4680-7EEE-2658-7A33-C54B6475F867}"/>
              </a:ext>
            </a:extLst>
          </p:cNvPr>
          <p:cNvSpPr/>
          <p:nvPr/>
        </p:nvSpPr>
        <p:spPr>
          <a:xfrm>
            <a:off x="4860826" y="4837433"/>
            <a:ext cx="2936659" cy="57606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300" dirty="0"/>
              <a:t>虚基类</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252314" y="9450"/>
            <a:ext cx="8231267" cy="1066800"/>
          </a:xfrm>
        </p:spPr>
        <p:txBody>
          <a:bodyPr/>
          <a:lstStyle/>
          <a:p>
            <a:r>
              <a:rPr lang="zh-CN" altLang="en-US" dirty="0"/>
              <a:t>私有继承</a:t>
            </a:r>
            <a:r>
              <a:rPr lang="en-US" altLang="zh-CN" dirty="0"/>
              <a:t>(private)</a:t>
            </a:r>
            <a:endParaRPr lang="zh-CN" altLang="en-US" dirty="0"/>
          </a:p>
        </p:txBody>
      </p:sp>
      <p:sp>
        <p:nvSpPr>
          <p:cNvPr id="3" name="内容占位符 2"/>
          <p:cNvSpPr>
            <a:spLocks noGrp="1"/>
          </p:cNvSpPr>
          <p:nvPr>
            <p:ph idx="1"/>
          </p:nvPr>
        </p:nvSpPr>
        <p:spPr>
          <a:xfrm>
            <a:off x="252314" y="1220267"/>
            <a:ext cx="8231267" cy="4513783"/>
          </a:xfrm>
        </p:spPr>
        <p:txBody>
          <a:bodyPr/>
          <a:lstStyle/>
          <a:p>
            <a:pPr eaLnBrk="1" hangingPunct="1">
              <a:lnSpc>
                <a:spcPct val="150000"/>
              </a:lnSpc>
              <a:spcAft>
                <a:spcPts val="1600"/>
              </a:spcAft>
            </a:pPr>
            <a:r>
              <a:rPr lang="zh-CN" altLang="en-US" sz="2400" dirty="0">
                <a:latin typeface="宋体" panose="02010600030101010101" pitchFamily="2" charset="-122"/>
              </a:rPr>
              <a:t>基类的</a:t>
            </a:r>
            <a:r>
              <a:rPr lang="en-US" altLang="zh-CN" sz="2400" dirty="0">
                <a:solidFill>
                  <a:srgbClr val="CE640C"/>
                </a:solidFill>
                <a:latin typeface="Times New Roman" panose="02020603050405020304" pitchFamily="18" charset="0"/>
                <a:cs typeface="Times New Roman" panose="02020603050405020304" pitchFamily="18" charset="0"/>
              </a:rPr>
              <a:t>public</a:t>
            </a:r>
            <a:r>
              <a:rPr lang="zh-CN" altLang="en-US" sz="2400" dirty="0">
                <a:latin typeface="宋体" panose="02010600030101010101" pitchFamily="2" charset="-122"/>
              </a:rPr>
              <a:t>和</a:t>
            </a:r>
            <a:r>
              <a:rPr lang="en-US" altLang="zh-CN" sz="2400" dirty="0">
                <a:solidFill>
                  <a:srgbClr val="CE640C"/>
                </a:solidFill>
                <a:latin typeface="Times New Roman" panose="02020603050405020304" pitchFamily="18" charset="0"/>
                <a:cs typeface="Times New Roman" panose="02020603050405020304" pitchFamily="18" charset="0"/>
              </a:rPr>
              <a:t>protected</a:t>
            </a:r>
            <a:r>
              <a:rPr lang="zh-CN" altLang="en-US" sz="2400" dirty="0">
                <a:latin typeface="宋体" panose="02010600030101010101" pitchFamily="2" charset="-122"/>
              </a:rPr>
              <a:t>成员都以</a:t>
            </a:r>
            <a:r>
              <a:rPr lang="en-US" altLang="zh-CN" sz="2400" u="sng" dirty="0">
                <a:solidFill>
                  <a:srgbClr val="CE640C"/>
                </a:solidFill>
                <a:latin typeface="Times New Roman" panose="02020603050405020304" pitchFamily="18" charset="0"/>
                <a:cs typeface="Times New Roman" panose="02020603050405020304" pitchFamily="18" charset="0"/>
              </a:rPr>
              <a:t>private</a:t>
            </a:r>
            <a:r>
              <a:rPr lang="zh-CN" altLang="en-US" sz="2400" dirty="0">
                <a:latin typeface="宋体" panose="02010600030101010101" pitchFamily="2" charset="-122"/>
              </a:rPr>
              <a:t>身份出现在派生类中，基类的</a:t>
            </a:r>
            <a:r>
              <a:rPr lang="en-US" altLang="zh-CN" sz="2400" dirty="0">
                <a:solidFill>
                  <a:srgbClr val="00B050"/>
                </a:solidFill>
                <a:latin typeface="Times New Roman" panose="02020603050405020304" pitchFamily="18" charset="0"/>
                <a:cs typeface="Times New Roman" panose="02020603050405020304" pitchFamily="18" charset="0"/>
              </a:rPr>
              <a:t>private</a:t>
            </a:r>
            <a:r>
              <a:rPr lang="zh-CN" altLang="en-US" sz="2400" dirty="0">
                <a:latin typeface="宋体" panose="02010600030101010101" pitchFamily="2" charset="-122"/>
              </a:rPr>
              <a:t>成员</a:t>
            </a:r>
            <a:r>
              <a:rPr lang="zh-CN" altLang="en-US" sz="2400" dirty="0">
                <a:solidFill>
                  <a:srgbClr val="00B050"/>
                </a:solidFill>
                <a:latin typeface="宋体" panose="02010600030101010101" pitchFamily="2" charset="-122"/>
              </a:rPr>
              <a:t>不可直接访问</a:t>
            </a:r>
            <a:r>
              <a:rPr lang="zh-CN" altLang="en-US" sz="2400" dirty="0">
                <a:latin typeface="宋体" panose="02010600030101010101" pitchFamily="2" charset="-122"/>
              </a:rPr>
              <a:t>。</a:t>
            </a:r>
          </a:p>
          <a:p>
            <a:pPr eaLnBrk="1" hangingPunct="1">
              <a:lnSpc>
                <a:spcPct val="150000"/>
              </a:lnSpc>
              <a:spcAft>
                <a:spcPts val="1600"/>
              </a:spcAft>
            </a:pPr>
            <a:r>
              <a:rPr lang="zh-CN" altLang="en-US" sz="2400" dirty="0">
                <a:latin typeface="宋体" panose="02010600030101010101" pitchFamily="2" charset="-122"/>
              </a:rPr>
              <a:t>派生类中的成员函数可以直接访问基类中的</a:t>
            </a:r>
            <a:r>
              <a:rPr lang="en-US" altLang="zh-CN" sz="2400" dirty="0">
                <a:solidFill>
                  <a:srgbClr val="CE640C"/>
                </a:solidFill>
                <a:latin typeface="Times New Roman" panose="02020603050405020304" pitchFamily="18" charset="0"/>
                <a:cs typeface="Times New Roman" panose="02020603050405020304" pitchFamily="18" charset="0"/>
              </a:rPr>
              <a:t>public</a:t>
            </a:r>
            <a:r>
              <a:rPr lang="zh-CN" altLang="en-US" sz="2400" dirty="0">
                <a:latin typeface="宋体" panose="02010600030101010101" pitchFamily="2" charset="-122"/>
              </a:rPr>
              <a:t>和</a:t>
            </a:r>
            <a:r>
              <a:rPr lang="en-US" altLang="zh-CN" sz="2400" dirty="0">
                <a:solidFill>
                  <a:srgbClr val="CE640C"/>
                </a:solidFill>
                <a:latin typeface="Times New Roman" panose="02020603050405020304" pitchFamily="18" charset="0"/>
                <a:cs typeface="Times New Roman" panose="02020603050405020304" pitchFamily="18" charset="0"/>
              </a:rPr>
              <a:t>protected</a:t>
            </a:r>
            <a:r>
              <a:rPr lang="zh-CN" altLang="en-US" sz="2400" dirty="0">
                <a:latin typeface="宋体" panose="02010600030101010101" pitchFamily="2" charset="-122"/>
              </a:rPr>
              <a:t>成员，但不能直接访问基类的</a:t>
            </a:r>
            <a:r>
              <a:rPr lang="en-US" altLang="zh-CN" sz="2400" dirty="0">
                <a:solidFill>
                  <a:srgbClr val="00B050"/>
                </a:solidFill>
                <a:latin typeface="Times New Roman" panose="02020603050405020304" pitchFamily="18" charset="0"/>
                <a:cs typeface="Times New Roman" panose="02020603050405020304" pitchFamily="18" charset="0"/>
              </a:rPr>
              <a:t>private</a:t>
            </a:r>
            <a:r>
              <a:rPr lang="zh-CN" altLang="en-US" sz="2400" dirty="0">
                <a:latin typeface="宋体" panose="02010600030101010101" pitchFamily="2" charset="-122"/>
              </a:rPr>
              <a:t>成员。</a:t>
            </a:r>
          </a:p>
          <a:p>
            <a:pPr eaLnBrk="1" hangingPunct="1">
              <a:lnSpc>
                <a:spcPct val="150000"/>
              </a:lnSpc>
              <a:spcAft>
                <a:spcPts val="1600"/>
              </a:spcAft>
            </a:pPr>
            <a:r>
              <a:rPr lang="zh-CN" altLang="en-US" sz="2400" dirty="0">
                <a:latin typeface="宋体" panose="02010600030101010101" pitchFamily="2" charset="-122"/>
              </a:rPr>
              <a:t>通过派生类的对象不能直接访问从基类继承的任何成员。</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20</a:t>
            </a:fld>
            <a:endParaRPr lang="zh-CN" altLang="en-US"/>
          </a:p>
        </p:txBody>
      </p:sp>
      <p:sp>
        <p:nvSpPr>
          <p:cNvPr id="2" name="对话气泡: 椭圆形 1">
            <a:extLst>
              <a:ext uri="{FF2B5EF4-FFF2-40B4-BE49-F238E27FC236}">
                <a16:creationId xmlns:a16="http://schemas.microsoft.com/office/drawing/2014/main" id="{F5EAC120-72A1-7CF0-BF3D-F3A16716EE39}"/>
              </a:ext>
            </a:extLst>
          </p:cNvPr>
          <p:cNvSpPr/>
          <p:nvPr/>
        </p:nvSpPr>
        <p:spPr>
          <a:xfrm>
            <a:off x="5148858" y="227981"/>
            <a:ext cx="2520280" cy="103083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终止了基类功能的继续派生</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标题 1"/>
          <p:cNvSpPr>
            <a:spLocks noGrp="1"/>
          </p:cNvSpPr>
          <p:nvPr>
            <p:ph type="title"/>
          </p:nvPr>
        </p:nvSpPr>
        <p:spPr>
          <a:xfrm>
            <a:off x="4757538" y="0"/>
            <a:ext cx="4392245" cy="864096"/>
          </a:xfrm>
        </p:spPr>
        <p:txBody>
          <a:bodyPr/>
          <a:lstStyle/>
          <a:p>
            <a:r>
              <a:rPr lang="zh-CN" altLang="en-US" dirty="0">
                <a:solidFill>
                  <a:schemeClr val="accent3"/>
                </a:solidFill>
                <a:latin typeface="+mj-ea"/>
              </a:rPr>
              <a:t>例</a:t>
            </a:r>
            <a:r>
              <a:rPr lang="en-US" altLang="zh-CN" dirty="0">
                <a:solidFill>
                  <a:schemeClr val="accent3"/>
                </a:solidFill>
                <a:latin typeface="+mj-ea"/>
              </a:rPr>
              <a:t>7-2 </a:t>
            </a:r>
            <a:r>
              <a:rPr lang="zh-CN" altLang="en-US" dirty="0">
                <a:solidFill>
                  <a:schemeClr val="accent3"/>
                </a:solidFill>
                <a:latin typeface="+mj-ea"/>
              </a:rPr>
              <a:t>私有继承举例</a:t>
            </a:r>
          </a:p>
        </p:txBody>
      </p:sp>
      <p:sp>
        <p:nvSpPr>
          <p:cNvPr id="24581" name="内容占位符 2"/>
          <p:cNvSpPr>
            <a:spLocks noGrp="1"/>
          </p:cNvSpPr>
          <p:nvPr>
            <p:ph idx="1"/>
          </p:nvPr>
        </p:nvSpPr>
        <p:spPr>
          <a:xfrm>
            <a:off x="0" y="0"/>
            <a:ext cx="9232404" cy="5521895"/>
          </a:xfrm>
        </p:spPr>
        <p:txBody>
          <a:bodyPr/>
          <a:lstStyle/>
          <a:p>
            <a:r>
              <a:rPr lang="en-US" altLang="zh-CN" sz="2000" dirty="0"/>
              <a:t>//</a:t>
            </a:r>
            <a:r>
              <a:rPr lang="en-US" altLang="zh-CN" sz="2000" dirty="0" err="1"/>
              <a:t>Point.h</a:t>
            </a:r>
            <a:endParaRPr lang="en-US" altLang="zh-CN" sz="2000" dirty="0"/>
          </a:p>
          <a:p>
            <a:r>
              <a:rPr lang="en-US" altLang="zh-CN" sz="2000" dirty="0"/>
              <a:t>#ifndef _POINT_H</a:t>
            </a:r>
          </a:p>
          <a:p>
            <a:r>
              <a:rPr lang="en-US" altLang="zh-CN" sz="2000" dirty="0"/>
              <a:t>#define _POINT_H</a:t>
            </a:r>
          </a:p>
          <a:p>
            <a:r>
              <a:rPr lang="en-US" altLang="zh-CN" sz="2000" dirty="0"/>
              <a:t>class Point {	//</a:t>
            </a:r>
            <a:r>
              <a:rPr lang="zh-CN" altLang="en-US" sz="2000" dirty="0"/>
              <a:t>基类</a:t>
            </a:r>
            <a:r>
              <a:rPr lang="en-US" altLang="zh-CN" sz="2000" dirty="0"/>
              <a:t>Point</a:t>
            </a:r>
            <a:r>
              <a:rPr lang="zh-CN" altLang="en-US" sz="2000" dirty="0"/>
              <a:t>类的定义</a:t>
            </a:r>
          </a:p>
          <a:p>
            <a:r>
              <a:rPr lang="en-US" altLang="zh-CN" sz="2000" dirty="0"/>
              <a:t>public:	//</a:t>
            </a:r>
            <a:r>
              <a:rPr lang="zh-CN" altLang="en-US" sz="2000" dirty="0"/>
              <a:t>公有函数成员</a:t>
            </a:r>
          </a:p>
          <a:p>
            <a:r>
              <a:rPr lang="zh-CN" altLang="en-US" sz="2000" dirty="0"/>
              <a:t>	</a:t>
            </a:r>
            <a:r>
              <a:rPr lang="en-US" altLang="zh-CN" sz="2000" dirty="0"/>
              <a:t>void </a:t>
            </a:r>
            <a:r>
              <a:rPr lang="en-US" altLang="zh-CN" sz="2000" dirty="0" err="1"/>
              <a:t>initPoint</a:t>
            </a:r>
            <a:r>
              <a:rPr lang="en-US" altLang="zh-CN" sz="2000" dirty="0"/>
              <a:t>(float x = 0, float y = 0) </a:t>
            </a:r>
          </a:p>
          <a:p>
            <a:r>
              <a:rPr lang="en-US" altLang="zh-CN" sz="2000" dirty="0"/>
              <a:t> 	     { this-&gt;x = x; this-&gt;y = y;}</a:t>
            </a:r>
          </a:p>
          <a:p>
            <a:r>
              <a:rPr lang="en-US" altLang="zh-CN" sz="2000" dirty="0"/>
              <a:t>	void move(float </a:t>
            </a:r>
            <a:r>
              <a:rPr lang="en-US" altLang="zh-CN" sz="2000" dirty="0" err="1"/>
              <a:t>offX</a:t>
            </a:r>
            <a:r>
              <a:rPr lang="en-US" altLang="zh-CN" sz="2000" dirty="0"/>
              <a:t>, float </a:t>
            </a:r>
            <a:r>
              <a:rPr lang="en-US" altLang="zh-CN" sz="2000" dirty="0" err="1"/>
              <a:t>offY</a:t>
            </a:r>
            <a:r>
              <a:rPr lang="en-US" altLang="zh-CN" sz="2000" dirty="0"/>
              <a:t>) </a:t>
            </a:r>
          </a:p>
          <a:p>
            <a:r>
              <a:rPr lang="en-US" altLang="zh-CN" sz="2000" dirty="0"/>
              <a:t> 	     { x += </a:t>
            </a:r>
            <a:r>
              <a:rPr lang="en-US" altLang="zh-CN" sz="2000" dirty="0" err="1"/>
              <a:t>offX</a:t>
            </a:r>
            <a:r>
              <a:rPr lang="en-US" altLang="zh-CN" sz="2000" dirty="0"/>
              <a:t>; y += </a:t>
            </a:r>
            <a:r>
              <a:rPr lang="en-US" altLang="zh-CN" sz="2000" dirty="0" err="1"/>
              <a:t>offY</a:t>
            </a:r>
            <a:r>
              <a:rPr lang="en-US" altLang="zh-CN" sz="2000" dirty="0"/>
              <a:t>; }</a:t>
            </a:r>
          </a:p>
          <a:p>
            <a:r>
              <a:rPr lang="en-US" altLang="zh-CN" sz="2000" dirty="0"/>
              <a:t>	float </a:t>
            </a:r>
            <a:r>
              <a:rPr lang="en-US" altLang="zh-CN" sz="2000" dirty="0" err="1"/>
              <a:t>getX</a:t>
            </a:r>
            <a:r>
              <a:rPr lang="en-US" altLang="zh-CN" sz="2000" dirty="0"/>
              <a:t>() const { return x; }</a:t>
            </a:r>
          </a:p>
          <a:p>
            <a:r>
              <a:rPr lang="en-US" altLang="zh-CN" sz="2000" dirty="0"/>
              <a:t>	float </a:t>
            </a:r>
            <a:r>
              <a:rPr lang="en-US" altLang="zh-CN" sz="2000" dirty="0" err="1"/>
              <a:t>getY</a:t>
            </a:r>
            <a:r>
              <a:rPr lang="en-US" altLang="zh-CN" sz="2000" dirty="0"/>
              <a:t>() const { return y; }</a:t>
            </a:r>
          </a:p>
          <a:p>
            <a:r>
              <a:rPr lang="en-US" altLang="zh-CN" sz="2000" dirty="0"/>
              <a:t>private:	//</a:t>
            </a:r>
            <a:r>
              <a:rPr lang="zh-CN" altLang="en-US" sz="2000" dirty="0"/>
              <a:t>私有数据成员</a:t>
            </a:r>
          </a:p>
          <a:p>
            <a:r>
              <a:rPr lang="zh-CN" altLang="en-US" sz="2000" dirty="0"/>
              <a:t>	</a:t>
            </a:r>
            <a:r>
              <a:rPr lang="en-US" altLang="zh-CN" sz="2000" dirty="0"/>
              <a:t>float x, y;</a:t>
            </a:r>
          </a:p>
          <a:p>
            <a:r>
              <a:rPr lang="en-US" altLang="zh-CN" sz="2000" dirty="0"/>
              <a:t>};	</a:t>
            </a:r>
          </a:p>
          <a:p>
            <a:r>
              <a:rPr lang="en-US" altLang="zh-CN" sz="2000" dirty="0"/>
              <a:t>#endif //_POINT_H</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标题 1"/>
          <p:cNvSpPr>
            <a:spLocks noGrp="1"/>
          </p:cNvSpPr>
          <p:nvPr>
            <p:ph type="title"/>
          </p:nvPr>
        </p:nvSpPr>
        <p:spPr>
          <a:xfrm>
            <a:off x="6445002" y="0"/>
            <a:ext cx="2952328" cy="864096"/>
          </a:xfrm>
        </p:spPr>
        <p:txBody>
          <a:bodyPr/>
          <a:lstStyle/>
          <a:p>
            <a:r>
              <a:rPr lang="zh-CN" altLang="en-US" dirty="0">
                <a:solidFill>
                  <a:schemeClr val="accent3"/>
                </a:solidFill>
                <a:latin typeface="+mj-ea"/>
              </a:rPr>
              <a:t>例</a:t>
            </a:r>
            <a:r>
              <a:rPr lang="en-US" altLang="zh-CN" dirty="0">
                <a:solidFill>
                  <a:schemeClr val="accent3"/>
                </a:solidFill>
                <a:latin typeface="+mj-ea"/>
              </a:rPr>
              <a:t>7-2</a:t>
            </a:r>
            <a:r>
              <a:rPr lang="zh-CN" altLang="en-US" dirty="0">
                <a:solidFill>
                  <a:schemeClr val="accent3"/>
                </a:solidFill>
                <a:latin typeface="+mj-ea"/>
              </a:rPr>
              <a:t>（续）</a:t>
            </a:r>
          </a:p>
        </p:txBody>
      </p:sp>
      <p:sp>
        <p:nvSpPr>
          <p:cNvPr id="25605" name="内容占位符 2"/>
          <p:cNvSpPr>
            <a:spLocks noGrp="1"/>
          </p:cNvSpPr>
          <p:nvPr>
            <p:ph idx="1"/>
          </p:nvPr>
        </p:nvSpPr>
        <p:spPr>
          <a:xfrm>
            <a:off x="0" y="14952"/>
            <a:ext cx="9232404" cy="5521895"/>
          </a:xfrm>
        </p:spPr>
        <p:txBody>
          <a:bodyPr/>
          <a:lstStyle/>
          <a:p>
            <a:pPr marL="477838" indent="-333375" eaLnBrk="1" hangingPunct="1">
              <a:lnSpc>
                <a:spcPct val="90000"/>
              </a:lnSpc>
              <a:spcBef>
                <a:spcPct val="0"/>
              </a:spcBef>
            </a:pPr>
            <a:r>
              <a:rPr lang="en-US" altLang="zh-CN" sz="1800" dirty="0"/>
              <a:t>//</a:t>
            </a:r>
            <a:r>
              <a:rPr lang="en-US" altLang="zh-CN" sz="1800" dirty="0" err="1"/>
              <a:t>Rectangle.h</a:t>
            </a:r>
            <a:endParaRPr lang="en-US" altLang="zh-CN" sz="1800" dirty="0"/>
          </a:p>
          <a:p>
            <a:pPr marL="477838" indent="-333375" eaLnBrk="1" hangingPunct="1">
              <a:lnSpc>
                <a:spcPct val="90000"/>
              </a:lnSpc>
              <a:spcBef>
                <a:spcPct val="0"/>
              </a:spcBef>
            </a:pPr>
            <a:r>
              <a:rPr lang="en-US" altLang="zh-CN" sz="1800" dirty="0"/>
              <a:t>#ifndef _RECTANGLE_H</a:t>
            </a:r>
          </a:p>
          <a:p>
            <a:pPr marL="477838" indent="-333375" eaLnBrk="1" hangingPunct="1">
              <a:lnSpc>
                <a:spcPct val="90000"/>
              </a:lnSpc>
              <a:spcBef>
                <a:spcPct val="0"/>
              </a:spcBef>
            </a:pPr>
            <a:r>
              <a:rPr lang="en-US" altLang="zh-CN" sz="1800" dirty="0"/>
              <a:t>#define _RECTANGLE_H</a:t>
            </a:r>
          </a:p>
          <a:p>
            <a:pPr marL="477838" indent="-333375" eaLnBrk="1" hangingPunct="1">
              <a:lnSpc>
                <a:spcPct val="90000"/>
              </a:lnSpc>
              <a:spcBef>
                <a:spcPct val="0"/>
              </a:spcBef>
            </a:pPr>
            <a:r>
              <a:rPr lang="en-US" altLang="zh-CN" sz="1800" dirty="0"/>
              <a:t>#include "</a:t>
            </a:r>
            <a:r>
              <a:rPr lang="en-US" altLang="zh-CN" sz="1800" dirty="0" err="1"/>
              <a:t>Point.h</a:t>
            </a:r>
            <a:r>
              <a:rPr lang="en-US" altLang="zh-CN" sz="1800" dirty="0"/>
              <a:t>"</a:t>
            </a:r>
          </a:p>
          <a:p>
            <a:pPr marL="477838" indent="-333375" eaLnBrk="1" hangingPunct="1">
              <a:lnSpc>
                <a:spcPct val="90000"/>
              </a:lnSpc>
              <a:spcBef>
                <a:spcPct val="0"/>
              </a:spcBef>
            </a:pPr>
            <a:r>
              <a:rPr lang="en-US" altLang="zh-CN" sz="1800" dirty="0">
                <a:solidFill>
                  <a:schemeClr val="accent3"/>
                </a:solidFill>
              </a:rPr>
              <a:t>class Rectangle: private Point </a:t>
            </a:r>
            <a:r>
              <a:rPr lang="en-US" altLang="zh-CN" sz="1800" dirty="0"/>
              <a:t>{	//</a:t>
            </a:r>
            <a:r>
              <a:rPr lang="zh-CN" altLang="en-US" sz="1800" dirty="0"/>
              <a:t>派生类定义部分</a:t>
            </a:r>
          </a:p>
          <a:p>
            <a:pPr marL="477838" indent="-333375" eaLnBrk="1" hangingPunct="1">
              <a:lnSpc>
                <a:spcPct val="90000"/>
              </a:lnSpc>
              <a:spcBef>
                <a:spcPct val="0"/>
              </a:spcBef>
            </a:pPr>
            <a:r>
              <a:rPr lang="en-US" altLang="zh-CN" sz="1800" dirty="0"/>
              <a:t>public:	//</a:t>
            </a:r>
            <a:r>
              <a:rPr lang="zh-CN" altLang="en-US" sz="1800" dirty="0"/>
              <a:t>新增公有函数成员</a:t>
            </a:r>
          </a:p>
          <a:p>
            <a:pPr marL="477838" indent="-333375" eaLnBrk="1" hangingPunct="1">
              <a:lnSpc>
                <a:spcPct val="90000"/>
              </a:lnSpc>
              <a:spcBef>
                <a:spcPct val="0"/>
              </a:spcBef>
            </a:pPr>
            <a:r>
              <a:rPr lang="zh-CN" altLang="en-US" sz="1800" dirty="0"/>
              <a:t>	</a:t>
            </a:r>
            <a:r>
              <a:rPr lang="en-US" altLang="zh-CN" sz="1800" dirty="0"/>
              <a:t>void </a:t>
            </a:r>
            <a:r>
              <a:rPr lang="en-US" altLang="zh-CN" sz="1800" dirty="0" err="1">
                <a:solidFill>
                  <a:srgbClr val="0070C0"/>
                </a:solidFill>
              </a:rPr>
              <a:t>initRectangle</a:t>
            </a:r>
            <a:r>
              <a:rPr lang="en-US" altLang="zh-CN" sz="1800" dirty="0"/>
              <a:t>(float x, float y, float w, float h) {</a:t>
            </a:r>
          </a:p>
          <a:p>
            <a:pPr marL="477838" indent="-333375" eaLnBrk="1" hangingPunct="1">
              <a:lnSpc>
                <a:spcPct val="90000"/>
              </a:lnSpc>
              <a:spcBef>
                <a:spcPct val="0"/>
              </a:spcBef>
            </a:pPr>
            <a:r>
              <a:rPr lang="en-US" altLang="zh-CN" sz="1800" dirty="0">
                <a:solidFill>
                  <a:srgbClr val="0070C0"/>
                </a:solidFill>
              </a:rPr>
              <a:t>		</a:t>
            </a:r>
            <a:r>
              <a:rPr lang="en-US" altLang="zh-CN" sz="1800" dirty="0" err="1"/>
              <a:t>initPoint</a:t>
            </a:r>
            <a:r>
              <a:rPr lang="en-US" altLang="zh-CN" sz="1800" dirty="0"/>
              <a:t>(x, y); //</a:t>
            </a:r>
            <a:r>
              <a:rPr lang="zh-CN" altLang="en-US" sz="1800" dirty="0"/>
              <a:t>调用基类公有成员函数</a:t>
            </a:r>
          </a:p>
          <a:p>
            <a:pPr marL="477838" indent="-333375" eaLnBrk="1" hangingPunct="1">
              <a:lnSpc>
                <a:spcPct val="90000"/>
              </a:lnSpc>
              <a:spcBef>
                <a:spcPct val="0"/>
              </a:spcBef>
            </a:pPr>
            <a:r>
              <a:rPr lang="zh-CN" altLang="en-US" sz="1800" dirty="0"/>
              <a:t>		</a:t>
            </a:r>
            <a:r>
              <a:rPr lang="en-US" altLang="zh-CN" sz="1800" dirty="0"/>
              <a:t>this-&gt;w = w;</a:t>
            </a:r>
          </a:p>
          <a:p>
            <a:pPr marL="477838" indent="-333375" eaLnBrk="1" hangingPunct="1">
              <a:lnSpc>
                <a:spcPct val="90000"/>
              </a:lnSpc>
              <a:spcBef>
                <a:spcPct val="0"/>
              </a:spcBef>
            </a:pPr>
            <a:r>
              <a:rPr lang="en-US" altLang="zh-CN" sz="1800" dirty="0"/>
              <a:t>		this-&gt;h = h;</a:t>
            </a:r>
          </a:p>
          <a:p>
            <a:pPr marL="477838" indent="-333375" eaLnBrk="1" hangingPunct="1">
              <a:lnSpc>
                <a:spcPct val="90000"/>
              </a:lnSpc>
              <a:spcBef>
                <a:spcPct val="0"/>
              </a:spcBef>
            </a:pPr>
            <a:r>
              <a:rPr lang="en-US" altLang="zh-CN" sz="1800" dirty="0"/>
              <a:t>	}</a:t>
            </a:r>
          </a:p>
          <a:p>
            <a:pPr marL="477838" indent="-333375" eaLnBrk="1" hangingPunct="1">
              <a:lnSpc>
                <a:spcPct val="90000"/>
              </a:lnSpc>
              <a:spcBef>
                <a:spcPct val="0"/>
              </a:spcBef>
            </a:pPr>
            <a:r>
              <a:rPr lang="en-US" altLang="zh-CN" sz="1800" dirty="0"/>
              <a:t>	void </a:t>
            </a:r>
            <a:r>
              <a:rPr lang="en-US" altLang="zh-CN" sz="1800" dirty="0">
                <a:solidFill>
                  <a:srgbClr val="0070C0"/>
                </a:solidFill>
              </a:rPr>
              <a:t>move</a:t>
            </a:r>
            <a:r>
              <a:rPr lang="en-US" altLang="zh-CN" sz="1800" dirty="0"/>
              <a:t>(float </a:t>
            </a:r>
            <a:r>
              <a:rPr lang="en-US" altLang="zh-CN" sz="1800" dirty="0" err="1"/>
              <a:t>offX</a:t>
            </a:r>
            <a:r>
              <a:rPr lang="en-US" altLang="zh-CN" sz="1800" dirty="0"/>
              <a:t>, float </a:t>
            </a:r>
            <a:r>
              <a:rPr lang="en-US" altLang="zh-CN" sz="1800" dirty="0" err="1"/>
              <a:t>offY</a:t>
            </a:r>
            <a:r>
              <a:rPr lang="en-US" altLang="zh-CN" sz="1800" dirty="0"/>
              <a:t>) { </a:t>
            </a:r>
          </a:p>
          <a:p>
            <a:pPr marL="477838" indent="-333375" eaLnBrk="1" hangingPunct="1">
              <a:lnSpc>
                <a:spcPct val="90000"/>
              </a:lnSpc>
              <a:spcBef>
                <a:spcPct val="0"/>
              </a:spcBef>
            </a:pPr>
            <a:r>
              <a:rPr lang="en-US" altLang="zh-CN" sz="1800" dirty="0">
                <a:solidFill>
                  <a:srgbClr val="0070C0"/>
                </a:solidFill>
              </a:rPr>
              <a:t>		</a:t>
            </a:r>
            <a:r>
              <a:rPr lang="en-US" altLang="zh-CN" sz="1800" dirty="0"/>
              <a:t>Point::move(</a:t>
            </a:r>
            <a:r>
              <a:rPr lang="en-US" altLang="zh-CN" sz="1800" dirty="0" err="1"/>
              <a:t>offX</a:t>
            </a:r>
            <a:r>
              <a:rPr lang="en-US" altLang="zh-CN" sz="1800" dirty="0"/>
              <a:t>, </a:t>
            </a:r>
            <a:r>
              <a:rPr lang="en-US" altLang="zh-CN" sz="1800" dirty="0" err="1"/>
              <a:t>offY</a:t>
            </a:r>
            <a:r>
              <a:rPr lang="en-US" altLang="zh-CN" sz="1800" dirty="0"/>
              <a:t>);</a:t>
            </a:r>
          </a:p>
          <a:p>
            <a:pPr marL="477838" indent="-333375" eaLnBrk="1" hangingPunct="1">
              <a:lnSpc>
                <a:spcPct val="90000"/>
              </a:lnSpc>
              <a:spcBef>
                <a:spcPct val="0"/>
              </a:spcBef>
            </a:pPr>
            <a:r>
              <a:rPr lang="en-US" altLang="zh-CN" sz="1800" dirty="0"/>
              <a:t>	}</a:t>
            </a:r>
          </a:p>
          <a:p>
            <a:pPr marL="477838" indent="-333375" eaLnBrk="1" hangingPunct="1">
              <a:lnSpc>
                <a:spcPct val="90000"/>
              </a:lnSpc>
              <a:spcBef>
                <a:spcPct val="0"/>
              </a:spcBef>
            </a:pPr>
            <a:r>
              <a:rPr lang="en-US" altLang="zh-CN" sz="1800" dirty="0"/>
              <a:t>	float </a:t>
            </a:r>
            <a:r>
              <a:rPr lang="en-US" altLang="zh-CN" sz="1800" dirty="0" err="1">
                <a:solidFill>
                  <a:srgbClr val="0070C0"/>
                </a:solidFill>
              </a:rPr>
              <a:t>getX</a:t>
            </a:r>
            <a:r>
              <a:rPr lang="en-US" altLang="zh-CN" sz="1800" dirty="0">
                <a:solidFill>
                  <a:srgbClr val="0070C0"/>
                </a:solidFill>
              </a:rPr>
              <a:t>()</a:t>
            </a:r>
            <a:r>
              <a:rPr lang="en-US" altLang="zh-CN" sz="1800" dirty="0">
                <a:solidFill>
                  <a:srgbClr val="FFFF00"/>
                </a:solidFill>
              </a:rPr>
              <a:t> </a:t>
            </a:r>
            <a:r>
              <a:rPr lang="en-US" altLang="zh-CN" sz="1800" dirty="0"/>
              <a:t>const { return Point::</a:t>
            </a:r>
            <a:r>
              <a:rPr lang="en-US" altLang="zh-CN" sz="1800" dirty="0" err="1"/>
              <a:t>getX</a:t>
            </a:r>
            <a:r>
              <a:rPr lang="en-US" altLang="zh-CN" sz="1800" dirty="0"/>
              <a:t>(); }</a:t>
            </a:r>
          </a:p>
          <a:p>
            <a:pPr marL="477838" indent="-333375" eaLnBrk="1" hangingPunct="1">
              <a:lnSpc>
                <a:spcPct val="90000"/>
              </a:lnSpc>
              <a:spcBef>
                <a:spcPct val="0"/>
              </a:spcBef>
            </a:pPr>
            <a:r>
              <a:rPr lang="en-US" altLang="zh-CN" sz="1800" dirty="0"/>
              <a:t>	float </a:t>
            </a:r>
            <a:r>
              <a:rPr lang="en-US" altLang="zh-CN" sz="1800" dirty="0" err="1">
                <a:solidFill>
                  <a:srgbClr val="0070C0"/>
                </a:solidFill>
              </a:rPr>
              <a:t>getY</a:t>
            </a:r>
            <a:r>
              <a:rPr lang="en-US" altLang="zh-CN" sz="1800" dirty="0">
                <a:solidFill>
                  <a:srgbClr val="0070C0"/>
                </a:solidFill>
              </a:rPr>
              <a:t>() </a:t>
            </a:r>
            <a:r>
              <a:rPr lang="en-US" altLang="zh-CN" sz="1800" dirty="0"/>
              <a:t>const { return Point::</a:t>
            </a:r>
            <a:r>
              <a:rPr lang="en-US" altLang="zh-CN" sz="1800" dirty="0" err="1"/>
              <a:t>getY</a:t>
            </a:r>
            <a:r>
              <a:rPr lang="en-US" altLang="zh-CN" sz="1800" dirty="0"/>
              <a:t>(); }</a:t>
            </a:r>
          </a:p>
          <a:p>
            <a:pPr marL="477838" indent="-333375" eaLnBrk="1" hangingPunct="1">
              <a:lnSpc>
                <a:spcPct val="90000"/>
              </a:lnSpc>
              <a:spcBef>
                <a:spcPct val="0"/>
              </a:spcBef>
            </a:pPr>
            <a:r>
              <a:rPr lang="en-US" altLang="zh-CN" sz="1800" dirty="0"/>
              <a:t>	float </a:t>
            </a:r>
            <a:r>
              <a:rPr lang="en-US" altLang="zh-CN" sz="1800" dirty="0" err="1">
                <a:solidFill>
                  <a:srgbClr val="0070C0"/>
                </a:solidFill>
              </a:rPr>
              <a:t>getH</a:t>
            </a:r>
            <a:r>
              <a:rPr lang="en-US" altLang="zh-CN" sz="1800" dirty="0">
                <a:solidFill>
                  <a:srgbClr val="0070C0"/>
                </a:solidFill>
              </a:rPr>
              <a:t>() </a:t>
            </a:r>
            <a:r>
              <a:rPr lang="en-US" altLang="zh-CN" sz="1800" dirty="0"/>
              <a:t>const { return h; }</a:t>
            </a:r>
          </a:p>
          <a:p>
            <a:pPr marL="477838" indent="-333375" eaLnBrk="1" hangingPunct="1">
              <a:lnSpc>
                <a:spcPct val="90000"/>
              </a:lnSpc>
              <a:spcBef>
                <a:spcPct val="0"/>
              </a:spcBef>
            </a:pPr>
            <a:r>
              <a:rPr lang="en-US" altLang="zh-CN" sz="1800" dirty="0"/>
              <a:t>	float </a:t>
            </a:r>
            <a:r>
              <a:rPr lang="en-US" altLang="zh-CN" sz="1800" dirty="0" err="1">
                <a:solidFill>
                  <a:srgbClr val="0070C0"/>
                </a:solidFill>
              </a:rPr>
              <a:t>getW</a:t>
            </a:r>
            <a:r>
              <a:rPr lang="en-US" altLang="zh-CN" sz="1800" dirty="0">
                <a:solidFill>
                  <a:srgbClr val="0070C0"/>
                </a:solidFill>
              </a:rPr>
              <a:t>() </a:t>
            </a:r>
            <a:r>
              <a:rPr lang="en-US" altLang="zh-CN" sz="1800" dirty="0"/>
              <a:t>const { return w; }</a:t>
            </a:r>
          </a:p>
          <a:p>
            <a:pPr marL="477838" indent="-333375" eaLnBrk="1" hangingPunct="1">
              <a:lnSpc>
                <a:spcPct val="90000"/>
              </a:lnSpc>
              <a:spcBef>
                <a:spcPct val="0"/>
              </a:spcBef>
            </a:pPr>
            <a:r>
              <a:rPr lang="en-US" altLang="zh-CN" sz="1800" dirty="0"/>
              <a:t>private:	//</a:t>
            </a:r>
            <a:r>
              <a:rPr lang="zh-CN" altLang="en-US" sz="1800" dirty="0"/>
              <a:t>新增私有数据成员</a:t>
            </a:r>
          </a:p>
          <a:p>
            <a:pPr marL="477838" indent="-333375" eaLnBrk="1" hangingPunct="1">
              <a:lnSpc>
                <a:spcPct val="90000"/>
              </a:lnSpc>
              <a:spcBef>
                <a:spcPct val="0"/>
              </a:spcBef>
            </a:pPr>
            <a:r>
              <a:rPr lang="zh-CN" altLang="en-US" sz="1800" dirty="0"/>
              <a:t>	</a:t>
            </a:r>
            <a:r>
              <a:rPr lang="en-US" altLang="zh-CN" sz="1800" dirty="0"/>
              <a:t>float w, h;</a:t>
            </a:r>
          </a:p>
          <a:p>
            <a:pPr marL="477838" indent="-333375" eaLnBrk="1" hangingPunct="1">
              <a:lnSpc>
                <a:spcPct val="90000"/>
              </a:lnSpc>
              <a:spcBef>
                <a:spcPct val="0"/>
              </a:spcBef>
            </a:pPr>
            <a:r>
              <a:rPr lang="en-US" altLang="zh-CN" sz="1800" dirty="0"/>
              <a:t>};</a:t>
            </a:r>
          </a:p>
          <a:p>
            <a:pPr marL="477838" indent="-333375" eaLnBrk="1" hangingPunct="1">
              <a:lnSpc>
                <a:spcPct val="90000"/>
              </a:lnSpc>
              <a:spcBef>
                <a:spcPct val="0"/>
              </a:spcBef>
            </a:pPr>
            <a:r>
              <a:rPr lang="en-US" altLang="zh-CN" sz="1800" dirty="0"/>
              <a:t>#endif //_RECTANGLE_H</a:t>
            </a:r>
          </a:p>
        </p:txBody>
      </p:sp>
      <p:sp>
        <p:nvSpPr>
          <p:cNvPr id="2" name="对话气泡: 椭圆形 1">
            <a:extLst>
              <a:ext uri="{FF2B5EF4-FFF2-40B4-BE49-F238E27FC236}">
                <a16:creationId xmlns:a16="http://schemas.microsoft.com/office/drawing/2014/main" id="{E66B0EC8-E55B-169E-97A3-A2D352EB083C}"/>
              </a:ext>
            </a:extLst>
          </p:cNvPr>
          <p:cNvSpPr/>
          <p:nvPr/>
        </p:nvSpPr>
        <p:spPr>
          <a:xfrm>
            <a:off x="4932834" y="2696415"/>
            <a:ext cx="3600400" cy="1008112"/>
          </a:xfrm>
          <a:prstGeom prst="wedgeEllipseCallout">
            <a:avLst>
              <a:gd name="adj1" fmla="val -43111"/>
              <a:gd name="adj2" fmla="val 703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t>可以不写</a:t>
            </a:r>
            <a:r>
              <a:rPr lang="en-US" altLang="zh-CN" sz="2200" dirty="0" err="1"/>
              <a:t>getX</a:t>
            </a:r>
            <a:r>
              <a:rPr lang="en-US" altLang="zh-CN" sz="2200" dirty="0"/>
              <a:t>(),</a:t>
            </a:r>
            <a:r>
              <a:rPr lang="en-US" altLang="zh-CN" sz="2200" dirty="0" err="1"/>
              <a:t>getY</a:t>
            </a:r>
            <a:r>
              <a:rPr lang="en-US" altLang="zh-CN" sz="2200" dirty="0"/>
              <a:t>()</a:t>
            </a:r>
            <a:r>
              <a:rPr lang="zh-CN" altLang="en-US" sz="2200" dirty="0"/>
              <a:t>函数么？</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标题 1"/>
          <p:cNvSpPr>
            <a:spLocks noGrp="1"/>
          </p:cNvSpPr>
          <p:nvPr>
            <p:ph type="title"/>
          </p:nvPr>
        </p:nvSpPr>
        <p:spPr>
          <a:xfrm>
            <a:off x="6589018" y="0"/>
            <a:ext cx="2448029" cy="864096"/>
          </a:xfrm>
        </p:spPr>
        <p:txBody>
          <a:bodyPr/>
          <a:lstStyle/>
          <a:p>
            <a:r>
              <a:rPr lang="zh-CN" altLang="en-US" dirty="0">
                <a:solidFill>
                  <a:schemeClr val="accent3"/>
                </a:solidFill>
                <a:latin typeface="+mj-ea"/>
              </a:rPr>
              <a:t>例</a:t>
            </a:r>
            <a:r>
              <a:rPr lang="en-US" altLang="zh-CN" dirty="0">
                <a:solidFill>
                  <a:schemeClr val="accent3"/>
                </a:solidFill>
                <a:latin typeface="+mj-ea"/>
              </a:rPr>
              <a:t>7-2 (</a:t>
            </a:r>
            <a:r>
              <a:rPr lang="zh-CN" altLang="en-US" dirty="0">
                <a:solidFill>
                  <a:schemeClr val="accent3"/>
                </a:solidFill>
                <a:latin typeface="+mj-ea"/>
              </a:rPr>
              <a:t>续</a:t>
            </a:r>
            <a:r>
              <a:rPr lang="en-US" altLang="zh-CN" dirty="0">
                <a:solidFill>
                  <a:schemeClr val="accent3"/>
                </a:solidFill>
                <a:latin typeface="+mj-ea"/>
              </a:rPr>
              <a:t>)</a:t>
            </a:r>
            <a:endParaRPr lang="zh-CN" altLang="en-US" dirty="0">
              <a:solidFill>
                <a:schemeClr val="accent3"/>
              </a:solidFill>
              <a:latin typeface="+mj-ea"/>
            </a:endParaRPr>
          </a:p>
        </p:txBody>
      </p:sp>
      <p:sp>
        <p:nvSpPr>
          <p:cNvPr id="4" name="内容占位符 3"/>
          <p:cNvSpPr>
            <a:spLocks noGrp="1"/>
          </p:cNvSpPr>
          <p:nvPr>
            <p:ph idx="1"/>
          </p:nvPr>
        </p:nvSpPr>
        <p:spPr>
          <a:xfrm>
            <a:off x="0" y="0"/>
            <a:ext cx="9448428" cy="5521895"/>
          </a:xfrm>
        </p:spPr>
        <p:txBody>
          <a:bodyPr/>
          <a:lstStyle/>
          <a:p>
            <a:pPr marL="477838" indent="-333375" eaLnBrk="1" hangingPunct="1">
              <a:spcBef>
                <a:spcPct val="0"/>
              </a:spcBef>
            </a:pPr>
            <a:r>
              <a:rPr lang="en-US" altLang="zh-CN" sz="2300" dirty="0"/>
              <a:t>#include &lt;iostream&gt;</a:t>
            </a:r>
          </a:p>
          <a:p>
            <a:pPr marL="477838" indent="-333375" eaLnBrk="1" hangingPunct="1">
              <a:spcBef>
                <a:spcPct val="0"/>
              </a:spcBef>
            </a:pPr>
            <a:r>
              <a:rPr lang="en-US" altLang="zh-CN" sz="2300" dirty="0"/>
              <a:t>#include &lt;</a:t>
            </a:r>
            <a:r>
              <a:rPr lang="en-US" altLang="zh-CN" sz="2300" dirty="0" err="1"/>
              <a:t>cmath</a:t>
            </a:r>
            <a:r>
              <a:rPr lang="en-US" altLang="zh-CN" sz="2300" dirty="0"/>
              <a:t>&gt;</a:t>
            </a:r>
          </a:p>
          <a:p>
            <a:pPr marL="477838" indent="-333375" eaLnBrk="1" hangingPunct="1">
              <a:spcBef>
                <a:spcPct val="0"/>
              </a:spcBef>
            </a:pPr>
            <a:r>
              <a:rPr lang="en-US" altLang="zh-CN" sz="2300" dirty="0"/>
              <a:t>using namespace std;</a:t>
            </a:r>
          </a:p>
          <a:p>
            <a:pPr marL="477838" indent="-333375" eaLnBrk="1" hangingPunct="1">
              <a:spcBef>
                <a:spcPct val="0"/>
              </a:spcBef>
            </a:pPr>
            <a:endParaRPr lang="en-US" altLang="zh-CN" sz="2300" dirty="0"/>
          </a:p>
          <a:p>
            <a:pPr marL="477838" indent="-333375" eaLnBrk="1" hangingPunct="1">
              <a:spcBef>
                <a:spcPct val="0"/>
              </a:spcBef>
            </a:pPr>
            <a:r>
              <a:rPr lang="en-US" altLang="zh-CN" sz="2300" dirty="0"/>
              <a:t>int main() {</a:t>
            </a:r>
          </a:p>
          <a:p>
            <a:pPr marL="477838" indent="-333375" eaLnBrk="1" hangingPunct="1">
              <a:spcBef>
                <a:spcPct val="0"/>
              </a:spcBef>
            </a:pPr>
            <a:r>
              <a:rPr lang="en-US" altLang="zh-CN" sz="2300" dirty="0"/>
              <a:t>	</a:t>
            </a:r>
            <a:r>
              <a:rPr lang="en-US" altLang="zh-CN" sz="2300" dirty="0">
                <a:solidFill>
                  <a:srgbClr val="0070C0"/>
                </a:solidFill>
              </a:rPr>
              <a:t>Rectangle </a:t>
            </a:r>
            <a:r>
              <a:rPr lang="en-US" altLang="zh-CN" sz="2300" dirty="0" err="1">
                <a:solidFill>
                  <a:srgbClr val="0070C0"/>
                </a:solidFill>
              </a:rPr>
              <a:t>rect</a:t>
            </a:r>
            <a:r>
              <a:rPr lang="en-US" altLang="zh-CN" sz="2300" dirty="0"/>
              <a:t>;	//</a:t>
            </a:r>
            <a:r>
              <a:rPr lang="zh-CN" altLang="en-US" sz="2300" dirty="0"/>
              <a:t>定义</a:t>
            </a:r>
            <a:r>
              <a:rPr lang="en-US" altLang="zh-CN" sz="2300" dirty="0"/>
              <a:t>Rectangle</a:t>
            </a:r>
            <a:r>
              <a:rPr lang="zh-CN" altLang="en-US" sz="2300" dirty="0"/>
              <a:t>类的对象</a:t>
            </a:r>
          </a:p>
          <a:p>
            <a:pPr marL="477838" indent="-333375" eaLnBrk="1" hangingPunct="1">
              <a:spcBef>
                <a:spcPct val="0"/>
              </a:spcBef>
            </a:pPr>
            <a:r>
              <a:rPr lang="zh-CN" altLang="en-US" sz="2300" dirty="0"/>
              <a:t>	</a:t>
            </a:r>
            <a:r>
              <a:rPr lang="en-US" altLang="zh-CN" sz="2300" dirty="0" err="1">
                <a:solidFill>
                  <a:srgbClr val="0070C0"/>
                </a:solidFill>
              </a:rPr>
              <a:t>rect.initRectangle</a:t>
            </a:r>
            <a:r>
              <a:rPr lang="en-US" altLang="zh-CN" sz="2300" dirty="0"/>
              <a:t>(2, 3, 20, 10);	//</a:t>
            </a:r>
            <a:r>
              <a:rPr lang="zh-CN" altLang="en-US" sz="2300" dirty="0"/>
              <a:t>设置矩形的数据</a:t>
            </a:r>
          </a:p>
          <a:p>
            <a:pPr marL="477838" indent="-333375" eaLnBrk="1" hangingPunct="1">
              <a:spcBef>
                <a:spcPct val="0"/>
              </a:spcBef>
            </a:pPr>
            <a:r>
              <a:rPr lang="zh-CN" altLang="en-US" sz="2300" dirty="0"/>
              <a:t>	</a:t>
            </a:r>
            <a:r>
              <a:rPr lang="en-US" altLang="zh-CN" sz="2300" dirty="0" err="1"/>
              <a:t>rect.</a:t>
            </a:r>
            <a:r>
              <a:rPr lang="en-US" altLang="zh-CN" sz="2300" dirty="0" err="1">
                <a:solidFill>
                  <a:srgbClr val="0070C0"/>
                </a:solidFill>
              </a:rPr>
              <a:t>move</a:t>
            </a:r>
            <a:r>
              <a:rPr lang="en-US" altLang="zh-CN" sz="2300" dirty="0"/>
              <a:t>(3,2);	//</a:t>
            </a:r>
            <a:r>
              <a:rPr lang="zh-CN" altLang="en-US" sz="2300" dirty="0"/>
              <a:t>移动矩形位置</a:t>
            </a:r>
          </a:p>
          <a:p>
            <a:pPr marL="477838" indent="-333375" eaLnBrk="1" hangingPunct="1">
              <a:spcBef>
                <a:spcPct val="0"/>
              </a:spcBef>
            </a:pPr>
            <a:r>
              <a:rPr lang="zh-CN" altLang="en-US" sz="2300" dirty="0"/>
              <a:t>	</a:t>
            </a:r>
            <a:r>
              <a:rPr lang="en-US" altLang="zh-CN" sz="2300" dirty="0" err="1"/>
              <a:t>cout</a:t>
            </a:r>
            <a:r>
              <a:rPr lang="en-US" altLang="zh-CN" sz="2300" dirty="0"/>
              <a:t> &lt;&lt; "The data of </a:t>
            </a:r>
            <a:r>
              <a:rPr lang="en-US" altLang="zh-CN" sz="2300" dirty="0" err="1"/>
              <a:t>rect</a:t>
            </a:r>
            <a:r>
              <a:rPr lang="en-US" altLang="zh-CN" sz="2300" dirty="0"/>
              <a:t>(</a:t>
            </a:r>
            <a:r>
              <a:rPr lang="en-US" altLang="zh-CN" sz="2300" dirty="0" err="1"/>
              <a:t>x,y,w,h</a:t>
            </a:r>
            <a:r>
              <a:rPr lang="en-US" altLang="zh-CN" sz="2300" dirty="0"/>
              <a:t>): " &lt;&lt; </a:t>
            </a:r>
            <a:r>
              <a:rPr lang="en-US" altLang="zh-CN" sz="2300" dirty="0" err="1"/>
              <a:t>endl</a:t>
            </a:r>
            <a:r>
              <a:rPr lang="en-US" altLang="zh-CN" sz="2300" dirty="0"/>
              <a:t>;</a:t>
            </a:r>
          </a:p>
          <a:p>
            <a:pPr marL="477838" indent="-333375" eaLnBrk="1" hangingPunct="1">
              <a:spcBef>
                <a:spcPct val="0"/>
              </a:spcBef>
            </a:pPr>
            <a:r>
              <a:rPr lang="en-US" altLang="zh-CN" sz="2300" dirty="0"/>
              <a:t>	</a:t>
            </a:r>
            <a:r>
              <a:rPr lang="en-US" altLang="zh-CN" sz="2300" dirty="0" err="1"/>
              <a:t>cout</a:t>
            </a:r>
            <a:r>
              <a:rPr lang="en-US" altLang="zh-CN" sz="2300" dirty="0"/>
              <a:t> &lt;&lt; </a:t>
            </a:r>
            <a:r>
              <a:rPr lang="en-US" altLang="zh-CN" sz="2300" dirty="0" err="1"/>
              <a:t>rect.</a:t>
            </a:r>
            <a:r>
              <a:rPr lang="en-US" altLang="zh-CN" sz="2300" dirty="0" err="1">
                <a:solidFill>
                  <a:srgbClr val="0070C0"/>
                </a:solidFill>
              </a:rPr>
              <a:t>getX</a:t>
            </a:r>
            <a:r>
              <a:rPr lang="en-US" altLang="zh-CN" sz="2300" dirty="0"/>
              <a:t>() &lt;&lt;", "	//</a:t>
            </a:r>
            <a:r>
              <a:rPr lang="zh-CN" altLang="en-US" sz="2300" dirty="0"/>
              <a:t>输出矩形的特征参数</a:t>
            </a:r>
          </a:p>
          <a:p>
            <a:pPr marL="477838" indent="-333375" eaLnBrk="1" hangingPunct="1">
              <a:spcBef>
                <a:spcPct val="0"/>
              </a:spcBef>
            </a:pPr>
            <a:r>
              <a:rPr lang="zh-CN" altLang="en-US" sz="2300" dirty="0"/>
              <a:t>		</a:t>
            </a:r>
            <a:r>
              <a:rPr lang="en-US" altLang="zh-CN" sz="2300" dirty="0"/>
              <a:t>&lt;&lt; </a:t>
            </a:r>
            <a:r>
              <a:rPr lang="en-US" altLang="zh-CN" sz="2300" dirty="0" err="1"/>
              <a:t>rect.</a:t>
            </a:r>
            <a:r>
              <a:rPr lang="en-US" altLang="zh-CN" sz="2300" dirty="0" err="1">
                <a:solidFill>
                  <a:srgbClr val="0070C0"/>
                </a:solidFill>
              </a:rPr>
              <a:t>getY</a:t>
            </a:r>
            <a:r>
              <a:rPr lang="en-US" altLang="zh-CN" sz="2300" dirty="0"/>
              <a:t>() &lt;&lt; ", "</a:t>
            </a:r>
          </a:p>
          <a:p>
            <a:pPr marL="477838" indent="-333375" eaLnBrk="1" hangingPunct="1">
              <a:spcBef>
                <a:spcPct val="0"/>
              </a:spcBef>
            </a:pPr>
            <a:r>
              <a:rPr lang="en-US" altLang="zh-CN" sz="2300" dirty="0"/>
              <a:t>		&lt;&lt; </a:t>
            </a:r>
            <a:r>
              <a:rPr lang="en-US" altLang="zh-CN" sz="2300" dirty="0" err="1"/>
              <a:t>rect.</a:t>
            </a:r>
            <a:r>
              <a:rPr lang="en-US" altLang="zh-CN" sz="2300" dirty="0" err="1">
                <a:solidFill>
                  <a:srgbClr val="0070C0"/>
                </a:solidFill>
              </a:rPr>
              <a:t>getW</a:t>
            </a:r>
            <a:r>
              <a:rPr lang="en-US" altLang="zh-CN" sz="2300" dirty="0"/>
              <a:t>() &lt;&lt; ", "</a:t>
            </a:r>
          </a:p>
          <a:p>
            <a:pPr marL="477838" indent="-333375" eaLnBrk="1" hangingPunct="1">
              <a:spcBef>
                <a:spcPct val="0"/>
              </a:spcBef>
            </a:pPr>
            <a:r>
              <a:rPr lang="en-US" altLang="zh-CN" sz="2300" dirty="0"/>
              <a:t>		&lt;&lt; </a:t>
            </a:r>
            <a:r>
              <a:rPr lang="en-US" altLang="zh-CN" sz="2300" dirty="0" err="1"/>
              <a:t>rect.</a:t>
            </a:r>
            <a:r>
              <a:rPr lang="en-US" altLang="zh-CN" sz="2300" dirty="0" err="1">
                <a:solidFill>
                  <a:srgbClr val="0070C0"/>
                </a:solidFill>
              </a:rPr>
              <a:t>getH</a:t>
            </a:r>
            <a:r>
              <a:rPr lang="en-US" altLang="zh-CN" sz="2300" dirty="0"/>
              <a:t>() &lt;&lt; </a:t>
            </a:r>
            <a:r>
              <a:rPr lang="en-US" altLang="zh-CN" sz="2300" dirty="0" err="1"/>
              <a:t>endl</a:t>
            </a:r>
            <a:r>
              <a:rPr lang="en-US" altLang="zh-CN" sz="2300" dirty="0"/>
              <a:t>;</a:t>
            </a:r>
          </a:p>
          <a:p>
            <a:pPr marL="477838" indent="-333375" eaLnBrk="1" hangingPunct="1">
              <a:spcBef>
                <a:spcPct val="0"/>
              </a:spcBef>
            </a:pPr>
            <a:r>
              <a:rPr lang="en-US" altLang="zh-CN" sz="2300" dirty="0"/>
              <a:t>	return 0;</a:t>
            </a:r>
          </a:p>
          <a:p>
            <a:pPr marL="477838" indent="-333375" eaLnBrk="1" hangingPunct="1">
              <a:spcBef>
                <a:spcPct val="0"/>
              </a:spcBef>
            </a:pPr>
            <a:r>
              <a:rPr lang="en-US" altLang="zh-CN" sz="2300" dirty="0"/>
              <a:t>}</a:t>
            </a:r>
          </a:p>
          <a:p>
            <a:endParaRPr lang="zh-CN" altLang="en-US" sz="230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252314" y="-26590"/>
            <a:ext cx="8231267" cy="1066800"/>
          </a:xfrm>
        </p:spPr>
        <p:txBody>
          <a:bodyPr/>
          <a:lstStyle/>
          <a:p>
            <a:r>
              <a:rPr lang="zh-CN" altLang="en-US" dirty="0"/>
              <a:t>保护继承</a:t>
            </a:r>
            <a:r>
              <a:rPr lang="en-US" altLang="zh-CN" dirty="0"/>
              <a:t>(protected)</a:t>
            </a:r>
            <a:endParaRPr lang="zh-CN" altLang="en-US" dirty="0"/>
          </a:p>
        </p:txBody>
      </p:sp>
      <p:sp>
        <p:nvSpPr>
          <p:cNvPr id="3" name="内容占位符 2"/>
          <p:cNvSpPr>
            <a:spLocks noGrp="1"/>
          </p:cNvSpPr>
          <p:nvPr>
            <p:ph idx="1"/>
          </p:nvPr>
        </p:nvSpPr>
        <p:spPr>
          <a:xfrm>
            <a:off x="252314" y="1184227"/>
            <a:ext cx="8231267" cy="4513783"/>
          </a:xfrm>
        </p:spPr>
        <p:txBody>
          <a:bodyPr/>
          <a:lstStyle/>
          <a:p>
            <a:pPr eaLnBrk="1" hangingPunct="1">
              <a:spcAft>
                <a:spcPts val="1600"/>
              </a:spcAft>
            </a:pPr>
            <a:r>
              <a:rPr lang="zh-CN" altLang="en-US" sz="2400" dirty="0">
                <a:latin typeface="宋体" panose="02010600030101010101" pitchFamily="2" charset="-122"/>
              </a:rPr>
              <a:t>基类的</a:t>
            </a:r>
            <a:r>
              <a:rPr lang="en-US" altLang="zh-CN" sz="2400" dirty="0">
                <a:solidFill>
                  <a:srgbClr val="CE640C"/>
                </a:solidFill>
                <a:latin typeface="Times New Roman" panose="02020603050405020304" pitchFamily="18" charset="0"/>
                <a:cs typeface="Times New Roman" panose="02020603050405020304" pitchFamily="18" charset="0"/>
              </a:rPr>
              <a:t>public</a:t>
            </a:r>
            <a:r>
              <a:rPr lang="zh-CN" altLang="en-US" sz="2400" dirty="0">
                <a:latin typeface="宋体" panose="02010600030101010101" pitchFamily="2" charset="-122"/>
              </a:rPr>
              <a:t>和</a:t>
            </a:r>
            <a:r>
              <a:rPr lang="en-US" altLang="zh-CN" sz="2400" dirty="0">
                <a:solidFill>
                  <a:srgbClr val="CE640C"/>
                </a:solidFill>
                <a:latin typeface="Times New Roman" panose="02020603050405020304" pitchFamily="18" charset="0"/>
                <a:cs typeface="Times New Roman" panose="02020603050405020304" pitchFamily="18" charset="0"/>
              </a:rPr>
              <a:t>protected</a:t>
            </a:r>
            <a:r>
              <a:rPr lang="zh-CN" altLang="en-US" sz="2400" dirty="0">
                <a:latin typeface="宋体" panose="02010600030101010101" pitchFamily="2" charset="-122"/>
              </a:rPr>
              <a:t>成员都以</a:t>
            </a:r>
            <a:r>
              <a:rPr lang="en-US" altLang="zh-CN" sz="2400" u="sng" dirty="0">
                <a:solidFill>
                  <a:srgbClr val="CE640C"/>
                </a:solidFill>
                <a:latin typeface="Times New Roman" panose="02020603050405020304" pitchFamily="18" charset="0"/>
                <a:cs typeface="Times New Roman" panose="02020603050405020304" pitchFamily="18" charset="0"/>
              </a:rPr>
              <a:t>protected</a:t>
            </a:r>
            <a:r>
              <a:rPr lang="zh-CN" altLang="en-US" sz="2400" dirty="0">
                <a:latin typeface="宋体" panose="02010600030101010101" pitchFamily="2" charset="-122"/>
              </a:rPr>
              <a:t>身份出现在派生类中，但基类的</a:t>
            </a:r>
            <a:r>
              <a:rPr lang="en-US" altLang="zh-CN" sz="2400" dirty="0">
                <a:solidFill>
                  <a:srgbClr val="00B050"/>
                </a:solidFill>
                <a:latin typeface="Times New Roman" panose="02020603050405020304" pitchFamily="18" charset="0"/>
                <a:cs typeface="Times New Roman" panose="02020603050405020304" pitchFamily="18" charset="0"/>
              </a:rPr>
              <a:t>private</a:t>
            </a:r>
            <a:r>
              <a:rPr lang="zh-CN" altLang="en-US" sz="2400" dirty="0">
                <a:latin typeface="宋体" panose="02010600030101010101" pitchFamily="2" charset="-122"/>
              </a:rPr>
              <a:t>成员</a:t>
            </a:r>
            <a:r>
              <a:rPr lang="zh-CN" altLang="en-US" sz="2400" dirty="0">
                <a:solidFill>
                  <a:srgbClr val="00B050"/>
                </a:solidFill>
                <a:latin typeface="宋体" panose="02010600030101010101" pitchFamily="2" charset="-122"/>
              </a:rPr>
              <a:t>不可直接访问</a:t>
            </a:r>
            <a:r>
              <a:rPr lang="zh-CN" altLang="en-US" sz="2400" dirty="0">
                <a:latin typeface="宋体" panose="02010600030101010101" pitchFamily="2" charset="-122"/>
              </a:rPr>
              <a:t>。</a:t>
            </a:r>
          </a:p>
          <a:p>
            <a:pPr eaLnBrk="1" hangingPunct="1">
              <a:spcAft>
                <a:spcPts val="1600"/>
              </a:spcAft>
            </a:pPr>
            <a:r>
              <a:rPr lang="zh-CN" altLang="en-US" sz="2400" dirty="0">
                <a:latin typeface="宋体" panose="02010600030101010101" pitchFamily="2" charset="-122"/>
              </a:rPr>
              <a:t>派生类中的成员函数可以直接访问基类中的</a:t>
            </a:r>
            <a:r>
              <a:rPr lang="en-US" altLang="zh-CN" sz="2400" dirty="0">
                <a:solidFill>
                  <a:srgbClr val="CE640C"/>
                </a:solidFill>
                <a:latin typeface="Times New Roman" panose="02020603050405020304" pitchFamily="18" charset="0"/>
                <a:cs typeface="Times New Roman" panose="02020603050405020304" pitchFamily="18" charset="0"/>
              </a:rPr>
              <a:t>public</a:t>
            </a:r>
            <a:r>
              <a:rPr lang="zh-CN" altLang="en-US" sz="2400" dirty="0">
                <a:latin typeface="宋体" panose="02010600030101010101" pitchFamily="2" charset="-122"/>
              </a:rPr>
              <a:t>和</a:t>
            </a:r>
            <a:r>
              <a:rPr lang="en-US" altLang="zh-CN" sz="2400" dirty="0">
                <a:solidFill>
                  <a:srgbClr val="CE640C"/>
                </a:solidFill>
                <a:latin typeface="Times New Roman" panose="02020603050405020304" pitchFamily="18" charset="0"/>
                <a:cs typeface="Times New Roman" panose="02020603050405020304" pitchFamily="18" charset="0"/>
              </a:rPr>
              <a:t>protected</a:t>
            </a:r>
            <a:r>
              <a:rPr lang="zh-CN" altLang="en-US" sz="2400" dirty="0">
                <a:latin typeface="宋体" panose="02010600030101010101" pitchFamily="2" charset="-122"/>
              </a:rPr>
              <a:t>成员，但不能直接访问基类的</a:t>
            </a:r>
            <a:r>
              <a:rPr lang="en-US" altLang="zh-CN" sz="2400" dirty="0">
                <a:solidFill>
                  <a:srgbClr val="00B050"/>
                </a:solidFill>
                <a:latin typeface="Times New Roman" panose="02020603050405020304" pitchFamily="18" charset="0"/>
                <a:cs typeface="Times New Roman" panose="02020603050405020304" pitchFamily="18" charset="0"/>
              </a:rPr>
              <a:t>private</a:t>
            </a:r>
            <a:r>
              <a:rPr lang="zh-CN" altLang="en-US" sz="2400" dirty="0">
                <a:latin typeface="宋体" panose="02010600030101010101" pitchFamily="2" charset="-122"/>
              </a:rPr>
              <a:t>成员。</a:t>
            </a:r>
          </a:p>
          <a:p>
            <a:pPr eaLnBrk="1" hangingPunct="1">
              <a:spcAft>
                <a:spcPts val="1600"/>
              </a:spcAft>
            </a:pPr>
            <a:r>
              <a:rPr lang="zh-CN" altLang="en-US" sz="2400" dirty="0">
                <a:latin typeface="宋体" panose="02010600030101010101" pitchFamily="2" charset="-122"/>
              </a:rPr>
              <a:t>通过派生类的对象不能直接访问从基类继承的任何成员</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252314" y="9450"/>
            <a:ext cx="8231267" cy="1066800"/>
          </a:xfrm>
        </p:spPr>
        <p:txBody>
          <a:bodyPr/>
          <a:lstStyle/>
          <a:p>
            <a:r>
              <a:rPr lang="en-US" altLang="zh-CN" dirty="0"/>
              <a:t>protected </a:t>
            </a:r>
            <a:r>
              <a:rPr lang="zh-CN" altLang="en-US" dirty="0"/>
              <a:t>成员的特点与作用</a:t>
            </a:r>
          </a:p>
        </p:txBody>
      </p:sp>
      <p:sp>
        <p:nvSpPr>
          <p:cNvPr id="28675" name="内容占位符 2"/>
          <p:cNvSpPr>
            <a:spLocks noGrp="1"/>
          </p:cNvSpPr>
          <p:nvPr>
            <p:ph idx="1"/>
          </p:nvPr>
        </p:nvSpPr>
        <p:spPr>
          <a:xfrm>
            <a:off x="252314" y="1220267"/>
            <a:ext cx="8231267" cy="4513783"/>
          </a:xfrm>
        </p:spPr>
        <p:txBody>
          <a:bodyPr/>
          <a:lstStyle/>
          <a:p>
            <a:r>
              <a:rPr lang="zh-CN" altLang="en-US" sz="2400"/>
              <a:t>对建立其所在类对象的模块来说，它与 </a:t>
            </a:r>
            <a:r>
              <a:rPr lang="en-US" altLang="zh-CN" sz="2400"/>
              <a:t>private </a:t>
            </a:r>
            <a:r>
              <a:rPr lang="zh-CN" altLang="en-US" sz="2400"/>
              <a:t>成员的性质相同。</a:t>
            </a:r>
          </a:p>
          <a:p>
            <a:r>
              <a:rPr lang="zh-CN" altLang="en-US" sz="2400"/>
              <a:t>对于其派生类来说，它与 </a:t>
            </a:r>
            <a:r>
              <a:rPr lang="en-US" altLang="zh-CN" sz="2400"/>
              <a:t>public </a:t>
            </a:r>
            <a:r>
              <a:rPr lang="zh-CN" altLang="en-US" sz="2400"/>
              <a:t>成员的性质相同。</a:t>
            </a:r>
          </a:p>
          <a:p>
            <a:r>
              <a:rPr lang="zh-CN" altLang="en-US" sz="2400"/>
              <a:t>既实现了数据隐藏，又方便继承，实现代码重用。</a:t>
            </a:r>
          </a:p>
          <a:p>
            <a:endParaRPr lang="zh-CN" altLang="en-US" sz="2400"/>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7B9238-896B-24C3-DACA-D931839E1266}"/>
              </a:ext>
            </a:extLst>
          </p:cNvPr>
          <p:cNvSpPr>
            <a:spLocks noGrp="1"/>
          </p:cNvSpPr>
          <p:nvPr>
            <p:ph type="title"/>
          </p:nvPr>
        </p:nvSpPr>
        <p:spPr>
          <a:xfrm>
            <a:off x="396330" y="189434"/>
            <a:ext cx="8231267" cy="1066800"/>
          </a:xfrm>
        </p:spPr>
        <p:txBody>
          <a:bodyPr/>
          <a:lstStyle/>
          <a:p>
            <a:r>
              <a:rPr lang="zh-CN" altLang="en-US" dirty="0"/>
              <a:t>课堂小测</a:t>
            </a:r>
          </a:p>
        </p:txBody>
      </p:sp>
      <p:sp>
        <p:nvSpPr>
          <p:cNvPr id="3" name="内容占位符 2">
            <a:extLst>
              <a:ext uri="{FF2B5EF4-FFF2-40B4-BE49-F238E27FC236}">
                <a16:creationId xmlns:a16="http://schemas.microsoft.com/office/drawing/2014/main" id="{C7C21A92-7A88-7970-9262-0FAD31C6E036}"/>
              </a:ext>
            </a:extLst>
          </p:cNvPr>
          <p:cNvSpPr>
            <a:spLocks noGrp="1"/>
          </p:cNvSpPr>
          <p:nvPr>
            <p:ph idx="1"/>
          </p:nvPr>
        </p:nvSpPr>
        <p:spPr>
          <a:xfrm>
            <a:off x="396330" y="1400251"/>
            <a:ext cx="8231267" cy="4513783"/>
          </a:xfrm>
        </p:spPr>
        <p:txBody>
          <a:bodyPr/>
          <a:lstStyle/>
          <a:p>
            <a:pPr algn="l"/>
            <a:r>
              <a:rPr lang="zh-CN" altLang="en-US" sz="2600" b="0" i="0" dirty="0">
                <a:solidFill>
                  <a:srgbClr val="333333"/>
                </a:solidFill>
                <a:effectLst/>
                <a:latin typeface="-apple-system"/>
              </a:rPr>
              <a:t>下列关于派生类的叙述中，错误的是</a:t>
            </a:r>
          </a:p>
          <a:p>
            <a:pPr marL="146050" indent="0" algn="l">
              <a:buNone/>
            </a:pPr>
            <a:r>
              <a:rPr lang="en-US" altLang="zh-CN" sz="2600" b="0" i="0" dirty="0">
                <a:solidFill>
                  <a:srgbClr val="1769FE"/>
                </a:solidFill>
                <a:effectLst/>
                <a:latin typeface="-apple-system"/>
              </a:rPr>
              <a:t>     A </a:t>
            </a:r>
            <a:r>
              <a:rPr lang="zh-CN" altLang="en-US" sz="2600" b="0" i="0" dirty="0">
                <a:solidFill>
                  <a:srgbClr val="333333"/>
                </a:solidFill>
                <a:effectLst/>
                <a:latin typeface="-apple-system"/>
              </a:rPr>
              <a:t>派生类至少要有一个基类</a:t>
            </a:r>
          </a:p>
          <a:p>
            <a:pPr marL="146050" indent="0" algn="l">
              <a:buNone/>
            </a:pPr>
            <a:r>
              <a:rPr lang="en-US" altLang="zh-CN" sz="2600" b="0" i="0" dirty="0">
                <a:solidFill>
                  <a:srgbClr val="1769FE"/>
                </a:solidFill>
                <a:effectLst/>
                <a:latin typeface="-apple-system"/>
              </a:rPr>
              <a:t>     B </a:t>
            </a:r>
            <a:r>
              <a:rPr lang="zh-CN" altLang="en-US" sz="2600" b="0" i="0" dirty="0">
                <a:solidFill>
                  <a:srgbClr val="333333"/>
                </a:solidFill>
                <a:effectLst/>
                <a:latin typeface="-apple-system"/>
              </a:rPr>
              <a:t>派生类中包括了从基类继承的成员</a:t>
            </a:r>
          </a:p>
          <a:p>
            <a:pPr marL="146050" indent="0" algn="l">
              <a:buNone/>
            </a:pPr>
            <a:r>
              <a:rPr lang="en-US" altLang="zh-CN" sz="2600" b="0" i="0" dirty="0">
                <a:solidFill>
                  <a:srgbClr val="1769FE"/>
                </a:solidFill>
                <a:effectLst/>
                <a:latin typeface="-apple-system"/>
              </a:rPr>
              <a:t>     C </a:t>
            </a:r>
            <a:r>
              <a:rPr lang="zh-CN" altLang="en-US" sz="2600" b="0" i="0" dirty="0">
                <a:solidFill>
                  <a:srgbClr val="333333"/>
                </a:solidFill>
                <a:effectLst/>
                <a:latin typeface="-apple-system"/>
              </a:rPr>
              <a:t>一个派生类可以作为另一个派生类的基类</a:t>
            </a:r>
          </a:p>
          <a:p>
            <a:pPr marL="146050" indent="0" algn="l">
              <a:buNone/>
            </a:pPr>
            <a:r>
              <a:rPr lang="en-US" altLang="zh-CN" sz="2600" b="0" i="0" dirty="0">
                <a:solidFill>
                  <a:srgbClr val="FFFFFF"/>
                </a:solidFill>
                <a:effectLst/>
                <a:latin typeface="-apple-system"/>
              </a:rPr>
              <a:t>     </a:t>
            </a:r>
            <a:r>
              <a:rPr lang="en-US" altLang="zh-CN" sz="2600" dirty="0">
                <a:solidFill>
                  <a:srgbClr val="1769FE"/>
                </a:solidFill>
                <a:latin typeface="-apple-system"/>
              </a:rPr>
              <a:t>D </a:t>
            </a:r>
            <a:r>
              <a:rPr lang="zh-CN" altLang="en-US" sz="2600" b="0" i="0" dirty="0">
                <a:solidFill>
                  <a:srgbClr val="333333"/>
                </a:solidFill>
                <a:effectLst/>
                <a:latin typeface="-apple-system"/>
              </a:rPr>
              <a:t>基类成员被派生类继承以后访问权限保持不变</a:t>
            </a:r>
          </a:p>
          <a:p>
            <a:pPr marL="146050" indent="0">
              <a:buNone/>
            </a:pPr>
            <a:endParaRPr lang="zh-CN" altLang="en-US" sz="2600" dirty="0"/>
          </a:p>
        </p:txBody>
      </p:sp>
      <p:sp>
        <p:nvSpPr>
          <p:cNvPr id="4" name="灯片编号占位符 3">
            <a:extLst>
              <a:ext uri="{FF2B5EF4-FFF2-40B4-BE49-F238E27FC236}">
                <a16:creationId xmlns:a16="http://schemas.microsoft.com/office/drawing/2014/main" id="{755A1AAC-6BE4-5D15-E1C2-DA4361662823}"/>
              </a:ext>
            </a:extLst>
          </p:cNvPr>
          <p:cNvSpPr>
            <a:spLocks noGrp="1"/>
          </p:cNvSpPr>
          <p:nvPr>
            <p:ph type="sldNum" sz="quarter" idx="4"/>
          </p:nvPr>
        </p:nvSpPr>
        <p:spPr/>
        <p:txBody>
          <a:bodyPr/>
          <a:lstStyle/>
          <a:p>
            <a:fld id="{B6725A2D-64D5-43E0-9E25-6A4CEDC0863C}" type="slidenum">
              <a:rPr lang="zh-CN" altLang="en-US" smtClean="0"/>
              <a:pPr/>
              <a:t>26</a:t>
            </a:fld>
            <a:endParaRPr lang="zh-CN" altLang="en-US"/>
          </a:p>
        </p:txBody>
      </p:sp>
    </p:spTree>
    <p:extLst>
      <p:ext uri="{BB962C8B-B14F-4D97-AF65-F5344CB8AC3E}">
        <p14:creationId xmlns:p14="http://schemas.microsoft.com/office/powerpoint/2010/main" val="824485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类型兼容规则</a:t>
            </a:r>
          </a:p>
        </p:txBody>
      </p:sp>
      <p:sp>
        <p:nvSpPr>
          <p:cNvPr id="3" name="文本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4"/>
          </p:nvPr>
        </p:nvSpPr>
        <p:spPr>
          <a:xfrm>
            <a:off x="9376570" y="1588"/>
            <a:ext cx="1016000" cy="366712"/>
          </a:xfrm>
          <a:prstGeom prst="rect">
            <a:avLst/>
          </a:prstGeom>
        </p:spPr>
        <p:txBody>
          <a:bodyPr/>
          <a:lstStyle/>
          <a:p>
            <a:fld id="{D649789B-3D0D-4D54-8CEA-53DEDEB397EB}" type="slidenum">
              <a:rPr lang="en-US" altLang="zh-CN" smtClean="0"/>
              <a:pPr/>
              <a:t>27</a:t>
            </a:fld>
            <a:endParaRPr lang="en-US" altLang="zh-CN"/>
          </a:p>
        </p:txBody>
      </p:sp>
    </p:spTree>
    <p:extLst>
      <p:ext uri="{BB962C8B-B14F-4D97-AF65-F5344CB8AC3E}">
        <p14:creationId xmlns:p14="http://schemas.microsoft.com/office/powerpoint/2010/main" val="1195981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324322" y="117426"/>
            <a:ext cx="8231267" cy="1066800"/>
          </a:xfrm>
        </p:spPr>
        <p:txBody>
          <a:bodyPr/>
          <a:lstStyle/>
          <a:p>
            <a:r>
              <a:rPr lang="zh-CN" altLang="en-US" dirty="0"/>
              <a:t>类型转换</a:t>
            </a:r>
          </a:p>
        </p:txBody>
      </p:sp>
      <p:sp>
        <p:nvSpPr>
          <p:cNvPr id="33795" name="内容占位符 2"/>
          <p:cNvSpPr>
            <a:spLocks noGrp="1"/>
          </p:cNvSpPr>
          <p:nvPr>
            <p:ph idx="1"/>
          </p:nvPr>
        </p:nvSpPr>
        <p:spPr>
          <a:xfrm>
            <a:off x="252314" y="1328243"/>
            <a:ext cx="8568952" cy="4513783"/>
          </a:xfrm>
        </p:spPr>
        <p:txBody>
          <a:bodyPr/>
          <a:lstStyle/>
          <a:p>
            <a:r>
              <a:rPr lang="zh-CN" altLang="en-US" sz="2400" dirty="0"/>
              <a:t>一个</a:t>
            </a:r>
            <a:r>
              <a:rPr lang="zh-CN" altLang="en-US" sz="2400" dirty="0">
                <a:solidFill>
                  <a:srgbClr val="7030A0"/>
                </a:solidFill>
              </a:rPr>
              <a:t>公有</a:t>
            </a:r>
            <a:r>
              <a:rPr lang="zh-CN" altLang="en-US" sz="2400" dirty="0"/>
              <a:t>派生类的对象在使用上可以被当作基类的对象，反之则不可（向上转型）。具体表现在：</a:t>
            </a:r>
          </a:p>
          <a:p>
            <a:pPr lvl="1"/>
            <a:r>
              <a:rPr lang="zh-CN" altLang="en-US" sz="2400" dirty="0"/>
              <a:t>派生类的对象可以隐含转换为基类对象。</a:t>
            </a:r>
          </a:p>
          <a:p>
            <a:pPr lvl="1"/>
            <a:r>
              <a:rPr lang="zh-CN" altLang="en-US" sz="2400" dirty="0"/>
              <a:t>派生类的对象可以初始化基类的引用。</a:t>
            </a:r>
          </a:p>
          <a:p>
            <a:pPr lvl="1"/>
            <a:r>
              <a:rPr lang="zh-CN" altLang="en-US" sz="2400" dirty="0"/>
              <a:t>派生类的指针可以隐含转换为基类的指针。</a:t>
            </a:r>
          </a:p>
          <a:p>
            <a:r>
              <a:rPr lang="zh-CN" altLang="en-US" sz="2400" dirty="0"/>
              <a:t>在替代之后，派生类对象可以作为基类的对象使用，通过对象名、指针</a:t>
            </a:r>
            <a:r>
              <a:rPr lang="zh-CN" altLang="en-US" sz="2400" dirty="0">
                <a:solidFill>
                  <a:srgbClr val="0070C0"/>
                </a:solidFill>
              </a:rPr>
              <a:t>只能使用</a:t>
            </a:r>
            <a:r>
              <a:rPr lang="zh-CN" altLang="en-US" sz="2400" dirty="0"/>
              <a:t>从基类继承的成员</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28</a:t>
            </a:fld>
            <a:endParaRPr lang="zh-CN" altLang="en-US"/>
          </a:p>
        </p:txBody>
      </p:sp>
    </p:spTree>
    <p:extLst>
      <p:ext uri="{BB962C8B-B14F-4D97-AF65-F5344CB8AC3E}">
        <p14:creationId xmlns:p14="http://schemas.microsoft.com/office/powerpoint/2010/main" val="767906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标题 1"/>
          <p:cNvSpPr>
            <a:spLocks noGrp="1"/>
          </p:cNvSpPr>
          <p:nvPr>
            <p:ph type="title"/>
          </p:nvPr>
        </p:nvSpPr>
        <p:spPr>
          <a:xfrm>
            <a:off x="4825351" y="33255"/>
            <a:ext cx="4320237" cy="864096"/>
          </a:xfrm>
        </p:spPr>
        <p:txBody>
          <a:bodyPr/>
          <a:lstStyle/>
          <a:p>
            <a:r>
              <a:rPr lang="zh-CN" altLang="en-US" sz="3000" dirty="0">
                <a:solidFill>
                  <a:schemeClr val="accent3"/>
                </a:solidFill>
              </a:rPr>
              <a:t>例</a:t>
            </a:r>
            <a:r>
              <a:rPr lang="en-US" altLang="zh-CN" sz="3000" dirty="0">
                <a:solidFill>
                  <a:schemeClr val="accent3"/>
                </a:solidFill>
              </a:rPr>
              <a:t>7-3 </a:t>
            </a:r>
            <a:r>
              <a:rPr lang="zh-CN" altLang="en-US" sz="3000" dirty="0">
                <a:solidFill>
                  <a:schemeClr val="accent3"/>
                </a:solidFill>
              </a:rPr>
              <a:t>类型转换规则举例</a:t>
            </a:r>
          </a:p>
        </p:txBody>
      </p:sp>
      <p:sp>
        <p:nvSpPr>
          <p:cNvPr id="34820" name="内容占位符 2"/>
          <p:cNvSpPr>
            <a:spLocks noGrp="1"/>
          </p:cNvSpPr>
          <p:nvPr>
            <p:ph idx="1"/>
          </p:nvPr>
        </p:nvSpPr>
        <p:spPr>
          <a:xfrm>
            <a:off x="209149" y="189434"/>
            <a:ext cx="9232404" cy="5305871"/>
          </a:xfrm>
        </p:spPr>
        <p:txBody>
          <a:bodyPr/>
          <a:lstStyle/>
          <a:p>
            <a:pPr>
              <a:spcBef>
                <a:spcPts val="0"/>
              </a:spcBef>
            </a:pPr>
            <a:r>
              <a:rPr lang="en-US" altLang="zh-CN" sz="2000" dirty="0"/>
              <a:t>#include &lt;iostream&gt;</a:t>
            </a:r>
          </a:p>
          <a:p>
            <a:pPr>
              <a:spcBef>
                <a:spcPts val="0"/>
              </a:spcBef>
            </a:pPr>
            <a:r>
              <a:rPr lang="en-US" altLang="zh-CN" sz="2000" dirty="0"/>
              <a:t>using namespace std;</a:t>
            </a:r>
          </a:p>
          <a:p>
            <a:pPr>
              <a:spcBef>
                <a:spcPts val="0"/>
              </a:spcBef>
            </a:pPr>
            <a:r>
              <a:rPr lang="en-US" altLang="zh-CN" sz="2000" dirty="0"/>
              <a:t>class Base1 { //</a:t>
            </a:r>
            <a:r>
              <a:rPr lang="zh-CN" altLang="en-US" sz="2000" dirty="0"/>
              <a:t>基类</a:t>
            </a:r>
            <a:r>
              <a:rPr lang="en-US" altLang="zh-CN" sz="2000" dirty="0"/>
              <a:t>Base1</a:t>
            </a:r>
            <a:r>
              <a:rPr lang="zh-CN" altLang="en-US" sz="2000" dirty="0"/>
              <a:t>定义</a:t>
            </a:r>
          </a:p>
          <a:p>
            <a:pPr>
              <a:spcBef>
                <a:spcPts val="0"/>
              </a:spcBef>
            </a:pPr>
            <a:r>
              <a:rPr lang="en-US" altLang="zh-CN" sz="2000" dirty="0"/>
              <a:t>public:</a:t>
            </a:r>
          </a:p>
          <a:p>
            <a:pPr>
              <a:spcBef>
                <a:spcPts val="0"/>
              </a:spcBef>
            </a:pPr>
            <a:r>
              <a:rPr lang="en-US" altLang="zh-CN" sz="2000" dirty="0"/>
              <a:t>	void display() const {</a:t>
            </a:r>
            <a:r>
              <a:rPr lang="en-US" altLang="zh-CN" sz="2000" dirty="0" err="1"/>
              <a:t>cout</a:t>
            </a:r>
            <a:r>
              <a:rPr lang="en-US" altLang="zh-CN" sz="2000" dirty="0"/>
              <a:t> &lt;&lt; "Base1::display()" &lt;&lt; </a:t>
            </a:r>
            <a:r>
              <a:rPr lang="en-US" altLang="zh-CN" sz="2000" dirty="0" err="1"/>
              <a:t>endl</a:t>
            </a:r>
            <a:r>
              <a:rPr lang="en-US" altLang="zh-CN" sz="2000" dirty="0"/>
              <a:t>; }</a:t>
            </a:r>
          </a:p>
          <a:p>
            <a:pPr>
              <a:spcBef>
                <a:spcPts val="0"/>
              </a:spcBef>
            </a:pPr>
            <a:r>
              <a:rPr lang="en-US" altLang="zh-CN" sz="2000" dirty="0"/>
              <a:t>};</a:t>
            </a:r>
          </a:p>
          <a:p>
            <a:pPr>
              <a:spcBef>
                <a:spcPts val="0"/>
              </a:spcBef>
            </a:pPr>
            <a:endParaRPr lang="en-US" altLang="zh-CN" sz="2000" dirty="0"/>
          </a:p>
          <a:p>
            <a:pPr>
              <a:spcBef>
                <a:spcPts val="0"/>
              </a:spcBef>
            </a:pPr>
            <a:r>
              <a:rPr lang="en-US" altLang="zh-CN" sz="2000" dirty="0"/>
              <a:t>class Base2: public Base1 { //</a:t>
            </a:r>
            <a:r>
              <a:rPr lang="zh-CN" altLang="en-US" sz="2000" dirty="0"/>
              <a:t>公有派生类</a:t>
            </a:r>
            <a:r>
              <a:rPr lang="en-US" altLang="zh-CN" sz="2000" dirty="0"/>
              <a:t>Base2</a:t>
            </a:r>
            <a:r>
              <a:rPr lang="zh-CN" altLang="en-US" sz="2000" dirty="0"/>
              <a:t>定义</a:t>
            </a:r>
          </a:p>
          <a:p>
            <a:pPr>
              <a:spcBef>
                <a:spcPts val="0"/>
              </a:spcBef>
            </a:pPr>
            <a:r>
              <a:rPr lang="en-US" altLang="zh-CN" sz="2000" dirty="0"/>
              <a:t>public:</a:t>
            </a:r>
          </a:p>
          <a:p>
            <a:pPr>
              <a:spcBef>
                <a:spcPts val="0"/>
              </a:spcBef>
            </a:pPr>
            <a:r>
              <a:rPr lang="en-US" altLang="zh-CN" sz="2000" dirty="0"/>
              <a:t>	void display() const {</a:t>
            </a:r>
            <a:r>
              <a:rPr lang="en-US" altLang="zh-CN" sz="2000" dirty="0" err="1"/>
              <a:t>cout</a:t>
            </a:r>
            <a:r>
              <a:rPr lang="en-US" altLang="zh-CN" sz="2000" dirty="0"/>
              <a:t> &lt;&lt; "Base2::display()" &lt;&lt; </a:t>
            </a:r>
            <a:r>
              <a:rPr lang="en-US" altLang="zh-CN" sz="2000" dirty="0" err="1"/>
              <a:t>endl</a:t>
            </a:r>
            <a:r>
              <a:rPr lang="en-US" altLang="zh-CN" sz="2000" dirty="0"/>
              <a:t>; }</a:t>
            </a:r>
          </a:p>
          <a:p>
            <a:pPr>
              <a:spcBef>
                <a:spcPts val="0"/>
              </a:spcBef>
            </a:pPr>
            <a:r>
              <a:rPr lang="en-US" altLang="zh-CN" sz="2000" dirty="0"/>
              <a:t>};</a:t>
            </a:r>
          </a:p>
          <a:p>
            <a:pPr>
              <a:spcBef>
                <a:spcPts val="0"/>
              </a:spcBef>
            </a:pPr>
            <a:endParaRPr lang="en-US" altLang="zh-CN" sz="2000" dirty="0"/>
          </a:p>
          <a:p>
            <a:pPr>
              <a:spcBef>
                <a:spcPts val="0"/>
              </a:spcBef>
            </a:pPr>
            <a:r>
              <a:rPr lang="en-US" altLang="zh-CN" sz="2000" dirty="0"/>
              <a:t>class Derived: public Base2 { //</a:t>
            </a:r>
            <a:r>
              <a:rPr lang="zh-CN" altLang="en-US" sz="2000" dirty="0"/>
              <a:t>公有派生类</a:t>
            </a:r>
            <a:r>
              <a:rPr lang="en-US" altLang="zh-CN" sz="2000" dirty="0"/>
              <a:t>Derived</a:t>
            </a:r>
            <a:r>
              <a:rPr lang="zh-CN" altLang="en-US" sz="2000" dirty="0"/>
              <a:t>定义</a:t>
            </a:r>
          </a:p>
          <a:p>
            <a:pPr>
              <a:spcBef>
                <a:spcPts val="0"/>
              </a:spcBef>
            </a:pPr>
            <a:r>
              <a:rPr lang="en-US" altLang="zh-CN" sz="2000" dirty="0"/>
              <a:t>public:</a:t>
            </a:r>
          </a:p>
          <a:p>
            <a:pPr>
              <a:spcBef>
                <a:spcPts val="0"/>
              </a:spcBef>
            </a:pPr>
            <a:r>
              <a:rPr lang="en-US" altLang="zh-CN" sz="2000" dirty="0"/>
              <a:t>	void display() const {	</a:t>
            </a:r>
            <a:r>
              <a:rPr lang="en-US" altLang="zh-CN" sz="2000" dirty="0" err="1"/>
              <a:t>cout</a:t>
            </a:r>
            <a:r>
              <a:rPr lang="en-US" altLang="zh-CN" sz="2000" dirty="0"/>
              <a:t> &lt;&lt; "Derived::display()" &lt;&lt; </a:t>
            </a:r>
            <a:r>
              <a:rPr lang="en-US" altLang="zh-CN" sz="2000" dirty="0" err="1"/>
              <a:t>endl</a:t>
            </a:r>
            <a:r>
              <a:rPr lang="en-US" altLang="zh-CN" sz="2000" dirty="0"/>
              <a:t>; }</a:t>
            </a:r>
          </a:p>
          <a:p>
            <a:pPr>
              <a:spcBef>
                <a:spcPts val="0"/>
              </a:spcBef>
            </a:pPr>
            <a:r>
              <a:rPr lang="en-US" altLang="zh-CN" sz="2000" dirty="0"/>
              <a:t>};</a:t>
            </a:r>
          </a:p>
          <a:p>
            <a:pPr>
              <a:spcBef>
                <a:spcPts val="0"/>
              </a:spcBef>
            </a:pPr>
            <a:endParaRPr lang="en-US" altLang="zh-CN" sz="2000" dirty="0"/>
          </a:p>
        </p:txBody>
      </p:sp>
    </p:spTree>
    <p:extLst>
      <p:ext uri="{BB962C8B-B14F-4D97-AF65-F5344CB8AC3E}">
        <p14:creationId xmlns:p14="http://schemas.microsoft.com/office/powerpoint/2010/main" val="390583842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标题 1"/>
          <p:cNvSpPr>
            <a:spLocks noGrp="1"/>
          </p:cNvSpPr>
          <p:nvPr>
            <p:ph type="title"/>
          </p:nvPr>
        </p:nvSpPr>
        <p:spPr>
          <a:xfrm>
            <a:off x="252314" y="-37915"/>
            <a:ext cx="8231267" cy="1066800"/>
          </a:xfrm>
        </p:spPr>
        <p:txBody>
          <a:bodyPr/>
          <a:lstStyle/>
          <a:p>
            <a:r>
              <a:rPr lang="zh-CN" altLang="en-US" dirty="0"/>
              <a:t>公有单继承举例</a:t>
            </a:r>
          </a:p>
        </p:txBody>
      </p:sp>
      <p:sp>
        <p:nvSpPr>
          <p:cNvPr id="20485" name="内容占位符 2"/>
          <p:cNvSpPr>
            <a:spLocks noGrp="1"/>
          </p:cNvSpPr>
          <p:nvPr>
            <p:ph idx="1"/>
          </p:nvPr>
        </p:nvSpPr>
        <p:spPr>
          <a:xfrm>
            <a:off x="252314" y="909514"/>
            <a:ext cx="8231267" cy="4513783"/>
          </a:xfrm>
        </p:spPr>
        <p:txBody>
          <a:bodyPr/>
          <a:lstStyle/>
          <a:p>
            <a:pPr>
              <a:lnSpc>
                <a:spcPct val="130000"/>
              </a:lnSpc>
            </a:pPr>
            <a:r>
              <a:rPr lang="zh-CN" altLang="en-US" sz="2400" dirty="0"/>
              <a:t>设计一个汽车类</a:t>
            </a:r>
            <a:r>
              <a:rPr lang="en-US" altLang="zh-CN" sz="2400" dirty="0"/>
              <a:t>Vehicle</a:t>
            </a:r>
            <a:r>
              <a:rPr lang="zh-CN" altLang="en-US" sz="2400" dirty="0"/>
              <a:t>，包含的数据成员有：车轮个数</a:t>
            </a:r>
            <a:r>
              <a:rPr lang="en-US" altLang="zh-CN" sz="2400" dirty="0"/>
              <a:t>wheels</a:t>
            </a:r>
            <a:r>
              <a:rPr lang="zh-CN" altLang="en-US" sz="2400" dirty="0"/>
              <a:t>和车重</a:t>
            </a:r>
            <a:r>
              <a:rPr lang="en-US" altLang="zh-CN" sz="2400" dirty="0"/>
              <a:t>weight</a:t>
            </a:r>
            <a:r>
              <a:rPr lang="zh-CN" altLang="en-US" sz="2400" dirty="0"/>
              <a:t>。</a:t>
            </a:r>
            <a:endParaRPr lang="en-US" altLang="zh-CN" sz="2400" dirty="0"/>
          </a:p>
          <a:p>
            <a:pPr>
              <a:lnSpc>
                <a:spcPct val="130000"/>
              </a:lnSpc>
            </a:pPr>
            <a:r>
              <a:rPr lang="zh-CN" altLang="en-US" sz="2400" dirty="0"/>
              <a:t>小车类</a:t>
            </a:r>
            <a:r>
              <a:rPr lang="en-US" altLang="zh-CN" sz="2400" dirty="0"/>
              <a:t>Car</a:t>
            </a:r>
            <a:r>
              <a:rPr lang="zh-CN" altLang="en-US" sz="2400" dirty="0"/>
              <a:t>继承汽车类</a:t>
            </a:r>
            <a:r>
              <a:rPr lang="en-US" altLang="zh-CN" sz="2400" dirty="0"/>
              <a:t>Vehicle </a:t>
            </a:r>
            <a:r>
              <a:rPr lang="zh-CN" altLang="en-US" sz="2400" dirty="0"/>
              <a:t>，其中包含的新属性为载人数</a:t>
            </a:r>
            <a:r>
              <a:rPr lang="en-US" altLang="zh-CN" sz="2400" dirty="0"/>
              <a:t>passenger</a:t>
            </a:r>
            <a:r>
              <a:rPr lang="zh-CN" altLang="en-US" sz="2400" dirty="0"/>
              <a:t>。</a:t>
            </a:r>
            <a:endParaRPr lang="en-US" altLang="zh-CN" sz="2400" dirty="0"/>
          </a:p>
          <a:p>
            <a:pPr>
              <a:lnSpc>
                <a:spcPct val="130000"/>
              </a:lnSpc>
            </a:pPr>
            <a:r>
              <a:rPr lang="zh-CN" altLang="en-US" sz="2400" dirty="0"/>
              <a:t>卡车类</a:t>
            </a:r>
            <a:r>
              <a:rPr lang="en-US" altLang="zh-CN" sz="2400" dirty="0"/>
              <a:t>Truck</a:t>
            </a:r>
            <a:r>
              <a:rPr lang="zh-CN" altLang="en-US" sz="2400" dirty="0"/>
              <a:t>也是</a:t>
            </a:r>
            <a:r>
              <a:rPr lang="en-US" altLang="zh-CN" sz="2400" dirty="0"/>
              <a:t>Vehicle</a:t>
            </a:r>
            <a:r>
              <a:rPr lang="zh-CN" altLang="en-US" sz="2400" dirty="0"/>
              <a:t>的派生类，包含的新属性为载人数</a:t>
            </a:r>
            <a:r>
              <a:rPr lang="en-US" altLang="zh-CN" sz="2400" dirty="0"/>
              <a:t>passenger</a:t>
            </a:r>
            <a:r>
              <a:rPr lang="zh-CN" altLang="en-US" sz="2400" dirty="0"/>
              <a:t>和载重量</a:t>
            </a:r>
            <a:r>
              <a:rPr lang="en-US" altLang="zh-CN" sz="2400" dirty="0"/>
              <a:t>payload</a:t>
            </a:r>
            <a:r>
              <a:rPr lang="zh-CN" altLang="en-US" sz="2400" dirty="0"/>
              <a:t>。</a:t>
            </a:r>
            <a:endParaRPr lang="en-US" altLang="zh-CN" sz="2400" dirty="0"/>
          </a:p>
          <a:p>
            <a:pPr>
              <a:lnSpc>
                <a:spcPct val="130000"/>
              </a:lnSpc>
            </a:pPr>
            <a:r>
              <a:rPr lang="zh-CN" altLang="en-US" sz="2400" dirty="0"/>
              <a:t>要求实现三个类的相关函数（包括构造函数和析构函数，构造函数和析构函数中要输出提示信息），并至少各建立一个对象，输出其属性。</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3</a:t>
            </a:fld>
            <a:endParaRPr lang="zh-CN" altLang="en-US"/>
          </a:p>
        </p:txBody>
      </p:sp>
    </p:spTree>
    <p:extLst>
      <p:ext uri="{BB962C8B-B14F-4D97-AF65-F5344CB8AC3E}">
        <p14:creationId xmlns:p14="http://schemas.microsoft.com/office/powerpoint/2010/main" val="222921951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标题 1"/>
          <p:cNvSpPr>
            <a:spLocks noGrp="1"/>
          </p:cNvSpPr>
          <p:nvPr>
            <p:ph type="title"/>
          </p:nvPr>
        </p:nvSpPr>
        <p:spPr>
          <a:xfrm>
            <a:off x="6742248" y="0"/>
            <a:ext cx="2520037" cy="864096"/>
          </a:xfrm>
        </p:spPr>
        <p:txBody>
          <a:bodyPr/>
          <a:lstStyle/>
          <a:p>
            <a:r>
              <a:rPr lang="zh-CN" altLang="en-US" dirty="0">
                <a:solidFill>
                  <a:schemeClr val="accent3"/>
                </a:solidFill>
                <a:latin typeface="+mj-ea"/>
              </a:rPr>
              <a:t>例</a:t>
            </a:r>
            <a:r>
              <a:rPr lang="en-US" altLang="zh-CN" dirty="0">
                <a:solidFill>
                  <a:schemeClr val="accent3"/>
                </a:solidFill>
                <a:latin typeface="+mj-ea"/>
              </a:rPr>
              <a:t>7-3 (</a:t>
            </a:r>
            <a:r>
              <a:rPr lang="zh-CN" altLang="en-US" dirty="0">
                <a:solidFill>
                  <a:schemeClr val="accent3"/>
                </a:solidFill>
                <a:latin typeface="+mj-ea"/>
              </a:rPr>
              <a:t>续</a:t>
            </a:r>
            <a:r>
              <a:rPr lang="en-US" altLang="zh-CN" dirty="0">
                <a:solidFill>
                  <a:schemeClr val="accent3"/>
                </a:solidFill>
                <a:latin typeface="+mj-ea"/>
              </a:rPr>
              <a:t>)</a:t>
            </a:r>
            <a:endParaRPr lang="zh-CN" altLang="en-US" dirty="0">
              <a:solidFill>
                <a:schemeClr val="accent3"/>
              </a:solidFill>
              <a:latin typeface="+mj-ea"/>
            </a:endParaRPr>
          </a:p>
        </p:txBody>
      </p:sp>
      <p:sp>
        <p:nvSpPr>
          <p:cNvPr id="35844" name="内容占位符 2"/>
          <p:cNvSpPr>
            <a:spLocks noGrp="1"/>
          </p:cNvSpPr>
          <p:nvPr>
            <p:ph idx="1"/>
          </p:nvPr>
        </p:nvSpPr>
        <p:spPr>
          <a:xfrm>
            <a:off x="4195" y="141810"/>
            <a:ext cx="9232404" cy="5521895"/>
          </a:xfrm>
        </p:spPr>
        <p:txBody>
          <a:bodyPr/>
          <a:lstStyle/>
          <a:p>
            <a:r>
              <a:rPr lang="en-US" altLang="zh-CN" sz="2000" dirty="0"/>
              <a:t>void fun(Base1 *</a:t>
            </a:r>
            <a:r>
              <a:rPr lang="en-US" altLang="zh-CN" sz="2000" dirty="0" err="1"/>
              <a:t>ptr</a:t>
            </a:r>
            <a:r>
              <a:rPr lang="en-US" altLang="zh-CN" sz="2000" dirty="0"/>
              <a:t>) {     //</a:t>
            </a:r>
            <a:r>
              <a:rPr lang="zh-CN" altLang="en-US" sz="2000" dirty="0"/>
              <a:t>参数为指向基类对象的指针</a:t>
            </a:r>
          </a:p>
          <a:p>
            <a:r>
              <a:rPr lang="zh-CN" altLang="en-US" sz="2000" dirty="0"/>
              <a:t>	</a:t>
            </a:r>
            <a:r>
              <a:rPr lang="en-US" altLang="zh-CN" sz="2000" dirty="0" err="1"/>
              <a:t>ptr</a:t>
            </a:r>
            <a:r>
              <a:rPr lang="en-US" altLang="zh-CN" sz="2000" dirty="0"/>
              <a:t>-&gt;display();	    //"</a:t>
            </a:r>
            <a:r>
              <a:rPr lang="zh-CN" altLang="en-US" sz="2000" dirty="0"/>
              <a:t>对象指针</a:t>
            </a:r>
            <a:r>
              <a:rPr lang="en-US" altLang="zh-CN" sz="2000" dirty="0"/>
              <a:t>-&gt;</a:t>
            </a:r>
            <a:r>
              <a:rPr lang="zh-CN" altLang="en-US" sz="2000" dirty="0"/>
              <a:t>成员名</a:t>
            </a:r>
            <a:r>
              <a:rPr lang="en-US" altLang="zh-CN" sz="2000" dirty="0"/>
              <a:t>"</a:t>
            </a:r>
          </a:p>
          <a:p>
            <a:r>
              <a:rPr lang="en-US" altLang="zh-CN" sz="2000" dirty="0"/>
              <a:t>}</a:t>
            </a:r>
          </a:p>
          <a:p>
            <a:r>
              <a:rPr lang="en-US" altLang="zh-CN" sz="2000" dirty="0"/>
              <a:t>int main() {	//</a:t>
            </a:r>
            <a:r>
              <a:rPr lang="zh-CN" altLang="en-US" sz="2000" dirty="0"/>
              <a:t>主函数</a:t>
            </a:r>
          </a:p>
          <a:p>
            <a:r>
              <a:rPr lang="zh-CN" altLang="en-US" sz="2000" dirty="0"/>
              <a:t>	</a:t>
            </a:r>
            <a:r>
              <a:rPr lang="en-US" altLang="zh-CN" sz="2000" dirty="0"/>
              <a:t>Base1 </a:t>
            </a:r>
            <a:r>
              <a:rPr lang="en-US" altLang="zh-CN" sz="2000" dirty="0" err="1"/>
              <a:t>base1</a:t>
            </a:r>
            <a:r>
              <a:rPr lang="en-US" altLang="zh-CN" sz="2000" dirty="0"/>
              <a:t>;	//</a:t>
            </a:r>
            <a:r>
              <a:rPr lang="zh-CN" altLang="en-US" sz="2000" dirty="0"/>
              <a:t>声明</a:t>
            </a:r>
            <a:r>
              <a:rPr lang="en-US" altLang="zh-CN" sz="2000" dirty="0"/>
              <a:t>Base1</a:t>
            </a:r>
            <a:r>
              <a:rPr lang="zh-CN" altLang="en-US" sz="2000" dirty="0"/>
              <a:t>类对象</a:t>
            </a:r>
          </a:p>
          <a:p>
            <a:r>
              <a:rPr lang="zh-CN" altLang="en-US" sz="2000" dirty="0"/>
              <a:t>	</a:t>
            </a:r>
            <a:r>
              <a:rPr lang="en-US" altLang="zh-CN" sz="2000" dirty="0"/>
              <a:t>Base2 </a:t>
            </a:r>
            <a:r>
              <a:rPr lang="en-US" altLang="zh-CN" sz="2000" dirty="0" err="1"/>
              <a:t>base2</a:t>
            </a:r>
            <a:r>
              <a:rPr lang="en-US" altLang="zh-CN" sz="2000" dirty="0"/>
              <a:t>;	//</a:t>
            </a:r>
            <a:r>
              <a:rPr lang="zh-CN" altLang="en-US" sz="2000" dirty="0"/>
              <a:t>声明</a:t>
            </a:r>
            <a:r>
              <a:rPr lang="en-US" altLang="zh-CN" sz="2000" dirty="0"/>
              <a:t>Base2</a:t>
            </a:r>
            <a:r>
              <a:rPr lang="zh-CN" altLang="en-US" sz="2000" dirty="0"/>
              <a:t>类对象</a:t>
            </a:r>
          </a:p>
          <a:p>
            <a:r>
              <a:rPr lang="zh-CN" altLang="en-US" sz="2000" dirty="0"/>
              <a:t>	</a:t>
            </a:r>
            <a:r>
              <a:rPr lang="en-US" altLang="zh-CN" sz="2000" dirty="0"/>
              <a:t>Derived </a:t>
            </a:r>
            <a:r>
              <a:rPr lang="en-US" altLang="zh-CN" sz="2000" dirty="0" err="1"/>
              <a:t>derived</a:t>
            </a:r>
            <a:r>
              <a:rPr lang="en-US" altLang="zh-CN" sz="2000" dirty="0"/>
              <a:t>;	//</a:t>
            </a:r>
            <a:r>
              <a:rPr lang="zh-CN" altLang="en-US" sz="2000" dirty="0"/>
              <a:t>声明</a:t>
            </a:r>
            <a:r>
              <a:rPr lang="en-US" altLang="zh-CN" sz="2000" dirty="0"/>
              <a:t>Derived</a:t>
            </a:r>
            <a:r>
              <a:rPr lang="zh-CN" altLang="en-US" sz="2000" dirty="0"/>
              <a:t>类对象</a:t>
            </a:r>
          </a:p>
          <a:p>
            <a:endParaRPr lang="zh-CN" altLang="en-US" sz="2000" dirty="0"/>
          </a:p>
          <a:p>
            <a:r>
              <a:rPr lang="zh-CN" altLang="en-US" sz="2000" dirty="0"/>
              <a:t>	</a:t>
            </a:r>
            <a:r>
              <a:rPr lang="en-US" altLang="zh-CN" sz="2000" dirty="0"/>
              <a:t>fun(&amp;base1);	//</a:t>
            </a:r>
            <a:r>
              <a:rPr lang="zh-CN" altLang="en-US" sz="2000" dirty="0"/>
              <a:t>用</a:t>
            </a:r>
            <a:r>
              <a:rPr lang="en-US" altLang="zh-CN" sz="2000" dirty="0"/>
              <a:t>Base1</a:t>
            </a:r>
            <a:r>
              <a:rPr lang="zh-CN" altLang="en-US" sz="2000" dirty="0"/>
              <a:t>对象的指针调用</a:t>
            </a:r>
            <a:r>
              <a:rPr lang="en-US" altLang="zh-CN" sz="2000" dirty="0"/>
              <a:t>fun</a:t>
            </a:r>
            <a:r>
              <a:rPr lang="zh-CN" altLang="en-US" sz="2000" dirty="0"/>
              <a:t>函数</a:t>
            </a:r>
            <a:endParaRPr lang="en-US" altLang="zh-CN" sz="2000" dirty="0"/>
          </a:p>
          <a:p>
            <a:r>
              <a:rPr lang="en-US" altLang="zh-CN" sz="2000" dirty="0"/>
              <a:t>	fun(&amp;base2);	//</a:t>
            </a:r>
            <a:r>
              <a:rPr lang="zh-CN" altLang="en-US" sz="2000" dirty="0"/>
              <a:t>用</a:t>
            </a:r>
            <a:r>
              <a:rPr lang="en-US" altLang="zh-CN" sz="2000" dirty="0"/>
              <a:t>Base2</a:t>
            </a:r>
            <a:r>
              <a:rPr lang="zh-CN" altLang="en-US" sz="2000" dirty="0"/>
              <a:t>对象的指针调用</a:t>
            </a:r>
            <a:r>
              <a:rPr lang="en-US" altLang="zh-CN" sz="2000" dirty="0"/>
              <a:t>fun</a:t>
            </a:r>
            <a:r>
              <a:rPr lang="zh-CN" altLang="en-US" sz="2000" dirty="0"/>
              <a:t>函数</a:t>
            </a:r>
            <a:endParaRPr lang="en-US" altLang="zh-CN" sz="2000" dirty="0"/>
          </a:p>
          <a:p>
            <a:r>
              <a:rPr lang="en-US" altLang="zh-CN" sz="2000" dirty="0"/>
              <a:t>	fun(&amp;derived);     //</a:t>
            </a:r>
            <a:r>
              <a:rPr lang="zh-CN" altLang="en-US" sz="2000" dirty="0"/>
              <a:t>用</a:t>
            </a:r>
            <a:r>
              <a:rPr lang="en-US" altLang="zh-CN" sz="2000" dirty="0"/>
              <a:t>Derived</a:t>
            </a:r>
            <a:r>
              <a:rPr lang="zh-CN" altLang="en-US" sz="2000" dirty="0"/>
              <a:t>对象的指针调用</a:t>
            </a:r>
            <a:r>
              <a:rPr lang="en-US" altLang="zh-CN" sz="2000" dirty="0"/>
              <a:t>fun</a:t>
            </a:r>
            <a:r>
              <a:rPr lang="zh-CN" altLang="en-US" sz="2000" dirty="0"/>
              <a:t>函数</a:t>
            </a:r>
            <a:endParaRPr lang="en-US" altLang="zh-CN" sz="2000" dirty="0"/>
          </a:p>
          <a:p>
            <a:endParaRPr lang="en-US" altLang="zh-CN" sz="2000" dirty="0"/>
          </a:p>
          <a:p>
            <a:r>
              <a:rPr lang="en-US" altLang="zh-CN" sz="2000" dirty="0"/>
              <a:t>	return 0;</a:t>
            </a:r>
          </a:p>
          <a:p>
            <a:r>
              <a:rPr lang="en-US" altLang="zh-CN" sz="2000" dirty="0"/>
              <a:t>}</a:t>
            </a:r>
          </a:p>
          <a:p>
            <a:endParaRPr lang="en-US" altLang="zh-CN" sz="2000" dirty="0"/>
          </a:p>
        </p:txBody>
      </p:sp>
      <p:sp>
        <p:nvSpPr>
          <p:cNvPr id="38918" name="Text Box 4"/>
          <p:cNvSpPr txBox="1">
            <a:spLocks noChangeArrowheads="1"/>
          </p:cNvSpPr>
          <p:nvPr/>
        </p:nvSpPr>
        <p:spPr bwMode="auto">
          <a:xfrm>
            <a:off x="6549005" y="1413570"/>
            <a:ext cx="2592388" cy="1354138"/>
          </a:xfrm>
          <a:prstGeom prst="rect">
            <a:avLst/>
          </a:prstGeom>
          <a:solidFill>
            <a:srgbClr val="FFFF00"/>
          </a:solidFill>
          <a:ln>
            <a:noFill/>
          </a:ln>
        </p:spPr>
        <p:txBody>
          <a:bodyPr lIns="121853" tIns="60926" rIns="121853" bIns="60926">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r>
              <a:rPr lang="zh-CN" altLang="en-US" sz="2000" dirty="0">
                <a:latin typeface="+mj-ea"/>
                <a:ea typeface="+mj-ea"/>
              </a:rPr>
              <a:t>运行结果：</a:t>
            </a:r>
          </a:p>
          <a:p>
            <a:pPr eaLnBrk="1" hangingPunct="1">
              <a:defRPr/>
            </a:pPr>
            <a:r>
              <a:rPr lang="en-US" altLang="zh-CN" sz="2000" dirty="0">
                <a:latin typeface="Consolas" pitchFamily="49" charset="0"/>
              </a:rPr>
              <a:t>Base1::display()</a:t>
            </a:r>
          </a:p>
          <a:p>
            <a:pPr eaLnBrk="1" hangingPunct="1">
              <a:defRPr/>
            </a:pPr>
            <a:r>
              <a:rPr lang="en-US" altLang="zh-CN" sz="2000" dirty="0">
                <a:latin typeface="Consolas" pitchFamily="49" charset="0"/>
              </a:rPr>
              <a:t>Base1::display()</a:t>
            </a:r>
          </a:p>
          <a:p>
            <a:pPr eaLnBrk="1" hangingPunct="1">
              <a:defRPr/>
            </a:pPr>
            <a:r>
              <a:rPr lang="en-US" altLang="zh-CN" sz="2000" dirty="0">
                <a:latin typeface="Consolas" pitchFamily="49" charset="0"/>
              </a:rPr>
              <a:t>Base1::display()</a:t>
            </a:r>
          </a:p>
        </p:txBody>
      </p:sp>
    </p:spTree>
    <p:extLst>
      <p:ext uri="{BB962C8B-B14F-4D97-AF65-F5344CB8AC3E}">
        <p14:creationId xmlns:p14="http://schemas.microsoft.com/office/powerpoint/2010/main" val="279036387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7B9238-896B-24C3-DACA-D931839E1266}"/>
              </a:ext>
            </a:extLst>
          </p:cNvPr>
          <p:cNvSpPr>
            <a:spLocks noGrp="1"/>
          </p:cNvSpPr>
          <p:nvPr>
            <p:ph type="title"/>
          </p:nvPr>
        </p:nvSpPr>
        <p:spPr>
          <a:xfrm>
            <a:off x="396330" y="189434"/>
            <a:ext cx="8231267" cy="1066800"/>
          </a:xfrm>
        </p:spPr>
        <p:txBody>
          <a:bodyPr/>
          <a:lstStyle/>
          <a:p>
            <a:r>
              <a:rPr lang="zh-CN" altLang="en-US" dirty="0"/>
              <a:t>课堂小测</a:t>
            </a:r>
          </a:p>
        </p:txBody>
      </p:sp>
      <p:sp>
        <p:nvSpPr>
          <p:cNvPr id="3" name="内容占位符 2">
            <a:extLst>
              <a:ext uri="{FF2B5EF4-FFF2-40B4-BE49-F238E27FC236}">
                <a16:creationId xmlns:a16="http://schemas.microsoft.com/office/drawing/2014/main" id="{C7C21A92-7A88-7970-9262-0FAD31C6E036}"/>
              </a:ext>
            </a:extLst>
          </p:cNvPr>
          <p:cNvSpPr>
            <a:spLocks noGrp="1"/>
          </p:cNvSpPr>
          <p:nvPr>
            <p:ph idx="1"/>
          </p:nvPr>
        </p:nvSpPr>
        <p:spPr>
          <a:xfrm>
            <a:off x="396330" y="1400251"/>
            <a:ext cx="8231267" cy="4513783"/>
          </a:xfrm>
        </p:spPr>
        <p:txBody>
          <a:bodyPr/>
          <a:lstStyle/>
          <a:p>
            <a:pPr algn="l"/>
            <a:r>
              <a:rPr lang="zh-CN" altLang="en-US" sz="2600" b="0" i="0" dirty="0">
                <a:solidFill>
                  <a:srgbClr val="333333"/>
                </a:solidFill>
                <a:effectLst/>
                <a:latin typeface="-apple-system"/>
              </a:rPr>
              <a:t>下列关于类型转换正确的是</a:t>
            </a:r>
          </a:p>
          <a:p>
            <a:pPr marL="146050" indent="0" algn="l">
              <a:buNone/>
            </a:pPr>
            <a:r>
              <a:rPr lang="en-US" altLang="zh-CN" sz="2600" b="0" i="0" dirty="0">
                <a:solidFill>
                  <a:srgbClr val="1769FE"/>
                </a:solidFill>
                <a:effectLst/>
                <a:latin typeface="-apple-system"/>
              </a:rPr>
              <a:t>     A </a:t>
            </a:r>
            <a:r>
              <a:rPr lang="zh-CN" altLang="en-US" sz="2600" b="0" i="0" dirty="0">
                <a:solidFill>
                  <a:srgbClr val="333333"/>
                </a:solidFill>
                <a:effectLst/>
                <a:latin typeface="-apple-system"/>
              </a:rPr>
              <a:t>基类的对象可以被当作公有派生类对象使用</a:t>
            </a:r>
          </a:p>
          <a:p>
            <a:pPr marL="146050" indent="0" algn="l">
              <a:buNone/>
            </a:pPr>
            <a:r>
              <a:rPr lang="zh-CN" altLang="en-US" sz="2600" b="0" i="0" dirty="0">
                <a:solidFill>
                  <a:srgbClr val="333333"/>
                </a:solidFill>
                <a:effectLst/>
                <a:latin typeface="-apple-system"/>
              </a:rPr>
              <a:t>     </a:t>
            </a:r>
            <a:r>
              <a:rPr lang="en-US" altLang="zh-CN" sz="2600" b="0" i="0" dirty="0">
                <a:solidFill>
                  <a:srgbClr val="1769FE"/>
                </a:solidFill>
                <a:effectLst/>
                <a:latin typeface="-apple-system"/>
              </a:rPr>
              <a:t>B </a:t>
            </a:r>
            <a:r>
              <a:rPr lang="zh-CN" altLang="en-US" sz="2600" b="0" i="0" dirty="0">
                <a:solidFill>
                  <a:srgbClr val="333333"/>
                </a:solidFill>
                <a:effectLst/>
                <a:latin typeface="-apple-system"/>
              </a:rPr>
              <a:t>派生类对象必须显式的转换为基类对象</a:t>
            </a:r>
          </a:p>
          <a:p>
            <a:pPr marL="146050" indent="0" algn="l">
              <a:buNone/>
            </a:pPr>
            <a:r>
              <a:rPr lang="zh-CN" altLang="en-US" sz="2600" b="0" i="0" dirty="0">
                <a:solidFill>
                  <a:srgbClr val="333333"/>
                </a:solidFill>
                <a:effectLst/>
                <a:latin typeface="-apple-system"/>
              </a:rPr>
              <a:t>     </a:t>
            </a:r>
            <a:r>
              <a:rPr lang="en-US" altLang="zh-CN" sz="2600" dirty="0">
                <a:solidFill>
                  <a:srgbClr val="1769FE"/>
                </a:solidFill>
                <a:latin typeface="-apple-system"/>
              </a:rPr>
              <a:t>C</a:t>
            </a:r>
            <a:r>
              <a:rPr lang="en-US" altLang="zh-CN" sz="2600" b="0" i="0" dirty="0">
                <a:solidFill>
                  <a:srgbClr val="333333"/>
                </a:solidFill>
                <a:effectLst/>
                <a:latin typeface="-apple-system"/>
              </a:rPr>
              <a:t> </a:t>
            </a:r>
            <a:r>
              <a:rPr lang="zh-CN" altLang="en-US" sz="2600" b="0" i="0" dirty="0">
                <a:solidFill>
                  <a:srgbClr val="333333"/>
                </a:solidFill>
                <a:effectLst/>
                <a:latin typeface="-apple-system"/>
              </a:rPr>
              <a:t>派生类对象可以初始化基类的引用</a:t>
            </a:r>
          </a:p>
          <a:p>
            <a:pPr marL="146050" indent="0" algn="l">
              <a:buNone/>
            </a:pPr>
            <a:r>
              <a:rPr lang="zh-CN" altLang="en-US" sz="2600" dirty="0">
                <a:solidFill>
                  <a:srgbClr val="1769FE"/>
                </a:solidFill>
                <a:latin typeface="-apple-system"/>
              </a:rPr>
              <a:t>     </a:t>
            </a:r>
            <a:r>
              <a:rPr lang="en-US" altLang="zh-CN" sz="2600" dirty="0">
                <a:solidFill>
                  <a:srgbClr val="1769FE"/>
                </a:solidFill>
                <a:latin typeface="-apple-system"/>
              </a:rPr>
              <a:t>D</a:t>
            </a:r>
            <a:r>
              <a:rPr lang="en-US" altLang="zh-CN" sz="2600" b="0" i="0" dirty="0">
                <a:solidFill>
                  <a:srgbClr val="333333"/>
                </a:solidFill>
                <a:effectLst/>
                <a:latin typeface="-apple-system"/>
              </a:rPr>
              <a:t> </a:t>
            </a:r>
            <a:r>
              <a:rPr lang="zh-CN" altLang="en-US" sz="2600" b="0" i="0" dirty="0">
                <a:solidFill>
                  <a:srgbClr val="333333"/>
                </a:solidFill>
                <a:effectLst/>
                <a:latin typeface="-apple-system"/>
              </a:rPr>
              <a:t>基类的指针可以隐含转换为派生类的指针</a:t>
            </a:r>
            <a:endParaRPr lang="zh-CN" altLang="en-US" sz="2600" dirty="0"/>
          </a:p>
        </p:txBody>
      </p:sp>
      <p:sp>
        <p:nvSpPr>
          <p:cNvPr id="4" name="灯片编号占位符 3">
            <a:extLst>
              <a:ext uri="{FF2B5EF4-FFF2-40B4-BE49-F238E27FC236}">
                <a16:creationId xmlns:a16="http://schemas.microsoft.com/office/drawing/2014/main" id="{755A1AAC-6BE4-5D15-E1C2-DA4361662823}"/>
              </a:ext>
            </a:extLst>
          </p:cNvPr>
          <p:cNvSpPr>
            <a:spLocks noGrp="1"/>
          </p:cNvSpPr>
          <p:nvPr>
            <p:ph type="sldNum" sz="quarter" idx="4"/>
          </p:nvPr>
        </p:nvSpPr>
        <p:spPr/>
        <p:txBody>
          <a:bodyPr/>
          <a:lstStyle/>
          <a:p>
            <a:fld id="{B6725A2D-64D5-43E0-9E25-6A4CEDC0863C}" type="slidenum">
              <a:rPr lang="zh-CN" altLang="en-US" smtClean="0"/>
              <a:pPr/>
              <a:t>31</a:t>
            </a:fld>
            <a:endParaRPr lang="zh-CN" altLang="en-US"/>
          </a:p>
        </p:txBody>
      </p:sp>
    </p:spTree>
    <p:extLst>
      <p:ext uri="{BB962C8B-B14F-4D97-AF65-F5344CB8AC3E}">
        <p14:creationId xmlns:p14="http://schemas.microsoft.com/office/powerpoint/2010/main" val="15294750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构造函数</a:t>
            </a:r>
          </a:p>
        </p:txBody>
      </p:sp>
      <p:sp>
        <p:nvSpPr>
          <p:cNvPr id="3" name="文本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4"/>
          </p:nvPr>
        </p:nvSpPr>
        <p:spPr>
          <a:xfrm>
            <a:off x="9376570" y="1588"/>
            <a:ext cx="1016000" cy="366712"/>
          </a:xfrm>
          <a:prstGeom prst="rect">
            <a:avLst/>
          </a:prstGeom>
        </p:spPr>
        <p:txBody>
          <a:bodyPr/>
          <a:lstStyle/>
          <a:p>
            <a:fld id="{D649789B-3D0D-4D54-8CEA-53DEDEB397EB}" type="slidenum">
              <a:rPr lang="en-US" altLang="zh-CN" smtClean="0"/>
              <a:pPr/>
              <a:t>32</a:t>
            </a:fld>
            <a:endParaRPr lang="en-US" altLang="zh-CN"/>
          </a:p>
        </p:txBody>
      </p:sp>
    </p:spTree>
    <p:extLst>
      <p:ext uri="{BB962C8B-B14F-4D97-AF65-F5344CB8AC3E}">
        <p14:creationId xmlns:p14="http://schemas.microsoft.com/office/powerpoint/2010/main" val="2148803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57951" y="-98598"/>
            <a:ext cx="8231267" cy="1066800"/>
          </a:xfrm>
        </p:spPr>
        <p:txBody>
          <a:bodyPr/>
          <a:lstStyle/>
          <a:p>
            <a:r>
              <a:rPr lang="zh-CN" altLang="en-US" dirty="0"/>
              <a:t>继承时的构造函数</a:t>
            </a:r>
          </a:p>
        </p:txBody>
      </p:sp>
      <p:sp>
        <p:nvSpPr>
          <p:cNvPr id="3" name="内容占位符 2"/>
          <p:cNvSpPr>
            <a:spLocks noGrp="1"/>
          </p:cNvSpPr>
          <p:nvPr>
            <p:ph idx="1"/>
          </p:nvPr>
        </p:nvSpPr>
        <p:spPr>
          <a:xfrm>
            <a:off x="157950" y="765498"/>
            <a:ext cx="8231267" cy="4513783"/>
          </a:xfrm>
        </p:spPr>
        <p:txBody>
          <a:bodyPr/>
          <a:lstStyle/>
          <a:p>
            <a:pPr eaLnBrk="1" hangingPunct="1">
              <a:spcBef>
                <a:spcPts val="1200"/>
              </a:spcBef>
            </a:pPr>
            <a:r>
              <a:rPr lang="zh-CN" altLang="en-US" sz="2300" dirty="0">
                <a:solidFill>
                  <a:schemeClr val="accent3"/>
                </a:solidFill>
              </a:rPr>
              <a:t>默认</a:t>
            </a:r>
            <a:r>
              <a:rPr lang="zh-CN" altLang="en-US" sz="2300" dirty="0"/>
              <a:t>情况下基类的构造函数不被继承，派生类需要定义自己的构造函数。</a:t>
            </a:r>
            <a:endParaRPr lang="en-US" altLang="zh-CN" sz="2300" dirty="0"/>
          </a:p>
          <a:p>
            <a:pPr eaLnBrk="1" hangingPunct="1">
              <a:spcBef>
                <a:spcPts val="1200"/>
              </a:spcBef>
            </a:pPr>
            <a:r>
              <a:rPr lang="zh-CN" altLang="en-US" sz="2300" dirty="0"/>
              <a:t>要完成对基类成员对象的初始化工作，需要通过调用基类的构造函数。</a:t>
            </a:r>
            <a:endParaRPr lang="en-US" altLang="zh-CN" sz="2300" dirty="0"/>
          </a:p>
          <a:p>
            <a:pPr eaLnBrk="1" hangingPunct="1">
              <a:spcBef>
                <a:spcPts val="1200"/>
              </a:spcBef>
            </a:pPr>
            <a:r>
              <a:rPr lang="zh-CN" altLang="en-US" sz="2300" dirty="0"/>
              <a:t>派生类的构造函数需要给基类的构造函数传递参数。</a:t>
            </a:r>
            <a:endParaRPr lang="en-US" altLang="zh-CN" sz="2300" dirty="0"/>
          </a:p>
          <a:p>
            <a:pPr eaLnBrk="1" hangingPunct="1">
              <a:spcBef>
                <a:spcPts val="1200"/>
              </a:spcBef>
            </a:pPr>
            <a:r>
              <a:rPr lang="en-US" altLang="zh-CN" sz="2300" dirty="0"/>
              <a:t>C++11</a:t>
            </a:r>
            <a:r>
              <a:rPr lang="zh-CN" altLang="en-US" sz="2300" dirty="0"/>
              <a:t>规定可以用</a:t>
            </a:r>
            <a:r>
              <a:rPr lang="en-US" altLang="zh-CN" sz="2300" dirty="0"/>
              <a:t>using</a:t>
            </a:r>
            <a:r>
              <a:rPr lang="zh-CN" altLang="en-US" sz="2300" dirty="0"/>
              <a:t>语句继承基类构造函数，使之成为派生类的构造函数，但是只能初始化从基类继承的成员。</a:t>
            </a:r>
            <a:endParaRPr lang="en-US" altLang="zh-CN" sz="2300" dirty="0"/>
          </a:p>
          <a:p>
            <a:pPr marL="547688" lvl="1" indent="0" eaLnBrk="1" hangingPunct="1">
              <a:spcBef>
                <a:spcPts val="1200"/>
              </a:spcBef>
              <a:buNone/>
            </a:pPr>
            <a:r>
              <a:rPr lang="zh-CN" altLang="en-US" sz="2200" dirty="0"/>
              <a:t>语法形式：</a:t>
            </a:r>
            <a:endParaRPr lang="en-US" altLang="zh-CN" sz="2200" dirty="0"/>
          </a:p>
          <a:p>
            <a:pPr marL="547688" lvl="1" indent="0" eaLnBrk="1" hangingPunct="1">
              <a:spcBef>
                <a:spcPts val="1200"/>
              </a:spcBef>
              <a:buNone/>
            </a:pPr>
            <a:r>
              <a:rPr lang="en-US" altLang="zh-CN" sz="2000" dirty="0"/>
              <a:t>using Base::Base;</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252314" y="-26590"/>
            <a:ext cx="8231267" cy="1066800"/>
          </a:xfrm>
        </p:spPr>
        <p:txBody>
          <a:bodyPr/>
          <a:lstStyle/>
          <a:p>
            <a:r>
              <a:rPr lang="zh-CN" altLang="en-US" dirty="0"/>
              <a:t>单一继承时构造函数的定义</a:t>
            </a:r>
          </a:p>
        </p:txBody>
      </p:sp>
      <p:sp>
        <p:nvSpPr>
          <p:cNvPr id="37891" name="内容占位符 2"/>
          <p:cNvSpPr>
            <a:spLocks noGrp="1"/>
          </p:cNvSpPr>
          <p:nvPr>
            <p:ph idx="1"/>
          </p:nvPr>
        </p:nvSpPr>
        <p:spPr>
          <a:xfrm>
            <a:off x="252314" y="1184227"/>
            <a:ext cx="8231267" cy="4513783"/>
          </a:xfrm>
        </p:spPr>
        <p:txBody>
          <a:bodyPr/>
          <a:lstStyle/>
          <a:p>
            <a:pPr marL="146050" indent="0">
              <a:buNone/>
            </a:pPr>
            <a:r>
              <a:rPr lang="zh-CN" altLang="en-US" sz="2600" dirty="0"/>
              <a:t>派生类名</a:t>
            </a:r>
            <a:r>
              <a:rPr lang="en-US" altLang="zh-CN" sz="2600" dirty="0"/>
              <a:t>::</a:t>
            </a:r>
            <a:r>
              <a:rPr lang="zh-CN" altLang="en-US" sz="2600" dirty="0"/>
              <a:t>派生类名</a:t>
            </a:r>
            <a:r>
              <a:rPr lang="en-US" altLang="zh-CN" sz="2600" dirty="0"/>
              <a:t>(</a:t>
            </a:r>
            <a:r>
              <a:rPr lang="zh-CN" altLang="en-US" sz="2600" dirty="0"/>
              <a:t>基类所需的形参，本类成员所需的形参</a:t>
            </a:r>
            <a:r>
              <a:rPr lang="en-US" altLang="zh-CN" sz="2600" dirty="0"/>
              <a:t>): </a:t>
            </a:r>
            <a:r>
              <a:rPr lang="zh-CN" altLang="en-US" sz="2600" dirty="0"/>
              <a:t>基类名</a:t>
            </a:r>
            <a:r>
              <a:rPr lang="en-US" altLang="zh-CN" sz="2600" dirty="0"/>
              <a:t>(</a:t>
            </a:r>
            <a:r>
              <a:rPr lang="zh-CN" altLang="en-US" sz="2600" dirty="0"/>
              <a:t>参数表</a:t>
            </a:r>
            <a:r>
              <a:rPr lang="en-US" altLang="zh-CN" sz="2600" dirty="0"/>
              <a:t>), </a:t>
            </a:r>
            <a:r>
              <a:rPr lang="zh-CN" altLang="en-US" sz="2600" dirty="0"/>
              <a:t>本类成员初始化列表</a:t>
            </a:r>
            <a:endParaRPr lang="en-US" altLang="zh-CN" sz="2600" dirty="0"/>
          </a:p>
          <a:p>
            <a:pPr marL="146050" indent="0">
              <a:buNone/>
            </a:pPr>
            <a:r>
              <a:rPr lang="en-US" altLang="zh-CN" sz="2600" dirty="0"/>
              <a:t>{</a:t>
            </a:r>
          </a:p>
          <a:p>
            <a:pPr marL="146050" indent="0">
              <a:buNone/>
            </a:pPr>
            <a:r>
              <a:rPr lang="en-US" altLang="zh-CN" sz="2600" dirty="0"/>
              <a:t>	//</a:t>
            </a:r>
            <a:r>
              <a:rPr lang="zh-CN" altLang="en-US" sz="2600" dirty="0"/>
              <a:t>其他初始化；</a:t>
            </a:r>
          </a:p>
          <a:p>
            <a:pPr marL="146050" indent="0">
              <a:buNone/>
            </a:pPr>
            <a:r>
              <a:rPr lang="en-US" altLang="zh-CN" sz="2600" dirty="0"/>
              <a:t>}</a:t>
            </a:r>
            <a:r>
              <a:rPr lang="zh-CN" altLang="en-US" sz="2600" dirty="0"/>
              <a:t>；</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373975" y="-26590"/>
            <a:ext cx="8231267" cy="1066800"/>
          </a:xfrm>
        </p:spPr>
        <p:txBody>
          <a:bodyPr/>
          <a:lstStyle/>
          <a:p>
            <a:r>
              <a:rPr lang="zh-CN" altLang="en-US" dirty="0"/>
              <a:t>多继承时构造函数的定义</a:t>
            </a:r>
          </a:p>
        </p:txBody>
      </p:sp>
      <p:sp>
        <p:nvSpPr>
          <p:cNvPr id="43011" name="内容占位符 2"/>
          <p:cNvSpPr>
            <a:spLocks noGrp="1"/>
          </p:cNvSpPr>
          <p:nvPr>
            <p:ph idx="1"/>
          </p:nvPr>
        </p:nvSpPr>
        <p:spPr>
          <a:xfrm>
            <a:off x="373975" y="1184227"/>
            <a:ext cx="8231267" cy="4513783"/>
          </a:xfrm>
        </p:spPr>
        <p:txBody>
          <a:bodyPr/>
          <a:lstStyle/>
          <a:p>
            <a:pPr marL="146050" indent="0">
              <a:lnSpc>
                <a:spcPct val="120000"/>
              </a:lnSpc>
              <a:buNone/>
            </a:pPr>
            <a:r>
              <a:rPr lang="zh-CN" altLang="en-US" sz="2400" dirty="0"/>
              <a:t>派生类名</a:t>
            </a:r>
            <a:r>
              <a:rPr lang="en-US" altLang="zh-CN" sz="2400" dirty="0"/>
              <a:t>::</a:t>
            </a:r>
            <a:r>
              <a:rPr lang="zh-CN" altLang="en-US" sz="2400" dirty="0"/>
              <a:t>派生类名</a:t>
            </a:r>
            <a:r>
              <a:rPr lang="en-US" altLang="zh-CN" sz="2400" dirty="0"/>
              <a:t>(</a:t>
            </a:r>
            <a:r>
              <a:rPr lang="zh-CN" altLang="en-US" sz="2400" dirty="0"/>
              <a:t>参数表</a:t>
            </a:r>
            <a:r>
              <a:rPr lang="en-US" altLang="zh-CN" sz="2400" dirty="0"/>
              <a:t>):</a:t>
            </a:r>
            <a:r>
              <a:rPr lang="zh-CN" altLang="en-US" sz="2400" dirty="0"/>
              <a:t>基类名</a:t>
            </a:r>
            <a:r>
              <a:rPr lang="en-US" altLang="zh-CN" sz="2400" dirty="0"/>
              <a:t>1(</a:t>
            </a:r>
            <a:r>
              <a:rPr lang="zh-CN" altLang="en-US" sz="2400" dirty="0"/>
              <a:t>基类</a:t>
            </a:r>
            <a:r>
              <a:rPr lang="en-US" altLang="zh-CN" sz="2400" dirty="0"/>
              <a:t>1</a:t>
            </a:r>
            <a:r>
              <a:rPr lang="zh-CN" altLang="en-US" sz="2400" dirty="0"/>
              <a:t>初始化参数表</a:t>
            </a:r>
            <a:r>
              <a:rPr lang="en-US" altLang="zh-CN" sz="2400" dirty="0"/>
              <a:t>), </a:t>
            </a:r>
            <a:r>
              <a:rPr lang="zh-CN" altLang="en-US" sz="2400" dirty="0"/>
              <a:t>基类名</a:t>
            </a:r>
            <a:r>
              <a:rPr lang="en-US" altLang="zh-CN" sz="2400" dirty="0"/>
              <a:t>2(</a:t>
            </a:r>
            <a:r>
              <a:rPr lang="zh-CN" altLang="en-US" sz="2400" dirty="0"/>
              <a:t>基类</a:t>
            </a:r>
            <a:r>
              <a:rPr lang="en-US" altLang="zh-CN" sz="2400" dirty="0"/>
              <a:t>2</a:t>
            </a:r>
            <a:r>
              <a:rPr lang="zh-CN" altLang="en-US" sz="2400" dirty="0"/>
              <a:t>初始化参数表</a:t>
            </a:r>
            <a:r>
              <a:rPr lang="en-US" altLang="zh-CN" sz="2400" dirty="0"/>
              <a:t>), ...</a:t>
            </a:r>
            <a:r>
              <a:rPr lang="zh-CN" altLang="en-US" sz="2400" dirty="0"/>
              <a:t>基类名</a:t>
            </a:r>
            <a:r>
              <a:rPr lang="en-US" altLang="zh-CN" sz="2400" dirty="0"/>
              <a:t>n(</a:t>
            </a:r>
            <a:r>
              <a:rPr lang="zh-CN" altLang="en-US" sz="2400" dirty="0"/>
              <a:t>基类</a:t>
            </a:r>
            <a:r>
              <a:rPr lang="en-US" altLang="zh-CN" sz="2400" dirty="0"/>
              <a:t>n</a:t>
            </a:r>
            <a:r>
              <a:rPr lang="zh-CN" altLang="en-US" sz="2400" dirty="0"/>
              <a:t>初始化参数表</a:t>
            </a:r>
            <a:r>
              <a:rPr lang="en-US" altLang="zh-CN" sz="2400" dirty="0"/>
              <a:t>), </a:t>
            </a:r>
            <a:r>
              <a:rPr lang="zh-CN" altLang="en-US" sz="2400" dirty="0"/>
              <a:t>本类成员初始化列表</a:t>
            </a:r>
            <a:endParaRPr lang="en-US" altLang="zh-CN" sz="2400" dirty="0"/>
          </a:p>
          <a:p>
            <a:pPr marL="146050" indent="0">
              <a:lnSpc>
                <a:spcPct val="120000"/>
              </a:lnSpc>
              <a:buNone/>
            </a:pPr>
            <a:r>
              <a:rPr lang="en-US" altLang="zh-CN" sz="2400" dirty="0"/>
              <a:t>{</a:t>
            </a:r>
          </a:p>
          <a:p>
            <a:pPr marL="146050" indent="0">
              <a:lnSpc>
                <a:spcPct val="120000"/>
              </a:lnSpc>
              <a:buNone/>
            </a:pPr>
            <a:r>
              <a:rPr lang="en-US" altLang="zh-CN" sz="2400" dirty="0"/>
              <a:t>        //</a:t>
            </a:r>
            <a:r>
              <a:rPr lang="zh-CN" altLang="en-US" sz="2400" dirty="0"/>
              <a:t>其他初始化；</a:t>
            </a:r>
          </a:p>
          <a:p>
            <a:pPr marL="146050" indent="0">
              <a:lnSpc>
                <a:spcPct val="120000"/>
              </a:lnSpc>
              <a:buNone/>
            </a:pPr>
            <a:r>
              <a:rPr lang="en-US" altLang="zh-CN" sz="2400" dirty="0"/>
              <a:t>}</a:t>
            </a:r>
            <a:r>
              <a:rPr lang="zh-CN" altLang="en-US" sz="2400" dirty="0"/>
              <a:t>；</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180306" y="-13270"/>
            <a:ext cx="8231267" cy="1066800"/>
          </a:xfrm>
        </p:spPr>
        <p:txBody>
          <a:bodyPr/>
          <a:lstStyle/>
          <a:p>
            <a:r>
              <a:rPr lang="zh-CN" altLang="en-US" dirty="0"/>
              <a:t>派生类与基类的构造函数</a:t>
            </a:r>
          </a:p>
        </p:txBody>
      </p:sp>
      <p:sp>
        <p:nvSpPr>
          <p:cNvPr id="44035" name="内容占位符 2"/>
          <p:cNvSpPr>
            <a:spLocks noGrp="1"/>
          </p:cNvSpPr>
          <p:nvPr>
            <p:ph idx="1"/>
          </p:nvPr>
        </p:nvSpPr>
        <p:spPr>
          <a:xfrm>
            <a:off x="180306" y="981522"/>
            <a:ext cx="8231267" cy="4513783"/>
          </a:xfrm>
        </p:spPr>
        <p:txBody>
          <a:bodyPr/>
          <a:lstStyle/>
          <a:p>
            <a:pPr>
              <a:lnSpc>
                <a:spcPct val="150000"/>
              </a:lnSpc>
            </a:pPr>
            <a:r>
              <a:rPr lang="zh-CN" altLang="en-US" sz="2400" dirty="0"/>
              <a:t>当基类中声明有默认构造函数或未声明构造函数时，派生类构造函数可以</a:t>
            </a:r>
            <a:r>
              <a:rPr lang="zh-CN" altLang="en-US" sz="2400" dirty="0">
                <a:solidFill>
                  <a:schemeClr val="accent3"/>
                </a:solidFill>
              </a:rPr>
              <a:t>不向</a:t>
            </a:r>
            <a:r>
              <a:rPr lang="zh-CN" altLang="en-US" sz="2400" dirty="0"/>
              <a:t>基类构造函数传递参数，也可以</a:t>
            </a:r>
            <a:r>
              <a:rPr lang="zh-CN" altLang="en-US" sz="2400" dirty="0">
                <a:solidFill>
                  <a:schemeClr val="accent3"/>
                </a:solidFill>
              </a:rPr>
              <a:t>不声明</a:t>
            </a:r>
            <a:r>
              <a:rPr lang="zh-CN" altLang="en-US" sz="2400" dirty="0"/>
              <a:t>构造函数。构造派生类的对象时，基类的默认构造函数将被调用。</a:t>
            </a:r>
            <a:endParaRPr lang="en-US" altLang="zh-CN" sz="2400" dirty="0"/>
          </a:p>
          <a:p>
            <a:pPr>
              <a:lnSpc>
                <a:spcPct val="150000"/>
              </a:lnSpc>
            </a:pPr>
            <a:r>
              <a:rPr lang="zh-CN" altLang="en-US" sz="2400" dirty="0"/>
              <a:t>当需要执行基类中带形参的构造函数来初始化基类数据时，派生类构造函数应在初始化列表中为基类构造函数提供参数。</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252314" y="9450"/>
            <a:ext cx="8231267" cy="1066800"/>
          </a:xfrm>
        </p:spPr>
        <p:txBody>
          <a:bodyPr/>
          <a:lstStyle/>
          <a:p>
            <a:r>
              <a:rPr lang="zh-CN" altLang="en-US" dirty="0"/>
              <a:t>多继承且有对象成员时的构造函数</a:t>
            </a:r>
          </a:p>
        </p:txBody>
      </p:sp>
      <p:sp>
        <p:nvSpPr>
          <p:cNvPr id="45059" name="内容占位符 2"/>
          <p:cNvSpPr>
            <a:spLocks noGrp="1"/>
          </p:cNvSpPr>
          <p:nvPr>
            <p:ph idx="1"/>
          </p:nvPr>
        </p:nvSpPr>
        <p:spPr>
          <a:xfrm>
            <a:off x="252314" y="1004243"/>
            <a:ext cx="8231267" cy="4513783"/>
          </a:xfrm>
        </p:spPr>
        <p:txBody>
          <a:bodyPr/>
          <a:lstStyle/>
          <a:p>
            <a:pPr marL="146050" indent="0">
              <a:lnSpc>
                <a:spcPct val="130000"/>
              </a:lnSpc>
              <a:buNone/>
            </a:pPr>
            <a:r>
              <a:rPr lang="zh-CN" altLang="en-US" dirty="0"/>
              <a:t>既有继承又有组合的情况：</a:t>
            </a:r>
            <a:endParaRPr lang="en-US" altLang="zh-CN" dirty="0"/>
          </a:p>
          <a:p>
            <a:pPr marL="547688" lvl="1" indent="0">
              <a:lnSpc>
                <a:spcPct val="130000"/>
              </a:lnSpc>
              <a:buNone/>
            </a:pPr>
            <a:r>
              <a:rPr lang="zh-CN" altLang="en-US" dirty="0"/>
              <a:t>派生类名</a:t>
            </a:r>
            <a:r>
              <a:rPr lang="en-US" altLang="zh-CN" dirty="0"/>
              <a:t>::</a:t>
            </a:r>
            <a:r>
              <a:rPr lang="zh-CN" altLang="en-US" dirty="0"/>
              <a:t>派生类名</a:t>
            </a:r>
            <a:r>
              <a:rPr lang="en-US" altLang="zh-CN" dirty="0"/>
              <a:t>(</a:t>
            </a:r>
            <a:r>
              <a:rPr lang="zh-CN" altLang="en-US" dirty="0"/>
              <a:t>形参表</a:t>
            </a:r>
            <a:r>
              <a:rPr lang="en-US" altLang="zh-CN" dirty="0"/>
              <a:t>):</a:t>
            </a:r>
            <a:r>
              <a:rPr lang="zh-CN" altLang="en-US" dirty="0"/>
              <a:t>基类名</a:t>
            </a:r>
            <a:r>
              <a:rPr lang="en-US" altLang="zh-CN" dirty="0"/>
              <a:t>1(</a:t>
            </a:r>
            <a:r>
              <a:rPr lang="zh-CN" altLang="en-US" dirty="0"/>
              <a:t>参数</a:t>
            </a:r>
            <a:r>
              <a:rPr lang="en-US" altLang="zh-CN" dirty="0"/>
              <a:t>), </a:t>
            </a:r>
            <a:r>
              <a:rPr lang="zh-CN" altLang="en-US" dirty="0"/>
              <a:t>基类名</a:t>
            </a:r>
            <a:r>
              <a:rPr lang="en-US" altLang="zh-CN" dirty="0"/>
              <a:t>2(</a:t>
            </a:r>
            <a:r>
              <a:rPr lang="zh-CN" altLang="en-US" dirty="0"/>
              <a:t>参数</a:t>
            </a:r>
            <a:r>
              <a:rPr lang="en-US" altLang="zh-CN" dirty="0"/>
              <a:t>), ...</a:t>
            </a:r>
            <a:r>
              <a:rPr lang="zh-CN" altLang="en-US" dirty="0"/>
              <a:t>基类名</a:t>
            </a:r>
            <a:r>
              <a:rPr lang="en-US" altLang="zh-CN" dirty="0"/>
              <a:t>n(</a:t>
            </a:r>
            <a:r>
              <a:rPr lang="zh-CN" altLang="en-US" dirty="0"/>
              <a:t>参数</a:t>
            </a:r>
            <a:r>
              <a:rPr lang="en-US" altLang="zh-CN" dirty="0"/>
              <a:t>), </a:t>
            </a:r>
            <a:r>
              <a:rPr lang="zh-CN" altLang="en-US" dirty="0"/>
              <a:t>对象成员初始化列表</a:t>
            </a:r>
            <a:r>
              <a:rPr lang="en-US" altLang="zh-CN" dirty="0"/>
              <a:t>, </a:t>
            </a:r>
            <a:r>
              <a:rPr lang="zh-CN" altLang="en-US" dirty="0"/>
              <a:t>基本类型成员初始化列表</a:t>
            </a:r>
          </a:p>
          <a:p>
            <a:pPr marL="547688" lvl="1" indent="0">
              <a:lnSpc>
                <a:spcPct val="130000"/>
              </a:lnSpc>
              <a:buNone/>
            </a:pPr>
            <a:r>
              <a:rPr lang="en-US" altLang="zh-CN" dirty="0"/>
              <a:t>{</a:t>
            </a:r>
          </a:p>
          <a:p>
            <a:pPr marL="547688" lvl="1" indent="0">
              <a:lnSpc>
                <a:spcPct val="130000"/>
              </a:lnSpc>
              <a:buNone/>
            </a:pPr>
            <a:r>
              <a:rPr lang="en-US" altLang="zh-CN" dirty="0"/>
              <a:t>        //</a:t>
            </a:r>
            <a:r>
              <a:rPr lang="zh-CN" altLang="en-US" dirty="0"/>
              <a:t>其他初始化</a:t>
            </a:r>
          </a:p>
          <a:p>
            <a:pPr marL="547688" lvl="1" indent="0">
              <a:lnSpc>
                <a:spcPct val="130000"/>
              </a:lnSpc>
              <a:buNone/>
            </a:pPr>
            <a:r>
              <a:rPr lang="en-US" altLang="zh-CN" dirty="0"/>
              <a:t>}</a:t>
            </a:r>
            <a:r>
              <a:rPr lang="zh-CN" altLang="en-US" dirty="0"/>
              <a:t>；</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252314" y="9450"/>
            <a:ext cx="8231267" cy="1066800"/>
          </a:xfrm>
        </p:spPr>
        <p:txBody>
          <a:bodyPr/>
          <a:lstStyle/>
          <a:p>
            <a:r>
              <a:rPr lang="zh-CN" altLang="en-US" dirty="0"/>
              <a:t>构造函数的执行顺序</a:t>
            </a:r>
          </a:p>
        </p:txBody>
      </p:sp>
      <p:sp>
        <p:nvSpPr>
          <p:cNvPr id="46083" name="内容占位符 2"/>
          <p:cNvSpPr>
            <a:spLocks noGrp="1"/>
          </p:cNvSpPr>
          <p:nvPr>
            <p:ph idx="1"/>
          </p:nvPr>
        </p:nvSpPr>
        <p:spPr>
          <a:xfrm>
            <a:off x="252314" y="981522"/>
            <a:ext cx="8231267" cy="4513783"/>
          </a:xfrm>
        </p:spPr>
        <p:txBody>
          <a:bodyPr/>
          <a:lstStyle/>
          <a:p>
            <a:pPr marL="660400" indent="-514350">
              <a:lnSpc>
                <a:spcPct val="150000"/>
              </a:lnSpc>
              <a:buFont typeface="+mj-lt"/>
              <a:buAutoNum type="arabicPeriod"/>
            </a:pPr>
            <a:r>
              <a:rPr lang="zh-CN" altLang="en-US" sz="2400" dirty="0"/>
              <a:t>调用基类构造函数，调用顺序按照它们</a:t>
            </a:r>
            <a:r>
              <a:rPr lang="zh-CN" altLang="en-US" sz="2400" dirty="0">
                <a:solidFill>
                  <a:schemeClr val="accent3"/>
                </a:solidFill>
              </a:rPr>
              <a:t>被继承时声明的顺序</a:t>
            </a:r>
            <a:r>
              <a:rPr lang="zh-CN" altLang="en-US" sz="2400" dirty="0"/>
              <a:t>（从左向右）。</a:t>
            </a:r>
            <a:endParaRPr lang="en-US" altLang="zh-CN" sz="2400" dirty="0"/>
          </a:p>
          <a:p>
            <a:pPr marL="660400" indent="-514350">
              <a:lnSpc>
                <a:spcPct val="150000"/>
              </a:lnSpc>
              <a:buFont typeface="+mj-lt"/>
              <a:buAutoNum type="arabicPeriod"/>
            </a:pPr>
            <a:r>
              <a:rPr lang="zh-CN" altLang="en-US" sz="2400" dirty="0"/>
              <a:t>对初始化列表中的对象成员和基本类型成员进行初始化，初始化顺序按照它们</a:t>
            </a:r>
            <a:r>
              <a:rPr lang="zh-CN" altLang="en-US" sz="2400" dirty="0">
                <a:solidFill>
                  <a:schemeClr val="accent3"/>
                </a:solidFill>
              </a:rPr>
              <a:t>在类中声明的顺序</a:t>
            </a:r>
            <a:r>
              <a:rPr lang="zh-CN" altLang="en-US" sz="2400" dirty="0"/>
              <a:t>。对象成员初始化是自动调用对象所属类的构造函数完成的。</a:t>
            </a:r>
            <a:endParaRPr lang="en-US" altLang="zh-CN" sz="2400" dirty="0"/>
          </a:p>
          <a:p>
            <a:pPr marL="660400" indent="-514350">
              <a:lnSpc>
                <a:spcPct val="150000"/>
              </a:lnSpc>
              <a:buFont typeface="+mj-lt"/>
              <a:buAutoNum type="arabicPeriod"/>
            </a:pPr>
            <a:r>
              <a:rPr lang="zh-CN" altLang="en-US" sz="2400" dirty="0"/>
              <a:t>执行派生类的构造函数体中的内容。</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标题 1"/>
          <p:cNvSpPr>
            <a:spLocks noGrp="1"/>
          </p:cNvSpPr>
          <p:nvPr>
            <p:ph type="title"/>
          </p:nvPr>
        </p:nvSpPr>
        <p:spPr>
          <a:xfrm>
            <a:off x="4428778" y="17692"/>
            <a:ext cx="5976421" cy="864096"/>
          </a:xfrm>
        </p:spPr>
        <p:txBody>
          <a:bodyPr/>
          <a:lstStyle/>
          <a:p>
            <a:r>
              <a:rPr lang="zh-CN" altLang="en-US" sz="3000" dirty="0">
                <a:solidFill>
                  <a:schemeClr val="accent3"/>
                </a:solidFill>
                <a:latin typeface="+mj-ea"/>
              </a:rPr>
              <a:t>例</a:t>
            </a:r>
            <a:r>
              <a:rPr lang="en-US" altLang="zh-CN" sz="3000" dirty="0">
                <a:solidFill>
                  <a:schemeClr val="accent3"/>
                </a:solidFill>
                <a:latin typeface="+mj-ea"/>
              </a:rPr>
              <a:t>7-4 </a:t>
            </a:r>
            <a:r>
              <a:rPr lang="zh-CN" altLang="en-US" sz="3000" dirty="0">
                <a:solidFill>
                  <a:schemeClr val="accent3"/>
                </a:solidFill>
                <a:latin typeface="+mj-ea"/>
              </a:rPr>
              <a:t>派生类构造函数举例</a:t>
            </a:r>
          </a:p>
        </p:txBody>
      </p:sp>
      <p:sp>
        <p:nvSpPr>
          <p:cNvPr id="47108" name="内容占位符 2"/>
          <p:cNvSpPr>
            <a:spLocks noGrp="1"/>
          </p:cNvSpPr>
          <p:nvPr>
            <p:ph idx="1"/>
          </p:nvPr>
        </p:nvSpPr>
        <p:spPr>
          <a:xfrm>
            <a:off x="108298" y="261442"/>
            <a:ext cx="9448428" cy="5521895"/>
          </a:xfrm>
        </p:spPr>
        <p:txBody>
          <a:bodyPr/>
          <a:lstStyle/>
          <a:p>
            <a:r>
              <a:rPr lang="en-US" altLang="zh-CN" sz="2000" dirty="0"/>
              <a:t>#include &lt;iostream&gt;</a:t>
            </a:r>
          </a:p>
          <a:p>
            <a:r>
              <a:rPr lang="en-US" altLang="zh-CN" sz="2000" dirty="0"/>
              <a:t>using namespace std;</a:t>
            </a:r>
          </a:p>
          <a:p>
            <a:r>
              <a:rPr lang="en-US" altLang="zh-CN" sz="2000" dirty="0"/>
              <a:t>class Base1 {//</a:t>
            </a:r>
            <a:r>
              <a:rPr lang="zh-CN" altLang="en-US" sz="2000" dirty="0"/>
              <a:t>基类</a:t>
            </a:r>
            <a:r>
              <a:rPr lang="en-US" altLang="zh-CN" sz="2000" dirty="0"/>
              <a:t>Base1</a:t>
            </a:r>
            <a:r>
              <a:rPr lang="zh-CN" altLang="en-US" sz="2000" dirty="0"/>
              <a:t>，构造函数有参数</a:t>
            </a:r>
          </a:p>
          <a:p>
            <a:r>
              <a:rPr lang="en-US" altLang="zh-CN" sz="2000" dirty="0"/>
              <a:t>public:</a:t>
            </a:r>
          </a:p>
          <a:p>
            <a:r>
              <a:rPr lang="en-US" altLang="zh-CN" sz="2000" dirty="0"/>
              <a:t>	Base1(int </a:t>
            </a:r>
            <a:r>
              <a:rPr lang="en-US" altLang="zh-CN" sz="2000" dirty="0" err="1"/>
              <a:t>i</a:t>
            </a:r>
            <a:r>
              <a:rPr lang="en-US" altLang="zh-CN" sz="2000" dirty="0"/>
              <a:t>) { </a:t>
            </a:r>
            <a:r>
              <a:rPr lang="en-US" altLang="zh-CN" sz="2000" dirty="0" err="1"/>
              <a:t>cout</a:t>
            </a:r>
            <a:r>
              <a:rPr lang="en-US" altLang="zh-CN" sz="2000" dirty="0"/>
              <a:t> &lt;&lt; "Constructing Base1 " &lt;&lt; </a:t>
            </a:r>
            <a:r>
              <a:rPr lang="en-US" altLang="zh-CN" sz="2000" dirty="0" err="1"/>
              <a:t>i</a:t>
            </a:r>
            <a:r>
              <a:rPr lang="en-US" altLang="zh-CN" sz="2000" dirty="0"/>
              <a:t> &lt;&lt; </a:t>
            </a:r>
            <a:r>
              <a:rPr lang="en-US" altLang="zh-CN" sz="2000" dirty="0" err="1"/>
              <a:t>endl</a:t>
            </a:r>
            <a:r>
              <a:rPr lang="en-US" altLang="zh-CN" sz="2000" dirty="0"/>
              <a:t>; }</a:t>
            </a:r>
          </a:p>
          <a:p>
            <a:r>
              <a:rPr lang="en-US" altLang="zh-CN" sz="2000" dirty="0"/>
              <a:t>};</a:t>
            </a:r>
          </a:p>
          <a:p>
            <a:r>
              <a:rPr lang="en-US" altLang="zh-CN" sz="2000" dirty="0"/>
              <a:t>class Base2 {//</a:t>
            </a:r>
            <a:r>
              <a:rPr lang="zh-CN" altLang="en-US" sz="2000" dirty="0"/>
              <a:t>基类</a:t>
            </a:r>
            <a:r>
              <a:rPr lang="en-US" altLang="zh-CN" sz="2000" dirty="0"/>
              <a:t>Base2</a:t>
            </a:r>
            <a:r>
              <a:rPr lang="zh-CN" altLang="en-US" sz="2000" dirty="0"/>
              <a:t>，构造函数有参数</a:t>
            </a:r>
          </a:p>
          <a:p>
            <a:r>
              <a:rPr lang="en-US" altLang="zh-CN" sz="2000" dirty="0"/>
              <a:t>public:</a:t>
            </a:r>
          </a:p>
          <a:p>
            <a:r>
              <a:rPr lang="en-US" altLang="zh-CN" sz="2000" dirty="0"/>
              <a:t>	Base2(int j) { </a:t>
            </a:r>
            <a:r>
              <a:rPr lang="en-US" altLang="zh-CN" sz="2000" dirty="0" err="1"/>
              <a:t>cout</a:t>
            </a:r>
            <a:r>
              <a:rPr lang="en-US" altLang="zh-CN" sz="2000" dirty="0"/>
              <a:t> &lt;&lt; "Constructing Base2 " &lt;&lt; j &lt;&lt; </a:t>
            </a:r>
            <a:r>
              <a:rPr lang="en-US" altLang="zh-CN" sz="2000" dirty="0" err="1"/>
              <a:t>endl</a:t>
            </a:r>
            <a:r>
              <a:rPr lang="en-US" altLang="zh-CN" sz="2000" dirty="0"/>
              <a:t>; }</a:t>
            </a:r>
          </a:p>
          <a:p>
            <a:r>
              <a:rPr lang="en-US" altLang="zh-CN" sz="2000" dirty="0"/>
              <a:t>};</a:t>
            </a:r>
          </a:p>
          <a:p>
            <a:r>
              <a:rPr lang="en-US" altLang="zh-CN" sz="2000" dirty="0"/>
              <a:t>class Base3 {//</a:t>
            </a:r>
            <a:r>
              <a:rPr lang="zh-CN" altLang="en-US" sz="2000" dirty="0"/>
              <a:t>基类</a:t>
            </a:r>
            <a:r>
              <a:rPr lang="en-US" altLang="zh-CN" sz="2000" dirty="0"/>
              <a:t>Base3</a:t>
            </a:r>
            <a:r>
              <a:rPr lang="zh-CN" altLang="en-US" sz="2000" dirty="0"/>
              <a:t>，构造函数无参数</a:t>
            </a:r>
          </a:p>
          <a:p>
            <a:r>
              <a:rPr lang="en-US" altLang="zh-CN" sz="2000" dirty="0"/>
              <a:t>public:</a:t>
            </a:r>
          </a:p>
          <a:p>
            <a:r>
              <a:rPr lang="en-US" altLang="zh-CN" sz="2000" dirty="0"/>
              <a:t>	Base3() { </a:t>
            </a:r>
            <a:r>
              <a:rPr lang="en-US" altLang="zh-CN" sz="2000" dirty="0" err="1"/>
              <a:t>cout</a:t>
            </a:r>
            <a:r>
              <a:rPr lang="en-US" altLang="zh-CN" sz="2000" dirty="0"/>
              <a:t> &lt;&lt; "Constructing Base3 *" &lt;&lt; </a:t>
            </a:r>
            <a:r>
              <a:rPr lang="en-US" altLang="zh-CN" sz="2000" dirty="0" err="1"/>
              <a:t>endl</a:t>
            </a:r>
            <a:r>
              <a:rPr lang="en-US" altLang="zh-CN" sz="2000" dirty="0"/>
              <a:t>; }</a:t>
            </a:r>
          </a:p>
          <a:p>
            <a:r>
              <a:rPr lang="en-US" altLang="zh-CN" sz="2000" dirty="0"/>
              <a: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68938" y="-75877"/>
            <a:ext cx="3168352" cy="864096"/>
          </a:xfrm>
        </p:spPr>
        <p:txBody>
          <a:bodyPr/>
          <a:lstStyle/>
          <a:p>
            <a:r>
              <a:rPr lang="en-US" altLang="zh-CN" dirty="0">
                <a:solidFill>
                  <a:schemeClr val="accent1"/>
                </a:solidFill>
                <a:latin typeface="+mj-ea"/>
              </a:rPr>
              <a:t>Vehicle</a:t>
            </a:r>
            <a:r>
              <a:rPr lang="zh-CN" altLang="en-US" dirty="0">
                <a:solidFill>
                  <a:schemeClr val="accent1"/>
                </a:solidFill>
                <a:latin typeface="+mj-ea"/>
              </a:rPr>
              <a:t>类</a:t>
            </a:r>
            <a:endParaRPr lang="zh-CN" altLang="en-US" dirty="0">
              <a:solidFill>
                <a:schemeClr val="accent1"/>
              </a:solidFill>
            </a:endParaRPr>
          </a:p>
        </p:txBody>
      </p:sp>
      <p:sp>
        <p:nvSpPr>
          <p:cNvPr id="3" name="内容占位符 2"/>
          <p:cNvSpPr>
            <a:spLocks noGrp="1"/>
          </p:cNvSpPr>
          <p:nvPr>
            <p:ph idx="1"/>
          </p:nvPr>
        </p:nvSpPr>
        <p:spPr>
          <a:xfrm>
            <a:off x="13169" y="0"/>
            <a:ext cx="8064896" cy="5521895"/>
          </a:xfrm>
        </p:spPr>
        <p:txBody>
          <a:bodyPr/>
          <a:lstStyle/>
          <a:p>
            <a:pPr>
              <a:spcBef>
                <a:spcPts val="0"/>
              </a:spcBef>
            </a:pPr>
            <a:r>
              <a:rPr lang="en-US" altLang="zh-CN" sz="2000" dirty="0"/>
              <a:t>#include &lt;</a:t>
            </a:r>
            <a:r>
              <a:rPr lang="en-US" altLang="zh-CN" sz="2000" dirty="0" err="1"/>
              <a:t>iostream</a:t>
            </a:r>
            <a:r>
              <a:rPr lang="en-US" altLang="zh-CN" sz="2000" dirty="0"/>
              <a:t>&gt;</a:t>
            </a:r>
          </a:p>
          <a:p>
            <a:pPr>
              <a:spcBef>
                <a:spcPts val="0"/>
              </a:spcBef>
            </a:pPr>
            <a:r>
              <a:rPr lang="en-US" altLang="zh-CN" sz="2000" dirty="0"/>
              <a:t>#include &lt;string&gt;</a:t>
            </a:r>
          </a:p>
          <a:p>
            <a:pPr>
              <a:spcBef>
                <a:spcPts val="0"/>
              </a:spcBef>
            </a:pPr>
            <a:r>
              <a:rPr lang="en-US" altLang="zh-CN" sz="2000" dirty="0"/>
              <a:t>using namespace </a:t>
            </a:r>
            <a:r>
              <a:rPr lang="en-US" altLang="zh-CN" sz="2000" dirty="0" err="1"/>
              <a:t>std</a:t>
            </a:r>
            <a:r>
              <a:rPr lang="en-US" altLang="zh-CN" sz="2000" dirty="0"/>
              <a:t>;</a:t>
            </a:r>
          </a:p>
          <a:p>
            <a:pPr>
              <a:spcBef>
                <a:spcPts val="0"/>
              </a:spcBef>
            </a:pPr>
            <a:r>
              <a:rPr lang="en-US" altLang="zh-CN" sz="2000" dirty="0"/>
              <a:t>class Vehicle</a:t>
            </a:r>
          </a:p>
          <a:p>
            <a:pPr>
              <a:spcBef>
                <a:spcPts val="0"/>
              </a:spcBef>
            </a:pPr>
            <a:r>
              <a:rPr lang="en-US" altLang="zh-CN" sz="2000" dirty="0"/>
              <a:t>{</a:t>
            </a:r>
          </a:p>
          <a:p>
            <a:pPr>
              <a:spcBef>
                <a:spcPts val="0"/>
              </a:spcBef>
            </a:pPr>
            <a:r>
              <a:rPr lang="en-US" altLang="zh-CN" sz="2000" dirty="0">
                <a:solidFill>
                  <a:srgbClr val="7030A0"/>
                </a:solidFill>
              </a:rPr>
              <a:t>protected:</a:t>
            </a:r>
          </a:p>
          <a:p>
            <a:pPr>
              <a:spcBef>
                <a:spcPts val="0"/>
              </a:spcBef>
            </a:pPr>
            <a:r>
              <a:rPr lang="en-US" altLang="zh-CN" sz="2000" dirty="0"/>
              <a:t>	int wheels;</a:t>
            </a:r>
          </a:p>
          <a:p>
            <a:pPr>
              <a:spcBef>
                <a:spcPts val="0"/>
              </a:spcBef>
            </a:pPr>
            <a:r>
              <a:rPr lang="en-US" altLang="zh-CN" sz="2000" dirty="0"/>
              <a:t>	float weight;</a:t>
            </a:r>
          </a:p>
          <a:p>
            <a:pPr>
              <a:spcBef>
                <a:spcPts val="0"/>
              </a:spcBef>
            </a:pPr>
            <a:r>
              <a:rPr lang="en-US" altLang="zh-CN" sz="2000" dirty="0"/>
              <a:t>public:</a:t>
            </a:r>
          </a:p>
          <a:p>
            <a:pPr>
              <a:spcBef>
                <a:spcPts val="0"/>
              </a:spcBef>
            </a:pPr>
            <a:r>
              <a:rPr lang="en-US" altLang="zh-CN" sz="2000" dirty="0"/>
              <a:t>	Vehicle(int </a:t>
            </a:r>
            <a:r>
              <a:rPr lang="en-US" altLang="zh-CN" sz="2000" dirty="0" err="1"/>
              <a:t>wh</a:t>
            </a:r>
            <a:r>
              <a:rPr lang="en-US" altLang="zh-CN" sz="2000" dirty="0"/>
              <a:t>, float </a:t>
            </a:r>
            <a:r>
              <a:rPr lang="en-US" altLang="zh-CN" sz="2000" dirty="0" err="1"/>
              <a:t>wt</a:t>
            </a:r>
            <a:r>
              <a:rPr lang="en-US" altLang="zh-CN" sz="2000" dirty="0"/>
              <a:t>) {</a:t>
            </a:r>
          </a:p>
          <a:p>
            <a:pPr>
              <a:spcBef>
                <a:spcPts val="0"/>
              </a:spcBef>
            </a:pPr>
            <a:r>
              <a:rPr lang="en-US" altLang="zh-CN" sz="2000" dirty="0"/>
              <a:t>		wheels = </a:t>
            </a:r>
            <a:r>
              <a:rPr lang="en-US" altLang="zh-CN" sz="2000" dirty="0" err="1"/>
              <a:t>wh</a:t>
            </a:r>
            <a:r>
              <a:rPr lang="en-US" altLang="zh-CN" sz="2000" dirty="0"/>
              <a:t>; 	weight = </a:t>
            </a:r>
            <a:r>
              <a:rPr lang="en-US" altLang="zh-CN" sz="2000" dirty="0" err="1"/>
              <a:t>wt</a:t>
            </a:r>
            <a:r>
              <a:rPr lang="en-US" altLang="zh-CN" sz="2000" dirty="0"/>
              <a:t>;</a:t>
            </a:r>
          </a:p>
          <a:p>
            <a:pPr>
              <a:spcBef>
                <a:spcPts val="0"/>
              </a:spcBef>
            </a:pPr>
            <a:r>
              <a:rPr lang="en-US" altLang="zh-CN" sz="2000" dirty="0"/>
              <a:t>		</a:t>
            </a:r>
            <a:r>
              <a:rPr lang="en-US" altLang="zh-CN" sz="2000" dirty="0" err="1"/>
              <a:t>cout</a:t>
            </a:r>
            <a:r>
              <a:rPr lang="en-US" altLang="zh-CN" sz="2000" dirty="0"/>
              <a:t> &lt;&lt; "</a:t>
            </a:r>
            <a:r>
              <a:rPr lang="zh-CN" altLang="en-US" sz="2000" dirty="0"/>
              <a:t>新建了一个</a:t>
            </a:r>
            <a:r>
              <a:rPr lang="en-US" altLang="zh-CN" sz="2000" dirty="0"/>
              <a:t>Vehicle</a:t>
            </a:r>
            <a:r>
              <a:rPr lang="zh-CN" altLang="en-US" sz="2000" dirty="0"/>
              <a:t>对象</a:t>
            </a:r>
            <a:r>
              <a:rPr lang="en-US" altLang="zh-CN" sz="2000" dirty="0"/>
              <a:t>" &lt;&lt; </a:t>
            </a:r>
            <a:r>
              <a:rPr lang="en-US" altLang="zh-CN" sz="2000" dirty="0" err="1"/>
              <a:t>endl</a:t>
            </a:r>
            <a:r>
              <a:rPr lang="en-US" altLang="zh-CN" sz="2000" dirty="0"/>
              <a:t>;</a:t>
            </a:r>
          </a:p>
          <a:p>
            <a:pPr>
              <a:spcBef>
                <a:spcPts val="0"/>
              </a:spcBef>
            </a:pPr>
            <a:r>
              <a:rPr lang="en-US" altLang="zh-CN" sz="2000" dirty="0"/>
              <a:t>	}</a:t>
            </a:r>
          </a:p>
          <a:p>
            <a:pPr>
              <a:spcBef>
                <a:spcPts val="0"/>
              </a:spcBef>
            </a:pPr>
            <a:r>
              <a:rPr lang="en-US" altLang="zh-CN" sz="2000" dirty="0"/>
              <a:t>	~Vehicle() { </a:t>
            </a:r>
            <a:r>
              <a:rPr lang="en-US" altLang="zh-CN" sz="2000" dirty="0" err="1"/>
              <a:t>cout</a:t>
            </a:r>
            <a:r>
              <a:rPr lang="en-US" altLang="zh-CN" sz="2000" dirty="0"/>
              <a:t> &lt;&lt; "</a:t>
            </a:r>
            <a:r>
              <a:rPr lang="zh-CN" altLang="en-US" sz="2000" dirty="0"/>
              <a:t>回收了一个</a:t>
            </a:r>
            <a:r>
              <a:rPr lang="en-US" altLang="zh-CN" sz="2000" dirty="0"/>
              <a:t>Vehicle</a:t>
            </a:r>
            <a:r>
              <a:rPr lang="zh-CN" altLang="en-US" sz="2000" dirty="0"/>
              <a:t>对象</a:t>
            </a:r>
            <a:r>
              <a:rPr lang="en-US" altLang="zh-CN" sz="2000" dirty="0"/>
              <a:t>" &lt;&lt; </a:t>
            </a:r>
            <a:r>
              <a:rPr lang="en-US" altLang="zh-CN" sz="2000" dirty="0" err="1"/>
              <a:t>endl</a:t>
            </a:r>
            <a:r>
              <a:rPr lang="en-US" altLang="zh-CN" sz="2000" dirty="0"/>
              <a:t>;  }</a:t>
            </a:r>
          </a:p>
          <a:p>
            <a:pPr>
              <a:spcBef>
                <a:spcPts val="0"/>
              </a:spcBef>
            </a:pPr>
            <a:r>
              <a:rPr lang="en-US" altLang="zh-CN" sz="2000" dirty="0"/>
              <a:t>	void </a:t>
            </a:r>
            <a:r>
              <a:rPr lang="en-US" altLang="zh-CN" sz="2000" dirty="0" err="1"/>
              <a:t>printVehicle</a:t>
            </a:r>
            <a:r>
              <a:rPr lang="en-US" altLang="zh-CN" sz="2000" dirty="0"/>
              <a:t>(){</a:t>
            </a:r>
          </a:p>
          <a:p>
            <a:pPr>
              <a:spcBef>
                <a:spcPts val="0"/>
              </a:spcBef>
            </a:pPr>
            <a:r>
              <a:rPr lang="en-US" altLang="zh-CN" sz="2000" dirty="0"/>
              <a:t>                      </a:t>
            </a:r>
            <a:r>
              <a:rPr lang="en-US" altLang="zh-CN" sz="2000" dirty="0" err="1"/>
              <a:t>cout</a:t>
            </a:r>
            <a:r>
              <a:rPr lang="en-US" altLang="zh-CN" sz="2000" dirty="0"/>
              <a:t> &lt;&lt; "</a:t>
            </a:r>
            <a:r>
              <a:rPr lang="zh-CN" altLang="en-US" sz="2000" dirty="0"/>
              <a:t>车轮个数</a:t>
            </a:r>
            <a:r>
              <a:rPr lang="en-US" altLang="zh-CN" sz="2000" dirty="0"/>
              <a:t>: " &lt;&lt; wheels &lt;&lt; </a:t>
            </a:r>
            <a:r>
              <a:rPr lang="en-US" altLang="zh-CN" sz="2000" dirty="0" err="1"/>
              <a:t>endl</a:t>
            </a:r>
            <a:r>
              <a:rPr lang="en-US" altLang="zh-CN" sz="2000" dirty="0"/>
              <a:t>;</a:t>
            </a:r>
          </a:p>
          <a:p>
            <a:pPr>
              <a:spcBef>
                <a:spcPts val="0"/>
              </a:spcBef>
            </a:pPr>
            <a:r>
              <a:rPr lang="en-US" altLang="zh-CN" sz="2000" dirty="0"/>
              <a:t>          }</a:t>
            </a:r>
          </a:p>
          <a:p>
            <a:pPr>
              <a:spcBef>
                <a:spcPts val="0"/>
              </a:spcBef>
            </a:pPr>
            <a:r>
              <a:rPr lang="en-US" altLang="zh-CN" sz="2000" dirty="0"/>
              <a:t>};</a:t>
            </a:r>
          </a:p>
        </p:txBody>
      </p:sp>
    </p:spTree>
    <p:extLst>
      <p:ext uri="{BB962C8B-B14F-4D97-AF65-F5344CB8AC3E}">
        <p14:creationId xmlns:p14="http://schemas.microsoft.com/office/powerpoint/2010/main" val="20724033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3" name="标题 1"/>
          <p:cNvSpPr>
            <a:spLocks noGrp="1"/>
          </p:cNvSpPr>
          <p:nvPr>
            <p:ph type="title"/>
          </p:nvPr>
        </p:nvSpPr>
        <p:spPr>
          <a:xfrm>
            <a:off x="6887679" y="-53668"/>
            <a:ext cx="2869691" cy="864096"/>
          </a:xfrm>
        </p:spPr>
        <p:txBody>
          <a:bodyPr/>
          <a:lstStyle/>
          <a:p>
            <a:r>
              <a:rPr lang="zh-CN" altLang="en-US" dirty="0">
                <a:solidFill>
                  <a:schemeClr val="accent3"/>
                </a:solidFill>
                <a:latin typeface="+mj-ea"/>
              </a:rPr>
              <a:t>例</a:t>
            </a:r>
            <a:r>
              <a:rPr lang="en-US" altLang="zh-CN" dirty="0">
                <a:solidFill>
                  <a:schemeClr val="accent3"/>
                </a:solidFill>
                <a:latin typeface="+mj-ea"/>
              </a:rPr>
              <a:t>7-4 (</a:t>
            </a:r>
            <a:r>
              <a:rPr lang="zh-CN" altLang="en-US" dirty="0">
                <a:solidFill>
                  <a:schemeClr val="accent3"/>
                </a:solidFill>
                <a:latin typeface="+mj-ea"/>
              </a:rPr>
              <a:t>续</a:t>
            </a:r>
            <a:r>
              <a:rPr lang="en-US" altLang="zh-CN" dirty="0">
                <a:solidFill>
                  <a:schemeClr val="accent3"/>
                </a:solidFill>
                <a:latin typeface="+mj-ea"/>
              </a:rPr>
              <a:t>)</a:t>
            </a:r>
            <a:endParaRPr lang="zh-CN" altLang="en-US" dirty="0">
              <a:solidFill>
                <a:schemeClr val="accent3"/>
              </a:solidFill>
              <a:latin typeface="+mj-ea"/>
            </a:endParaRPr>
          </a:p>
        </p:txBody>
      </p:sp>
      <p:sp>
        <p:nvSpPr>
          <p:cNvPr id="48132" name="内容占位符 2"/>
          <p:cNvSpPr>
            <a:spLocks noGrp="1"/>
          </p:cNvSpPr>
          <p:nvPr>
            <p:ph idx="1"/>
          </p:nvPr>
        </p:nvSpPr>
        <p:spPr>
          <a:xfrm>
            <a:off x="-179734" y="31390"/>
            <a:ext cx="9145588" cy="5878065"/>
          </a:xfrm>
        </p:spPr>
        <p:txBody>
          <a:bodyPr/>
          <a:lstStyle/>
          <a:p>
            <a:r>
              <a:rPr lang="en-US" altLang="zh-CN" sz="2000" dirty="0"/>
              <a:t>class Derived: public Base2, public Base1, public Base3 {</a:t>
            </a:r>
          </a:p>
          <a:p>
            <a:r>
              <a:rPr lang="en-US" altLang="zh-CN" sz="2000" dirty="0"/>
              <a:t>public:	</a:t>
            </a:r>
            <a:endParaRPr lang="zh-CN" altLang="en-US" sz="2000" dirty="0"/>
          </a:p>
          <a:p>
            <a:r>
              <a:rPr lang="zh-CN" altLang="en-US" sz="2000" dirty="0"/>
              <a:t>	</a:t>
            </a:r>
            <a:r>
              <a:rPr lang="en-US" altLang="zh-CN" sz="2000" dirty="0"/>
              <a:t>Derived(int a, int b, int c, int d): Base1(a), member2(d), member1(c), Base2(b)</a:t>
            </a:r>
          </a:p>
          <a:p>
            <a:r>
              <a:rPr lang="en-US" altLang="zh-CN" sz="2000" dirty="0"/>
              <a:t>          //</a:t>
            </a:r>
            <a:r>
              <a:rPr lang="zh-CN" altLang="en-US" sz="2000" dirty="0"/>
              <a:t>此处的次序与构造函数的执行次序无关</a:t>
            </a:r>
            <a:endParaRPr lang="en-US" altLang="zh-CN" sz="2000" dirty="0"/>
          </a:p>
          <a:p>
            <a:r>
              <a:rPr lang="en-US" altLang="zh-CN" sz="2000" dirty="0"/>
              <a:t>	{ }</a:t>
            </a:r>
            <a:endParaRPr lang="zh-CN" altLang="en-US" sz="2000" dirty="0"/>
          </a:p>
          <a:p>
            <a:r>
              <a:rPr lang="en-US" altLang="zh-CN" sz="2000" dirty="0"/>
              <a:t>private:</a:t>
            </a:r>
            <a:endParaRPr lang="zh-CN" altLang="en-US" sz="2000" dirty="0"/>
          </a:p>
          <a:p>
            <a:r>
              <a:rPr lang="zh-CN" altLang="en-US" sz="2000" dirty="0"/>
              <a:t>	</a:t>
            </a:r>
            <a:r>
              <a:rPr lang="en-US" altLang="zh-CN" sz="2000" dirty="0"/>
              <a:t>Base1 member1;</a:t>
            </a:r>
          </a:p>
          <a:p>
            <a:r>
              <a:rPr lang="en-US" altLang="zh-CN" sz="2000" dirty="0"/>
              <a:t>	Base2 member2;</a:t>
            </a:r>
          </a:p>
          <a:p>
            <a:r>
              <a:rPr lang="en-US" altLang="zh-CN" sz="2000" dirty="0"/>
              <a:t>	Base3 member3;</a:t>
            </a:r>
          </a:p>
          <a:p>
            <a:r>
              <a:rPr lang="en-US" altLang="zh-CN" sz="2000" dirty="0"/>
              <a:t>};</a:t>
            </a:r>
          </a:p>
          <a:p>
            <a:endParaRPr lang="en-US" altLang="zh-CN" sz="2000" dirty="0"/>
          </a:p>
          <a:p>
            <a:r>
              <a:rPr lang="en-US" altLang="zh-CN" sz="2000" dirty="0"/>
              <a:t>int main() {</a:t>
            </a:r>
          </a:p>
          <a:p>
            <a:r>
              <a:rPr lang="en-US" altLang="zh-CN" sz="2000" dirty="0"/>
              <a:t>	Derived obj(1, 2, 3, 4);</a:t>
            </a:r>
          </a:p>
          <a:p>
            <a:r>
              <a:rPr lang="en-US" altLang="zh-CN" sz="2000" dirty="0"/>
              <a:t>	return 0;</a:t>
            </a:r>
          </a:p>
          <a:p>
            <a:r>
              <a:rPr lang="en-US" altLang="zh-CN" sz="2000" dirty="0"/>
              <a:t>}</a:t>
            </a:r>
          </a:p>
        </p:txBody>
      </p:sp>
      <p:sp>
        <p:nvSpPr>
          <p:cNvPr id="7" name="Text Box 4"/>
          <p:cNvSpPr txBox="1">
            <a:spLocks noChangeArrowheads="1"/>
          </p:cNvSpPr>
          <p:nvPr/>
        </p:nvSpPr>
        <p:spPr bwMode="auto">
          <a:xfrm>
            <a:off x="5292874" y="2493690"/>
            <a:ext cx="3386138" cy="2276475"/>
          </a:xfrm>
          <a:prstGeom prst="rect">
            <a:avLst/>
          </a:prstGeom>
          <a:solidFill>
            <a:srgbClr val="FFFF00"/>
          </a:solidFill>
          <a:ln>
            <a:noFill/>
          </a:ln>
        </p:spPr>
        <p:txBody>
          <a:bodyPr lIns="121853" tIns="60926" rIns="121853" bIns="60926">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defRPr/>
            </a:pPr>
            <a:r>
              <a:rPr lang="zh-CN" altLang="en-US" sz="2000" dirty="0">
                <a:solidFill>
                  <a:schemeClr val="tx2"/>
                </a:solidFill>
                <a:latin typeface="+mj-ea"/>
                <a:ea typeface="+mj-ea"/>
              </a:rPr>
              <a:t>运行结果：</a:t>
            </a:r>
          </a:p>
          <a:p>
            <a:pPr eaLnBrk="1" hangingPunct="1">
              <a:defRPr/>
            </a:pPr>
            <a:r>
              <a:rPr lang="en-US" altLang="zh-CN" sz="2000" dirty="0">
                <a:latin typeface="Consolas" pitchFamily="49" charset="0"/>
                <a:ea typeface="+mn-ea"/>
                <a:cs typeface="Consolas" pitchFamily="49" charset="0"/>
              </a:rPr>
              <a:t>constructing Base2 2</a:t>
            </a:r>
          </a:p>
          <a:p>
            <a:pPr eaLnBrk="1" hangingPunct="1">
              <a:defRPr/>
            </a:pPr>
            <a:r>
              <a:rPr lang="en-US" altLang="zh-CN" sz="2000" dirty="0">
                <a:latin typeface="Consolas" pitchFamily="49" charset="0"/>
                <a:ea typeface="+mn-ea"/>
                <a:cs typeface="Consolas" pitchFamily="49" charset="0"/>
              </a:rPr>
              <a:t>constructing Base1 1</a:t>
            </a:r>
          </a:p>
          <a:p>
            <a:pPr eaLnBrk="1" hangingPunct="1">
              <a:defRPr/>
            </a:pPr>
            <a:r>
              <a:rPr lang="en-US" altLang="zh-CN" sz="2000" dirty="0">
                <a:latin typeface="Consolas" pitchFamily="49" charset="0"/>
                <a:ea typeface="+mn-ea"/>
                <a:cs typeface="Consolas" pitchFamily="49" charset="0"/>
              </a:rPr>
              <a:t>constructing Base3 *</a:t>
            </a:r>
          </a:p>
          <a:p>
            <a:pPr eaLnBrk="1" hangingPunct="1">
              <a:defRPr/>
            </a:pPr>
            <a:r>
              <a:rPr lang="en-US" altLang="zh-CN" sz="2000" dirty="0">
                <a:latin typeface="Consolas" pitchFamily="49" charset="0"/>
                <a:ea typeface="+mn-ea"/>
                <a:cs typeface="Consolas" pitchFamily="49" charset="0"/>
              </a:rPr>
              <a:t>constructing Base1 3</a:t>
            </a:r>
          </a:p>
          <a:p>
            <a:pPr eaLnBrk="1" hangingPunct="1">
              <a:defRPr/>
            </a:pPr>
            <a:r>
              <a:rPr lang="en-US" altLang="zh-CN" sz="2000" dirty="0">
                <a:latin typeface="Consolas" pitchFamily="49" charset="0"/>
                <a:ea typeface="+mn-ea"/>
                <a:cs typeface="Consolas" pitchFamily="49" charset="0"/>
              </a:rPr>
              <a:t>constructing Base2 4</a:t>
            </a:r>
          </a:p>
          <a:p>
            <a:pPr eaLnBrk="1" hangingPunct="1">
              <a:defRPr/>
            </a:pPr>
            <a:r>
              <a:rPr lang="en-US" altLang="zh-CN" sz="2000" dirty="0">
                <a:latin typeface="Consolas" pitchFamily="49" charset="0"/>
                <a:ea typeface="+mn-ea"/>
                <a:cs typeface="Consolas" pitchFamily="49" charset="0"/>
              </a:rPr>
              <a:t>constructing Base3 *</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752284-71BE-629B-9A4F-6381D75B9841}"/>
              </a:ext>
            </a:extLst>
          </p:cNvPr>
          <p:cNvSpPr>
            <a:spLocks noGrp="1"/>
          </p:cNvSpPr>
          <p:nvPr>
            <p:ph type="title"/>
          </p:nvPr>
        </p:nvSpPr>
        <p:spPr/>
        <p:txBody>
          <a:bodyPr/>
          <a:lstStyle/>
          <a:p>
            <a:r>
              <a:rPr lang="zh-CN" altLang="en-US" dirty="0"/>
              <a:t>课堂小测</a:t>
            </a:r>
          </a:p>
        </p:txBody>
      </p:sp>
      <p:sp>
        <p:nvSpPr>
          <p:cNvPr id="3" name="内容占位符 2">
            <a:extLst>
              <a:ext uri="{FF2B5EF4-FFF2-40B4-BE49-F238E27FC236}">
                <a16:creationId xmlns:a16="http://schemas.microsoft.com/office/drawing/2014/main" id="{5CD59376-49F9-6C07-2947-8F19731FF589}"/>
              </a:ext>
            </a:extLst>
          </p:cNvPr>
          <p:cNvSpPr>
            <a:spLocks noGrp="1"/>
          </p:cNvSpPr>
          <p:nvPr>
            <p:ph idx="1"/>
          </p:nvPr>
        </p:nvSpPr>
        <p:spPr/>
        <p:txBody>
          <a:bodyPr/>
          <a:lstStyle/>
          <a:p>
            <a:pPr algn="l"/>
            <a:r>
              <a:rPr lang="zh-CN" altLang="en-US" b="0" i="0" dirty="0">
                <a:solidFill>
                  <a:srgbClr val="333333"/>
                </a:solidFill>
                <a:effectLst/>
                <a:latin typeface="-apple-system"/>
              </a:rPr>
              <a:t>下列说法正确的是</a:t>
            </a:r>
          </a:p>
          <a:p>
            <a:pPr algn="l"/>
            <a:r>
              <a:rPr lang="en-US" altLang="zh-CN" b="0" i="0" dirty="0">
                <a:solidFill>
                  <a:srgbClr val="1769FE"/>
                </a:solidFill>
                <a:effectLst/>
                <a:latin typeface="-apple-system"/>
              </a:rPr>
              <a:t> A </a:t>
            </a:r>
            <a:r>
              <a:rPr lang="zh-CN" altLang="en-US" b="0" i="0" dirty="0">
                <a:solidFill>
                  <a:srgbClr val="333333"/>
                </a:solidFill>
                <a:effectLst/>
                <a:latin typeface="-apple-system"/>
              </a:rPr>
              <a:t>默认情况下，基类的构造函数可以被继承</a:t>
            </a:r>
          </a:p>
          <a:p>
            <a:pPr algn="l"/>
            <a:r>
              <a:rPr lang="en-US" altLang="zh-CN" b="0" i="0" dirty="0">
                <a:solidFill>
                  <a:srgbClr val="1769FE"/>
                </a:solidFill>
                <a:effectLst/>
                <a:latin typeface="-apple-system"/>
              </a:rPr>
              <a:t> B </a:t>
            </a:r>
            <a:r>
              <a:rPr lang="zh-CN" altLang="en-US" b="0" i="0" dirty="0">
                <a:solidFill>
                  <a:srgbClr val="333333"/>
                </a:solidFill>
                <a:effectLst/>
                <a:latin typeface="-apple-system"/>
              </a:rPr>
              <a:t>可用</a:t>
            </a:r>
            <a:r>
              <a:rPr lang="en-US" altLang="zh-CN" b="0" i="0" dirty="0">
                <a:solidFill>
                  <a:srgbClr val="333333"/>
                </a:solidFill>
                <a:effectLst/>
                <a:latin typeface="-apple-system"/>
              </a:rPr>
              <a:t>using</a:t>
            </a:r>
            <a:r>
              <a:rPr lang="zh-CN" altLang="en-US" b="0" i="0" dirty="0">
                <a:solidFill>
                  <a:srgbClr val="333333"/>
                </a:solidFill>
                <a:effectLst/>
                <a:latin typeface="-apple-system"/>
              </a:rPr>
              <a:t>语句继承基类构造函数</a:t>
            </a:r>
          </a:p>
          <a:p>
            <a:pPr algn="l"/>
            <a:r>
              <a:rPr lang="en-US" altLang="zh-CN" b="0" i="0" dirty="0">
                <a:solidFill>
                  <a:srgbClr val="1769FE"/>
                </a:solidFill>
                <a:effectLst/>
                <a:latin typeface="-apple-system"/>
              </a:rPr>
              <a:t> C </a:t>
            </a:r>
            <a:r>
              <a:rPr lang="zh-CN" altLang="en-US" b="0" i="0" dirty="0">
                <a:solidFill>
                  <a:srgbClr val="333333"/>
                </a:solidFill>
                <a:effectLst/>
                <a:latin typeface="-apple-system"/>
              </a:rPr>
              <a:t>派生类的构造函数不需要给基类的构造函数传递参数</a:t>
            </a:r>
          </a:p>
          <a:p>
            <a:endParaRPr lang="zh-CN" altLang="en-US" dirty="0"/>
          </a:p>
        </p:txBody>
      </p:sp>
    </p:spTree>
    <p:extLst>
      <p:ext uri="{BB962C8B-B14F-4D97-AF65-F5344CB8AC3E}">
        <p14:creationId xmlns:p14="http://schemas.microsoft.com/office/powerpoint/2010/main" val="36857158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752284-71BE-629B-9A4F-6381D75B9841}"/>
              </a:ext>
            </a:extLst>
          </p:cNvPr>
          <p:cNvSpPr>
            <a:spLocks noGrp="1"/>
          </p:cNvSpPr>
          <p:nvPr>
            <p:ph type="title"/>
          </p:nvPr>
        </p:nvSpPr>
        <p:spPr/>
        <p:txBody>
          <a:bodyPr/>
          <a:lstStyle/>
          <a:p>
            <a:r>
              <a:rPr lang="zh-CN" altLang="en-US" dirty="0"/>
              <a:t>课堂小测</a:t>
            </a:r>
          </a:p>
        </p:txBody>
      </p:sp>
      <p:sp>
        <p:nvSpPr>
          <p:cNvPr id="3" name="内容占位符 2">
            <a:extLst>
              <a:ext uri="{FF2B5EF4-FFF2-40B4-BE49-F238E27FC236}">
                <a16:creationId xmlns:a16="http://schemas.microsoft.com/office/drawing/2014/main" id="{5CD59376-49F9-6C07-2947-8F19731FF589}"/>
              </a:ext>
            </a:extLst>
          </p:cNvPr>
          <p:cNvSpPr>
            <a:spLocks noGrp="1"/>
          </p:cNvSpPr>
          <p:nvPr>
            <p:ph idx="1"/>
          </p:nvPr>
        </p:nvSpPr>
        <p:spPr/>
        <p:txBody>
          <a:bodyPr/>
          <a:lstStyle/>
          <a:p>
            <a:pPr marL="488950" indent="-342900" algn="l">
              <a:buFont typeface="Arial" panose="020B0604020202020204" pitchFamily="34" charset="0"/>
              <a:buChar char="•"/>
            </a:pPr>
            <a:r>
              <a:rPr lang="zh-CN" altLang="en-US" b="0" i="0" dirty="0">
                <a:solidFill>
                  <a:srgbClr val="333333"/>
                </a:solidFill>
                <a:effectLst/>
                <a:latin typeface="-apple-system"/>
              </a:rPr>
              <a:t>对初始化列表中的成员进行初始化时，将按照他们在初始化列表中的顺序进行，而并非被继承时从左向右声明的顺序。</a:t>
            </a:r>
          </a:p>
          <a:p>
            <a:pPr algn="l"/>
            <a:r>
              <a:rPr lang="en-US" altLang="zh-CN" dirty="0">
                <a:solidFill>
                  <a:srgbClr val="1769FE"/>
                </a:solidFill>
                <a:latin typeface="-apple-system"/>
              </a:rPr>
              <a:t>     A </a:t>
            </a:r>
            <a:r>
              <a:rPr lang="zh-CN" altLang="en-US" b="0" i="0" dirty="0">
                <a:solidFill>
                  <a:srgbClr val="333333"/>
                </a:solidFill>
                <a:effectLst/>
                <a:latin typeface="-apple-system"/>
              </a:rPr>
              <a:t>对</a:t>
            </a:r>
          </a:p>
          <a:p>
            <a:pPr algn="l"/>
            <a:r>
              <a:rPr lang="en-US" altLang="zh-CN" b="0" i="0" dirty="0">
                <a:solidFill>
                  <a:srgbClr val="1769FE"/>
                </a:solidFill>
                <a:effectLst/>
                <a:latin typeface="-apple-system"/>
              </a:rPr>
              <a:t>     B </a:t>
            </a:r>
            <a:r>
              <a:rPr lang="zh-CN" altLang="en-US" b="0" i="0" dirty="0">
                <a:solidFill>
                  <a:srgbClr val="333333"/>
                </a:solidFill>
                <a:effectLst/>
                <a:latin typeface="-apple-system"/>
              </a:rPr>
              <a:t>错</a:t>
            </a:r>
          </a:p>
        </p:txBody>
      </p:sp>
    </p:spTree>
    <p:extLst>
      <p:ext uri="{BB962C8B-B14F-4D97-AF65-F5344CB8AC3E}">
        <p14:creationId xmlns:p14="http://schemas.microsoft.com/office/powerpoint/2010/main" val="37391800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复制构造函数</a:t>
            </a:r>
          </a:p>
        </p:txBody>
      </p:sp>
      <p:sp>
        <p:nvSpPr>
          <p:cNvPr id="3" name="文本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4"/>
          </p:nvPr>
        </p:nvSpPr>
        <p:spPr/>
        <p:txBody>
          <a:bodyPr/>
          <a:lstStyle/>
          <a:p>
            <a:fld id="{B6725A2D-64D5-43E0-9E25-6A4CEDC0863C}" type="slidenum">
              <a:rPr lang="zh-CN" altLang="en-US" smtClean="0"/>
              <a:pPr/>
              <a:t>43</a:t>
            </a:fld>
            <a:endParaRPr lang="zh-CN" altLang="en-US"/>
          </a:p>
        </p:txBody>
      </p:sp>
    </p:spTree>
    <p:extLst>
      <p:ext uri="{BB962C8B-B14F-4D97-AF65-F5344CB8AC3E}">
        <p14:creationId xmlns:p14="http://schemas.microsoft.com/office/powerpoint/2010/main" val="1449915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301967" y="-62557"/>
            <a:ext cx="8231267" cy="1066800"/>
          </a:xfrm>
        </p:spPr>
        <p:txBody>
          <a:bodyPr/>
          <a:lstStyle/>
          <a:p>
            <a:r>
              <a:rPr lang="zh-CN" altLang="en-US" dirty="0"/>
              <a:t>复制构造函数</a:t>
            </a:r>
          </a:p>
        </p:txBody>
      </p:sp>
      <p:sp>
        <p:nvSpPr>
          <p:cNvPr id="18435" name="内容占位符 2"/>
          <p:cNvSpPr>
            <a:spLocks noGrp="1"/>
          </p:cNvSpPr>
          <p:nvPr>
            <p:ph idx="1"/>
          </p:nvPr>
        </p:nvSpPr>
        <p:spPr>
          <a:xfrm>
            <a:off x="169128" y="788219"/>
            <a:ext cx="8231267" cy="4513783"/>
          </a:xfrm>
        </p:spPr>
        <p:txBody>
          <a:bodyPr/>
          <a:lstStyle/>
          <a:p>
            <a:r>
              <a:rPr lang="zh-CN" altLang="en-US" sz="2200" dirty="0"/>
              <a:t>若建立派生类对象时没有编写复制构造函数，编译器会生成一个隐含的复制构造函数，该函数先调用基类的复制构造函数，再为派生类新增的成员对象执行复制。</a:t>
            </a:r>
            <a:endParaRPr lang="en-US" altLang="zh-CN" sz="2200" dirty="0"/>
          </a:p>
          <a:p>
            <a:r>
              <a:rPr lang="zh-CN" altLang="en-US" sz="2200" dirty="0"/>
              <a:t>若编写派生类的复制构造函数，一般都要为基类的复制构造函数传递参数。</a:t>
            </a:r>
            <a:endParaRPr lang="en-US" altLang="zh-CN" sz="2200" dirty="0"/>
          </a:p>
          <a:p>
            <a:r>
              <a:rPr lang="zh-CN" altLang="en-US" sz="2200" dirty="0"/>
              <a:t>派生类的复制构造函数</a:t>
            </a:r>
            <a:r>
              <a:rPr lang="zh-CN" altLang="en-US" sz="2200" dirty="0">
                <a:solidFill>
                  <a:schemeClr val="accent3"/>
                </a:solidFill>
              </a:rPr>
              <a:t>只能接受一个参数</a:t>
            </a:r>
            <a:r>
              <a:rPr lang="zh-CN" altLang="en-US" sz="2200" dirty="0"/>
              <a:t>，此参数不仅用来初始化派生类定义的成员，也将被传递给基类的复制构造函数。</a:t>
            </a:r>
          </a:p>
          <a:p>
            <a:r>
              <a:rPr lang="zh-CN" altLang="en-US" sz="2200" dirty="0"/>
              <a:t>基类的复制构造函数形参类型是基类对象的引用，实参可以是派生类对象的引用</a:t>
            </a:r>
            <a:endParaRPr lang="en-US" altLang="zh-CN" sz="2200" dirty="0"/>
          </a:p>
          <a:p>
            <a:pPr lvl="1"/>
            <a:r>
              <a:rPr lang="zh-CN" altLang="en-US" sz="2200" dirty="0"/>
              <a:t>例如</a:t>
            </a:r>
            <a:r>
              <a:rPr lang="en-US" altLang="zh-CN" sz="2200" dirty="0"/>
              <a:t>:</a:t>
            </a:r>
          </a:p>
          <a:p>
            <a:pPr marL="547688" lvl="1" indent="0">
              <a:buNone/>
            </a:pPr>
            <a:r>
              <a:rPr lang="en-US" altLang="zh-CN" sz="2200" dirty="0"/>
              <a:t>	C::C(const C &amp;c1): B(c1) {…}</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44</a:t>
            </a:fld>
            <a:endParaRPr lang="zh-CN" altLang="en-US"/>
          </a:p>
        </p:txBody>
      </p:sp>
      <p:sp>
        <p:nvSpPr>
          <p:cNvPr id="2" name="对话气泡: 椭圆形 1">
            <a:extLst>
              <a:ext uri="{FF2B5EF4-FFF2-40B4-BE49-F238E27FC236}">
                <a16:creationId xmlns:a16="http://schemas.microsoft.com/office/drawing/2014/main" id="{C3776456-EB98-FBFD-0522-8862FF6B62D8}"/>
              </a:ext>
            </a:extLst>
          </p:cNvPr>
          <p:cNvSpPr/>
          <p:nvPr/>
        </p:nvSpPr>
        <p:spPr>
          <a:xfrm>
            <a:off x="5652913" y="4149874"/>
            <a:ext cx="2747481" cy="1066800"/>
          </a:xfrm>
          <a:prstGeom prst="wedgeEllipseCallout">
            <a:avLst>
              <a:gd name="adj1" fmla="val -41927"/>
              <a:gd name="adj2" fmla="val -537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为什么实参可以是派生类对象的引用？</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396330" y="45418"/>
            <a:ext cx="8231267" cy="1066800"/>
          </a:xfrm>
        </p:spPr>
        <p:txBody>
          <a:bodyPr/>
          <a:lstStyle/>
          <a:p>
            <a:r>
              <a:rPr lang="zh-CN" altLang="en-US" dirty="0"/>
              <a:t>析构函数</a:t>
            </a:r>
          </a:p>
        </p:txBody>
      </p:sp>
      <p:sp>
        <p:nvSpPr>
          <p:cNvPr id="50179" name="内容占位符 2"/>
          <p:cNvSpPr>
            <a:spLocks noGrp="1"/>
          </p:cNvSpPr>
          <p:nvPr>
            <p:ph idx="1"/>
          </p:nvPr>
        </p:nvSpPr>
        <p:spPr>
          <a:xfrm>
            <a:off x="396330" y="1256235"/>
            <a:ext cx="8231267" cy="4513783"/>
          </a:xfrm>
        </p:spPr>
        <p:txBody>
          <a:bodyPr/>
          <a:lstStyle/>
          <a:p>
            <a:r>
              <a:rPr lang="zh-CN" altLang="en-US" sz="2400"/>
              <a:t>析构函数不被继承，派生类如果需要，要自行声明析构函数</a:t>
            </a:r>
            <a:endParaRPr lang="en-US" altLang="zh-CN" sz="2400"/>
          </a:p>
          <a:p>
            <a:r>
              <a:rPr lang="zh-CN" altLang="en-US" sz="2400"/>
              <a:t>声明方法与一般（无继承关系时）类的析构函数相同。</a:t>
            </a:r>
            <a:endParaRPr lang="en-US" altLang="zh-CN" sz="2400"/>
          </a:p>
          <a:p>
            <a:r>
              <a:rPr lang="zh-CN" altLang="en-US" sz="2400"/>
              <a:t>不需要显式地调用基类的析构函数，系统会自动隐式调用。</a:t>
            </a:r>
            <a:endParaRPr lang="en-US" altLang="zh-CN" sz="2400"/>
          </a:p>
          <a:p>
            <a:r>
              <a:rPr lang="zh-CN" altLang="en-US" sz="2400"/>
              <a:t>析构函数的调用次序与构造函数相反。</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45</a:t>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5" name="标题 1"/>
          <p:cNvSpPr>
            <a:spLocks noGrp="1"/>
          </p:cNvSpPr>
          <p:nvPr>
            <p:ph type="title"/>
          </p:nvPr>
        </p:nvSpPr>
        <p:spPr>
          <a:xfrm>
            <a:off x="4356770" y="-16175"/>
            <a:ext cx="5256341" cy="864096"/>
          </a:xfrm>
        </p:spPr>
        <p:txBody>
          <a:bodyPr/>
          <a:lstStyle/>
          <a:p>
            <a:r>
              <a:rPr lang="zh-CN" altLang="en-US" sz="3000" dirty="0">
                <a:solidFill>
                  <a:schemeClr val="accent3"/>
                </a:solidFill>
              </a:rPr>
              <a:t>例</a:t>
            </a:r>
            <a:r>
              <a:rPr lang="en-US" altLang="zh-CN" sz="3000" dirty="0">
                <a:solidFill>
                  <a:schemeClr val="accent3"/>
                </a:solidFill>
              </a:rPr>
              <a:t>7-5 </a:t>
            </a:r>
            <a:r>
              <a:rPr lang="zh-CN" altLang="en-US" sz="3000" dirty="0">
                <a:solidFill>
                  <a:schemeClr val="accent3"/>
                </a:solidFill>
              </a:rPr>
              <a:t>派生类对象析构举例</a:t>
            </a:r>
          </a:p>
        </p:txBody>
      </p:sp>
      <p:sp>
        <p:nvSpPr>
          <p:cNvPr id="51204" name="内容占位符 2"/>
          <p:cNvSpPr>
            <a:spLocks noGrp="1"/>
          </p:cNvSpPr>
          <p:nvPr>
            <p:ph idx="1"/>
          </p:nvPr>
        </p:nvSpPr>
        <p:spPr>
          <a:xfrm>
            <a:off x="0" y="0"/>
            <a:ext cx="9232404" cy="5521895"/>
          </a:xfrm>
        </p:spPr>
        <p:txBody>
          <a:bodyPr/>
          <a:lstStyle/>
          <a:p>
            <a:r>
              <a:rPr lang="en-US" altLang="zh-CN" sz="1800" dirty="0"/>
              <a:t>#include &lt;iostream&gt;</a:t>
            </a:r>
          </a:p>
          <a:p>
            <a:r>
              <a:rPr lang="en-US" altLang="zh-CN" sz="1800" dirty="0"/>
              <a:t>using namespace std;</a:t>
            </a:r>
          </a:p>
          <a:p>
            <a:r>
              <a:rPr lang="en-US" altLang="zh-CN" sz="1800" dirty="0"/>
              <a:t>class Base1 {	</a:t>
            </a:r>
            <a:endParaRPr lang="zh-CN" altLang="en-US" sz="1800" dirty="0"/>
          </a:p>
          <a:p>
            <a:r>
              <a:rPr lang="en-US" altLang="zh-CN" sz="1800" dirty="0"/>
              <a:t>public:</a:t>
            </a:r>
          </a:p>
          <a:p>
            <a:r>
              <a:rPr lang="en-US" altLang="zh-CN" sz="1800" dirty="0"/>
              <a:t>	Base1(int </a:t>
            </a:r>
            <a:r>
              <a:rPr lang="en-US" altLang="zh-CN" sz="1800" dirty="0" err="1"/>
              <a:t>i</a:t>
            </a:r>
            <a:r>
              <a:rPr lang="en-US" altLang="zh-CN" sz="1800" dirty="0"/>
              <a:t>)  { </a:t>
            </a:r>
            <a:r>
              <a:rPr lang="en-US" altLang="zh-CN" sz="1800" dirty="0" err="1"/>
              <a:t>cout</a:t>
            </a:r>
            <a:r>
              <a:rPr lang="en-US" altLang="zh-CN" sz="1800" dirty="0"/>
              <a:t> &lt;&lt; "Constructing Base1 " &lt;&lt; </a:t>
            </a:r>
            <a:r>
              <a:rPr lang="en-US" altLang="zh-CN" sz="1800" dirty="0" err="1"/>
              <a:t>i</a:t>
            </a:r>
            <a:r>
              <a:rPr lang="en-US" altLang="zh-CN" sz="1800" dirty="0"/>
              <a:t> &lt;&lt; </a:t>
            </a:r>
            <a:r>
              <a:rPr lang="en-US" altLang="zh-CN" sz="1800" dirty="0" err="1"/>
              <a:t>endl</a:t>
            </a:r>
            <a:r>
              <a:rPr lang="en-US" altLang="zh-CN" sz="1800" dirty="0"/>
              <a:t>; }</a:t>
            </a:r>
          </a:p>
          <a:p>
            <a:r>
              <a:rPr lang="en-US" altLang="zh-CN" sz="1800" dirty="0"/>
              <a:t>	~Base1() { </a:t>
            </a:r>
            <a:r>
              <a:rPr lang="en-US" altLang="zh-CN" sz="1800" dirty="0" err="1"/>
              <a:t>cout</a:t>
            </a:r>
            <a:r>
              <a:rPr lang="en-US" altLang="zh-CN" sz="1800" dirty="0"/>
              <a:t> &lt;&lt; "Destructing Base1" &lt;&lt; </a:t>
            </a:r>
            <a:r>
              <a:rPr lang="en-US" altLang="zh-CN" sz="1800" dirty="0" err="1"/>
              <a:t>endl</a:t>
            </a:r>
            <a:r>
              <a:rPr lang="en-US" altLang="zh-CN" sz="1800" dirty="0"/>
              <a:t>; }</a:t>
            </a:r>
          </a:p>
          <a:p>
            <a:r>
              <a:rPr lang="en-US" altLang="zh-CN" sz="1800" dirty="0"/>
              <a:t>};</a:t>
            </a:r>
          </a:p>
          <a:p>
            <a:r>
              <a:rPr lang="en-US" altLang="zh-CN" sz="1800" dirty="0"/>
              <a:t>class Base2 {</a:t>
            </a:r>
            <a:endParaRPr lang="zh-CN" altLang="en-US" sz="1800" dirty="0"/>
          </a:p>
          <a:p>
            <a:r>
              <a:rPr lang="en-US" altLang="zh-CN" sz="1800" dirty="0"/>
              <a:t>public:</a:t>
            </a:r>
          </a:p>
          <a:p>
            <a:r>
              <a:rPr lang="en-US" altLang="zh-CN" sz="1800" dirty="0"/>
              <a:t>	Base2(int j)  { </a:t>
            </a:r>
            <a:r>
              <a:rPr lang="en-US" altLang="zh-CN" sz="1800" dirty="0" err="1"/>
              <a:t>cout</a:t>
            </a:r>
            <a:r>
              <a:rPr lang="en-US" altLang="zh-CN" sz="1800" dirty="0"/>
              <a:t> &lt;&lt; "Constructing Base2 " &lt;&lt; j &lt;&lt; </a:t>
            </a:r>
            <a:r>
              <a:rPr lang="en-US" altLang="zh-CN" sz="1800" dirty="0" err="1"/>
              <a:t>endl</a:t>
            </a:r>
            <a:r>
              <a:rPr lang="en-US" altLang="zh-CN" sz="1800" dirty="0"/>
              <a:t>; }</a:t>
            </a:r>
          </a:p>
          <a:p>
            <a:r>
              <a:rPr lang="en-US" altLang="zh-CN" sz="1800" dirty="0"/>
              <a:t>	~Base2() { </a:t>
            </a:r>
            <a:r>
              <a:rPr lang="en-US" altLang="zh-CN" sz="1800" dirty="0" err="1"/>
              <a:t>cout</a:t>
            </a:r>
            <a:r>
              <a:rPr lang="en-US" altLang="zh-CN" sz="1800" dirty="0"/>
              <a:t> &lt;&lt; "Destructing Base2" &lt;&lt; </a:t>
            </a:r>
            <a:r>
              <a:rPr lang="en-US" altLang="zh-CN" sz="1800" dirty="0" err="1"/>
              <a:t>endl</a:t>
            </a:r>
            <a:r>
              <a:rPr lang="en-US" altLang="zh-CN" sz="1800" dirty="0"/>
              <a:t>; }</a:t>
            </a:r>
          </a:p>
          <a:p>
            <a:r>
              <a:rPr lang="en-US" altLang="zh-CN" sz="1800" dirty="0"/>
              <a:t>};</a:t>
            </a:r>
          </a:p>
          <a:p>
            <a:r>
              <a:rPr lang="en-US" altLang="zh-CN" sz="1800" dirty="0"/>
              <a:t>class Base3 {</a:t>
            </a:r>
            <a:endParaRPr lang="zh-CN" altLang="en-US" sz="1800" dirty="0"/>
          </a:p>
          <a:p>
            <a:r>
              <a:rPr lang="en-US" altLang="zh-CN" sz="1800" dirty="0"/>
              <a:t>public:</a:t>
            </a:r>
          </a:p>
          <a:p>
            <a:r>
              <a:rPr lang="en-US" altLang="zh-CN" sz="1800" dirty="0"/>
              <a:t>	Base3() { </a:t>
            </a:r>
            <a:r>
              <a:rPr lang="en-US" altLang="zh-CN" sz="1800" dirty="0" err="1"/>
              <a:t>cout</a:t>
            </a:r>
            <a:r>
              <a:rPr lang="en-US" altLang="zh-CN" sz="1800" dirty="0"/>
              <a:t> &lt;&lt; "Constructing Base3 *" &lt;&lt; </a:t>
            </a:r>
            <a:r>
              <a:rPr lang="en-US" altLang="zh-CN" sz="1800" dirty="0" err="1"/>
              <a:t>endl</a:t>
            </a:r>
            <a:r>
              <a:rPr lang="en-US" altLang="zh-CN" sz="1800" dirty="0"/>
              <a:t>; }</a:t>
            </a:r>
          </a:p>
          <a:p>
            <a:r>
              <a:rPr lang="en-US" altLang="zh-CN" sz="1800" dirty="0"/>
              <a:t>	~Base3() { </a:t>
            </a:r>
            <a:r>
              <a:rPr lang="en-US" altLang="zh-CN" sz="1800" dirty="0" err="1"/>
              <a:t>cout</a:t>
            </a:r>
            <a:r>
              <a:rPr lang="en-US" altLang="zh-CN" sz="1800" dirty="0"/>
              <a:t> &lt;&lt; "Destructing Base3" &lt;&lt; </a:t>
            </a:r>
            <a:r>
              <a:rPr lang="en-US" altLang="zh-CN" sz="1800" dirty="0" err="1"/>
              <a:t>endl</a:t>
            </a:r>
            <a:r>
              <a:rPr lang="en-US" altLang="zh-CN" sz="1800" dirty="0"/>
              <a:t>; }</a:t>
            </a:r>
          </a:p>
          <a:p>
            <a:r>
              <a:rPr lang="en-US" altLang="zh-CN" sz="1800" dirty="0"/>
              <a:t>};</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9" name="标题 1"/>
          <p:cNvSpPr>
            <a:spLocks noGrp="1"/>
          </p:cNvSpPr>
          <p:nvPr>
            <p:ph type="title"/>
          </p:nvPr>
        </p:nvSpPr>
        <p:spPr>
          <a:xfrm>
            <a:off x="7021309" y="-224"/>
            <a:ext cx="2808069" cy="864096"/>
          </a:xfrm>
        </p:spPr>
        <p:txBody>
          <a:bodyPr/>
          <a:lstStyle/>
          <a:p>
            <a:r>
              <a:rPr lang="zh-CN" altLang="en-US" dirty="0">
                <a:solidFill>
                  <a:schemeClr val="accent3"/>
                </a:solidFill>
              </a:rPr>
              <a:t>例</a:t>
            </a:r>
            <a:r>
              <a:rPr lang="en-US" altLang="zh-CN" dirty="0">
                <a:solidFill>
                  <a:schemeClr val="accent3"/>
                </a:solidFill>
              </a:rPr>
              <a:t>7-5 (</a:t>
            </a:r>
            <a:r>
              <a:rPr lang="zh-CN" altLang="en-US" dirty="0">
                <a:solidFill>
                  <a:schemeClr val="accent3"/>
                </a:solidFill>
              </a:rPr>
              <a:t>续</a:t>
            </a:r>
            <a:r>
              <a:rPr lang="en-US" altLang="zh-CN" dirty="0">
                <a:solidFill>
                  <a:schemeClr val="accent3"/>
                </a:solidFill>
              </a:rPr>
              <a:t>)</a:t>
            </a:r>
            <a:endParaRPr lang="zh-CN" altLang="en-US" dirty="0">
              <a:solidFill>
                <a:schemeClr val="accent3"/>
              </a:solidFill>
            </a:endParaRPr>
          </a:p>
        </p:txBody>
      </p:sp>
      <p:sp>
        <p:nvSpPr>
          <p:cNvPr id="52228" name="内容占位符 2"/>
          <p:cNvSpPr>
            <a:spLocks noGrp="1"/>
          </p:cNvSpPr>
          <p:nvPr>
            <p:ph idx="1"/>
          </p:nvPr>
        </p:nvSpPr>
        <p:spPr>
          <a:xfrm>
            <a:off x="-35718" y="164791"/>
            <a:ext cx="9073430" cy="5521895"/>
          </a:xfrm>
        </p:spPr>
        <p:txBody>
          <a:bodyPr/>
          <a:lstStyle/>
          <a:p>
            <a:r>
              <a:rPr lang="en-US" altLang="zh-CN" sz="2000" dirty="0"/>
              <a:t>class Derived: public Base2, public Base1, public Base3 {</a:t>
            </a:r>
          </a:p>
          <a:p>
            <a:r>
              <a:rPr lang="en-US" altLang="zh-CN" sz="2000" dirty="0"/>
              <a:t>public:	</a:t>
            </a:r>
            <a:endParaRPr lang="zh-CN" altLang="en-US" sz="2000" dirty="0"/>
          </a:p>
          <a:p>
            <a:r>
              <a:rPr lang="zh-CN" altLang="en-US" sz="2000" dirty="0"/>
              <a:t>	</a:t>
            </a:r>
            <a:r>
              <a:rPr lang="en-US" altLang="zh-CN" sz="2000" dirty="0"/>
              <a:t>Derived(int a, int b, int c, int d): Base1(a), member2(d), member1(c), Base2(b)</a:t>
            </a:r>
          </a:p>
          <a:p>
            <a:r>
              <a:rPr lang="en-US" altLang="zh-CN" sz="2000" dirty="0"/>
              <a:t>          { }	</a:t>
            </a:r>
            <a:endParaRPr lang="zh-CN" altLang="en-US" sz="2000" dirty="0"/>
          </a:p>
          <a:p>
            <a:r>
              <a:rPr lang="en-US" altLang="zh-CN" sz="2000" dirty="0"/>
              <a:t>private:	</a:t>
            </a:r>
            <a:endParaRPr lang="zh-CN" altLang="en-US" sz="2000" dirty="0"/>
          </a:p>
          <a:p>
            <a:r>
              <a:rPr lang="zh-CN" altLang="en-US" sz="2000" dirty="0"/>
              <a:t>	</a:t>
            </a:r>
            <a:r>
              <a:rPr lang="en-US" altLang="zh-CN" sz="2000" dirty="0"/>
              <a:t>Base1 member1;</a:t>
            </a:r>
          </a:p>
          <a:p>
            <a:r>
              <a:rPr lang="en-US" altLang="zh-CN" sz="2000" dirty="0"/>
              <a:t>	Base2 member2;</a:t>
            </a:r>
          </a:p>
          <a:p>
            <a:r>
              <a:rPr lang="en-US" altLang="zh-CN" sz="2000" dirty="0"/>
              <a:t>	Base3 member3;</a:t>
            </a:r>
          </a:p>
          <a:p>
            <a:r>
              <a:rPr lang="en-US" altLang="zh-CN" sz="2000" dirty="0"/>
              <a:t>};</a:t>
            </a:r>
          </a:p>
          <a:p>
            <a:endParaRPr lang="en-US" altLang="zh-CN" sz="2000" dirty="0"/>
          </a:p>
          <a:p>
            <a:r>
              <a:rPr lang="en-US" altLang="zh-CN" sz="2000" dirty="0"/>
              <a:t>int main() {</a:t>
            </a:r>
          </a:p>
          <a:p>
            <a:r>
              <a:rPr lang="en-US" altLang="zh-CN" sz="2000" dirty="0"/>
              <a:t>	Derived obj(1, 2, 3, 4);</a:t>
            </a:r>
          </a:p>
          <a:p>
            <a:r>
              <a:rPr lang="en-US" altLang="zh-CN" sz="2000" dirty="0"/>
              <a:t>	return 0;</a:t>
            </a:r>
          </a:p>
          <a:p>
            <a:r>
              <a:rPr lang="en-US" altLang="zh-CN" sz="2000" dirty="0"/>
              <a:t>}</a:t>
            </a:r>
          </a:p>
        </p:txBody>
      </p:sp>
      <p:sp>
        <p:nvSpPr>
          <p:cNvPr id="6" name="内容占位符 2"/>
          <p:cNvSpPr txBox="1">
            <a:spLocks/>
          </p:cNvSpPr>
          <p:nvPr/>
        </p:nvSpPr>
        <p:spPr bwMode="auto">
          <a:xfrm>
            <a:off x="5471096" y="1678781"/>
            <a:ext cx="2952750" cy="3502025"/>
          </a:xfrm>
          <a:prstGeom prst="rect">
            <a:avLst/>
          </a:prstGeom>
          <a:solidFill>
            <a:srgbClr val="FFFF00"/>
          </a:solidFill>
          <a:ln w="9525">
            <a:noFill/>
            <a:miter lim="800000"/>
            <a:headEnd/>
            <a:tailEnd/>
          </a:ln>
        </p:spPr>
        <p:txBody>
          <a:bodyPr lIns="121853" tIns="60926" rIns="121853" bIns="60926"/>
          <a:lstStyle/>
          <a:p>
            <a:pPr marL="487412" indent="-341188" fontAlgn="auto">
              <a:lnSpc>
                <a:spcPct val="95000"/>
              </a:lnSpc>
              <a:spcAft>
                <a:spcPts val="0"/>
              </a:spcAft>
              <a:buClr>
                <a:schemeClr val="accent3"/>
              </a:buClr>
              <a:defRPr/>
            </a:pPr>
            <a:r>
              <a:rPr kumimoji="0" lang="zh-CN" altLang="en-US" sz="2000">
                <a:solidFill>
                  <a:schemeClr val="tx2"/>
                </a:solidFill>
                <a:latin typeface="+mn-lt"/>
                <a:ea typeface="+mn-ea"/>
              </a:rPr>
              <a:t>运行结果：</a:t>
            </a:r>
          </a:p>
          <a:p>
            <a:pPr marL="487412" indent="-341188" fontAlgn="auto">
              <a:lnSpc>
                <a:spcPct val="95000"/>
              </a:lnSpc>
              <a:spcAft>
                <a:spcPts val="0"/>
              </a:spcAft>
              <a:buClr>
                <a:schemeClr val="accent3"/>
              </a:buClr>
              <a:defRPr/>
            </a:pPr>
            <a:r>
              <a:rPr kumimoji="0" lang="en-US" altLang="zh-CN" sz="1800">
                <a:latin typeface="Consolas" pitchFamily="49" charset="0"/>
                <a:ea typeface="+mn-ea"/>
                <a:cs typeface="Consolas" pitchFamily="49" charset="0"/>
              </a:rPr>
              <a:t>Constructing Base2 2</a:t>
            </a:r>
          </a:p>
          <a:p>
            <a:pPr marL="487412" indent="-341188" fontAlgn="auto">
              <a:lnSpc>
                <a:spcPct val="95000"/>
              </a:lnSpc>
              <a:spcAft>
                <a:spcPts val="0"/>
              </a:spcAft>
              <a:buClr>
                <a:schemeClr val="accent3"/>
              </a:buClr>
              <a:defRPr/>
            </a:pPr>
            <a:r>
              <a:rPr kumimoji="0" lang="en-US" altLang="zh-CN" sz="1800">
                <a:latin typeface="Consolas" pitchFamily="49" charset="0"/>
                <a:ea typeface="+mn-ea"/>
                <a:cs typeface="Consolas" pitchFamily="49" charset="0"/>
              </a:rPr>
              <a:t>Constructing Base1 1</a:t>
            </a:r>
          </a:p>
          <a:p>
            <a:pPr marL="487412" indent="-341188" fontAlgn="auto">
              <a:lnSpc>
                <a:spcPct val="95000"/>
              </a:lnSpc>
              <a:spcAft>
                <a:spcPts val="0"/>
              </a:spcAft>
              <a:buClr>
                <a:schemeClr val="accent3"/>
              </a:buClr>
              <a:defRPr/>
            </a:pPr>
            <a:r>
              <a:rPr kumimoji="0" lang="en-US" altLang="zh-CN" sz="1800">
                <a:latin typeface="Consolas" pitchFamily="49" charset="0"/>
                <a:ea typeface="+mn-ea"/>
                <a:cs typeface="Consolas" pitchFamily="49" charset="0"/>
              </a:rPr>
              <a:t>Constructing Base3 *</a:t>
            </a:r>
          </a:p>
          <a:p>
            <a:pPr marL="487412" indent="-341188" fontAlgn="auto">
              <a:lnSpc>
                <a:spcPct val="95000"/>
              </a:lnSpc>
              <a:spcAft>
                <a:spcPts val="0"/>
              </a:spcAft>
              <a:buClr>
                <a:schemeClr val="accent3"/>
              </a:buClr>
              <a:defRPr/>
            </a:pPr>
            <a:r>
              <a:rPr kumimoji="0" lang="en-US" altLang="zh-CN" sz="1800">
                <a:latin typeface="Consolas" pitchFamily="49" charset="0"/>
                <a:ea typeface="+mn-ea"/>
                <a:cs typeface="Consolas" pitchFamily="49" charset="0"/>
              </a:rPr>
              <a:t>Constructing Base1 3</a:t>
            </a:r>
          </a:p>
          <a:p>
            <a:pPr marL="487412" indent="-341188" fontAlgn="auto">
              <a:lnSpc>
                <a:spcPct val="95000"/>
              </a:lnSpc>
              <a:spcAft>
                <a:spcPts val="0"/>
              </a:spcAft>
              <a:buClr>
                <a:schemeClr val="accent3"/>
              </a:buClr>
              <a:defRPr/>
            </a:pPr>
            <a:r>
              <a:rPr kumimoji="0" lang="en-US" altLang="zh-CN" sz="1800">
                <a:latin typeface="Consolas" pitchFamily="49" charset="0"/>
                <a:ea typeface="+mn-ea"/>
                <a:cs typeface="Consolas" pitchFamily="49" charset="0"/>
              </a:rPr>
              <a:t>Constructing Base2 4</a:t>
            </a:r>
          </a:p>
          <a:p>
            <a:pPr marL="487412" indent="-341188" fontAlgn="auto">
              <a:lnSpc>
                <a:spcPct val="95000"/>
              </a:lnSpc>
              <a:spcAft>
                <a:spcPts val="0"/>
              </a:spcAft>
              <a:buClr>
                <a:schemeClr val="accent3"/>
              </a:buClr>
              <a:defRPr/>
            </a:pPr>
            <a:r>
              <a:rPr kumimoji="0" lang="en-US" altLang="zh-CN" sz="1800">
                <a:latin typeface="Consolas" pitchFamily="49" charset="0"/>
                <a:ea typeface="+mn-ea"/>
                <a:cs typeface="Consolas" pitchFamily="49" charset="0"/>
              </a:rPr>
              <a:t>Constructing Base3 *</a:t>
            </a:r>
          </a:p>
          <a:p>
            <a:pPr marL="487412" indent="-341188" fontAlgn="auto">
              <a:lnSpc>
                <a:spcPct val="95000"/>
              </a:lnSpc>
              <a:spcAft>
                <a:spcPts val="0"/>
              </a:spcAft>
              <a:buClr>
                <a:schemeClr val="accent3"/>
              </a:buClr>
              <a:defRPr/>
            </a:pPr>
            <a:r>
              <a:rPr kumimoji="0" lang="en-US" altLang="zh-CN" sz="1800">
                <a:latin typeface="Consolas" pitchFamily="49" charset="0"/>
                <a:ea typeface="+mn-ea"/>
                <a:cs typeface="Consolas" pitchFamily="49" charset="0"/>
              </a:rPr>
              <a:t>Destructing Base3</a:t>
            </a:r>
          </a:p>
          <a:p>
            <a:pPr marL="487412" indent="-341188" fontAlgn="auto">
              <a:lnSpc>
                <a:spcPct val="95000"/>
              </a:lnSpc>
              <a:spcAft>
                <a:spcPts val="0"/>
              </a:spcAft>
              <a:buClr>
                <a:schemeClr val="accent3"/>
              </a:buClr>
              <a:defRPr/>
            </a:pPr>
            <a:r>
              <a:rPr kumimoji="0" lang="en-US" altLang="zh-CN" sz="1800">
                <a:latin typeface="Consolas" pitchFamily="49" charset="0"/>
                <a:ea typeface="+mn-ea"/>
                <a:cs typeface="Consolas" pitchFamily="49" charset="0"/>
              </a:rPr>
              <a:t>Destructing Base2</a:t>
            </a:r>
          </a:p>
          <a:p>
            <a:pPr marL="487412" indent="-341188" fontAlgn="auto">
              <a:lnSpc>
                <a:spcPct val="95000"/>
              </a:lnSpc>
              <a:spcAft>
                <a:spcPts val="0"/>
              </a:spcAft>
              <a:buClr>
                <a:schemeClr val="accent3"/>
              </a:buClr>
              <a:defRPr/>
            </a:pPr>
            <a:r>
              <a:rPr kumimoji="0" lang="en-US" altLang="zh-CN" sz="1800">
                <a:latin typeface="Consolas" pitchFamily="49" charset="0"/>
                <a:ea typeface="+mn-ea"/>
                <a:cs typeface="Consolas" pitchFamily="49" charset="0"/>
              </a:rPr>
              <a:t>Destructing Base1</a:t>
            </a:r>
          </a:p>
          <a:p>
            <a:pPr marL="487412" indent="-341188" fontAlgn="auto">
              <a:lnSpc>
                <a:spcPct val="95000"/>
              </a:lnSpc>
              <a:spcAft>
                <a:spcPts val="0"/>
              </a:spcAft>
              <a:buClr>
                <a:schemeClr val="accent3"/>
              </a:buClr>
              <a:defRPr/>
            </a:pPr>
            <a:r>
              <a:rPr kumimoji="0" lang="en-US" altLang="zh-CN" sz="1800">
                <a:latin typeface="Consolas" pitchFamily="49" charset="0"/>
                <a:ea typeface="+mn-ea"/>
                <a:cs typeface="Consolas" pitchFamily="49" charset="0"/>
              </a:rPr>
              <a:t>Destructing Base3</a:t>
            </a:r>
          </a:p>
          <a:p>
            <a:pPr marL="487412" indent="-341188" fontAlgn="auto">
              <a:lnSpc>
                <a:spcPct val="95000"/>
              </a:lnSpc>
              <a:spcAft>
                <a:spcPts val="0"/>
              </a:spcAft>
              <a:buClr>
                <a:schemeClr val="accent3"/>
              </a:buClr>
              <a:defRPr/>
            </a:pPr>
            <a:r>
              <a:rPr kumimoji="0" lang="en-US" altLang="zh-CN" sz="1800">
                <a:latin typeface="Consolas" pitchFamily="49" charset="0"/>
                <a:ea typeface="+mn-ea"/>
                <a:cs typeface="Consolas" pitchFamily="49" charset="0"/>
              </a:rPr>
              <a:t>Destructing Base1</a:t>
            </a:r>
          </a:p>
          <a:p>
            <a:pPr marL="487412" indent="-341188" fontAlgn="auto">
              <a:lnSpc>
                <a:spcPct val="95000"/>
              </a:lnSpc>
              <a:spcAft>
                <a:spcPts val="0"/>
              </a:spcAft>
              <a:buClr>
                <a:schemeClr val="accent3"/>
              </a:buClr>
              <a:defRPr/>
            </a:pPr>
            <a:r>
              <a:rPr kumimoji="0" lang="en-US" altLang="zh-CN" sz="1800">
                <a:latin typeface="Consolas" pitchFamily="49" charset="0"/>
                <a:ea typeface="+mn-ea"/>
                <a:cs typeface="Consolas" pitchFamily="49" charset="0"/>
              </a:rPr>
              <a:t>Destructing Base2</a:t>
            </a:r>
            <a:endParaRPr kumimoji="0" lang="en-US" altLang="zh-CN" sz="1800" dirty="0">
              <a:latin typeface="Consolas" pitchFamily="49" charset="0"/>
              <a:ea typeface="+mn-ea"/>
              <a:cs typeface="Consolas" pitchFamily="49"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180306" y="-170606"/>
            <a:ext cx="8231267" cy="1066800"/>
          </a:xfrm>
        </p:spPr>
        <p:txBody>
          <a:bodyPr/>
          <a:lstStyle/>
          <a:p>
            <a:r>
              <a:rPr lang="en-US" altLang="zh-CN" dirty="0"/>
              <a:t>delete</a:t>
            </a:r>
            <a:r>
              <a:rPr lang="zh-CN" altLang="en-US" dirty="0"/>
              <a:t>构造函数</a:t>
            </a:r>
          </a:p>
        </p:txBody>
      </p:sp>
      <p:sp>
        <p:nvSpPr>
          <p:cNvPr id="50179" name="内容占位符 2"/>
          <p:cNvSpPr>
            <a:spLocks noGrp="1"/>
          </p:cNvSpPr>
          <p:nvPr>
            <p:ph idx="1"/>
          </p:nvPr>
        </p:nvSpPr>
        <p:spPr>
          <a:xfrm>
            <a:off x="-131530" y="763717"/>
            <a:ext cx="9277118" cy="1297925"/>
          </a:xfrm>
        </p:spPr>
        <p:txBody>
          <a:bodyPr/>
          <a:lstStyle/>
          <a:p>
            <a:r>
              <a:rPr lang="en-US" altLang="zh-CN" sz="2200" dirty="0"/>
              <a:t>delete</a:t>
            </a:r>
            <a:r>
              <a:rPr lang="zh-CN" altLang="en-US" sz="2200" dirty="0"/>
              <a:t>用来禁止默认构造函数或删除复制构造函数阻止拷贝（第</a:t>
            </a:r>
            <a:r>
              <a:rPr lang="en-US" altLang="zh-CN" sz="2200" dirty="0"/>
              <a:t>4</a:t>
            </a:r>
            <a:r>
              <a:rPr lang="zh-CN" altLang="en-US" sz="2200" dirty="0"/>
              <a:t>章）</a:t>
            </a:r>
            <a:endParaRPr lang="en-US" altLang="zh-CN" sz="2200" dirty="0"/>
          </a:p>
          <a:p>
            <a:r>
              <a:rPr lang="zh-CN" altLang="en-US" sz="2200" dirty="0"/>
              <a:t>类的继承中，基类中删除的构造函数，派生类中也是删除状态。</a:t>
            </a:r>
            <a:endParaRPr lang="en-US" altLang="zh-CN" sz="2200" dirty="0"/>
          </a:p>
        </p:txBody>
      </p:sp>
      <p:sp>
        <p:nvSpPr>
          <p:cNvPr id="2" name="文本框 1">
            <a:extLst>
              <a:ext uri="{FF2B5EF4-FFF2-40B4-BE49-F238E27FC236}">
                <a16:creationId xmlns:a16="http://schemas.microsoft.com/office/drawing/2014/main" id="{C5271E85-7FBA-EE4F-8450-A6C6D3704464}"/>
              </a:ext>
            </a:extLst>
          </p:cNvPr>
          <p:cNvSpPr txBox="1"/>
          <p:nvPr/>
        </p:nvSpPr>
        <p:spPr>
          <a:xfrm>
            <a:off x="29589" y="1774765"/>
            <a:ext cx="4903245" cy="3416320"/>
          </a:xfrm>
          <a:prstGeom prst="rect">
            <a:avLst/>
          </a:prstGeom>
          <a:noFill/>
        </p:spPr>
        <p:txBody>
          <a:bodyPr wrap="square" rtlCol="0">
            <a:spAutoFit/>
          </a:bodyPr>
          <a:lstStyle/>
          <a:p>
            <a:r>
              <a:rPr lang="en-US" altLang="zh-CN" sz="1800" dirty="0">
                <a:latin typeface="Microsoft YaHei" panose="020B0503020204020204" pitchFamily="34" charset="-122"/>
                <a:ea typeface="Microsoft YaHei" panose="020B0503020204020204" pitchFamily="34" charset="-122"/>
              </a:rPr>
              <a:t>class Base {</a:t>
            </a:r>
            <a:endParaRPr lang="zh-CN" altLang="zh-CN" sz="1800" dirty="0">
              <a:latin typeface="Microsoft YaHei" panose="020B0503020204020204" pitchFamily="34" charset="-122"/>
              <a:ea typeface="Microsoft YaHei" panose="020B0503020204020204" pitchFamily="34" charset="-122"/>
            </a:endParaRPr>
          </a:p>
          <a:p>
            <a:r>
              <a:rPr lang="en-US" altLang="zh-CN" sz="1800" dirty="0">
                <a:latin typeface="Microsoft YaHei" panose="020B0503020204020204" pitchFamily="34" charset="-122"/>
                <a:ea typeface="Microsoft YaHei" panose="020B0503020204020204" pitchFamily="34" charset="-122"/>
              </a:rPr>
              <a:t>public:</a:t>
            </a:r>
            <a:endParaRPr lang="zh-CN" altLang="zh-CN" sz="1800" dirty="0">
              <a:latin typeface="Microsoft YaHei" panose="020B0503020204020204" pitchFamily="34" charset="-122"/>
              <a:ea typeface="Microsoft YaHei" panose="020B0503020204020204" pitchFamily="34" charset="-122"/>
            </a:endParaRPr>
          </a:p>
          <a:p>
            <a:r>
              <a:rPr lang="en-US" altLang="zh-CN" sz="1800" dirty="0">
                <a:latin typeface="Microsoft YaHei" panose="020B0503020204020204" pitchFamily="34" charset="-122"/>
                <a:ea typeface="Microsoft YaHei" panose="020B0503020204020204" pitchFamily="34" charset="-122"/>
              </a:rPr>
              <a:t>    Base() = default;</a:t>
            </a:r>
            <a:endParaRPr lang="zh-CN" altLang="zh-CN" sz="1800" dirty="0">
              <a:latin typeface="Microsoft YaHei" panose="020B0503020204020204" pitchFamily="34" charset="-122"/>
              <a:ea typeface="Microsoft YaHei" panose="020B0503020204020204" pitchFamily="34" charset="-122"/>
            </a:endParaRPr>
          </a:p>
          <a:p>
            <a:r>
              <a:rPr lang="en-US" altLang="zh-CN" sz="1800" dirty="0">
                <a:latin typeface="Microsoft YaHei" panose="020B0503020204020204" pitchFamily="34" charset="-122"/>
                <a:ea typeface="Microsoft YaHei" panose="020B0503020204020204" pitchFamily="34" charset="-122"/>
              </a:rPr>
              <a:t>    Base(string _info):info(std::move(_info)) {}</a:t>
            </a:r>
            <a:endParaRPr lang="zh-CN" altLang="zh-CN" sz="1800" dirty="0">
              <a:latin typeface="Microsoft YaHei" panose="020B0503020204020204" pitchFamily="34" charset="-122"/>
              <a:ea typeface="Microsoft YaHei" panose="020B0503020204020204" pitchFamily="34" charset="-122"/>
            </a:endParaRPr>
          </a:p>
          <a:p>
            <a:r>
              <a:rPr lang="en-US" altLang="zh-CN" sz="1800" dirty="0">
                <a:latin typeface="Microsoft YaHei" panose="020B0503020204020204" pitchFamily="34" charset="-122"/>
                <a:ea typeface="Microsoft YaHei" panose="020B0503020204020204" pitchFamily="34" charset="-122"/>
              </a:rPr>
              <a:t> </a:t>
            </a:r>
            <a:endParaRPr lang="zh-CN" altLang="zh-CN" sz="1800" dirty="0">
              <a:latin typeface="Microsoft YaHei" panose="020B0503020204020204" pitchFamily="34" charset="-122"/>
              <a:ea typeface="Microsoft YaHei" panose="020B0503020204020204" pitchFamily="34" charset="-122"/>
            </a:endParaRPr>
          </a:p>
          <a:p>
            <a:r>
              <a:rPr lang="en-US" altLang="zh-CN" sz="1800" dirty="0">
                <a:latin typeface="Microsoft YaHei" panose="020B0503020204020204" pitchFamily="34" charset="-122"/>
                <a:ea typeface="Microsoft YaHei" panose="020B0503020204020204" pitchFamily="34" charset="-122"/>
              </a:rPr>
              <a:t>    </a:t>
            </a:r>
            <a:r>
              <a:rPr lang="en-US" altLang="zh-CN" sz="1800" dirty="0">
                <a:solidFill>
                  <a:srgbClr val="FF0000"/>
                </a:solidFill>
                <a:latin typeface="Microsoft YaHei" panose="020B0503020204020204" pitchFamily="34" charset="-122"/>
                <a:ea typeface="Microsoft YaHei" panose="020B0503020204020204" pitchFamily="34" charset="-122"/>
              </a:rPr>
              <a:t>Base(Base &amp;) = delete; </a:t>
            </a:r>
            <a:r>
              <a:rPr lang="en-US" altLang="zh-CN" sz="1800" dirty="0">
                <a:latin typeface="Microsoft YaHei" panose="020B0503020204020204" pitchFamily="34" charset="-122"/>
                <a:ea typeface="Microsoft YaHei" panose="020B0503020204020204" pitchFamily="34" charset="-122"/>
              </a:rPr>
              <a:t>//</a:t>
            </a:r>
            <a:r>
              <a:rPr lang="zh-CN" altLang="zh-CN" sz="1800" dirty="0">
                <a:latin typeface="Microsoft YaHei" panose="020B0503020204020204" pitchFamily="34" charset="-122"/>
                <a:ea typeface="Microsoft YaHei" panose="020B0503020204020204" pitchFamily="34" charset="-122"/>
              </a:rPr>
              <a:t>删除复制构造函数</a:t>
            </a:r>
          </a:p>
          <a:p>
            <a:r>
              <a:rPr lang="en-US" altLang="zh-CN" sz="1800" dirty="0">
                <a:latin typeface="Microsoft YaHei" panose="020B0503020204020204" pitchFamily="34" charset="-122"/>
                <a:ea typeface="Microsoft YaHei" panose="020B0503020204020204" pitchFamily="34" charset="-122"/>
              </a:rPr>
              <a:t>    </a:t>
            </a:r>
            <a:r>
              <a:rPr lang="en-US" altLang="zh-CN" sz="1800" dirty="0">
                <a:solidFill>
                  <a:srgbClr val="FF0000"/>
                </a:solidFill>
                <a:latin typeface="Microsoft YaHei" panose="020B0503020204020204" pitchFamily="34" charset="-122"/>
                <a:ea typeface="Microsoft YaHei" panose="020B0503020204020204" pitchFamily="34" charset="-122"/>
              </a:rPr>
              <a:t>Base(Base &amp;&amp;) = delete</a:t>
            </a:r>
            <a:r>
              <a:rPr lang="en-US" altLang="zh-CN" sz="1800" dirty="0">
                <a:latin typeface="Microsoft YaHei" panose="020B0503020204020204" pitchFamily="34" charset="-122"/>
                <a:ea typeface="Microsoft YaHei" panose="020B0503020204020204" pitchFamily="34" charset="-122"/>
              </a:rPr>
              <a:t>;//</a:t>
            </a:r>
            <a:r>
              <a:rPr lang="zh-CN" altLang="zh-CN" sz="1800" dirty="0">
                <a:latin typeface="Microsoft YaHei" panose="020B0503020204020204" pitchFamily="34" charset="-122"/>
                <a:ea typeface="Microsoft YaHei" panose="020B0503020204020204" pitchFamily="34" charset="-122"/>
              </a:rPr>
              <a:t>删除移动构造函数</a:t>
            </a:r>
          </a:p>
          <a:p>
            <a:r>
              <a:rPr lang="en-US" altLang="zh-CN" sz="1800" dirty="0">
                <a:latin typeface="Microsoft YaHei" panose="020B0503020204020204" pitchFamily="34" charset="-122"/>
                <a:ea typeface="Microsoft YaHei" panose="020B0503020204020204" pitchFamily="34" charset="-122"/>
              </a:rPr>
              <a:t>private:</a:t>
            </a:r>
            <a:endParaRPr lang="zh-CN" altLang="zh-CN" sz="1800" dirty="0">
              <a:latin typeface="Microsoft YaHei" panose="020B0503020204020204" pitchFamily="34" charset="-122"/>
              <a:ea typeface="Microsoft YaHei" panose="020B0503020204020204" pitchFamily="34" charset="-122"/>
            </a:endParaRPr>
          </a:p>
          <a:p>
            <a:r>
              <a:rPr lang="en-US" altLang="zh-CN" sz="1800" dirty="0">
                <a:latin typeface="Microsoft YaHei" panose="020B0503020204020204" pitchFamily="34" charset="-122"/>
                <a:ea typeface="Microsoft YaHei" panose="020B0503020204020204" pitchFamily="34" charset="-122"/>
              </a:rPr>
              <a:t>    string info;</a:t>
            </a:r>
            <a:endParaRPr lang="zh-CN" altLang="zh-CN" sz="1800" dirty="0">
              <a:latin typeface="Microsoft YaHei" panose="020B0503020204020204" pitchFamily="34" charset="-122"/>
              <a:ea typeface="Microsoft YaHei" panose="020B0503020204020204" pitchFamily="34" charset="-122"/>
            </a:endParaRPr>
          </a:p>
          <a:p>
            <a:r>
              <a:rPr lang="en-US" altLang="zh-CN" sz="1800" dirty="0">
                <a:latin typeface="Microsoft YaHei" panose="020B0503020204020204" pitchFamily="34" charset="-122"/>
                <a:ea typeface="Microsoft YaHei" panose="020B0503020204020204" pitchFamily="34" charset="-122"/>
              </a:rPr>
              <a:t>};</a:t>
            </a:r>
            <a:endParaRPr lang="zh-CN" altLang="zh-CN" sz="1800" dirty="0">
              <a:latin typeface="Microsoft YaHei" panose="020B0503020204020204" pitchFamily="34" charset="-122"/>
              <a:ea typeface="Microsoft YaHei" panose="020B0503020204020204" pitchFamily="34" charset="-122"/>
            </a:endParaRPr>
          </a:p>
        </p:txBody>
      </p:sp>
      <p:sp>
        <p:nvSpPr>
          <p:cNvPr id="6" name="文本框 5">
            <a:extLst>
              <a:ext uri="{FF2B5EF4-FFF2-40B4-BE49-F238E27FC236}">
                <a16:creationId xmlns:a16="http://schemas.microsoft.com/office/drawing/2014/main" id="{F60AE8EF-941B-C24F-9D78-3A4AC41C4173}"/>
              </a:ext>
            </a:extLst>
          </p:cNvPr>
          <p:cNvSpPr txBox="1"/>
          <p:nvPr/>
        </p:nvSpPr>
        <p:spPr>
          <a:xfrm>
            <a:off x="4932834" y="1752699"/>
            <a:ext cx="4320480" cy="3693319"/>
          </a:xfrm>
          <a:prstGeom prst="rect">
            <a:avLst/>
          </a:prstGeom>
          <a:noFill/>
        </p:spPr>
        <p:txBody>
          <a:bodyPr wrap="square" rtlCol="0">
            <a:spAutoFit/>
          </a:bodyPr>
          <a:lstStyle/>
          <a:p>
            <a:r>
              <a:rPr lang="en-US" altLang="zh-CN" sz="1800" dirty="0">
                <a:latin typeface="Microsoft YaHei" panose="020B0503020204020204" pitchFamily="34" charset="-122"/>
                <a:ea typeface="Microsoft YaHei" panose="020B0503020204020204" pitchFamily="34" charset="-122"/>
              </a:rPr>
              <a:t>class Derived : public Base {</a:t>
            </a:r>
          </a:p>
          <a:p>
            <a:endParaRPr lang="en-US" altLang="zh-CN" sz="1800" dirty="0">
              <a:latin typeface="Microsoft YaHei" panose="020B0503020204020204" pitchFamily="34" charset="-122"/>
              <a:ea typeface="Microsoft YaHei" panose="020B0503020204020204" pitchFamily="34" charset="-122"/>
            </a:endParaRPr>
          </a:p>
          <a:p>
            <a:r>
              <a:rPr lang="en-US" altLang="zh-CN" sz="1800" dirty="0">
                <a:latin typeface="Microsoft YaHei" panose="020B0503020204020204" pitchFamily="34" charset="-122"/>
                <a:ea typeface="Microsoft YaHei" panose="020B0503020204020204" pitchFamily="34" charset="-122"/>
              </a:rPr>
              <a:t>};</a:t>
            </a:r>
          </a:p>
          <a:p>
            <a:endParaRPr lang="en-US" altLang="zh-CN" sz="1800" dirty="0">
              <a:latin typeface="Microsoft YaHei" panose="020B0503020204020204" pitchFamily="34" charset="-122"/>
              <a:ea typeface="Microsoft YaHei" panose="020B0503020204020204" pitchFamily="34" charset="-122"/>
            </a:endParaRPr>
          </a:p>
          <a:p>
            <a:r>
              <a:rPr lang="en-US" altLang="zh-CN" sz="1800" dirty="0">
                <a:latin typeface="Microsoft YaHei" panose="020B0503020204020204" pitchFamily="34" charset="-122"/>
                <a:ea typeface="Microsoft YaHei" panose="020B0503020204020204" pitchFamily="34" charset="-122"/>
              </a:rPr>
              <a:t>Int main(){ </a:t>
            </a:r>
          </a:p>
          <a:p>
            <a:r>
              <a:rPr lang="en-US" altLang="zh-CN" sz="1800" dirty="0">
                <a:latin typeface="Microsoft YaHei" panose="020B0503020204020204" pitchFamily="34" charset="-122"/>
                <a:ea typeface="Microsoft YaHei" panose="020B0503020204020204" pitchFamily="34" charset="-122"/>
              </a:rPr>
              <a:t>Derived d1; //</a:t>
            </a:r>
            <a:r>
              <a:rPr lang="zh-CN" altLang="en-US" sz="1800" dirty="0">
                <a:latin typeface="Microsoft YaHei" panose="020B0503020204020204" pitchFamily="34" charset="-122"/>
                <a:ea typeface="Microsoft YaHei" panose="020B0503020204020204" pitchFamily="34" charset="-122"/>
              </a:rPr>
              <a:t>正确，合成了默认构造函数</a:t>
            </a:r>
          </a:p>
          <a:p>
            <a:r>
              <a:rPr lang="en-US" altLang="zh-CN" sz="1800" dirty="0">
                <a:solidFill>
                  <a:srgbClr val="FF0000"/>
                </a:solidFill>
                <a:latin typeface="Microsoft YaHei" panose="020B0503020204020204" pitchFamily="34" charset="-122"/>
                <a:ea typeface="Microsoft YaHei" panose="020B0503020204020204" pitchFamily="34" charset="-122"/>
              </a:rPr>
              <a:t>Derived d2(d1); //</a:t>
            </a:r>
            <a:r>
              <a:rPr lang="zh-CN" altLang="en-US" sz="1800" dirty="0">
                <a:solidFill>
                  <a:srgbClr val="FF0000"/>
                </a:solidFill>
                <a:latin typeface="Microsoft YaHei" panose="020B0503020204020204" pitchFamily="34" charset="-122"/>
                <a:ea typeface="Microsoft YaHei" panose="020B0503020204020204" pitchFamily="34" charset="-122"/>
              </a:rPr>
              <a:t>错误</a:t>
            </a:r>
            <a:r>
              <a:rPr lang="zh-CN" altLang="en-US" sz="1800" dirty="0">
                <a:latin typeface="Microsoft YaHei" panose="020B0503020204020204" pitchFamily="34" charset="-122"/>
                <a:ea typeface="Microsoft YaHei" panose="020B0503020204020204" pitchFamily="34" charset="-122"/>
              </a:rPr>
              <a:t>，删除复制构造函数</a:t>
            </a:r>
          </a:p>
          <a:p>
            <a:r>
              <a:rPr lang="en-US" altLang="zh-CN" sz="1800" dirty="0">
                <a:solidFill>
                  <a:srgbClr val="FF0000"/>
                </a:solidFill>
                <a:latin typeface="Microsoft YaHei" panose="020B0503020204020204" pitchFamily="34" charset="-122"/>
                <a:ea typeface="Microsoft YaHei" panose="020B0503020204020204" pitchFamily="34" charset="-122"/>
              </a:rPr>
              <a:t>Derived d3(std::move(d1)); //</a:t>
            </a:r>
            <a:r>
              <a:rPr lang="zh-CN" altLang="en-US" sz="1800" dirty="0">
                <a:solidFill>
                  <a:srgbClr val="FF0000"/>
                </a:solidFill>
                <a:latin typeface="Microsoft YaHei" panose="020B0503020204020204" pitchFamily="34" charset="-122"/>
                <a:ea typeface="Microsoft YaHei" panose="020B0503020204020204" pitchFamily="34" charset="-122"/>
              </a:rPr>
              <a:t>错误</a:t>
            </a:r>
            <a:r>
              <a:rPr lang="zh-CN" altLang="en-US" sz="1800" dirty="0">
                <a:latin typeface="Microsoft YaHei" panose="020B0503020204020204" pitchFamily="34" charset="-122"/>
                <a:ea typeface="Microsoft YaHei" panose="020B0503020204020204" pitchFamily="34" charset="-122"/>
              </a:rPr>
              <a:t>，删除移动构造函数</a:t>
            </a:r>
          </a:p>
          <a:p>
            <a:endParaRPr lang="en-US" altLang="zh-CN" sz="1800" dirty="0">
              <a:latin typeface="Microsoft YaHei" panose="020B0503020204020204" pitchFamily="34" charset="-122"/>
              <a:ea typeface="Microsoft YaHei" panose="020B0503020204020204" pitchFamily="34" charset="-122"/>
            </a:endParaRPr>
          </a:p>
          <a:p>
            <a:r>
              <a:rPr lang="en-US" altLang="zh-CN" sz="1800" dirty="0">
                <a:latin typeface="Microsoft YaHei" panose="020B0503020204020204" pitchFamily="34" charset="-122"/>
                <a:ea typeface="Microsoft YaHei" panose="020B0503020204020204" pitchFamily="34" charset="-122"/>
              </a:rPr>
              <a:t>}</a:t>
            </a:r>
            <a:endParaRPr lang="zh-CN" altLang="en-US" sz="1800" dirty="0">
              <a:latin typeface="Microsoft YaHei" panose="020B0503020204020204" pitchFamily="34" charset="-122"/>
              <a:ea typeface="Microsoft YaHei" panose="020B0503020204020204" pitchFamily="34" charset="-122"/>
            </a:endParaRPr>
          </a:p>
        </p:txBody>
      </p:sp>
      <p:sp>
        <p:nvSpPr>
          <p:cNvPr id="5" name="灯片编号占位符 4"/>
          <p:cNvSpPr>
            <a:spLocks noGrp="1"/>
          </p:cNvSpPr>
          <p:nvPr>
            <p:ph type="sldNum" sz="quarter" idx="4"/>
          </p:nvPr>
        </p:nvSpPr>
        <p:spPr/>
        <p:txBody>
          <a:bodyPr/>
          <a:lstStyle/>
          <a:p>
            <a:fld id="{B6725A2D-64D5-43E0-9E25-6A4CEDC0863C}" type="slidenum">
              <a:rPr lang="zh-CN" altLang="en-US" smtClean="0"/>
              <a:pPr/>
              <a:t>48</a:t>
            </a:fld>
            <a:endParaRPr lang="zh-CN" altLang="en-US"/>
          </a:p>
        </p:txBody>
      </p:sp>
    </p:spTree>
    <p:extLst>
      <p:ext uri="{BB962C8B-B14F-4D97-AF65-F5344CB8AC3E}">
        <p14:creationId xmlns:p14="http://schemas.microsoft.com/office/powerpoint/2010/main" val="21791280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基类成员访问</a:t>
            </a:r>
          </a:p>
        </p:txBody>
      </p:sp>
      <p:sp>
        <p:nvSpPr>
          <p:cNvPr id="3" name="文本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4"/>
          </p:nvPr>
        </p:nvSpPr>
        <p:spPr>
          <a:xfrm>
            <a:off x="9376570" y="1588"/>
            <a:ext cx="1016000" cy="366712"/>
          </a:xfrm>
          <a:prstGeom prst="rect">
            <a:avLst/>
          </a:prstGeom>
        </p:spPr>
        <p:txBody>
          <a:bodyPr/>
          <a:lstStyle/>
          <a:p>
            <a:fld id="{D649789B-3D0D-4D54-8CEA-53DEDEB397EB}" type="slidenum">
              <a:rPr lang="en-US" altLang="zh-CN" smtClean="0"/>
              <a:pPr/>
              <a:t>49</a:t>
            </a:fld>
            <a:endParaRPr lang="en-US" altLang="zh-CN"/>
          </a:p>
        </p:txBody>
      </p:sp>
    </p:spTree>
    <p:extLst>
      <p:ext uri="{BB962C8B-B14F-4D97-AF65-F5344CB8AC3E}">
        <p14:creationId xmlns:p14="http://schemas.microsoft.com/office/powerpoint/2010/main" val="780797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3114" y="-16175"/>
            <a:ext cx="1990868" cy="8640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53" tIns="60926" rIns="121853" bIns="60926" numCol="1" anchor="ctr" anchorCtr="0" compatLnSpc="1">
            <a:prstTxWarp prst="textNoShape">
              <a:avLst/>
            </a:prstTxWarp>
          </a:bodyPr>
          <a:lstStyle/>
          <a:p>
            <a:r>
              <a:rPr lang="en-US" altLang="zh-CN" dirty="0">
                <a:solidFill>
                  <a:schemeClr val="accent1"/>
                </a:solidFill>
                <a:latin typeface="+mj-ea"/>
              </a:rPr>
              <a:t>Car</a:t>
            </a:r>
            <a:r>
              <a:rPr lang="zh-CN" altLang="en-US" dirty="0">
                <a:solidFill>
                  <a:schemeClr val="accent1"/>
                </a:solidFill>
                <a:latin typeface="+mj-ea"/>
              </a:rPr>
              <a:t>类</a:t>
            </a:r>
          </a:p>
        </p:txBody>
      </p:sp>
      <p:sp>
        <p:nvSpPr>
          <p:cNvPr id="3" name="内容占位符 2"/>
          <p:cNvSpPr>
            <a:spLocks noGrp="1"/>
          </p:cNvSpPr>
          <p:nvPr>
            <p:ph idx="1"/>
          </p:nvPr>
        </p:nvSpPr>
        <p:spPr>
          <a:xfrm>
            <a:off x="0" y="0"/>
            <a:ext cx="9232404" cy="5521895"/>
          </a:xfrm>
        </p:spPr>
        <p:txBody>
          <a:bodyPr/>
          <a:lstStyle/>
          <a:p>
            <a:pPr>
              <a:spcBef>
                <a:spcPts val="0"/>
              </a:spcBef>
            </a:pPr>
            <a:r>
              <a:rPr lang="en-US" altLang="zh-CN" sz="2000" dirty="0">
                <a:solidFill>
                  <a:schemeClr val="accent3"/>
                </a:solidFill>
              </a:rPr>
              <a:t>class Car : public Vehicle </a:t>
            </a:r>
            <a:r>
              <a:rPr lang="en-US" altLang="zh-CN" sz="2000" dirty="0"/>
              <a:t>{</a:t>
            </a:r>
          </a:p>
          <a:p>
            <a:pPr>
              <a:spcBef>
                <a:spcPts val="0"/>
              </a:spcBef>
            </a:pPr>
            <a:r>
              <a:rPr lang="en-US" altLang="zh-CN" sz="2000" dirty="0"/>
              <a:t>	int passenger;</a:t>
            </a:r>
          </a:p>
          <a:p>
            <a:pPr>
              <a:spcBef>
                <a:spcPts val="0"/>
              </a:spcBef>
            </a:pPr>
            <a:r>
              <a:rPr lang="en-US" altLang="zh-CN" sz="2000" dirty="0"/>
              <a:t>public:</a:t>
            </a:r>
          </a:p>
          <a:p>
            <a:pPr>
              <a:spcBef>
                <a:spcPts val="0"/>
              </a:spcBef>
            </a:pPr>
            <a:r>
              <a:rPr lang="en-US" altLang="zh-CN" sz="2000" dirty="0"/>
              <a:t>	Car(int </a:t>
            </a:r>
            <a:r>
              <a:rPr lang="en-US" altLang="zh-CN" sz="2000" dirty="0" err="1"/>
              <a:t>wh</a:t>
            </a:r>
            <a:r>
              <a:rPr lang="en-US" altLang="zh-CN" sz="2000" dirty="0"/>
              <a:t>, float </a:t>
            </a:r>
            <a:r>
              <a:rPr lang="en-US" altLang="zh-CN" sz="2000" dirty="0" err="1"/>
              <a:t>wt</a:t>
            </a:r>
            <a:r>
              <a:rPr lang="en-US" altLang="zh-CN" sz="2000" dirty="0"/>
              <a:t>, int pa = 4) : </a:t>
            </a:r>
            <a:r>
              <a:rPr lang="en-US" altLang="zh-CN" sz="2000" dirty="0">
                <a:solidFill>
                  <a:schemeClr val="accent3"/>
                </a:solidFill>
              </a:rPr>
              <a:t>Vehicle(</a:t>
            </a:r>
            <a:r>
              <a:rPr lang="en-US" altLang="zh-CN" sz="2000" dirty="0" err="1">
                <a:solidFill>
                  <a:schemeClr val="accent3"/>
                </a:solidFill>
              </a:rPr>
              <a:t>wh</a:t>
            </a:r>
            <a:r>
              <a:rPr lang="en-US" altLang="zh-CN" sz="2000" dirty="0">
                <a:solidFill>
                  <a:schemeClr val="accent3"/>
                </a:solidFill>
              </a:rPr>
              <a:t>, </a:t>
            </a:r>
            <a:r>
              <a:rPr lang="en-US" altLang="zh-CN" sz="2000" dirty="0" err="1">
                <a:solidFill>
                  <a:schemeClr val="accent3"/>
                </a:solidFill>
              </a:rPr>
              <a:t>wt</a:t>
            </a:r>
            <a:r>
              <a:rPr lang="en-US" altLang="zh-CN" sz="2000" dirty="0">
                <a:solidFill>
                  <a:schemeClr val="accent3"/>
                </a:solidFill>
              </a:rPr>
              <a:t>) </a:t>
            </a:r>
            <a:r>
              <a:rPr lang="en-US" altLang="zh-CN" sz="2000" dirty="0"/>
              <a:t>{</a:t>
            </a:r>
          </a:p>
          <a:p>
            <a:pPr>
              <a:spcBef>
                <a:spcPts val="0"/>
              </a:spcBef>
            </a:pPr>
            <a:r>
              <a:rPr lang="en-US" altLang="zh-CN" sz="2000" dirty="0"/>
              <a:t>		passenger = pa;</a:t>
            </a:r>
          </a:p>
          <a:p>
            <a:pPr>
              <a:spcBef>
                <a:spcPts val="0"/>
              </a:spcBef>
            </a:pPr>
            <a:r>
              <a:rPr lang="en-US" altLang="zh-CN" sz="2000" dirty="0"/>
              <a:t>		</a:t>
            </a:r>
            <a:r>
              <a:rPr lang="en-US" altLang="zh-CN" sz="2000" dirty="0" err="1"/>
              <a:t>cout</a:t>
            </a:r>
            <a:r>
              <a:rPr lang="en-US" altLang="zh-CN" sz="2000" dirty="0"/>
              <a:t> &lt;&lt; "</a:t>
            </a:r>
            <a:r>
              <a:rPr lang="zh-CN" altLang="en-US" sz="2000" dirty="0"/>
              <a:t>新建了一个</a:t>
            </a:r>
            <a:r>
              <a:rPr lang="en-US" altLang="zh-CN" sz="2000" dirty="0"/>
              <a:t>Car</a:t>
            </a:r>
            <a:r>
              <a:rPr lang="zh-CN" altLang="en-US" sz="2000" dirty="0"/>
              <a:t>对象</a:t>
            </a:r>
            <a:r>
              <a:rPr lang="en-US" altLang="zh-CN" sz="2000" dirty="0"/>
              <a:t>"</a:t>
            </a:r>
            <a:r>
              <a:rPr lang="zh-CN" altLang="en-US" sz="2000" dirty="0"/>
              <a:t> </a:t>
            </a:r>
            <a:r>
              <a:rPr lang="en-US" altLang="zh-CN" sz="2000" dirty="0"/>
              <a:t>&lt;&lt; </a:t>
            </a:r>
            <a:r>
              <a:rPr lang="en-US" altLang="zh-CN" sz="2000" dirty="0" err="1"/>
              <a:t>endl</a:t>
            </a:r>
            <a:r>
              <a:rPr lang="en-US" altLang="zh-CN" sz="2000" dirty="0"/>
              <a:t>;</a:t>
            </a:r>
          </a:p>
          <a:p>
            <a:pPr>
              <a:spcBef>
                <a:spcPts val="0"/>
              </a:spcBef>
            </a:pPr>
            <a:r>
              <a:rPr lang="en-US" altLang="zh-CN" sz="2000" dirty="0"/>
              <a:t>	}</a:t>
            </a:r>
          </a:p>
          <a:p>
            <a:pPr>
              <a:spcBef>
                <a:spcPts val="0"/>
              </a:spcBef>
            </a:pPr>
            <a:r>
              <a:rPr lang="en-US" altLang="zh-CN" sz="2000" dirty="0"/>
              <a:t>	~Car() {</a:t>
            </a:r>
          </a:p>
          <a:p>
            <a:pPr>
              <a:spcBef>
                <a:spcPts val="0"/>
              </a:spcBef>
            </a:pPr>
            <a:r>
              <a:rPr lang="en-US" altLang="zh-CN" sz="2000" dirty="0"/>
              <a:t>		</a:t>
            </a:r>
            <a:r>
              <a:rPr lang="en-US" altLang="zh-CN" sz="2000" dirty="0" err="1"/>
              <a:t>cout</a:t>
            </a:r>
            <a:r>
              <a:rPr lang="en-US" altLang="zh-CN" sz="2000" dirty="0"/>
              <a:t> &lt;&lt; "</a:t>
            </a:r>
            <a:r>
              <a:rPr lang="zh-CN" altLang="en-US" sz="2000" dirty="0"/>
              <a:t>回收了一个</a:t>
            </a:r>
            <a:r>
              <a:rPr lang="en-US" altLang="zh-CN" sz="2000" dirty="0"/>
              <a:t>Car</a:t>
            </a:r>
            <a:r>
              <a:rPr lang="zh-CN" altLang="en-US" sz="2000" dirty="0"/>
              <a:t>对象</a:t>
            </a:r>
            <a:r>
              <a:rPr lang="en-US" altLang="zh-CN" sz="2000" dirty="0"/>
              <a:t>" &lt;&lt; </a:t>
            </a:r>
            <a:r>
              <a:rPr lang="en-US" altLang="zh-CN" sz="2000" dirty="0" err="1"/>
              <a:t>endl</a:t>
            </a:r>
            <a:r>
              <a:rPr lang="en-US" altLang="zh-CN" sz="2000" dirty="0"/>
              <a:t>;</a:t>
            </a:r>
          </a:p>
          <a:p>
            <a:pPr>
              <a:spcBef>
                <a:spcPts val="0"/>
              </a:spcBef>
            </a:pPr>
            <a:r>
              <a:rPr lang="en-US" altLang="zh-CN" sz="2000" dirty="0"/>
              <a:t>	}</a:t>
            </a:r>
          </a:p>
          <a:p>
            <a:pPr>
              <a:spcBef>
                <a:spcPts val="0"/>
              </a:spcBef>
            </a:pPr>
            <a:r>
              <a:rPr lang="en-US" altLang="zh-CN" sz="2000" dirty="0"/>
              <a:t>	void </a:t>
            </a:r>
            <a:r>
              <a:rPr lang="en-US" altLang="zh-CN" sz="2000" dirty="0" err="1"/>
              <a:t>printCar</a:t>
            </a:r>
            <a:r>
              <a:rPr lang="en-US" altLang="zh-CN" sz="2000" dirty="0"/>
              <a:t>(){</a:t>
            </a:r>
          </a:p>
          <a:p>
            <a:pPr>
              <a:spcBef>
                <a:spcPts val="0"/>
              </a:spcBef>
            </a:pPr>
            <a:r>
              <a:rPr lang="en-US" altLang="zh-CN" sz="2000" dirty="0"/>
              <a:t>                      </a:t>
            </a:r>
            <a:r>
              <a:rPr lang="en-US" altLang="zh-CN" sz="2000" dirty="0" err="1"/>
              <a:t>cout</a:t>
            </a:r>
            <a:r>
              <a:rPr lang="en-US" altLang="zh-CN" sz="2000" dirty="0"/>
              <a:t> &lt;&lt; "</a:t>
            </a:r>
            <a:r>
              <a:rPr lang="zh-CN" altLang="en-US" sz="2000" dirty="0"/>
              <a:t>车轮个数</a:t>
            </a:r>
            <a:r>
              <a:rPr lang="en-US" altLang="zh-CN" sz="2000" dirty="0"/>
              <a:t>: " &lt;&lt; wheels &lt;&lt; ‘\t';</a:t>
            </a:r>
          </a:p>
          <a:p>
            <a:pPr>
              <a:spcBef>
                <a:spcPts val="0"/>
              </a:spcBef>
            </a:pPr>
            <a:r>
              <a:rPr lang="en-US" altLang="zh-CN" sz="2000" dirty="0"/>
              <a:t>	            </a:t>
            </a:r>
            <a:r>
              <a:rPr lang="en-US" altLang="zh-CN" sz="2000" dirty="0" err="1"/>
              <a:t>cout</a:t>
            </a:r>
            <a:r>
              <a:rPr lang="en-US" altLang="zh-CN" sz="2000" dirty="0"/>
              <a:t> &lt;&lt; "</a:t>
            </a:r>
            <a:r>
              <a:rPr lang="zh-CN" altLang="en-US" sz="2000" dirty="0"/>
              <a:t>重量</a:t>
            </a:r>
            <a:r>
              <a:rPr lang="en-US" altLang="zh-CN" sz="2000" dirty="0"/>
              <a:t>: " &lt;&lt; weight &lt;&lt; '\t';</a:t>
            </a:r>
          </a:p>
          <a:p>
            <a:pPr>
              <a:spcBef>
                <a:spcPts val="0"/>
              </a:spcBef>
            </a:pPr>
            <a:r>
              <a:rPr lang="en-US" altLang="zh-CN" sz="2000" dirty="0"/>
              <a:t>	            </a:t>
            </a:r>
            <a:r>
              <a:rPr lang="en-US" altLang="zh-CN" sz="2000" dirty="0" err="1"/>
              <a:t>cout</a:t>
            </a:r>
            <a:r>
              <a:rPr lang="en-US" altLang="zh-CN" sz="2000" dirty="0"/>
              <a:t> &lt;&lt; "</a:t>
            </a:r>
            <a:r>
              <a:rPr lang="zh-CN" altLang="en-US" sz="2000" dirty="0"/>
              <a:t>载人数</a:t>
            </a:r>
            <a:r>
              <a:rPr lang="en-US" altLang="zh-CN" sz="2000" dirty="0"/>
              <a:t>: " &lt;&lt; passenger &lt;&lt; </a:t>
            </a:r>
            <a:r>
              <a:rPr lang="en-US" altLang="zh-CN" sz="2000" dirty="0" err="1"/>
              <a:t>endl</a:t>
            </a:r>
            <a:r>
              <a:rPr lang="en-US" altLang="zh-CN" sz="2000" dirty="0"/>
              <a:t>;</a:t>
            </a:r>
          </a:p>
          <a:p>
            <a:pPr>
              <a:spcBef>
                <a:spcPts val="0"/>
              </a:spcBef>
            </a:pPr>
            <a:r>
              <a:rPr lang="en-US" altLang="zh-CN" sz="2000" dirty="0"/>
              <a:t>          }</a:t>
            </a:r>
          </a:p>
          <a:p>
            <a:pPr>
              <a:spcBef>
                <a:spcPts val="0"/>
              </a:spcBef>
            </a:pPr>
            <a:r>
              <a:rPr lang="en-US" altLang="zh-CN" sz="2000" dirty="0"/>
              <a:t>};</a:t>
            </a:r>
          </a:p>
          <a:p>
            <a:pPr>
              <a:spcBef>
                <a:spcPts val="0"/>
              </a:spcBef>
            </a:pPr>
            <a:endParaRPr lang="en-US" altLang="zh-CN" sz="2000" dirty="0"/>
          </a:p>
        </p:txBody>
      </p:sp>
    </p:spTree>
    <p:extLst>
      <p:ext uri="{BB962C8B-B14F-4D97-AF65-F5344CB8AC3E}">
        <p14:creationId xmlns:p14="http://schemas.microsoft.com/office/powerpoint/2010/main" val="37109571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252314" y="12447"/>
            <a:ext cx="8231267" cy="1066800"/>
          </a:xfrm>
        </p:spPr>
        <p:txBody>
          <a:bodyPr/>
          <a:lstStyle/>
          <a:p>
            <a:r>
              <a:rPr lang="zh-CN" altLang="en-US" dirty="0"/>
              <a:t>作用域限定</a:t>
            </a:r>
          </a:p>
        </p:txBody>
      </p:sp>
      <p:sp>
        <p:nvSpPr>
          <p:cNvPr id="18435" name="内容占位符 2"/>
          <p:cNvSpPr>
            <a:spLocks noGrp="1"/>
          </p:cNvSpPr>
          <p:nvPr>
            <p:ph idx="1"/>
          </p:nvPr>
        </p:nvSpPr>
        <p:spPr>
          <a:xfrm>
            <a:off x="252314" y="1223264"/>
            <a:ext cx="8231267" cy="4513783"/>
          </a:xfrm>
        </p:spPr>
        <p:txBody>
          <a:bodyPr/>
          <a:lstStyle/>
          <a:p>
            <a:r>
              <a:rPr lang="zh-CN" altLang="en-US"/>
              <a:t>当派生类与基类中有相同成员时：</a:t>
            </a:r>
            <a:endParaRPr lang="en-US" altLang="zh-CN"/>
          </a:p>
          <a:p>
            <a:pPr lvl="1"/>
            <a:r>
              <a:rPr lang="zh-CN" altLang="en-US"/>
              <a:t>若未特别限定，则通过派生类对象使用的是派生类中的同名成员。</a:t>
            </a:r>
            <a:endParaRPr lang="en-US" altLang="zh-CN"/>
          </a:p>
          <a:p>
            <a:pPr lvl="1"/>
            <a:r>
              <a:rPr lang="zh-CN" altLang="en-US"/>
              <a:t>如要通过派生类对象访问基类中被隐藏的同名成员，应使用基类名和作用域操作符（</a:t>
            </a:r>
            <a:r>
              <a:rPr lang="en-US" altLang="zh-CN"/>
              <a:t>::</a:t>
            </a:r>
            <a:r>
              <a:rPr lang="zh-CN" altLang="en-US"/>
              <a:t>）来限定。</a:t>
            </a:r>
            <a:endParaRPr lang="zh-CN" altLang="en-US" dirty="0"/>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50</a:t>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1" name="标题 1"/>
          <p:cNvSpPr>
            <a:spLocks noGrp="1"/>
          </p:cNvSpPr>
          <p:nvPr>
            <p:ph type="title"/>
          </p:nvPr>
        </p:nvSpPr>
        <p:spPr>
          <a:xfrm>
            <a:off x="4284762" y="0"/>
            <a:ext cx="5112325" cy="864096"/>
          </a:xfrm>
        </p:spPr>
        <p:txBody>
          <a:bodyPr/>
          <a:lstStyle/>
          <a:p>
            <a:r>
              <a:rPr lang="zh-CN" altLang="en-US" sz="3000" dirty="0">
                <a:solidFill>
                  <a:schemeClr val="accent3"/>
                </a:solidFill>
                <a:latin typeface="+mj-ea"/>
              </a:rPr>
              <a:t>例</a:t>
            </a:r>
            <a:r>
              <a:rPr lang="en-US" altLang="zh-CN" sz="3000" dirty="0">
                <a:solidFill>
                  <a:schemeClr val="accent3"/>
                </a:solidFill>
                <a:latin typeface="+mj-ea"/>
              </a:rPr>
              <a:t>7-6 </a:t>
            </a:r>
            <a:r>
              <a:rPr lang="zh-CN" altLang="en-US" sz="3000" dirty="0">
                <a:solidFill>
                  <a:schemeClr val="accent3"/>
                </a:solidFill>
                <a:latin typeface="+mj-ea"/>
              </a:rPr>
              <a:t>多继承同名隐藏举例</a:t>
            </a:r>
          </a:p>
        </p:txBody>
      </p:sp>
      <p:sp>
        <p:nvSpPr>
          <p:cNvPr id="7" name="内容占位符 6"/>
          <p:cNvSpPr>
            <a:spLocks noGrp="1"/>
          </p:cNvSpPr>
          <p:nvPr>
            <p:ph idx="1"/>
          </p:nvPr>
        </p:nvSpPr>
        <p:spPr>
          <a:xfrm>
            <a:off x="164683" y="189434"/>
            <a:ext cx="9232404" cy="5521895"/>
          </a:xfrm>
        </p:spPr>
        <p:txBody>
          <a:bodyPr/>
          <a:lstStyle/>
          <a:p>
            <a:pPr marL="477838" indent="-333375" eaLnBrk="1" hangingPunct="1">
              <a:spcBef>
                <a:spcPct val="0"/>
              </a:spcBef>
            </a:pPr>
            <a:r>
              <a:rPr lang="en-US" altLang="zh-CN" sz="2000" dirty="0"/>
              <a:t>#include &lt;iostream&gt;</a:t>
            </a:r>
          </a:p>
          <a:p>
            <a:pPr marL="477838" indent="-333375" eaLnBrk="1" hangingPunct="1">
              <a:spcBef>
                <a:spcPct val="0"/>
              </a:spcBef>
            </a:pPr>
            <a:r>
              <a:rPr lang="en-US" altLang="zh-CN" sz="2000" dirty="0"/>
              <a:t>using namespace std;</a:t>
            </a:r>
          </a:p>
          <a:p>
            <a:pPr marL="477838" indent="-333375" eaLnBrk="1" hangingPunct="1">
              <a:spcBef>
                <a:spcPct val="0"/>
              </a:spcBef>
            </a:pPr>
            <a:r>
              <a:rPr lang="en-US" altLang="zh-CN" sz="2000" dirty="0"/>
              <a:t>class Base1 {	</a:t>
            </a:r>
          </a:p>
          <a:p>
            <a:pPr marL="477838" indent="-333375" eaLnBrk="1" hangingPunct="1">
              <a:spcBef>
                <a:spcPct val="0"/>
              </a:spcBef>
            </a:pPr>
            <a:r>
              <a:rPr lang="en-US" altLang="zh-CN" sz="2000" dirty="0"/>
              <a:t>public:</a:t>
            </a:r>
          </a:p>
          <a:p>
            <a:pPr marL="477838" indent="-333375" eaLnBrk="1" hangingPunct="1">
              <a:spcBef>
                <a:spcPct val="0"/>
              </a:spcBef>
            </a:pPr>
            <a:r>
              <a:rPr lang="en-US" altLang="zh-CN" sz="2000" dirty="0"/>
              <a:t>	int </a:t>
            </a:r>
            <a:r>
              <a:rPr lang="en-US" altLang="zh-CN" sz="2000" dirty="0">
                <a:solidFill>
                  <a:srgbClr val="0070C0"/>
                </a:solidFill>
              </a:rPr>
              <a:t>var</a:t>
            </a:r>
            <a:r>
              <a:rPr lang="en-US" altLang="zh-CN" sz="2000" dirty="0"/>
              <a:t>;</a:t>
            </a:r>
          </a:p>
          <a:p>
            <a:pPr marL="477838" indent="-333375" eaLnBrk="1" hangingPunct="1">
              <a:spcBef>
                <a:spcPct val="0"/>
              </a:spcBef>
            </a:pPr>
            <a:r>
              <a:rPr lang="en-US" altLang="zh-CN" sz="2000" dirty="0"/>
              <a:t>	void </a:t>
            </a:r>
            <a:r>
              <a:rPr lang="en-US" altLang="zh-CN" sz="2000" dirty="0">
                <a:solidFill>
                  <a:srgbClr val="0070C0"/>
                </a:solidFill>
              </a:rPr>
              <a:t>fun</a:t>
            </a:r>
            <a:r>
              <a:rPr lang="en-US" altLang="zh-CN" sz="2000" dirty="0"/>
              <a:t>() { </a:t>
            </a:r>
            <a:r>
              <a:rPr lang="en-US" altLang="zh-CN" sz="2000" dirty="0" err="1"/>
              <a:t>cout</a:t>
            </a:r>
            <a:r>
              <a:rPr lang="en-US" altLang="zh-CN" sz="2000" dirty="0"/>
              <a:t> &lt;&lt; "Member of Base1" &lt;&lt; </a:t>
            </a:r>
            <a:r>
              <a:rPr lang="en-US" altLang="zh-CN" sz="2000" dirty="0" err="1"/>
              <a:t>endl</a:t>
            </a:r>
            <a:r>
              <a:rPr lang="en-US" altLang="zh-CN" sz="2000" dirty="0"/>
              <a:t>; }</a:t>
            </a:r>
          </a:p>
          <a:p>
            <a:pPr marL="477838" indent="-333375" eaLnBrk="1" hangingPunct="1">
              <a:spcBef>
                <a:spcPct val="0"/>
              </a:spcBef>
            </a:pPr>
            <a:r>
              <a:rPr lang="en-US" altLang="zh-CN" sz="2000" dirty="0"/>
              <a:t>};</a:t>
            </a:r>
          </a:p>
          <a:p>
            <a:pPr marL="477838" indent="-333375" eaLnBrk="1" hangingPunct="1">
              <a:spcBef>
                <a:spcPct val="0"/>
              </a:spcBef>
            </a:pPr>
            <a:r>
              <a:rPr lang="en-US" altLang="zh-CN" sz="2000" dirty="0"/>
              <a:t>class Base2 {	</a:t>
            </a:r>
          </a:p>
          <a:p>
            <a:pPr marL="477838" indent="-333375" eaLnBrk="1" hangingPunct="1">
              <a:spcBef>
                <a:spcPct val="0"/>
              </a:spcBef>
            </a:pPr>
            <a:r>
              <a:rPr lang="en-US" altLang="zh-CN" sz="2000" dirty="0"/>
              <a:t>public:</a:t>
            </a:r>
          </a:p>
          <a:p>
            <a:pPr marL="477838" indent="-333375" eaLnBrk="1" hangingPunct="1">
              <a:spcBef>
                <a:spcPct val="0"/>
              </a:spcBef>
            </a:pPr>
            <a:r>
              <a:rPr lang="en-US" altLang="zh-CN" sz="2000" dirty="0"/>
              <a:t>	int </a:t>
            </a:r>
            <a:r>
              <a:rPr lang="en-US" altLang="zh-CN" sz="2000" dirty="0">
                <a:solidFill>
                  <a:srgbClr val="C00000"/>
                </a:solidFill>
              </a:rPr>
              <a:t>var</a:t>
            </a:r>
            <a:r>
              <a:rPr lang="en-US" altLang="zh-CN" sz="2000" dirty="0"/>
              <a:t>;</a:t>
            </a:r>
          </a:p>
          <a:p>
            <a:pPr marL="477838" indent="-333375" eaLnBrk="1" hangingPunct="1">
              <a:spcBef>
                <a:spcPct val="0"/>
              </a:spcBef>
            </a:pPr>
            <a:r>
              <a:rPr lang="en-US" altLang="zh-CN" sz="2000" dirty="0"/>
              <a:t>	void </a:t>
            </a:r>
            <a:r>
              <a:rPr lang="en-US" altLang="zh-CN" sz="2000" dirty="0">
                <a:solidFill>
                  <a:srgbClr val="C00000"/>
                </a:solidFill>
              </a:rPr>
              <a:t>fun</a:t>
            </a:r>
            <a:r>
              <a:rPr lang="en-US" altLang="zh-CN" sz="2000" dirty="0"/>
              <a:t>() { </a:t>
            </a:r>
            <a:r>
              <a:rPr lang="en-US" altLang="zh-CN" sz="2000" dirty="0" err="1"/>
              <a:t>cout</a:t>
            </a:r>
            <a:r>
              <a:rPr lang="en-US" altLang="zh-CN" sz="2000" dirty="0"/>
              <a:t> &lt;&lt; "Member of Base2" &lt;&lt; </a:t>
            </a:r>
            <a:r>
              <a:rPr lang="en-US" altLang="zh-CN" sz="2000" dirty="0" err="1"/>
              <a:t>endl</a:t>
            </a:r>
            <a:r>
              <a:rPr lang="en-US" altLang="zh-CN" sz="2000" dirty="0"/>
              <a:t>; }</a:t>
            </a:r>
          </a:p>
          <a:p>
            <a:pPr marL="477838" indent="-333375" eaLnBrk="1" hangingPunct="1">
              <a:spcBef>
                <a:spcPct val="0"/>
              </a:spcBef>
            </a:pPr>
            <a:r>
              <a:rPr lang="en-US" altLang="zh-CN" sz="2000" dirty="0"/>
              <a:t>};</a:t>
            </a:r>
          </a:p>
          <a:p>
            <a:pPr marL="477838" indent="-333375" eaLnBrk="1" hangingPunct="1">
              <a:spcBef>
                <a:spcPct val="0"/>
              </a:spcBef>
            </a:pPr>
            <a:r>
              <a:rPr lang="en-US" altLang="zh-CN" sz="2000" dirty="0"/>
              <a:t>class Derived: public Base1, public Base2 {</a:t>
            </a:r>
          </a:p>
          <a:p>
            <a:pPr marL="477838" indent="-333375" eaLnBrk="1" hangingPunct="1">
              <a:spcBef>
                <a:spcPct val="0"/>
              </a:spcBef>
            </a:pPr>
            <a:r>
              <a:rPr lang="en-US" altLang="zh-CN" sz="2000" dirty="0"/>
              <a:t>public:</a:t>
            </a:r>
          </a:p>
          <a:p>
            <a:pPr marL="477838" indent="-333375" eaLnBrk="1" hangingPunct="1">
              <a:spcBef>
                <a:spcPct val="0"/>
              </a:spcBef>
            </a:pPr>
            <a:r>
              <a:rPr lang="en-US" altLang="zh-CN" sz="2000" dirty="0"/>
              <a:t>	int </a:t>
            </a:r>
            <a:r>
              <a:rPr lang="en-US" altLang="zh-CN" sz="2000" b="1" dirty="0"/>
              <a:t>var</a:t>
            </a:r>
            <a:r>
              <a:rPr lang="en-US" altLang="zh-CN" sz="2000" dirty="0"/>
              <a:t>;	</a:t>
            </a:r>
            <a:endParaRPr lang="zh-CN" altLang="en-US" sz="2000" dirty="0"/>
          </a:p>
          <a:p>
            <a:pPr marL="477838" indent="-333375" eaLnBrk="1" hangingPunct="1">
              <a:spcBef>
                <a:spcPct val="0"/>
              </a:spcBef>
            </a:pPr>
            <a:r>
              <a:rPr lang="zh-CN" altLang="en-US" sz="2000" dirty="0"/>
              <a:t>	</a:t>
            </a:r>
            <a:r>
              <a:rPr lang="en-US" altLang="zh-CN" sz="2000" dirty="0"/>
              <a:t>void </a:t>
            </a:r>
            <a:r>
              <a:rPr lang="en-US" altLang="zh-CN" sz="2000" b="1" dirty="0"/>
              <a:t>fun</a:t>
            </a:r>
            <a:r>
              <a:rPr lang="en-US" altLang="zh-CN" sz="2000" dirty="0"/>
              <a:t>() { </a:t>
            </a:r>
            <a:r>
              <a:rPr lang="en-US" altLang="zh-CN" sz="2000" dirty="0" err="1"/>
              <a:t>cout</a:t>
            </a:r>
            <a:r>
              <a:rPr lang="en-US" altLang="zh-CN" sz="2000" dirty="0"/>
              <a:t> &lt;&lt; "Member of Derived" &lt;&lt; </a:t>
            </a:r>
            <a:r>
              <a:rPr lang="en-US" altLang="zh-CN" sz="2000" dirty="0" err="1"/>
              <a:t>endl</a:t>
            </a:r>
            <a:r>
              <a:rPr lang="en-US" altLang="zh-CN" sz="2000" dirty="0"/>
              <a:t>; }</a:t>
            </a:r>
            <a:endParaRPr lang="zh-CN" altLang="en-US" sz="2000" dirty="0"/>
          </a:p>
          <a:p>
            <a:pPr marL="477838" indent="-333375" eaLnBrk="1" hangingPunct="1">
              <a:spcBef>
                <a:spcPct val="0"/>
              </a:spcBef>
            </a:pPr>
            <a:r>
              <a:rPr lang="en-US" altLang="zh-CN" sz="2000" dirty="0"/>
              <a:t>};</a:t>
            </a:r>
          </a:p>
          <a:p>
            <a:endParaRPr lang="zh-CN" altLang="en-US" sz="2000"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标题 1"/>
          <p:cNvSpPr>
            <a:spLocks noGrp="1"/>
          </p:cNvSpPr>
          <p:nvPr>
            <p:ph type="title"/>
          </p:nvPr>
        </p:nvSpPr>
        <p:spPr>
          <a:xfrm>
            <a:off x="6409527" y="0"/>
            <a:ext cx="2736061" cy="864096"/>
          </a:xfrm>
        </p:spPr>
        <p:txBody>
          <a:bodyPr/>
          <a:lstStyle/>
          <a:p>
            <a:r>
              <a:rPr lang="zh-CN" altLang="en-US" dirty="0">
                <a:solidFill>
                  <a:schemeClr val="accent3"/>
                </a:solidFill>
                <a:latin typeface="+mj-ea"/>
              </a:rPr>
              <a:t>例</a:t>
            </a:r>
            <a:r>
              <a:rPr lang="en-US" altLang="zh-CN" dirty="0">
                <a:solidFill>
                  <a:schemeClr val="accent3"/>
                </a:solidFill>
                <a:latin typeface="+mj-ea"/>
              </a:rPr>
              <a:t>7-6 (</a:t>
            </a:r>
            <a:r>
              <a:rPr lang="zh-CN" altLang="en-US" dirty="0">
                <a:solidFill>
                  <a:schemeClr val="accent3"/>
                </a:solidFill>
                <a:latin typeface="+mj-ea"/>
              </a:rPr>
              <a:t>续</a:t>
            </a:r>
            <a:r>
              <a:rPr lang="en-US" altLang="zh-CN" dirty="0">
                <a:solidFill>
                  <a:schemeClr val="accent3"/>
                </a:solidFill>
                <a:latin typeface="+mj-ea"/>
              </a:rPr>
              <a:t>)</a:t>
            </a:r>
            <a:endParaRPr lang="zh-CN" altLang="en-US" dirty="0">
              <a:solidFill>
                <a:schemeClr val="accent3"/>
              </a:solidFill>
              <a:latin typeface="+mj-ea"/>
            </a:endParaRPr>
          </a:p>
        </p:txBody>
      </p:sp>
      <p:sp>
        <p:nvSpPr>
          <p:cNvPr id="55300" name="内容占位符 2"/>
          <p:cNvSpPr>
            <a:spLocks noGrp="1"/>
          </p:cNvSpPr>
          <p:nvPr>
            <p:ph idx="1"/>
          </p:nvPr>
        </p:nvSpPr>
        <p:spPr>
          <a:xfrm>
            <a:off x="108298" y="189434"/>
            <a:ext cx="9232404" cy="5521895"/>
          </a:xfrm>
        </p:spPr>
        <p:txBody>
          <a:bodyPr/>
          <a:lstStyle/>
          <a:p>
            <a:pPr marL="477838" indent="-333375" eaLnBrk="1" hangingPunct="1">
              <a:lnSpc>
                <a:spcPct val="90000"/>
              </a:lnSpc>
              <a:spcBef>
                <a:spcPct val="0"/>
              </a:spcBef>
            </a:pPr>
            <a:r>
              <a:rPr lang="en-US" altLang="zh-CN" sz="2000" dirty="0"/>
              <a:t>int main() {</a:t>
            </a:r>
          </a:p>
          <a:p>
            <a:pPr marL="477838" indent="-333375" eaLnBrk="1" hangingPunct="1">
              <a:lnSpc>
                <a:spcPct val="90000"/>
              </a:lnSpc>
              <a:spcBef>
                <a:spcPct val="0"/>
              </a:spcBef>
            </a:pPr>
            <a:r>
              <a:rPr lang="en-US" altLang="zh-CN" sz="2000" dirty="0"/>
              <a:t>	Derived d;</a:t>
            </a:r>
          </a:p>
          <a:p>
            <a:pPr marL="477838" indent="-333375" eaLnBrk="1" hangingPunct="1">
              <a:lnSpc>
                <a:spcPct val="90000"/>
              </a:lnSpc>
              <a:spcBef>
                <a:spcPct val="0"/>
              </a:spcBef>
            </a:pPr>
            <a:r>
              <a:rPr lang="en-US" altLang="zh-CN" sz="2000" dirty="0"/>
              <a:t>	Derived *p = &amp;d;</a:t>
            </a:r>
          </a:p>
          <a:p>
            <a:pPr marL="477838" indent="-333375" eaLnBrk="1" hangingPunct="1">
              <a:lnSpc>
                <a:spcPct val="90000"/>
              </a:lnSpc>
              <a:spcBef>
                <a:spcPct val="0"/>
              </a:spcBef>
            </a:pPr>
            <a:r>
              <a:rPr lang="en-US" altLang="zh-CN" sz="2000" dirty="0"/>
              <a:t>  </a:t>
            </a:r>
          </a:p>
          <a:p>
            <a:pPr marL="477838" indent="-333375" eaLnBrk="1" hangingPunct="1">
              <a:lnSpc>
                <a:spcPct val="90000"/>
              </a:lnSpc>
              <a:spcBef>
                <a:spcPct val="0"/>
              </a:spcBef>
            </a:pPr>
            <a:r>
              <a:rPr lang="en-US" altLang="zh-CN" sz="2000" dirty="0"/>
              <a:t>  //</a:t>
            </a:r>
            <a:r>
              <a:rPr lang="zh-CN" altLang="en-US" sz="2000" dirty="0"/>
              <a:t>访问</a:t>
            </a:r>
            <a:r>
              <a:rPr lang="en-US" altLang="zh-CN" sz="2000" dirty="0"/>
              <a:t>Derived</a:t>
            </a:r>
            <a:r>
              <a:rPr lang="zh-CN" altLang="en-US" sz="2000" dirty="0"/>
              <a:t>类成员</a:t>
            </a:r>
            <a:endParaRPr lang="en-US" altLang="zh-CN" sz="2000" dirty="0"/>
          </a:p>
          <a:p>
            <a:pPr marL="477838" indent="-333375" eaLnBrk="1" hangingPunct="1">
              <a:lnSpc>
                <a:spcPct val="90000"/>
              </a:lnSpc>
              <a:spcBef>
                <a:spcPct val="0"/>
              </a:spcBef>
            </a:pPr>
            <a:r>
              <a:rPr lang="en-US" altLang="zh-CN" sz="2000" dirty="0"/>
              <a:t>	</a:t>
            </a:r>
            <a:r>
              <a:rPr lang="en-US" altLang="zh-CN" sz="2000" dirty="0" err="1"/>
              <a:t>d.</a:t>
            </a:r>
            <a:r>
              <a:rPr lang="en-US" altLang="zh-CN" sz="2000" b="1" dirty="0" err="1"/>
              <a:t>var</a:t>
            </a:r>
            <a:r>
              <a:rPr lang="en-US" altLang="zh-CN" sz="2000" dirty="0"/>
              <a:t> = 1;</a:t>
            </a:r>
            <a:endParaRPr lang="zh-CN" altLang="en-US" sz="2000" dirty="0"/>
          </a:p>
          <a:p>
            <a:pPr marL="477838" indent="-333375" eaLnBrk="1" hangingPunct="1">
              <a:lnSpc>
                <a:spcPct val="90000"/>
              </a:lnSpc>
              <a:spcBef>
                <a:spcPct val="0"/>
              </a:spcBef>
            </a:pPr>
            <a:r>
              <a:rPr lang="zh-CN" altLang="en-US" sz="2000" dirty="0"/>
              <a:t>	</a:t>
            </a:r>
            <a:r>
              <a:rPr lang="en-US" altLang="zh-CN" sz="2000" dirty="0" err="1"/>
              <a:t>d.</a:t>
            </a:r>
            <a:r>
              <a:rPr lang="en-US" altLang="zh-CN" sz="2000" b="1" dirty="0" err="1"/>
              <a:t>fun</a:t>
            </a:r>
            <a:r>
              <a:rPr lang="en-US" altLang="zh-CN" sz="2000" dirty="0"/>
              <a:t>();	</a:t>
            </a:r>
            <a:endParaRPr lang="zh-CN" altLang="en-US" sz="2000" dirty="0"/>
          </a:p>
          <a:p>
            <a:pPr marL="477838" indent="-333375" eaLnBrk="1" hangingPunct="1">
              <a:lnSpc>
                <a:spcPct val="90000"/>
              </a:lnSpc>
              <a:spcBef>
                <a:spcPct val="0"/>
              </a:spcBef>
            </a:pPr>
            <a:endParaRPr lang="en-US" altLang="zh-CN" sz="2000" dirty="0"/>
          </a:p>
          <a:p>
            <a:pPr marL="477838" indent="-333375" eaLnBrk="1" hangingPunct="1">
              <a:lnSpc>
                <a:spcPct val="90000"/>
              </a:lnSpc>
              <a:spcBef>
                <a:spcPct val="0"/>
              </a:spcBef>
            </a:pPr>
            <a:r>
              <a:rPr lang="zh-CN" altLang="en-US" sz="2000" dirty="0"/>
              <a:t>	</a:t>
            </a:r>
            <a:r>
              <a:rPr lang="en-US" altLang="zh-CN" sz="2000" dirty="0"/>
              <a:t>//</a:t>
            </a:r>
            <a:r>
              <a:rPr lang="zh-CN" altLang="en-US" sz="2000" dirty="0"/>
              <a:t>访问</a:t>
            </a:r>
            <a:r>
              <a:rPr lang="en-US" altLang="zh-CN" sz="2000" dirty="0"/>
              <a:t>Base1</a:t>
            </a:r>
            <a:r>
              <a:rPr lang="zh-CN" altLang="en-US" sz="2000" dirty="0"/>
              <a:t>基类成员</a:t>
            </a:r>
          </a:p>
          <a:p>
            <a:pPr marL="477838" indent="-333375" eaLnBrk="1" hangingPunct="1">
              <a:lnSpc>
                <a:spcPct val="90000"/>
              </a:lnSpc>
              <a:spcBef>
                <a:spcPct val="0"/>
              </a:spcBef>
            </a:pPr>
            <a:r>
              <a:rPr lang="zh-CN" altLang="en-US" sz="2000" dirty="0"/>
              <a:t>	</a:t>
            </a:r>
            <a:r>
              <a:rPr lang="en-US" altLang="zh-CN" sz="2000" dirty="0"/>
              <a:t>d.</a:t>
            </a:r>
            <a:r>
              <a:rPr lang="en-US" altLang="zh-CN" sz="2000" dirty="0">
                <a:solidFill>
                  <a:srgbClr val="0070C0"/>
                </a:solidFill>
              </a:rPr>
              <a:t>Base1::var</a:t>
            </a:r>
            <a:r>
              <a:rPr lang="en-US" altLang="zh-CN" sz="2000" dirty="0">
                <a:solidFill>
                  <a:srgbClr val="FFFF00"/>
                </a:solidFill>
              </a:rPr>
              <a:t> </a:t>
            </a:r>
            <a:r>
              <a:rPr lang="en-US" altLang="zh-CN" sz="2000" dirty="0"/>
              <a:t>= 2;</a:t>
            </a:r>
            <a:endParaRPr lang="zh-CN" altLang="en-US" sz="2000" dirty="0"/>
          </a:p>
          <a:p>
            <a:pPr marL="477838" indent="-333375" eaLnBrk="1" hangingPunct="1">
              <a:lnSpc>
                <a:spcPct val="90000"/>
              </a:lnSpc>
              <a:spcBef>
                <a:spcPct val="0"/>
              </a:spcBef>
            </a:pPr>
            <a:r>
              <a:rPr lang="zh-CN" altLang="en-US" sz="2000" dirty="0"/>
              <a:t>	</a:t>
            </a:r>
            <a:r>
              <a:rPr lang="en-US" altLang="zh-CN" sz="2000" dirty="0"/>
              <a:t>d.</a:t>
            </a:r>
            <a:r>
              <a:rPr lang="en-US" altLang="zh-CN" sz="2000" dirty="0">
                <a:solidFill>
                  <a:srgbClr val="0070C0"/>
                </a:solidFill>
              </a:rPr>
              <a:t>Base1::fun</a:t>
            </a:r>
            <a:r>
              <a:rPr lang="en-US" altLang="zh-CN" sz="2000" dirty="0"/>
              <a:t>();	</a:t>
            </a:r>
            <a:endParaRPr lang="zh-CN" altLang="en-US" sz="2000" dirty="0"/>
          </a:p>
          <a:p>
            <a:pPr marL="477838" indent="-333375" eaLnBrk="1" hangingPunct="1">
              <a:lnSpc>
                <a:spcPct val="90000"/>
              </a:lnSpc>
              <a:spcBef>
                <a:spcPct val="0"/>
              </a:spcBef>
            </a:pPr>
            <a:endParaRPr lang="en-US" altLang="zh-CN" sz="2000" dirty="0"/>
          </a:p>
          <a:p>
            <a:pPr marL="477838" indent="-333375" eaLnBrk="1" hangingPunct="1">
              <a:lnSpc>
                <a:spcPct val="90000"/>
              </a:lnSpc>
              <a:spcBef>
                <a:spcPct val="0"/>
              </a:spcBef>
            </a:pPr>
            <a:r>
              <a:rPr lang="zh-CN" altLang="en-US" sz="2000" dirty="0"/>
              <a:t>	</a:t>
            </a:r>
            <a:r>
              <a:rPr lang="en-US" altLang="zh-CN" sz="2000" dirty="0"/>
              <a:t>//</a:t>
            </a:r>
            <a:r>
              <a:rPr lang="zh-CN" altLang="en-US" sz="2000" dirty="0"/>
              <a:t>访问</a:t>
            </a:r>
            <a:r>
              <a:rPr lang="en-US" altLang="zh-CN" sz="2000" dirty="0"/>
              <a:t>Base2</a:t>
            </a:r>
            <a:r>
              <a:rPr lang="zh-CN" altLang="en-US" sz="2000" dirty="0"/>
              <a:t>基类成员</a:t>
            </a:r>
          </a:p>
          <a:p>
            <a:pPr marL="477838" indent="-333375" eaLnBrk="1" hangingPunct="1">
              <a:lnSpc>
                <a:spcPct val="90000"/>
              </a:lnSpc>
              <a:spcBef>
                <a:spcPct val="0"/>
              </a:spcBef>
            </a:pPr>
            <a:r>
              <a:rPr lang="zh-CN" altLang="en-US" sz="2000" dirty="0"/>
              <a:t>	</a:t>
            </a:r>
            <a:r>
              <a:rPr lang="en-US" altLang="zh-CN" sz="2000" dirty="0"/>
              <a:t>p-&gt;</a:t>
            </a:r>
            <a:r>
              <a:rPr lang="en-US" altLang="zh-CN" sz="2000" dirty="0">
                <a:solidFill>
                  <a:srgbClr val="C00000"/>
                </a:solidFill>
              </a:rPr>
              <a:t>Base2::var</a:t>
            </a:r>
            <a:r>
              <a:rPr lang="en-US" altLang="zh-CN" sz="2000" dirty="0"/>
              <a:t> = 3;</a:t>
            </a:r>
            <a:endParaRPr lang="zh-CN" altLang="en-US" sz="2000" dirty="0"/>
          </a:p>
          <a:p>
            <a:pPr marL="477838" indent="-333375" eaLnBrk="1" hangingPunct="1">
              <a:lnSpc>
                <a:spcPct val="90000"/>
              </a:lnSpc>
              <a:spcBef>
                <a:spcPct val="0"/>
              </a:spcBef>
            </a:pPr>
            <a:r>
              <a:rPr lang="zh-CN" altLang="en-US" sz="2000" dirty="0"/>
              <a:t>	</a:t>
            </a:r>
            <a:r>
              <a:rPr lang="en-US" altLang="zh-CN" sz="2000" dirty="0"/>
              <a:t>p-&gt;</a:t>
            </a:r>
            <a:r>
              <a:rPr lang="en-US" altLang="zh-CN" sz="2000" dirty="0">
                <a:solidFill>
                  <a:srgbClr val="C00000"/>
                </a:solidFill>
              </a:rPr>
              <a:t>Base2::fun</a:t>
            </a:r>
            <a:r>
              <a:rPr lang="en-US" altLang="zh-CN" sz="2000" dirty="0"/>
              <a:t>();	</a:t>
            </a:r>
            <a:endParaRPr lang="zh-CN" altLang="en-US" sz="2000" dirty="0"/>
          </a:p>
          <a:p>
            <a:pPr marL="477838" indent="-333375" eaLnBrk="1" hangingPunct="1">
              <a:lnSpc>
                <a:spcPct val="90000"/>
              </a:lnSpc>
              <a:spcBef>
                <a:spcPct val="0"/>
              </a:spcBef>
            </a:pPr>
            <a:endParaRPr lang="zh-CN" altLang="en-US" sz="2000" dirty="0"/>
          </a:p>
          <a:p>
            <a:pPr marL="477838" indent="-333375" eaLnBrk="1" hangingPunct="1">
              <a:lnSpc>
                <a:spcPct val="90000"/>
              </a:lnSpc>
              <a:spcBef>
                <a:spcPct val="0"/>
              </a:spcBef>
            </a:pPr>
            <a:r>
              <a:rPr lang="zh-CN" altLang="en-US" sz="2000" dirty="0"/>
              <a:t>	</a:t>
            </a:r>
            <a:r>
              <a:rPr lang="en-US" altLang="zh-CN" sz="2000" dirty="0"/>
              <a:t>return 0;</a:t>
            </a:r>
          </a:p>
          <a:p>
            <a:pPr marL="477838" indent="-333375" eaLnBrk="1" hangingPunct="1">
              <a:lnSpc>
                <a:spcPct val="90000"/>
              </a:lnSpc>
              <a:spcBef>
                <a:spcPct val="0"/>
              </a:spcBef>
            </a:pPr>
            <a:r>
              <a:rPr lang="en-US" altLang="zh-CN" sz="2000" dirty="0"/>
              <a:t>}</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396330" y="45418"/>
            <a:ext cx="8231267" cy="1066800"/>
          </a:xfrm>
        </p:spPr>
        <p:txBody>
          <a:bodyPr/>
          <a:lstStyle/>
          <a:p>
            <a:r>
              <a:rPr lang="zh-CN" altLang="en-US" dirty="0"/>
              <a:t>二义性问题</a:t>
            </a:r>
          </a:p>
        </p:txBody>
      </p:sp>
      <p:sp>
        <p:nvSpPr>
          <p:cNvPr id="3" name="内容占位符 2"/>
          <p:cNvSpPr>
            <a:spLocks noGrp="1"/>
          </p:cNvSpPr>
          <p:nvPr>
            <p:ph idx="1"/>
          </p:nvPr>
        </p:nvSpPr>
        <p:spPr>
          <a:xfrm>
            <a:off x="396330" y="1256235"/>
            <a:ext cx="8231267" cy="4513783"/>
          </a:xfrm>
        </p:spPr>
        <p:txBody>
          <a:bodyPr/>
          <a:lstStyle/>
          <a:p>
            <a:pPr eaLnBrk="1" hangingPunct="1">
              <a:lnSpc>
                <a:spcPct val="150000"/>
              </a:lnSpc>
              <a:spcBef>
                <a:spcPts val="1200"/>
              </a:spcBef>
            </a:pPr>
            <a:r>
              <a:rPr lang="zh-CN" altLang="en-US" sz="2400" dirty="0"/>
              <a:t>如果从不同基类继承了同名成员，但是在派生类中没有定义同名成员，“</a:t>
            </a:r>
            <a:r>
              <a:rPr lang="zh-CN" altLang="en-US" sz="2400" dirty="0">
                <a:solidFill>
                  <a:srgbClr val="0070C0"/>
                </a:solidFill>
              </a:rPr>
              <a:t>派生类对象名或引用名</a:t>
            </a:r>
            <a:r>
              <a:rPr lang="en-US" altLang="zh-CN" sz="2400" dirty="0">
                <a:solidFill>
                  <a:srgbClr val="0070C0"/>
                </a:solidFill>
              </a:rPr>
              <a:t>.</a:t>
            </a:r>
            <a:r>
              <a:rPr lang="zh-CN" altLang="en-US" sz="2400" dirty="0">
                <a:solidFill>
                  <a:srgbClr val="0070C0"/>
                </a:solidFill>
              </a:rPr>
              <a:t>成员名</a:t>
            </a:r>
            <a:r>
              <a:rPr lang="zh-CN" altLang="en-US" sz="2400" dirty="0"/>
              <a:t>”、“</a:t>
            </a:r>
            <a:r>
              <a:rPr lang="zh-CN" altLang="en-US" sz="2400" dirty="0">
                <a:solidFill>
                  <a:srgbClr val="0070C0"/>
                </a:solidFill>
              </a:rPr>
              <a:t>派生类指针</a:t>
            </a:r>
            <a:r>
              <a:rPr lang="en-US" altLang="zh-CN" sz="2400" dirty="0">
                <a:solidFill>
                  <a:srgbClr val="0070C0"/>
                </a:solidFill>
              </a:rPr>
              <a:t>-&gt;</a:t>
            </a:r>
            <a:r>
              <a:rPr lang="zh-CN" altLang="en-US" sz="2400" dirty="0">
                <a:solidFill>
                  <a:srgbClr val="0070C0"/>
                </a:solidFill>
              </a:rPr>
              <a:t>成员名</a:t>
            </a:r>
            <a:r>
              <a:rPr lang="zh-CN" altLang="en-US" sz="2400" dirty="0"/>
              <a:t>”访问成员存在二义性问题</a:t>
            </a:r>
            <a:endParaRPr lang="en-US" altLang="zh-CN" sz="2400" dirty="0"/>
          </a:p>
          <a:p>
            <a:pPr eaLnBrk="1" hangingPunct="1">
              <a:lnSpc>
                <a:spcPct val="150000"/>
              </a:lnSpc>
              <a:spcBef>
                <a:spcPts val="1200"/>
              </a:spcBef>
            </a:pPr>
            <a:r>
              <a:rPr lang="zh-CN" altLang="en-US" sz="2400" dirty="0"/>
              <a:t>解决方式：用类名限定</a:t>
            </a:r>
            <a:endParaRPr lang="en-US" altLang="zh-CN" sz="2400" dirty="0"/>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53</a:t>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7" name="标题 1"/>
          <p:cNvSpPr>
            <a:spLocks noGrp="1"/>
          </p:cNvSpPr>
          <p:nvPr>
            <p:ph type="title"/>
          </p:nvPr>
        </p:nvSpPr>
        <p:spPr>
          <a:xfrm>
            <a:off x="2988618" y="-170111"/>
            <a:ext cx="6923702" cy="864096"/>
          </a:xfrm>
        </p:spPr>
        <p:txBody>
          <a:bodyPr/>
          <a:lstStyle/>
          <a:p>
            <a:pPr eaLnBrk="1" hangingPunct="1"/>
            <a:r>
              <a:rPr lang="zh-CN" altLang="en-US" sz="3000" dirty="0">
                <a:solidFill>
                  <a:schemeClr val="accent3"/>
                </a:solidFill>
              </a:rPr>
              <a:t>二义性问题举例</a:t>
            </a:r>
            <a:endParaRPr kumimoji="1" lang="zh-CN" altLang="en-US" sz="3000" dirty="0">
              <a:solidFill>
                <a:schemeClr val="accent3"/>
              </a:solidFill>
            </a:endParaRPr>
          </a:p>
        </p:txBody>
      </p:sp>
      <p:sp>
        <p:nvSpPr>
          <p:cNvPr id="57348" name="内容占位符 2"/>
          <p:cNvSpPr>
            <a:spLocks noGrp="1"/>
          </p:cNvSpPr>
          <p:nvPr>
            <p:ph idx="1"/>
          </p:nvPr>
        </p:nvSpPr>
        <p:spPr>
          <a:xfrm>
            <a:off x="349435" y="549474"/>
            <a:ext cx="8231267" cy="5521895"/>
          </a:xfrm>
        </p:spPr>
        <p:txBody>
          <a:bodyPr/>
          <a:lstStyle/>
          <a:p>
            <a:pPr marL="477838" indent="-333375" eaLnBrk="1" hangingPunct="1">
              <a:spcBef>
                <a:spcPts val="0"/>
              </a:spcBef>
            </a:pPr>
            <a:r>
              <a:rPr lang="en-US" altLang="zh-CN" sz="2000" dirty="0"/>
              <a:t>class A {</a:t>
            </a:r>
          </a:p>
          <a:p>
            <a:pPr marL="477838" indent="-333375" eaLnBrk="1" hangingPunct="1">
              <a:spcBef>
                <a:spcPts val="0"/>
              </a:spcBef>
            </a:pPr>
            <a:r>
              <a:rPr lang="en-US" altLang="zh-CN" sz="2000" dirty="0"/>
              <a:t>public:</a:t>
            </a:r>
          </a:p>
          <a:p>
            <a:pPr marL="477838" indent="-333375" eaLnBrk="1" hangingPunct="1">
              <a:spcBef>
                <a:spcPts val="0"/>
              </a:spcBef>
            </a:pPr>
            <a:r>
              <a:rPr lang="en-US" altLang="zh-CN" sz="2000" dirty="0"/>
              <a:t>	void  </a:t>
            </a:r>
            <a:r>
              <a:rPr lang="en-US" altLang="zh-CN" sz="2000" dirty="0">
                <a:solidFill>
                  <a:srgbClr val="0070C0"/>
                </a:solidFill>
              </a:rPr>
              <a:t>f</a:t>
            </a:r>
            <a:r>
              <a:rPr lang="en-US" altLang="zh-CN" sz="2000" dirty="0"/>
              <a:t>();</a:t>
            </a:r>
          </a:p>
          <a:p>
            <a:pPr marL="477838" indent="-333375" eaLnBrk="1" hangingPunct="1">
              <a:spcBef>
                <a:spcPts val="0"/>
              </a:spcBef>
            </a:pPr>
            <a:r>
              <a:rPr lang="en-US" altLang="zh-CN" sz="2000" dirty="0"/>
              <a:t>};</a:t>
            </a:r>
          </a:p>
          <a:p>
            <a:pPr marL="477838" indent="-333375" eaLnBrk="1" hangingPunct="1">
              <a:spcBef>
                <a:spcPts val="0"/>
              </a:spcBef>
            </a:pPr>
            <a:r>
              <a:rPr lang="en-US" altLang="zh-CN" sz="2000" dirty="0"/>
              <a:t>class B {</a:t>
            </a:r>
          </a:p>
          <a:p>
            <a:pPr marL="477838" indent="-333375" eaLnBrk="1" hangingPunct="1">
              <a:spcBef>
                <a:spcPts val="0"/>
              </a:spcBef>
            </a:pPr>
            <a:r>
              <a:rPr lang="en-US" altLang="zh-CN" sz="2000" dirty="0"/>
              <a:t>public:</a:t>
            </a:r>
          </a:p>
          <a:p>
            <a:pPr marL="477838" indent="-333375" eaLnBrk="1" hangingPunct="1">
              <a:spcBef>
                <a:spcPts val="0"/>
              </a:spcBef>
            </a:pPr>
            <a:r>
              <a:rPr lang="en-US" altLang="zh-CN" sz="2000" dirty="0"/>
              <a:t>	void </a:t>
            </a:r>
            <a:r>
              <a:rPr lang="en-US" altLang="zh-CN" sz="2000" dirty="0">
                <a:solidFill>
                  <a:srgbClr val="C00000"/>
                </a:solidFill>
              </a:rPr>
              <a:t>f</a:t>
            </a:r>
            <a:r>
              <a:rPr lang="en-US" altLang="zh-CN" sz="2000" dirty="0"/>
              <a:t>();</a:t>
            </a:r>
          </a:p>
          <a:p>
            <a:pPr marL="477838" indent="-333375" eaLnBrk="1" hangingPunct="1">
              <a:spcBef>
                <a:spcPts val="0"/>
              </a:spcBef>
            </a:pPr>
            <a:r>
              <a:rPr lang="en-US" altLang="zh-CN" sz="2000" dirty="0"/>
              <a:t>	void </a:t>
            </a:r>
            <a:r>
              <a:rPr lang="en-US" altLang="zh-CN" sz="2000" dirty="0">
                <a:solidFill>
                  <a:srgbClr val="C00000"/>
                </a:solidFill>
              </a:rPr>
              <a:t>g</a:t>
            </a:r>
            <a:r>
              <a:rPr lang="en-US" altLang="zh-CN" sz="2000" dirty="0"/>
              <a:t>()</a:t>
            </a:r>
          </a:p>
          <a:p>
            <a:pPr marL="477838" indent="-333375" eaLnBrk="1" hangingPunct="1">
              <a:spcBef>
                <a:spcPts val="0"/>
              </a:spcBef>
            </a:pPr>
            <a:r>
              <a:rPr lang="en-US" altLang="zh-CN" sz="2000" dirty="0"/>
              <a:t>};</a:t>
            </a:r>
          </a:p>
        </p:txBody>
      </p:sp>
      <p:sp>
        <p:nvSpPr>
          <p:cNvPr id="57349" name="内容占位符 3"/>
          <p:cNvSpPr>
            <a:spLocks noGrp="1"/>
          </p:cNvSpPr>
          <p:nvPr>
            <p:ph sz="half" idx="4294967295"/>
          </p:nvPr>
        </p:nvSpPr>
        <p:spPr>
          <a:xfrm>
            <a:off x="5176270" y="621482"/>
            <a:ext cx="5386387" cy="3228975"/>
          </a:xfrm>
        </p:spPr>
        <p:txBody>
          <a:bodyPr/>
          <a:lstStyle/>
          <a:p>
            <a:pPr marL="477838" indent="-333375" eaLnBrk="1" hangingPunct="1">
              <a:spcBef>
                <a:spcPts val="0"/>
              </a:spcBef>
              <a:buNone/>
            </a:pPr>
            <a:r>
              <a:rPr lang="en-US" altLang="zh-CN" sz="2000" dirty="0"/>
              <a:t>class C: public A, </a:t>
            </a:r>
            <a:r>
              <a:rPr lang="en-US" altLang="zh-CN" sz="2000" dirty="0" err="1"/>
              <a:t>piblic</a:t>
            </a:r>
            <a:r>
              <a:rPr lang="en-US" altLang="zh-CN" sz="2000" dirty="0"/>
              <a:t> B {</a:t>
            </a:r>
          </a:p>
          <a:p>
            <a:pPr marL="477838" indent="-333375" eaLnBrk="1" hangingPunct="1">
              <a:spcBef>
                <a:spcPts val="0"/>
              </a:spcBef>
              <a:buNone/>
            </a:pPr>
            <a:r>
              <a:rPr lang="en-US" altLang="zh-CN" sz="2000" dirty="0"/>
              <a:t>public:</a:t>
            </a:r>
          </a:p>
          <a:p>
            <a:pPr marL="477838" indent="-333375" eaLnBrk="1" hangingPunct="1">
              <a:spcBef>
                <a:spcPts val="0"/>
              </a:spcBef>
              <a:buNone/>
            </a:pPr>
            <a:r>
              <a:rPr lang="en-US" altLang="zh-CN" sz="2000" dirty="0"/>
              <a:t>	void </a:t>
            </a:r>
            <a:r>
              <a:rPr lang="en-US" altLang="zh-CN" sz="2000" b="1" dirty="0"/>
              <a:t>g</a:t>
            </a:r>
            <a:r>
              <a:rPr lang="en-US" altLang="zh-CN" sz="2000" dirty="0"/>
              <a:t>();</a:t>
            </a:r>
          </a:p>
          <a:p>
            <a:pPr marL="477838" indent="-333375" eaLnBrk="1" hangingPunct="1">
              <a:spcBef>
                <a:spcPts val="0"/>
              </a:spcBef>
              <a:buNone/>
            </a:pPr>
            <a:r>
              <a:rPr lang="en-US" altLang="zh-CN" sz="2000" dirty="0"/>
              <a:t>	void h();</a:t>
            </a:r>
          </a:p>
          <a:p>
            <a:pPr marL="477838" indent="-333375" eaLnBrk="1" hangingPunct="1">
              <a:spcBef>
                <a:spcPts val="0"/>
              </a:spcBef>
              <a:buNone/>
            </a:pPr>
            <a:r>
              <a:rPr lang="en-US" altLang="zh-CN" sz="2000" dirty="0"/>
              <a:t>};</a:t>
            </a:r>
          </a:p>
          <a:p>
            <a:pPr marL="477838" indent="-333375" eaLnBrk="1" hangingPunct="1">
              <a:spcBef>
                <a:spcPts val="0"/>
              </a:spcBef>
              <a:buNone/>
            </a:pPr>
            <a:endParaRPr lang="en-US" altLang="zh-CN" sz="2000" dirty="0"/>
          </a:p>
          <a:p>
            <a:pPr marL="477838" indent="-333375" eaLnBrk="1" hangingPunct="1">
              <a:spcBef>
                <a:spcPts val="0"/>
              </a:spcBef>
              <a:buNone/>
            </a:pPr>
            <a:r>
              <a:rPr lang="zh-CN" altLang="en-US" sz="2000" dirty="0"/>
              <a:t>如果定义：</a:t>
            </a:r>
            <a:r>
              <a:rPr lang="en-US" altLang="zh-CN" sz="2000" dirty="0"/>
              <a:t>C  c1;</a:t>
            </a:r>
          </a:p>
          <a:p>
            <a:pPr marL="477838" indent="-333375" eaLnBrk="1" hangingPunct="1">
              <a:spcBef>
                <a:spcPts val="0"/>
              </a:spcBef>
              <a:buNone/>
            </a:pPr>
            <a:r>
              <a:rPr lang="zh-CN" altLang="en-US" sz="2000" dirty="0"/>
              <a:t>则 </a:t>
            </a:r>
            <a:r>
              <a:rPr lang="en-US" altLang="zh-CN" sz="2000" dirty="0"/>
              <a:t>c1.f() </a:t>
            </a:r>
            <a:r>
              <a:rPr lang="zh-CN" altLang="en-US" sz="2000" dirty="0"/>
              <a:t>具有二义性</a:t>
            </a:r>
          </a:p>
          <a:p>
            <a:pPr marL="477838" indent="-333375" eaLnBrk="1" hangingPunct="1">
              <a:spcBef>
                <a:spcPts val="0"/>
              </a:spcBef>
              <a:buNone/>
            </a:pPr>
            <a:r>
              <a:rPr lang="zh-CN" altLang="en-US" sz="2000" dirty="0"/>
              <a:t>而 </a:t>
            </a:r>
            <a:r>
              <a:rPr lang="en-US" altLang="zh-CN" sz="2000" dirty="0"/>
              <a:t>c1.g() </a:t>
            </a:r>
            <a:r>
              <a:rPr lang="zh-CN" altLang="en-US" sz="2000" dirty="0"/>
              <a:t>无二义性（同名隐藏）</a:t>
            </a:r>
          </a:p>
        </p:txBody>
      </p:sp>
      <p:sp>
        <p:nvSpPr>
          <p:cNvPr id="57350" name="Line 5"/>
          <p:cNvSpPr>
            <a:spLocks noChangeShapeType="1"/>
          </p:cNvSpPr>
          <p:nvPr/>
        </p:nvSpPr>
        <p:spPr bwMode="auto">
          <a:xfrm>
            <a:off x="4465069" y="621482"/>
            <a:ext cx="0" cy="3025775"/>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lIns="121853" tIns="60926" rIns="121853" bIns="60926" anchor="ctr"/>
          <a:lstStyle/>
          <a:p>
            <a:endParaRPr lang="zh-CN" altLang="en-US"/>
          </a:p>
        </p:txBody>
      </p:sp>
      <p:sp>
        <p:nvSpPr>
          <p:cNvPr id="8" name="内容占位符 2"/>
          <p:cNvSpPr txBox="1">
            <a:spLocks/>
          </p:cNvSpPr>
          <p:nvPr/>
        </p:nvSpPr>
        <p:spPr bwMode="auto">
          <a:xfrm>
            <a:off x="-29562" y="3627984"/>
            <a:ext cx="10046494" cy="2177340"/>
          </a:xfrm>
          <a:prstGeom prst="rect">
            <a:avLst/>
          </a:prstGeom>
          <a:noFill/>
          <a:ln w="9525">
            <a:noFill/>
            <a:miter lim="800000"/>
            <a:headEnd/>
            <a:tailEnd/>
          </a:ln>
        </p:spPr>
        <p:txBody>
          <a:bodyPr lIns="121853" tIns="60926" rIns="121853" bIns="60926"/>
          <a:lstStyle/>
          <a:p>
            <a:pPr marL="486566" indent="-340597">
              <a:spcBef>
                <a:spcPts val="0"/>
              </a:spcBef>
              <a:buClr>
                <a:srgbClr val="A04DA3"/>
              </a:buClr>
              <a:buFont typeface="Georgia" pitchFamily="18" charset="0"/>
              <a:buChar char="•"/>
              <a:defRPr/>
            </a:pPr>
            <a:r>
              <a:rPr kumimoji="0" lang="zh-CN" altLang="en-US" sz="2400" dirty="0">
                <a:latin typeface="+mj-ea"/>
                <a:ea typeface="+mj-ea"/>
              </a:rPr>
              <a:t>解决方法一：用类名来限定</a:t>
            </a:r>
            <a:br>
              <a:rPr kumimoji="0" lang="zh-CN" altLang="en-US" sz="2400" dirty="0">
                <a:latin typeface="+mj-ea"/>
                <a:ea typeface="+mj-ea"/>
              </a:rPr>
            </a:br>
            <a:r>
              <a:rPr kumimoji="0" lang="en-US" altLang="zh-CN" sz="2000" dirty="0">
                <a:latin typeface="+mj-ea"/>
                <a:ea typeface="+mj-ea"/>
              </a:rPr>
              <a:t>c1.</a:t>
            </a:r>
            <a:r>
              <a:rPr kumimoji="0" lang="en-US" altLang="zh-CN" sz="2000" dirty="0">
                <a:solidFill>
                  <a:srgbClr val="0070C0"/>
                </a:solidFill>
                <a:latin typeface="+mj-ea"/>
                <a:ea typeface="+mj-ea"/>
              </a:rPr>
              <a:t>A::f</a:t>
            </a:r>
            <a:r>
              <a:rPr kumimoji="0" lang="en-US" altLang="zh-CN" sz="2000" dirty="0">
                <a:latin typeface="+mj-ea"/>
                <a:ea typeface="+mj-ea"/>
              </a:rPr>
              <a:t>()    </a:t>
            </a:r>
            <a:r>
              <a:rPr kumimoji="0" lang="zh-CN" altLang="en-US" sz="2000" dirty="0">
                <a:latin typeface="+mj-ea"/>
                <a:ea typeface="+mj-ea"/>
              </a:rPr>
              <a:t>或    </a:t>
            </a:r>
            <a:r>
              <a:rPr kumimoji="0" lang="en-US" altLang="zh-CN" sz="2000" dirty="0">
                <a:latin typeface="+mj-ea"/>
                <a:ea typeface="+mj-ea"/>
              </a:rPr>
              <a:t>c1.</a:t>
            </a:r>
            <a:r>
              <a:rPr kumimoji="0" lang="en-US" altLang="zh-CN" sz="2000" dirty="0">
                <a:solidFill>
                  <a:srgbClr val="C00000"/>
                </a:solidFill>
                <a:latin typeface="+mj-ea"/>
                <a:ea typeface="+mj-ea"/>
              </a:rPr>
              <a:t>B::f</a:t>
            </a:r>
            <a:r>
              <a:rPr kumimoji="0" lang="en-US" altLang="zh-CN" sz="2000" dirty="0">
                <a:latin typeface="+mj-ea"/>
                <a:ea typeface="+mj-ea"/>
              </a:rPr>
              <a:t>()</a:t>
            </a:r>
            <a:endParaRPr kumimoji="0" lang="en-US" altLang="zh-CN" sz="2400" dirty="0">
              <a:latin typeface="+mj-ea"/>
              <a:ea typeface="+mj-ea"/>
            </a:endParaRPr>
          </a:p>
          <a:p>
            <a:pPr marL="486566" indent="-340597">
              <a:spcBef>
                <a:spcPts val="0"/>
              </a:spcBef>
              <a:buClr>
                <a:srgbClr val="A04DA3"/>
              </a:buClr>
              <a:buFont typeface="Georgia" pitchFamily="18" charset="0"/>
              <a:buChar char="•"/>
              <a:defRPr/>
            </a:pPr>
            <a:r>
              <a:rPr kumimoji="0" lang="zh-CN" altLang="en-US" sz="2400" dirty="0">
                <a:latin typeface="+mj-ea"/>
                <a:ea typeface="+mj-ea"/>
              </a:rPr>
              <a:t>解决方法二：同名隐藏</a:t>
            </a:r>
            <a:br>
              <a:rPr kumimoji="0" lang="zh-CN" altLang="en-US" sz="2400" dirty="0">
                <a:latin typeface="+mj-ea"/>
                <a:ea typeface="+mj-ea"/>
              </a:rPr>
            </a:br>
            <a:r>
              <a:rPr kumimoji="0" lang="zh-CN" altLang="en-US" sz="2000" dirty="0">
                <a:latin typeface="+mj-ea"/>
                <a:ea typeface="+mj-ea"/>
              </a:rPr>
              <a:t>在</a:t>
            </a:r>
            <a:r>
              <a:rPr kumimoji="0" lang="en-US" altLang="zh-CN" sz="2000" dirty="0">
                <a:latin typeface="+mj-ea"/>
                <a:ea typeface="+mj-ea"/>
              </a:rPr>
              <a:t>C </a:t>
            </a:r>
            <a:r>
              <a:rPr kumimoji="0" lang="zh-CN" altLang="en-US" sz="2000" dirty="0">
                <a:latin typeface="+mj-ea"/>
                <a:ea typeface="+mj-ea"/>
              </a:rPr>
              <a:t>中声明一个同名成员函数</a:t>
            </a:r>
            <a:r>
              <a:rPr kumimoji="0" lang="en-US" altLang="zh-CN" sz="2000" dirty="0">
                <a:latin typeface="+mj-ea"/>
                <a:ea typeface="+mj-ea"/>
              </a:rPr>
              <a:t>f()</a:t>
            </a:r>
            <a:r>
              <a:rPr kumimoji="0" lang="zh-CN" altLang="en-US" sz="2000" dirty="0">
                <a:latin typeface="+mj-ea"/>
                <a:ea typeface="+mj-ea"/>
              </a:rPr>
              <a:t>，</a:t>
            </a:r>
            <a:r>
              <a:rPr kumimoji="0" lang="en-US" altLang="zh-CN" sz="2000" dirty="0">
                <a:latin typeface="+mj-ea"/>
                <a:ea typeface="+mj-ea"/>
              </a:rPr>
              <a:t>f()</a:t>
            </a:r>
            <a:r>
              <a:rPr kumimoji="0" lang="zh-CN" altLang="en-US" sz="2000" dirty="0">
                <a:latin typeface="+mj-ea"/>
                <a:ea typeface="+mj-ea"/>
              </a:rPr>
              <a:t>再根据需要调用  </a:t>
            </a:r>
            <a:r>
              <a:rPr kumimoji="0" lang="en-US" altLang="zh-CN" sz="2000" dirty="0">
                <a:latin typeface="+mj-ea"/>
                <a:ea typeface="+mj-ea"/>
              </a:rPr>
              <a:t>A::f()    </a:t>
            </a:r>
            <a:r>
              <a:rPr kumimoji="0" lang="zh-CN" altLang="en-US" sz="2000" dirty="0">
                <a:latin typeface="+mj-ea"/>
                <a:ea typeface="+mj-ea"/>
              </a:rPr>
              <a:t>或    </a:t>
            </a:r>
            <a:r>
              <a:rPr kumimoji="0" lang="en-US" altLang="zh-CN" sz="2000" dirty="0">
                <a:latin typeface="+mj-ea"/>
                <a:ea typeface="+mj-ea"/>
              </a:rPr>
              <a:t>B::f()</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2700586" y="-98598"/>
            <a:ext cx="7860049" cy="864096"/>
          </a:xfrm>
        </p:spPr>
        <p:txBody>
          <a:bodyPr/>
          <a:lstStyle/>
          <a:p>
            <a:pPr>
              <a:defRPr/>
            </a:pPr>
            <a:r>
              <a:rPr lang="zh-CN" altLang="en-US" sz="3000" dirty="0">
                <a:solidFill>
                  <a:schemeClr val="accent3"/>
                </a:solidFill>
                <a:latin typeface="+mj-ea"/>
              </a:rPr>
              <a:t>例</a:t>
            </a:r>
            <a:r>
              <a:rPr lang="en-US" altLang="zh-CN" sz="3000" dirty="0">
                <a:solidFill>
                  <a:schemeClr val="accent3"/>
                </a:solidFill>
                <a:latin typeface="+mj-ea"/>
              </a:rPr>
              <a:t>7-7  </a:t>
            </a:r>
            <a:r>
              <a:rPr lang="zh-CN" altLang="en-US" sz="3000" dirty="0">
                <a:solidFill>
                  <a:schemeClr val="accent3"/>
                </a:solidFill>
                <a:latin typeface="+mj-ea"/>
              </a:rPr>
              <a:t>多继承时的二义性和冗余问题</a:t>
            </a:r>
          </a:p>
        </p:txBody>
      </p:sp>
      <p:sp>
        <p:nvSpPr>
          <p:cNvPr id="58372" name="内容占位符 2"/>
          <p:cNvSpPr>
            <a:spLocks noGrp="1"/>
          </p:cNvSpPr>
          <p:nvPr>
            <p:ph idx="1"/>
          </p:nvPr>
        </p:nvSpPr>
        <p:spPr>
          <a:xfrm>
            <a:off x="0" y="117426"/>
            <a:ext cx="9232404" cy="5521895"/>
          </a:xfrm>
        </p:spPr>
        <p:txBody>
          <a:bodyPr/>
          <a:lstStyle/>
          <a:p>
            <a:pPr>
              <a:spcBef>
                <a:spcPts val="300"/>
              </a:spcBef>
            </a:pPr>
            <a:r>
              <a:rPr lang="en-US" altLang="zh-CN" sz="2000" dirty="0"/>
              <a:t>//7_7.cpp</a:t>
            </a:r>
          </a:p>
          <a:p>
            <a:pPr>
              <a:spcBef>
                <a:spcPts val="300"/>
              </a:spcBef>
            </a:pPr>
            <a:r>
              <a:rPr lang="en-US" altLang="zh-CN" sz="2000" dirty="0"/>
              <a:t>#include &lt;iostream&gt;</a:t>
            </a:r>
          </a:p>
          <a:p>
            <a:pPr>
              <a:spcBef>
                <a:spcPts val="300"/>
              </a:spcBef>
            </a:pPr>
            <a:r>
              <a:rPr lang="en-US" altLang="zh-CN" sz="2000" dirty="0"/>
              <a:t>using namespace std;</a:t>
            </a:r>
          </a:p>
          <a:p>
            <a:pPr>
              <a:spcBef>
                <a:spcPts val="300"/>
              </a:spcBef>
            </a:pPr>
            <a:r>
              <a:rPr lang="en-US" altLang="zh-CN" sz="2000" dirty="0"/>
              <a:t>class Base0 {	//</a:t>
            </a:r>
            <a:r>
              <a:rPr lang="zh-CN" altLang="en-US" sz="2000" dirty="0"/>
              <a:t>定义基类</a:t>
            </a:r>
            <a:r>
              <a:rPr lang="en-US" altLang="zh-CN" sz="2000" dirty="0"/>
              <a:t>Base0</a:t>
            </a:r>
          </a:p>
          <a:p>
            <a:pPr>
              <a:spcBef>
                <a:spcPts val="300"/>
              </a:spcBef>
            </a:pPr>
            <a:r>
              <a:rPr lang="en-US" altLang="zh-CN" sz="2000" dirty="0"/>
              <a:t>public:</a:t>
            </a:r>
          </a:p>
          <a:p>
            <a:pPr>
              <a:spcBef>
                <a:spcPts val="300"/>
              </a:spcBef>
            </a:pPr>
            <a:r>
              <a:rPr lang="en-US" altLang="zh-CN" sz="2000" dirty="0"/>
              <a:t>	int </a:t>
            </a:r>
            <a:r>
              <a:rPr lang="en-US" altLang="zh-CN" sz="2000" dirty="0">
                <a:solidFill>
                  <a:srgbClr val="0070C0"/>
                </a:solidFill>
              </a:rPr>
              <a:t>var0</a:t>
            </a:r>
            <a:r>
              <a:rPr lang="en-US" altLang="zh-CN" sz="2000" dirty="0"/>
              <a:t>;</a:t>
            </a:r>
          </a:p>
          <a:p>
            <a:pPr>
              <a:spcBef>
                <a:spcPts val="300"/>
              </a:spcBef>
            </a:pPr>
            <a:r>
              <a:rPr lang="en-US" altLang="zh-CN" sz="2000" dirty="0"/>
              <a:t>	void </a:t>
            </a:r>
            <a:r>
              <a:rPr lang="en-US" altLang="zh-CN" sz="2000" dirty="0">
                <a:solidFill>
                  <a:srgbClr val="0070C0"/>
                </a:solidFill>
              </a:rPr>
              <a:t>fun0</a:t>
            </a:r>
            <a:r>
              <a:rPr lang="en-US" altLang="zh-CN" sz="2000" dirty="0"/>
              <a:t>() { </a:t>
            </a:r>
            <a:r>
              <a:rPr lang="en-US" altLang="zh-CN" sz="2000" dirty="0" err="1"/>
              <a:t>cout</a:t>
            </a:r>
            <a:r>
              <a:rPr lang="en-US" altLang="zh-CN" sz="2000" dirty="0"/>
              <a:t> &lt;&lt; "Member of Base0" &lt;&lt; </a:t>
            </a:r>
            <a:r>
              <a:rPr lang="en-US" altLang="zh-CN" sz="2000" dirty="0" err="1"/>
              <a:t>endl</a:t>
            </a:r>
            <a:r>
              <a:rPr lang="en-US" altLang="zh-CN" sz="2000" dirty="0"/>
              <a:t>; }</a:t>
            </a:r>
          </a:p>
          <a:p>
            <a:pPr>
              <a:spcBef>
                <a:spcPts val="300"/>
              </a:spcBef>
            </a:pPr>
            <a:r>
              <a:rPr lang="en-US" altLang="zh-CN" sz="2000" dirty="0"/>
              <a:t>};</a:t>
            </a:r>
          </a:p>
          <a:p>
            <a:pPr>
              <a:spcBef>
                <a:spcPts val="300"/>
              </a:spcBef>
            </a:pPr>
            <a:r>
              <a:rPr lang="en-US" altLang="zh-CN" sz="2000" dirty="0"/>
              <a:t>class Base1: public Base0 {	//</a:t>
            </a:r>
            <a:r>
              <a:rPr lang="zh-CN" altLang="en-US" sz="2000" dirty="0"/>
              <a:t>定义派生类</a:t>
            </a:r>
            <a:r>
              <a:rPr lang="en-US" altLang="zh-CN" sz="2000" dirty="0"/>
              <a:t>Base1 </a:t>
            </a:r>
          </a:p>
          <a:p>
            <a:pPr>
              <a:spcBef>
                <a:spcPts val="300"/>
              </a:spcBef>
            </a:pPr>
            <a:r>
              <a:rPr lang="en-US" altLang="zh-CN" sz="2000" dirty="0"/>
              <a:t>public:	//</a:t>
            </a:r>
            <a:r>
              <a:rPr lang="zh-CN" altLang="en-US" sz="2000" dirty="0"/>
              <a:t>新增外部接口</a:t>
            </a:r>
          </a:p>
          <a:p>
            <a:pPr>
              <a:spcBef>
                <a:spcPts val="300"/>
              </a:spcBef>
            </a:pPr>
            <a:r>
              <a:rPr lang="zh-CN" altLang="en-US" sz="2000" dirty="0"/>
              <a:t>	</a:t>
            </a:r>
            <a:r>
              <a:rPr lang="en-US" altLang="zh-CN" sz="2000" dirty="0"/>
              <a:t>int var1;</a:t>
            </a:r>
          </a:p>
          <a:p>
            <a:pPr>
              <a:spcBef>
                <a:spcPts val="300"/>
              </a:spcBef>
            </a:pPr>
            <a:r>
              <a:rPr lang="en-US" altLang="zh-CN" sz="2000" dirty="0"/>
              <a:t>};</a:t>
            </a:r>
          </a:p>
          <a:p>
            <a:pPr>
              <a:spcBef>
                <a:spcPts val="300"/>
              </a:spcBef>
            </a:pPr>
            <a:r>
              <a:rPr lang="en-US" altLang="zh-CN" sz="2000" dirty="0"/>
              <a:t>class Base2: public Base0 {	//</a:t>
            </a:r>
            <a:r>
              <a:rPr lang="zh-CN" altLang="en-US" sz="2000" dirty="0"/>
              <a:t>定义派生类</a:t>
            </a:r>
            <a:r>
              <a:rPr lang="en-US" altLang="zh-CN" sz="2000" dirty="0"/>
              <a:t>Base2 </a:t>
            </a:r>
          </a:p>
          <a:p>
            <a:pPr>
              <a:spcBef>
                <a:spcPts val="300"/>
              </a:spcBef>
            </a:pPr>
            <a:r>
              <a:rPr lang="en-US" altLang="zh-CN" sz="2000" dirty="0"/>
              <a:t>public:	//</a:t>
            </a:r>
            <a:r>
              <a:rPr lang="zh-CN" altLang="en-US" sz="2000" dirty="0"/>
              <a:t>新增外部接口</a:t>
            </a:r>
          </a:p>
          <a:p>
            <a:pPr>
              <a:spcBef>
                <a:spcPts val="300"/>
              </a:spcBef>
            </a:pPr>
            <a:r>
              <a:rPr lang="zh-CN" altLang="en-US" sz="2000" dirty="0"/>
              <a:t>	</a:t>
            </a:r>
            <a:r>
              <a:rPr lang="en-US" altLang="zh-CN" sz="2000" dirty="0"/>
              <a:t>int var2;</a:t>
            </a:r>
          </a:p>
          <a:p>
            <a:pPr>
              <a:spcBef>
                <a:spcPts val="300"/>
              </a:spcBef>
            </a:pPr>
            <a:r>
              <a:rPr lang="en-US" altLang="zh-CN" sz="2000" dirty="0"/>
              <a:t>};</a:t>
            </a:r>
          </a:p>
          <a:p>
            <a:pPr>
              <a:spcBef>
                <a:spcPts val="300"/>
              </a:spcBef>
            </a:pPr>
            <a:endParaRPr lang="zh-CN" alt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2556570" y="13959"/>
            <a:ext cx="8004065" cy="864096"/>
          </a:xfrm>
        </p:spPr>
        <p:txBody>
          <a:bodyPr/>
          <a:lstStyle/>
          <a:p>
            <a:pPr>
              <a:defRPr/>
            </a:pPr>
            <a:r>
              <a:rPr lang="zh-CN" altLang="en-US" sz="3000" dirty="0">
                <a:solidFill>
                  <a:schemeClr val="accent3"/>
                </a:solidFill>
                <a:latin typeface="+mj-ea"/>
              </a:rPr>
              <a:t>例</a:t>
            </a:r>
            <a:r>
              <a:rPr lang="en-US" altLang="zh-CN" sz="3000" dirty="0">
                <a:solidFill>
                  <a:schemeClr val="accent3"/>
                </a:solidFill>
                <a:latin typeface="+mj-ea"/>
              </a:rPr>
              <a:t>7-7  </a:t>
            </a:r>
            <a:r>
              <a:rPr lang="zh-CN" altLang="en-US" sz="3000" dirty="0">
                <a:solidFill>
                  <a:schemeClr val="accent3"/>
                </a:solidFill>
                <a:latin typeface="+mj-ea"/>
              </a:rPr>
              <a:t>多继承时的二义性和冗余问题</a:t>
            </a:r>
          </a:p>
        </p:txBody>
      </p:sp>
      <p:sp>
        <p:nvSpPr>
          <p:cNvPr id="59396" name="内容占位符 2"/>
          <p:cNvSpPr>
            <a:spLocks noGrp="1"/>
          </p:cNvSpPr>
          <p:nvPr>
            <p:ph idx="1"/>
          </p:nvPr>
        </p:nvSpPr>
        <p:spPr>
          <a:xfrm>
            <a:off x="180306" y="765498"/>
            <a:ext cx="8568952" cy="5521895"/>
          </a:xfrm>
        </p:spPr>
        <p:txBody>
          <a:bodyPr/>
          <a:lstStyle/>
          <a:p>
            <a:pPr>
              <a:buFont typeface="Georgia" panose="02040502050405020303" pitchFamily="18" charset="0"/>
              <a:buNone/>
            </a:pPr>
            <a:r>
              <a:rPr lang="en-US" altLang="zh-CN" sz="2000" dirty="0"/>
              <a:t>class Derived: public Base1, public Base2 {</a:t>
            </a:r>
          </a:p>
          <a:p>
            <a:pPr>
              <a:buFont typeface="Georgia" panose="02040502050405020303" pitchFamily="18" charset="0"/>
              <a:buNone/>
            </a:pPr>
            <a:r>
              <a:rPr lang="en-US" altLang="zh-CN" sz="2000" dirty="0"/>
              <a:t>public:	</a:t>
            </a:r>
            <a:endParaRPr lang="zh-CN" altLang="en-US" sz="2000" dirty="0"/>
          </a:p>
          <a:p>
            <a:pPr>
              <a:buFont typeface="Georgia" panose="02040502050405020303" pitchFamily="18" charset="0"/>
              <a:buNone/>
            </a:pPr>
            <a:r>
              <a:rPr lang="zh-CN" altLang="en-US" sz="2000" dirty="0"/>
              <a:t>	</a:t>
            </a:r>
            <a:r>
              <a:rPr lang="en-US" altLang="zh-CN" sz="2000" dirty="0"/>
              <a:t>int var;</a:t>
            </a:r>
          </a:p>
          <a:p>
            <a:pPr>
              <a:buFont typeface="Georgia" panose="02040502050405020303" pitchFamily="18" charset="0"/>
              <a:buNone/>
            </a:pPr>
            <a:r>
              <a:rPr lang="en-US" altLang="zh-CN" sz="2000" dirty="0"/>
              <a:t>	void fun() { </a:t>
            </a:r>
            <a:r>
              <a:rPr lang="en-US" altLang="zh-CN" sz="2000" dirty="0" err="1"/>
              <a:t>cout</a:t>
            </a:r>
            <a:r>
              <a:rPr lang="en-US" altLang="zh-CN" sz="2000" dirty="0"/>
              <a:t> &lt;&lt; "Member of Derived" &lt;&lt; </a:t>
            </a:r>
            <a:r>
              <a:rPr lang="en-US" altLang="zh-CN" sz="2000" dirty="0" err="1"/>
              <a:t>endl</a:t>
            </a:r>
            <a:r>
              <a:rPr lang="en-US" altLang="zh-CN" sz="2000" dirty="0"/>
              <a:t>; }</a:t>
            </a:r>
          </a:p>
          <a:p>
            <a:pPr>
              <a:buFont typeface="Georgia" panose="02040502050405020303" pitchFamily="18" charset="0"/>
              <a:buNone/>
            </a:pPr>
            <a:r>
              <a:rPr lang="en-US" altLang="zh-CN" sz="2000" dirty="0"/>
              <a:t>};</a:t>
            </a:r>
          </a:p>
          <a:p>
            <a:pPr>
              <a:buFont typeface="Georgia" panose="02040502050405020303" pitchFamily="18" charset="0"/>
              <a:buNone/>
            </a:pPr>
            <a:r>
              <a:rPr lang="en-US" altLang="zh-CN" sz="1000" dirty="0"/>
              <a:t> </a:t>
            </a:r>
          </a:p>
          <a:p>
            <a:pPr>
              <a:spcBef>
                <a:spcPts val="0"/>
              </a:spcBef>
            </a:pPr>
            <a:r>
              <a:rPr lang="en-US" altLang="zh-CN" sz="2000" dirty="0"/>
              <a:t>int main() {	//</a:t>
            </a:r>
            <a:r>
              <a:rPr lang="zh-CN" altLang="en-US" sz="2000" dirty="0"/>
              <a:t>程序主函数</a:t>
            </a:r>
          </a:p>
          <a:p>
            <a:pPr>
              <a:buFont typeface="Georgia" panose="02040502050405020303" pitchFamily="18" charset="0"/>
              <a:buNone/>
            </a:pPr>
            <a:r>
              <a:rPr lang="zh-CN" altLang="en-US" sz="2000" dirty="0"/>
              <a:t>	</a:t>
            </a:r>
            <a:r>
              <a:rPr lang="en-US" altLang="zh-CN" sz="2000" dirty="0"/>
              <a:t>Derived d;</a:t>
            </a:r>
          </a:p>
          <a:p>
            <a:pPr>
              <a:buFont typeface="Georgia" panose="02040502050405020303" pitchFamily="18" charset="0"/>
              <a:buNone/>
            </a:pPr>
            <a:r>
              <a:rPr lang="en-US" altLang="zh-CN" sz="2000" dirty="0"/>
              <a:t>	d.Base1::</a:t>
            </a:r>
            <a:r>
              <a:rPr lang="en-US" altLang="zh-CN" sz="2000" dirty="0">
                <a:solidFill>
                  <a:srgbClr val="0070C0"/>
                </a:solidFill>
              </a:rPr>
              <a:t>var0</a:t>
            </a:r>
            <a:r>
              <a:rPr lang="en-US" altLang="zh-CN" sz="2000" dirty="0"/>
              <a:t> = 2;</a:t>
            </a:r>
            <a:endParaRPr lang="zh-CN" altLang="en-US" sz="2000" dirty="0"/>
          </a:p>
          <a:p>
            <a:pPr>
              <a:buFont typeface="Georgia" panose="02040502050405020303" pitchFamily="18" charset="0"/>
              <a:buNone/>
            </a:pPr>
            <a:r>
              <a:rPr lang="zh-CN" altLang="en-US" sz="2000" dirty="0"/>
              <a:t>	</a:t>
            </a:r>
            <a:r>
              <a:rPr lang="en-US" altLang="zh-CN" sz="2000" dirty="0"/>
              <a:t>d.Base1::</a:t>
            </a:r>
            <a:r>
              <a:rPr lang="en-US" altLang="zh-CN" sz="2000" dirty="0">
                <a:solidFill>
                  <a:srgbClr val="0070C0"/>
                </a:solidFill>
              </a:rPr>
              <a:t>fun0</a:t>
            </a:r>
            <a:r>
              <a:rPr lang="en-US" altLang="zh-CN" sz="2000" dirty="0"/>
              <a:t>();</a:t>
            </a:r>
          </a:p>
          <a:p>
            <a:pPr>
              <a:buFont typeface="Georgia" panose="02040502050405020303" pitchFamily="18" charset="0"/>
              <a:buNone/>
            </a:pPr>
            <a:r>
              <a:rPr lang="en-US" altLang="zh-CN" sz="2000" dirty="0"/>
              <a:t>	d.Base2::</a:t>
            </a:r>
            <a:r>
              <a:rPr lang="en-US" altLang="zh-CN" sz="2000" dirty="0">
                <a:solidFill>
                  <a:srgbClr val="0070C0"/>
                </a:solidFill>
              </a:rPr>
              <a:t>var0</a:t>
            </a:r>
            <a:r>
              <a:rPr lang="en-US" altLang="zh-CN" sz="2000" dirty="0"/>
              <a:t> = 3;</a:t>
            </a:r>
            <a:endParaRPr lang="zh-CN" altLang="en-US" sz="2000" dirty="0"/>
          </a:p>
          <a:p>
            <a:pPr>
              <a:buFont typeface="Georgia" panose="02040502050405020303" pitchFamily="18" charset="0"/>
              <a:buNone/>
            </a:pPr>
            <a:r>
              <a:rPr lang="zh-CN" altLang="en-US" sz="2000" dirty="0"/>
              <a:t>	</a:t>
            </a:r>
            <a:r>
              <a:rPr lang="en-US" altLang="zh-CN" sz="2000" dirty="0"/>
              <a:t>d.Base2::</a:t>
            </a:r>
            <a:r>
              <a:rPr lang="en-US" altLang="zh-CN" sz="2000" dirty="0">
                <a:solidFill>
                  <a:srgbClr val="0070C0"/>
                </a:solidFill>
              </a:rPr>
              <a:t>fun0</a:t>
            </a:r>
            <a:r>
              <a:rPr lang="en-US" altLang="zh-CN" sz="2000" dirty="0"/>
              <a:t>();</a:t>
            </a:r>
          </a:p>
          <a:p>
            <a:pPr>
              <a:buFont typeface="Georgia" panose="02040502050405020303" pitchFamily="18" charset="0"/>
              <a:buNone/>
            </a:pPr>
            <a:r>
              <a:rPr lang="en-US" altLang="zh-CN" sz="2000" dirty="0"/>
              <a:t>	return 0;</a:t>
            </a:r>
          </a:p>
          <a:p>
            <a:pPr>
              <a:buFont typeface="Georgia" panose="02040502050405020303" pitchFamily="18" charset="0"/>
              <a:buNone/>
            </a:pPr>
            <a:r>
              <a:rPr lang="en-US" altLang="zh-CN" sz="2000" dirty="0"/>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6410" y="45418"/>
            <a:ext cx="7572017" cy="864096"/>
          </a:xfrm>
        </p:spPr>
        <p:txBody>
          <a:bodyPr/>
          <a:lstStyle/>
          <a:p>
            <a:r>
              <a:rPr lang="en-US" altLang="zh-CN" sz="3200" dirty="0">
                <a:solidFill>
                  <a:schemeClr val="accent3"/>
                </a:solidFill>
                <a:latin typeface="+mj-ea"/>
              </a:rPr>
              <a:t>Derived</a:t>
            </a:r>
            <a:r>
              <a:rPr lang="zh-CN" altLang="en-US" sz="3200" dirty="0">
                <a:solidFill>
                  <a:schemeClr val="accent3"/>
                </a:solidFill>
                <a:latin typeface="+mj-ea"/>
              </a:rPr>
              <a:t>类对象</a:t>
            </a:r>
            <a:r>
              <a:rPr lang="en-US" altLang="zh-CN" sz="3200" dirty="0">
                <a:solidFill>
                  <a:schemeClr val="accent3"/>
                </a:solidFill>
                <a:latin typeface="+mj-ea"/>
              </a:rPr>
              <a:t>d</a:t>
            </a:r>
            <a:r>
              <a:rPr lang="zh-CN" altLang="en-US" sz="3200" dirty="0">
                <a:solidFill>
                  <a:schemeClr val="accent3"/>
                </a:solidFill>
                <a:latin typeface="+mj-ea"/>
              </a:rPr>
              <a:t>的存储结构示意图</a:t>
            </a:r>
          </a:p>
        </p:txBody>
      </p:sp>
      <p:grpSp>
        <p:nvGrpSpPr>
          <p:cNvPr id="60419" name="Group 31"/>
          <p:cNvGrpSpPr>
            <a:grpSpLocks/>
          </p:cNvGrpSpPr>
          <p:nvPr/>
        </p:nvGrpSpPr>
        <p:grpSpPr bwMode="auto">
          <a:xfrm>
            <a:off x="3078984" y="981522"/>
            <a:ext cx="6102322" cy="2796631"/>
            <a:chOff x="1008" y="1440"/>
            <a:chExt cx="3859" cy="2129"/>
          </a:xfrm>
        </p:grpSpPr>
        <p:sp>
          <p:nvSpPr>
            <p:cNvPr id="60433" name="Freeform 5"/>
            <p:cNvSpPr>
              <a:spLocks/>
            </p:cNvSpPr>
            <p:nvPr/>
          </p:nvSpPr>
          <p:spPr bwMode="auto">
            <a:xfrm>
              <a:off x="1008" y="1440"/>
              <a:ext cx="3696" cy="2112"/>
            </a:xfrm>
            <a:custGeom>
              <a:avLst/>
              <a:gdLst>
                <a:gd name="T0" fmla="*/ 3648 w 3696"/>
                <a:gd name="T1" fmla="*/ 0 h 2112"/>
                <a:gd name="T2" fmla="*/ 0 w 3696"/>
                <a:gd name="T3" fmla="*/ 0 h 2112"/>
                <a:gd name="T4" fmla="*/ 0 w 3696"/>
                <a:gd name="T5" fmla="*/ 2112 h 2112"/>
                <a:gd name="T6" fmla="*/ 3696 w 3696"/>
                <a:gd name="T7" fmla="*/ 2112 h 2112"/>
                <a:gd name="T8" fmla="*/ 0 60000 65536"/>
                <a:gd name="T9" fmla="*/ 0 60000 65536"/>
                <a:gd name="T10" fmla="*/ 0 60000 65536"/>
                <a:gd name="T11" fmla="*/ 0 60000 65536"/>
                <a:gd name="T12" fmla="*/ 0 w 3696"/>
                <a:gd name="T13" fmla="*/ 0 h 2112"/>
                <a:gd name="T14" fmla="*/ 3696 w 3696"/>
                <a:gd name="T15" fmla="*/ 2112 h 2112"/>
              </a:gdLst>
              <a:ahLst/>
              <a:cxnLst>
                <a:cxn ang="T8">
                  <a:pos x="T0" y="T1"/>
                </a:cxn>
                <a:cxn ang="T9">
                  <a:pos x="T2" y="T3"/>
                </a:cxn>
                <a:cxn ang="T10">
                  <a:pos x="T4" y="T5"/>
                </a:cxn>
                <a:cxn ang="T11">
                  <a:pos x="T6" y="T7"/>
                </a:cxn>
              </a:cxnLst>
              <a:rect l="T12" t="T13" r="T14" b="T15"/>
              <a:pathLst>
                <a:path w="3696" h="2112">
                  <a:moveTo>
                    <a:pt x="3648" y="0"/>
                  </a:moveTo>
                  <a:lnTo>
                    <a:pt x="0" y="0"/>
                  </a:lnTo>
                  <a:lnTo>
                    <a:pt x="0" y="2112"/>
                  </a:lnTo>
                  <a:lnTo>
                    <a:pt x="3696" y="211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mj-ea"/>
                <a:ea typeface="+mj-ea"/>
              </a:endParaRPr>
            </a:p>
          </p:txBody>
        </p:sp>
        <p:sp>
          <p:nvSpPr>
            <p:cNvPr id="60434" name="Line 8"/>
            <p:cNvSpPr>
              <a:spLocks noChangeShapeType="1"/>
            </p:cNvSpPr>
            <p:nvPr/>
          </p:nvSpPr>
          <p:spPr bwMode="auto">
            <a:xfrm>
              <a:off x="1920" y="1440"/>
              <a:ext cx="0" cy="2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sp>
          <p:nvSpPr>
            <p:cNvPr id="60435" name="Line 9"/>
            <p:cNvSpPr>
              <a:spLocks noChangeShapeType="1"/>
            </p:cNvSpPr>
            <p:nvPr/>
          </p:nvSpPr>
          <p:spPr bwMode="auto">
            <a:xfrm>
              <a:off x="1008" y="3156"/>
              <a:ext cx="29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sp>
          <p:nvSpPr>
            <p:cNvPr id="60436" name="Line 10"/>
            <p:cNvSpPr>
              <a:spLocks noChangeShapeType="1"/>
            </p:cNvSpPr>
            <p:nvPr/>
          </p:nvSpPr>
          <p:spPr bwMode="auto">
            <a:xfrm>
              <a:off x="1008" y="2736"/>
              <a:ext cx="19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sp>
          <p:nvSpPr>
            <p:cNvPr id="60437" name="Line 11"/>
            <p:cNvSpPr>
              <a:spLocks noChangeShapeType="1"/>
            </p:cNvSpPr>
            <p:nvPr/>
          </p:nvSpPr>
          <p:spPr bwMode="auto">
            <a:xfrm>
              <a:off x="1008" y="2304"/>
              <a:ext cx="29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sp>
          <p:nvSpPr>
            <p:cNvPr id="60438" name="Line 12"/>
            <p:cNvSpPr>
              <a:spLocks noChangeShapeType="1"/>
            </p:cNvSpPr>
            <p:nvPr/>
          </p:nvSpPr>
          <p:spPr bwMode="auto">
            <a:xfrm>
              <a:off x="1008" y="1860"/>
              <a:ext cx="19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sp>
          <p:nvSpPr>
            <p:cNvPr id="60439" name="Text Box 13"/>
            <p:cNvSpPr txBox="1">
              <a:spLocks noChangeArrowheads="1"/>
            </p:cNvSpPr>
            <p:nvPr/>
          </p:nvSpPr>
          <p:spPr bwMode="auto">
            <a:xfrm>
              <a:off x="1098" y="1488"/>
              <a:ext cx="685"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a:latin typeface="+mj-ea"/>
                  <a:ea typeface="+mj-ea"/>
                </a:rPr>
                <a:t>var0</a:t>
              </a:r>
            </a:p>
          </p:txBody>
        </p:sp>
        <p:sp>
          <p:nvSpPr>
            <p:cNvPr id="60440" name="Text Box 14"/>
            <p:cNvSpPr txBox="1">
              <a:spLocks noChangeArrowheads="1"/>
            </p:cNvSpPr>
            <p:nvPr/>
          </p:nvSpPr>
          <p:spPr bwMode="auto">
            <a:xfrm>
              <a:off x="1102" y="1920"/>
              <a:ext cx="726"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a:latin typeface="+mj-ea"/>
                  <a:ea typeface="+mj-ea"/>
                </a:rPr>
                <a:t>var1</a:t>
              </a:r>
            </a:p>
          </p:txBody>
        </p:sp>
        <p:sp>
          <p:nvSpPr>
            <p:cNvPr id="60441" name="Text Box 15"/>
            <p:cNvSpPr txBox="1">
              <a:spLocks noChangeArrowheads="1"/>
            </p:cNvSpPr>
            <p:nvPr/>
          </p:nvSpPr>
          <p:spPr bwMode="auto">
            <a:xfrm>
              <a:off x="1103" y="2352"/>
              <a:ext cx="635"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a:latin typeface="+mj-ea"/>
                  <a:ea typeface="+mj-ea"/>
                </a:rPr>
                <a:t>var0</a:t>
              </a:r>
            </a:p>
          </p:txBody>
        </p:sp>
        <p:sp>
          <p:nvSpPr>
            <p:cNvPr id="60442" name="Text Box 16"/>
            <p:cNvSpPr txBox="1">
              <a:spLocks noChangeArrowheads="1"/>
            </p:cNvSpPr>
            <p:nvPr/>
          </p:nvSpPr>
          <p:spPr bwMode="auto">
            <a:xfrm>
              <a:off x="1111" y="2784"/>
              <a:ext cx="631"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a:latin typeface="+mj-ea"/>
                  <a:ea typeface="+mj-ea"/>
                </a:rPr>
                <a:t>var2</a:t>
              </a:r>
            </a:p>
          </p:txBody>
        </p:sp>
        <p:sp>
          <p:nvSpPr>
            <p:cNvPr id="60443" name="Text Box 17"/>
            <p:cNvSpPr txBox="1">
              <a:spLocks noChangeArrowheads="1"/>
            </p:cNvSpPr>
            <p:nvPr/>
          </p:nvSpPr>
          <p:spPr bwMode="auto">
            <a:xfrm>
              <a:off x="1143" y="3216"/>
              <a:ext cx="594"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a:latin typeface="+mj-ea"/>
                  <a:ea typeface="+mj-ea"/>
                </a:rPr>
                <a:t>var</a:t>
              </a:r>
            </a:p>
          </p:txBody>
        </p:sp>
        <p:sp>
          <p:nvSpPr>
            <p:cNvPr id="60444" name="Line 19"/>
            <p:cNvSpPr>
              <a:spLocks noChangeShapeType="1"/>
            </p:cNvSpPr>
            <p:nvPr/>
          </p:nvSpPr>
          <p:spPr bwMode="auto">
            <a:xfrm>
              <a:off x="2736" y="1440"/>
              <a:ext cx="0" cy="432"/>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sp>
          <p:nvSpPr>
            <p:cNvPr id="60445" name="Line 20"/>
            <p:cNvSpPr>
              <a:spLocks noChangeShapeType="1"/>
            </p:cNvSpPr>
            <p:nvPr/>
          </p:nvSpPr>
          <p:spPr bwMode="auto">
            <a:xfrm>
              <a:off x="2736" y="2304"/>
              <a:ext cx="0" cy="432"/>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sp>
          <p:nvSpPr>
            <p:cNvPr id="60446" name="Line 21"/>
            <p:cNvSpPr>
              <a:spLocks noChangeShapeType="1"/>
            </p:cNvSpPr>
            <p:nvPr/>
          </p:nvSpPr>
          <p:spPr bwMode="auto">
            <a:xfrm>
              <a:off x="3552" y="1440"/>
              <a:ext cx="0" cy="864"/>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sp>
          <p:nvSpPr>
            <p:cNvPr id="60447" name="Line 23"/>
            <p:cNvSpPr>
              <a:spLocks noChangeShapeType="1"/>
            </p:cNvSpPr>
            <p:nvPr/>
          </p:nvSpPr>
          <p:spPr bwMode="auto">
            <a:xfrm>
              <a:off x="3552" y="2304"/>
              <a:ext cx="0" cy="864"/>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sp>
          <p:nvSpPr>
            <p:cNvPr id="60448" name="Line 24"/>
            <p:cNvSpPr>
              <a:spLocks noChangeShapeType="1"/>
            </p:cNvSpPr>
            <p:nvPr/>
          </p:nvSpPr>
          <p:spPr bwMode="auto">
            <a:xfrm>
              <a:off x="4272" y="1440"/>
              <a:ext cx="0" cy="2112"/>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sp>
          <p:nvSpPr>
            <p:cNvPr id="60449" name="Text Box 25"/>
            <p:cNvSpPr txBox="1">
              <a:spLocks noChangeArrowheads="1"/>
            </p:cNvSpPr>
            <p:nvPr/>
          </p:nvSpPr>
          <p:spPr bwMode="auto">
            <a:xfrm>
              <a:off x="2100" y="1488"/>
              <a:ext cx="1164"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latin typeface="+mj-ea"/>
                  <a:ea typeface="+mj-ea"/>
                </a:rPr>
                <a:t>Base0</a:t>
              </a:r>
              <a:r>
                <a:rPr lang="zh-CN" altLang="en-US" sz="2000">
                  <a:latin typeface="+mj-ea"/>
                  <a:ea typeface="+mj-ea"/>
                </a:rPr>
                <a:t>类成员</a:t>
              </a:r>
            </a:p>
          </p:txBody>
        </p:sp>
        <p:sp>
          <p:nvSpPr>
            <p:cNvPr id="60450" name="Text Box 26"/>
            <p:cNvSpPr txBox="1">
              <a:spLocks noChangeArrowheads="1"/>
            </p:cNvSpPr>
            <p:nvPr/>
          </p:nvSpPr>
          <p:spPr bwMode="auto">
            <a:xfrm>
              <a:off x="2085" y="2352"/>
              <a:ext cx="1160"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dirty="0">
                  <a:latin typeface="+mj-ea"/>
                  <a:ea typeface="+mj-ea"/>
                </a:rPr>
                <a:t>Base0</a:t>
              </a:r>
              <a:r>
                <a:rPr lang="zh-CN" altLang="en-US" sz="2000" dirty="0">
                  <a:latin typeface="+mj-ea"/>
                  <a:ea typeface="+mj-ea"/>
                </a:rPr>
                <a:t>类成员</a:t>
              </a:r>
            </a:p>
          </p:txBody>
        </p:sp>
        <p:sp>
          <p:nvSpPr>
            <p:cNvPr id="60451" name="Text Box 27"/>
            <p:cNvSpPr txBox="1">
              <a:spLocks noChangeArrowheads="1"/>
            </p:cNvSpPr>
            <p:nvPr/>
          </p:nvSpPr>
          <p:spPr bwMode="auto">
            <a:xfrm>
              <a:off x="3046" y="1728"/>
              <a:ext cx="1104"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latin typeface="+mj-ea"/>
                  <a:ea typeface="+mj-ea"/>
                </a:rPr>
                <a:t>Base1</a:t>
              </a:r>
              <a:r>
                <a:rPr lang="zh-CN" altLang="en-US" sz="2000">
                  <a:latin typeface="+mj-ea"/>
                  <a:ea typeface="+mj-ea"/>
                </a:rPr>
                <a:t>类成员</a:t>
              </a:r>
            </a:p>
          </p:txBody>
        </p:sp>
        <p:sp>
          <p:nvSpPr>
            <p:cNvPr id="60452" name="Text Box 28"/>
            <p:cNvSpPr txBox="1">
              <a:spLocks noChangeArrowheads="1"/>
            </p:cNvSpPr>
            <p:nvPr/>
          </p:nvSpPr>
          <p:spPr bwMode="auto">
            <a:xfrm>
              <a:off x="3046" y="2592"/>
              <a:ext cx="1171"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latin typeface="+mj-ea"/>
                  <a:ea typeface="+mj-ea"/>
                </a:rPr>
                <a:t>Base2</a:t>
              </a:r>
              <a:r>
                <a:rPr lang="zh-CN" altLang="en-US" sz="2000">
                  <a:latin typeface="+mj-ea"/>
                  <a:ea typeface="+mj-ea"/>
                </a:rPr>
                <a:t>类成员</a:t>
              </a:r>
            </a:p>
          </p:txBody>
        </p:sp>
        <p:sp>
          <p:nvSpPr>
            <p:cNvPr id="60453" name="Text Box 29"/>
            <p:cNvSpPr txBox="1">
              <a:spLocks noChangeArrowheads="1"/>
            </p:cNvSpPr>
            <p:nvPr/>
          </p:nvSpPr>
          <p:spPr bwMode="auto">
            <a:xfrm>
              <a:off x="3643" y="2322"/>
              <a:ext cx="1224"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solidFill>
                    <a:srgbClr val="0000FF"/>
                  </a:solidFill>
                  <a:latin typeface="+mj-ea"/>
                  <a:ea typeface="+mj-ea"/>
                </a:rPr>
                <a:t>Derived</a:t>
              </a:r>
              <a:r>
                <a:rPr lang="zh-CN" altLang="en-US" sz="2000">
                  <a:latin typeface="+mj-ea"/>
                  <a:ea typeface="+mj-ea"/>
                </a:rPr>
                <a:t>类对象</a:t>
              </a:r>
            </a:p>
          </p:txBody>
        </p:sp>
      </p:grpSp>
      <p:sp>
        <p:nvSpPr>
          <p:cNvPr id="64516" name="Rectangle 34"/>
          <p:cNvSpPr>
            <a:spLocks noChangeArrowheads="1"/>
          </p:cNvSpPr>
          <p:nvPr/>
        </p:nvSpPr>
        <p:spPr bwMode="auto">
          <a:xfrm>
            <a:off x="1446162" y="4062098"/>
            <a:ext cx="3074988" cy="1511300"/>
          </a:xfrm>
          <a:prstGeom prst="rect">
            <a:avLst/>
          </a:prstGeom>
          <a:noFill/>
          <a:ln>
            <a:noFill/>
          </a:ln>
        </p:spPr>
        <p:txBody>
          <a:bodyPr lIns="122699" tIns="61350" rIns="122699" bIns="61350"/>
          <a:lstStyle/>
          <a:p>
            <a:pPr marL="456949" indent="-456949">
              <a:buClr>
                <a:schemeClr val="accent2"/>
              </a:buClr>
              <a:buSzPct val="80000"/>
              <a:defRPr/>
            </a:pPr>
            <a:r>
              <a:rPr lang="zh-CN" altLang="en-US" sz="2400" dirty="0">
                <a:solidFill>
                  <a:schemeClr val="tx2"/>
                </a:solidFill>
                <a:latin typeface="+mj-ea"/>
                <a:ea typeface="+mj-ea"/>
              </a:rPr>
              <a:t>有二义性：</a:t>
            </a:r>
            <a:endParaRPr lang="en-US" altLang="zh-CN" sz="2400" dirty="0">
              <a:solidFill>
                <a:schemeClr val="tx2"/>
              </a:solidFill>
              <a:latin typeface="+mj-ea"/>
              <a:ea typeface="+mj-ea"/>
            </a:endParaRPr>
          </a:p>
          <a:p>
            <a:pPr marL="456949" indent="-456949">
              <a:buClr>
                <a:schemeClr val="accent2"/>
              </a:buClr>
              <a:buSzPct val="80000"/>
              <a:defRPr/>
            </a:pPr>
            <a:r>
              <a:rPr lang="en-US" altLang="zh-CN" sz="2400" dirty="0">
                <a:solidFill>
                  <a:schemeClr val="tx2"/>
                </a:solidFill>
                <a:latin typeface="+mj-ea"/>
                <a:ea typeface="+mj-ea"/>
              </a:rPr>
              <a:t>d.var0</a:t>
            </a:r>
          </a:p>
          <a:p>
            <a:pPr marL="456949" indent="-456949">
              <a:buClr>
                <a:schemeClr val="accent2"/>
              </a:buClr>
              <a:buSzPct val="80000"/>
              <a:defRPr/>
            </a:pPr>
            <a:r>
              <a:rPr lang="en-US" altLang="zh-CN" sz="2400" dirty="0">
                <a:solidFill>
                  <a:schemeClr val="tx2"/>
                </a:solidFill>
                <a:latin typeface="+mj-ea"/>
                <a:ea typeface="+mj-ea"/>
              </a:rPr>
              <a:t>d.Base0::var0</a:t>
            </a:r>
          </a:p>
        </p:txBody>
      </p:sp>
      <p:sp>
        <p:nvSpPr>
          <p:cNvPr id="64517" name="Text Box 35"/>
          <p:cNvSpPr txBox="1">
            <a:spLocks noChangeArrowheads="1"/>
          </p:cNvSpPr>
          <p:nvPr/>
        </p:nvSpPr>
        <p:spPr bwMode="auto">
          <a:xfrm>
            <a:off x="4624440" y="4062098"/>
            <a:ext cx="2376487" cy="1233487"/>
          </a:xfrm>
          <a:prstGeom prst="rect">
            <a:avLst/>
          </a:prstGeom>
          <a:noFill/>
          <a:ln>
            <a:noFill/>
          </a:ln>
        </p:spPr>
        <p:txBody>
          <a:bodyPr lIns="121853" tIns="60926" rIns="121853" bIns="60926">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buClr>
                <a:schemeClr val="accent2"/>
              </a:buClr>
              <a:buSzPct val="80000"/>
              <a:buFont typeface="Wingdings" pitchFamily="2" charset="2"/>
              <a:buNone/>
              <a:defRPr/>
            </a:pPr>
            <a:r>
              <a:rPr lang="zh-CN" altLang="en-US" dirty="0">
                <a:solidFill>
                  <a:srgbClr val="0000FF"/>
                </a:solidFill>
                <a:latin typeface="+mj-ea"/>
                <a:ea typeface="+mj-ea"/>
              </a:rPr>
              <a:t>无二义性：</a:t>
            </a:r>
          </a:p>
          <a:p>
            <a:pPr eaLnBrk="1" hangingPunct="1">
              <a:buClr>
                <a:schemeClr val="accent2"/>
              </a:buClr>
              <a:buSzPct val="80000"/>
              <a:buFont typeface="Wingdings" pitchFamily="2" charset="2"/>
              <a:buNone/>
              <a:defRPr/>
            </a:pPr>
            <a:r>
              <a:rPr lang="en-US" altLang="zh-CN" dirty="0">
                <a:solidFill>
                  <a:srgbClr val="0000FF"/>
                </a:solidFill>
                <a:latin typeface="+mj-ea"/>
                <a:ea typeface="+mj-ea"/>
              </a:rPr>
              <a:t>d.Base1::var0</a:t>
            </a:r>
          </a:p>
          <a:p>
            <a:pPr eaLnBrk="1" hangingPunct="1">
              <a:buClr>
                <a:schemeClr val="accent2"/>
              </a:buClr>
              <a:buSzPct val="80000"/>
              <a:buFont typeface="Wingdings" pitchFamily="2" charset="2"/>
              <a:buNone/>
              <a:defRPr/>
            </a:pPr>
            <a:r>
              <a:rPr lang="en-US" altLang="zh-CN" dirty="0">
                <a:solidFill>
                  <a:srgbClr val="0000FF"/>
                </a:solidFill>
                <a:latin typeface="+mj-ea"/>
                <a:ea typeface="+mj-ea"/>
              </a:rPr>
              <a:t>d.Base2::var0</a:t>
            </a:r>
          </a:p>
        </p:txBody>
      </p:sp>
      <p:grpSp>
        <p:nvGrpSpPr>
          <p:cNvPr id="60424" name="Group 19"/>
          <p:cNvGrpSpPr>
            <a:grpSpLocks/>
          </p:cNvGrpSpPr>
          <p:nvPr/>
        </p:nvGrpSpPr>
        <p:grpSpPr bwMode="auto">
          <a:xfrm>
            <a:off x="101321" y="1178548"/>
            <a:ext cx="2839682" cy="1643062"/>
            <a:chOff x="3129" y="2976"/>
            <a:chExt cx="1400" cy="1080"/>
          </a:xfrm>
        </p:grpSpPr>
        <p:sp>
          <p:nvSpPr>
            <p:cNvPr id="60425" name="Text Box 10"/>
            <p:cNvSpPr txBox="1">
              <a:spLocks noChangeArrowheads="1"/>
            </p:cNvSpPr>
            <p:nvPr/>
          </p:nvSpPr>
          <p:spPr bwMode="auto">
            <a:xfrm>
              <a:off x="3129" y="3414"/>
              <a:ext cx="40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rgbClr val="0000FF"/>
                  </a:solidFill>
                </a:rPr>
                <a:t>Base1</a:t>
              </a:r>
            </a:p>
          </p:txBody>
        </p:sp>
        <p:sp>
          <p:nvSpPr>
            <p:cNvPr id="60426" name="Text Box 11"/>
            <p:cNvSpPr txBox="1">
              <a:spLocks noChangeArrowheads="1"/>
            </p:cNvSpPr>
            <p:nvPr/>
          </p:nvSpPr>
          <p:spPr bwMode="auto">
            <a:xfrm>
              <a:off x="4129" y="3423"/>
              <a:ext cx="40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rgbClr val="0000FF"/>
                  </a:solidFill>
                </a:rPr>
                <a:t>Base2</a:t>
              </a:r>
            </a:p>
          </p:txBody>
        </p:sp>
        <p:sp>
          <p:nvSpPr>
            <p:cNvPr id="60427" name="Text Box 12"/>
            <p:cNvSpPr txBox="1">
              <a:spLocks noChangeArrowheads="1"/>
            </p:cNvSpPr>
            <p:nvPr/>
          </p:nvSpPr>
          <p:spPr bwMode="auto">
            <a:xfrm>
              <a:off x="3591" y="3793"/>
              <a:ext cx="49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rgbClr val="0000FF"/>
                  </a:solidFill>
                </a:rPr>
                <a:t>Derived</a:t>
              </a:r>
            </a:p>
          </p:txBody>
        </p:sp>
        <p:sp>
          <p:nvSpPr>
            <p:cNvPr id="60428" name="Line 13"/>
            <p:cNvSpPr>
              <a:spLocks noChangeShapeType="1"/>
            </p:cNvSpPr>
            <p:nvPr/>
          </p:nvSpPr>
          <p:spPr bwMode="auto">
            <a:xfrm flipV="1">
              <a:off x="3945" y="3657"/>
              <a:ext cx="341" cy="2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9" name="Line 14"/>
            <p:cNvSpPr>
              <a:spLocks noChangeShapeType="1"/>
            </p:cNvSpPr>
            <p:nvPr/>
          </p:nvSpPr>
          <p:spPr bwMode="auto">
            <a:xfrm flipH="1" flipV="1">
              <a:off x="3334" y="3657"/>
              <a:ext cx="406" cy="2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0" name="Line 16"/>
            <p:cNvSpPr>
              <a:spLocks noChangeShapeType="1"/>
            </p:cNvSpPr>
            <p:nvPr/>
          </p:nvSpPr>
          <p:spPr bwMode="auto">
            <a:xfrm flipH="1" flipV="1">
              <a:off x="4013" y="3202"/>
              <a:ext cx="311" cy="27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1" name="Text Box 17"/>
            <p:cNvSpPr txBox="1">
              <a:spLocks noChangeArrowheads="1"/>
            </p:cNvSpPr>
            <p:nvPr/>
          </p:nvSpPr>
          <p:spPr bwMode="auto">
            <a:xfrm>
              <a:off x="3650" y="2976"/>
              <a:ext cx="40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rgbClr val="0000FF"/>
                  </a:solidFill>
                </a:rPr>
                <a:t>Base0</a:t>
              </a:r>
            </a:p>
          </p:txBody>
        </p:sp>
        <p:sp>
          <p:nvSpPr>
            <p:cNvPr id="60432" name="Line 18"/>
            <p:cNvSpPr>
              <a:spLocks noChangeShapeType="1"/>
            </p:cNvSpPr>
            <p:nvPr/>
          </p:nvSpPr>
          <p:spPr bwMode="auto">
            <a:xfrm flipV="1">
              <a:off x="3379" y="3202"/>
              <a:ext cx="362" cy="2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 name="对话气泡: 椭圆形 2">
            <a:extLst>
              <a:ext uri="{FF2B5EF4-FFF2-40B4-BE49-F238E27FC236}">
                <a16:creationId xmlns:a16="http://schemas.microsoft.com/office/drawing/2014/main" id="{E3B17726-18CC-77B6-898B-4D2E54E25B9D}"/>
              </a:ext>
            </a:extLst>
          </p:cNvPr>
          <p:cNvSpPr/>
          <p:nvPr/>
        </p:nvSpPr>
        <p:spPr>
          <a:xfrm>
            <a:off x="7010645" y="3905572"/>
            <a:ext cx="1677782" cy="1233487"/>
          </a:xfrm>
          <a:prstGeom prst="wedgeEllipseCallout">
            <a:avLst>
              <a:gd name="adj1" fmla="val -60090"/>
              <a:gd name="adj2" fmla="val 297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用直接基类来限定</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虚基类</a:t>
            </a:r>
          </a:p>
        </p:txBody>
      </p:sp>
      <p:sp>
        <p:nvSpPr>
          <p:cNvPr id="3" name="文本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4"/>
          </p:nvPr>
        </p:nvSpPr>
        <p:spPr/>
        <p:txBody>
          <a:bodyPr/>
          <a:lstStyle/>
          <a:p>
            <a:fld id="{B6725A2D-64D5-43E0-9E25-6A4CEDC0863C}" type="slidenum">
              <a:rPr lang="zh-CN" altLang="en-US" smtClean="0"/>
              <a:pPr/>
              <a:t>58</a:t>
            </a:fld>
            <a:endParaRPr lang="zh-CN" altLang="en-US"/>
          </a:p>
        </p:txBody>
      </p:sp>
    </p:spTree>
    <p:extLst>
      <p:ext uri="{BB962C8B-B14F-4D97-AF65-F5344CB8AC3E}">
        <p14:creationId xmlns:p14="http://schemas.microsoft.com/office/powerpoint/2010/main" val="3153572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252314" y="-85278"/>
            <a:ext cx="8231267" cy="1066800"/>
          </a:xfrm>
        </p:spPr>
        <p:txBody>
          <a:bodyPr/>
          <a:lstStyle/>
          <a:p>
            <a:r>
              <a:rPr lang="zh-CN" altLang="en-US" dirty="0"/>
              <a:t>虚基类的语法和用途</a:t>
            </a:r>
          </a:p>
        </p:txBody>
      </p:sp>
      <p:sp>
        <p:nvSpPr>
          <p:cNvPr id="65539" name="内容占位符 2"/>
          <p:cNvSpPr>
            <a:spLocks noGrp="1"/>
          </p:cNvSpPr>
          <p:nvPr>
            <p:ph idx="1"/>
          </p:nvPr>
        </p:nvSpPr>
        <p:spPr>
          <a:xfrm>
            <a:off x="180306" y="837506"/>
            <a:ext cx="8231267" cy="4513783"/>
          </a:xfrm>
        </p:spPr>
        <p:txBody>
          <a:bodyPr/>
          <a:lstStyle/>
          <a:p>
            <a:r>
              <a:rPr lang="zh-CN" altLang="en-US" sz="2400" dirty="0"/>
              <a:t>需要解决的问题</a:t>
            </a:r>
            <a:endParaRPr lang="en-US" altLang="zh-CN" sz="2400" dirty="0"/>
          </a:p>
          <a:p>
            <a:pPr lvl="1"/>
            <a:r>
              <a:rPr lang="zh-CN" altLang="en-US" sz="2000" dirty="0"/>
              <a:t>当派生类从多个基类派生，而这些基类又有共同基类，则在访问此共同基类中的成员时，将产生冗余，并有可能因冗余带来不一致性</a:t>
            </a:r>
            <a:endParaRPr lang="en-US" altLang="zh-CN" sz="2000" dirty="0"/>
          </a:p>
          <a:p>
            <a:r>
              <a:rPr lang="zh-CN" altLang="en-US" sz="2400" dirty="0"/>
              <a:t>虚基类声明</a:t>
            </a:r>
          </a:p>
          <a:p>
            <a:pPr lvl="1"/>
            <a:r>
              <a:rPr lang="zh-CN" altLang="en-US" sz="2000" dirty="0"/>
              <a:t>以</a:t>
            </a:r>
            <a:r>
              <a:rPr lang="en-US" altLang="zh-CN" sz="2000" dirty="0"/>
              <a:t>virtual</a:t>
            </a:r>
            <a:r>
              <a:rPr lang="zh-CN" altLang="en-US" sz="2000" dirty="0"/>
              <a:t>说明基类继承方式</a:t>
            </a:r>
            <a:br>
              <a:rPr lang="zh-CN" altLang="en-US" sz="2000" dirty="0"/>
            </a:br>
            <a:r>
              <a:rPr lang="zh-CN" altLang="en-US" sz="2000" dirty="0"/>
              <a:t>例：</a:t>
            </a:r>
            <a:r>
              <a:rPr lang="en-US" altLang="zh-CN" sz="2000" dirty="0"/>
              <a:t>class B1:virtual public B</a:t>
            </a:r>
          </a:p>
          <a:p>
            <a:r>
              <a:rPr lang="zh-CN" altLang="en-US" sz="2400" dirty="0"/>
              <a:t>作用</a:t>
            </a:r>
          </a:p>
          <a:p>
            <a:pPr lvl="1"/>
            <a:r>
              <a:rPr lang="zh-CN" altLang="en-US" sz="2000" dirty="0"/>
              <a:t>主要用来解决多继承时可能发生的对同一基类继承多次而产生的二义性问题</a:t>
            </a:r>
            <a:endParaRPr lang="en-US" altLang="zh-CN" sz="2000" dirty="0"/>
          </a:p>
          <a:p>
            <a:pPr lvl="1"/>
            <a:r>
              <a:rPr lang="zh-CN" altLang="en-US" sz="2000" dirty="0"/>
              <a:t>为最远的派生类提供唯一的基类成员，而不重复产生多次复制</a:t>
            </a:r>
            <a:endParaRPr lang="zh-CN" altLang="en-US" sz="2400" dirty="0"/>
          </a:p>
          <a:p>
            <a:r>
              <a:rPr lang="zh-CN" altLang="en-US" sz="2400" dirty="0"/>
              <a:t>注意：</a:t>
            </a:r>
          </a:p>
          <a:p>
            <a:pPr lvl="1"/>
            <a:r>
              <a:rPr lang="zh-CN" altLang="en-US" sz="2000" dirty="0"/>
              <a:t>在第一级继承时就要将共同基类设计为虚基类。</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59</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69567" y="-20450"/>
            <a:ext cx="2376021" cy="8640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53" tIns="60926" rIns="121853" bIns="60926" numCol="1" anchor="ctr" anchorCtr="0" compatLnSpc="1">
            <a:prstTxWarp prst="textNoShape">
              <a:avLst/>
            </a:prstTxWarp>
          </a:bodyPr>
          <a:lstStyle/>
          <a:p>
            <a:r>
              <a:rPr lang="en-US" altLang="zh-CN" dirty="0">
                <a:solidFill>
                  <a:schemeClr val="accent1"/>
                </a:solidFill>
                <a:latin typeface="+mj-ea"/>
              </a:rPr>
              <a:t>Truck</a:t>
            </a:r>
            <a:r>
              <a:rPr lang="zh-CN" altLang="en-US" dirty="0">
                <a:solidFill>
                  <a:schemeClr val="accent1"/>
                </a:solidFill>
                <a:latin typeface="+mj-ea"/>
              </a:rPr>
              <a:t>类</a:t>
            </a:r>
          </a:p>
        </p:txBody>
      </p:sp>
      <p:sp>
        <p:nvSpPr>
          <p:cNvPr id="3" name="内容占位符 2"/>
          <p:cNvSpPr>
            <a:spLocks noGrp="1"/>
          </p:cNvSpPr>
          <p:nvPr>
            <p:ph idx="1"/>
          </p:nvPr>
        </p:nvSpPr>
        <p:spPr>
          <a:xfrm>
            <a:off x="54149" y="0"/>
            <a:ext cx="9037290" cy="5521895"/>
          </a:xfrm>
        </p:spPr>
        <p:txBody>
          <a:bodyPr/>
          <a:lstStyle/>
          <a:p>
            <a:pPr>
              <a:spcBef>
                <a:spcPts val="0"/>
              </a:spcBef>
            </a:pPr>
            <a:r>
              <a:rPr lang="en-US" altLang="zh-CN" sz="2000" dirty="0">
                <a:solidFill>
                  <a:schemeClr val="accent3"/>
                </a:solidFill>
              </a:rPr>
              <a:t>class Truck : public Vehicle </a:t>
            </a:r>
            <a:r>
              <a:rPr lang="en-US" altLang="zh-CN" sz="2000" dirty="0"/>
              <a:t>{</a:t>
            </a:r>
          </a:p>
          <a:p>
            <a:pPr>
              <a:spcBef>
                <a:spcPts val="0"/>
              </a:spcBef>
            </a:pPr>
            <a:r>
              <a:rPr lang="en-US" altLang="zh-CN" sz="2000" dirty="0"/>
              <a:t>	int passenger;</a:t>
            </a:r>
          </a:p>
          <a:p>
            <a:pPr>
              <a:spcBef>
                <a:spcPts val="0"/>
              </a:spcBef>
            </a:pPr>
            <a:r>
              <a:rPr lang="en-US" altLang="zh-CN" sz="2000" dirty="0"/>
              <a:t>	float payload;</a:t>
            </a:r>
          </a:p>
          <a:p>
            <a:pPr>
              <a:spcBef>
                <a:spcPts val="0"/>
              </a:spcBef>
            </a:pPr>
            <a:r>
              <a:rPr lang="en-US" altLang="zh-CN" sz="2000" dirty="0"/>
              <a:t>public:</a:t>
            </a:r>
          </a:p>
          <a:p>
            <a:pPr>
              <a:spcBef>
                <a:spcPts val="0"/>
              </a:spcBef>
            </a:pPr>
            <a:r>
              <a:rPr lang="en-US" altLang="zh-CN" sz="2000" dirty="0"/>
              <a:t>	Truck(int </a:t>
            </a:r>
            <a:r>
              <a:rPr lang="en-US" altLang="zh-CN" sz="2000" dirty="0" err="1"/>
              <a:t>wh</a:t>
            </a:r>
            <a:r>
              <a:rPr lang="en-US" altLang="zh-CN" sz="2000" dirty="0"/>
              <a:t>, float </a:t>
            </a:r>
            <a:r>
              <a:rPr lang="en-US" altLang="zh-CN" sz="2000" dirty="0" err="1"/>
              <a:t>wt</a:t>
            </a:r>
            <a:r>
              <a:rPr lang="en-US" altLang="zh-CN" sz="2000" dirty="0"/>
              <a:t>, int pa = 2, float </a:t>
            </a:r>
            <a:r>
              <a:rPr lang="en-US" altLang="zh-CN" sz="2000" dirty="0" err="1"/>
              <a:t>maxload</a:t>
            </a:r>
            <a:r>
              <a:rPr lang="en-US" altLang="zh-CN" sz="2000" dirty="0"/>
              <a:t> = 10.0) : </a:t>
            </a:r>
            <a:r>
              <a:rPr lang="en-US" altLang="zh-CN" sz="2000" dirty="0">
                <a:solidFill>
                  <a:schemeClr val="accent3"/>
                </a:solidFill>
              </a:rPr>
              <a:t>Vehicle(</a:t>
            </a:r>
            <a:r>
              <a:rPr lang="en-US" altLang="zh-CN" sz="2000" dirty="0" err="1">
                <a:solidFill>
                  <a:schemeClr val="accent3"/>
                </a:solidFill>
              </a:rPr>
              <a:t>wh</a:t>
            </a:r>
            <a:r>
              <a:rPr lang="en-US" altLang="zh-CN" sz="2000" dirty="0">
                <a:solidFill>
                  <a:schemeClr val="accent3"/>
                </a:solidFill>
              </a:rPr>
              <a:t>, </a:t>
            </a:r>
            <a:r>
              <a:rPr lang="en-US" altLang="zh-CN" sz="2000" dirty="0" err="1">
                <a:solidFill>
                  <a:schemeClr val="accent3"/>
                </a:solidFill>
              </a:rPr>
              <a:t>wt</a:t>
            </a:r>
            <a:r>
              <a:rPr lang="en-US" altLang="zh-CN" sz="2000" dirty="0">
                <a:solidFill>
                  <a:schemeClr val="accent3"/>
                </a:solidFill>
              </a:rPr>
              <a:t>) </a:t>
            </a:r>
            <a:r>
              <a:rPr lang="en-US" altLang="zh-CN" sz="2000" dirty="0"/>
              <a:t>{</a:t>
            </a:r>
          </a:p>
          <a:p>
            <a:pPr>
              <a:spcBef>
                <a:spcPts val="0"/>
              </a:spcBef>
            </a:pPr>
            <a:r>
              <a:rPr lang="en-US" altLang="zh-CN" sz="2000" dirty="0"/>
              <a:t>		passenger = pa;</a:t>
            </a:r>
          </a:p>
          <a:p>
            <a:pPr>
              <a:spcBef>
                <a:spcPts val="0"/>
              </a:spcBef>
            </a:pPr>
            <a:r>
              <a:rPr lang="en-US" altLang="zh-CN" sz="2000" dirty="0"/>
              <a:t>		payload = </a:t>
            </a:r>
            <a:r>
              <a:rPr lang="en-US" altLang="zh-CN" sz="2000" dirty="0" err="1"/>
              <a:t>maxload</a:t>
            </a:r>
            <a:r>
              <a:rPr lang="en-US" altLang="zh-CN" sz="2000" dirty="0"/>
              <a:t>;</a:t>
            </a:r>
          </a:p>
          <a:p>
            <a:pPr>
              <a:spcBef>
                <a:spcPts val="0"/>
              </a:spcBef>
            </a:pPr>
            <a:r>
              <a:rPr lang="en-US" altLang="zh-CN" sz="2000" dirty="0"/>
              <a:t>		</a:t>
            </a:r>
            <a:r>
              <a:rPr lang="en-US" altLang="zh-CN" sz="2000" dirty="0" err="1"/>
              <a:t>cout</a:t>
            </a:r>
            <a:r>
              <a:rPr lang="en-US" altLang="zh-CN" sz="2000" dirty="0"/>
              <a:t> &lt;&lt; "</a:t>
            </a:r>
            <a:r>
              <a:rPr lang="zh-CN" altLang="en-US" sz="2000" dirty="0"/>
              <a:t>新建了一个</a:t>
            </a:r>
            <a:r>
              <a:rPr lang="en-US" altLang="zh-CN" sz="2000" dirty="0"/>
              <a:t>Truck</a:t>
            </a:r>
            <a:r>
              <a:rPr lang="zh-CN" altLang="en-US" sz="2000" dirty="0"/>
              <a:t>对象</a:t>
            </a:r>
            <a:r>
              <a:rPr lang="en-US" altLang="zh-CN" sz="2000" dirty="0"/>
              <a:t>"</a:t>
            </a:r>
            <a:r>
              <a:rPr lang="zh-CN" altLang="en-US" sz="2000" dirty="0"/>
              <a:t> </a:t>
            </a:r>
            <a:r>
              <a:rPr lang="en-US" altLang="zh-CN" sz="2000" dirty="0"/>
              <a:t>&lt;&lt; </a:t>
            </a:r>
            <a:r>
              <a:rPr lang="en-US" altLang="zh-CN" sz="2000" dirty="0" err="1"/>
              <a:t>endl</a:t>
            </a:r>
            <a:r>
              <a:rPr lang="en-US" altLang="zh-CN" sz="2000" dirty="0"/>
              <a:t>;</a:t>
            </a:r>
          </a:p>
          <a:p>
            <a:pPr>
              <a:spcBef>
                <a:spcPts val="0"/>
              </a:spcBef>
            </a:pPr>
            <a:r>
              <a:rPr lang="en-US" altLang="zh-CN" sz="2000" dirty="0"/>
              <a:t>	}</a:t>
            </a:r>
          </a:p>
          <a:p>
            <a:pPr>
              <a:spcBef>
                <a:spcPts val="0"/>
              </a:spcBef>
            </a:pPr>
            <a:r>
              <a:rPr lang="en-US" altLang="zh-CN" sz="2000" dirty="0"/>
              <a:t>	~Truck() {</a:t>
            </a:r>
          </a:p>
          <a:p>
            <a:pPr>
              <a:spcBef>
                <a:spcPts val="0"/>
              </a:spcBef>
            </a:pPr>
            <a:r>
              <a:rPr lang="en-US" altLang="zh-CN" sz="2000" dirty="0"/>
              <a:t>		</a:t>
            </a:r>
            <a:r>
              <a:rPr lang="en-US" altLang="zh-CN" sz="2000" dirty="0" err="1"/>
              <a:t>cout</a:t>
            </a:r>
            <a:r>
              <a:rPr lang="en-US" altLang="zh-CN" sz="2000" dirty="0"/>
              <a:t> &lt;&lt; "</a:t>
            </a:r>
            <a:r>
              <a:rPr lang="zh-CN" altLang="en-US" sz="2000" dirty="0"/>
              <a:t>回收了一个</a:t>
            </a:r>
            <a:r>
              <a:rPr lang="en-US" altLang="zh-CN" sz="2000" dirty="0"/>
              <a:t>Truck</a:t>
            </a:r>
            <a:r>
              <a:rPr lang="zh-CN" altLang="en-US" sz="2000" dirty="0"/>
              <a:t>对象</a:t>
            </a:r>
            <a:r>
              <a:rPr lang="en-US" altLang="zh-CN" sz="2000" dirty="0"/>
              <a:t>" &lt;&lt; </a:t>
            </a:r>
            <a:r>
              <a:rPr lang="en-US" altLang="zh-CN" sz="2000" dirty="0" err="1"/>
              <a:t>endl</a:t>
            </a:r>
            <a:r>
              <a:rPr lang="en-US" altLang="zh-CN" sz="2000" dirty="0"/>
              <a:t>;</a:t>
            </a:r>
          </a:p>
          <a:p>
            <a:pPr>
              <a:spcBef>
                <a:spcPts val="0"/>
              </a:spcBef>
            </a:pPr>
            <a:r>
              <a:rPr lang="en-US" altLang="zh-CN" sz="2000" dirty="0"/>
              <a:t>	}</a:t>
            </a:r>
          </a:p>
          <a:p>
            <a:pPr>
              <a:spcBef>
                <a:spcPts val="0"/>
              </a:spcBef>
            </a:pPr>
            <a:r>
              <a:rPr lang="en-US" altLang="zh-CN" sz="2000" dirty="0"/>
              <a:t>	void </a:t>
            </a:r>
            <a:r>
              <a:rPr lang="en-US" altLang="zh-CN" sz="2000" dirty="0" err="1"/>
              <a:t>printTruck</a:t>
            </a:r>
            <a:r>
              <a:rPr lang="en-US" altLang="zh-CN" sz="2000" dirty="0"/>
              <a:t>(){</a:t>
            </a:r>
          </a:p>
          <a:p>
            <a:pPr>
              <a:spcBef>
                <a:spcPts val="0"/>
              </a:spcBef>
            </a:pPr>
            <a:r>
              <a:rPr lang="en-US" altLang="zh-CN" sz="2000" dirty="0"/>
              <a:t>	            </a:t>
            </a:r>
            <a:r>
              <a:rPr lang="en-US" altLang="zh-CN" sz="2000" dirty="0" err="1"/>
              <a:t>cout</a:t>
            </a:r>
            <a:r>
              <a:rPr lang="en-US" altLang="zh-CN" sz="2000" dirty="0"/>
              <a:t> &lt;&lt; "</a:t>
            </a:r>
            <a:r>
              <a:rPr lang="zh-CN" altLang="en-US" sz="2000" dirty="0"/>
              <a:t>车轮个数</a:t>
            </a:r>
            <a:r>
              <a:rPr lang="en-US" altLang="zh-CN" sz="2000" dirty="0"/>
              <a:t>: " &lt;&lt; wheels &lt;&lt; ‘\t';</a:t>
            </a:r>
          </a:p>
          <a:p>
            <a:pPr>
              <a:spcBef>
                <a:spcPts val="0"/>
              </a:spcBef>
            </a:pPr>
            <a:r>
              <a:rPr lang="en-US" altLang="zh-CN" sz="2000" dirty="0"/>
              <a:t>	            </a:t>
            </a:r>
            <a:r>
              <a:rPr lang="en-US" altLang="zh-CN" sz="2000" dirty="0" err="1"/>
              <a:t>cout</a:t>
            </a:r>
            <a:r>
              <a:rPr lang="en-US" altLang="zh-CN" sz="2000" dirty="0"/>
              <a:t> &lt;&lt; "</a:t>
            </a:r>
            <a:r>
              <a:rPr lang="zh-CN" altLang="en-US" sz="2000" dirty="0"/>
              <a:t>重量</a:t>
            </a:r>
            <a:r>
              <a:rPr lang="en-US" altLang="zh-CN" sz="2000" dirty="0"/>
              <a:t>: " &lt;&lt; weight &lt;&lt; '\t';</a:t>
            </a:r>
          </a:p>
          <a:p>
            <a:pPr>
              <a:spcBef>
                <a:spcPts val="0"/>
              </a:spcBef>
            </a:pPr>
            <a:r>
              <a:rPr lang="en-US" altLang="zh-CN" sz="2000" dirty="0"/>
              <a:t>	            </a:t>
            </a:r>
            <a:r>
              <a:rPr lang="en-US" altLang="zh-CN" sz="2000" dirty="0" err="1"/>
              <a:t>cout</a:t>
            </a:r>
            <a:r>
              <a:rPr lang="en-US" altLang="zh-CN" sz="2000" dirty="0"/>
              <a:t> &lt;&lt; "</a:t>
            </a:r>
            <a:r>
              <a:rPr lang="zh-CN" altLang="en-US" sz="2000" dirty="0"/>
              <a:t>载人数</a:t>
            </a:r>
            <a:r>
              <a:rPr lang="en-US" altLang="zh-CN" sz="2000" dirty="0"/>
              <a:t>: " &lt;&lt; passenger &lt;&lt; '\t';</a:t>
            </a:r>
          </a:p>
          <a:p>
            <a:pPr>
              <a:spcBef>
                <a:spcPts val="0"/>
              </a:spcBef>
            </a:pPr>
            <a:r>
              <a:rPr lang="en-US" altLang="zh-CN" sz="2000" dirty="0"/>
              <a:t>	            </a:t>
            </a:r>
            <a:r>
              <a:rPr lang="en-US" altLang="zh-CN" sz="2000" dirty="0" err="1"/>
              <a:t>cout</a:t>
            </a:r>
            <a:r>
              <a:rPr lang="en-US" altLang="zh-CN" sz="2000" dirty="0"/>
              <a:t> &lt;&lt; "</a:t>
            </a:r>
            <a:r>
              <a:rPr lang="zh-CN" altLang="en-US" sz="2000" dirty="0"/>
              <a:t>载重量</a:t>
            </a:r>
            <a:r>
              <a:rPr lang="en-US" altLang="zh-CN" sz="2000" dirty="0"/>
              <a:t>: " &lt;&lt; payload &lt;&lt; </a:t>
            </a:r>
            <a:r>
              <a:rPr lang="en-US" altLang="zh-CN" sz="2000" dirty="0" err="1"/>
              <a:t>endl</a:t>
            </a:r>
            <a:r>
              <a:rPr lang="en-US" altLang="zh-CN" sz="2000" dirty="0"/>
              <a:t>;</a:t>
            </a:r>
          </a:p>
          <a:p>
            <a:pPr>
              <a:spcBef>
                <a:spcPts val="0"/>
              </a:spcBef>
            </a:pPr>
            <a:r>
              <a:rPr lang="en-US" altLang="zh-CN" sz="2000" dirty="0"/>
              <a:t>          }  };</a:t>
            </a:r>
          </a:p>
          <a:p>
            <a:pPr>
              <a:spcBef>
                <a:spcPts val="0"/>
              </a:spcBef>
            </a:pPr>
            <a:endParaRPr lang="en-US" altLang="zh-CN" sz="2000" dirty="0"/>
          </a:p>
        </p:txBody>
      </p:sp>
    </p:spTree>
    <p:extLst>
      <p:ext uri="{BB962C8B-B14F-4D97-AF65-F5344CB8AC3E}">
        <p14:creationId xmlns:p14="http://schemas.microsoft.com/office/powerpoint/2010/main" val="41074368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标题 1"/>
          <p:cNvSpPr>
            <a:spLocks noGrp="1"/>
          </p:cNvSpPr>
          <p:nvPr>
            <p:ph type="title"/>
          </p:nvPr>
        </p:nvSpPr>
        <p:spPr/>
        <p:txBody>
          <a:bodyPr/>
          <a:lstStyle/>
          <a:p>
            <a:r>
              <a:rPr lang="zh-CN" altLang="en-US" sz="3000" dirty="0">
                <a:solidFill>
                  <a:schemeClr val="accent3"/>
                </a:solidFill>
                <a:latin typeface="+mj-ea"/>
              </a:rPr>
              <a:t>例</a:t>
            </a:r>
            <a:r>
              <a:rPr lang="en-US" altLang="zh-CN" sz="3000" dirty="0">
                <a:solidFill>
                  <a:schemeClr val="accent3"/>
                </a:solidFill>
                <a:latin typeface="+mj-ea"/>
              </a:rPr>
              <a:t>7-8 </a:t>
            </a:r>
            <a:r>
              <a:rPr lang="zh-CN" altLang="en-US" sz="3000" dirty="0">
                <a:solidFill>
                  <a:schemeClr val="accent3"/>
                </a:solidFill>
                <a:latin typeface="+mj-ea"/>
              </a:rPr>
              <a:t>虚基类举例</a:t>
            </a:r>
          </a:p>
        </p:txBody>
      </p:sp>
      <p:grpSp>
        <p:nvGrpSpPr>
          <p:cNvPr id="63492" name="Group 96"/>
          <p:cNvGrpSpPr>
            <a:grpSpLocks/>
          </p:cNvGrpSpPr>
          <p:nvPr/>
        </p:nvGrpSpPr>
        <p:grpSpPr bwMode="auto">
          <a:xfrm>
            <a:off x="324323" y="933649"/>
            <a:ext cx="4320480" cy="4224337"/>
            <a:chOff x="768" y="1296"/>
            <a:chExt cx="2629" cy="2688"/>
          </a:xfrm>
        </p:grpSpPr>
        <p:grpSp>
          <p:nvGrpSpPr>
            <p:cNvPr id="63502" name="Group 68"/>
            <p:cNvGrpSpPr>
              <a:grpSpLocks/>
            </p:cNvGrpSpPr>
            <p:nvPr/>
          </p:nvGrpSpPr>
          <p:grpSpPr bwMode="auto">
            <a:xfrm>
              <a:off x="768" y="2330"/>
              <a:ext cx="1059" cy="607"/>
              <a:chOff x="6978" y="7732"/>
              <a:chExt cx="1816" cy="1665"/>
            </a:xfrm>
          </p:grpSpPr>
          <p:sp>
            <p:nvSpPr>
              <p:cNvPr id="63526" name="Text Box 69"/>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r>
                  <a:rPr kumimoji="0" lang="en-US" altLang="zh-CN" sz="2000">
                    <a:latin typeface="+mj-ea"/>
                    <a:ea typeface="+mj-ea"/>
                  </a:rPr>
                  <a:t>Base1</a:t>
                </a:r>
              </a:p>
              <a:p>
                <a:pPr algn="ctr"/>
                <a:endParaRPr kumimoji="0" lang="en-US" altLang="zh-CN" sz="2000">
                  <a:latin typeface="+mj-ea"/>
                  <a:ea typeface="+mj-ea"/>
                </a:endParaRPr>
              </a:p>
            </p:txBody>
          </p:sp>
          <p:sp>
            <p:nvSpPr>
              <p:cNvPr id="63527" name="Text Box 70"/>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2000">
                    <a:latin typeface="+mj-ea"/>
                    <a:ea typeface="+mj-ea"/>
                  </a:rPr>
                  <a:t>+ var1 : int</a:t>
                </a:r>
              </a:p>
            </p:txBody>
          </p:sp>
          <p:sp>
            <p:nvSpPr>
              <p:cNvPr id="63528" name="Text Box 71"/>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endParaRPr kumimoji="0" lang="zh-CN" altLang="zh-CN" sz="2000">
                  <a:latin typeface="+mj-ea"/>
                  <a:ea typeface="+mj-ea"/>
                </a:endParaRPr>
              </a:p>
            </p:txBody>
          </p:sp>
        </p:grpSp>
        <p:grpSp>
          <p:nvGrpSpPr>
            <p:cNvPr id="63503" name="Group 72"/>
            <p:cNvGrpSpPr>
              <a:grpSpLocks/>
            </p:cNvGrpSpPr>
            <p:nvPr/>
          </p:nvGrpSpPr>
          <p:grpSpPr bwMode="auto">
            <a:xfrm>
              <a:off x="2302" y="2330"/>
              <a:ext cx="1095" cy="607"/>
              <a:chOff x="6978" y="7732"/>
              <a:chExt cx="1816" cy="1665"/>
            </a:xfrm>
          </p:grpSpPr>
          <p:sp>
            <p:nvSpPr>
              <p:cNvPr id="63523" name="Text Box 73"/>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r>
                  <a:rPr kumimoji="0" lang="en-US" altLang="zh-CN" sz="2000">
                    <a:latin typeface="+mj-ea"/>
                    <a:ea typeface="+mj-ea"/>
                  </a:rPr>
                  <a:t>Base2</a:t>
                </a:r>
              </a:p>
            </p:txBody>
          </p:sp>
          <p:sp>
            <p:nvSpPr>
              <p:cNvPr id="63524" name="Text Box 74"/>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2000">
                    <a:latin typeface="+mj-ea"/>
                    <a:ea typeface="+mj-ea"/>
                  </a:rPr>
                  <a:t>+ var2 : int</a:t>
                </a:r>
              </a:p>
            </p:txBody>
          </p:sp>
          <p:sp>
            <p:nvSpPr>
              <p:cNvPr id="63525" name="Text Box 75"/>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endParaRPr kumimoji="0" lang="zh-CN" altLang="zh-CN" sz="2000">
                  <a:latin typeface="+mj-ea"/>
                  <a:ea typeface="+mj-ea"/>
                </a:endParaRPr>
              </a:p>
            </p:txBody>
          </p:sp>
        </p:grpSp>
        <p:grpSp>
          <p:nvGrpSpPr>
            <p:cNvPr id="63504" name="Group 76"/>
            <p:cNvGrpSpPr>
              <a:grpSpLocks/>
            </p:cNvGrpSpPr>
            <p:nvPr/>
          </p:nvGrpSpPr>
          <p:grpSpPr bwMode="auto">
            <a:xfrm>
              <a:off x="1535" y="3377"/>
              <a:ext cx="1168" cy="607"/>
              <a:chOff x="6978" y="7732"/>
              <a:chExt cx="1816" cy="1665"/>
            </a:xfrm>
          </p:grpSpPr>
          <p:sp>
            <p:nvSpPr>
              <p:cNvPr id="63520" name="Text Box 77"/>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r>
                  <a:rPr kumimoji="0" lang="en-US" altLang="zh-CN" sz="2000">
                    <a:latin typeface="+mj-ea"/>
                    <a:ea typeface="+mj-ea"/>
                  </a:rPr>
                  <a:t>Derived</a:t>
                </a:r>
              </a:p>
            </p:txBody>
          </p:sp>
          <p:sp>
            <p:nvSpPr>
              <p:cNvPr id="63521" name="Text Box 78"/>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2000">
                    <a:latin typeface="+mj-ea"/>
                    <a:ea typeface="+mj-ea"/>
                  </a:rPr>
                  <a:t>+ var : int</a:t>
                </a:r>
              </a:p>
            </p:txBody>
          </p:sp>
          <p:sp>
            <p:nvSpPr>
              <p:cNvPr id="63522" name="Text Box 79"/>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2000">
                    <a:latin typeface="+mj-ea"/>
                    <a:ea typeface="+mj-ea"/>
                  </a:rPr>
                  <a:t>+ fun() : void</a:t>
                </a:r>
              </a:p>
            </p:txBody>
          </p:sp>
        </p:grpSp>
        <p:sp>
          <p:nvSpPr>
            <p:cNvPr id="63505" name="AutoShape 80"/>
            <p:cNvSpPr>
              <a:spLocks noChangeArrowheads="1"/>
            </p:cNvSpPr>
            <p:nvPr/>
          </p:nvSpPr>
          <p:spPr bwMode="auto">
            <a:xfrm>
              <a:off x="1196" y="2937"/>
              <a:ext cx="180" cy="126"/>
            </a:xfrm>
            <a:prstGeom prst="triangle">
              <a:avLst>
                <a:gd name="adj" fmla="val 50000"/>
              </a:avLst>
            </a:prstGeom>
            <a:solidFill>
              <a:srgbClr val="FFFFFF"/>
            </a:solidFill>
            <a:ln w="9525">
              <a:solidFill>
                <a:schemeClr val="tx1"/>
              </a:solidFill>
              <a:miter lim="800000"/>
              <a:headEnd/>
              <a:tailEnd/>
            </a:ln>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latin typeface="+mj-ea"/>
                <a:ea typeface="+mj-ea"/>
              </a:endParaRPr>
            </a:p>
          </p:txBody>
        </p:sp>
        <p:sp>
          <p:nvSpPr>
            <p:cNvPr id="63506" name="AutoShape 81"/>
            <p:cNvSpPr>
              <a:spLocks noChangeArrowheads="1"/>
            </p:cNvSpPr>
            <p:nvPr/>
          </p:nvSpPr>
          <p:spPr bwMode="auto">
            <a:xfrm>
              <a:off x="2789" y="2938"/>
              <a:ext cx="180" cy="126"/>
            </a:xfrm>
            <a:prstGeom prst="triangle">
              <a:avLst>
                <a:gd name="adj" fmla="val 50000"/>
              </a:avLst>
            </a:prstGeom>
            <a:solidFill>
              <a:srgbClr val="FFFFFF"/>
            </a:solidFill>
            <a:ln w="9525">
              <a:solidFill>
                <a:schemeClr val="tx1"/>
              </a:solidFill>
              <a:miter lim="800000"/>
              <a:headEnd/>
              <a:tailEnd/>
            </a:ln>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latin typeface="+mj-ea"/>
                <a:ea typeface="+mj-ea"/>
              </a:endParaRPr>
            </a:p>
          </p:txBody>
        </p:sp>
        <p:sp>
          <p:nvSpPr>
            <p:cNvPr id="63507" name="Line 82"/>
            <p:cNvSpPr>
              <a:spLocks noChangeShapeType="1"/>
            </p:cNvSpPr>
            <p:nvPr/>
          </p:nvSpPr>
          <p:spPr bwMode="auto">
            <a:xfrm>
              <a:off x="1285" y="3063"/>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3508" name="Line 83"/>
            <p:cNvSpPr>
              <a:spLocks noChangeShapeType="1"/>
            </p:cNvSpPr>
            <p:nvPr/>
          </p:nvSpPr>
          <p:spPr bwMode="auto">
            <a:xfrm>
              <a:off x="2880" y="3058"/>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3509" name="Line 84"/>
            <p:cNvSpPr>
              <a:spLocks noChangeShapeType="1"/>
            </p:cNvSpPr>
            <p:nvPr/>
          </p:nvSpPr>
          <p:spPr bwMode="auto">
            <a:xfrm>
              <a:off x="1285" y="3209"/>
              <a:ext cx="15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3510" name="Line 85"/>
            <p:cNvSpPr>
              <a:spLocks noChangeShapeType="1"/>
            </p:cNvSpPr>
            <p:nvPr/>
          </p:nvSpPr>
          <p:spPr bwMode="auto">
            <a:xfrm flipV="1">
              <a:off x="2128" y="3209"/>
              <a:ext cx="0" cy="1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grpSp>
          <p:nvGrpSpPr>
            <p:cNvPr id="63511" name="Group 86"/>
            <p:cNvGrpSpPr>
              <a:grpSpLocks/>
            </p:cNvGrpSpPr>
            <p:nvPr/>
          </p:nvGrpSpPr>
          <p:grpSpPr bwMode="auto">
            <a:xfrm>
              <a:off x="1316" y="1296"/>
              <a:ext cx="1789" cy="607"/>
              <a:chOff x="6978" y="7732"/>
              <a:chExt cx="1816" cy="1665"/>
            </a:xfrm>
          </p:grpSpPr>
          <p:sp>
            <p:nvSpPr>
              <p:cNvPr id="63517" name="Text Box 87"/>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r>
                  <a:rPr kumimoji="0" lang="en-US" altLang="zh-CN" sz="2000">
                    <a:latin typeface="+mj-ea"/>
                    <a:ea typeface="+mj-ea"/>
                  </a:rPr>
                  <a:t>&lt;&lt;virtual&gt;&gt; Base0</a:t>
                </a:r>
              </a:p>
            </p:txBody>
          </p:sp>
          <p:sp>
            <p:nvSpPr>
              <p:cNvPr id="63518" name="Text Box 88"/>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2000">
                    <a:latin typeface="+mj-ea"/>
                    <a:ea typeface="+mj-ea"/>
                  </a:rPr>
                  <a:t>+ var0 : int</a:t>
                </a:r>
              </a:p>
            </p:txBody>
          </p:sp>
          <p:sp>
            <p:nvSpPr>
              <p:cNvPr id="63519" name="Text Box 89"/>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2000">
                    <a:latin typeface="+mj-ea"/>
                    <a:ea typeface="+mj-ea"/>
                  </a:rPr>
                  <a:t>+ fun0() : void</a:t>
                </a:r>
              </a:p>
            </p:txBody>
          </p:sp>
        </p:grpSp>
        <p:sp>
          <p:nvSpPr>
            <p:cNvPr id="63512" name="AutoShape 90"/>
            <p:cNvSpPr>
              <a:spLocks noChangeArrowheads="1"/>
            </p:cNvSpPr>
            <p:nvPr/>
          </p:nvSpPr>
          <p:spPr bwMode="auto">
            <a:xfrm>
              <a:off x="2037" y="1903"/>
              <a:ext cx="181" cy="126"/>
            </a:xfrm>
            <a:prstGeom prst="triangle">
              <a:avLst>
                <a:gd name="adj" fmla="val 50000"/>
              </a:avLst>
            </a:prstGeom>
            <a:solidFill>
              <a:srgbClr val="FFFFFF"/>
            </a:solidFill>
            <a:ln w="9525">
              <a:solidFill>
                <a:schemeClr val="tx1"/>
              </a:solidFill>
              <a:miter lim="800000"/>
              <a:headEnd/>
              <a:tailEnd/>
            </a:ln>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latin typeface="+mj-ea"/>
                <a:ea typeface="+mj-ea"/>
              </a:endParaRPr>
            </a:p>
          </p:txBody>
        </p:sp>
        <p:sp>
          <p:nvSpPr>
            <p:cNvPr id="63513" name="Line 91"/>
            <p:cNvSpPr>
              <a:spLocks noChangeShapeType="1"/>
            </p:cNvSpPr>
            <p:nvPr/>
          </p:nvSpPr>
          <p:spPr bwMode="auto">
            <a:xfrm>
              <a:off x="1285" y="2176"/>
              <a:ext cx="15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3514" name="Line 92"/>
            <p:cNvSpPr>
              <a:spLocks noChangeShapeType="1"/>
            </p:cNvSpPr>
            <p:nvPr/>
          </p:nvSpPr>
          <p:spPr bwMode="auto">
            <a:xfrm>
              <a:off x="1285" y="2176"/>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3515" name="Line 93"/>
            <p:cNvSpPr>
              <a:spLocks noChangeShapeType="1"/>
            </p:cNvSpPr>
            <p:nvPr/>
          </p:nvSpPr>
          <p:spPr bwMode="auto">
            <a:xfrm>
              <a:off x="2880" y="2176"/>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3516" name="Line 94"/>
            <p:cNvSpPr>
              <a:spLocks noChangeShapeType="1"/>
            </p:cNvSpPr>
            <p:nvPr/>
          </p:nvSpPr>
          <p:spPr bwMode="auto">
            <a:xfrm>
              <a:off x="2128" y="2029"/>
              <a:ext cx="0" cy="1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grpSp>
      <p:grpSp>
        <p:nvGrpSpPr>
          <p:cNvPr id="63493" name="组合 147"/>
          <p:cNvGrpSpPr>
            <a:grpSpLocks/>
          </p:cNvGrpSpPr>
          <p:nvPr/>
        </p:nvGrpSpPr>
        <p:grpSpPr bwMode="auto">
          <a:xfrm>
            <a:off x="5274972" y="1329255"/>
            <a:ext cx="3019103" cy="3033787"/>
            <a:chOff x="6880037" y="2924553"/>
            <a:chExt cx="1586108" cy="2131691"/>
          </a:xfrm>
        </p:grpSpPr>
        <p:sp>
          <p:nvSpPr>
            <p:cNvPr id="36" name="Text Box 108"/>
            <p:cNvSpPr txBox="1">
              <a:spLocks noChangeArrowheads="1"/>
            </p:cNvSpPr>
            <p:nvPr/>
          </p:nvSpPr>
          <p:spPr bwMode="auto">
            <a:xfrm>
              <a:off x="6880037" y="4326317"/>
              <a:ext cx="1586108" cy="445786"/>
            </a:xfrm>
            <a:prstGeom prst="rect">
              <a:avLst/>
            </a:prstGeom>
            <a:noFill/>
            <a:ln w="9525" algn="ctr">
              <a:solidFill>
                <a:schemeClr val="tx1"/>
              </a:solidFill>
              <a:miter lim="800000"/>
              <a:headEnd/>
              <a:tailEnd/>
            </a:ln>
          </p:spPr>
          <p:txBody>
            <a:bodyPr lIns="0" tIns="0" rIns="0" bIns="0" anchor="ct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algn="ctr" eaLnBrk="1" hangingPunct="1">
                <a:defRPr/>
              </a:pPr>
              <a:r>
                <a:rPr lang="en-US" altLang="zh-CN" sz="2000">
                  <a:latin typeface="+mj-ea"/>
                  <a:ea typeface="+mj-ea"/>
                </a:rPr>
                <a:t>Base0</a:t>
              </a:r>
              <a:r>
                <a:rPr lang="zh-CN" altLang="en-US" sz="2000">
                  <a:latin typeface="+mj-ea"/>
                  <a:ea typeface="+mj-ea"/>
                </a:rPr>
                <a:t>类数据成员</a:t>
              </a:r>
            </a:p>
          </p:txBody>
        </p:sp>
        <p:sp>
          <p:nvSpPr>
            <p:cNvPr id="37" name="Text Box 109"/>
            <p:cNvSpPr txBox="1">
              <a:spLocks noChangeArrowheads="1"/>
            </p:cNvSpPr>
            <p:nvPr/>
          </p:nvSpPr>
          <p:spPr bwMode="auto">
            <a:xfrm>
              <a:off x="6880037" y="3178385"/>
              <a:ext cx="1586108" cy="447049"/>
            </a:xfrm>
            <a:prstGeom prst="rect">
              <a:avLst/>
            </a:prstGeom>
            <a:noFill/>
            <a:ln w="9525" algn="ctr">
              <a:solidFill>
                <a:schemeClr val="tx1"/>
              </a:solidFill>
              <a:miter lim="800000"/>
              <a:headEnd/>
              <a:tailEnd/>
            </a:ln>
          </p:spPr>
          <p:txBody>
            <a:bodyPr lIns="0" tIns="0" rIns="0" bIns="0" anchor="ct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algn="ctr" eaLnBrk="1" hangingPunct="1">
                <a:defRPr/>
              </a:pPr>
              <a:r>
                <a:rPr lang="en-US" altLang="zh-CN" sz="2000">
                  <a:latin typeface="+mj-ea"/>
                  <a:ea typeface="+mj-ea"/>
                </a:rPr>
                <a:t>Base1</a:t>
              </a:r>
              <a:r>
                <a:rPr lang="zh-CN" altLang="en-US" sz="2000">
                  <a:latin typeface="+mj-ea"/>
                  <a:ea typeface="+mj-ea"/>
                </a:rPr>
                <a:t>类新增数据成员</a:t>
              </a:r>
            </a:p>
          </p:txBody>
        </p:sp>
        <p:sp>
          <p:nvSpPr>
            <p:cNvPr id="40" name="Text Box 112"/>
            <p:cNvSpPr txBox="1">
              <a:spLocks noChangeArrowheads="1"/>
            </p:cNvSpPr>
            <p:nvPr/>
          </p:nvSpPr>
          <p:spPr bwMode="auto">
            <a:xfrm>
              <a:off x="6880037" y="2924553"/>
              <a:ext cx="1586108" cy="253832"/>
            </a:xfrm>
            <a:prstGeom prst="rect">
              <a:avLst/>
            </a:prstGeom>
            <a:noFill/>
            <a:ln w="9525" algn="ctr">
              <a:solidFill>
                <a:schemeClr val="tx1"/>
              </a:solidFill>
              <a:miter lim="800000"/>
              <a:headEnd/>
              <a:tailEnd/>
            </a:ln>
          </p:spPr>
          <p:txBody>
            <a:bodyPr lIns="0" tIns="0" rIns="0" bIns="0" anchor="ct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algn="ctr" eaLnBrk="1" hangingPunct="1">
                <a:defRPr/>
              </a:pPr>
              <a:r>
                <a:rPr lang="en-US" altLang="zh-CN" sz="2000" dirty="0">
                  <a:latin typeface="+mj-ea"/>
                  <a:ea typeface="+mj-ea"/>
                </a:rPr>
                <a:t>Base0</a:t>
              </a:r>
              <a:r>
                <a:rPr lang="zh-CN" altLang="en-US" sz="2000" dirty="0">
                  <a:latin typeface="+mj-ea"/>
                  <a:ea typeface="+mj-ea"/>
                </a:rPr>
                <a:t>指针</a:t>
              </a:r>
            </a:p>
          </p:txBody>
        </p:sp>
        <p:sp>
          <p:nvSpPr>
            <p:cNvPr id="41" name="Text Box 113"/>
            <p:cNvSpPr txBox="1">
              <a:spLocks noChangeArrowheads="1"/>
            </p:cNvSpPr>
            <p:nvPr/>
          </p:nvSpPr>
          <p:spPr bwMode="auto">
            <a:xfrm>
              <a:off x="6880037" y="3881793"/>
              <a:ext cx="1586108" cy="444523"/>
            </a:xfrm>
            <a:prstGeom prst="rect">
              <a:avLst/>
            </a:prstGeom>
            <a:noFill/>
            <a:ln w="9525" algn="ctr">
              <a:solidFill>
                <a:schemeClr val="tx1"/>
              </a:solidFill>
              <a:miter lim="800000"/>
              <a:headEnd/>
              <a:tailEnd/>
            </a:ln>
          </p:spPr>
          <p:txBody>
            <a:bodyPr lIns="0" tIns="0" rIns="0" bIns="0" anchor="ct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algn="ctr" eaLnBrk="1" hangingPunct="1">
                <a:defRPr/>
              </a:pPr>
              <a:r>
                <a:rPr lang="en-US" altLang="zh-CN" sz="2000">
                  <a:latin typeface="+mj-ea"/>
                  <a:ea typeface="+mj-ea"/>
                </a:rPr>
                <a:t>Base2</a:t>
              </a:r>
              <a:r>
                <a:rPr lang="zh-CN" altLang="en-US" sz="2000">
                  <a:latin typeface="+mj-ea"/>
                  <a:ea typeface="+mj-ea"/>
                </a:rPr>
                <a:t>类新增数据成员</a:t>
              </a:r>
            </a:p>
          </p:txBody>
        </p:sp>
        <p:sp>
          <p:nvSpPr>
            <p:cNvPr id="42" name="Text Box 114"/>
            <p:cNvSpPr txBox="1">
              <a:spLocks noChangeArrowheads="1"/>
            </p:cNvSpPr>
            <p:nvPr/>
          </p:nvSpPr>
          <p:spPr bwMode="auto">
            <a:xfrm>
              <a:off x="6880037" y="3625434"/>
              <a:ext cx="1586108" cy="253833"/>
            </a:xfrm>
            <a:prstGeom prst="rect">
              <a:avLst/>
            </a:prstGeom>
            <a:noFill/>
            <a:ln w="9525" algn="ctr">
              <a:solidFill>
                <a:schemeClr val="tx1"/>
              </a:solidFill>
              <a:miter lim="800000"/>
              <a:headEnd/>
              <a:tailEnd/>
            </a:ln>
          </p:spPr>
          <p:txBody>
            <a:bodyPr lIns="0" tIns="0" rIns="0" bIns="0" anchor="ct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algn="ctr" eaLnBrk="1" hangingPunct="1">
                <a:defRPr/>
              </a:pPr>
              <a:r>
                <a:rPr lang="en-US" altLang="zh-CN" sz="2000">
                  <a:latin typeface="+mj-ea"/>
                  <a:ea typeface="+mj-ea"/>
                </a:rPr>
                <a:t>Base0</a:t>
              </a:r>
              <a:r>
                <a:rPr lang="zh-CN" altLang="en-US" sz="2000">
                  <a:latin typeface="+mj-ea"/>
                  <a:ea typeface="+mj-ea"/>
                </a:rPr>
                <a:t>指针</a:t>
              </a:r>
            </a:p>
          </p:txBody>
        </p:sp>
        <p:cxnSp>
          <p:nvCxnSpPr>
            <p:cNvPr id="63499" name="AutoShape 115"/>
            <p:cNvCxnSpPr>
              <a:cxnSpLocks noChangeShapeType="1"/>
            </p:cNvCxnSpPr>
            <p:nvPr/>
          </p:nvCxnSpPr>
          <p:spPr bwMode="auto">
            <a:xfrm rot="16200000" flipH="1">
              <a:off x="7636388" y="3523830"/>
              <a:ext cx="1297501" cy="362012"/>
            </a:xfrm>
            <a:prstGeom prst="bentConnector4">
              <a:avLst>
                <a:gd name="adj1" fmla="val -60"/>
                <a:gd name="adj2" fmla="val 20835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 name="Text Box 116"/>
            <p:cNvSpPr txBox="1">
              <a:spLocks noChangeArrowheads="1"/>
            </p:cNvSpPr>
            <p:nvPr/>
          </p:nvSpPr>
          <p:spPr bwMode="auto">
            <a:xfrm>
              <a:off x="7188736" y="4822616"/>
              <a:ext cx="988595" cy="233628"/>
            </a:xfrm>
            <a:prstGeom prst="rect">
              <a:avLst/>
            </a:prstGeom>
            <a:noFill/>
            <a:ln>
              <a:noFill/>
            </a:ln>
          </p:spPr>
          <p:txBody>
            <a:bodyPr lIns="0" tIns="0" rIns="0" bIns="0" anchor="ct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algn="ctr" eaLnBrk="1" hangingPunct="1">
                <a:defRPr/>
              </a:pPr>
              <a:r>
                <a:rPr lang="en-US" altLang="zh-CN" sz="2000">
                  <a:latin typeface="+mj-ea"/>
                  <a:ea typeface="+mj-ea"/>
                </a:rPr>
                <a:t>Derived</a:t>
              </a:r>
              <a:r>
                <a:rPr lang="zh-CN" altLang="en-US" sz="2000">
                  <a:latin typeface="+mj-ea"/>
                  <a:ea typeface="+mj-ea"/>
                </a:rPr>
                <a:t>对象</a:t>
              </a:r>
            </a:p>
          </p:txBody>
        </p:sp>
        <p:cxnSp>
          <p:nvCxnSpPr>
            <p:cNvPr id="63501" name="AutoShape 127"/>
            <p:cNvCxnSpPr>
              <a:cxnSpLocks noChangeShapeType="1"/>
            </p:cNvCxnSpPr>
            <p:nvPr/>
          </p:nvCxnSpPr>
          <p:spPr bwMode="auto">
            <a:xfrm rot="10800000" flipH="1" flipV="1">
              <a:off x="8106166" y="3753168"/>
              <a:ext cx="359978" cy="600419"/>
            </a:xfrm>
            <a:prstGeom prst="bentConnector4">
              <a:avLst>
                <a:gd name="adj1" fmla="val 160269"/>
                <a:gd name="adj2" fmla="val 9975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标题 1"/>
          <p:cNvSpPr>
            <a:spLocks noGrp="1"/>
          </p:cNvSpPr>
          <p:nvPr>
            <p:ph type="title"/>
          </p:nvPr>
        </p:nvSpPr>
        <p:spPr>
          <a:xfrm>
            <a:off x="5580906" y="-4886"/>
            <a:ext cx="3744173" cy="864096"/>
          </a:xfrm>
        </p:spPr>
        <p:txBody>
          <a:bodyPr/>
          <a:lstStyle/>
          <a:p>
            <a:pPr eaLnBrk="1" hangingPunct="1">
              <a:defRPr/>
            </a:pPr>
            <a:r>
              <a:rPr lang="zh-CN" altLang="en-US" sz="3200" dirty="0">
                <a:solidFill>
                  <a:schemeClr val="accent3"/>
                </a:solidFill>
                <a:latin typeface="+mj-ea"/>
              </a:rPr>
              <a:t>例</a:t>
            </a:r>
            <a:r>
              <a:rPr lang="en-US" altLang="zh-CN" sz="3200" dirty="0">
                <a:solidFill>
                  <a:schemeClr val="accent3"/>
                </a:solidFill>
                <a:latin typeface="+mj-ea"/>
              </a:rPr>
              <a:t>7-8 </a:t>
            </a:r>
            <a:r>
              <a:rPr lang="zh-CN" altLang="en-US" sz="3200" dirty="0">
                <a:solidFill>
                  <a:schemeClr val="accent3"/>
                </a:solidFill>
                <a:latin typeface="+mj-ea"/>
              </a:rPr>
              <a:t>虚基类举例</a:t>
            </a:r>
            <a:endParaRPr kumimoji="1" lang="zh-CN" altLang="en-US" sz="3200" dirty="0">
              <a:solidFill>
                <a:schemeClr val="accent3"/>
              </a:solidFill>
              <a:latin typeface="+mj-ea"/>
            </a:endParaRPr>
          </a:p>
        </p:txBody>
      </p:sp>
      <p:sp>
        <p:nvSpPr>
          <p:cNvPr id="64516" name="内容占位符 2"/>
          <p:cNvSpPr>
            <a:spLocks noGrp="1"/>
          </p:cNvSpPr>
          <p:nvPr>
            <p:ph idx="1"/>
          </p:nvPr>
        </p:nvSpPr>
        <p:spPr>
          <a:xfrm>
            <a:off x="252314" y="261442"/>
            <a:ext cx="9232404" cy="5521895"/>
          </a:xfrm>
        </p:spPr>
        <p:txBody>
          <a:bodyPr/>
          <a:lstStyle/>
          <a:p>
            <a:pPr marL="477838" indent="-333375" eaLnBrk="1" hangingPunct="1">
              <a:spcBef>
                <a:spcPct val="0"/>
              </a:spcBef>
            </a:pPr>
            <a:r>
              <a:rPr lang="en-US" altLang="zh-CN" sz="2000" dirty="0"/>
              <a:t>#include &lt;iostream&gt;</a:t>
            </a:r>
          </a:p>
          <a:p>
            <a:pPr marL="477838" indent="-333375" eaLnBrk="1" hangingPunct="1">
              <a:spcBef>
                <a:spcPct val="0"/>
              </a:spcBef>
            </a:pPr>
            <a:r>
              <a:rPr lang="en-US" altLang="zh-CN" sz="2000" dirty="0"/>
              <a:t>using namespace std;</a:t>
            </a:r>
          </a:p>
          <a:p>
            <a:pPr marL="477838" indent="-333375" eaLnBrk="1" hangingPunct="1">
              <a:spcBef>
                <a:spcPct val="0"/>
              </a:spcBef>
            </a:pPr>
            <a:r>
              <a:rPr lang="en-US" altLang="zh-CN" sz="2000" dirty="0"/>
              <a:t>class Base0 {</a:t>
            </a:r>
          </a:p>
          <a:p>
            <a:pPr marL="477838" indent="-333375" eaLnBrk="1" hangingPunct="1">
              <a:spcBef>
                <a:spcPct val="0"/>
              </a:spcBef>
            </a:pPr>
            <a:r>
              <a:rPr lang="en-US" altLang="zh-CN" sz="2000" dirty="0"/>
              <a:t>public:</a:t>
            </a:r>
          </a:p>
          <a:p>
            <a:pPr marL="477838" indent="-333375" eaLnBrk="1" hangingPunct="1">
              <a:spcBef>
                <a:spcPct val="0"/>
              </a:spcBef>
            </a:pPr>
            <a:r>
              <a:rPr lang="en-US" altLang="zh-CN" sz="2000" dirty="0"/>
              <a:t>	int var0;</a:t>
            </a:r>
          </a:p>
          <a:p>
            <a:pPr marL="477838" indent="-333375" eaLnBrk="1" hangingPunct="1">
              <a:spcBef>
                <a:spcPct val="0"/>
              </a:spcBef>
            </a:pPr>
            <a:r>
              <a:rPr lang="en-US" altLang="zh-CN" sz="2000" dirty="0"/>
              <a:t>	void fun0() { </a:t>
            </a:r>
            <a:r>
              <a:rPr lang="en-US" altLang="zh-CN" sz="2000" dirty="0" err="1"/>
              <a:t>cout</a:t>
            </a:r>
            <a:r>
              <a:rPr lang="en-US" altLang="zh-CN" sz="2000" dirty="0"/>
              <a:t> &lt;&lt; "Member of Base0" &lt;&lt; </a:t>
            </a:r>
            <a:r>
              <a:rPr lang="en-US" altLang="zh-CN" sz="2000" dirty="0" err="1"/>
              <a:t>endl</a:t>
            </a:r>
            <a:r>
              <a:rPr lang="en-US" altLang="zh-CN" sz="2000" dirty="0"/>
              <a:t>; }</a:t>
            </a:r>
          </a:p>
          <a:p>
            <a:pPr marL="477838" indent="-333375" eaLnBrk="1" hangingPunct="1">
              <a:spcBef>
                <a:spcPct val="0"/>
              </a:spcBef>
            </a:pPr>
            <a:r>
              <a:rPr lang="en-US" altLang="zh-CN" sz="2000" dirty="0"/>
              <a:t>};</a:t>
            </a:r>
          </a:p>
          <a:p>
            <a:pPr marL="477838" indent="-333375" eaLnBrk="1" hangingPunct="1">
              <a:spcBef>
                <a:spcPct val="0"/>
              </a:spcBef>
            </a:pPr>
            <a:r>
              <a:rPr lang="en-US" altLang="zh-CN" sz="2000" dirty="0"/>
              <a:t>class Base1: </a:t>
            </a:r>
            <a:r>
              <a:rPr lang="en-US" altLang="zh-CN" sz="2000" dirty="0">
                <a:solidFill>
                  <a:srgbClr val="0070C0"/>
                </a:solidFill>
              </a:rPr>
              <a:t>virtual</a:t>
            </a:r>
            <a:r>
              <a:rPr lang="en-US" altLang="zh-CN" sz="2000" dirty="0"/>
              <a:t> public Base0 {</a:t>
            </a:r>
          </a:p>
          <a:p>
            <a:pPr marL="477838" indent="-333375" eaLnBrk="1" hangingPunct="1">
              <a:spcBef>
                <a:spcPct val="0"/>
              </a:spcBef>
            </a:pPr>
            <a:r>
              <a:rPr lang="en-US" altLang="zh-CN" sz="2000" dirty="0"/>
              <a:t>public:	</a:t>
            </a:r>
            <a:endParaRPr lang="zh-CN" altLang="en-US" sz="2000" dirty="0"/>
          </a:p>
          <a:p>
            <a:pPr marL="477838" indent="-333375" eaLnBrk="1" hangingPunct="1">
              <a:spcBef>
                <a:spcPct val="0"/>
              </a:spcBef>
            </a:pPr>
            <a:r>
              <a:rPr lang="zh-CN" altLang="en-US" sz="2000" dirty="0"/>
              <a:t>	</a:t>
            </a:r>
            <a:r>
              <a:rPr lang="en-US" altLang="zh-CN" sz="2000" dirty="0"/>
              <a:t>int var1;</a:t>
            </a:r>
          </a:p>
          <a:p>
            <a:pPr marL="477838" indent="-333375" eaLnBrk="1" hangingPunct="1">
              <a:spcBef>
                <a:spcPct val="0"/>
              </a:spcBef>
            </a:pPr>
            <a:r>
              <a:rPr lang="en-US" altLang="zh-CN" sz="2000" dirty="0"/>
              <a:t>};</a:t>
            </a:r>
          </a:p>
          <a:p>
            <a:pPr marL="477838" indent="-333375" eaLnBrk="1" hangingPunct="1">
              <a:spcBef>
                <a:spcPct val="0"/>
              </a:spcBef>
            </a:pPr>
            <a:r>
              <a:rPr lang="en-US" altLang="zh-CN" sz="2000" dirty="0"/>
              <a:t>class Base2: </a:t>
            </a:r>
            <a:r>
              <a:rPr lang="en-US" altLang="zh-CN" sz="2000" dirty="0">
                <a:solidFill>
                  <a:srgbClr val="0070C0"/>
                </a:solidFill>
              </a:rPr>
              <a:t>virtual</a:t>
            </a:r>
            <a:r>
              <a:rPr lang="en-US" altLang="zh-CN" sz="2000" dirty="0"/>
              <a:t> public Base0 {</a:t>
            </a:r>
          </a:p>
          <a:p>
            <a:pPr marL="477838" indent="-333375" eaLnBrk="1" hangingPunct="1">
              <a:spcBef>
                <a:spcPct val="0"/>
              </a:spcBef>
            </a:pPr>
            <a:r>
              <a:rPr lang="en-US" altLang="zh-CN" sz="2000" dirty="0"/>
              <a:t>public:	</a:t>
            </a:r>
            <a:endParaRPr lang="zh-CN" altLang="en-US" sz="2000" dirty="0"/>
          </a:p>
          <a:p>
            <a:pPr marL="477838" indent="-333375" eaLnBrk="1" hangingPunct="1">
              <a:spcBef>
                <a:spcPct val="0"/>
              </a:spcBef>
            </a:pPr>
            <a:r>
              <a:rPr lang="zh-CN" altLang="en-US" sz="2000" dirty="0"/>
              <a:t>	</a:t>
            </a:r>
            <a:r>
              <a:rPr lang="en-US" altLang="zh-CN" sz="2000" dirty="0"/>
              <a:t>int var2;</a:t>
            </a:r>
          </a:p>
          <a:p>
            <a:pPr marL="477838" indent="-333375" eaLnBrk="1" hangingPunct="1">
              <a:spcBef>
                <a:spcPct val="0"/>
              </a:spcBef>
            </a:pPr>
            <a:r>
              <a:rPr lang="en-US" altLang="zh-CN" sz="2000" dirty="0"/>
              <a:t>};</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标题 1"/>
          <p:cNvSpPr>
            <a:spLocks noGrp="1"/>
          </p:cNvSpPr>
          <p:nvPr>
            <p:ph type="title"/>
          </p:nvPr>
        </p:nvSpPr>
        <p:spPr>
          <a:xfrm>
            <a:off x="5580906" y="-98598"/>
            <a:ext cx="3744416" cy="864096"/>
          </a:xfrm>
        </p:spPr>
        <p:txBody>
          <a:bodyPr/>
          <a:lstStyle/>
          <a:p>
            <a:pPr eaLnBrk="1" hangingPunct="1">
              <a:defRPr/>
            </a:pPr>
            <a:r>
              <a:rPr lang="zh-CN" altLang="en-US" sz="3200" dirty="0">
                <a:solidFill>
                  <a:schemeClr val="accent3"/>
                </a:solidFill>
                <a:latin typeface="+mj-ea"/>
              </a:rPr>
              <a:t>例</a:t>
            </a:r>
            <a:r>
              <a:rPr lang="en-US" altLang="zh-CN" sz="3200" dirty="0">
                <a:solidFill>
                  <a:schemeClr val="accent3"/>
                </a:solidFill>
                <a:latin typeface="+mj-ea"/>
              </a:rPr>
              <a:t>7-8 </a:t>
            </a:r>
            <a:r>
              <a:rPr lang="zh-CN" altLang="en-US" sz="3200" dirty="0">
                <a:solidFill>
                  <a:schemeClr val="accent3"/>
                </a:solidFill>
                <a:latin typeface="+mj-ea"/>
              </a:rPr>
              <a:t>虚基类举例</a:t>
            </a:r>
            <a:endParaRPr kumimoji="1" lang="zh-CN" altLang="en-US" sz="3200" dirty="0">
              <a:solidFill>
                <a:schemeClr val="accent3"/>
              </a:solidFill>
              <a:latin typeface="+mj-ea"/>
            </a:endParaRPr>
          </a:p>
        </p:txBody>
      </p:sp>
      <p:sp>
        <p:nvSpPr>
          <p:cNvPr id="65540" name="内容占位符 2"/>
          <p:cNvSpPr>
            <a:spLocks noGrp="1"/>
          </p:cNvSpPr>
          <p:nvPr>
            <p:ph idx="1"/>
          </p:nvPr>
        </p:nvSpPr>
        <p:spPr>
          <a:xfrm>
            <a:off x="0" y="8681"/>
            <a:ext cx="9232404" cy="5521895"/>
          </a:xfrm>
        </p:spPr>
        <p:txBody>
          <a:bodyPr/>
          <a:lstStyle/>
          <a:p>
            <a:pPr marL="477838" indent="-333375" eaLnBrk="1" hangingPunct="1">
              <a:lnSpc>
                <a:spcPct val="130000"/>
              </a:lnSpc>
              <a:spcBef>
                <a:spcPct val="0"/>
              </a:spcBef>
            </a:pPr>
            <a:r>
              <a:rPr lang="en-US" altLang="zh-CN" sz="2000" dirty="0"/>
              <a:t>class Derived: public Base1, public Base2 {</a:t>
            </a:r>
          </a:p>
          <a:p>
            <a:pPr marL="477838" indent="-333375" eaLnBrk="1" hangingPunct="1">
              <a:lnSpc>
                <a:spcPct val="130000"/>
              </a:lnSpc>
              <a:spcBef>
                <a:spcPct val="0"/>
              </a:spcBef>
            </a:pPr>
            <a:r>
              <a:rPr lang="en-US" altLang="zh-CN" sz="2000" dirty="0"/>
              <a:t>//</a:t>
            </a:r>
            <a:r>
              <a:rPr lang="zh-CN" altLang="en-US" sz="2000" dirty="0"/>
              <a:t>定义派生类</a:t>
            </a:r>
            <a:r>
              <a:rPr lang="en-US" altLang="zh-CN" sz="2000" dirty="0"/>
              <a:t>Derived </a:t>
            </a:r>
          </a:p>
          <a:p>
            <a:pPr marL="477838" indent="-333375" eaLnBrk="1" hangingPunct="1">
              <a:lnSpc>
                <a:spcPct val="130000"/>
              </a:lnSpc>
              <a:spcBef>
                <a:spcPct val="0"/>
              </a:spcBef>
            </a:pPr>
            <a:r>
              <a:rPr lang="en-US" altLang="zh-CN" sz="2000" dirty="0"/>
              <a:t>public:	</a:t>
            </a:r>
            <a:endParaRPr lang="zh-CN" altLang="en-US" sz="2000" dirty="0"/>
          </a:p>
          <a:p>
            <a:pPr marL="477838" indent="-333375" eaLnBrk="1" hangingPunct="1">
              <a:lnSpc>
                <a:spcPct val="130000"/>
              </a:lnSpc>
              <a:spcBef>
                <a:spcPct val="0"/>
              </a:spcBef>
            </a:pPr>
            <a:r>
              <a:rPr lang="zh-CN" altLang="en-US" sz="2000" dirty="0"/>
              <a:t>	</a:t>
            </a:r>
            <a:r>
              <a:rPr lang="en-US" altLang="zh-CN" sz="2000" dirty="0"/>
              <a:t>int var;</a:t>
            </a:r>
          </a:p>
          <a:p>
            <a:pPr marL="477838" indent="-333375" eaLnBrk="1" hangingPunct="1">
              <a:lnSpc>
                <a:spcPct val="130000"/>
              </a:lnSpc>
              <a:spcBef>
                <a:spcPct val="0"/>
              </a:spcBef>
            </a:pPr>
            <a:r>
              <a:rPr lang="en-US" altLang="zh-CN" sz="2000" dirty="0"/>
              <a:t>	void fun() {</a:t>
            </a:r>
          </a:p>
          <a:p>
            <a:pPr marL="477838" indent="-333375" eaLnBrk="1" hangingPunct="1">
              <a:lnSpc>
                <a:spcPct val="130000"/>
              </a:lnSpc>
              <a:spcBef>
                <a:spcPct val="0"/>
              </a:spcBef>
            </a:pPr>
            <a:r>
              <a:rPr lang="en-US" altLang="zh-CN" sz="2000" dirty="0"/>
              <a:t>		</a:t>
            </a:r>
            <a:r>
              <a:rPr lang="en-US" altLang="zh-CN" sz="2000" dirty="0" err="1"/>
              <a:t>cout</a:t>
            </a:r>
            <a:r>
              <a:rPr lang="en-US" altLang="zh-CN" sz="2000" dirty="0"/>
              <a:t> &lt;&lt; "Member of Derived" &lt;&lt; </a:t>
            </a:r>
            <a:r>
              <a:rPr lang="en-US" altLang="zh-CN" sz="2000" dirty="0" err="1"/>
              <a:t>endl</a:t>
            </a:r>
            <a:r>
              <a:rPr lang="en-US" altLang="zh-CN" sz="2000" dirty="0"/>
              <a:t>;</a:t>
            </a:r>
          </a:p>
          <a:p>
            <a:pPr marL="477838" indent="-333375" eaLnBrk="1" hangingPunct="1">
              <a:lnSpc>
                <a:spcPct val="130000"/>
              </a:lnSpc>
              <a:spcBef>
                <a:spcPct val="0"/>
              </a:spcBef>
            </a:pPr>
            <a:r>
              <a:rPr lang="en-US" altLang="zh-CN" sz="2000" dirty="0"/>
              <a:t>	}</a:t>
            </a:r>
          </a:p>
          <a:p>
            <a:pPr marL="477838" indent="-333375" eaLnBrk="1" hangingPunct="1">
              <a:lnSpc>
                <a:spcPct val="130000"/>
              </a:lnSpc>
              <a:spcBef>
                <a:spcPct val="0"/>
              </a:spcBef>
            </a:pPr>
            <a:r>
              <a:rPr lang="en-US" altLang="zh-CN" sz="2000" dirty="0"/>
              <a:t>};</a:t>
            </a:r>
          </a:p>
          <a:p>
            <a:pPr marL="477838" indent="-333375" eaLnBrk="1" hangingPunct="1">
              <a:lnSpc>
                <a:spcPct val="130000"/>
              </a:lnSpc>
              <a:spcBef>
                <a:spcPct val="0"/>
              </a:spcBef>
            </a:pPr>
            <a:r>
              <a:rPr lang="en-US" altLang="zh-CN" sz="2000" dirty="0"/>
              <a:t>int main() {	</a:t>
            </a:r>
            <a:endParaRPr lang="zh-CN" altLang="en-US" sz="2000" dirty="0"/>
          </a:p>
          <a:p>
            <a:pPr marL="477838" indent="-333375" eaLnBrk="1" hangingPunct="1">
              <a:lnSpc>
                <a:spcPct val="130000"/>
              </a:lnSpc>
              <a:spcBef>
                <a:spcPct val="0"/>
              </a:spcBef>
            </a:pPr>
            <a:r>
              <a:rPr lang="zh-CN" altLang="en-US" sz="2000" dirty="0"/>
              <a:t>	</a:t>
            </a:r>
            <a:r>
              <a:rPr lang="en-US" altLang="zh-CN" sz="2000" dirty="0"/>
              <a:t>Derived d;</a:t>
            </a:r>
          </a:p>
          <a:p>
            <a:pPr marL="477838" indent="-333375" eaLnBrk="1" hangingPunct="1">
              <a:lnSpc>
                <a:spcPct val="130000"/>
              </a:lnSpc>
              <a:spcBef>
                <a:spcPct val="0"/>
              </a:spcBef>
            </a:pPr>
            <a:r>
              <a:rPr lang="en-US" altLang="zh-CN" sz="2000" dirty="0"/>
              <a:t>	d.var0 = 2; //</a:t>
            </a:r>
            <a:r>
              <a:rPr lang="zh-CN" altLang="en-US" sz="2000" dirty="0"/>
              <a:t>直接访问虚基类的数据成员</a:t>
            </a:r>
          </a:p>
          <a:p>
            <a:pPr marL="477838" indent="-333375" eaLnBrk="1" hangingPunct="1">
              <a:lnSpc>
                <a:spcPct val="130000"/>
              </a:lnSpc>
              <a:spcBef>
                <a:spcPct val="0"/>
              </a:spcBef>
            </a:pPr>
            <a:r>
              <a:rPr lang="zh-CN" altLang="en-US" sz="2000" dirty="0"/>
              <a:t>	</a:t>
            </a:r>
            <a:r>
              <a:rPr lang="en-US" altLang="zh-CN" sz="2000" dirty="0"/>
              <a:t>d.fun0();	  //</a:t>
            </a:r>
            <a:r>
              <a:rPr lang="zh-CN" altLang="en-US" sz="2000" dirty="0"/>
              <a:t>直接访问虚基类的函数成员</a:t>
            </a:r>
          </a:p>
          <a:p>
            <a:pPr marL="477838" indent="-333375" eaLnBrk="1" hangingPunct="1">
              <a:lnSpc>
                <a:spcPct val="130000"/>
              </a:lnSpc>
              <a:spcBef>
                <a:spcPct val="0"/>
              </a:spcBef>
            </a:pPr>
            <a:r>
              <a:rPr lang="zh-CN" altLang="en-US" sz="2000" dirty="0"/>
              <a:t>	</a:t>
            </a:r>
            <a:r>
              <a:rPr lang="en-US" altLang="zh-CN" sz="2000" dirty="0"/>
              <a:t>return 0;</a:t>
            </a:r>
          </a:p>
          <a:p>
            <a:pPr marL="477838" indent="-333375" eaLnBrk="1" hangingPunct="1">
              <a:lnSpc>
                <a:spcPct val="130000"/>
              </a:lnSpc>
              <a:spcBef>
                <a:spcPct val="0"/>
              </a:spcBef>
            </a:pPr>
            <a:r>
              <a:rPr lang="en-US" altLang="zh-CN" sz="2000" dirty="0"/>
              <a:t>}</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324322" y="-26590"/>
            <a:ext cx="8231267" cy="1066800"/>
          </a:xfrm>
        </p:spPr>
        <p:txBody>
          <a:bodyPr/>
          <a:lstStyle/>
          <a:p>
            <a:r>
              <a:rPr lang="zh-CN" altLang="en-US" dirty="0"/>
              <a:t>虚基类及其派生类构造函数</a:t>
            </a:r>
          </a:p>
        </p:txBody>
      </p:sp>
      <p:sp>
        <p:nvSpPr>
          <p:cNvPr id="69635" name="内容占位符 2"/>
          <p:cNvSpPr>
            <a:spLocks noGrp="1"/>
          </p:cNvSpPr>
          <p:nvPr>
            <p:ph idx="1"/>
          </p:nvPr>
        </p:nvSpPr>
        <p:spPr>
          <a:xfrm>
            <a:off x="157951" y="981522"/>
            <a:ext cx="8663315" cy="4513783"/>
          </a:xfrm>
        </p:spPr>
        <p:txBody>
          <a:bodyPr/>
          <a:lstStyle/>
          <a:p>
            <a:pPr>
              <a:lnSpc>
                <a:spcPct val="130000"/>
              </a:lnSpc>
            </a:pPr>
            <a:r>
              <a:rPr lang="zh-CN" altLang="en-US" sz="2300" dirty="0"/>
              <a:t>建立对象时所指定的类称为</a:t>
            </a:r>
            <a:r>
              <a:rPr lang="zh-CN" altLang="en-US" sz="2300" dirty="0">
                <a:solidFill>
                  <a:srgbClr val="FF0000"/>
                </a:solidFill>
              </a:rPr>
              <a:t>最远派生类</a:t>
            </a:r>
            <a:r>
              <a:rPr lang="zh-CN" altLang="en-US" sz="2300" dirty="0"/>
              <a:t>。</a:t>
            </a:r>
            <a:endParaRPr lang="en-US" altLang="zh-CN" sz="2300" dirty="0"/>
          </a:p>
          <a:p>
            <a:pPr>
              <a:lnSpc>
                <a:spcPct val="130000"/>
              </a:lnSpc>
            </a:pPr>
            <a:r>
              <a:rPr lang="zh-CN" altLang="en-US" sz="2300" dirty="0"/>
              <a:t>虚基类的成员是由最远派生类的构造函数通过调用虚基类的构造函数进行初始化的。</a:t>
            </a:r>
            <a:endParaRPr lang="en-US" altLang="zh-CN" sz="2300" dirty="0"/>
          </a:p>
          <a:p>
            <a:pPr>
              <a:lnSpc>
                <a:spcPct val="130000"/>
              </a:lnSpc>
            </a:pPr>
            <a:r>
              <a:rPr lang="zh-CN" altLang="en-US" sz="2300" dirty="0"/>
              <a:t>在整个继承结构中，直接或间接继承虚基类的所有派生类，都</a:t>
            </a:r>
            <a:r>
              <a:rPr lang="zh-CN" altLang="en-US" sz="2300" u="sng" dirty="0"/>
              <a:t>必须在构造函数的成员初始化表中为虚基类的构造函数列出参数</a:t>
            </a:r>
            <a:r>
              <a:rPr lang="zh-CN" altLang="en-US" sz="2300" dirty="0"/>
              <a:t>。如果未列出，则表示调用该虚基类的默认构造函数。</a:t>
            </a:r>
            <a:endParaRPr lang="en-US" altLang="zh-CN" sz="2300" dirty="0"/>
          </a:p>
          <a:p>
            <a:pPr>
              <a:lnSpc>
                <a:spcPct val="130000"/>
              </a:lnSpc>
            </a:pPr>
            <a:r>
              <a:rPr lang="zh-CN" altLang="en-US" sz="2300" dirty="0"/>
              <a:t>在建立对象时，</a:t>
            </a:r>
            <a:r>
              <a:rPr lang="zh-CN" altLang="en-US" sz="2300" u="sng" dirty="0"/>
              <a:t>只有最远派生类的构造函数调用虚基类的构造函</a:t>
            </a:r>
            <a:r>
              <a:rPr lang="zh-CN" altLang="en-US" sz="2300" dirty="0"/>
              <a:t>数，其他类对虚基类构造函数的调用被忽略。</a:t>
            </a:r>
            <a:endParaRPr lang="en-US" altLang="zh-CN" sz="2300" dirty="0"/>
          </a:p>
          <a:p>
            <a:pPr>
              <a:lnSpc>
                <a:spcPct val="130000"/>
              </a:lnSpc>
            </a:pPr>
            <a:r>
              <a:rPr lang="zh-CN" altLang="en-US" sz="2300" dirty="0"/>
              <a:t>虚基类的构造函数先执行。</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63</a:t>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标题 1"/>
          <p:cNvSpPr>
            <a:spLocks noGrp="1"/>
          </p:cNvSpPr>
          <p:nvPr>
            <p:ph type="title"/>
          </p:nvPr>
        </p:nvSpPr>
        <p:spPr>
          <a:xfrm>
            <a:off x="4284762" y="45419"/>
            <a:ext cx="4968309" cy="864096"/>
          </a:xfrm>
        </p:spPr>
        <p:txBody>
          <a:bodyPr/>
          <a:lstStyle/>
          <a:p>
            <a:pPr eaLnBrk="1" hangingPunct="1"/>
            <a:r>
              <a:rPr lang="zh-CN" altLang="en-US" sz="3000" dirty="0">
                <a:solidFill>
                  <a:schemeClr val="accent3"/>
                </a:solidFill>
              </a:rPr>
              <a:t>有虚基类时的构造函数举例</a:t>
            </a:r>
            <a:endParaRPr kumimoji="1" lang="zh-CN" altLang="en-US" sz="3000" dirty="0">
              <a:solidFill>
                <a:schemeClr val="accent3"/>
              </a:solidFill>
            </a:endParaRPr>
          </a:p>
        </p:txBody>
      </p:sp>
      <p:sp>
        <p:nvSpPr>
          <p:cNvPr id="67588" name="内容占位符 2"/>
          <p:cNvSpPr>
            <a:spLocks noGrp="1"/>
          </p:cNvSpPr>
          <p:nvPr>
            <p:ph idx="1"/>
          </p:nvPr>
        </p:nvSpPr>
        <p:spPr>
          <a:xfrm>
            <a:off x="20667" y="51167"/>
            <a:ext cx="9232404" cy="5665911"/>
          </a:xfrm>
        </p:spPr>
        <p:txBody>
          <a:bodyPr/>
          <a:lstStyle/>
          <a:p>
            <a:pPr marL="477838" indent="-333375" eaLnBrk="1" hangingPunct="1">
              <a:spcBef>
                <a:spcPct val="0"/>
              </a:spcBef>
            </a:pPr>
            <a:r>
              <a:rPr lang="en-US" altLang="zh-CN" sz="2000" dirty="0"/>
              <a:t>#include &lt;iostream&gt;</a:t>
            </a:r>
          </a:p>
          <a:p>
            <a:pPr marL="477838" indent="-333375" eaLnBrk="1" hangingPunct="1">
              <a:spcBef>
                <a:spcPct val="0"/>
              </a:spcBef>
            </a:pPr>
            <a:r>
              <a:rPr lang="en-US" altLang="zh-CN" sz="2000" dirty="0"/>
              <a:t>using namespace std;</a:t>
            </a:r>
          </a:p>
          <a:p>
            <a:pPr marL="477838" indent="-333375" eaLnBrk="1" hangingPunct="1">
              <a:spcBef>
                <a:spcPct val="0"/>
              </a:spcBef>
            </a:pPr>
            <a:endParaRPr lang="en-US" altLang="zh-CN" sz="2000" dirty="0"/>
          </a:p>
          <a:p>
            <a:pPr marL="477838" indent="-333375" eaLnBrk="1" hangingPunct="1">
              <a:spcBef>
                <a:spcPct val="0"/>
              </a:spcBef>
            </a:pPr>
            <a:r>
              <a:rPr lang="en-US" altLang="zh-CN" sz="2000" dirty="0"/>
              <a:t>class Base0 {	</a:t>
            </a:r>
          </a:p>
          <a:p>
            <a:pPr marL="477838" indent="-333375" eaLnBrk="1" hangingPunct="1">
              <a:spcBef>
                <a:spcPct val="0"/>
              </a:spcBef>
            </a:pPr>
            <a:r>
              <a:rPr lang="en-US" altLang="zh-CN" sz="2000" dirty="0"/>
              <a:t>public:</a:t>
            </a:r>
          </a:p>
          <a:p>
            <a:pPr marL="477838" indent="-333375" eaLnBrk="1" hangingPunct="1">
              <a:spcBef>
                <a:spcPct val="0"/>
              </a:spcBef>
            </a:pPr>
            <a:r>
              <a:rPr lang="en-US" altLang="zh-CN" sz="2000" dirty="0"/>
              <a:t>	Base0(int var) : var0(var) { }</a:t>
            </a:r>
          </a:p>
          <a:p>
            <a:pPr marL="477838" indent="-333375" eaLnBrk="1" hangingPunct="1">
              <a:spcBef>
                <a:spcPct val="0"/>
              </a:spcBef>
            </a:pPr>
            <a:r>
              <a:rPr lang="en-US" altLang="zh-CN" sz="2000" dirty="0"/>
              <a:t>	int var0;</a:t>
            </a:r>
          </a:p>
          <a:p>
            <a:pPr marL="477838" indent="-333375" eaLnBrk="1" hangingPunct="1">
              <a:spcBef>
                <a:spcPct val="0"/>
              </a:spcBef>
            </a:pPr>
            <a:r>
              <a:rPr lang="en-US" altLang="zh-CN" sz="2000" dirty="0"/>
              <a:t>	void fun0() { </a:t>
            </a:r>
            <a:r>
              <a:rPr lang="en-US" altLang="zh-CN" sz="2000" dirty="0" err="1"/>
              <a:t>cout</a:t>
            </a:r>
            <a:r>
              <a:rPr lang="en-US" altLang="zh-CN" sz="2000" dirty="0"/>
              <a:t> &lt;&lt; "Member of Base0" &lt;&lt; </a:t>
            </a:r>
            <a:r>
              <a:rPr lang="en-US" altLang="zh-CN" sz="2000" dirty="0" err="1"/>
              <a:t>endl</a:t>
            </a:r>
            <a:r>
              <a:rPr lang="en-US" altLang="zh-CN" sz="2000" dirty="0"/>
              <a:t>; }</a:t>
            </a:r>
          </a:p>
          <a:p>
            <a:pPr marL="477838" indent="-333375" eaLnBrk="1" hangingPunct="1">
              <a:spcBef>
                <a:spcPct val="0"/>
              </a:spcBef>
            </a:pPr>
            <a:r>
              <a:rPr lang="en-US" altLang="zh-CN" sz="2000" dirty="0"/>
              <a:t>};</a:t>
            </a:r>
          </a:p>
          <a:p>
            <a:pPr marL="477838" indent="-333375" eaLnBrk="1" hangingPunct="1">
              <a:spcBef>
                <a:spcPct val="0"/>
              </a:spcBef>
            </a:pPr>
            <a:r>
              <a:rPr lang="en-US" altLang="zh-CN" sz="2000" dirty="0"/>
              <a:t>class Base1: virtual public Base0 {</a:t>
            </a:r>
          </a:p>
          <a:p>
            <a:pPr marL="477838" indent="-333375" eaLnBrk="1" hangingPunct="1">
              <a:spcBef>
                <a:spcPct val="0"/>
              </a:spcBef>
            </a:pPr>
            <a:r>
              <a:rPr lang="en-US" altLang="zh-CN" sz="2000" dirty="0"/>
              <a:t>public:	</a:t>
            </a:r>
            <a:endParaRPr lang="zh-CN" altLang="en-US" sz="2000" dirty="0"/>
          </a:p>
          <a:p>
            <a:pPr marL="477838" indent="-333375" eaLnBrk="1" hangingPunct="1">
              <a:spcBef>
                <a:spcPct val="0"/>
              </a:spcBef>
            </a:pPr>
            <a:r>
              <a:rPr lang="zh-CN" altLang="en-US" sz="2000" dirty="0"/>
              <a:t>	</a:t>
            </a:r>
            <a:r>
              <a:rPr lang="en-US" altLang="zh-CN" sz="2000" dirty="0"/>
              <a:t>Base1(int var) : </a:t>
            </a:r>
            <a:r>
              <a:rPr lang="en-US" altLang="zh-CN" sz="2000" dirty="0">
                <a:solidFill>
                  <a:srgbClr val="0070C0"/>
                </a:solidFill>
              </a:rPr>
              <a:t>Base0(var)</a:t>
            </a:r>
            <a:r>
              <a:rPr lang="en-US" altLang="zh-CN" sz="2000" dirty="0"/>
              <a:t> { }</a:t>
            </a:r>
          </a:p>
          <a:p>
            <a:pPr marL="477838" indent="-333375" eaLnBrk="1" hangingPunct="1">
              <a:spcBef>
                <a:spcPct val="0"/>
              </a:spcBef>
            </a:pPr>
            <a:r>
              <a:rPr lang="en-US" altLang="zh-CN" sz="2000" dirty="0"/>
              <a:t>	int var1;</a:t>
            </a:r>
          </a:p>
          <a:p>
            <a:pPr marL="477838" indent="-333375" eaLnBrk="1" hangingPunct="1">
              <a:spcBef>
                <a:spcPct val="0"/>
              </a:spcBef>
            </a:pPr>
            <a:r>
              <a:rPr lang="en-US" altLang="zh-CN" sz="2000" dirty="0"/>
              <a:t>};</a:t>
            </a:r>
          </a:p>
          <a:p>
            <a:pPr marL="477838" indent="-333375" eaLnBrk="1" hangingPunct="1">
              <a:spcBef>
                <a:spcPct val="0"/>
              </a:spcBef>
            </a:pPr>
            <a:r>
              <a:rPr lang="en-US" altLang="zh-CN" sz="2000" dirty="0"/>
              <a:t>class Base2: virtual public Base0 {	</a:t>
            </a:r>
          </a:p>
          <a:p>
            <a:pPr marL="477838" indent="-333375" eaLnBrk="1" hangingPunct="1">
              <a:spcBef>
                <a:spcPct val="0"/>
              </a:spcBef>
            </a:pPr>
            <a:r>
              <a:rPr lang="en-US" altLang="zh-CN" sz="2000" dirty="0"/>
              <a:t>public:</a:t>
            </a:r>
            <a:endParaRPr lang="zh-CN" altLang="en-US" sz="2000" dirty="0"/>
          </a:p>
          <a:p>
            <a:pPr marL="477838" indent="-333375" eaLnBrk="1" hangingPunct="1">
              <a:spcBef>
                <a:spcPct val="0"/>
              </a:spcBef>
            </a:pPr>
            <a:r>
              <a:rPr lang="zh-CN" altLang="en-US" sz="2000" dirty="0"/>
              <a:t>	</a:t>
            </a:r>
            <a:r>
              <a:rPr lang="en-US" altLang="zh-CN" sz="2000" dirty="0"/>
              <a:t>Base2(int var) : </a:t>
            </a:r>
            <a:r>
              <a:rPr lang="en-US" altLang="zh-CN" sz="2000" dirty="0">
                <a:solidFill>
                  <a:srgbClr val="0070C0"/>
                </a:solidFill>
              </a:rPr>
              <a:t>Base0(var)</a:t>
            </a:r>
            <a:r>
              <a:rPr lang="en-US" altLang="zh-CN" sz="2000" dirty="0"/>
              <a:t> { }</a:t>
            </a:r>
          </a:p>
          <a:p>
            <a:pPr marL="477838" indent="-333375" eaLnBrk="1" hangingPunct="1">
              <a:spcBef>
                <a:spcPct val="0"/>
              </a:spcBef>
            </a:pPr>
            <a:r>
              <a:rPr lang="en-US" altLang="zh-CN" sz="2000" dirty="0"/>
              <a:t>	int var2;</a:t>
            </a:r>
          </a:p>
          <a:p>
            <a:pPr marL="477838" indent="-333375" eaLnBrk="1" hangingPunct="1">
              <a:spcBef>
                <a:spcPct val="0"/>
              </a:spcBef>
            </a:pPr>
            <a:r>
              <a:rPr lang="en-US" altLang="zh-CN" sz="2000" dirty="0"/>
              <a:t>};</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标题 1"/>
          <p:cNvSpPr>
            <a:spLocks noGrp="1"/>
          </p:cNvSpPr>
          <p:nvPr>
            <p:ph type="title"/>
          </p:nvPr>
        </p:nvSpPr>
        <p:spPr>
          <a:xfrm>
            <a:off x="4068738" y="-10633"/>
            <a:ext cx="5184333" cy="864096"/>
          </a:xfrm>
        </p:spPr>
        <p:txBody>
          <a:bodyPr/>
          <a:lstStyle/>
          <a:p>
            <a:pPr eaLnBrk="1" hangingPunct="1"/>
            <a:r>
              <a:rPr lang="zh-CN" altLang="en-US" sz="3200" dirty="0">
                <a:solidFill>
                  <a:schemeClr val="accent3"/>
                </a:solidFill>
              </a:rPr>
              <a:t>有虚基类时的构造函数举例</a:t>
            </a:r>
            <a:endParaRPr kumimoji="1" lang="zh-CN" altLang="en-US" sz="3200" dirty="0">
              <a:solidFill>
                <a:schemeClr val="accent3"/>
              </a:solidFill>
            </a:endParaRPr>
          </a:p>
        </p:txBody>
      </p:sp>
      <p:sp>
        <p:nvSpPr>
          <p:cNvPr id="68612" name="内容占位符 2"/>
          <p:cNvSpPr>
            <a:spLocks noGrp="1"/>
          </p:cNvSpPr>
          <p:nvPr>
            <p:ph idx="1"/>
          </p:nvPr>
        </p:nvSpPr>
        <p:spPr>
          <a:xfrm>
            <a:off x="20667" y="668846"/>
            <a:ext cx="9232404" cy="5521895"/>
          </a:xfrm>
        </p:spPr>
        <p:txBody>
          <a:bodyPr/>
          <a:lstStyle/>
          <a:p>
            <a:pPr marL="477838" indent="-333375" eaLnBrk="1" hangingPunct="1">
              <a:lnSpc>
                <a:spcPct val="120000"/>
              </a:lnSpc>
              <a:spcBef>
                <a:spcPct val="0"/>
              </a:spcBef>
            </a:pPr>
            <a:r>
              <a:rPr lang="en-US" altLang="zh-CN" sz="2000" dirty="0"/>
              <a:t>class Derived: public Base1, public Base2 {</a:t>
            </a:r>
          </a:p>
          <a:p>
            <a:pPr marL="477838" indent="-333375" eaLnBrk="1" hangingPunct="1">
              <a:lnSpc>
                <a:spcPct val="120000"/>
              </a:lnSpc>
              <a:spcBef>
                <a:spcPct val="0"/>
              </a:spcBef>
            </a:pPr>
            <a:r>
              <a:rPr lang="en-US" altLang="zh-CN" sz="2000" dirty="0"/>
              <a:t>public:</a:t>
            </a:r>
            <a:endParaRPr lang="zh-CN" altLang="en-US" sz="2000" dirty="0"/>
          </a:p>
          <a:p>
            <a:pPr marL="477838" indent="-333375" eaLnBrk="1" hangingPunct="1">
              <a:lnSpc>
                <a:spcPct val="120000"/>
              </a:lnSpc>
              <a:spcBef>
                <a:spcPct val="0"/>
              </a:spcBef>
            </a:pPr>
            <a:r>
              <a:rPr lang="zh-CN" altLang="en-US" sz="2000" dirty="0"/>
              <a:t>	</a:t>
            </a:r>
            <a:r>
              <a:rPr lang="en-US" altLang="zh-CN" sz="2000" dirty="0"/>
              <a:t>Derived(int var) : </a:t>
            </a:r>
            <a:r>
              <a:rPr lang="en-US" altLang="zh-CN" sz="2000" dirty="0">
                <a:solidFill>
                  <a:srgbClr val="0070C0"/>
                </a:solidFill>
              </a:rPr>
              <a:t>Base0(var)</a:t>
            </a:r>
            <a:r>
              <a:rPr lang="en-US" altLang="zh-CN" sz="2000" dirty="0"/>
              <a:t>, Base1(var), Base2(var) { }</a:t>
            </a:r>
          </a:p>
          <a:p>
            <a:pPr marL="477838" indent="-333375" eaLnBrk="1" hangingPunct="1">
              <a:lnSpc>
                <a:spcPct val="120000"/>
              </a:lnSpc>
              <a:spcBef>
                <a:spcPct val="0"/>
              </a:spcBef>
            </a:pPr>
            <a:r>
              <a:rPr lang="en-US" altLang="zh-CN" sz="2000" dirty="0"/>
              <a:t>	int var;</a:t>
            </a:r>
          </a:p>
          <a:p>
            <a:pPr marL="477838" indent="-333375" eaLnBrk="1" hangingPunct="1">
              <a:lnSpc>
                <a:spcPct val="120000"/>
              </a:lnSpc>
              <a:spcBef>
                <a:spcPct val="0"/>
              </a:spcBef>
            </a:pPr>
            <a:r>
              <a:rPr lang="en-US" altLang="zh-CN" sz="2000" dirty="0"/>
              <a:t>	void fun() { </a:t>
            </a:r>
            <a:r>
              <a:rPr lang="en-US" altLang="zh-CN" sz="2000" dirty="0" err="1"/>
              <a:t>cout</a:t>
            </a:r>
            <a:r>
              <a:rPr lang="en-US" altLang="zh-CN" sz="2000" dirty="0"/>
              <a:t> &lt;&lt; "Member of Derived" &lt;&lt; </a:t>
            </a:r>
            <a:r>
              <a:rPr lang="en-US" altLang="zh-CN" sz="2000" dirty="0" err="1"/>
              <a:t>endl</a:t>
            </a:r>
            <a:r>
              <a:rPr lang="en-US" altLang="zh-CN" sz="2000" dirty="0"/>
              <a:t>; }</a:t>
            </a:r>
          </a:p>
          <a:p>
            <a:pPr marL="477838" indent="-333375" eaLnBrk="1" hangingPunct="1">
              <a:lnSpc>
                <a:spcPct val="120000"/>
              </a:lnSpc>
              <a:spcBef>
                <a:spcPct val="0"/>
              </a:spcBef>
            </a:pPr>
            <a:r>
              <a:rPr lang="en-US" altLang="zh-CN" sz="2000" dirty="0"/>
              <a:t>};</a:t>
            </a:r>
          </a:p>
          <a:p>
            <a:pPr marL="477838" indent="-333375" eaLnBrk="1" hangingPunct="1">
              <a:lnSpc>
                <a:spcPct val="120000"/>
              </a:lnSpc>
              <a:spcBef>
                <a:spcPct val="0"/>
              </a:spcBef>
            </a:pPr>
            <a:endParaRPr lang="en-US" altLang="zh-CN" sz="2000" dirty="0"/>
          </a:p>
          <a:p>
            <a:pPr marL="477838" indent="-333375" eaLnBrk="1" hangingPunct="1">
              <a:lnSpc>
                <a:spcPct val="120000"/>
              </a:lnSpc>
              <a:spcBef>
                <a:spcPct val="0"/>
              </a:spcBef>
            </a:pPr>
            <a:r>
              <a:rPr lang="en-US" altLang="zh-CN" sz="2000" dirty="0"/>
              <a:t>int main() {	//</a:t>
            </a:r>
            <a:r>
              <a:rPr lang="zh-CN" altLang="en-US" sz="2000" dirty="0"/>
              <a:t>程序主函数</a:t>
            </a:r>
          </a:p>
          <a:p>
            <a:pPr marL="477838" indent="-333375" eaLnBrk="1" hangingPunct="1">
              <a:lnSpc>
                <a:spcPct val="120000"/>
              </a:lnSpc>
              <a:spcBef>
                <a:spcPct val="0"/>
              </a:spcBef>
            </a:pPr>
            <a:r>
              <a:rPr lang="zh-CN" altLang="en-US" sz="2000" dirty="0"/>
              <a:t>	</a:t>
            </a:r>
            <a:r>
              <a:rPr lang="en-US" altLang="zh-CN" sz="2000" dirty="0"/>
              <a:t>Derived d(1);</a:t>
            </a:r>
          </a:p>
          <a:p>
            <a:pPr marL="477838" indent="-333375" eaLnBrk="1" hangingPunct="1">
              <a:lnSpc>
                <a:spcPct val="120000"/>
              </a:lnSpc>
              <a:spcBef>
                <a:spcPct val="0"/>
              </a:spcBef>
            </a:pPr>
            <a:r>
              <a:rPr lang="en-US" altLang="zh-CN" sz="2000" dirty="0"/>
              <a:t>	d.var0 = 2; //</a:t>
            </a:r>
            <a:r>
              <a:rPr lang="zh-CN" altLang="en-US" sz="2000" dirty="0"/>
              <a:t>直接访问虚基类的数据成员</a:t>
            </a:r>
          </a:p>
          <a:p>
            <a:pPr marL="477838" indent="-333375" eaLnBrk="1" hangingPunct="1">
              <a:lnSpc>
                <a:spcPct val="120000"/>
              </a:lnSpc>
              <a:spcBef>
                <a:spcPct val="0"/>
              </a:spcBef>
            </a:pPr>
            <a:r>
              <a:rPr lang="zh-CN" altLang="en-US" sz="2000" dirty="0"/>
              <a:t>	</a:t>
            </a:r>
            <a:r>
              <a:rPr lang="en-US" altLang="zh-CN" sz="2000" dirty="0"/>
              <a:t>d.fun0();	//</a:t>
            </a:r>
            <a:r>
              <a:rPr lang="zh-CN" altLang="en-US" sz="2000" dirty="0"/>
              <a:t>直接访问虚基类的函数成员</a:t>
            </a:r>
          </a:p>
          <a:p>
            <a:pPr marL="477838" indent="-333375" eaLnBrk="1" hangingPunct="1">
              <a:lnSpc>
                <a:spcPct val="120000"/>
              </a:lnSpc>
              <a:spcBef>
                <a:spcPct val="0"/>
              </a:spcBef>
            </a:pPr>
            <a:r>
              <a:rPr lang="zh-CN" altLang="en-US" sz="2000" dirty="0"/>
              <a:t>	</a:t>
            </a:r>
            <a:r>
              <a:rPr lang="en-US" altLang="zh-CN" sz="2000" dirty="0"/>
              <a:t>return 0;</a:t>
            </a:r>
          </a:p>
          <a:p>
            <a:pPr marL="477838" indent="-333375" eaLnBrk="1" hangingPunct="1">
              <a:lnSpc>
                <a:spcPct val="120000"/>
              </a:lnSpc>
              <a:spcBef>
                <a:spcPct val="0"/>
              </a:spcBef>
            </a:pPr>
            <a:r>
              <a:rPr lang="en-US" altLang="zh-CN" sz="2000" dirty="0"/>
              <a:t>}</a:t>
            </a:r>
          </a:p>
        </p:txBody>
      </p:sp>
      <p:sp>
        <p:nvSpPr>
          <p:cNvPr id="2" name="对话气泡: 椭圆形 1">
            <a:extLst>
              <a:ext uri="{FF2B5EF4-FFF2-40B4-BE49-F238E27FC236}">
                <a16:creationId xmlns:a16="http://schemas.microsoft.com/office/drawing/2014/main" id="{E6BE7C8E-AB9C-6B7A-B553-ACC56F46128F}"/>
              </a:ext>
            </a:extLst>
          </p:cNvPr>
          <p:cNvSpPr/>
          <p:nvPr/>
        </p:nvSpPr>
        <p:spPr>
          <a:xfrm>
            <a:off x="3808776" y="2781722"/>
            <a:ext cx="2204177" cy="864096"/>
          </a:xfrm>
          <a:prstGeom prst="wedgeEllipseCallout">
            <a:avLst>
              <a:gd name="adj1" fmla="val -54859"/>
              <a:gd name="adj2" fmla="val 686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var0</a:t>
            </a:r>
            <a:r>
              <a:rPr lang="zh-CN" altLang="en-US" sz="2000" dirty="0"/>
              <a:t>进行几次初始化？</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D48E8-5EAC-645A-BA95-B249808AA4E5}"/>
              </a:ext>
            </a:extLst>
          </p:cNvPr>
          <p:cNvSpPr>
            <a:spLocks noGrp="1"/>
          </p:cNvSpPr>
          <p:nvPr>
            <p:ph type="title"/>
          </p:nvPr>
        </p:nvSpPr>
        <p:spPr/>
        <p:txBody>
          <a:bodyPr/>
          <a:lstStyle/>
          <a:p>
            <a:r>
              <a:rPr lang="zh-CN" altLang="en-US" dirty="0"/>
              <a:t>课堂小测</a:t>
            </a:r>
          </a:p>
        </p:txBody>
      </p:sp>
      <p:sp>
        <p:nvSpPr>
          <p:cNvPr id="3" name="内容占位符 2">
            <a:extLst>
              <a:ext uri="{FF2B5EF4-FFF2-40B4-BE49-F238E27FC236}">
                <a16:creationId xmlns:a16="http://schemas.microsoft.com/office/drawing/2014/main" id="{D358DA6D-81B5-6ED8-FE29-1F65D3879196}"/>
              </a:ext>
            </a:extLst>
          </p:cNvPr>
          <p:cNvSpPr>
            <a:spLocks noGrp="1"/>
          </p:cNvSpPr>
          <p:nvPr>
            <p:ph idx="1"/>
          </p:nvPr>
        </p:nvSpPr>
        <p:spPr/>
        <p:txBody>
          <a:bodyPr/>
          <a:lstStyle/>
          <a:p>
            <a:pPr algn="l"/>
            <a:r>
              <a:rPr lang="zh-CN" altLang="en-US" b="0" i="0" dirty="0">
                <a:solidFill>
                  <a:srgbClr val="333333"/>
                </a:solidFill>
                <a:effectLst/>
                <a:latin typeface="-apple-system"/>
              </a:rPr>
              <a:t>下列关于虚基类的描述中</a:t>
            </a:r>
            <a:r>
              <a:rPr lang="en-US" altLang="zh-CN" b="0" i="0" dirty="0">
                <a:solidFill>
                  <a:srgbClr val="333333"/>
                </a:solidFill>
                <a:effectLst/>
                <a:latin typeface="-apple-system"/>
              </a:rPr>
              <a:t>,</a:t>
            </a:r>
            <a:r>
              <a:rPr lang="zh-CN" altLang="en-US" b="0" i="0" dirty="0">
                <a:solidFill>
                  <a:srgbClr val="333333"/>
                </a:solidFill>
                <a:effectLst/>
                <a:latin typeface="-apple-system"/>
              </a:rPr>
              <a:t>错误的是</a:t>
            </a:r>
          </a:p>
          <a:p>
            <a:pPr algn="l"/>
            <a:r>
              <a:rPr lang="en-US" altLang="zh-CN" b="0" i="0" dirty="0">
                <a:solidFill>
                  <a:srgbClr val="1769FE"/>
                </a:solidFill>
                <a:effectLst/>
                <a:latin typeface="-apple-system"/>
              </a:rPr>
              <a:t>A </a:t>
            </a:r>
            <a:r>
              <a:rPr lang="zh-CN" altLang="en-US" b="0" i="0" dirty="0">
                <a:solidFill>
                  <a:srgbClr val="333333"/>
                </a:solidFill>
                <a:effectLst/>
                <a:latin typeface="-apple-system"/>
              </a:rPr>
              <a:t>使用虚基类可以消除由多继承产生的二义性</a:t>
            </a:r>
          </a:p>
          <a:p>
            <a:pPr algn="l"/>
            <a:r>
              <a:rPr lang="en-US" altLang="zh-CN" b="0" i="0" dirty="0">
                <a:solidFill>
                  <a:srgbClr val="1769FE"/>
                </a:solidFill>
                <a:effectLst/>
                <a:latin typeface="-apple-system"/>
              </a:rPr>
              <a:t>B </a:t>
            </a:r>
            <a:r>
              <a:rPr lang="zh-CN" altLang="en-US" b="0" i="0" dirty="0">
                <a:solidFill>
                  <a:srgbClr val="333333"/>
                </a:solidFill>
                <a:effectLst/>
                <a:latin typeface="-apple-system"/>
              </a:rPr>
              <a:t>构造派生类对象时</a:t>
            </a:r>
            <a:r>
              <a:rPr lang="en-US" altLang="zh-CN" b="0" i="0" dirty="0">
                <a:solidFill>
                  <a:srgbClr val="333333"/>
                </a:solidFill>
                <a:effectLst/>
                <a:latin typeface="-apple-system"/>
              </a:rPr>
              <a:t>,</a:t>
            </a:r>
            <a:r>
              <a:rPr lang="zh-CN" altLang="en-US" b="0" i="0" dirty="0">
                <a:solidFill>
                  <a:srgbClr val="333333"/>
                </a:solidFill>
                <a:effectLst/>
                <a:latin typeface="-apple-system"/>
              </a:rPr>
              <a:t>虚基类的构造函数只被调用一次</a:t>
            </a:r>
          </a:p>
          <a:p>
            <a:pPr algn="l"/>
            <a:r>
              <a:rPr lang="en-US" altLang="zh-CN" dirty="0">
                <a:solidFill>
                  <a:srgbClr val="1769FE"/>
                </a:solidFill>
                <a:latin typeface="-apple-system"/>
              </a:rPr>
              <a:t>C </a:t>
            </a:r>
            <a:r>
              <a:rPr lang="zh-CN" altLang="en-US" b="0" i="0" dirty="0">
                <a:solidFill>
                  <a:srgbClr val="333333"/>
                </a:solidFill>
                <a:effectLst/>
                <a:latin typeface="-apple-system"/>
              </a:rPr>
              <a:t>声明“</a:t>
            </a:r>
            <a:r>
              <a:rPr lang="en-US" altLang="zh-CN" b="0" i="0" dirty="0">
                <a:solidFill>
                  <a:srgbClr val="333333"/>
                </a:solidFill>
                <a:effectLst/>
                <a:latin typeface="-apple-system"/>
              </a:rPr>
              <a:t>class B:virtual public A”</a:t>
            </a:r>
            <a:r>
              <a:rPr lang="zh-CN" altLang="en-US" b="0" i="0" dirty="0">
                <a:solidFill>
                  <a:srgbClr val="333333"/>
                </a:solidFill>
                <a:effectLst/>
                <a:latin typeface="-apple-system"/>
              </a:rPr>
              <a:t>说明类</a:t>
            </a:r>
            <a:r>
              <a:rPr lang="en-US" altLang="zh-CN" b="0" i="0" dirty="0">
                <a:solidFill>
                  <a:srgbClr val="333333"/>
                </a:solidFill>
                <a:effectLst/>
                <a:latin typeface="-apple-system"/>
              </a:rPr>
              <a:t>B</a:t>
            </a:r>
            <a:r>
              <a:rPr lang="zh-CN" altLang="en-US" b="0" i="0" dirty="0">
                <a:solidFill>
                  <a:srgbClr val="333333"/>
                </a:solidFill>
                <a:effectLst/>
                <a:latin typeface="-apple-system"/>
              </a:rPr>
              <a:t>为虚基类</a:t>
            </a:r>
          </a:p>
          <a:p>
            <a:pPr algn="l"/>
            <a:r>
              <a:rPr lang="en-US" altLang="zh-CN" b="0" i="0" dirty="0">
                <a:solidFill>
                  <a:srgbClr val="1769FE"/>
                </a:solidFill>
                <a:effectLst/>
                <a:latin typeface="-apple-system"/>
              </a:rPr>
              <a:t>D </a:t>
            </a:r>
            <a:r>
              <a:rPr lang="zh-CN" altLang="en-US" b="0" i="0" dirty="0">
                <a:solidFill>
                  <a:srgbClr val="333333"/>
                </a:solidFill>
                <a:effectLst/>
                <a:latin typeface="-apple-system"/>
              </a:rPr>
              <a:t>建立派生类对象时</a:t>
            </a:r>
            <a:r>
              <a:rPr lang="en-US" altLang="zh-CN" b="0" i="0" dirty="0">
                <a:solidFill>
                  <a:srgbClr val="333333"/>
                </a:solidFill>
                <a:effectLst/>
                <a:latin typeface="-apple-system"/>
              </a:rPr>
              <a:t>,</a:t>
            </a:r>
            <a:r>
              <a:rPr lang="zh-CN" altLang="en-US" b="0" i="0" dirty="0">
                <a:solidFill>
                  <a:srgbClr val="333333"/>
                </a:solidFill>
                <a:effectLst/>
                <a:latin typeface="-apple-system"/>
              </a:rPr>
              <a:t>首先调用虚基类的构造函数</a:t>
            </a:r>
          </a:p>
          <a:p>
            <a:endParaRPr lang="zh-CN" altLang="en-US" dirty="0"/>
          </a:p>
        </p:txBody>
      </p:sp>
    </p:spTree>
    <p:extLst>
      <p:ext uri="{BB962C8B-B14F-4D97-AF65-F5344CB8AC3E}">
        <p14:creationId xmlns:p14="http://schemas.microsoft.com/office/powerpoint/2010/main" val="771719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05042" y="0"/>
            <a:ext cx="1723746" cy="8640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53" tIns="60926" rIns="121853" bIns="60926" numCol="1" anchor="ctr" anchorCtr="0" compatLnSpc="1">
            <a:prstTxWarp prst="textNoShape">
              <a:avLst/>
            </a:prstTxWarp>
          </a:bodyPr>
          <a:lstStyle/>
          <a:p>
            <a:r>
              <a:rPr lang="zh-CN" altLang="en-US" dirty="0">
                <a:solidFill>
                  <a:schemeClr val="accent1"/>
                </a:solidFill>
                <a:latin typeface="+mj-ea"/>
              </a:rPr>
              <a:t>主函数</a:t>
            </a:r>
          </a:p>
        </p:txBody>
      </p:sp>
      <p:sp>
        <p:nvSpPr>
          <p:cNvPr id="3" name="内容占位符 2"/>
          <p:cNvSpPr>
            <a:spLocks noGrp="1"/>
          </p:cNvSpPr>
          <p:nvPr>
            <p:ph idx="1"/>
          </p:nvPr>
        </p:nvSpPr>
        <p:spPr>
          <a:xfrm>
            <a:off x="108298" y="0"/>
            <a:ext cx="9232404" cy="5521895"/>
          </a:xfrm>
        </p:spPr>
        <p:txBody>
          <a:bodyPr/>
          <a:lstStyle/>
          <a:p>
            <a:pPr>
              <a:spcBef>
                <a:spcPts val="0"/>
              </a:spcBef>
            </a:pPr>
            <a:endParaRPr lang="en-US" altLang="zh-CN" dirty="0">
              <a:latin typeface="+mj-ea"/>
            </a:endParaRPr>
          </a:p>
          <a:p>
            <a:pPr>
              <a:spcBef>
                <a:spcPts val="0"/>
              </a:spcBef>
            </a:pPr>
            <a:r>
              <a:rPr lang="en-US" altLang="zh-CN" dirty="0">
                <a:latin typeface="+mj-ea"/>
              </a:rPr>
              <a:t>int main()</a:t>
            </a:r>
          </a:p>
          <a:p>
            <a:pPr>
              <a:spcBef>
                <a:spcPts val="0"/>
              </a:spcBef>
            </a:pPr>
            <a:r>
              <a:rPr lang="en-US" altLang="zh-CN" dirty="0">
                <a:latin typeface="+mj-ea"/>
              </a:rPr>
              <a:t>{</a:t>
            </a:r>
          </a:p>
          <a:p>
            <a:pPr>
              <a:spcBef>
                <a:spcPts val="0"/>
              </a:spcBef>
            </a:pPr>
            <a:r>
              <a:rPr lang="en-US" altLang="zh-CN" dirty="0">
                <a:latin typeface="+mj-ea"/>
              </a:rPr>
              <a:t>	Vehicle v(4, 2.0);</a:t>
            </a:r>
          </a:p>
          <a:p>
            <a:pPr>
              <a:spcBef>
                <a:spcPts val="0"/>
              </a:spcBef>
            </a:pPr>
            <a:r>
              <a:rPr lang="en-US" altLang="zh-CN" dirty="0">
                <a:latin typeface="+mj-ea"/>
              </a:rPr>
              <a:t>	</a:t>
            </a:r>
            <a:r>
              <a:rPr lang="en-US" altLang="zh-CN" dirty="0" err="1">
                <a:latin typeface="+mj-ea"/>
              </a:rPr>
              <a:t>v.printVehicle</a:t>
            </a:r>
            <a:r>
              <a:rPr lang="en-US" altLang="zh-CN" dirty="0">
                <a:latin typeface="+mj-ea"/>
              </a:rPr>
              <a:t>();</a:t>
            </a:r>
          </a:p>
          <a:p>
            <a:pPr>
              <a:spcBef>
                <a:spcPts val="0"/>
              </a:spcBef>
            </a:pPr>
            <a:r>
              <a:rPr lang="en-US" altLang="zh-CN" dirty="0">
                <a:latin typeface="+mj-ea"/>
              </a:rPr>
              <a:t>	Car c(4, 1.5);</a:t>
            </a:r>
          </a:p>
          <a:p>
            <a:pPr>
              <a:spcBef>
                <a:spcPts val="0"/>
              </a:spcBef>
            </a:pPr>
            <a:r>
              <a:rPr lang="en-US" altLang="zh-CN" dirty="0">
                <a:latin typeface="+mj-ea"/>
              </a:rPr>
              <a:t>	</a:t>
            </a:r>
            <a:r>
              <a:rPr lang="en-US" altLang="zh-CN" dirty="0" err="1">
                <a:latin typeface="+mj-ea"/>
              </a:rPr>
              <a:t>c.printCar</a:t>
            </a:r>
            <a:r>
              <a:rPr lang="en-US" altLang="zh-CN" dirty="0">
                <a:latin typeface="+mj-ea"/>
              </a:rPr>
              <a:t>();</a:t>
            </a:r>
          </a:p>
          <a:p>
            <a:pPr>
              <a:spcBef>
                <a:spcPts val="0"/>
              </a:spcBef>
            </a:pPr>
            <a:r>
              <a:rPr lang="en-US" altLang="zh-CN" dirty="0">
                <a:latin typeface="+mj-ea"/>
              </a:rPr>
              <a:t>	Truck t(4, 4.0, 2, 8.0);</a:t>
            </a:r>
          </a:p>
          <a:p>
            <a:pPr>
              <a:spcBef>
                <a:spcPts val="0"/>
              </a:spcBef>
            </a:pPr>
            <a:r>
              <a:rPr lang="en-US" altLang="zh-CN" dirty="0">
                <a:latin typeface="+mj-ea"/>
              </a:rPr>
              <a:t>	</a:t>
            </a:r>
            <a:r>
              <a:rPr lang="en-US" altLang="zh-CN" dirty="0" err="1">
                <a:latin typeface="+mj-ea"/>
              </a:rPr>
              <a:t>t.printTruck</a:t>
            </a:r>
            <a:r>
              <a:rPr lang="en-US" altLang="zh-CN" dirty="0">
                <a:latin typeface="+mj-ea"/>
              </a:rPr>
              <a:t>();</a:t>
            </a:r>
          </a:p>
          <a:p>
            <a:pPr>
              <a:spcBef>
                <a:spcPts val="0"/>
              </a:spcBef>
            </a:pPr>
            <a:r>
              <a:rPr lang="en-US" altLang="zh-CN" dirty="0">
                <a:latin typeface="+mj-ea"/>
              </a:rPr>
              <a:t>	return 0;</a:t>
            </a:r>
          </a:p>
          <a:p>
            <a:pPr>
              <a:spcBef>
                <a:spcPts val="0"/>
              </a:spcBef>
            </a:pPr>
            <a:r>
              <a:rPr lang="en-US" altLang="zh-CN" dirty="0">
                <a:latin typeface="+mj-ea"/>
              </a:rPr>
              <a:t>};</a:t>
            </a:r>
          </a:p>
          <a:p>
            <a:pPr>
              <a:spcBef>
                <a:spcPts val="0"/>
              </a:spcBef>
            </a:pPr>
            <a:endParaRPr lang="zh-CN" altLang="en-US" dirty="0">
              <a:latin typeface="+mj-ea"/>
            </a:endParaRPr>
          </a:p>
        </p:txBody>
      </p:sp>
    </p:spTree>
    <p:extLst>
      <p:ext uri="{BB962C8B-B14F-4D97-AF65-F5344CB8AC3E}">
        <p14:creationId xmlns:p14="http://schemas.microsoft.com/office/powerpoint/2010/main" val="761177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继承的基本概念</a:t>
            </a:r>
          </a:p>
        </p:txBody>
      </p:sp>
      <p:sp>
        <p:nvSpPr>
          <p:cNvPr id="3" name="文本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4"/>
          </p:nvPr>
        </p:nvSpPr>
        <p:spPr/>
        <p:txBody>
          <a:bodyPr/>
          <a:lstStyle/>
          <a:p>
            <a:fld id="{B6725A2D-64D5-43E0-9E25-6A4CEDC0863C}" type="slidenum">
              <a:rPr lang="zh-CN" altLang="en-US" smtClean="0"/>
              <a:pPr/>
              <a:t>8</a:t>
            </a:fld>
            <a:endParaRPr lang="zh-CN" altLang="en-US"/>
          </a:p>
        </p:txBody>
      </p:sp>
    </p:spTree>
    <p:extLst>
      <p:ext uri="{BB962C8B-B14F-4D97-AF65-F5344CB8AC3E}">
        <p14:creationId xmlns:p14="http://schemas.microsoft.com/office/powerpoint/2010/main" val="262672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108298" y="-26590"/>
            <a:ext cx="8231267" cy="1066800"/>
          </a:xfrm>
        </p:spPr>
        <p:txBody>
          <a:bodyPr/>
          <a:lstStyle/>
          <a:p>
            <a:r>
              <a:rPr lang="zh-CN" altLang="en-US" dirty="0"/>
              <a:t>类的继承与派生概述</a:t>
            </a:r>
          </a:p>
        </p:txBody>
      </p:sp>
      <p:sp>
        <p:nvSpPr>
          <p:cNvPr id="13315" name="内容占位符 2"/>
          <p:cNvSpPr>
            <a:spLocks noGrp="1"/>
          </p:cNvSpPr>
          <p:nvPr>
            <p:ph idx="1"/>
          </p:nvPr>
        </p:nvSpPr>
        <p:spPr>
          <a:xfrm>
            <a:off x="108298" y="1184227"/>
            <a:ext cx="8231267" cy="4513783"/>
          </a:xfrm>
        </p:spPr>
        <p:txBody>
          <a:bodyPr/>
          <a:lstStyle/>
          <a:p>
            <a:r>
              <a:rPr lang="zh-CN" altLang="en-US" dirty="0"/>
              <a:t>继承与派生是同一过程从不同的角度看</a:t>
            </a:r>
            <a:endParaRPr lang="en-US" altLang="zh-CN" dirty="0"/>
          </a:p>
          <a:p>
            <a:pPr lvl="1"/>
            <a:r>
              <a:rPr lang="zh-CN" altLang="en-US" dirty="0"/>
              <a:t>保持已有类的特性而构造新类的过程称为继承</a:t>
            </a:r>
          </a:p>
          <a:p>
            <a:pPr lvl="1"/>
            <a:r>
              <a:rPr lang="zh-CN" altLang="en-US" dirty="0"/>
              <a:t>在已有类的基础上新增自己的特性而产生新类的过程称为派生。</a:t>
            </a:r>
          </a:p>
          <a:p>
            <a:r>
              <a:rPr lang="zh-CN" altLang="en-US" dirty="0"/>
              <a:t>被继承的已有类称为</a:t>
            </a:r>
            <a:r>
              <a:rPr lang="zh-CN" altLang="en-US" b="1" dirty="0"/>
              <a:t>基类</a:t>
            </a:r>
            <a:r>
              <a:rPr lang="zh-CN" altLang="en-US" dirty="0"/>
              <a:t>（或</a:t>
            </a:r>
            <a:r>
              <a:rPr lang="zh-CN" altLang="en-US" b="1" dirty="0"/>
              <a:t>父类</a:t>
            </a:r>
            <a:r>
              <a:rPr lang="zh-CN" altLang="en-US" dirty="0"/>
              <a:t>）</a:t>
            </a:r>
          </a:p>
          <a:p>
            <a:r>
              <a:rPr lang="zh-CN" altLang="en-US" dirty="0"/>
              <a:t>派生出的新类称为</a:t>
            </a:r>
            <a:r>
              <a:rPr lang="zh-CN" altLang="en-US" b="1" dirty="0"/>
              <a:t>派生类</a:t>
            </a:r>
            <a:r>
              <a:rPr lang="zh-CN" altLang="en-US" dirty="0"/>
              <a:t>（或</a:t>
            </a:r>
            <a:r>
              <a:rPr lang="zh-CN" altLang="en-US" b="1" dirty="0"/>
              <a:t>子类</a:t>
            </a:r>
            <a:r>
              <a:rPr lang="zh-CN" altLang="en-US" dirty="0"/>
              <a:t>）</a:t>
            </a:r>
            <a:endParaRPr lang="en-US" altLang="zh-CN" dirty="0"/>
          </a:p>
          <a:p>
            <a:r>
              <a:rPr lang="zh-CN" altLang="en-US" dirty="0"/>
              <a:t>直接参与派生出某类的基类称为</a:t>
            </a:r>
            <a:r>
              <a:rPr lang="zh-CN" altLang="en-US" dirty="0">
                <a:solidFill>
                  <a:schemeClr val="accent3"/>
                </a:solidFill>
              </a:rPr>
              <a:t>直接</a:t>
            </a:r>
            <a:r>
              <a:rPr lang="zh-CN" altLang="en-US" dirty="0"/>
              <a:t>基类</a:t>
            </a:r>
            <a:endParaRPr lang="en-US" altLang="zh-CN" dirty="0"/>
          </a:p>
          <a:p>
            <a:r>
              <a:rPr lang="zh-CN" altLang="en-US" dirty="0"/>
              <a:t>基类的基类甚至更高层的基类称为</a:t>
            </a:r>
            <a:r>
              <a:rPr lang="zh-CN" altLang="en-US" dirty="0">
                <a:solidFill>
                  <a:schemeClr val="accent3"/>
                </a:solidFill>
              </a:rPr>
              <a:t>间接</a:t>
            </a:r>
            <a:r>
              <a:rPr lang="zh-CN" altLang="en-US" dirty="0"/>
              <a:t>基类</a:t>
            </a:r>
            <a:endParaRPr lang="en-US" altLang="zh-CN" dirty="0"/>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9</a:t>
            </a:fld>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程序设计教程">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5878</TotalTime>
  <Words>5674</Words>
  <Application>Microsoft Office PowerPoint</Application>
  <PresentationFormat>自定义</PresentationFormat>
  <Paragraphs>770</Paragraphs>
  <Slides>66</Slides>
  <Notes>28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66</vt:i4>
      </vt:variant>
    </vt:vector>
  </HeadingPairs>
  <TitlesOfParts>
    <vt:vector size="81" baseType="lpstr">
      <vt:lpstr>-apple-system</vt:lpstr>
      <vt:lpstr>隶书</vt:lpstr>
      <vt:lpstr>宋体</vt:lpstr>
      <vt:lpstr>微软雅黑</vt:lpstr>
      <vt:lpstr>微软雅黑</vt:lpstr>
      <vt:lpstr>Arial</vt:lpstr>
      <vt:lpstr>Consolas</vt:lpstr>
      <vt:lpstr>Franklin Gothic Book</vt:lpstr>
      <vt:lpstr>Franklin Gothic Medium</vt:lpstr>
      <vt:lpstr>Georgia</vt:lpstr>
      <vt:lpstr>Times New Roman</vt:lpstr>
      <vt:lpstr>Trebuchet MS</vt:lpstr>
      <vt:lpstr>Wingdings</vt:lpstr>
      <vt:lpstr>Wingdings 2</vt:lpstr>
      <vt:lpstr>C++程序设计教程</vt:lpstr>
      <vt:lpstr>第 7 章  类的继承</vt:lpstr>
      <vt:lpstr>导学</vt:lpstr>
      <vt:lpstr>公有单继承举例</vt:lpstr>
      <vt:lpstr>Vehicle类</vt:lpstr>
      <vt:lpstr>Car类</vt:lpstr>
      <vt:lpstr>Truck类</vt:lpstr>
      <vt:lpstr>主函数</vt:lpstr>
      <vt:lpstr>继承的基本概念</vt:lpstr>
      <vt:lpstr>类的继承与派生概述</vt:lpstr>
      <vt:lpstr>继承与派生的目的</vt:lpstr>
      <vt:lpstr>派生类的定义</vt:lpstr>
      <vt:lpstr>派生类的定义</vt:lpstr>
      <vt:lpstr>派生的过程与派生类的构成</vt:lpstr>
      <vt:lpstr>继承方式</vt:lpstr>
      <vt:lpstr>不同继承方式下类成员的访问控制</vt:lpstr>
      <vt:lpstr>公有继承(public)</vt:lpstr>
      <vt:lpstr>例7-1 公有继承举例</vt:lpstr>
      <vt:lpstr>例7-1 (续)</vt:lpstr>
      <vt:lpstr>例7-1 (续)</vt:lpstr>
      <vt:lpstr>私有继承(private)</vt:lpstr>
      <vt:lpstr>例7-2 私有继承举例</vt:lpstr>
      <vt:lpstr>例7-2（续）</vt:lpstr>
      <vt:lpstr>例7-2 (续)</vt:lpstr>
      <vt:lpstr>保护继承(protected)</vt:lpstr>
      <vt:lpstr>protected 成员的特点与作用</vt:lpstr>
      <vt:lpstr>课堂小测</vt:lpstr>
      <vt:lpstr>类型兼容规则</vt:lpstr>
      <vt:lpstr>类型转换</vt:lpstr>
      <vt:lpstr>例7-3 类型转换规则举例</vt:lpstr>
      <vt:lpstr>例7-3 (续)</vt:lpstr>
      <vt:lpstr>课堂小测</vt:lpstr>
      <vt:lpstr>构造函数</vt:lpstr>
      <vt:lpstr>继承时的构造函数</vt:lpstr>
      <vt:lpstr>单一继承时构造函数的定义</vt:lpstr>
      <vt:lpstr>多继承时构造函数的定义</vt:lpstr>
      <vt:lpstr>派生类与基类的构造函数</vt:lpstr>
      <vt:lpstr>多继承且有对象成员时的构造函数</vt:lpstr>
      <vt:lpstr>构造函数的执行顺序</vt:lpstr>
      <vt:lpstr>例7-4 派生类构造函数举例</vt:lpstr>
      <vt:lpstr>例7-4 (续)</vt:lpstr>
      <vt:lpstr>课堂小测</vt:lpstr>
      <vt:lpstr>课堂小测</vt:lpstr>
      <vt:lpstr>复制构造函数</vt:lpstr>
      <vt:lpstr>复制构造函数</vt:lpstr>
      <vt:lpstr>析构函数</vt:lpstr>
      <vt:lpstr>例7-5 派生类对象析构举例</vt:lpstr>
      <vt:lpstr>例7-5 (续)</vt:lpstr>
      <vt:lpstr>delete构造函数</vt:lpstr>
      <vt:lpstr>基类成员访问</vt:lpstr>
      <vt:lpstr>作用域限定</vt:lpstr>
      <vt:lpstr>例7-6 多继承同名隐藏举例</vt:lpstr>
      <vt:lpstr>例7-6 (续)</vt:lpstr>
      <vt:lpstr>二义性问题</vt:lpstr>
      <vt:lpstr>二义性问题举例</vt:lpstr>
      <vt:lpstr>例7-7  多继承时的二义性和冗余问题</vt:lpstr>
      <vt:lpstr>例7-7  多继承时的二义性和冗余问题</vt:lpstr>
      <vt:lpstr>Derived类对象d的存储结构示意图</vt:lpstr>
      <vt:lpstr>虚基类</vt:lpstr>
      <vt:lpstr>虚基类的语法和用途</vt:lpstr>
      <vt:lpstr>例7-8 虚基类举例</vt:lpstr>
      <vt:lpstr>例7-8 虚基类举例</vt:lpstr>
      <vt:lpstr>例7-8 虚基类举例</vt:lpstr>
      <vt:lpstr>虚基类及其派生类构造函数</vt:lpstr>
      <vt:lpstr>有虚基类时的构造函数举例</vt:lpstr>
      <vt:lpstr>有虚基类时的构造函数举例</vt:lpstr>
      <vt:lpstr>课堂小测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多态性</dc:title>
  <dc:creator>Zhengli</dc:creator>
  <cp:lastModifiedBy>YANG, Yan ni [Alumni]</cp:lastModifiedBy>
  <cp:revision>238</cp:revision>
  <dcterms:created xsi:type="dcterms:W3CDTF">2010-07-16T02:03:42Z</dcterms:created>
  <dcterms:modified xsi:type="dcterms:W3CDTF">2023-04-02T15:04:13Z</dcterms:modified>
</cp:coreProperties>
</file>