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714" r:id="rId5"/>
  </p:sldMasterIdLst>
  <p:notesMasterIdLst>
    <p:notesMasterId r:id="rId80"/>
  </p:notesMasterIdLst>
  <p:sldIdLst>
    <p:sldId id="545" r:id="rId6"/>
    <p:sldId id="562" r:id="rId7"/>
    <p:sldId id="517" r:id="rId8"/>
    <p:sldId id="564" r:id="rId9"/>
    <p:sldId id="518" r:id="rId10"/>
    <p:sldId id="543" r:id="rId11"/>
    <p:sldId id="607" r:id="rId12"/>
    <p:sldId id="570" r:id="rId13"/>
    <p:sldId id="571" r:id="rId14"/>
    <p:sldId id="561" r:id="rId15"/>
    <p:sldId id="580" r:id="rId16"/>
    <p:sldId id="519" r:id="rId17"/>
    <p:sldId id="520" r:id="rId18"/>
    <p:sldId id="583" r:id="rId19"/>
    <p:sldId id="560" r:id="rId20"/>
    <p:sldId id="584" r:id="rId21"/>
    <p:sldId id="523" r:id="rId22"/>
    <p:sldId id="527" r:id="rId23"/>
    <p:sldId id="522" r:id="rId24"/>
    <p:sldId id="526" r:id="rId25"/>
    <p:sldId id="525" r:id="rId26"/>
    <p:sldId id="528" r:id="rId27"/>
    <p:sldId id="530" r:id="rId28"/>
    <p:sldId id="531" r:id="rId29"/>
    <p:sldId id="605" r:id="rId30"/>
    <p:sldId id="606" r:id="rId31"/>
    <p:sldId id="529" r:id="rId32"/>
    <p:sldId id="547" r:id="rId33"/>
    <p:sldId id="533" r:id="rId34"/>
    <p:sldId id="534" r:id="rId35"/>
    <p:sldId id="535" r:id="rId36"/>
    <p:sldId id="548" r:id="rId37"/>
    <p:sldId id="532" r:id="rId38"/>
    <p:sldId id="536" r:id="rId39"/>
    <p:sldId id="590" r:id="rId40"/>
    <p:sldId id="537" r:id="rId41"/>
    <p:sldId id="611" r:id="rId42"/>
    <p:sldId id="608" r:id="rId43"/>
    <p:sldId id="550" r:id="rId44"/>
    <p:sldId id="554" r:id="rId45"/>
    <p:sldId id="612" r:id="rId46"/>
    <p:sldId id="591" r:id="rId47"/>
    <p:sldId id="540" r:id="rId48"/>
    <p:sldId id="601" r:id="rId49"/>
    <p:sldId id="610" r:id="rId50"/>
    <p:sldId id="602" r:id="rId51"/>
    <p:sldId id="603" r:id="rId52"/>
    <p:sldId id="598" r:id="rId53"/>
    <p:sldId id="597" r:id="rId54"/>
    <p:sldId id="595" r:id="rId55"/>
    <p:sldId id="592" r:id="rId56"/>
    <p:sldId id="593" r:id="rId57"/>
    <p:sldId id="596" r:id="rId58"/>
    <p:sldId id="594" r:id="rId59"/>
    <p:sldId id="586" r:id="rId60"/>
    <p:sldId id="609" r:id="rId61"/>
    <p:sldId id="553" r:id="rId62"/>
    <p:sldId id="565" r:id="rId63"/>
    <p:sldId id="542" r:id="rId64"/>
    <p:sldId id="567" r:id="rId65"/>
    <p:sldId id="587" r:id="rId66"/>
    <p:sldId id="579" r:id="rId67"/>
    <p:sldId id="589" r:id="rId68"/>
    <p:sldId id="588" r:id="rId69"/>
    <p:sldId id="581" r:id="rId70"/>
    <p:sldId id="582" r:id="rId71"/>
    <p:sldId id="559" r:id="rId72"/>
    <p:sldId id="574" r:id="rId73"/>
    <p:sldId id="575" r:id="rId74"/>
    <p:sldId id="576" r:id="rId75"/>
    <p:sldId id="577" r:id="rId76"/>
    <p:sldId id="578" r:id="rId77"/>
    <p:sldId id="563" r:id="rId78"/>
    <p:sldId id="433" r:id="rId7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30DCD"/>
    <a:srgbClr val="000000"/>
    <a:srgbClr val="006600"/>
    <a:srgbClr val="0000CC"/>
    <a:srgbClr val="0303DF"/>
    <a:srgbClr val="05A3DD"/>
    <a:srgbClr val="006699"/>
    <a:srgbClr val="000099"/>
    <a:srgbClr val="E3E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494" autoAdjust="0"/>
  </p:normalViewPr>
  <p:slideViewPr>
    <p:cSldViewPr snapToGrid="0" snapToObjects="1">
      <p:cViewPr varScale="1">
        <p:scale>
          <a:sx n="115" d="100"/>
          <a:sy n="115" d="100"/>
        </p:scale>
        <p:origin x="1494" y="84"/>
      </p:cViewPr>
      <p:guideLst>
        <p:guide orient="horz" pos="2170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tableStyles" Target="tableStyle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viewProps" Target="view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7AA068-423C-4043-8EE2-1CC6D935DDF0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1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AA068-423C-4043-8EE2-1CC6D935DDF0}" type="slidenum">
              <a:rPr lang="zh-CN" alt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2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AA068-423C-4043-8EE2-1CC6D935DDF0}" type="slidenum">
              <a:rPr lang="zh-CN" alt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28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7AA068-423C-4043-8EE2-1CC6D935DDF0}" type="slidenum">
              <a:rPr lang="zh-CN" alt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2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3360855-BA1B-49D5-B0CD-B5E0CC13AAD6}" type="datetime1">
              <a:rPr lang="zh-CN" altLang="en-US" smtClean="0">
                <a:latin typeface="Arial" charset="0"/>
                <a:ea typeface="宋体" charset="-122"/>
              </a:rPr>
              <a:pPr/>
              <a:t>2021/10/19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AF334-A9C0-438B-84BC-4E279211E2CD}" type="slidenum">
              <a:rPr lang="en-US" altLang="zh-CN" smtClean="0">
                <a:latin typeface="Arial" charset="0"/>
                <a:ea typeface="宋体" charset="-122"/>
              </a:rPr>
              <a:pPr/>
              <a:t>74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01675"/>
            <a:ext cx="4587875" cy="3440113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52925"/>
            <a:ext cx="4995863" cy="4140200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306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KSO_BT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9875" y="2066925"/>
            <a:ext cx="5592763" cy="1384300"/>
          </a:xfrm>
        </p:spPr>
        <p:txBody>
          <a:bodyPr/>
          <a:lstStyle>
            <a:lvl1pPr algn="ctr">
              <a:defRPr sz="4200">
                <a:solidFill>
                  <a:srgbClr val="14729C"/>
                </a:solidFill>
              </a:defRPr>
            </a:lvl1pPr>
          </a:lstStyle>
          <a:p>
            <a:pPr lvl="0"/>
            <a:r>
              <a:rPr lang="zh-CN" noProof="0"/>
              <a:t>单击此处</a:t>
            </a:r>
            <a:br>
              <a:rPr lang="zh-CN" noProof="0"/>
            </a:br>
            <a:r>
              <a:rPr lang="zh-CN" noProof="0"/>
              <a:t>编辑母版标题样式</a:t>
            </a:r>
          </a:p>
        </p:txBody>
      </p:sp>
      <p:sp>
        <p:nvSpPr>
          <p:cNvPr id="205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69875" y="3651250"/>
            <a:ext cx="5588000" cy="54768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BDE14-8C80-49E0-8281-DD5E56F6F558}" type="datetime1">
              <a:rPr lang="zh-CN" altLang="en-US"/>
              <a:t>2021/10/19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43EEA-FBC3-4E9A-9C70-438B835BD66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2021/10/19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4B56-E0FF-497B-B381-78CDFF87AB4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11875" y="196850"/>
            <a:ext cx="1943100" cy="62642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9400" y="196850"/>
            <a:ext cx="5680075" cy="62642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2021/10/19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9AB2-7367-4ECF-93B6-6B5F052EDA1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790825" y="2152650"/>
            <a:ext cx="5870575" cy="496888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000">
                <a:solidFill>
                  <a:srgbClr val="6C6F72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4103" name="KSO_BT1"/>
          <p:cNvSpPr>
            <a:spLocks noGrp="1" noChangeArrowheads="1"/>
          </p:cNvSpPr>
          <p:nvPr>
            <p:ph type="ctrTitle"/>
          </p:nvPr>
        </p:nvSpPr>
        <p:spPr>
          <a:xfrm>
            <a:off x="2787650" y="1258888"/>
            <a:ext cx="5884863" cy="8636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EB33F-0483-43C6-847F-6D3BDF8997C4}" type="datetime1">
              <a:rPr lang="zh-CN" altLang="en-US"/>
              <a:t>2021/10/19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24BC01-715A-404A-AF8C-083EFE472DA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2021/10/19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F74B-3F9D-4EC0-BB27-2C8E829D834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2021/10/19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C4A8C-293A-4006-9D11-27F066922CD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675" y="1133475"/>
            <a:ext cx="4030663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0738" y="1133475"/>
            <a:ext cx="4032250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2021/10/19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30462-3FE9-4AC9-87A4-B13B8F51DDE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2021/10/19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57C7-BE4D-4CC7-9A6F-784CBE1E440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2021/10/19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11F1-C7D5-4B5F-82C4-FED058A43FE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2021/10/19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F258-373D-47B5-9224-E86B2421108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2021/10/19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A255-05C8-4069-A9CB-54077EFAD0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2021/10/19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F85F4-ED83-48A5-8EDD-7FC59D04590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2021/10/19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91975-133D-44B7-B5F6-02DDCE1C6857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2021/10/19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D0EE-11E1-4E01-A713-4C0B0435826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14313"/>
            <a:ext cx="2052638" cy="6019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675" y="214313"/>
            <a:ext cx="6010275" cy="6019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2021/10/19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740C7-CC37-4ABD-A9FF-809B75CEBA0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117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流程图: 数据 4"/>
          <p:cNvSpPr>
            <a:spLocks noChangeArrowheads="1"/>
          </p:cNvSpPr>
          <p:nvPr/>
        </p:nvSpPr>
        <p:spPr bwMode="auto">
          <a:xfrm>
            <a:off x="2857500" y="0"/>
            <a:ext cx="6286500" cy="6858000"/>
          </a:xfrm>
          <a:prstGeom prst="flowChartInputOutput">
            <a:avLst/>
          </a:prstGeom>
          <a:solidFill>
            <a:srgbClr val="FDD76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300">
              <a:solidFill>
                <a:srgbClr val="5F5F5F"/>
              </a:solidFill>
            </a:endParaRPr>
          </a:p>
        </p:txBody>
      </p:sp>
      <p:pic>
        <p:nvPicPr>
          <p:cNvPr id="6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300163"/>
            <a:ext cx="4070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417888" y="5014913"/>
            <a:ext cx="4735512" cy="547687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615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408363" y="3463925"/>
            <a:ext cx="47371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493455-07EA-47DB-90C0-E7E423CB59B6}" type="datetime1">
              <a:rPr lang="zh-CN" altLang="en-US"/>
              <a:t>2021/10/19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38A0BD-2BD5-4CDD-949A-399040E1F36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2021/10/19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3199-1AFA-4954-9CC4-12638459641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2021/10/19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791B2-E5C4-4716-B26B-E0118C8D48E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76375"/>
            <a:ext cx="3927475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476375"/>
            <a:ext cx="3929062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2021/10/19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A6133-FFB4-4B05-84EA-663E62FDFBC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2021/10/19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27019-1451-45BD-B61C-7AF55C70AA4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2021/10/19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6A8A5-509F-4FF4-914B-DE7911A9FDC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2021/10/19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D63B-70E4-448C-A960-B7BCA42D54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2021/10/19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F970-60AF-4DAF-9E35-50708D19D96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2021/10/19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3BC4C-21CF-455E-B095-424B494E974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2021/10/19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8D181-3281-4E13-887C-32993C8F81F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2021/10/19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84EC5-1729-4024-A363-B97A4567CA7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68300"/>
            <a:ext cx="2001837" cy="59880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68300"/>
            <a:ext cx="5854700" cy="59880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2021/10/19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0E7CA-17FA-457E-94D8-9BF9C622018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/>
          <p:cNvGrpSpPr/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/>
          <p:cNvGrpSpPr/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/>
            <p:cNvGrpSpPr/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/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矩形 15"/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cxnSp>
          <p:nvCxnSpPr>
            <p:cNvPr id="10" name="直接连接符 16"/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/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/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/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/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/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/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19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B9122-6204-415B-9B63-767BCB80D292}" type="datetime1">
              <a:rPr lang="zh-CN" altLang="en-US"/>
              <a:t>2021/10/19</a:t>
            </a:fld>
            <a:endParaRPr lang="en-US"/>
          </a:p>
        </p:txBody>
      </p:sp>
      <p:sp>
        <p:nvSpPr>
          <p:cNvPr id="20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50EEA-FF4E-41D5-AF69-6EEADFA6D3D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2021/10/19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89441-A55F-43EA-A8B0-412ADF2DBC6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2021/10/19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4DB7A-EFF0-4FC6-B595-90C21978006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2021/10/19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D5673-5430-4CAF-80D3-E7AE5060CFA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2021/10/19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5A6FA-2176-4BCE-AD9F-89675A8CFB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2021/10/19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50DC-0878-4B08-A8DF-B0618002FCC3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54100"/>
            <a:ext cx="3811588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3388" y="1054100"/>
            <a:ext cx="3811587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2021/10/19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DED28-B741-4EF3-8A85-476A8059E05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2021/10/19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B7DB4-EE38-47B9-960D-23808051C6B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2021/10/19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9915-1CD2-4D16-B500-B5490E93648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2021/10/19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697E-D45A-4E7C-81FC-4060FFD7AB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2021/10/19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6216-539C-4C56-A730-F6A42213F0E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2021/10/19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01A58-410C-44AE-B15D-E703576B05EB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eaLnBrk="1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eaLnBrk="1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28044024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400" y="1010465"/>
            <a:ext cx="8636000" cy="4972050"/>
          </a:xfrm>
        </p:spPr>
        <p:txBody>
          <a:bodyPr/>
          <a:lstStyle>
            <a:lvl1pPr eaLnBrk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lvl1pPr>
            <a:lvl2pPr eaLnBrk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lvl2pPr>
            <a:lvl3pPr eaLnBrk="1">
              <a:lnSpc>
                <a:spcPct val="130000"/>
              </a:lnSpc>
              <a:spcBef>
                <a:spcPts val="0"/>
              </a:spcBef>
              <a:defRPr/>
            </a:lvl3pPr>
            <a:lvl4pPr eaLnBrk="1">
              <a:lnSpc>
                <a:spcPct val="130000"/>
              </a:lnSpc>
              <a:spcBef>
                <a:spcPts val="0"/>
              </a:spcBef>
              <a:defRPr/>
            </a:lvl4pPr>
            <a:lvl5pPr eaLnBrk="1"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Text Box 17"/>
          <p:cNvSpPr txBox="1">
            <a:spLocks noChangeArrowheads="1"/>
          </p:cNvSpPr>
          <p:nvPr userDrawn="1"/>
        </p:nvSpPr>
        <p:spPr bwMode="auto">
          <a:xfrm>
            <a:off x="50800" y="6481763"/>
            <a:ext cx="9067800" cy="3397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  <a:defRPr/>
            </a:pPr>
            <a:fld id="{380602F7-2D1E-4BA3-9157-D4E968859D90}" type="slidenum">
              <a:rPr lang="zh-CN" altLang="en-US" sz="1600" b="1" smtClean="0">
                <a:solidFill>
                  <a:srgbClr val="000000"/>
                </a:solidFill>
              </a:rPr>
              <a:pPr algn="r" eaLnBrk="1" hangingPunct="1">
                <a:spcBef>
                  <a:spcPct val="50000"/>
                </a:spcBef>
                <a:buFontTx/>
                <a:buNone/>
                <a:defRPr/>
              </a:pPr>
              <a:t>‹#›</a:t>
            </a:fld>
            <a:r>
              <a:rPr lang="zh-CN" altLang="en-US" sz="1600" b="1" dirty="0">
                <a:solidFill>
                  <a:srgbClr val="FFFFFF"/>
                </a:solidFill>
              </a:rPr>
              <a:t> 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19754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96963"/>
            <a:ext cx="4241800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0" y="1096963"/>
            <a:ext cx="4241800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51637987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0FF57203-C35C-4101-BB59-5D58D06E0BA5}" type="slidenum"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</a:rPr>
              <a:pPr>
                <a:buFontTx/>
                <a:buNone/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8850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41475"/>
            <a:ext cx="3810000" cy="4454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1475"/>
            <a:ext cx="3810000" cy="4454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9FC7E16D-5A04-4A97-B5EF-ADB58EFF5016}" type="slidenum">
              <a:rPr lang="zh-CN" altLang="en-US">
                <a:solidFill>
                  <a:srgbClr val="000000"/>
                </a:solidFill>
                <a:latin typeface="Arial" charset="0"/>
                <a:ea typeface="宋体" charset="-122"/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2021/10/19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127B-0938-4893-96C2-5BF3E99308B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2021/10/19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3F5A-A092-4D93-92E7-775B571A6B0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2021/10/19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47056-C575-41A5-9FC0-1A2A3B26D7C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2021/10/19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6A6E2-01AE-4F33-B1C1-84244AF65CD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2021/10/19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B0EB-A491-48EF-BEE0-B90804C1504C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0"/>
            <a:ext cx="3943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9725" y="196850"/>
            <a:ext cx="6400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9"/>
          </p:nvPr>
        </p:nvSpPr>
        <p:spPr bwMode="auto">
          <a:xfrm>
            <a:off x="279400" y="1054100"/>
            <a:ext cx="777557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2021/10/19</a:t>
            </a:fld>
            <a:endParaRPr lang="en-US"/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05EA6D-0A8A-47D3-AD10-1EDF3BDE7BA2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1A93C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505" indent="-357505" algn="just" rtl="0" fontAlgn="base">
        <a:spcBef>
          <a:spcPts val="1800"/>
        </a:spcBef>
        <a:spcAft>
          <a:spcPct val="0"/>
        </a:spcAft>
        <a:buClr>
          <a:srgbClr val="1A93C8"/>
        </a:buClr>
        <a:buSzPct val="60000"/>
        <a:buFont typeface="Wingdings" panose="05000000000000000000" pitchFamily="2" charset="2"/>
        <a:buChar char="m"/>
        <a:defRPr sz="2000" kern="1200">
          <a:solidFill>
            <a:srgbClr val="1A93C8"/>
          </a:solidFill>
          <a:latin typeface="+mn-lt"/>
          <a:ea typeface="+mn-ea"/>
          <a:cs typeface="+mn-cs"/>
        </a:defRPr>
      </a:lvl1pPr>
      <a:lvl2pPr marL="357505" indent="-357505" algn="l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A1BBEE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>
            <a:grpSpLocks noChangeAspect="1"/>
          </p:cNvGrpSpPr>
          <p:nvPr/>
        </p:nvGrpSpPr>
        <p:grpSpPr bwMode="auto">
          <a:xfrm>
            <a:off x="-3175" y="12700"/>
            <a:ext cx="9144000" cy="6858000"/>
            <a:chOff x="0" y="0"/>
            <a:chExt cx="7850038" cy="5887529"/>
          </a:xfrm>
        </p:grpSpPr>
        <p:pic>
          <p:nvPicPr>
            <p:cNvPr id="2051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151"/>
            <a:stretch>
              <a:fillRect/>
            </a:stretch>
          </p:blipFill>
          <p:spPr bwMode="auto">
            <a:xfrm>
              <a:off x="3925019" y="0"/>
              <a:ext cx="3925019" cy="5887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310"/>
            <a:stretch>
              <a:fillRect/>
            </a:stretch>
          </p:blipFill>
          <p:spPr bwMode="auto">
            <a:xfrm flipH="1">
              <a:off x="0" y="0"/>
              <a:ext cx="3925019" cy="5876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2021/10/19</a:t>
            </a:fld>
            <a:endParaRPr lang="en-US"/>
          </a:p>
        </p:txBody>
      </p:sp>
      <p:sp>
        <p:nvSpPr>
          <p:cNvPr id="3078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8345E7-2928-4024-B92D-DE6894893D24}" type="slidenum">
              <a:rPr lang="zh-CN" altLang="en-US"/>
              <a:t>‹#›</a:t>
            </a:fld>
            <a:endParaRPr lang="en-US"/>
          </a:p>
        </p:txBody>
      </p:sp>
      <p:sp>
        <p:nvSpPr>
          <p:cNvPr id="2056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7675" y="1133475"/>
            <a:ext cx="8215313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57" name="KSO_BT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47675" y="214313"/>
            <a:ext cx="82153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61950" indent="-361950" algn="just" defTabSz="685800" rtl="0" fontAlgn="base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1950" indent="-361950" algn="l" defTabSz="685800" rtl="0" fontAlgn="base">
        <a:lnSpc>
          <a:spcPct val="120000"/>
        </a:lnSpc>
        <a:spcBef>
          <a:spcPct val="0"/>
        </a:spcBef>
        <a:spcAft>
          <a:spcPts val="1200"/>
        </a:spcAft>
        <a:buClr>
          <a:srgbClr val="E5A997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476375"/>
            <a:ext cx="8008937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2021/10/19</a:t>
            </a:fld>
            <a:endParaRPr 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403975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8672DB-A52B-402A-AC56-6EAF7309D802}" type="slidenum">
              <a:rPr lang="zh-CN" altLang="en-US"/>
              <a:t>‹#›</a:t>
            </a:fld>
            <a:endParaRPr lang="en-US"/>
          </a:p>
        </p:txBody>
      </p:sp>
      <p:sp>
        <p:nvSpPr>
          <p:cNvPr id="3079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566738" y="368300"/>
            <a:ext cx="8008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66700" indent="-266700"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2"/>
        </a:buClr>
        <a:buSzPct val="80000"/>
        <a:buFont typeface="Wingdings 2" panose="05020102010507070707" pitchFamily="18" charset="2"/>
        <a:buChar char="ö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66700" indent="-266700" algn="l" defTabSz="685800" rtl="0" fontAlgn="base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500" kern="1200">
          <a:solidFill>
            <a:srgbClr val="30303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矩形 11"/>
          <p:cNvGrpSpPr/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4099" name="矩形 11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410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宋体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宋体" panose="02010600030101010101" pitchFamily="2" charset="-122"/>
              </a:rPr>
              <a:t>第四级</a:t>
            </a:r>
          </a:p>
        </p:txBody>
      </p:sp>
      <p:sp>
        <p:nvSpPr>
          <p:cNvPr id="717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2021/10/19</a:t>
            </a:fld>
            <a:endParaRPr lang="en-US"/>
          </a:p>
        </p:txBody>
      </p:sp>
      <p:sp>
        <p:nvSpPr>
          <p:cNvPr id="717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4DC649-F695-46C3-B7FF-3FC4AA7FFBA1}" type="slidenum">
              <a:rPr lang="zh-CN" altLang="en-US"/>
              <a:t>‹#›</a:t>
            </a:fld>
            <a:endParaRPr lang="en-US"/>
          </a:p>
        </p:txBody>
      </p:sp>
      <p:sp>
        <p:nvSpPr>
          <p:cNvPr id="4105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cxnSp>
        <p:nvCxnSpPr>
          <p:cNvPr id="4106" name="直接连接符 8"/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7" name="Freeform 5"/>
          <p:cNvGrpSpPr/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4108" name="Freeform 5"/>
            <p:cNvPicPr>
              <a:picLocks noEditPoints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0" name="任意多边形 10"/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167822 w 11969073"/>
              <a:gd name="T1" fmla="*/ 524933 h 524933"/>
              <a:gd name="T2" fmla="*/ 168846 w 11969073"/>
              <a:gd name="T3" fmla="*/ 524933 h 524933"/>
              <a:gd name="T4" fmla="*/ 168846 w 11969073"/>
              <a:gd name="T5" fmla="*/ 14598 h 524933"/>
              <a:gd name="T6" fmla="*/ 1386790 w 11969073"/>
              <a:gd name="T7" fmla="*/ 14598 h 524933"/>
              <a:gd name="T8" fmla="*/ 11969073 w 11969073"/>
              <a:gd name="T9" fmla="*/ 0 h 524933"/>
              <a:gd name="T10" fmla="*/ 167822 w 11969073"/>
              <a:gd name="T11" fmla="*/ 0 h 524933"/>
              <a:gd name="T12" fmla="*/ 152999 w 11969073"/>
              <a:gd name="T13" fmla="*/ 0 h 524933"/>
              <a:gd name="T14" fmla="*/ 152999 w 11969073"/>
              <a:gd name="T15" fmla="*/ 507260 h 524933"/>
              <a:gd name="T16" fmla="*/ 107280 w 11969073"/>
              <a:gd name="T17" fmla="*/ 507260 h 524933"/>
              <a:gd name="T18" fmla="*/ 107280 w 11969073"/>
              <a:gd name="T19" fmla="*/ 0 h 524933"/>
              <a:gd name="T20" fmla="*/ 0 w 11969073"/>
              <a:gd name="T21" fmla="*/ 0 h 524933"/>
              <a:gd name="T22" fmla="*/ 0 w 11969073"/>
              <a:gd name="T23" fmla="*/ 524932 h 524933"/>
              <a:gd name="T24" fmla="*/ 33834 w 11969073"/>
              <a:gd name="T25" fmla="*/ 524932 h 524933"/>
              <a:gd name="T26" fmla="*/ 33834 w 11969073"/>
              <a:gd name="T27" fmla="*/ 23810 h 524933"/>
              <a:gd name="T28" fmla="*/ 79553 w 11969073"/>
              <a:gd name="T29" fmla="*/ 23810 h 524933"/>
              <a:gd name="T30" fmla="*/ 79553 w 11969073"/>
              <a:gd name="T31" fmla="*/ 524932 h 524933"/>
              <a:gd name="T32" fmla="*/ 167822 w 11969073"/>
              <a:gd name="T33" fmla="*/ 524932 h 524933"/>
              <a:gd name="T34" fmla="*/ 167822 w 11969073"/>
              <a:gd name="T35" fmla="*/ 524933 h 524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fontAlgn="base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2" descr="aaaa00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119063"/>
            <a:ext cx="85471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096963"/>
            <a:ext cx="86360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455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Ø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l"/>
        <a:defRPr sz="2400" b="1">
          <a:solidFill>
            <a:srgbClr val="000000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þ"/>
        <a:defRPr sz="2400" b="1">
          <a:solidFill>
            <a:srgbClr val="A854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Blip>
          <a:blip r:embed="rId9"/>
        </a:buBlip>
        <a:defRPr sz="1600" b="1">
          <a:solidFill>
            <a:srgbClr val="800080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887" y="2677886"/>
            <a:ext cx="8501742" cy="1001485"/>
          </a:xfrm>
        </p:spPr>
        <p:txBody>
          <a:bodyPr/>
          <a:lstStyle/>
          <a:p>
            <a:r>
              <a:rPr lang="zh-CN" altLang="en-US" sz="4000" dirty="0">
                <a:solidFill>
                  <a:srgbClr val="000000"/>
                </a:solidFill>
              </a:rPr>
              <a:t>计算导论与程序设计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49657" y="4674177"/>
            <a:ext cx="3909580" cy="466725"/>
          </a:xfrm>
        </p:spPr>
        <p:txBody>
          <a:bodyPr/>
          <a:lstStyle/>
          <a:p>
            <a:r>
              <a:rPr lang="en-US" altLang="zh-CN" sz="2400" dirty="0"/>
              <a:t>C</a:t>
            </a:r>
            <a:r>
              <a:rPr lang="zh-CN" altLang="en-US" sz="2400" dirty="0"/>
              <a:t>语言的</a:t>
            </a:r>
            <a:endParaRPr lang="en-US" altLang="zh-CN" sz="2400" dirty="0"/>
          </a:p>
          <a:p>
            <a:r>
              <a:rPr lang="zh-CN" altLang="en-US" sz="2400" dirty="0"/>
              <a:t>基本输入输出</a:t>
            </a:r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2" cstate="print"/>
          <a:srcRect b="9109"/>
          <a:stretch>
            <a:fillRect/>
          </a:stretch>
        </p:blipFill>
        <p:spPr bwMode="auto">
          <a:xfrm>
            <a:off x="0" y="31173"/>
            <a:ext cx="9144000" cy="2547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85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</a:t>
            </a:r>
            <a:r>
              <a:rPr lang="zh-CN" altLang="en-US" dirty="0" smtClean="0"/>
              <a:t>：是否</a:t>
            </a:r>
            <a:r>
              <a:rPr lang="zh-CN" altLang="en-US" dirty="0"/>
              <a:t>有按键与光标定位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 </a:t>
            </a:r>
            <a:r>
              <a:rPr lang="en-US" altLang="zh-CN" dirty="0" smtClean="0"/>
              <a:t>#</a:t>
            </a:r>
            <a:r>
              <a:rPr lang="en-US" altLang="zh-CN" sz="1800" dirty="0" smtClean="0"/>
              <a:t>include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conio.h</a:t>
            </a:r>
            <a:r>
              <a:rPr lang="en-US" altLang="zh-CN" sz="1800" dirty="0"/>
              <a:t>&gt;    //</a:t>
            </a:r>
            <a:r>
              <a:rPr lang="zh-CN" altLang="en-US" sz="1800" dirty="0">
                <a:solidFill>
                  <a:srgbClr val="C00000"/>
                </a:solidFill>
              </a:rPr>
              <a:t>函数</a:t>
            </a:r>
            <a:r>
              <a:rPr lang="en-US" altLang="zh-CN" sz="1800" dirty="0" err="1">
                <a:solidFill>
                  <a:srgbClr val="C00000"/>
                </a:solidFill>
              </a:rPr>
              <a:t>kbhit</a:t>
            </a:r>
            <a:r>
              <a:rPr lang="en-US" altLang="zh-CN" sz="1800" dirty="0">
                <a:solidFill>
                  <a:srgbClr val="C00000"/>
                </a:solidFill>
              </a:rPr>
              <a:t>()</a:t>
            </a:r>
            <a:r>
              <a:rPr lang="zh-CN" altLang="en-US" sz="1800" dirty="0">
                <a:solidFill>
                  <a:srgbClr val="C00000"/>
                </a:solidFill>
              </a:rPr>
              <a:t>的</a:t>
            </a:r>
            <a:r>
              <a:rPr lang="zh-CN" altLang="en-US" sz="1800" dirty="0" smtClean="0">
                <a:solidFill>
                  <a:srgbClr val="C00000"/>
                </a:solidFill>
              </a:rPr>
              <a:t>头文件</a:t>
            </a:r>
            <a:endParaRPr lang="en-US" altLang="zh-CN" sz="1800" dirty="0" smtClean="0">
              <a:solidFill>
                <a:srgbClr val="C00000"/>
              </a:solidFill>
            </a:endParaRP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#</a:t>
            </a:r>
            <a:r>
              <a:rPr lang="en-US" altLang="zh-CN" sz="1800" dirty="0"/>
              <a:t>include &lt;</a:t>
            </a:r>
            <a:r>
              <a:rPr lang="en-US" altLang="zh-CN" sz="1800" dirty="0" err="1"/>
              <a:t>stdlib.h</a:t>
            </a:r>
            <a:r>
              <a:rPr lang="en-US" altLang="zh-CN" sz="1800" dirty="0" smtClean="0"/>
              <a:t>&gt;    //</a:t>
            </a:r>
            <a:r>
              <a:rPr lang="en-US" altLang="zh-CN" sz="1800" dirty="0">
                <a:solidFill>
                  <a:srgbClr val="030DCD"/>
                </a:solidFill>
              </a:rPr>
              <a:t> </a:t>
            </a:r>
            <a:r>
              <a:rPr lang="en-US" altLang="zh-CN" sz="1800" dirty="0" smtClean="0">
                <a:solidFill>
                  <a:srgbClr val="030DCD"/>
                </a:solidFill>
              </a:rPr>
              <a:t>system()</a:t>
            </a:r>
            <a:r>
              <a:rPr lang="zh-CN" altLang="en-US" sz="1800" dirty="0" smtClean="0">
                <a:solidFill>
                  <a:srgbClr val="030DCD"/>
                </a:solidFill>
              </a:rPr>
              <a:t>的头文件</a:t>
            </a:r>
            <a:endParaRPr lang="en-US" altLang="zh-CN" sz="1800" dirty="0"/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….</a:t>
            </a: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30DCD"/>
                </a:solidFill>
              </a:rPr>
              <a:t>system(“</a:t>
            </a:r>
            <a:r>
              <a:rPr lang="en-US" altLang="zh-CN" sz="1800" dirty="0" err="1">
                <a:solidFill>
                  <a:srgbClr val="030DCD"/>
                </a:solidFill>
              </a:rPr>
              <a:t>cls</a:t>
            </a:r>
            <a:r>
              <a:rPr lang="en-US" altLang="zh-CN" sz="1800" dirty="0">
                <a:solidFill>
                  <a:srgbClr val="030DCD"/>
                </a:solidFill>
              </a:rPr>
              <a:t>”);    //</a:t>
            </a:r>
            <a:r>
              <a:rPr lang="zh-CN" altLang="en-US" sz="1800" dirty="0">
                <a:solidFill>
                  <a:srgbClr val="030DCD"/>
                </a:solidFill>
              </a:rPr>
              <a:t>清屏</a:t>
            </a:r>
            <a:endParaRPr lang="en-US" altLang="zh-CN" sz="1800" dirty="0">
              <a:solidFill>
                <a:srgbClr val="030DCD"/>
              </a:solidFill>
            </a:endParaRP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while(1)</a:t>
            </a: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{</a:t>
            </a: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>
                <a:solidFill>
                  <a:srgbClr val="030DCD"/>
                </a:solidFill>
              </a:rPr>
              <a:t>locateCursor</a:t>
            </a:r>
            <a:r>
              <a:rPr lang="en-US" altLang="zh-CN" sz="1800" dirty="0">
                <a:solidFill>
                  <a:srgbClr val="030DCD"/>
                </a:solidFill>
              </a:rPr>
              <a:t>(40,10);   //</a:t>
            </a:r>
            <a:r>
              <a:rPr lang="zh-CN" altLang="en-US" sz="1800" dirty="0">
                <a:solidFill>
                  <a:srgbClr val="030DCD"/>
                </a:solidFill>
              </a:rPr>
              <a:t>定位光标到第</a:t>
            </a:r>
            <a:r>
              <a:rPr lang="en-US" altLang="zh-CN" sz="1800" dirty="0">
                <a:solidFill>
                  <a:srgbClr val="030DCD"/>
                </a:solidFill>
              </a:rPr>
              <a:t>40</a:t>
            </a:r>
            <a:r>
              <a:rPr lang="zh-CN" altLang="en-US" sz="1800" dirty="0">
                <a:solidFill>
                  <a:srgbClr val="030DCD"/>
                </a:solidFill>
              </a:rPr>
              <a:t>列、</a:t>
            </a:r>
            <a:r>
              <a:rPr lang="en-US" altLang="zh-CN" sz="1800" dirty="0">
                <a:solidFill>
                  <a:srgbClr val="030DCD"/>
                </a:solidFill>
              </a:rPr>
              <a:t>10</a:t>
            </a:r>
            <a:r>
              <a:rPr lang="zh-CN" altLang="en-US" sz="1800" dirty="0">
                <a:solidFill>
                  <a:srgbClr val="030DCD"/>
                </a:solidFill>
              </a:rPr>
              <a:t>行</a:t>
            </a:r>
            <a:endParaRPr lang="en-US" altLang="zh-CN" sz="1800" dirty="0">
              <a:solidFill>
                <a:srgbClr val="030DCD"/>
              </a:solidFill>
            </a:endParaRP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r = rand()%76;</a:t>
            </a: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</a:t>
            </a:r>
            <a:r>
              <a:rPr lang="en-US" altLang="zh-CN" sz="1800" dirty="0" err="1"/>
              <a:t>d",r</a:t>
            </a:r>
            <a:r>
              <a:rPr lang="en-US" altLang="zh-CN" sz="1800" dirty="0"/>
              <a:t>);</a:t>
            </a: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30DCD"/>
                </a:solidFill>
              </a:rPr>
              <a:t>    if(</a:t>
            </a:r>
            <a:r>
              <a:rPr lang="en-US" altLang="zh-CN" sz="1800" dirty="0" err="1">
                <a:solidFill>
                  <a:srgbClr val="030DCD"/>
                </a:solidFill>
              </a:rPr>
              <a:t>kbhit</a:t>
            </a:r>
            <a:r>
              <a:rPr lang="en-US" altLang="zh-CN" sz="1800" dirty="0">
                <a:solidFill>
                  <a:srgbClr val="030DCD"/>
                </a:solidFill>
              </a:rPr>
              <a:t>())</a:t>
            </a: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{</a:t>
            </a: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     </a:t>
            </a:r>
            <a:r>
              <a:rPr lang="en-US" altLang="zh-CN" sz="1800" dirty="0" err="1"/>
              <a:t>locateCursor</a:t>
            </a:r>
            <a:r>
              <a:rPr lang="en-US" altLang="zh-CN" sz="1800" dirty="0"/>
              <a:t>(32,13);     //32</a:t>
            </a:r>
            <a:r>
              <a:rPr lang="zh-CN" altLang="en-US" sz="1800" dirty="0"/>
              <a:t>列、</a:t>
            </a:r>
            <a:r>
              <a:rPr lang="en-US" altLang="zh-CN" sz="1800" dirty="0"/>
              <a:t>13</a:t>
            </a:r>
            <a:r>
              <a:rPr lang="zh-CN" altLang="en-US" sz="1800" dirty="0"/>
              <a:t>行</a:t>
            </a:r>
            <a:endParaRPr lang="en-US" altLang="zh-CN" sz="1800" dirty="0"/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   system</a:t>
            </a:r>
            <a:r>
              <a:rPr lang="en-US" altLang="zh-CN" sz="1800" dirty="0" smtClean="0"/>
              <a:t>(“pause”);   //</a:t>
            </a:r>
            <a:r>
              <a:rPr lang="en-US" altLang="zh-CN" sz="1800" dirty="0" smtClean="0">
                <a:solidFill>
                  <a:srgbClr val="030DCD"/>
                </a:solidFill>
              </a:rPr>
              <a:t>system(“file”) </a:t>
            </a:r>
            <a:r>
              <a:rPr lang="zh-CN" altLang="en-US" sz="1800" dirty="0" smtClean="0">
                <a:solidFill>
                  <a:srgbClr val="030DCD"/>
                </a:solidFill>
              </a:rPr>
              <a:t>运行程序</a:t>
            </a:r>
            <a:r>
              <a:rPr lang="en-US" altLang="zh-CN" sz="1800" dirty="0" smtClean="0">
                <a:solidFill>
                  <a:srgbClr val="030DCD"/>
                </a:solidFill>
              </a:rPr>
              <a:t>file</a:t>
            </a:r>
            <a:endParaRPr lang="en-US" altLang="zh-CN" sz="1800" dirty="0">
              <a:solidFill>
                <a:srgbClr val="030DCD"/>
              </a:solidFill>
            </a:endParaRP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/>
              <a:t>	}</a:t>
            </a: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 }</a:t>
            </a:r>
          </a:p>
          <a:p>
            <a:pPr marL="28575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…..	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024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32D11-6459-4E31-8CF2-EC2EA82A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</a:t>
            </a:r>
            <a:r>
              <a:rPr lang="zh-CN" altLang="en-US" dirty="0" smtClean="0">
                <a:solidFill>
                  <a:srgbClr val="7030A0"/>
                </a:solidFill>
              </a:rPr>
              <a:t>练习</a:t>
            </a:r>
            <a:r>
              <a:rPr lang="zh-CN" altLang="en-US" dirty="0" smtClean="0"/>
              <a:t>：是否</a:t>
            </a:r>
            <a:r>
              <a:rPr lang="zh-CN" altLang="en-US" dirty="0"/>
              <a:t>有按键与光标定位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5F416-9161-46B3-8FEC-FAD22A6B5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35063"/>
            <a:ext cx="8089900" cy="584200"/>
          </a:xfrm>
        </p:spPr>
        <p:txBody>
          <a:bodyPr/>
          <a:lstStyle/>
          <a:p>
            <a:r>
              <a:rPr lang="zh-CN" altLang="en-US" dirty="0"/>
              <a:t>执行结果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EFBEAD-E047-4CA4-8C82-1AD6E6256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04" y="1998662"/>
            <a:ext cx="60007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a-DK" altLang="zh-CN" dirty="0">
                <a:solidFill>
                  <a:srgbClr val="080808"/>
                </a:solidFill>
              </a:rPr>
              <a:t> </a:t>
            </a:r>
            <a:r>
              <a:rPr lang="en-US" altLang="zh-CN" sz="1800" dirty="0">
                <a:solidFill>
                  <a:srgbClr val="080808"/>
                </a:solidFill>
              </a:rPr>
              <a:t>#include &lt;</a:t>
            </a:r>
            <a:r>
              <a:rPr lang="en-US" altLang="zh-CN" sz="1800" dirty="0" err="1">
                <a:solidFill>
                  <a:srgbClr val="080808"/>
                </a:solidFill>
              </a:rPr>
              <a:t>stdio.h</a:t>
            </a:r>
            <a:r>
              <a:rPr lang="en-US" altLang="zh-CN" sz="1800" dirty="0">
                <a:solidFill>
                  <a:srgbClr val="080808"/>
                </a:solidFill>
              </a:rPr>
              <a:t>&gt;</a:t>
            </a:r>
          </a:p>
          <a:p>
            <a:pPr>
              <a:buNone/>
            </a:pPr>
            <a:r>
              <a:rPr lang="en-US" altLang="zh-CN" sz="1800" dirty="0" err="1">
                <a:solidFill>
                  <a:srgbClr val="080808"/>
                </a:solidFill>
              </a:rPr>
              <a:t>int</a:t>
            </a:r>
            <a:r>
              <a:rPr lang="en-US" altLang="zh-CN" sz="1800" dirty="0">
                <a:solidFill>
                  <a:srgbClr val="080808"/>
                </a:solidFill>
              </a:rPr>
              <a:t> main()</a:t>
            </a:r>
          </a:p>
          <a:p>
            <a:pPr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{</a:t>
            </a:r>
            <a:endParaRPr lang="da-DK" altLang="zh-CN" sz="1800" dirty="0">
              <a:solidFill>
                <a:srgbClr val="080808"/>
              </a:solidFill>
            </a:endParaRPr>
          </a:p>
          <a:p>
            <a:pPr>
              <a:buNone/>
            </a:pPr>
            <a:r>
              <a:rPr lang="da-DK" altLang="zh-CN" sz="1800" dirty="0">
                <a:solidFill>
                  <a:srgbClr val="080808"/>
                </a:solidFill>
              </a:rPr>
              <a:t>    int ret;</a:t>
            </a:r>
          </a:p>
          <a:p>
            <a:pPr>
              <a:buNone/>
            </a:pPr>
            <a:r>
              <a:rPr lang="da-DK" altLang="zh-CN" sz="1800" dirty="0">
                <a:solidFill>
                  <a:srgbClr val="080808"/>
                </a:solidFill>
              </a:rPr>
              <a:t>    char </a:t>
            </a:r>
            <a:r>
              <a:rPr lang="en-US" altLang="zh-CN" sz="1800" dirty="0">
                <a:solidFill>
                  <a:srgbClr val="080808"/>
                </a:solidFill>
              </a:rPr>
              <a:t>str[30]</a:t>
            </a:r>
            <a:r>
              <a:rPr lang="da-DK" altLang="zh-CN" sz="1800" dirty="0">
                <a:solidFill>
                  <a:srgbClr val="080808"/>
                </a:solidFill>
              </a:rPr>
              <a:t>;     </a:t>
            </a:r>
            <a:r>
              <a:rPr lang="en-US" altLang="zh-CN" sz="1800" dirty="0">
                <a:solidFill>
                  <a:srgbClr val="080808"/>
                </a:solidFill>
              </a:rPr>
              <a:t>//C</a:t>
            </a:r>
            <a:r>
              <a:rPr lang="zh-CN" altLang="en-US" sz="1800" dirty="0">
                <a:solidFill>
                  <a:srgbClr val="080808"/>
                </a:solidFill>
              </a:rPr>
              <a:t>语言中用字符数组表示字符串</a:t>
            </a:r>
            <a:endParaRPr lang="da-DK" altLang="zh-CN" sz="1800" dirty="0">
              <a:solidFill>
                <a:srgbClr val="080808"/>
              </a:solidFill>
            </a:endParaRPr>
          </a:p>
          <a:p>
            <a:pPr>
              <a:buNone/>
            </a:pPr>
            <a:r>
              <a:rPr lang="da-DK" altLang="zh-CN" sz="1800" dirty="0">
                <a:solidFill>
                  <a:srgbClr val="080808"/>
                </a:solidFill>
              </a:rPr>
              <a:t>    </a:t>
            </a:r>
            <a:r>
              <a:rPr lang="da-DK" altLang="zh-CN" sz="1800" dirty="0">
                <a:solidFill>
                  <a:srgbClr val="030DCD"/>
                </a:solidFill>
              </a:rPr>
              <a:t>char *ret_gets;</a:t>
            </a:r>
          </a:p>
          <a:p>
            <a:pPr>
              <a:buNone/>
            </a:pPr>
            <a:r>
              <a:rPr lang="da-DK" altLang="zh-CN" sz="1800" dirty="0">
                <a:solidFill>
                  <a:srgbClr val="080808"/>
                </a:solidFill>
              </a:rPr>
              <a:t>    ret_gets=</a:t>
            </a:r>
            <a:r>
              <a:rPr lang="da-DK" altLang="zh-CN" sz="1800" b="1" dirty="0">
                <a:solidFill>
                  <a:srgbClr val="FF0000"/>
                </a:solidFill>
              </a:rPr>
              <a:t>gets(str);    //</a:t>
            </a:r>
            <a:r>
              <a:rPr lang="da-DK" altLang="zh-CN" sz="1800" dirty="0">
                <a:solidFill>
                  <a:srgbClr val="C00000"/>
                </a:solidFill>
              </a:rPr>
              <a:t> gets(str); </a:t>
            </a:r>
            <a:endParaRPr lang="da-DK" altLang="zh-CN" sz="18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da-DK" altLang="zh-CN" sz="1800" dirty="0">
                <a:solidFill>
                  <a:srgbClr val="C00000"/>
                </a:solidFill>
              </a:rPr>
              <a:t>    </a:t>
            </a:r>
            <a:r>
              <a:rPr lang="en-US" altLang="zh-CN" sz="1800" dirty="0">
                <a:solidFill>
                  <a:srgbClr val="006600"/>
                </a:solidFill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</a:rPr>
              <a:t>接收键盘输入的一个字符串，</a:t>
            </a:r>
            <a:r>
              <a:rPr lang="zh-CN" altLang="en-US" sz="1800" dirty="0">
                <a:solidFill>
                  <a:srgbClr val="030DCD"/>
                </a:solidFill>
              </a:rPr>
              <a:t>保存到</a:t>
            </a:r>
            <a:r>
              <a:rPr lang="en-US" altLang="zh-CN" sz="1800" dirty="0" err="1">
                <a:solidFill>
                  <a:srgbClr val="030DCD"/>
                </a:solidFill>
              </a:rPr>
              <a:t>str</a:t>
            </a:r>
            <a:r>
              <a:rPr lang="zh-CN" altLang="en-US" sz="1800" dirty="0">
                <a:solidFill>
                  <a:srgbClr val="030DCD"/>
                </a:solidFill>
              </a:rPr>
              <a:t>中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//</a:t>
            </a:r>
            <a:r>
              <a:rPr lang="zh-CN" altLang="en-US" sz="1800" dirty="0">
                <a:solidFill>
                  <a:srgbClr val="006600"/>
                </a:solidFill>
              </a:rPr>
              <a:t>返回值</a:t>
            </a:r>
            <a:r>
              <a:rPr lang="da-DK" altLang="zh-CN" sz="1800" dirty="0">
                <a:solidFill>
                  <a:srgbClr val="030DCD"/>
                </a:solidFill>
              </a:rPr>
              <a:t>ret_gets</a:t>
            </a:r>
            <a:r>
              <a:rPr lang="zh-CN" altLang="en-US" sz="1800" dirty="0">
                <a:solidFill>
                  <a:srgbClr val="006600"/>
                </a:solidFill>
              </a:rPr>
              <a:t>中存放</a:t>
            </a:r>
            <a:r>
              <a:rPr lang="zh-CN" altLang="en-US" sz="1800" b="1" dirty="0">
                <a:solidFill>
                  <a:srgbClr val="7030A0"/>
                </a:solidFill>
              </a:rPr>
              <a:t>成功接收的字符串</a:t>
            </a:r>
            <a:endParaRPr lang="da-DK" altLang="zh-CN" sz="18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da-DK" altLang="zh-CN" sz="1800" dirty="0">
                <a:solidFill>
                  <a:srgbClr val="C00000"/>
                </a:solidFill>
              </a:rPr>
              <a:t>    </a:t>
            </a:r>
            <a:r>
              <a:rPr lang="da-DK" altLang="zh-CN" sz="1800" dirty="0">
                <a:solidFill>
                  <a:srgbClr val="080808"/>
                </a:solidFill>
              </a:rPr>
              <a:t>ret=</a:t>
            </a:r>
            <a:r>
              <a:rPr lang="da-DK" altLang="zh-CN" sz="1800" b="1" dirty="0">
                <a:solidFill>
                  <a:srgbClr val="C00000"/>
                </a:solidFill>
              </a:rPr>
              <a:t>put</a:t>
            </a:r>
            <a:r>
              <a:rPr lang="en-US" altLang="zh-CN" sz="1800" b="1" dirty="0">
                <a:solidFill>
                  <a:srgbClr val="C00000"/>
                </a:solidFill>
              </a:rPr>
              <a:t>s</a:t>
            </a:r>
            <a:r>
              <a:rPr lang="da-DK" altLang="zh-CN" sz="1800" b="1" dirty="0">
                <a:solidFill>
                  <a:srgbClr val="C00000"/>
                </a:solidFill>
              </a:rPr>
              <a:t>(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str</a:t>
            </a:r>
            <a:r>
              <a:rPr lang="da-DK" altLang="zh-CN" sz="1800" b="1" dirty="0" smtClean="0">
                <a:solidFill>
                  <a:srgbClr val="C00000"/>
                </a:solidFill>
              </a:rPr>
              <a:t>)</a:t>
            </a:r>
            <a:r>
              <a:rPr lang="da-DK" altLang="zh-CN" sz="1800" dirty="0" smtClean="0">
                <a:solidFill>
                  <a:srgbClr val="C00000"/>
                </a:solidFill>
              </a:rPr>
              <a:t>;    </a:t>
            </a:r>
            <a:r>
              <a:rPr lang="da-DK" altLang="zh-CN" sz="1800" dirty="0">
                <a:solidFill>
                  <a:srgbClr val="080808"/>
                </a:solidFill>
              </a:rPr>
              <a:t>//</a:t>
            </a:r>
            <a:r>
              <a:rPr lang="da-DK" altLang="zh-CN" sz="1800" dirty="0">
                <a:solidFill>
                  <a:srgbClr val="FF0000"/>
                </a:solidFill>
              </a:rPr>
              <a:t>put</a:t>
            </a:r>
            <a:r>
              <a:rPr lang="en-US" altLang="zh-CN" sz="1800" dirty="0">
                <a:solidFill>
                  <a:srgbClr val="FF0000"/>
                </a:solidFill>
              </a:rPr>
              <a:t>s</a:t>
            </a:r>
            <a:r>
              <a:rPr lang="da-DK" altLang="zh-CN" sz="1800" dirty="0">
                <a:solidFill>
                  <a:srgbClr val="FF0000"/>
                </a:solidFill>
              </a:rPr>
              <a:t>(</a:t>
            </a:r>
            <a:r>
              <a:rPr lang="en-US" altLang="zh-CN" sz="1800" smtClean="0">
                <a:solidFill>
                  <a:srgbClr val="FF0000"/>
                </a:solidFill>
              </a:rPr>
              <a:t>str</a:t>
            </a:r>
            <a:r>
              <a:rPr lang="da-DK" altLang="zh-CN" sz="1800" smtClean="0">
                <a:solidFill>
                  <a:srgbClr val="FF0000"/>
                </a:solidFill>
              </a:rPr>
              <a:t>); </a:t>
            </a:r>
            <a:endParaRPr lang="da-DK" altLang="zh-CN" sz="1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da-DK" altLang="zh-CN" sz="1800" dirty="0">
                <a:solidFill>
                  <a:srgbClr val="080808"/>
                </a:solidFill>
              </a:rPr>
              <a:t>  </a:t>
            </a:r>
            <a:r>
              <a:rPr lang="da-DK" altLang="zh-CN" sz="1800" dirty="0">
                <a:solidFill>
                  <a:srgbClr val="006600"/>
                </a:solidFill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</a:rPr>
              <a:t>输出字符串</a:t>
            </a:r>
            <a:r>
              <a:rPr lang="en-US" altLang="zh-CN" sz="1800" dirty="0">
                <a:solidFill>
                  <a:srgbClr val="006600"/>
                </a:solidFill>
              </a:rPr>
              <a:t>s</a:t>
            </a:r>
            <a:r>
              <a:rPr lang="zh-CN" altLang="en-US" sz="1800" dirty="0">
                <a:solidFill>
                  <a:srgbClr val="006600"/>
                </a:solidFill>
              </a:rPr>
              <a:t>到屏幕上，</a:t>
            </a:r>
            <a:r>
              <a:rPr lang="zh-CN" altLang="en-US" sz="1800" b="1" dirty="0">
                <a:solidFill>
                  <a:srgbClr val="030DCD"/>
                </a:solidFill>
              </a:rPr>
              <a:t>返回</a:t>
            </a:r>
            <a:r>
              <a:rPr lang="en-US" altLang="zh-CN" sz="1800" b="1" dirty="0">
                <a:solidFill>
                  <a:srgbClr val="030DCD"/>
                </a:solidFill>
              </a:rPr>
              <a:t>0</a:t>
            </a:r>
            <a:r>
              <a:rPr lang="zh-CN" altLang="en-US" sz="1800" b="1" dirty="0">
                <a:solidFill>
                  <a:srgbClr val="006600"/>
                </a:solidFill>
              </a:rPr>
              <a:t>表示正确输出，否则</a:t>
            </a:r>
            <a:r>
              <a:rPr lang="zh-CN" altLang="en-US" sz="1800" b="1" dirty="0">
                <a:solidFill>
                  <a:srgbClr val="030DCD"/>
                </a:solidFill>
              </a:rPr>
              <a:t>返回</a:t>
            </a:r>
            <a:r>
              <a:rPr lang="en-US" altLang="zh-CN" sz="1800" b="1" dirty="0">
                <a:solidFill>
                  <a:srgbClr val="030DCD"/>
                </a:solidFill>
              </a:rPr>
              <a:t>-1</a:t>
            </a:r>
          </a:p>
          <a:p>
            <a:pPr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</a:t>
            </a:r>
            <a:endParaRPr lang="da-DK" altLang="zh-CN" sz="1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0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格式输出函数</a:t>
            </a:r>
            <a:r>
              <a:rPr lang="en-US" altLang="zh-CN" dirty="0" err="1"/>
              <a:t>printf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一般格式：</a:t>
            </a:r>
            <a:r>
              <a:rPr lang="en-US" altLang="zh-CN" sz="2000" dirty="0" err="1">
                <a:solidFill>
                  <a:srgbClr val="0303DF"/>
                </a:solidFill>
                <a:latin typeface="+mn-ea"/>
              </a:rPr>
              <a:t>printf</a:t>
            </a:r>
            <a:r>
              <a:rPr lang="zh-CN" altLang="en-US" sz="2000" dirty="0">
                <a:solidFill>
                  <a:srgbClr val="0303DF"/>
                </a:solidFill>
                <a:latin typeface="+mn-ea"/>
              </a:rPr>
              <a:t>（格式控制，输出列表</a:t>
            </a:r>
            <a:r>
              <a:rPr lang="zh-CN" altLang="en-US" sz="2000" dirty="0" smtClean="0">
                <a:solidFill>
                  <a:srgbClr val="0303DF"/>
                </a:solidFill>
                <a:latin typeface="+mn-ea"/>
              </a:rPr>
              <a:t>）</a:t>
            </a:r>
            <a:endParaRPr lang="en-US" altLang="zh-CN" sz="2000" dirty="0" smtClean="0">
              <a:solidFill>
                <a:srgbClr val="0303DF"/>
              </a:solidFill>
              <a:latin typeface="+mn-ea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7030A0"/>
                </a:solidFill>
                <a:latin typeface="+mn-ea"/>
              </a:rPr>
              <a:t>返回值：函数</a:t>
            </a:r>
            <a:r>
              <a:rPr lang="en-US" altLang="zh-CN" sz="2000" b="1" dirty="0" err="1" smtClean="0">
                <a:solidFill>
                  <a:srgbClr val="7030A0"/>
                </a:solidFill>
                <a:latin typeface="+mn-ea"/>
              </a:rPr>
              <a:t>printf</a:t>
            </a:r>
            <a:r>
              <a:rPr lang="en-US" altLang="zh-CN" sz="2000" b="1" dirty="0" smtClean="0">
                <a:solidFill>
                  <a:srgbClr val="7030A0"/>
                </a:solidFill>
                <a:latin typeface="+mn-ea"/>
              </a:rPr>
              <a:t>()</a:t>
            </a:r>
            <a:r>
              <a:rPr lang="zh-CN" altLang="en-US" sz="2000" b="1" dirty="0" smtClean="0">
                <a:solidFill>
                  <a:srgbClr val="7030A0"/>
                </a:solidFill>
                <a:latin typeface="+mn-ea"/>
              </a:rPr>
              <a:t>返回输出的字符数</a:t>
            </a:r>
            <a:endParaRPr lang="zh-CN" altLang="en-US" sz="2000" b="1" dirty="0">
              <a:solidFill>
                <a:srgbClr val="7030A0"/>
              </a:solidFill>
              <a:latin typeface="+mn-ea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函数作用：向终端（或系统隐含指定的输出设备）输出</a:t>
            </a:r>
            <a:r>
              <a:rPr lang="zh-CN" altLang="en-US" sz="2000" dirty="0">
                <a:solidFill>
                  <a:srgbClr val="CC0000"/>
                </a:solidFill>
                <a:latin typeface="+mn-ea"/>
              </a:rPr>
              <a:t>若干个任意类型</a:t>
            </a:r>
            <a:r>
              <a:rPr lang="zh-CN" altLang="en-US" sz="2000" dirty="0">
                <a:latin typeface="+mn-ea"/>
              </a:rPr>
              <a:t>的数据。</a:t>
            </a:r>
            <a:endParaRPr lang="en-US" altLang="zh-CN" sz="2000" dirty="0">
              <a:latin typeface="+mn-ea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3DF"/>
                </a:solidFill>
                <a:latin typeface="+mn-ea"/>
              </a:rPr>
              <a:t>格式控制</a:t>
            </a:r>
            <a:endParaRPr lang="en-US" altLang="zh-CN" sz="2000" dirty="0">
              <a:solidFill>
                <a:srgbClr val="0303DF"/>
              </a:solidFill>
              <a:latin typeface="+mn-ea"/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7030A0"/>
                </a:solidFill>
                <a:latin typeface="+mn-ea"/>
              </a:rPr>
              <a:t>整型数据</a:t>
            </a:r>
            <a:endParaRPr lang="en-US" altLang="zh-CN" sz="1800" b="1" dirty="0">
              <a:solidFill>
                <a:srgbClr val="7030A0"/>
              </a:solidFill>
              <a:latin typeface="+mn-ea"/>
            </a:endParaRPr>
          </a:p>
          <a:p>
            <a:pPr marL="1371600" lvl="2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6600"/>
                </a:solidFill>
              </a:rPr>
              <a:t>%d (%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)</a:t>
            </a:r>
            <a:r>
              <a:rPr lang="en-US" altLang="zh-CN" sz="1600" dirty="0">
                <a:solidFill>
                  <a:srgbClr val="080808"/>
                </a:solidFill>
              </a:rPr>
              <a:t>:</a:t>
            </a:r>
            <a:r>
              <a:rPr lang="zh-CN" altLang="en-US" sz="1600" dirty="0">
                <a:solidFill>
                  <a:srgbClr val="080808"/>
                </a:solidFill>
              </a:rPr>
              <a:t>以</a:t>
            </a:r>
            <a:r>
              <a:rPr lang="zh-CN" altLang="en-US" sz="1600" dirty="0">
                <a:solidFill>
                  <a:srgbClr val="C00000"/>
                </a:solidFill>
              </a:rPr>
              <a:t>带符号</a:t>
            </a:r>
            <a:r>
              <a:rPr lang="zh-CN" altLang="en-US" sz="1600" dirty="0">
                <a:solidFill>
                  <a:srgbClr val="080808"/>
                </a:solidFill>
              </a:rPr>
              <a:t>的十进制形式输出</a:t>
            </a:r>
            <a:r>
              <a:rPr lang="zh-CN" altLang="en-US" sz="1600" b="1" dirty="0">
                <a:solidFill>
                  <a:srgbClr val="FF0000"/>
                </a:solidFill>
              </a:rPr>
              <a:t>整数</a:t>
            </a:r>
            <a:r>
              <a:rPr lang="en-US" altLang="zh-CN" sz="1600" dirty="0">
                <a:solidFill>
                  <a:srgbClr val="080808"/>
                </a:solidFill>
              </a:rPr>
              <a:t>; </a:t>
            </a:r>
            <a:r>
              <a:rPr lang="zh-CN" altLang="en-US" sz="1600" dirty="0">
                <a:solidFill>
                  <a:srgbClr val="080808"/>
                </a:solidFill>
              </a:rPr>
              <a:t>（</a:t>
            </a:r>
            <a:r>
              <a:rPr lang="en-US" altLang="zh-CN" sz="1600" dirty="0" err="1">
                <a:solidFill>
                  <a:srgbClr val="030DCD"/>
                </a:solidFill>
              </a:rPr>
              <a:t>hd</a:t>
            </a:r>
            <a:r>
              <a:rPr lang="zh-CN" altLang="en-US" sz="1600" dirty="0">
                <a:solidFill>
                  <a:srgbClr val="030DCD"/>
                </a:solidFill>
              </a:rPr>
              <a:t>，</a:t>
            </a:r>
            <a:r>
              <a:rPr lang="en-US" altLang="zh-CN" sz="1600" dirty="0">
                <a:solidFill>
                  <a:srgbClr val="030DCD"/>
                </a:solidFill>
              </a:rPr>
              <a:t>d</a:t>
            </a:r>
            <a:r>
              <a:rPr lang="zh-CN" altLang="en-US" sz="1600" dirty="0">
                <a:solidFill>
                  <a:srgbClr val="030DCD"/>
                </a:solidFill>
              </a:rPr>
              <a:t>，</a:t>
            </a:r>
            <a:r>
              <a:rPr lang="en-US" altLang="zh-CN" sz="1600" dirty="0" err="1">
                <a:solidFill>
                  <a:srgbClr val="030DCD"/>
                </a:solidFill>
              </a:rPr>
              <a:t>ld</a:t>
            </a:r>
            <a:r>
              <a:rPr lang="zh-CN" altLang="en-US" sz="1600" dirty="0">
                <a:solidFill>
                  <a:srgbClr val="030DCD"/>
                </a:solidFill>
              </a:rPr>
              <a:t>，</a:t>
            </a:r>
            <a:r>
              <a:rPr lang="en-US" altLang="zh-CN" sz="1600" dirty="0" err="1">
                <a:solidFill>
                  <a:srgbClr val="030DCD"/>
                </a:solidFill>
              </a:rPr>
              <a:t>lld</a:t>
            </a:r>
            <a:r>
              <a:rPr lang="en-US" altLang="zh-CN" sz="1600" dirty="0">
                <a:solidFill>
                  <a:srgbClr val="030DCD"/>
                </a:solidFill>
              </a:rPr>
              <a:t>, </a:t>
            </a:r>
            <a:r>
              <a:rPr lang="zh-CN" altLang="en-US" sz="1600" dirty="0">
                <a:solidFill>
                  <a:srgbClr val="030DCD"/>
                </a:solidFill>
              </a:rPr>
              <a:t>或</a:t>
            </a:r>
            <a:r>
              <a:rPr lang="en-US" altLang="zh-CN" sz="1600" dirty="0">
                <a:solidFill>
                  <a:srgbClr val="030DCD"/>
                </a:solidFill>
              </a:rPr>
              <a:t>hi</a:t>
            </a:r>
            <a:r>
              <a:rPr lang="zh-CN" altLang="en-US" sz="1600" dirty="0">
                <a:solidFill>
                  <a:srgbClr val="030DCD"/>
                </a:solidFill>
              </a:rPr>
              <a:t>，</a:t>
            </a:r>
            <a:r>
              <a:rPr lang="en-US" altLang="zh-CN" sz="1600" dirty="0" err="1">
                <a:solidFill>
                  <a:srgbClr val="030DCD"/>
                </a:solidFill>
              </a:rPr>
              <a:t>i</a:t>
            </a:r>
            <a:r>
              <a:rPr lang="zh-CN" altLang="en-US" sz="1600" dirty="0">
                <a:solidFill>
                  <a:srgbClr val="030DCD"/>
                </a:solidFill>
              </a:rPr>
              <a:t>，</a:t>
            </a:r>
            <a:r>
              <a:rPr lang="en-US" altLang="zh-CN" sz="1600" dirty="0">
                <a:solidFill>
                  <a:srgbClr val="030DCD"/>
                </a:solidFill>
              </a:rPr>
              <a:t>li</a:t>
            </a:r>
            <a:r>
              <a:rPr lang="zh-CN" altLang="en-US" sz="1600" dirty="0">
                <a:solidFill>
                  <a:srgbClr val="030DCD"/>
                </a:solidFill>
              </a:rPr>
              <a:t>，</a:t>
            </a:r>
            <a:r>
              <a:rPr lang="en-US" altLang="zh-CN" sz="1600" dirty="0" err="1">
                <a:solidFill>
                  <a:srgbClr val="030DCD"/>
                </a:solidFill>
              </a:rPr>
              <a:t>lli</a:t>
            </a:r>
            <a:r>
              <a:rPr lang="en-US" altLang="zh-CN" sz="1600" dirty="0">
                <a:solidFill>
                  <a:srgbClr val="030DCD"/>
                </a:solidFill>
              </a:rPr>
              <a:t> </a:t>
            </a:r>
            <a:r>
              <a:rPr lang="zh-CN" altLang="en-US" sz="1600" dirty="0">
                <a:solidFill>
                  <a:srgbClr val="080808"/>
                </a:solidFill>
              </a:rPr>
              <a:t>）</a:t>
            </a:r>
          </a:p>
          <a:p>
            <a:pPr marL="1371600" lvl="2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6600"/>
                </a:solidFill>
              </a:rPr>
              <a:t>%o:</a:t>
            </a:r>
            <a:r>
              <a:rPr lang="zh-CN" altLang="en-US" sz="1600" dirty="0">
                <a:solidFill>
                  <a:srgbClr val="080808"/>
                </a:solidFill>
              </a:rPr>
              <a:t>以八进制</a:t>
            </a:r>
            <a:r>
              <a:rPr lang="zh-CN" altLang="en-US" sz="1600" dirty="0">
                <a:solidFill>
                  <a:srgbClr val="C00000"/>
                </a:solidFill>
              </a:rPr>
              <a:t>无符号</a:t>
            </a:r>
            <a:r>
              <a:rPr lang="zh-CN" altLang="en-US" sz="1600" dirty="0">
                <a:solidFill>
                  <a:srgbClr val="080808"/>
                </a:solidFill>
              </a:rPr>
              <a:t>形式输出</a:t>
            </a:r>
            <a:r>
              <a:rPr lang="zh-CN" altLang="en-US" sz="1600" b="1" dirty="0">
                <a:solidFill>
                  <a:srgbClr val="FF0000"/>
                </a:solidFill>
              </a:rPr>
              <a:t>整数</a:t>
            </a:r>
            <a:r>
              <a:rPr lang="en-US" altLang="zh-CN" sz="1600" dirty="0">
                <a:solidFill>
                  <a:srgbClr val="080808"/>
                </a:solidFill>
              </a:rPr>
              <a:t>; </a:t>
            </a:r>
            <a:r>
              <a:rPr lang="zh-CN" altLang="en-US" sz="1600" dirty="0">
                <a:solidFill>
                  <a:srgbClr val="080808"/>
                </a:solidFill>
              </a:rPr>
              <a:t>（</a:t>
            </a:r>
            <a:r>
              <a:rPr lang="en-US" altLang="zh-CN" sz="1600" dirty="0">
                <a:solidFill>
                  <a:srgbClr val="030DCD"/>
                </a:solidFill>
              </a:rPr>
              <a:t>ho</a:t>
            </a:r>
            <a:r>
              <a:rPr lang="zh-CN" altLang="en-US" sz="1600" dirty="0">
                <a:solidFill>
                  <a:srgbClr val="030DCD"/>
                </a:solidFill>
              </a:rPr>
              <a:t>，</a:t>
            </a:r>
            <a:r>
              <a:rPr lang="en-US" altLang="zh-CN" sz="1600" dirty="0">
                <a:solidFill>
                  <a:srgbClr val="030DCD"/>
                </a:solidFill>
              </a:rPr>
              <a:t>o</a:t>
            </a:r>
            <a:r>
              <a:rPr lang="zh-CN" altLang="en-US" sz="1600" dirty="0">
                <a:solidFill>
                  <a:srgbClr val="030DCD"/>
                </a:solidFill>
              </a:rPr>
              <a:t>，</a:t>
            </a:r>
            <a:r>
              <a:rPr lang="en-US" altLang="zh-CN" sz="1600" dirty="0">
                <a:solidFill>
                  <a:srgbClr val="030DCD"/>
                </a:solidFill>
              </a:rPr>
              <a:t>lo</a:t>
            </a:r>
            <a:r>
              <a:rPr lang="zh-CN" altLang="en-US" sz="1600" dirty="0">
                <a:solidFill>
                  <a:srgbClr val="030DCD"/>
                </a:solidFill>
              </a:rPr>
              <a:t>，</a:t>
            </a:r>
            <a:r>
              <a:rPr lang="en-US" altLang="zh-CN" sz="1600" dirty="0" err="1">
                <a:solidFill>
                  <a:srgbClr val="030DCD"/>
                </a:solidFill>
              </a:rPr>
              <a:t>llo</a:t>
            </a:r>
            <a:r>
              <a:rPr lang="zh-CN" altLang="en-US" sz="1600" dirty="0">
                <a:solidFill>
                  <a:srgbClr val="080808"/>
                </a:solidFill>
              </a:rPr>
              <a:t>）</a:t>
            </a:r>
          </a:p>
          <a:p>
            <a:pPr marL="1371600" lvl="2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6600"/>
                </a:solidFill>
              </a:rPr>
              <a:t>%x(%X):</a:t>
            </a:r>
            <a:r>
              <a:rPr lang="zh-CN" altLang="en-US" sz="1600" dirty="0">
                <a:solidFill>
                  <a:srgbClr val="080808"/>
                </a:solidFill>
              </a:rPr>
              <a:t>以十六进制</a:t>
            </a:r>
            <a:r>
              <a:rPr lang="zh-CN" altLang="en-US" sz="1600" dirty="0">
                <a:solidFill>
                  <a:srgbClr val="C00000"/>
                </a:solidFill>
              </a:rPr>
              <a:t>无符号</a:t>
            </a:r>
            <a:r>
              <a:rPr lang="zh-CN" altLang="en-US" sz="1600" dirty="0">
                <a:solidFill>
                  <a:srgbClr val="080808"/>
                </a:solidFill>
              </a:rPr>
              <a:t>形式输出</a:t>
            </a:r>
            <a:r>
              <a:rPr lang="zh-CN" altLang="en-US" sz="1600" b="1" dirty="0">
                <a:solidFill>
                  <a:srgbClr val="FF0000"/>
                </a:solidFill>
              </a:rPr>
              <a:t>整数</a:t>
            </a:r>
            <a:r>
              <a:rPr lang="en-US" altLang="zh-CN" sz="1600" dirty="0">
                <a:solidFill>
                  <a:srgbClr val="080808"/>
                </a:solidFill>
              </a:rPr>
              <a:t>; </a:t>
            </a:r>
            <a:r>
              <a:rPr lang="zh-CN" altLang="en-US" sz="1600" dirty="0">
                <a:solidFill>
                  <a:srgbClr val="080808"/>
                </a:solidFill>
              </a:rPr>
              <a:t>（</a:t>
            </a:r>
            <a:r>
              <a:rPr lang="en-US" altLang="zh-CN" sz="1600" dirty="0">
                <a:solidFill>
                  <a:srgbClr val="030DCD"/>
                </a:solidFill>
              </a:rPr>
              <a:t>hx</a:t>
            </a:r>
            <a:r>
              <a:rPr lang="zh-CN" altLang="en-US" sz="1600" dirty="0">
                <a:solidFill>
                  <a:srgbClr val="030DCD"/>
                </a:solidFill>
              </a:rPr>
              <a:t>，</a:t>
            </a:r>
            <a:r>
              <a:rPr lang="en-US" altLang="zh-CN" sz="1600" dirty="0">
                <a:solidFill>
                  <a:srgbClr val="030DCD"/>
                </a:solidFill>
              </a:rPr>
              <a:t>x</a:t>
            </a:r>
            <a:r>
              <a:rPr lang="zh-CN" altLang="en-US" sz="1600" dirty="0">
                <a:solidFill>
                  <a:srgbClr val="030DCD"/>
                </a:solidFill>
              </a:rPr>
              <a:t>，</a:t>
            </a:r>
            <a:r>
              <a:rPr lang="en-US" altLang="zh-CN" sz="1600" dirty="0">
                <a:solidFill>
                  <a:srgbClr val="030DCD"/>
                </a:solidFill>
              </a:rPr>
              <a:t>lx</a:t>
            </a:r>
            <a:r>
              <a:rPr lang="zh-CN" altLang="en-US" sz="1600" dirty="0">
                <a:solidFill>
                  <a:srgbClr val="030DCD"/>
                </a:solidFill>
              </a:rPr>
              <a:t>，</a:t>
            </a:r>
            <a:r>
              <a:rPr lang="en-US" altLang="zh-CN" sz="1600" dirty="0" err="1">
                <a:solidFill>
                  <a:srgbClr val="030DCD"/>
                </a:solidFill>
              </a:rPr>
              <a:t>llx</a:t>
            </a:r>
            <a:r>
              <a:rPr lang="zh-CN" altLang="en-US" sz="1600" dirty="0">
                <a:solidFill>
                  <a:srgbClr val="080808"/>
                </a:solidFill>
              </a:rPr>
              <a:t>）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1371600" lvl="2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6600"/>
                </a:solidFill>
              </a:rPr>
              <a:t>%u</a:t>
            </a:r>
            <a:r>
              <a:rPr lang="en-US" altLang="zh-CN" sz="1600" dirty="0">
                <a:solidFill>
                  <a:srgbClr val="080808"/>
                </a:solidFill>
              </a:rPr>
              <a:t>:</a:t>
            </a:r>
            <a:r>
              <a:rPr lang="zh-CN" altLang="en-US" sz="1600" dirty="0">
                <a:solidFill>
                  <a:srgbClr val="080808"/>
                </a:solidFill>
              </a:rPr>
              <a:t>以</a:t>
            </a:r>
            <a:r>
              <a:rPr lang="zh-CN" altLang="en-US" sz="1600" dirty="0">
                <a:solidFill>
                  <a:srgbClr val="C00000"/>
                </a:solidFill>
              </a:rPr>
              <a:t>无符号</a:t>
            </a:r>
            <a:r>
              <a:rPr lang="zh-CN" altLang="en-US" sz="1600" dirty="0">
                <a:solidFill>
                  <a:srgbClr val="080808"/>
                </a:solidFill>
              </a:rPr>
              <a:t>十进制形式输出</a:t>
            </a:r>
            <a:r>
              <a:rPr lang="zh-CN" altLang="en-US" sz="1600" b="1" dirty="0">
                <a:solidFill>
                  <a:srgbClr val="FF0000"/>
                </a:solidFill>
              </a:rPr>
              <a:t>整数</a:t>
            </a:r>
            <a:r>
              <a:rPr lang="en-US" altLang="zh-CN" sz="1600" dirty="0">
                <a:solidFill>
                  <a:srgbClr val="080808"/>
                </a:solidFill>
              </a:rPr>
              <a:t>; (</a:t>
            </a:r>
            <a:r>
              <a:rPr lang="en-US" altLang="zh-CN" sz="1600" dirty="0">
                <a:solidFill>
                  <a:srgbClr val="030DCD"/>
                </a:solidFill>
              </a:rPr>
              <a:t>hu</a:t>
            </a:r>
            <a:r>
              <a:rPr lang="zh-CN" altLang="en-US" sz="1600" dirty="0">
                <a:solidFill>
                  <a:srgbClr val="030DCD"/>
                </a:solidFill>
              </a:rPr>
              <a:t>，</a:t>
            </a:r>
            <a:r>
              <a:rPr lang="en-US" altLang="zh-CN" sz="1600" dirty="0">
                <a:solidFill>
                  <a:srgbClr val="030DCD"/>
                </a:solidFill>
              </a:rPr>
              <a:t>u</a:t>
            </a:r>
            <a:r>
              <a:rPr lang="zh-CN" altLang="en-US" sz="1600" dirty="0">
                <a:solidFill>
                  <a:srgbClr val="030DCD"/>
                </a:solidFill>
              </a:rPr>
              <a:t>，</a:t>
            </a:r>
            <a:r>
              <a:rPr lang="en-US" altLang="zh-CN" sz="1600" dirty="0" err="1">
                <a:solidFill>
                  <a:srgbClr val="030DCD"/>
                </a:solidFill>
              </a:rPr>
              <a:t>lu</a:t>
            </a:r>
            <a:r>
              <a:rPr lang="zh-CN" altLang="en-US" sz="1600" dirty="0">
                <a:solidFill>
                  <a:srgbClr val="030DCD"/>
                </a:solidFill>
              </a:rPr>
              <a:t>，</a:t>
            </a:r>
            <a:r>
              <a:rPr lang="en-US" altLang="zh-CN" sz="1600" dirty="0" err="1">
                <a:solidFill>
                  <a:srgbClr val="030DCD"/>
                </a:solidFill>
              </a:rPr>
              <a:t>llu</a:t>
            </a:r>
            <a:r>
              <a:rPr lang="zh-CN" altLang="en-US" sz="1600" dirty="0">
                <a:solidFill>
                  <a:srgbClr val="080808"/>
                </a:solidFill>
              </a:rPr>
              <a:t>）</a:t>
            </a:r>
          </a:p>
          <a:p>
            <a:pPr marL="971550" lvl="1"/>
            <a:r>
              <a:rPr lang="zh-CN" altLang="en-US" sz="1800" dirty="0">
                <a:solidFill>
                  <a:srgbClr val="0303DF"/>
                </a:solidFill>
                <a:latin typeface="+mn-ea"/>
              </a:rPr>
              <a:t>几种常见的格式符的修饰符：</a:t>
            </a:r>
            <a:endParaRPr lang="en-US" altLang="zh-CN" sz="1800" dirty="0">
              <a:solidFill>
                <a:srgbClr val="0303DF"/>
              </a:solidFill>
              <a:latin typeface="+mn-ea"/>
            </a:endParaRPr>
          </a:p>
          <a:p>
            <a:pPr marL="1200150" lvl="2"/>
            <a:r>
              <a:rPr lang="en-US" altLang="zh-CN" sz="1600" dirty="0">
                <a:solidFill>
                  <a:srgbClr val="C00000"/>
                </a:solidFill>
              </a:rPr>
              <a:t>h</a:t>
            </a:r>
            <a:r>
              <a:rPr lang="zh-CN" altLang="en-US" sz="1600" dirty="0"/>
              <a:t>：用于短整型整数，可加在格式符</a:t>
            </a:r>
            <a:r>
              <a:rPr lang="en-US" altLang="zh-CN" sz="1600" dirty="0"/>
              <a:t>d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i</a:t>
            </a:r>
            <a:r>
              <a:rPr lang="zh-CN" altLang="en-US" sz="1600" dirty="0"/>
              <a:t>，</a:t>
            </a:r>
            <a:r>
              <a:rPr lang="en-US" altLang="zh-CN" sz="1600" dirty="0"/>
              <a:t>o</a:t>
            </a:r>
            <a:r>
              <a:rPr lang="zh-CN" altLang="en-US" sz="1600" dirty="0"/>
              <a:t>，</a:t>
            </a:r>
            <a:r>
              <a:rPr lang="en-US" altLang="zh-CN" sz="1600" dirty="0"/>
              <a:t>x</a:t>
            </a:r>
            <a:r>
              <a:rPr lang="zh-CN" altLang="en-US" sz="1600" dirty="0"/>
              <a:t>，</a:t>
            </a:r>
            <a:r>
              <a:rPr lang="en-US" altLang="zh-CN" sz="1600" dirty="0"/>
              <a:t>u</a:t>
            </a:r>
            <a:r>
              <a:rPr lang="zh-CN" altLang="en-US" sz="1600" dirty="0"/>
              <a:t>前面</a:t>
            </a:r>
            <a:endParaRPr lang="en-US" altLang="zh-CN" sz="1600" dirty="0"/>
          </a:p>
          <a:p>
            <a:pPr marL="1200150" lvl="2"/>
            <a:r>
              <a:rPr lang="en-US" altLang="zh-CN" sz="1600" dirty="0">
                <a:solidFill>
                  <a:srgbClr val="C00000"/>
                </a:solidFill>
              </a:rPr>
              <a:t>l</a:t>
            </a:r>
            <a:r>
              <a:rPr lang="zh-CN" altLang="en-US" sz="1600" dirty="0"/>
              <a:t>：用于长整型整数，可加在格式符</a:t>
            </a:r>
            <a:r>
              <a:rPr lang="en-US" altLang="zh-CN" sz="1600" dirty="0"/>
              <a:t>d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i</a:t>
            </a:r>
            <a:r>
              <a:rPr lang="zh-CN" altLang="en-US" sz="1600" dirty="0"/>
              <a:t>，</a:t>
            </a:r>
            <a:r>
              <a:rPr lang="en-US" altLang="zh-CN" sz="1600" dirty="0"/>
              <a:t>o</a:t>
            </a:r>
            <a:r>
              <a:rPr lang="zh-CN" altLang="en-US" sz="1600" dirty="0"/>
              <a:t>，</a:t>
            </a:r>
            <a:r>
              <a:rPr lang="en-US" altLang="zh-CN" sz="1600" dirty="0"/>
              <a:t>x</a:t>
            </a:r>
            <a:r>
              <a:rPr lang="zh-CN" altLang="en-US" sz="1600" dirty="0"/>
              <a:t>，</a:t>
            </a:r>
            <a:r>
              <a:rPr lang="en-US" altLang="zh-CN" sz="1600" dirty="0"/>
              <a:t>u</a:t>
            </a:r>
            <a:r>
              <a:rPr lang="zh-CN" altLang="en-US" sz="1600" dirty="0"/>
              <a:t>前面</a:t>
            </a:r>
            <a:endParaRPr lang="en-US" altLang="zh-CN" sz="1600" dirty="0"/>
          </a:p>
          <a:p>
            <a:pPr marL="1200150" lvl="2"/>
            <a:r>
              <a:rPr lang="en-US" altLang="zh-CN" sz="1600" dirty="0" err="1">
                <a:solidFill>
                  <a:srgbClr val="C00000"/>
                </a:solidFill>
              </a:rPr>
              <a:t>ll</a:t>
            </a:r>
            <a:r>
              <a:rPr lang="zh-CN" altLang="en-US" sz="1600" dirty="0"/>
              <a:t>：用于长整型整数，可加在格式符</a:t>
            </a:r>
            <a:r>
              <a:rPr lang="en-US" altLang="zh-CN" sz="1600" dirty="0"/>
              <a:t>d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i</a:t>
            </a:r>
            <a:r>
              <a:rPr lang="zh-CN" altLang="en-US" sz="1600" dirty="0"/>
              <a:t>，</a:t>
            </a:r>
            <a:r>
              <a:rPr lang="en-US" altLang="zh-CN" sz="1600" dirty="0"/>
              <a:t>o</a:t>
            </a:r>
            <a:r>
              <a:rPr lang="zh-CN" altLang="en-US" sz="1600" dirty="0"/>
              <a:t>，</a:t>
            </a:r>
            <a:r>
              <a:rPr lang="en-US" altLang="zh-CN" sz="1600" dirty="0"/>
              <a:t>x</a:t>
            </a:r>
            <a:r>
              <a:rPr lang="zh-CN" altLang="en-US" sz="1600" dirty="0"/>
              <a:t>，</a:t>
            </a:r>
            <a:r>
              <a:rPr lang="en-US" altLang="zh-CN" sz="1600" dirty="0"/>
              <a:t>u</a:t>
            </a:r>
            <a:r>
              <a:rPr lang="zh-CN" altLang="en-US" sz="1600" dirty="0"/>
              <a:t> 前面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altLang="zh-CN" dirty="0">
              <a:solidFill>
                <a:srgbClr val="006600"/>
              </a:solidFill>
            </a:endParaRPr>
          </a:p>
          <a:p>
            <a:pPr lvl="1"/>
            <a:endParaRPr lang="zh-CN" altLang="en-US" dirty="0">
              <a:solidFill>
                <a:srgbClr val="080808"/>
              </a:solidFill>
              <a:ea typeface="楷体_GB2312" pitchFamily="49" charset="-122"/>
            </a:endParaRPr>
          </a:p>
          <a:p>
            <a:pPr lvl="1" indent="0">
              <a:buNone/>
            </a:pPr>
            <a:endParaRPr lang="zh-CN" altLang="en-US" dirty="0">
              <a:ea typeface="楷体_GB2312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27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格式输出函数</a:t>
            </a:r>
            <a:r>
              <a:rPr lang="en-US" altLang="zh-CN" dirty="0" err="1"/>
              <a:t>printf</a:t>
            </a:r>
            <a:r>
              <a:rPr lang="en-US" altLang="zh-CN" dirty="0"/>
              <a:t>()-</a:t>
            </a:r>
            <a:r>
              <a:rPr lang="zh-CN" altLang="en-US" dirty="0"/>
              <a:t>格式控制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303DF"/>
                </a:solidFill>
                <a:latin typeface="+mn-ea"/>
              </a:rPr>
              <a:t>格式控制</a:t>
            </a:r>
            <a:endParaRPr lang="en-US" altLang="zh-CN" dirty="0">
              <a:solidFill>
                <a:srgbClr val="0303DF"/>
              </a:solidFill>
              <a:latin typeface="+mn-ea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303DF"/>
                </a:solidFill>
                <a:latin typeface="+mn-ea"/>
                <a:sym typeface="Arial" panose="020B0604020202020204" pitchFamily="34" charset="0"/>
              </a:rPr>
              <a:t>字符与字符串</a:t>
            </a:r>
            <a:endParaRPr lang="en-US" altLang="zh-CN" dirty="0">
              <a:solidFill>
                <a:srgbClr val="0303DF"/>
              </a:solidFill>
              <a:latin typeface="+mn-ea"/>
              <a:sym typeface="Arial" panose="020B0604020202020204" pitchFamily="34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006600"/>
                </a:solidFill>
              </a:rPr>
              <a:t>%c</a:t>
            </a:r>
            <a:r>
              <a:rPr lang="en-US" altLang="zh-CN" sz="1800" dirty="0">
                <a:solidFill>
                  <a:srgbClr val="080808"/>
                </a:solidFill>
              </a:rPr>
              <a:t>:</a:t>
            </a:r>
            <a:r>
              <a:rPr lang="zh-CN" altLang="en-US" sz="1800" dirty="0">
                <a:solidFill>
                  <a:srgbClr val="080808"/>
                </a:solidFill>
              </a:rPr>
              <a:t>以字符形式输出，只输出</a:t>
            </a:r>
            <a:r>
              <a:rPr lang="zh-CN" altLang="en-US" sz="1800" b="1" dirty="0">
                <a:solidFill>
                  <a:srgbClr val="FF0000"/>
                </a:solidFill>
              </a:rPr>
              <a:t>一个字符</a:t>
            </a:r>
            <a:r>
              <a:rPr lang="en-US" altLang="zh-CN" sz="1800" dirty="0">
                <a:solidFill>
                  <a:srgbClr val="080808"/>
                </a:solidFill>
              </a:rPr>
              <a:t>;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006600"/>
                </a:solidFill>
              </a:rPr>
              <a:t>%s</a:t>
            </a:r>
            <a:r>
              <a:rPr lang="en-US" altLang="zh-CN" sz="1800" dirty="0">
                <a:solidFill>
                  <a:srgbClr val="080808"/>
                </a:solidFill>
              </a:rPr>
              <a:t>:</a:t>
            </a:r>
            <a:r>
              <a:rPr lang="zh-CN" altLang="en-US" sz="1800" dirty="0">
                <a:solidFill>
                  <a:srgbClr val="080808"/>
                </a:solidFill>
              </a:rPr>
              <a:t>输出一个字符串</a:t>
            </a:r>
            <a:r>
              <a:rPr lang="en-US" altLang="zh-CN" sz="1800" dirty="0">
                <a:solidFill>
                  <a:srgbClr val="080808"/>
                </a:solidFill>
              </a:rPr>
              <a:t>;</a:t>
            </a:r>
            <a:endParaRPr lang="en-US" altLang="zh-CN" sz="2400" dirty="0">
              <a:solidFill>
                <a:srgbClr val="0303DF"/>
              </a:solidFill>
              <a:latin typeface="+mn-ea"/>
              <a:sym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303DF"/>
                </a:solidFill>
                <a:latin typeface="+mn-ea"/>
              </a:rPr>
              <a:t>浮点数</a:t>
            </a:r>
            <a:endParaRPr lang="en-US" altLang="zh-CN" dirty="0">
              <a:solidFill>
                <a:srgbClr val="0303DF"/>
              </a:solidFill>
              <a:latin typeface="+mn-ea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006600"/>
                </a:solidFill>
              </a:rPr>
              <a:t>%f:</a:t>
            </a:r>
            <a:r>
              <a:rPr lang="zh-CN" altLang="en-US" sz="1800" dirty="0">
                <a:solidFill>
                  <a:srgbClr val="080808"/>
                </a:solidFill>
              </a:rPr>
              <a:t>以</a:t>
            </a:r>
            <a:r>
              <a:rPr lang="zh-CN" altLang="en-US" sz="1800" dirty="0">
                <a:solidFill>
                  <a:srgbClr val="FF0000"/>
                </a:solidFill>
              </a:rPr>
              <a:t>小数形式</a:t>
            </a:r>
            <a:r>
              <a:rPr lang="zh-CN" altLang="en-US" sz="1800" dirty="0">
                <a:solidFill>
                  <a:srgbClr val="080808"/>
                </a:solidFill>
              </a:rPr>
              <a:t>输出</a:t>
            </a:r>
            <a:r>
              <a:rPr lang="zh-CN" altLang="en-US" sz="1800" b="1" dirty="0">
                <a:solidFill>
                  <a:srgbClr val="7030A0"/>
                </a:solidFill>
              </a:rPr>
              <a:t>单精度、双精度浮点数</a:t>
            </a:r>
            <a:r>
              <a:rPr lang="zh-CN" altLang="en-US" sz="1800" dirty="0">
                <a:solidFill>
                  <a:srgbClr val="080808"/>
                </a:solidFill>
              </a:rPr>
              <a:t>，隐含输出</a:t>
            </a:r>
            <a:r>
              <a:rPr lang="zh-CN" altLang="en-US" sz="1800" dirty="0">
                <a:solidFill>
                  <a:srgbClr val="FF0000"/>
                </a:solidFill>
              </a:rPr>
              <a:t>六位小数</a:t>
            </a:r>
            <a:r>
              <a:rPr lang="en-US" altLang="zh-CN" sz="1800" dirty="0">
                <a:solidFill>
                  <a:srgbClr val="080808"/>
                </a:solidFill>
              </a:rPr>
              <a:t>;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6600"/>
                </a:solidFill>
              </a:rPr>
              <a:t>%e (%E):</a:t>
            </a:r>
            <a:r>
              <a:rPr lang="zh-CN" altLang="en-US" dirty="0">
                <a:solidFill>
                  <a:srgbClr val="080808"/>
                </a:solidFill>
              </a:rPr>
              <a:t>以</a:t>
            </a:r>
            <a:r>
              <a:rPr lang="zh-CN" altLang="en-US" dirty="0">
                <a:solidFill>
                  <a:srgbClr val="FF0000"/>
                </a:solidFill>
              </a:rPr>
              <a:t>指数形式</a:t>
            </a:r>
            <a:r>
              <a:rPr lang="zh-CN" altLang="en-US" dirty="0">
                <a:solidFill>
                  <a:srgbClr val="080808"/>
                </a:solidFill>
              </a:rPr>
              <a:t>输出实数</a:t>
            </a:r>
            <a:r>
              <a:rPr lang="en-US" altLang="zh-CN" dirty="0">
                <a:solidFill>
                  <a:srgbClr val="080808"/>
                </a:solidFill>
              </a:rPr>
              <a:t>;</a:t>
            </a:r>
            <a:endParaRPr lang="zh-CN" altLang="en-US" dirty="0">
              <a:solidFill>
                <a:srgbClr val="080808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6600"/>
                </a:solidFill>
              </a:rPr>
              <a:t>%g (%G):</a:t>
            </a:r>
            <a:r>
              <a:rPr lang="zh-CN" altLang="en-US" dirty="0">
                <a:solidFill>
                  <a:srgbClr val="080808"/>
                </a:solidFill>
              </a:rPr>
              <a:t>选用</a:t>
            </a:r>
            <a:r>
              <a:rPr lang="en-US" altLang="zh-CN" dirty="0">
                <a:solidFill>
                  <a:srgbClr val="080808"/>
                </a:solidFill>
              </a:rPr>
              <a:t>%f</a:t>
            </a:r>
            <a:r>
              <a:rPr lang="zh-CN" altLang="en-US" dirty="0">
                <a:solidFill>
                  <a:srgbClr val="080808"/>
                </a:solidFill>
              </a:rPr>
              <a:t>或</a:t>
            </a:r>
            <a:r>
              <a:rPr lang="en-US" altLang="zh-CN" dirty="0">
                <a:solidFill>
                  <a:srgbClr val="080808"/>
                </a:solidFill>
              </a:rPr>
              <a:t>%e</a:t>
            </a:r>
            <a:r>
              <a:rPr lang="zh-CN" altLang="en-US" dirty="0">
                <a:solidFill>
                  <a:srgbClr val="080808"/>
                </a:solidFill>
              </a:rPr>
              <a:t>格式中输出宽度较短的一种格式，不输出无意义的</a:t>
            </a:r>
            <a:r>
              <a:rPr lang="en-US" altLang="zh-CN" dirty="0">
                <a:solidFill>
                  <a:srgbClr val="080808"/>
                </a:solidFill>
              </a:rPr>
              <a:t>0;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zh-CN" altLang="en-US" b="1" u="sng" dirty="0">
                <a:solidFill>
                  <a:srgbClr val="FF0000"/>
                </a:solidFill>
              </a:rPr>
              <a:t>注：也可以用</a:t>
            </a:r>
            <a:r>
              <a:rPr lang="en-US" altLang="zh-CN" b="1" u="sng" dirty="0" err="1">
                <a:solidFill>
                  <a:srgbClr val="FF0000"/>
                </a:solidFill>
              </a:rPr>
              <a:t>lf</a:t>
            </a:r>
            <a:r>
              <a:rPr lang="en-US" altLang="zh-CN" b="1" u="sng" dirty="0">
                <a:solidFill>
                  <a:srgbClr val="FF0000"/>
                </a:solidFill>
              </a:rPr>
              <a:t>, </a:t>
            </a:r>
            <a:r>
              <a:rPr lang="en-US" altLang="zh-CN" b="1" u="sng" dirty="0" err="1">
                <a:solidFill>
                  <a:srgbClr val="FF0000"/>
                </a:solidFill>
              </a:rPr>
              <a:t>le,lE,lg,lG</a:t>
            </a:r>
            <a:r>
              <a:rPr lang="en-US" altLang="zh-CN" b="1" u="sng" dirty="0">
                <a:solidFill>
                  <a:srgbClr val="FF0000"/>
                </a:solidFill>
              </a:rPr>
              <a:t>,</a:t>
            </a:r>
            <a:r>
              <a:rPr lang="zh-CN" altLang="en-US" b="1" u="sng" dirty="0">
                <a:solidFill>
                  <a:srgbClr val="FF0000"/>
                </a:solidFill>
              </a:rPr>
              <a:t>格式输出双精度浮点数</a:t>
            </a:r>
            <a:r>
              <a:rPr lang="en-US" altLang="zh-CN" b="1" u="sng" dirty="0">
                <a:solidFill>
                  <a:srgbClr val="FF0000"/>
                </a:solidFill>
              </a:rPr>
              <a:t>;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>
                <a:solidFill>
                  <a:srgbClr val="0303DF"/>
                </a:solidFill>
                <a:latin typeface="+mn-ea"/>
              </a:rPr>
              <a:t>指针</a:t>
            </a:r>
            <a:endParaRPr lang="en-US" altLang="zh-CN" dirty="0">
              <a:solidFill>
                <a:srgbClr val="0303DF"/>
              </a:solidFill>
              <a:latin typeface="+mn-ea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solidFill>
                  <a:srgbClr val="006600"/>
                </a:solidFill>
              </a:rPr>
              <a:t>%p</a:t>
            </a:r>
            <a:r>
              <a:rPr lang="en-US" altLang="zh-CN" dirty="0">
                <a:solidFill>
                  <a:srgbClr val="080808"/>
                </a:solidFill>
              </a:rPr>
              <a:t>:</a:t>
            </a:r>
            <a:r>
              <a:rPr lang="zh-CN" altLang="en-US" dirty="0">
                <a:solidFill>
                  <a:srgbClr val="080808"/>
                </a:solidFill>
              </a:rPr>
              <a:t>输出指针变量的值</a:t>
            </a:r>
            <a:r>
              <a:rPr lang="en-US" altLang="zh-CN" dirty="0">
                <a:solidFill>
                  <a:srgbClr val="080808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5922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格式输出函数</a:t>
            </a:r>
            <a:r>
              <a:rPr lang="en-US" altLang="zh-CN" dirty="0" err="1"/>
              <a:t>printf</a:t>
            </a:r>
            <a:r>
              <a:rPr lang="en-US" altLang="zh-CN" dirty="0"/>
              <a:t>()—</a:t>
            </a:r>
            <a:r>
              <a:rPr lang="zh-CN" altLang="en-US" dirty="0"/>
              <a:t>宽度修饰符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宽度修饰符：</a:t>
            </a:r>
            <a:r>
              <a:rPr lang="en-US" altLang="zh-CN" sz="2000" dirty="0" err="1">
                <a:solidFill>
                  <a:srgbClr val="7030A0"/>
                </a:solidFill>
              </a:rPr>
              <a:t>m.n</a:t>
            </a:r>
            <a:r>
              <a:rPr lang="zh-CN" altLang="en-US" sz="2000" dirty="0"/>
              <a:t>，其中</a:t>
            </a:r>
            <a:r>
              <a:rPr lang="en-US" altLang="zh-CN" sz="2000" dirty="0" err="1"/>
              <a:t>m,n</a:t>
            </a:r>
            <a:r>
              <a:rPr lang="zh-CN" altLang="en-US" sz="2000" dirty="0"/>
              <a:t>是正整数；</a:t>
            </a:r>
            <a:endParaRPr lang="en-US" altLang="zh-CN" sz="2000" dirty="0"/>
          </a:p>
          <a:p>
            <a:pPr marL="971550" lvl="1"/>
            <a:r>
              <a:rPr lang="en-US" altLang="zh-CN" sz="1600" dirty="0">
                <a:solidFill>
                  <a:srgbClr val="030DCD"/>
                </a:solidFill>
              </a:rPr>
              <a:t>m</a:t>
            </a:r>
            <a:r>
              <a:rPr lang="zh-CN" altLang="en-US" sz="1600" dirty="0">
                <a:solidFill>
                  <a:srgbClr val="006600"/>
                </a:solidFill>
              </a:rPr>
              <a:t>：数据最小宽度。</a:t>
            </a:r>
            <a:r>
              <a:rPr lang="zh-CN" altLang="en-US" sz="1600" dirty="0">
                <a:solidFill>
                  <a:srgbClr val="030DCD"/>
                </a:solidFill>
              </a:rPr>
              <a:t>若</a:t>
            </a:r>
            <a:r>
              <a:rPr lang="en-US" altLang="zh-CN" sz="1600" dirty="0">
                <a:solidFill>
                  <a:srgbClr val="030DCD"/>
                </a:solidFill>
              </a:rPr>
              <a:t>m</a:t>
            </a:r>
            <a:r>
              <a:rPr lang="zh-CN" altLang="en-US" sz="1600" dirty="0">
                <a:solidFill>
                  <a:srgbClr val="030DCD"/>
                </a:solidFill>
              </a:rPr>
              <a:t>小于实际数据宽度，忽略</a:t>
            </a:r>
            <a:r>
              <a:rPr lang="en-US" altLang="zh-CN" sz="1600" dirty="0">
                <a:solidFill>
                  <a:srgbClr val="030DCD"/>
                </a:solidFill>
              </a:rPr>
              <a:t>m</a:t>
            </a:r>
            <a:r>
              <a:rPr lang="zh-CN" altLang="en-US" sz="1600" dirty="0">
                <a:solidFill>
                  <a:srgbClr val="030DCD"/>
                </a:solidFill>
              </a:rPr>
              <a:t>；</a:t>
            </a:r>
          </a:p>
          <a:p>
            <a:pPr marL="971550" lvl="1"/>
            <a:r>
              <a:rPr lang="en-US" altLang="zh-CN" sz="1600" dirty="0">
                <a:solidFill>
                  <a:srgbClr val="030DCD"/>
                </a:solidFill>
              </a:rPr>
              <a:t>n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zh-CN" altLang="en-US" sz="1600" dirty="0">
                <a:solidFill>
                  <a:srgbClr val="006600"/>
                </a:solidFill>
              </a:rPr>
              <a:t>：</a:t>
            </a:r>
            <a:r>
              <a:rPr lang="zh-CN" altLang="en-US" sz="1600" dirty="0">
                <a:solidFill>
                  <a:srgbClr val="030DCD"/>
                </a:solidFill>
              </a:rPr>
              <a:t>对于非整数数据</a:t>
            </a:r>
            <a:r>
              <a:rPr lang="zh-CN" altLang="en-US" sz="1600" dirty="0">
                <a:solidFill>
                  <a:srgbClr val="006600"/>
                </a:solidFill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</a:rPr>
              <a:t>可以理解为截取的位数；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971550" lvl="1"/>
            <a:r>
              <a:rPr lang="en-US" altLang="zh-CN" sz="1600" dirty="0">
                <a:solidFill>
                  <a:srgbClr val="006600"/>
                </a:solidFill>
              </a:rPr>
              <a:t>       </a:t>
            </a:r>
            <a:r>
              <a:rPr lang="zh-CN" altLang="en-US" sz="1600" dirty="0">
                <a:solidFill>
                  <a:srgbClr val="006600"/>
                </a:solidFill>
              </a:rPr>
              <a:t>对于</a:t>
            </a:r>
            <a:r>
              <a:rPr lang="zh-CN" altLang="en-US" sz="1600" dirty="0">
                <a:solidFill>
                  <a:srgbClr val="C00000"/>
                </a:solidFill>
              </a:rPr>
              <a:t>实数</a:t>
            </a:r>
            <a:r>
              <a:rPr lang="zh-CN" altLang="en-US" sz="1600" dirty="0">
                <a:solidFill>
                  <a:srgbClr val="006600"/>
                </a:solidFill>
              </a:rPr>
              <a:t>，表示输出</a:t>
            </a:r>
            <a:r>
              <a:rPr lang="en-US" altLang="zh-CN" sz="1600" dirty="0">
                <a:solidFill>
                  <a:srgbClr val="006600"/>
                </a:solidFill>
              </a:rPr>
              <a:t>n</a:t>
            </a:r>
            <a:r>
              <a:rPr lang="zh-CN" altLang="en-US" sz="1600" dirty="0">
                <a:solidFill>
                  <a:srgbClr val="006600"/>
                </a:solidFill>
              </a:rPr>
              <a:t>位小数，小数点后保留</a:t>
            </a:r>
            <a:r>
              <a:rPr lang="en-US" altLang="zh-CN" sz="1600" dirty="0">
                <a:solidFill>
                  <a:srgbClr val="006600"/>
                </a:solidFill>
              </a:rPr>
              <a:t>n</a:t>
            </a:r>
            <a:r>
              <a:rPr lang="zh-CN" altLang="en-US" sz="1600" dirty="0">
                <a:solidFill>
                  <a:srgbClr val="006600"/>
                </a:solidFill>
              </a:rPr>
              <a:t>位有效位，四舍五入；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lvl="1" indent="0"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                                                          </a:t>
            </a:r>
            <a:r>
              <a:rPr lang="zh-CN" altLang="en-US" sz="1600" dirty="0">
                <a:solidFill>
                  <a:srgbClr val="006600"/>
                </a:solidFill>
              </a:rPr>
              <a:t>（</a:t>
            </a:r>
            <a:r>
              <a:rPr lang="zh-CN" altLang="en-US" sz="1600" dirty="0">
                <a:solidFill>
                  <a:srgbClr val="FF0000"/>
                </a:solidFill>
              </a:rPr>
              <a:t>截取</a:t>
            </a:r>
            <a:r>
              <a:rPr lang="en-US" altLang="zh-CN" sz="1600" dirty="0">
                <a:solidFill>
                  <a:srgbClr val="FF0000"/>
                </a:solidFill>
              </a:rPr>
              <a:t>n</a:t>
            </a:r>
            <a:r>
              <a:rPr lang="zh-CN" altLang="en-US" sz="1600" dirty="0">
                <a:solidFill>
                  <a:srgbClr val="FF0000"/>
                </a:solidFill>
              </a:rPr>
              <a:t>位小数</a:t>
            </a:r>
            <a:r>
              <a:rPr lang="zh-CN" altLang="en-US" sz="1600" dirty="0">
                <a:solidFill>
                  <a:srgbClr val="006600"/>
                </a:solidFill>
              </a:rPr>
              <a:t>）</a:t>
            </a:r>
          </a:p>
          <a:p>
            <a:pPr marL="971550" lvl="1"/>
            <a:r>
              <a:rPr lang="zh-CN" altLang="en-US" sz="1600" dirty="0">
                <a:solidFill>
                  <a:srgbClr val="006600"/>
                </a:solidFill>
              </a:rPr>
              <a:t>       对于</a:t>
            </a:r>
            <a:r>
              <a:rPr lang="zh-CN" altLang="en-US" sz="1600" dirty="0">
                <a:solidFill>
                  <a:srgbClr val="C00000"/>
                </a:solidFill>
              </a:rPr>
              <a:t>字符串</a:t>
            </a:r>
            <a:r>
              <a:rPr lang="zh-CN" altLang="en-US" sz="1600" dirty="0">
                <a:solidFill>
                  <a:srgbClr val="006600"/>
                </a:solidFill>
              </a:rPr>
              <a:t>，表示截取的字符个数（</a:t>
            </a:r>
            <a:r>
              <a:rPr lang="zh-CN" altLang="en-US" sz="1600" dirty="0">
                <a:solidFill>
                  <a:srgbClr val="FF0000"/>
                </a:solidFill>
              </a:rPr>
              <a:t>截取</a:t>
            </a:r>
            <a:r>
              <a:rPr lang="en-US" altLang="zh-CN" sz="1600" dirty="0">
                <a:solidFill>
                  <a:srgbClr val="FF0000"/>
                </a:solidFill>
              </a:rPr>
              <a:t>n</a:t>
            </a:r>
            <a:r>
              <a:rPr lang="zh-CN" altLang="en-US" sz="1600" dirty="0">
                <a:solidFill>
                  <a:srgbClr val="FF0000"/>
                </a:solidFill>
              </a:rPr>
              <a:t>个字符</a:t>
            </a:r>
            <a:r>
              <a:rPr lang="zh-CN" altLang="en-US" sz="1600" dirty="0">
                <a:solidFill>
                  <a:srgbClr val="006600"/>
                </a:solidFill>
              </a:rPr>
              <a:t>）；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marL="971550" lvl="1"/>
            <a:r>
              <a:rPr lang="en-US" altLang="zh-CN" sz="1600" dirty="0">
                <a:solidFill>
                  <a:srgbClr val="006600"/>
                </a:solidFill>
              </a:rPr>
              <a:t>       </a:t>
            </a:r>
            <a:r>
              <a:rPr lang="zh-CN" altLang="en-US" sz="1600" dirty="0">
                <a:solidFill>
                  <a:srgbClr val="006600"/>
                </a:solidFill>
              </a:rPr>
              <a:t>对于</a:t>
            </a:r>
            <a:r>
              <a:rPr lang="zh-CN" altLang="en-US" sz="1600" dirty="0">
                <a:solidFill>
                  <a:srgbClr val="C00000"/>
                </a:solidFill>
              </a:rPr>
              <a:t>整数</a:t>
            </a:r>
            <a:r>
              <a:rPr lang="zh-CN" altLang="en-US" sz="1600" dirty="0">
                <a:solidFill>
                  <a:srgbClr val="006600"/>
                </a:solidFill>
              </a:rPr>
              <a:t>，</a:t>
            </a:r>
            <a:r>
              <a:rPr lang="zh-CN" altLang="en-US" sz="1600" dirty="0">
                <a:solidFill>
                  <a:srgbClr val="030DCD"/>
                </a:solidFill>
              </a:rPr>
              <a:t>如果</a:t>
            </a:r>
            <a:r>
              <a:rPr lang="en-US" altLang="zh-CN" sz="1600" dirty="0">
                <a:solidFill>
                  <a:srgbClr val="030DCD"/>
                </a:solidFill>
              </a:rPr>
              <a:t>n</a:t>
            </a:r>
            <a:r>
              <a:rPr lang="zh-CN" altLang="en-US" sz="1600" dirty="0">
                <a:solidFill>
                  <a:srgbClr val="030DCD"/>
                </a:solidFill>
              </a:rPr>
              <a:t>大于数字的实际宽度</a:t>
            </a:r>
            <a:r>
              <a:rPr lang="zh-CN" altLang="en-US" sz="1600" dirty="0">
                <a:solidFill>
                  <a:srgbClr val="006600"/>
                </a:solidFill>
              </a:rPr>
              <a:t>，则数字前面补</a:t>
            </a:r>
            <a:r>
              <a:rPr lang="en-US" altLang="zh-CN" sz="1600" dirty="0">
                <a:solidFill>
                  <a:srgbClr val="006600"/>
                </a:solidFill>
              </a:rPr>
              <a:t>(n</a:t>
            </a:r>
            <a:r>
              <a:rPr lang="zh-CN" altLang="en-US" sz="1600" dirty="0">
                <a:solidFill>
                  <a:srgbClr val="006600"/>
                </a:solidFill>
              </a:rPr>
              <a:t>减数字长度</a:t>
            </a:r>
            <a:r>
              <a:rPr lang="en-US" altLang="zh-CN" sz="1600" dirty="0">
                <a:solidFill>
                  <a:srgbClr val="006600"/>
                </a:solidFill>
              </a:rPr>
              <a:t>)</a:t>
            </a:r>
            <a:r>
              <a:rPr lang="zh-CN" altLang="en-US" sz="1600" dirty="0">
                <a:solidFill>
                  <a:srgbClr val="006600"/>
                </a:solidFill>
              </a:rPr>
              <a:t>个</a:t>
            </a:r>
            <a:r>
              <a:rPr lang="en-US" altLang="zh-CN" sz="1600" dirty="0">
                <a:solidFill>
                  <a:srgbClr val="006600"/>
                </a:solidFill>
              </a:rPr>
              <a:t>0</a:t>
            </a:r>
            <a:r>
              <a:rPr lang="zh-CN" altLang="en-US" sz="1600" dirty="0">
                <a:solidFill>
                  <a:srgbClr val="006600"/>
                </a:solidFill>
              </a:rPr>
              <a:t>；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lvl="1" indent="0">
              <a:buNone/>
            </a:pPr>
            <a:r>
              <a:rPr lang="zh-CN" altLang="en-US" sz="1600" dirty="0">
                <a:solidFill>
                  <a:srgbClr val="030DCD"/>
                </a:solidFill>
              </a:rPr>
              <a:t>                                 如果</a:t>
            </a:r>
            <a:r>
              <a:rPr lang="en-US" altLang="zh-CN" sz="1600" dirty="0">
                <a:solidFill>
                  <a:srgbClr val="030DCD"/>
                </a:solidFill>
              </a:rPr>
              <a:t>n</a:t>
            </a:r>
            <a:r>
              <a:rPr lang="zh-CN" altLang="en-US" sz="1600" dirty="0">
                <a:solidFill>
                  <a:srgbClr val="030DCD"/>
                </a:solidFill>
              </a:rPr>
              <a:t>小于数字的实际宽度，则忽略</a:t>
            </a:r>
            <a:r>
              <a:rPr lang="en-US" altLang="zh-CN" sz="1600" dirty="0">
                <a:solidFill>
                  <a:srgbClr val="030DCD"/>
                </a:solidFill>
              </a:rPr>
              <a:t>n</a:t>
            </a:r>
            <a:r>
              <a:rPr lang="zh-CN" altLang="en-US" sz="1600" dirty="0">
                <a:solidFill>
                  <a:srgbClr val="030DCD"/>
                </a:solidFill>
              </a:rPr>
              <a:t>；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如</a:t>
            </a:r>
            <a:endParaRPr lang="en-US" altLang="zh-CN" sz="2000" dirty="0"/>
          </a:p>
          <a:p>
            <a:pPr marL="971550" lvl="1"/>
            <a:r>
              <a:rPr lang="en-US" altLang="zh-CN" sz="1600" dirty="0"/>
              <a:t>int a=16;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(“%</a:t>
            </a:r>
            <a:r>
              <a:rPr lang="en-US" altLang="zh-CN" sz="1600" dirty="0">
                <a:solidFill>
                  <a:srgbClr val="C00000"/>
                </a:solidFill>
              </a:rPr>
              <a:t>10d</a:t>
            </a:r>
            <a:r>
              <a:rPr lang="en-US" altLang="zh-CN" sz="1600" dirty="0"/>
              <a:t>”,a);     //</a:t>
            </a:r>
            <a:r>
              <a:rPr lang="zh-CN" altLang="en-US" sz="1600" dirty="0">
                <a:solidFill>
                  <a:srgbClr val="7030A0"/>
                </a:solidFill>
              </a:rPr>
              <a:t>右对齐，左边补</a:t>
            </a:r>
            <a:r>
              <a:rPr lang="en-US" altLang="zh-CN" sz="1600" dirty="0">
                <a:solidFill>
                  <a:srgbClr val="7030A0"/>
                </a:solidFill>
              </a:rPr>
              <a:t>8</a:t>
            </a:r>
            <a:r>
              <a:rPr lang="zh-CN" altLang="en-US" sz="1600" dirty="0">
                <a:solidFill>
                  <a:srgbClr val="7030A0"/>
                </a:solidFill>
              </a:rPr>
              <a:t>个空格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971550" lvl="1"/>
            <a:r>
              <a:rPr lang="en-US" altLang="zh-CN" sz="1600" dirty="0"/>
              <a:t>int a=16;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(“%</a:t>
            </a:r>
            <a:r>
              <a:rPr lang="en-US" altLang="zh-CN" sz="1600" dirty="0">
                <a:solidFill>
                  <a:srgbClr val="C00000"/>
                </a:solidFill>
              </a:rPr>
              <a:t>-10d</a:t>
            </a:r>
            <a:r>
              <a:rPr lang="en-US" altLang="zh-CN" sz="1600" dirty="0"/>
              <a:t>”,a);    //</a:t>
            </a:r>
            <a:r>
              <a:rPr lang="zh-CN" altLang="en-US" sz="1600" dirty="0">
                <a:solidFill>
                  <a:srgbClr val="7030A0"/>
                </a:solidFill>
              </a:rPr>
              <a:t>左对齐，右边补</a:t>
            </a:r>
            <a:r>
              <a:rPr lang="en-US" altLang="zh-CN" sz="1600" dirty="0">
                <a:solidFill>
                  <a:srgbClr val="7030A0"/>
                </a:solidFill>
              </a:rPr>
              <a:t>8</a:t>
            </a:r>
            <a:r>
              <a:rPr lang="zh-CN" altLang="en-US" sz="1600" dirty="0">
                <a:solidFill>
                  <a:srgbClr val="7030A0"/>
                </a:solidFill>
              </a:rPr>
              <a:t>个空格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971550" lvl="1"/>
            <a:r>
              <a:rPr lang="en-US" altLang="zh-CN" sz="1600" dirty="0"/>
              <a:t>int a=16;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(“%</a:t>
            </a:r>
            <a:r>
              <a:rPr lang="en-US" altLang="zh-CN" sz="1600" dirty="0">
                <a:solidFill>
                  <a:srgbClr val="C00000"/>
                </a:solidFill>
              </a:rPr>
              <a:t>10.4d</a:t>
            </a:r>
            <a:r>
              <a:rPr lang="en-US" altLang="zh-CN" sz="1600" dirty="0"/>
              <a:t>”,a);  //</a:t>
            </a:r>
            <a:r>
              <a:rPr lang="zh-CN" altLang="en-US" sz="1600" dirty="0">
                <a:solidFill>
                  <a:srgbClr val="7030A0"/>
                </a:solidFill>
              </a:rPr>
              <a:t>右对齐，输出</a:t>
            </a:r>
            <a:r>
              <a:rPr lang="en-US" altLang="zh-CN" sz="1600" dirty="0">
                <a:solidFill>
                  <a:srgbClr val="C00000"/>
                </a:solidFill>
              </a:rPr>
              <a:t>0016</a:t>
            </a:r>
            <a:r>
              <a:rPr lang="zh-CN" altLang="en-US" sz="1600" dirty="0">
                <a:solidFill>
                  <a:srgbClr val="7030A0"/>
                </a:solidFill>
              </a:rPr>
              <a:t>，左边补</a:t>
            </a:r>
            <a:r>
              <a:rPr lang="en-US" altLang="zh-CN" sz="1600" dirty="0">
                <a:solidFill>
                  <a:srgbClr val="7030A0"/>
                </a:solidFill>
              </a:rPr>
              <a:t>6</a:t>
            </a:r>
            <a:r>
              <a:rPr lang="zh-CN" altLang="en-US" sz="1600" dirty="0">
                <a:solidFill>
                  <a:srgbClr val="7030A0"/>
                </a:solidFill>
              </a:rPr>
              <a:t>个空格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971550" lvl="1"/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07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格式输出函数</a:t>
            </a:r>
            <a:r>
              <a:rPr lang="en-US" altLang="zh-CN" dirty="0" err="1"/>
              <a:t>printf</a:t>
            </a:r>
            <a:r>
              <a:rPr lang="en-US" altLang="zh-CN" dirty="0"/>
              <a:t>()—</a:t>
            </a:r>
            <a:r>
              <a:rPr lang="zh-CN" altLang="en-US" dirty="0"/>
              <a:t>宽度修饰符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宽度修饰符：</a:t>
            </a:r>
            <a:r>
              <a:rPr lang="en-US" altLang="zh-CN" sz="2000" dirty="0" err="1"/>
              <a:t>m.n</a:t>
            </a:r>
            <a:r>
              <a:rPr lang="zh-CN" altLang="en-US" sz="2000" dirty="0"/>
              <a:t>，其中</a:t>
            </a:r>
            <a:r>
              <a:rPr lang="en-US" altLang="zh-CN" sz="2000" dirty="0" err="1"/>
              <a:t>m,n</a:t>
            </a:r>
            <a:r>
              <a:rPr lang="zh-CN" altLang="en-US" sz="2000" dirty="0"/>
              <a:t>是正整数；</a:t>
            </a:r>
            <a:endParaRPr lang="en-US" altLang="zh-CN" sz="20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rgbClr val="030DCD"/>
                </a:solidFill>
              </a:rPr>
              <a:t>m</a:t>
            </a:r>
            <a:r>
              <a:rPr lang="zh-CN" altLang="en-US" sz="1600" dirty="0">
                <a:solidFill>
                  <a:srgbClr val="006600"/>
                </a:solidFill>
              </a:rPr>
              <a:t>：数据最小宽度。</a:t>
            </a:r>
            <a:r>
              <a:rPr lang="zh-CN" altLang="en-US" sz="1600" dirty="0">
                <a:solidFill>
                  <a:srgbClr val="030DCD"/>
                </a:solidFill>
              </a:rPr>
              <a:t>若</a:t>
            </a:r>
            <a:r>
              <a:rPr lang="en-US" altLang="zh-CN" sz="1600" dirty="0">
                <a:solidFill>
                  <a:srgbClr val="030DCD"/>
                </a:solidFill>
              </a:rPr>
              <a:t>m</a:t>
            </a:r>
            <a:r>
              <a:rPr lang="zh-CN" altLang="en-US" sz="1600" dirty="0">
                <a:solidFill>
                  <a:srgbClr val="030DCD"/>
                </a:solidFill>
              </a:rPr>
              <a:t>小于实际数据宽度，忽略</a:t>
            </a:r>
            <a:r>
              <a:rPr lang="en-US" altLang="zh-CN" sz="1600" dirty="0">
                <a:solidFill>
                  <a:srgbClr val="030DCD"/>
                </a:solidFill>
              </a:rPr>
              <a:t>m</a:t>
            </a:r>
            <a:r>
              <a:rPr lang="zh-CN" altLang="en-US" sz="1600" dirty="0">
                <a:solidFill>
                  <a:srgbClr val="030DCD"/>
                </a:solidFill>
              </a:rPr>
              <a:t>；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rgbClr val="030DCD"/>
                </a:solidFill>
              </a:rPr>
              <a:t>n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zh-CN" altLang="en-US" sz="1600" dirty="0">
                <a:solidFill>
                  <a:srgbClr val="006600"/>
                </a:solidFill>
              </a:rPr>
              <a:t>：</a:t>
            </a:r>
            <a:r>
              <a:rPr lang="zh-CN" altLang="en-US" sz="1600" dirty="0">
                <a:solidFill>
                  <a:srgbClr val="030DCD"/>
                </a:solidFill>
              </a:rPr>
              <a:t>对于非整数数据</a:t>
            </a:r>
            <a:r>
              <a:rPr lang="zh-CN" altLang="en-US" sz="1600" dirty="0">
                <a:solidFill>
                  <a:srgbClr val="006600"/>
                </a:solidFill>
              </a:rPr>
              <a:t>，</a:t>
            </a:r>
            <a:r>
              <a:rPr lang="en-US" altLang="zh-CN" sz="1600" b="1" dirty="0">
                <a:solidFill>
                  <a:srgbClr val="FF0000"/>
                </a:solidFill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</a:rPr>
              <a:t>可以理解为截取的位数；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>
                <a:solidFill>
                  <a:srgbClr val="006600"/>
                </a:solidFill>
              </a:rPr>
              <a:t>       </a:t>
            </a:r>
            <a:r>
              <a:rPr lang="zh-CN" altLang="en-US" sz="1600" dirty="0" smtClean="0">
                <a:solidFill>
                  <a:srgbClr val="006600"/>
                </a:solidFill>
              </a:rPr>
              <a:t>对于浮点数，</a:t>
            </a:r>
            <a:r>
              <a:rPr lang="zh-CN" altLang="en-US" sz="1600" dirty="0">
                <a:solidFill>
                  <a:srgbClr val="006600"/>
                </a:solidFill>
              </a:rPr>
              <a:t>表示输出</a:t>
            </a:r>
            <a:r>
              <a:rPr lang="en-US" altLang="zh-CN" sz="1600" dirty="0">
                <a:solidFill>
                  <a:srgbClr val="006600"/>
                </a:solidFill>
              </a:rPr>
              <a:t>n</a:t>
            </a:r>
            <a:r>
              <a:rPr lang="zh-CN" altLang="en-US" sz="1600" dirty="0">
                <a:solidFill>
                  <a:srgbClr val="006600"/>
                </a:solidFill>
              </a:rPr>
              <a:t>位小数，小数点后保留</a:t>
            </a:r>
            <a:r>
              <a:rPr lang="en-US" altLang="zh-CN" sz="1600" dirty="0">
                <a:solidFill>
                  <a:srgbClr val="006600"/>
                </a:solidFill>
              </a:rPr>
              <a:t>n</a:t>
            </a:r>
            <a:r>
              <a:rPr lang="zh-CN" altLang="en-US" sz="1600" dirty="0">
                <a:solidFill>
                  <a:srgbClr val="006600"/>
                </a:solidFill>
              </a:rPr>
              <a:t>位有效位，四舍五入；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                                                          </a:t>
            </a:r>
            <a:r>
              <a:rPr lang="zh-CN" altLang="en-US" sz="1600" dirty="0">
                <a:solidFill>
                  <a:srgbClr val="006600"/>
                </a:solidFill>
              </a:rPr>
              <a:t>（</a:t>
            </a:r>
            <a:r>
              <a:rPr lang="zh-CN" altLang="en-US" sz="1600" dirty="0">
                <a:solidFill>
                  <a:srgbClr val="FF0000"/>
                </a:solidFill>
              </a:rPr>
              <a:t>截取</a:t>
            </a:r>
            <a:r>
              <a:rPr lang="en-US" altLang="zh-CN" sz="1600" dirty="0">
                <a:solidFill>
                  <a:srgbClr val="FF0000"/>
                </a:solidFill>
              </a:rPr>
              <a:t>n</a:t>
            </a:r>
            <a:r>
              <a:rPr lang="zh-CN" altLang="en-US" sz="1600" dirty="0">
                <a:solidFill>
                  <a:srgbClr val="FF0000"/>
                </a:solidFill>
              </a:rPr>
              <a:t>位小数</a:t>
            </a:r>
            <a:r>
              <a:rPr lang="zh-CN" altLang="en-US" sz="1600" dirty="0">
                <a:solidFill>
                  <a:srgbClr val="006600"/>
                </a:solidFill>
              </a:rPr>
              <a:t>）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>
                <a:solidFill>
                  <a:srgbClr val="006600"/>
                </a:solidFill>
              </a:rPr>
              <a:t>       对于</a:t>
            </a:r>
            <a:r>
              <a:rPr lang="zh-CN" altLang="en-US" sz="1600" dirty="0">
                <a:solidFill>
                  <a:srgbClr val="C00000"/>
                </a:solidFill>
              </a:rPr>
              <a:t>字符串</a:t>
            </a:r>
            <a:r>
              <a:rPr lang="zh-CN" altLang="en-US" sz="1600" dirty="0">
                <a:solidFill>
                  <a:srgbClr val="006600"/>
                </a:solidFill>
              </a:rPr>
              <a:t>，表示截取的字符个数（</a:t>
            </a:r>
            <a:r>
              <a:rPr lang="zh-CN" altLang="en-US" sz="1600" dirty="0">
                <a:solidFill>
                  <a:srgbClr val="FF0000"/>
                </a:solidFill>
              </a:rPr>
              <a:t>截取</a:t>
            </a:r>
            <a:r>
              <a:rPr lang="en-US" altLang="zh-CN" sz="1600" dirty="0">
                <a:solidFill>
                  <a:srgbClr val="FF0000"/>
                </a:solidFill>
              </a:rPr>
              <a:t>n</a:t>
            </a:r>
            <a:r>
              <a:rPr lang="zh-CN" altLang="en-US" sz="1600" dirty="0">
                <a:solidFill>
                  <a:srgbClr val="FF0000"/>
                </a:solidFill>
              </a:rPr>
              <a:t>个字符</a:t>
            </a:r>
            <a:r>
              <a:rPr lang="zh-CN" altLang="en-US" sz="1600" dirty="0">
                <a:solidFill>
                  <a:srgbClr val="006600"/>
                </a:solidFill>
              </a:rPr>
              <a:t>）；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rgbClr val="006600"/>
                </a:solidFill>
              </a:rPr>
              <a:t>       </a:t>
            </a:r>
            <a:r>
              <a:rPr lang="zh-CN" altLang="en-US" sz="1600" dirty="0">
                <a:solidFill>
                  <a:srgbClr val="006600"/>
                </a:solidFill>
              </a:rPr>
              <a:t>对于</a:t>
            </a:r>
            <a:r>
              <a:rPr lang="zh-CN" altLang="en-US" sz="1600" dirty="0">
                <a:solidFill>
                  <a:srgbClr val="C00000"/>
                </a:solidFill>
              </a:rPr>
              <a:t>整数</a:t>
            </a:r>
            <a:r>
              <a:rPr lang="zh-CN" altLang="en-US" sz="1600" dirty="0">
                <a:solidFill>
                  <a:srgbClr val="006600"/>
                </a:solidFill>
              </a:rPr>
              <a:t>，</a:t>
            </a:r>
            <a:r>
              <a:rPr lang="zh-CN" altLang="en-US" sz="1600" dirty="0">
                <a:solidFill>
                  <a:srgbClr val="030DCD"/>
                </a:solidFill>
              </a:rPr>
              <a:t>如果</a:t>
            </a:r>
            <a:r>
              <a:rPr lang="en-US" altLang="zh-CN" sz="1600" dirty="0">
                <a:solidFill>
                  <a:srgbClr val="030DCD"/>
                </a:solidFill>
              </a:rPr>
              <a:t>n</a:t>
            </a:r>
            <a:r>
              <a:rPr lang="zh-CN" altLang="en-US" sz="1600" dirty="0">
                <a:solidFill>
                  <a:srgbClr val="030DCD"/>
                </a:solidFill>
              </a:rPr>
              <a:t>大于数字的实际宽度</a:t>
            </a:r>
            <a:r>
              <a:rPr lang="zh-CN" altLang="en-US" sz="1600" dirty="0">
                <a:solidFill>
                  <a:srgbClr val="006600"/>
                </a:solidFill>
              </a:rPr>
              <a:t>，则数字前面补</a:t>
            </a:r>
            <a:r>
              <a:rPr lang="en-US" altLang="zh-CN" sz="1600" dirty="0">
                <a:solidFill>
                  <a:srgbClr val="006600"/>
                </a:solidFill>
              </a:rPr>
              <a:t>(n</a:t>
            </a:r>
            <a:r>
              <a:rPr lang="zh-CN" altLang="en-US" sz="1600" dirty="0">
                <a:solidFill>
                  <a:srgbClr val="006600"/>
                </a:solidFill>
              </a:rPr>
              <a:t>减数字长度</a:t>
            </a:r>
            <a:r>
              <a:rPr lang="en-US" altLang="zh-CN" sz="1600" dirty="0">
                <a:solidFill>
                  <a:srgbClr val="006600"/>
                </a:solidFill>
              </a:rPr>
              <a:t>)</a:t>
            </a:r>
            <a:r>
              <a:rPr lang="zh-CN" altLang="en-US" sz="1600" dirty="0">
                <a:solidFill>
                  <a:srgbClr val="006600"/>
                </a:solidFill>
              </a:rPr>
              <a:t>个</a:t>
            </a:r>
            <a:r>
              <a:rPr lang="en-US" altLang="zh-CN" sz="1600" dirty="0">
                <a:solidFill>
                  <a:srgbClr val="006600"/>
                </a:solidFill>
              </a:rPr>
              <a:t>0</a:t>
            </a:r>
            <a:r>
              <a:rPr lang="zh-CN" altLang="en-US" sz="1600" dirty="0">
                <a:solidFill>
                  <a:srgbClr val="006600"/>
                </a:solidFill>
              </a:rPr>
              <a:t>；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sz="1600" dirty="0">
                <a:solidFill>
                  <a:srgbClr val="030DCD"/>
                </a:solidFill>
              </a:rPr>
              <a:t>                                 如果</a:t>
            </a:r>
            <a:r>
              <a:rPr lang="en-US" altLang="zh-CN" sz="1600" dirty="0">
                <a:solidFill>
                  <a:srgbClr val="030DCD"/>
                </a:solidFill>
              </a:rPr>
              <a:t>n</a:t>
            </a:r>
            <a:r>
              <a:rPr lang="zh-CN" altLang="en-US" sz="1600" dirty="0">
                <a:solidFill>
                  <a:srgbClr val="030DCD"/>
                </a:solidFill>
              </a:rPr>
              <a:t>小于数字的实际宽度，则忽略</a:t>
            </a:r>
            <a:r>
              <a:rPr lang="en-US" altLang="zh-CN" sz="1600" dirty="0">
                <a:solidFill>
                  <a:srgbClr val="030DCD"/>
                </a:solidFill>
              </a:rPr>
              <a:t>n</a:t>
            </a:r>
            <a:r>
              <a:rPr lang="zh-CN" altLang="en-US" sz="1600" dirty="0">
                <a:solidFill>
                  <a:srgbClr val="030DCD"/>
                </a:solidFill>
              </a:rPr>
              <a:t>；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如</a:t>
            </a:r>
            <a:endParaRPr lang="en-US" altLang="zh-CN" sz="2000" dirty="0"/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1" dirty="0"/>
              <a:t>float f=12345.6789; 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(“%</a:t>
            </a:r>
            <a:r>
              <a:rPr lang="en-US" altLang="zh-CN" sz="1600" b="1" dirty="0">
                <a:solidFill>
                  <a:srgbClr val="C00000"/>
                </a:solidFill>
              </a:rPr>
              <a:t>10.3f</a:t>
            </a:r>
            <a:r>
              <a:rPr lang="en-US" altLang="zh-CN" sz="1600" b="1" dirty="0"/>
              <a:t>”,f);   </a:t>
            </a:r>
            <a:r>
              <a:rPr lang="en-US" altLang="zh-CN" sz="1600" dirty="0"/>
              <a:t>//</a:t>
            </a:r>
            <a:r>
              <a:rPr lang="zh-CN" altLang="en-US" sz="1600" dirty="0"/>
              <a:t>右对齐，</a:t>
            </a:r>
            <a:r>
              <a:rPr lang="zh-CN" altLang="en-US" sz="1600" dirty="0">
                <a:solidFill>
                  <a:srgbClr val="7030A0"/>
                </a:solidFill>
              </a:rPr>
              <a:t>小数点后保留</a:t>
            </a:r>
            <a:r>
              <a:rPr lang="en-US" altLang="zh-CN" sz="1600" dirty="0">
                <a:solidFill>
                  <a:srgbClr val="7030A0"/>
                </a:solidFill>
              </a:rPr>
              <a:t>3</a:t>
            </a:r>
            <a:r>
              <a:rPr lang="zh-CN" altLang="en-US" sz="1600" dirty="0">
                <a:solidFill>
                  <a:srgbClr val="7030A0"/>
                </a:solidFill>
              </a:rPr>
              <a:t>位有效数字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//</a:t>
            </a:r>
            <a:r>
              <a:rPr lang="zh-CN" altLang="en-US" sz="1600" dirty="0"/>
              <a:t>左边补足空格；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1" dirty="0"/>
              <a:t>float f=12345.6789;  </a:t>
            </a:r>
            <a:r>
              <a:rPr lang="en-US" altLang="zh-CN" sz="1600" b="1" dirty="0" err="1"/>
              <a:t>printf</a:t>
            </a:r>
            <a:r>
              <a:rPr lang="en-US" altLang="zh-CN" sz="1600" b="1" dirty="0"/>
              <a:t>(“%-</a:t>
            </a:r>
            <a:r>
              <a:rPr lang="en-US" altLang="zh-CN" sz="1600" b="1" dirty="0">
                <a:solidFill>
                  <a:srgbClr val="C00000"/>
                </a:solidFill>
              </a:rPr>
              <a:t>10.3f</a:t>
            </a:r>
            <a:r>
              <a:rPr lang="en-US" altLang="zh-CN" sz="1600" b="1" dirty="0"/>
              <a:t>”,f);</a:t>
            </a:r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 smtClean="0"/>
              <a:t>const</a:t>
            </a:r>
            <a:r>
              <a:rPr lang="en-US" altLang="zh-CN" sz="1600" dirty="0" smtClean="0"/>
              <a:t> char </a:t>
            </a:r>
            <a:r>
              <a:rPr lang="en-US" altLang="zh-CN" sz="1600" dirty="0"/>
              <a:t>*p=“Shandong University.” ;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(“%</a:t>
            </a:r>
            <a:r>
              <a:rPr lang="en-US" altLang="zh-CN" sz="1600" dirty="0">
                <a:solidFill>
                  <a:srgbClr val="C00000"/>
                </a:solidFill>
              </a:rPr>
              <a:t>10.5s</a:t>
            </a:r>
            <a:r>
              <a:rPr lang="en-US" altLang="zh-CN" sz="1600" dirty="0"/>
              <a:t>”,p);  //</a:t>
            </a:r>
            <a:r>
              <a:rPr lang="zh-CN" altLang="en-US" sz="1600" dirty="0"/>
              <a:t>从头截取</a:t>
            </a:r>
            <a:r>
              <a:rPr lang="en-US" altLang="zh-CN" sz="1600" dirty="0"/>
              <a:t>5</a:t>
            </a:r>
            <a:r>
              <a:rPr lang="zh-CN" altLang="en-US" sz="1600" dirty="0"/>
              <a:t>个字符</a:t>
            </a:r>
            <a:r>
              <a:rPr lang="en-US" altLang="zh-CN" sz="1600" dirty="0"/>
              <a:t>  </a:t>
            </a:r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/>
              <a:t>const</a:t>
            </a:r>
            <a:r>
              <a:rPr lang="en-US" altLang="zh-CN" sz="1600" dirty="0"/>
              <a:t> char *p=“Shandong University.” ;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(“%</a:t>
            </a:r>
            <a:r>
              <a:rPr lang="en-US" altLang="zh-CN" sz="1600" dirty="0">
                <a:solidFill>
                  <a:srgbClr val="C00000"/>
                </a:solidFill>
              </a:rPr>
              <a:t>30s</a:t>
            </a:r>
            <a:r>
              <a:rPr lang="en-US" altLang="zh-CN" sz="1600" dirty="0"/>
              <a:t>”,p);     //</a:t>
            </a:r>
            <a:r>
              <a:rPr lang="zh-CN" altLang="en-US" sz="1600" dirty="0"/>
              <a:t>右对齐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/>
              <a:t>const</a:t>
            </a:r>
            <a:r>
              <a:rPr lang="en-US" altLang="zh-CN" sz="1600" dirty="0"/>
              <a:t> char *p=“Shandong University.” ;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(“%</a:t>
            </a:r>
            <a:r>
              <a:rPr lang="en-US" altLang="zh-CN" sz="1600" dirty="0">
                <a:solidFill>
                  <a:srgbClr val="C00000"/>
                </a:solidFill>
              </a:rPr>
              <a:t>-30s</a:t>
            </a:r>
            <a:r>
              <a:rPr lang="en-US" altLang="zh-CN" sz="1600" dirty="0"/>
              <a:t>”,p);    //</a:t>
            </a:r>
            <a:r>
              <a:rPr lang="zh-CN" altLang="en-US" sz="1600" dirty="0"/>
              <a:t>左对齐</a:t>
            </a:r>
            <a:endParaRPr lang="en-US" altLang="zh-CN" sz="1600" dirty="0"/>
          </a:p>
          <a:p>
            <a:pPr marL="971550" lvl="1"/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6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格式输出函数</a:t>
            </a:r>
            <a:r>
              <a:rPr lang="en-US" altLang="zh-CN" dirty="0" err="1"/>
              <a:t>printf</a:t>
            </a:r>
            <a:r>
              <a:rPr lang="en-US" altLang="zh-CN" dirty="0"/>
              <a:t>()—d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ｄ格式符</a:t>
            </a:r>
            <a:r>
              <a:rPr lang="zh-CN" altLang="en-US" sz="20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。用来输出十进制整数；（</a:t>
            </a:r>
            <a:r>
              <a:rPr lang="en-US" altLang="zh-CN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格式同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</a:t>
            </a:r>
            <a:r>
              <a:rPr lang="zh-CN" altLang="en-US" sz="20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几种用法：</a:t>
            </a:r>
          </a:p>
          <a:p>
            <a:pPr marL="971550" lvl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：按十进制</a:t>
            </a:r>
            <a:r>
              <a:rPr lang="en-US" altLang="zh-CN" sz="1600" dirty="0" err="1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数据的实际长度输出；</a:t>
            </a:r>
          </a:p>
          <a:p>
            <a:pPr marL="971550" lvl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%md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：ｍ为指定的输出字段的宽度。如果数据的位数小于ｍ，   则左端补以空格，若大于ｍ，则按实际位数输出；</a:t>
            </a:r>
          </a:p>
          <a:p>
            <a:pPr lvl="1"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例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(“%4d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%4d″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，ａ，ｂ）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若ａ＝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，ｄ＝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12345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，则输出结果为</a:t>
            </a:r>
          </a:p>
          <a:p>
            <a:pPr lvl="1"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凵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12345   (</a:t>
            </a: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注：数据</a:t>
            </a:r>
            <a:r>
              <a:rPr lang="en-US" altLang="zh-CN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</a:t>
            </a:r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之前有一个空格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6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CN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：输出</a:t>
            </a:r>
            <a:r>
              <a:rPr lang="en-US" altLang="zh-CN" sz="16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整型数据。</a:t>
            </a:r>
            <a:endParaRPr lang="en-US" altLang="zh-CN" sz="16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例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ａ＝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135790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为长整型变量*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″%</a:t>
            </a:r>
            <a:r>
              <a:rPr lang="en-US" altLang="zh-CN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″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，ａ）；</a:t>
            </a:r>
            <a:endParaRPr lang="en-US" altLang="zh-C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CN" sz="16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lld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：输出</a:t>
            </a:r>
            <a:r>
              <a:rPr lang="en-US" altLang="zh-CN" sz="16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err="1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altLang="zh-CN" sz="16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整型数据；</a:t>
            </a:r>
          </a:p>
          <a:p>
            <a:pPr lvl="1" indent="0">
              <a:spcBef>
                <a:spcPts val="0"/>
              </a:spcBef>
              <a:buNone/>
            </a:pP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例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long </a:t>
            </a:r>
            <a:r>
              <a:rPr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ａ＝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1357909771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为长整型变量*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6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″%</a:t>
            </a:r>
            <a:r>
              <a:rPr lang="en-US" altLang="zh-CN" sz="16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lld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″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，ａ）；</a:t>
            </a:r>
            <a:endParaRPr lang="en-US" altLang="zh-CN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zh-CN" altLang="en-US" sz="16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None/>
            </a:pPr>
            <a:endParaRPr lang="zh-CN" altLang="en-US" sz="1600" dirty="0">
              <a:solidFill>
                <a:srgbClr val="080808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  <p:sp>
        <p:nvSpPr>
          <p:cNvPr id="4" name="圆角矩形标注 3"/>
          <p:cNvSpPr/>
          <p:nvPr/>
        </p:nvSpPr>
        <p:spPr bwMode="auto">
          <a:xfrm>
            <a:off x="5719156" y="2593570"/>
            <a:ext cx="3167149" cy="1313411"/>
          </a:xfrm>
          <a:prstGeom prst="wedgeRoundRectCallout">
            <a:avLst>
              <a:gd name="adj1" fmla="val -22579"/>
              <a:gd name="adj2" fmla="val 4583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%d</a:t>
            </a:r>
            <a:r>
              <a:rPr lang="zh-CN" altLang="en-US" sz="1600" dirty="0" smtClean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格式输出整数时</a:t>
            </a:r>
            <a:endParaRPr lang="en-US" altLang="zh-CN" sz="1600" dirty="0" smtClean="0">
              <a:solidFill>
                <a:srgbClr val="7030A0"/>
              </a:solidFill>
              <a:latin typeface="+mn-lt"/>
              <a:ea typeface="宋体" panose="02010600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首先，将要输出变量的机器数解释为有符号数的补码。</a:t>
            </a:r>
            <a:endParaRPr lang="en-US" altLang="zh-CN" sz="1400" dirty="0" smtClean="0">
              <a:solidFill>
                <a:srgbClr val="080808"/>
              </a:solidFill>
              <a:latin typeface="+mn-lt"/>
              <a:ea typeface="宋体" panose="02010600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宋体" panose="02010600030101010101" pitchFamily="2" charset="-122"/>
              </a:rPr>
              <a:t>然后，将该补码表示的机器数转换成对应的十进制数输出；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80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格式输出函数</a:t>
            </a:r>
            <a:r>
              <a:rPr lang="en-US" altLang="zh-CN" dirty="0" err="1"/>
              <a:t>printf</a:t>
            </a:r>
            <a:r>
              <a:rPr lang="en-US" altLang="zh-CN" dirty="0"/>
              <a:t>()—o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ｏ格式符</a:t>
            </a:r>
            <a:r>
              <a:rPr lang="zh-CN" altLang="en-US" sz="20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。以八进制整数形式输出（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ho,o,lo,llo</a:t>
            </a:r>
            <a:r>
              <a:rPr lang="zh-CN" altLang="en-US" sz="20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输出的数值不带符号</a:t>
            </a:r>
            <a:r>
              <a:rPr lang="zh-CN" altLang="en-US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符号位也一起作为八进制数的一部分输出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</a:t>
            </a:r>
            <a:r>
              <a:rPr lang="en-US" altLang="zh-CN" sz="1800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int:</a:t>
            </a:r>
            <a:r>
              <a:rPr lang="zh-CN" altLang="en-US" sz="1800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</a:t>
            </a:r>
            <a:r>
              <a:rPr lang="zh-CN" altLang="en-US" sz="1800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%-15o</a:t>
            </a:r>
            <a:r>
              <a:rPr lang="zh-CN" altLang="en-US" sz="1800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（左对齐，后补空格），</a:t>
            </a:r>
            <a:r>
              <a:rPr lang="en-US" altLang="zh-CN" sz="1800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%015o</a:t>
            </a:r>
            <a:r>
              <a:rPr lang="zh-CN" altLang="en-US" sz="1800" smtClean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（右对齐，前面补</a:t>
            </a:r>
            <a:r>
              <a:rPr lang="en-US" altLang="zh-CN" sz="1800" smtClean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800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800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a=-1;  </a:t>
            </a:r>
            <a:r>
              <a:rPr lang="en-US" altLang="zh-CN" sz="18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(“%d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%o”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a);  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-1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在内存单元中的存放形式（以补码形式存放）为 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1111111111111111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输出为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-1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177777</a:t>
            </a:r>
            <a:endParaRPr lang="zh-CN" altLang="en-US" sz="18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对长整数（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型）：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%lo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%-15lo</a:t>
            </a:r>
            <a:r>
              <a:rPr lang="zh-CN" altLang="en-US" sz="1800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%015lo 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spcBef>
                <a:spcPts val="600"/>
              </a:spcBef>
              <a:buNone/>
            </a:pP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例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18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sz="1800" b="1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%8o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，ａ）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输出为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 177777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               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数字前有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个空格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对长长整数（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lang="en-US" altLang="zh-CN" sz="2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型）：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CN" sz="2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llo</a:t>
            </a:r>
            <a:r>
              <a:rPr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%-20llo</a:t>
            </a:r>
            <a:r>
              <a:rPr lang="zh-CN" altLang="en-US" sz="2000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%020llo </a:t>
            </a:r>
            <a:r>
              <a:rPr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  <p:sp>
        <p:nvSpPr>
          <p:cNvPr id="4" name="圆角矩形标注 3"/>
          <p:cNvSpPr/>
          <p:nvPr/>
        </p:nvSpPr>
        <p:spPr bwMode="auto">
          <a:xfrm>
            <a:off x="5719156" y="2892828"/>
            <a:ext cx="3167149" cy="1330037"/>
          </a:xfrm>
          <a:prstGeom prst="wedgeRoundRectCallout">
            <a:avLst>
              <a:gd name="adj1" fmla="val -22579"/>
              <a:gd name="adj2" fmla="val 4583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%o</a:t>
            </a:r>
            <a:r>
              <a:rPr lang="zh-CN" altLang="en-US" sz="1600" dirty="0" smtClean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格式输出整数时</a:t>
            </a:r>
            <a:endParaRPr lang="en-US" altLang="zh-CN" sz="1600" dirty="0" smtClean="0">
              <a:solidFill>
                <a:srgbClr val="7030A0"/>
              </a:solidFill>
              <a:latin typeface="+mn-lt"/>
              <a:ea typeface="宋体" panose="02010600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将要输出变量的机器数（补码表示）转换成</a:t>
            </a:r>
            <a:r>
              <a:rPr lang="en-US" altLang="zh-CN" sz="1400" dirty="0" smtClean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8</a:t>
            </a:r>
            <a:r>
              <a:rPr lang="zh-CN" altLang="en-US" sz="1400" dirty="0" smtClean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进制输出</a:t>
            </a:r>
            <a:endParaRPr lang="en-US" altLang="zh-CN" sz="1400" dirty="0" smtClean="0">
              <a:solidFill>
                <a:srgbClr val="080808"/>
              </a:solidFill>
              <a:latin typeface="+mn-lt"/>
              <a:ea typeface="宋体" panose="02010600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宋体" panose="02010600030101010101" pitchFamily="2" charset="-122"/>
              </a:rPr>
              <a:t>即，输出的是变量采用补码表示的机器数（机内存储形式）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96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格式输出函数</a:t>
            </a:r>
            <a:r>
              <a:rPr lang="en-US" altLang="zh-CN" dirty="0" err="1"/>
              <a:t>printf</a:t>
            </a:r>
            <a:r>
              <a:rPr lang="en-US" altLang="zh-CN" dirty="0"/>
              <a:t>()—x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以十六进制数形式输出整数，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不输出符号位</a:t>
            </a:r>
            <a:r>
              <a:rPr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，即不会出现负的十六进制数。</a:t>
            </a:r>
            <a:r>
              <a:rPr lang="zh-CN" altLang="en-US" sz="20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hx,x,lx,llx</a:t>
            </a:r>
            <a:r>
              <a:rPr lang="zh-CN" altLang="en-US" sz="20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）（</a:t>
            </a:r>
            <a:r>
              <a:rPr lang="en-US" altLang="zh-CN" sz="2000" dirty="0" err="1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hX,X,lX,llX</a:t>
            </a:r>
            <a:r>
              <a:rPr lang="zh-CN" altLang="en-US" sz="20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solidFill>
                <a:srgbClr val="0303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如：</a:t>
            </a:r>
            <a:r>
              <a:rPr lang="en-US" altLang="zh-CN" sz="18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%X</a:t>
            </a:r>
            <a:r>
              <a:rPr lang="zh-CN" altLang="en-US" sz="18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%16X</a:t>
            </a:r>
            <a:r>
              <a:rPr lang="zh-CN" altLang="en-US" sz="18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%-16X</a:t>
            </a:r>
            <a:r>
              <a:rPr lang="zh-CN" altLang="en-US" sz="18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%016X</a:t>
            </a:r>
            <a:r>
              <a:rPr lang="zh-CN" altLang="en-US" sz="18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 </a:t>
            </a:r>
            <a:r>
              <a:rPr lang="en-US" altLang="zh-CN" sz="18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a=-1;</a:t>
            </a:r>
            <a:endParaRPr lang="zh-CN" altLang="en-US" sz="18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″%x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%d″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，ａ，ａ）； 输出结果为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None/>
            </a:pP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8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ffff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17777777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8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“%X”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输出大写的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进制数</a:t>
            </a:r>
            <a:endParaRPr lang="en-US" altLang="zh-CN" sz="18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″%X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%o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%d″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，ａ，ａ）； </a:t>
            </a:r>
          </a:p>
          <a:p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FFFF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17777777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zh-CN" altLang="en-US" sz="18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rgbClr val="080808"/>
              </a:solidFill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5187141" y="3291839"/>
            <a:ext cx="3167149" cy="1330037"/>
          </a:xfrm>
          <a:prstGeom prst="wedgeRoundRectCallout">
            <a:avLst>
              <a:gd name="adj1" fmla="val -22579"/>
              <a:gd name="adj2" fmla="val 4583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%X</a:t>
            </a:r>
            <a:r>
              <a:rPr lang="zh-CN" altLang="en-US" sz="1600" dirty="0" smtClean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格式输出整数时</a:t>
            </a:r>
            <a:endParaRPr lang="en-US" altLang="zh-CN" sz="1600" dirty="0" smtClean="0">
              <a:solidFill>
                <a:srgbClr val="7030A0"/>
              </a:solidFill>
              <a:latin typeface="+mn-lt"/>
              <a:ea typeface="宋体" panose="02010600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将要输出变量的机器数（补码表示）转换成</a:t>
            </a:r>
            <a:r>
              <a:rPr lang="en-US" altLang="zh-CN" sz="1400" dirty="0" smtClean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16</a:t>
            </a:r>
            <a:r>
              <a:rPr lang="zh-CN" altLang="en-US" sz="1400" dirty="0" smtClean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进制输出</a:t>
            </a:r>
            <a:endParaRPr lang="en-US" altLang="zh-CN" sz="1400" dirty="0" smtClean="0">
              <a:solidFill>
                <a:srgbClr val="080808"/>
              </a:solidFill>
              <a:latin typeface="+mn-lt"/>
              <a:ea typeface="宋体" panose="02010600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宋体" panose="02010600030101010101" pitchFamily="2" charset="-122"/>
              </a:rPr>
              <a:t>即，输出的是变量采用补码表示的机器数（机内存储形式）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520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trike="sngStrike" dirty="0"/>
              <a:t>C++</a:t>
            </a:r>
            <a:r>
              <a:rPr lang="zh-CN" altLang="en-US" strike="sngStrike" dirty="0"/>
              <a:t>输入输出流</a:t>
            </a:r>
            <a:endParaRPr lang="en-US" altLang="zh-CN" strike="sngStrike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字符输入输出函数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标准输出函数</a:t>
            </a:r>
            <a:r>
              <a:rPr lang="en-US" altLang="zh-CN" dirty="0" err="1"/>
              <a:t>printf</a:t>
            </a:r>
            <a:r>
              <a:rPr lang="en-US" altLang="zh-CN" dirty="0"/>
              <a:t>()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标准输入函数</a:t>
            </a:r>
            <a:r>
              <a:rPr lang="en-US" altLang="zh-CN" dirty="0" err="1"/>
              <a:t>scanf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1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格式输出函数</a:t>
            </a:r>
            <a:r>
              <a:rPr lang="en-US" altLang="zh-CN" dirty="0" err="1"/>
              <a:t>printf</a:t>
            </a:r>
            <a:r>
              <a:rPr lang="en-US" altLang="zh-CN" dirty="0"/>
              <a:t>()-u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3DF"/>
                </a:solidFill>
              </a:rPr>
              <a:t>ｕ格式符</a:t>
            </a:r>
            <a:r>
              <a:rPr lang="zh-CN" altLang="en-US" sz="2000" dirty="0">
                <a:solidFill>
                  <a:srgbClr val="080808"/>
                </a:solidFill>
              </a:rPr>
              <a:t>，用来输出</a:t>
            </a:r>
            <a:r>
              <a:rPr lang="en-US" altLang="zh-CN" sz="2000" dirty="0">
                <a:solidFill>
                  <a:srgbClr val="080808"/>
                </a:solidFill>
              </a:rPr>
              <a:t>unsigned</a:t>
            </a:r>
            <a:r>
              <a:rPr lang="zh-CN" altLang="en-US" sz="2000" dirty="0">
                <a:solidFill>
                  <a:srgbClr val="080808"/>
                </a:solidFill>
              </a:rPr>
              <a:t>型数据（无符号数据）</a:t>
            </a:r>
            <a:r>
              <a:rPr lang="en-US" altLang="zh-CN" sz="2000" dirty="0">
                <a:solidFill>
                  <a:srgbClr val="080808"/>
                </a:solidFill>
              </a:rPr>
              <a:t>(</a:t>
            </a:r>
            <a:r>
              <a:rPr lang="en-US" altLang="zh-CN" sz="2000" dirty="0">
                <a:solidFill>
                  <a:srgbClr val="FF0000"/>
                </a:solidFill>
              </a:rPr>
              <a:t>hu, u, </a:t>
            </a:r>
            <a:r>
              <a:rPr lang="en-US" altLang="zh-CN" sz="2000" dirty="0" err="1">
                <a:solidFill>
                  <a:srgbClr val="FF0000"/>
                </a:solidFill>
              </a:rPr>
              <a:t>lu,llu</a:t>
            </a:r>
            <a:r>
              <a:rPr lang="en-US" altLang="zh-CN" sz="2000" dirty="0">
                <a:solidFill>
                  <a:srgbClr val="080808"/>
                </a:solidFill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80808"/>
                </a:solidFill>
              </a:rPr>
              <a:t>如：</a:t>
            </a:r>
            <a:r>
              <a:rPr lang="en-US" altLang="zh-CN" sz="20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%u</a:t>
            </a:r>
            <a:r>
              <a:rPr lang="zh-CN" altLang="en-US" sz="20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%16u</a:t>
            </a:r>
            <a:r>
              <a:rPr lang="zh-CN" altLang="en-US" sz="20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%-16u</a:t>
            </a:r>
            <a:r>
              <a:rPr lang="zh-CN" altLang="en-US" sz="20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%016u</a:t>
            </a:r>
            <a:r>
              <a:rPr lang="zh-CN" altLang="en-US" sz="20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</a:p>
          <a:p>
            <a:pPr lvl="1">
              <a:lnSpc>
                <a:spcPct val="100000"/>
              </a:lnSpc>
              <a:buNone/>
            </a:pPr>
            <a:endParaRPr lang="en-US" altLang="zh-CN" sz="1800" dirty="0" smtClean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 smtClean="0">
                <a:solidFill>
                  <a:srgbClr val="080808"/>
                </a:solidFill>
              </a:rPr>
              <a:t>#</a:t>
            </a:r>
            <a:r>
              <a:rPr lang="en-US" altLang="zh-CN" sz="1800" dirty="0">
                <a:solidFill>
                  <a:srgbClr val="080808"/>
                </a:solidFill>
              </a:rPr>
              <a:t>include&lt;</a:t>
            </a:r>
            <a:r>
              <a:rPr lang="en-US" altLang="zh-CN" sz="1800" dirty="0" err="1">
                <a:solidFill>
                  <a:srgbClr val="080808"/>
                </a:solidFill>
              </a:rPr>
              <a:t>stdio.h</a:t>
            </a:r>
            <a:r>
              <a:rPr lang="en-US" altLang="zh-CN" sz="1800" dirty="0">
                <a:solidFill>
                  <a:srgbClr val="080808"/>
                </a:solidFill>
              </a:rPr>
              <a:t>&gt;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void main()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{</a:t>
            </a:r>
            <a:br>
              <a:rPr lang="en-US" altLang="zh-CN" sz="1800" dirty="0">
                <a:solidFill>
                  <a:srgbClr val="080808"/>
                </a:solidFill>
              </a:rPr>
            </a:br>
            <a:r>
              <a:rPr lang="en-US" altLang="zh-CN" sz="1800" dirty="0">
                <a:solidFill>
                  <a:srgbClr val="080808"/>
                </a:solidFill>
              </a:rPr>
              <a:t>   unsigned </a:t>
            </a:r>
            <a:r>
              <a:rPr lang="en-US" altLang="zh-CN" sz="1800" dirty="0" err="1">
                <a:solidFill>
                  <a:srgbClr val="080808"/>
                </a:solidFill>
              </a:rPr>
              <a:t>int</a:t>
            </a:r>
            <a:r>
              <a:rPr lang="en-US" altLang="zh-CN" sz="1800" dirty="0">
                <a:solidFill>
                  <a:srgbClr val="080808"/>
                </a:solidFill>
              </a:rPr>
              <a:t> a=65535;int b=-2;</a:t>
            </a:r>
            <a:br>
              <a:rPr lang="en-US" altLang="zh-CN" sz="1800" dirty="0">
                <a:solidFill>
                  <a:srgbClr val="080808"/>
                </a:solidFill>
              </a:rPr>
            </a:br>
            <a:r>
              <a:rPr lang="en-US" altLang="zh-CN" sz="1800" dirty="0">
                <a:solidFill>
                  <a:srgbClr val="080808"/>
                </a:solidFill>
              </a:rPr>
              <a:t>   </a:t>
            </a:r>
            <a:r>
              <a:rPr lang="en-US" altLang="zh-CN" sz="1800" dirty="0" err="1">
                <a:solidFill>
                  <a:srgbClr val="080808"/>
                </a:solidFill>
              </a:rPr>
              <a:t>printf</a:t>
            </a:r>
            <a:r>
              <a:rPr lang="en-US" altLang="zh-CN" sz="1800" dirty="0">
                <a:solidFill>
                  <a:srgbClr val="080808"/>
                </a:solidFill>
              </a:rPr>
              <a:t>(“a=%</a:t>
            </a:r>
            <a:r>
              <a:rPr lang="en-US" altLang="zh-CN" sz="1800" dirty="0" err="1">
                <a:solidFill>
                  <a:srgbClr val="080808"/>
                </a:solidFill>
              </a:rPr>
              <a:t>d,%o,%x,%u</a:t>
            </a:r>
            <a:r>
              <a:rPr lang="en-US" altLang="zh-CN" sz="1800" dirty="0">
                <a:solidFill>
                  <a:srgbClr val="080808"/>
                </a:solidFill>
              </a:rPr>
              <a:t>\n”,</a:t>
            </a:r>
            <a:r>
              <a:rPr lang="en-US" altLang="zh-CN" sz="1800" dirty="0" err="1">
                <a:solidFill>
                  <a:srgbClr val="080808"/>
                </a:solidFill>
              </a:rPr>
              <a:t>a,a,a,a</a:t>
            </a:r>
            <a:r>
              <a:rPr lang="en-US" altLang="zh-CN" sz="1800" dirty="0">
                <a:solidFill>
                  <a:srgbClr val="080808"/>
                </a:solidFill>
              </a:rPr>
              <a:t>);</a:t>
            </a:r>
            <a:br>
              <a:rPr lang="en-US" altLang="zh-CN" sz="1800" dirty="0">
                <a:solidFill>
                  <a:srgbClr val="080808"/>
                </a:solidFill>
              </a:rPr>
            </a:br>
            <a:r>
              <a:rPr lang="en-US" altLang="zh-CN" sz="1800" dirty="0">
                <a:solidFill>
                  <a:srgbClr val="080808"/>
                </a:solidFill>
              </a:rPr>
              <a:t>   </a:t>
            </a:r>
            <a:r>
              <a:rPr lang="en-US" altLang="zh-CN" sz="1800" dirty="0" err="1">
                <a:solidFill>
                  <a:srgbClr val="080808"/>
                </a:solidFill>
              </a:rPr>
              <a:t>printf</a:t>
            </a:r>
            <a:r>
              <a:rPr lang="en-US" altLang="zh-CN" sz="1800" dirty="0">
                <a:solidFill>
                  <a:srgbClr val="080808"/>
                </a:solidFill>
              </a:rPr>
              <a:t>(“b=%</a:t>
            </a:r>
            <a:r>
              <a:rPr lang="en-US" altLang="zh-CN" sz="1800" dirty="0" err="1">
                <a:solidFill>
                  <a:srgbClr val="080808"/>
                </a:solidFill>
              </a:rPr>
              <a:t>d,%o,%X,%u</a:t>
            </a:r>
            <a:r>
              <a:rPr lang="en-US" altLang="zh-CN" sz="1800" dirty="0">
                <a:solidFill>
                  <a:srgbClr val="080808"/>
                </a:solidFill>
              </a:rPr>
              <a:t>\n”,</a:t>
            </a:r>
            <a:r>
              <a:rPr lang="en-US" altLang="zh-CN" sz="1800" dirty="0" err="1">
                <a:solidFill>
                  <a:srgbClr val="080808"/>
                </a:solidFill>
              </a:rPr>
              <a:t>b,b,b,b</a:t>
            </a:r>
            <a:r>
              <a:rPr lang="en-US" altLang="zh-CN" sz="1800" dirty="0">
                <a:solidFill>
                  <a:srgbClr val="080808"/>
                </a:solidFill>
              </a:rPr>
              <a:t>);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}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rgbClr val="080808"/>
                </a:solidFill>
              </a:rPr>
              <a:t>运行结果：</a:t>
            </a:r>
            <a:br>
              <a:rPr lang="zh-CN" altLang="en-US" sz="1800" dirty="0">
                <a:solidFill>
                  <a:srgbClr val="080808"/>
                </a:solidFill>
              </a:rPr>
            </a:br>
            <a:r>
              <a:rPr lang="en-US" altLang="zh-CN" sz="1800" dirty="0">
                <a:solidFill>
                  <a:srgbClr val="080808"/>
                </a:solidFill>
              </a:rPr>
              <a:t>a= -1</a:t>
            </a:r>
            <a:r>
              <a:rPr lang="zh-CN" altLang="en-US" sz="1800" dirty="0">
                <a:solidFill>
                  <a:srgbClr val="080808"/>
                </a:solidFill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</a:rPr>
              <a:t>177777</a:t>
            </a:r>
            <a:r>
              <a:rPr lang="zh-CN" altLang="en-US" sz="1800" dirty="0">
                <a:solidFill>
                  <a:srgbClr val="080808"/>
                </a:solidFill>
              </a:rPr>
              <a:t>，</a:t>
            </a:r>
            <a:r>
              <a:rPr lang="en-US" altLang="zh-CN" sz="1800" dirty="0" err="1">
                <a:solidFill>
                  <a:srgbClr val="080808"/>
                </a:solidFill>
              </a:rPr>
              <a:t>ffff</a:t>
            </a:r>
            <a:r>
              <a:rPr lang="zh-CN" altLang="en-US" sz="1800" dirty="0">
                <a:solidFill>
                  <a:srgbClr val="080808"/>
                </a:solidFill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</a:rPr>
              <a:t>65535;</a:t>
            </a:r>
            <a:br>
              <a:rPr lang="en-US" altLang="zh-CN" sz="1800" dirty="0">
                <a:solidFill>
                  <a:srgbClr val="080808"/>
                </a:solidFill>
              </a:rPr>
            </a:br>
            <a:r>
              <a:rPr lang="en-US" altLang="zh-CN" sz="1800" dirty="0">
                <a:solidFill>
                  <a:srgbClr val="080808"/>
                </a:solidFill>
              </a:rPr>
              <a:t>b= -2</a:t>
            </a:r>
            <a:r>
              <a:rPr lang="zh-CN" altLang="en-US" sz="1800" dirty="0">
                <a:solidFill>
                  <a:srgbClr val="080808"/>
                </a:solidFill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</a:rPr>
              <a:t>177776</a:t>
            </a:r>
            <a:r>
              <a:rPr lang="zh-CN" altLang="en-US" sz="1800" dirty="0">
                <a:solidFill>
                  <a:srgbClr val="080808"/>
                </a:solidFill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</a:rPr>
              <a:t>FFFE</a:t>
            </a:r>
            <a:r>
              <a:rPr lang="zh-CN" altLang="en-US" sz="1800" dirty="0">
                <a:solidFill>
                  <a:srgbClr val="080808"/>
                </a:solidFill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</a:rPr>
              <a:t>65534;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>
              <a:solidFill>
                <a:srgbClr val="080808"/>
              </a:solidFill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5087389" y="1878675"/>
            <a:ext cx="3167149" cy="1313411"/>
          </a:xfrm>
          <a:prstGeom prst="wedgeRoundRectCallout">
            <a:avLst>
              <a:gd name="adj1" fmla="val -22579"/>
              <a:gd name="adj2" fmla="val 4583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%u</a:t>
            </a:r>
            <a:r>
              <a:rPr lang="zh-CN" altLang="en-US" sz="1600" dirty="0" smtClean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格式输出整数时</a:t>
            </a:r>
            <a:endParaRPr lang="en-US" altLang="zh-CN" sz="1600" dirty="0" smtClean="0">
              <a:solidFill>
                <a:srgbClr val="7030A0"/>
              </a:solidFill>
              <a:latin typeface="+mn-lt"/>
              <a:ea typeface="宋体" panose="02010600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首先，将要输出变量的机器数解释为无符号数。</a:t>
            </a:r>
            <a:endParaRPr lang="en-US" altLang="zh-CN" sz="1400" dirty="0" smtClean="0">
              <a:solidFill>
                <a:srgbClr val="080808"/>
              </a:solidFill>
              <a:latin typeface="+mn-lt"/>
              <a:ea typeface="宋体" panose="02010600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宋体" panose="02010600030101010101" pitchFamily="2" charset="-122"/>
              </a:rPr>
              <a:t>然后，将该机器数转换成对应的十进制数输出；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997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格式输出函数</a:t>
            </a:r>
            <a:r>
              <a:rPr lang="en-US" altLang="zh-CN" dirty="0" err="1"/>
              <a:t>printf</a:t>
            </a:r>
            <a:r>
              <a:rPr lang="en-US" altLang="zh-CN" dirty="0"/>
              <a:t>()-c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="1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格式符</a:t>
            </a:r>
            <a:r>
              <a:rPr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，用来输出一个字符。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80808"/>
                </a:solidFill>
              </a:rPr>
              <a:t>如：</a:t>
            </a:r>
            <a:r>
              <a:rPr lang="en-US" altLang="zh-CN" sz="20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%c</a:t>
            </a:r>
            <a:r>
              <a:rPr lang="zh-CN" altLang="en-US" sz="20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%16c</a:t>
            </a:r>
            <a:r>
              <a:rPr lang="zh-CN" altLang="en-US" sz="20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%-16c</a:t>
            </a:r>
            <a:r>
              <a:rPr lang="zh-CN" altLang="en-US" sz="20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endParaRPr lang="zh-CN" altLang="en-US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如：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’a’</a:t>
            </a:r>
            <a:r>
              <a:rPr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buNone/>
            </a:pPr>
            <a:r>
              <a:rPr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18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″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%c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″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输出字符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’a’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一个整数，只要它的值在０～２５５范围内，可以用“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%c</a:t>
            </a:r>
            <a:r>
              <a:rPr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”使之按字符形式输出，在输出前，系统会将该整数作为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码转换成相应的字符；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一个字符数据也可以用整数形式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”%d”</a:t>
            </a:r>
            <a:r>
              <a:rPr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输出，输出的是字符对应的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</a:p>
          <a:p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 bwMode="auto">
          <a:xfrm>
            <a:off x="5120639" y="1230284"/>
            <a:ext cx="3167149" cy="1113906"/>
          </a:xfrm>
          <a:prstGeom prst="wedgeRoundRectCallout">
            <a:avLst>
              <a:gd name="adj1" fmla="val -22579"/>
              <a:gd name="adj2" fmla="val 4583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%c</a:t>
            </a:r>
            <a:r>
              <a:rPr lang="zh-CN" altLang="en-US" sz="1600" dirty="0" smtClean="0">
                <a:solidFill>
                  <a:srgbClr val="7030A0"/>
                </a:solidFill>
                <a:latin typeface="+mn-lt"/>
                <a:ea typeface="宋体" panose="02010600030101010101" pitchFamily="2" charset="-122"/>
              </a:rPr>
              <a:t>格式输出字符时</a:t>
            </a:r>
            <a:endParaRPr lang="en-US" altLang="zh-CN" sz="1600" dirty="0" smtClean="0">
              <a:solidFill>
                <a:srgbClr val="7030A0"/>
              </a:solidFill>
              <a:latin typeface="+mn-lt"/>
              <a:ea typeface="宋体" panose="02010600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将要输出变量的机器数理解为一个字符的</a:t>
            </a:r>
            <a:r>
              <a:rPr lang="en-US" altLang="zh-CN" sz="1400" dirty="0" smtClean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ASCI</a:t>
            </a:r>
            <a:r>
              <a:rPr lang="zh-CN" altLang="en-US" sz="1400" dirty="0" smtClean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码；</a:t>
            </a:r>
            <a:endParaRPr lang="en-US" altLang="zh-CN" sz="1400" dirty="0" smtClean="0">
              <a:solidFill>
                <a:srgbClr val="080808"/>
              </a:solidFill>
              <a:latin typeface="+mn-lt"/>
              <a:ea typeface="宋体" panose="02010600030101010101" pitchFamily="2" charset="-12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宋体" panose="02010600030101010101" pitchFamily="2" charset="-122"/>
              </a:rPr>
              <a:t>输出该</a:t>
            </a: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宋体" panose="02010600030101010101" pitchFamily="2" charset="-122"/>
              </a:rPr>
              <a:t>ASCII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+mn-lt"/>
                <a:ea typeface="宋体" panose="02010600030101010101" pitchFamily="2" charset="-122"/>
              </a:rPr>
              <a:t>对应的字符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704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字符数据的</a:t>
            </a:r>
            <a:r>
              <a:rPr lang="zh-CN" altLang="en-US" dirty="0" smtClean="0"/>
              <a:t>输出</a:t>
            </a:r>
            <a:r>
              <a:rPr lang="zh-CN" altLang="en-US" dirty="0"/>
              <a:t>：</a:t>
            </a:r>
            <a:r>
              <a:rPr lang="en-US" altLang="zh-CN" dirty="0" smtClean="0"/>
              <a:t>c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#include&lt;</a:t>
            </a:r>
            <a:r>
              <a:rPr lang="en-US" altLang="zh-CN" sz="2000" dirty="0" err="1">
                <a:solidFill>
                  <a:srgbClr val="080808"/>
                </a:solidFill>
              </a:rPr>
              <a:t>stdio.h</a:t>
            </a:r>
            <a:r>
              <a:rPr lang="en-US" altLang="zh-CN" sz="2000" dirty="0">
                <a:solidFill>
                  <a:srgbClr val="080808"/>
                </a:solidFill>
              </a:rPr>
              <a:t>&gt;</a:t>
            </a:r>
            <a:br>
              <a:rPr lang="en-US" altLang="zh-CN" sz="2000" dirty="0">
                <a:solidFill>
                  <a:srgbClr val="080808"/>
                </a:solidFill>
              </a:rPr>
            </a:br>
            <a:r>
              <a:rPr lang="en-US" altLang="zh-CN" sz="2000" dirty="0">
                <a:solidFill>
                  <a:srgbClr val="080808"/>
                </a:solidFill>
              </a:rPr>
              <a:t>void main()</a:t>
            </a:r>
            <a:br>
              <a:rPr lang="en-US" altLang="zh-CN" sz="2000" dirty="0">
                <a:solidFill>
                  <a:srgbClr val="080808"/>
                </a:solidFill>
              </a:rPr>
            </a:br>
            <a:r>
              <a:rPr lang="en-US" altLang="zh-CN" sz="2000" dirty="0">
                <a:solidFill>
                  <a:srgbClr val="080808"/>
                </a:solidFill>
              </a:rPr>
              <a:t>{</a:t>
            </a:r>
            <a:br>
              <a:rPr lang="en-US" altLang="zh-CN" sz="2000" dirty="0">
                <a:solidFill>
                  <a:srgbClr val="080808"/>
                </a:solidFill>
              </a:rPr>
            </a:br>
            <a:r>
              <a:rPr lang="en-US" altLang="zh-CN" sz="2000" dirty="0">
                <a:solidFill>
                  <a:srgbClr val="080808"/>
                </a:solidFill>
              </a:rPr>
              <a:t>  char c=‘a’;</a:t>
            </a:r>
            <a:br>
              <a:rPr lang="en-US" altLang="zh-CN" sz="2000" dirty="0">
                <a:solidFill>
                  <a:srgbClr val="080808"/>
                </a:solidFill>
              </a:rPr>
            </a:br>
            <a:r>
              <a:rPr lang="en-US" altLang="zh-CN" sz="2000" dirty="0">
                <a:solidFill>
                  <a:srgbClr val="080808"/>
                </a:solidFill>
              </a:rPr>
              <a:t>  </a:t>
            </a:r>
            <a:r>
              <a:rPr lang="en-US" altLang="zh-CN" sz="2000" dirty="0" err="1">
                <a:solidFill>
                  <a:srgbClr val="080808"/>
                </a:solidFill>
              </a:rPr>
              <a:t>int</a:t>
            </a:r>
            <a:r>
              <a:rPr lang="en-US" altLang="zh-CN" sz="2000" dirty="0">
                <a:solidFill>
                  <a:srgbClr val="080808"/>
                </a:solidFill>
              </a:rPr>
              <a:t> </a:t>
            </a:r>
            <a:r>
              <a:rPr lang="en-US" altLang="zh-CN" sz="2000" dirty="0" err="1">
                <a:solidFill>
                  <a:srgbClr val="080808"/>
                </a:solidFill>
              </a:rPr>
              <a:t>i</a:t>
            </a:r>
            <a:r>
              <a:rPr lang="en-US" altLang="zh-CN" sz="2000" dirty="0">
                <a:solidFill>
                  <a:srgbClr val="080808"/>
                </a:solidFill>
              </a:rPr>
              <a:t>=97;</a:t>
            </a:r>
            <a:br>
              <a:rPr lang="en-US" altLang="zh-CN" sz="2000" dirty="0">
                <a:solidFill>
                  <a:srgbClr val="080808"/>
                </a:solidFill>
              </a:rPr>
            </a:br>
            <a:r>
              <a:rPr lang="en-US" altLang="zh-CN" sz="2000" dirty="0">
                <a:solidFill>
                  <a:srgbClr val="080808"/>
                </a:solidFill>
              </a:rPr>
              <a:t>  </a:t>
            </a:r>
            <a:r>
              <a:rPr lang="en-US" altLang="zh-CN" sz="2000" dirty="0" err="1">
                <a:solidFill>
                  <a:srgbClr val="080808"/>
                </a:solidFill>
              </a:rPr>
              <a:t>printf</a:t>
            </a:r>
            <a:r>
              <a:rPr lang="en-US" altLang="zh-CN" sz="2000" dirty="0">
                <a:solidFill>
                  <a:srgbClr val="080808"/>
                </a:solidFill>
              </a:rPr>
              <a:t>(“%</a:t>
            </a:r>
            <a:r>
              <a:rPr lang="en-US" altLang="zh-CN" sz="2000" dirty="0" err="1">
                <a:solidFill>
                  <a:srgbClr val="080808"/>
                </a:solidFill>
              </a:rPr>
              <a:t>c,%d</a:t>
            </a:r>
            <a:r>
              <a:rPr lang="en-US" altLang="zh-CN" sz="2000" dirty="0">
                <a:solidFill>
                  <a:srgbClr val="080808"/>
                </a:solidFill>
              </a:rPr>
              <a:t>\n”,</a:t>
            </a:r>
            <a:r>
              <a:rPr lang="en-US" altLang="zh-CN" sz="2000" dirty="0" err="1">
                <a:solidFill>
                  <a:srgbClr val="080808"/>
                </a:solidFill>
              </a:rPr>
              <a:t>c,c</a:t>
            </a:r>
            <a:r>
              <a:rPr lang="en-US" altLang="zh-CN" sz="2000" dirty="0">
                <a:solidFill>
                  <a:srgbClr val="080808"/>
                </a:solidFill>
              </a:rPr>
              <a:t>);</a:t>
            </a:r>
            <a:br>
              <a:rPr lang="en-US" altLang="zh-CN" sz="2000" dirty="0">
                <a:solidFill>
                  <a:srgbClr val="080808"/>
                </a:solidFill>
              </a:rPr>
            </a:br>
            <a:r>
              <a:rPr lang="en-US" altLang="zh-CN" sz="2000" dirty="0">
                <a:solidFill>
                  <a:srgbClr val="080808"/>
                </a:solidFill>
              </a:rPr>
              <a:t>  </a:t>
            </a:r>
            <a:r>
              <a:rPr lang="en-US" altLang="zh-CN" sz="2000" dirty="0" err="1">
                <a:solidFill>
                  <a:srgbClr val="080808"/>
                </a:solidFill>
              </a:rPr>
              <a:t>printf</a:t>
            </a:r>
            <a:r>
              <a:rPr lang="en-US" altLang="zh-CN" sz="2000" dirty="0">
                <a:solidFill>
                  <a:srgbClr val="080808"/>
                </a:solidFill>
              </a:rPr>
              <a:t>(“%</a:t>
            </a:r>
            <a:r>
              <a:rPr lang="en-US" altLang="zh-CN" sz="2000" dirty="0" err="1">
                <a:solidFill>
                  <a:srgbClr val="080808"/>
                </a:solidFill>
              </a:rPr>
              <a:t>c,%d</a:t>
            </a:r>
            <a:r>
              <a:rPr lang="en-US" altLang="zh-CN" sz="2000" dirty="0">
                <a:solidFill>
                  <a:srgbClr val="080808"/>
                </a:solidFill>
              </a:rPr>
              <a:t>\n”,</a:t>
            </a:r>
            <a:r>
              <a:rPr lang="en-US" altLang="zh-CN" sz="2000" dirty="0" err="1">
                <a:solidFill>
                  <a:srgbClr val="080808"/>
                </a:solidFill>
              </a:rPr>
              <a:t>i,i</a:t>
            </a:r>
            <a:r>
              <a:rPr lang="en-US" altLang="zh-CN" sz="2000" dirty="0">
                <a:solidFill>
                  <a:srgbClr val="080808"/>
                </a:solidFill>
              </a:rPr>
              <a:t>); 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  </a:t>
            </a:r>
            <a:r>
              <a:rPr lang="en-US" altLang="zh-CN" sz="2000" dirty="0" err="1">
                <a:solidFill>
                  <a:srgbClr val="080808"/>
                </a:solidFill>
              </a:rPr>
              <a:t>printf</a:t>
            </a:r>
            <a:r>
              <a:rPr lang="en-US" altLang="zh-CN" sz="2000" dirty="0">
                <a:solidFill>
                  <a:srgbClr val="080808"/>
                </a:solidFill>
              </a:rPr>
              <a:t>(“</a:t>
            </a:r>
            <a:r>
              <a:rPr lang="en-US" altLang="zh-CN" sz="2000" b="1" dirty="0">
                <a:solidFill>
                  <a:srgbClr val="C00000"/>
                </a:solidFill>
              </a:rPr>
              <a:t>%3c</a:t>
            </a:r>
            <a:r>
              <a:rPr lang="en-US" altLang="zh-CN" sz="2000" dirty="0">
                <a:solidFill>
                  <a:srgbClr val="080808"/>
                </a:solidFill>
              </a:rPr>
              <a:t>\n”,</a:t>
            </a:r>
            <a:r>
              <a:rPr lang="en-US" altLang="zh-CN" sz="2000" dirty="0" err="1">
                <a:solidFill>
                  <a:srgbClr val="080808"/>
                </a:solidFill>
              </a:rPr>
              <a:t>i</a:t>
            </a:r>
            <a:r>
              <a:rPr lang="en-US" altLang="zh-CN" sz="2000" dirty="0">
                <a:solidFill>
                  <a:srgbClr val="080808"/>
                </a:solidFill>
              </a:rPr>
              <a:t>);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}</a:t>
            </a:r>
            <a:br>
              <a:rPr lang="en-US" altLang="zh-CN" sz="2000" dirty="0">
                <a:solidFill>
                  <a:srgbClr val="080808"/>
                </a:solidFill>
              </a:rPr>
            </a:br>
            <a:endParaRPr lang="en-US" altLang="zh-CN" sz="2000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80808"/>
                </a:solidFill>
              </a:rPr>
              <a:t>运行结果</a:t>
            </a:r>
            <a:r>
              <a:rPr lang="en-US" altLang="zh-CN" sz="2000" dirty="0">
                <a:solidFill>
                  <a:srgbClr val="080808"/>
                </a:solidFill>
              </a:rPr>
              <a:t>:</a:t>
            </a:r>
          </a:p>
          <a:p>
            <a:pPr lvl="1" indent="0">
              <a:buNone/>
            </a:pPr>
            <a:r>
              <a:rPr lang="en-US" altLang="zh-CN" dirty="0">
                <a:solidFill>
                  <a:srgbClr val="080808"/>
                </a:solidFill>
              </a:rPr>
              <a:t> a , 97</a:t>
            </a:r>
          </a:p>
          <a:p>
            <a:pPr lvl="1" indent="0">
              <a:buNone/>
            </a:pPr>
            <a:r>
              <a:rPr lang="en-US" altLang="zh-CN" dirty="0">
                <a:solidFill>
                  <a:srgbClr val="080808"/>
                </a:solidFill>
              </a:rPr>
              <a:t> a , 97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        </a:t>
            </a:r>
            <a:r>
              <a:rPr lang="en-US" altLang="zh-CN" sz="2000" dirty="0">
                <a:solidFill>
                  <a:srgbClr val="0303DF"/>
                </a:solidFill>
              </a:rPr>
              <a:t> _ _</a:t>
            </a:r>
            <a:r>
              <a:rPr lang="en-US" altLang="zh-CN" sz="2000" dirty="0">
                <a:solidFill>
                  <a:srgbClr val="080808"/>
                </a:solidFill>
              </a:rPr>
              <a:t>a   (</a:t>
            </a:r>
            <a:r>
              <a:rPr lang="zh-CN" altLang="en-US" sz="2000" dirty="0">
                <a:solidFill>
                  <a:srgbClr val="080808"/>
                </a:solidFill>
              </a:rPr>
              <a:t>注：</a:t>
            </a:r>
            <a:r>
              <a:rPr lang="en-US" altLang="zh-CN" sz="2000" dirty="0">
                <a:solidFill>
                  <a:srgbClr val="080808"/>
                </a:solidFill>
              </a:rPr>
              <a:t>_</a:t>
            </a:r>
            <a:r>
              <a:rPr lang="zh-CN" altLang="en-US" sz="2000" dirty="0">
                <a:solidFill>
                  <a:srgbClr val="080808"/>
                </a:solidFill>
              </a:rPr>
              <a:t>表示一个空格）</a:t>
            </a:r>
            <a:endParaRPr lang="en-US" altLang="zh-CN" sz="2000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80808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433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格式输出函数</a:t>
            </a:r>
            <a:r>
              <a:rPr lang="en-US" altLang="zh-CN" dirty="0" err="1"/>
              <a:t>printf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303DF"/>
                </a:solidFill>
              </a:rPr>
              <a:t>s</a:t>
            </a:r>
            <a:r>
              <a:rPr lang="zh-CN" altLang="en-US" sz="2000" dirty="0">
                <a:solidFill>
                  <a:srgbClr val="0303DF"/>
                </a:solidFill>
              </a:rPr>
              <a:t>格式符  </a:t>
            </a:r>
            <a:r>
              <a:rPr lang="zh-CN" altLang="en-US" sz="2000" dirty="0">
                <a:solidFill>
                  <a:srgbClr val="080808"/>
                </a:solidFill>
              </a:rPr>
              <a:t>      输出字符串</a:t>
            </a:r>
            <a:r>
              <a:rPr lang="en-US" altLang="zh-CN" sz="2000" dirty="0">
                <a:solidFill>
                  <a:srgbClr val="080808"/>
                </a:solidFill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303DF"/>
                </a:solidFill>
              </a:rPr>
              <a:t>“%s”</a:t>
            </a:r>
            <a:r>
              <a:rPr lang="zh-CN" altLang="en-US" sz="2000" dirty="0">
                <a:solidFill>
                  <a:srgbClr val="0303DF"/>
                </a:solidFill>
              </a:rPr>
              <a:t>，</a:t>
            </a:r>
            <a:r>
              <a:rPr lang="zh-CN" altLang="en-US" sz="2000" dirty="0">
                <a:solidFill>
                  <a:srgbClr val="080808"/>
                </a:solidFill>
              </a:rPr>
              <a:t>例如：</a:t>
            </a:r>
          </a:p>
          <a:p>
            <a:pPr>
              <a:spcBef>
                <a:spcPts val="600"/>
              </a:spcBef>
              <a:buNone/>
            </a:pPr>
            <a:r>
              <a:rPr lang="zh-CN" altLang="en-US" sz="2000" dirty="0">
                <a:solidFill>
                  <a:srgbClr val="080808"/>
                </a:solidFill>
              </a:rPr>
              <a:t>       </a:t>
            </a:r>
            <a:r>
              <a:rPr lang="en-US" altLang="zh-CN" sz="2000" dirty="0" err="1">
                <a:solidFill>
                  <a:srgbClr val="080808"/>
                </a:solidFill>
              </a:rPr>
              <a:t>printf</a:t>
            </a:r>
            <a:r>
              <a:rPr lang="en-US" altLang="zh-CN" sz="2000" dirty="0">
                <a:solidFill>
                  <a:srgbClr val="080808"/>
                </a:solidFill>
              </a:rPr>
              <a:t>(“</a:t>
            </a:r>
            <a:r>
              <a:rPr lang="en-US" altLang="zh-CN" sz="2000" dirty="0">
                <a:solidFill>
                  <a:srgbClr val="C00000"/>
                </a:solidFill>
              </a:rPr>
              <a:t>%s</a:t>
            </a:r>
            <a:r>
              <a:rPr lang="en-US" altLang="zh-CN" sz="2000" dirty="0">
                <a:solidFill>
                  <a:srgbClr val="080808"/>
                </a:solidFill>
              </a:rPr>
              <a:t>”</a:t>
            </a:r>
            <a:r>
              <a:rPr lang="zh-CN" altLang="en-US" sz="2000" dirty="0">
                <a:solidFill>
                  <a:srgbClr val="080808"/>
                </a:solidFill>
              </a:rPr>
              <a:t>，</a:t>
            </a:r>
            <a:r>
              <a:rPr lang="en-US" altLang="zh-CN" sz="2000" dirty="0">
                <a:solidFill>
                  <a:srgbClr val="080808"/>
                </a:solidFill>
              </a:rPr>
              <a:t>″CHINA″</a:t>
            </a:r>
            <a:r>
              <a:rPr lang="zh-CN" altLang="en-US" sz="2000" dirty="0">
                <a:solidFill>
                  <a:srgbClr val="080808"/>
                </a:solidFill>
              </a:rPr>
              <a:t>）</a:t>
            </a:r>
          </a:p>
          <a:p>
            <a:pPr>
              <a:spcBef>
                <a:spcPts val="600"/>
              </a:spcBef>
              <a:buNone/>
            </a:pPr>
            <a:r>
              <a:rPr lang="zh-CN" altLang="en-US" sz="2000" dirty="0">
                <a:solidFill>
                  <a:srgbClr val="080808"/>
                </a:solidFill>
              </a:rPr>
              <a:t>       输出字符串  </a:t>
            </a:r>
            <a:r>
              <a:rPr lang="en-US" altLang="zh-CN" sz="2000" dirty="0">
                <a:solidFill>
                  <a:srgbClr val="080808"/>
                </a:solidFill>
              </a:rPr>
              <a:t>CHINA</a:t>
            </a:r>
            <a:r>
              <a:rPr lang="zh-CN" altLang="en-US" sz="2000" dirty="0">
                <a:solidFill>
                  <a:srgbClr val="080808"/>
                </a:solidFill>
              </a:rPr>
              <a:t>（不包括双引号）</a:t>
            </a:r>
            <a:r>
              <a:rPr lang="en-US" altLang="zh-CN" sz="2000" dirty="0">
                <a:solidFill>
                  <a:srgbClr val="080808"/>
                </a:solidFill>
              </a:rPr>
              <a:t>;</a:t>
            </a:r>
            <a:endParaRPr lang="zh-CN" altLang="en-US" sz="2000" dirty="0">
              <a:solidFill>
                <a:srgbClr val="080808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303DF"/>
                </a:solidFill>
              </a:rPr>
              <a:t>“%</a:t>
            </a:r>
            <a:r>
              <a:rPr lang="en-US" altLang="zh-CN" sz="2000" dirty="0" err="1">
                <a:solidFill>
                  <a:srgbClr val="0303DF"/>
                </a:solidFill>
              </a:rPr>
              <a:t>ms</a:t>
            </a:r>
            <a:r>
              <a:rPr lang="en-US" altLang="zh-CN" sz="2000" dirty="0">
                <a:solidFill>
                  <a:srgbClr val="0303DF"/>
                </a:solidFill>
              </a:rPr>
              <a:t>”</a:t>
            </a:r>
            <a:r>
              <a:rPr lang="zh-CN" altLang="en-US" sz="2000" dirty="0">
                <a:solidFill>
                  <a:srgbClr val="080808"/>
                </a:solidFill>
              </a:rPr>
              <a:t>，输出的字符串占</a:t>
            </a:r>
            <a:r>
              <a:rPr lang="en-US" altLang="zh-CN" sz="2000" dirty="0">
                <a:solidFill>
                  <a:srgbClr val="080808"/>
                </a:solidFill>
              </a:rPr>
              <a:t>m</a:t>
            </a:r>
            <a:r>
              <a:rPr lang="zh-CN" altLang="en-US" sz="2000" dirty="0">
                <a:solidFill>
                  <a:srgbClr val="080808"/>
                </a:solidFill>
              </a:rPr>
              <a:t>列，若串长大于</a:t>
            </a:r>
            <a:r>
              <a:rPr lang="en-US" altLang="zh-CN" sz="2000" dirty="0">
                <a:solidFill>
                  <a:srgbClr val="080808"/>
                </a:solidFill>
              </a:rPr>
              <a:t>m</a:t>
            </a:r>
            <a:r>
              <a:rPr lang="zh-CN" altLang="en-US" sz="2000" dirty="0">
                <a:solidFill>
                  <a:srgbClr val="080808"/>
                </a:solidFill>
              </a:rPr>
              <a:t>，则全部输出，若串长小于</a:t>
            </a:r>
            <a:r>
              <a:rPr lang="en-US" altLang="zh-CN" sz="2000" dirty="0">
                <a:solidFill>
                  <a:srgbClr val="080808"/>
                </a:solidFill>
              </a:rPr>
              <a:t>m</a:t>
            </a:r>
            <a:r>
              <a:rPr lang="zh-CN" altLang="en-US" sz="2000" dirty="0">
                <a:solidFill>
                  <a:srgbClr val="080808"/>
                </a:solidFill>
              </a:rPr>
              <a:t>，则左补空格。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80808"/>
                </a:solidFill>
              </a:rPr>
              <a:t>“</a:t>
            </a:r>
            <a:r>
              <a:rPr lang="en-US" altLang="zh-CN" sz="2000" dirty="0">
                <a:solidFill>
                  <a:srgbClr val="0303DF"/>
                </a:solidFill>
              </a:rPr>
              <a:t>%-</a:t>
            </a:r>
            <a:r>
              <a:rPr lang="en-US" altLang="zh-CN" sz="2000" dirty="0" err="1">
                <a:solidFill>
                  <a:srgbClr val="0303DF"/>
                </a:solidFill>
              </a:rPr>
              <a:t>ms</a:t>
            </a:r>
            <a:r>
              <a:rPr lang="en-US" altLang="zh-CN" sz="2000" dirty="0">
                <a:solidFill>
                  <a:srgbClr val="0303DF"/>
                </a:solidFill>
              </a:rPr>
              <a:t>”</a:t>
            </a:r>
            <a:r>
              <a:rPr lang="zh-CN" altLang="en-US" sz="2000" dirty="0">
                <a:solidFill>
                  <a:srgbClr val="080808"/>
                </a:solidFill>
              </a:rPr>
              <a:t>，若串长小于</a:t>
            </a:r>
            <a:r>
              <a:rPr lang="en-US" altLang="zh-CN" sz="2000" dirty="0">
                <a:solidFill>
                  <a:srgbClr val="080808"/>
                </a:solidFill>
              </a:rPr>
              <a:t>m</a:t>
            </a:r>
            <a:r>
              <a:rPr lang="zh-CN" altLang="en-US" sz="2000" dirty="0">
                <a:solidFill>
                  <a:srgbClr val="080808"/>
                </a:solidFill>
              </a:rPr>
              <a:t>，字符串向左靠，右补空格。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303DF"/>
                </a:solidFill>
              </a:rPr>
              <a:t>“%m. ns”</a:t>
            </a:r>
            <a:r>
              <a:rPr lang="zh-CN" altLang="en-US" sz="2000" b="1" dirty="0">
                <a:solidFill>
                  <a:srgbClr val="080808"/>
                </a:solidFill>
              </a:rPr>
              <a:t>，输出占</a:t>
            </a:r>
            <a:r>
              <a:rPr lang="en-US" altLang="zh-CN" sz="2000" b="1" dirty="0">
                <a:solidFill>
                  <a:srgbClr val="080808"/>
                </a:solidFill>
              </a:rPr>
              <a:t>m</a:t>
            </a:r>
            <a:r>
              <a:rPr lang="zh-CN" altLang="en-US" sz="2000" b="1" dirty="0">
                <a:solidFill>
                  <a:srgbClr val="080808"/>
                </a:solidFill>
              </a:rPr>
              <a:t>列，只取字符串中</a:t>
            </a:r>
            <a:r>
              <a:rPr lang="zh-CN" altLang="en-US" sz="2000" b="1" dirty="0">
                <a:solidFill>
                  <a:srgbClr val="006600"/>
                </a:solidFill>
              </a:rPr>
              <a:t>左端</a:t>
            </a:r>
            <a:r>
              <a:rPr lang="en-US" altLang="zh-CN" sz="2000" b="1" dirty="0">
                <a:solidFill>
                  <a:srgbClr val="080808"/>
                </a:solidFill>
              </a:rPr>
              <a:t>n</a:t>
            </a:r>
            <a:r>
              <a:rPr lang="zh-CN" altLang="en-US" sz="2000" b="1" dirty="0">
                <a:solidFill>
                  <a:srgbClr val="080808"/>
                </a:solidFill>
              </a:rPr>
              <a:t>个字符，输出在</a:t>
            </a:r>
            <a:r>
              <a:rPr lang="en-US" altLang="zh-CN" sz="2000" b="1" dirty="0">
                <a:solidFill>
                  <a:srgbClr val="006600"/>
                </a:solidFill>
              </a:rPr>
              <a:t>m</a:t>
            </a:r>
            <a:r>
              <a:rPr lang="zh-CN" altLang="en-US" sz="2000" b="1" dirty="0">
                <a:solidFill>
                  <a:srgbClr val="006600"/>
                </a:solidFill>
              </a:rPr>
              <a:t>列的右侧</a:t>
            </a:r>
            <a:r>
              <a:rPr lang="zh-CN" altLang="en-US" sz="2000" b="1" dirty="0">
                <a:solidFill>
                  <a:srgbClr val="080808"/>
                </a:solidFill>
              </a:rPr>
              <a:t>，左补空格。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303DF"/>
                </a:solidFill>
              </a:rPr>
              <a:t>“%-</a:t>
            </a:r>
            <a:r>
              <a:rPr lang="en-US" altLang="zh-CN" sz="2000" b="1" dirty="0" err="1">
                <a:solidFill>
                  <a:srgbClr val="0303DF"/>
                </a:solidFill>
              </a:rPr>
              <a:t>m.ns</a:t>
            </a:r>
            <a:r>
              <a:rPr lang="en-US" altLang="zh-CN" sz="2000" b="1" dirty="0">
                <a:solidFill>
                  <a:srgbClr val="0303DF"/>
                </a:solidFill>
              </a:rPr>
              <a:t>”</a:t>
            </a:r>
            <a:r>
              <a:rPr lang="zh-CN" altLang="en-US" sz="2000" b="1" dirty="0">
                <a:solidFill>
                  <a:srgbClr val="080808"/>
                </a:solidFill>
              </a:rPr>
              <a:t>，</a:t>
            </a:r>
            <a:r>
              <a:rPr lang="zh-CN" altLang="en-US" sz="2000" b="1" dirty="0">
                <a:solidFill>
                  <a:srgbClr val="C00000"/>
                </a:solidFill>
              </a:rPr>
              <a:t>截取取左边</a:t>
            </a:r>
            <a:r>
              <a:rPr lang="en-US" altLang="zh-CN" sz="2000" b="1" dirty="0">
                <a:solidFill>
                  <a:srgbClr val="C00000"/>
                </a:solidFill>
              </a:rPr>
              <a:t>n</a:t>
            </a:r>
            <a:r>
              <a:rPr lang="zh-CN" altLang="en-US" sz="2000" b="1" dirty="0">
                <a:solidFill>
                  <a:srgbClr val="C00000"/>
                </a:solidFill>
              </a:rPr>
              <a:t>个字符</a:t>
            </a:r>
            <a:r>
              <a:rPr lang="zh-CN" altLang="en-US" sz="2000" b="1" dirty="0">
                <a:solidFill>
                  <a:srgbClr val="080808"/>
                </a:solidFill>
              </a:rPr>
              <a:t>，输出在</a:t>
            </a:r>
            <a:r>
              <a:rPr lang="en-US" altLang="zh-CN" sz="2000" b="1" dirty="0">
                <a:solidFill>
                  <a:srgbClr val="006600"/>
                </a:solidFill>
              </a:rPr>
              <a:t>m</a:t>
            </a:r>
            <a:r>
              <a:rPr lang="zh-CN" altLang="en-US" sz="2000" b="1" dirty="0">
                <a:solidFill>
                  <a:srgbClr val="006600"/>
                </a:solidFill>
              </a:rPr>
              <a:t>列的左侧</a:t>
            </a:r>
            <a:r>
              <a:rPr lang="zh-CN" altLang="en-US" sz="2000" b="1" dirty="0">
                <a:solidFill>
                  <a:srgbClr val="080808"/>
                </a:solidFill>
              </a:rPr>
              <a:t>，右补空格，若</a:t>
            </a:r>
            <a:r>
              <a:rPr lang="en-US" altLang="zh-CN" sz="2000" b="1" dirty="0">
                <a:solidFill>
                  <a:srgbClr val="080808"/>
                </a:solidFill>
              </a:rPr>
              <a:t>n&gt;m</a:t>
            </a:r>
            <a:r>
              <a:rPr lang="zh-CN" altLang="en-US" sz="2000" b="1" dirty="0">
                <a:solidFill>
                  <a:srgbClr val="080808"/>
                </a:solidFill>
              </a:rPr>
              <a:t>，</a:t>
            </a:r>
            <a:r>
              <a:rPr lang="en-US" altLang="zh-CN" sz="2000" b="1" dirty="0">
                <a:solidFill>
                  <a:srgbClr val="080808"/>
                </a:solidFill>
              </a:rPr>
              <a:t>m</a:t>
            </a:r>
            <a:r>
              <a:rPr lang="zh-CN" altLang="en-US" sz="2000" b="1" dirty="0">
                <a:solidFill>
                  <a:srgbClr val="080808"/>
                </a:solidFill>
              </a:rPr>
              <a:t>自动取</a:t>
            </a:r>
            <a:r>
              <a:rPr lang="en-US" altLang="zh-CN" sz="2000" b="1" dirty="0">
                <a:solidFill>
                  <a:srgbClr val="080808"/>
                </a:solidFill>
              </a:rPr>
              <a:t>n</a:t>
            </a:r>
            <a:r>
              <a:rPr lang="zh-CN" altLang="en-US" sz="2000" b="1" dirty="0">
                <a:solidFill>
                  <a:srgbClr val="080808"/>
                </a:solidFill>
              </a:rPr>
              <a:t>值。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zh-CN" altLang="en-US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  <a:r>
              <a:rPr lang="zh-CN" altLang="en-US" dirty="0" smtClean="0"/>
              <a:t>字符串</a:t>
            </a:r>
            <a:r>
              <a:rPr lang="zh-CN" altLang="en-US" dirty="0"/>
              <a:t>：</a:t>
            </a:r>
            <a:r>
              <a:rPr lang="en-US" altLang="zh-CN" dirty="0" smtClean="0"/>
              <a:t>s</a:t>
            </a:r>
            <a:r>
              <a:rPr lang="zh-CN" altLang="en-US" dirty="0"/>
              <a:t>格式例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include&lt;</a:t>
            </a:r>
            <a:r>
              <a:rPr lang="en-US" altLang="zh-CN" sz="2000" dirty="0" err="1">
                <a:solidFill>
                  <a:srgbClr val="080808"/>
                </a:solidFill>
              </a:rPr>
              <a:t>stdio.h</a:t>
            </a:r>
            <a:r>
              <a:rPr lang="en-US" altLang="zh-CN" sz="2000" dirty="0">
                <a:solidFill>
                  <a:srgbClr val="080808"/>
                </a:solidFill>
              </a:rPr>
              <a:t>&gt;</a:t>
            </a:r>
            <a:br>
              <a:rPr lang="en-US" altLang="zh-CN" sz="2000" dirty="0">
                <a:solidFill>
                  <a:srgbClr val="080808"/>
                </a:solidFill>
              </a:rPr>
            </a:br>
            <a:r>
              <a:rPr lang="en-US" altLang="zh-CN" sz="2000" dirty="0" err="1">
                <a:solidFill>
                  <a:srgbClr val="080808"/>
                </a:solidFill>
              </a:rPr>
              <a:t>int</a:t>
            </a:r>
            <a:r>
              <a:rPr lang="en-US" altLang="zh-CN" sz="2000" dirty="0">
                <a:solidFill>
                  <a:srgbClr val="080808"/>
                </a:solidFill>
              </a:rPr>
              <a:t>  main()</a:t>
            </a:r>
            <a:br>
              <a:rPr lang="en-US" altLang="zh-CN" sz="2000" dirty="0">
                <a:solidFill>
                  <a:srgbClr val="080808"/>
                </a:solidFill>
              </a:rPr>
            </a:br>
            <a:r>
              <a:rPr lang="en-US" altLang="zh-CN" sz="2000" dirty="0">
                <a:solidFill>
                  <a:srgbClr val="080808"/>
                </a:solidFill>
              </a:rPr>
              <a:t>{</a:t>
            </a:r>
            <a:br>
              <a:rPr lang="en-US" altLang="zh-CN" sz="2000" dirty="0">
                <a:solidFill>
                  <a:srgbClr val="080808"/>
                </a:solidFill>
              </a:rPr>
            </a:br>
            <a:r>
              <a:rPr lang="en-US" altLang="zh-CN" sz="2000" dirty="0">
                <a:solidFill>
                  <a:srgbClr val="080808"/>
                </a:solidFill>
              </a:rPr>
              <a:t>     char </a:t>
            </a:r>
            <a:r>
              <a:rPr lang="en-US" altLang="zh-CN" sz="2000" dirty="0" err="1">
                <a:solidFill>
                  <a:srgbClr val="080808"/>
                </a:solidFill>
              </a:rPr>
              <a:t>str</a:t>
            </a:r>
            <a:r>
              <a:rPr lang="en-US" altLang="zh-CN" sz="2000" dirty="0">
                <a:solidFill>
                  <a:srgbClr val="080808"/>
                </a:solidFill>
              </a:rPr>
              <a:t>[6]=“CHINA”;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     </a:t>
            </a:r>
            <a:r>
              <a:rPr lang="en-US" altLang="zh-CN" sz="2000" dirty="0" err="1">
                <a:solidFill>
                  <a:srgbClr val="080808"/>
                </a:solidFill>
              </a:rPr>
              <a:t>printf</a:t>
            </a:r>
            <a:r>
              <a:rPr lang="en-US" altLang="zh-CN" sz="2000" dirty="0">
                <a:solidFill>
                  <a:srgbClr val="080808"/>
                </a:solidFill>
              </a:rPr>
              <a:t>(“%3s,%7.2s,%.4s,%-5.3s\n”, s, </a:t>
            </a:r>
            <a:r>
              <a:rPr lang="en-US" altLang="zh-CN" sz="2000" dirty="0" err="1">
                <a:solidFill>
                  <a:srgbClr val="080808"/>
                </a:solidFill>
              </a:rPr>
              <a:t>s,s,s</a:t>
            </a:r>
            <a:r>
              <a:rPr lang="en-US" altLang="zh-CN" sz="2000" dirty="0">
                <a:solidFill>
                  <a:srgbClr val="080808"/>
                </a:solidFill>
              </a:rPr>
              <a:t>);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     return 0;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}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80808"/>
                </a:solidFill>
              </a:rPr>
              <a:t>运行结果</a:t>
            </a:r>
            <a:endParaRPr lang="en-US" altLang="zh-CN" sz="2000" dirty="0">
              <a:solidFill>
                <a:srgbClr val="080808"/>
              </a:solidFill>
            </a:endParaRPr>
          </a:p>
          <a:p>
            <a:pPr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    CHINA, _ _ _ _ _ CH,CHIN,CHI </a:t>
            </a:r>
            <a:r>
              <a:rPr lang="zh-CN" altLang="en-US" sz="2000" dirty="0">
                <a:solidFill>
                  <a:srgbClr val="080808"/>
                </a:solidFill>
              </a:rPr>
              <a:t>（注：</a:t>
            </a:r>
            <a:r>
              <a:rPr lang="en-US" altLang="zh-CN" sz="2000" dirty="0">
                <a:solidFill>
                  <a:srgbClr val="080808"/>
                </a:solidFill>
              </a:rPr>
              <a:t>_</a:t>
            </a:r>
            <a:r>
              <a:rPr lang="zh-CN" altLang="en-US" sz="2000" dirty="0">
                <a:solidFill>
                  <a:srgbClr val="080808"/>
                </a:solidFill>
              </a:rPr>
              <a:t>表示一个空格）</a:t>
            </a:r>
          </a:p>
        </p:txBody>
      </p:sp>
    </p:spTree>
    <p:extLst>
      <p:ext uri="{BB962C8B-B14F-4D97-AF65-F5344CB8AC3E}">
        <p14:creationId xmlns:p14="http://schemas.microsoft.com/office/powerpoint/2010/main" val="4710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ACA20-DCF2-4E27-922D-AC7F9662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自学</a:t>
            </a:r>
            <a:r>
              <a:rPr lang="zh-CN" altLang="en-US" dirty="0" smtClean="0"/>
              <a:t>：</a:t>
            </a:r>
            <a:r>
              <a:rPr lang="zh-CN" altLang="en-US" dirty="0"/>
              <a:t>回车与换行的区别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47DCC-D94F-4332-9A20-D5F813076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35063"/>
            <a:ext cx="8284152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回车：控制符 </a:t>
            </a:r>
            <a:r>
              <a:rPr lang="en-US" altLang="zh-CN" sz="1800" dirty="0"/>
              <a:t>‘\r’ (ASCII</a:t>
            </a:r>
            <a:r>
              <a:rPr lang="zh-CN" altLang="en-US" sz="1800" dirty="0"/>
              <a:t>码是</a:t>
            </a:r>
            <a:r>
              <a:rPr lang="en-US" altLang="zh-CN" sz="1800" dirty="0"/>
              <a:t>13)</a:t>
            </a:r>
          </a:p>
          <a:p>
            <a:pPr marL="971550" lvl="1"/>
            <a:r>
              <a:rPr lang="zh-CN" altLang="en-US" sz="1600" dirty="0"/>
              <a:t>含义：光标重新回到本行开头；</a:t>
            </a:r>
            <a:endParaRPr lang="en-US" altLang="zh-CN" sz="1600" dirty="0"/>
          </a:p>
          <a:p>
            <a:pPr marL="971550" lvl="1"/>
            <a:r>
              <a:rPr lang="en-US" altLang="zh-CN" sz="1600" dirty="0"/>
              <a:t>r</a:t>
            </a:r>
            <a:r>
              <a:rPr lang="zh-CN" altLang="en-US" sz="1600" dirty="0"/>
              <a:t>表示</a:t>
            </a:r>
            <a:r>
              <a:rPr lang="en-US" altLang="zh-CN" sz="1600" dirty="0"/>
              <a:t>return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971550" lvl="1"/>
            <a:r>
              <a:rPr lang="en-US" altLang="zh-CN" sz="1600" dirty="0"/>
              <a:t>ASCII</a:t>
            </a:r>
            <a:r>
              <a:rPr lang="zh-CN" altLang="en-US" sz="1600" dirty="0"/>
              <a:t>码表中的符号是</a:t>
            </a:r>
            <a:r>
              <a:rPr lang="en-US" altLang="zh-CN" sz="1600" dirty="0"/>
              <a:t>CR</a:t>
            </a:r>
            <a:r>
              <a:rPr lang="zh-CN" altLang="en-US" sz="1600" dirty="0"/>
              <a:t>，表示</a:t>
            </a:r>
            <a:r>
              <a:rPr lang="en-US" altLang="zh-CN" sz="1600" dirty="0"/>
              <a:t>Carriage Return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换行：控制符 </a:t>
            </a:r>
            <a:r>
              <a:rPr lang="en-US" altLang="zh-CN" sz="1800" dirty="0"/>
              <a:t>‘\n’ (ASCII</a:t>
            </a:r>
            <a:r>
              <a:rPr lang="zh-CN" altLang="en-US" sz="1800" dirty="0"/>
              <a:t>码是</a:t>
            </a:r>
            <a:r>
              <a:rPr lang="en-US" altLang="zh-CN" sz="1800" dirty="0"/>
              <a:t>10)</a:t>
            </a:r>
          </a:p>
          <a:p>
            <a:pPr marL="971550" lvl="1"/>
            <a:r>
              <a:rPr lang="zh-CN" altLang="en-US" sz="1600" dirty="0"/>
              <a:t>含义：光标下移一行（不一定移到下一行行首）；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可以类比一下：在</a:t>
            </a:r>
            <a:r>
              <a:rPr lang="en-US" altLang="zh-CN" sz="1600" dirty="0"/>
              <a:t>word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powerpoint</a:t>
            </a:r>
            <a:r>
              <a:rPr lang="zh-CN" altLang="en-US" sz="1600" dirty="0"/>
              <a:t>等软件中，光标下移一行，</a:t>
            </a:r>
            <a:r>
              <a:rPr lang="zh-CN" altLang="en-US" sz="1600" dirty="0" smtClean="0"/>
              <a:t>但可以不</a:t>
            </a:r>
            <a:r>
              <a:rPr lang="zh-CN" altLang="en-US" sz="1600" dirty="0"/>
              <a:t>到行首；</a:t>
            </a:r>
            <a:endParaRPr lang="en-US" altLang="zh-CN" sz="1600" dirty="0"/>
          </a:p>
          <a:p>
            <a:pPr marL="971550" lvl="1"/>
            <a:r>
              <a:rPr lang="en-US" altLang="zh-CN" sz="1600" dirty="0"/>
              <a:t>n</a:t>
            </a:r>
            <a:r>
              <a:rPr lang="zh-CN" altLang="en-US" sz="1600" dirty="0"/>
              <a:t>表示</a:t>
            </a:r>
            <a:r>
              <a:rPr lang="en-US" altLang="zh-CN" sz="1600" dirty="0"/>
              <a:t>newline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971550" lvl="1"/>
            <a:r>
              <a:rPr lang="en-US" altLang="zh-CN" sz="1600" dirty="0"/>
              <a:t>ASCII</a:t>
            </a:r>
            <a:r>
              <a:rPr lang="zh-CN" altLang="en-US" sz="1600" dirty="0"/>
              <a:t>码表中的符号是</a:t>
            </a:r>
            <a:r>
              <a:rPr lang="en-US" altLang="zh-CN" sz="1600" dirty="0"/>
              <a:t>LF</a:t>
            </a:r>
            <a:r>
              <a:rPr lang="zh-CN" altLang="en-US" sz="1600" dirty="0"/>
              <a:t>，表示</a:t>
            </a:r>
            <a:r>
              <a:rPr lang="en-US" altLang="zh-CN" sz="1600" dirty="0"/>
              <a:t>Line Feed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在不同操作系统中的实现</a:t>
            </a:r>
            <a:endParaRPr lang="en-US" altLang="zh-CN" sz="1800" dirty="0"/>
          </a:p>
          <a:p>
            <a:pPr marL="971550" lvl="1"/>
            <a:r>
              <a:rPr lang="en-US" altLang="zh-CN" sz="1600" dirty="0"/>
              <a:t>Windows</a:t>
            </a:r>
            <a:r>
              <a:rPr lang="zh-CN" altLang="en-US" sz="1600" dirty="0"/>
              <a:t>：上述两个字符的本义；</a:t>
            </a:r>
            <a:endParaRPr lang="en-US" altLang="zh-CN" sz="1600" dirty="0"/>
          </a:p>
          <a:p>
            <a:pPr marL="971550" lvl="1"/>
            <a:r>
              <a:rPr lang="en-US" altLang="zh-CN" sz="1600" dirty="0"/>
              <a:t>UNIX</a:t>
            </a:r>
            <a:r>
              <a:rPr lang="zh-CN" altLang="en-US" sz="1600" dirty="0"/>
              <a:t>：换行</a:t>
            </a:r>
            <a:r>
              <a:rPr lang="en-US" altLang="zh-CN" sz="1600" dirty="0"/>
              <a:t>\n</a:t>
            </a:r>
            <a:r>
              <a:rPr lang="zh-CN" altLang="en-US" sz="1600" dirty="0"/>
              <a:t>表现为光标下移一行并回到行首；</a:t>
            </a:r>
            <a:endParaRPr lang="en-US" altLang="zh-CN" sz="1600" dirty="0"/>
          </a:p>
          <a:p>
            <a:pPr marL="971550" lvl="1"/>
            <a:r>
              <a:rPr lang="en-US" altLang="zh-CN" sz="1600" dirty="0"/>
              <a:t>MAC</a:t>
            </a:r>
            <a:r>
              <a:rPr lang="zh-CN" altLang="en-US" sz="1600" dirty="0"/>
              <a:t>：</a:t>
            </a:r>
            <a:r>
              <a:rPr lang="en-US" altLang="zh-CN" sz="1600" dirty="0"/>
              <a:t>\r</a:t>
            </a:r>
            <a:r>
              <a:rPr lang="zh-CN" altLang="en-US" sz="1600" dirty="0"/>
              <a:t>表现为光标回到本行开头并往下一行；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键盘的</a:t>
            </a:r>
            <a:r>
              <a:rPr lang="en-US" altLang="zh-CN" sz="1600" dirty="0"/>
              <a:t>ENTER</a:t>
            </a:r>
            <a:r>
              <a:rPr lang="zh-CN" altLang="en-US" sz="1600" dirty="0"/>
              <a:t>键：定义与操作系统有关，通常表现为</a:t>
            </a:r>
            <a:r>
              <a:rPr lang="en-US" altLang="zh-CN" sz="1600" dirty="0">
                <a:solidFill>
                  <a:srgbClr val="FF0000"/>
                </a:solidFill>
              </a:rPr>
              <a:t>‘\r’ + ‘\n’ </a:t>
            </a:r>
            <a:r>
              <a:rPr lang="zh-CN" altLang="en-US" sz="1600" dirty="0"/>
              <a:t>，简称回车键；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587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ED900-71F6-4218-B211-8BC902F4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</a:t>
            </a:r>
            <a:r>
              <a:rPr lang="zh-CN" altLang="en-US" dirty="0"/>
              <a:t>：回车与换行的区别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25129-DA28-49F6-A5F3-6F9C96F7E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35063"/>
            <a:ext cx="7919994" cy="5022456"/>
          </a:xfrm>
          <a:ln>
            <a:solidFill>
              <a:srgbClr val="000000"/>
            </a:solidFill>
          </a:ln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</a:rPr>
              <a:t>执行下述程序，根据输出结果，理解回车与换行的区别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#include  &lt;</a:t>
            </a:r>
            <a:r>
              <a:rPr lang="en-US" altLang="zh-CN" sz="1800" dirty="0" err="1">
                <a:solidFill>
                  <a:srgbClr val="000000"/>
                </a:solidFill>
              </a:rPr>
              <a:t>stdio.h</a:t>
            </a:r>
            <a:r>
              <a:rPr lang="en-US" altLang="zh-CN" sz="1800" dirty="0" smtClean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#include  &lt;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stdlib.h</a:t>
            </a:r>
            <a:r>
              <a:rPr lang="en-US" altLang="zh-CN" sz="1800" dirty="0">
                <a:solidFill>
                  <a:srgbClr val="000000"/>
                </a:solidFill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main()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	</a:t>
            </a:r>
            <a:r>
              <a:rPr lang="en-US" altLang="zh-CN" sz="1800" dirty="0" err="1">
                <a:solidFill>
                  <a:srgbClr val="000000"/>
                </a:solidFill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</a:rPr>
              <a:t>(“hello world</a:t>
            </a:r>
            <a:r>
              <a:rPr lang="en-US" altLang="zh-CN" sz="1800" dirty="0">
                <a:solidFill>
                  <a:srgbClr val="C00000"/>
                </a:solidFill>
              </a:rPr>
              <a:t>\r</a:t>
            </a:r>
            <a:r>
              <a:rPr lang="en-US" altLang="zh-CN" sz="1800" dirty="0">
                <a:solidFill>
                  <a:srgbClr val="000000"/>
                </a:solidFill>
              </a:rPr>
              <a:t>”);   //</a:t>
            </a:r>
            <a:r>
              <a:rPr lang="zh-CN" altLang="en-US" sz="1800" dirty="0">
                <a:solidFill>
                  <a:srgbClr val="000000"/>
                </a:solidFill>
              </a:rPr>
              <a:t>回车，光标回到行首，不换行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	system("pause");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            </a:t>
            </a:r>
            <a:r>
              <a:rPr lang="en-US" altLang="zh-CN" sz="1800" dirty="0" err="1">
                <a:solidFill>
                  <a:srgbClr val="000000"/>
                </a:solidFill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</a:rPr>
              <a:t>(“hello world</a:t>
            </a:r>
            <a:r>
              <a:rPr lang="en-US" altLang="zh-CN" sz="1800" dirty="0">
                <a:solidFill>
                  <a:srgbClr val="C00000"/>
                </a:solidFill>
              </a:rPr>
              <a:t>\r</a:t>
            </a:r>
            <a:r>
              <a:rPr lang="en-US" altLang="zh-CN" sz="1800" dirty="0">
                <a:solidFill>
                  <a:srgbClr val="000000"/>
                </a:solidFill>
              </a:rPr>
              <a:t>”);   //</a:t>
            </a:r>
            <a:r>
              <a:rPr lang="zh-CN" altLang="en-US" sz="1800" dirty="0">
                <a:solidFill>
                  <a:srgbClr val="000000"/>
                </a:solidFill>
              </a:rPr>
              <a:t>回车，光标回到行首，不换行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</a:rPr>
              <a:t>(“</a:t>
            </a:r>
            <a:r>
              <a:rPr lang="en-US" altLang="zh-CN" sz="1800" dirty="0" err="1">
                <a:solidFill>
                  <a:srgbClr val="000000"/>
                </a:solidFill>
              </a:rPr>
              <a:t>hi,there</a:t>
            </a:r>
            <a:r>
              <a:rPr lang="en-US" altLang="zh-CN" sz="1800" dirty="0">
                <a:solidFill>
                  <a:srgbClr val="C00000"/>
                </a:solidFill>
              </a:rPr>
              <a:t>\n</a:t>
            </a:r>
            <a:r>
              <a:rPr lang="en-US" altLang="zh-CN" sz="1800" dirty="0">
                <a:solidFill>
                  <a:srgbClr val="000000"/>
                </a:solidFill>
              </a:rPr>
              <a:t>”);         //</a:t>
            </a:r>
            <a:r>
              <a:rPr lang="zh-CN" altLang="en-US" sz="1800" dirty="0">
                <a:solidFill>
                  <a:srgbClr val="000000"/>
                </a:solidFill>
              </a:rPr>
              <a:t>输出内容覆盖上一行的信息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	system("pause");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</a:rPr>
              <a:t>(“How </a:t>
            </a:r>
            <a:r>
              <a:rPr lang="en-US" altLang="zh-CN" sz="1800" dirty="0" smtClean="0">
                <a:solidFill>
                  <a:srgbClr val="000000"/>
                </a:solidFill>
              </a:rPr>
              <a:t>are </a:t>
            </a:r>
            <a:r>
              <a:rPr lang="en-US" altLang="zh-CN" sz="1800" dirty="0">
                <a:solidFill>
                  <a:srgbClr val="000000"/>
                </a:solidFill>
              </a:rPr>
              <a:t>you</a:t>
            </a:r>
            <a:r>
              <a:rPr lang="en-US" altLang="zh-CN" sz="1800" dirty="0">
                <a:solidFill>
                  <a:srgbClr val="C00000"/>
                </a:solidFill>
              </a:rPr>
              <a:t>\n\r</a:t>
            </a:r>
            <a:r>
              <a:rPr lang="en-US" altLang="zh-CN" sz="1800" dirty="0">
                <a:solidFill>
                  <a:srgbClr val="000000"/>
                </a:solidFill>
              </a:rPr>
              <a:t>”);   //</a:t>
            </a:r>
            <a:r>
              <a:rPr lang="zh-CN" altLang="en-US" sz="1800" dirty="0">
                <a:solidFill>
                  <a:srgbClr val="000000"/>
                </a:solidFill>
              </a:rPr>
              <a:t>回车</a:t>
            </a:r>
            <a:r>
              <a:rPr lang="en-US" altLang="zh-CN" sz="1800" dirty="0">
                <a:solidFill>
                  <a:srgbClr val="000000"/>
                </a:solidFill>
              </a:rPr>
              <a:t>+</a:t>
            </a:r>
            <a:r>
              <a:rPr lang="zh-CN" altLang="en-US" sz="1800" dirty="0">
                <a:solidFill>
                  <a:srgbClr val="000000"/>
                </a:solidFill>
              </a:rPr>
              <a:t>换行，光标回到行首且换行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	system("pause");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	</a:t>
            </a:r>
            <a:r>
              <a:rPr lang="en-US" altLang="zh-CN" sz="1800" dirty="0" err="1">
                <a:solidFill>
                  <a:srgbClr val="000000"/>
                </a:solidFill>
              </a:rPr>
              <a:t>printf</a:t>
            </a:r>
            <a:r>
              <a:rPr lang="en-US" altLang="zh-CN" sz="1800" dirty="0">
                <a:solidFill>
                  <a:srgbClr val="000000"/>
                </a:solidFill>
              </a:rPr>
              <a:t>(“Morning</a:t>
            </a:r>
            <a:r>
              <a:rPr lang="en-US" altLang="zh-CN" sz="1800" dirty="0">
                <a:solidFill>
                  <a:srgbClr val="C00000"/>
                </a:solidFill>
              </a:rPr>
              <a:t>\n</a:t>
            </a:r>
            <a:r>
              <a:rPr lang="en-US" altLang="zh-CN" sz="1800" dirty="0">
                <a:solidFill>
                  <a:srgbClr val="000000"/>
                </a:solidFill>
              </a:rPr>
              <a:t>”);   //</a:t>
            </a:r>
            <a:r>
              <a:rPr lang="zh-CN" altLang="en-US" sz="1800" dirty="0">
                <a:solidFill>
                  <a:srgbClr val="000000"/>
                </a:solidFill>
              </a:rPr>
              <a:t>换行，理论上光标可以不到行首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	system("pause");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}</a:t>
            </a:r>
            <a:endParaRPr lang="zh-CN" alt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6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格式输出函数</a:t>
            </a:r>
            <a:r>
              <a:rPr lang="en-US" altLang="zh-CN" dirty="0" err="1"/>
              <a:t>printf</a:t>
            </a:r>
            <a:r>
              <a:rPr lang="en-US" altLang="zh-CN" dirty="0"/>
              <a:t>()—f 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303DF"/>
                </a:solidFill>
              </a:rPr>
              <a:t>ｆ格式符。</a:t>
            </a:r>
            <a:r>
              <a:rPr lang="zh-CN" altLang="en-US" dirty="0">
                <a:solidFill>
                  <a:srgbClr val="0303DF"/>
                </a:solidFill>
              </a:rPr>
              <a:t>用来以小数形式输出实数（</a:t>
            </a:r>
            <a:r>
              <a:rPr lang="zh-CN" altLang="en-US" dirty="0">
                <a:solidFill>
                  <a:srgbClr val="C00000"/>
                </a:solidFill>
              </a:rPr>
              <a:t>包括单双精度</a:t>
            </a:r>
            <a:r>
              <a:rPr lang="zh-CN" altLang="en-US" dirty="0">
                <a:solidFill>
                  <a:srgbClr val="0303DF"/>
                </a:solidFill>
              </a:rPr>
              <a:t>）</a:t>
            </a:r>
            <a:endParaRPr lang="en-US" altLang="zh-CN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80808"/>
                </a:solidFill>
              </a:rPr>
              <a:t>有以下几种用法：</a:t>
            </a:r>
            <a:endParaRPr lang="zh-CN" altLang="en-US" sz="2000" dirty="0">
              <a:solidFill>
                <a:srgbClr val="080808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solidFill>
                  <a:srgbClr val="C00000"/>
                </a:solidFill>
              </a:rPr>
              <a:t>%f</a:t>
            </a:r>
            <a:r>
              <a:rPr lang="zh-CN" altLang="en-US" dirty="0">
                <a:solidFill>
                  <a:srgbClr val="080808"/>
                </a:solidFill>
              </a:rPr>
              <a:t>：</a:t>
            </a:r>
            <a:r>
              <a:rPr lang="zh-CN" altLang="en-US" dirty="0">
                <a:solidFill>
                  <a:srgbClr val="7030A0"/>
                </a:solidFill>
              </a:rPr>
              <a:t>不指定字段宽度，由系统自动指定字段宽度，使整数部分全部</a:t>
            </a:r>
            <a:r>
              <a:rPr lang="zh-CN" altLang="en-US" dirty="0" smtClean="0">
                <a:solidFill>
                  <a:srgbClr val="7030A0"/>
                </a:solidFill>
              </a:rPr>
              <a:t>输出，并输出６位小数部分</a:t>
            </a:r>
            <a:r>
              <a:rPr lang="zh-CN" altLang="en-US" dirty="0" smtClean="0">
                <a:solidFill>
                  <a:srgbClr val="080808"/>
                </a:solidFill>
              </a:rPr>
              <a:t>；</a:t>
            </a:r>
            <a:endParaRPr lang="en-US" altLang="zh-CN" dirty="0">
              <a:solidFill>
                <a:srgbClr val="080808"/>
              </a:solidFill>
            </a:endParaRPr>
          </a:p>
          <a:p>
            <a:pPr lvl="2">
              <a:spcBef>
                <a:spcPts val="600"/>
              </a:spcBef>
            </a:pPr>
            <a:r>
              <a:rPr lang="zh-CN" altLang="en-US" sz="1800" dirty="0">
                <a:solidFill>
                  <a:srgbClr val="080808"/>
                </a:solidFill>
              </a:rPr>
              <a:t>如：</a:t>
            </a:r>
            <a:r>
              <a:rPr lang="en-US" altLang="zh-CN" sz="1800" dirty="0">
                <a:solidFill>
                  <a:srgbClr val="080808"/>
                </a:solidFill>
              </a:rPr>
              <a:t>float f=123.456</a:t>
            </a:r>
            <a:r>
              <a:rPr lang="zh-CN" altLang="en-US" sz="1800" dirty="0">
                <a:solidFill>
                  <a:srgbClr val="080808"/>
                </a:solidFill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</a:rPr>
              <a:t>%f</a:t>
            </a:r>
            <a:r>
              <a:rPr lang="zh-CN" altLang="en-US" sz="1800" dirty="0">
                <a:solidFill>
                  <a:srgbClr val="080808"/>
                </a:solidFill>
              </a:rPr>
              <a:t>格式输出：  </a:t>
            </a:r>
            <a:r>
              <a:rPr lang="en-US" altLang="zh-CN" sz="1800" dirty="0">
                <a:solidFill>
                  <a:srgbClr val="080808"/>
                </a:solidFill>
              </a:rPr>
              <a:t>123.456000</a:t>
            </a:r>
            <a:r>
              <a:rPr lang="zh-CN" altLang="en-US" sz="1800" dirty="0">
                <a:solidFill>
                  <a:srgbClr val="080808"/>
                </a:solidFill>
              </a:rPr>
              <a:t>；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lvl="2">
              <a:spcBef>
                <a:spcPts val="600"/>
              </a:spcBef>
            </a:pPr>
            <a:r>
              <a:rPr lang="en-US" altLang="zh-CN" sz="1800" dirty="0">
                <a:solidFill>
                  <a:srgbClr val="080808"/>
                </a:solidFill>
              </a:rPr>
              <a:t>        float f=123.456</a:t>
            </a:r>
            <a:r>
              <a:rPr lang="zh-CN" altLang="en-US" sz="1800" dirty="0">
                <a:solidFill>
                  <a:srgbClr val="080808"/>
                </a:solidFill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</a:rPr>
              <a:t>%f</a:t>
            </a:r>
            <a:r>
              <a:rPr lang="zh-CN" altLang="en-US" sz="1800" dirty="0">
                <a:solidFill>
                  <a:srgbClr val="080808"/>
                </a:solidFill>
              </a:rPr>
              <a:t>格式输出： </a:t>
            </a:r>
            <a:r>
              <a:rPr lang="en-US" altLang="zh-CN" sz="1800" dirty="0">
                <a:solidFill>
                  <a:srgbClr val="080808"/>
                </a:solidFill>
              </a:rPr>
              <a:t>-123.456000</a:t>
            </a:r>
            <a:r>
              <a:rPr lang="zh-CN" altLang="en-US" sz="1800" dirty="0">
                <a:solidFill>
                  <a:srgbClr val="080808"/>
                </a:solidFill>
              </a:rPr>
              <a:t>；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lvl="2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80808"/>
                </a:solidFill>
              </a:rPr>
              <a:t>注：在输出的数字中，并非全部数字都是有效数字；</a:t>
            </a:r>
            <a:endParaRPr lang="en-US" altLang="zh-CN" dirty="0">
              <a:solidFill>
                <a:srgbClr val="080808"/>
              </a:solidFill>
            </a:endParaRPr>
          </a:p>
          <a:p>
            <a:pPr lvl="2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80808"/>
                </a:solidFill>
              </a:rPr>
              <a:t>单精度实数的有效位数一般为７位；</a:t>
            </a:r>
            <a:endParaRPr lang="en-US" altLang="zh-CN" dirty="0">
              <a:solidFill>
                <a:srgbClr val="080808"/>
              </a:solidFill>
            </a:endParaRPr>
          </a:p>
          <a:p>
            <a:pPr lvl="2">
              <a:spcBef>
                <a:spcPts val="600"/>
              </a:spcBef>
            </a:pPr>
            <a:r>
              <a:rPr lang="zh-CN" altLang="en-US" sz="1800" dirty="0">
                <a:solidFill>
                  <a:srgbClr val="080808"/>
                </a:solidFill>
              </a:rPr>
              <a:t>如：</a:t>
            </a:r>
            <a:r>
              <a:rPr lang="en-US" altLang="zh-CN" sz="1800" dirty="0">
                <a:solidFill>
                  <a:srgbClr val="080808"/>
                </a:solidFill>
              </a:rPr>
              <a:t>float f=  12345.67</a:t>
            </a:r>
            <a:r>
              <a:rPr lang="zh-CN" altLang="en-US" sz="1800" dirty="0">
                <a:solidFill>
                  <a:srgbClr val="080808"/>
                </a:solidFill>
              </a:rPr>
              <a:t>， </a:t>
            </a:r>
            <a:r>
              <a:rPr lang="en-US" altLang="zh-CN" sz="1800" dirty="0">
                <a:solidFill>
                  <a:srgbClr val="080808"/>
                </a:solidFill>
              </a:rPr>
              <a:t>%f</a:t>
            </a:r>
            <a:r>
              <a:rPr lang="zh-CN" altLang="en-US" sz="1800" dirty="0">
                <a:solidFill>
                  <a:srgbClr val="080808"/>
                </a:solidFill>
              </a:rPr>
              <a:t>格式输出：  </a:t>
            </a:r>
            <a:r>
              <a:rPr lang="en-US" altLang="zh-CN" sz="1800" dirty="0">
                <a:solidFill>
                  <a:srgbClr val="080808"/>
                </a:solidFill>
              </a:rPr>
              <a:t>12345.669922</a:t>
            </a:r>
            <a:r>
              <a:rPr lang="zh-CN" altLang="en-US" sz="1800" dirty="0">
                <a:solidFill>
                  <a:srgbClr val="080808"/>
                </a:solidFill>
              </a:rPr>
              <a:t>；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marL="685800" lvl="2" indent="0"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   float f= -12345.67</a:t>
            </a:r>
            <a:r>
              <a:rPr lang="zh-CN" altLang="en-US" sz="1800" dirty="0">
                <a:solidFill>
                  <a:srgbClr val="080808"/>
                </a:solidFill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</a:rPr>
              <a:t>%f</a:t>
            </a:r>
            <a:r>
              <a:rPr lang="zh-CN" altLang="en-US" sz="1800" dirty="0">
                <a:solidFill>
                  <a:srgbClr val="080808"/>
                </a:solidFill>
              </a:rPr>
              <a:t>格式输出： </a:t>
            </a:r>
            <a:r>
              <a:rPr lang="en-US" altLang="zh-CN" sz="1800" dirty="0">
                <a:solidFill>
                  <a:srgbClr val="080808"/>
                </a:solidFill>
              </a:rPr>
              <a:t>-12345.669922</a:t>
            </a:r>
            <a:r>
              <a:rPr lang="zh-CN" altLang="en-US" sz="1800" dirty="0">
                <a:solidFill>
                  <a:srgbClr val="080808"/>
                </a:solidFill>
              </a:rPr>
              <a:t>；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lvl="1">
              <a:spcBef>
                <a:spcPts val="600"/>
              </a:spcBef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017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格式输出函数</a:t>
            </a:r>
            <a:r>
              <a:rPr lang="en-US" altLang="zh-CN" dirty="0" err="1"/>
              <a:t>printf</a:t>
            </a:r>
            <a:r>
              <a:rPr lang="en-US" altLang="zh-CN" dirty="0"/>
              <a:t>()—f 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303DF"/>
                </a:solidFill>
              </a:rPr>
              <a:t>ｆ格式符。</a:t>
            </a:r>
            <a:r>
              <a:rPr lang="zh-CN" altLang="en-US" dirty="0">
                <a:solidFill>
                  <a:srgbClr val="0303DF"/>
                </a:solidFill>
              </a:rPr>
              <a:t>用来以小数形式输出实数（包括单、双精度）</a:t>
            </a:r>
            <a:endParaRPr lang="en-US" altLang="zh-CN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80808"/>
                </a:solidFill>
              </a:rPr>
              <a:t>有以下几种用法：</a:t>
            </a:r>
            <a:endParaRPr lang="zh-CN" altLang="en-US" sz="2000" dirty="0">
              <a:solidFill>
                <a:srgbClr val="080808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solidFill>
                  <a:srgbClr val="C00000"/>
                </a:solidFill>
              </a:rPr>
              <a:t>%f</a:t>
            </a:r>
            <a:r>
              <a:rPr lang="zh-CN" altLang="en-US" dirty="0">
                <a:solidFill>
                  <a:srgbClr val="080808"/>
                </a:solidFill>
              </a:rPr>
              <a:t>：不指定字段宽度，由系统自动指定字段宽度，使整数部分全部输出，并输出６位小数；</a:t>
            </a:r>
            <a:endParaRPr lang="en-US" altLang="zh-CN" dirty="0">
              <a:solidFill>
                <a:srgbClr val="080808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solidFill>
                  <a:srgbClr val="C00000"/>
                </a:solidFill>
              </a:rPr>
              <a:t>%m.nf</a:t>
            </a:r>
            <a:r>
              <a:rPr lang="zh-CN" altLang="en-US" dirty="0">
                <a:solidFill>
                  <a:srgbClr val="080808"/>
                </a:solidFill>
              </a:rPr>
              <a:t>：指定输出的</a:t>
            </a:r>
            <a:r>
              <a:rPr lang="zh-CN" altLang="en-US" dirty="0">
                <a:solidFill>
                  <a:srgbClr val="7030A0"/>
                </a:solidFill>
              </a:rPr>
              <a:t>数据共占ｍ列</a:t>
            </a:r>
            <a:r>
              <a:rPr lang="zh-CN" altLang="en-US" dirty="0">
                <a:solidFill>
                  <a:srgbClr val="080808"/>
                </a:solidFill>
              </a:rPr>
              <a:t>，其中有</a:t>
            </a:r>
            <a:r>
              <a:rPr lang="zh-CN" altLang="en-US" dirty="0">
                <a:solidFill>
                  <a:srgbClr val="7030A0"/>
                </a:solidFill>
              </a:rPr>
              <a:t>ｎ位小数</a:t>
            </a:r>
            <a:r>
              <a:rPr lang="zh-CN" altLang="en-US" dirty="0">
                <a:solidFill>
                  <a:srgbClr val="080808"/>
                </a:solidFill>
              </a:rPr>
              <a:t>；</a:t>
            </a:r>
            <a:endParaRPr lang="en-US" altLang="zh-CN" dirty="0">
              <a:solidFill>
                <a:srgbClr val="080808"/>
              </a:solidFill>
            </a:endParaRPr>
          </a:p>
          <a:p>
            <a:pPr lvl="2">
              <a:spcBef>
                <a:spcPts val="600"/>
              </a:spcBef>
            </a:pPr>
            <a:r>
              <a:rPr lang="zh-CN" altLang="en-US" sz="1800" dirty="0">
                <a:solidFill>
                  <a:srgbClr val="080808"/>
                </a:solidFill>
              </a:rPr>
              <a:t>如果数值长度小于ｍ，则左端补空格；</a:t>
            </a:r>
          </a:p>
          <a:p>
            <a:pPr lvl="1">
              <a:spcBef>
                <a:spcPts val="600"/>
              </a:spcBef>
            </a:pPr>
            <a:r>
              <a:rPr lang="en-US" altLang="zh-CN" dirty="0">
                <a:solidFill>
                  <a:srgbClr val="C00000"/>
                </a:solidFill>
              </a:rPr>
              <a:t>%-m.nf</a:t>
            </a:r>
            <a:r>
              <a:rPr lang="zh-CN" altLang="en-US" dirty="0">
                <a:solidFill>
                  <a:srgbClr val="080808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%m.nf</a:t>
            </a:r>
            <a:r>
              <a:rPr lang="zh-CN" altLang="en-US" dirty="0">
                <a:solidFill>
                  <a:srgbClr val="080808"/>
                </a:solidFill>
              </a:rPr>
              <a:t>基本相同，只是使输出的数值向左端靠，右端补空格；</a:t>
            </a:r>
          </a:p>
          <a:p>
            <a:pPr lvl="1">
              <a:spcBef>
                <a:spcPts val="600"/>
              </a:spcBef>
              <a:buNone/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41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浮点数的输出</a:t>
            </a:r>
            <a:r>
              <a:rPr lang="en-US" altLang="zh-CN" dirty="0"/>
              <a:t>—f </a:t>
            </a:r>
            <a:r>
              <a:rPr lang="zh-CN" altLang="en-US" dirty="0"/>
              <a:t>格式例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#include &lt;</a:t>
            </a:r>
            <a:r>
              <a:rPr lang="en-US" altLang="zh-CN" sz="2000" dirty="0" err="1">
                <a:solidFill>
                  <a:srgbClr val="080808"/>
                </a:solidFill>
              </a:rPr>
              <a:t>stdio.h</a:t>
            </a:r>
            <a:r>
              <a:rPr lang="en-US" altLang="zh-CN" sz="2000" dirty="0">
                <a:solidFill>
                  <a:srgbClr val="080808"/>
                </a:solidFill>
              </a:rPr>
              <a:t>&gt;</a:t>
            </a:r>
            <a:br>
              <a:rPr lang="en-US" altLang="zh-CN" sz="2000" dirty="0">
                <a:solidFill>
                  <a:srgbClr val="080808"/>
                </a:solidFill>
              </a:rPr>
            </a:br>
            <a:r>
              <a:rPr lang="en-US" altLang="zh-CN" sz="2000" dirty="0" err="1">
                <a:solidFill>
                  <a:srgbClr val="080808"/>
                </a:solidFill>
              </a:rPr>
              <a:t>int</a:t>
            </a:r>
            <a:r>
              <a:rPr lang="en-US" altLang="zh-CN" sz="2000" dirty="0">
                <a:solidFill>
                  <a:srgbClr val="080808"/>
                </a:solidFill>
              </a:rPr>
              <a:t> main()</a:t>
            </a:r>
            <a:r>
              <a:rPr lang="zh-CN" altLang="en-US" sz="2000" dirty="0">
                <a:solidFill>
                  <a:srgbClr val="080808"/>
                </a:solidFill>
              </a:rPr>
              <a:t/>
            </a:r>
            <a:br>
              <a:rPr lang="zh-CN" altLang="en-US" sz="2000" dirty="0">
                <a:solidFill>
                  <a:srgbClr val="080808"/>
                </a:solidFill>
              </a:rPr>
            </a:br>
            <a:r>
              <a:rPr lang="en-US" altLang="zh-CN" sz="2000" dirty="0">
                <a:solidFill>
                  <a:srgbClr val="080808"/>
                </a:solidFill>
              </a:rPr>
              <a:t>{</a:t>
            </a:r>
            <a:br>
              <a:rPr lang="en-US" altLang="zh-CN" sz="2000" dirty="0">
                <a:solidFill>
                  <a:srgbClr val="080808"/>
                </a:solidFill>
              </a:rPr>
            </a:br>
            <a:r>
              <a:rPr lang="en-US" altLang="zh-CN" sz="2000" dirty="0">
                <a:solidFill>
                  <a:srgbClr val="080808"/>
                </a:solidFill>
              </a:rPr>
              <a:t>     float f=123.456;</a:t>
            </a:r>
            <a:br>
              <a:rPr lang="en-US" altLang="zh-CN" sz="2000" dirty="0">
                <a:solidFill>
                  <a:srgbClr val="080808"/>
                </a:solidFill>
              </a:rPr>
            </a:br>
            <a:r>
              <a:rPr lang="en-US" altLang="zh-CN" sz="2000" dirty="0">
                <a:solidFill>
                  <a:srgbClr val="080808"/>
                </a:solidFill>
              </a:rPr>
              <a:t>     </a:t>
            </a:r>
            <a:r>
              <a:rPr lang="en-US" altLang="zh-CN" sz="2000" dirty="0" err="1">
                <a:solidFill>
                  <a:srgbClr val="080808"/>
                </a:solidFill>
              </a:rPr>
              <a:t>printf</a:t>
            </a:r>
            <a:r>
              <a:rPr lang="en-US" altLang="zh-CN" sz="2000" dirty="0">
                <a:solidFill>
                  <a:srgbClr val="080808"/>
                </a:solidFill>
              </a:rPr>
              <a:t>(“%f ,%10f,  %10.2f,  %.2f,  %-10.2f</a:t>
            </a:r>
            <a:r>
              <a:rPr lang="zh-CN" altLang="en-US" sz="2000" dirty="0">
                <a:solidFill>
                  <a:srgbClr val="080808"/>
                </a:solidFill>
              </a:rPr>
              <a:t>＼</a:t>
            </a:r>
            <a:r>
              <a:rPr lang="en-US" altLang="zh-CN" sz="2000" dirty="0">
                <a:solidFill>
                  <a:srgbClr val="080808"/>
                </a:solidFill>
              </a:rPr>
              <a:t>n”</a:t>
            </a:r>
            <a:r>
              <a:rPr lang="zh-CN" altLang="en-US" sz="2000" dirty="0">
                <a:solidFill>
                  <a:srgbClr val="080808"/>
                </a:solidFill>
              </a:rPr>
              <a:t>，</a:t>
            </a:r>
            <a:r>
              <a:rPr lang="en-US" altLang="zh-CN" sz="2000" dirty="0">
                <a:solidFill>
                  <a:srgbClr val="080808"/>
                </a:solidFill>
              </a:rPr>
              <a:t>f</a:t>
            </a:r>
            <a:r>
              <a:rPr lang="zh-CN" altLang="en-US" sz="2000" dirty="0">
                <a:solidFill>
                  <a:srgbClr val="080808"/>
                </a:solidFill>
              </a:rPr>
              <a:t>，</a:t>
            </a:r>
            <a:r>
              <a:rPr lang="en-US" altLang="zh-CN" sz="2000" dirty="0">
                <a:solidFill>
                  <a:srgbClr val="080808"/>
                </a:solidFill>
              </a:rPr>
              <a:t>f</a:t>
            </a:r>
            <a:r>
              <a:rPr lang="zh-CN" altLang="en-US" sz="2000" dirty="0">
                <a:solidFill>
                  <a:srgbClr val="080808"/>
                </a:solidFill>
              </a:rPr>
              <a:t>，</a:t>
            </a:r>
            <a:r>
              <a:rPr lang="en-US" altLang="zh-CN" sz="2000" dirty="0">
                <a:solidFill>
                  <a:srgbClr val="080808"/>
                </a:solidFill>
              </a:rPr>
              <a:t>f</a:t>
            </a:r>
            <a:r>
              <a:rPr lang="zh-CN" altLang="en-US" sz="2000" dirty="0">
                <a:solidFill>
                  <a:srgbClr val="080808"/>
                </a:solidFill>
              </a:rPr>
              <a:t>，</a:t>
            </a:r>
            <a:r>
              <a:rPr lang="en-US" altLang="zh-CN" sz="2000" dirty="0">
                <a:solidFill>
                  <a:srgbClr val="080808"/>
                </a:solidFill>
              </a:rPr>
              <a:t>f</a:t>
            </a:r>
            <a:r>
              <a:rPr lang="zh-CN" altLang="en-US" sz="2000" dirty="0">
                <a:solidFill>
                  <a:srgbClr val="080808"/>
                </a:solidFill>
              </a:rPr>
              <a:t>，</a:t>
            </a:r>
            <a:r>
              <a:rPr lang="en-US" altLang="zh-CN" sz="2000" dirty="0">
                <a:solidFill>
                  <a:srgbClr val="080808"/>
                </a:solidFill>
              </a:rPr>
              <a:t>f);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     return 0;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80808"/>
                </a:solidFill>
              </a:rPr>
              <a:t>}</a:t>
            </a:r>
            <a:br>
              <a:rPr lang="en-US" altLang="zh-CN" sz="2000" dirty="0">
                <a:solidFill>
                  <a:srgbClr val="080808"/>
                </a:solidFill>
              </a:rPr>
            </a:br>
            <a:endParaRPr lang="en-US" altLang="zh-CN" sz="2000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07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语言输入输出流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C++</a:t>
            </a:r>
            <a:r>
              <a:rPr lang="zh-CN" altLang="en-US" dirty="0"/>
              <a:t>提供了输入流</a:t>
            </a:r>
            <a:r>
              <a:rPr lang="en-US" altLang="zh-CN" dirty="0" err="1"/>
              <a:t>cin</a:t>
            </a:r>
            <a:r>
              <a:rPr lang="zh-CN" altLang="en-US" dirty="0"/>
              <a:t>与输出流</a:t>
            </a:r>
            <a:r>
              <a:rPr lang="en-US" altLang="zh-CN" dirty="0" err="1"/>
              <a:t>cout</a:t>
            </a:r>
            <a:r>
              <a:rPr lang="zh-CN" altLang="en-US" dirty="0"/>
              <a:t>对数据进行输入输出</a:t>
            </a:r>
            <a:r>
              <a:rPr lang="en-US" altLang="zh-CN" dirty="0"/>
              <a:t>;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头文件：</a:t>
            </a:r>
            <a:r>
              <a:rPr lang="en-US" altLang="zh-CN" dirty="0" err="1"/>
              <a:t>iostream</a:t>
            </a:r>
            <a:r>
              <a:rPr lang="zh-CN" altLang="en-US" dirty="0"/>
              <a:t>，</a:t>
            </a:r>
            <a:r>
              <a:rPr lang="en-US" altLang="zh-CN" dirty="0"/>
              <a:t>C++</a:t>
            </a:r>
            <a:r>
              <a:rPr lang="zh-CN" altLang="en-US" dirty="0"/>
              <a:t>的头文件没有</a:t>
            </a:r>
            <a:r>
              <a:rPr lang="en-US" altLang="zh-CN" dirty="0"/>
              <a:t>.h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zh-CN" altLang="en-US" dirty="0"/>
              <a:t>的头文件有</a:t>
            </a:r>
            <a:r>
              <a:rPr lang="en-US" altLang="zh-CN" dirty="0"/>
              <a:t>.h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dirty="0" err="1"/>
              <a:t>cout</a:t>
            </a:r>
            <a:r>
              <a:rPr lang="zh-CN" altLang="en-US" dirty="0"/>
              <a:t>参数设置：</a:t>
            </a:r>
            <a:r>
              <a:rPr lang="zh-CN" altLang="en-US" dirty="0">
                <a:solidFill>
                  <a:srgbClr val="030DCD"/>
                </a:solidFill>
              </a:rPr>
              <a:t>头文件 </a:t>
            </a:r>
            <a:r>
              <a:rPr lang="en-US" altLang="zh-CN" dirty="0" err="1">
                <a:solidFill>
                  <a:srgbClr val="030DCD"/>
                </a:solidFill>
              </a:rPr>
              <a:t>iomanip</a:t>
            </a:r>
            <a:endParaRPr lang="en-US" altLang="zh-CN" dirty="0">
              <a:solidFill>
                <a:srgbClr val="030DCD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 err="1"/>
              <a:t>cout</a:t>
            </a:r>
            <a:r>
              <a:rPr lang="zh-CN" altLang="en-US" sz="1800" dirty="0"/>
              <a:t>输出默认</a:t>
            </a:r>
            <a:r>
              <a:rPr lang="zh-CN" altLang="en-US" sz="1800" dirty="0">
                <a:solidFill>
                  <a:srgbClr val="FF0000"/>
                </a:solidFill>
              </a:rPr>
              <a:t>左对齐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 err="1"/>
              <a:t>setw</a:t>
            </a:r>
            <a:r>
              <a:rPr lang="en-US" altLang="zh-CN" sz="1800" dirty="0"/>
              <a:t>(n)</a:t>
            </a:r>
            <a:r>
              <a:rPr lang="zh-CN" altLang="en-US" sz="1800" dirty="0"/>
              <a:t>：设置输出数据的宽度为</a:t>
            </a:r>
            <a:r>
              <a:rPr lang="en-US" altLang="zh-CN" sz="1800" dirty="0"/>
              <a:t>n</a:t>
            </a:r>
            <a:r>
              <a:rPr lang="zh-CN" altLang="en-US" sz="1800" dirty="0"/>
              <a:t>，</a:t>
            </a:r>
            <a:r>
              <a:rPr lang="zh-CN" altLang="en-US" sz="1800" dirty="0">
                <a:solidFill>
                  <a:srgbClr val="FF0000"/>
                </a:solidFill>
              </a:rPr>
              <a:t>右对齐</a:t>
            </a:r>
            <a:r>
              <a:rPr lang="zh-CN" altLang="en-US" sz="1800" dirty="0"/>
              <a:t>，左边补足空格；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 err="1"/>
              <a:t>setprecision</a:t>
            </a:r>
            <a:r>
              <a:rPr lang="en-US" altLang="zh-CN" sz="1800" dirty="0"/>
              <a:t>(n)</a:t>
            </a:r>
            <a:r>
              <a:rPr lang="zh-CN" altLang="en-US" sz="1800" dirty="0"/>
              <a:t>：设置</a:t>
            </a:r>
            <a:r>
              <a:rPr lang="zh-CN" altLang="en-US" sz="1800" dirty="0">
                <a:solidFill>
                  <a:srgbClr val="006600"/>
                </a:solidFill>
              </a:rPr>
              <a:t>输出数据的精度</a:t>
            </a:r>
            <a:r>
              <a:rPr lang="zh-CN" altLang="en-US" sz="1800" dirty="0"/>
              <a:t>（</a:t>
            </a:r>
            <a:r>
              <a:rPr lang="zh-CN" altLang="en-US" sz="1800" b="1" dirty="0">
                <a:solidFill>
                  <a:srgbClr val="FF0000"/>
                </a:solidFill>
              </a:rPr>
              <a:t>整数</a:t>
            </a:r>
            <a:r>
              <a:rPr lang="en-US" altLang="zh-CN" sz="1800" b="1" dirty="0">
                <a:solidFill>
                  <a:srgbClr val="FF0000"/>
                </a:solidFill>
              </a:rPr>
              <a:t>+</a:t>
            </a:r>
            <a:r>
              <a:rPr lang="zh-CN" altLang="en-US" sz="1800" b="1" dirty="0">
                <a:solidFill>
                  <a:srgbClr val="FF0000"/>
                </a:solidFill>
              </a:rPr>
              <a:t>小数的位数</a:t>
            </a:r>
            <a:r>
              <a:rPr lang="zh-CN" altLang="en-US" sz="1800" dirty="0"/>
              <a:t>）；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 err="1">
                <a:solidFill>
                  <a:srgbClr val="030DCD"/>
                </a:solidFill>
              </a:rPr>
              <a:t>setiosflags</a:t>
            </a:r>
            <a:r>
              <a:rPr lang="en-US" altLang="zh-CN" sz="1800" dirty="0">
                <a:solidFill>
                  <a:srgbClr val="030DCD"/>
                </a:solidFill>
              </a:rPr>
              <a:t>(</a:t>
            </a:r>
            <a:r>
              <a:rPr lang="en-US" altLang="zh-CN" sz="1800" dirty="0" err="1">
                <a:solidFill>
                  <a:srgbClr val="030DCD"/>
                </a:solidFill>
              </a:rPr>
              <a:t>ios</a:t>
            </a:r>
            <a:r>
              <a:rPr lang="en-US" altLang="zh-CN" sz="1800" dirty="0">
                <a:solidFill>
                  <a:srgbClr val="030DCD"/>
                </a:solidFill>
              </a:rPr>
              <a:t>::fixed)</a:t>
            </a:r>
            <a:r>
              <a:rPr lang="zh-CN" altLang="en-US" sz="1800" dirty="0">
                <a:solidFill>
                  <a:srgbClr val="030DCD"/>
                </a:solidFill>
              </a:rPr>
              <a:t>与</a:t>
            </a:r>
            <a:r>
              <a:rPr lang="en-US" altLang="zh-CN" sz="1800" dirty="0" err="1">
                <a:solidFill>
                  <a:srgbClr val="030DCD"/>
                </a:solidFill>
              </a:rPr>
              <a:t>setprecision</a:t>
            </a:r>
            <a:r>
              <a:rPr lang="en-US" altLang="zh-CN" sz="1800" dirty="0">
                <a:solidFill>
                  <a:srgbClr val="030DCD"/>
                </a:solidFill>
              </a:rPr>
              <a:t>(n)</a:t>
            </a:r>
            <a:r>
              <a:rPr lang="zh-CN" altLang="en-US" sz="1800" dirty="0">
                <a:solidFill>
                  <a:srgbClr val="030DCD"/>
                </a:solidFill>
              </a:rPr>
              <a:t>配合</a:t>
            </a:r>
            <a:r>
              <a:rPr lang="zh-CN" altLang="en-US" sz="1800" dirty="0"/>
              <a:t>：</a:t>
            </a:r>
            <a:r>
              <a:rPr lang="zh-CN" altLang="en-US" sz="1800" dirty="0">
                <a:solidFill>
                  <a:srgbClr val="006600"/>
                </a:solidFill>
              </a:rPr>
              <a:t>小数点后</a:t>
            </a:r>
            <a:r>
              <a:rPr lang="zh-CN" altLang="en-US" sz="1800" dirty="0"/>
              <a:t>保留</a:t>
            </a:r>
            <a:r>
              <a:rPr lang="en-US" altLang="zh-CN" sz="1800" dirty="0">
                <a:solidFill>
                  <a:srgbClr val="FF0000"/>
                </a:solidFill>
              </a:rPr>
              <a:t>n</a:t>
            </a:r>
            <a:r>
              <a:rPr lang="zh-CN" altLang="en-US" sz="1800" dirty="0">
                <a:solidFill>
                  <a:srgbClr val="FF0000"/>
                </a:solidFill>
              </a:rPr>
              <a:t>位有效数字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/>
              <a:t>如：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float pi=3.1415926;</a:t>
            </a:r>
          </a:p>
          <a:p>
            <a:pPr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setprecision</a:t>
            </a:r>
            <a:r>
              <a:rPr lang="en-US" altLang="zh-CN" sz="1800" dirty="0"/>
              <a:t>(4) &lt;&lt; </a:t>
            </a:r>
            <a:r>
              <a:rPr lang="en-US" altLang="zh-CN" sz="1800" dirty="0" err="1"/>
              <a:t>setw</a:t>
            </a:r>
            <a:r>
              <a:rPr lang="en-US" altLang="zh-CN" sz="1800" dirty="0"/>
              <a:t>(20)&lt;&lt; pi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//</a:t>
            </a:r>
            <a:r>
              <a:rPr lang="zh-CN" altLang="en-US" sz="1800" dirty="0"/>
              <a:t>宽度</a:t>
            </a:r>
            <a:r>
              <a:rPr lang="en-US" altLang="zh-CN" sz="1800" dirty="0"/>
              <a:t>20</a:t>
            </a:r>
            <a:r>
              <a:rPr lang="zh-CN" altLang="en-US" sz="1800" dirty="0"/>
              <a:t>字符，右对齐，数据位数</a:t>
            </a:r>
            <a:r>
              <a:rPr lang="en-US" altLang="zh-CN" sz="1800" dirty="0"/>
              <a:t>4</a:t>
            </a:r>
            <a:r>
              <a:rPr lang="zh-CN" altLang="en-US" sz="1800" dirty="0"/>
              <a:t>位，输出：</a:t>
            </a:r>
            <a:r>
              <a:rPr lang="en-US" altLang="zh-CN" sz="1800" dirty="0">
                <a:solidFill>
                  <a:srgbClr val="030DCD"/>
                </a:solidFill>
              </a:rPr>
              <a:t>3.142</a:t>
            </a:r>
          </a:p>
          <a:p>
            <a:pPr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cout</a:t>
            </a:r>
            <a:r>
              <a:rPr lang="en-US" altLang="zh-CN" sz="1800" dirty="0"/>
              <a:t> &lt;&lt; </a:t>
            </a:r>
            <a:r>
              <a:rPr lang="en-US" altLang="zh-CN" sz="1800" dirty="0" err="1"/>
              <a:t>setiosflags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ios</a:t>
            </a:r>
            <a:r>
              <a:rPr lang="en-US" altLang="zh-CN" sz="1800" dirty="0"/>
              <a:t>::fixed) &lt;&lt; </a:t>
            </a:r>
            <a:r>
              <a:rPr lang="en-US" altLang="zh-CN" sz="1800" dirty="0" err="1"/>
              <a:t>setprecision</a:t>
            </a:r>
            <a:r>
              <a:rPr lang="en-US" altLang="zh-CN" sz="1800" dirty="0"/>
              <a:t>(4) &lt;&lt; </a:t>
            </a:r>
            <a:r>
              <a:rPr lang="en-US" altLang="zh-CN" sz="1800" dirty="0" err="1"/>
              <a:t>setw</a:t>
            </a:r>
            <a:r>
              <a:rPr lang="en-US" altLang="zh-CN" sz="1800" dirty="0"/>
              <a:t>(20)&lt;&lt; pi &lt;&lt; </a:t>
            </a:r>
            <a:r>
              <a:rPr lang="en-US" altLang="zh-CN" sz="1800" dirty="0" err="1"/>
              <a:t>endl</a:t>
            </a:r>
            <a:r>
              <a:rPr lang="en-US" altLang="zh-CN" sz="1800" dirty="0"/>
              <a:t>;</a:t>
            </a:r>
          </a:p>
          <a:p>
            <a:pPr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// </a:t>
            </a:r>
            <a:r>
              <a:rPr lang="zh-CN" altLang="en-US" sz="1800" dirty="0"/>
              <a:t>宽度</a:t>
            </a:r>
            <a:r>
              <a:rPr lang="en-US" altLang="zh-CN" sz="1800" dirty="0"/>
              <a:t>20</a:t>
            </a:r>
            <a:r>
              <a:rPr lang="zh-CN" altLang="en-US" sz="1800" dirty="0"/>
              <a:t>字符，右对齐，小数点后</a:t>
            </a:r>
            <a:r>
              <a:rPr lang="en-US" altLang="zh-CN" sz="1800" dirty="0"/>
              <a:t>4</a:t>
            </a:r>
            <a:r>
              <a:rPr lang="zh-CN" altLang="en-US" sz="1800" dirty="0"/>
              <a:t>位有效位，输出：</a:t>
            </a:r>
            <a:r>
              <a:rPr lang="en-US" altLang="zh-CN" sz="1800" dirty="0">
                <a:solidFill>
                  <a:srgbClr val="030DCD"/>
                </a:solidFill>
              </a:rPr>
              <a:t>3.1416</a:t>
            </a:r>
          </a:p>
        </p:txBody>
      </p:sp>
    </p:spTree>
    <p:extLst>
      <p:ext uri="{BB962C8B-B14F-4D97-AF65-F5344CB8AC3E}">
        <p14:creationId xmlns:p14="http://schemas.microsoft.com/office/powerpoint/2010/main" val="253677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格式输出函数</a:t>
            </a:r>
            <a:r>
              <a:rPr lang="en-US" altLang="zh-CN" dirty="0" err="1"/>
              <a:t>printf</a:t>
            </a:r>
            <a:r>
              <a:rPr lang="en-US" altLang="zh-CN" dirty="0"/>
              <a:t>()-e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0303DF"/>
                </a:solidFill>
              </a:rPr>
              <a:t>e(E)</a:t>
            </a:r>
            <a:r>
              <a:rPr lang="zh-CN" altLang="en-US" b="1" dirty="0">
                <a:solidFill>
                  <a:srgbClr val="0303DF"/>
                </a:solidFill>
              </a:rPr>
              <a:t>格式符</a:t>
            </a:r>
            <a:r>
              <a:rPr lang="zh-CN" altLang="en-US" dirty="0">
                <a:solidFill>
                  <a:srgbClr val="0303DF"/>
                </a:solidFill>
              </a:rPr>
              <a:t>，以指数形式输出实数；</a:t>
            </a:r>
            <a:endParaRPr lang="zh-CN" altLang="en-US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303DF"/>
                </a:solidFill>
              </a:rPr>
              <a:t>可用以下形式：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</a:rPr>
              <a:t> %e</a:t>
            </a:r>
            <a:r>
              <a:rPr lang="zh-CN" altLang="en-US" dirty="0">
                <a:solidFill>
                  <a:srgbClr val="080808"/>
                </a:solidFill>
              </a:rPr>
              <a:t>，以指数形式输出浮点数，不指定输出数据所占的宽度和数字部分的小数位数，表示指数的</a:t>
            </a:r>
            <a:r>
              <a:rPr lang="en-US" altLang="zh-CN" dirty="0">
                <a:solidFill>
                  <a:srgbClr val="080808"/>
                </a:solidFill>
              </a:rPr>
              <a:t>e</a:t>
            </a:r>
            <a:r>
              <a:rPr lang="zh-CN" altLang="en-US" dirty="0">
                <a:solidFill>
                  <a:srgbClr val="080808"/>
                </a:solidFill>
              </a:rPr>
              <a:t>小写；</a:t>
            </a:r>
            <a:endParaRPr lang="en-US" altLang="zh-CN" dirty="0">
              <a:solidFill>
                <a:srgbClr val="080808"/>
              </a:solidFill>
            </a:endParaRPr>
          </a:p>
          <a:p>
            <a:pPr marL="971550" lvl="1">
              <a:spcBef>
                <a:spcPts val="600"/>
              </a:spcBef>
            </a:pPr>
            <a:r>
              <a:rPr lang="zh-CN" altLang="en-US" dirty="0">
                <a:solidFill>
                  <a:srgbClr val="080808"/>
                </a:solidFill>
              </a:rPr>
              <a:t>如果是正数，一般</a:t>
            </a:r>
            <a:r>
              <a:rPr lang="en-US" altLang="zh-CN" dirty="0">
                <a:solidFill>
                  <a:srgbClr val="080808"/>
                </a:solidFill>
              </a:rPr>
              <a:t>e</a:t>
            </a:r>
            <a:r>
              <a:rPr lang="zh-CN" altLang="en-US" dirty="0">
                <a:solidFill>
                  <a:srgbClr val="080808"/>
                </a:solidFill>
              </a:rPr>
              <a:t>格式输出占用</a:t>
            </a:r>
            <a:r>
              <a:rPr lang="en-US" altLang="zh-CN" dirty="0">
                <a:solidFill>
                  <a:srgbClr val="080808"/>
                </a:solidFill>
              </a:rPr>
              <a:t>13</a:t>
            </a:r>
            <a:r>
              <a:rPr lang="zh-CN" altLang="en-US" dirty="0">
                <a:solidFill>
                  <a:srgbClr val="080808"/>
                </a:solidFill>
              </a:rPr>
              <a:t>列，如  </a:t>
            </a:r>
            <a:r>
              <a:rPr lang="en-US" altLang="zh-CN" dirty="0">
                <a:solidFill>
                  <a:srgbClr val="080808"/>
                </a:solidFill>
              </a:rPr>
              <a:t>1.230000e+002</a:t>
            </a:r>
            <a:r>
              <a:rPr lang="zh-CN" altLang="en-US" dirty="0">
                <a:solidFill>
                  <a:srgbClr val="080808"/>
                </a:solidFill>
              </a:rPr>
              <a:t>；</a:t>
            </a:r>
            <a:endParaRPr lang="en-US" altLang="zh-CN" dirty="0">
              <a:solidFill>
                <a:srgbClr val="080808"/>
              </a:solidFill>
            </a:endParaRPr>
          </a:p>
          <a:p>
            <a:pPr marL="971550" lvl="1">
              <a:spcBef>
                <a:spcPts val="600"/>
              </a:spcBef>
            </a:pPr>
            <a:r>
              <a:rPr lang="zh-CN" altLang="en-US" dirty="0">
                <a:solidFill>
                  <a:srgbClr val="080808"/>
                </a:solidFill>
              </a:rPr>
              <a:t>如果是负数，一般</a:t>
            </a:r>
            <a:r>
              <a:rPr lang="en-US" altLang="zh-CN" dirty="0">
                <a:solidFill>
                  <a:srgbClr val="080808"/>
                </a:solidFill>
              </a:rPr>
              <a:t>e</a:t>
            </a:r>
            <a:r>
              <a:rPr lang="zh-CN" altLang="en-US" dirty="0">
                <a:solidFill>
                  <a:srgbClr val="080808"/>
                </a:solidFill>
              </a:rPr>
              <a:t>格式输出占用</a:t>
            </a:r>
            <a:r>
              <a:rPr lang="en-US" altLang="zh-CN" dirty="0">
                <a:solidFill>
                  <a:srgbClr val="080808"/>
                </a:solidFill>
              </a:rPr>
              <a:t>14</a:t>
            </a:r>
            <a:r>
              <a:rPr lang="zh-CN" altLang="en-US" dirty="0">
                <a:solidFill>
                  <a:srgbClr val="080808"/>
                </a:solidFill>
              </a:rPr>
              <a:t>列，如 </a:t>
            </a:r>
            <a:r>
              <a:rPr lang="en-US" altLang="zh-CN" dirty="0">
                <a:solidFill>
                  <a:srgbClr val="080808"/>
                </a:solidFill>
              </a:rPr>
              <a:t>-1.230000e+002</a:t>
            </a:r>
            <a:r>
              <a:rPr lang="zh-CN" altLang="en-US" dirty="0">
                <a:solidFill>
                  <a:srgbClr val="080808"/>
                </a:solidFill>
              </a:rPr>
              <a:t>；</a:t>
            </a:r>
            <a:endParaRPr lang="en-US" altLang="zh-CN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030DCD"/>
                </a:solidFill>
              </a:rPr>
              <a:t>%m.ne</a:t>
            </a:r>
            <a:r>
              <a:rPr lang="zh-CN" altLang="en-US" b="1" dirty="0">
                <a:solidFill>
                  <a:srgbClr val="030DCD"/>
                </a:solidFill>
              </a:rPr>
              <a:t>和</a:t>
            </a:r>
            <a:r>
              <a:rPr lang="en-US" altLang="zh-CN" b="1" dirty="0">
                <a:solidFill>
                  <a:srgbClr val="030DCD"/>
                </a:solidFill>
              </a:rPr>
              <a:t>%-m.ne</a:t>
            </a:r>
            <a:r>
              <a:rPr lang="zh-CN" altLang="en-US" dirty="0">
                <a:solidFill>
                  <a:srgbClr val="080808"/>
                </a:solidFill>
              </a:rPr>
              <a:t>：</a:t>
            </a:r>
            <a:endParaRPr lang="en-US" altLang="zh-CN" dirty="0">
              <a:solidFill>
                <a:srgbClr val="080808"/>
              </a:solidFill>
            </a:endParaRPr>
          </a:p>
          <a:p>
            <a:pPr marL="971550" lvl="1"/>
            <a:r>
              <a:rPr lang="zh-CN" altLang="en-US" dirty="0">
                <a:solidFill>
                  <a:srgbClr val="080808"/>
                </a:solidFill>
              </a:rPr>
              <a:t>ｍ、ｎ和“</a:t>
            </a:r>
            <a:r>
              <a:rPr lang="en-US" altLang="zh-CN" dirty="0">
                <a:solidFill>
                  <a:srgbClr val="080808"/>
                </a:solidFill>
              </a:rPr>
              <a:t>-</a:t>
            </a:r>
            <a:r>
              <a:rPr lang="zh-CN" altLang="en-US" dirty="0">
                <a:solidFill>
                  <a:srgbClr val="080808"/>
                </a:solidFill>
              </a:rPr>
              <a:t>”字符的含义与前相同；</a:t>
            </a:r>
          </a:p>
          <a:p>
            <a:pPr marL="971550" lvl="1"/>
            <a:r>
              <a:rPr lang="en-US" altLang="zh-CN" dirty="0">
                <a:solidFill>
                  <a:srgbClr val="080808"/>
                </a:solidFill>
              </a:rPr>
              <a:t>n</a:t>
            </a:r>
            <a:r>
              <a:rPr lang="zh-CN" altLang="en-US" dirty="0">
                <a:solidFill>
                  <a:srgbClr val="080808"/>
                </a:solidFill>
              </a:rPr>
              <a:t>指拟输出的数据的小数部分（又称尾数）的小数位数；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80808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 %E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>
                <a:solidFill>
                  <a:srgbClr val="080808"/>
                </a:solidFill>
              </a:rPr>
              <a:t>表示指数的</a:t>
            </a:r>
            <a:r>
              <a:rPr lang="en-US" altLang="zh-CN" dirty="0">
                <a:solidFill>
                  <a:srgbClr val="080808"/>
                </a:solidFill>
              </a:rPr>
              <a:t>e</a:t>
            </a:r>
            <a:r>
              <a:rPr lang="zh-CN" altLang="en-US" dirty="0">
                <a:solidFill>
                  <a:srgbClr val="080808"/>
                </a:solidFill>
              </a:rPr>
              <a:t>大写；</a:t>
            </a:r>
            <a:endParaRPr lang="en-US" altLang="zh-CN" dirty="0">
              <a:solidFill>
                <a:srgbClr val="080808"/>
              </a:solidFill>
            </a:endParaRPr>
          </a:p>
          <a:p>
            <a:pPr marL="971550" lvl="1">
              <a:spcBef>
                <a:spcPts val="600"/>
              </a:spcBef>
            </a:pPr>
            <a:r>
              <a:rPr lang="zh-CN" altLang="en-US" dirty="0">
                <a:solidFill>
                  <a:srgbClr val="080808"/>
                </a:solidFill>
              </a:rPr>
              <a:t>如  </a:t>
            </a:r>
            <a:r>
              <a:rPr lang="en-US" altLang="zh-CN" dirty="0">
                <a:solidFill>
                  <a:srgbClr val="080808"/>
                </a:solidFill>
              </a:rPr>
              <a:t>1.230000</a:t>
            </a:r>
            <a:r>
              <a:rPr lang="en-US" altLang="zh-CN" dirty="0">
                <a:solidFill>
                  <a:srgbClr val="C00000"/>
                </a:solidFill>
              </a:rPr>
              <a:t>E</a:t>
            </a:r>
            <a:r>
              <a:rPr lang="en-US" altLang="zh-CN" dirty="0">
                <a:solidFill>
                  <a:srgbClr val="080808"/>
                </a:solidFill>
              </a:rPr>
              <a:t>+002</a:t>
            </a:r>
            <a:r>
              <a:rPr lang="zh-CN" altLang="en-US" dirty="0">
                <a:solidFill>
                  <a:srgbClr val="080808"/>
                </a:solidFill>
              </a:rPr>
              <a:t>；</a:t>
            </a:r>
            <a:endParaRPr lang="en-US" altLang="zh-CN" dirty="0">
              <a:solidFill>
                <a:srgbClr val="080808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36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格式输出函数</a:t>
            </a:r>
            <a:r>
              <a:rPr lang="en-US" altLang="zh-CN" dirty="0" err="1"/>
              <a:t>printf</a:t>
            </a:r>
            <a:r>
              <a:rPr lang="en-US" altLang="zh-CN" dirty="0"/>
              <a:t>()—e</a:t>
            </a:r>
            <a:r>
              <a:rPr lang="zh-CN" altLang="en-US" dirty="0"/>
              <a:t>格式例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″%e″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123.456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）；   </a:t>
            </a:r>
            <a:r>
              <a: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″%E″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123.456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endParaRPr lang="zh-CN" altLang="en-US" u="sng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spcBef>
                <a:spcPts val="600"/>
              </a:spcBef>
              <a:buNone/>
            </a:pPr>
            <a:r>
              <a:rPr lang="zh-CN" altLang="en-US" u="sng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u="sng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1.234560</a:t>
            </a:r>
            <a:r>
              <a: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u="sng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e+002</a:t>
            </a:r>
            <a:r>
              <a: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u="sng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1.234560</a:t>
            </a:r>
            <a:r>
              <a: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u="sng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E+002</a:t>
            </a:r>
          </a:p>
          <a:p>
            <a:pPr lvl="1" indent="0"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      </a:t>
            </a:r>
            <a:r>
              <a: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                          </a:t>
            </a:r>
            <a:r>
              <a: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         </a:t>
            </a:r>
            <a:r>
              <a: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</a:t>
            </a:r>
          </a:p>
          <a:p>
            <a:pPr lvl="1" indent="0"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注：不同编译器的规定略有不同；</a:t>
            </a:r>
            <a:endParaRPr lang="en-US" altLang="zh-CN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(“%e,%10e,%10.2e,%.2e,%-10.2e”,f,f,f,f,f) </a:t>
            </a:r>
            <a:r>
              <a:rPr lang="zh-CN" alt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输出结果是什么？</a:t>
            </a:r>
            <a:r>
              <a:rPr lang="en-US" altLang="zh-CN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218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格式输出函数</a:t>
            </a:r>
            <a:r>
              <a:rPr lang="en-US" altLang="zh-CN" dirty="0" err="1"/>
              <a:t>printf</a:t>
            </a:r>
            <a:r>
              <a:rPr lang="en-US" altLang="zh-CN" dirty="0"/>
              <a:t>()—g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303DF"/>
                </a:solidFill>
                <a:latin typeface="+mn-ea"/>
              </a:rPr>
              <a:t>g(G)</a:t>
            </a:r>
            <a:r>
              <a:rPr lang="zh-CN" altLang="en-US" sz="2000" b="1" dirty="0">
                <a:solidFill>
                  <a:srgbClr val="0303DF"/>
                </a:solidFill>
                <a:latin typeface="+mn-ea"/>
              </a:rPr>
              <a:t>格式符</a:t>
            </a:r>
            <a:r>
              <a:rPr lang="zh-CN" altLang="en-US" sz="2000" dirty="0">
                <a:solidFill>
                  <a:srgbClr val="0303DF"/>
                </a:solidFill>
                <a:latin typeface="+mn-ea"/>
              </a:rPr>
              <a:t>，用来输出实数（浮点数）；</a:t>
            </a:r>
            <a:endParaRPr lang="en-US" altLang="zh-CN" sz="2000" dirty="0">
              <a:solidFill>
                <a:srgbClr val="0303DF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80808"/>
                </a:solidFill>
                <a:latin typeface="+mn-ea"/>
              </a:rPr>
              <a:t>它根据数值的大小，自动选择ｆ格式或ｅ格式中输出时占宽度较小的一种，</a:t>
            </a:r>
            <a:r>
              <a:rPr lang="zh-CN" altLang="en-US" sz="2000" dirty="0">
                <a:solidFill>
                  <a:srgbClr val="006600"/>
                </a:solidFill>
                <a:latin typeface="+mn-ea"/>
              </a:rPr>
              <a:t>且不输出无意义的零</a:t>
            </a:r>
            <a:r>
              <a:rPr lang="zh-CN" altLang="en-US" sz="2000" dirty="0">
                <a:solidFill>
                  <a:srgbClr val="080808"/>
                </a:solidFill>
                <a:latin typeface="+mn-ea"/>
              </a:rPr>
              <a:t>；</a:t>
            </a:r>
            <a:endParaRPr lang="en-US" altLang="zh-CN" sz="2000" dirty="0">
              <a:solidFill>
                <a:srgbClr val="080808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80808"/>
                </a:solidFill>
                <a:latin typeface="+mn-ea"/>
              </a:rPr>
              <a:t>G</a:t>
            </a:r>
            <a:r>
              <a:rPr lang="zh-CN" altLang="en-US" sz="2000" dirty="0">
                <a:solidFill>
                  <a:srgbClr val="080808"/>
                </a:solidFill>
                <a:latin typeface="+mn-ea"/>
              </a:rPr>
              <a:t>：如果系统自动选择</a:t>
            </a:r>
            <a:r>
              <a:rPr lang="en-US" altLang="zh-CN" sz="2000" dirty="0">
                <a:solidFill>
                  <a:srgbClr val="080808"/>
                </a:solidFill>
                <a:latin typeface="+mn-ea"/>
              </a:rPr>
              <a:t>e</a:t>
            </a:r>
            <a:r>
              <a:rPr lang="zh-CN" altLang="en-US" sz="2000" dirty="0">
                <a:solidFill>
                  <a:srgbClr val="080808"/>
                </a:solidFill>
                <a:latin typeface="+mn-ea"/>
              </a:rPr>
              <a:t>格式，则</a:t>
            </a:r>
            <a:r>
              <a:rPr lang="en-US" altLang="zh-CN" sz="2000" dirty="0">
                <a:solidFill>
                  <a:srgbClr val="080808"/>
                </a:solidFill>
                <a:latin typeface="+mn-ea"/>
              </a:rPr>
              <a:t>E</a:t>
            </a:r>
            <a:r>
              <a:rPr lang="zh-CN" altLang="en-US" sz="2000" dirty="0">
                <a:solidFill>
                  <a:srgbClr val="080808"/>
                </a:solidFill>
                <a:latin typeface="+mn-ea"/>
              </a:rPr>
              <a:t>大写输出；</a:t>
            </a:r>
            <a:endParaRPr lang="en-US" altLang="zh-CN" sz="2000" dirty="0">
              <a:solidFill>
                <a:srgbClr val="080808"/>
              </a:solidFill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80808"/>
                </a:solidFill>
                <a:latin typeface="+mn-ea"/>
              </a:rPr>
              <a:t>如：</a:t>
            </a:r>
            <a:endParaRPr lang="en-US" altLang="zh-CN" sz="2000" dirty="0">
              <a:solidFill>
                <a:srgbClr val="080808"/>
              </a:solidFill>
              <a:latin typeface="+mn-ea"/>
            </a:endParaRP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  <a:latin typeface="+mn-ea"/>
              </a:rPr>
              <a:t>float</a:t>
            </a:r>
            <a:r>
              <a:rPr lang="en-US" altLang="zh-CN" sz="1800" dirty="0">
                <a:solidFill>
                  <a:srgbClr val="080808"/>
                </a:solidFill>
                <a:latin typeface="+mn-ea"/>
              </a:rPr>
              <a:t> f</a:t>
            </a:r>
            <a:r>
              <a:rPr lang="zh-CN" altLang="en-US" sz="1800" dirty="0">
                <a:solidFill>
                  <a:srgbClr val="080808"/>
                </a:solidFill>
                <a:latin typeface="+mn-ea"/>
              </a:rPr>
              <a:t>＝</a:t>
            </a:r>
            <a:r>
              <a:rPr lang="en-US" altLang="zh-CN" sz="1800" dirty="0">
                <a:solidFill>
                  <a:srgbClr val="080808"/>
                </a:solidFill>
                <a:latin typeface="+mn-ea"/>
              </a:rPr>
              <a:t>123.468</a:t>
            </a:r>
            <a:r>
              <a:rPr lang="zh-CN" altLang="en-US" sz="1800" dirty="0">
                <a:solidFill>
                  <a:srgbClr val="080808"/>
                </a:solidFill>
                <a:latin typeface="+mn-ea"/>
              </a:rPr>
              <a:t>，</a:t>
            </a:r>
            <a:endParaRPr lang="en-US" altLang="zh-CN" sz="1800" dirty="0">
              <a:solidFill>
                <a:srgbClr val="080808"/>
              </a:solidFill>
              <a:latin typeface="+mn-ea"/>
            </a:endParaRP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80808"/>
                </a:solidFill>
                <a:latin typeface="+mn-ea"/>
              </a:rPr>
              <a:t>printf</a:t>
            </a:r>
            <a:r>
              <a:rPr lang="en-US" altLang="zh-CN" sz="1800" dirty="0">
                <a:solidFill>
                  <a:srgbClr val="080808"/>
                </a:solidFill>
                <a:latin typeface="+mn-ea"/>
              </a:rPr>
              <a:t>(“%f,%e,%g,%G”,</a:t>
            </a:r>
            <a:r>
              <a:rPr lang="en-US" altLang="zh-CN" sz="1800" dirty="0" err="1">
                <a:solidFill>
                  <a:srgbClr val="080808"/>
                </a:solidFill>
                <a:latin typeface="+mn-ea"/>
              </a:rPr>
              <a:t>f,f,f,f</a:t>
            </a:r>
            <a:r>
              <a:rPr lang="en-US" altLang="zh-CN" sz="1800" dirty="0">
                <a:solidFill>
                  <a:srgbClr val="080808"/>
                </a:solidFill>
                <a:latin typeface="+mn-ea"/>
              </a:rPr>
              <a:t>)</a:t>
            </a:r>
            <a:r>
              <a:rPr lang="zh-CN" altLang="en-US" sz="1800" dirty="0">
                <a:solidFill>
                  <a:srgbClr val="080808"/>
                </a:solidFill>
                <a:latin typeface="+mn-ea"/>
              </a:rPr>
              <a:t>；的输出是什么？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80808"/>
              </a:solidFill>
              <a:latin typeface="+mn-ea"/>
            </a:endParaRPr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80808"/>
                </a:solidFill>
                <a:latin typeface="+mn-ea"/>
              </a:rPr>
              <a:t>输出数据</a:t>
            </a:r>
            <a:r>
              <a:rPr lang="en-US" altLang="zh-CN" sz="1800" dirty="0">
                <a:solidFill>
                  <a:srgbClr val="080808"/>
                </a:solidFill>
                <a:latin typeface="+mn-ea"/>
              </a:rPr>
              <a:t>123.468</a:t>
            </a:r>
            <a:r>
              <a:rPr lang="zh-CN" altLang="en-US" sz="1800" dirty="0">
                <a:solidFill>
                  <a:srgbClr val="080808"/>
                </a:solidFill>
                <a:latin typeface="+mn-ea"/>
              </a:rPr>
              <a:t>时，</a:t>
            </a:r>
            <a:r>
              <a:rPr lang="zh-CN" altLang="zh-CN" sz="1800" dirty="0">
                <a:solidFill>
                  <a:srgbClr val="080808"/>
                </a:solidFill>
                <a:latin typeface="+mn-ea"/>
              </a:rPr>
              <a:t>用</a:t>
            </a:r>
            <a:r>
              <a:rPr lang="en-US" altLang="zh-CN" sz="1800" dirty="0">
                <a:solidFill>
                  <a:srgbClr val="080808"/>
                </a:solidFill>
                <a:latin typeface="+mn-ea"/>
              </a:rPr>
              <a:t>%f</a:t>
            </a:r>
            <a:r>
              <a:rPr lang="zh-CN" altLang="zh-CN" sz="1800" dirty="0">
                <a:solidFill>
                  <a:srgbClr val="080808"/>
                </a:solidFill>
                <a:latin typeface="+mn-ea"/>
              </a:rPr>
              <a:t>格式占</a:t>
            </a:r>
            <a:r>
              <a:rPr lang="zh-CN" altLang="en-US" sz="1800" dirty="0">
                <a:solidFill>
                  <a:srgbClr val="080808"/>
                </a:solidFill>
                <a:latin typeface="+mn-ea"/>
              </a:rPr>
              <a:t>用</a:t>
            </a:r>
            <a:r>
              <a:rPr lang="en-US" altLang="zh-CN" sz="1800" dirty="0">
                <a:solidFill>
                  <a:srgbClr val="080808"/>
                </a:solidFill>
                <a:latin typeface="+mn-ea"/>
              </a:rPr>
              <a:t>10</a:t>
            </a:r>
            <a:r>
              <a:rPr lang="zh-CN" altLang="zh-CN" sz="1800" dirty="0">
                <a:solidFill>
                  <a:srgbClr val="080808"/>
                </a:solidFill>
                <a:latin typeface="+mn-ea"/>
              </a:rPr>
              <a:t>列，用</a:t>
            </a:r>
            <a:r>
              <a:rPr lang="en-US" altLang="zh-CN" sz="1800" dirty="0">
                <a:solidFill>
                  <a:srgbClr val="080808"/>
                </a:solidFill>
                <a:latin typeface="+mn-ea"/>
              </a:rPr>
              <a:t>%e</a:t>
            </a:r>
            <a:r>
              <a:rPr lang="zh-CN" altLang="zh-CN" sz="1800" dirty="0">
                <a:solidFill>
                  <a:srgbClr val="080808"/>
                </a:solidFill>
                <a:latin typeface="+mn-ea"/>
              </a:rPr>
              <a:t>格式占</a:t>
            </a:r>
            <a:r>
              <a:rPr lang="zh-CN" altLang="en-US" sz="1800" dirty="0">
                <a:solidFill>
                  <a:srgbClr val="080808"/>
                </a:solidFill>
                <a:latin typeface="+mn-ea"/>
              </a:rPr>
              <a:t>用</a:t>
            </a:r>
            <a:r>
              <a:rPr lang="en-US" altLang="zh-CN" sz="1800" dirty="0">
                <a:solidFill>
                  <a:srgbClr val="080808"/>
                </a:solidFill>
                <a:latin typeface="+mn-ea"/>
              </a:rPr>
              <a:t>13</a:t>
            </a:r>
            <a:r>
              <a:rPr lang="zh-CN" altLang="zh-CN" sz="1800" dirty="0">
                <a:solidFill>
                  <a:srgbClr val="080808"/>
                </a:solidFill>
                <a:latin typeface="+mn-ea"/>
              </a:rPr>
              <a:t>列，用</a:t>
            </a:r>
            <a:r>
              <a:rPr lang="en-US" altLang="zh-CN" sz="1800" dirty="0">
                <a:solidFill>
                  <a:srgbClr val="080808"/>
                </a:solidFill>
                <a:latin typeface="+mn-ea"/>
              </a:rPr>
              <a:t>%g</a:t>
            </a:r>
            <a:r>
              <a:rPr lang="zh-CN" altLang="zh-CN" sz="1800" dirty="0">
                <a:solidFill>
                  <a:srgbClr val="080808"/>
                </a:solidFill>
                <a:latin typeface="+mn-ea"/>
              </a:rPr>
              <a:t>格式时，自动从上面两种格式中选择短者（</a:t>
            </a:r>
            <a:r>
              <a:rPr lang="en-US" altLang="zh-CN" sz="1800" dirty="0">
                <a:solidFill>
                  <a:srgbClr val="080808"/>
                </a:solidFill>
                <a:latin typeface="+mn-ea"/>
              </a:rPr>
              <a:t>%f</a:t>
            </a:r>
            <a:r>
              <a:rPr lang="zh-CN" altLang="zh-CN" sz="1800" dirty="0">
                <a:solidFill>
                  <a:srgbClr val="080808"/>
                </a:solidFill>
                <a:latin typeface="+mn-ea"/>
              </a:rPr>
              <a:t>格式</a:t>
            </a:r>
            <a:r>
              <a:rPr lang="zh-CN" altLang="en-US" sz="1800" dirty="0">
                <a:solidFill>
                  <a:srgbClr val="080808"/>
                </a:solidFill>
                <a:latin typeface="+mn-ea"/>
              </a:rPr>
              <a:t>较</a:t>
            </a:r>
            <a:r>
              <a:rPr lang="zh-CN" altLang="zh-CN" sz="1800" dirty="0">
                <a:solidFill>
                  <a:srgbClr val="080808"/>
                </a:solidFill>
                <a:latin typeface="+mn-ea"/>
              </a:rPr>
              <a:t>短）</a:t>
            </a:r>
            <a:r>
              <a:rPr lang="zh-CN" altLang="en-US" sz="1800" dirty="0">
                <a:solidFill>
                  <a:srgbClr val="080808"/>
                </a:solidFill>
                <a:latin typeface="+mn-ea"/>
              </a:rPr>
              <a:t>，</a:t>
            </a:r>
            <a:r>
              <a:rPr lang="zh-CN" altLang="zh-CN" sz="1800" dirty="0">
                <a:solidFill>
                  <a:srgbClr val="080808"/>
                </a:solidFill>
                <a:latin typeface="+mn-ea"/>
              </a:rPr>
              <a:t>故占</a:t>
            </a:r>
            <a:r>
              <a:rPr lang="en-US" altLang="zh-CN" sz="1800" dirty="0">
                <a:solidFill>
                  <a:srgbClr val="080808"/>
                </a:solidFill>
                <a:latin typeface="+mn-ea"/>
              </a:rPr>
              <a:t>10</a:t>
            </a:r>
            <a:r>
              <a:rPr lang="zh-CN" altLang="zh-CN" sz="1800" dirty="0">
                <a:solidFill>
                  <a:srgbClr val="080808"/>
                </a:solidFill>
                <a:latin typeface="+mn-ea"/>
              </a:rPr>
              <a:t>列，并按</a:t>
            </a:r>
            <a:r>
              <a:rPr lang="en-US" altLang="zh-CN" sz="1800" dirty="0">
                <a:solidFill>
                  <a:srgbClr val="080808"/>
                </a:solidFill>
                <a:latin typeface="+mn-ea"/>
              </a:rPr>
              <a:t>%f</a:t>
            </a:r>
            <a:r>
              <a:rPr lang="zh-CN" altLang="zh-CN" sz="1800" dirty="0">
                <a:solidFill>
                  <a:srgbClr val="080808"/>
                </a:solidFill>
                <a:latin typeface="+mn-ea"/>
              </a:rPr>
              <a:t>格式用小数形式输出，</a:t>
            </a:r>
            <a:r>
              <a:rPr lang="zh-CN" altLang="en-US" sz="1800" dirty="0">
                <a:solidFill>
                  <a:srgbClr val="080808"/>
                </a:solidFill>
                <a:latin typeface="+mn-ea"/>
              </a:rPr>
              <a:t>但不输出</a:t>
            </a:r>
            <a:r>
              <a:rPr lang="zh-CN" altLang="zh-CN" sz="1800" dirty="0">
                <a:solidFill>
                  <a:srgbClr val="080808"/>
                </a:solidFill>
                <a:latin typeface="+mn-ea"/>
              </a:rPr>
              <a:t>最后</a:t>
            </a:r>
            <a:r>
              <a:rPr lang="en-US" altLang="zh-CN" sz="1800" dirty="0">
                <a:solidFill>
                  <a:srgbClr val="080808"/>
                </a:solidFill>
                <a:latin typeface="+mn-ea"/>
              </a:rPr>
              <a:t>3</a:t>
            </a:r>
            <a:r>
              <a:rPr lang="zh-CN" altLang="en-US" sz="1800" dirty="0">
                <a:solidFill>
                  <a:srgbClr val="080808"/>
                </a:solidFill>
                <a:latin typeface="+mn-ea"/>
              </a:rPr>
              <a:t>个小数位为无意义的０，因此输出</a:t>
            </a:r>
            <a:r>
              <a:rPr lang="en-US" altLang="zh-CN" sz="1800" dirty="0">
                <a:solidFill>
                  <a:srgbClr val="080808"/>
                </a:solidFill>
                <a:latin typeface="+mn-ea"/>
              </a:rPr>
              <a:t>123.468</a:t>
            </a:r>
            <a:r>
              <a:rPr lang="zh-CN" altLang="en-US" sz="1800" dirty="0">
                <a:solidFill>
                  <a:srgbClr val="080808"/>
                </a:solidFill>
                <a:latin typeface="+mn-ea"/>
              </a:rPr>
              <a:t>，有的编译器右补</a:t>
            </a:r>
            <a:r>
              <a:rPr lang="en-US" altLang="zh-CN" sz="1800" dirty="0">
                <a:solidFill>
                  <a:srgbClr val="080808"/>
                </a:solidFill>
                <a:latin typeface="+mn-ea"/>
              </a:rPr>
              <a:t>3</a:t>
            </a:r>
            <a:r>
              <a:rPr lang="zh-CN" altLang="en-US" sz="1800" dirty="0">
                <a:solidFill>
                  <a:srgbClr val="080808"/>
                </a:solidFill>
                <a:latin typeface="+mn-ea"/>
              </a:rPr>
              <a:t>个空格，有的不补；</a:t>
            </a:r>
            <a:endParaRPr lang="en-US" altLang="zh-CN" sz="1800" dirty="0">
              <a:solidFill>
                <a:srgbClr val="080808"/>
              </a:solidFill>
              <a:latin typeface="+mn-ea"/>
            </a:endParaRPr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80808"/>
                </a:solidFill>
                <a:latin typeface="+mn-ea"/>
              </a:rPr>
              <a:t>输出结果：</a:t>
            </a:r>
            <a:endParaRPr lang="en-US" altLang="zh-CN" sz="1800" dirty="0">
              <a:solidFill>
                <a:srgbClr val="080808"/>
              </a:solidFill>
              <a:latin typeface="+mn-ea"/>
            </a:endParaRPr>
          </a:p>
          <a:p>
            <a:pPr marL="10287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u="sng" dirty="0">
                <a:solidFill>
                  <a:srgbClr val="080808"/>
                </a:solidFill>
                <a:latin typeface="+mn-ea"/>
              </a:rPr>
              <a:t>123.468000</a:t>
            </a:r>
            <a:r>
              <a:rPr lang="en-US" altLang="zh-CN" sz="1800" dirty="0">
                <a:solidFill>
                  <a:srgbClr val="080808"/>
                </a:solidFill>
                <a:latin typeface="+mn-ea"/>
              </a:rPr>
              <a:t>  </a:t>
            </a:r>
            <a:r>
              <a:rPr lang="en-US" altLang="zh-CN" sz="1800" u="sng" dirty="0">
                <a:solidFill>
                  <a:srgbClr val="080808"/>
                </a:solidFill>
                <a:latin typeface="+mn-ea"/>
              </a:rPr>
              <a:t>1.234680e+002</a:t>
            </a:r>
            <a:r>
              <a:rPr lang="en-US" altLang="zh-CN" sz="1800" dirty="0">
                <a:solidFill>
                  <a:srgbClr val="080808"/>
                </a:solidFill>
                <a:latin typeface="+mn-ea"/>
              </a:rPr>
              <a:t>  </a:t>
            </a:r>
            <a:r>
              <a:rPr lang="en-US" altLang="zh-CN" sz="1800" u="sng" dirty="0">
                <a:solidFill>
                  <a:srgbClr val="080808"/>
                </a:solidFill>
                <a:latin typeface="+mn-ea"/>
              </a:rPr>
              <a:t>123.468__</a:t>
            </a:r>
            <a:r>
              <a:rPr lang="en-US" altLang="zh-CN" sz="1800" dirty="0">
                <a:solidFill>
                  <a:srgbClr val="080808"/>
                </a:solidFill>
                <a:latin typeface="+mn-ea"/>
              </a:rPr>
              <a:t>_   123.468(</a:t>
            </a:r>
            <a:r>
              <a:rPr lang="zh-CN" altLang="en-US" sz="1800" dirty="0">
                <a:solidFill>
                  <a:srgbClr val="080808"/>
                </a:solidFill>
                <a:latin typeface="+mn-ea"/>
              </a:rPr>
              <a:t>有的补</a:t>
            </a:r>
            <a:r>
              <a:rPr lang="en-US" altLang="zh-CN" sz="1800" dirty="0">
                <a:solidFill>
                  <a:srgbClr val="080808"/>
                </a:solidFill>
                <a:latin typeface="+mn-ea"/>
              </a:rPr>
              <a:t>3</a:t>
            </a:r>
            <a:r>
              <a:rPr lang="zh-CN" altLang="en-US" sz="1800" dirty="0">
                <a:solidFill>
                  <a:srgbClr val="080808"/>
                </a:solidFill>
                <a:latin typeface="+mn-ea"/>
              </a:rPr>
              <a:t>空格</a:t>
            </a:r>
            <a:r>
              <a:rPr lang="en-US" altLang="zh-CN" sz="1800" dirty="0">
                <a:solidFill>
                  <a:srgbClr val="080808"/>
                </a:solidFill>
                <a:latin typeface="+mn-ea"/>
              </a:rPr>
              <a:t>)  </a:t>
            </a:r>
          </a:p>
          <a:p>
            <a:pPr marL="10287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  <a:latin typeface="+mn-ea"/>
              </a:rPr>
              <a:t>   10</a:t>
            </a:r>
            <a:r>
              <a:rPr lang="zh-CN" altLang="en-US" sz="1800" dirty="0">
                <a:solidFill>
                  <a:srgbClr val="080808"/>
                </a:solidFill>
                <a:latin typeface="+mn-ea"/>
              </a:rPr>
              <a:t>列         </a:t>
            </a:r>
            <a:r>
              <a:rPr lang="en-US" altLang="zh-CN" sz="1800" dirty="0">
                <a:solidFill>
                  <a:srgbClr val="080808"/>
                </a:solidFill>
                <a:latin typeface="+mn-ea"/>
              </a:rPr>
              <a:t>13</a:t>
            </a:r>
            <a:r>
              <a:rPr lang="zh-CN" altLang="en-US" sz="1800" dirty="0">
                <a:solidFill>
                  <a:srgbClr val="080808"/>
                </a:solidFill>
                <a:latin typeface="+mn-ea"/>
              </a:rPr>
              <a:t>列        </a:t>
            </a:r>
            <a:r>
              <a:rPr lang="en-US" altLang="zh-CN" sz="1800" dirty="0">
                <a:solidFill>
                  <a:srgbClr val="080808"/>
                </a:solidFill>
                <a:latin typeface="+mn-ea"/>
              </a:rPr>
              <a:t>10</a:t>
            </a:r>
            <a:r>
              <a:rPr lang="zh-CN" altLang="en-US" sz="1800" dirty="0">
                <a:solidFill>
                  <a:srgbClr val="080808"/>
                </a:solidFill>
                <a:latin typeface="+mn-ea"/>
              </a:rPr>
              <a:t>列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80808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80808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80808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28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格式输出函数</a:t>
            </a:r>
            <a:r>
              <a:rPr lang="en-US" altLang="zh-CN" dirty="0" err="1"/>
              <a:t>printf</a:t>
            </a:r>
            <a:r>
              <a:rPr lang="en-US" altLang="zh-CN" dirty="0"/>
              <a:t>()—g</a:t>
            </a:r>
            <a:r>
              <a:rPr lang="zh-CN" altLang="en-US" dirty="0"/>
              <a:t>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g(G)</a:t>
            </a:r>
            <a:r>
              <a:rPr lang="zh-CN" altLang="en-US" sz="2000" b="1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格式符</a:t>
            </a:r>
            <a:r>
              <a:rPr lang="zh-CN" altLang="en-US" sz="2000" dirty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，用来输出实数（浮点数）；</a:t>
            </a:r>
            <a:endParaRPr lang="en-US" altLang="zh-CN" sz="2000" dirty="0">
              <a:solidFill>
                <a:srgbClr val="0303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它根据数值的大小，自动选择ｆ格式或ｅ格式中输出时占宽度较小的一种，</a:t>
            </a:r>
            <a:r>
              <a:rPr lang="zh-CN" altLang="en-US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且不输出无意义的零</a:t>
            </a:r>
            <a:r>
              <a:rPr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：如果系统自动选择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格式，则</a:t>
            </a:r>
            <a:r>
              <a:rPr lang="en-US" altLang="zh-CN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大写输出；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如：</a:t>
            </a:r>
            <a:endParaRPr lang="en-US" altLang="zh-CN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=1234567.8901234; 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(“%f,%e,%g,%G”,</a:t>
            </a:r>
            <a:r>
              <a:rPr lang="en-US" altLang="zh-CN" sz="18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df,df,df,df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；的输出是什么？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输出数据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123.468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zh-CN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</a:t>
            </a:r>
            <a:r>
              <a:rPr lang="zh-CN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格式占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列，用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%e</a:t>
            </a:r>
            <a:r>
              <a:rPr lang="zh-CN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格式占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列，用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%g</a:t>
            </a:r>
            <a:r>
              <a:rPr lang="zh-CN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格式时，自动从上面两种格式中选择短者（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</a:t>
            </a:r>
            <a:r>
              <a:rPr lang="zh-CN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较</a:t>
            </a:r>
            <a:r>
              <a:rPr lang="zh-CN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短）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故占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列，并按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</a:t>
            </a:r>
            <a:r>
              <a:rPr lang="zh-CN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格式用小数形式输出，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但不输出</a:t>
            </a:r>
            <a:r>
              <a:rPr lang="zh-CN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最后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个小数位为无意义的０，因此输出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123.468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，有的编译器右补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个空格，有的不补；</a:t>
            </a:r>
            <a:endParaRPr lang="en-US" altLang="zh-CN" sz="18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输出结果：</a:t>
            </a:r>
            <a:endParaRPr lang="en-US" altLang="zh-CN" sz="18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1234567.890123,1.23456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8e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+006, 1.23456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7e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+006, 1.23456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7E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+006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80808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80808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rgbClr val="080808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01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格式输出函数</a:t>
            </a:r>
            <a:r>
              <a:rPr lang="en-US" altLang="zh-CN" dirty="0" err="1"/>
              <a:t>printf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关于格式输出函数</a:t>
            </a:r>
            <a:r>
              <a:rPr lang="en-US" altLang="zh-CN" dirty="0" err="1"/>
              <a:t>printf</a:t>
            </a:r>
            <a:r>
              <a:rPr lang="en-US" altLang="zh-CN" dirty="0"/>
              <a:t>()</a:t>
            </a:r>
          </a:p>
          <a:p>
            <a:pPr marL="971550" lvl="1"/>
            <a:r>
              <a:rPr lang="zh-CN" altLang="en-US" dirty="0" smtClean="0">
                <a:solidFill>
                  <a:srgbClr val="080808"/>
                </a:solidFill>
              </a:rPr>
              <a:t>除</a:t>
            </a:r>
            <a:r>
              <a:rPr lang="en-US" altLang="zh-CN" dirty="0" smtClean="0">
                <a:solidFill>
                  <a:srgbClr val="C00000"/>
                </a:solidFill>
              </a:rPr>
              <a:t>X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E</a:t>
            </a:r>
            <a:r>
              <a:rPr lang="zh-CN" altLang="en-US" dirty="0">
                <a:solidFill>
                  <a:srgbClr val="C00000"/>
                </a:solidFill>
              </a:rPr>
              <a:t>，</a:t>
            </a:r>
            <a:r>
              <a:rPr lang="en-US" altLang="zh-CN" dirty="0">
                <a:solidFill>
                  <a:srgbClr val="C00000"/>
                </a:solidFill>
              </a:rPr>
              <a:t>G</a:t>
            </a:r>
            <a:r>
              <a:rPr lang="zh-CN" altLang="en-US" dirty="0">
                <a:solidFill>
                  <a:srgbClr val="080808"/>
                </a:solidFill>
              </a:rPr>
              <a:t>外，其他各式字符</a:t>
            </a:r>
            <a:r>
              <a:rPr lang="zh-CN" altLang="en-US" dirty="0">
                <a:solidFill>
                  <a:srgbClr val="7030A0"/>
                </a:solidFill>
              </a:rPr>
              <a:t>必须用小写</a:t>
            </a:r>
            <a:r>
              <a:rPr lang="zh-CN" altLang="en-US" dirty="0">
                <a:solidFill>
                  <a:srgbClr val="080808"/>
                </a:solidFill>
              </a:rPr>
              <a:t>；</a:t>
            </a:r>
          </a:p>
          <a:p>
            <a:pPr marL="971550" lvl="1"/>
            <a:r>
              <a:rPr lang="zh-CN" altLang="en-US" dirty="0">
                <a:solidFill>
                  <a:srgbClr val="080808"/>
                </a:solidFill>
              </a:rPr>
              <a:t>可以在</a:t>
            </a:r>
            <a:r>
              <a:rPr lang="en-US" altLang="zh-CN" dirty="0" err="1">
                <a:solidFill>
                  <a:srgbClr val="080808"/>
                </a:solidFill>
              </a:rPr>
              <a:t>printf</a:t>
            </a:r>
            <a:r>
              <a:rPr lang="zh-CN" altLang="en-US" dirty="0">
                <a:solidFill>
                  <a:srgbClr val="080808"/>
                </a:solidFill>
              </a:rPr>
              <a:t>函数中的“格式控制”字符串中包含转义字符，如</a:t>
            </a:r>
            <a:r>
              <a:rPr lang="en-US" altLang="zh-CN" dirty="0">
                <a:solidFill>
                  <a:srgbClr val="080808"/>
                </a:solidFill>
              </a:rPr>
              <a:t>\n</a:t>
            </a:r>
            <a:r>
              <a:rPr lang="zh-CN" altLang="en-US" dirty="0">
                <a:solidFill>
                  <a:srgbClr val="080808"/>
                </a:solidFill>
              </a:rPr>
              <a:t>，</a:t>
            </a:r>
            <a:r>
              <a:rPr lang="en-US" altLang="zh-CN" dirty="0">
                <a:solidFill>
                  <a:srgbClr val="080808"/>
                </a:solidFill>
              </a:rPr>
              <a:t>\t</a:t>
            </a:r>
            <a:r>
              <a:rPr lang="zh-CN" altLang="en-US" dirty="0">
                <a:solidFill>
                  <a:srgbClr val="080808"/>
                </a:solidFill>
              </a:rPr>
              <a:t>，、</a:t>
            </a:r>
            <a:r>
              <a:rPr lang="en-US" altLang="zh-CN" dirty="0">
                <a:solidFill>
                  <a:srgbClr val="080808"/>
                </a:solidFill>
              </a:rPr>
              <a:t>\\</a:t>
            </a:r>
            <a:r>
              <a:rPr lang="zh-CN" altLang="en-US" dirty="0">
                <a:solidFill>
                  <a:srgbClr val="080808"/>
                </a:solidFill>
              </a:rPr>
              <a:t>，</a:t>
            </a:r>
            <a:r>
              <a:rPr lang="en-US" altLang="zh-CN" dirty="0">
                <a:solidFill>
                  <a:srgbClr val="080808"/>
                </a:solidFill>
              </a:rPr>
              <a:t>\”</a:t>
            </a:r>
            <a:r>
              <a:rPr lang="zh-CN" altLang="en-US" dirty="0">
                <a:solidFill>
                  <a:srgbClr val="080808"/>
                </a:solidFill>
              </a:rPr>
              <a:t>等。</a:t>
            </a:r>
          </a:p>
          <a:p>
            <a:pPr marL="971550" lvl="1"/>
            <a:r>
              <a:rPr lang="zh-CN" altLang="en-US" dirty="0">
                <a:solidFill>
                  <a:srgbClr val="080808"/>
                </a:solidFill>
              </a:rPr>
              <a:t>一个格式说明必须以“</a:t>
            </a:r>
            <a:r>
              <a:rPr lang="en-US" altLang="zh-CN" dirty="0">
                <a:solidFill>
                  <a:srgbClr val="080808"/>
                </a:solidFill>
              </a:rPr>
              <a:t>%”</a:t>
            </a:r>
            <a:r>
              <a:rPr lang="zh-CN" altLang="en-US" dirty="0">
                <a:solidFill>
                  <a:srgbClr val="080808"/>
                </a:solidFill>
              </a:rPr>
              <a:t>开头，以</a:t>
            </a:r>
            <a:r>
              <a:rPr lang="en-US" altLang="zh-CN" dirty="0">
                <a:solidFill>
                  <a:srgbClr val="080808"/>
                </a:solidFill>
              </a:rPr>
              <a:t>9</a:t>
            </a:r>
            <a:r>
              <a:rPr lang="zh-CN" altLang="en-US" dirty="0">
                <a:solidFill>
                  <a:srgbClr val="080808"/>
                </a:solidFill>
              </a:rPr>
              <a:t>个格式字符之一为结束，中间可以插入附加格式字符。</a:t>
            </a:r>
          </a:p>
          <a:p>
            <a:pPr marL="971550" lvl="1"/>
            <a:r>
              <a:rPr lang="zh-CN" altLang="en-US" dirty="0">
                <a:solidFill>
                  <a:srgbClr val="080808"/>
                </a:solidFill>
              </a:rPr>
              <a:t>要想输出</a:t>
            </a:r>
            <a:r>
              <a:rPr lang="en-US" altLang="zh-CN" dirty="0">
                <a:solidFill>
                  <a:srgbClr val="080808"/>
                </a:solidFill>
              </a:rPr>
              <a:t>%</a:t>
            </a:r>
            <a:r>
              <a:rPr lang="zh-CN" altLang="en-US" dirty="0">
                <a:solidFill>
                  <a:srgbClr val="080808"/>
                </a:solidFill>
              </a:rPr>
              <a:t>，则应该在格式控制字符串中用连续两个</a:t>
            </a:r>
            <a:r>
              <a:rPr lang="en-US" altLang="zh-CN" dirty="0">
                <a:solidFill>
                  <a:srgbClr val="080808"/>
                </a:solidFill>
              </a:rPr>
              <a:t>%</a:t>
            </a:r>
            <a:r>
              <a:rPr lang="zh-CN" altLang="en-US" dirty="0">
                <a:solidFill>
                  <a:srgbClr val="080808"/>
                </a:solidFill>
              </a:rPr>
              <a:t>表示</a:t>
            </a:r>
            <a:r>
              <a:rPr lang="zh-CN" altLang="en-US" dirty="0" smtClean="0">
                <a:solidFill>
                  <a:srgbClr val="080808"/>
                </a:solidFill>
              </a:rPr>
              <a:t>；</a:t>
            </a:r>
            <a:endParaRPr lang="en-US" altLang="zh-CN" dirty="0" smtClean="0">
              <a:solidFill>
                <a:srgbClr val="080808"/>
              </a:solidFill>
            </a:endParaRPr>
          </a:p>
          <a:p>
            <a:pPr marL="1200150" lvl="2"/>
            <a:r>
              <a:rPr lang="zh-CN" altLang="en-US" dirty="0" smtClean="0">
                <a:solidFill>
                  <a:srgbClr val="080808"/>
                </a:solidFill>
              </a:rPr>
              <a:t>如 </a:t>
            </a:r>
            <a:r>
              <a:rPr lang="en-US" altLang="zh-CN" dirty="0" err="1" smtClean="0">
                <a:solidFill>
                  <a:srgbClr val="080808"/>
                </a:solidFill>
              </a:rPr>
              <a:t>int</a:t>
            </a:r>
            <a:r>
              <a:rPr lang="en-US" altLang="zh-CN" dirty="0" smtClean="0">
                <a:solidFill>
                  <a:srgbClr val="080808"/>
                </a:solidFill>
              </a:rPr>
              <a:t> a=34; </a:t>
            </a:r>
            <a:r>
              <a:rPr lang="en-US" altLang="zh-CN" dirty="0" err="1" smtClean="0">
                <a:solidFill>
                  <a:srgbClr val="080808"/>
                </a:solidFill>
              </a:rPr>
              <a:t>printf</a:t>
            </a:r>
            <a:r>
              <a:rPr lang="en-US" altLang="zh-CN" dirty="0" smtClean="0">
                <a:solidFill>
                  <a:srgbClr val="080808"/>
                </a:solidFill>
              </a:rPr>
              <a:t>(“%%%d\</a:t>
            </a:r>
            <a:r>
              <a:rPr lang="en-US" altLang="zh-CN" dirty="0" err="1" smtClean="0">
                <a:solidFill>
                  <a:srgbClr val="080808"/>
                </a:solidFill>
              </a:rPr>
              <a:t>n”,a</a:t>
            </a:r>
            <a:r>
              <a:rPr lang="en-US" altLang="zh-CN" dirty="0" smtClean="0">
                <a:solidFill>
                  <a:srgbClr val="080808"/>
                </a:solidFill>
              </a:rPr>
              <a:t>); //</a:t>
            </a:r>
            <a:r>
              <a:rPr lang="zh-CN" altLang="en-US" dirty="0" smtClean="0">
                <a:solidFill>
                  <a:srgbClr val="080808"/>
                </a:solidFill>
              </a:rPr>
              <a:t>输出：</a:t>
            </a:r>
            <a:r>
              <a:rPr lang="en-US" altLang="zh-CN" dirty="0" smtClean="0">
                <a:solidFill>
                  <a:srgbClr val="080808"/>
                </a:solidFill>
              </a:rPr>
              <a:t>%34</a:t>
            </a:r>
            <a:endParaRPr lang="en-US" altLang="zh-CN" dirty="0">
              <a:solidFill>
                <a:srgbClr val="080808"/>
              </a:solidFill>
            </a:endParaRPr>
          </a:p>
          <a:p>
            <a:pPr marL="971550" lvl="1"/>
            <a:endParaRPr lang="zh-CN" altLang="en-US" dirty="0">
              <a:solidFill>
                <a:srgbClr val="080808"/>
              </a:solidFill>
            </a:endParaRPr>
          </a:p>
          <a:p>
            <a:pPr marL="971550" lvl="1"/>
            <a:endParaRPr lang="zh-CN" altLang="en-US" sz="24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89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0FA94-0CB1-421B-9B15-B0848B6C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/>
              <a:t>下述程序段的功能是什么？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10DCA-13A0-4D88-A246-1E277E9EA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lvl="1" indent="0">
              <a:lnSpc>
                <a:spcPct val="110000"/>
              </a:lnSpc>
              <a:buNone/>
            </a:pPr>
            <a:r>
              <a:rPr lang="en-US" altLang="zh-CN" sz="1800" dirty="0"/>
              <a:t>while (true)  </a:t>
            </a:r>
          </a:p>
          <a:p>
            <a:pPr marL="285750" lvl="1" indent="0">
              <a:lnSpc>
                <a:spcPct val="110000"/>
              </a:lnSpc>
              <a:buNone/>
            </a:pPr>
            <a:r>
              <a:rPr lang="en-US" altLang="zh-CN" sz="1800" dirty="0"/>
              <a:t>{</a:t>
            </a:r>
          </a:p>
          <a:p>
            <a:pPr marL="285750" lvl="1" indent="0">
              <a:lnSpc>
                <a:spcPct val="110000"/>
              </a:lnSpc>
              <a:buNone/>
            </a:pPr>
            <a:r>
              <a:rPr lang="en-US" altLang="zh-CN" sz="1800" dirty="0"/>
              <a:t>     char c=</a:t>
            </a:r>
            <a:r>
              <a:rPr lang="en-US" altLang="zh-CN" sz="1800" dirty="0" err="1"/>
              <a:t>getch</a:t>
            </a:r>
            <a:r>
              <a:rPr lang="en-US" altLang="zh-CN" sz="1800" dirty="0"/>
              <a:t>();</a:t>
            </a:r>
          </a:p>
          <a:p>
            <a:pPr marL="285750" lvl="1" indent="0">
              <a:lnSpc>
                <a:spcPct val="110000"/>
              </a:lnSpc>
              <a:buNone/>
            </a:pPr>
            <a:r>
              <a:rPr lang="en-US" altLang="zh-CN" sz="1800" dirty="0"/>
              <a:t>     if (c==‘\r’)      //</a:t>
            </a:r>
            <a:r>
              <a:rPr lang="zh-CN" altLang="en-US" sz="1800"/>
              <a:t>回车键</a:t>
            </a:r>
            <a:endParaRPr lang="en-US" altLang="zh-CN" sz="1800" dirty="0"/>
          </a:p>
          <a:p>
            <a:pPr marL="285750" lvl="1" indent="0">
              <a:lnSpc>
                <a:spcPct val="110000"/>
              </a:lnSpc>
              <a:buNone/>
            </a:pPr>
            <a:r>
              <a:rPr lang="en-US" altLang="zh-CN" sz="1800" dirty="0"/>
              <a:t>           break;        //</a:t>
            </a:r>
            <a:r>
              <a:rPr lang="zh-CN" altLang="en-US" sz="1800" dirty="0"/>
              <a:t>退出循环</a:t>
            </a:r>
            <a:endParaRPr lang="en-US" altLang="zh-CN" sz="1800" dirty="0"/>
          </a:p>
          <a:p>
            <a:pPr marL="285750" lvl="1" indent="0">
              <a:lnSpc>
                <a:spcPct val="110000"/>
              </a:lnSpc>
              <a:buNone/>
            </a:pPr>
            <a:r>
              <a:rPr lang="en-US" altLang="zh-CN" sz="1800" dirty="0"/>
              <a:t>     if (c==‘\b’)      //</a:t>
            </a:r>
            <a:r>
              <a:rPr lang="zh-CN" altLang="en-US" sz="1800" dirty="0"/>
              <a:t>退格键</a:t>
            </a:r>
            <a:endParaRPr lang="en-US" altLang="zh-CN" sz="1800" dirty="0"/>
          </a:p>
          <a:p>
            <a:pPr marL="285750" lvl="1" indent="0">
              <a:lnSpc>
                <a:spcPct val="110000"/>
              </a:lnSpc>
              <a:buNone/>
            </a:pPr>
            <a:r>
              <a:rPr lang="en-US" altLang="zh-CN" sz="1800" dirty="0"/>
              <a:t>    {</a:t>
            </a:r>
          </a:p>
          <a:p>
            <a:pPr marL="285750" lvl="1" indent="0">
              <a:lnSpc>
                <a:spcPct val="110000"/>
              </a:lnSpc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("\b");</a:t>
            </a:r>
          </a:p>
          <a:p>
            <a:pPr marL="285750" lvl="1" indent="0">
              <a:lnSpc>
                <a:spcPct val="110000"/>
              </a:lnSpc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 ");</a:t>
            </a:r>
          </a:p>
          <a:p>
            <a:pPr marL="285750" lvl="1" indent="0">
              <a:lnSpc>
                <a:spcPct val="110000"/>
              </a:lnSpc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("\b");</a:t>
            </a:r>
          </a:p>
          <a:p>
            <a:pPr marL="285750" lvl="1" indent="0">
              <a:lnSpc>
                <a:spcPct val="110000"/>
              </a:lnSpc>
              <a:buNone/>
            </a:pPr>
            <a:r>
              <a:rPr lang="en-US" altLang="zh-CN" sz="1800" dirty="0"/>
              <a:t>    }</a:t>
            </a:r>
          </a:p>
          <a:p>
            <a:pPr marL="285750" lvl="1" indent="0">
              <a:lnSpc>
                <a:spcPct val="110000"/>
              </a:lnSpc>
              <a:buNone/>
            </a:pPr>
            <a:r>
              <a:rPr lang="en-US" altLang="zh-CN" sz="1800" dirty="0"/>
              <a:t>    else</a:t>
            </a:r>
          </a:p>
          <a:p>
            <a:pPr marL="285750" lvl="1" indent="0">
              <a:lnSpc>
                <a:spcPct val="110000"/>
              </a:lnSpc>
              <a:buNone/>
            </a:pPr>
            <a:r>
              <a:rPr lang="en-US" altLang="zh-CN" sz="1800" dirty="0"/>
              <a:t>   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("*");</a:t>
            </a:r>
          </a:p>
          <a:p>
            <a:pPr marL="285750" lvl="1" indent="0">
              <a:lnSpc>
                <a:spcPct val="110000"/>
              </a:lnSpc>
              <a:buNone/>
            </a:pPr>
            <a:r>
              <a:rPr lang="en-US" altLang="zh-CN" sz="1800" dirty="0"/>
              <a:t>}   //while(true)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86393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格式输入函数</a:t>
            </a:r>
            <a:r>
              <a:rPr lang="en-US" altLang="zh-CN" dirty="0" err="1"/>
              <a:t>scanf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一般格式：</a:t>
            </a:r>
            <a:r>
              <a:rPr lang="en-US" altLang="zh-CN" sz="2000" dirty="0" err="1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zh-CN" altLang="en-US" sz="2000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（格式控制，地址表列）</a:t>
            </a:r>
            <a:endParaRPr lang="en-US" altLang="zh-CN" sz="2000" dirty="0">
              <a:solidFill>
                <a:srgbClr val="030D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功能：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按照</a:t>
            </a:r>
            <a:r>
              <a:rPr lang="zh-CN" altLang="en-US" sz="20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</a:t>
            </a:r>
            <a:r>
              <a:rPr lang="zh-CN" altLang="en-US" sz="20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在内存中的地址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将变量值存进去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格式控制：</a:t>
            </a:r>
            <a:r>
              <a:rPr lang="zh-CN" altLang="en-US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（双精度浮点数有区别，其它都相同）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地址表列：由若干个</a:t>
            </a:r>
            <a:r>
              <a:rPr lang="zh-CN" altLang="en-US" sz="1800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地址组成的表列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，可以是</a:t>
            </a:r>
            <a:r>
              <a:rPr lang="zh-CN" alt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变量的地址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字符串的首地址；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1800" dirty="0">
              <a:solidFill>
                <a:srgbClr val="030D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20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7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scanf</a:t>
            </a:r>
            <a:r>
              <a:rPr lang="en-US" altLang="zh-CN" dirty="0"/>
              <a:t>()</a:t>
            </a:r>
            <a:r>
              <a:rPr lang="zh-CN" altLang="en-US" dirty="0"/>
              <a:t>函数</a:t>
            </a:r>
            <a:r>
              <a:rPr lang="zh-CN" altLang="en-US" dirty="0" smtClean="0"/>
              <a:t>：原型与返回</a:t>
            </a:r>
            <a:r>
              <a:rPr lang="zh-CN" altLang="en-US" dirty="0"/>
              <a:t>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303DF"/>
                </a:solidFill>
              </a:rPr>
              <a:t>原型：</a:t>
            </a:r>
            <a:endParaRPr lang="en-US" altLang="zh-CN" dirty="0">
              <a:solidFill>
                <a:srgbClr val="0303DF"/>
              </a:solidFill>
            </a:endParaRPr>
          </a:p>
          <a:p>
            <a:pPr marL="971550" lvl="1"/>
            <a:r>
              <a:rPr lang="en-US" altLang="zh-CN" dirty="0" err="1"/>
              <a:t>stdio.h</a:t>
            </a:r>
            <a:endParaRPr lang="en-US" altLang="zh-CN" dirty="0"/>
          </a:p>
          <a:p>
            <a:pPr marL="971550" lvl="1"/>
            <a:r>
              <a:rPr lang="en-US" altLang="zh-CN" dirty="0"/>
              <a:t>int </a:t>
            </a:r>
            <a:r>
              <a:rPr lang="en-US" altLang="zh-CN" dirty="0" err="1"/>
              <a:t>scanf</a:t>
            </a:r>
            <a:r>
              <a:rPr lang="en-US" altLang="zh-CN" dirty="0"/>
              <a:t>(const char * restrict format,...);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dirty="0" err="1">
                <a:solidFill>
                  <a:srgbClr val="006600"/>
                </a:solidFill>
              </a:rPr>
              <a:t>scanf</a:t>
            </a:r>
            <a:r>
              <a:rPr lang="en-US" altLang="zh-CN" b="1" dirty="0">
                <a:solidFill>
                  <a:srgbClr val="006600"/>
                </a:solidFill>
              </a:rPr>
              <a:t>()</a:t>
            </a:r>
            <a:r>
              <a:rPr lang="zh-CN" altLang="en-US" b="1" dirty="0">
                <a:solidFill>
                  <a:srgbClr val="006600"/>
                </a:solidFill>
              </a:rPr>
              <a:t>函数</a:t>
            </a:r>
            <a:r>
              <a:rPr lang="zh-CN" altLang="en-US" b="1" dirty="0">
                <a:solidFill>
                  <a:srgbClr val="C00000"/>
                </a:solidFill>
              </a:rPr>
              <a:t>返回成功读入的数据项数</a:t>
            </a:r>
            <a:r>
              <a:rPr lang="zh-CN" altLang="en-US" b="1" dirty="0">
                <a:solidFill>
                  <a:srgbClr val="006600"/>
                </a:solidFill>
              </a:rPr>
              <a:t>；</a:t>
            </a:r>
            <a:endParaRPr lang="en-US" altLang="zh-CN" dirty="0">
              <a:solidFill>
                <a:srgbClr val="0303D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303DF"/>
                </a:solidFill>
              </a:rPr>
              <a:t>根据</a:t>
            </a:r>
            <a:r>
              <a:rPr lang="en-US" altLang="zh-CN" dirty="0" err="1">
                <a:solidFill>
                  <a:srgbClr val="0303DF"/>
                </a:solidFill>
              </a:rPr>
              <a:t>scanf</a:t>
            </a:r>
            <a:r>
              <a:rPr lang="en-US" altLang="zh-CN" dirty="0">
                <a:solidFill>
                  <a:srgbClr val="0303DF"/>
                </a:solidFill>
              </a:rPr>
              <a:t>()</a:t>
            </a:r>
            <a:r>
              <a:rPr lang="zh-CN" altLang="en-US" dirty="0">
                <a:solidFill>
                  <a:srgbClr val="0303DF"/>
                </a:solidFill>
              </a:rPr>
              <a:t>的返回值保证输入数据的准确性；</a:t>
            </a:r>
            <a:endParaRPr lang="en-US" altLang="zh-CN" dirty="0">
              <a:solidFill>
                <a:srgbClr val="0303DF"/>
              </a:solidFill>
            </a:endParaRPr>
          </a:p>
          <a:p>
            <a:pPr marL="971550" lvl="1"/>
            <a:r>
              <a:rPr lang="en-US" altLang="zh-CN" dirty="0">
                <a:solidFill>
                  <a:srgbClr val="7030A0"/>
                </a:solidFill>
              </a:rPr>
              <a:t>int ret=</a:t>
            </a:r>
            <a:r>
              <a:rPr lang="it-IT" altLang="zh-CN" dirty="0">
                <a:solidFill>
                  <a:srgbClr val="7030A0"/>
                </a:solidFill>
              </a:rPr>
              <a:t>scanf("%d %d",&amp;a,&amp;b);</a:t>
            </a:r>
            <a:endParaRPr lang="zh-CN" altLang="en-US" dirty="0">
              <a:solidFill>
                <a:srgbClr val="7030A0"/>
              </a:solidFill>
            </a:endParaRPr>
          </a:p>
          <a:p>
            <a:pPr marL="1200150" lvl="2"/>
            <a:r>
              <a:rPr lang="zh-CN" altLang="en-US" sz="1800" dirty="0"/>
              <a:t>如果</a:t>
            </a:r>
            <a:r>
              <a:rPr lang="en-US" altLang="zh-CN" sz="1800" dirty="0"/>
              <a:t>a</a:t>
            </a:r>
            <a:r>
              <a:rPr lang="zh-CN" altLang="en-US" sz="1800" dirty="0"/>
              <a:t>和</a:t>
            </a:r>
            <a:r>
              <a:rPr lang="en-US" altLang="zh-CN" sz="1800" dirty="0"/>
              <a:t>b</a:t>
            </a:r>
            <a:r>
              <a:rPr lang="zh-CN" altLang="en-US" sz="1800" dirty="0"/>
              <a:t>都被成功读入，</a:t>
            </a:r>
            <a:r>
              <a:rPr lang="en-US" altLang="zh-CN" sz="1800" dirty="0" err="1"/>
              <a:t>scanf</a:t>
            </a:r>
            <a:r>
              <a:rPr lang="zh-CN" altLang="en-US" sz="1800" dirty="0"/>
              <a:t>的返回值就是</a:t>
            </a:r>
            <a:r>
              <a:rPr lang="en-US" altLang="zh-CN" sz="1800" dirty="0"/>
              <a:t>2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1200150" lvl="2"/>
            <a:r>
              <a:rPr lang="zh-CN" altLang="en-US" sz="1800" dirty="0"/>
              <a:t>如果只有</a:t>
            </a:r>
            <a:r>
              <a:rPr lang="en-US" altLang="zh-CN" sz="1800" dirty="0"/>
              <a:t>a</a:t>
            </a:r>
            <a:r>
              <a:rPr lang="zh-CN" altLang="en-US" sz="1800" dirty="0"/>
              <a:t>被成功读入，返回</a:t>
            </a:r>
            <a:r>
              <a:rPr lang="en-US" altLang="zh-CN" sz="1800" dirty="0"/>
              <a:t>1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1200150" lvl="2"/>
            <a:r>
              <a:rPr lang="zh-CN" altLang="en-US" sz="1800" dirty="0"/>
              <a:t>如果</a:t>
            </a:r>
            <a:r>
              <a:rPr lang="en-US" altLang="zh-CN" sz="1800" dirty="0" smtClean="0"/>
              <a:t>a</a:t>
            </a:r>
            <a:r>
              <a:rPr lang="zh-CN" altLang="en-US" sz="1800" dirty="0" smtClean="0"/>
              <a:t>未成功，则导致</a:t>
            </a:r>
            <a:r>
              <a:rPr lang="en-US" altLang="zh-CN" sz="1800" dirty="0" smtClean="0"/>
              <a:t>b</a:t>
            </a:r>
            <a:r>
              <a:rPr lang="zh-CN" altLang="en-US" sz="1800" dirty="0" smtClean="0"/>
              <a:t>也不会成功</a:t>
            </a:r>
            <a:r>
              <a:rPr lang="zh-CN" altLang="en-US" sz="1800" dirty="0"/>
              <a:t>读入，返回</a:t>
            </a:r>
            <a:r>
              <a:rPr lang="en-US" altLang="zh-CN" sz="1800" dirty="0"/>
              <a:t>0</a:t>
            </a:r>
            <a:r>
              <a:rPr lang="zh-CN" altLang="en-US" sz="1800" dirty="0"/>
              <a:t>；</a:t>
            </a:r>
            <a:endParaRPr lang="en-US" altLang="zh-CN" sz="1800" dirty="0">
              <a:solidFill>
                <a:srgbClr val="080808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27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格式输入函数</a:t>
            </a:r>
            <a:r>
              <a:rPr lang="en-US" altLang="zh-CN" dirty="0" err="1"/>
              <a:t>scanf</a:t>
            </a:r>
            <a:r>
              <a:rPr lang="en-US" altLang="zh-CN" dirty="0"/>
              <a:t>()</a:t>
            </a:r>
            <a:r>
              <a:rPr lang="zh-CN" altLang="en-US" dirty="0"/>
              <a:t>的常用格式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7030A0"/>
                </a:solidFill>
              </a:rPr>
              <a:t>字符、整数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输入整型数据字符型数据</a:t>
            </a:r>
            <a:endParaRPr lang="en-US" altLang="zh-CN" sz="20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c </a:t>
            </a:r>
            <a:r>
              <a:rPr lang="zh-CN" altLang="en-US" sz="1800" dirty="0"/>
              <a:t>：读单个字符</a:t>
            </a:r>
            <a:r>
              <a:rPr lang="zh-CN" altLang="en-US" sz="1800" dirty="0" smtClean="0"/>
              <a:t>；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d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</a:t>
            </a:r>
            <a:r>
              <a:rPr lang="zh-CN" altLang="en-US" sz="1800" dirty="0"/>
              <a:t>：读</a:t>
            </a:r>
            <a:r>
              <a:rPr lang="en-US" altLang="zh-CN" sz="1800" dirty="0"/>
              <a:t>(int)</a:t>
            </a:r>
            <a:r>
              <a:rPr lang="zh-CN" altLang="en-US" sz="1800" dirty="0"/>
              <a:t>十进制整数；</a:t>
            </a:r>
            <a:r>
              <a:rPr lang="zh-CN" altLang="en-US" sz="1800" dirty="0">
                <a:solidFill>
                  <a:srgbClr val="006600"/>
                </a:solidFill>
              </a:rPr>
              <a:t>（</a:t>
            </a:r>
            <a:r>
              <a:rPr lang="en-US" altLang="zh-CN" sz="1800" dirty="0" err="1">
                <a:solidFill>
                  <a:srgbClr val="C00000"/>
                </a:solidFill>
              </a:rPr>
              <a:t>hd,d</a:t>
            </a:r>
            <a:r>
              <a:rPr lang="en-US" altLang="zh-CN" sz="1800" dirty="0">
                <a:solidFill>
                  <a:srgbClr val="C00000"/>
                </a:solidFill>
              </a:rPr>
              <a:t>, </a:t>
            </a:r>
            <a:r>
              <a:rPr lang="en-US" altLang="zh-CN" sz="1800" dirty="0" err="1">
                <a:solidFill>
                  <a:srgbClr val="C00000"/>
                </a:solidFill>
              </a:rPr>
              <a:t>ld,lld</a:t>
            </a:r>
            <a:r>
              <a:rPr lang="zh-CN" altLang="en-US" sz="1800" dirty="0">
                <a:solidFill>
                  <a:srgbClr val="006600"/>
                </a:solidFill>
              </a:rPr>
              <a:t>）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u </a:t>
            </a:r>
            <a:r>
              <a:rPr lang="zh-CN" altLang="en-US" sz="1800" dirty="0"/>
              <a:t>：读无符号</a:t>
            </a:r>
            <a:r>
              <a:rPr lang="en-US" altLang="zh-CN" sz="1800" dirty="0"/>
              <a:t>(int)</a:t>
            </a:r>
            <a:r>
              <a:rPr lang="zh-CN" altLang="en-US" sz="1800" dirty="0"/>
              <a:t>十进制整数；</a:t>
            </a:r>
            <a:r>
              <a:rPr lang="zh-CN" altLang="en-US" sz="1800" dirty="0">
                <a:solidFill>
                  <a:srgbClr val="006600"/>
                </a:solidFill>
              </a:rPr>
              <a:t>（</a:t>
            </a:r>
            <a:r>
              <a:rPr lang="en-US" altLang="zh-CN" sz="1800" dirty="0" err="1">
                <a:solidFill>
                  <a:srgbClr val="C00000"/>
                </a:solidFill>
              </a:rPr>
              <a:t>hu,u</a:t>
            </a:r>
            <a:r>
              <a:rPr lang="en-US" altLang="zh-CN" sz="1800" dirty="0">
                <a:solidFill>
                  <a:srgbClr val="C00000"/>
                </a:solidFill>
              </a:rPr>
              <a:t>, </a:t>
            </a:r>
            <a:r>
              <a:rPr lang="en-US" altLang="zh-CN" sz="1800" dirty="0" err="1">
                <a:solidFill>
                  <a:srgbClr val="C00000"/>
                </a:solidFill>
              </a:rPr>
              <a:t>lu,llu</a:t>
            </a:r>
            <a:r>
              <a:rPr lang="zh-CN" altLang="en-US" sz="1800" dirty="0">
                <a:solidFill>
                  <a:srgbClr val="006600"/>
                </a:solidFill>
              </a:rPr>
              <a:t>）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o </a:t>
            </a:r>
            <a:r>
              <a:rPr lang="zh-CN" altLang="en-US" sz="1800" dirty="0"/>
              <a:t>读八进制数； </a:t>
            </a:r>
            <a:r>
              <a:rPr lang="zh-CN" altLang="en-US" sz="1800" dirty="0">
                <a:solidFill>
                  <a:srgbClr val="006600"/>
                </a:solidFill>
              </a:rPr>
              <a:t>（</a:t>
            </a:r>
            <a:r>
              <a:rPr lang="en-US" altLang="zh-CN" sz="1800" b="1" dirty="0" err="1">
                <a:solidFill>
                  <a:srgbClr val="C00000"/>
                </a:solidFill>
              </a:rPr>
              <a:t>ho,o</a:t>
            </a:r>
            <a:r>
              <a:rPr lang="en-US" altLang="zh-CN" sz="1800" b="1" dirty="0">
                <a:solidFill>
                  <a:srgbClr val="C00000"/>
                </a:solidFill>
              </a:rPr>
              <a:t>, </a:t>
            </a:r>
            <a:r>
              <a:rPr lang="en-US" altLang="zh-CN" sz="1800" b="1" dirty="0" err="1">
                <a:solidFill>
                  <a:srgbClr val="C00000"/>
                </a:solidFill>
              </a:rPr>
              <a:t>lo,llo</a:t>
            </a:r>
            <a:r>
              <a:rPr lang="zh-CN" altLang="en-US" sz="1800" dirty="0">
                <a:solidFill>
                  <a:srgbClr val="006600"/>
                </a:solidFill>
              </a:rPr>
              <a:t>）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x</a:t>
            </a:r>
            <a:r>
              <a:rPr lang="zh-CN" altLang="en-US" sz="1800" dirty="0"/>
              <a:t>，</a:t>
            </a:r>
            <a:r>
              <a:rPr lang="en-US" altLang="zh-CN" sz="1800" dirty="0"/>
              <a:t> X </a:t>
            </a:r>
            <a:r>
              <a:rPr lang="zh-CN" altLang="en-US" sz="1800" dirty="0"/>
              <a:t>：读十六进制数 （输入时不区分</a:t>
            </a:r>
            <a:r>
              <a:rPr lang="en-US" altLang="zh-CN" sz="1800" dirty="0"/>
              <a:t>A~F</a:t>
            </a:r>
            <a:r>
              <a:rPr lang="zh-CN" altLang="en-US" sz="1800" dirty="0"/>
              <a:t>的大小写）；</a:t>
            </a:r>
            <a:r>
              <a:rPr lang="zh-CN" altLang="en-US" sz="1800" dirty="0">
                <a:solidFill>
                  <a:srgbClr val="006600"/>
                </a:solidFill>
              </a:rPr>
              <a:t>（</a:t>
            </a:r>
            <a:r>
              <a:rPr lang="en-US" altLang="zh-CN" sz="1800" b="1" dirty="0" err="1">
                <a:solidFill>
                  <a:srgbClr val="C00000"/>
                </a:solidFill>
              </a:rPr>
              <a:t>hx,x</a:t>
            </a:r>
            <a:r>
              <a:rPr lang="en-US" altLang="zh-CN" sz="1800" b="1" dirty="0">
                <a:solidFill>
                  <a:srgbClr val="C00000"/>
                </a:solidFill>
              </a:rPr>
              <a:t>, </a:t>
            </a:r>
            <a:r>
              <a:rPr lang="en-US" altLang="zh-CN" sz="1800" b="1" dirty="0" err="1">
                <a:solidFill>
                  <a:srgbClr val="C00000"/>
                </a:solidFill>
              </a:rPr>
              <a:t>lx,llx</a:t>
            </a:r>
            <a:r>
              <a:rPr lang="zh-CN" altLang="en-US" sz="1800" dirty="0">
                <a:solidFill>
                  <a:srgbClr val="006600"/>
                </a:solidFill>
              </a:rPr>
              <a:t>）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endParaRPr lang="en-US" altLang="zh-CN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注</a:t>
            </a:r>
            <a:r>
              <a:rPr lang="zh-CN" altLang="en-US" sz="2000" dirty="0" smtClean="0"/>
              <a:t>：输入整数时</a:t>
            </a:r>
            <a:endParaRPr lang="en-US" altLang="zh-CN" sz="20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/>
              <a:t>利用</a:t>
            </a:r>
            <a:r>
              <a:rPr lang="en-US" altLang="zh-CN" sz="1800" dirty="0"/>
              <a:t>d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i</a:t>
            </a:r>
            <a:r>
              <a:rPr lang="zh-CN" altLang="en-US" sz="1800" dirty="0"/>
              <a:t>、</a:t>
            </a:r>
            <a:r>
              <a:rPr lang="en-US" altLang="zh-CN" sz="1800" dirty="0"/>
              <a:t>u</a:t>
            </a:r>
            <a:r>
              <a:rPr lang="zh-CN" altLang="en-US" sz="1800" dirty="0"/>
              <a:t>输入</a:t>
            </a:r>
            <a:r>
              <a:rPr lang="zh-CN" altLang="en-US" sz="1800" dirty="0" smtClean="0"/>
              <a:t>十进制整数</a:t>
            </a:r>
            <a:r>
              <a:rPr lang="zh-CN" altLang="en-US" sz="1800" dirty="0"/>
              <a:t>； </a:t>
            </a:r>
            <a:endParaRPr lang="en-US" altLang="zh-CN" sz="1800" dirty="0" smtClean="0"/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 smtClean="0">
                <a:solidFill>
                  <a:srgbClr val="7030A0"/>
                </a:solidFill>
              </a:rPr>
              <a:t>将</a:t>
            </a:r>
            <a:r>
              <a:rPr lang="zh-CN" altLang="en-US" sz="1600" dirty="0">
                <a:solidFill>
                  <a:srgbClr val="7030A0"/>
                </a:solidFill>
              </a:rPr>
              <a:t>十进制数转换成机器数存储；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/>
              <a:t>利用</a:t>
            </a:r>
            <a:r>
              <a:rPr lang="en-US" altLang="zh-CN" sz="1800" dirty="0"/>
              <a:t>o</a:t>
            </a:r>
            <a:r>
              <a:rPr lang="zh-CN" altLang="en-US" sz="1800" dirty="0"/>
              <a:t>、</a:t>
            </a:r>
            <a:r>
              <a:rPr lang="en-US" altLang="zh-CN" sz="1800" dirty="0" smtClean="0"/>
              <a:t>x</a:t>
            </a:r>
            <a:r>
              <a:rPr lang="zh-CN" altLang="en-US" sz="1800" dirty="0" smtClean="0"/>
              <a:t>直接输入整数的机器</a:t>
            </a:r>
            <a:r>
              <a:rPr lang="zh-CN" altLang="en-US" sz="1800" dirty="0"/>
              <a:t>数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>
                <a:solidFill>
                  <a:srgbClr val="7030A0"/>
                </a:solidFill>
              </a:rPr>
              <a:t>直接</a:t>
            </a:r>
            <a:r>
              <a:rPr lang="zh-CN" altLang="en-US" sz="1800" dirty="0">
                <a:solidFill>
                  <a:srgbClr val="7030A0"/>
                </a:solidFill>
              </a:rPr>
              <a:t>将输入的数据视为机器数存储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3393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语言输入输出函数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l"/>
            </a:pPr>
            <a:r>
              <a:rPr lang="en-US" altLang="zh-CN" dirty="0" smtClean="0"/>
              <a:t>C</a:t>
            </a:r>
            <a:r>
              <a:rPr lang="zh-CN" altLang="en-US" dirty="0" smtClean="0"/>
              <a:t>语言</a:t>
            </a:r>
            <a:r>
              <a:rPr lang="zh-CN" altLang="en-US" dirty="0"/>
              <a:t>中通常使用以下函数进行输入输出</a:t>
            </a:r>
            <a:endParaRPr lang="en-US" altLang="zh-CN" dirty="0"/>
          </a:p>
          <a:p>
            <a:pPr marL="971550" lvl="1">
              <a:spcBef>
                <a:spcPts val="1800"/>
              </a:spcBef>
            </a:pPr>
            <a:r>
              <a:rPr lang="zh-CN" altLang="en-US" dirty="0"/>
              <a:t>输入输出字符：</a:t>
            </a:r>
            <a:r>
              <a:rPr lang="en-US" altLang="zh-CN" dirty="0" err="1"/>
              <a:t>getchar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 smtClean="0"/>
              <a:t>getche</a:t>
            </a:r>
            <a:r>
              <a:rPr lang="en-US" altLang="zh-CN" dirty="0" smtClean="0"/>
              <a:t>()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getch</a:t>
            </a:r>
            <a:r>
              <a:rPr lang="en-US" altLang="zh-CN" dirty="0"/>
              <a:t>() </a:t>
            </a:r>
            <a:r>
              <a:rPr lang="zh-CN" altLang="en-US" dirty="0" smtClean="0"/>
              <a:t>，</a:t>
            </a:r>
            <a:r>
              <a:rPr lang="en-US" altLang="zh-CN" dirty="0" err="1"/>
              <a:t>kbhit</a:t>
            </a:r>
            <a:r>
              <a:rPr lang="en-US" altLang="zh-CN" dirty="0"/>
              <a:t>(), </a:t>
            </a:r>
            <a:r>
              <a:rPr lang="en-US" altLang="zh-CN" dirty="0" err="1" smtClean="0"/>
              <a:t>putchar</a:t>
            </a:r>
            <a:r>
              <a:rPr lang="en-US" altLang="zh-CN" dirty="0"/>
              <a:t>()</a:t>
            </a:r>
          </a:p>
          <a:p>
            <a:pPr marL="971550" lvl="1">
              <a:spcBef>
                <a:spcPts val="1800"/>
              </a:spcBef>
            </a:pPr>
            <a:r>
              <a:rPr lang="zh-CN" altLang="en-US" dirty="0"/>
              <a:t>输入输出字符串：</a:t>
            </a:r>
            <a:r>
              <a:rPr lang="en-US" altLang="zh-CN" dirty="0"/>
              <a:t>gets()</a:t>
            </a:r>
            <a:r>
              <a:rPr lang="zh-CN" altLang="en-US" dirty="0"/>
              <a:t>，</a:t>
            </a:r>
            <a:r>
              <a:rPr lang="en-US" altLang="zh-CN" dirty="0"/>
              <a:t>puts()</a:t>
            </a:r>
          </a:p>
          <a:p>
            <a:pPr marL="971550" lvl="1">
              <a:spcBef>
                <a:spcPts val="1800"/>
              </a:spcBef>
            </a:pPr>
            <a:r>
              <a:rPr lang="zh-CN" altLang="en-US" dirty="0"/>
              <a:t>格式输出： </a:t>
            </a:r>
            <a:r>
              <a:rPr lang="en-US" altLang="zh-CN" dirty="0" err="1"/>
              <a:t>printf</a:t>
            </a:r>
            <a:r>
              <a:rPr lang="en-US" altLang="zh-CN" dirty="0"/>
              <a:t>()</a:t>
            </a:r>
            <a:r>
              <a:rPr lang="zh-CN" altLang="en-US" dirty="0"/>
              <a:t>实现格式输出</a:t>
            </a:r>
            <a:endParaRPr lang="en-US" altLang="zh-CN" dirty="0"/>
          </a:p>
          <a:p>
            <a:pPr marL="971550" lvl="1">
              <a:spcBef>
                <a:spcPts val="1800"/>
              </a:spcBef>
            </a:pPr>
            <a:r>
              <a:rPr lang="zh-CN" altLang="en-US" dirty="0"/>
              <a:t>格式输入：</a:t>
            </a:r>
            <a:r>
              <a:rPr lang="en-US" altLang="zh-CN" dirty="0" err="1"/>
              <a:t>scanf</a:t>
            </a:r>
            <a:r>
              <a:rPr lang="en-US" altLang="zh-CN" dirty="0"/>
              <a:t>()</a:t>
            </a:r>
            <a:r>
              <a:rPr lang="zh-CN" altLang="en-US" dirty="0"/>
              <a:t>实现格式输入</a:t>
            </a:r>
          </a:p>
          <a:p>
            <a:pPr marL="971550" lvl="1">
              <a:spcBef>
                <a:spcPts val="180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768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格式输入函数</a:t>
            </a:r>
            <a:r>
              <a:rPr lang="en-US" altLang="zh-CN" dirty="0" err="1"/>
              <a:t>scanf</a:t>
            </a:r>
            <a:r>
              <a:rPr lang="en-US" altLang="zh-CN" dirty="0"/>
              <a:t>()</a:t>
            </a:r>
            <a:r>
              <a:rPr lang="zh-CN" altLang="en-US" dirty="0"/>
              <a:t>例</a:t>
            </a:r>
            <a:r>
              <a:rPr lang="en-US" altLang="zh-CN" dirty="0"/>
              <a:t>--</a:t>
            </a:r>
            <a:r>
              <a:rPr lang="zh-CN" altLang="en-US" dirty="0"/>
              <a:t>读取</a:t>
            </a:r>
            <a:r>
              <a:rPr lang="zh-CN" altLang="en-US" dirty="0">
                <a:solidFill>
                  <a:srgbClr val="7030A0"/>
                </a:solidFill>
              </a:rPr>
              <a:t>字符</a:t>
            </a:r>
            <a:r>
              <a:rPr lang="en-US" altLang="zh-CN" dirty="0">
                <a:solidFill>
                  <a:srgbClr val="7030A0"/>
                </a:solidFill>
              </a:rPr>
              <a:t>%c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993747"/>
            <a:ext cx="8089900" cy="5345112"/>
          </a:xfrm>
        </p:spPr>
        <p:txBody>
          <a:bodyPr/>
          <a:lstStyle/>
          <a:p>
            <a:pPr lvl="1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#</a:t>
            </a:r>
            <a:r>
              <a:rPr lang="en-US" altLang="zh-CN" sz="1600" dirty="0" smtClean="0">
                <a:solidFill>
                  <a:srgbClr val="080808"/>
                </a:solidFill>
              </a:rPr>
              <a:t>include&lt;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stdio.h</a:t>
            </a:r>
            <a:r>
              <a:rPr lang="en-US" altLang="zh-CN" sz="1600" dirty="0" smtClean="0">
                <a:solidFill>
                  <a:srgbClr val="080808"/>
                </a:solidFill>
              </a:rPr>
              <a:t>&gt;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1600" dirty="0" err="1" smtClean="0">
                <a:solidFill>
                  <a:srgbClr val="080808"/>
                </a:solidFill>
              </a:rPr>
              <a:t>int</a:t>
            </a:r>
            <a:r>
              <a:rPr lang="en-US" altLang="zh-CN" sz="1600" dirty="0" smtClean="0">
                <a:solidFill>
                  <a:srgbClr val="080808"/>
                </a:solidFill>
              </a:rPr>
              <a:t> </a:t>
            </a:r>
            <a:r>
              <a:rPr lang="en-US" altLang="zh-CN" sz="1600" dirty="0">
                <a:solidFill>
                  <a:srgbClr val="080808"/>
                </a:solidFill>
              </a:rPr>
              <a:t>main</a:t>
            </a:r>
            <a:r>
              <a:rPr lang="en-US" altLang="zh-CN" sz="1600" dirty="0" smtClean="0">
                <a:solidFill>
                  <a:srgbClr val="080808"/>
                </a:solidFill>
              </a:rPr>
              <a:t>()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{</a:t>
            </a:r>
            <a:r>
              <a:rPr lang="en-US" altLang="zh-CN" sz="1600" dirty="0">
                <a:solidFill>
                  <a:srgbClr val="080808"/>
                </a:solidFill>
              </a:rPr>
              <a:t/>
            </a:r>
            <a:br>
              <a:rPr lang="en-US" altLang="zh-CN" sz="1600" dirty="0">
                <a:solidFill>
                  <a:srgbClr val="080808"/>
                </a:solidFill>
              </a:rPr>
            </a:br>
            <a:r>
              <a:rPr lang="en-US" altLang="zh-CN" sz="1600" dirty="0" smtClean="0">
                <a:solidFill>
                  <a:srgbClr val="080808"/>
                </a:solidFill>
              </a:rPr>
              <a:t> </a:t>
            </a:r>
            <a:r>
              <a:rPr lang="en-US" altLang="zh-CN" sz="1600" dirty="0">
                <a:solidFill>
                  <a:srgbClr val="080808"/>
                </a:solidFill>
              </a:rPr>
              <a:t>char  </a:t>
            </a:r>
            <a:r>
              <a:rPr lang="en-US" altLang="zh-CN" sz="1600" dirty="0" smtClean="0">
                <a:solidFill>
                  <a:srgbClr val="080808"/>
                </a:solidFill>
              </a:rPr>
              <a:t>c1,c2,c3;</a:t>
            </a:r>
            <a:r>
              <a:rPr lang="en-US" altLang="zh-CN" sz="1600" dirty="0">
                <a:solidFill>
                  <a:srgbClr val="080808"/>
                </a:solidFill>
              </a:rPr>
              <a:t/>
            </a:r>
            <a:br>
              <a:rPr lang="en-US" altLang="zh-CN" sz="1600" dirty="0">
                <a:solidFill>
                  <a:srgbClr val="080808"/>
                </a:solidFill>
              </a:rPr>
            </a:br>
            <a:r>
              <a:rPr lang="en-US" altLang="zh-CN" sz="1600" dirty="0" smtClean="0">
                <a:solidFill>
                  <a:srgbClr val="080808"/>
                </a:solidFill>
              </a:rPr>
              <a:t>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scanf</a:t>
            </a:r>
            <a:r>
              <a:rPr lang="en-US" altLang="zh-CN" sz="1600" dirty="0">
                <a:solidFill>
                  <a:srgbClr val="080808"/>
                </a:solidFill>
              </a:rPr>
              <a:t>(“%</a:t>
            </a:r>
            <a:r>
              <a:rPr lang="en-US" altLang="zh-CN" sz="1600" dirty="0" smtClean="0">
                <a:solidFill>
                  <a:srgbClr val="080808"/>
                </a:solidFill>
              </a:rPr>
              <a:t>c%c%c”,</a:t>
            </a:r>
            <a:r>
              <a:rPr lang="en-US" altLang="zh-CN" sz="1600" dirty="0" smtClean="0">
                <a:solidFill>
                  <a:srgbClr val="030DCD"/>
                </a:solidFill>
              </a:rPr>
              <a:t>&amp;c1,&amp;c2,&amp;c3</a:t>
            </a:r>
            <a:r>
              <a:rPr lang="en-US" altLang="zh-CN" sz="1600" dirty="0" smtClean="0">
                <a:solidFill>
                  <a:srgbClr val="080808"/>
                </a:solidFill>
              </a:rPr>
              <a:t>);    </a:t>
            </a:r>
            <a:r>
              <a:rPr lang="en-US" altLang="zh-CN" sz="1600" dirty="0" smtClean="0">
                <a:solidFill>
                  <a:srgbClr val="7030A0"/>
                </a:solidFill>
              </a:rPr>
              <a:t>//</a:t>
            </a:r>
            <a:r>
              <a:rPr lang="zh-CN" altLang="en-US" sz="1600" dirty="0" smtClean="0">
                <a:solidFill>
                  <a:srgbClr val="7030A0"/>
                </a:solidFill>
              </a:rPr>
              <a:t>可以</a:t>
            </a:r>
            <a:r>
              <a:rPr lang="zh-CN" altLang="en-US" sz="1600" dirty="0">
                <a:solidFill>
                  <a:srgbClr val="7030A0"/>
                </a:solidFill>
              </a:rPr>
              <a:t>输入：</a:t>
            </a:r>
            <a:r>
              <a:rPr lang="en-US" altLang="zh-CN" sz="1600" dirty="0">
                <a:solidFill>
                  <a:srgbClr val="7030A0"/>
                </a:solidFill>
              </a:rPr>
              <a:t>a, 6, \, % </a:t>
            </a:r>
            <a:r>
              <a:rPr lang="zh-CN" altLang="en-US" sz="1600" dirty="0">
                <a:solidFill>
                  <a:srgbClr val="7030A0"/>
                </a:solidFill>
              </a:rPr>
              <a:t>及空格任何字符等；</a:t>
            </a:r>
            <a:r>
              <a:rPr lang="en-US" altLang="zh-CN" sz="1600" dirty="0">
                <a:solidFill>
                  <a:srgbClr val="7030A0"/>
                </a:solidFill>
              </a:rPr>
              <a:t/>
            </a:r>
            <a:br>
              <a:rPr lang="en-US" altLang="zh-CN" sz="1600" dirty="0">
                <a:solidFill>
                  <a:srgbClr val="7030A0"/>
                </a:solidFill>
              </a:rPr>
            </a:b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printf</a:t>
            </a:r>
            <a:r>
              <a:rPr lang="en-US" altLang="zh-CN" sz="1600" dirty="0" smtClean="0">
                <a:solidFill>
                  <a:srgbClr val="080808"/>
                </a:solidFill>
              </a:rPr>
              <a:t>(“c1=%c,c2=%c, c3=%c\n</a:t>
            </a:r>
            <a:r>
              <a:rPr lang="en-US" altLang="zh-CN" sz="1600" dirty="0">
                <a:solidFill>
                  <a:srgbClr val="080808"/>
                </a:solidFill>
              </a:rPr>
              <a:t>”,</a:t>
            </a:r>
            <a:r>
              <a:rPr lang="en-US" altLang="zh-CN" sz="1600" dirty="0" smtClean="0">
                <a:solidFill>
                  <a:srgbClr val="080808"/>
                </a:solidFill>
              </a:rPr>
              <a:t>c1,c2,c3);  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       </a:t>
            </a:r>
            <a:r>
              <a:rPr lang="en-US" altLang="zh-CN" sz="1600" dirty="0">
                <a:solidFill>
                  <a:srgbClr val="080808"/>
                </a:solidFill>
              </a:rPr>
              <a:t>return 0</a:t>
            </a:r>
            <a:r>
              <a:rPr lang="zh-CN" altLang="en-US" sz="1600" dirty="0" smtClean="0">
                <a:solidFill>
                  <a:srgbClr val="080808"/>
                </a:solidFill>
              </a:rPr>
              <a:t>；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zh-CN" altLang="en-US" sz="2000" b="1" dirty="0" smtClean="0">
                <a:solidFill>
                  <a:srgbClr val="C00000"/>
                </a:solidFill>
              </a:rPr>
              <a:t>注：</a:t>
            </a:r>
            <a:endParaRPr kumimoji="1" lang="en-US" altLang="zh-CN" sz="2000" b="1" dirty="0" smtClean="0">
              <a:solidFill>
                <a:srgbClr val="C00000"/>
              </a:solidFill>
            </a:endParaRPr>
          </a:p>
          <a:p>
            <a:pPr marL="971550" lvl="1">
              <a:lnSpc>
                <a:spcPct val="100000"/>
              </a:lnSpc>
            </a:pPr>
            <a:r>
              <a:rPr kumimoji="1" lang="en-US" altLang="zh-CN" sz="1600" b="1" dirty="0" err="1" smtClean="0">
                <a:solidFill>
                  <a:srgbClr val="C00000"/>
                </a:solidFill>
              </a:rPr>
              <a:t>scanf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函数中的“格式控制”</a:t>
            </a:r>
            <a:r>
              <a:rPr kumimoji="1" lang="zh-CN" altLang="en-US" sz="1600" b="1" dirty="0" smtClean="0">
                <a:solidFill>
                  <a:srgbClr val="C00000"/>
                </a:solidFill>
              </a:rPr>
              <a:t>后面的</a:t>
            </a:r>
            <a:r>
              <a:rPr kumimoji="1" lang="zh-CN" altLang="en-US" sz="1600" b="1" dirty="0" smtClean="0">
                <a:solidFill>
                  <a:srgbClr val="7030A0"/>
                </a:solidFill>
              </a:rPr>
              <a:t>地址列表</a:t>
            </a:r>
            <a:r>
              <a:rPr kumimoji="1" lang="zh-CN" altLang="en-US" sz="1600" b="1" dirty="0" smtClean="0">
                <a:solidFill>
                  <a:srgbClr val="C00000"/>
                </a:solidFill>
              </a:rPr>
              <a:t>中应当是</a:t>
            </a:r>
            <a:r>
              <a:rPr kumimoji="1" lang="zh-CN" altLang="en-US" sz="1600" b="1" dirty="0" smtClean="0">
                <a:solidFill>
                  <a:srgbClr val="030DCD"/>
                </a:solidFill>
              </a:rPr>
              <a:t>变量的地址</a:t>
            </a:r>
            <a:r>
              <a:rPr kumimoji="1" lang="zh-CN" altLang="en-US" sz="1600" dirty="0">
                <a:solidFill>
                  <a:srgbClr val="080808"/>
                </a:solidFill>
              </a:rPr>
              <a:t>；</a:t>
            </a:r>
            <a:endParaRPr kumimoji="1" lang="en-US" altLang="zh-CN" sz="1600" dirty="0" smtClean="0">
              <a:solidFill>
                <a:srgbClr val="080808"/>
              </a:solidFill>
            </a:endParaRPr>
          </a:p>
          <a:p>
            <a:pPr marL="971550" lvl="1">
              <a:lnSpc>
                <a:spcPct val="10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如果以格式</a:t>
            </a:r>
            <a:r>
              <a:rPr lang="en-US" altLang="zh-CN" sz="1600" b="1" dirty="0">
                <a:solidFill>
                  <a:srgbClr val="7030A0"/>
                </a:solidFill>
              </a:rPr>
              <a:t>“%</a:t>
            </a:r>
            <a:r>
              <a:rPr lang="en-US" altLang="zh-CN" sz="1600" b="1" dirty="0" err="1">
                <a:solidFill>
                  <a:srgbClr val="7030A0"/>
                </a:solidFill>
              </a:rPr>
              <a:t>c%c%c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”连续输入多个字符，需要将字符连续输入，中间不能利用其它字符分割，否则，将你所希望的分隔符也作为输入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>
              <a:lnSpc>
                <a:spcPct val="100000"/>
              </a:lnSpc>
            </a:pPr>
            <a:r>
              <a:rPr lang="en-US" altLang="zh-CN" sz="1400" dirty="0" err="1">
                <a:solidFill>
                  <a:srgbClr val="080808"/>
                </a:solidFill>
              </a:rPr>
              <a:t>scanf</a:t>
            </a:r>
            <a:r>
              <a:rPr lang="en-US" altLang="zh-CN" sz="1400" dirty="0">
                <a:solidFill>
                  <a:srgbClr val="080808"/>
                </a:solidFill>
              </a:rPr>
              <a:t>(“%c%c%c”,</a:t>
            </a:r>
            <a:r>
              <a:rPr lang="en-US" altLang="zh-CN" sz="1400" dirty="0">
                <a:solidFill>
                  <a:srgbClr val="030DCD"/>
                </a:solidFill>
              </a:rPr>
              <a:t>&amp;c1,&amp;c2,&amp;c3</a:t>
            </a:r>
            <a:r>
              <a:rPr lang="en-US" altLang="zh-CN" sz="1400" dirty="0">
                <a:solidFill>
                  <a:srgbClr val="080808"/>
                </a:solidFill>
              </a:rPr>
              <a:t>);  </a:t>
            </a:r>
            <a:r>
              <a:rPr lang="en-US" altLang="zh-CN" sz="1400" dirty="0" smtClean="0">
                <a:solidFill>
                  <a:srgbClr val="080808"/>
                </a:solidFill>
              </a:rPr>
              <a:t>//</a:t>
            </a:r>
            <a:r>
              <a:rPr lang="zh-CN" altLang="en-US" sz="1400" dirty="0" smtClean="0">
                <a:solidFill>
                  <a:srgbClr val="080808"/>
                </a:solidFill>
              </a:rPr>
              <a:t>正确输入</a:t>
            </a:r>
            <a:r>
              <a:rPr lang="zh-CN" altLang="en-US" sz="1400" dirty="0">
                <a:solidFill>
                  <a:srgbClr val="080808"/>
                </a:solidFill>
              </a:rPr>
              <a:t>：</a:t>
            </a:r>
            <a:r>
              <a:rPr lang="en-US" altLang="zh-CN" sz="1400" dirty="0" err="1" smtClean="0">
                <a:solidFill>
                  <a:srgbClr val="080808"/>
                </a:solidFill>
              </a:rPr>
              <a:t>abc</a:t>
            </a:r>
            <a:r>
              <a:rPr lang="zh-CN" altLang="en-US" sz="1400" dirty="0" smtClean="0">
                <a:solidFill>
                  <a:srgbClr val="080808"/>
                </a:solidFill>
              </a:rPr>
              <a:t>；错误输入：</a:t>
            </a:r>
            <a:r>
              <a:rPr lang="en-US" altLang="zh-CN" sz="1400" dirty="0" smtClean="0">
                <a:solidFill>
                  <a:srgbClr val="080808"/>
                </a:solidFill>
              </a:rPr>
              <a:t>a </a:t>
            </a:r>
            <a:r>
              <a:rPr lang="en-US" altLang="zh-CN" sz="1400" dirty="0" err="1" smtClean="0">
                <a:solidFill>
                  <a:srgbClr val="080808"/>
                </a:solidFill>
              </a:rPr>
              <a:t>b,c</a:t>
            </a:r>
            <a:endParaRPr lang="en-US" altLang="zh-CN" sz="1400" dirty="0" smtClean="0">
              <a:solidFill>
                <a:srgbClr val="080808"/>
              </a:solidFill>
            </a:endParaRPr>
          </a:p>
          <a:p>
            <a:pPr marL="1200150" lvl="2">
              <a:lnSpc>
                <a:spcPct val="100000"/>
              </a:lnSpc>
            </a:pP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sz="1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%c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只接收一个字符作为输入，不需要显式将多个字符分割；</a:t>
            </a:r>
            <a:endParaRPr lang="en-US" altLang="zh-CN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>
              <a:lnSpc>
                <a:spcPct val="100000"/>
              </a:lnSpc>
            </a:pPr>
            <a:r>
              <a:rPr lang="zh-CN" altLang="en-US" sz="1400" dirty="0">
                <a:solidFill>
                  <a:srgbClr val="080808"/>
                </a:solidFill>
              </a:rPr>
              <a:t>对于上例如果</a:t>
            </a:r>
            <a:r>
              <a:rPr lang="zh-CN" altLang="en-US" sz="1400" dirty="0" smtClean="0">
                <a:solidFill>
                  <a:srgbClr val="080808"/>
                </a:solidFill>
              </a:rPr>
              <a:t>输入</a:t>
            </a:r>
            <a:r>
              <a:rPr lang="en-US" altLang="zh-CN" sz="1400" dirty="0">
                <a:solidFill>
                  <a:srgbClr val="080808"/>
                </a:solidFill>
              </a:rPr>
              <a:t>a </a:t>
            </a:r>
            <a:r>
              <a:rPr lang="en-US" altLang="zh-CN" sz="1400" dirty="0" err="1" smtClean="0">
                <a:solidFill>
                  <a:srgbClr val="080808"/>
                </a:solidFill>
              </a:rPr>
              <a:t>b,c</a:t>
            </a:r>
            <a:r>
              <a:rPr lang="zh-CN" altLang="en-US" sz="1400" dirty="0" smtClean="0">
                <a:solidFill>
                  <a:srgbClr val="080808"/>
                </a:solidFill>
              </a:rPr>
              <a:t>，则变量</a:t>
            </a:r>
            <a:r>
              <a:rPr lang="en-US" altLang="zh-CN" sz="1400" dirty="0" smtClean="0">
                <a:solidFill>
                  <a:srgbClr val="080808"/>
                </a:solidFill>
              </a:rPr>
              <a:t>c1,c2,c3</a:t>
            </a:r>
            <a:r>
              <a:rPr lang="zh-CN" altLang="en-US" sz="1400" dirty="0" smtClean="0">
                <a:solidFill>
                  <a:srgbClr val="080808"/>
                </a:solidFill>
              </a:rPr>
              <a:t>的值分别为：</a:t>
            </a:r>
            <a:r>
              <a:rPr lang="zh-CN" altLang="en-US" sz="1400" dirty="0" smtClean="0">
                <a:solidFill>
                  <a:srgbClr val="7030A0"/>
                </a:solidFill>
              </a:rPr>
              <a:t>字符</a:t>
            </a:r>
            <a:r>
              <a:rPr lang="en-US" altLang="zh-CN" sz="1400" dirty="0" smtClean="0">
                <a:solidFill>
                  <a:srgbClr val="7030A0"/>
                </a:solidFill>
              </a:rPr>
              <a:t>a</a:t>
            </a:r>
            <a:r>
              <a:rPr lang="zh-CN" altLang="en-US" sz="1400" dirty="0" smtClean="0">
                <a:solidFill>
                  <a:srgbClr val="7030A0"/>
                </a:solidFill>
              </a:rPr>
              <a:t>，空格，字符</a:t>
            </a:r>
            <a:r>
              <a:rPr lang="en-US" altLang="zh-CN" sz="1400" dirty="0" smtClean="0">
                <a:solidFill>
                  <a:srgbClr val="7030A0"/>
                </a:solidFill>
              </a:rPr>
              <a:t>b</a:t>
            </a:r>
            <a:r>
              <a:rPr lang="zh-CN" altLang="en-US" sz="1400" dirty="0" smtClean="0">
                <a:solidFill>
                  <a:srgbClr val="7030A0"/>
                </a:solidFill>
              </a:rPr>
              <a:t>；</a:t>
            </a:r>
            <a:endParaRPr lang="en-US" altLang="zh-CN" sz="1400" dirty="0">
              <a:solidFill>
                <a:srgbClr val="7030A0"/>
              </a:solidFill>
            </a:endParaRPr>
          </a:p>
          <a:p>
            <a:pPr marL="971550" lvl="1">
              <a:lnSpc>
                <a:spcPct val="100000"/>
              </a:lnSpc>
            </a:pPr>
            <a:r>
              <a:rPr kumimoji="1" lang="zh-CN" altLang="en-US" sz="1600" dirty="0" smtClean="0">
                <a:solidFill>
                  <a:srgbClr val="080808"/>
                </a:solidFill>
              </a:rPr>
              <a:t>如果</a:t>
            </a:r>
            <a:r>
              <a:rPr kumimoji="1" lang="zh-CN" altLang="en-US" sz="1600" dirty="0">
                <a:solidFill>
                  <a:srgbClr val="080808"/>
                </a:solidFill>
              </a:rPr>
              <a:t>在“格式控制”字符串中除了格式说明以外还有其它字符， 则在输入数据时在对应位置应输入与这些字符相同的字符</a:t>
            </a:r>
            <a:r>
              <a:rPr kumimoji="1" lang="zh-CN" altLang="en-US" sz="1600" dirty="0" smtClean="0">
                <a:solidFill>
                  <a:srgbClr val="080808"/>
                </a:solidFill>
              </a:rPr>
              <a:t>；如：</a:t>
            </a:r>
            <a:endParaRPr kumimoji="1" lang="en-US" altLang="zh-CN" sz="1600" dirty="0" smtClean="0">
              <a:solidFill>
                <a:srgbClr val="080808"/>
              </a:solidFill>
            </a:endParaRPr>
          </a:p>
          <a:p>
            <a:pPr marL="1200150" lvl="2">
              <a:lnSpc>
                <a:spcPct val="100000"/>
              </a:lnSpc>
            </a:pPr>
            <a:r>
              <a:rPr lang="en-US" altLang="zh-CN" sz="1400" dirty="0" err="1">
                <a:solidFill>
                  <a:srgbClr val="7030A0"/>
                </a:solidFill>
              </a:rPr>
              <a:t>scanf</a:t>
            </a:r>
            <a:r>
              <a:rPr lang="en-US" altLang="zh-CN" sz="1400" dirty="0">
                <a:solidFill>
                  <a:srgbClr val="7030A0"/>
                </a:solidFill>
              </a:rPr>
              <a:t>(“%</a:t>
            </a:r>
            <a:r>
              <a:rPr lang="en-US" altLang="zh-CN" sz="1400" dirty="0" smtClean="0">
                <a:solidFill>
                  <a:srgbClr val="7030A0"/>
                </a:solidFill>
              </a:rPr>
              <a:t>c</a:t>
            </a:r>
            <a:r>
              <a:rPr lang="en-US" altLang="zh-CN" sz="1400" dirty="0">
                <a:solidFill>
                  <a:srgbClr val="7030A0"/>
                </a:solidFill>
              </a:rPr>
              <a:t>,</a:t>
            </a:r>
            <a:r>
              <a:rPr lang="en-US" altLang="zh-CN" sz="1400" dirty="0" smtClean="0">
                <a:solidFill>
                  <a:srgbClr val="7030A0"/>
                </a:solidFill>
              </a:rPr>
              <a:t>%c,%c</a:t>
            </a:r>
            <a:r>
              <a:rPr lang="en-US" altLang="zh-CN" sz="1400" dirty="0">
                <a:solidFill>
                  <a:srgbClr val="7030A0"/>
                </a:solidFill>
              </a:rPr>
              <a:t>”,&amp;c1,&amp;c2,&amp;c3</a:t>
            </a:r>
            <a:r>
              <a:rPr lang="en-US" altLang="zh-CN" sz="1400" dirty="0" smtClean="0">
                <a:solidFill>
                  <a:srgbClr val="7030A0"/>
                </a:solidFill>
              </a:rPr>
              <a:t>); //</a:t>
            </a:r>
            <a:r>
              <a:rPr lang="zh-CN" altLang="en-US" sz="1400" b="1" dirty="0" smtClean="0">
                <a:solidFill>
                  <a:srgbClr val="C00000"/>
                </a:solidFill>
              </a:rPr>
              <a:t>应该连同逗号一起输入：</a:t>
            </a:r>
            <a:r>
              <a:rPr lang="en-US" altLang="zh-CN" sz="1400" b="1" dirty="0" err="1" smtClean="0">
                <a:solidFill>
                  <a:srgbClr val="C00000"/>
                </a:solidFill>
              </a:rPr>
              <a:t>a,b,c</a:t>
            </a:r>
            <a:endParaRPr lang="en-US" altLang="zh-CN" sz="1400" b="1" dirty="0" smtClean="0">
              <a:solidFill>
                <a:srgbClr val="C00000"/>
              </a:solidFill>
            </a:endParaRPr>
          </a:p>
          <a:p>
            <a:pPr marL="1200150" lvl="2">
              <a:lnSpc>
                <a:spcPct val="100000"/>
              </a:lnSpc>
            </a:pP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格式控制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地址列表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格式控制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1400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不要随便</a:t>
            </a:r>
            <a:r>
              <a:rPr lang="zh-CN" altLang="en-US" sz="14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出现多余的字符</a:t>
            </a:r>
            <a:r>
              <a:rPr lang="zh-CN" altLang="en-US" sz="1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400" dirty="0" smtClean="0">
              <a:solidFill>
                <a:srgbClr val="7030A0"/>
              </a:solidFill>
            </a:endParaRPr>
          </a:p>
          <a:p>
            <a:pPr marL="971550" lvl="1">
              <a:lnSpc>
                <a:spcPct val="100000"/>
              </a:lnSpc>
            </a:pPr>
            <a:endParaRPr kumimoji="1" lang="en-US" altLang="zh-CN" sz="1800" dirty="0" smtClean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kumimoji="1" lang="zh-CN" altLang="en-US" sz="2000" dirty="0">
              <a:solidFill>
                <a:srgbClr val="080808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60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格式输入函数</a:t>
            </a:r>
            <a:r>
              <a:rPr lang="en-US" altLang="zh-CN" dirty="0" err="1"/>
              <a:t>scanf</a:t>
            </a:r>
            <a:r>
              <a:rPr lang="en-US" altLang="zh-CN" dirty="0"/>
              <a:t>()</a:t>
            </a:r>
            <a:r>
              <a:rPr lang="zh-CN" altLang="en-US" dirty="0"/>
              <a:t>例</a:t>
            </a:r>
            <a:r>
              <a:rPr lang="en-US" altLang="zh-CN" dirty="0" smtClean="0"/>
              <a:t>--</a:t>
            </a:r>
            <a:r>
              <a:rPr lang="zh-CN" altLang="en-US" dirty="0" smtClean="0"/>
              <a:t>读取</a:t>
            </a:r>
            <a:r>
              <a:rPr lang="zh-CN" altLang="en-US" dirty="0" smtClean="0">
                <a:solidFill>
                  <a:srgbClr val="7030A0"/>
                </a:solidFill>
              </a:rPr>
              <a:t>字符</a:t>
            </a:r>
            <a:r>
              <a:rPr lang="en-US" altLang="zh-CN" dirty="0" smtClean="0">
                <a:solidFill>
                  <a:srgbClr val="7030A0"/>
                </a:solidFill>
              </a:rPr>
              <a:t>%c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993747"/>
            <a:ext cx="8089900" cy="5345112"/>
          </a:xfrm>
        </p:spPr>
        <p:txBody>
          <a:bodyPr/>
          <a:lstStyle/>
          <a:p>
            <a:pPr lvl="1">
              <a:lnSpc>
                <a:spcPct val="100000"/>
              </a:lnSpc>
              <a:buNone/>
            </a:pPr>
            <a:r>
              <a:rPr lang="zh-CN" altLang="en-US" sz="1800" dirty="0" smtClean="0">
                <a:solidFill>
                  <a:srgbClr val="080808"/>
                </a:solidFill>
              </a:rPr>
              <a:t>常见的错误：</a:t>
            </a:r>
            <a:r>
              <a:rPr lang="en-US" altLang="zh-CN" sz="1800" dirty="0">
                <a:solidFill>
                  <a:srgbClr val="080808"/>
                </a:solidFill>
              </a:rPr>
              <a:t> </a:t>
            </a:r>
            <a:r>
              <a:rPr lang="zh-CN" altLang="en-US" sz="1800" dirty="0" smtClean="0">
                <a:solidFill>
                  <a:srgbClr val="080808"/>
                </a:solidFill>
              </a:rPr>
              <a:t>将 </a:t>
            </a:r>
            <a:r>
              <a:rPr lang="en-US" altLang="zh-CN" sz="1800" dirty="0" smtClean="0">
                <a:solidFill>
                  <a:srgbClr val="7030A0"/>
                </a:solidFill>
              </a:rPr>
              <a:t>&amp;</a:t>
            </a:r>
            <a:r>
              <a:rPr lang="en-US" altLang="zh-CN" sz="1800" dirty="0">
                <a:solidFill>
                  <a:srgbClr val="7030A0"/>
                </a:solidFill>
              </a:rPr>
              <a:t>c1,&amp;c2,&amp;</a:t>
            </a:r>
            <a:r>
              <a:rPr lang="en-US" altLang="zh-CN" sz="1800" dirty="0" smtClean="0">
                <a:solidFill>
                  <a:srgbClr val="7030A0"/>
                </a:solidFill>
              </a:rPr>
              <a:t>c3</a:t>
            </a:r>
            <a:r>
              <a:rPr lang="zh-CN" altLang="en-US" sz="1800" dirty="0" smtClean="0">
                <a:solidFill>
                  <a:srgbClr val="030DCD"/>
                </a:solidFill>
              </a:rPr>
              <a:t>写成</a:t>
            </a:r>
            <a:r>
              <a:rPr lang="en-US" altLang="zh-CN" sz="1800" dirty="0">
                <a:solidFill>
                  <a:srgbClr val="080808"/>
                </a:solidFill>
              </a:rPr>
              <a:t> </a:t>
            </a:r>
            <a:r>
              <a:rPr lang="en-US" altLang="zh-CN" sz="1800" dirty="0" smtClean="0">
                <a:solidFill>
                  <a:srgbClr val="080808"/>
                </a:solidFill>
              </a:rPr>
              <a:t> </a:t>
            </a:r>
            <a:r>
              <a:rPr lang="en-US" altLang="zh-CN" sz="1800" dirty="0" smtClean="0">
                <a:solidFill>
                  <a:srgbClr val="C00000"/>
                </a:solidFill>
              </a:rPr>
              <a:t>c1,c2,c3</a:t>
            </a:r>
          </a:p>
          <a:p>
            <a:pPr lvl="1">
              <a:lnSpc>
                <a:spcPct val="100000"/>
              </a:lnSpc>
              <a:buNone/>
            </a:pPr>
            <a:endParaRPr lang="en-US" altLang="zh-CN" sz="1800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 smtClean="0">
                <a:solidFill>
                  <a:srgbClr val="080808"/>
                </a:solidFill>
              </a:rPr>
              <a:t>#include&lt;</a:t>
            </a:r>
            <a:r>
              <a:rPr lang="en-US" altLang="zh-CN" sz="1800" dirty="0" err="1" smtClean="0">
                <a:solidFill>
                  <a:srgbClr val="080808"/>
                </a:solidFill>
              </a:rPr>
              <a:t>stdio.h</a:t>
            </a:r>
            <a:r>
              <a:rPr lang="en-US" altLang="zh-CN" sz="1800" dirty="0" smtClean="0">
                <a:solidFill>
                  <a:srgbClr val="080808"/>
                </a:solidFill>
              </a:rPr>
              <a:t>&gt;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 err="1" smtClean="0">
                <a:solidFill>
                  <a:srgbClr val="080808"/>
                </a:solidFill>
              </a:rPr>
              <a:t>int</a:t>
            </a:r>
            <a:r>
              <a:rPr lang="en-US" altLang="zh-CN" sz="1800" dirty="0" smtClean="0">
                <a:solidFill>
                  <a:srgbClr val="080808"/>
                </a:solidFill>
              </a:rPr>
              <a:t> </a:t>
            </a:r>
            <a:r>
              <a:rPr lang="en-US" altLang="zh-CN" sz="1800" dirty="0">
                <a:solidFill>
                  <a:srgbClr val="080808"/>
                </a:solidFill>
              </a:rPr>
              <a:t>main</a:t>
            </a:r>
            <a:r>
              <a:rPr lang="en-US" altLang="zh-CN" sz="1800" dirty="0" smtClean="0">
                <a:solidFill>
                  <a:srgbClr val="080808"/>
                </a:solidFill>
              </a:rPr>
              <a:t>()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 smtClean="0">
                <a:solidFill>
                  <a:srgbClr val="080808"/>
                </a:solidFill>
              </a:rPr>
              <a:t>{</a:t>
            </a:r>
            <a:r>
              <a:rPr lang="en-US" altLang="zh-CN" sz="1800" dirty="0">
                <a:solidFill>
                  <a:srgbClr val="080808"/>
                </a:solidFill>
              </a:rPr>
              <a:t/>
            </a:r>
            <a:br>
              <a:rPr lang="en-US" altLang="zh-CN" sz="1800" dirty="0">
                <a:solidFill>
                  <a:srgbClr val="080808"/>
                </a:solidFill>
              </a:rPr>
            </a:br>
            <a:r>
              <a:rPr lang="en-US" altLang="zh-CN" sz="1800" dirty="0" smtClean="0">
                <a:solidFill>
                  <a:srgbClr val="080808"/>
                </a:solidFill>
              </a:rPr>
              <a:t> </a:t>
            </a:r>
            <a:r>
              <a:rPr lang="en-US" altLang="zh-CN" sz="1800" dirty="0">
                <a:solidFill>
                  <a:srgbClr val="080808"/>
                </a:solidFill>
              </a:rPr>
              <a:t>char  </a:t>
            </a:r>
            <a:r>
              <a:rPr lang="en-US" altLang="zh-CN" sz="1800" dirty="0" smtClean="0">
                <a:solidFill>
                  <a:srgbClr val="080808"/>
                </a:solidFill>
              </a:rPr>
              <a:t>c1,c2,c3;</a:t>
            </a:r>
            <a:r>
              <a:rPr lang="en-US" altLang="zh-CN" sz="1800" dirty="0">
                <a:solidFill>
                  <a:srgbClr val="080808"/>
                </a:solidFill>
              </a:rPr>
              <a:t/>
            </a:r>
            <a:br>
              <a:rPr lang="en-US" altLang="zh-CN" sz="1800" dirty="0">
                <a:solidFill>
                  <a:srgbClr val="080808"/>
                </a:solidFill>
              </a:rPr>
            </a:br>
            <a:r>
              <a:rPr lang="en-US" altLang="zh-CN" sz="1800" dirty="0" smtClean="0">
                <a:solidFill>
                  <a:srgbClr val="080808"/>
                </a:solidFill>
              </a:rPr>
              <a:t> </a:t>
            </a:r>
            <a:r>
              <a:rPr lang="en-US" altLang="zh-CN" sz="1800" dirty="0" err="1" smtClean="0">
                <a:solidFill>
                  <a:srgbClr val="080808"/>
                </a:solidFill>
              </a:rPr>
              <a:t>scanf</a:t>
            </a:r>
            <a:r>
              <a:rPr lang="en-US" altLang="zh-CN" sz="1800" dirty="0">
                <a:solidFill>
                  <a:srgbClr val="080808"/>
                </a:solidFill>
              </a:rPr>
              <a:t>(“%</a:t>
            </a:r>
            <a:r>
              <a:rPr lang="en-US" altLang="zh-CN" sz="1800" dirty="0" smtClean="0">
                <a:solidFill>
                  <a:srgbClr val="080808"/>
                </a:solidFill>
              </a:rPr>
              <a:t>c%c%c”,</a:t>
            </a:r>
            <a:r>
              <a:rPr lang="en-US" altLang="zh-CN" sz="1800" dirty="0" smtClean="0">
                <a:solidFill>
                  <a:srgbClr val="030DCD"/>
                </a:solidFill>
              </a:rPr>
              <a:t>&amp;c1,&amp;c2,</a:t>
            </a:r>
            <a:r>
              <a:rPr lang="en-US" altLang="zh-CN" sz="1800" dirty="0" smtClean="0">
                <a:solidFill>
                  <a:srgbClr val="C00000"/>
                </a:solidFill>
              </a:rPr>
              <a:t>c3</a:t>
            </a:r>
            <a:r>
              <a:rPr lang="en-US" altLang="zh-CN" sz="1800" smtClean="0">
                <a:solidFill>
                  <a:srgbClr val="080808"/>
                </a:solidFill>
              </a:rPr>
              <a:t>);  //c3</a:t>
            </a:r>
            <a:r>
              <a:rPr lang="zh-CN" altLang="en-US" sz="1800" smtClean="0">
                <a:solidFill>
                  <a:srgbClr val="080808"/>
                </a:solidFill>
              </a:rPr>
              <a:t>错误</a:t>
            </a:r>
            <a:r>
              <a:rPr lang="en-US" altLang="zh-CN" sz="1800" dirty="0">
                <a:solidFill>
                  <a:srgbClr val="7030A0"/>
                </a:solidFill>
              </a:rPr>
              <a:t/>
            </a:r>
            <a:br>
              <a:rPr lang="en-US" altLang="zh-CN" sz="1800" dirty="0">
                <a:solidFill>
                  <a:srgbClr val="7030A0"/>
                </a:solidFill>
              </a:rPr>
            </a:br>
            <a:r>
              <a:rPr lang="en-US" altLang="zh-CN" sz="1800" dirty="0">
                <a:solidFill>
                  <a:srgbClr val="080808"/>
                </a:solidFill>
              </a:rPr>
              <a:t> </a:t>
            </a:r>
            <a:r>
              <a:rPr lang="en-US" altLang="zh-CN" sz="1800" dirty="0" err="1" smtClean="0">
                <a:solidFill>
                  <a:srgbClr val="080808"/>
                </a:solidFill>
              </a:rPr>
              <a:t>printf</a:t>
            </a:r>
            <a:r>
              <a:rPr lang="en-US" altLang="zh-CN" sz="1800" dirty="0" smtClean="0">
                <a:solidFill>
                  <a:srgbClr val="080808"/>
                </a:solidFill>
              </a:rPr>
              <a:t>(“c1=%c,c2=%c, c3=%c\n</a:t>
            </a:r>
            <a:r>
              <a:rPr lang="en-US" altLang="zh-CN" sz="1800" dirty="0">
                <a:solidFill>
                  <a:srgbClr val="080808"/>
                </a:solidFill>
              </a:rPr>
              <a:t>”,</a:t>
            </a:r>
            <a:r>
              <a:rPr lang="en-US" altLang="zh-CN" sz="1800" dirty="0" smtClean="0">
                <a:solidFill>
                  <a:srgbClr val="080808"/>
                </a:solidFill>
              </a:rPr>
              <a:t>c1,c2,c3);  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 smtClean="0">
                <a:solidFill>
                  <a:srgbClr val="080808"/>
                </a:solidFill>
              </a:rPr>
              <a:t>       </a:t>
            </a:r>
            <a:r>
              <a:rPr lang="en-US" altLang="zh-CN" sz="1800" dirty="0">
                <a:solidFill>
                  <a:srgbClr val="080808"/>
                </a:solidFill>
              </a:rPr>
              <a:t>return 0</a:t>
            </a:r>
            <a:r>
              <a:rPr lang="zh-CN" altLang="en-US" sz="1800" dirty="0" smtClean="0">
                <a:solidFill>
                  <a:srgbClr val="080808"/>
                </a:solidFill>
              </a:rPr>
              <a:t>；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 smtClean="0">
                <a:solidFill>
                  <a:srgbClr val="080808"/>
                </a:solidFill>
              </a:rPr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kumimoji="1" lang="zh-CN" altLang="en-US" sz="2000" dirty="0">
              <a:solidFill>
                <a:srgbClr val="080808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33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F8C47-1F44-45D1-BF33-C8CE95D2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默认用</a:t>
            </a:r>
            <a:r>
              <a:rPr lang="zh-CN" altLang="en-US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空格、回车、</a:t>
            </a:r>
            <a:r>
              <a:rPr lang="en-US" altLang="zh-CN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r>
              <a:rPr lang="zh-CN" altLang="en-US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键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分隔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4FF27-1058-4360-94AF-D8B39D48F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4" y="1034395"/>
            <a:ext cx="8439324" cy="5345112"/>
          </a:xfrm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30DCD"/>
                </a:solidFill>
              </a:rPr>
              <a:t>除输入字符数据外，</a:t>
            </a:r>
            <a:r>
              <a:rPr lang="zh-CN" altLang="en-US" sz="2000" dirty="0" smtClean="0"/>
              <a:t>若输入其它类型的多个数据，要求</a:t>
            </a:r>
            <a:r>
              <a:rPr lang="zh-CN" altLang="en-US" sz="2000" dirty="0"/>
              <a:t>用</a:t>
            </a:r>
            <a:r>
              <a:rPr lang="zh-CN" altLang="en-US" sz="2000" b="1" dirty="0">
                <a:solidFill>
                  <a:srgbClr val="7030A0"/>
                </a:solidFill>
              </a:rPr>
              <a:t>空格、回车、</a:t>
            </a:r>
            <a:r>
              <a:rPr lang="en-US" altLang="zh-CN" sz="2000" b="1" dirty="0">
                <a:solidFill>
                  <a:srgbClr val="7030A0"/>
                </a:solidFill>
              </a:rPr>
              <a:t>tab</a:t>
            </a:r>
            <a:r>
              <a:rPr lang="zh-CN" altLang="en-US" sz="2000" b="1" dirty="0">
                <a:solidFill>
                  <a:srgbClr val="7030A0"/>
                </a:solidFill>
              </a:rPr>
              <a:t>分隔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数据</a:t>
            </a:r>
            <a:endParaRPr lang="en-US" altLang="zh-CN" sz="2000" b="1" dirty="0">
              <a:solidFill>
                <a:srgbClr val="7030A0"/>
              </a:solidFill>
            </a:endParaRP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math.h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int main()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{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int a;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short b;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</a:t>
            </a:r>
            <a:r>
              <a:rPr lang="en-US" altLang="zh-CN" sz="1600" b="1" dirty="0" err="1"/>
              <a:t>scanf</a:t>
            </a:r>
            <a:r>
              <a:rPr lang="en-US" altLang="zh-CN" sz="1600" b="1" dirty="0"/>
              <a:t>(“</a:t>
            </a:r>
            <a:r>
              <a:rPr lang="en-US" altLang="zh-CN" sz="1600" b="1" dirty="0">
                <a:solidFill>
                  <a:srgbClr val="030DCD"/>
                </a:solidFill>
              </a:rPr>
              <a:t>%</a:t>
            </a:r>
            <a:r>
              <a:rPr lang="en-US" altLang="zh-CN" sz="1600" b="1" dirty="0" err="1" smtClean="0">
                <a:solidFill>
                  <a:srgbClr val="030DCD"/>
                </a:solidFill>
              </a:rPr>
              <a:t>d%hd</a:t>
            </a:r>
            <a:r>
              <a:rPr lang="en-US" altLang="zh-CN" sz="1600" b="1" dirty="0"/>
              <a:t>",&amp;</a:t>
            </a:r>
            <a:r>
              <a:rPr lang="en-US" altLang="zh-CN" sz="1600" b="1" dirty="0" err="1"/>
              <a:t>a,&amp;b</a:t>
            </a:r>
            <a:r>
              <a:rPr lang="en-US" altLang="zh-CN" sz="1600" b="1" dirty="0"/>
              <a:t>);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pt-BR" altLang="zh-CN" sz="1600" dirty="0"/>
              <a:t>       printf(“%</a:t>
            </a:r>
            <a:r>
              <a:rPr lang="en-US" altLang="zh-CN" sz="1600" dirty="0"/>
              <a:t>d,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%</a:t>
            </a:r>
            <a:r>
              <a:rPr lang="en-US" altLang="zh-CN" sz="1600" dirty="0" err="1" smtClean="0"/>
              <a:t>hd</a:t>
            </a:r>
            <a:r>
              <a:rPr lang="en-US" altLang="zh-CN" sz="1600" dirty="0" smtClean="0"/>
              <a:t>\n</a:t>
            </a:r>
            <a:r>
              <a:rPr lang="pt-BR" altLang="zh-CN" sz="1600" dirty="0"/>
              <a:t>",a,b);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return 0;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输入例：以下</a:t>
            </a:r>
            <a:r>
              <a:rPr lang="zh-CN" altLang="en-US" sz="2000" dirty="0" smtClean="0"/>
              <a:t>格式输入数据均</a:t>
            </a:r>
            <a:r>
              <a:rPr lang="zh-CN" altLang="en-US" sz="2000" dirty="0"/>
              <a:t>可</a:t>
            </a:r>
            <a:endParaRPr lang="en-US" altLang="zh-CN" sz="2000" dirty="0"/>
          </a:p>
          <a:p>
            <a:pPr marL="971550" lvl="1">
              <a:lnSpc>
                <a:spcPct val="100000"/>
              </a:lnSpc>
            </a:pPr>
            <a:r>
              <a:rPr lang="en-US" altLang="zh-CN" sz="1600" dirty="0"/>
              <a:t>11 22      //</a:t>
            </a:r>
            <a:r>
              <a:rPr lang="zh-CN" altLang="en-US" sz="1600" dirty="0"/>
              <a:t>空格分隔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</a:pPr>
            <a:r>
              <a:rPr lang="en-US" altLang="zh-CN" sz="1600" dirty="0"/>
              <a:t>11	22   //tab</a:t>
            </a:r>
            <a:r>
              <a:rPr lang="zh-CN" altLang="en-US" sz="1600" dirty="0"/>
              <a:t>键分隔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</a:pPr>
            <a:r>
              <a:rPr lang="en-US" altLang="zh-CN" sz="1600" dirty="0" smtClean="0"/>
              <a:t>11           //</a:t>
            </a:r>
            <a:r>
              <a:rPr lang="zh-CN" altLang="en-US" sz="1600" dirty="0"/>
              <a:t>回车分隔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   </a:t>
            </a:r>
            <a:r>
              <a:rPr lang="en-US" altLang="zh-CN" sz="1600" dirty="0" smtClean="0"/>
              <a:t>22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179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格式输入函数</a:t>
            </a:r>
            <a:r>
              <a:rPr lang="en-US" altLang="zh-CN" dirty="0" err="1"/>
              <a:t>scanf</a:t>
            </a:r>
            <a:r>
              <a:rPr lang="en-US" altLang="zh-CN" dirty="0"/>
              <a:t>()</a:t>
            </a:r>
            <a:r>
              <a:rPr lang="zh-CN" altLang="en-US" dirty="0"/>
              <a:t>例</a:t>
            </a:r>
            <a:r>
              <a:rPr lang="en-US" altLang="zh-CN" dirty="0"/>
              <a:t>—</a:t>
            </a:r>
            <a:r>
              <a:rPr lang="zh-CN" altLang="en-US" dirty="0"/>
              <a:t>读取</a:t>
            </a:r>
            <a:r>
              <a:rPr lang="zh-CN" altLang="en-US" dirty="0">
                <a:solidFill>
                  <a:srgbClr val="7030A0"/>
                </a:solidFill>
              </a:rPr>
              <a:t>整数</a:t>
            </a:r>
            <a:r>
              <a:rPr lang="en-US" altLang="zh-CN" dirty="0">
                <a:solidFill>
                  <a:srgbClr val="7030A0"/>
                </a:solidFill>
              </a:rPr>
              <a:t>%d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#include&lt;</a:t>
            </a:r>
            <a:r>
              <a:rPr lang="en-US" altLang="zh-CN" sz="1600" dirty="0" err="1">
                <a:solidFill>
                  <a:srgbClr val="080808"/>
                </a:solidFill>
              </a:rPr>
              <a:t>stdio.h</a:t>
            </a:r>
            <a:r>
              <a:rPr lang="en-US" altLang="zh-CN" sz="1600" dirty="0">
                <a:solidFill>
                  <a:srgbClr val="080808"/>
                </a:solidFill>
              </a:rPr>
              <a:t>&gt;</a:t>
            </a:r>
            <a:br>
              <a:rPr lang="en-US" altLang="zh-CN" sz="1600" dirty="0">
                <a:solidFill>
                  <a:srgbClr val="080808"/>
                </a:solidFill>
              </a:rPr>
            </a:br>
            <a:r>
              <a:rPr lang="en-US" altLang="zh-CN" sz="1600" dirty="0">
                <a:solidFill>
                  <a:srgbClr val="080808"/>
                </a:solidFill>
              </a:rPr>
              <a:t>int main()</a:t>
            </a:r>
            <a:br>
              <a:rPr lang="en-US" altLang="zh-CN" sz="1600" dirty="0">
                <a:solidFill>
                  <a:srgbClr val="080808"/>
                </a:solidFill>
              </a:rPr>
            </a:br>
            <a:r>
              <a:rPr lang="en-US" altLang="zh-CN" sz="1600" dirty="0">
                <a:solidFill>
                  <a:srgbClr val="080808"/>
                </a:solidFill>
              </a:rPr>
              <a:t>{</a:t>
            </a:r>
            <a:br>
              <a:rPr lang="en-US" altLang="zh-CN" sz="1600" dirty="0">
                <a:solidFill>
                  <a:srgbClr val="080808"/>
                </a:solidFill>
              </a:rPr>
            </a:br>
            <a:r>
              <a:rPr lang="en-US" altLang="zh-CN" sz="1600" dirty="0">
                <a:solidFill>
                  <a:srgbClr val="080808"/>
                </a:solidFill>
              </a:rPr>
              <a:t>       int </a:t>
            </a:r>
            <a:r>
              <a:rPr lang="en-US" altLang="zh-CN" sz="1600" dirty="0" err="1">
                <a:solidFill>
                  <a:srgbClr val="080808"/>
                </a:solidFill>
              </a:rPr>
              <a:t>a,b,c</a:t>
            </a:r>
            <a:r>
              <a:rPr lang="en-US" altLang="zh-CN" sz="1600" dirty="0">
                <a:solidFill>
                  <a:srgbClr val="080808"/>
                </a:solidFill>
              </a:rPr>
              <a:t>;</a:t>
            </a:r>
            <a:br>
              <a:rPr lang="en-US" altLang="zh-CN" sz="1600" dirty="0">
                <a:solidFill>
                  <a:srgbClr val="080808"/>
                </a:solidFill>
              </a:rPr>
            </a:br>
            <a:r>
              <a:rPr lang="en-US" altLang="zh-CN" sz="1600" dirty="0">
                <a:solidFill>
                  <a:srgbClr val="080808"/>
                </a:solidFill>
              </a:rPr>
              <a:t>       </a:t>
            </a:r>
            <a:r>
              <a:rPr lang="en-US" altLang="zh-CN" sz="1600" dirty="0" err="1">
                <a:solidFill>
                  <a:srgbClr val="080808"/>
                </a:solidFill>
              </a:rPr>
              <a:t>scanf</a:t>
            </a:r>
            <a:r>
              <a:rPr lang="en-US" altLang="zh-CN" sz="1600" dirty="0">
                <a:solidFill>
                  <a:srgbClr val="080808"/>
                </a:solidFill>
              </a:rPr>
              <a:t>(“</a:t>
            </a:r>
            <a:r>
              <a:rPr lang="en-US" altLang="zh-CN" sz="1600" b="1" dirty="0">
                <a:solidFill>
                  <a:srgbClr val="C00000"/>
                </a:solidFill>
              </a:rPr>
              <a:t>%</a:t>
            </a:r>
            <a:r>
              <a:rPr lang="en-US" altLang="zh-CN" sz="1600" b="1" dirty="0" err="1">
                <a:solidFill>
                  <a:srgbClr val="C00000"/>
                </a:solidFill>
              </a:rPr>
              <a:t>d%d%d</a:t>
            </a:r>
            <a:r>
              <a:rPr lang="en-US" altLang="zh-CN" sz="1600" dirty="0">
                <a:solidFill>
                  <a:srgbClr val="080808"/>
                </a:solidFill>
              </a:rPr>
              <a:t>”,&amp;</a:t>
            </a:r>
            <a:r>
              <a:rPr lang="en-US" altLang="zh-CN" sz="1600" dirty="0" err="1">
                <a:solidFill>
                  <a:srgbClr val="080808"/>
                </a:solidFill>
              </a:rPr>
              <a:t>a,&amp;b,&amp;c</a:t>
            </a:r>
            <a:r>
              <a:rPr lang="en-US" altLang="zh-CN" sz="1600" dirty="0">
                <a:solidFill>
                  <a:srgbClr val="080808"/>
                </a:solidFill>
              </a:rPr>
              <a:t>);     //</a:t>
            </a:r>
            <a:r>
              <a:rPr lang="zh-CN" altLang="en-US" sz="1600" dirty="0">
                <a:solidFill>
                  <a:srgbClr val="080808"/>
                </a:solidFill>
              </a:rPr>
              <a:t>默认利用</a:t>
            </a:r>
            <a:r>
              <a:rPr lang="zh-CN" altLang="en-US" sz="1600" b="1" dirty="0">
                <a:solidFill>
                  <a:srgbClr val="C00000"/>
                </a:solidFill>
              </a:rPr>
              <a:t>空格、回车、</a:t>
            </a:r>
            <a:r>
              <a:rPr lang="en-US" altLang="zh-CN" sz="1600" b="1" dirty="0">
                <a:solidFill>
                  <a:srgbClr val="C00000"/>
                </a:solidFill>
              </a:rPr>
              <a:t>tab</a:t>
            </a:r>
            <a:r>
              <a:rPr lang="zh-CN" altLang="en-US" sz="1600" dirty="0">
                <a:solidFill>
                  <a:srgbClr val="080808"/>
                </a:solidFill>
              </a:rPr>
              <a:t>分隔数据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</a:t>
            </a:r>
            <a:r>
              <a:rPr lang="en-US" altLang="zh-CN" sz="1600" dirty="0" err="1">
                <a:solidFill>
                  <a:srgbClr val="080808"/>
                </a:solidFill>
              </a:rPr>
              <a:t>scanf</a:t>
            </a:r>
            <a:r>
              <a:rPr lang="en-US" altLang="zh-CN" sz="1600" dirty="0">
                <a:solidFill>
                  <a:srgbClr val="080808"/>
                </a:solidFill>
              </a:rPr>
              <a:t>(“</a:t>
            </a:r>
            <a:r>
              <a:rPr lang="en-US" altLang="zh-CN" sz="1600" dirty="0">
                <a:solidFill>
                  <a:srgbClr val="030DCD"/>
                </a:solidFill>
              </a:rPr>
              <a:t>%d %d %</a:t>
            </a:r>
            <a:r>
              <a:rPr lang="en-US" altLang="zh-CN" sz="1600" dirty="0" err="1">
                <a:solidFill>
                  <a:srgbClr val="030DCD"/>
                </a:solidFill>
              </a:rPr>
              <a:t>d</a:t>
            </a:r>
            <a:r>
              <a:rPr lang="en-US" altLang="zh-CN" sz="1600" dirty="0" err="1">
                <a:solidFill>
                  <a:srgbClr val="080808"/>
                </a:solidFill>
              </a:rPr>
              <a:t>”,&amp;a,&amp;b,&amp;c</a:t>
            </a:r>
            <a:r>
              <a:rPr lang="en-US" altLang="zh-CN" sz="1600" dirty="0">
                <a:solidFill>
                  <a:srgbClr val="080808"/>
                </a:solidFill>
              </a:rPr>
              <a:t>);      </a:t>
            </a:r>
            <a:r>
              <a:rPr lang="en-US" altLang="zh-CN" sz="1600" dirty="0" smtClean="0">
                <a:solidFill>
                  <a:srgbClr val="080808"/>
                </a:solidFill>
              </a:rPr>
              <a:t>//</a:t>
            </a:r>
            <a:r>
              <a:rPr lang="zh-CN" altLang="en-US" sz="1600" dirty="0" smtClean="0">
                <a:solidFill>
                  <a:srgbClr val="080808"/>
                </a:solidFill>
              </a:rPr>
              <a:t>期望利用</a:t>
            </a:r>
            <a:r>
              <a:rPr lang="zh-CN" altLang="en-US" sz="1600" dirty="0">
                <a:solidFill>
                  <a:srgbClr val="030DCD"/>
                </a:solidFill>
              </a:rPr>
              <a:t>空格</a:t>
            </a:r>
            <a:r>
              <a:rPr lang="zh-CN" altLang="en-US" sz="1600" dirty="0">
                <a:solidFill>
                  <a:srgbClr val="080808"/>
                </a:solidFill>
              </a:rPr>
              <a:t>分隔数据；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</a:t>
            </a:r>
            <a:r>
              <a:rPr lang="en-US" altLang="zh-CN" sz="1600" dirty="0" err="1">
                <a:solidFill>
                  <a:srgbClr val="080808"/>
                </a:solidFill>
              </a:rPr>
              <a:t>scanf</a:t>
            </a:r>
            <a:r>
              <a:rPr lang="en-US" altLang="zh-CN" sz="1600" dirty="0">
                <a:solidFill>
                  <a:srgbClr val="080808"/>
                </a:solidFill>
              </a:rPr>
              <a:t>(“</a:t>
            </a:r>
            <a:r>
              <a:rPr lang="en-US" altLang="zh-CN" sz="1600" dirty="0">
                <a:solidFill>
                  <a:srgbClr val="7030A0"/>
                </a:solidFill>
              </a:rPr>
              <a:t>%</a:t>
            </a:r>
            <a:r>
              <a:rPr lang="en-US" altLang="zh-CN" sz="1600" dirty="0" err="1">
                <a:solidFill>
                  <a:srgbClr val="7030A0"/>
                </a:solidFill>
              </a:rPr>
              <a:t>d,%d,%d</a:t>
            </a:r>
            <a:r>
              <a:rPr lang="en-US" altLang="zh-CN" sz="1600" dirty="0" err="1">
                <a:solidFill>
                  <a:srgbClr val="080808"/>
                </a:solidFill>
              </a:rPr>
              <a:t>”,&amp;a,&amp;b,&amp;c</a:t>
            </a:r>
            <a:r>
              <a:rPr lang="en-US" altLang="zh-CN" sz="1600" dirty="0">
                <a:solidFill>
                  <a:srgbClr val="080808"/>
                </a:solidFill>
              </a:rPr>
              <a:t>);      </a:t>
            </a:r>
            <a:r>
              <a:rPr lang="en-US" altLang="zh-CN" sz="1600" dirty="0" smtClean="0">
                <a:solidFill>
                  <a:srgbClr val="080808"/>
                </a:solidFill>
              </a:rPr>
              <a:t>//</a:t>
            </a:r>
            <a:r>
              <a:rPr lang="zh-CN" altLang="en-US" sz="1600" dirty="0" smtClean="0">
                <a:solidFill>
                  <a:srgbClr val="080808"/>
                </a:solidFill>
              </a:rPr>
              <a:t>期望利用</a:t>
            </a:r>
            <a:r>
              <a:rPr lang="zh-CN" altLang="en-US" sz="1600" dirty="0">
                <a:solidFill>
                  <a:srgbClr val="030DCD"/>
                </a:solidFill>
              </a:rPr>
              <a:t>逗号</a:t>
            </a:r>
            <a:r>
              <a:rPr lang="zh-CN" altLang="en-US" sz="1600" dirty="0">
                <a:solidFill>
                  <a:srgbClr val="080808"/>
                </a:solidFill>
              </a:rPr>
              <a:t>分隔数据；</a:t>
            </a:r>
            <a:r>
              <a:rPr lang="zh-CN" altLang="en-US" sz="1600" b="1" dirty="0">
                <a:solidFill>
                  <a:srgbClr val="C00000"/>
                </a:solidFill>
              </a:rPr>
              <a:t>注意</a:t>
            </a:r>
            <a:r>
              <a:rPr lang="zh-CN" altLang="en-US" sz="1600" b="1" dirty="0">
                <a:solidFill>
                  <a:srgbClr val="030DCD"/>
                </a:solidFill>
              </a:rPr>
              <a:t>中英文</a:t>
            </a:r>
            <a:r>
              <a:rPr lang="zh-CN" altLang="en-US" sz="1600" b="1" dirty="0">
                <a:solidFill>
                  <a:srgbClr val="C00000"/>
                </a:solidFill>
              </a:rPr>
              <a:t>逗号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</a:t>
            </a:r>
            <a:br>
              <a:rPr lang="en-US" altLang="zh-CN" sz="1600" dirty="0">
                <a:solidFill>
                  <a:srgbClr val="080808"/>
                </a:solidFill>
              </a:rPr>
            </a:br>
            <a:r>
              <a:rPr lang="en-US" altLang="zh-CN" sz="1600" dirty="0">
                <a:solidFill>
                  <a:srgbClr val="080808"/>
                </a:solidFill>
              </a:rPr>
              <a:t>       </a:t>
            </a:r>
            <a:r>
              <a:rPr lang="en-US" altLang="zh-CN" sz="1600" dirty="0" err="1">
                <a:solidFill>
                  <a:srgbClr val="080808"/>
                </a:solidFill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</a:rPr>
              <a:t>(“%</a:t>
            </a:r>
            <a:r>
              <a:rPr lang="en-US" altLang="zh-CN" sz="1600" dirty="0" err="1">
                <a:solidFill>
                  <a:srgbClr val="080808"/>
                </a:solidFill>
              </a:rPr>
              <a:t>d,%d,%d</a:t>
            </a:r>
            <a:r>
              <a:rPr lang="en-US" altLang="zh-CN" sz="1600" dirty="0">
                <a:solidFill>
                  <a:srgbClr val="080808"/>
                </a:solidFill>
              </a:rPr>
              <a:t>\n”,</a:t>
            </a:r>
            <a:r>
              <a:rPr lang="en-US" altLang="zh-CN" sz="1600" dirty="0" err="1">
                <a:solidFill>
                  <a:srgbClr val="080808"/>
                </a:solidFill>
              </a:rPr>
              <a:t>a,b,c</a:t>
            </a:r>
            <a:r>
              <a:rPr lang="en-US" altLang="zh-CN" sz="1600" dirty="0">
                <a:solidFill>
                  <a:srgbClr val="080808"/>
                </a:solidFill>
              </a:rPr>
              <a:t>);           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return 0</a:t>
            </a:r>
            <a:r>
              <a:rPr lang="zh-CN" altLang="en-US" sz="1600" dirty="0">
                <a:solidFill>
                  <a:srgbClr val="080808"/>
                </a:solidFill>
              </a:rPr>
              <a:t>；</a:t>
            </a:r>
            <a:r>
              <a:rPr lang="en-US" altLang="zh-CN" sz="1600" dirty="0">
                <a:solidFill>
                  <a:srgbClr val="080808"/>
                </a:solidFill>
              </a:rPr>
              <a:t/>
            </a:r>
            <a:br>
              <a:rPr lang="en-US" altLang="zh-CN" sz="1600" dirty="0">
                <a:solidFill>
                  <a:srgbClr val="080808"/>
                </a:solidFill>
              </a:rPr>
            </a:br>
            <a:r>
              <a:rPr lang="en-US" altLang="zh-CN" sz="1600" dirty="0">
                <a:solidFill>
                  <a:srgbClr val="080808"/>
                </a:solidFill>
              </a:rPr>
              <a:t>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80808"/>
                </a:solidFill>
              </a:rPr>
              <a:t>运行情况：</a:t>
            </a:r>
            <a:br>
              <a:rPr lang="zh-CN" altLang="en-US" sz="1600" dirty="0">
                <a:solidFill>
                  <a:srgbClr val="080808"/>
                </a:solidFill>
              </a:rPr>
            </a:br>
            <a:r>
              <a:rPr lang="en-US" altLang="zh-CN" sz="1600" dirty="0">
                <a:solidFill>
                  <a:srgbClr val="080808"/>
                </a:solidFill>
              </a:rPr>
              <a:t>3 4 5            (</a:t>
            </a:r>
            <a:r>
              <a:rPr lang="zh-CN" altLang="en-US" sz="1600" b="1" dirty="0">
                <a:solidFill>
                  <a:srgbClr val="7030A0"/>
                </a:solidFill>
              </a:rPr>
              <a:t>默认以</a:t>
            </a:r>
            <a:r>
              <a:rPr lang="zh-CN" altLang="en-US" sz="1600" b="1" dirty="0">
                <a:solidFill>
                  <a:srgbClr val="030DCD"/>
                </a:solidFill>
              </a:rPr>
              <a:t>空格、回车、</a:t>
            </a:r>
            <a:r>
              <a:rPr lang="en-US" altLang="zh-CN" sz="1600" b="1" dirty="0">
                <a:solidFill>
                  <a:srgbClr val="030DCD"/>
                </a:solidFill>
              </a:rPr>
              <a:t>tab</a:t>
            </a:r>
            <a:r>
              <a:rPr lang="zh-CN" altLang="en-US" sz="1600" b="1" dirty="0">
                <a:solidFill>
                  <a:srgbClr val="7030A0"/>
                </a:solidFill>
              </a:rPr>
              <a:t>分隔输入</a:t>
            </a:r>
            <a:r>
              <a:rPr lang="en-US" altLang="zh-CN" sz="1600" b="1" dirty="0" err="1">
                <a:solidFill>
                  <a:srgbClr val="7030A0"/>
                </a:solidFill>
              </a:rPr>
              <a:t>a,b,c</a:t>
            </a:r>
            <a:r>
              <a:rPr lang="zh-CN" altLang="en-US" sz="1600" b="1" dirty="0">
                <a:solidFill>
                  <a:srgbClr val="7030A0"/>
                </a:solidFill>
              </a:rPr>
              <a:t>的值</a:t>
            </a:r>
            <a:r>
              <a:rPr lang="en-US" altLang="zh-CN" sz="1600" dirty="0">
                <a:solidFill>
                  <a:srgbClr val="080808"/>
                </a:solidFill>
              </a:rPr>
              <a:t>)</a:t>
            </a:r>
            <a:br>
              <a:rPr lang="en-US" altLang="zh-CN" sz="1600" dirty="0">
                <a:solidFill>
                  <a:srgbClr val="080808"/>
                </a:solidFill>
              </a:rPr>
            </a:br>
            <a:r>
              <a:rPr lang="en-US" altLang="zh-CN" sz="1600" dirty="0" smtClean="0">
                <a:solidFill>
                  <a:srgbClr val="080808"/>
                </a:solidFill>
              </a:rPr>
              <a:t>3 </a:t>
            </a:r>
            <a:r>
              <a:rPr lang="en-US" altLang="zh-CN" sz="1600" dirty="0">
                <a:solidFill>
                  <a:srgbClr val="080808"/>
                </a:solidFill>
              </a:rPr>
              <a:t>4 5            (</a:t>
            </a:r>
            <a:r>
              <a:rPr lang="zh-CN" altLang="en-US" sz="1600" dirty="0">
                <a:solidFill>
                  <a:srgbClr val="080808"/>
                </a:solidFill>
              </a:rPr>
              <a:t>以</a:t>
            </a:r>
            <a:r>
              <a:rPr lang="zh-CN" altLang="en-US" sz="1600" dirty="0">
                <a:solidFill>
                  <a:srgbClr val="030DCD"/>
                </a:solidFill>
              </a:rPr>
              <a:t>空格</a:t>
            </a:r>
            <a:r>
              <a:rPr lang="zh-CN" altLang="en-US" sz="1600" dirty="0">
                <a:solidFill>
                  <a:srgbClr val="080808"/>
                </a:solidFill>
              </a:rPr>
              <a:t>分隔输入</a:t>
            </a:r>
            <a:r>
              <a:rPr lang="en-US" altLang="zh-CN" sz="1600" dirty="0" err="1">
                <a:solidFill>
                  <a:srgbClr val="080808"/>
                </a:solidFill>
              </a:rPr>
              <a:t>a,b,c</a:t>
            </a:r>
            <a:r>
              <a:rPr lang="zh-CN" altLang="en-US" sz="1600" dirty="0">
                <a:solidFill>
                  <a:srgbClr val="080808"/>
                </a:solidFill>
              </a:rPr>
              <a:t>的值</a:t>
            </a:r>
            <a:r>
              <a:rPr lang="en-US" altLang="zh-CN" sz="1600" dirty="0">
                <a:solidFill>
                  <a:srgbClr val="080808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       3,4,5            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zh-CN" altLang="en-US" sz="1600" dirty="0">
                <a:solidFill>
                  <a:srgbClr val="080808"/>
                </a:solidFill>
              </a:rPr>
              <a:t>以</a:t>
            </a:r>
            <a:r>
              <a:rPr lang="zh-CN" altLang="en-US" sz="1600" dirty="0">
                <a:solidFill>
                  <a:srgbClr val="030DCD"/>
                </a:solidFill>
              </a:rPr>
              <a:t>逗号</a:t>
            </a:r>
            <a:r>
              <a:rPr lang="zh-CN" altLang="en-US" sz="1600" dirty="0">
                <a:solidFill>
                  <a:srgbClr val="080808"/>
                </a:solidFill>
              </a:rPr>
              <a:t>分隔输出</a:t>
            </a:r>
            <a:r>
              <a:rPr lang="en-US" altLang="zh-CN" sz="1600" dirty="0" err="1">
                <a:solidFill>
                  <a:srgbClr val="080808"/>
                </a:solidFill>
              </a:rPr>
              <a:t>a,b,c</a:t>
            </a:r>
            <a:r>
              <a:rPr lang="zh-CN" altLang="en-US" sz="1600" dirty="0">
                <a:solidFill>
                  <a:srgbClr val="080808"/>
                </a:solidFill>
              </a:rPr>
              <a:t>的值）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            //</a:t>
            </a:r>
            <a:r>
              <a:rPr lang="zh-CN" altLang="en-US" sz="1600" dirty="0">
                <a:solidFill>
                  <a:srgbClr val="080808"/>
                </a:solidFill>
              </a:rPr>
              <a:t>注：这里使用的是英文逗号，如果格式控制中采用中文逗号，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            //        </a:t>
            </a:r>
            <a:r>
              <a:rPr lang="zh-CN" altLang="en-US" sz="1600" dirty="0">
                <a:solidFill>
                  <a:srgbClr val="080808"/>
                </a:solidFill>
              </a:rPr>
              <a:t>输入数据时也要用中文逗号分隔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solidFill>
                  <a:srgbClr val="006600"/>
                </a:solidFill>
              </a:rPr>
              <a:t>       注</a:t>
            </a:r>
            <a:r>
              <a:rPr lang="zh-CN" altLang="en-US" sz="1600" dirty="0">
                <a:solidFill>
                  <a:srgbClr val="006600"/>
                </a:solidFill>
              </a:rPr>
              <a:t>：</a:t>
            </a:r>
            <a:r>
              <a:rPr lang="en-US" altLang="zh-CN" sz="1600" dirty="0" err="1">
                <a:solidFill>
                  <a:srgbClr val="C00000"/>
                </a:solidFill>
              </a:rPr>
              <a:t>scanf</a:t>
            </a:r>
            <a:r>
              <a:rPr lang="en-US" altLang="zh-CN" sz="1600" dirty="0">
                <a:solidFill>
                  <a:srgbClr val="C00000"/>
                </a:solidFill>
              </a:rPr>
              <a:t>()</a:t>
            </a:r>
            <a:r>
              <a:rPr lang="zh-CN" altLang="en-US" sz="1600" dirty="0">
                <a:solidFill>
                  <a:srgbClr val="C00000"/>
                </a:solidFill>
              </a:rPr>
              <a:t>格式控制中用什么符号分隔数据，就需要输入相应的符号</a:t>
            </a:r>
            <a:r>
              <a:rPr lang="zh-CN" altLang="en-US" sz="1600" dirty="0">
                <a:solidFill>
                  <a:srgbClr val="006600"/>
                </a:solidFill>
              </a:rPr>
              <a:t>；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06600"/>
                </a:solidFill>
              </a:rPr>
              <a:t>形如“</a:t>
            </a:r>
            <a:r>
              <a:rPr lang="en-US" altLang="zh-CN" sz="1600" dirty="0">
                <a:solidFill>
                  <a:srgbClr val="006600"/>
                </a:solidFill>
              </a:rPr>
              <a:t>%</a:t>
            </a:r>
            <a:r>
              <a:rPr lang="en-US" altLang="zh-CN" sz="1600" dirty="0" err="1">
                <a:solidFill>
                  <a:srgbClr val="006600"/>
                </a:solidFill>
              </a:rPr>
              <a:t>d%f</a:t>
            </a:r>
            <a:r>
              <a:rPr lang="zh-CN" altLang="en-US" sz="1600" dirty="0">
                <a:solidFill>
                  <a:srgbClr val="006600"/>
                </a:solidFill>
              </a:rPr>
              <a:t>”这种</a:t>
            </a:r>
            <a:r>
              <a:rPr lang="zh-CN" altLang="en-US" sz="1600" dirty="0" smtClean="0">
                <a:solidFill>
                  <a:srgbClr val="006600"/>
                </a:solidFill>
              </a:rPr>
              <a:t>形式，</a:t>
            </a:r>
            <a:r>
              <a:rPr lang="zh-CN" altLang="en-US" sz="1600" dirty="0">
                <a:solidFill>
                  <a:srgbClr val="006600"/>
                </a:solidFill>
              </a:rPr>
              <a:t>需要用空格分隔输入的数据；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>
              <a:buNone/>
            </a:pPr>
            <a:endParaRPr lang="zh-CN" altLang="en-US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7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F8C47-1F44-45D1-BF33-C8CE95D2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格式控制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不能随便出现多余的字符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4FF27-1058-4360-94AF-D8B39D48F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4" y="1034395"/>
            <a:ext cx="7927596" cy="5345112"/>
          </a:xfrm>
          <a:ln>
            <a:noFill/>
          </a:ln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目的：希望以</a:t>
            </a:r>
            <a:r>
              <a:rPr lang="en-US" altLang="zh-CN" sz="2000" dirty="0"/>
              <a:t>E</a:t>
            </a:r>
            <a:r>
              <a:rPr lang="zh-CN" altLang="en-US" sz="2000" dirty="0"/>
              <a:t>分隔数据</a:t>
            </a:r>
            <a:endParaRPr lang="en-US" altLang="zh-CN" sz="2000" dirty="0"/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math.h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int main()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{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int a;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short b;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(“</a:t>
            </a:r>
            <a:r>
              <a:rPr lang="en-US" altLang="zh-CN" sz="1600" dirty="0">
                <a:solidFill>
                  <a:srgbClr val="030DCD"/>
                </a:solidFill>
              </a:rPr>
              <a:t>%</a:t>
            </a:r>
            <a:r>
              <a:rPr lang="en-US" altLang="zh-CN" sz="1600" dirty="0" err="1" smtClean="0">
                <a:solidFill>
                  <a:srgbClr val="030DCD"/>
                </a:solidFill>
              </a:rPr>
              <a:t>d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E</a:t>
            </a:r>
            <a:r>
              <a:rPr lang="en-US" altLang="zh-CN" sz="1600" dirty="0" err="1" smtClean="0">
                <a:solidFill>
                  <a:srgbClr val="030DCD"/>
                </a:solidFill>
              </a:rPr>
              <a:t>%hd</a:t>
            </a:r>
            <a:r>
              <a:rPr lang="en-US" altLang="zh-CN" sz="1600" dirty="0"/>
              <a:t>",&amp;</a:t>
            </a:r>
            <a:r>
              <a:rPr lang="en-US" altLang="zh-CN" sz="1600" dirty="0" err="1"/>
              <a:t>a,&amp;b</a:t>
            </a:r>
            <a:r>
              <a:rPr lang="en-US" altLang="zh-CN" sz="1600" dirty="0"/>
              <a:t>);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pt-BR" altLang="zh-CN" sz="1600" dirty="0"/>
              <a:t>       printf(“%</a:t>
            </a:r>
            <a:r>
              <a:rPr lang="en-US" altLang="zh-CN" sz="1600" dirty="0"/>
              <a:t>d,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%</a:t>
            </a:r>
            <a:r>
              <a:rPr lang="en-US" altLang="zh-CN" sz="1600" dirty="0" err="1" smtClean="0"/>
              <a:t>hd</a:t>
            </a:r>
            <a:r>
              <a:rPr lang="en-US" altLang="zh-CN" sz="1600" dirty="0" smtClean="0"/>
              <a:t>\n</a:t>
            </a:r>
            <a:r>
              <a:rPr lang="pt-BR" altLang="zh-CN" sz="1600" dirty="0"/>
              <a:t>",a,b);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return 0;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输入例：</a:t>
            </a:r>
            <a:endParaRPr lang="en-US" altLang="zh-CN" sz="2000" dirty="0"/>
          </a:p>
          <a:p>
            <a:pPr marL="971550" lvl="1"/>
            <a:r>
              <a:rPr lang="zh-CN" altLang="en-US" sz="1600" b="1" dirty="0" smtClean="0">
                <a:solidFill>
                  <a:srgbClr val="030DCD"/>
                </a:solidFill>
              </a:rPr>
              <a:t>正确输入</a:t>
            </a:r>
            <a:r>
              <a:rPr lang="zh-CN" altLang="en-US" sz="1600" dirty="0"/>
              <a:t>：</a:t>
            </a:r>
            <a:r>
              <a:rPr lang="en-US" altLang="zh-CN" sz="1600" dirty="0"/>
              <a:t>33</a:t>
            </a:r>
            <a:r>
              <a:rPr lang="en-US" altLang="zh-CN" sz="1600" dirty="0">
                <a:solidFill>
                  <a:srgbClr val="C00000"/>
                </a:solidFill>
              </a:rPr>
              <a:t>E</a:t>
            </a:r>
            <a:r>
              <a:rPr lang="en-US" altLang="zh-CN" sz="1600" dirty="0"/>
              <a:t>66</a:t>
            </a:r>
            <a:r>
              <a:rPr lang="zh-CN" altLang="en-US" sz="1600" dirty="0"/>
              <a:t>，输出：</a:t>
            </a:r>
            <a:r>
              <a:rPr lang="en-US" altLang="zh-CN" sz="1600" dirty="0"/>
              <a:t>33,44</a:t>
            </a:r>
          </a:p>
          <a:p>
            <a:pPr marL="971550" lvl="1"/>
            <a:r>
              <a:rPr lang="zh-CN" altLang="en-US" sz="1600" dirty="0" smtClean="0"/>
              <a:t>除了输入 </a:t>
            </a:r>
            <a:r>
              <a:rPr lang="en-US" altLang="zh-CN" sz="1600" dirty="0" smtClean="0"/>
              <a:t>33</a:t>
            </a:r>
            <a:r>
              <a:rPr lang="en-US" altLang="zh-CN" sz="1600" dirty="0" smtClean="0">
                <a:solidFill>
                  <a:srgbClr val="C00000"/>
                </a:solidFill>
              </a:rPr>
              <a:t>E</a:t>
            </a:r>
            <a:r>
              <a:rPr lang="en-US" altLang="zh-CN" sz="1600" dirty="0" smtClean="0"/>
              <a:t>66</a:t>
            </a:r>
            <a:r>
              <a:rPr lang="zh-CN" altLang="en-US" sz="1600" dirty="0" smtClean="0"/>
              <a:t>，其他输入，如：</a:t>
            </a:r>
            <a:r>
              <a:rPr lang="en-US" altLang="zh-CN" sz="1600" dirty="0"/>
              <a:t>33</a:t>
            </a:r>
            <a:r>
              <a:rPr lang="en-US" altLang="zh-CN" sz="1600" dirty="0">
                <a:solidFill>
                  <a:srgbClr val="C00000"/>
                </a:solidFill>
              </a:rPr>
              <a:t>e</a:t>
            </a:r>
            <a:r>
              <a:rPr lang="en-US" altLang="zh-CN" sz="1600" dirty="0"/>
              <a:t>66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45 67</a:t>
            </a:r>
            <a:r>
              <a:rPr lang="zh-CN" altLang="en-US" sz="1600" dirty="0" smtClean="0"/>
              <a:t>等，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都不会接收到希望的数据；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01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F8C47-1F44-45D1-BF33-C8CE95D2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格式控制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不能随便出现多余的字符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4FF27-1058-4360-94AF-D8B39D48F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4" y="1034395"/>
            <a:ext cx="8110476" cy="5345112"/>
          </a:xfrm>
          <a:ln>
            <a:noFill/>
          </a:ln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目的</a:t>
            </a:r>
            <a:r>
              <a:rPr lang="zh-CN" altLang="en-US" sz="2000" dirty="0" smtClean="0"/>
              <a:t>：输入两个数做算术运算</a:t>
            </a:r>
            <a:endParaRPr lang="en-US" altLang="zh-CN" sz="2000" dirty="0"/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 smtClean="0"/>
              <a:t>#</a:t>
            </a:r>
            <a:r>
              <a:rPr lang="en-US" altLang="zh-CN" sz="1600" dirty="0"/>
              <a:t>include &lt;</a:t>
            </a:r>
            <a:r>
              <a:rPr lang="en-US" altLang="zh-CN" sz="1600" dirty="0" err="1"/>
              <a:t>math.h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int main()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{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int a;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b</a:t>
            </a:r>
            <a:r>
              <a:rPr lang="en-US" altLang="zh-CN" sz="1600" dirty="0"/>
              <a:t>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</a:t>
            </a:r>
            <a:r>
              <a:rPr lang="zh-CN" altLang="en-US" sz="1600" b="1" dirty="0">
                <a:solidFill>
                  <a:srgbClr val="C00000"/>
                </a:solidFill>
              </a:rPr>
              <a:t>请输入：</a:t>
            </a:r>
            <a:r>
              <a:rPr lang="en-US" altLang="zh-CN" sz="1600" dirty="0"/>
              <a:t>”);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(“</a:t>
            </a:r>
            <a:r>
              <a:rPr lang="en-US" altLang="zh-CN" sz="1600" dirty="0">
                <a:solidFill>
                  <a:srgbClr val="030DCD"/>
                </a:solidFill>
              </a:rPr>
              <a:t>%</a:t>
            </a:r>
            <a:r>
              <a:rPr lang="en-US" altLang="zh-CN" sz="1600" dirty="0" smtClean="0">
                <a:solidFill>
                  <a:srgbClr val="030DCD"/>
                </a:solidFill>
              </a:rPr>
              <a:t>d+%</a:t>
            </a:r>
            <a:r>
              <a:rPr lang="en-US" altLang="zh-CN" sz="1600" dirty="0" err="1" smtClean="0">
                <a:solidFill>
                  <a:srgbClr val="030DCD"/>
                </a:solidFill>
              </a:rPr>
              <a:t>d</a:t>
            </a:r>
            <a:r>
              <a:rPr lang="en-US" altLang="zh-CN" sz="1600" dirty="0" err="1" smtClean="0"/>
              <a:t>",&amp;</a:t>
            </a:r>
            <a:r>
              <a:rPr lang="en-US" altLang="zh-CN" sz="1600" dirty="0" err="1"/>
              <a:t>a,&amp;b</a:t>
            </a:r>
            <a:r>
              <a:rPr lang="en-US" altLang="zh-CN" sz="1600" dirty="0"/>
              <a:t>);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pt-BR" altLang="zh-CN" sz="1600" dirty="0"/>
              <a:t>       printf</a:t>
            </a:r>
            <a:r>
              <a:rPr lang="pt-BR" altLang="zh-CN" sz="1600" dirty="0" smtClean="0"/>
              <a:t>(“%</a:t>
            </a:r>
            <a:r>
              <a:rPr lang="en-US" altLang="zh-CN" sz="1600" dirty="0" smtClean="0"/>
              <a:t>d</a:t>
            </a:r>
            <a:r>
              <a:rPr lang="en-US" altLang="zh-CN" sz="1600" dirty="0" smtClean="0">
                <a:solidFill>
                  <a:srgbClr val="C00000"/>
                </a:solidFill>
              </a:rPr>
              <a:t>+</a:t>
            </a:r>
            <a:r>
              <a:rPr lang="en-US" altLang="zh-CN" sz="1600" dirty="0" smtClean="0"/>
              <a:t>%d=%d\n</a:t>
            </a:r>
            <a:r>
              <a:rPr lang="pt-BR" altLang="zh-CN" sz="1600" dirty="0" smtClean="0"/>
              <a:t>",</a:t>
            </a:r>
            <a:r>
              <a:rPr lang="en-US" altLang="zh-CN" sz="1600" dirty="0" err="1" smtClean="0"/>
              <a:t>a,b</a:t>
            </a:r>
            <a:r>
              <a:rPr lang="en-US" altLang="zh-CN" sz="1600" dirty="0" smtClean="0"/>
              <a:t>,</a:t>
            </a:r>
            <a:r>
              <a:rPr lang="pt-BR" altLang="zh-CN" sz="1600" dirty="0" smtClean="0"/>
              <a:t>a+b</a:t>
            </a:r>
            <a:r>
              <a:rPr lang="pt-BR" altLang="zh-CN" sz="1600" dirty="0"/>
              <a:t>);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return 0;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C00000"/>
                </a:solidFill>
              </a:rPr>
              <a:t>需要在两个数之间输入一个</a:t>
            </a:r>
            <a:r>
              <a:rPr lang="en-US" altLang="zh-CN" sz="1800" b="1" dirty="0" smtClean="0">
                <a:solidFill>
                  <a:srgbClr val="030DCD"/>
                </a:solidFill>
              </a:rPr>
              <a:t>+</a:t>
            </a:r>
            <a:r>
              <a:rPr lang="zh-CN" altLang="en-US" sz="1800" b="1" dirty="0" smtClean="0">
                <a:solidFill>
                  <a:srgbClr val="030DCD"/>
                </a:solidFill>
              </a:rPr>
              <a:t>号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，以回车结束</a:t>
            </a:r>
            <a:r>
              <a:rPr lang="zh-CN" altLang="en-US" sz="1800" b="1" dirty="0">
                <a:solidFill>
                  <a:srgbClr val="C00000"/>
                </a:solidFill>
              </a:rPr>
              <a:t>输入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；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例如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marL="971550" lvl="1"/>
            <a:r>
              <a:rPr lang="zh-CN" altLang="en-US" sz="1600" dirty="0" smtClean="0"/>
              <a:t>请输入：</a:t>
            </a:r>
            <a:r>
              <a:rPr lang="en-US" altLang="zh-CN" sz="1600" dirty="0" smtClean="0"/>
              <a:t>3+5,</a:t>
            </a:r>
            <a:r>
              <a:rPr lang="zh-CN" altLang="en-US" sz="1600" dirty="0" smtClean="0"/>
              <a:t>回车</a:t>
            </a:r>
            <a:endParaRPr lang="en-US" altLang="zh-CN" sz="1600" dirty="0" smtClean="0"/>
          </a:p>
          <a:p>
            <a:pPr marL="971550" lvl="1"/>
            <a:r>
              <a:rPr lang="zh-CN" altLang="en-US" sz="1600" dirty="0" smtClean="0"/>
              <a:t>输出：</a:t>
            </a:r>
            <a:r>
              <a:rPr lang="en-US" altLang="zh-CN" sz="1600" dirty="0" smtClean="0"/>
              <a:t>3+5=8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3870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F8C47-1F44-45D1-BF33-C8CE95D2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格式控制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不能随便出现多余的字符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4FF27-1058-4360-94AF-D8B39D48F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4" y="1034395"/>
            <a:ext cx="4086225" cy="5345112"/>
          </a:xfrm>
          <a:ln>
            <a:solidFill>
              <a:srgbClr val="000000"/>
            </a:solidFill>
          </a:ln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目的：希望有输入提示</a:t>
            </a:r>
            <a:endParaRPr lang="en-US" altLang="zh-CN" sz="2000" dirty="0"/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math.h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int main()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{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int a;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short b;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(“</a:t>
            </a:r>
            <a:r>
              <a:rPr lang="en-US" altLang="zh-CN" sz="1600" b="1" dirty="0">
                <a:solidFill>
                  <a:srgbClr val="C00000"/>
                </a:solidFill>
              </a:rPr>
              <a:t>Enter:</a:t>
            </a:r>
            <a:r>
              <a:rPr lang="en-US" altLang="zh-CN" sz="1600" dirty="0">
                <a:solidFill>
                  <a:srgbClr val="030DCD"/>
                </a:solidFill>
              </a:rPr>
              <a:t>%</a:t>
            </a:r>
            <a:r>
              <a:rPr lang="en-US" altLang="zh-CN" sz="1600" dirty="0" err="1" smtClean="0">
                <a:solidFill>
                  <a:srgbClr val="030DCD"/>
                </a:solidFill>
              </a:rPr>
              <a:t>d%hd</a:t>
            </a:r>
            <a:r>
              <a:rPr lang="en-US" altLang="zh-CN" sz="1600" dirty="0"/>
              <a:t>",&amp;</a:t>
            </a:r>
            <a:r>
              <a:rPr lang="en-US" altLang="zh-CN" sz="1600" dirty="0" err="1"/>
              <a:t>a,&amp;b</a:t>
            </a:r>
            <a:r>
              <a:rPr lang="en-US" altLang="zh-CN" sz="1600" dirty="0"/>
              <a:t>);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pt-BR" altLang="zh-CN" sz="1600" dirty="0"/>
              <a:t>       printf(“%d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%</a:t>
            </a:r>
            <a:r>
              <a:rPr lang="en-US" altLang="zh-CN" sz="1600" dirty="0" err="1" smtClean="0"/>
              <a:t>hd</a:t>
            </a:r>
            <a:r>
              <a:rPr lang="en-US" altLang="zh-CN" sz="1600" dirty="0" smtClean="0"/>
              <a:t>\n</a:t>
            </a:r>
            <a:r>
              <a:rPr lang="pt-BR" altLang="zh-CN" sz="1600" dirty="0"/>
              <a:t>",a,b);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return 0;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需要</a:t>
            </a:r>
            <a:r>
              <a:rPr lang="zh-CN" altLang="en-US" sz="2000" dirty="0" smtClean="0"/>
              <a:t>将“</a:t>
            </a:r>
            <a:r>
              <a:rPr lang="en-US" altLang="zh-CN" sz="2000" dirty="0" smtClean="0">
                <a:solidFill>
                  <a:srgbClr val="030DCD"/>
                </a:solidFill>
              </a:rPr>
              <a:t>Enter:</a:t>
            </a:r>
            <a:r>
              <a:rPr lang="zh-CN" altLang="en-US" sz="2000" dirty="0" smtClean="0">
                <a:solidFill>
                  <a:srgbClr val="030DCD"/>
                </a:solidFill>
              </a:rPr>
              <a:t>”</a:t>
            </a:r>
            <a:r>
              <a:rPr lang="zh-CN" altLang="en-US" sz="2000" dirty="0" smtClean="0"/>
              <a:t>一并</a:t>
            </a:r>
            <a:r>
              <a:rPr lang="zh-CN" altLang="en-US" sz="2000" dirty="0"/>
              <a:t>输入，如：</a:t>
            </a:r>
            <a:endParaRPr lang="en-US" altLang="zh-CN" sz="2000" dirty="0"/>
          </a:p>
          <a:p>
            <a:pPr marL="971550" lvl="1"/>
            <a:r>
              <a:rPr lang="zh-CN" altLang="en-US" sz="1800" dirty="0" smtClean="0">
                <a:solidFill>
                  <a:srgbClr val="7030A0"/>
                </a:solidFill>
              </a:rPr>
              <a:t>正确输入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Enter:44 </a:t>
            </a:r>
            <a:r>
              <a:rPr lang="en-US" altLang="zh-CN" sz="1800" dirty="0"/>
              <a:t>55</a:t>
            </a:r>
          </a:p>
          <a:p>
            <a:pPr marL="971550" lvl="1"/>
            <a:r>
              <a:rPr lang="zh-CN" altLang="en-US" sz="1800" dirty="0" smtClean="0"/>
              <a:t>其他输入，如</a:t>
            </a:r>
            <a:r>
              <a:rPr lang="en-US" altLang="zh-CN" sz="1800" dirty="0" smtClean="0"/>
              <a:t>enter:44 55</a:t>
            </a:r>
            <a:r>
              <a:rPr lang="zh-CN" altLang="en-US" sz="1800" dirty="0" smtClean="0"/>
              <a:t>都是错误的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971550" lvl="1"/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149B946-5A51-4F78-B643-298633441793}"/>
              </a:ext>
            </a:extLst>
          </p:cNvPr>
          <p:cNvSpPr txBox="1">
            <a:spLocks/>
          </p:cNvSpPr>
          <p:nvPr/>
        </p:nvSpPr>
        <p:spPr bwMode="auto">
          <a:xfrm>
            <a:off x="4864829" y="937268"/>
            <a:ext cx="4086225" cy="5345112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DCD"/>
                </a:solidFill>
              </a:rPr>
              <a:t>利用</a:t>
            </a:r>
            <a:r>
              <a:rPr lang="en-US" altLang="zh-CN" sz="2000" dirty="0" err="1">
                <a:solidFill>
                  <a:srgbClr val="030DCD"/>
                </a:solidFill>
              </a:rPr>
              <a:t>printf</a:t>
            </a:r>
            <a:r>
              <a:rPr lang="en-US" altLang="zh-CN" sz="2000" dirty="0">
                <a:solidFill>
                  <a:srgbClr val="030DCD"/>
                </a:solidFill>
              </a:rPr>
              <a:t>()</a:t>
            </a:r>
            <a:r>
              <a:rPr lang="zh-CN" altLang="en-US" sz="2000" dirty="0">
                <a:solidFill>
                  <a:srgbClr val="030DCD"/>
                </a:solidFill>
              </a:rPr>
              <a:t>输出提示信息</a:t>
            </a:r>
            <a:endParaRPr lang="en-US" altLang="zh-CN" sz="2000" dirty="0">
              <a:solidFill>
                <a:srgbClr val="030DCD"/>
              </a:solidFill>
            </a:endParaRPr>
          </a:p>
          <a:p>
            <a:pPr lvl="1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math.h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int main()</a:t>
            </a:r>
          </a:p>
          <a:p>
            <a:pPr lvl="1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{</a:t>
            </a:r>
          </a:p>
          <a:p>
            <a:pPr lvl="1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int a;</a:t>
            </a:r>
          </a:p>
          <a:p>
            <a:pPr lvl="1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short b;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</a:t>
            </a:r>
            <a:r>
              <a:rPr lang="zh-CN" altLang="en-US" sz="1600" b="1" dirty="0">
                <a:solidFill>
                  <a:srgbClr val="C00000"/>
                </a:solidFill>
              </a:rPr>
              <a:t>请输入：</a:t>
            </a:r>
            <a:r>
              <a:rPr lang="en-US" altLang="zh-CN" sz="1600" dirty="0"/>
              <a:t>”);</a:t>
            </a:r>
          </a:p>
          <a:p>
            <a:pPr lvl="1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(“</a:t>
            </a:r>
            <a:r>
              <a:rPr lang="en-US" altLang="zh-CN" sz="1600" dirty="0">
                <a:solidFill>
                  <a:srgbClr val="030DCD"/>
                </a:solidFill>
              </a:rPr>
              <a:t>%</a:t>
            </a:r>
            <a:r>
              <a:rPr lang="en-US" altLang="zh-CN" sz="1600" dirty="0" err="1" smtClean="0">
                <a:solidFill>
                  <a:srgbClr val="030DCD"/>
                </a:solidFill>
              </a:rPr>
              <a:t>d%hd</a:t>
            </a:r>
            <a:r>
              <a:rPr lang="en-US" altLang="zh-CN" sz="1600" dirty="0"/>
              <a:t>",&amp;</a:t>
            </a:r>
            <a:r>
              <a:rPr lang="en-US" altLang="zh-CN" sz="1600" dirty="0" err="1"/>
              <a:t>a,&amp;b</a:t>
            </a:r>
            <a:r>
              <a:rPr lang="en-US" altLang="zh-CN" sz="1600" dirty="0"/>
              <a:t>);</a:t>
            </a:r>
          </a:p>
          <a:p>
            <a:pPr lvl="1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zh-CN" sz="1600" dirty="0"/>
              <a:t>       printf(“%d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%</a:t>
            </a:r>
            <a:r>
              <a:rPr lang="en-US" altLang="zh-CN" sz="1600" dirty="0" err="1" smtClean="0"/>
              <a:t>hd</a:t>
            </a:r>
            <a:r>
              <a:rPr lang="en-US" altLang="zh-CN" sz="1600" dirty="0" smtClean="0"/>
              <a:t>\n</a:t>
            </a:r>
            <a:r>
              <a:rPr lang="pt-BR" altLang="zh-CN" sz="1600" dirty="0"/>
              <a:t>",a,b);</a:t>
            </a:r>
          </a:p>
          <a:p>
            <a:pPr lvl="1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return 0;</a:t>
            </a:r>
          </a:p>
          <a:p>
            <a:pPr lvl="1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7030A0"/>
                </a:solidFill>
              </a:rPr>
              <a:t>正确</a:t>
            </a:r>
            <a:r>
              <a:rPr lang="zh-CN" altLang="en-US" sz="2000" dirty="0" smtClean="0">
                <a:solidFill>
                  <a:srgbClr val="7030A0"/>
                </a:solidFill>
              </a:rPr>
              <a:t>输入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marL="971550" lvl="1"/>
            <a:r>
              <a:rPr lang="zh-CN" altLang="en-US" sz="1600" dirty="0" smtClean="0"/>
              <a:t>利用“空格</a:t>
            </a:r>
            <a:r>
              <a:rPr lang="en-US" altLang="zh-CN" sz="1600" dirty="0" smtClean="0"/>
              <a:t>,tab,</a:t>
            </a:r>
            <a:r>
              <a:rPr lang="zh-CN" altLang="en-US" sz="1600" dirty="0" smtClean="0"/>
              <a:t>回车”三个键之一分割的两个整数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125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F8C47-1F44-45D1-BF33-C8CE95D2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格式控制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不能随便出现多余的</a:t>
            </a:r>
            <a:r>
              <a:rPr lang="zh-CN" altLang="en-US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4FF27-1058-4360-94AF-D8B39D48F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4" y="1034395"/>
            <a:ext cx="8089900" cy="5345112"/>
          </a:xfrm>
          <a:ln>
            <a:noFill/>
          </a:ln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30DCD"/>
                </a:solidFill>
              </a:rPr>
              <a:t>如果输入格式中最后</a:t>
            </a:r>
            <a:r>
              <a:rPr lang="zh-CN" altLang="en-US" sz="2000" b="1" dirty="0">
                <a:solidFill>
                  <a:srgbClr val="030DCD"/>
                </a:solidFill>
              </a:rPr>
              <a:t>出现空格，会有副作用；</a:t>
            </a:r>
            <a:endParaRPr lang="en-US" altLang="zh-CN" sz="2000" b="1" dirty="0">
              <a:solidFill>
                <a:srgbClr val="030DC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math.h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int main()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{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int a;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short b;       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(“</a:t>
            </a:r>
            <a:r>
              <a:rPr lang="en-US" altLang="zh-CN" sz="1600" dirty="0">
                <a:solidFill>
                  <a:srgbClr val="030DCD"/>
                </a:solidFill>
              </a:rPr>
              <a:t>%</a:t>
            </a:r>
            <a:r>
              <a:rPr lang="en-US" altLang="zh-CN" sz="1600" dirty="0" err="1" smtClean="0">
                <a:solidFill>
                  <a:srgbClr val="030DCD"/>
                </a:solidFill>
              </a:rPr>
              <a:t>d%hd</a:t>
            </a:r>
            <a:r>
              <a:rPr lang="en-US" altLang="zh-CN" sz="1600" dirty="0" smtClean="0">
                <a:solidFill>
                  <a:srgbClr val="FF0000"/>
                </a:solidFill>
              </a:rPr>
              <a:t>  </a:t>
            </a:r>
            <a:r>
              <a:rPr lang="en-US" altLang="zh-CN" sz="1600" dirty="0" smtClean="0"/>
              <a:t>”,&amp;</a:t>
            </a:r>
            <a:r>
              <a:rPr lang="en-US" altLang="zh-CN" sz="1600" dirty="0" err="1"/>
              <a:t>a,&amp;b</a:t>
            </a:r>
            <a:r>
              <a:rPr lang="en-US" altLang="zh-CN" sz="1600" dirty="0" smtClean="0"/>
              <a:t>);   //</a:t>
            </a:r>
            <a:r>
              <a:rPr lang="zh-CN" altLang="en-US" sz="1600" dirty="0" smtClean="0">
                <a:solidFill>
                  <a:srgbClr val="7030A0"/>
                </a:solidFill>
              </a:rPr>
              <a:t>格式的最后是一个空格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lvl="1" indent="0">
              <a:lnSpc>
                <a:spcPct val="110000"/>
              </a:lnSpc>
              <a:buNone/>
            </a:pPr>
            <a:r>
              <a:rPr lang="pt-BR" altLang="zh-CN" sz="1600" dirty="0"/>
              <a:t>       printf(“%x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%</a:t>
            </a:r>
            <a:r>
              <a:rPr lang="en-US" altLang="zh-CN" sz="1600" dirty="0" err="1" smtClean="0"/>
              <a:t>hx</a:t>
            </a:r>
            <a:r>
              <a:rPr lang="en-US" altLang="zh-CN" sz="1600" dirty="0" smtClean="0"/>
              <a:t>\n</a:t>
            </a:r>
            <a:r>
              <a:rPr lang="pt-BR" altLang="zh-CN" sz="1600" dirty="0"/>
              <a:t>",a,b);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return 0;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7030A0"/>
                </a:solidFill>
              </a:rPr>
              <a:t>希望最后数据后多输入一个空格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C00000"/>
                </a:solidFill>
              </a:rPr>
              <a:t>即使第二个数据最后</a:t>
            </a:r>
            <a:r>
              <a:rPr lang="zh-CN" altLang="en-US" sz="2000" b="1" dirty="0" smtClean="0">
                <a:solidFill>
                  <a:srgbClr val="030DCD"/>
                </a:solidFill>
              </a:rPr>
              <a:t>多输入一个空格，也无法正确接收数据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  <p:sp>
        <p:nvSpPr>
          <p:cNvPr id="4" name="圆角矩形标注 3"/>
          <p:cNvSpPr/>
          <p:nvPr/>
        </p:nvSpPr>
        <p:spPr bwMode="auto">
          <a:xfrm>
            <a:off x="2394066" y="2751514"/>
            <a:ext cx="1338349" cy="290946"/>
          </a:xfrm>
          <a:prstGeom prst="wedgeRoundRectCallout">
            <a:avLst>
              <a:gd name="adj1" fmla="val -28908"/>
              <a:gd name="adj2" fmla="val 196786"/>
              <a:gd name="adj3" fmla="val 16667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此处有个空格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rgbClr val="080808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304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F8C47-1F44-45D1-BF33-C8CE95D2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格式控制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不能随便出现多余的</a:t>
            </a:r>
            <a:r>
              <a:rPr lang="zh-CN" altLang="en-US" b="1" dirty="0" smtClean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4FF27-1058-4360-94AF-D8B39D48F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4" y="1034395"/>
            <a:ext cx="4086225" cy="5345112"/>
          </a:xfrm>
          <a:ln>
            <a:solidFill>
              <a:srgbClr val="000000"/>
            </a:solidFill>
          </a:ln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目的：希望以回车结束输入</a:t>
            </a:r>
            <a:endParaRPr lang="en-US" altLang="zh-CN" sz="2000" dirty="0"/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 smtClean="0"/>
              <a:t>#</a:t>
            </a:r>
            <a:r>
              <a:rPr lang="en-US" altLang="zh-CN" sz="1600" dirty="0"/>
              <a:t>include &lt;</a:t>
            </a:r>
            <a:r>
              <a:rPr lang="en-US" altLang="zh-CN" sz="1600" dirty="0" err="1"/>
              <a:t>math.h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int main()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{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int a;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short b;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</a:t>
            </a:r>
            <a:r>
              <a:rPr lang="zh-CN" altLang="en-US" sz="1600" b="1" dirty="0">
                <a:solidFill>
                  <a:srgbClr val="C00000"/>
                </a:solidFill>
              </a:rPr>
              <a:t>请输入：</a:t>
            </a:r>
            <a:r>
              <a:rPr lang="en-US" altLang="zh-CN" sz="1600" dirty="0"/>
              <a:t>”);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(“</a:t>
            </a:r>
            <a:r>
              <a:rPr lang="en-US" altLang="zh-CN" sz="1600" dirty="0">
                <a:solidFill>
                  <a:srgbClr val="030DCD"/>
                </a:solidFill>
              </a:rPr>
              <a:t>%</a:t>
            </a:r>
            <a:r>
              <a:rPr lang="en-US" altLang="zh-CN" sz="1600" dirty="0" err="1" smtClean="0">
                <a:solidFill>
                  <a:srgbClr val="030DCD"/>
                </a:solidFill>
              </a:rPr>
              <a:t>d%hd</a:t>
            </a:r>
            <a:r>
              <a:rPr lang="en-US" altLang="zh-CN" sz="1600" dirty="0" smtClean="0">
                <a:solidFill>
                  <a:srgbClr val="C00000"/>
                </a:solidFill>
              </a:rPr>
              <a:t>\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n</a:t>
            </a:r>
            <a:r>
              <a:rPr lang="en-US" altLang="zh-CN" sz="1600" dirty="0" err="1"/>
              <a:t>",&amp;a,&amp;b</a:t>
            </a:r>
            <a:r>
              <a:rPr lang="en-US" altLang="zh-CN" sz="1600" dirty="0"/>
              <a:t>);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pt-BR" altLang="zh-CN" sz="1600" dirty="0"/>
              <a:t>       printf(“%x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%</a:t>
            </a:r>
            <a:r>
              <a:rPr lang="en-US" altLang="zh-CN" sz="1600" dirty="0" err="1" smtClean="0"/>
              <a:t>hx</a:t>
            </a:r>
            <a:r>
              <a:rPr lang="en-US" altLang="zh-CN" sz="1600" dirty="0" smtClean="0"/>
              <a:t>\n</a:t>
            </a:r>
            <a:r>
              <a:rPr lang="pt-BR" altLang="zh-CN" sz="1600" dirty="0"/>
              <a:t>",a,b);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return 0;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b="1" dirty="0" smtClean="0">
                <a:solidFill>
                  <a:srgbClr val="C00000"/>
                </a:solidFill>
              </a:rPr>
              <a:t>希望最后一个数据后多</a:t>
            </a:r>
            <a:r>
              <a:rPr lang="zh-CN" altLang="en-US" sz="1800" b="1" dirty="0">
                <a:solidFill>
                  <a:srgbClr val="C00000"/>
                </a:solidFill>
              </a:rPr>
              <a:t>输入一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个回车，以结束</a:t>
            </a:r>
            <a:r>
              <a:rPr lang="zh-CN" altLang="en-US" sz="1800" b="1" dirty="0">
                <a:solidFill>
                  <a:srgbClr val="C00000"/>
                </a:solidFill>
              </a:rPr>
              <a:t>输入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；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7030A0"/>
                </a:solidFill>
              </a:rPr>
              <a:t>即使第二个数据</a:t>
            </a:r>
            <a:r>
              <a:rPr lang="zh-CN" altLang="en-US" sz="1800" dirty="0" smtClean="0">
                <a:solidFill>
                  <a:srgbClr val="7030A0"/>
                </a:solidFill>
              </a:rPr>
              <a:t>最后输入回车也</a:t>
            </a:r>
            <a:r>
              <a:rPr lang="zh-CN" altLang="en-US" sz="1800" dirty="0">
                <a:solidFill>
                  <a:srgbClr val="7030A0"/>
                </a:solidFill>
              </a:rPr>
              <a:t>不可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ACBD32-946D-4476-8B7E-51E89FA59C31}"/>
              </a:ext>
            </a:extLst>
          </p:cNvPr>
          <p:cNvSpPr txBox="1">
            <a:spLocks/>
          </p:cNvSpPr>
          <p:nvPr/>
        </p:nvSpPr>
        <p:spPr bwMode="auto">
          <a:xfrm>
            <a:off x="4680271" y="1034395"/>
            <a:ext cx="4086225" cy="5345112"/>
          </a:xfrm>
          <a:prstGeom prst="rect">
            <a:avLst/>
          </a:prstGeom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DCD"/>
                </a:solidFill>
              </a:rPr>
              <a:t>默认以回车结束输入；</a:t>
            </a:r>
            <a:endParaRPr lang="en-US" altLang="zh-CN" sz="2000" dirty="0">
              <a:solidFill>
                <a:srgbClr val="030DCD"/>
              </a:solidFill>
            </a:endParaRPr>
          </a:p>
          <a:p>
            <a:pPr lvl="1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math.h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int main()</a:t>
            </a:r>
          </a:p>
          <a:p>
            <a:pPr lvl="1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{</a:t>
            </a:r>
          </a:p>
          <a:p>
            <a:pPr lvl="1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int a;</a:t>
            </a:r>
          </a:p>
          <a:p>
            <a:pPr lvl="1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short b;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</a:t>
            </a:r>
            <a:r>
              <a:rPr lang="zh-CN" altLang="en-US" sz="1600" b="1" dirty="0">
                <a:solidFill>
                  <a:srgbClr val="C00000"/>
                </a:solidFill>
              </a:rPr>
              <a:t>请输入：</a:t>
            </a:r>
            <a:r>
              <a:rPr lang="en-US" altLang="zh-CN" sz="1600" dirty="0"/>
              <a:t>”);</a:t>
            </a:r>
          </a:p>
          <a:p>
            <a:pPr lvl="1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(“</a:t>
            </a:r>
            <a:r>
              <a:rPr lang="en-US" altLang="zh-CN" sz="1600" dirty="0">
                <a:solidFill>
                  <a:srgbClr val="030DCD"/>
                </a:solidFill>
              </a:rPr>
              <a:t>%</a:t>
            </a:r>
            <a:r>
              <a:rPr lang="en-US" altLang="zh-CN" sz="1600" dirty="0" err="1" smtClean="0">
                <a:solidFill>
                  <a:srgbClr val="030DCD"/>
                </a:solidFill>
              </a:rPr>
              <a:t>d%hd</a:t>
            </a:r>
            <a:r>
              <a:rPr lang="en-US" altLang="zh-CN" sz="1600" dirty="0"/>
              <a:t>",&amp;</a:t>
            </a:r>
            <a:r>
              <a:rPr lang="en-US" altLang="zh-CN" sz="1600" dirty="0" err="1"/>
              <a:t>a,&amp;b</a:t>
            </a:r>
            <a:r>
              <a:rPr lang="en-US" altLang="zh-CN" sz="1600" dirty="0"/>
              <a:t>);</a:t>
            </a:r>
          </a:p>
          <a:p>
            <a:pPr lvl="1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pt-BR" altLang="zh-CN" sz="1600" dirty="0"/>
              <a:t>       </a:t>
            </a:r>
            <a:r>
              <a:rPr lang="en-US" altLang="zh-CN" sz="1600" dirty="0" smtClean="0"/>
              <a:t>return </a:t>
            </a:r>
            <a:r>
              <a:rPr lang="en-US" altLang="zh-CN" sz="1600" dirty="0"/>
              <a:t>0;</a:t>
            </a:r>
          </a:p>
          <a:p>
            <a:pPr lvl="1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正确</a:t>
            </a:r>
            <a:r>
              <a:rPr lang="zh-CN" altLang="en-US" sz="2000" dirty="0"/>
              <a:t>输入</a:t>
            </a:r>
            <a:endParaRPr lang="en-US" altLang="zh-CN" sz="2000" dirty="0"/>
          </a:p>
          <a:p>
            <a:pPr marL="971550" lvl="1"/>
            <a:r>
              <a:rPr lang="zh-CN" altLang="en-US" sz="1600" dirty="0"/>
              <a:t>利用“空格</a:t>
            </a:r>
            <a:r>
              <a:rPr lang="en-US" altLang="zh-CN" sz="1600" dirty="0"/>
              <a:t>,tab,</a:t>
            </a:r>
            <a:r>
              <a:rPr lang="zh-CN" altLang="en-US" sz="1600" dirty="0"/>
              <a:t>回车”三个键之一分割的两个整数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1282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F8C47-1F44-45D1-BF33-C8CE95D2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课后测试</a:t>
            </a:r>
            <a:r>
              <a:rPr lang="zh-CN" altLang="en-US" dirty="0" smtClean="0"/>
              <a:t>：</a:t>
            </a:r>
            <a:r>
              <a:rPr lang="zh-CN" altLang="en-US" dirty="0"/>
              <a:t>误用</a:t>
            </a:r>
            <a:r>
              <a:rPr lang="en-US" altLang="zh-CN" dirty="0"/>
              <a:t>%d</a:t>
            </a:r>
            <a:r>
              <a:rPr lang="zh-CN" altLang="en-US" dirty="0"/>
              <a:t>与</a:t>
            </a:r>
            <a:r>
              <a:rPr lang="en-US" altLang="zh-CN" dirty="0"/>
              <a:t>%</a:t>
            </a:r>
            <a:r>
              <a:rPr lang="en-US" altLang="zh-CN" dirty="0" err="1"/>
              <a:t>hd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输出的后果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4FF27-1058-4360-94AF-D8B39D48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下述程序段的输出结果</a:t>
            </a:r>
            <a:endParaRPr lang="en-US" altLang="zh-CN" sz="2000" dirty="0"/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math.h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int main()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{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</a:t>
            </a:r>
            <a:r>
              <a:rPr lang="en-US" altLang="zh-CN" sz="1600" dirty="0">
                <a:solidFill>
                  <a:srgbClr val="7030A0"/>
                </a:solidFill>
              </a:rPr>
              <a:t>int a</a:t>
            </a:r>
            <a:r>
              <a:rPr lang="en-US" altLang="zh-CN" sz="1600" dirty="0"/>
              <a:t>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       short b;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</a:t>
            </a:r>
            <a:r>
              <a:rPr lang="en-US" altLang="zh-CN" sz="1600" dirty="0">
                <a:solidFill>
                  <a:srgbClr val="030DCD"/>
                </a:solidFill>
              </a:rPr>
              <a:t>%</a:t>
            </a:r>
            <a:r>
              <a:rPr lang="en-US" altLang="zh-CN" sz="1600" dirty="0" err="1">
                <a:solidFill>
                  <a:srgbClr val="030DCD"/>
                </a:solidFill>
              </a:rPr>
              <a:t>d%d</a:t>
            </a:r>
            <a:r>
              <a:rPr lang="en-US" altLang="zh-CN" sz="1600" dirty="0"/>
              <a:t>",&amp;</a:t>
            </a:r>
            <a:r>
              <a:rPr lang="en-US" altLang="zh-CN" sz="1600" dirty="0" err="1"/>
              <a:t>a,&amp;b</a:t>
            </a:r>
            <a:r>
              <a:rPr lang="en-US" altLang="zh-CN" sz="1600" dirty="0"/>
              <a:t>);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pt-BR" altLang="zh-CN" sz="1600" dirty="0"/>
              <a:t>       printf(“%x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 smtClean="0"/>
              <a:t>%</a:t>
            </a:r>
            <a:r>
              <a:rPr lang="en-US" altLang="zh-CN" sz="1600" dirty="0" err="1"/>
              <a:t>h</a:t>
            </a:r>
            <a:r>
              <a:rPr lang="en-US" altLang="zh-CN" sz="1600" dirty="0" err="1" smtClean="0"/>
              <a:t>x</a:t>
            </a:r>
            <a:r>
              <a:rPr lang="en-US" altLang="zh-CN" sz="1600" dirty="0" smtClean="0"/>
              <a:t>\n</a:t>
            </a:r>
            <a:r>
              <a:rPr lang="pt-BR" altLang="zh-CN" sz="1600" dirty="0"/>
              <a:t>",a,b);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return 0;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问：若输入：</a:t>
            </a:r>
            <a:r>
              <a:rPr lang="en-US" altLang="zh-CN" sz="2000" dirty="0"/>
              <a:t>2 3</a:t>
            </a:r>
            <a:r>
              <a:rPr lang="zh-CN" altLang="en-US" sz="2000" dirty="0"/>
              <a:t>，输出什么？</a:t>
            </a:r>
            <a:r>
              <a:rPr lang="en-US" altLang="zh-CN" sz="2000" dirty="0"/>
              <a:t>Why</a:t>
            </a:r>
            <a:r>
              <a:rPr lang="en-US" altLang="zh-CN" sz="2000" dirty="0" smtClean="0"/>
              <a:t>?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如何修改？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7030A0"/>
                </a:solidFill>
              </a:rPr>
              <a:t>原因：课后查看隐藏页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4CA81B50-EBE2-4FB6-BB6E-CC7A14BB4923}"/>
              </a:ext>
            </a:extLst>
          </p:cNvPr>
          <p:cNvSpPr/>
          <p:nvPr/>
        </p:nvSpPr>
        <p:spPr bwMode="auto">
          <a:xfrm>
            <a:off x="5083728" y="4295161"/>
            <a:ext cx="629175" cy="335561"/>
          </a:xfrm>
          <a:prstGeom prst="wedgeRoundRectCallout">
            <a:avLst>
              <a:gd name="adj1" fmla="val -50992"/>
              <a:gd name="adj2" fmla="val 563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0, 3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对话气泡: 圆角矩形 3">
            <a:extLst>
              <a:ext uri="{FF2B5EF4-FFF2-40B4-BE49-F238E27FC236}">
                <a16:creationId xmlns:a16="http://schemas.microsoft.com/office/drawing/2014/main" id="{4CA81B50-EBE2-4FB6-BB6E-CC7A14BB4923}"/>
              </a:ext>
            </a:extLst>
          </p:cNvPr>
          <p:cNvSpPr/>
          <p:nvPr/>
        </p:nvSpPr>
        <p:spPr bwMode="auto">
          <a:xfrm>
            <a:off x="2298964" y="4735736"/>
            <a:ext cx="3644636" cy="335561"/>
          </a:xfrm>
          <a:prstGeom prst="wedgeRoundRectCallout">
            <a:avLst>
              <a:gd name="adj1" fmla="val -50992"/>
              <a:gd name="adj2" fmla="val 563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lvl="1" indent="0">
              <a:lnSpc>
                <a:spcPct val="110000"/>
              </a:lnSpc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1600" dirty="0">
                <a:solidFill>
                  <a:srgbClr val="000000"/>
                </a:solidFill>
              </a:rPr>
              <a:t>正确格式：</a:t>
            </a:r>
            <a:r>
              <a:rPr lang="en-US" altLang="zh-CN" sz="1600" dirty="0" err="1">
                <a:solidFill>
                  <a:srgbClr val="000000"/>
                </a:solidFill>
              </a:rPr>
              <a:t>scanf</a:t>
            </a:r>
            <a:r>
              <a:rPr lang="en-US" altLang="zh-CN" sz="1600" dirty="0">
                <a:solidFill>
                  <a:srgbClr val="000000"/>
                </a:solidFill>
              </a:rPr>
              <a:t>("%</a:t>
            </a:r>
            <a:r>
              <a:rPr lang="en-US" altLang="zh-CN" sz="1600" dirty="0" err="1" smtClean="0">
                <a:solidFill>
                  <a:srgbClr val="000000"/>
                </a:solidFill>
              </a:rPr>
              <a:t>d%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hd</a:t>
            </a:r>
            <a:r>
              <a:rPr lang="en-US" altLang="zh-CN" sz="1600" dirty="0">
                <a:solidFill>
                  <a:srgbClr val="000000"/>
                </a:solidFill>
              </a:rPr>
              <a:t>",&amp;</a:t>
            </a:r>
            <a:r>
              <a:rPr lang="en-US" altLang="zh-CN" sz="1600" dirty="0" err="1">
                <a:solidFill>
                  <a:srgbClr val="000000"/>
                </a:solidFill>
              </a:rPr>
              <a:t>a,&amp;b</a:t>
            </a:r>
            <a:r>
              <a:rPr lang="en-US" altLang="zh-CN" sz="1600" dirty="0">
                <a:solidFill>
                  <a:srgbClr val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6815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输出字符</a:t>
            </a:r>
            <a:r>
              <a:rPr lang="en-US" altLang="zh-CN" dirty="0"/>
              <a:t>:</a:t>
            </a:r>
            <a:r>
              <a:rPr lang="da-DK" altLang="zh-CN" dirty="0">
                <a:solidFill>
                  <a:srgbClr val="C00000"/>
                </a:solidFill>
              </a:rPr>
              <a:t>getchar()</a:t>
            </a:r>
            <a:r>
              <a:rPr lang="en-US" altLang="zh-CN" dirty="0">
                <a:solidFill>
                  <a:srgbClr val="C00000"/>
                </a:solidFill>
              </a:rPr>
              <a:t>—</a:t>
            </a:r>
            <a:r>
              <a:rPr lang="zh-CN" altLang="en-US" dirty="0">
                <a:solidFill>
                  <a:srgbClr val="030DCD"/>
                </a:solidFill>
              </a:rPr>
              <a:t>回车结束输入，回显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#include &lt;</a:t>
            </a:r>
            <a:r>
              <a:rPr lang="en-US" altLang="zh-CN" sz="1800" dirty="0" err="1">
                <a:solidFill>
                  <a:srgbClr val="0000CC"/>
                </a:solidFill>
              </a:rPr>
              <a:t>stdio.h</a:t>
            </a:r>
            <a:r>
              <a:rPr lang="en-US" altLang="zh-CN" sz="1800" dirty="0">
                <a:solidFill>
                  <a:srgbClr val="080808"/>
                </a:solidFill>
              </a:rPr>
              <a:t>&gt;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 err="1">
                <a:solidFill>
                  <a:srgbClr val="080808"/>
                </a:solidFill>
              </a:rPr>
              <a:t>int</a:t>
            </a:r>
            <a:r>
              <a:rPr lang="en-US" altLang="zh-CN" sz="1800" dirty="0">
                <a:solidFill>
                  <a:srgbClr val="080808"/>
                </a:solidFill>
              </a:rPr>
              <a:t> main()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{</a:t>
            </a:r>
            <a:endParaRPr lang="da-DK" altLang="zh-CN" sz="1800" dirty="0">
              <a:solidFill>
                <a:srgbClr val="080808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da-DK" altLang="zh-CN" sz="1800" dirty="0">
                <a:solidFill>
                  <a:srgbClr val="080808"/>
                </a:solidFill>
              </a:rPr>
              <a:t>     int ret;</a:t>
            </a:r>
          </a:p>
          <a:p>
            <a:pPr>
              <a:spcBef>
                <a:spcPts val="600"/>
              </a:spcBef>
              <a:buNone/>
            </a:pPr>
            <a:r>
              <a:rPr lang="da-DK" altLang="zh-CN" sz="1800" dirty="0">
                <a:solidFill>
                  <a:srgbClr val="080808"/>
                </a:solidFill>
              </a:rPr>
              <a:t>     char c;</a:t>
            </a:r>
          </a:p>
          <a:p>
            <a:pPr>
              <a:spcBef>
                <a:spcPts val="600"/>
              </a:spcBef>
              <a:buNone/>
            </a:pPr>
            <a:r>
              <a:rPr lang="da-DK" altLang="zh-CN" sz="1800" dirty="0">
                <a:solidFill>
                  <a:srgbClr val="080808"/>
                </a:solidFill>
              </a:rPr>
              <a:t>     </a:t>
            </a:r>
            <a:r>
              <a:rPr lang="da-DK" altLang="zh-CN" sz="1800" dirty="0">
                <a:solidFill>
                  <a:srgbClr val="C00000"/>
                </a:solidFill>
              </a:rPr>
              <a:t>c=getchar();    //</a:t>
            </a:r>
            <a:r>
              <a:rPr lang="zh-CN" altLang="en-US" sz="1800" dirty="0">
                <a:solidFill>
                  <a:srgbClr val="7030A0"/>
                </a:solidFill>
              </a:rPr>
              <a:t>回车结束输入</a:t>
            </a:r>
            <a:r>
              <a:rPr lang="zh-CN" altLang="en-US" sz="1800" dirty="0">
                <a:solidFill>
                  <a:srgbClr val="030DCD"/>
                </a:solidFill>
              </a:rPr>
              <a:t>，且回显输入的字符</a:t>
            </a:r>
            <a:endParaRPr lang="da-DK" altLang="zh-CN" sz="18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da-DK" altLang="zh-CN" sz="1800" dirty="0">
                <a:solidFill>
                  <a:srgbClr val="C00000"/>
                </a:solidFill>
              </a:rPr>
              <a:t>     </a:t>
            </a:r>
            <a:r>
              <a:rPr lang="en-US" altLang="zh-CN" sz="1800" dirty="0">
                <a:solidFill>
                  <a:srgbClr val="006600"/>
                </a:solidFill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</a:rPr>
              <a:t>接收键盘终端输入的一个字符，</a:t>
            </a:r>
            <a:r>
              <a:rPr lang="zh-CN" altLang="en-US" sz="1800" dirty="0">
                <a:solidFill>
                  <a:srgbClr val="030DCD"/>
                </a:solidFill>
              </a:rPr>
              <a:t>保存到字符变量</a:t>
            </a:r>
            <a:r>
              <a:rPr lang="en-US" altLang="zh-CN" sz="1800" dirty="0">
                <a:solidFill>
                  <a:srgbClr val="030DCD"/>
                </a:solidFill>
              </a:rPr>
              <a:t>c</a:t>
            </a:r>
            <a:r>
              <a:rPr lang="zh-CN" altLang="en-US" sz="1800" dirty="0">
                <a:solidFill>
                  <a:srgbClr val="030DCD"/>
                </a:solidFill>
              </a:rPr>
              <a:t>中</a:t>
            </a:r>
            <a:r>
              <a:rPr lang="zh-CN" altLang="en-US" sz="1800" dirty="0">
                <a:solidFill>
                  <a:srgbClr val="006600"/>
                </a:solidFill>
              </a:rPr>
              <a:t>，</a:t>
            </a:r>
            <a:r>
              <a:rPr lang="zh-CN" altLang="en-US" sz="1800" b="1" dirty="0">
                <a:solidFill>
                  <a:srgbClr val="FF0000"/>
                </a:solidFill>
              </a:rPr>
              <a:t>用回车结束输入</a:t>
            </a:r>
            <a:endParaRPr lang="da-DK" altLang="zh-CN" sz="1800" b="1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</a:t>
            </a:r>
            <a:r>
              <a:rPr lang="da-DK" altLang="zh-CN" sz="1800" dirty="0">
                <a:solidFill>
                  <a:srgbClr val="0000CC"/>
                </a:solidFill>
              </a:rPr>
              <a:t>ret=putchar(c)</a:t>
            </a:r>
            <a:r>
              <a:rPr lang="da-DK" altLang="zh-CN" sz="1800" dirty="0">
                <a:solidFill>
                  <a:srgbClr val="080808"/>
                </a:solidFill>
              </a:rPr>
              <a:t>;    </a:t>
            </a:r>
            <a:r>
              <a:rPr lang="da-DK" altLang="zh-CN" sz="1800" dirty="0" smtClean="0">
                <a:solidFill>
                  <a:srgbClr val="080808"/>
                </a:solidFill>
              </a:rPr>
              <a:t>//</a:t>
            </a:r>
            <a:r>
              <a:rPr lang="zh-CN" altLang="en-US" sz="1800" dirty="0" smtClean="0">
                <a:solidFill>
                  <a:srgbClr val="080808"/>
                </a:solidFill>
              </a:rPr>
              <a:t>或</a:t>
            </a:r>
            <a:r>
              <a:rPr lang="da-DK" altLang="zh-CN" sz="1800" dirty="0" smtClean="0">
                <a:solidFill>
                  <a:srgbClr val="080808"/>
                </a:solidFill>
              </a:rPr>
              <a:t> </a:t>
            </a:r>
            <a:r>
              <a:rPr lang="da-DK" altLang="zh-CN" sz="1800" dirty="0">
                <a:solidFill>
                  <a:srgbClr val="C00000"/>
                </a:solidFill>
              </a:rPr>
              <a:t>putchar(c); </a:t>
            </a:r>
            <a:endParaRPr lang="da-DK" altLang="zh-CN" sz="1800" dirty="0">
              <a:solidFill>
                <a:srgbClr val="080808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da-DK" altLang="zh-CN" sz="1800" dirty="0">
                <a:solidFill>
                  <a:srgbClr val="080808"/>
                </a:solidFill>
              </a:rPr>
              <a:t>    </a:t>
            </a:r>
            <a:r>
              <a:rPr lang="da-DK" altLang="zh-CN" sz="1800" dirty="0">
                <a:solidFill>
                  <a:srgbClr val="006600"/>
                </a:solidFill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</a:rPr>
              <a:t>输出所输入的字符到屏幕上，</a:t>
            </a:r>
            <a:r>
              <a:rPr lang="zh-CN" altLang="en-US" sz="1800" dirty="0">
                <a:solidFill>
                  <a:srgbClr val="030DCD"/>
                </a:solidFill>
              </a:rPr>
              <a:t>返回其</a:t>
            </a:r>
            <a:r>
              <a:rPr lang="en-US" altLang="zh-CN" sz="1800" dirty="0">
                <a:solidFill>
                  <a:srgbClr val="030DCD"/>
                </a:solidFill>
              </a:rPr>
              <a:t>ASCII</a:t>
            </a:r>
            <a:endParaRPr lang="da-DK" altLang="zh-CN" sz="1800" dirty="0">
              <a:solidFill>
                <a:srgbClr val="030DCD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da-DK" altLang="zh-CN" sz="1800" dirty="0">
                <a:solidFill>
                  <a:srgbClr val="080808"/>
                </a:solidFill>
              </a:rPr>
              <a:t>     printf(“\</a:t>
            </a:r>
            <a:r>
              <a:rPr lang="da-DK" altLang="zh-CN" sz="1800" dirty="0" smtClean="0">
                <a:solidFill>
                  <a:srgbClr val="080808"/>
                </a:solidFill>
              </a:rPr>
              <a:t>n ret</a:t>
            </a:r>
            <a:r>
              <a:rPr lang="da-DK" altLang="zh-CN" sz="1800" dirty="0">
                <a:solidFill>
                  <a:srgbClr val="080808"/>
                </a:solidFill>
              </a:rPr>
              <a:t>=%d\n”,ret);</a:t>
            </a:r>
            <a:r>
              <a:rPr lang="en-US" altLang="zh-CN" sz="1800" dirty="0">
                <a:solidFill>
                  <a:srgbClr val="080808"/>
                </a:solidFill>
              </a:rPr>
              <a:t>   </a:t>
            </a:r>
            <a:r>
              <a:rPr lang="en-US" altLang="zh-CN" sz="1800" dirty="0">
                <a:solidFill>
                  <a:srgbClr val="006600"/>
                </a:solidFill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</a:rPr>
              <a:t>输出</a:t>
            </a:r>
            <a:r>
              <a:rPr lang="da-DK" altLang="zh-CN" sz="1800" dirty="0">
                <a:solidFill>
                  <a:srgbClr val="006600"/>
                </a:solidFill>
              </a:rPr>
              <a:t>putchar(c)</a:t>
            </a:r>
            <a:r>
              <a:rPr lang="zh-CN" altLang="en-US" sz="1800" dirty="0">
                <a:solidFill>
                  <a:srgbClr val="006600"/>
                </a:solidFill>
              </a:rPr>
              <a:t>的返回值，即输入字符的</a:t>
            </a:r>
            <a:r>
              <a:rPr lang="en-US" altLang="zh-CN" sz="1800" dirty="0">
                <a:solidFill>
                  <a:srgbClr val="006600"/>
                </a:solidFill>
              </a:rPr>
              <a:t>ASCII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</a:t>
            </a:r>
            <a:endParaRPr lang="zh-CN" altLang="en-US" sz="1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3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F8C47-1F44-45D1-BF33-C8CE95D2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课后测试：</a:t>
            </a:r>
            <a:r>
              <a:rPr lang="zh-CN" altLang="en-US" dirty="0" smtClean="0"/>
              <a:t>输入数据的截取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4FF27-1058-4360-94AF-D8B39D48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为便于分析，使用</a:t>
            </a:r>
            <a:r>
              <a:rPr lang="en-US" altLang="zh-CN" sz="2000" dirty="0"/>
              <a:t>16</a:t>
            </a:r>
            <a:r>
              <a:rPr lang="zh-CN" altLang="en-US" sz="2000" dirty="0"/>
              <a:t>进制格式输入；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下述程序段的输出结果</a:t>
            </a:r>
            <a:endParaRPr lang="en-US" altLang="zh-CN" sz="2000" dirty="0"/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math.h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int main()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{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int a;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short b;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</a:t>
            </a:r>
            <a:r>
              <a:rPr lang="en-US" altLang="zh-CN" sz="1600" dirty="0">
                <a:solidFill>
                  <a:srgbClr val="030DCD"/>
                </a:solidFill>
              </a:rPr>
              <a:t>%</a:t>
            </a:r>
            <a:r>
              <a:rPr lang="en-US" altLang="zh-CN" sz="1600" dirty="0" err="1">
                <a:solidFill>
                  <a:srgbClr val="030DCD"/>
                </a:solidFill>
              </a:rPr>
              <a:t>x</a:t>
            </a:r>
            <a:r>
              <a:rPr lang="en-US" altLang="zh-CN" sz="1600" dirty="0" err="1">
                <a:solidFill>
                  <a:srgbClr val="C00000"/>
                </a:solidFill>
              </a:rPr>
              <a:t>%hx</a:t>
            </a:r>
            <a:r>
              <a:rPr lang="en-US" altLang="zh-CN" sz="1600" dirty="0"/>
              <a:t>",&amp;</a:t>
            </a:r>
            <a:r>
              <a:rPr lang="en-US" altLang="zh-CN" sz="1600" dirty="0" err="1"/>
              <a:t>a,&amp;b</a:t>
            </a:r>
            <a:r>
              <a:rPr lang="en-US" altLang="zh-CN" sz="1600" dirty="0"/>
              <a:t>);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pt-BR" altLang="zh-CN" sz="1600" dirty="0"/>
              <a:t>       printf(“a=%x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b</a:t>
            </a:r>
            <a:r>
              <a:rPr lang="en-US" altLang="zh-CN" sz="1600" dirty="0" smtClean="0"/>
              <a:t>=%</a:t>
            </a:r>
            <a:r>
              <a:rPr lang="en-US" altLang="zh-CN" sz="1600" dirty="0" err="1" smtClean="0"/>
              <a:t>hx</a:t>
            </a:r>
            <a:r>
              <a:rPr lang="en-US" altLang="zh-CN" sz="1600" dirty="0" smtClean="0"/>
              <a:t>\n</a:t>
            </a:r>
            <a:r>
              <a:rPr lang="pt-BR" altLang="zh-CN" sz="1600" dirty="0"/>
              <a:t>",a,b);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return 0;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问：若输入：</a:t>
            </a:r>
            <a:r>
              <a:rPr lang="en-US" altLang="zh-CN" sz="2000" dirty="0"/>
              <a:t>1122334455  6677</a:t>
            </a:r>
            <a:r>
              <a:rPr lang="zh-CN" altLang="en-US" sz="2000" dirty="0"/>
              <a:t>，输出什么？</a:t>
            </a:r>
            <a:r>
              <a:rPr lang="en-US" altLang="zh-CN" sz="2000" dirty="0"/>
              <a:t>Why?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4CA81B50-EBE2-4FB6-BB6E-CC7A14BB4923}"/>
              </a:ext>
            </a:extLst>
          </p:cNvPr>
          <p:cNvSpPr/>
          <p:nvPr/>
        </p:nvSpPr>
        <p:spPr bwMode="auto">
          <a:xfrm>
            <a:off x="1300963" y="5090304"/>
            <a:ext cx="6579501" cy="335561"/>
          </a:xfrm>
          <a:prstGeom prst="wedgeRoundRectCallout">
            <a:avLst>
              <a:gd name="adj1" fmla="val -48477"/>
              <a:gd name="adj2" fmla="val 563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22334455 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6677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1600" dirty="0" smtClean="0">
                <a:solidFill>
                  <a:srgbClr val="030DC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截取输入数据的</a:t>
            </a:r>
            <a:r>
              <a:rPr lang="zh-CN" altLang="en-US" sz="1600" dirty="0">
                <a:solidFill>
                  <a:srgbClr val="030DC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低</a:t>
            </a:r>
            <a:r>
              <a:rPr lang="en-US" altLang="zh-CN" sz="1600" dirty="0">
                <a:solidFill>
                  <a:srgbClr val="030DC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 smtClean="0">
                <a:solidFill>
                  <a:srgbClr val="030DC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字节作为</a:t>
            </a:r>
            <a:r>
              <a:rPr lang="en-US" altLang="zh-CN" sz="1600" dirty="0" smtClean="0">
                <a:solidFill>
                  <a:srgbClr val="030DC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 smtClean="0">
                <a:solidFill>
                  <a:srgbClr val="030DC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的输入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018C267A-471C-48E6-ADE5-95C8F721C106}"/>
              </a:ext>
            </a:extLst>
          </p:cNvPr>
          <p:cNvSpPr/>
          <p:nvPr/>
        </p:nvSpPr>
        <p:spPr bwMode="auto">
          <a:xfrm>
            <a:off x="1300964" y="5449678"/>
            <a:ext cx="5200504" cy="335561"/>
          </a:xfrm>
          <a:prstGeom prst="wedgeRoundRectCallout">
            <a:avLst>
              <a:gd name="adj1" fmla="val 50406"/>
              <a:gd name="adj2" fmla="val -686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故输出：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22334455,  b=6677 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07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F8C47-1F44-45D1-BF33-C8CE95D2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自学</a:t>
            </a:r>
            <a:r>
              <a:rPr lang="zh-CN" altLang="en-US" dirty="0" smtClean="0"/>
              <a:t>：</a:t>
            </a:r>
            <a:r>
              <a:rPr lang="zh-CN" altLang="en-US" dirty="0"/>
              <a:t>误用</a:t>
            </a:r>
            <a:r>
              <a:rPr lang="en-US" altLang="zh-CN" dirty="0"/>
              <a:t>%d</a:t>
            </a:r>
            <a:r>
              <a:rPr lang="zh-CN" altLang="en-US" dirty="0"/>
              <a:t>与</a:t>
            </a:r>
            <a:r>
              <a:rPr lang="en-US" altLang="zh-CN" dirty="0"/>
              <a:t>%</a:t>
            </a:r>
            <a:r>
              <a:rPr lang="en-US" altLang="zh-CN" dirty="0" err="1"/>
              <a:t>hd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输出的结果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4FF27-1058-4360-94AF-D8B39D48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为便于分析，使用</a:t>
            </a:r>
            <a:r>
              <a:rPr lang="en-US" altLang="zh-CN" sz="1800" dirty="0"/>
              <a:t>16</a:t>
            </a:r>
            <a:r>
              <a:rPr lang="zh-CN" altLang="en-US" sz="1800" dirty="0"/>
              <a:t>进制格式输入；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下述程序段的输出结果</a:t>
            </a:r>
            <a:endParaRPr lang="en-US" altLang="zh-CN" sz="1800" dirty="0"/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math.h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int main()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{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int a;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short b;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</a:t>
            </a:r>
            <a:r>
              <a:rPr lang="en-US" altLang="zh-CN" sz="1600" dirty="0">
                <a:solidFill>
                  <a:srgbClr val="030DCD"/>
                </a:solidFill>
              </a:rPr>
              <a:t>%</a:t>
            </a:r>
            <a:r>
              <a:rPr lang="en-US" altLang="zh-CN" sz="1600" dirty="0" err="1">
                <a:solidFill>
                  <a:srgbClr val="030DCD"/>
                </a:solidFill>
              </a:rPr>
              <a:t>x</a:t>
            </a:r>
            <a:r>
              <a:rPr lang="en-US" altLang="zh-CN" sz="1600" dirty="0" err="1">
                <a:solidFill>
                  <a:srgbClr val="C00000"/>
                </a:solidFill>
              </a:rPr>
              <a:t>%x</a:t>
            </a:r>
            <a:r>
              <a:rPr lang="en-US" altLang="zh-CN" sz="1600" dirty="0"/>
              <a:t>",&amp;</a:t>
            </a:r>
            <a:r>
              <a:rPr lang="en-US" altLang="zh-CN" sz="1600" dirty="0" err="1"/>
              <a:t>a,&amp;b</a:t>
            </a:r>
            <a:r>
              <a:rPr lang="en-US" altLang="zh-CN" sz="1600" dirty="0"/>
              <a:t>);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pt-BR" altLang="zh-CN" sz="1600" dirty="0"/>
              <a:t>       printf(“a=%x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b</a:t>
            </a:r>
            <a:r>
              <a:rPr lang="en-US" altLang="zh-CN" sz="1600" dirty="0" smtClean="0"/>
              <a:t>=%</a:t>
            </a:r>
            <a:r>
              <a:rPr lang="en-US" altLang="zh-CN" sz="1600" dirty="0" err="1" smtClean="0"/>
              <a:t>hx</a:t>
            </a:r>
            <a:r>
              <a:rPr lang="en-US" altLang="zh-CN" sz="1600" dirty="0" smtClean="0"/>
              <a:t>\n</a:t>
            </a:r>
            <a:r>
              <a:rPr lang="pt-BR" altLang="zh-CN" sz="1600" dirty="0"/>
              <a:t>",a,b);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return 0;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问：若输入：</a:t>
            </a:r>
            <a:r>
              <a:rPr lang="en-US" altLang="zh-CN" sz="1800" dirty="0"/>
              <a:t>11223344 5566</a:t>
            </a:r>
            <a:r>
              <a:rPr lang="zh-CN" altLang="en-US" sz="1800" dirty="0"/>
              <a:t>，输出什么？</a:t>
            </a:r>
            <a:r>
              <a:rPr lang="en-US" altLang="zh-CN" sz="1800" dirty="0"/>
              <a:t>Why?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期望的输出是：</a:t>
            </a:r>
            <a:r>
              <a:rPr lang="en-US" altLang="zh-CN" sz="1800" dirty="0"/>
              <a:t>11223344,5566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0000"/>
                </a:solidFill>
              </a:rPr>
              <a:t>将</a:t>
            </a:r>
            <a:r>
              <a:rPr lang="en-US" altLang="zh-CN" sz="1800" dirty="0">
                <a:solidFill>
                  <a:srgbClr val="000000"/>
                </a:solidFill>
              </a:rPr>
              <a:t>short</a:t>
            </a:r>
            <a:r>
              <a:rPr lang="zh-CN" altLang="en-US" sz="1800" dirty="0">
                <a:solidFill>
                  <a:srgbClr val="000000"/>
                </a:solidFill>
              </a:rPr>
              <a:t>型数据</a:t>
            </a:r>
            <a:r>
              <a:rPr lang="en-US" altLang="zh-CN" sz="1800" dirty="0">
                <a:solidFill>
                  <a:srgbClr val="000000"/>
                </a:solidFill>
              </a:rPr>
              <a:t>b</a:t>
            </a:r>
            <a:r>
              <a:rPr lang="zh-CN" altLang="en-US" sz="1800" dirty="0">
                <a:solidFill>
                  <a:srgbClr val="000000"/>
                </a:solidFill>
              </a:rPr>
              <a:t>利用</a:t>
            </a:r>
            <a:r>
              <a:rPr lang="en-US" altLang="zh-CN" sz="1800" dirty="0">
                <a:solidFill>
                  <a:srgbClr val="000000"/>
                </a:solidFill>
              </a:rPr>
              <a:t>%d</a:t>
            </a:r>
            <a:r>
              <a:rPr lang="zh-CN" altLang="en-US" sz="1800" dirty="0">
                <a:solidFill>
                  <a:srgbClr val="000000"/>
                </a:solidFill>
              </a:rPr>
              <a:t>输出，能输出正确结果。用</a:t>
            </a:r>
            <a:r>
              <a:rPr lang="en-US" altLang="zh-CN" sz="1800" dirty="0">
                <a:solidFill>
                  <a:srgbClr val="000000"/>
                </a:solidFill>
              </a:rPr>
              <a:t>%x</a:t>
            </a:r>
            <a:r>
              <a:rPr lang="zh-CN" altLang="en-US" sz="1800" dirty="0">
                <a:solidFill>
                  <a:srgbClr val="000000"/>
                </a:solidFill>
              </a:rPr>
              <a:t>输出</a:t>
            </a:r>
            <a:r>
              <a:rPr lang="en-US" altLang="zh-CN" sz="1800" dirty="0">
                <a:solidFill>
                  <a:srgbClr val="000000"/>
                </a:solidFill>
              </a:rPr>
              <a:t>b</a:t>
            </a:r>
            <a:r>
              <a:rPr lang="zh-CN" altLang="en-US" sz="1800" dirty="0">
                <a:solidFill>
                  <a:srgbClr val="000000"/>
                </a:solidFill>
              </a:rPr>
              <a:t>，输出</a:t>
            </a:r>
            <a:r>
              <a:rPr lang="en-US" altLang="zh-CN" sz="1800" dirty="0">
                <a:solidFill>
                  <a:srgbClr val="000000"/>
                </a:solidFill>
              </a:rPr>
              <a:t>4</a:t>
            </a:r>
            <a:r>
              <a:rPr lang="zh-CN" altLang="en-US" sz="1800" dirty="0">
                <a:solidFill>
                  <a:srgbClr val="000000"/>
                </a:solidFill>
              </a:rPr>
              <a:t>字节数据；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4CA81B50-EBE2-4FB6-BB6E-CC7A14BB4923}"/>
              </a:ext>
            </a:extLst>
          </p:cNvPr>
          <p:cNvSpPr/>
          <p:nvPr/>
        </p:nvSpPr>
        <p:spPr bwMode="auto">
          <a:xfrm>
            <a:off x="4035105" y="5041167"/>
            <a:ext cx="2902591" cy="335561"/>
          </a:xfrm>
          <a:prstGeom prst="wedgeRoundRectCallout">
            <a:avLst>
              <a:gd name="adj1" fmla="val -49258"/>
              <a:gd name="adj2" fmla="val 563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实际输出：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11220000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5566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A6B51432-B408-4442-BAE2-00E049BF4FD4}"/>
              </a:ext>
            </a:extLst>
          </p:cNvPr>
          <p:cNvSpPr/>
          <p:nvPr/>
        </p:nvSpPr>
        <p:spPr bwMode="auto">
          <a:xfrm>
            <a:off x="4035105" y="945396"/>
            <a:ext cx="4623120" cy="3942488"/>
          </a:xfrm>
          <a:prstGeom prst="wedgeRoundRectCallout">
            <a:avLst>
              <a:gd name="adj1" fmla="val -49258"/>
              <a:gd name="adj2" fmla="val 563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编译器对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的处理过程：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依次入栈；（先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栈中：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a:4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字节，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b:2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</a:t>
            </a:r>
            <a:endParaRPr lang="en-US" altLang="zh-CN" sz="1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0x11223344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x86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采用小端存储，</a:t>
            </a:r>
            <a:r>
              <a:rPr lang="en-US" altLang="zh-CN" sz="1600" dirty="0">
                <a:solidFill>
                  <a:srgbClr val="030DC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solidFill>
                  <a:srgbClr val="030DC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solidFill>
                  <a:srgbClr val="030DC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solidFill>
                  <a:srgbClr val="030DC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字节数据存储的顺序是</a:t>
            </a:r>
            <a:r>
              <a:rPr lang="en-US" altLang="zh-CN" sz="1600" dirty="0">
                <a:solidFill>
                  <a:srgbClr val="030DC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44332211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尽管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short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型变量；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但输入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时用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%x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即期望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接收一个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字节数据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实际接收的是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缓存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0x00005566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的低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字节空间存储格式是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6655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，高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字节的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0x0000</a:t>
            </a:r>
            <a:r>
              <a:rPr lang="zh-CN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覆盖了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的低位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4433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；（小端）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因此，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的机器数：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0x11220000,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b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的机器数：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0x5566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3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F8C47-1F44-45D1-BF33-C8CE95D2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自学</a:t>
            </a:r>
            <a:r>
              <a:rPr lang="zh-CN" altLang="en-US" dirty="0" smtClean="0"/>
              <a:t>：</a:t>
            </a:r>
            <a:r>
              <a:rPr lang="zh-CN" altLang="en-US" dirty="0"/>
              <a:t>误用</a:t>
            </a:r>
            <a:r>
              <a:rPr lang="en-US" altLang="zh-CN" dirty="0"/>
              <a:t>%d</a:t>
            </a:r>
            <a:r>
              <a:rPr lang="zh-CN" altLang="en-US" dirty="0"/>
              <a:t>与</a:t>
            </a:r>
            <a:r>
              <a:rPr lang="en-US" altLang="zh-CN" dirty="0"/>
              <a:t>%</a:t>
            </a:r>
            <a:r>
              <a:rPr lang="en-US" altLang="zh-CN" dirty="0" err="1"/>
              <a:t>hd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输出的结果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4FF27-1058-4360-94AF-D8B39D48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为便于分析，使用</a:t>
            </a:r>
            <a:r>
              <a:rPr lang="en-US" altLang="zh-CN" sz="2000" dirty="0"/>
              <a:t>16</a:t>
            </a:r>
            <a:r>
              <a:rPr lang="zh-CN" altLang="en-US" sz="2000" dirty="0"/>
              <a:t>进制格式输入；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下述程序段的输出结果</a:t>
            </a:r>
            <a:endParaRPr lang="en-US" altLang="zh-CN" sz="2000" dirty="0"/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math.h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int main()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{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int a;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short b;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</a:t>
            </a:r>
            <a:r>
              <a:rPr lang="en-US" altLang="zh-CN" sz="1600" dirty="0">
                <a:solidFill>
                  <a:srgbClr val="030DCD"/>
                </a:solidFill>
              </a:rPr>
              <a:t>%</a:t>
            </a:r>
            <a:r>
              <a:rPr lang="en-US" altLang="zh-CN" sz="1600" dirty="0" err="1">
                <a:solidFill>
                  <a:srgbClr val="030DCD"/>
                </a:solidFill>
              </a:rPr>
              <a:t>x</a:t>
            </a:r>
            <a:r>
              <a:rPr lang="en-US" altLang="zh-CN" sz="1600" dirty="0" err="1">
                <a:solidFill>
                  <a:srgbClr val="C00000"/>
                </a:solidFill>
              </a:rPr>
              <a:t>%x</a:t>
            </a:r>
            <a:r>
              <a:rPr lang="en-US" altLang="zh-CN" sz="1600" dirty="0"/>
              <a:t>",&amp;</a:t>
            </a:r>
            <a:r>
              <a:rPr lang="en-US" altLang="zh-CN" sz="1600" dirty="0" err="1"/>
              <a:t>a,&amp;b</a:t>
            </a:r>
            <a:r>
              <a:rPr lang="en-US" altLang="zh-CN" sz="1600" dirty="0"/>
              <a:t>);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pt-BR" altLang="zh-CN" sz="1600" dirty="0"/>
              <a:t>       printf(“a=%x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b</a:t>
            </a:r>
            <a:r>
              <a:rPr lang="en-US" altLang="zh-CN" sz="1600" dirty="0" smtClean="0"/>
              <a:t>=%</a:t>
            </a:r>
            <a:r>
              <a:rPr lang="en-US" altLang="zh-CN" sz="1600" dirty="0" err="1" smtClean="0"/>
              <a:t>hx</a:t>
            </a:r>
            <a:r>
              <a:rPr lang="en-US" altLang="zh-CN" sz="1600" dirty="0" smtClean="0"/>
              <a:t>\n</a:t>
            </a:r>
            <a:r>
              <a:rPr lang="pt-BR" altLang="zh-CN" sz="1600" dirty="0"/>
              <a:t>",a,b);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return 0;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问：若输入：</a:t>
            </a:r>
            <a:r>
              <a:rPr lang="en-US" altLang="zh-CN" sz="2000" dirty="0"/>
              <a:t>11223344 5566772233</a:t>
            </a:r>
            <a:r>
              <a:rPr lang="zh-CN" altLang="en-US" sz="2000" dirty="0"/>
              <a:t>，输出什么？</a:t>
            </a:r>
            <a:r>
              <a:rPr lang="en-US" altLang="zh-CN" sz="2000" dirty="0"/>
              <a:t>Why?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期望的输出是：</a:t>
            </a:r>
            <a:r>
              <a:rPr lang="en-US" altLang="zh-CN" sz="2000" dirty="0"/>
              <a:t>11223344,2233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4CA81B50-EBE2-4FB6-BB6E-CC7A14BB4923}"/>
              </a:ext>
            </a:extLst>
          </p:cNvPr>
          <p:cNvSpPr/>
          <p:nvPr/>
        </p:nvSpPr>
        <p:spPr bwMode="auto">
          <a:xfrm>
            <a:off x="4530725" y="5179295"/>
            <a:ext cx="3002589" cy="335561"/>
          </a:xfrm>
          <a:prstGeom prst="wedgeRoundRectCallout">
            <a:avLst>
              <a:gd name="adj1" fmla="val -48477"/>
              <a:gd name="adj2" fmla="val 563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实际输出：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11226677 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2233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256C8AB5-3825-4D2E-B097-283F3F1F6BF2}"/>
              </a:ext>
            </a:extLst>
          </p:cNvPr>
          <p:cNvSpPr/>
          <p:nvPr/>
        </p:nvSpPr>
        <p:spPr bwMode="auto">
          <a:xfrm>
            <a:off x="4035105" y="1473646"/>
            <a:ext cx="4623120" cy="2980651"/>
          </a:xfrm>
          <a:prstGeom prst="wedgeRoundRectCallout">
            <a:avLst>
              <a:gd name="adj1" fmla="val -49258"/>
              <a:gd name="adj2" fmla="val 563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0x11223344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x86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采用小端存储，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字节数据存储的顺序是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44332211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实际接收的是截取输入数据的后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0x66772233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字节空间小端存储格式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3322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，高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字节的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0x6677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覆盖率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的低位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0x3344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；（采用小端存储方式，存储顺序为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7766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字节小端方式：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77662211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的机器数：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0x11226677,b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的机器数：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0x2233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F8C47-1F44-45D1-BF33-C8CE95D2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自学</a:t>
            </a:r>
            <a:r>
              <a:rPr lang="zh-CN" altLang="en-US" dirty="0" smtClean="0"/>
              <a:t>：</a:t>
            </a:r>
            <a:r>
              <a:rPr lang="zh-CN" altLang="en-US" dirty="0"/>
              <a:t>误用</a:t>
            </a:r>
            <a:r>
              <a:rPr lang="en-US" altLang="zh-CN" dirty="0"/>
              <a:t>%d</a:t>
            </a:r>
            <a:r>
              <a:rPr lang="zh-CN" altLang="en-US" dirty="0"/>
              <a:t>与</a:t>
            </a:r>
            <a:r>
              <a:rPr lang="en-US" altLang="zh-CN" dirty="0"/>
              <a:t>%</a:t>
            </a:r>
            <a:r>
              <a:rPr lang="en-US" altLang="zh-CN" dirty="0" err="1"/>
              <a:t>hd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输出的结果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4FF27-1058-4360-94AF-D8B39D48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为便于分析，使用</a:t>
            </a:r>
            <a:r>
              <a:rPr lang="en-US" altLang="zh-CN" sz="2000" dirty="0"/>
              <a:t>16</a:t>
            </a:r>
            <a:r>
              <a:rPr lang="zh-CN" altLang="en-US" sz="2000" dirty="0"/>
              <a:t>进制格式输入；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下述程序段的输出结果</a:t>
            </a:r>
            <a:endParaRPr lang="en-US" altLang="zh-CN" sz="2000" dirty="0"/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math.h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int main()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{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int a;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short b;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</a:t>
            </a:r>
            <a:r>
              <a:rPr lang="en-US" altLang="zh-CN" sz="1600" dirty="0">
                <a:solidFill>
                  <a:srgbClr val="030DCD"/>
                </a:solidFill>
              </a:rPr>
              <a:t>%</a:t>
            </a:r>
            <a:r>
              <a:rPr lang="en-US" altLang="zh-CN" sz="1600" dirty="0" err="1">
                <a:solidFill>
                  <a:srgbClr val="030DCD"/>
                </a:solidFill>
              </a:rPr>
              <a:t>x</a:t>
            </a:r>
            <a:r>
              <a:rPr lang="en-US" altLang="zh-CN" sz="1600" dirty="0" err="1">
                <a:solidFill>
                  <a:srgbClr val="C00000"/>
                </a:solidFill>
              </a:rPr>
              <a:t>%x</a:t>
            </a:r>
            <a:r>
              <a:rPr lang="en-US" altLang="zh-CN" sz="1600" dirty="0"/>
              <a:t>",&amp;</a:t>
            </a:r>
            <a:r>
              <a:rPr lang="en-US" altLang="zh-CN" sz="1600" dirty="0" err="1"/>
              <a:t>a,&amp;b</a:t>
            </a:r>
            <a:r>
              <a:rPr lang="en-US" altLang="zh-CN" sz="1600" dirty="0"/>
              <a:t>);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pt-BR" altLang="zh-CN" sz="1600" dirty="0"/>
              <a:t>       printf(“a=%x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b</a:t>
            </a:r>
            <a:r>
              <a:rPr lang="en-US" altLang="zh-CN" sz="1600" dirty="0" smtClean="0"/>
              <a:t>=</a:t>
            </a:r>
            <a:r>
              <a:rPr lang="en-US" altLang="zh-CN" sz="1600" dirty="0" smtClean="0">
                <a:solidFill>
                  <a:srgbClr val="C00000"/>
                </a:solidFill>
              </a:rPr>
              <a:t>%x</a:t>
            </a:r>
            <a:r>
              <a:rPr lang="en-US" altLang="zh-CN" sz="1600" dirty="0" smtClean="0"/>
              <a:t>\n</a:t>
            </a:r>
            <a:r>
              <a:rPr lang="pt-BR" altLang="zh-CN" sz="1600" dirty="0"/>
              <a:t>",a,b);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return 0;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问：若输入：</a:t>
            </a:r>
            <a:r>
              <a:rPr lang="en-US" altLang="zh-CN" sz="2000" dirty="0"/>
              <a:t>11223344  -1</a:t>
            </a:r>
            <a:r>
              <a:rPr lang="zh-CN" altLang="en-US" sz="2000" dirty="0"/>
              <a:t>，输出什么？</a:t>
            </a:r>
            <a:r>
              <a:rPr lang="en-US" altLang="zh-CN" sz="2000" dirty="0"/>
              <a:t>Why?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期望的输出是：</a:t>
            </a:r>
            <a:r>
              <a:rPr lang="en-US" altLang="zh-CN" sz="2000" dirty="0"/>
              <a:t>11223344, </a:t>
            </a:r>
            <a:r>
              <a:rPr lang="en-US" altLang="zh-CN" sz="2000" dirty="0" err="1"/>
              <a:t>ffff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4CA81B50-EBE2-4FB6-BB6E-CC7A14BB4923}"/>
              </a:ext>
            </a:extLst>
          </p:cNvPr>
          <p:cNvSpPr/>
          <p:nvPr/>
        </p:nvSpPr>
        <p:spPr bwMode="auto">
          <a:xfrm>
            <a:off x="4530725" y="5179295"/>
            <a:ext cx="3002589" cy="335561"/>
          </a:xfrm>
          <a:prstGeom prst="wedgeRoundRectCallout">
            <a:avLst>
              <a:gd name="adj1" fmla="val -48477"/>
              <a:gd name="adj2" fmla="val 563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实际输出：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1122ffff 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ffffffff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256C8AB5-3825-4D2E-B097-283F3F1F6BF2}"/>
              </a:ext>
            </a:extLst>
          </p:cNvPr>
          <p:cNvSpPr/>
          <p:nvPr/>
        </p:nvSpPr>
        <p:spPr bwMode="auto">
          <a:xfrm>
            <a:off x="4035105" y="2024204"/>
            <a:ext cx="4623120" cy="2004969"/>
          </a:xfrm>
          <a:prstGeom prst="wedgeRoundRectCallout">
            <a:avLst>
              <a:gd name="adj1" fmla="val -49258"/>
              <a:gd name="adj2" fmla="val 563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0x11223344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x86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采用小端存储，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字节数据存储的顺序是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44332211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实际接收的是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0xffffffff;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的高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4433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被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fffff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覆盖；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0x1122ffff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 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ffffffff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59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F8C47-1F44-45D1-BF33-C8CE95D2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自学</a:t>
            </a:r>
            <a:r>
              <a:rPr lang="zh-CN" altLang="en-US" dirty="0" smtClean="0"/>
              <a:t>：</a:t>
            </a:r>
            <a:r>
              <a:rPr lang="zh-CN" altLang="en-US" dirty="0"/>
              <a:t>误用</a:t>
            </a:r>
            <a:r>
              <a:rPr lang="en-US" altLang="zh-CN" dirty="0"/>
              <a:t>%d</a:t>
            </a:r>
            <a:r>
              <a:rPr lang="zh-CN" altLang="en-US" dirty="0"/>
              <a:t>与</a:t>
            </a:r>
            <a:r>
              <a:rPr lang="en-US" altLang="zh-CN" dirty="0"/>
              <a:t>%</a:t>
            </a:r>
            <a:r>
              <a:rPr lang="en-US" altLang="zh-CN" dirty="0" err="1"/>
              <a:t>hd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输出的结果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4FF27-1058-4360-94AF-D8B39D48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为便于分析，使用</a:t>
            </a:r>
            <a:r>
              <a:rPr lang="en-US" altLang="zh-CN" sz="2000" dirty="0"/>
              <a:t>16</a:t>
            </a:r>
            <a:r>
              <a:rPr lang="zh-CN" altLang="en-US" sz="2000" dirty="0"/>
              <a:t>进制格式输入；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下述程序段的输出结果</a:t>
            </a:r>
            <a:endParaRPr lang="en-US" altLang="zh-CN" sz="2000" dirty="0"/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math.h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int main()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{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int a;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short b;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("</a:t>
            </a:r>
            <a:r>
              <a:rPr lang="en-US" altLang="zh-CN" sz="1600" dirty="0">
                <a:solidFill>
                  <a:srgbClr val="030DCD"/>
                </a:solidFill>
              </a:rPr>
              <a:t>%</a:t>
            </a:r>
            <a:r>
              <a:rPr lang="en-US" altLang="zh-CN" sz="1600" dirty="0" err="1">
                <a:solidFill>
                  <a:srgbClr val="030DCD"/>
                </a:solidFill>
              </a:rPr>
              <a:t>x</a:t>
            </a:r>
            <a:r>
              <a:rPr lang="en-US" altLang="zh-CN" sz="1600" dirty="0" err="1">
                <a:solidFill>
                  <a:srgbClr val="C00000"/>
                </a:solidFill>
              </a:rPr>
              <a:t>%hx</a:t>
            </a:r>
            <a:r>
              <a:rPr lang="en-US" altLang="zh-CN" sz="1600" dirty="0"/>
              <a:t>",&amp;</a:t>
            </a:r>
            <a:r>
              <a:rPr lang="en-US" altLang="zh-CN" sz="1600" dirty="0" err="1"/>
              <a:t>a,&amp;b</a:t>
            </a:r>
            <a:r>
              <a:rPr lang="en-US" altLang="zh-CN" sz="1600" dirty="0"/>
              <a:t>);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pt-BR" altLang="zh-CN" sz="1600" dirty="0"/>
              <a:t>       printf(“a=%x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b</a:t>
            </a:r>
            <a:r>
              <a:rPr lang="en-US" altLang="zh-CN" sz="1600" dirty="0" smtClean="0"/>
              <a:t>=%</a:t>
            </a:r>
            <a:r>
              <a:rPr lang="en-US" altLang="zh-CN" sz="1600" dirty="0" err="1" smtClean="0"/>
              <a:t>hx</a:t>
            </a:r>
            <a:r>
              <a:rPr lang="en-US" altLang="zh-CN" sz="1600" dirty="0" smtClean="0"/>
              <a:t>\n</a:t>
            </a:r>
            <a:r>
              <a:rPr lang="pt-BR" altLang="zh-CN" sz="1600" dirty="0"/>
              <a:t>",a,b);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       return 0;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600" dirty="0"/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问：若输入：</a:t>
            </a:r>
            <a:r>
              <a:rPr lang="en-US" altLang="zh-CN" sz="2000" dirty="0"/>
              <a:t>11223344 5566772233</a:t>
            </a:r>
            <a:r>
              <a:rPr lang="zh-CN" altLang="en-US" sz="2000" dirty="0"/>
              <a:t>，输出什么？</a:t>
            </a:r>
            <a:r>
              <a:rPr lang="en-US" altLang="zh-CN" sz="2000" dirty="0"/>
              <a:t>Why?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4CA81B50-EBE2-4FB6-BB6E-CC7A14BB4923}"/>
              </a:ext>
            </a:extLst>
          </p:cNvPr>
          <p:cNvSpPr/>
          <p:nvPr/>
        </p:nvSpPr>
        <p:spPr bwMode="auto">
          <a:xfrm>
            <a:off x="1300964" y="5090304"/>
            <a:ext cx="5200504" cy="335561"/>
          </a:xfrm>
          <a:prstGeom prst="wedgeRoundRectCallout">
            <a:avLst>
              <a:gd name="adj1" fmla="val -48477"/>
              <a:gd name="adj2" fmla="val 563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11223344 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2233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（截取低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字节）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018C267A-471C-48E6-ADE5-95C8F721C106}"/>
              </a:ext>
            </a:extLst>
          </p:cNvPr>
          <p:cNvSpPr/>
          <p:nvPr/>
        </p:nvSpPr>
        <p:spPr bwMode="auto">
          <a:xfrm>
            <a:off x="1300964" y="5449678"/>
            <a:ext cx="5200504" cy="335561"/>
          </a:xfrm>
          <a:prstGeom prst="wedgeRoundRectCallout">
            <a:avLst>
              <a:gd name="adj1" fmla="val 50084"/>
              <a:gd name="adj2" fmla="val -1686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故输出：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11223344,  b=2233 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7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格式输入函数</a:t>
            </a:r>
            <a:r>
              <a:rPr lang="en-US" altLang="zh-CN" dirty="0" err="1"/>
              <a:t>scanf</a:t>
            </a:r>
            <a:r>
              <a:rPr lang="en-US" altLang="zh-CN" dirty="0"/>
              <a:t>()</a:t>
            </a:r>
            <a:r>
              <a:rPr lang="zh-CN" altLang="en-US" dirty="0"/>
              <a:t>的常用格式</a:t>
            </a:r>
            <a:r>
              <a:rPr lang="zh-CN" altLang="en-US" dirty="0" smtClean="0"/>
              <a:t>：浮点数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3"/>
            <a:ext cx="8292465" cy="534511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输入单精度浮点数 </a:t>
            </a:r>
            <a:r>
              <a:rPr lang="en-US" altLang="zh-CN" sz="2000" dirty="0" smtClean="0">
                <a:solidFill>
                  <a:srgbClr val="7030A0"/>
                </a:solidFill>
              </a:rPr>
              <a:t>float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f </a:t>
            </a:r>
            <a:r>
              <a:rPr lang="zh-CN" altLang="en-US" sz="1800" dirty="0"/>
              <a:t>：读</a:t>
            </a:r>
            <a:r>
              <a:rPr lang="zh-CN" altLang="en-US" sz="1800" dirty="0">
                <a:solidFill>
                  <a:srgbClr val="0303DF"/>
                </a:solidFill>
              </a:rPr>
              <a:t>单精度</a:t>
            </a:r>
            <a:r>
              <a:rPr lang="zh-CN" altLang="en-US" sz="1800" dirty="0"/>
              <a:t>浮点数（</a:t>
            </a:r>
            <a:r>
              <a:rPr lang="en-US" altLang="zh-CN" sz="1800" dirty="0"/>
              <a:t>float</a:t>
            </a:r>
            <a:r>
              <a:rPr lang="zh-CN" altLang="en-US" sz="1800" dirty="0"/>
              <a:t>）； </a:t>
            </a:r>
            <a:endParaRPr lang="en-US" altLang="zh-CN" sz="1800" dirty="0" smtClean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e</a:t>
            </a:r>
            <a:r>
              <a:rPr lang="zh-CN" altLang="en-US" sz="1800" dirty="0"/>
              <a:t>，</a:t>
            </a:r>
            <a:r>
              <a:rPr lang="en-US" altLang="zh-CN" sz="1800" dirty="0"/>
              <a:t>E </a:t>
            </a:r>
            <a:r>
              <a:rPr lang="zh-CN" altLang="en-US" sz="1800" dirty="0"/>
              <a:t>：读</a:t>
            </a:r>
            <a:r>
              <a:rPr lang="zh-CN" altLang="en-US" sz="1800" dirty="0">
                <a:solidFill>
                  <a:srgbClr val="030DCD"/>
                </a:solidFill>
              </a:rPr>
              <a:t>单精度</a:t>
            </a:r>
            <a:r>
              <a:rPr lang="zh-CN" altLang="en-US" sz="1800" dirty="0"/>
              <a:t>浮点数；（不区分</a:t>
            </a:r>
            <a:r>
              <a:rPr lang="en-US" altLang="zh-CN" sz="1800" dirty="0"/>
              <a:t>e</a:t>
            </a:r>
            <a:r>
              <a:rPr lang="zh-CN" altLang="en-US" sz="1800" dirty="0"/>
              <a:t>与</a:t>
            </a:r>
            <a:r>
              <a:rPr lang="en-US" altLang="zh-CN" sz="1800" dirty="0"/>
              <a:t>E</a:t>
            </a:r>
            <a:r>
              <a:rPr lang="zh-CN" altLang="en-US" sz="1800" dirty="0"/>
              <a:t>）；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g</a:t>
            </a:r>
            <a:r>
              <a:rPr lang="zh-CN" altLang="en-US" sz="1800" dirty="0"/>
              <a:t>，</a:t>
            </a:r>
            <a:r>
              <a:rPr lang="en-US" altLang="zh-CN" sz="1800" dirty="0"/>
              <a:t>G </a:t>
            </a:r>
            <a:r>
              <a:rPr lang="zh-CN" altLang="en-US" sz="1800" dirty="0"/>
              <a:t>：读</a:t>
            </a:r>
            <a:r>
              <a:rPr lang="zh-CN" altLang="en-US" sz="1800" dirty="0">
                <a:solidFill>
                  <a:srgbClr val="030DCD"/>
                </a:solidFill>
              </a:rPr>
              <a:t>单精度</a:t>
            </a:r>
            <a:r>
              <a:rPr lang="zh-CN" altLang="en-US" sz="1800" dirty="0"/>
              <a:t>浮点数；（不区分</a:t>
            </a:r>
            <a:r>
              <a:rPr lang="en-US" altLang="zh-CN" sz="1800" dirty="0"/>
              <a:t>g</a:t>
            </a:r>
            <a:r>
              <a:rPr lang="zh-CN" altLang="en-US" sz="1800" dirty="0"/>
              <a:t>与</a:t>
            </a:r>
            <a:r>
              <a:rPr lang="en-US" altLang="zh-CN" sz="1800" dirty="0"/>
              <a:t>G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如：</a:t>
            </a:r>
            <a:r>
              <a:rPr lang="zh-CN" altLang="en-US" sz="2000" dirty="0"/>
              <a:t>输入</a:t>
            </a:r>
            <a:r>
              <a:rPr lang="zh-CN" altLang="en-US" sz="2000" dirty="0">
                <a:solidFill>
                  <a:srgbClr val="C00000"/>
                </a:solidFill>
              </a:rPr>
              <a:t>单精度</a:t>
            </a:r>
            <a:r>
              <a:rPr lang="zh-CN" altLang="en-US" sz="2000" dirty="0"/>
              <a:t>浮点数</a:t>
            </a:r>
            <a:endParaRPr lang="en-US" altLang="zh-CN" sz="20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float f;    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 err="1"/>
              <a:t>scanf</a:t>
            </a:r>
            <a:r>
              <a:rPr lang="en-US" altLang="zh-CN" sz="1800" dirty="0"/>
              <a:t>(“%</a:t>
            </a:r>
            <a:r>
              <a:rPr lang="en-US" altLang="zh-CN" sz="1800" dirty="0" err="1"/>
              <a:t>f”,&amp;f</a:t>
            </a:r>
            <a:r>
              <a:rPr lang="en-US" altLang="zh-CN" sz="1800" dirty="0"/>
              <a:t>); 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 err="1"/>
              <a:t>scanf</a:t>
            </a:r>
            <a:r>
              <a:rPr lang="en-US" altLang="zh-CN" sz="1800" dirty="0"/>
              <a:t>(“%</a:t>
            </a:r>
            <a:r>
              <a:rPr lang="en-US" altLang="zh-CN" sz="1800" dirty="0" err="1"/>
              <a:t>e”,&amp;f</a:t>
            </a:r>
            <a:r>
              <a:rPr lang="en-US" altLang="zh-CN" sz="1800" dirty="0"/>
              <a:t>);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 err="1"/>
              <a:t>scanf</a:t>
            </a:r>
            <a:r>
              <a:rPr lang="en-US" altLang="zh-CN" sz="1800" dirty="0"/>
              <a:t>(“%</a:t>
            </a:r>
            <a:r>
              <a:rPr lang="en-US" altLang="zh-CN" sz="1800" dirty="0" err="1"/>
              <a:t>E”,&amp;f</a:t>
            </a:r>
            <a:r>
              <a:rPr lang="en-US" altLang="zh-CN" sz="1800" dirty="0"/>
              <a:t>); 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 err="1"/>
              <a:t>scanf</a:t>
            </a:r>
            <a:r>
              <a:rPr lang="en-US" altLang="zh-CN" sz="1800" dirty="0"/>
              <a:t>(“%</a:t>
            </a:r>
            <a:r>
              <a:rPr lang="en-US" altLang="zh-CN" sz="1800" dirty="0" err="1"/>
              <a:t>g”,&amp;f</a:t>
            </a:r>
            <a:r>
              <a:rPr lang="en-US" altLang="zh-CN" sz="1800" dirty="0"/>
              <a:t>);  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 err="1"/>
              <a:t>scanf</a:t>
            </a:r>
            <a:r>
              <a:rPr lang="en-US" altLang="zh-CN" sz="1800" dirty="0"/>
              <a:t>(“%</a:t>
            </a:r>
            <a:r>
              <a:rPr lang="en-US" altLang="zh-CN" sz="1800" dirty="0" err="1"/>
              <a:t>G”,&amp;f</a:t>
            </a:r>
            <a:r>
              <a:rPr lang="en-US" altLang="zh-CN" sz="1800" dirty="0"/>
              <a:t>); 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>
                <a:solidFill>
                  <a:srgbClr val="7030A0"/>
                </a:solidFill>
              </a:rPr>
              <a:t>对于上述几种输入格式，输入的数据可以采用如下任何一种</a:t>
            </a:r>
            <a:r>
              <a:rPr lang="zh-CN" altLang="en-US" sz="1800" dirty="0" smtClean="0"/>
              <a:t>：</a:t>
            </a:r>
            <a:endParaRPr lang="en-US" altLang="zh-CN" sz="1800" dirty="0" smtClean="0"/>
          </a:p>
          <a:p>
            <a:pPr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 smtClean="0"/>
              <a:t>       </a:t>
            </a:r>
            <a:r>
              <a:rPr lang="en-US" altLang="zh-CN" sz="1800" b="1" dirty="0" smtClean="0">
                <a:solidFill>
                  <a:srgbClr val="030DCD"/>
                </a:solidFill>
              </a:rPr>
              <a:t>123.4,  </a:t>
            </a:r>
            <a:r>
              <a:rPr lang="en-US" altLang="zh-CN" sz="1800" dirty="0" smtClean="0"/>
              <a:t>-</a:t>
            </a:r>
            <a:r>
              <a:rPr lang="en-US" altLang="zh-CN" sz="1800" b="1" dirty="0">
                <a:solidFill>
                  <a:srgbClr val="030DCD"/>
                </a:solidFill>
              </a:rPr>
              <a:t>123.4, </a:t>
            </a:r>
            <a:r>
              <a:rPr lang="en-US" altLang="zh-CN" sz="1800" b="1" dirty="0" smtClean="0">
                <a:solidFill>
                  <a:srgbClr val="030DCD"/>
                </a:solidFill>
              </a:rPr>
              <a:t> 1.23e2</a:t>
            </a:r>
            <a:r>
              <a:rPr lang="en-US" altLang="zh-CN" sz="1800" b="1" dirty="0">
                <a:solidFill>
                  <a:srgbClr val="030DCD"/>
                </a:solidFill>
              </a:rPr>
              <a:t>, 1.23E2</a:t>
            </a:r>
            <a:r>
              <a:rPr lang="zh-CN" altLang="en-US" sz="1800" b="1" dirty="0" smtClean="0">
                <a:solidFill>
                  <a:srgbClr val="030DCD"/>
                </a:solidFill>
              </a:rPr>
              <a:t>，</a:t>
            </a:r>
            <a:r>
              <a:rPr lang="en-US" altLang="zh-CN" sz="1800" b="1" dirty="0" smtClean="0">
                <a:solidFill>
                  <a:srgbClr val="030DCD"/>
                </a:solidFill>
              </a:rPr>
              <a:t>-1.23e2, -1.23E-2</a:t>
            </a:r>
            <a:endParaRPr lang="en-US" altLang="zh-CN" sz="1800" b="1" dirty="0">
              <a:solidFill>
                <a:srgbClr val="030DCD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12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格式输入函数</a:t>
            </a:r>
            <a:r>
              <a:rPr lang="en-US" altLang="zh-CN" dirty="0" err="1"/>
              <a:t>scanf</a:t>
            </a:r>
            <a:r>
              <a:rPr lang="en-US" altLang="zh-CN" dirty="0"/>
              <a:t>()</a:t>
            </a:r>
            <a:r>
              <a:rPr lang="zh-CN" altLang="en-US" dirty="0"/>
              <a:t>的常用格式：浮点数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3"/>
            <a:ext cx="8292465" cy="534511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输入</a:t>
            </a:r>
            <a:r>
              <a:rPr lang="zh-CN" altLang="en-US" sz="2200" dirty="0"/>
              <a:t>双精度浮点数 </a:t>
            </a:r>
            <a:r>
              <a:rPr lang="en-US" altLang="zh-CN" sz="2200" dirty="0">
                <a:solidFill>
                  <a:srgbClr val="7030A0"/>
                </a:solidFill>
              </a:rPr>
              <a:t>double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b="1" dirty="0" err="1">
                <a:solidFill>
                  <a:srgbClr val="030DCD"/>
                </a:solidFill>
              </a:rPr>
              <a:t>lf</a:t>
            </a:r>
            <a:r>
              <a:rPr lang="zh-CN" altLang="en-US" sz="1800" b="1" dirty="0">
                <a:solidFill>
                  <a:srgbClr val="FF0000"/>
                </a:solidFill>
              </a:rPr>
              <a:t>：</a:t>
            </a:r>
            <a:r>
              <a:rPr lang="zh-CN" altLang="en-US" sz="1800" dirty="0"/>
              <a:t>读</a:t>
            </a:r>
            <a:r>
              <a:rPr lang="zh-CN" altLang="en-US" sz="1800" b="1" dirty="0">
                <a:solidFill>
                  <a:srgbClr val="FF0000"/>
                </a:solidFill>
              </a:rPr>
              <a:t>双精度</a:t>
            </a:r>
            <a:r>
              <a:rPr lang="zh-CN" altLang="en-US" sz="1800" dirty="0"/>
              <a:t>浮点数</a:t>
            </a:r>
            <a:r>
              <a:rPr lang="en-US" altLang="zh-CN" sz="1800" dirty="0"/>
              <a:t>double</a:t>
            </a:r>
            <a:r>
              <a:rPr lang="zh-CN" altLang="en-US" sz="1800" b="1" dirty="0">
                <a:solidFill>
                  <a:srgbClr val="FF0000"/>
                </a:solidFill>
              </a:rPr>
              <a:t>；  </a:t>
            </a:r>
            <a:r>
              <a:rPr lang="zh-CN" altLang="en-US" sz="1800" b="1" dirty="0">
                <a:solidFill>
                  <a:srgbClr val="006600"/>
                </a:solidFill>
              </a:rPr>
              <a:t>（可以用</a:t>
            </a:r>
            <a:r>
              <a:rPr lang="en-US" altLang="zh-CN" sz="1800" b="1" dirty="0" err="1">
                <a:solidFill>
                  <a:srgbClr val="006600"/>
                </a:solidFill>
              </a:rPr>
              <a:t>f,lf</a:t>
            </a:r>
            <a:r>
              <a:rPr lang="zh-CN" altLang="en-US" sz="1800" b="1" dirty="0">
                <a:solidFill>
                  <a:srgbClr val="006600"/>
                </a:solidFill>
              </a:rPr>
              <a:t>输出，但输入时必须用</a:t>
            </a:r>
            <a:r>
              <a:rPr lang="en-US" altLang="zh-CN" sz="1800" b="1" dirty="0" err="1">
                <a:solidFill>
                  <a:srgbClr val="006600"/>
                </a:solidFill>
              </a:rPr>
              <a:t>lf</a:t>
            </a:r>
            <a:r>
              <a:rPr lang="zh-CN" altLang="en-US" sz="1800" b="1" dirty="0">
                <a:solidFill>
                  <a:srgbClr val="006600"/>
                </a:solidFill>
              </a:rPr>
              <a:t>）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le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lE</a:t>
            </a:r>
            <a:r>
              <a:rPr lang="en-US" altLang="zh-CN" sz="1800" dirty="0"/>
              <a:t> </a:t>
            </a:r>
            <a:r>
              <a:rPr lang="zh-CN" altLang="en-US" sz="1800" dirty="0"/>
              <a:t>：读</a:t>
            </a:r>
            <a:r>
              <a:rPr lang="zh-CN" altLang="en-US" sz="1800" b="1" dirty="0">
                <a:solidFill>
                  <a:srgbClr val="FF0000"/>
                </a:solidFill>
              </a:rPr>
              <a:t>双精度</a:t>
            </a:r>
            <a:r>
              <a:rPr lang="zh-CN" altLang="en-US" sz="1800" dirty="0"/>
              <a:t>浮点数</a:t>
            </a:r>
            <a:r>
              <a:rPr lang="en-US" altLang="zh-CN" sz="1800" dirty="0"/>
              <a:t>double; </a:t>
            </a:r>
            <a:r>
              <a:rPr lang="zh-CN" altLang="en-US" sz="1800" dirty="0"/>
              <a:t>（不区分</a:t>
            </a:r>
            <a:r>
              <a:rPr lang="en-US" altLang="zh-CN" sz="1800" dirty="0"/>
              <a:t>e</a:t>
            </a:r>
            <a:r>
              <a:rPr lang="zh-CN" altLang="en-US" sz="1800" dirty="0"/>
              <a:t>与</a:t>
            </a:r>
            <a:r>
              <a:rPr lang="en-US" altLang="zh-CN" sz="1800" dirty="0"/>
              <a:t>E</a:t>
            </a:r>
            <a:r>
              <a:rPr lang="zh-CN" altLang="en-US" sz="1800" dirty="0"/>
              <a:t>）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 err="1" smtClean="0"/>
              <a:t>lg</a:t>
            </a:r>
            <a:r>
              <a:rPr lang="zh-CN" altLang="en-US" sz="1800" dirty="0" smtClean="0"/>
              <a:t>，</a:t>
            </a:r>
            <a:r>
              <a:rPr lang="en-US" altLang="zh-CN" sz="1800" dirty="0" err="1" smtClean="0"/>
              <a:t>lG</a:t>
            </a:r>
            <a:r>
              <a:rPr lang="en-US" altLang="zh-CN" sz="1800" dirty="0" smtClean="0"/>
              <a:t> </a:t>
            </a:r>
            <a:r>
              <a:rPr lang="zh-CN" altLang="en-US" sz="1800" dirty="0"/>
              <a:t>：读</a:t>
            </a:r>
            <a:r>
              <a:rPr lang="zh-CN" altLang="en-US" sz="1800" b="1" dirty="0">
                <a:solidFill>
                  <a:srgbClr val="FF0000"/>
                </a:solidFill>
              </a:rPr>
              <a:t>双精度</a:t>
            </a:r>
            <a:r>
              <a:rPr lang="zh-CN" altLang="en-US" sz="1800" dirty="0"/>
              <a:t>浮点数</a:t>
            </a:r>
            <a:r>
              <a:rPr lang="en-US" altLang="zh-CN" sz="1800" dirty="0"/>
              <a:t>double; </a:t>
            </a:r>
            <a:r>
              <a:rPr lang="zh-CN" altLang="en-US" sz="1800" dirty="0"/>
              <a:t>（不</a:t>
            </a:r>
            <a:r>
              <a:rPr lang="zh-CN" altLang="en-US" sz="1800" dirty="0" smtClean="0"/>
              <a:t>区分</a:t>
            </a:r>
            <a:r>
              <a:rPr lang="en-US" altLang="zh-CN" sz="1800" dirty="0" smtClean="0"/>
              <a:t>g</a:t>
            </a:r>
            <a:r>
              <a:rPr lang="zh-CN" altLang="en-US" sz="1800" dirty="0" smtClean="0"/>
              <a:t>与</a:t>
            </a:r>
            <a:r>
              <a:rPr lang="en-US" altLang="zh-CN" sz="1800" dirty="0" smtClean="0"/>
              <a:t>G</a:t>
            </a:r>
            <a:r>
              <a:rPr lang="zh-CN" altLang="en-US" sz="1800" dirty="0" smtClean="0"/>
              <a:t>）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如</a:t>
            </a:r>
            <a:r>
              <a:rPr lang="zh-CN" altLang="en-US" sz="2000" dirty="0" smtClean="0"/>
              <a:t>：</a:t>
            </a:r>
            <a:r>
              <a:rPr lang="zh-CN" altLang="en-US" sz="1800" dirty="0">
                <a:solidFill>
                  <a:srgbClr val="000000"/>
                </a:solidFill>
                <a:sym typeface="宋体" panose="02010600030101010101" pitchFamily="2" charset="-122"/>
              </a:rPr>
              <a:t>输入</a:t>
            </a:r>
            <a:r>
              <a:rPr lang="zh-CN" altLang="en-US" sz="1800" dirty="0">
                <a:solidFill>
                  <a:srgbClr val="C00000"/>
                </a:solidFill>
                <a:sym typeface="宋体" panose="02010600030101010101" pitchFamily="2" charset="-122"/>
              </a:rPr>
              <a:t>双精度</a:t>
            </a:r>
            <a:r>
              <a:rPr lang="zh-CN" altLang="en-US" sz="1800" dirty="0">
                <a:solidFill>
                  <a:srgbClr val="000000"/>
                </a:solidFill>
                <a:sym typeface="宋体" panose="02010600030101010101" pitchFamily="2" charset="-122"/>
              </a:rPr>
              <a:t>浮点数</a:t>
            </a:r>
            <a:endParaRPr lang="en-US" altLang="zh-CN" sz="1800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 smtClean="0"/>
              <a:t>double </a:t>
            </a:r>
            <a:r>
              <a:rPr lang="en-US" altLang="zh-CN" sz="1800" dirty="0" err="1" smtClean="0"/>
              <a:t>df</a:t>
            </a:r>
            <a:r>
              <a:rPr lang="en-US" altLang="zh-CN" sz="1800" dirty="0"/>
              <a:t>;    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 err="1"/>
              <a:t>scanf</a:t>
            </a:r>
            <a:r>
              <a:rPr lang="en-US" altLang="zh-CN" sz="1800" dirty="0" smtClean="0"/>
              <a:t>(“%lf”,&amp;</a:t>
            </a:r>
            <a:r>
              <a:rPr lang="en-US" altLang="zh-CN" sz="1800" dirty="0" err="1" smtClean="0"/>
              <a:t>df</a:t>
            </a:r>
            <a:r>
              <a:rPr lang="en-US" altLang="zh-CN" sz="1800" dirty="0"/>
              <a:t>); 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 err="1"/>
              <a:t>scanf</a:t>
            </a:r>
            <a:r>
              <a:rPr lang="en-US" altLang="zh-CN" sz="1800" dirty="0" smtClean="0"/>
              <a:t>(“%le”,&amp;</a:t>
            </a:r>
            <a:r>
              <a:rPr lang="en-US" altLang="zh-CN" sz="1800" dirty="0" err="1" smtClean="0"/>
              <a:t>df</a:t>
            </a:r>
            <a:r>
              <a:rPr lang="en-US" altLang="zh-CN" sz="1800" dirty="0"/>
              <a:t>);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 err="1"/>
              <a:t>scanf</a:t>
            </a:r>
            <a:r>
              <a:rPr lang="en-US" altLang="zh-CN" sz="1800" dirty="0" smtClean="0"/>
              <a:t>(“%</a:t>
            </a:r>
            <a:r>
              <a:rPr lang="en-US" altLang="zh-CN" sz="1800" dirty="0" err="1" smtClean="0"/>
              <a:t>lE</a:t>
            </a:r>
            <a:r>
              <a:rPr lang="en-US" altLang="zh-CN" sz="1800" dirty="0" smtClean="0"/>
              <a:t>”,&amp;</a:t>
            </a:r>
            <a:r>
              <a:rPr lang="en-US" altLang="zh-CN" sz="1800" dirty="0" err="1" smtClean="0"/>
              <a:t>df</a:t>
            </a:r>
            <a:r>
              <a:rPr lang="en-US" altLang="zh-CN" sz="1800" dirty="0"/>
              <a:t>); 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 err="1"/>
              <a:t>scanf</a:t>
            </a:r>
            <a:r>
              <a:rPr lang="en-US" altLang="zh-CN" sz="1800" dirty="0" smtClean="0"/>
              <a:t>(“%</a:t>
            </a:r>
            <a:r>
              <a:rPr lang="en-US" altLang="zh-CN" sz="1800" dirty="0" err="1" smtClean="0"/>
              <a:t>lg</a:t>
            </a:r>
            <a:r>
              <a:rPr lang="en-US" altLang="zh-CN" sz="1800" dirty="0" smtClean="0"/>
              <a:t>”,&amp;</a:t>
            </a:r>
            <a:r>
              <a:rPr lang="en-US" altLang="zh-CN" sz="1800" dirty="0" err="1" smtClean="0"/>
              <a:t>df</a:t>
            </a:r>
            <a:r>
              <a:rPr lang="en-US" altLang="zh-CN" sz="1800" dirty="0"/>
              <a:t>);  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 err="1"/>
              <a:t>scanf</a:t>
            </a:r>
            <a:r>
              <a:rPr lang="en-US" altLang="zh-CN" sz="1800" dirty="0" smtClean="0"/>
              <a:t>(“%</a:t>
            </a:r>
            <a:r>
              <a:rPr lang="en-US" altLang="zh-CN" sz="1800" dirty="0" err="1" smtClean="0"/>
              <a:t>lG</a:t>
            </a:r>
            <a:r>
              <a:rPr lang="en-US" altLang="zh-CN" sz="1800" dirty="0" smtClean="0"/>
              <a:t>”,&amp;</a:t>
            </a:r>
            <a:r>
              <a:rPr lang="en-US" altLang="zh-CN" sz="1800" dirty="0" err="1" smtClean="0"/>
              <a:t>df</a:t>
            </a:r>
            <a:r>
              <a:rPr lang="en-US" altLang="zh-CN" sz="1800" dirty="0"/>
              <a:t>); 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>
                <a:solidFill>
                  <a:srgbClr val="7030A0"/>
                </a:solidFill>
              </a:rPr>
              <a:t>对于上述几种输入格式，输入的数据可以采用如下任何一种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      </a:t>
            </a:r>
            <a:r>
              <a:rPr lang="en-US" altLang="zh-CN" sz="1800" b="1" dirty="0">
                <a:solidFill>
                  <a:srgbClr val="030DCD"/>
                </a:solidFill>
              </a:rPr>
              <a:t>123.4,  </a:t>
            </a:r>
            <a:r>
              <a:rPr lang="en-US" altLang="zh-CN" sz="1800" dirty="0"/>
              <a:t>-</a:t>
            </a:r>
            <a:r>
              <a:rPr lang="en-US" altLang="zh-CN" sz="1800" b="1" dirty="0">
                <a:solidFill>
                  <a:srgbClr val="030DCD"/>
                </a:solidFill>
              </a:rPr>
              <a:t>123.4,  1.23e2, 1.23E2</a:t>
            </a:r>
            <a:r>
              <a:rPr lang="zh-CN" altLang="en-US" sz="1800" b="1" dirty="0">
                <a:solidFill>
                  <a:srgbClr val="030DCD"/>
                </a:solidFill>
              </a:rPr>
              <a:t>，</a:t>
            </a:r>
            <a:r>
              <a:rPr lang="en-US" altLang="zh-CN" sz="1800" b="1" dirty="0">
                <a:solidFill>
                  <a:srgbClr val="030DCD"/>
                </a:solidFill>
              </a:rPr>
              <a:t>-1.23e2, -1.23E-2</a:t>
            </a:r>
          </a:p>
        </p:txBody>
      </p:sp>
    </p:spTree>
    <p:extLst>
      <p:ext uri="{BB962C8B-B14F-4D97-AF65-F5344CB8AC3E}">
        <p14:creationId xmlns:p14="http://schemas.microsoft.com/office/powerpoint/2010/main" val="33485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 ] </a:t>
            </a:r>
            <a:r>
              <a:rPr lang="zh-CN" altLang="en-US" dirty="0"/>
              <a:t>：扫描字符集合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350654" cy="5345112"/>
          </a:xfrm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80808"/>
                </a:solidFill>
              </a:rPr>
              <a:t>char c;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800" dirty="0" err="1">
                <a:solidFill>
                  <a:srgbClr val="080808"/>
                </a:solidFill>
              </a:rPr>
              <a:t>scanf</a:t>
            </a:r>
            <a:r>
              <a:rPr lang="en-US" altLang="zh-CN" sz="1800" dirty="0">
                <a:solidFill>
                  <a:srgbClr val="C00000"/>
                </a:solidFill>
              </a:rPr>
              <a:t>(“</a:t>
            </a:r>
            <a:r>
              <a:rPr lang="en-US" altLang="zh-CN" sz="1800" dirty="0">
                <a:solidFill>
                  <a:srgbClr val="030DCD"/>
                </a:solidFill>
              </a:rPr>
              <a:t>%[</a:t>
            </a:r>
            <a:r>
              <a:rPr lang="en-US" altLang="zh-CN" sz="1800" dirty="0" err="1">
                <a:solidFill>
                  <a:srgbClr val="030DCD"/>
                </a:solidFill>
              </a:rPr>
              <a:t>ynYN</a:t>
            </a:r>
            <a:r>
              <a:rPr lang="en-US" altLang="zh-CN" sz="1800" dirty="0">
                <a:solidFill>
                  <a:srgbClr val="030DCD"/>
                </a:solidFill>
              </a:rPr>
              <a:t>]”</a:t>
            </a:r>
            <a:r>
              <a:rPr lang="en-US" altLang="zh-CN" sz="1800" dirty="0">
                <a:solidFill>
                  <a:srgbClr val="C00000"/>
                </a:solidFill>
              </a:rPr>
              <a:t>,</a:t>
            </a:r>
            <a:r>
              <a:rPr lang="en-US" altLang="zh-CN" sz="1800" dirty="0">
                <a:solidFill>
                  <a:srgbClr val="080808"/>
                </a:solidFill>
              </a:rPr>
              <a:t>&amp;c);     //</a:t>
            </a:r>
            <a:r>
              <a:rPr lang="zh-CN" altLang="en-US" sz="1800" dirty="0">
                <a:solidFill>
                  <a:srgbClr val="080808"/>
                </a:solidFill>
              </a:rPr>
              <a:t>只接收字符</a:t>
            </a:r>
            <a:r>
              <a:rPr lang="en-US" altLang="zh-CN" sz="1800" dirty="0">
                <a:solidFill>
                  <a:srgbClr val="080808"/>
                </a:solidFill>
              </a:rPr>
              <a:t>y, n, Y, N</a:t>
            </a:r>
            <a:r>
              <a:rPr lang="zh-CN" altLang="en-US" sz="1800" dirty="0" smtClean="0">
                <a:solidFill>
                  <a:srgbClr val="080808"/>
                </a:solidFill>
              </a:rPr>
              <a:t>；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其余字符均不接收</a:t>
            </a:r>
            <a:r>
              <a:rPr lang="zh-CN" altLang="en-US" sz="1800" dirty="0" smtClean="0">
                <a:solidFill>
                  <a:srgbClr val="080808"/>
                </a:solidFill>
              </a:rPr>
              <a:t>；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800" dirty="0" err="1">
                <a:solidFill>
                  <a:srgbClr val="080808"/>
                </a:solidFill>
              </a:rPr>
              <a:t>scanf</a:t>
            </a:r>
            <a:r>
              <a:rPr lang="en-US" altLang="zh-CN" sz="1800" dirty="0">
                <a:solidFill>
                  <a:srgbClr val="C00000"/>
                </a:solidFill>
              </a:rPr>
              <a:t>(“</a:t>
            </a:r>
            <a:r>
              <a:rPr lang="en-US" altLang="zh-CN" sz="1800" dirty="0">
                <a:solidFill>
                  <a:srgbClr val="030DCD"/>
                </a:solidFill>
              </a:rPr>
              <a:t>%[a-z]”</a:t>
            </a:r>
            <a:r>
              <a:rPr lang="en-US" altLang="zh-CN" sz="1800" dirty="0">
                <a:solidFill>
                  <a:srgbClr val="080808"/>
                </a:solidFill>
              </a:rPr>
              <a:t>,&amp;c);         //</a:t>
            </a:r>
            <a:r>
              <a:rPr lang="zh-CN" altLang="en-US" sz="1800" dirty="0">
                <a:solidFill>
                  <a:srgbClr val="C00000"/>
                </a:solidFill>
              </a:rPr>
              <a:t>只接收</a:t>
            </a:r>
            <a:r>
              <a:rPr lang="zh-CN" altLang="en-US" sz="1800" dirty="0">
                <a:solidFill>
                  <a:srgbClr val="080808"/>
                </a:solidFill>
              </a:rPr>
              <a:t>由</a:t>
            </a:r>
            <a:r>
              <a:rPr lang="zh-CN" altLang="en-US" sz="1800" dirty="0" smtClean="0">
                <a:solidFill>
                  <a:srgbClr val="080808"/>
                </a:solidFill>
              </a:rPr>
              <a:t>小写字母组成</a:t>
            </a:r>
            <a:r>
              <a:rPr lang="zh-CN" altLang="en-US" sz="1800" dirty="0">
                <a:solidFill>
                  <a:srgbClr val="080808"/>
                </a:solidFill>
              </a:rPr>
              <a:t>的字符串；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800" dirty="0" err="1">
                <a:solidFill>
                  <a:srgbClr val="080808"/>
                </a:solidFill>
              </a:rPr>
              <a:t>scanf</a:t>
            </a:r>
            <a:r>
              <a:rPr lang="en-US" altLang="zh-CN" sz="1800" dirty="0">
                <a:solidFill>
                  <a:srgbClr val="080808"/>
                </a:solidFill>
              </a:rPr>
              <a:t>(“</a:t>
            </a:r>
            <a:r>
              <a:rPr lang="en-US" altLang="zh-CN" sz="1800" dirty="0">
                <a:solidFill>
                  <a:srgbClr val="030DCD"/>
                </a:solidFill>
              </a:rPr>
              <a:t>%[</a:t>
            </a:r>
            <a:r>
              <a:rPr lang="en-US" altLang="zh-CN" sz="1800" b="1" dirty="0">
                <a:solidFill>
                  <a:srgbClr val="C00000"/>
                </a:solidFill>
              </a:rPr>
              <a:t>^</a:t>
            </a:r>
            <a:r>
              <a:rPr lang="en-US" altLang="zh-CN" sz="1800" dirty="0">
                <a:solidFill>
                  <a:srgbClr val="030DCD"/>
                </a:solidFill>
              </a:rPr>
              <a:t>a-z]”</a:t>
            </a:r>
            <a:r>
              <a:rPr lang="en-US" altLang="zh-CN" sz="1800" dirty="0">
                <a:solidFill>
                  <a:srgbClr val="080808"/>
                </a:solidFill>
              </a:rPr>
              <a:t>,&amp;c);       //</a:t>
            </a:r>
            <a:r>
              <a:rPr lang="zh-CN" altLang="en-US" sz="1800" dirty="0">
                <a:solidFill>
                  <a:srgbClr val="080808"/>
                </a:solidFill>
              </a:rPr>
              <a:t>只接收</a:t>
            </a:r>
            <a:r>
              <a:rPr lang="zh-CN" altLang="en-US" sz="1800" dirty="0">
                <a:solidFill>
                  <a:srgbClr val="C00000"/>
                </a:solidFill>
              </a:rPr>
              <a:t>除了</a:t>
            </a:r>
            <a:r>
              <a:rPr lang="zh-CN" altLang="en-US" sz="1800" dirty="0" smtClean="0">
                <a:solidFill>
                  <a:srgbClr val="C00000"/>
                </a:solidFill>
              </a:rPr>
              <a:t>小写字母之外</a:t>
            </a:r>
            <a:r>
              <a:rPr lang="zh-CN" altLang="en-US" sz="1800" dirty="0">
                <a:solidFill>
                  <a:srgbClr val="080808"/>
                </a:solidFill>
              </a:rPr>
              <a:t>的字符；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800" dirty="0" err="1">
                <a:solidFill>
                  <a:srgbClr val="080808"/>
                </a:solidFill>
              </a:rPr>
              <a:t>scanf</a:t>
            </a:r>
            <a:r>
              <a:rPr lang="en-US" altLang="zh-CN" sz="1800" dirty="0">
                <a:solidFill>
                  <a:srgbClr val="C00000"/>
                </a:solidFill>
              </a:rPr>
              <a:t>(“</a:t>
            </a:r>
            <a:r>
              <a:rPr lang="en-US" altLang="zh-CN" sz="1800" dirty="0">
                <a:solidFill>
                  <a:srgbClr val="030DCD"/>
                </a:solidFill>
              </a:rPr>
              <a:t>%[A-Z]”</a:t>
            </a:r>
            <a:r>
              <a:rPr lang="en-US" altLang="zh-CN" sz="1800" dirty="0">
                <a:solidFill>
                  <a:srgbClr val="080808"/>
                </a:solidFill>
              </a:rPr>
              <a:t>,&amp;c);         //</a:t>
            </a:r>
            <a:r>
              <a:rPr lang="zh-CN" altLang="en-US" sz="1800" dirty="0">
                <a:solidFill>
                  <a:srgbClr val="C00000"/>
                </a:solidFill>
              </a:rPr>
              <a:t>只接收</a:t>
            </a:r>
            <a:r>
              <a:rPr lang="zh-CN" altLang="en-US" sz="1800" dirty="0">
                <a:solidFill>
                  <a:srgbClr val="080808"/>
                </a:solidFill>
              </a:rPr>
              <a:t>由</a:t>
            </a:r>
            <a:r>
              <a:rPr lang="zh-CN" altLang="en-US" sz="1800" dirty="0" smtClean="0">
                <a:solidFill>
                  <a:srgbClr val="080808"/>
                </a:solidFill>
              </a:rPr>
              <a:t>大写字母组成</a:t>
            </a:r>
            <a:r>
              <a:rPr lang="zh-CN" altLang="en-US" sz="1800" dirty="0">
                <a:solidFill>
                  <a:srgbClr val="080808"/>
                </a:solidFill>
              </a:rPr>
              <a:t>的字符串；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1800" dirty="0" err="1">
                <a:solidFill>
                  <a:srgbClr val="080808"/>
                </a:solidFill>
              </a:rPr>
              <a:t>scanf</a:t>
            </a:r>
            <a:r>
              <a:rPr lang="en-US" altLang="zh-CN" sz="1800" dirty="0">
                <a:solidFill>
                  <a:srgbClr val="080808"/>
                </a:solidFill>
              </a:rPr>
              <a:t>(“</a:t>
            </a:r>
            <a:r>
              <a:rPr lang="en-US" altLang="zh-CN" sz="1800" dirty="0">
                <a:solidFill>
                  <a:srgbClr val="030DCD"/>
                </a:solidFill>
              </a:rPr>
              <a:t>%[</a:t>
            </a:r>
            <a:r>
              <a:rPr lang="en-US" altLang="zh-CN" sz="1800" b="1" dirty="0">
                <a:solidFill>
                  <a:srgbClr val="C00000"/>
                </a:solidFill>
              </a:rPr>
              <a:t>^</a:t>
            </a:r>
            <a:r>
              <a:rPr lang="en-US" altLang="zh-CN" sz="1800" b="1" dirty="0">
                <a:solidFill>
                  <a:srgbClr val="030DCD"/>
                </a:solidFill>
              </a:rPr>
              <a:t>A</a:t>
            </a:r>
            <a:r>
              <a:rPr lang="en-US" altLang="zh-CN" sz="1800" dirty="0">
                <a:solidFill>
                  <a:srgbClr val="030DCD"/>
                </a:solidFill>
              </a:rPr>
              <a:t>-Z]”</a:t>
            </a:r>
            <a:r>
              <a:rPr lang="en-US" altLang="zh-CN" sz="1800" dirty="0">
                <a:solidFill>
                  <a:srgbClr val="080808"/>
                </a:solidFill>
              </a:rPr>
              <a:t>,&amp;c);       //</a:t>
            </a:r>
            <a:r>
              <a:rPr lang="zh-CN" altLang="en-US" sz="1800" dirty="0">
                <a:solidFill>
                  <a:srgbClr val="080808"/>
                </a:solidFill>
              </a:rPr>
              <a:t>只接收</a:t>
            </a:r>
            <a:r>
              <a:rPr lang="zh-CN" altLang="en-US" sz="1800" dirty="0">
                <a:solidFill>
                  <a:srgbClr val="C00000"/>
                </a:solidFill>
              </a:rPr>
              <a:t>除了</a:t>
            </a:r>
            <a:r>
              <a:rPr lang="zh-CN" altLang="en-US" sz="1800" dirty="0" smtClean="0">
                <a:solidFill>
                  <a:srgbClr val="C00000"/>
                </a:solidFill>
              </a:rPr>
              <a:t>大写字母之外</a:t>
            </a:r>
            <a:r>
              <a:rPr lang="zh-CN" altLang="en-US" sz="1800" dirty="0">
                <a:solidFill>
                  <a:srgbClr val="080808"/>
                </a:solidFill>
              </a:rPr>
              <a:t>的字符；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80808"/>
                </a:solidFill>
              </a:rPr>
              <a:t>其中：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符号 </a:t>
            </a:r>
            <a:r>
              <a:rPr lang="en-US" altLang="zh-CN" sz="1800" b="1" dirty="0">
                <a:solidFill>
                  <a:srgbClr val="7030A0"/>
                </a:solidFill>
              </a:rPr>
              <a:t>^ </a:t>
            </a:r>
            <a:r>
              <a:rPr lang="zh-CN" altLang="en-US" sz="1800" b="1" dirty="0">
                <a:solidFill>
                  <a:srgbClr val="7030A0"/>
                </a:solidFill>
              </a:rPr>
              <a:t>相当于</a:t>
            </a:r>
            <a:r>
              <a:rPr lang="en-US" altLang="zh-CN" sz="1800" b="1" dirty="0">
                <a:solidFill>
                  <a:srgbClr val="7030A0"/>
                </a:solidFill>
              </a:rPr>
              <a:t>not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80808"/>
                </a:solidFill>
              </a:rPr>
              <a:t>类似于</a:t>
            </a:r>
            <a:r>
              <a:rPr lang="zh-CN" altLang="en-US" sz="1800" b="1" dirty="0">
                <a:solidFill>
                  <a:srgbClr val="C00000"/>
                </a:solidFill>
              </a:rPr>
              <a:t>正则表达式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006600"/>
                </a:solidFill>
              </a:rPr>
              <a:t>这些控制格式可能造成</a:t>
            </a:r>
            <a:r>
              <a:rPr lang="zh-CN" altLang="en-US" sz="1800" b="1" dirty="0">
                <a:solidFill>
                  <a:srgbClr val="7030A0"/>
                </a:solidFill>
              </a:rPr>
              <a:t>输入缓冲区数据残留</a:t>
            </a:r>
            <a:r>
              <a:rPr lang="zh-CN" altLang="en-US" sz="1800" b="1" dirty="0">
                <a:solidFill>
                  <a:srgbClr val="006600"/>
                </a:solidFill>
              </a:rPr>
              <a:t>，使用时请注意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；</a:t>
            </a:r>
            <a:endParaRPr lang="en-US" altLang="zh-CN" sz="1800" b="1" dirty="0" smtClean="0">
              <a:solidFill>
                <a:srgbClr val="006600"/>
              </a:solidFill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80808"/>
                </a:solidFill>
              </a:rPr>
              <a:t>如 </a:t>
            </a:r>
            <a:r>
              <a:rPr lang="en-US" altLang="zh-CN" sz="1800" dirty="0" err="1" smtClean="0">
                <a:solidFill>
                  <a:srgbClr val="080808"/>
                </a:solidFill>
              </a:rPr>
              <a:t>scanf</a:t>
            </a:r>
            <a:r>
              <a:rPr lang="en-US" altLang="zh-CN" sz="1800" dirty="0">
                <a:solidFill>
                  <a:srgbClr val="C00000"/>
                </a:solidFill>
              </a:rPr>
              <a:t>(“</a:t>
            </a:r>
            <a:r>
              <a:rPr lang="en-US" altLang="zh-CN" sz="1800" dirty="0">
                <a:solidFill>
                  <a:srgbClr val="030DCD"/>
                </a:solidFill>
              </a:rPr>
              <a:t>%[</a:t>
            </a:r>
            <a:r>
              <a:rPr lang="en-US" altLang="zh-CN" sz="1800" dirty="0" err="1">
                <a:solidFill>
                  <a:srgbClr val="030DCD"/>
                </a:solidFill>
              </a:rPr>
              <a:t>ynYN</a:t>
            </a:r>
            <a:r>
              <a:rPr lang="en-US" altLang="zh-CN" sz="1800" dirty="0">
                <a:solidFill>
                  <a:srgbClr val="030DCD"/>
                </a:solidFill>
              </a:rPr>
              <a:t>]”</a:t>
            </a:r>
            <a:r>
              <a:rPr lang="en-US" altLang="zh-CN" sz="1800" dirty="0">
                <a:solidFill>
                  <a:srgbClr val="C00000"/>
                </a:solidFill>
              </a:rPr>
              <a:t>,</a:t>
            </a:r>
            <a:r>
              <a:rPr lang="en-US" altLang="zh-CN" sz="1800" dirty="0">
                <a:solidFill>
                  <a:srgbClr val="080808"/>
                </a:solidFill>
              </a:rPr>
              <a:t>&amp;c); </a:t>
            </a:r>
            <a:endParaRPr lang="en-US" altLang="zh-CN" sz="1800" b="1" dirty="0" smtClean="0">
              <a:solidFill>
                <a:srgbClr val="006600"/>
              </a:solidFill>
            </a:endParaRPr>
          </a:p>
          <a:p>
            <a:pPr marL="971550" lvl="1">
              <a:lnSpc>
                <a:spcPct val="100000"/>
              </a:lnSpc>
            </a:pPr>
            <a:r>
              <a:rPr lang="zh-CN" altLang="en-US" sz="1600" dirty="0" smtClean="0">
                <a:solidFill>
                  <a:srgbClr val="080808"/>
                </a:solidFill>
              </a:rPr>
              <a:t>若以</a:t>
            </a:r>
            <a:r>
              <a:rPr lang="zh-CN" altLang="en-US" sz="1600" dirty="0">
                <a:solidFill>
                  <a:srgbClr val="080808"/>
                </a:solidFill>
              </a:rPr>
              <a:t>回车结束输入，则回车残留在缓冲区中</a:t>
            </a:r>
            <a:r>
              <a:rPr lang="zh-CN" altLang="en-US" sz="1600" dirty="0" smtClean="0">
                <a:solidFill>
                  <a:srgbClr val="080808"/>
                </a:solidFill>
              </a:rPr>
              <a:t>；</a:t>
            </a:r>
            <a:endParaRPr lang="en-US" altLang="zh-CN" sz="1600" dirty="0" smtClean="0">
              <a:solidFill>
                <a:srgbClr val="080808"/>
              </a:solidFill>
            </a:endParaRPr>
          </a:p>
          <a:p>
            <a:pPr marL="971550" lvl="1">
              <a:lnSpc>
                <a:spcPct val="100000"/>
              </a:lnSpc>
            </a:pPr>
            <a:r>
              <a:rPr lang="zh-CN" altLang="en-US" sz="1600" dirty="0">
                <a:solidFill>
                  <a:srgbClr val="080808"/>
                </a:solidFill>
              </a:rPr>
              <a:t>如果输入的不是</a:t>
            </a:r>
            <a:r>
              <a:rPr lang="en-US" altLang="zh-CN" sz="1600" dirty="0" err="1">
                <a:solidFill>
                  <a:srgbClr val="030DCD"/>
                </a:solidFill>
              </a:rPr>
              <a:t>ynYN</a:t>
            </a:r>
            <a:r>
              <a:rPr lang="en-US" altLang="zh-CN" sz="1600" dirty="0">
                <a:solidFill>
                  <a:srgbClr val="030DCD"/>
                </a:solidFill>
              </a:rPr>
              <a:t> </a:t>
            </a:r>
            <a:r>
              <a:rPr lang="zh-CN" altLang="en-US" sz="1600" dirty="0" smtClean="0">
                <a:solidFill>
                  <a:srgbClr val="030DCD"/>
                </a:solidFill>
              </a:rPr>
              <a:t>之一</a:t>
            </a:r>
            <a:r>
              <a:rPr lang="zh-CN" altLang="en-US" sz="1600" dirty="0" smtClean="0">
                <a:solidFill>
                  <a:srgbClr val="080808"/>
                </a:solidFill>
              </a:rPr>
              <a:t>，则输入</a:t>
            </a:r>
            <a:r>
              <a:rPr lang="zh-CN" altLang="en-US" sz="1600" dirty="0">
                <a:solidFill>
                  <a:srgbClr val="080808"/>
                </a:solidFill>
              </a:rPr>
              <a:t>的字符</a:t>
            </a:r>
            <a:r>
              <a:rPr lang="zh-CN" altLang="en-US" sz="1600" dirty="0" smtClean="0">
                <a:solidFill>
                  <a:srgbClr val="080808"/>
                </a:solidFill>
              </a:rPr>
              <a:t>不会被</a:t>
            </a:r>
            <a:r>
              <a:rPr lang="en-US" altLang="zh-CN" sz="1600" dirty="0" smtClean="0">
                <a:solidFill>
                  <a:srgbClr val="080808"/>
                </a:solidFill>
              </a:rPr>
              <a:t>c</a:t>
            </a:r>
            <a:r>
              <a:rPr lang="zh-CN" altLang="en-US" sz="1600" dirty="0" smtClean="0">
                <a:solidFill>
                  <a:srgbClr val="080808"/>
                </a:solidFill>
              </a:rPr>
              <a:t>接收收</a:t>
            </a:r>
            <a:r>
              <a:rPr lang="zh-CN" altLang="en-US" sz="1600" dirty="0">
                <a:solidFill>
                  <a:srgbClr val="080808"/>
                </a:solidFill>
              </a:rPr>
              <a:t>，会残留在缓冲区中</a:t>
            </a:r>
            <a:r>
              <a:rPr lang="zh-CN" altLang="en-US" sz="1600" dirty="0" smtClean="0">
                <a:solidFill>
                  <a:srgbClr val="080808"/>
                </a:solidFill>
              </a:rPr>
              <a:t>；</a:t>
            </a:r>
            <a:endParaRPr lang="en-US" altLang="zh-CN" sz="1600" dirty="0" smtClean="0">
              <a:solidFill>
                <a:srgbClr val="080808"/>
              </a:solidFill>
            </a:endParaRPr>
          </a:p>
          <a:p>
            <a:pPr marL="971550" lvl="1">
              <a:lnSpc>
                <a:spcPct val="100000"/>
              </a:lnSpc>
            </a:pPr>
            <a:r>
              <a:rPr lang="zh-CN" altLang="en-US" sz="1600" b="1" dirty="0" smtClean="0">
                <a:solidFill>
                  <a:srgbClr val="7030A0"/>
                </a:solidFill>
              </a:rPr>
              <a:t>这些残留的数据，可能会被后续的输入变量意外接收，导致输入错误。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marL="971550" lvl="1">
              <a:lnSpc>
                <a:spcPct val="100000"/>
              </a:lnSpc>
            </a:pPr>
            <a:endParaRPr lang="en-US" altLang="zh-CN" sz="1600" dirty="0" smtClean="0">
              <a:solidFill>
                <a:srgbClr val="080808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      </a:t>
            </a:r>
            <a:endParaRPr lang="en-US" altLang="zh-CN" sz="2000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550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scanf</a:t>
            </a:r>
            <a:r>
              <a:rPr lang="en-US" altLang="zh-CN" dirty="0"/>
              <a:t>()</a:t>
            </a:r>
            <a:r>
              <a:rPr lang="zh-CN" altLang="en-US" dirty="0"/>
              <a:t>函数：使用列宽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指定输入数据所占的列数时，系统自动按它截取所需数据；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1</a:t>
            </a:r>
          </a:p>
          <a:p>
            <a:pPr marL="971550" lvl="1"/>
            <a:r>
              <a:rPr lang="en-US" altLang="zh-CN" sz="18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a; </a:t>
            </a:r>
            <a:r>
              <a:rPr lang="en-US" altLang="zh-CN" sz="18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%4d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”,&amp;a)  //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12345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a=1234</a:t>
            </a:r>
            <a:r>
              <a:rPr lang="en-US" altLang="zh-CN" sz="1800" dirty="0" smtClean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800" dirty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会残留</a:t>
            </a:r>
            <a:r>
              <a:rPr lang="zh-CN" altLang="en-US" sz="1800" dirty="0" smtClean="0">
                <a:solidFill>
                  <a:srgbClr val="030DC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在输入缓存中</a:t>
            </a:r>
            <a:endParaRPr lang="en-US" altLang="zh-CN" sz="1800" dirty="0">
              <a:solidFill>
                <a:srgbClr val="030DC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/>
            <a:r>
              <a:rPr lang="en-US" altLang="zh-CN" sz="18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18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CN" sz="1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4d</a:t>
            </a:r>
            <a:r>
              <a:rPr lang="en-US" altLang="zh-CN" sz="1800" dirty="0" smtClean="0">
                <a:solidFill>
                  <a:srgbClr val="0303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”,&amp;a,&amp;b) 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8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/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12345 67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的值分别是多少？</a:t>
            </a:r>
            <a:endParaRPr lang="en-US" altLang="zh-CN" sz="16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/>
            <a:r>
              <a:rPr lang="zh-CN" altLang="en-US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本意是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a=1234</a:t>
            </a:r>
            <a:r>
              <a:rPr lang="zh-CN" altLang="en-US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b=67;</a:t>
            </a:r>
          </a:p>
          <a:p>
            <a:pPr marL="1200150" lvl="2"/>
            <a:r>
              <a:rPr lang="zh-CN" altLang="en-US" sz="1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实际效果：</a:t>
            </a:r>
            <a:r>
              <a:rPr lang="en-US" altLang="zh-CN" sz="16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a=1234</a:t>
            </a:r>
            <a:r>
              <a:rPr lang="zh-CN" altLang="en-US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b=5</a:t>
            </a:r>
            <a:r>
              <a:rPr lang="zh-CN" altLang="en-US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971550" lvl="1"/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str1[20], str2[20];   //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定义两个字符串</a:t>
            </a:r>
            <a:endParaRPr lang="en-US" altLang="zh-CN" sz="18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/>
            <a:r>
              <a:rPr lang="en-US" altLang="zh-CN" sz="18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%5s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",str1); </a:t>
            </a:r>
            <a:r>
              <a:rPr lang="en-US" altLang="zh-CN" sz="18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",str2);</a:t>
            </a:r>
          </a:p>
          <a:p>
            <a:pPr marL="971550" lvl="1"/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输入：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12345678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，输出：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str1=“12345”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str2=“678”</a:t>
            </a:r>
            <a:r>
              <a:rPr lang="zh-CN" altLang="en-US" sz="18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8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思考：为什么会出现上述现象？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输入时格式要求与实际输入的数据不符，可能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造成输入缓冲区数据残留，使用时请注意。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93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scanf</a:t>
            </a:r>
            <a:r>
              <a:rPr lang="en-US" altLang="zh-CN" dirty="0"/>
              <a:t>()</a:t>
            </a:r>
            <a:r>
              <a:rPr lang="zh-CN" altLang="en-US" dirty="0"/>
              <a:t>函数：输入结束标记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zh-CN" altLang="en-US" b="1" dirty="0">
                <a:solidFill>
                  <a:srgbClr val="C00000"/>
                </a:solidFill>
              </a:rPr>
              <a:t>在输入数据时，遇以下情况时</a:t>
            </a:r>
            <a:r>
              <a:rPr kumimoji="1" lang="zh-CN" altLang="en-US" b="1" dirty="0" smtClean="0">
                <a:solidFill>
                  <a:srgbClr val="C00000"/>
                </a:solidFill>
              </a:rPr>
              <a:t>认为一个数据输入</a:t>
            </a:r>
            <a:r>
              <a:rPr kumimoji="1" lang="zh-CN" altLang="en-US" b="1" dirty="0">
                <a:solidFill>
                  <a:srgbClr val="C00000"/>
                </a:solidFill>
              </a:rPr>
              <a:t>结束；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pPr marL="971550" lvl="1"/>
            <a:r>
              <a:rPr kumimoji="1" lang="zh-CN" altLang="en-US" b="1" dirty="0">
                <a:solidFill>
                  <a:srgbClr val="080808"/>
                </a:solidFill>
              </a:rPr>
              <a:t>遇</a:t>
            </a:r>
            <a:r>
              <a:rPr kumimoji="1" lang="zh-CN" altLang="en-US" b="1" dirty="0">
                <a:solidFill>
                  <a:srgbClr val="030DCD"/>
                </a:solidFill>
              </a:rPr>
              <a:t>空格</a:t>
            </a:r>
            <a:r>
              <a:rPr kumimoji="1" lang="zh-CN" altLang="en-US" b="1" dirty="0">
                <a:solidFill>
                  <a:srgbClr val="080808"/>
                </a:solidFill>
              </a:rPr>
              <a:t>，或按“</a:t>
            </a:r>
            <a:r>
              <a:rPr kumimoji="1" lang="zh-CN" altLang="en-US" b="1" dirty="0">
                <a:solidFill>
                  <a:srgbClr val="030DCD"/>
                </a:solidFill>
              </a:rPr>
              <a:t>回车</a:t>
            </a:r>
            <a:r>
              <a:rPr kumimoji="1" lang="zh-CN" altLang="en-US" b="1" dirty="0">
                <a:solidFill>
                  <a:srgbClr val="080808"/>
                </a:solidFill>
              </a:rPr>
              <a:t>”或“</a:t>
            </a:r>
            <a:r>
              <a:rPr kumimoji="1" lang="zh-CN" altLang="en-US" b="1" dirty="0">
                <a:solidFill>
                  <a:srgbClr val="030DCD"/>
                </a:solidFill>
              </a:rPr>
              <a:t>跳格</a:t>
            </a:r>
            <a:r>
              <a:rPr kumimoji="1" lang="zh-CN" altLang="en-US" b="1" dirty="0">
                <a:solidFill>
                  <a:srgbClr val="080808"/>
                </a:solidFill>
              </a:rPr>
              <a:t>”（</a:t>
            </a:r>
            <a:r>
              <a:rPr kumimoji="1" lang="en-US" altLang="zh-CN" b="1" dirty="0">
                <a:solidFill>
                  <a:srgbClr val="080808"/>
                </a:solidFill>
              </a:rPr>
              <a:t>tab</a:t>
            </a:r>
            <a:r>
              <a:rPr kumimoji="1" lang="zh-CN" altLang="en-US" b="1" dirty="0">
                <a:solidFill>
                  <a:srgbClr val="080808"/>
                </a:solidFill>
              </a:rPr>
              <a:t>）键；</a:t>
            </a:r>
          </a:p>
          <a:p>
            <a:pPr marL="971550" lvl="1"/>
            <a:r>
              <a:rPr kumimoji="1" lang="zh-CN" altLang="en-US" b="1" dirty="0">
                <a:solidFill>
                  <a:srgbClr val="080808"/>
                </a:solidFill>
              </a:rPr>
              <a:t>按</a:t>
            </a:r>
            <a:r>
              <a:rPr kumimoji="1" lang="zh-CN" altLang="en-US" b="1" dirty="0">
                <a:solidFill>
                  <a:srgbClr val="C00000"/>
                </a:solidFill>
              </a:rPr>
              <a:t>指定的宽度</a:t>
            </a:r>
            <a:r>
              <a:rPr kumimoji="1" lang="zh-CN" altLang="en-US" b="1" dirty="0">
                <a:solidFill>
                  <a:srgbClr val="080808"/>
                </a:solidFill>
              </a:rPr>
              <a:t>结束，如“</a:t>
            </a:r>
            <a:r>
              <a:rPr kumimoji="1" lang="en-US" altLang="zh-CN" b="1" dirty="0">
                <a:solidFill>
                  <a:srgbClr val="080808"/>
                </a:solidFill>
              </a:rPr>
              <a:t>%3d</a:t>
            </a:r>
            <a:r>
              <a:rPr kumimoji="1" lang="zh-CN" altLang="en-US" b="1" dirty="0">
                <a:solidFill>
                  <a:srgbClr val="080808"/>
                </a:solidFill>
              </a:rPr>
              <a:t>”，只取输入数据的前</a:t>
            </a:r>
            <a:r>
              <a:rPr kumimoji="1" lang="en-US" altLang="zh-CN" b="1" dirty="0">
                <a:solidFill>
                  <a:srgbClr val="080808"/>
                </a:solidFill>
              </a:rPr>
              <a:t>3</a:t>
            </a:r>
            <a:r>
              <a:rPr kumimoji="1" lang="zh-CN" altLang="en-US" b="1" dirty="0">
                <a:solidFill>
                  <a:srgbClr val="080808"/>
                </a:solidFill>
              </a:rPr>
              <a:t>列；</a:t>
            </a:r>
          </a:p>
          <a:p>
            <a:pPr marL="971550" lvl="1"/>
            <a:r>
              <a:rPr kumimoji="1" lang="zh-CN" altLang="en-US" b="1" dirty="0">
                <a:solidFill>
                  <a:srgbClr val="080808"/>
                </a:solidFill>
              </a:rPr>
              <a:t>遇</a:t>
            </a:r>
            <a:r>
              <a:rPr kumimoji="1" lang="zh-CN" altLang="en-US" b="1" dirty="0">
                <a:solidFill>
                  <a:srgbClr val="C00000"/>
                </a:solidFill>
              </a:rPr>
              <a:t>非法输入</a:t>
            </a:r>
            <a:r>
              <a:rPr kumimoji="1" lang="zh-CN" altLang="en-US" b="1" dirty="0">
                <a:solidFill>
                  <a:srgbClr val="080808"/>
                </a:solidFill>
              </a:rPr>
              <a:t>；</a:t>
            </a:r>
            <a:r>
              <a:rPr kumimoji="1" lang="zh-CN" altLang="en-US" dirty="0">
                <a:solidFill>
                  <a:srgbClr val="080808"/>
                </a:solidFill>
              </a:rPr>
              <a:t>如格式</a:t>
            </a:r>
            <a:r>
              <a:rPr kumimoji="1" lang="en-US" altLang="zh-CN" dirty="0">
                <a:solidFill>
                  <a:srgbClr val="080808"/>
                </a:solidFill>
              </a:rPr>
              <a:t>”%d”</a:t>
            </a:r>
            <a:r>
              <a:rPr kumimoji="1" lang="zh-CN" altLang="en-US" dirty="0">
                <a:solidFill>
                  <a:srgbClr val="080808"/>
                </a:solidFill>
              </a:rPr>
              <a:t>，输入了字符</a:t>
            </a:r>
            <a:r>
              <a:rPr kumimoji="1" lang="en-US" altLang="zh-CN" dirty="0">
                <a:solidFill>
                  <a:srgbClr val="080808"/>
                </a:solidFill>
              </a:rPr>
              <a:t>a</a:t>
            </a:r>
            <a:r>
              <a:rPr kumimoji="1" lang="zh-CN" altLang="en-US" dirty="0">
                <a:solidFill>
                  <a:srgbClr val="080808"/>
                </a:solidFill>
              </a:rPr>
              <a:t>；</a:t>
            </a:r>
            <a:endParaRPr lang="en-US" altLang="zh-CN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>
              <a:solidFill>
                <a:srgbClr val="0303DF"/>
              </a:solidFill>
            </a:endParaRPr>
          </a:p>
          <a:p>
            <a:pPr marL="971550" lvl="1"/>
            <a:endParaRPr lang="en-US" altLang="zh-CN" sz="1800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080808"/>
              </a:solidFill>
            </a:endParaRPr>
          </a:p>
          <a:p>
            <a:pPr marL="971550" lvl="1"/>
            <a:endParaRPr lang="en-US" altLang="zh-CN" sz="1800" dirty="0">
              <a:solidFill>
                <a:srgbClr val="006600"/>
              </a:solidFill>
            </a:endParaRPr>
          </a:p>
          <a:p>
            <a:pPr marL="971550" lvl="1"/>
            <a:endParaRPr lang="zh-CN" altLang="en-US" sz="1800" dirty="0">
              <a:solidFill>
                <a:srgbClr val="0066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1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输出字符</a:t>
            </a:r>
            <a:r>
              <a:rPr lang="en-US" altLang="zh-CN" sz="2400" dirty="0"/>
              <a:t>:</a:t>
            </a:r>
            <a:r>
              <a:rPr lang="da-DK" altLang="zh-CN" sz="2400" dirty="0">
                <a:solidFill>
                  <a:srgbClr val="C00000"/>
                </a:solidFill>
              </a:rPr>
              <a:t> getch</a:t>
            </a:r>
            <a:r>
              <a:rPr lang="en-US" altLang="zh-CN" sz="2400" dirty="0">
                <a:solidFill>
                  <a:srgbClr val="C00000"/>
                </a:solidFill>
              </a:rPr>
              <a:t>e</a:t>
            </a:r>
            <a:r>
              <a:rPr lang="da-DK" altLang="zh-CN" sz="2400" dirty="0">
                <a:solidFill>
                  <a:srgbClr val="C00000"/>
                </a:solidFill>
              </a:rPr>
              <a:t>()</a:t>
            </a:r>
            <a:r>
              <a:rPr lang="en-US" altLang="zh-CN" sz="2400" dirty="0">
                <a:solidFill>
                  <a:srgbClr val="C00000"/>
                </a:solidFill>
              </a:rPr>
              <a:t>--</a:t>
            </a:r>
            <a:r>
              <a:rPr lang="zh-CN" altLang="en-US" sz="2400" dirty="0">
                <a:solidFill>
                  <a:srgbClr val="030DCD"/>
                </a:solidFill>
              </a:rPr>
              <a:t>不需回车结束输入，回显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967795"/>
            <a:ext cx="8089900" cy="5345112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#include &lt;</a:t>
            </a:r>
            <a:r>
              <a:rPr lang="en-US" altLang="zh-CN" sz="1800" dirty="0" err="1">
                <a:solidFill>
                  <a:srgbClr val="080808"/>
                </a:solidFill>
              </a:rPr>
              <a:t>stdio.h</a:t>
            </a:r>
            <a:r>
              <a:rPr lang="en-US" altLang="zh-CN" sz="1800" dirty="0">
                <a:solidFill>
                  <a:srgbClr val="080808"/>
                </a:solidFill>
              </a:rPr>
              <a:t>&gt;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#include &lt; </a:t>
            </a:r>
            <a:r>
              <a:rPr lang="en-US" altLang="zh-CN" sz="1800" b="1" dirty="0">
                <a:solidFill>
                  <a:srgbClr val="7030A0"/>
                </a:solidFill>
              </a:rPr>
              <a:t>conio.h</a:t>
            </a:r>
            <a:r>
              <a:rPr lang="en-US" altLang="zh-CN" sz="1800" dirty="0">
                <a:solidFill>
                  <a:srgbClr val="080808"/>
                </a:solidFill>
              </a:rPr>
              <a:t> &gt;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 err="1">
                <a:solidFill>
                  <a:srgbClr val="080808"/>
                </a:solidFill>
              </a:rPr>
              <a:t>int</a:t>
            </a:r>
            <a:r>
              <a:rPr lang="en-US" altLang="zh-CN" sz="1800" dirty="0">
                <a:solidFill>
                  <a:srgbClr val="080808"/>
                </a:solidFill>
              </a:rPr>
              <a:t> main()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{</a:t>
            </a:r>
            <a:endParaRPr lang="da-DK" altLang="zh-CN" sz="1800" dirty="0">
              <a:solidFill>
                <a:srgbClr val="080808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da-DK" altLang="zh-CN" sz="1800" dirty="0">
                <a:solidFill>
                  <a:srgbClr val="080808"/>
                </a:solidFill>
              </a:rPr>
              <a:t>     int ret;</a:t>
            </a:r>
          </a:p>
          <a:p>
            <a:pPr>
              <a:spcBef>
                <a:spcPts val="600"/>
              </a:spcBef>
              <a:buNone/>
            </a:pPr>
            <a:r>
              <a:rPr lang="da-DK" altLang="zh-CN" sz="1800" dirty="0">
                <a:solidFill>
                  <a:srgbClr val="080808"/>
                </a:solidFill>
              </a:rPr>
              <a:t>     char c;</a:t>
            </a:r>
          </a:p>
          <a:p>
            <a:pPr>
              <a:spcBef>
                <a:spcPts val="600"/>
              </a:spcBef>
              <a:buNone/>
            </a:pPr>
            <a:r>
              <a:rPr lang="da-DK" altLang="zh-CN" sz="1800" dirty="0">
                <a:solidFill>
                  <a:srgbClr val="080808"/>
                </a:solidFill>
              </a:rPr>
              <a:t>     </a:t>
            </a:r>
            <a:r>
              <a:rPr lang="da-DK" altLang="zh-CN" sz="1800" b="1" dirty="0">
                <a:solidFill>
                  <a:srgbClr val="C00000"/>
                </a:solidFill>
              </a:rPr>
              <a:t>c=getche();   //</a:t>
            </a:r>
            <a:r>
              <a:rPr lang="zh-CN" altLang="en-US" sz="1800" b="1" dirty="0">
                <a:solidFill>
                  <a:srgbClr val="7030A0"/>
                </a:solidFill>
              </a:rPr>
              <a:t>不需回车结束输入</a:t>
            </a:r>
            <a:r>
              <a:rPr lang="zh-CN" altLang="en-US" sz="1800" dirty="0">
                <a:solidFill>
                  <a:srgbClr val="030DCD"/>
                </a:solidFill>
              </a:rPr>
              <a:t>，回显输入的字符</a:t>
            </a:r>
            <a:endParaRPr lang="da-DK" altLang="zh-CN" sz="1800" b="1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da-DK" altLang="zh-CN" sz="1800" dirty="0">
                <a:solidFill>
                  <a:srgbClr val="C00000"/>
                </a:solidFill>
              </a:rPr>
              <a:t>     </a:t>
            </a:r>
            <a:r>
              <a:rPr lang="en-US" altLang="zh-CN" sz="1800" dirty="0">
                <a:solidFill>
                  <a:srgbClr val="006600"/>
                </a:solidFill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</a:rPr>
              <a:t>接收键盘终端输入的一个字符，保存到</a:t>
            </a:r>
            <a:r>
              <a:rPr lang="en-US" altLang="zh-CN" sz="1800" dirty="0">
                <a:solidFill>
                  <a:srgbClr val="006600"/>
                </a:solidFill>
              </a:rPr>
              <a:t>c</a:t>
            </a:r>
            <a:r>
              <a:rPr lang="zh-CN" altLang="en-US" sz="1800" dirty="0">
                <a:solidFill>
                  <a:srgbClr val="006600"/>
                </a:solidFill>
              </a:rPr>
              <a:t>中，</a:t>
            </a:r>
            <a:r>
              <a:rPr lang="zh-CN" altLang="en-US" sz="1800" b="1" dirty="0">
                <a:solidFill>
                  <a:srgbClr val="FF0000"/>
                </a:solidFill>
              </a:rPr>
              <a:t>不需要回车结束输入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 //</a:t>
            </a:r>
            <a:r>
              <a:rPr lang="zh-CN" altLang="en-US" sz="1800" dirty="0">
                <a:solidFill>
                  <a:srgbClr val="006600"/>
                </a:solidFill>
              </a:rPr>
              <a:t>输入字符后立即继续执行     </a:t>
            </a:r>
            <a:r>
              <a:rPr lang="en-US" altLang="zh-CN" sz="1800" dirty="0">
                <a:solidFill>
                  <a:srgbClr val="0000CC"/>
                </a:solidFill>
              </a:rPr>
              <a:t>//</a:t>
            </a:r>
            <a:r>
              <a:rPr lang="zh-CN" altLang="en-US" sz="1800" dirty="0">
                <a:solidFill>
                  <a:srgbClr val="0000CC"/>
                </a:solidFill>
              </a:rPr>
              <a:t>可用于</a:t>
            </a:r>
            <a:r>
              <a:rPr lang="en-US" altLang="zh-CN" sz="1800" dirty="0">
                <a:solidFill>
                  <a:srgbClr val="0000CC"/>
                </a:solidFill>
              </a:rPr>
              <a:t>”Press any key to continue….”</a:t>
            </a:r>
            <a:endParaRPr lang="da-DK" altLang="zh-CN" sz="1800" dirty="0">
              <a:solidFill>
                <a:srgbClr val="0000CC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da-DK" altLang="zh-CN" sz="1800" dirty="0">
                <a:solidFill>
                  <a:srgbClr val="080808"/>
                </a:solidFill>
              </a:rPr>
              <a:t>      printf(“</a:t>
            </a:r>
            <a:r>
              <a:rPr lang="en-US" altLang="zh-CN" sz="1800" dirty="0">
                <a:solidFill>
                  <a:srgbClr val="080808"/>
                </a:solidFill>
              </a:rPr>
              <a:t>c</a:t>
            </a:r>
            <a:r>
              <a:rPr lang="da-DK" altLang="zh-CN" sz="1800" dirty="0">
                <a:solidFill>
                  <a:srgbClr val="080808"/>
                </a:solidFill>
              </a:rPr>
              <a:t>=%d\n”,c);</a:t>
            </a:r>
            <a:r>
              <a:rPr lang="en-US" altLang="zh-CN" sz="1800" dirty="0">
                <a:solidFill>
                  <a:srgbClr val="080808"/>
                </a:solidFill>
              </a:rPr>
              <a:t>   </a:t>
            </a:r>
            <a:r>
              <a:rPr lang="en-US" altLang="zh-CN" sz="1800" dirty="0">
                <a:solidFill>
                  <a:srgbClr val="006600"/>
                </a:solidFill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</a:rPr>
              <a:t>屏幕输出</a:t>
            </a:r>
            <a:r>
              <a:rPr lang="en-US" altLang="zh-CN" sz="1800" dirty="0">
                <a:solidFill>
                  <a:srgbClr val="006600"/>
                </a:solidFill>
              </a:rPr>
              <a:t>c</a:t>
            </a:r>
            <a:r>
              <a:rPr lang="zh-CN" altLang="en-US" sz="1800" dirty="0">
                <a:solidFill>
                  <a:srgbClr val="006600"/>
                </a:solidFill>
              </a:rPr>
              <a:t>的</a:t>
            </a:r>
            <a:r>
              <a:rPr lang="en-US" altLang="zh-CN" sz="1800" dirty="0">
                <a:solidFill>
                  <a:srgbClr val="006600"/>
                </a:solidFill>
              </a:rPr>
              <a:t>ASCII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</a:t>
            </a:r>
            <a:endParaRPr lang="zh-CN" altLang="en-US" sz="1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scanf</a:t>
            </a:r>
            <a:r>
              <a:rPr lang="en-US" altLang="zh-CN" dirty="0"/>
              <a:t>()</a:t>
            </a:r>
            <a:r>
              <a:rPr lang="zh-CN" altLang="en-US" dirty="0"/>
              <a:t>函数：</a:t>
            </a:r>
            <a:r>
              <a:rPr lang="zh-CN" altLang="en-US" dirty="0">
                <a:solidFill>
                  <a:srgbClr val="7030A0"/>
                </a:solidFill>
              </a:rPr>
              <a:t>输入缓冲区与输入数据残留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3"/>
            <a:ext cx="8336107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6600"/>
                </a:solidFill>
              </a:rPr>
              <a:t>数据截取后，输入缓冲区中的残留数据对输入的影响；</a:t>
            </a:r>
            <a:endParaRPr lang="en-US" altLang="zh-CN" dirty="0">
              <a:solidFill>
                <a:srgbClr val="006600"/>
              </a:solidFill>
            </a:endParaRPr>
          </a:p>
          <a:p>
            <a:pPr marL="971550" lvl="1"/>
            <a:r>
              <a:rPr lang="en-US" altLang="zh-CN" dirty="0" err="1" smtClean="0">
                <a:solidFill>
                  <a:srgbClr val="080808"/>
                </a:solidFill>
              </a:rPr>
              <a:t>int</a:t>
            </a:r>
            <a:r>
              <a:rPr lang="en-US" altLang="zh-CN" dirty="0" smtClean="0">
                <a:solidFill>
                  <a:srgbClr val="080808"/>
                </a:solidFill>
              </a:rPr>
              <a:t> </a:t>
            </a:r>
            <a:r>
              <a:rPr lang="en-US" altLang="zh-CN" dirty="0" err="1">
                <a:solidFill>
                  <a:srgbClr val="080808"/>
                </a:solidFill>
              </a:rPr>
              <a:t>a,b</a:t>
            </a:r>
            <a:r>
              <a:rPr lang="en-US" altLang="zh-CN" dirty="0">
                <a:solidFill>
                  <a:srgbClr val="080808"/>
                </a:solidFill>
              </a:rPr>
              <a:t>; </a:t>
            </a:r>
            <a:r>
              <a:rPr lang="en-US" altLang="zh-CN" dirty="0" err="1">
                <a:solidFill>
                  <a:srgbClr val="080808"/>
                </a:solidFill>
              </a:rPr>
              <a:t>scanf</a:t>
            </a:r>
            <a:r>
              <a:rPr lang="en-US" altLang="zh-CN" dirty="0">
                <a:solidFill>
                  <a:srgbClr val="080808"/>
                </a:solidFill>
              </a:rPr>
              <a:t>(“</a:t>
            </a:r>
            <a:r>
              <a:rPr lang="en-US" altLang="zh-CN" dirty="0">
                <a:solidFill>
                  <a:srgbClr val="C00000"/>
                </a:solidFill>
              </a:rPr>
              <a:t>%</a:t>
            </a:r>
            <a:r>
              <a:rPr lang="en-US" altLang="zh-CN" dirty="0" smtClean="0">
                <a:solidFill>
                  <a:srgbClr val="C00000"/>
                </a:solidFill>
              </a:rPr>
              <a:t>4d</a:t>
            </a:r>
            <a:r>
              <a:rPr lang="en-US" altLang="zh-CN" dirty="0" smtClean="0">
                <a:solidFill>
                  <a:srgbClr val="0303DF"/>
                </a:solidFill>
              </a:rPr>
              <a:t>%d</a:t>
            </a:r>
            <a:r>
              <a:rPr lang="en-US" altLang="zh-CN" dirty="0">
                <a:solidFill>
                  <a:srgbClr val="080808"/>
                </a:solidFill>
              </a:rPr>
              <a:t>”,&amp;a,&amp;b)  </a:t>
            </a:r>
            <a:r>
              <a:rPr lang="zh-CN" altLang="en-US" dirty="0">
                <a:solidFill>
                  <a:srgbClr val="080808"/>
                </a:solidFill>
              </a:rPr>
              <a:t>；</a:t>
            </a:r>
            <a:endParaRPr lang="en-US" altLang="zh-CN" dirty="0">
              <a:solidFill>
                <a:srgbClr val="080808"/>
              </a:solidFill>
            </a:endParaRPr>
          </a:p>
          <a:p>
            <a:pPr marL="971550" lvl="1"/>
            <a:r>
              <a:rPr lang="zh-CN" altLang="en-US" dirty="0">
                <a:solidFill>
                  <a:srgbClr val="080808"/>
                </a:solidFill>
              </a:rPr>
              <a:t>如果输入</a:t>
            </a:r>
            <a:r>
              <a:rPr lang="en-US" altLang="zh-CN" dirty="0">
                <a:solidFill>
                  <a:srgbClr val="C00000"/>
                </a:solidFill>
              </a:rPr>
              <a:t>12345 67</a:t>
            </a:r>
            <a:endParaRPr lang="en-US" altLang="zh-CN" dirty="0">
              <a:solidFill>
                <a:srgbClr val="080808"/>
              </a:solidFill>
            </a:endParaRPr>
          </a:p>
          <a:p>
            <a:pPr marL="1200150" lvl="2"/>
            <a:r>
              <a:rPr lang="zh-CN" altLang="en-US" sz="1800" dirty="0">
                <a:solidFill>
                  <a:srgbClr val="7030A0"/>
                </a:solidFill>
              </a:rPr>
              <a:t>由于</a:t>
            </a:r>
            <a:r>
              <a:rPr lang="en-US" altLang="zh-CN" sz="1800" dirty="0">
                <a:solidFill>
                  <a:srgbClr val="7030A0"/>
                </a:solidFill>
              </a:rPr>
              <a:t>a</a:t>
            </a:r>
            <a:r>
              <a:rPr lang="zh-CN" altLang="en-US" sz="1800" dirty="0">
                <a:solidFill>
                  <a:srgbClr val="7030A0"/>
                </a:solidFill>
              </a:rPr>
              <a:t>截取</a:t>
            </a:r>
            <a:r>
              <a:rPr lang="en-US" altLang="zh-CN" sz="1800" dirty="0">
                <a:solidFill>
                  <a:srgbClr val="7030A0"/>
                </a:solidFill>
              </a:rPr>
              <a:t>4</a:t>
            </a:r>
            <a:r>
              <a:rPr lang="zh-CN" altLang="en-US" sz="1800" dirty="0">
                <a:solidFill>
                  <a:srgbClr val="7030A0"/>
                </a:solidFill>
              </a:rPr>
              <a:t>位数字</a:t>
            </a:r>
            <a:r>
              <a:rPr lang="zh-CN" altLang="en-US" sz="1800" dirty="0">
                <a:solidFill>
                  <a:srgbClr val="080808"/>
                </a:solidFill>
              </a:rPr>
              <a:t>，则</a:t>
            </a:r>
            <a:r>
              <a:rPr lang="en-US" altLang="zh-CN" sz="1800" dirty="0">
                <a:solidFill>
                  <a:srgbClr val="080808"/>
                </a:solidFill>
              </a:rPr>
              <a:t>a=</a:t>
            </a:r>
            <a:r>
              <a:rPr lang="en-US" altLang="zh-CN" sz="1800" dirty="0">
                <a:solidFill>
                  <a:srgbClr val="FF0000"/>
                </a:solidFill>
              </a:rPr>
              <a:t>1234</a:t>
            </a:r>
            <a:r>
              <a:rPr lang="zh-CN" altLang="en-US" sz="1800" dirty="0">
                <a:solidFill>
                  <a:srgbClr val="080808"/>
                </a:solidFill>
              </a:rPr>
              <a:t>；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marL="1200150" lvl="2"/>
            <a:r>
              <a:rPr lang="zh-CN" altLang="en-US" sz="1800" b="1" u="sng" dirty="0">
                <a:solidFill>
                  <a:srgbClr val="080808"/>
                </a:solidFill>
              </a:rPr>
              <a:t>输入缓存中的</a:t>
            </a:r>
            <a:r>
              <a:rPr lang="en-US" altLang="zh-CN" sz="1800" b="1" u="sng" dirty="0">
                <a:solidFill>
                  <a:srgbClr val="080808"/>
                </a:solidFill>
              </a:rPr>
              <a:t>1234</a:t>
            </a:r>
            <a:r>
              <a:rPr lang="zh-CN" altLang="en-US" sz="1800" b="1" u="sng" dirty="0">
                <a:solidFill>
                  <a:srgbClr val="080808"/>
                </a:solidFill>
              </a:rPr>
              <a:t>被</a:t>
            </a:r>
            <a:r>
              <a:rPr lang="en-US" altLang="zh-CN" sz="1800" b="1" u="sng" dirty="0">
                <a:solidFill>
                  <a:srgbClr val="080808"/>
                </a:solidFill>
              </a:rPr>
              <a:t>a</a:t>
            </a:r>
            <a:r>
              <a:rPr lang="zh-CN" altLang="en-US" sz="1800" b="1" u="sng" dirty="0">
                <a:solidFill>
                  <a:srgbClr val="080808"/>
                </a:solidFill>
              </a:rPr>
              <a:t>提取</a:t>
            </a:r>
            <a:r>
              <a:rPr lang="zh-CN" altLang="en-US" sz="1800" b="1" u="sng" dirty="0" smtClean="0">
                <a:solidFill>
                  <a:srgbClr val="080808"/>
                </a:solidFill>
              </a:rPr>
              <a:t>，输入缓冲区残留</a:t>
            </a:r>
            <a:r>
              <a:rPr lang="zh-CN" altLang="en-US" sz="1800" b="1" u="sng" dirty="0">
                <a:solidFill>
                  <a:srgbClr val="080808"/>
                </a:solidFill>
              </a:rPr>
              <a:t>“</a:t>
            </a:r>
            <a:r>
              <a:rPr lang="en-US" altLang="zh-CN" sz="1800" b="1" u="sng" dirty="0">
                <a:solidFill>
                  <a:srgbClr val="030DCD"/>
                </a:solidFill>
              </a:rPr>
              <a:t>5  67</a:t>
            </a:r>
            <a:r>
              <a:rPr lang="zh-CN" altLang="en-US" sz="1800" b="1" u="sng" dirty="0">
                <a:solidFill>
                  <a:srgbClr val="080808"/>
                </a:solidFill>
              </a:rPr>
              <a:t>”</a:t>
            </a:r>
            <a:r>
              <a:rPr lang="en-US" altLang="zh-CN" sz="1800" dirty="0">
                <a:solidFill>
                  <a:srgbClr val="080808"/>
                </a:solidFill>
              </a:rPr>
              <a:t>;</a:t>
            </a:r>
          </a:p>
          <a:p>
            <a:pPr marL="1200150" lvl="2"/>
            <a:r>
              <a:rPr lang="en-US" altLang="zh-CN" sz="1800" dirty="0" err="1">
                <a:solidFill>
                  <a:srgbClr val="080808"/>
                </a:solidFill>
              </a:rPr>
              <a:t>scanf</a:t>
            </a:r>
            <a:r>
              <a:rPr lang="en-US" altLang="zh-CN" sz="1800" dirty="0">
                <a:solidFill>
                  <a:srgbClr val="080808"/>
                </a:solidFill>
              </a:rPr>
              <a:t>()</a:t>
            </a:r>
            <a:r>
              <a:rPr lang="zh-CN" altLang="en-US" sz="1800" dirty="0">
                <a:solidFill>
                  <a:srgbClr val="080808"/>
                </a:solidFill>
              </a:rPr>
              <a:t>以</a:t>
            </a:r>
            <a:r>
              <a:rPr lang="zh-CN" altLang="en-US" sz="1800" b="1" dirty="0">
                <a:solidFill>
                  <a:srgbClr val="006600"/>
                </a:solidFill>
              </a:rPr>
              <a:t>空格</a:t>
            </a:r>
            <a:r>
              <a:rPr lang="zh-CN" altLang="en-US" sz="1800" b="1" dirty="0">
                <a:solidFill>
                  <a:srgbClr val="080808"/>
                </a:solidFill>
              </a:rPr>
              <a:t>、</a:t>
            </a:r>
            <a:r>
              <a:rPr lang="zh-CN" altLang="en-US" sz="1800" b="1" dirty="0">
                <a:solidFill>
                  <a:srgbClr val="006600"/>
                </a:solidFill>
              </a:rPr>
              <a:t>回车或</a:t>
            </a:r>
            <a:r>
              <a:rPr lang="en-US" altLang="zh-CN" sz="1800" b="1" dirty="0">
                <a:solidFill>
                  <a:srgbClr val="006600"/>
                </a:solidFill>
              </a:rPr>
              <a:t>tab</a:t>
            </a:r>
            <a:r>
              <a:rPr lang="zh-CN" altLang="en-US" sz="1800" dirty="0">
                <a:solidFill>
                  <a:srgbClr val="080808"/>
                </a:solidFill>
              </a:rPr>
              <a:t>作为输入结束标志，</a:t>
            </a:r>
            <a:r>
              <a:rPr lang="zh-CN" altLang="en-US" sz="1800" dirty="0" smtClean="0">
                <a:solidFill>
                  <a:srgbClr val="080808"/>
                </a:solidFill>
              </a:rPr>
              <a:t>因此</a:t>
            </a:r>
            <a:r>
              <a:rPr lang="zh-CN" altLang="en-US" sz="1800" b="1" dirty="0" smtClean="0">
                <a:solidFill>
                  <a:srgbClr val="7030A0"/>
                </a:solidFill>
              </a:rPr>
              <a:t>取</a:t>
            </a:r>
            <a:r>
              <a:rPr lang="en-US" altLang="zh-CN" sz="1800" b="1" dirty="0" smtClean="0">
                <a:solidFill>
                  <a:srgbClr val="7030A0"/>
                </a:solidFill>
              </a:rPr>
              <a:t>b=5</a:t>
            </a:r>
            <a:r>
              <a:rPr lang="zh-CN" altLang="en-US" sz="1800" dirty="0">
                <a:solidFill>
                  <a:srgbClr val="080808"/>
                </a:solidFill>
              </a:rPr>
              <a:t>；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marL="1200150" lvl="2"/>
            <a:r>
              <a:rPr lang="en-US" altLang="zh-CN" sz="1800" b="1" u="sng" dirty="0">
                <a:solidFill>
                  <a:srgbClr val="030DCD"/>
                </a:solidFill>
              </a:rPr>
              <a:t>67</a:t>
            </a:r>
            <a:r>
              <a:rPr lang="zh-CN" altLang="en-US" sz="1800" b="1" u="sng" dirty="0">
                <a:solidFill>
                  <a:srgbClr val="030DCD"/>
                </a:solidFill>
              </a:rPr>
              <a:t>仍然在输入缓存中；</a:t>
            </a:r>
            <a:endParaRPr lang="en-US" altLang="zh-CN" sz="1800" b="1" u="sng" dirty="0">
              <a:solidFill>
                <a:srgbClr val="030DCD"/>
              </a:solidFill>
            </a:endParaRPr>
          </a:p>
          <a:p>
            <a:pPr marL="971550" lvl="1"/>
            <a:r>
              <a:rPr lang="zh-CN" altLang="en-US" dirty="0">
                <a:solidFill>
                  <a:srgbClr val="080808"/>
                </a:solidFill>
              </a:rPr>
              <a:t>如：</a:t>
            </a:r>
            <a:r>
              <a:rPr lang="en-US" altLang="zh-CN" dirty="0" err="1">
                <a:solidFill>
                  <a:srgbClr val="080808"/>
                </a:solidFill>
              </a:rPr>
              <a:t>int</a:t>
            </a:r>
            <a:r>
              <a:rPr lang="en-US" altLang="zh-CN" dirty="0">
                <a:solidFill>
                  <a:srgbClr val="080808"/>
                </a:solidFill>
              </a:rPr>
              <a:t> </a:t>
            </a:r>
            <a:r>
              <a:rPr lang="en-US" altLang="zh-CN" dirty="0" err="1">
                <a:solidFill>
                  <a:srgbClr val="080808"/>
                </a:solidFill>
              </a:rPr>
              <a:t>a,b,c</a:t>
            </a:r>
            <a:r>
              <a:rPr lang="en-US" altLang="zh-CN" dirty="0">
                <a:solidFill>
                  <a:srgbClr val="080808"/>
                </a:solidFill>
              </a:rPr>
              <a:t>;  </a:t>
            </a:r>
            <a:r>
              <a:rPr lang="en-US" altLang="zh-CN" dirty="0" err="1">
                <a:solidFill>
                  <a:srgbClr val="080808"/>
                </a:solidFill>
              </a:rPr>
              <a:t>scanf</a:t>
            </a:r>
            <a:r>
              <a:rPr lang="en-US" altLang="zh-CN" dirty="0">
                <a:solidFill>
                  <a:srgbClr val="080808"/>
                </a:solidFill>
              </a:rPr>
              <a:t>(“</a:t>
            </a:r>
            <a:r>
              <a:rPr lang="en-US" altLang="zh-CN" dirty="0">
                <a:solidFill>
                  <a:srgbClr val="C00000"/>
                </a:solidFill>
              </a:rPr>
              <a:t>%</a:t>
            </a:r>
            <a:r>
              <a:rPr lang="en-US" altLang="zh-CN" dirty="0" smtClean="0">
                <a:solidFill>
                  <a:srgbClr val="C00000"/>
                </a:solidFill>
              </a:rPr>
              <a:t>4d</a:t>
            </a:r>
            <a:r>
              <a:rPr lang="en-US" altLang="zh-CN" dirty="0" smtClean="0">
                <a:solidFill>
                  <a:srgbClr val="0303DF"/>
                </a:solidFill>
              </a:rPr>
              <a:t>%d%d</a:t>
            </a:r>
            <a:r>
              <a:rPr lang="en-US" altLang="zh-CN" dirty="0">
                <a:solidFill>
                  <a:srgbClr val="080808"/>
                </a:solidFill>
              </a:rPr>
              <a:t>”,&amp;a,&amp;b,&amp;c);</a:t>
            </a:r>
          </a:p>
          <a:p>
            <a:pPr marL="1200150" lvl="2"/>
            <a:r>
              <a:rPr lang="zh-CN" altLang="en-US" sz="1800" dirty="0">
                <a:solidFill>
                  <a:srgbClr val="080808"/>
                </a:solidFill>
              </a:rPr>
              <a:t>输入：</a:t>
            </a:r>
            <a:r>
              <a:rPr lang="en-US" altLang="zh-CN" sz="1800" dirty="0">
                <a:solidFill>
                  <a:srgbClr val="C00000"/>
                </a:solidFill>
              </a:rPr>
              <a:t>123456 78</a:t>
            </a:r>
          </a:p>
          <a:p>
            <a:pPr marL="1200150" lvl="2"/>
            <a:r>
              <a:rPr lang="zh-CN" altLang="en-US" sz="1800" dirty="0">
                <a:solidFill>
                  <a:srgbClr val="080808"/>
                </a:solidFill>
              </a:rPr>
              <a:t>则 </a:t>
            </a:r>
            <a:r>
              <a:rPr lang="en-US" altLang="zh-CN" sz="1800" dirty="0">
                <a:solidFill>
                  <a:srgbClr val="7030A0"/>
                </a:solidFill>
              </a:rPr>
              <a:t>a=1234, b=456, c=78 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>
                <a:solidFill>
                  <a:srgbClr val="006600"/>
                </a:solidFill>
              </a:rPr>
              <a:t>Solution</a:t>
            </a:r>
            <a:r>
              <a:rPr lang="zh-CN" altLang="en-US" dirty="0">
                <a:solidFill>
                  <a:srgbClr val="006600"/>
                </a:solidFill>
              </a:rPr>
              <a:t>？</a:t>
            </a:r>
            <a:endParaRPr lang="en-US" altLang="zh-CN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99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scanf</a:t>
            </a:r>
            <a:r>
              <a:rPr lang="en-US" altLang="zh-CN" dirty="0"/>
              <a:t>()</a:t>
            </a:r>
            <a:r>
              <a:rPr lang="zh-CN" altLang="en-US" dirty="0"/>
              <a:t>函数：输入缓冲区与输入数据残留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3"/>
            <a:ext cx="8336107" cy="5345112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6600"/>
                </a:solidFill>
              </a:rPr>
              <a:t>一些控制格式，会造成输入缓冲区的数据残留，如：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rgbClr val="080808"/>
                </a:solidFill>
              </a:rPr>
              <a:t>scanf</a:t>
            </a:r>
            <a:r>
              <a:rPr lang="en-US" altLang="zh-CN" sz="1600" dirty="0">
                <a:solidFill>
                  <a:srgbClr val="C00000"/>
                </a:solidFill>
              </a:rPr>
              <a:t>(“</a:t>
            </a:r>
            <a:r>
              <a:rPr lang="en-US" altLang="zh-CN" sz="1600" dirty="0">
                <a:solidFill>
                  <a:srgbClr val="030DCD"/>
                </a:solidFill>
              </a:rPr>
              <a:t>%[</a:t>
            </a:r>
            <a:r>
              <a:rPr lang="en-US" altLang="zh-CN" sz="1600" dirty="0" err="1">
                <a:solidFill>
                  <a:srgbClr val="030DCD"/>
                </a:solidFill>
              </a:rPr>
              <a:t>ynYN</a:t>
            </a:r>
            <a:r>
              <a:rPr lang="en-US" altLang="zh-CN" sz="1600" dirty="0">
                <a:solidFill>
                  <a:srgbClr val="030DCD"/>
                </a:solidFill>
              </a:rPr>
              <a:t>]”</a:t>
            </a:r>
            <a:r>
              <a:rPr lang="en-US" altLang="zh-CN" sz="1600" dirty="0">
                <a:solidFill>
                  <a:srgbClr val="C00000"/>
                </a:solidFill>
              </a:rPr>
              <a:t>,</a:t>
            </a:r>
            <a:r>
              <a:rPr lang="en-US" altLang="zh-CN" sz="1600" dirty="0">
                <a:solidFill>
                  <a:srgbClr val="080808"/>
                </a:solidFill>
              </a:rPr>
              <a:t>&amp;c);     //</a:t>
            </a:r>
            <a:r>
              <a:rPr lang="zh-CN" altLang="en-US" sz="1600" dirty="0">
                <a:solidFill>
                  <a:srgbClr val="080808"/>
                </a:solidFill>
              </a:rPr>
              <a:t>只接收字符</a:t>
            </a:r>
            <a:r>
              <a:rPr lang="en-US" altLang="zh-CN" sz="1600" dirty="0">
                <a:solidFill>
                  <a:srgbClr val="080808"/>
                </a:solidFill>
              </a:rPr>
              <a:t>y, n, Y, N</a:t>
            </a:r>
            <a:r>
              <a:rPr lang="zh-CN" altLang="en-US" sz="1600" dirty="0">
                <a:solidFill>
                  <a:srgbClr val="080808"/>
                </a:solidFill>
              </a:rPr>
              <a:t>；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rgbClr val="080808"/>
                </a:solidFill>
              </a:rPr>
              <a:t>scanf</a:t>
            </a:r>
            <a:r>
              <a:rPr lang="en-US" altLang="zh-CN" sz="1600" dirty="0">
                <a:solidFill>
                  <a:srgbClr val="C00000"/>
                </a:solidFill>
              </a:rPr>
              <a:t>(“</a:t>
            </a:r>
            <a:r>
              <a:rPr lang="en-US" altLang="zh-CN" sz="1600" dirty="0">
                <a:solidFill>
                  <a:srgbClr val="030DCD"/>
                </a:solidFill>
              </a:rPr>
              <a:t>%[a-z]”</a:t>
            </a:r>
            <a:r>
              <a:rPr lang="en-US" altLang="zh-CN" sz="1600" dirty="0">
                <a:solidFill>
                  <a:srgbClr val="080808"/>
                </a:solidFill>
              </a:rPr>
              <a:t>,&amp;c);         //</a:t>
            </a:r>
            <a:r>
              <a:rPr lang="zh-CN" altLang="en-US" sz="1600" dirty="0">
                <a:solidFill>
                  <a:srgbClr val="C00000"/>
                </a:solidFill>
              </a:rPr>
              <a:t>只接收</a:t>
            </a:r>
            <a:r>
              <a:rPr lang="zh-CN" altLang="en-US" sz="1600" dirty="0">
                <a:solidFill>
                  <a:srgbClr val="080808"/>
                </a:solidFill>
              </a:rPr>
              <a:t>由小写字符组成的字符串；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rgbClr val="080808"/>
                </a:solidFill>
              </a:rPr>
              <a:t>scanf</a:t>
            </a:r>
            <a:r>
              <a:rPr lang="en-US" altLang="zh-CN" sz="1600" dirty="0">
                <a:solidFill>
                  <a:srgbClr val="080808"/>
                </a:solidFill>
              </a:rPr>
              <a:t>(“</a:t>
            </a:r>
            <a:r>
              <a:rPr lang="en-US" altLang="zh-CN" sz="1600" dirty="0">
                <a:solidFill>
                  <a:srgbClr val="030DCD"/>
                </a:solidFill>
              </a:rPr>
              <a:t>%[</a:t>
            </a:r>
            <a:r>
              <a:rPr lang="en-US" altLang="zh-CN" sz="1600" b="1" dirty="0">
                <a:solidFill>
                  <a:srgbClr val="C00000"/>
                </a:solidFill>
              </a:rPr>
              <a:t>^</a:t>
            </a:r>
            <a:r>
              <a:rPr lang="en-US" altLang="zh-CN" sz="1600" dirty="0">
                <a:solidFill>
                  <a:srgbClr val="030DCD"/>
                </a:solidFill>
              </a:rPr>
              <a:t>a-z]”</a:t>
            </a:r>
            <a:r>
              <a:rPr lang="en-US" altLang="zh-CN" sz="1600" dirty="0">
                <a:solidFill>
                  <a:srgbClr val="080808"/>
                </a:solidFill>
              </a:rPr>
              <a:t>,&amp;c);       //</a:t>
            </a:r>
            <a:r>
              <a:rPr lang="zh-CN" altLang="en-US" sz="1600" dirty="0">
                <a:solidFill>
                  <a:srgbClr val="080808"/>
                </a:solidFill>
              </a:rPr>
              <a:t>只接收</a:t>
            </a:r>
            <a:r>
              <a:rPr lang="zh-CN" altLang="en-US" sz="1600" dirty="0">
                <a:solidFill>
                  <a:srgbClr val="C00000"/>
                </a:solidFill>
              </a:rPr>
              <a:t>除了小写字符之外</a:t>
            </a:r>
            <a:r>
              <a:rPr lang="zh-CN" altLang="en-US" sz="1600" dirty="0">
                <a:solidFill>
                  <a:srgbClr val="080808"/>
                </a:solidFill>
              </a:rPr>
              <a:t>的字符；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rgbClr val="080808"/>
                </a:solidFill>
              </a:rPr>
              <a:t>scanf</a:t>
            </a:r>
            <a:r>
              <a:rPr lang="en-US" altLang="zh-CN" sz="1600" dirty="0">
                <a:solidFill>
                  <a:srgbClr val="C00000"/>
                </a:solidFill>
              </a:rPr>
              <a:t>(“</a:t>
            </a:r>
            <a:r>
              <a:rPr lang="en-US" altLang="zh-CN" sz="1600" dirty="0">
                <a:solidFill>
                  <a:srgbClr val="030DCD"/>
                </a:solidFill>
              </a:rPr>
              <a:t>%[A-Z]”</a:t>
            </a:r>
            <a:r>
              <a:rPr lang="en-US" altLang="zh-CN" sz="1600" dirty="0">
                <a:solidFill>
                  <a:srgbClr val="080808"/>
                </a:solidFill>
              </a:rPr>
              <a:t>,&amp;c);         //</a:t>
            </a:r>
            <a:r>
              <a:rPr lang="zh-CN" altLang="en-US" sz="1600" dirty="0">
                <a:solidFill>
                  <a:srgbClr val="C00000"/>
                </a:solidFill>
              </a:rPr>
              <a:t>只接收</a:t>
            </a:r>
            <a:r>
              <a:rPr lang="zh-CN" altLang="en-US" sz="1600" dirty="0">
                <a:solidFill>
                  <a:srgbClr val="080808"/>
                </a:solidFill>
              </a:rPr>
              <a:t>由大写字符组成的字符串；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 err="1">
                <a:solidFill>
                  <a:srgbClr val="080808"/>
                </a:solidFill>
              </a:rPr>
              <a:t>scanf</a:t>
            </a:r>
            <a:r>
              <a:rPr lang="en-US" altLang="zh-CN" sz="1600" dirty="0">
                <a:solidFill>
                  <a:srgbClr val="080808"/>
                </a:solidFill>
              </a:rPr>
              <a:t>(“</a:t>
            </a:r>
            <a:r>
              <a:rPr lang="en-US" altLang="zh-CN" sz="1600" dirty="0">
                <a:solidFill>
                  <a:srgbClr val="030DCD"/>
                </a:solidFill>
              </a:rPr>
              <a:t>%[</a:t>
            </a:r>
            <a:r>
              <a:rPr lang="en-US" altLang="zh-CN" sz="1600" b="1" dirty="0">
                <a:solidFill>
                  <a:srgbClr val="C00000"/>
                </a:solidFill>
              </a:rPr>
              <a:t>^</a:t>
            </a:r>
            <a:r>
              <a:rPr lang="en-US" altLang="zh-CN" sz="1600" b="1" dirty="0">
                <a:solidFill>
                  <a:srgbClr val="030DCD"/>
                </a:solidFill>
              </a:rPr>
              <a:t>A</a:t>
            </a:r>
            <a:r>
              <a:rPr lang="en-US" altLang="zh-CN" sz="1600" dirty="0">
                <a:solidFill>
                  <a:srgbClr val="030DCD"/>
                </a:solidFill>
              </a:rPr>
              <a:t>-Z]”</a:t>
            </a:r>
            <a:r>
              <a:rPr lang="en-US" altLang="zh-CN" sz="1600" dirty="0">
                <a:solidFill>
                  <a:srgbClr val="080808"/>
                </a:solidFill>
              </a:rPr>
              <a:t>,&amp;c);       //</a:t>
            </a:r>
            <a:r>
              <a:rPr lang="zh-CN" altLang="en-US" sz="1600" dirty="0">
                <a:solidFill>
                  <a:srgbClr val="080808"/>
                </a:solidFill>
              </a:rPr>
              <a:t>只接收</a:t>
            </a:r>
            <a:r>
              <a:rPr lang="zh-CN" altLang="en-US" sz="1600" dirty="0">
                <a:solidFill>
                  <a:srgbClr val="C00000"/>
                </a:solidFill>
              </a:rPr>
              <a:t>除了大写字符之外</a:t>
            </a:r>
            <a:r>
              <a:rPr lang="zh-CN" altLang="en-US" sz="1600" dirty="0">
                <a:solidFill>
                  <a:srgbClr val="080808"/>
                </a:solidFill>
              </a:rPr>
              <a:t>的字符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006600"/>
                </a:solidFill>
              </a:rPr>
              <a:t>例：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char c;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while (1)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{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(“%[</a:t>
            </a:r>
            <a:r>
              <a:rPr lang="en-US" altLang="zh-CN" sz="1600" dirty="0" err="1"/>
              <a:t>YyNn</a:t>
            </a:r>
            <a:r>
              <a:rPr lang="en-US" altLang="zh-CN" sz="1600" dirty="0"/>
              <a:t>]”,&amp;c);  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   </a:t>
            </a:r>
            <a:r>
              <a:rPr lang="en-US" altLang="zh-CN" sz="1600" dirty="0">
                <a:solidFill>
                  <a:srgbClr val="030DCD"/>
                </a:solidFill>
              </a:rPr>
              <a:t>//</a:t>
            </a:r>
            <a:r>
              <a:rPr lang="zh-CN" altLang="en-US" sz="1600" dirty="0">
                <a:solidFill>
                  <a:srgbClr val="7030A0"/>
                </a:solidFill>
              </a:rPr>
              <a:t>如果输入的是</a:t>
            </a:r>
            <a:r>
              <a:rPr lang="en-US" altLang="zh-CN" sz="1600" dirty="0" err="1">
                <a:solidFill>
                  <a:srgbClr val="7030A0"/>
                </a:solidFill>
              </a:rPr>
              <a:t>YyNn</a:t>
            </a:r>
            <a:r>
              <a:rPr lang="zh-CN" altLang="en-US" sz="1600" dirty="0">
                <a:solidFill>
                  <a:srgbClr val="7030A0"/>
                </a:solidFill>
              </a:rPr>
              <a:t>之一</a:t>
            </a:r>
            <a:r>
              <a:rPr lang="zh-CN" altLang="en-US" sz="1600" dirty="0">
                <a:solidFill>
                  <a:srgbClr val="030DCD"/>
                </a:solidFill>
              </a:rPr>
              <a:t>，</a:t>
            </a:r>
            <a:r>
              <a:rPr lang="en-US" altLang="zh-CN" sz="1600" dirty="0">
                <a:solidFill>
                  <a:srgbClr val="030DCD"/>
                </a:solidFill>
              </a:rPr>
              <a:t>c</a:t>
            </a:r>
            <a:r>
              <a:rPr lang="zh-CN" altLang="en-US" sz="1600" dirty="0">
                <a:solidFill>
                  <a:srgbClr val="030DCD"/>
                </a:solidFill>
              </a:rPr>
              <a:t>接收之，但</a:t>
            </a:r>
            <a:r>
              <a:rPr lang="zh-CN" altLang="en-US" sz="1600" dirty="0" smtClean="0">
                <a:solidFill>
                  <a:srgbClr val="030DCD"/>
                </a:solidFill>
              </a:rPr>
              <a:t>回车符</a:t>
            </a:r>
            <a:r>
              <a:rPr lang="en-US" altLang="zh-CN" sz="1600" dirty="0" smtClean="0">
                <a:solidFill>
                  <a:srgbClr val="030DCD"/>
                </a:solidFill>
              </a:rPr>
              <a:t>\n</a:t>
            </a:r>
            <a:r>
              <a:rPr lang="zh-CN" altLang="en-US" sz="1600" dirty="0" smtClean="0">
                <a:solidFill>
                  <a:srgbClr val="030DCD"/>
                </a:solidFill>
              </a:rPr>
              <a:t>残留</a:t>
            </a:r>
            <a:r>
              <a:rPr lang="zh-CN" altLang="en-US" sz="1600" dirty="0">
                <a:solidFill>
                  <a:srgbClr val="030DCD"/>
                </a:solidFill>
              </a:rPr>
              <a:t>；若再次执行</a:t>
            </a:r>
            <a:endParaRPr lang="en-US" altLang="zh-CN" sz="1600" dirty="0">
              <a:solidFill>
                <a:srgbClr val="030DCD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30DCD"/>
                </a:solidFill>
              </a:rPr>
              <a:t>        //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(“%[</a:t>
            </a:r>
            <a:r>
              <a:rPr lang="en-US" altLang="zh-CN" sz="1600" dirty="0" err="1"/>
              <a:t>YyNn</a:t>
            </a:r>
            <a:r>
              <a:rPr lang="en-US" altLang="zh-CN" sz="1600" dirty="0"/>
              <a:t>]”,&amp;c)</a:t>
            </a:r>
            <a:r>
              <a:rPr lang="zh-CN" altLang="en-US" sz="1600" dirty="0">
                <a:solidFill>
                  <a:srgbClr val="030DCD"/>
                </a:solidFill>
              </a:rPr>
              <a:t>，会认为已经输入回车</a:t>
            </a:r>
            <a:r>
              <a:rPr lang="zh-CN" altLang="en-US" sz="1600" dirty="0" smtClean="0">
                <a:solidFill>
                  <a:srgbClr val="030DCD"/>
                </a:solidFill>
              </a:rPr>
              <a:t>符</a:t>
            </a:r>
            <a:r>
              <a:rPr lang="en-US" altLang="zh-CN" sz="1600" dirty="0" smtClean="0">
                <a:solidFill>
                  <a:srgbClr val="030DCD"/>
                </a:solidFill>
              </a:rPr>
              <a:t>\n</a:t>
            </a:r>
            <a:r>
              <a:rPr lang="zh-CN" altLang="en-US" sz="1600" dirty="0" smtClean="0">
                <a:solidFill>
                  <a:srgbClr val="030DCD"/>
                </a:solidFill>
              </a:rPr>
              <a:t>，</a:t>
            </a:r>
            <a:r>
              <a:rPr lang="zh-CN" altLang="en-US" sz="1600" dirty="0">
                <a:solidFill>
                  <a:srgbClr val="030DCD"/>
                </a:solidFill>
              </a:rPr>
              <a:t>故不会等待新的输入；</a:t>
            </a:r>
            <a:endParaRPr lang="en-US" altLang="zh-CN" sz="1600" dirty="0">
              <a:solidFill>
                <a:srgbClr val="030DCD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30DCD"/>
                </a:solidFill>
              </a:rPr>
              <a:t>       </a:t>
            </a:r>
            <a:r>
              <a:rPr lang="en-US" altLang="zh-CN" sz="1600" dirty="0">
                <a:solidFill>
                  <a:srgbClr val="006600"/>
                </a:solidFill>
              </a:rPr>
              <a:t>//</a:t>
            </a:r>
            <a:r>
              <a:rPr lang="zh-CN" altLang="en-US" sz="1600" dirty="0">
                <a:solidFill>
                  <a:srgbClr val="7030A0"/>
                </a:solidFill>
              </a:rPr>
              <a:t>若输入的不是</a:t>
            </a:r>
            <a:r>
              <a:rPr lang="en-US" altLang="zh-CN" sz="1600" dirty="0" err="1">
                <a:solidFill>
                  <a:srgbClr val="7030A0"/>
                </a:solidFill>
              </a:rPr>
              <a:t>YyNn</a:t>
            </a:r>
            <a:r>
              <a:rPr lang="zh-CN" altLang="en-US" sz="1600" dirty="0">
                <a:solidFill>
                  <a:srgbClr val="7030A0"/>
                </a:solidFill>
              </a:rPr>
              <a:t>之一</a:t>
            </a:r>
            <a:r>
              <a:rPr lang="zh-CN" altLang="en-US" sz="1600" dirty="0">
                <a:solidFill>
                  <a:srgbClr val="006600"/>
                </a:solidFill>
              </a:rPr>
              <a:t>，</a:t>
            </a:r>
            <a:r>
              <a:rPr lang="en-US" altLang="zh-CN" sz="1600" dirty="0">
                <a:solidFill>
                  <a:srgbClr val="006600"/>
                </a:solidFill>
              </a:rPr>
              <a:t>c</a:t>
            </a:r>
            <a:r>
              <a:rPr lang="zh-CN" altLang="en-US" sz="1600" dirty="0">
                <a:solidFill>
                  <a:srgbClr val="006600"/>
                </a:solidFill>
              </a:rPr>
              <a:t>不接收该输入的字符，但会残留在输入缓冲区中；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 //</a:t>
            </a:r>
            <a:r>
              <a:rPr lang="zh-CN" altLang="en-US" sz="1600" dirty="0">
                <a:solidFill>
                  <a:srgbClr val="7030A0"/>
                </a:solidFill>
              </a:rPr>
              <a:t>若再次执行</a:t>
            </a:r>
            <a:r>
              <a:rPr lang="en-US" altLang="zh-CN" sz="1600" dirty="0" err="1">
                <a:solidFill>
                  <a:srgbClr val="7030A0"/>
                </a:solidFill>
              </a:rPr>
              <a:t>scanf</a:t>
            </a:r>
            <a:r>
              <a:rPr lang="en-US" altLang="zh-CN" sz="1600" dirty="0">
                <a:solidFill>
                  <a:srgbClr val="7030A0"/>
                </a:solidFill>
              </a:rPr>
              <a:t>(“%[</a:t>
            </a:r>
            <a:r>
              <a:rPr lang="en-US" altLang="zh-CN" sz="1600" dirty="0" err="1">
                <a:solidFill>
                  <a:srgbClr val="7030A0"/>
                </a:solidFill>
              </a:rPr>
              <a:t>YyNn</a:t>
            </a:r>
            <a:r>
              <a:rPr lang="en-US" altLang="zh-CN" sz="1600" dirty="0">
                <a:solidFill>
                  <a:srgbClr val="7030A0"/>
                </a:solidFill>
              </a:rPr>
              <a:t>]”,&amp;c)</a:t>
            </a:r>
            <a:r>
              <a:rPr lang="zh-CN" altLang="en-US" sz="1600" dirty="0">
                <a:solidFill>
                  <a:srgbClr val="006600"/>
                </a:solidFill>
              </a:rPr>
              <a:t>，也不会等待新的</a:t>
            </a:r>
            <a:r>
              <a:rPr lang="zh-CN" altLang="en-US" sz="1600" dirty="0" smtClean="0">
                <a:solidFill>
                  <a:srgbClr val="006600"/>
                </a:solidFill>
              </a:rPr>
              <a:t>输入，</a:t>
            </a:r>
            <a:r>
              <a:rPr lang="zh-CN" altLang="en-US" sz="1600" dirty="0" smtClean="0">
                <a:solidFill>
                  <a:srgbClr val="C00000"/>
                </a:solidFill>
              </a:rPr>
              <a:t>直接提取残留的数据</a:t>
            </a:r>
            <a:r>
              <a:rPr lang="en-US" altLang="zh-CN" sz="1600" dirty="0" smtClean="0">
                <a:solidFill>
                  <a:srgbClr val="C00000"/>
                </a:solidFill>
              </a:rPr>
              <a:t>;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 //</a:t>
            </a:r>
            <a:r>
              <a:rPr lang="en-US" altLang="zh-CN" sz="1600" dirty="0"/>
              <a:t> </a:t>
            </a:r>
            <a:r>
              <a:rPr lang="zh-CN" altLang="en-US" sz="1600" dirty="0">
                <a:solidFill>
                  <a:srgbClr val="030DCD"/>
                </a:solidFill>
              </a:rPr>
              <a:t>可用</a:t>
            </a:r>
            <a:r>
              <a:rPr lang="en-US" altLang="zh-CN" sz="1600" dirty="0" err="1">
                <a:solidFill>
                  <a:srgbClr val="030DCD"/>
                </a:solidFill>
              </a:rPr>
              <a:t>scanf</a:t>
            </a:r>
            <a:r>
              <a:rPr lang="en-US" altLang="zh-CN" sz="1600" dirty="0">
                <a:solidFill>
                  <a:srgbClr val="030DCD"/>
                </a:solidFill>
              </a:rPr>
              <a:t>(“%</a:t>
            </a:r>
            <a:r>
              <a:rPr lang="en-US" altLang="zh-CN" sz="1600" dirty="0" err="1">
                <a:solidFill>
                  <a:srgbClr val="030DCD"/>
                </a:solidFill>
              </a:rPr>
              <a:t>c”,&amp;c</a:t>
            </a:r>
            <a:r>
              <a:rPr lang="en-US" altLang="zh-CN" sz="1600" dirty="0">
                <a:solidFill>
                  <a:srgbClr val="030DCD"/>
                </a:solidFill>
              </a:rPr>
              <a:t>)</a:t>
            </a:r>
            <a:r>
              <a:rPr lang="zh-CN" altLang="en-US" sz="1600" dirty="0">
                <a:solidFill>
                  <a:srgbClr val="030DCD"/>
                </a:solidFill>
              </a:rPr>
              <a:t>将残留的字符数据取出；（回车以及不是规定的字符）</a:t>
            </a:r>
            <a:endParaRPr lang="en-US" altLang="zh-CN" sz="1600" dirty="0">
              <a:solidFill>
                <a:srgbClr val="030DCD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(“c=%c\</a:t>
            </a:r>
            <a:r>
              <a:rPr lang="en-US" altLang="zh-CN" sz="1600" dirty="0" err="1"/>
              <a:t>n”,c</a:t>
            </a:r>
            <a:r>
              <a:rPr lang="en-US" altLang="zh-CN" sz="1600" dirty="0"/>
              <a:t>);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}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06600"/>
                </a:solidFill>
              </a:rPr>
              <a:t>Solution</a:t>
            </a:r>
            <a:r>
              <a:rPr lang="zh-CN" altLang="en-US" sz="1800" dirty="0">
                <a:solidFill>
                  <a:srgbClr val="006600"/>
                </a:solidFill>
              </a:rPr>
              <a:t>？</a:t>
            </a:r>
            <a:endParaRPr lang="en-US" altLang="zh-CN" sz="1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99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fflush</a:t>
            </a:r>
            <a:r>
              <a:rPr lang="en-US" altLang="zh-CN" dirty="0"/>
              <a:t>(stdin)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3"/>
            <a:ext cx="8336107" cy="534511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80808"/>
                </a:solidFill>
              </a:rPr>
              <a:t>最简单的解决方案是</a:t>
            </a:r>
            <a:r>
              <a:rPr lang="zh-CN" altLang="en-US" sz="2000" dirty="0" smtClean="0">
                <a:solidFill>
                  <a:srgbClr val="080808"/>
                </a:solidFill>
              </a:rPr>
              <a:t>利用语句</a:t>
            </a:r>
            <a:r>
              <a:rPr lang="en-US" altLang="zh-CN" sz="2000" b="1" dirty="0" err="1" smtClean="0">
                <a:solidFill>
                  <a:srgbClr val="030DCD"/>
                </a:solidFill>
              </a:rPr>
              <a:t>fflush</a:t>
            </a:r>
            <a:r>
              <a:rPr lang="en-US" altLang="zh-CN" sz="2000" b="1" dirty="0" smtClean="0">
                <a:solidFill>
                  <a:srgbClr val="030DCD"/>
                </a:solidFill>
              </a:rPr>
              <a:t>(</a:t>
            </a:r>
            <a:r>
              <a:rPr lang="en-US" altLang="zh-CN" sz="2000" b="1" dirty="0" err="1" smtClean="0">
                <a:solidFill>
                  <a:srgbClr val="030DCD"/>
                </a:solidFill>
              </a:rPr>
              <a:t>stdin</a:t>
            </a:r>
            <a:r>
              <a:rPr lang="en-US" altLang="zh-CN" sz="2000" b="1" dirty="0">
                <a:solidFill>
                  <a:srgbClr val="030DCD"/>
                </a:solidFill>
              </a:rPr>
              <a:t>)</a:t>
            </a:r>
            <a:r>
              <a:rPr lang="zh-CN" altLang="en-US" sz="2000" dirty="0">
                <a:solidFill>
                  <a:srgbClr val="080808"/>
                </a:solidFill>
              </a:rPr>
              <a:t>清空输入缓存；</a:t>
            </a:r>
            <a:endParaRPr lang="en-US" altLang="zh-CN" sz="2000" dirty="0">
              <a:solidFill>
                <a:srgbClr val="080808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080808"/>
                </a:solidFill>
              </a:rPr>
              <a:t>int a; </a:t>
            </a:r>
            <a:r>
              <a:rPr lang="en-US" altLang="zh-CN" sz="1800" dirty="0" err="1">
                <a:solidFill>
                  <a:srgbClr val="080808"/>
                </a:solidFill>
              </a:rPr>
              <a:t>scanf</a:t>
            </a:r>
            <a:r>
              <a:rPr lang="en-US" altLang="zh-CN" sz="1800" dirty="0">
                <a:solidFill>
                  <a:srgbClr val="080808"/>
                </a:solidFill>
              </a:rPr>
              <a:t>(“</a:t>
            </a:r>
            <a:r>
              <a:rPr lang="en-US" altLang="zh-CN" sz="1800" dirty="0">
                <a:solidFill>
                  <a:srgbClr val="C00000"/>
                </a:solidFill>
              </a:rPr>
              <a:t>%4d</a:t>
            </a:r>
            <a:r>
              <a:rPr lang="en-US" altLang="zh-CN" sz="1800" dirty="0">
                <a:solidFill>
                  <a:srgbClr val="080808"/>
                </a:solidFill>
              </a:rPr>
              <a:t>”,&amp;a)  //</a:t>
            </a:r>
            <a:r>
              <a:rPr lang="zh-CN" altLang="en-US" sz="1800" dirty="0">
                <a:solidFill>
                  <a:srgbClr val="080808"/>
                </a:solidFill>
              </a:rPr>
              <a:t>输入</a:t>
            </a:r>
            <a:r>
              <a:rPr lang="en-US" altLang="zh-CN" sz="1800" dirty="0">
                <a:solidFill>
                  <a:srgbClr val="C00000"/>
                </a:solidFill>
              </a:rPr>
              <a:t>12345</a:t>
            </a:r>
            <a:r>
              <a:rPr lang="zh-CN" altLang="en-US" sz="1800" dirty="0">
                <a:solidFill>
                  <a:srgbClr val="080808"/>
                </a:solidFill>
              </a:rPr>
              <a:t>，则</a:t>
            </a:r>
            <a:r>
              <a:rPr lang="en-US" altLang="zh-CN" sz="1800" dirty="0">
                <a:solidFill>
                  <a:srgbClr val="C00000"/>
                </a:solidFill>
              </a:rPr>
              <a:t>a=1234</a:t>
            </a:r>
            <a:r>
              <a:rPr lang="en-US" altLang="zh-CN" sz="1800" dirty="0">
                <a:solidFill>
                  <a:srgbClr val="080808"/>
                </a:solidFill>
              </a:rPr>
              <a:t>;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>
                <a:solidFill>
                  <a:srgbClr val="080808"/>
                </a:solidFill>
              </a:rPr>
              <a:t>将</a:t>
            </a:r>
            <a:r>
              <a:rPr lang="en-US" altLang="zh-CN" sz="1800" dirty="0">
                <a:solidFill>
                  <a:srgbClr val="080808"/>
                </a:solidFill>
              </a:rPr>
              <a:t>int </a:t>
            </a:r>
            <a:r>
              <a:rPr lang="en-US" altLang="zh-CN" sz="1800" dirty="0" err="1">
                <a:solidFill>
                  <a:srgbClr val="080808"/>
                </a:solidFill>
              </a:rPr>
              <a:t>a,b</a:t>
            </a:r>
            <a:r>
              <a:rPr lang="en-US" altLang="zh-CN" sz="1800" dirty="0">
                <a:solidFill>
                  <a:srgbClr val="080808"/>
                </a:solidFill>
              </a:rPr>
              <a:t>; </a:t>
            </a:r>
            <a:r>
              <a:rPr lang="en-US" altLang="zh-CN" sz="1800" dirty="0" err="1">
                <a:solidFill>
                  <a:srgbClr val="080808"/>
                </a:solidFill>
              </a:rPr>
              <a:t>scanf</a:t>
            </a:r>
            <a:r>
              <a:rPr lang="en-US" altLang="zh-CN" sz="1800" dirty="0">
                <a:solidFill>
                  <a:srgbClr val="080808"/>
                </a:solidFill>
              </a:rPr>
              <a:t>(“</a:t>
            </a:r>
            <a:r>
              <a:rPr lang="en-US" altLang="zh-CN" sz="1800" dirty="0">
                <a:solidFill>
                  <a:srgbClr val="C00000"/>
                </a:solidFill>
              </a:rPr>
              <a:t>%4d</a:t>
            </a:r>
            <a:r>
              <a:rPr lang="en-US" altLang="zh-CN" sz="1800" dirty="0">
                <a:solidFill>
                  <a:srgbClr val="080808"/>
                </a:solidFill>
              </a:rPr>
              <a:t>  </a:t>
            </a:r>
            <a:r>
              <a:rPr lang="en-US" altLang="zh-CN" sz="1800" dirty="0">
                <a:solidFill>
                  <a:srgbClr val="0303DF"/>
                </a:solidFill>
              </a:rPr>
              <a:t>%</a:t>
            </a:r>
            <a:r>
              <a:rPr lang="en-US" altLang="zh-CN" sz="1800" dirty="0" err="1">
                <a:solidFill>
                  <a:srgbClr val="0303DF"/>
                </a:solidFill>
              </a:rPr>
              <a:t>d</a:t>
            </a:r>
            <a:r>
              <a:rPr lang="en-US" altLang="zh-CN" sz="1800" dirty="0" err="1">
                <a:solidFill>
                  <a:srgbClr val="080808"/>
                </a:solidFill>
              </a:rPr>
              <a:t>”,&amp;a,&amp;b</a:t>
            </a:r>
            <a:r>
              <a:rPr lang="en-US" altLang="zh-CN" sz="1800" dirty="0">
                <a:solidFill>
                  <a:srgbClr val="080808"/>
                </a:solidFill>
              </a:rPr>
              <a:t>) </a:t>
            </a:r>
            <a:r>
              <a:rPr lang="zh-CN" altLang="en-US" sz="1800" dirty="0">
                <a:solidFill>
                  <a:srgbClr val="080808"/>
                </a:solidFill>
              </a:rPr>
              <a:t>修改成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rgbClr val="080808"/>
                </a:solidFill>
              </a:rPr>
              <a:t>int </a:t>
            </a:r>
            <a:r>
              <a:rPr lang="en-US" altLang="zh-CN" sz="1600" dirty="0" err="1">
                <a:solidFill>
                  <a:srgbClr val="080808"/>
                </a:solidFill>
              </a:rPr>
              <a:t>a,b</a:t>
            </a:r>
            <a:r>
              <a:rPr lang="en-US" altLang="zh-CN" sz="1600" dirty="0">
                <a:solidFill>
                  <a:srgbClr val="080808"/>
                </a:solidFill>
              </a:rPr>
              <a:t>; </a:t>
            </a:r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dirty="0" err="1">
                <a:solidFill>
                  <a:srgbClr val="080808"/>
                </a:solidFill>
              </a:rPr>
              <a:t>scanf</a:t>
            </a:r>
            <a:r>
              <a:rPr lang="en-US" altLang="zh-CN" sz="1600" dirty="0">
                <a:solidFill>
                  <a:srgbClr val="080808"/>
                </a:solidFill>
              </a:rPr>
              <a:t>(“</a:t>
            </a:r>
            <a:r>
              <a:rPr lang="en-US" altLang="zh-CN" sz="1600" dirty="0">
                <a:solidFill>
                  <a:srgbClr val="C00000"/>
                </a:solidFill>
              </a:rPr>
              <a:t>%4d</a:t>
            </a:r>
            <a:r>
              <a:rPr lang="en-US" altLang="zh-CN" sz="1600" dirty="0">
                <a:solidFill>
                  <a:srgbClr val="080808"/>
                </a:solidFill>
              </a:rPr>
              <a:t>”,&amp;a)  </a:t>
            </a:r>
            <a:r>
              <a:rPr lang="zh-CN" altLang="en-US" sz="1600" dirty="0">
                <a:solidFill>
                  <a:srgbClr val="080808"/>
                </a:solidFill>
              </a:rPr>
              <a:t>；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b="1" dirty="0" err="1">
                <a:solidFill>
                  <a:srgbClr val="FF0000"/>
                </a:solidFill>
              </a:rPr>
              <a:t>fflush</a:t>
            </a:r>
            <a:r>
              <a:rPr lang="en-US" altLang="zh-CN" sz="1600" b="1" dirty="0">
                <a:solidFill>
                  <a:srgbClr val="FF0000"/>
                </a:solidFill>
              </a:rPr>
              <a:t>(stdin);  </a:t>
            </a:r>
            <a:r>
              <a:rPr lang="en-US" altLang="zh-CN" sz="1600" dirty="0">
                <a:solidFill>
                  <a:srgbClr val="080808"/>
                </a:solidFill>
              </a:rPr>
              <a:t>//</a:t>
            </a:r>
            <a:r>
              <a:rPr lang="zh-CN" altLang="en-US" sz="1600" b="1" dirty="0">
                <a:solidFill>
                  <a:srgbClr val="030DCD"/>
                </a:solidFill>
              </a:rPr>
              <a:t>清</a:t>
            </a:r>
            <a:r>
              <a:rPr lang="zh-CN" altLang="en-US" sz="1600" b="1" dirty="0" smtClean="0">
                <a:solidFill>
                  <a:srgbClr val="030DCD"/>
                </a:solidFill>
              </a:rPr>
              <a:t>空输入缓存</a:t>
            </a:r>
            <a:r>
              <a:rPr lang="zh-CN" altLang="en-US" sz="1600" b="1" dirty="0">
                <a:solidFill>
                  <a:srgbClr val="030DCD"/>
                </a:solidFill>
              </a:rPr>
              <a:t>，消除上次输入的影响</a:t>
            </a:r>
            <a:r>
              <a:rPr lang="en-US" altLang="zh-CN" sz="1600" b="1" dirty="0">
                <a:solidFill>
                  <a:srgbClr val="030DCD"/>
                </a:solidFill>
              </a:rPr>
              <a:t>  </a:t>
            </a:r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dirty="0" err="1">
                <a:solidFill>
                  <a:srgbClr val="080808"/>
                </a:solidFill>
              </a:rPr>
              <a:t>scanf</a:t>
            </a:r>
            <a:r>
              <a:rPr lang="en-US" altLang="zh-CN" sz="1600" dirty="0">
                <a:solidFill>
                  <a:srgbClr val="080808"/>
                </a:solidFill>
              </a:rPr>
              <a:t>(“</a:t>
            </a:r>
            <a:r>
              <a:rPr lang="en-US" altLang="zh-CN" sz="1600" dirty="0">
                <a:solidFill>
                  <a:srgbClr val="0303DF"/>
                </a:solidFill>
              </a:rPr>
              <a:t>%</a:t>
            </a:r>
            <a:r>
              <a:rPr lang="en-US" altLang="zh-CN" sz="1600" dirty="0" err="1">
                <a:solidFill>
                  <a:srgbClr val="0303DF"/>
                </a:solidFill>
              </a:rPr>
              <a:t>d</a:t>
            </a:r>
            <a:r>
              <a:rPr lang="en-US" altLang="zh-CN" sz="1600" dirty="0" err="1">
                <a:solidFill>
                  <a:srgbClr val="080808"/>
                </a:solidFill>
              </a:rPr>
              <a:t>”,&amp;b</a:t>
            </a:r>
            <a:r>
              <a:rPr lang="en-US" altLang="zh-CN" sz="1600" dirty="0">
                <a:solidFill>
                  <a:srgbClr val="080808"/>
                </a:solidFill>
              </a:rPr>
              <a:t>)  </a:t>
            </a:r>
            <a:r>
              <a:rPr lang="zh-CN" altLang="en-US" sz="1600" dirty="0">
                <a:solidFill>
                  <a:srgbClr val="080808"/>
                </a:solidFill>
              </a:rPr>
              <a:t>；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>
                <a:solidFill>
                  <a:srgbClr val="080808"/>
                </a:solidFill>
              </a:rPr>
              <a:t>将</a:t>
            </a:r>
            <a:r>
              <a:rPr lang="en-US" altLang="zh-CN" sz="1800" dirty="0" err="1">
                <a:solidFill>
                  <a:srgbClr val="080808"/>
                </a:solidFill>
              </a:rPr>
              <a:t>scanf</a:t>
            </a:r>
            <a:r>
              <a:rPr lang="en-US" altLang="zh-CN" sz="1800" dirty="0">
                <a:solidFill>
                  <a:srgbClr val="080808"/>
                </a:solidFill>
              </a:rPr>
              <a:t>(“</a:t>
            </a:r>
            <a:r>
              <a:rPr lang="en-US" altLang="zh-CN" sz="1800" dirty="0">
                <a:solidFill>
                  <a:srgbClr val="C00000"/>
                </a:solidFill>
              </a:rPr>
              <a:t>%5s</a:t>
            </a:r>
            <a:r>
              <a:rPr lang="en-US" altLang="zh-CN" sz="1800" dirty="0">
                <a:solidFill>
                  <a:srgbClr val="080808"/>
                </a:solidFill>
              </a:rPr>
              <a:t>”,str1); 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80808"/>
                </a:solidFill>
              </a:rPr>
              <a:t>scanf</a:t>
            </a:r>
            <a:r>
              <a:rPr lang="en-US" altLang="zh-CN" sz="1800" dirty="0">
                <a:solidFill>
                  <a:srgbClr val="080808"/>
                </a:solidFill>
              </a:rPr>
              <a:t>(“%s”,str2)</a:t>
            </a:r>
            <a:r>
              <a:rPr lang="zh-CN" altLang="en-US" sz="1800" dirty="0">
                <a:solidFill>
                  <a:srgbClr val="080808"/>
                </a:solidFill>
              </a:rPr>
              <a:t>修改成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dirty="0" err="1">
                <a:solidFill>
                  <a:srgbClr val="080808"/>
                </a:solidFill>
              </a:rPr>
              <a:t>scanf</a:t>
            </a:r>
            <a:r>
              <a:rPr lang="en-US" altLang="zh-CN" sz="1600" dirty="0">
                <a:solidFill>
                  <a:srgbClr val="080808"/>
                </a:solidFill>
              </a:rPr>
              <a:t>(“</a:t>
            </a:r>
            <a:r>
              <a:rPr lang="en-US" altLang="zh-CN" sz="1600" dirty="0">
                <a:solidFill>
                  <a:srgbClr val="C00000"/>
                </a:solidFill>
              </a:rPr>
              <a:t>%5s</a:t>
            </a:r>
            <a:r>
              <a:rPr lang="en-US" altLang="zh-CN" sz="1600" dirty="0">
                <a:solidFill>
                  <a:srgbClr val="080808"/>
                </a:solidFill>
              </a:rPr>
              <a:t>”,str1); 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b="1" dirty="0" err="1">
                <a:solidFill>
                  <a:srgbClr val="FF0000"/>
                </a:solidFill>
              </a:rPr>
              <a:t>fflush</a:t>
            </a:r>
            <a:r>
              <a:rPr lang="en-US" altLang="zh-CN" sz="1600" b="1" dirty="0">
                <a:solidFill>
                  <a:srgbClr val="FF0000"/>
                </a:solidFill>
              </a:rPr>
              <a:t>(stdin);</a:t>
            </a:r>
            <a:r>
              <a:rPr lang="en-US" altLang="zh-CN" sz="1600" b="1" dirty="0">
                <a:solidFill>
                  <a:srgbClr val="030DCD"/>
                </a:solidFill>
              </a:rPr>
              <a:t> </a:t>
            </a:r>
            <a:r>
              <a:rPr lang="en-US" altLang="zh-CN" sz="1600" dirty="0">
                <a:solidFill>
                  <a:srgbClr val="080808"/>
                </a:solidFill>
              </a:rPr>
              <a:t>//</a:t>
            </a:r>
            <a:r>
              <a:rPr lang="zh-CN" altLang="en-US" sz="1600" dirty="0">
                <a:solidFill>
                  <a:srgbClr val="080808"/>
                </a:solidFill>
              </a:rPr>
              <a:t>清</a:t>
            </a:r>
            <a:r>
              <a:rPr lang="zh-CN" altLang="en-US" sz="1600" dirty="0" smtClean="0">
                <a:solidFill>
                  <a:srgbClr val="080808"/>
                </a:solidFill>
              </a:rPr>
              <a:t>空输入缓存</a:t>
            </a:r>
            <a:r>
              <a:rPr lang="zh-CN" altLang="en-US" sz="1600" dirty="0">
                <a:solidFill>
                  <a:srgbClr val="080808"/>
                </a:solidFill>
              </a:rPr>
              <a:t>，消除上次输入的影响</a:t>
            </a:r>
            <a:r>
              <a:rPr lang="en-US" altLang="zh-CN" sz="1600" dirty="0">
                <a:solidFill>
                  <a:srgbClr val="080808"/>
                </a:solidFill>
              </a:rPr>
              <a:t> </a:t>
            </a:r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dirty="0" err="1">
                <a:solidFill>
                  <a:srgbClr val="080808"/>
                </a:solidFill>
              </a:rPr>
              <a:t>scanf</a:t>
            </a:r>
            <a:r>
              <a:rPr lang="en-US" altLang="zh-CN" sz="1600" dirty="0">
                <a:solidFill>
                  <a:srgbClr val="080808"/>
                </a:solidFill>
              </a:rPr>
              <a:t>(“%s”,str2)</a:t>
            </a:r>
          </a:p>
        </p:txBody>
      </p:sp>
    </p:spTree>
    <p:extLst>
      <p:ext uri="{BB962C8B-B14F-4D97-AF65-F5344CB8AC3E}">
        <p14:creationId xmlns:p14="http://schemas.microsoft.com/office/powerpoint/2010/main" val="235293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课后练习：</a:t>
            </a:r>
            <a:r>
              <a:rPr lang="en-US" altLang="zh-CN" dirty="0" err="1" smtClean="0"/>
              <a:t>fflush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stdin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3"/>
            <a:ext cx="8336107" cy="534511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80808"/>
                </a:solidFill>
              </a:rPr>
              <a:t>特别是在循环语句中连续读字符，利用</a:t>
            </a:r>
            <a:r>
              <a:rPr lang="en-US" altLang="zh-CN" sz="2000" b="1" dirty="0" err="1">
                <a:solidFill>
                  <a:srgbClr val="030DCD"/>
                </a:solidFill>
              </a:rPr>
              <a:t>fflush</a:t>
            </a:r>
            <a:r>
              <a:rPr lang="en-US" altLang="zh-CN" sz="2000" b="1" dirty="0">
                <a:solidFill>
                  <a:srgbClr val="030DCD"/>
                </a:solidFill>
              </a:rPr>
              <a:t>(stdin)</a:t>
            </a:r>
            <a:r>
              <a:rPr lang="zh-CN" altLang="en-US" sz="2000" dirty="0">
                <a:solidFill>
                  <a:srgbClr val="080808"/>
                </a:solidFill>
              </a:rPr>
              <a:t>以消除残留数据带来的副作用；</a:t>
            </a:r>
            <a:endParaRPr lang="en-US" altLang="zh-CN" sz="2000" dirty="0">
              <a:solidFill>
                <a:srgbClr val="080808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80808"/>
                </a:solidFill>
              </a:rPr>
              <a:t>运行下述程序段，会出现什么现象？</a:t>
            </a:r>
            <a:endParaRPr lang="en-US" altLang="zh-CN" sz="2000" dirty="0">
              <a:solidFill>
                <a:srgbClr val="080808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080808"/>
              </a:solidFill>
            </a:endParaRP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char c;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while (true)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{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</a:t>
            </a:r>
            <a:r>
              <a:rPr lang="en-US" altLang="zh-CN" sz="1800" dirty="0">
                <a:solidFill>
                  <a:srgbClr val="C00000"/>
                </a:solidFill>
              </a:rPr>
              <a:t>//</a:t>
            </a:r>
            <a:r>
              <a:rPr lang="en-US" altLang="zh-CN" sz="1800" dirty="0" err="1">
                <a:solidFill>
                  <a:srgbClr val="C00000"/>
                </a:solidFill>
              </a:rPr>
              <a:t>fflush</a:t>
            </a:r>
            <a:r>
              <a:rPr lang="en-US" altLang="zh-CN" sz="1800" dirty="0">
                <a:solidFill>
                  <a:srgbClr val="C00000"/>
                </a:solidFill>
              </a:rPr>
              <a:t>(stdin);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</a:t>
            </a:r>
            <a:r>
              <a:rPr lang="en-US" altLang="zh-CN" sz="1800" dirty="0" err="1">
                <a:solidFill>
                  <a:srgbClr val="080808"/>
                </a:solidFill>
              </a:rPr>
              <a:t>scanf</a:t>
            </a:r>
            <a:r>
              <a:rPr lang="en-US" altLang="zh-CN" sz="1800" dirty="0">
                <a:solidFill>
                  <a:srgbClr val="080808"/>
                </a:solidFill>
              </a:rPr>
              <a:t>(“%</a:t>
            </a:r>
            <a:r>
              <a:rPr lang="en-US" altLang="zh-CN" sz="1800" dirty="0" err="1">
                <a:solidFill>
                  <a:srgbClr val="080808"/>
                </a:solidFill>
              </a:rPr>
              <a:t>c”,&amp;c</a:t>
            </a:r>
            <a:r>
              <a:rPr lang="en-US" altLang="zh-CN" sz="1800" dirty="0">
                <a:solidFill>
                  <a:srgbClr val="080808"/>
                </a:solidFill>
              </a:rPr>
              <a:t>); 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</a:t>
            </a:r>
            <a:r>
              <a:rPr lang="en-US" altLang="zh-CN" sz="1800" dirty="0" err="1">
                <a:solidFill>
                  <a:srgbClr val="080808"/>
                </a:solidFill>
              </a:rPr>
              <a:t>printf</a:t>
            </a:r>
            <a:r>
              <a:rPr lang="en-US" altLang="zh-CN" sz="1800" dirty="0">
                <a:solidFill>
                  <a:srgbClr val="080808"/>
                </a:solidFill>
              </a:rPr>
              <a:t>(“c=%</a:t>
            </a:r>
            <a:r>
              <a:rPr lang="en-US" altLang="zh-CN" sz="1800" dirty="0" err="1">
                <a:solidFill>
                  <a:srgbClr val="080808"/>
                </a:solidFill>
              </a:rPr>
              <a:t>c’n”,c</a:t>
            </a:r>
            <a:r>
              <a:rPr lang="en-US" altLang="zh-CN" sz="1800" dirty="0">
                <a:solidFill>
                  <a:srgbClr val="080808"/>
                </a:solidFill>
              </a:rPr>
              <a:t>);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}</a:t>
            </a: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59DA26A0-EFC5-4985-B600-324E58F9617F}"/>
              </a:ext>
            </a:extLst>
          </p:cNvPr>
          <p:cNvSpPr/>
          <p:nvPr/>
        </p:nvSpPr>
        <p:spPr bwMode="auto">
          <a:xfrm>
            <a:off x="4432590" y="2360128"/>
            <a:ext cx="3930014" cy="2659311"/>
          </a:xfrm>
          <a:prstGeom prst="wedgeRoundRectCallout">
            <a:avLst>
              <a:gd name="adj1" fmla="val -20365"/>
              <a:gd name="adj2" fmla="val 5086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本意是连续读入一些字符；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第一次执行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scanf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，输入字符后，回车残留在输入缓冲中；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第二次执行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scanf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时，自动将残留在输入缓冲中回车符读入到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中；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利用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fflush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(stdin)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情况输入缓冲，消除残留影响。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7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zh-CN" altLang="en-US" dirty="0" smtClean="0">
                <a:solidFill>
                  <a:srgbClr val="7030A0"/>
                </a:solidFill>
              </a:rPr>
              <a:t>额外</a:t>
            </a:r>
            <a:r>
              <a:rPr lang="zh-CN" altLang="en-US" dirty="0">
                <a:solidFill>
                  <a:srgbClr val="7030A0"/>
                </a:solidFill>
              </a:rPr>
              <a:t>的</a:t>
            </a:r>
            <a:r>
              <a:rPr lang="en-US" altLang="zh-CN" dirty="0" err="1">
                <a:solidFill>
                  <a:srgbClr val="7030A0"/>
                </a:solidFill>
              </a:rPr>
              <a:t>scanf</a:t>
            </a:r>
            <a:r>
              <a:rPr lang="zh-CN" altLang="en-US" dirty="0">
                <a:solidFill>
                  <a:srgbClr val="7030A0"/>
                </a:solidFill>
              </a:rPr>
              <a:t>语句</a:t>
            </a:r>
            <a:r>
              <a:rPr lang="zh-CN" altLang="en-US" dirty="0"/>
              <a:t>读取残留的数据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3"/>
            <a:ext cx="8336107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</a:rPr>
              <a:t>需要确切了解残留了哪些字符；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080808"/>
                </a:solidFill>
              </a:rPr>
              <a:t>scanf</a:t>
            </a:r>
            <a:r>
              <a:rPr lang="en-US" altLang="zh-CN" sz="2000" dirty="0">
                <a:solidFill>
                  <a:srgbClr val="080808"/>
                </a:solidFill>
              </a:rPr>
              <a:t>(“%[</a:t>
            </a:r>
            <a:r>
              <a:rPr lang="en-US" altLang="zh-CN" sz="2000" dirty="0" err="1">
                <a:solidFill>
                  <a:srgbClr val="080808"/>
                </a:solidFill>
              </a:rPr>
              <a:t>YNyn</a:t>
            </a:r>
            <a:r>
              <a:rPr lang="en-US" altLang="zh-CN" sz="2000" dirty="0">
                <a:solidFill>
                  <a:srgbClr val="080808"/>
                </a:solidFill>
              </a:rPr>
              <a:t>]</a:t>
            </a:r>
            <a:r>
              <a:rPr lang="en-US" altLang="zh-CN" sz="2000" dirty="0">
                <a:solidFill>
                  <a:srgbClr val="C00000"/>
                </a:solidFill>
              </a:rPr>
              <a:t>%c</a:t>
            </a:r>
            <a:r>
              <a:rPr lang="en-US" altLang="zh-CN" sz="2000" dirty="0">
                <a:solidFill>
                  <a:srgbClr val="080808"/>
                </a:solidFill>
              </a:rPr>
              <a:t>”,&amp;ccc1,&amp;ccc2);  </a:t>
            </a:r>
            <a:r>
              <a:rPr lang="en-US" altLang="zh-CN" sz="2000" dirty="0" smtClean="0">
                <a:solidFill>
                  <a:srgbClr val="080808"/>
                </a:solidFill>
              </a:rPr>
              <a:t>//</a:t>
            </a:r>
            <a:r>
              <a:rPr lang="zh-CN" altLang="en-US" sz="2000" dirty="0" smtClean="0">
                <a:solidFill>
                  <a:srgbClr val="080808"/>
                </a:solidFill>
              </a:rPr>
              <a:t>多加一个变量读取</a:t>
            </a:r>
            <a:r>
              <a:rPr lang="zh-CN" altLang="en-US" sz="2000" dirty="0">
                <a:solidFill>
                  <a:srgbClr val="080808"/>
                </a:solidFill>
              </a:rPr>
              <a:t>残留的回车符</a:t>
            </a:r>
            <a:endParaRPr lang="en-US" altLang="zh-CN" sz="2000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80808"/>
                </a:solidFill>
              </a:rPr>
              <a:t>或：</a:t>
            </a:r>
            <a:endParaRPr lang="en-US" altLang="zh-CN" sz="2000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err="1">
                <a:solidFill>
                  <a:srgbClr val="080808"/>
                </a:solidFill>
              </a:rPr>
              <a:t>scanf</a:t>
            </a:r>
            <a:r>
              <a:rPr lang="en-US" altLang="zh-CN" sz="2000" dirty="0">
                <a:solidFill>
                  <a:srgbClr val="080808"/>
                </a:solidFill>
              </a:rPr>
              <a:t>(“%[</a:t>
            </a:r>
            <a:r>
              <a:rPr lang="en-US" altLang="zh-CN" sz="2000" dirty="0" err="1">
                <a:solidFill>
                  <a:srgbClr val="080808"/>
                </a:solidFill>
              </a:rPr>
              <a:t>YNyn</a:t>
            </a:r>
            <a:r>
              <a:rPr lang="en-US" altLang="zh-CN" sz="2000" dirty="0">
                <a:solidFill>
                  <a:srgbClr val="080808"/>
                </a:solidFill>
              </a:rPr>
              <a:t>]”,&amp;ccc1); </a:t>
            </a:r>
            <a:endParaRPr lang="en-US" altLang="zh-CN" sz="2000" dirty="0" smtClean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 err="1" smtClean="0">
                <a:solidFill>
                  <a:srgbClr val="C00000"/>
                </a:solidFill>
              </a:rPr>
              <a:t>scanf</a:t>
            </a:r>
            <a:r>
              <a:rPr lang="en-US" altLang="zh-CN" sz="2000" dirty="0">
                <a:solidFill>
                  <a:srgbClr val="C00000"/>
                </a:solidFill>
              </a:rPr>
              <a:t>(“%c” ,&amp;ccc2);  </a:t>
            </a:r>
            <a:r>
              <a:rPr lang="en-US" altLang="zh-CN" sz="2000" dirty="0" smtClean="0">
                <a:solidFill>
                  <a:srgbClr val="080808"/>
                </a:solidFill>
              </a:rPr>
              <a:t>//</a:t>
            </a:r>
            <a:r>
              <a:rPr lang="zh-CN" altLang="en-US" sz="2000" dirty="0" smtClean="0">
                <a:solidFill>
                  <a:srgbClr val="080808"/>
                </a:solidFill>
              </a:rPr>
              <a:t>读取</a:t>
            </a:r>
            <a:r>
              <a:rPr lang="zh-CN" altLang="en-US" sz="2000" dirty="0">
                <a:solidFill>
                  <a:srgbClr val="080808"/>
                </a:solidFill>
              </a:rPr>
              <a:t>残留的回车</a:t>
            </a:r>
            <a:endParaRPr lang="en-US" altLang="zh-CN" sz="2000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18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81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FAC10-D4DD-4B7A-B992-12A2B9A7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小结：各整型类型的输入、输出格式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EE218-F491-47BE-AA05-7B5CED800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35063"/>
            <a:ext cx="8089900" cy="42528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</a:rPr>
              <a:t>使用的编译器版本不同，格式也有所区别</a:t>
            </a:r>
            <a:endParaRPr lang="zh-CN" altLang="en-US" sz="2800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2108103-180C-4BCE-AB2D-C10586C60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199327"/>
              </p:ext>
            </p:extLst>
          </p:nvPr>
        </p:nvGraphicFramePr>
        <p:xfrm>
          <a:off x="693812" y="1777136"/>
          <a:ext cx="7213670" cy="248187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11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8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5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6600"/>
                          </a:solidFill>
                        </a:rPr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6600"/>
                          </a:solidFill>
                        </a:rPr>
                        <a:t>输入</a:t>
                      </a:r>
                      <a:r>
                        <a:rPr lang="en-US" altLang="zh-CN" sz="2000" b="1" dirty="0">
                          <a:solidFill>
                            <a:srgbClr val="006600"/>
                          </a:solidFill>
                        </a:rPr>
                        <a:t>(</a:t>
                      </a:r>
                      <a:r>
                        <a:rPr lang="en-US" altLang="zh-CN" sz="2000" b="1" dirty="0" err="1">
                          <a:solidFill>
                            <a:srgbClr val="006600"/>
                          </a:solidFill>
                        </a:rPr>
                        <a:t>scanf</a:t>
                      </a:r>
                      <a:r>
                        <a:rPr lang="en-US" altLang="zh-CN" sz="2000" b="1" dirty="0">
                          <a:solidFill>
                            <a:srgbClr val="006600"/>
                          </a:solidFill>
                        </a:rPr>
                        <a:t>())</a:t>
                      </a:r>
                      <a:endParaRPr lang="zh-CN" altLang="en-US" sz="2000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6600"/>
                          </a:solidFill>
                        </a:rPr>
                        <a:t>输出</a:t>
                      </a:r>
                      <a:r>
                        <a:rPr lang="en-US" altLang="zh-CN" sz="2000" b="1" dirty="0">
                          <a:solidFill>
                            <a:srgbClr val="006600"/>
                          </a:solidFill>
                        </a:rPr>
                        <a:t>(</a:t>
                      </a:r>
                      <a:r>
                        <a:rPr lang="en-US" altLang="zh-CN" sz="2000" b="1" dirty="0" err="1">
                          <a:solidFill>
                            <a:srgbClr val="006600"/>
                          </a:solidFill>
                        </a:rPr>
                        <a:t>printf</a:t>
                      </a:r>
                      <a:r>
                        <a:rPr lang="en-US" altLang="zh-CN" sz="2000" b="1" dirty="0">
                          <a:solidFill>
                            <a:srgbClr val="006600"/>
                          </a:solidFill>
                        </a:rPr>
                        <a:t>())</a:t>
                      </a:r>
                      <a:endParaRPr lang="zh-CN" altLang="en-US" sz="2000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0303DF"/>
                          </a:solidFill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  <a:endParaRPr lang="zh-CN" altLang="en-US" sz="1800" kern="1200" dirty="0">
                        <a:solidFill>
                          <a:srgbClr val="0303D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hd</a:t>
                      </a:r>
                      <a:r>
                        <a:rPr lang="zh-CN" altLang="en-US" sz="18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800" baseline="0" dirty="0">
                          <a:solidFill>
                            <a:sysClr val="windowText" lastClr="000000"/>
                          </a:solidFill>
                        </a:rPr>
                        <a:t>,%hi,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 %ho,</a:t>
                      </a:r>
                      <a:r>
                        <a:rPr lang="en-US" altLang="zh-CN" sz="1800" baseline="0" dirty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altLang="zh-CN" sz="1800" baseline="0" dirty="0" err="1">
                          <a:solidFill>
                            <a:sysClr val="windowText" lastClr="000000"/>
                          </a:solidFill>
                        </a:rPr>
                        <a:t>hx</a:t>
                      </a:r>
                      <a:r>
                        <a:rPr lang="en-US" altLang="zh-CN" sz="1800" baseline="0" dirty="0">
                          <a:solidFill>
                            <a:sysClr val="windowText" lastClr="000000"/>
                          </a:solidFill>
                        </a:rPr>
                        <a:t>,%</a:t>
                      </a:r>
                      <a:r>
                        <a:rPr lang="en-US" altLang="zh-CN" sz="1800" baseline="0" dirty="0" err="1">
                          <a:solidFill>
                            <a:sysClr val="windowText" lastClr="000000"/>
                          </a:solidFill>
                        </a:rPr>
                        <a:t>hX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hd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 ,%hi,  %ho, 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hx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,%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hX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761">
                <a:tc>
                  <a:txBody>
                    <a:bodyPr/>
                    <a:lstStyle/>
                    <a:p>
                      <a:r>
                        <a:rPr lang="en-US" altLang="zh-CN" sz="1800" kern="1200" dirty="0" err="1">
                          <a:solidFill>
                            <a:srgbClr val="0303DF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zh-CN" altLang="en-US" sz="1800" kern="1200" dirty="0">
                        <a:solidFill>
                          <a:srgbClr val="0303D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%d ,%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, 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o,</a:t>
                      </a:r>
                      <a:r>
                        <a:rPr lang="en-US" altLang="zh-CN" sz="1800" baseline="0" dirty="0" err="1">
                          <a:solidFill>
                            <a:sysClr val="windowText" lastClr="000000"/>
                          </a:solidFill>
                        </a:rPr>
                        <a:t>%x,%X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%d  (or 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i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),</a:t>
                      </a:r>
                      <a:r>
                        <a:rPr lang="zh-CN" altLang="en-US" sz="1800" baseline="0" dirty="0">
                          <a:solidFill>
                            <a:sysClr val="windowText" lastClr="0000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%o</a:t>
                      </a:r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，</a:t>
                      </a:r>
                      <a:r>
                        <a:rPr lang="en-US" altLang="zh-CN" sz="1800" baseline="0" dirty="0">
                          <a:solidFill>
                            <a:sysClr val="windowText" lastClr="000000"/>
                          </a:solidFill>
                        </a:rPr>
                        <a:t>%x</a:t>
                      </a:r>
                      <a:r>
                        <a:rPr lang="zh-CN" altLang="en-US" sz="1800" baseline="0" dirty="0">
                          <a:solidFill>
                            <a:sysClr val="windowText" lastClr="000000"/>
                          </a:solidFill>
                        </a:rPr>
                        <a:t>，</a:t>
                      </a:r>
                      <a:r>
                        <a:rPr lang="en-US" altLang="zh-CN" sz="1800" baseline="0" dirty="0">
                          <a:solidFill>
                            <a:sysClr val="windowText" lastClr="000000"/>
                          </a:solidFill>
                        </a:rPr>
                        <a:t>%X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761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0303DF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zh-CN" altLang="en-US" sz="1800" kern="1200" dirty="0">
                        <a:solidFill>
                          <a:srgbClr val="0303D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ld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 ,%li, %lo,</a:t>
                      </a:r>
                      <a:r>
                        <a:rPr lang="en-US" altLang="zh-CN" sz="1800" baseline="0" dirty="0">
                          <a:solidFill>
                            <a:sysClr val="windowText" lastClr="000000"/>
                          </a:solidFill>
                        </a:rPr>
                        <a:t>%lx,%</a:t>
                      </a:r>
                      <a:r>
                        <a:rPr lang="en-US" altLang="zh-CN" sz="1800" baseline="0" dirty="0" err="1">
                          <a:solidFill>
                            <a:sysClr val="windowText" lastClr="000000"/>
                          </a:solidFill>
                        </a:rPr>
                        <a:t>lX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ld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  (or %li), %lo</a:t>
                      </a:r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%lx</a:t>
                      </a:r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lX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761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0303DF"/>
                          </a:solidFill>
                          <a:latin typeface="+mn-lt"/>
                          <a:ea typeface="+mn-ea"/>
                          <a:cs typeface="+mn-cs"/>
                        </a:rPr>
                        <a:t>long long</a:t>
                      </a:r>
                      <a:endParaRPr lang="zh-CN" altLang="en-US" sz="1800" kern="1200" dirty="0">
                        <a:solidFill>
                          <a:srgbClr val="0303D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lld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 ,%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lli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, 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llo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altLang="zh-CN" sz="1800" baseline="0" dirty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altLang="zh-CN" sz="1800" baseline="0" dirty="0" err="1">
                          <a:solidFill>
                            <a:sysClr val="windowText" lastClr="000000"/>
                          </a:solidFill>
                        </a:rPr>
                        <a:t>llx</a:t>
                      </a:r>
                      <a:r>
                        <a:rPr lang="en-US" altLang="zh-CN" sz="1800" baseline="0" dirty="0">
                          <a:solidFill>
                            <a:sysClr val="windowText" lastClr="000000"/>
                          </a:solidFill>
                        </a:rPr>
                        <a:t>,%</a:t>
                      </a:r>
                      <a:r>
                        <a:rPr lang="en-US" altLang="zh-CN" sz="1800" baseline="0" dirty="0" err="1">
                          <a:solidFill>
                            <a:sysClr val="windowText" lastClr="000000"/>
                          </a:solidFill>
                        </a:rPr>
                        <a:t>llX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lld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  (or 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lli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), 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llo</a:t>
                      </a:r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llx</a:t>
                      </a:r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llX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E2B1F2A-ACAA-4739-8D19-4DF6D47FB6C5}"/>
              </a:ext>
            </a:extLst>
          </p:cNvPr>
          <p:cNvSpPr txBox="1">
            <a:spLocks/>
          </p:cNvSpPr>
          <p:nvPr/>
        </p:nvSpPr>
        <p:spPr bwMode="auto">
          <a:xfrm>
            <a:off x="693812" y="4608105"/>
            <a:ext cx="8089900" cy="9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需要注意的是：</a:t>
            </a:r>
            <a:r>
              <a:rPr lang="en-US" altLang="zh-CN" b="1" dirty="0">
                <a:solidFill>
                  <a:srgbClr val="FF0000"/>
                </a:solidFill>
              </a:rPr>
              <a:t>o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zh-CN" altLang="en-US" b="1" dirty="0">
                <a:solidFill>
                  <a:srgbClr val="FF0000"/>
                </a:solidFill>
              </a:rPr>
              <a:t>格式输入的是变量的机器数</a:t>
            </a:r>
            <a:r>
              <a:rPr lang="zh-CN" altLang="en-US" b="1" dirty="0"/>
              <a:t>，键盘输入的值直接作为机器数处理。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42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5DA4E-6E80-4CA6-9899-A7968BE8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小结：各整型类型的输入、输出格式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0B4AED-FE7A-4D83-8A02-6DB1D7F8E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35063"/>
            <a:ext cx="8089900" cy="51756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</a:rPr>
              <a:t>使用的编译器版本不同，格式也有所区别</a:t>
            </a:r>
            <a:endParaRPr lang="zh-CN" altLang="en-US" sz="2800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F82A1B4-0575-41A9-9179-6D0C90129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183580"/>
              </p:ext>
            </p:extLst>
          </p:nvPr>
        </p:nvGraphicFramePr>
        <p:xfrm>
          <a:off x="888711" y="1766552"/>
          <a:ext cx="7284028" cy="23235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6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5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6600"/>
                          </a:solidFill>
                        </a:rPr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6600"/>
                          </a:solidFill>
                        </a:rPr>
                        <a:t>输入</a:t>
                      </a:r>
                      <a:r>
                        <a:rPr lang="en-US" altLang="zh-CN" sz="2000" b="1" dirty="0">
                          <a:solidFill>
                            <a:srgbClr val="006600"/>
                          </a:solidFill>
                        </a:rPr>
                        <a:t>(</a:t>
                      </a:r>
                      <a:r>
                        <a:rPr lang="en-US" altLang="zh-CN" sz="2000" b="1" dirty="0" err="1">
                          <a:solidFill>
                            <a:srgbClr val="006600"/>
                          </a:solidFill>
                        </a:rPr>
                        <a:t>scanf</a:t>
                      </a:r>
                      <a:r>
                        <a:rPr lang="en-US" altLang="zh-CN" sz="2000" b="1" dirty="0">
                          <a:solidFill>
                            <a:srgbClr val="006600"/>
                          </a:solidFill>
                        </a:rPr>
                        <a:t>())</a:t>
                      </a:r>
                      <a:endParaRPr lang="zh-CN" altLang="en-US" sz="2000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6600"/>
                          </a:solidFill>
                        </a:rPr>
                        <a:t>输出</a:t>
                      </a:r>
                      <a:r>
                        <a:rPr lang="en-US" altLang="zh-CN" sz="2000" b="1" dirty="0">
                          <a:solidFill>
                            <a:srgbClr val="006600"/>
                          </a:solidFill>
                        </a:rPr>
                        <a:t>(</a:t>
                      </a:r>
                      <a:r>
                        <a:rPr lang="en-US" altLang="zh-CN" sz="2000" b="1" dirty="0" err="1">
                          <a:solidFill>
                            <a:srgbClr val="006600"/>
                          </a:solidFill>
                        </a:rPr>
                        <a:t>printf</a:t>
                      </a:r>
                      <a:r>
                        <a:rPr lang="en-US" altLang="zh-CN" sz="2000" b="1" dirty="0">
                          <a:solidFill>
                            <a:srgbClr val="006600"/>
                          </a:solidFill>
                        </a:rPr>
                        <a:t>())</a:t>
                      </a:r>
                      <a:endParaRPr lang="zh-CN" altLang="en-US" sz="2000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0303DF"/>
                          </a:solidFill>
                          <a:latin typeface="+mn-lt"/>
                          <a:ea typeface="+mn-ea"/>
                          <a:cs typeface="+mn-cs"/>
                        </a:rPr>
                        <a:t>unsigned short </a:t>
                      </a:r>
                      <a:endParaRPr lang="zh-CN" altLang="en-US" sz="1800" kern="1200" dirty="0">
                        <a:solidFill>
                          <a:srgbClr val="0303D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%u, %o, </a:t>
                      </a:r>
                      <a:r>
                        <a:rPr lang="en-US" altLang="zh-CN" sz="1800" baseline="0" dirty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altLang="zh-CN" sz="1800" baseline="0" dirty="0" err="1">
                          <a:solidFill>
                            <a:sysClr val="windowText" lastClr="000000"/>
                          </a:solidFill>
                        </a:rPr>
                        <a:t>x,%X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%hu</a:t>
                      </a:r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%ho, %hx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761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303DF"/>
                          </a:solidFill>
                        </a:rPr>
                        <a:t>unsigned 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%u, %o, </a:t>
                      </a:r>
                      <a:r>
                        <a:rPr lang="en-US" altLang="zh-CN" sz="1800" baseline="0" dirty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altLang="zh-CN" sz="1800" baseline="0" dirty="0" err="1">
                          <a:solidFill>
                            <a:sysClr val="windowText" lastClr="000000"/>
                          </a:solidFill>
                        </a:rPr>
                        <a:t>x,%X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%u</a:t>
                      </a:r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%o, %x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761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0303DF"/>
                          </a:solidFill>
                        </a:rPr>
                        <a:t>unsigned long 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lu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, %lo,</a:t>
                      </a:r>
                      <a:r>
                        <a:rPr lang="en-US" altLang="zh-CN" sz="1800" baseline="0" dirty="0">
                          <a:solidFill>
                            <a:sysClr val="windowText" lastClr="000000"/>
                          </a:solidFill>
                        </a:rPr>
                        <a:t>%lx,%</a:t>
                      </a:r>
                      <a:r>
                        <a:rPr lang="en-US" altLang="zh-CN" sz="1800" baseline="0" dirty="0" err="1">
                          <a:solidFill>
                            <a:sysClr val="windowText" lastClr="000000"/>
                          </a:solidFill>
                        </a:rPr>
                        <a:t>lX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lu</a:t>
                      </a:r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%lo, %lx</a:t>
                      </a:r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lX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rgbClr val="0303DF"/>
                          </a:solidFill>
                        </a:rPr>
                        <a:t>unsigned </a:t>
                      </a:r>
                      <a:r>
                        <a:rPr lang="en-US" altLang="zh-CN" sz="1800" kern="1200" dirty="0">
                          <a:solidFill>
                            <a:srgbClr val="0303DF"/>
                          </a:solidFill>
                          <a:latin typeface="+mn-lt"/>
                          <a:ea typeface="+mn-ea"/>
                          <a:cs typeface="+mn-cs"/>
                        </a:rPr>
                        <a:t>long </a:t>
                      </a:r>
                      <a:r>
                        <a:rPr lang="en-US" altLang="zh-CN" sz="1800" kern="1200" dirty="0" err="1">
                          <a:solidFill>
                            <a:srgbClr val="0303DF"/>
                          </a:solidFill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zh-CN" altLang="en-US" sz="1800" kern="1200" dirty="0">
                        <a:solidFill>
                          <a:srgbClr val="0303D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llu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, 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llo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,</a:t>
                      </a:r>
                      <a:r>
                        <a:rPr lang="en-US" altLang="zh-CN" sz="1800" baseline="0" dirty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altLang="zh-CN" sz="1800" baseline="0" dirty="0" err="1">
                          <a:solidFill>
                            <a:sysClr val="windowText" lastClr="000000"/>
                          </a:solidFill>
                        </a:rPr>
                        <a:t>llx</a:t>
                      </a:r>
                      <a:r>
                        <a:rPr lang="en-US" altLang="zh-CN" sz="1800" baseline="0" dirty="0">
                          <a:solidFill>
                            <a:sysClr val="windowText" lastClr="000000"/>
                          </a:solidFill>
                        </a:rPr>
                        <a:t>,%</a:t>
                      </a:r>
                      <a:r>
                        <a:rPr lang="en-US" altLang="zh-CN" sz="1800" baseline="0" dirty="0" err="1">
                          <a:solidFill>
                            <a:sysClr val="windowText" lastClr="000000"/>
                          </a:solidFill>
                        </a:rPr>
                        <a:t>llX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llu</a:t>
                      </a:r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llo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, 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llx</a:t>
                      </a:r>
                      <a:r>
                        <a:rPr lang="zh-CN" altLang="en-US" sz="1800" dirty="0">
                          <a:solidFill>
                            <a:sysClr val="windowText" lastClr="000000"/>
                          </a:solidFill>
                        </a:rPr>
                        <a:t>，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llX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8C77B02-43F8-479D-A2B6-836A0DE71BBE}"/>
              </a:ext>
            </a:extLst>
          </p:cNvPr>
          <p:cNvSpPr txBox="1">
            <a:spLocks/>
          </p:cNvSpPr>
          <p:nvPr/>
        </p:nvSpPr>
        <p:spPr bwMode="auto">
          <a:xfrm>
            <a:off x="626700" y="4484025"/>
            <a:ext cx="8089900" cy="92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/>
              <a:t>需要注意的是：</a:t>
            </a:r>
            <a:r>
              <a:rPr lang="en-US" altLang="zh-CN" b="1" dirty="0">
                <a:solidFill>
                  <a:srgbClr val="FF0000"/>
                </a:solidFill>
              </a:rPr>
              <a:t>o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zh-CN" altLang="en-US" b="1" dirty="0">
                <a:solidFill>
                  <a:srgbClr val="FF0000"/>
                </a:solidFill>
              </a:rPr>
              <a:t>格式输入的是变量的机器数</a:t>
            </a:r>
            <a:r>
              <a:rPr lang="zh-CN" altLang="en-US" b="1" dirty="0"/>
              <a:t>，键盘输入的值直接作为机器数处理。</a:t>
            </a:r>
            <a:endParaRPr lang="en-US" altLang="zh-CN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58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小结：各整型类型的输入、输出格式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196739"/>
              </p:ext>
            </p:extLst>
          </p:nvPr>
        </p:nvGraphicFramePr>
        <p:xfrm>
          <a:off x="779318" y="1621273"/>
          <a:ext cx="7294418" cy="213099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11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8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4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5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6600"/>
                          </a:solidFill>
                        </a:rPr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6600"/>
                          </a:solidFill>
                        </a:rPr>
                        <a:t>输入</a:t>
                      </a:r>
                      <a:r>
                        <a:rPr lang="en-US" altLang="zh-CN" sz="2000" b="1" dirty="0">
                          <a:solidFill>
                            <a:srgbClr val="006600"/>
                          </a:solidFill>
                        </a:rPr>
                        <a:t>(</a:t>
                      </a:r>
                      <a:r>
                        <a:rPr lang="en-US" altLang="zh-CN" sz="2000" b="1" dirty="0" err="1">
                          <a:solidFill>
                            <a:srgbClr val="006600"/>
                          </a:solidFill>
                        </a:rPr>
                        <a:t>scanf</a:t>
                      </a:r>
                      <a:r>
                        <a:rPr lang="en-US" altLang="zh-CN" sz="2000" b="1" dirty="0">
                          <a:solidFill>
                            <a:srgbClr val="006600"/>
                          </a:solidFill>
                        </a:rPr>
                        <a:t>())</a:t>
                      </a:r>
                      <a:endParaRPr lang="zh-CN" altLang="en-US" sz="2000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rgbClr val="006600"/>
                          </a:solidFill>
                        </a:rPr>
                        <a:t>输出</a:t>
                      </a:r>
                      <a:r>
                        <a:rPr lang="en-US" altLang="zh-CN" sz="2000" b="1" dirty="0">
                          <a:solidFill>
                            <a:srgbClr val="006600"/>
                          </a:solidFill>
                        </a:rPr>
                        <a:t>(</a:t>
                      </a:r>
                      <a:r>
                        <a:rPr lang="en-US" altLang="zh-CN" sz="2000" b="1" dirty="0" err="1">
                          <a:solidFill>
                            <a:srgbClr val="006600"/>
                          </a:solidFill>
                        </a:rPr>
                        <a:t>printf</a:t>
                      </a:r>
                      <a:r>
                        <a:rPr lang="en-US" altLang="zh-CN" sz="2000" b="1" dirty="0">
                          <a:solidFill>
                            <a:srgbClr val="006600"/>
                          </a:solidFill>
                        </a:rPr>
                        <a:t>())</a:t>
                      </a:r>
                      <a:endParaRPr lang="zh-CN" altLang="en-US" sz="2000" b="1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0303DF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zh-CN" altLang="en-US" sz="1800" kern="1200" dirty="0">
                        <a:solidFill>
                          <a:srgbClr val="0303D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%f</a:t>
                      </a:r>
                      <a:r>
                        <a:rPr lang="zh-CN" altLang="en-US" sz="18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800" baseline="0" dirty="0">
                          <a:solidFill>
                            <a:sysClr val="windowText" lastClr="000000"/>
                          </a:solidFill>
                        </a:rPr>
                        <a:t>,%e,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 %g, </a:t>
                      </a:r>
                      <a:r>
                        <a:rPr lang="en-US" altLang="zh-CN" sz="1800" baseline="0" dirty="0">
                          <a:solidFill>
                            <a:sysClr val="windowText" lastClr="000000"/>
                          </a:solidFill>
                        </a:rPr>
                        <a:t>%G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%f</a:t>
                      </a:r>
                      <a:r>
                        <a:rPr lang="zh-CN" altLang="en-US" sz="18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800" baseline="0" dirty="0">
                          <a:solidFill>
                            <a:sysClr val="windowText" lastClr="000000"/>
                          </a:solidFill>
                        </a:rPr>
                        <a:t>,%e,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 %g, </a:t>
                      </a:r>
                      <a:r>
                        <a:rPr lang="en-US" altLang="zh-CN" sz="1800" baseline="0" dirty="0">
                          <a:solidFill>
                            <a:sysClr val="windowText" lastClr="000000"/>
                          </a:solidFill>
                        </a:rPr>
                        <a:t>%G,</a:t>
                      </a:r>
                      <a:r>
                        <a:rPr lang="zh-CN" altLang="en-US" sz="18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800" baseline="0" dirty="0">
                          <a:solidFill>
                            <a:sysClr val="windowText" lastClr="000000"/>
                          </a:solidFill>
                        </a:rPr>
                        <a:t>%a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65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rgbClr val="0303DF"/>
                          </a:solidFill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r>
                        <a:rPr lang="en-US" altLang="zh-CN" sz="1800" kern="1200" baseline="0" dirty="0">
                          <a:solidFill>
                            <a:srgbClr val="0303DF"/>
                          </a:solidFill>
                          <a:latin typeface="+mn-lt"/>
                          <a:ea typeface="+mn-ea"/>
                          <a:cs typeface="+mn-cs"/>
                        </a:rPr>
                        <a:t> float</a:t>
                      </a:r>
                      <a:endParaRPr lang="zh-CN" altLang="en-US" sz="1800" kern="1200" dirty="0">
                        <a:solidFill>
                          <a:srgbClr val="0303D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%lf</a:t>
                      </a:r>
                      <a:r>
                        <a:rPr lang="zh-CN" altLang="en-US" sz="18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800" baseline="0" dirty="0">
                          <a:solidFill>
                            <a:sysClr val="windowText" lastClr="000000"/>
                          </a:solidFill>
                        </a:rPr>
                        <a:t>,%le,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 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lg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en-US" altLang="zh-CN" sz="1800" baseline="0" dirty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altLang="zh-CN" sz="1800" baseline="0" dirty="0" err="1">
                          <a:solidFill>
                            <a:sysClr val="windowText" lastClr="000000"/>
                          </a:solidFill>
                        </a:rPr>
                        <a:t>lG</a:t>
                      </a:r>
                      <a:endParaRPr lang="zh-CN" altLang="en-US" sz="18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altLang="zh-CN" sz="1800" dirty="0" err="1">
                          <a:solidFill>
                            <a:sysClr val="windowText" lastClr="000000"/>
                          </a:solidFill>
                        </a:rPr>
                        <a:t>lf</a:t>
                      </a:r>
                      <a:r>
                        <a:rPr lang="zh-CN" altLang="en-US" sz="1800" baseline="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800" baseline="0" dirty="0">
                          <a:solidFill>
                            <a:sysClr val="windowText" lastClr="000000"/>
                          </a:solidFill>
                        </a:rPr>
                        <a:t>,%le,</a:t>
                      </a:r>
                      <a:r>
                        <a:rPr lang="en-US" altLang="zh-CN" sz="1800" dirty="0">
                          <a:solidFill>
                            <a:sysClr val="windowText" lastClr="000000"/>
                          </a:solidFill>
                        </a:rPr>
                        <a:t> %lg, </a:t>
                      </a:r>
                      <a:r>
                        <a:rPr lang="en-US" altLang="zh-CN" sz="1800" baseline="0" dirty="0">
                          <a:solidFill>
                            <a:sysClr val="windowText" lastClr="000000"/>
                          </a:solidFill>
                        </a:rPr>
                        <a:t>%</a:t>
                      </a:r>
                      <a:r>
                        <a:rPr lang="en-US" altLang="zh-CN" sz="1800" baseline="0" dirty="0" err="1">
                          <a:solidFill>
                            <a:sysClr val="windowText" lastClr="000000"/>
                          </a:solidFill>
                        </a:rPr>
                        <a:t>lG</a:t>
                      </a:r>
                      <a:r>
                        <a:rPr lang="en-US" altLang="zh-CN" sz="1800" baseline="0" dirty="0">
                          <a:solidFill>
                            <a:sysClr val="windowText" lastClr="000000"/>
                          </a:solidFill>
                        </a:rPr>
                        <a:t>, %a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7030A0"/>
                          </a:solidFill>
                        </a:rPr>
                        <a:t>或：</a:t>
                      </a:r>
                      <a:r>
                        <a:rPr lang="en-US" altLang="zh-CN" sz="1800" b="1" dirty="0">
                          <a:solidFill>
                            <a:srgbClr val="7030A0"/>
                          </a:solidFill>
                        </a:rPr>
                        <a:t>%f</a:t>
                      </a:r>
                      <a:r>
                        <a:rPr lang="zh-CN" altLang="en-US" sz="1800" b="1" baseline="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US" altLang="zh-CN" sz="1800" b="1" baseline="0" dirty="0">
                          <a:solidFill>
                            <a:srgbClr val="7030A0"/>
                          </a:solidFill>
                        </a:rPr>
                        <a:t>,%e,</a:t>
                      </a:r>
                      <a:r>
                        <a:rPr lang="en-US" altLang="zh-CN" sz="1800" b="1" dirty="0">
                          <a:solidFill>
                            <a:srgbClr val="7030A0"/>
                          </a:solidFill>
                        </a:rPr>
                        <a:t> %g, </a:t>
                      </a:r>
                      <a:r>
                        <a:rPr lang="en-US" altLang="zh-CN" sz="1800" b="1" baseline="0" dirty="0">
                          <a:solidFill>
                            <a:srgbClr val="7030A0"/>
                          </a:solidFill>
                        </a:rPr>
                        <a:t>%</a:t>
                      </a:r>
                      <a:r>
                        <a:rPr lang="en-US" altLang="zh-CN" sz="1800" b="1" baseline="0" dirty="0" err="1">
                          <a:solidFill>
                            <a:srgbClr val="7030A0"/>
                          </a:solidFill>
                        </a:rPr>
                        <a:t>G,%a</a:t>
                      </a:r>
                      <a:endParaRPr lang="en-US" altLang="zh-CN" sz="1800" b="1" baseline="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3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rgbClr val="0303DF"/>
                          </a:solidFill>
                          <a:latin typeface="+mn-lt"/>
                          <a:ea typeface="+mn-ea"/>
                          <a:cs typeface="+mn-cs"/>
                        </a:rPr>
                        <a:t>long double</a:t>
                      </a:r>
                      <a:r>
                        <a:rPr lang="en-US" altLang="zh-CN" sz="1800" kern="1200" baseline="0" dirty="0">
                          <a:solidFill>
                            <a:srgbClr val="0303DF"/>
                          </a:solidFill>
                          <a:latin typeface="+mn-lt"/>
                          <a:ea typeface="+mn-ea"/>
                          <a:cs typeface="+mn-cs"/>
                        </a:rPr>
                        <a:t> float</a:t>
                      </a:r>
                      <a:endParaRPr lang="zh-CN" altLang="en-US" sz="1800" kern="1200" dirty="0">
                        <a:solidFill>
                          <a:srgbClr val="0303D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据说存在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bug</a:t>
                      </a:r>
                      <a:r>
                        <a:rPr lang="zh-CN" altLang="en-US" dirty="0">
                          <a:solidFill>
                            <a:srgbClr val="C00000"/>
                          </a:solidFill>
                        </a:rPr>
                        <a:t>，几个格式都不能用；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85775" y="1135063"/>
            <a:ext cx="8089900" cy="45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</a:rPr>
              <a:t>使用的编译器版本不同，格式也有所区别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80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扩展提高：输入输出重定向（自学）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若主函数中有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  <a:r>
              <a:rPr lang="zh-CN" altLang="en-US" sz="2000" dirty="0"/>
              <a:t>及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()</a:t>
            </a:r>
            <a:r>
              <a:rPr lang="zh-CN" altLang="en-US" sz="2000" dirty="0"/>
              <a:t>等标准输入输出语句，则</a:t>
            </a:r>
            <a:endParaRPr lang="en-US" altLang="zh-CN" sz="2000" dirty="0"/>
          </a:p>
          <a:p>
            <a:pPr marL="971550" lvl="1"/>
            <a:r>
              <a:rPr lang="en-US" altLang="zh-CN" sz="1800" dirty="0" err="1"/>
              <a:t>scanf</a:t>
            </a:r>
            <a:r>
              <a:rPr lang="en-US" altLang="zh-CN" sz="1800" dirty="0"/>
              <a:t>()</a:t>
            </a:r>
            <a:r>
              <a:rPr lang="zh-CN" altLang="en-US" sz="1800" dirty="0"/>
              <a:t>接收从标准输入设备键盘输入的数据；（</a:t>
            </a:r>
            <a:r>
              <a:rPr lang="en-US" altLang="zh-CN" sz="1800" dirty="0" err="1"/>
              <a:t>stdin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971550" lvl="1"/>
            <a:r>
              <a:rPr lang="en-US" altLang="zh-CN" sz="1800" dirty="0" err="1"/>
              <a:t>printf</a:t>
            </a:r>
            <a:r>
              <a:rPr lang="en-US" altLang="zh-CN" sz="1800" dirty="0"/>
              <a:t>()</a:t>
            </a:r>
            <a:r>
              <a:rPr lang="zh-CN" altLang="en-US" sz="1800" dirty="0"/>
              <a:t>将数据输出到标准输出设备屏幕中；（</a:t>
            </a:r>
            <a:r>
              <a:rPr lang="en-US" altLang="zh-CN" sz="1800" dirty="0" err="1"/>
              <a:t>stdout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可以先将要输入的数据按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  <a:r>
              <a:rPr lang="zh-CN" altLang="en-US" sz="2000" dirty="0"/>
              <a:t>要求的格式保存到一个文件中，然后采用输入重定向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当执行到语句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()</a:t>
            </a:r>
            <a:r>
              <a:rPr lang="zh-CN" altLang="en-US" sz="1800" dirty="0"/>
              <a:t>时，程序会从文件中获取输入数据，避免每次都要从键盘输入；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类似地，可以采用输出重定向，将输出到屏幕的数据输出到一个文件中，以备查看分析运行结果；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DCD"/>
                </a:solidFill>
              </a:rPr>
              <a:t>此为将标准输入输出设备</a:t>
            </a:r>
            <a:r>
              <a:rPr lang="zh-CN" altLang="en-US" sz="2000" dirty="0">
                <a:solidFill>
                  <a:srgbClr val="C00000"/>
                </a:solidFill>
              </a:rPr>
              <a:t>重定向</a:t>
            </a:r>
            <a:r>
              <a:rPr lang="zh-CN" altLang="en-US" sz="2000" dirty="0">
                <a:solidFill>
                  <a:srgbClr val="030DCD"/>
                </a:solidFill>
              </a:rPr>
              <a:t>到其它的文件中；</a:t>
            </a:r>
            <a:endParaRPr lang="en-US" altLang="zh-CN" sz="2000" dirty="0">
              <a:solidFill>
                <a:srgbClr val="030DCD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2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输入输出重定向（自学）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 err="1"/>
              <a:t>dev</a:t>
            </a:r>
            <a:r>
              <a:rPr lang="zh-CN" altLang="en-US" dirty="0"/>
              <a:t>中创建一个工程，如命名为</a:t>
            </a:r>
            <a:r>
              <a:rPr lang="en-US" altLang="zh-CN" dirty="0" err="1"/>
              <a:t>add.dev</a:t>
            </a:r>
            <a:r>
              <a:rPr lang="zh-CN" altLang="en-US" dirty="0"/>
              <a:t>，则编译后会生成</a:t>
            </a:r>
            <a:r>
              <a:rPr lang="en-US" altLang="zh-CN" dirty="0"/>
              <a:t>Windows</a:t>
            </a:r>
            <a:r>
              <a:rPr lang="zh-CN" altLang="en-US" dirty="0"/>
              <a:t>可执行程序</a:t>
            </a:r>
            <a:r>
              <a:rPr lang="en-US" altLang="zh-CN" dirty="0"/>
              <a:t>add.exe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主函数</a:t>
            </a:r>
            <a:endParaRPr lang="en-US" altLang="zh-CN" dirty="0"/>
          </a:p>
          <a:p>
            <a:pPr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</a:p>
          <a:p>
            <a:pPr lvl="1" indent="0">
              <a:buNone/>
            </a:pPr>
            <a:r>
              <a:rPr lang="en-US" altLang="zh-CN" dirty="0"/>
              <a:t>{</a:t>
            </a:r>
          </a:p>
          <a:p>
            <a:pPr lvl="1" indent="0">
              <a:buNone/>
            </a:pPr>
            <a:r>
              <a:rPr lang="pt-BR" altLang="zh-CN" dirty="0"/>
              <a:t>     int a,b;</a:t>
            </a:r>
          </a:p>
          <a:p>
            <a:pPr lvl="1" indent="0">
              <a:buNone/>
            </a:pPr>
            <a:r>
              <a:rPr lang="pt-BR" altLang="zh-CN" dirty="0"/>
              <a:t>	    printf("enter a,b:\n");</a:t>
            </a:r>
          </a:p>
          <a:p>
            <a:pPr lvl="1" indent="0">
              <a:buNone/>
            </a:pPr>
            <a:r>
              <a:rPr lang="pt-BR" altLang="zh-CN" dirty="0"/>
              <a:t>	    scanf("%d%d",&amp;a,&amp;b);</a:t>
            </a:r>
          </a:p>
          <a:p>
            <a:pPr lvl="1" indent="0">
              <a:buNone/>
            </a:pPr>
            <a:r>
              <a:rPr lang="pt-BR" altLang="zh-CN" dirty="0"/>
              <a:t>	    printf("%d+%d=%d\n",a,b,a+b);</a:t>
            </a:r>
          </a:p>
          <a:p>
            <a:pPr lvl="1" indent="0">
              <a:buNone/>
            </a:pPr>
            <a:r>
              <a:rPr lang="pt-BR" altLang="zh-CN" dirty="0"/>
              <a:t>	    return 0;</a:t>
            </a:r>
          </a:p>
          <a:p>
            <a:pPr lvl="1" indent="0">
              <a:buNone/>
            </a:pPr>
            <a:r>
              <a:rPr lang="en-US" altLang="zh-CN" dirty="0"/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41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输入</a:t>
            </a:r>
            <a:r>
              <a:rPr lang="en-US" altLang="zh-CN" sz="2400" dirty="0"/>
              <a:t>/</a:t>
            </a:r>
            <a:r>
              <a:rPr lang="zh-CN" altLang="en-US" sz="2400" dirty="0"/>
              <a:t>输出字符</a:t>
            </a:r>
            <a:r>
              <a:rPr lang="en-US" altLang="zh-CN" sz="2400" dirty="0"/>
              <a:t>:</a:t>
            </a:r>
            <a:r>
              <a:rPr lang="da-DK" altLang="zh-CN" sz="2400" dirty="0">
                <a:solidFill>
                  <a:srgbClr val="C00000"/>
                </a:solidFill>
              </a:rPr>
              <a:t> getch</a:t>
            </a:r>
            <a:r>
              <a:rPr lang="da-DK" altLang="zh-CN" sz="2400">
                <a:solidFill>
                  <a:srgbClr val="C00000"/>
                </a:solidFill>
              </a:rPr>
              <a:t>()</a:t>
            </a:r>
            <a:r>
              <a:rPr lang="en-US" altLang="zh-CN" sz="2400">
                <a:solidFill>
                  <a:srgbClr val="C00000"/>
                </a:solidFill>
              </a:rPr>
              <a:t>--</a:t>
            </a:r>
            <a:r>
              <a:rPr lang="zh-CN" altLang="en-US" sz="2400">
                <a:solidFill>
                  <a:srgbClr val="030DCD"/>
                </a:solidFill>
              </a:rPr>
              <a:t>不需回车结束输入，且不回显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967795"/>
            <a:ext cx="8089900" cy="5345112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#include &lt;</a:t>
            </a:r>
            <a:r>
              <a:rPr lang="en-US" altLang="zh-CN" sz="1800" dirty="0" err="1">
                <a:solidFill>
                  <a:srgbClr val="080808"/>
                </a:solidFill>
              </a:rPr>
              <a:t>stdio.h</a:t>
            </a:r>
            <a:r>
              <a:rPr lang="en-US" altLang="zh-CN" sz="1800" dirty="0">
                <a:solidFill>
                  <a:srgbClr val="080808"/>
                </a:solidFill>
              </a:rPr>
              <a:t>&gt;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#include &lt; </a:t>
            </a:r>
            <a:r>
              <a:rPr lang="en-US" altLang="zh-CN" sz="1800" dirty="0">
                <a:solidFill>
                  <a:srgbClr val="7030A0"/>
                </a:solidFill>
              </a:rPr>
              <a:t>conio.h</a:t>
            </a:r>
            <a:r>
              <a:rPr lang="en-US" altLang="zh-CN" sz="1800" dirty="0">
                <a:solidFill>
                  <a:srgbClr val="080808"/>
                </a:solidFill>
              </a:rPr>
              <a:t> &gt;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 err="1">
                <a:solidFill>
                  <a:srgbClr val="080808"/>
                </a:solidFill>
              </a:rPr>
              <a:t>int</a:t>
            </a:r>
            <a:r>
              <a:rPr lang="en-US" altLang="zh-CN" sz="1800" dirty="0">
                <a:solidFill>
                  <a:srgbClr val="080808"/>
                </a:solidFill>
              </a:rPr>
              <a:t> main()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{</a:t>
            </a:r>
            <a:endParaRPr lang="da-DK" altLang="zh-CN" sz="1800" dirty="0">
              <a:solidFill>
                <a:srgbClr val="080808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da-DK" altLang="zh-CN" sz="1800" dirty="0">
                <a:solidFill>
                  <a:srgbClr val="080808"/>
                </a:solidFill>
              </a:rPr>
              <a:t>     int ret;</a:t>
            </a:r>
          </a:p>
          <a:p>
            <a:pPr>
              <a:spcBef>
                <a:spcPts val="600"/>
              </a:spcBef>
              <a:buNone/>
            </a:pPr>
            <a:r>
              <a:rPr lang="da-DK" altLang="zh-CN" sz="1800" dirty="0">
                <a:solidFill>
                  <a:srgbClr val="080808"/>
                </a:solidFill>
              </a:rPr>
              <a:t>     char c;</a:t>
            </a:r>
          </a:p>
          <a:p>
            <a:pPr>
              <a:spcBef>
                <a:spcPts val="600"/>
              </a:spcBef>
              <a:buNone/>
            </a:pPr>
            <a:r>
              <a:rPr lang="da-DK" altLang="zh-CN" sz="1800" dirty="0">
                <a:solidFill>
                  <a:srgbClr val="080808"/>
                </a:solidFill>
              </a:rPr>
              <a:t>     </a:t>
            </a:r>
            <a:r>
              <a:rPr lang="da-DK" altLang="zh-CN" sz="1800" b="1" dirty="0">
                <a:solidFill>
                  <a:srgbClr val="C00000"/>
                </a:solidFill>
              </a:rPr>
              <a:t>c=getch();   //</a:t>
            </a:r>
            <a:r>
              <a:rPr lang="zh-CN" altLang="en-US" sz="1800" dirty="0">
                <a:solidFill>
                  <a:srgbClr val="7030A0"/>
                </a:solidFill>
              </a:rPr>
              <a:t>不需回车结束输入</a:t>
            </a:r>
            <a:r>
              <a:rPr lang="zh-CN" altLang="en-US" sz="1800" dirty="0">
                <a:solidFill>
                  <a:srgbClr val="030DCD"/>
                </a:solidFill>
              </a:rPr>
              <a:t>，且不回显输入的字符</a:t>
            </a:r>
            <a:endParaRPr lang="da-DK" altLang="zh-CN" sz="1800" b="1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da-DK" altLang="zh-CN" sz="1800" dirty="0">
                <a:solidFill>
                  <a:srgbClr val="C00000"/>
                </a:solidFill>
              </a:rPr>
              <a:t>     </a:t>
            </a:r>
            <a:r>
              <a:rPr lang="en-US" altLang="zh-CN" sz="1800" dirty="0">
                <a:solidFill>
                  <a:srgbClr val="006600"/>
                </a:solidFill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</a:rPr>
              <a:t>接收键盘终端输入的一个字符，保存到</a:t>
            </a:r>
            <a:r>
              <a:rPr lang="en-US" altLang="zh-CN" sz="1800" dirty="0">
                <a:solidFill>
                  <a:srgbClr val="006600"/>
                </a:solidFill>
              </a:rPr>
              <a:t>c</a:t>
            </a:r>
            <a:r>
              <a:rPr lang="zh-CN" altLang="en-US" sz="1800" dirty="0">
                <a:solidFill>
                  <a:srgbClr val="006600"/>
                </a:solidFill>
              </a:rPr>
              <a:t>中，</a:t>
            </a:r>
            <a:r>
              <a:rPr lang="zh-CN" altLang="en-US" sz="1800" b="1" dirty="0">
                <a:solidFill>
                  <a:srgbClr val="FF0000"/>
                </a:solidFill>
              </a:rPr>
              <a:t>不需要回车结束输入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 //</a:t>
            </a:r>
            <a:r>
              <a:rPr lang="zh-CN" altLang="en-US" sz="1800" dirty="0">
                <a:solidFill>
                  <a:srgbClr val="006600"/>
                </a:solidFill>
              </a:rPr>
              <a:t>输入字符后立即继续执行     </a:t>
            </a:r>
            <a:r>
              <a:rPr lang="en-US" altLang="zh-CN" sz="1800" dirty="0">
                <a:solidFill>
                  <a:srgbClr val="0000CC"/>
                </a:solidFill>
              </a:rPr>
              <a:t>//</a:t>
            </a:r>
            <a:r>
              <a:rPr lang="zh-CN" altLang="en-US" sz="1800" dirty="0">
                <a:solidFill>
                  <a:srgbClr val="0000CC"/>
                </a:solidFill>
              </a:rPr>
              <a:t>可用于</a:t>
            </a:r>
            <a:r>
              <a:rPr lang="en-US" altLang="zh-CN" sz="1800" dirty="0">
                <a:solidFill>
                  <a:srgbClr val="0000CC"/>
                </a:solidFill>
              </a:rPr>
              <a:t>”Press any key to continue….”</a:t>
            </a:r>
            <a:endParaRPr lang="da-DK" altLang="zh-CN" sz="1800" dirty="0">
              <a:solidFill>
                <a:srgbClr val="0000CC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</a:t>
            </a:r>
            <a:r>
              <a:rPr lang="da-DK" altLang="zh-CN" sz="1800" dirty="0">
                <a:solidFill>
                  <a:srgbClr val="C00000"/>
                </a:solidFill>
              </a:rPr>
              <a:t>ret=putchar(c);   </a:t>
            </a:r>
            <a:r>
              <a:rPr lang="da-DK" altLang="zh-CN" sz="1800" dirty="0">
                <a:solidFill>
                  <a:srgbClr val="080808"/>
                </a:solidFill>
              </a:rPr>
              <a:t>//</a:t>
            </a:r>
            <a:r>
              <a:rPr lang="da-DK" altLang="zh-CN" sz="1800" dirty="0">
                <a:solidFill>
                  <a:srgbClr val="C00000"/>
                </a:solidFill>
              </a:rPr>
              <a:t> </a:t>
            </a:r>
            <a:r>
              <a:rPr lang="da-DK" altLang="zh-CN" sz="1800" dirty="0">
                <a:solidFill>
                  <a:srgbClr val="030DCD"/>
                </a:solidFill>
              </a:rPr>
              <a:t>putchar(c); </a:t>
            </a:r>
          </a:p>
          <a:p>
            <a:pPr>
              <a:spcBef>
                <a:spcPts val="600"/>
              </a:spcBef>
              <a:buNone/>
            </a:pPr>
            <a:r>
              <a:rPr lang="da-DK" altLang="zh-CN" sz="1800" dirty="0">
                <a:solidFill>
                  <a:srgbClr val="080808"/>
                </a:solidFill>
              </a:rPr>
              <a:t>    </a:t>
            </a:r>
            <a:r>
              <a:rPr lang="da-DK" altLang="zh-CN" sz="1800" dirty="0">
                <a:solidFill>
                  <a:srgbClr val="006600"/>
                </a:solidFill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</a:rPr>
              <a:t>输出字符</a:t>
            </a:r>
            <a:r>
              <a:rPr lang="en-US" altLang="zh-CN" sz="1800" dirty="0">
                <a:solidFill>
                  <a:srgbClr val="006600"/>
                </a:solidFill>
              </a:rPr>
              <a:t>c</a:t>
            </a:r>
            <a:r>
              <a:rPr lang="zh-CN" altLang="en-US" sz="1800" dirty="0">
                <a:solidFill>
                  <a:srgbClr val="006600"/>
                </a:solidFill>
              </a:rPr>
              <a:t>到屏幕上，返回</a:t>
            </a:r>
            <a:r>
              <a:rPr lang="en-US" altLang="zh-CN" sz="1800" dirty="0">
                <a:solidFill>
                  <a:srgbClr val="006600"/>
                </a:solidFill>
              </a:rPr>
              <a:t>c</a:t>
            </a:r>
            <a:r>
              <a:rPr lang="zh-CN" altLang="en-US" sz="1800" dirty="0">
                <a:solidFill>
                  <a:srgbClr val="006600"/>
                </a:solidFill>
              </a:rPr>
              <a:t>的</a:t>
            </a:r>
            <a:r>
              <a:rPr lang="en-US" altLang="zh-CN" sz="1800" dirty="0">
                <a:solidFill>
                  <a:srgbClr val="006600"/>
                </a:solidFill>
              </a:rPr>
              <a:t>ASCII</a:t>
            </a:r>
            <a:endParaRPr lang="da-DK" altLang="zh-CN" sz="1800" dirty="0">
              <a:solidFill>
                <a:srgbClr val="006600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da-DK" altLang="zh-CN" sz="1800" dirty="0">
                <a:solidFill>
                  <a:srgbClr val="080808"/>
                </a:solidFill>
              </a:rPr>
              <a:t>     printf(“\nret=%d\n”,ret);</a:t>
            </a:r>
            <a:r>
              <a:rPr lang="en-US" altLang="zh-CN" sz="1800" dirty="0">
                <a:solidFill>
                  <a:srgbClr val="080808"/>
                </a:solidFill>
              </a:rPr>
              <a:t>   </a:t>
            </a:r>
            <a:r>
              <a:rPr lang="en-US" altLang="zh-CN" sz="1800" dirty="0">
                <a:solidFill>
                  <a:srgbClr val="006600"/>
                </a:solidFill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</a:rPr>
              <a:t>屏幕输出</a:t>
            </a:r>
            <a:r>
              <a:rPr lang="en-US" altLang="zh-CN" sz="1800" dirty="0">
                <a:solidFill>
                  <a:srgbClr val="006600"/>
                </a:solidFill>
              </a:rPr>
              <a:t>c</a:t>
            </a:r>
            <a:r>
              <a:rPr lang="zh-CN" altLang="en-US" sz="1800" dirty="0">
                <a:solidFill>
                  <a:srgbClr val="006600"/>
                </a:solidFill>
              </a:rPr>
              <a:t>的</a:t>
            </a:r>
            <a:r>
              <a:rPr lang="en-US" altLang="zh-CN" sz="1800" dirty="0">
                <a:solidFill>
                  <a:srgbClr val="006600"/>
                </a:solidFill>
              </a:rPr>
              <a:t>ASCII</a:t>
            </a:r>
          </a:p>
          <a:p>
            <a:pPr>
              <a:spcBef>
                <a:spcPts val="600"/>
              </a:spcBef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</a:t>
            </a:r>
            <a:endParaRPr lang="zh-CN" altLang="en-US" sz="1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57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输入输出重定向 </a:t>
            </a:r>
            <a:r>
              <a:rPr lang="en-US" altLang="zh-CN" dirty="0"/>
              <a:t>&lt;, &gt;, &gt;&gt;</a:t>
            </a:r>
            <a:r>
              <a:rPr lang="zh-CN" altLang="en-US" dirty="0"/>
              <a:t> （自学）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建立一个文本文件，如</a:t>
            </a:r>
            <a:r>
              <a:rPr lang="en-US" altLang="zh-CN" dirty="0"/>
              <a:t>in.txt</a:t>
            </a:r>
            <a:r>
              <a:rPr lang="zh-CN" altLang="en-US" dirty="0"/>
              <a:t>，内容为：</a:t>
            </a:r>
            <a:r>
              <a:rPr lang="en-US" altLang="zh-CN" dirty="0"/>
              <a:t>4 5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在命令窗口键入命令</a:t>
            </a:r>
            <a:endParaRPr lang="en-US" altLang="zh-CN" dirty="0"/>
          </a:p>
          <a:p>
            <a:pPr marL="971550" lvl="1"/>
            <a:r>
              <a:rPr lang="en-US" altLang="zh-CN" dirty="0">
                <a:solidFill>
                  <a:srgbClr val="C00000"/>
                </a:solidFill>
              </a:rPr>
              <a:t>add &lt;in.txt</a:t>
            </a:r>
          </a:p>
          <a:p>
            <a:pPr marL="1200150" lvl="2"/>
            <a:r>
              <a:rPr lang="zh-CN" altLang="en-US" sz="1800" dirty="0"/>
              <a:t>执行到语句</a:t>
            </a:r>
            <a:r>
              <a:rPr lang="pt-BR" altLang="zh-CN" sz="1800" dirty="0"/>
              <a:t>scanf(“%d%d”,&amp;a,&amp;b)</a:t>
            </a:r>
            <a:r>
              <a:rPr lang="zh-CN" altLang="en-US" sz="1800" dirty="0"/>
              <a:t>时，会从文件</a:t>
            </a:r>
            <a:r>
              <a:rPr lang="en-US" altLang="zh-CN" sz="1800" dirty="0"/>
              <a:t>in.txt</a:t>
            </a:r>
            <a:r>
              <a:rPr lang="zh-CN" altLang="en-US" sz="1800" dirty="0"/>
              <a:t>中读取数据，而不再从键盘中读取；</a:t>
            </a:r>
            <a:endParaRPr lang="en-US" altLang="zh-CN" sz="1800" dirty="0"/>
          </a:p>
          <a:p>
            <a:pPr marL="971550" lvl="1"/>
            <a:r>
              <a:rPr lang="en-US" altLang="zh-CN" dirty="0">
                <a:solidFill>
                  <a:srgbClr val="C00000"/>
                </a:solidFill>
              </a:rPr>
              <a:t>add &gt;out.txt</a:t>
            </a:r>
          </a:p>
          <a:p>
            <a:pPr marL="1200150" lvl="2"/>
            <a:r>
              <a:rPr lang="zh-CN" altLang="en-US" sz="1800" dirty="0"/>
              <a:t>系统会自动创建文件</a:t>
            </a:r>
            <a:r>
              <a:rPr lang="en-US" altLang="zh-CN" sz="1800" dirty="0"/>
              <a:t>out.txt</a:t>
            </a:r>
            <a:r>
              <a:rPr lang="zh-CN" altLang="en-US" sz="1800" dirty="0"/>
              <a:t>，并将所有的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()</a:t>
            </a:r>
            <a:r>
              <a:rPr lang="zh-CN" altLang="en-US" sz="1800" dirty="0"/>
              <a:t>语句的输出写入到该文件中，屏幕不再显示任何结果；</a:t>
            </a:r>
            <a:endParaRPr lang="en-US" altLang="zh-CN" sz="1800" dirty="0"/>
          </a:p>
          <a:p>
            <a:pPr marL="1200150" lvl="2"/>
            <a:r>
              <a:rPr lang="zh-CN" altLang="en-US" sz="1800" dirty="0">
                <a:solidFill>
                  <a:srgbClr val="030DCD"/>
                </a:solidFill>
              </a:rPr>
              <a:t>若文件</a:t>
            </a:r>
            <a:r>
              <a:rPr lang="en-US" altLang="zh-CN" sz="1800" dirty="0">
                <a:solidFill>
                  <a:srgbClr val="030DCD"/>
                </a:solidFill>
              </a:rPr>
              <a:t>out.txt</a:t>
            </a:r>
            <a:r>
              <a:rPr lang="zh-CN" altLang="en-US" sz="1800" dirty="0">
                <a:solidFill>
                  <a:srgbClr val="030DCD"/>
                </a:solidFill>
              </a:rPr>
              <a:t>已经存在，则本次输出会覆盖原来的内容；</a:t>
            </a:r>
            <a:endParaRPr lang="en-US" altLang="zh-CN" sz="1800" dirty="0">
              <a:solidFill>
                <a:srgbClr val="030DCD"/>
              </a:solidFill>
            </a:endParaRPr>
          </a:p>
          <a:p>
            <a:pPr marL="971550" lvl="1"/>
            <a:r>
              <a:rPr lang="en-US" altLang="zh-CN" dirty="0">
                <a:solidFill>
                  <a:srgbClr val="C00000"/>
                </a:solidFill>
              </a:rPr>
              <a:t>add &gt;&gt;out.txt</a:t>
            </a:r>
          </a:p>
          <a:p>
            <a:pPr marL="1200150" lvl="2"/>
            <a:r>
              <a:rPr lang="zh-CN" altLang="en-US" sz="1800" dirty="0"/>
              <a:t>若文件</a:t>
            </a:r>
            <a:r>
              <a:rPr lang="en-US" altLang="zh-CN" sz="1800" dirty="0"/>
              <a:t>out.txt </a:t>
            </a:r>
            <a:r>
              <a:rPr lang="zh-CN" altLang="en-US" sz="1800" dirty="0"/>
              <a:t>不存在，则创建该文件，并将标准输出的数据写入到该文件中；</a:t>
            </a:r>
            <a:endParaRPr lang="en-US" altLang="zh-CN" sz="1800" dirty="0"/>
          </a:p>
          <a:p>
            <a:pPr marL="1200150" lvl="2"/>
            <a:r>
              <a:rPr lang="zh-CN" altLang="en-US" sz="1800" dirty="0"/>
              <a:t>若文件</a:t>
            </a:r>
            <a:r>
              <a:rPr lang="en-US" altLang="zh-CN" sz="1800" dirty="0"/>
              <a:t>out.txt</a:t>
            </a:r>
            <a:r>
              <a:rPr lang="zh-CN" altLang="en-US" sz="1800" dirty="0"/>
              <a:t>已经存在，则将输出数据从文件尾追加到该文件中；</a:t>
            </a:r>
            <a:endParaRPr lang="en-US" altLang="zh-CN" sz="1800" dirty="0"/>
          </a:p>
          <a:p>
            <a:pPr marL="971550" lvl="1"/>
            <a:r>
              <a:rPr lang="en-US" altLang="zh-CN" dirty="0">
                <a:solidFill>
                  <a:srgbClr val="C00000"/>
                </a:solidFill>
              </a:rPr>
              <a:t>add &lt;in.txt&gt;out.txt</a:t>
            </a:r>
            <a:r>
              <a:rPr lang="zh-CN" altLang="en-US" dirty="0">
                <a:solidFill>
                  <a:srgbClr val="C00000"/>
                </a:solidFill>
              </a:rPr>
              <a:t>，或</a:t>
            </a:r>
            <a:r>
              <a:rPr lang="en-US" altLang="zh-CN" dirty="0">
                <a:solidFill>
                  <a:srgbClr val="C00000"/>
                </a:solidFill>
              </a:rPr>
              <a:t>add &gt;out.txt&lt;in.txt</a:t>
            </a:r>
          </a:p>
          <a:p>
            <a:pPr marL="1200150" lvl="2"/>
            <a:r>
              <a:rPr lang="zh-CN" altLang="en-US" sz="1800" dirty="0"/>
              <a:t>从文件中</a:t>
            </a:r>
            <a:r>
              <a:rPr lang="en-US" altLang="zh-CN" sz="1800" dirty="0"/>
              <a:t>in.txt</a:t>
            </a:r>
            <a:r>
              <a:rPr lang="zh-CN" altLang="en-US" sz="1800" dirty="0"/>
              <a:t>中读取数据，输出到文件</a:t>
            </a:r>
            <a:r>
              <a:rPr lang="en-US" altLang="zh-CN" sz="1800" dirty="0"/>
              <a:t>out.txt</a:t>
            </a:r>
            <a:r>
              <a:rPr lang="zh-CN" altLang="en-US" sz="1800" dirty="0"/>
              <a:t>中；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32109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输入输出重定向：管道（自学）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一个程序的输出作为另一个程序的输入</a:t>
            </a:r>
            <a:endParaRPr lang="en-US" altLang="zh-CN" dirty="0"/>
          </a:p>
          <a:p>
            <a:pPr marL="971550" lvl="1"/>
            <a:r>
              <a:rPr lang="en-US" altLang="zh-CN" dirty="0"/>
              <a:t>p1&gt;t.txt &gt;p2</a:t>
            </a:r>
          </a:p>
          <a:p>
            <a:pPr marL="1200150" lvl="2"/>
            <a:r>
              <a:rPr lang="zh-CN" altLang="en-US" dirty="0"/>
              <a:t>两程序运行结束，文件</a:t>
            </a:r>
            <a:r>
              <a:rPr lang="en-US" altLang="zh-CN" dirty="0"/>
              <a:t>t.txt</a:t>
            </a:r>
            <a:r>
              <a:rPr lang="zh-CN" altLang="en-US" dirty="0"/>
              <a:t>仍然存在；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管道</a:t>
            </a:r>
            <a:endParaRPr lang="en-US" altLang="zh-CN" dirty="0"/>
          </a:p>
          <a:p>
            <a:pPr marL="971550" lvl="1"/>
            <a:r>
              <a:rPr lang="en-US" altLang="zh-CN" dirty="0"/>
              <a:t>p1|p2</a:t>
            </a:r>
          </a:p>
          <a:p>
            <a:pPr marL="1200150" lvl="2"/>
            <a:r>
              <a:rPr lang="zh-CN" altLang="en-US" dirty="0"/>
              <a:t>将</a:t>
            </a:r>
            <a:r>
              <a:rPr lang="en-US" altLang="zh-CN" dirty="0"/>
              <a:t>p1</a:t>
            </a:r>
            <a:r>
              <a:rPr lang="zh-CN" altLang="en-US" dirty="0"/>
              <a:t>的输出写入到一个临时文件中，并作为</a:t>
            </a:r>
            <a:r>
              <a:rPr lang="en-US" altLang="zh-CN" dirty="0"/>
              <a:t>p2</a:t>
            </a:r>
            <a:r>
              <a:rPr lang="zh-CN" altLang="en-US" dirty="0"/>
              <a:t>的输入；</a:t>
            </a:r>
            <a:endParaRPr lang="en-US" altLang="zh-CN" dirty="0"/>
          </a:p>
          <a:p>
            <a:pPr marL="1200150" lvl="2"/>
            <a:r>
              <a:rPr lang="zh-CN" altLang="en-US" dirty="0"/>
              <a:t>两程序运行结束，不会产生额外的文件；</a:t>
            </a:r>
            <a:endParaRPr lang="en-US" altLang="zh-CN" dirty="0"/>
          </a:p>
          <a:p>
            <a:pPr marL="1200150" lvl="2"/>
            <a:endParaRPr lang="en-US" altLang="zh-CN" dirty="0"/>
          </a:p>
          <a:p>
            <a:pPr marL="1200150" lvl="2"/>
            <a:endParaRPr lang="en-US" altLang="zh-CN" dirty="0"/>
          </a:p>
          <a:p>
            <a:pPr marL="971550" lvl="1"/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9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语言中使用输入输出重定向（自学）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参考程序</a:t>
            </a:r>
            <a:endParaRPr lang="en-US" altLang="zh-CN" dirty="0"/>
          </a:p>
          <a:p>
            <a:pPr lvl="1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main(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argc</a:t>
            </a:r>
            <a:r>
              <a:rPr lang="en-US" altLang="zh-CN" sz="1800" dirty="0"/>
              <a:t>, char** </a:t>
            </a:r>
            <a:r>
              <a:rPr lang="en-US" altLang="zh-CN" sz="1800" dirty="0" err="1"/>
              <a:t>argv</a:t>
            </a:r>
            <a:r>
              <a:rPr lang="en-US" altLang="zh-CN" sz="1800" dirty="0"/>
              <a:t>)</a:t>
            </a:r>
          </a:p>
          <a:p>
            <a:pPr lvl="1" indent="0">
              <a:buNone/>
            </a:pPr>
            <a:r>
              <a:rPr lang="en-US" altLang="zh-CN" sz="1800" dirty="0"/>
              <a:t>{</a:t>
            </a:r>
          </a:p>
          <a:p>
            <a:pPr lvl="1" indent="0">
              <a:buNone/>
            </a:pPr>
            <a:r>
              <a:rPr lang="en-US" altLang="zh-CN" sz="1800" dirty="0">
                <a:solidFill>
                  <a:srgbClr val="030DCD"/>
                </a:solidFill>
              </a:rPr>
              <a:t>     </a:t>
            </a:r>
            <a:r>
              <a:rPr lang="en-US" altLang="zh-CN" sz="1800" dirty="0" err="1">
                <a:solidFill>
                  <a:srgbClr val="030DCD"/>
                </a:solidFill>
              </a:rPr>
              <a:t>fclose</a:t>
            </a:r>
            <a:r>
              <a:rPr lang="en-US" altLang="zh-CN" sz="1800" dirty="0">
                <a:solidFill>
                  <a:srgbClr val="030DCD"/>
                </a:solidFill>
              </a:rPr>
              <a:t>(</a:t>
            </a:r>
            <a:r>
              <a:rPr lang="en-US" altLang="zh-CN" sz="1800" dirty="0" err="1">
                <a:solidFill>
                  <a:srgbClr val="030DCD"/>
                </a:solidFill>
              </a:rPr>
              <a:t>stdin</a:t>
            </a:r>
            <a:r>
              <a:rPr lang="en-US" altLang="zh-CN" sz="1800" dirty="0">
                <a:solidFill>
                  <a:srgbClr val="030DCD"/>
                </a:solidFill>
              </a:rPr>
              <a:t>);    //</a:t>
            </a:r>
            <a:r>
              <a:rPr lang="zh-CN" altLang="en-US" sz="1800" dirty="0">
                <a:solidFill>
                  <a:srgbClr val="030DCD"/>
                </a:solidFill>
              </a:rPr>
              <a:t>关闭标准输入设备</a:t>
            </a:r>
            <a:endParaRPr lang="en-US" altLang="zh-CN" sz="1800" dirty="0">
              <a:solidFill>
                <a:srgbClr val="030DCD"/>
              </a:solidFill>
            </a:endParaRPr>
          </a:p>
          <a:p>
            <a:pPr lvl="1" indent="0">
              <a:buNone/>
            </a:pPr>
            <a:r>
              <a:rPr lang="en-US" altLang="zh-CN" sz="1800" dirty="0">
                <a:solidFill>
                  <a:srgbClr val="030DCD"/>
                </a:solidFill>
              </a:rPr>
              <a:t>     FILE *fin=</a:t>
            </a:r>
            <a:r>
              <a:rPr lang="en-US" altLang="zh-CN" sz="1800" dirty="0" err="1">
                <a:solidFill>
                  <a:srgbClr val="030DCD"/>
                </a:solidFill>
              </a:rPr>
              <a:t>fopen</a:t>
            </a:r>
            <a:r>
              <a:rPr lang="en-US" altLang="zh-CN" sz="1800" dirty="0">
                <a:solidFill>
                  <a:srgbClr val="030DCD"/>
                </a:solidFill>
              </a:rPr>
              <a:t>(“</a:t>
            </a:r>
            <a:r>
              <a:rPr lang="en-US" altLang="zh-CN" sz="1800" dirty="0" err="1">
                <a:solidFill>
                  <a:srgbClr val="030DCD"/>
                </a:solidFill>
              </a:rPr>
              <a:t>tin.txt”,“r</a:t>
            </a:r>
            <a:r>
              <a:rPr lang="en-US" altLang="zh-CN" sz="1800" dirty="0">
                <a:solidFill>
                  <a:srgbClr val="030DCD"/>
                </a:solidFill>
              </a:rPr>
              <a:t>”);   //</a:t>
            </a:r>
            <a:r>
              <a:rPr lang="zh-CN" altLang="en-US" sz="1800" dirty="0">
                <a:solidFill>
                  <a:srgbClr val="030DCD"/>
                </a:solidFill>
              </a:rPr>
              <a:t>将标准输入定向到文件</a:t>
            </a:r>
            <a:r>
              <a:rPr lang="en-US" altLang="zh-CN" sz="1800" dirty="0">
                <a:solidFill>
                  <a:srgbClr val="030DCD"/>
                </a:solidFill>
              </a:rPr>
              <a:t>tin.txt</a:t>
            </a:r>
            <a:r>
              <a:rPr lang="zh-CN" altLang="en-US" sz="1800" dirty="0">
                <a:solidFill>
                  <a:srgbClr val="030DCD"/>
                </a:solidFill>
              </a:rPr>
              <a:t>中；</a:t>
            </a:r>
            <a:endParaRPr lang="en-US" altLang="zh-CN" sz="1800" dirty="0">
              <a:solidFill>
                <a:srgbClr val="030DCD"/>
              </a:solidFill>
            </a:endParaRPr>
          </a:p>
          <a:p>
            <a:pPr lvl="1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a,b</a:t>
            </a:r>
            <a:r>
              <a:rPr lang="en-US" altLang="zh-CN" sz="1800" dirty="0"/>
              <a:t>;</a:t>
            </a:r>
          </a:p>
          <a:p>
            <a:pPr lvl="1" indent="0">
              <a:buNone/>
            </a:pPr>
            <a:r>
              <a:rPr lang="en-US" altLang="zh-CN" sz="1800" dirty="0"/>
              <a:t>	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("enter </a:t>
            </a:r>
            <a:r>
              <a:rPr lang="en-US" altLang="zh-CN" sz="1800" dirty="0" err="1"/>
              <a:t>a,b</a:t>
            </a:r>
            <a:r>
              <a:rPr lang="en-US" altLang="zh-CN" sz="1800" dirty="0"/>
              <a:t>:\n");</a:t>
            </a:r>
          </a:p>
          <a:p>
            <a:pPr lvl="1" indent="0">
              <a:buNone/>
            </a:pPr>
            <a:r>
              <a:rPr lang="en-US" altLang="zh-CN" sz="1800" dirty="0"/>
              <a:t>	    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(“%</a:t>
            </a:r>
            <a:r>
              <a:rPr lang="en-US" altLang="zh-CN" sz="1800" dirty="0" err="1"/>
              <a:t>d%d</a:t>
            </a:r>
            <a:r>
              <a:rPr lang="en-US" altLang="zh-CN" sz="1800" dirty="0"/>
              <a:t>”,&amp;</a:t>
            </a:r>
            <a:r>
              <a:rPr lang="en-US" altLang="zh-CN" sz="1800" dirty="0" err="1"/>
              <a:t>a,&amp;b</a:t>
            </a:r>
            <a:r>
              <a:rPr lang="en-US" altLang="zh-CN" sz="1800" dirty="0"/>
              <a:t>);     //</a:t>
            </a:r>
            <a:r>
              <a:rPr lang="zh-CN" altLang="en-US" sz="1800" dirty="0"/>
              <a:t>从文件</a:t>
            </a:r>
            <a:r>
              <a:rPr lang="en-US" altLang="zh-CN" sz="1800" dirty="0"/>
              <a:t>tin.txt</a:t>
            </a:r>
            <a:r>
              <a:rPr lang="zh-CN" altLang="en-US" sz="1800" dirty="0"/>
              <a:t>中输入数据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>
                <a:solidFill>
                  <a:srgbClr val="030DCD"/>
                </a:solidFill>
              </a:rPr>
              <a:t>    </a:t>
            </a:r>
            <a:r>
              <a:rPr lang="en-US" altLang="zh-CN" sz="1800" dirty="0" err="1">
                <a:solidFill>
                  <a:srgbClr val="030DCD"/>
                </a:solidFill>
              </a:rPr>
              <a:t>fclose</a:t>
            </a:r>
            <a:r>
              <a:rPr lang="en-US" altLang="zh-CN" sz="1800" dirty="0">
                <a:solidFill>
                  <a:srgbClr val="030DCD"/>
                </a:solidFill>
              </a:rPr>
              <a:t>(</a:t>
            </a:r>
            <a:r>
              <a:rPr lang="en-US" altLang="zh-CN" sz="1800" dirty="0" err="1">
                <a:solidFill>
                  <a:srgbClr val="030DCD"/>
                </a:solidFill>
              </a:rPr>
              <a:t>stdout</a:t>
            </a:r>
            <a:r>
              <a:rPr lang="en-US" altLang="zh-CN" sz="1800" dirty="0">
                <a:solidFill>
                  <a:srgbClr val="030DCD"/>
                </a:solidFill>
              </a:rPr>
              <a:t>);          //</a:t>
            </a:r>
            <a:r>
              <a:rPr lang="zh-CN" altLang="en-US" sz="1800" dirty="0">
                <a:solidFill>
                  <a:srgbClr val="030DCD"/>
                </a:solidFill>
              </a:rPr>
              <a:t>关闭标准输出设备</a:t>
            </a:r>
            <a:endParaRPr lang="en-US" altLang="zh-CN" sz="1800" dirty="0">
              <a:solidFill>
                <a:srgbClr val="030DCD"/>
              </a:solidFill>
            </a:endParaRPr>
          </a:p>
          <a:p>
            <a:pPr lvl="1" indent="0">
              <a:buNone/>
            </a:pPr>
            <a:r>
              <a:rPr lang="en-US" altLang="zh-CN" sz="1800" dirty="0">
                <a:solidFill>
                  <a:srgbClr val="030DCD"/>
                </a:solidFill>
              </a:rPr>
              <a:t>	    FILE *</a:t>
            </a:r>
            <a:r>
              <a:rPr lang="en-US" altLang="zh-CN" sz="1800" dirty="0" err="1">
                <a:solidFill>
                  <a:srgbClr val="030DCD"/>
                </a:solidFill>
              </a:rPr>
              <a:t>fout</a:t>
            </a:r>
            <a:r>
              <a:rPr lang="en-US" altLang="zh-CN" sz="1800" dirty="0">
                <a:solidFill>
                  <a:srgbClr val="030DCD"/>
                </a:solidFill>
              </a:rPr>
              <a:t>=</a:t>
            </a:r>
            <a:r>
              <a:rPr lang="en-US" altLang="zh-CN" sz="1800" dirty="0" err="1">
                <a:solidFill>
                  <a:srgbClr val="030DCD"/>
                </a:solidFill>
              </a:rPr>
              <a:t>fopen</a:t>
            </a:r>
            <a:r>
              <a:rPr lang="en-US" altLang="zh-CN" sz="1800" dirty="0">
                <a:solidFill>
                  <a:srgbClr val="030DCD"/>
                </a:solidFill>
              </a:rPr>
              <a:t>(“</a:t>
            </a:r>
            <a:r>
              <a:rPr lang="en-US" altLang="zh-CN" sz="1800" dirty="0" err="1">
                <a:solidFill>
                  <a:srgbClr val="030DCD"/>
                </a:solidFill>
              </a:rPr>
              <a:t>tout.txt”,“w</a:t>
            </a:r>
            <a:r>
              <a:rPr lang="en-US" altLang="zh-CN" sz="1800" dirty="0">
                <a:solidFill>
                  <a:srgbClr val="030DCD"/>
                </a:solidFill>
              </a:rPr>
              <a:t>”);  //</a:t>
            </a:r>
            <a:r>
              <a:rPr lang="zh-CN" altLang="en-US" sz="1800" dirty="0">
                <a:solidFill>
                  <a:srgbClr val="030DCD"/>
                </a:solidFill>
              </a:rPr>
              <a:t>将标准输出定向到文件</a:t>
            </a:r>
            <a:r>
              <a:rPr lang="en-US" altLang="zh-CN" sz="1800" dirty="0">
                <a:solidFill>
                  <a:srgbClr val="030DCD"/>
                </a:solidFill>
              </a:rPr>
              <a:t>tout.txt</a:t>
            </a:r>
            <a:r>
              <a:rPr lang="zh-CN" altLang="en-US" sz="1800" dirty="0">
                <a:solidFill>
                  <a:srgbClr val="030DCD"/>
                </a:solidFill>
              </a:rPr>
              <a:t>中；</a:t>
            </a:r>
            <a:endParaRPr lang="en-US" altLang="zh-CN" sz="1800" dirty="0">
              <a:solidFill>
                <a:srgbClr val="030DCD"/>
              </a:solidFill>
            </a:endParaRPr>
          </a:p>
          <a:p>
            <a:pPr lvl="1" indent="0">
              <a:buNone/>
            </a:pPr>
            <a:r>
              <a:rPr lang="en-US" altLang="zh-CN" sz="1800" dirty="0"/>
              <a:t>	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(“%d+%d=%d\n”,</a:t>
            </a:r>
            <a:r>
              <a:rPr lang="en-US" altLang="zh-CN" sz="1800" dirty="0" err="1"/>
              <a:t>a,b,a+b</a:t>
            </a:r>
            <a:r>
              <a:rPr lang="en-US" altLang="zh-CN" sz="1800" dirty="0"/>
              <a:t>);  //</a:t>
            </a:r>
            <a:r>
              <a:rPr lang="zh-CN" altLang="en-US" sz="1800" dirty="0"/>
              <a:t>输出到文件</a:t>
            </a:r>
            <a:r>
              <a:rPr lang="en-US" altLang="zh-CN" sz="1800" dirty="0"/>
              <a:t>tout.txt</a:t>
            </a:r>
            <a:r>
              <a:rPr lang="zh-CN" altLang="en-US" sz="1800" dirty="0"/>
              <a:t>中；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	    return 0;</a:t>
            </a:r>
          </a:p>
          <a:p>
            <a:pPr lvl="1" indent="0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1341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/>
              <a:t>C++</a:t>
            </a:r>
            <a:r>
              <a:rPr lang="zh-CN" altLang="en-US" sz="2000" dirty="0"/>
              <a:t>输入输出流：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cout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971550" lvl="1"/>
            <a:r>
              <a:rPr lang="en-US" altLang="zh-CN" sz="1800" dirty="0" err="1"/>
              <a:t>setw</a:t>
            </a:r>
            <a:r>
              <a:rPr lang="en-US" altLang="zh-CN" sz="1800" dirty="0"/>
              <a:t>(n)</a:t>
            </a:r>
            <a:r>
              <a:rPr lang="zh-CN" altLang="en-US" sz="1800" dirty="0"/>
              <a:t>；  </a:t>
            </a:r>
            <a:r>
              <a:rPr lang="en-US" altLang="zh-CN" sz="1800" dirty="0"/>
              <a:t>//</a:t>
            </a:r>
            <a:r>
              <a:rPr lang="zh-CN" altLang="en-US" sz="1800" dirty="0"/>
              <a:t>宽度</a:t>
            </a:r>
            <a:endParaRPr lang="en-US" altLang="zh-CN" sz="1800" dirty="0"/>
          </a:p>
          <a:p>
            <a:pPr marL="971550" lvl="1"/>
            <a:r>
              <a:rPr lang="en-US" altLang="zh-CN" sz="1800" dirty="0" err="1"/>
              <a:t>setprecision</a:t>
            </a:r>
            <a:r>
              <a:rPr lang="en-US" altLang="zh-CN" sz="1800" dirty="0"/>
              <a:t>(n)</a:t>
            </a:r>
            <a:r>
              <a:rPr lang="zh-CN" altLang="en-US" sz="1800" dirty="0"/>
              <a:t>；  </a:t>
            </a:r>
            <a:r>
              <a:rPr lang="en-US" altLang="zh-CN" sz="1800" dirty="0"/>
              <a:t>//</a:t>
            </a:r>
            <a:r>
              <a:rPr lang="zh-CN" altLang="en-US" sz="1800" dirty="0"/>
              <a:t>精度</a:t>
            </a:r>
            <a:endParaRPr lang="en-US" altLang="zh-CN" sz="1800" dirty="0"/>
          </a:p>
          <a:p>
            <a:pPr marL="971550" lvl="1"/>
            <a:r>
              <a:rPr lang="en-US" altLang="zh-CN" sz="1800" dirty="0" err="1"/>
              <a:t>setiosflags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ios</a:t>
            </a:r>
            <a:r>
              <a:rPr lang="en-US" altLang="zh-CN" sz="1800" dirty="0"/>
              <a:t>::fixed)</a:t>
            </a:r>
            <a:r>
              <a:rPr lang="zh-CN" altLang="en-US" sz="1800" dirty="0"/>
              <a:t>与</a:t>
            </a:r>
            <a:r>
              <a:rPr lang="en-US" altLang="zh-CN" sz="1800" dirty="0" err="1"/>
              <a:t>setprecision</a:t>
            </a:r>
            <a:r>
              <a:rPr lang="en-US" altLang="zh-CN" sz="1800" dirty="0"/>
              <a:t>(n)</a:t>
            </a:r>
            <a:r>
              <a:rPr lang="zh-CN" altLang="en-US" sz="1800" dirty="0"/>
              <a:t>配合； </a:t>
            </a:r>
            <a:r>
              <a:rPr lang="en-US" altLang="zh-CN" sz="1800" dirty="0"/>
              <a:t>//</a:t>
            </a:r>
            <a:r>
              <a:rPr lang="zh-CN" altLang="en-US" sz="1800" dirty="0"/>
              <a:t>小数点后有效位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字符输入输出函数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getchar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getch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putchar</a:t>
            </a:r>
            <a:r>
              <a:rPr lang="en-US" altLang="zh-CN" sz="2000" dirty="0"/>
              <a:t>();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标准输出函数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()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971550" lvl="1"/>
            <a:r>
              <a:rPr lang="en-US" altLang="zh-CN" sz="1800" dirty="0" err="1"/>
              <a:t>d,i,c,s,f,e,E,g,G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列宽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m.n</a:t>
            </a:r>
            <a:r>
              <a:rPr lang="zh-CN" altLang="en-US" sz="1800" dirty="0"/>
              <a:t>，及</a:t>
            </a:r>
            <a:r>
              <a:rPr lang="en-US" altLang="zh-CN" sz="1800" dirty="0"/>
              <a:t>-</a:t>
            </a:r>
            <a:r>
              <a:rPr lang="en-US" altLang="zh-CN" sz="1800" dirty="0" err="1"/>
              <a:t>m.n</a:t>
            </a:r>
            <a:r>
              <a:rPr lang="zh-CN" altLang="en-US" sz="1800" dirty="0"/>
              <a:t>对输出的影响；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标准输入函数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()</a:t>
            </a:r>
          </a:p>
          <a:p>
            <a:pPr marL="971550" lvl="1"/>
            <a:r>
              <a:rPr lang="en-US" altLang="zh-CN" sz="1800" dirty="0" err="1"/>
              <a:t>d,i,c,s,f,e,E,g,G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lf,le,le,lg,lG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列宽</a:t>
            </a:r>
            <a:endParaRPr lang="en-US" altLang="zh-CN" sz="1800" dirty="0"/>
          </a:p>
          <a:p>
            <a:pPr marL="971550" lvl="1"/>
            <a:r>
              <a:rPr lang="zh-CN" altLang="en-US" dirty="0"/>
              <a:t>输入含有空格的字符串；</a:t>
            </a:r>
            <a:endParaRPr lang="en-US" altLang="zh-CN" dirty="0"/>
          </a:p>
          <a:p>
            <a:pPr marL="971550" lvl="1"/>
            <a:r>
              <a:rPr lang="zh-CN" altLang="en-US" dirty="0"/>
              <a:t>输入缓冲区的数据残留问题；</a:t>
            </a:r>
          </a:p>
        </p:txBody>
      </p:sp>
    </p:spTree>
    <p:extLst>
      <p:ext uri="{BB962C8B-B14F-4D97-AF65-F5344CB8AC3E}">
        <p14:creationId xmlns:p14="http://schemas.microsoft.com/office/powerpoint/2010/main" val="346835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6511925" y="56769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0107C6E-6428-484D-8BFF-2A38D99BDED2}" type="slidenum">
              <a:rPr lang="en-US" altLang="zh-CN" sz="1400"/>
              <a:pPr algn="r"/>
              <a:t>74</a:t>
            </a:fld>
            <a:endParaRPr lang="en-US" altLang="zh-CN" sz="1400"/>
          </a:p>
        </p:txBody>
      </p:sp>
      <p:pic>
        <p:nvPicPr>
          <p:cNvPr id="19459" name="Picture 3" descr="sdu01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125" y="3317875"/>
            <a:ext cx="990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sdu03_01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325" y="43846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sdu04_05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2125" y="4384675"/>
            <a:ext cx="9906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sdu06_03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45325" y="53752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sdu01_16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12125" y="5370513"/>
            <a:ext cx="9906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sdu05_04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425" y="5375275"/>
            <a:ext cx="102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Rectangle 10"/>
          <p:cNvSpPr>
            <a:spLocks noGrp="1" noChangeArrowheads="1"/>
          </p:cNvSpPr>
          <p:nvPr>
            <p:ph type="title"/>
          </p:nvPr>
        </p:nvSpPr>
        <p:spPr>
          <a:xfrm>
            <a:off x="1125538" y="1571626"/>
            <a:ext cx="7327900" cy="823232"/>
          </a:xfrm>
        </p:spPr>
        <p:txBody>
          <a:bodyPr/>
          <a:lstStyle/>
          <a:p>
            <a:pPr eaLnBrk="1" hangingPunct="1"/>
            <a:r>
              <a:rPr lang="en-US" altLang="zh-CN" sz="4800" dirty="0"/>
              <a:t>Any  Question ?</a:t>
            </a:r>
            <a:endParaRPr lang="zh-CN" altLang="en-US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3" y="3169163"/>
            <a:ext cx="5204012" cy="32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4031340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</a:t>
            </a:r>
            <a:r>
              <a:rPr lang="zh-CN" altLang="en-US" dirty="0"/>
              <a:t>：</a:t>
            </a:r>
            <a:r>
              <a:rPr lang="zh-CN" altLang="en-US" dirty="0" smtClean="0"/>
              <a:t>判断</a:t>
            </a:r>
            <a:r>
              <a:rPr lang="zh-CN" altLang="en-US" dirty="0"/>
              <a:t>是否有按键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 err="1" smtClean="0">
                <a:solidFill>
                  <a:srgbClr val="C00000"/>
                </a:solidFill>
              </a:rPr>
              <a:t>kbhit</a:t>
            </a:r>
            <a:r>
              <a:rPr lang="en-US" altLang="zh-CN" dirty="0" smtClean="0">
                <a:solidFill>
                  <a:srgbClr val="C00000"/>
                </a:solidFill>
              </a:rPr>
              <a:t>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967795"/>
            <a:ext cx="8089900" cy="5345112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#include &lt;</a:t>
            </a:r>
            <a:r>
              <a:rPr lang="en-US" altLang="zh-CN" sz="1800" dirty="0" err="1">
                <a:solidFill>
                  <a:srgbClr val="080808"/>
                </a:solidFill>
              </a:rPr>
              <a:t>stdio.h</a:t>
            </a:r>
            <a:r>
              <a:rPr lang="en-US" altLang="zh-CN" sz="1800" dirty="0">
                <a:solidFill>
                  <a:srgbClr val="080808"/>
                </a:solidFill>
              </a:rPr>
              <a:t>&gt;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#include &lt;</a:t>
            </a:r>
            <a:r>
              <a:rPr lang="en-US" altLang="zh-CN" sz="1800" dirty="0" err="1">
                <a:solidFill>
                  <a:srgbClr val="080808"/>
                </a:solidFill>
              </a:rPr>
              <a:t>stdlib.h</a:t>
            </a:r>
            <a:r>
              <a:rPr lang="en-US" altLang="zh-CN" sz="1800" dirty="0">
                <a:solidFill>
                  <a:srgbClr val="080808"/>
                </a:solidFill>
              </a:rPr>
              <a:t>&gt;  // </a:t>
            </a:r>
            <a:r>
              <a:rPr lang="en-US" altLang="zh-CN" sz="1800" dirty="0" err="1">
                <a:solidFill>
                  <a:srgbClr val="030DCD"/>
                </a:solidFill>
              </a:rPr>
              <a:t>int</a:t>
            </a:r>
            <a:r>
              <a:rPr lang="en-US" altLang="zh-CN" sz="1800" dirty="0">
                <a:solidFill>
                  <a:srgbClr val="030DCD"/>
                </a:solidFill>
              </a:rPr>
              <a:t> rand(void), </a:t>
            </a:r>
            <a:r>
              <a:rPr lang="zh-CN" altLang="en-US" sz="1800" dirty="0"/>
              <a:t>返回一个</a:t>
            </a:r>
            <a:r>
              <a:rPr lang="en-US" altLang="zh-CN" sz="1800" dirty="0"/>
              <a:t>[0,RAND_MAX]</a:t>
            </a:r>
            <a:r>
              <a:rPr lang="zh-CN" altLang="en-US" sz="1800" dirty="0"/>
              <a:t>间的随机整数</a:t>
            </a:r>
            <a:endParaRPr lang="en-US" altLang="zh-CN" sz="1800" dirty="0"/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                             // #define  RAND_MAX  0x7fff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#include &lt; </a:t>
            </a:r>
            <a:r>
              <a:rPr lang="en-US" altLang="zh-CN" sz="1800" dirty="0" err="1">
                <a:solidFill>
                  <a:srgbClr val="C00000"/>
                </a:solidFill>
              </a:rPr>
              <a:t>conio.h</a:t>
            </a:r>
            <a:r>
              <a:rPr lang="en-US" altLang="zh-CN" sz="1800" dirty="0">
                <a:solidFill>
                  <a:srgbClr val="080808"/>
                </a:solidFill>
              </a:rPr>
              <a:t> &gt;  // </a:t>
            </a:r>
            <a:r>
              <a:rPr lang="en-US" altLang="zh-CN" sz="1800" dirty="0" err="1">
                <a:solidFill>
                  <a:srgbClr val="030DCD"/>
                </a:solidFill>
              </a:rPr>
              <a:t>int</a:t>
            </a:r>
            <a:r>
              <a:rPr lang="en-US" altLang="zh-CN" sz="1800" dirty="0">
                <a:solidFill>
                  <a:srgbClr val="030DCD"/>
                </a:solidFill>
              </a:rPr>
              <a:t> </a:t>
            </a:r>
            <a:r>
              <a:rPr lang="en-US" altLang="zh-CN" sz="1800" dirty="0" err="1">
                <a:solidFill>
                  <a:srgbClr val="030DCD"/>
                </a:solidFill>
              </a:rPr>
              <a:t>kbhit</a:t>
            </a:r>
            <a:r>
              <a:rPr lang="en-US" altLang="zh-CN" sz="1800" dirty="0">
                <a:solidFill>
                  <a:srgbClr val="030DCD"/>
                </a:solidFill>
              </a:rPr>
              <a:t>(void)</a:t>
            </a:r>
            <a:r>
              <a:rPr lang="en-US" altLang="zh-CN" sz="1800" dirty="0">
                <a:solidFill>
                  <a:srgbClr val="080808"/>
                </a:solidFill>
              </a:rPr>
              <a:t>, </a:t>
            </a:r>
            <a:r>
              <a:rPr lang="zh-CN" altLang="en-US" sz="1800" dirty="0">
                <a:solidFill>
                  <a:srgbClr val="FF0000"/>
                </a:solidFill>
              </a:rPr>
              <a:t>有键按下返回非</a:t>
            </a:r>
            <a:r>
              <a:rPr lang="en-US" altLang="zh-CN" sz="1800" dirty="0">
                <a:solidFill>
                  <a:srgbClr val="FF0000"/>
                </a:solidFill>
              </a:rPr>
              <a:t>0</a:t>
            </a:r>
            <a:r>
              <a:rPr lang="zh-CN" altLang="en-US" sz="1800" dirty="0">
                <a:solidFill>
                  <a:srgbClr val="FF0000"/>
                </a:solidFill>
              </a:rPr>
              <a:t>，否则返回</a:t>
            </a:r>
            <a:r>
              <a:rPr lang="en-US" altLang="zh-CN" sz="1800" dirty="0">
                <a:solidFill>
                  <a:srgbClr val="FF0000"/>
                </a:solidFill>
              </a:rPr>
              <a:t>0</a:t>
            </a:r>
            <a:r>
              <a:rPr lang="en-US" altLang="zh-CN" sz="1800" dirty="0">
                <a:solidFill>
                  <a:srgbClr val="080808"/>
                </a:solidFill>
              </a:rPr>
              <a:t>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#include &lt; </a:t>
            </a:r>
            <a:r>
              <a:rPr lang="en-US" altLang="zh-CN" sz="1800" dirty="0" err="1">
                <a:solidFill>
                  <a:srgbClr val="080808"/>
                </a:solidFill>
              </a:rPr>
              <a:t>time.h</a:t>
            </a:r>
            <a:r>
              <a:rPr lang="en-US" altLang="zh-CN" sz="1800" dirty="0">
                <a:solidFill>
                  <a:srgbClr val="080808"/>
                </a:solidFill>
              </a:rPr>
              <a:t> </a:t>
            </a:r>
            <a:r>
              <a:rPr lang="en-US" altLang="zh-CN" sz="1800" dirty="0" smtClean="0">
                <a:solidFill>
                  <a:srgbClr val="080808"/>
                </a:solidFill>
              </a:rPr>
              <a:t>&gt;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30DCD"/>
                </a:solidFill>
              </a:rPr>
              <a:t>#include &lt;</a:t>
            </a:r>
            <a:r>
              <a:rPr lang="en-US" altLang="zh-CN" sz="1800" dirty="0" err="1">
                <a:solidFill>
                  <a:srgbClr val="030DCD"/>
                </a:solidFill>
              </a:rPr>
              <a:t>Windows.h</a:t>
            </a:r>
            <a:r>
              <a:rPr lang="en-US" altLang="zh-CN" sz="1800" dirty="0">
                <a:solidFill>
                  <a:srgbClr val="030DCD"/>
                </a:solidFill>
              </a:rPr>
              <a:t>&gt;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err="1" smtClean="0">
                <a:solidFill>
                  <a:srgbClr val="080808"/>
                </a:solidFill>
              </a:rPr>
              <a:t>int</a:t>
            </a:r>
            <a:r>
              <a:rPr lang="en-US" altLang="zh-CN" sz="1800" dirty="0" smtClean="0">
                <a:solidFill>
                  <a:srgbClr val="080808"/>
                </a:solidFill>
              </a:rPr>
              <a:t> </a:t>
            </a:r>
            <a:r>
              <a:rPr lang="en-US" altLang="zh-CN" sz="1800" dirty="0">
                <a:solidFill>
                  <a:srgbClr val="080808"/>
                </a:solidFill>
              </a:rPr>
              <a:t>main()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{</a:t>
            </a:r>
            <a:endParaRPr lang="da-DK" altLang="zh-CN" sz="1800" dirty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	</a:t>
            </a:r>
            <a:r>
              <a:rPr lang="en-US" altLang="zh-CN" sz="1800" dirty="0" smtClean="0">
                <a:solidFill>
                  <a:srgbClr val="006600"/>
                </a:solidFill>
              </a:rPr>
              <a:t>//</a:t>
            </a:r>
            <a:r>
              <a:rPr lang="en-US" altLang="zh-CN" sz="1800" b="1" dirty="0" err="1" smtClean="0">
                <a:solidFill>
                  <a:srgbClr val="030DCD"/>
                </a:solidFill>
              </a:rPr>
              <a:t>srand</a:t>
            </a:r>
            <a:r>
              <a:rPr lang="en-US" altLang="zh-CN" sz="1800" b="1" dirty="0" smtClean="0">
                <a:solidFill>
                  <a:srgbClr val="030DCD"/>
                </a:solidFill>
              </a:rPr>
              <a:t>(time(0</a:t>
            </a:r>
            <a:r>
              <a:rPr lang="en-US" altLang="zh-CN" sz="1800" b="1" dirty="0">
                <a:solidFill>
                  <a:srgbClr val="030DCD"/>
                </a:solidFill>
              </a:rPr>
              <a:t>));</a:t>
            </a:r>
            <a:r>
              <a:rPr lang="en-US" altLang="zh-CN" sz="1800" dirty="0">
                <a:solidFill>
                  <a:srgbClr val="080808"/>
                </a:solidFill>
              </a:rPr>
              <a:t> //</a:t>
            </a:r>
            <a:r>
              <a:rPr lang="zh-CN" altLang="en-US" sz="1800" dirty="0">
                <a:solidFill>
                  <a:srgbClr val="080808"/>
                </a:solidFill>
              </a:rPr>
              <a:t>或</a:t>
            </a:r>
            <a:r>
              <a:rPr lang="en-US" altLang="zh-CN" sz="1800" dirty="0" err="1">
                <a:solidFill>
                  <a:srgbClr val="080808"/>
                </a:solidFill>
              </a:rPr>
              <a:t>srand</a:t>
            </a:r>
            <a:r>
              <a:rPr lang="en-US" altLang="zh-CN" sz="1800" dirty="0">
                <a:solidFill>
                  <a:srgbClr val="080808"/>
                </a:solidFill>
              </a:rPr>
              <a:t>(time(NULL));   //</a:t>
            </a:r>
            <a:r>
              <a:rPr lang="zh-CN" altLang="en-US" sz="1800" dirty="0">
                <a:solidFill>
                  <a:srgbClr val="FF0000"/>
                </a:solidFill>
              </a:rPr>
              <a:t>设置随机数种子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//</a:t>
            </a:r>
            <a:r>
              <a:rPr lang="zh-CN" altLang="en-US" sz="1800" dirty="0">
                <a:solidFill>
                  <a:srgbClr val="080808"/>
                </a:solidFill>
              </a:rPr>
              <a:t>原型：</a:t>
            </a:r>
            <a:r>
              <a:rPr lang="en-US" altLang="zh-CN" sz="1800" dirty="0">
                <a:solidFill>
                  <a:srgbClr val="006600"/>
                </a:solidFill>
              </a:rPr>
              <a:t>void </a:t>
            </a:r>
            <a:r>
              <a:rPr lang="en-US" altLang="zh-CN" sz="1800" dirty="0" err="1">
                <a:solidFill>
                  <a:srgbClr val="006600"/>
                </a:solidFill>
              </a:rPr>
              <a:t>srand</a:t>
            </a:r>
            <a:r>
              <a:rPr lang="en-US" altLang="zh-CN" sz="1800" dirty="0">
                <a:solidFill>
                  <a:srgbClr val="006600"/>
                </a:solidFill>
              </a:rPr>
              <a:t>(unsigned int _Seed);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while (1)    //while(true)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{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     </a:t>
            </a:r>
            <a:r>
              <a:rPr lang="en-US" altLang="zh-CN" sz="1800" dirty="0">
                <a:solidFill>
                  <a:srgbClr val="030DCD"/>
                </a:solidFill>
              </a:rPr>
              <a:t>int r = rand()%100</a:t>
            </a:r>
            <a:r>
              <a:rPr lang="en-US" altLang="zh-CN" sz="1800" dirty="0">
                <a:solidFill>
                  <a:srgbClr val="080808"/>
                </a:solidFill>
              </a:rPr>
              <a:t>;     //</a:t>
            </a:r>
            <a:r>
              <a:rPr lang="zh-CN" altLang="en-US" sz="1800" dirty="0">
                <a:solidFill>
                  <a:srgbClr val="080808"/>
                </a:solidFill>
              </a:rPr>
              <a:t>产生一个</a:t>
            </a:r>
            <a:r>
              <a:rPr lang="en-US" altLang="zh-CN" sz="1800" dirty="0">
                <a:solidFill>
                  <a:srgbClr val="080808"/>
                </a:solidFill>
              </a:rPr>
              <a:t>0~99</a:t>
            </a:r>
            <a:r>
              <a:rPr lang="zh-CN" altLang="en-US" sz="1800" dirty="0">
                <a:solidFill>
                  <a:srgbClr val="080808"/>
                </a:solidFill>
              </a:rPr>
              <a:t>之间的随机数（不是</a:t>
            </a:r>
            <a:r>
              <a:rPr lang="en-US" altLang="zh-CN" sz="1800" dirty="0">
                <a:solidFill>
                  <a:srgbClr val="080808"/>
                </a:solidFill>
              </a:rPr>
              <a:t>0~0x7FFF</a:t>
            </a:r>
            <a:r>
              <a:rPr lang="zh-CN" altLang="en-US" sz="1800" dirty="0">
                <a:solidFill>
                  <a:srgbClr val="080808"/>
                </a:solidFill>
              </a:rPr>
              <a:t>）；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     </a:t>
            </a:r>
            <a:r>
              <a:rPr lang="en-US" altLang="zh-CN" sz="1800" dirty="0" err="1">
                <a:solidFill>
                  <a:srgbClr val="006600"/>
                </a:solidFill>
              </a:rPr>
              <a:t>locateCursor</a:t>
            </a:r>
            <a:r>
              <a:rPr lang="en-US" altLang="zh-CN" sz="1800" dirty="0">
                <a:solidFill>
                  <a:srgbClr val="006600"/>
                </a:solidFill>
              </a:rPr>
              <a:t>(6,20); </a:t>
            </a:r>
            <a:r>
              <a:rPr lang="en-US" altLang="zh-CN" sz="1800" dirty="0">
                <a:solidFill>
                  <a:srgbClr val="080808"/>
                </a:solidFill>
              </a:rPr>
              <a:t>//</a:t>
            </a:r>
            <a:r>
              <a:rPr lang="zh-CN" altLang="en-US" sz="1800" b="1" dirty="0">
                <a:solidFill>
                  <a:srgbClr val="006600"/>
                </a:solidFill>
              </a:rPr>
              <a:t>定位光标到屏幕的第</a:t>
            </a:r>
            <a:r>
              <a:rPr lang="en-US" altLang="zh-CN" sz="1800" b="1" dirty="0">
                <a:solidFill>
                  <a:srgbClr val="006600"/>
                </a:solidFill>
              </a:rPr>
              <a:t>6</a:t>
            </a:r>
            <a:r>
              <a:rPr lang="zh-CN" altLang="en-US" sz="1800" b="1" dirty="0">
                <a:solidFill>
                  <a:srgbClr val="006600"/>
                </a:solidFill>
              </a:rPr>
              <a:t>行</a:t>
            </a:r>
            <a:r>
              <a:rPr lang="en-US" altLang="zh-CN" sz="1800" b="1" dirty="0">
                <a:solidFill>
                  <a:srgbClr val="006600"/>
                </a:solidFill>
              </a:rPr>
              <a:t>20</a:t>
            </a:r>
            <a:r>
              <a:rPr lang="zh-CN" altLang="en-US" sz="1800" b="1" dirty="0">
                <a:solidFill>
                  <a:srgbClr val="006600"/>
                </a:solidFill>
              </a:rPr>
              <a:t>列处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     </a:t>
            </a:r>
            <a:r>
              <a:rPr lang="en-US" altLang="zh-CN" sz="1800" dirty="0" err="1">
                <a:solidFill>
                  <a:srgbClr val="080808"/>
                </a:solidFill>
              </a:rPr>
              <a:t>printf</a:t>
            </a:r>
            <a:r>
              <a:rPr lang="en-US" altLang="zh-CN" sz="1800" dirty="0">
                <a:solidFill>
                  <a:srgbClr val="080808"/>
                </a:solidFill>
              </a:rPr>
              <a:t>(“%d”, r);   //</a:t>
            </a:r>
            <a:r>
              <a:rPr lang="zh-CN" altLang="en-US" sz="1800" dirty="0">
                <a:solidFill>
                  <a:srgbClr val="080808"/>
                </a:solidFill>
              </a:rPr>
              <a:t>在</a:t>
            </a:r>
            <a:r>
              <a:rPr lang="zh-CN" altLang="en-US" sz="1800" b="1" dirty="0">
                <a:solidFill>
                  <a:srgbClr val="006600"/>
                </a:solidFill>
              </a:rPr>
              <a:t>光标第</a:t>
            </a:r>
            <a:r>
              <a:rPr lang="en-US" altLang="zh-CN" sz="1800" b="1" dirty="0">
                <a:solidFill>
                  <a:srgbClr val="006600"/>
                </a:solidFill>
              </a:rPr>
              <a:t>6</a:t>
            </a:r>
            <a:r>
              <a:rPr lang="zh-CN" altLang="en-US" sz="1800" b="1" dirty="0">
                <a:solidFill>
                  <a:srgbClr val="006600"/>
                </a:solidFill>
              </a:rPr>
              <a:t>行</a:t>
            </a:r>
            <a:r>
              <a:rPr lang="en-US" altLang="zh-CN" sz="1800" b="1" dirty="0">
                <a:solidFill>
                  <a:srgbClr val="006600"/>
                </a:solidFill>
              </a:rPr>
              <a:t>20</a:t>
            </a:r>
            <a:r>
              <a:rPr lang="zh-CN" altLang="en-US" sz="1800" b="1" dirty="0">
                <a:solidFill>
                  <a:srgbClr val="006600"/>
                </a:solidFill>
              </a:rPr>
              <a:t>列处输出一个随机数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     </a:t>
            </a:r>
            <a:r>
              <a:rPr lang="en-US" altLang="zh-CN" sz="1800" dirty="0">
                <a:solidFill>
                  <a:srgbClr val="C00000"/>
                </a:solidFill>
              </a:rPr>
              <a:t>if (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kbhit</a:t>
            </a:r>
            <a:r>
              <a:rPr lang="en-US" altLang="zh-CN" sz="1800" dirty="0" smtClean="0">
                <a:solidFill>
                  <a:srgbClr val="C00000"/>
                </a:solidFill>
              </a:rPr>
              <a:t>())         </a:t>
            </a:r>
            <a:r>
              <a:rPr lang="en-US" altLang="zh-CN" sz="1800" dirty="0">
                <a:solidFill>
                  <a:srgbClr val="080808"/>
                </a:solidFill>
              </a:rPr>
              <a:t>//</a:t>
            </a:r>
            <a:r>
              <a:rPr lang="zh-CN" altLang="en-US" sz="1800" dirty="0">
                <a:solidFill>
                  <a:srgbClr val="7030A0"/>
                </a:solidFill>
              </a:rPr>
              <a:t>如果无按键，一直循环下去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            break;        //</a:t>
            </a:r>
            <a:r>
              <a:rPr lang="zh-CN" altLang="en-US" sz="1800" dirty="0">
                <a:solidFill>
                  <a:srgbClr val="080808"/>
                </a:solidFill>
              </a:rPr>
              <a:t>如果按下任意键，退出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      }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}</a:t>
            </a:r>
            <a:endParaRPr lang="zh-CN" altLang="en-US" sz="18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0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</a:t>
            </a:r>
            <a:r>
              <a:rPr lang="zh-CN" altLang="en-US" dirty="0"/>
              <a:t>：</a:t>
            </a:r>
            <a:r>
              <a:rPr lang="zh-CN" altLang="en-US" dirty="0" smtClean="0"/>
              <a:t>光标</a:t>
            </a:r>
            <a:r>
              <a:rPr lang="zh-CN" altLang="en-US" dirty="0"/>
              <a:t>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967795"/>
            <a:ext cx="8163275" cy="5345112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30DCD"/>
                </a:solidFill>
              </a:rPr>
              <a:t>#include &lt;</a:t>
            </a:r>
            <a:r>
              <a:rPr lang="en-US" altLang="zh-CN" dirty="0" err="1">
                <a:solidFill>
                  <a:srgbClr val="030DCD"/>
                </a:solidFill>
              </a:rPr>
              <a:t>Windows.h</a:t>
            </a:r>
            <a:r>
              <a:rPr lang="en-US" altLang="zh-CN" dirty="0">
                <a:solidFill>
                  <a:srgbClr val="030DCD"/>
                </a:solidFill>
              </a:rPr>
              <a:t>&gt;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80808"/>
                </a:solidFill>
              </a:rPr>
              <a:t>void </a:t>
            </a:r>
            <a:r>
              <a:rPr lang="en-US" altLang="zh-CN" dirty="0" err="1">
                <a:solidFill>
                  <a:srgbClr val="080808"/>
                </a:solidFill>
              </a:rPr>
              <a:t>locateCursor</a:t>
            </a:r>
            <a:r>
              <a:rPr lang="en-US" altLang="zh-CN" dirty="0">
                <a:solidFill>
                  <a:srgbClr val="080808"/>
                </a:solidFill>
              </a:rPr>
              <a:t>(int </a:t>
            </a:r>
            <a:r>
              <a:rPr lang="en-US" altLang="zh-CN" dirty="0" err="1">
                <a:solidFill>
                  <a:srgbClr val="080808"/>
                </a:solidFill>
              </a:rPr>
              <a:t>x,int</a:t>
            </a:r>
            <a:r>
              <a:rPr lang="en-US" altLang="zh-CN" dirty="0">
                <a:solidFill>
                  <a:srgbClr val="080808"/>
                </a:solidFill>
              </a:rPr>
              <a:t> y)     //</a:t>
            </a:r>
            <a:r>
              <a:rPr lang="zh-CN" altLang="en-US" b="1" dirty="0">
                <a:solidFill>
                  <a:srgbClr val="006600"/>
                </a:solidFill>
              </a:rPr>
              <a:t>定位光标到屏幕的第</a:t>
            </a:r>
            <a:r>
              <a:rPr lang="en-US" altLang="zh-CN" b="1" dirty="0">
                <a:solidFill>
                  <a:srgbClr val="006600"/>
                </a:solidFill>
              </a:rPr>
              <a:t>x</a:t>
            </a:r>
            <a:r>
              <a:rPr lang="zh-CN" altLang="en-US" b="1" dirty="0">
                <a:solidFill>
                  <a:srgbClr val="006600"/>
                </a:solidFill>
              </a:rPr>
              <a:t>列、</a:t>
            </a:r>
            <a:r>
              <a:rPr lang="en-US" altLang="zh-CN" b="1" dirty="0">
                <a:solidFill>
                  <a:srgbClr val="006600"/>
                </a:solidFill>
              </a:rPr>
              <a:t>y</a:t>
            </a:r>
            <a:r>
              <a:rPr lang="zh-CN" altLang="en-US" b="1" dirty="0">
                <a:solidFill>
                  <a:srgbClr val="006600"/>
                </a:solidFill>
              </a:rPr>
              <a:t>行处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80808"/>
                </a:solidFill>
              </a:rPr>
              <a:t>{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80808"/>
                </a:solidFill>
              </a:rPr>
              <a:t>      HANDLE </a:t>
            </a:r>
            <a:r>
              <a:rPr lang="en-US" altLang="zh-CN" dirty="0" err="1">
                <a:solidFill>
                  <a:srgbClr val="080808"/>
                </a:solidFill>
              </a:rPr>
              <a:t>hOutput</a:t>
            </a:r>
            <a:r>
              <a:rPr lang="en-US" altLang="zh-CN" dirty="0">
                <a:solidFill>
                  <a:srgbClr val="080808"/>
                </a:solidFill>
              </a:rPr>
              <a:t>;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80808"/>
                </a:solidFill>
              </a:rPr>
              <a:t>      COORD loc;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80808"/>
                </a:solidFill>
              </a:rPr>
              <a:t>       </a:t>
            </a:r>
            <a:r>
              <a:rPr lang="en-US" altLang="zh-CN" dirty="0" err="1">
                <a:solidFill>
                  <a:srgbClr val="080808"/>
                </a:solidFill>
              </a:rPr>
              <a:t>loc.X</a:t>
            </a:r>
            <a:r>
              <a:rPr lang="en-US" altLang="zh-CN" dirty="0">
                <a:solidFill>
                  <a:srgbClr val="080808"/>
                </a:solidFill>
              </a:rPr>
              <a:t> = x;     //</a:t>
            </a:r>
            <a:r>
              <a:rPr lang="zh-CN" altLang="en-US" dirty="0">
                <a:solidFill>
                  <a:srgbClr val="080808"/>
                </a:solidFill>
              </a:rPr>
              <a:t>定位光标到第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列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80808"/>
                </a:solidFill>
              </a:rPr>
              <a:t>       </a:t>
            </a:r>
            <a:r>
              <a:rPr lang="en-US" altLang="zh-CN" dirty="0" err="1">
                <a:solidFill>
                  <a:srgbClr val="080808"/>
                </a:solidFill>
              </a:rPr>
              <a:t>loc.Y</a:t>
            </a:r>
            <a:r>
              <a:rPr lang="en-US" altLang="zh-CN" dirty="0">
                <a:solidFill>
                  <a:srgbClr val="080808"/>
                </a:solidFill>
              </a:rPr>
              <a:t> = y;     //</a:t>
            </a:r>
            <a:r>
              <a:rPr lang="zh-CN" altLang="en-US" dirty="0">
                <a:solidFill>
                  <a:srgbClr val="080808"/>
                </a:solidFill>
              </a:rPr>
              <a:t>定位光标到第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行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80808"/>
                </a:solidFill>
              </a:rPr>
              <a:t>      </a:t>
            </a:r>
            <a:r>
              <a:rPr lang="en-US" altLang="zh-CN" dirty="0" err="1">
                <a:solidFill>
                  <a:srgbClr val="080808"/>
                </a:solidFill>
              </a:rPr>
              <a:t>hOutput</a:t>
            </a:r>
            <a:r>
              <a:rPr lang="en-US" altLang="zh-CN" dirty="0">
                <a:solidFill>
                  <a:srgbClr val="080808"/>
                </a:solidFill>
              </a:rPr>
              <a:t> = </a:t>
            </a:r>
            <a:r>
              <a:rPr lang="en-US" altLang="zh-CN" dirty="0" err="1">
                <a:solidFill>
                  <a:srgbClr val="080808"/>
                </a:solidFill>
              </a:rPr>
              <a:t>GetStdHandle</a:t>
            </a:r>
            <a:r>
              <a:rPr lang="en-US" altLang="zh-CN" dirty="0">
                <a:solidFill>
                  <a:srgbClr val="080808"/>
                </a:solidFill>
              </a:rPr>
              <a:t>(STD_OUTPUT_HANDLE);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80808"/>
                </a:solidFill>
              </a:rPr>
              <a:t>      </a:t>
            </a:r>
            <a:r>
              <a:rPr lang="en-US" altLang="zh-CN" dirty="0" err="1">
                <a:solidFill>
                  <a:srgbClr val="080808"/>
                </a:solidFill>
              </a:rPr>
              <a:t>SetConsoleCursorPosition</a:t>
            </a:r>
            <a:r>
              <a:rPr lang="en-US" altLang="zh-CN" dirty="0">
                <a:solidFill>
                  <a:srgbClr val="080808"/>
                </a:solidFill>
              </a:rPr>
              <a:t>(</a:t>
            </a:r>
            <a:r>
              <a:rPr lang="en-US" altLang="zh-CN" dirty="0" err="1">
                <a:solidFill>
                  <a:srgbClr val="080808"/>
                </a:solidFill>
              </a:rPr>
              <a:t>hOutput</a:t>
            </a:r>
            <a:r>
              <a:rPr lang="en-US" altLang="zh-CN" dirty="0">
                <a:solidFill>
                  <a:srgbClr val="080808"/>
                </a:solidFill>
              </a:rPr>
              <a:t>, </a:t>
            </a:r>
            <a:r>
              <a:rPr lang="en-US" altLang="zh-CN" dirty="0" err="1">
                <a:solidFill>
                  <a:srgbClr val="080808"/>
                </a:solidFill>
              </a:rPr>
              <a:t>loc</a:t>
            </a:r>
            <a:r>
              <a:rPr lang="en-US" altLang="zh-CN" dirty="0">
                <a:solidFill>
                  <a:srgbClr val="080808"/>
                </a:solidFill>
              </a:rPr>
              <a:t>);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80808"/>
                </a:solidFill>
              </a:rPr>
              <a:t>      //return;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80808"/>
                </a:solidFill>
              </a:rPr>
              <a:t>}</a:t>
            </a:r>
            <a:endParaRPr lang="zh-CN" altLang="en-US" dirty="0">
              <a:solidFill>
                <a:srgbClr val="0066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3D504A-412F-494F-BCCD-DA6B5CB02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663" y="1862356"/>
            <a:ext cx="2217403" cy="17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3cd865050490">
  <a:themeElements>
    <a:clrScheme name="53cd865050490 1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47B6E7"/>
      </a:accent1>
      <a:accent2>
        <a:srgbClr val="628EE3"/>
      </a:accent2>
      <a:accent3>
        <a:srgbClr val="FFFFFF"/>
      </a:accent3>
      <a:accent4>
        <a:srgbClr val="333436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53cd865050490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3cd865050490 1">
        <a:dk1>
          <a:srgbClr val="3D3F41"/>
        </a:dk1>
        <a:lt1>
          <a:srgbClr val="FFFFFF"/>
        </a:lt1>
        <a:dk2>
          <a:srgbClr val="3D3F41"/>
        </a:dk2>
        <a:lt2>
          <a:srgbClr val="EAF5FC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333436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50601A08PWBG">
  <a:themeElements>
    <a:clrScheme name="A000120150601A08PWBG 1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B8650A"/>
      </a:accent1>
      <a:accent2>
        <a:srgbClr val="D37051"/>
      </a:accent2>
      <a:accent3>
        <a:srgbClr val="FFFFFF"/>
      </a:accent3>
      <a:accent4>
        <a:srgbClr val="404040"/>
      </a:accent4>
      <a:accent5>
        <a:srgbClr val="D8B8AA"/>
      </a:accent5>
      <a:accent6>
        <a:srgbClr val="BF6549"/>
      </a:accent6>
      <a:hlink>
        <a:srgbClr val="92D050"/>
      </a:hlink>
      <a:folHlink>
        <a:srgbClr val="AFB2B4"/>
      </a:folHlink>
    </a:clrScheme>
    <a:fontScheme name="A000120150601A08PWBG">
      <a:majorFont>
        <a:latin typeface="华文中宋"/>
        <a:ea typeface="华文中宋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601A08PWBG 1">
        <a:dk1>
          <a:srgbClr val="4D4D4D"/>
        </a:dk1>
        <a:lt1>
          <a:srgbClr val="FFFFFF"/>
        </a:lt1>
        <a:dk2>
          <a:srgbClr val="4D4D4D"/>
        </a:dk2>
        <a:lt2>
          <a:srgbClr val="FFFFFF"/>
        </a:lt2>
        <a:accent1>
          <a:srgbClr val="B8650A"/>
        </a:accent1>
        <a:accent2>
          <a:srgbClr val="D37051"/>
        </a:accent2>
        <a:accent3>
          <a:srgbClr val="FFFFFF"/>
        </a:accent3>
        <a:accent4>
          <a:srgbClr val="404040"/>
        </a:accent4>
        <a:accent5>
          <a:srgbClr val="D8B8AA"/>
        </a:accent5>
        <a:accent6>
          <a:srgbClr val="BF6549"/>
        </a:accent6>
        <a:hlink>
          <a:srgbClr val="92D05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50204A05PWBG">
  <a:themeElements>
    <a:clrScheme name="A000120150204A05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FFB549"/>
      </a:accent1>
      <a:accent2>
        <a:srgbClr val="ED8E2F"/>
      </a:accent2>
      <a:accent3>
        <a:srgbClr val="B6B6B6"/>
      </a:accent3>
      <a:accent4>
        <a:srgbClr val="DADADA"/>
      </a:accent4>
      <a:accent5>
        <a:srgbClr val="FFD7B1"/>
      </a:accent5>
      <a:accent6>
        <a:srgbClr val="D7802A"/>
      </a:accent6>
      <a:hlink>
        <a:srgbClr val="00B0F0"/>
      </a:hlink>
      <a:folHlink>
        <a:srgbClr val="AFB2B4"/>
      </a:folHlink>
    </a:clrScheme>
    <a:fontScheme name="A000120150204A05PWBG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204A05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FFB549"/>
        </a:accent1>
        <a:accent2>
          <a:srgbClr val="ED8E2F"/>
        </a:accent2>
        <a:accent3>
          <a:srgbClr val="B6B6B6"/>
        </a:accent3>
        <a:accent4>
          <a:srgbClr val="DADADA"/>
        </a:accent4>
        <a:accent5>
          <a:srgbClr val="FFD7B1"/>
        </a:accent5>
        <a:accent6>
          <a:srgbClr val="D7802A"/>
        </a:accent6>
        <a:hlink>
          <a:srgbClr val="00B0F0"/>
        </a:hlink>
        <a:folHlink>
          <a:srgbClr val="AFB2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默认设计模板">
  <a:themeElements>
    <a:clrScheme name="1_默认设计模板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336699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gradFill flip="none" rotWithShape="1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3500000" scaled="1"/>
          <a:tileRect/>
        </a:gradFill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7679</TotalTime>
  <Words>9339</Words>
  <Application>Microsoft Office PowerPoint</Application>
  <PresentationFormat>全屏显示(4:3)</PresentationFormat>
  <Paragraphs>995</Paragraphs>
  <Slides>74</Slides>
  <Notes>4</Notes>
  <HiddenSlides>18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74</vt:i4>
      </vt:variant>
    </vt:vector>
  </HeadingPairs>
  <TitlesOfParts>
    <vt:vector size="90" baseType="lpstr">
      <vt:lpstr>华文中宋</vt:lpstr>
      <vt:lpstr>楷体_GB2312</vt:lpstr>
      <vt:lpstr>宋体</vt:lpstr>
      <vt:lpstr>微软雅黑</vt:lpstr>
      <vt:lpstr>幼圆</vt:lpstr>
      <vt:lpstr>Arial</vt:lpstr>
      <vt:lpstr>Arial Black</vt:lpstr>
      <vt:lpstr>Calibri</vt:lpstr>
      <vt:lpstr>Times New Roman</vt:lpstr>
      <vt:lpstr>Wingdings</vt:lpstr>
      <vt:lpstr>Wingdings 2</vt:lpstr>
      <vt:lpstr>53cd865050490</vt:lpstr>
      <vt:lpstr>A000120150601A08PWBG</vt:lpstr>
      <vt:lpstr>A000120150204A05PWBG</vt:lpstr>
      <vt:lpstr>A000120150306A04PWBG</vt:lpstr>
      <vt:lpstr>1_默认设计模板</vt:lpstr>
      <vt:lpstr>计算导论与程序设计</vt:lpstr>
      <vt:lpstr>主要内容</vt:lpstr>
      <vt:lpstr>C++语言输入输出流</vt:lpstr>
      <vt:lpstr>C语言输入输出函数</vt:lpstr>
      <vt:lpstr>输入/输出字符:getchar()—回车结束输入，回显</vt:lpstr>
      <vt:lpstr>输入/输出字符: getche()--不需回车结束输入，回显</vt:lpstr>
      <vt:lpstr>输入/输出字符: getch()--不需回车结束输入，且不回显</vt:lpstr>
      <vt:lpstr>课后练习：判断是否有按键: kbhit()</vt:lpstr>
      <vt:lpstr>课后练习：光标定位</vt:lpstr>
      <vt:lpstr>课后练习：是否有按键与光标定位</vt:lpstr>
      <vt:lpstr>课后练习：是否有按键与光标定位</vt:lpstr>
      <vt:lpstr>输入/输出字符串</vt:lpstr>
      <vt:lpstr>格式输出函数printf()</vt:lpstr>
      <vt:lpstr>格式输出函数printf()-格式控制</vt:lpstr>
      <vt:lpstr>格式输出函数printf()—宽度修饰符</vt:lpstr>
      <vt:lpstr>格式输出函数printf()—宽度修饰符</vt:lpstr>
      <vt:lpstr>格式输出函数printf()—d格式</vt:lpstr>
      <vt:lpstr>格式输出函数printf()—o格式</vt:lpstr>
      <vt:lpstr>格式输出函数printf()—x格式</vt:lpstr>
      <vt:lpstr>格式输出函数printf()-u格式</vt:lpstr>
      <vt:lpstr>格式输出函数printf()-c格式</vt:lpstr>
      <vt:lpstr>字符数据的输出：c格式</vt:lpstr>
      <vt:lpstr>格式输出函数printf()：s格式</vt:lpstr>
      <vt:lpstr>输出字符串：s格式例</vt:lpstr>
      <vt:lpstr>自学：回车与换行的区别</vt:lpstr>
      <vt:lpstr>课后练习：回车与换行的区别</vt:lpstr>
      <vt:lpstr>格式输出函数printf()—f 格式</vt:lpstr>
      <vt:lpstr>格式输出函数printf()—f 格式</vt:lpstr>
      <vt:lpstr>浮点数的输出—f 格式例</vt:lpstr>
      <vt:lpstr>格式输出函数printf()-e格式</vt:lpstr>
      <vt:lpstr>格式输出函数printf()—e格式例</vt:lpstr>
      <vt:lpstr>格式输出函数printf()—g格式</vt:lpstr>
      <vt:lpstr>格式输出函数printf()—g格式</vt:lpstr>
      <vt:lpstr>格式输出函数printf()</vt:lpstr>
      <vt:lpstr>课后练习：下述程序段的功能是什么？</vt:lpstr>
      <vt:lpstr>格式输入函数scanf()</vt:lpstr>
      <vt:lpstr>PowerPoint 演示文稿</vt:lpstr>
      <vt:lpstr>scanf()函数：原型与返回值</vt:lpstr>
      <vt:lpstr>格式输入函数scanf()的常用格式—字符、整数</vt:lpstr>
      <vt:lpstr>格式输入函数scanf()例--读取字符%c</vt:lpstr>
      <vt:lpstr>格式输入函数scanf()例--读取字符%c</vt:lpstr>
      <vt:lpstr>默认用空格、回车、tab键分隔数据</vt:lpstr>
      <vt:lpstr>格式输入函数scanf()例—读取整数%d</vt:lpstr>
      <vt:lpstr>“格式控制”中不能随便出现多余的字符</vt:lpstr>
      <vt:lpstr>“格式控制”中不能随便出现多余的字符；</vt:lpstr>
      <vt:lpstr>“格式控制”中不能随便出现多余的字符</vt:lpstr>
      <vt:lpstr>“格式控制”中不能随便出现多余的字符</vt:lpstr>
      <vt:lpstr>“格式控制”中不能随便出现多余的字符</vt:lpstr>
      <vt:lpstr>课后测试：误用%d与%hd输入/输出的后果</vt:lpstr>
      <vt:lpstr>课后测试：输入数据的截取</vt:lpstr>
      <vt:lpstr>自学：误用%d与%hd输入/输出的结果</vt:lpstr>
      <vt:lpstr>自学：误用%d与%hd输入/输出的结果</vt:lpstr>
      <vt:lpstr>自学：误用%d与%hd输入/输出的结果</vt:lpstr>
      <vt:lpstr>自学：误用%d与%hd输入/输出的结果</vt:lpstr>
      <vt:lpstr>格式输入函数scanf()的常用格式：浮点数</vt:lpstr>
      <vt:lpstr>格式输入函数scanf()的常用格式：浮点数</vt:lpstr>
      <vt:lpstr>[ ] ：扫描字符集合</vt:lpstr>
      <vt:lpstr>scanf()函数：使用列宽</vt:lpstr>
      <vt:lpstr>scanf()函数：输入结束标记</vt:lpstr>
      <vt:lpstr>scanf()函数：输入缓冲区与输入数据残留</vt:lpstr>
      <vt:lpstr>scanf()函数：输入缓冲区与输入数据残留</vt:lpstr>
      <vt:lpstr>fflush(stdin)</vt:lpstr>
      <vt:lpstr>课后练习：fflush(stdin)</vt:lpstr>
      <vt:lpstr>利用额外的scanf语句读取残留的数据</vt:lpstr>
      <vt:lpstr>小结：各整型类型的输入、输出格式</vt:lpstr>
      <vt:lpstr>小结：各整型类型的输入、输出格式</vt:lpstr>
      <vt:lpstr>小结：各整型类型的输入、输出格式</vt:lpstr>
      <vt:lpstr>扩展提高：输入输出重定向（自学）</vt:lpstr>
      <vt:lpstr>输入输出重定向（自学）</vt:lpstr>
      <vt:lpstr>输入输出重定向 &lt;, &gt;, &gt;&gt; （自学）</vt:lpstr>
      <vt:lpstr>输入输出重定向：管道（自学）</vt:lpstr>
      <vt:lpstr>在C语言中使用输入输出重定向（自学）</vt:lpstr>
      <vt:lpstr>主要内容</vt:lpstr>
      <vt:lpstr>Any  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han</cp:lastModifiedBy>
  <cp:revision>1710</cp:revision>
  <dcterms:created xsi:type="dcterms:W3CDTF">2013-01-25T01:44:00Z</dcterms:created>
  <dcterms:modified xsi:type="dcterms:W3CDTF">2021-10-19T02:49:40Z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