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Lst>
  <p:notesMasterIdLst>
    <p:notesMasterId r:id="rId131"/>
  </p:notesMasterIdLst>
  <p:sldIdLst>
    <p:sldId id="256" r:id="rId6"/>
    <p:sldId id="438" r:id="rId7"/>
    <p:sldId id="439" r:id="rId8"/>
    <p:sldId id="676" r:id="rId9"/>
    <p:sldId id="440" r:id="rId10"/>
    <p:sldId id="442" r:id="rId11"/>
    <p:sldId id="585" r:id="rId12"/>
    <p:sldId id="520" r:id="rId13"/>
    <p:sldId id="677" r:id="rId14"/>
    <p:sldId id="700" r:id="rId15"/>
    <p:sldId id="707" r:id="rId16"/>
    <p:sldId id="706" r:id="rId17"/>
    <p:sldId id="705" r:id="rId18"/>
    <p:sldId id="703" r:id="rId19"/>
    <p:sldId id="701" r:id="rId20"/>
    <p:sldId id="709" r:id="rId21"/>
    <p:sldId id="708" r:id="rId22"/>
    <p:sldId id="518" r:id="rId23"/>
    <p:sldId id="598" r:id="rId24"/>
    <p:sldId id="448" r:id="rId25"/>
    <p:sldId id="449" r:id="rId26"/>
    <p:sldId id="450" r:id="rId27"/>
    <p:sldId id="451" r:id="rId28"/>
    <p:sldId id="539" r:id="rId29"/>
    <p:sldId id="453" r:id="rId30"/>
    <p:sldId id="455" r:id="rId31"/>
    <p:sldId id="543" r:id="rId32"/>
    <p:sldId id="681" r:id="rId33"/>
    <p:sldId id="696" r:id="rId34"/>
    <p:sldId id="667" r:id="rId35"/>
    <p:sldId id="668" r:id="rId36"/>
    <p:sldId id="444" r:id="rId37"/>
    <p:sldId id="637" r:id="rId38"/>
    <p:sldId id="692" r:id="rId39"/>
    <p:sldId id="639" r:id="rId40"/>
    <p:sldId id="640" r:id="rId41"/>
    <p:sldId id="641" r:id="rId42"/>
    <p:sldId id="642" r:id="rId43"/>
    <p:sldId id="643" r:id="rId44"/>
    <p:sldId id="678" r:id="rId45"/>
    <p:sldId id="693" r:id="rId46"/>
    <p:sldId id="644" r:id="rId47"/>
    <p:sldId id="646" r:id="rId48"/>
    <p:sldId id="695" r:id="rId49"/>
    <p:sldId id="699" r:id="rId50"/>
    <p:sldId id="697" r:id="rId51"/>
    <p:sldId id="647" r:id="rId52"/>
    <p:sldId id="648" r:id="rId53"/>
    <p:sldId id="651" r:id="rId54"/>
    <p:sldId id="652" r:id="rId55"/>
    <p:sldId id="653" r:id="rId56"/>
    <p:sldId id="650" r:id="rId57"/>
    <p:sldId id="655" r:id="rId58"/>
    <p:sldId id="656" r:id="rId59"/>
    <p:sldId id="441" r:id="rId60"/>
    <p:sldId id="698" r:id="rId61"/>
    <p:sldId id="459" r:id="rId62"/>
    <p:sldId id="669" r:id="rId63"/>
    <p:sldId id="670" r:id="rId64"/>
    <p:sldId id="460" r:id="rId65"/>
    <p:sldId id="461" r:id="rId66"/>
    <p:sldId id="671" r:id="rId67"/>
    <p:sldId id="672" r:id="rId68"/>
    <p:sldId id="466" r:id="rId69"/>
    <p:sldId id="694" r:id="rId70"/>
    <p:sldId id="467" r:id="rId71"/>
    <p:sldId id="469" r:id="rId72"/>
    <p:sldId id="502" r:id="rId73"/>
    <p:sldId id="675" r:id="rId74"/>
    <p:sldId id="686" r:id="rId75"/>
    <p:sldId id="687" r:id="rId76"/>
    <p:sldId id="503" r:id="rId77"/>
    <p:sldId id="679" r:id="rId78"/>
    <p:sldId id="496" r:id="rId79"/>
    <p:sldId id="497" r:id="rId80"/>
    <p:sldId id="688" r:id="rId81"/>
    <p:sldId id="689" r:id="rId82"/>
    <p:sldId id="691" r:id="rId83"/>
    <p:sldId id="690" r:id="rId84"/>
    <p:sldId id="599" r:id="rId85"/>
    <p:sldId id="624" r:id="rId86"/>
    <p:sldId id="605" r:id="rId87"/>
    <p:sldId id="600" r:id="rId88"/>
    <p:sldId id="601" r:id="rId89"/>
    <p:sldId id="586" r:id="rId90"/>
    <p:sldId id="463" r:id="rId91"/>
    <p:sldId id="464" r:id="rId92"/>
    <p:sldId id="465" r:id="rId93"/>
    <p:sldId id="584" r:id="rId94"/>
    <p:sldId id="525" r:id="rId95"/>
    <p:sldId id="468" r:id="rId96"/>
    <p:sldId id="470" r:id="rId97"/>
    <p:sldId id="680" r:id="rId98"/>
    <p:sldId id="471" r:id="rId99"/>
    <p:sldId id="472" r:id="rId100"/>
    <p:sldId id="473" r:id="rId101"/>
    <p:sldId id="684" r:id="rId102"/>
    <p:sldId id="658" r:id="rId103"/>
    <p:sldId id="475" r:id="rId104"/>
    <p:sldId id="476" r:id="rId105"/>
    <p:sldId id="479" r:id="rId106"/>
    <p:sldId id="481" r:id="rId107"/>
    <p:sldId id="682" r:id="rId108"/>
    <p:sldId id="602" r:id="rId109"/>
    <p:sldId id="604" r:id="rId110"/>
    <p:sldId id="606" r:id="rId111"/>
    <p:sldId id="608" r:id="rId112"/>
    <p:sldId id="610" r:id="rId113"/>
    <p:sldId id="611" r:id="rId114"/>
    <p:sldId id="612" r:id="rId115"/>
    <p:sldId id="702" r:id="rId116"/>
    <p:sldId id="623" r:id="rId117"/>
    <p:sldId id="628" r:id="rId118"/>
    <p:sldId id="621" r:id="rId119"/>
    <p:sldId id="632" r:id="rId120"/>
    <p:sldId id="617" r:id="rId121"/>
    <p:sldId id="631" r:id="rId122"/>
    <p:sldId id="619" r:id="rId123"/>
    <p:sldId id="607" r:id="rId124"/>
    <p:sldId id="613" r:id="rId125"/>
    <p:sldId id="615" r:id="rId126"/>
    <p:sldId id="633" r:id="rId127"/>
    <p:sldId id="540" r:id="rId128"/>
    <p:sldId id="516" r:id="rId129"/>
    <p:sldId id="541" r:id="rId130"/>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70">
          <p15:clr>
            <a:srgbClr val="A4A3A4"/>
          </p15:clr>
        </p15:guide>
        <p15:guide id="2" pos="28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0000CC"/>
    <a:srgbClr val="006600"/>
    <a:srgbClr val="CC3300"/>
    <a:srgbClr val="000099"/>
    <a:srgbClr val="000000"/>
    <a:srgbClr val="FF9900"/>
    <a:srgbClr val="0303DF"/>
    <a:srgbClr val="996633"/>
    <a:srgbClr val="030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4" autoAdjust="0"/>
    <p:restoredTop sz="94660" autoAdjust="0"/>
  </p:normalViewPr>
  <p:slideViewPr>
    <p:cSldViewPr snapToGrid="0" snapToObjects="1">
      <p:cViewPr varScale="1">
        <p:scale>
          <a:sx n="105" d="100"/>
          <a:sy n="105" d="100"/>
        </p:scale>
        <p:origin x="1674" y="102"/>
      </p:cViewPr>
      <p:guideLst>
        <p:guide orient="horz" pos="2170"/>
        <p:guide pos="285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theme" Target="theme/theme1.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tableStyles" Target="tableStyle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notesMaster" Target="notesMasters/notesMaster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presProps" Target="presProps.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4" Type="http://schemas.openxmlformats.org/officeDocument/2006/relationships/slideMaster" Target="slideMasters/slideMaster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smtClean="0">
                <a:ea typeface="宋体" panose="02010600030101010101" pitchFamily="2" charset="-122"/>
              </a:defRPr>
            </a:lvl1pPr>
          </a:lstStyle>
          <a:p>
            <a:pPr>
              <a:defRPr/>
            </a:pPr>
            <a:endParaRPr lang="zh-CN" alt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smtClean="0">
                <a:ea typeface="宋体" panose="02010600030101010101" pitchFamily="2" charset="-122"/>
              </a:defRPr>
            </a:lvl1pPr>
          </a:lstStyle>
          <a:p>
            <a:pPr>
              <a:defRPr/>
            </a:pPr>
            <a:endParaRPr lang="en-US"/>
          </a:p>
        </p:txBody>
      </p:sp>
      <p:sp>
        <p:nvSpPr>
          <p:cNvPr id="9220" name="Rectangle 4"/>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smtClean="0">
                <a:ea typeface="宋体" panose="02010600030101010101" pitchFamily="2" charset="-122"/>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smtClean="0">
                <a:ea typeface="宋体" panose="02010600030101010101" pitchFamily="2" charset="-122"/>
              </a:defRPr>
            </a:lvl1pPr>
          </a:lstStyle>
          <a:p>
            <a:pPr>
              <a:defRPr/>
            </a:pPr>
            <a:fld id="{C77AA068-423C-4043-8EE2-1CC6D935DDF0}" type="slidenum">
              <a:rPr lang="zh-CN" altLang="en-US"/>
              <a:t>‹#›</a:t>
            </a:fld>
            <a:endParaRPr lang="en-US"/>
          </a:p>
        </p:txBody>
      </p:sp>
    </p:spTree>
    <p:extLst>
      <p:ext uri="{BB962C8B-B14F-4D97-AF65-F5344CB8AC3E}">
        <p14:creationId xmlns:p14="http://schemas.microsoft.com/office/powerpoint/2010/main" val="4450516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dt" sz="quarter" idx="1"/>
          </p:nvPr>
        </p:nvSpPr>
        <p:spPr>
          <a:noFill/>
        </p:spPr>
        <p:txBody>
          <a:bodyPr/>
          <a:lstStyle/>
          <a:p>
            <a:fld id="{D3360855-BA1B-49D5-B0CD-B5E0CC13AAD6}" type="datetime1">
              <a:rPr lang="zh-CN" altLang="en-US" smtClean="0">
                <a:latin typeface="Arial" charset="0"/>
                <a:ea typeface="宋体" charset="-122"/>
              </a:rPr>
              <a:pPr/>
              <a:t>2022/10/15</a:t>
            </a:fld>
            <a:endParaRPr lang="en-US" altLang="zh-CN">
              <a:latin typeface="Arial" charset="0"/>
              <a:ea typeface="宋体" charset="-122"/>
            </a:endParaRPr>
          </a:p>
        </p:txBody>
      </p:sp>
      <p:sp>
        <p:nvSpPr>
          <p:cNvPr id="22531" name="Rectangle 7"/>
          <p:cNvSpPr>
            <a:spLocks noGrp="1" noChangeArrowheads="1"/>
          </p:cNvSpPr>
          <p:nvPr>
            <p:ph type="sldNum" sz="quarter" idx="5"/>
          </p:nvPr>
        </p:nvSpPr>
        <p:spPr>
          <a:noFill/>
        </p:spPr>
        <p:txBody>
          <a:bodyPr/>
          <a:lstStyle/>
          <a:p>
            <a:fld id="{1DCAF334-A9C0-438B-84BC-4E279211E2CD}" type="slidenum">
              <a:rPr lang="en-US" altLang="zh-CN" smtClean="0">
                <a:latin typeface="Arial" charset="0"/>
                <a:ea typeface="宋体" charset="-122"/>
              </a:rPr>
              <a:pPr/>
              <a:t>125</a:t>
            </a:fld>
            <a:endParaRPr lang="en-US" altLang="zh-CN">
              <a:latin typeface="Arial" charset="0"/>
              <a:ea typeface="宋体" charset="-122"/>
            </a:endParaRPr>
          </a:p>
        </p:txBody>
      </p:sp>
      <p:sp>
        <p:nvSpPr>
          <p:cNvPr id="22532" name="Rectangle 2"/>
          <p:cNvSpPr>
            <a:spLocks noGrp="1" noRot="1" noChangeAspect="1" noChangeArrowheads="1" noTextEdit="1"/>
          </p:cNvSpPr>
          <p:nvPr>
            <p:ph type="sldImg"/>
          </p:nvPr>
        </p:nvSpPr>
        <p:spPr>
          <a:xfrm>
            <a:off x="1127125" y="701675"/>
            <a:ext cx="4587875" cy="3440113"/>
          </a:xfrm>
          <a:ln/>
        </p:spPr>
      </p:sp>
      <p:sp>
        <p:nvSpPr>
          <p:cNvPr id="22533" name="Rectangle 3"/>
          <p:cNvSpPr>
            <a:spLocks noGrp="1" noChangeArrowheads="1"/>
          </p:cNvSpPr>
          <p:nvPr>
            <p:ph type="body" idx="1"/>
          </p:nvPr>
        </p:nvSpPr>
        <p:spPr>
          <a:xfrm>
            <a:off x="923925" y="4352925"/>
            <a:ext cx="4995863" cy="4140200"/>
          </a:xfrm>
          <a:noFill/>
          <a:ln/>
        </p:spPr>
        <p:txBody>
          <a:bodyPr/>
          <a:lstStyle/>
          <a:p>
            <a:pPr eaLnBrk="1" hangingPunct="1"/>
            <a:endParaRPr lang="zh-CN" altLang="zh-CN">
              <a:latin typeface="Arial" charset="0"/>
              <a:ea typeface="宋体" charset="-122"/>
            </a:endParaRPr>
          </a:p>
        </p:txBody>
      </p:sp>
    </p:spTree>
    <p:extLst>
      <p:ext uri="{BB962C8B-B14F-4D97-AF65-F5344CB8AC3E}">
        <p14:creationId xmlns:p14="http://schemas.microsoft.com/office/powerpoint/2010/main" val="4034882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7"/>
          <p:cNvPicPr>
            <a:picLocks noChangeAspect="1" noChangeArrowheads="1"/>
          </p:cNvPicPr>
          <p:nvPr/>
        </p:nvPicPr>
        <p:blipFill>
          <a:blip r:embed="rId2">
            <a:extLst>
              <a:ext uri="{28A0092B-C50C-407E-A947-70E740481C1C}">
                <a14:useLocalDpi xmlns:a14="http://schemas.microsoft.com/office/drawing/2010/main" val="0"/>
              </a:ext>
            </a:extLst>
          </a:blip>
          <a:srcRect l="1866"/>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KSO_BT1"/>
          <p:cNvSpPr>
            <a:spLocks noGrp="1" noChangeArrowheads="1"/>
          </p:cNvSpPr>
          <p:nvPr>
            <p:ph type="ctrTitle" hasCustomPrompt="1"/>
          </p:nvPr>
        </p:nvSpPr>
        <p:spPr>
          <a:xfrm>
            <a:off x="269875" y="2066925"/>
            <a:ext cx="5592763" cy="1384300"/>
          </a:xfrm>
        </p:spPr>
        <p:txBody>
          <a:bodyPr/>
          <a:lstStyle>
            <a:lvl1pPr algn="ctr">
              <a:defRPr sz="4200">
                <a:solidFill>
                  <a:srgbClr val="14729C"/>
                </a:solidFill>
              </a:defRPr>
            </a:lvl1pPr>
          </a:lstStyle>
          <a:p>
            <a:pPr lvl="0"/>
            <a:r>
              <a:rPr lang="zh-CN" noProof="0"/>
              <a:t>单击此处</a:t>
            </a:r>
            <a:br>
              <a:rPr lang="zh-CN" noProof="0"/>
            </a:br>
            <a:r>
              <a:rPr lang="zh-CN" noProof="0"/>
              <a:t>编辑母版标题样式</a:t>
            </a:r>
          </a:p>
        </p:txBody>
      </p:sp>
      <p:sp>
        <p:nvSpPr>
          <p:cNvPr id="2052" name="KSO_BC1"/>
          <p:cNvSpPr>
            <a:spLocks noGrp="1" noChangeArrowheads="1"/>
          </p:cNvSpPr>
          <p:nvPr>
            <p:ph type="subTitle" idx="1"/>
          </p:nvPr>
        </p:nvSpPr>
        <p:spPr>
          <a:xfrm>
            <a:off x="269875" y="3651250"/>
            <a:ext cx="5588000" cy="547688"/>
          </a:xfrm>
        </p:spPr>
        <p:txBody>
          <a:bodyPr/>
          <a:lstStyle>
            <a:lvl1pPr marL="0" indent="0" algn="ctr">
              <a:buFont typeface="Wingdings" panose="05000000000000000000" pitchFamily="2" charset="2"/>
              <a:buNone/>
              <a:defRPr>
                <a:solidFill>
                  <a:schemeClr val="folHlink"/>
                </a:solidFill>
              </a:defRPr>
            </a:lvl1pPr>
          </a:lstStyle>
          <a:p>
            <a:pPr lvl="0"/>
            <a:r>
              <a:rPr lang="zh-CN" noProof="0"/>
              <a:t>单击此处编辑母版副标题样式</a:t>
            </a:r>
          </a:p>
        </p:txBody>
      </p:sp>
      <p:sp>
        <p:nvSpPr>
          <p:cNvPr id="5" name="KSO_FD"/>
          <p:cNvSpPr>
            <a:spLocks noGrp="1" noChangeArrowheads="1"/>
          </p:cNvSpPr>
          <p:nvPr>
            <p:ph type="dt" sz="half" idx="10"/>
          </p:nvPr>
        </p:nvSpPr>
        <p:spPr>
          <a:xfrm>
            <a:off x="457200" y="6245225"/>
            <a:ext cx="2133600" cy="476250"/>
          </a:xfrm>
        </p:spPr>
        <p:txBody>
          <a:bodyPr/>
          <a:lstStyle>
            <a:lvl1pPr>
              <a:defRPr smtClean="0"/>
            </a:lvl1pPr>
          </a:lstStyle>
          <a:p>
            <a:pPr>
              <a:defRPr/>
            </a:pPr>
            <a:fld id="{901BDE14-8C80-49E0-8281-DD5E56F6F558}" type="datetime1">
              <a:rPr lang="zh-CN" altLang="en-US"/>
              <a:t>2022/10/15</a:t>
            </a:fld>
            <a:endParaRPr lang="en-US"/>
          </a:p>
        </p:txBody>
      </p:sp>
      <p:sp>
        <p:nvSpPr>
          <p:cNvPr id="6" name="KSO_FT"/>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zh-CN" altLang="en-US"/>
          </a:p>
        </p:txBody>
      </p:sp>
      <p:sp>
        <p:nvSpPr>
          <p:cNvPr id="7" name="KSO_FN"/>
          <p:cNvSpPr>
            <a:spLocks noGrp="1" noChangeArrowheads="1"/>
          </p:cNvSpPr>
          <p:nvPr>
            <p:ph type="sldNum" sz="quarter" idx="12"/>
          </p:nvPr>
        </p:nvSpPr>
        <p:spPr>
          <a:xfrm>
            <a:off x="6553200" y="6245225"/>
            <a:ext cx="2133600" cy="476250"/>
          </a:xfrm>
        </p:spPr>
        <p:txBody>
          <a:bodyPr/>
          <a:lstStyle>
            <a:lvl1pPr>
              <a:defRPr smtClean="0"/>
            </a:lvl1pPr>
          </a:lstStyle>
          <a:p>
            <a:pPr>
              <a:defRPr/>
            </a:pPr>
            <a:fld id="{F4443EEA-FBC3-4E9A-9C70-438B835BD669}" type="slidenum">
              <a:rPr lang="zh-CN" alt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2022/10/15</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F8414B56-E0FF-497B-B381-78CDFF87AB44}" type="slidenum">
              <a:rPr lang="zh-CN" alt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111875" y="196850"/>
            <a:ext cx="1943100" cy="6264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279400" y="196850"/>
            <a:ext cx="5680075" cy="6264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2022/10/15</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B22B9AB2-7367-4ECF-93B6-6B5F052EDA19}" type="slidenum">
              <a:rPr lang="zh-CN" alt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5" descr="未标题-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KSO_BC1"/>
          <p:cNvSpPr>
            <a:spLocks noGrp="1" noChangeArrowheads="1"/>
          </p:cNvSpPr>
          <p:nvPr>
            <p:ph type="subTitle" idx="1"/>
          </p:nvPr>
        </p:nvSpPr>
        <p:spPr>
          <a:xfrm>
            <a:off x="2790825" y="2152650"/>
            <a:ext cx="5870575" cy="496888"/>
          </a:xfrm>
        </p:spPr>
        <p:txBody>
          <a:bodyPr/>
          <a:lstStyle>
            <a:lvl1pPr marL="0" indent="0" algn="r">
              <a:buFont typeface="Wingdings" panose="05000000000000000000" pitchFamily="2" charset="2"/>
              <a:buNone/>
              <a:defRPr sz="2000">
                <a:solidFill>
                  <a:srgbClr val="6C6F72"/>
                </a:solidFill>
              </a:defRPr>
            </a:lvl1pPr>
          </a:lstStyle>
          <a:p>
            <a:pPr lvl="0"/>
            <a:r>
              <a:rPr lang="zh-CN" noProof="0"/>
              <a:t>单击此处编辑母版副标题样式</a:t>
            </a:r>
          </a:p>
        </p:txBody>
      </p:sp>
      <p:sp>
        <p:nvSpPr>
          <p:cNvPr id="4103" name="KSO_BT1"/>
          <p:cNvSpPr>
            <a:spLocks noGrp="1" noChangeArrowheads="1"/>
          </p:cNvSpPr>
          <p:nvPr>
            <p:ph type="ctrTitle"/>
          </p:nvPr>
        </p:nvSpPr>
        <p:spPr>
          <a:xfrm>
            <a:off x="2787650" y="1258888"/>
            <a:ext cx="5884863" cy="863600"/>
          </a:xfrm>
        </p:spPr>
        <p:txBody>
          <a:bodyPr/>
          <a:lstStyle>
            <a:lvl1pPr algn="r">
              <a:defRPr/>
            </a:lvl1pPr>
          </a:lstStyle>
          <a:p>
            <a:pPr lvl="0"/>
            <a:r>
              <a:rPr lang="zh-CN" noProof="0"/>
              <a:t>单击此处编辑母版标题样式</a:t>
            </a:r>
          </a:p>
        </p:txBody>
      </p:sp>
      <p:sp>
        <p:nvSpPr>
          <p:cNvPr id="5" name="KSO_FD"/>
          <p:cNvSpPr>
            <a:spLocks noGrp="1" noChangeArrowheads="1"/>
          </p:cNvSpPr>
          <p:nvPr>
            <p:ph type="dt" sz="half" idx="10"/>
          </p:nvPr>
        </p:nvSpPr>
        <p:spPr>
          <a:xfrm>
            <a:off x="457200" y="6245225"/>
            <a:ext cx="2133600" cy="476250"/>
          </a:xfrm>
        </p:spPr>
        <p:txBody>
          <a:bodyPr/>
          <a:lstStyle>
            <a:lvl1pPr>
              <a:defRPr smtClean="0"/>
            </a:lvl1pPr>
          </a:lstStyle>
          <a:p>
            <a:pPr>
              <a:defRPr/>
            </a:pPr>
            <a:fld id="{2D5EB33F-0483-43C6-847F-6D3BDF8997C4}" type="datetime1">
              <a:rPr lang="zh-CN" altLang="en-US"/>
              <a:t>2022/10/15</a:t>
            </a:fld>
            <a:endParaRPr lang="en-US"/>
          </a:p>
        </p:txBody>
      </p:sp>
      <p:sp>
        <p:nvSpPr>
          <p:cNvPr id="6" name="KSO_FT"/>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p>
        </p:txBody>
      </p:sp>
      <p:sp>
        <p:nvSpPr>
          <p:cNvPr id="7" name="KSO_FN"/>
          <p:cNvSpPr>
            <a:spLocks noGrp="1" noChangeArrowheads="1"/>
          </p:cNvSpPr>
          <p:nvPr>
            <p:ph type="sldNum" sz="quarter" idx="12"/>
          </p:nvPr>
        </p:nvSpPr>
        <p:spPr>
          <a:xfrm>
            <a:off x="6553200" y="6245225"/>
            <a:ext cx="2133600" cy="476250"/>
          </a:xfrm>
        </p:spPr>
        <p:txBody>
          <a:bodyPr/>
          <a:lstStyle>
            <a:lvl1pPr>
              <a:defRPr smtClean="0"/>
            </a:lvl1pPr>
          </a:lstStyle>
          <a:p>
            <a:pPr>
              <a:defRPr/>
            </a:pPr>
            <a:fld id="{AA24BC01-715A-404A-AF8C-083EFE472DA9}" type="slidenum">
              <a:rPr lang="zh-CN" alt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2022/10/15</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2292F74B-3F9D-4EC0-BB27-2C8E829D834A}" type="slidenum">
              <a:rPr lang="zh-CN" alt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
        <p:nvSpPr>
          <p:cNvPr id="4"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2022/10/15</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6C6C4A8C-293A-4006-9D11-27F066922CDA}" type="slidenum">
              <a:rPr lang="zh-CN" alt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47675" y="1133475"/>
            <a:ext cx="4030663" cy="51006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30738" y="1133475"/>
            <a:ext cx="4032250" cy="51006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2022/10/15</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18B30462-3FE9-4AC9-87A4-B13B8F51DDE4}" type="slidenum">
              <a:rPr lang="zh-CN" alt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2022/10/15</a:t>
            </a:fld>
            <a:endParaRPr lang="en-US"/>
          </a:p>
        </p:txBody>
      </p:sp>
      <p:sp>
        <p:nvSpPr>
          <p:cNvPr id="8" name="KSO_FT"/>
          <p:cNvSpPr>
            <a:spLocks noGrp="1" noChangeArrowheads="1"/>
          </p:cNvSpPr>
          <p:nvPr>
            <p:ph type="ftr" sz="quarter" idx="11"/>
          </p:nvPr>
        </p:nvSpPr>
        <p:spPr/>
        <p:txBody>
          <a:bodyPr/>
          <a:lstStyle>
            <a:lvl1pPr>
              <a:defRPr/>
            </a:lvl1pPr>
          </a:lstStyle>
          <a:p>
            <a:pPr>
              <a:defRPr/>
            </a:pPr>
            <a:endParaRPr lang="en-US"/>
          </a:p>
        </p:txBody>
      </p:sp>
      <p:sp>
        <p:nvSpPr>
          <p:cNvPr id="9" name="KSO_FN"/>
          <p:cNvSpPr>
            <a:spLocks noGrp="1" noChangeArrowheads="1"/>
          </p:cNvSpPr>
          <p:nvPr>
            <p:ph type="sldNum" sz="quarter" idx="12"/>
          </p:nvPr>
        </p:nvSpPr>
        <p:spPr/>
        <p:txBody>
          <a:bodyPr/>
          <a:lstStyle>
            <a:lvl1pPr>
              <a:defRPr/>
            </a:lvl1pPr>
          </a:lstStyle>
          <a:p>
            <a:pPr>
              <a:defRPr/>
            </a:pPr>
            <a:fld id="{15D057C7-BE4D-4CC7-9A6F-784CBE1E4408}" type="slidenum">
              <a:rPr lang="zh-CN" alt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2022/10/15</a:t>
            </a:fld>
            <a:endParaRPr lang="en-US"/>
          </a:p>
        </p:txBody>
      </p:sp>
      <p:sp>
        <p:nvSpPr>
          <p:cNvPr id="4" name="KSO_FT"/>
          <p:cNvSpPr>
            <a:spLocks noGrp="1" noChangeArrowheads="1"/>
          </p:cNvSpPr>
          <p:nvPr>
            <p:ph type="ftr" sz="quarter" idx="11"/>
          </p:nvPr>
        </p:nvSpPr>
        <p:spPr/>
        <p:txBody>
          <a:bodyPr/>
          <a:lstStyle>
            <a:lvl1pPr>
              <a:defRPr/>
            </a:lvl1pPr>
          </a:lstStyle>
          <a:p>
            <a:pPr>
              <a:defRPr/>
            </a:pPr>
            <a:endParaRPr lang="en-US"/>
          </a:p>
        </p:txBody>
      </p:sp>
      <p:sp>
        <p:nvSpPr>
          <p:cNvPr id="5" name="KSO_FN"/>
          <p:cNvSpPr>
            <a:spLocks noGrp="1" noChangeArrowheads="1"/>
          </p:cNvSpPr>
          <p:nvPr>
            <p:ph type="sldNum" sz="quarter" idx="12"/>
          </p:nvPr>
        </p:nvSpPr>
        <p:spPr/>
        <p:txBody>
          <a:bodyPr/>
          <a:lstStyle>
            <a:lvl1pPr>
              <a:defRPr/>
            </a:lvl1pPr>
          </a:lstStyle>
          <a:p>
            <a:pPr>
              <a:defRPr/>
            </a:pPr>
            <a:fld id="{2A3111F1-C7D5-4B5F-82C4-FED058A43FED}" type="slidenum">
              <a:rPr lang="zh-CN" alt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2022/10/15</a:t>
            </a:fld>
            <a:endParaRPr lang="en-US"/>
          </a:p>
        </p:txBody>
      </p:sp>
      <p:sp>
        <p:nvSpPr>
          <p:cNvPr id="3" name="KSO_FT"/>
          <p:cNvSpPr>
            <a:spLocks noGrp="1" noChangeArrowheads="1"/>
          </p:cNvSpPr>
          <p:nvPr>
            <p:ph type="ftr" sz="quarter" idx="11"/>
          </p:nvPr>
        </p:nvSpPr>
        <p:spPr/>
        <p:txBody>
          <a:bodyPr/>
          <a:lstStyle>
            <a:lvl1pPr>
              <a:defRPr/>
            </a:lvl1pPr>
          </a:lstStyle>
          <a:p>
            <a:pPr>
              <a:defRPr/>
            </a:pPr>
            <a:endParaRPr lang="en-US"/>
          </a:p>
        </p:txBody>
      </p:sp>
      <p:sp>
        <p:nvSpPr>
          <p:cNvPr id="4" name="KSO_FN"/>
          <p:cNvSpPr>
            <a:spLocks noGrp="1" noChangeArrowheads="1"/>
          </p:cNvSpPr>
          <p:nvPr>
            <p:ph type="sldNum" sz="quarter" idx="12"/>
          </p:nvPr>
        </p:nvSpPr>
        <p:spPr/>
        <p:txBody>
          <a:bodyPr/>
          <a:lstStyle>
            <a:lvl1pPr>
              <a:defRPr/>
            </a:lvl1pPr>
          </a:lstStyle>
          <a:p>
            <a:pPr>
              <a:defRPr/>
            </a:pPr>
            <a:fld id="{CB8CF258-373D-47B5-9224-E86B2421108D}" type="slidenum">
              <a:rPr lang="zh-CN" alt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2022/10/15</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2B98A255-05C8-4069-A9CB-54077EFAD056}" type="slidenum">
              <a:rPr lang="zh-CN" alt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2022/10/15</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446F85F4-ED83-48A5-8EDD-7FC59D045909}" type="slidenum">
              <a:rPr lang="zh-CN" alt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2022/10/15</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91A91975-133D-44B7-B5F6-02DDCE1C6857}" type="slidenum">
              <a:rPr lang="zh-CN" alt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2022/10/15</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8C20D0EE-11E1-4E01-A713-4C0B04358260}" type="slidenum">
              <a:rPr lang="zh-CN" alt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214313"/>
            <a:ext cx="2052638" cy="6019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47675" y="214313"/>
            <a:ext cx="6010275" cy="6019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2022/10/15</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29E740C7-CC37-4ABD-A9FF-809B75CEBA06}" type="slidenum">
              <a:rPr lang="zh-CN" altLang="en-US"/>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7"/>
          <p:cNvPicPr>
            <a:picLocks noChangeAspect="1" noChangeArrowheads="1"/>
          </p:cNvPicPr>
          <p:nvPr/>
        </p:nvPicPr>
        <p:blipFill>
          <a:blip r:embed="rId2">
            <a:extLst>
              <a:ext uri="{28A0092B-C50C-407E-A947-70E740481C1C}">
                <a14:useLocalDpi xmlns:a14="http://schemas.microsoft.com/office/drawing/2010/main" val="0"/>
              </a:ext>
            </a:extLst>
          </a:blip>
          <a:srcRect l="7103" r="11725"/>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流程图: 数据 4"/>
          <p:cNvSpPr>
            <a:spLocks noChangeArrowheads="1"/>
          </p:cNvSpPr>
          <p:nvPr/>
        </p:nvSpPr>
        <p:spPr bwMode="auto">
          <a:xfrm>
            <a:off x="2857500" y="0"/>
            <a:ext cx="6286500" cy="6858000"/>
          </a:xfrm>
          <a:prstGeom prst="flowChartInputOutput">
            <a:avLst/>
          </a:prstGeom>
          <a:solidFill>
            <a:srgbClr val="FDD762">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300">
              <a:solidFill>
                <a:srgbClr val="5F5F5F"/>
              </a:solidFill>
            </a:endParaRPr>
          </a:p>
        </p:txBody>
      </p:sp>
      <p:pic>
        <p:nvPicPr>
          <p:cNvPr id="6"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75" y="1300163"/>
            <a:ext cx="407035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 Placeholder 2"/>
          <p:cNvSpPr>
            <a:spLocks noGrp="1" noChangeArrowheads="1"/>
          </p:cNvSpPr>
          <p:nvPr>
            <p:ph type="subTitle" idx="1"/>
          </p:nvPr>
        </p:nvSpPr>
        <p:spPr>
          <a:xfrm>
            <a:off x="3417888" y="5014913"/>
            <a:ext cx="4735512" cy="547687"/>
          </a:xfrm>
        </p:spPr>
        <p:txBody>
          <a:bodyPr/>
          <a:lstStyle>
            <a:lvl1pPr marL="0" indent="0" algn="ctr">
              <a:buFont typeface="Wingdings 2" panose="05020102010507070707" pitchFamily="18" charset="2"/>
              <a:buNone/>
              <a:defRPr>
                <a:solidFill>
                  <a:srgbClr val="FFFFFF"/>
                </a:solidFill>
              </a:defRPr>
            </a:lvl1pPr>
          </a:lstStyle>
          <a:p>
            <a:pPr lvl="0"/>
            <a:r>
              <a:rPr lang="zh-CN" noProof="0"/>
              <a:t>单击此处编辑母版副标题样式</a:t>
            </a:r>
          </a:p>
        </p:txBody>
      </p:sp>
      <p:sp>
        <p:nvSpPr>
          <p:cNvPr id="6153" name="Title Placeholder 1"/>
          <p:cNvSpPr>
            <a:spLocks noGrp="1" noChangeArrowheads="1"/>
          </p:cNvSpPr>
          <p:nvPr>
            <p:ph type="ctrTitle"/>
          </p:nvPr>
        </p:nvSpPr>
        <p:spPr>
          <a:xfrm>
            <a:off x="3408363" y="3463925"/>
            <a:ext cx="4737100" cy="1470025"/>
          </a:xfrm>
        </p:spPr>
        <p:txBody>
          <a:bodyPr/>
          <a:lstStyle>
            <a:lvl1pPr algn="ctr">
              <a:defRPr sz="3200"/>
            </a:lvl1pPr>
          </a:lstStyle>
          <a:p>
            <a:pPr lvl="0"/>
            <a:r>
              <a:rPr lang="zh-CN" noProof="0"/>
              <a:t>单击此处编辑母版标题样式</a:t>
            </a:r>
          </a:p>
        </p:txBody>
      </p:sp>
      <p:sp>
        <p:nvSpPr>
          <p:cNvPr id="7" name="Date Placeholder 3"/>
          <p:cNvSpPr>
            <a:spLocks noGrp="1" noChangeArrowheads="1"/>
          </p:cNvSpPr>
          <p:nvPr>
            <p:ph type="dt" sz="half" idx="10"/>
          </p:nvPr>
        </p:nvSpPr>
        <p:spPr>
          <a:xfrm>
            <a:off x="457200" y="6245225"/>
            <a:ext cx="2133600" cy="476250"/>
          </a:xfrm>
        </p:spPr>
        <p:txBody>
          <a:bodyPr/>
          <a:lstStyle>
            <a:lvl1pPr>
              <a:defRPr smtClean="0"/>
            </a:lvl1pPr>
          </a:lstStyle>
          <a:p>
            <a:pPr>
              <a:defRPr/>
            </a:pPr>
            <a:fld id="{30493455-07EA-47DB-90C0-E7E423CB59B6}" type="datetime1">
              <a:rPr lang="zh-CN" altLang="en-US"/>
              <a:t>2022/10/15</a:t>
            </a:fld>
            <a:endParaRPr lang="en-US"/>
          </a:p>
        </p:txBody>
      </p:sp>
      <p:sp>
        <p:nvSpPr>
          <p:cNvPr id="8" name="Footer Placeholder 4"/>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p>
        </p:txBody>
      </p:sp>
      <p:sp>
        <p:nvSpPr>
          <p:cNvPr id="9" name="Slide Number Placeholder 5"/>
          <p:cNvSpPr>
            <a:spLocks noGrp="1" noChangeArrowheads="1"/>
          </p:cNvSpPr>
          <p:nvPr>
            <p:ph type="sldNum" sz="quarter" idx="12"/>
          </p:nvPr>
        </p:nvSpPr>
        <p:spPr>
          <a:xfrm>
            <a:off x="6553200" y="6245225"/>
            <a:ext cx="2133600" cy="476250"/>
          </a:xfrm>
        </p:spPr>
        <p:txBody>
          <a:bodyPr/>
          <a:lstStyle>
            <a:lvl1pPr>
              <a:defRPr smtClean="0"/>
            </a:lvl1pPr>
          </a:lstStyle>
          <a:p>
            <a:pPr>
              <a:defRPr/>
            </a:pPr>
            <a:fld id="{C338A0BD-2BD5-4CDD-949A-399040E1F361}" type="slidenum">
              <a:rPr lang="zh-CN" altLang="en-US"/>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2022/10/15</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EB4C3199-1AFA-4954-9CC4-12638459641E}" type="slidenum">
              <a:rPr lang="zh-CN" altLang="en-US"/>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
        <p:nvSpPr>
          <p:cNvPr id="4"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2022/10/15</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214791B2-E5C4-4716-B26B-E0118C8D48EA}" type="slidenum">
              <a:rPr lang="zh-CN" altLang="en-US"/>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476375"/>
            <a:ext cx="3927475" cy="4879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6613" y="1476375"/>
            <a:ext cx="3929062" cy="4879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2022/10/15</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AA8A6133-FFB4-4B05-84EA-663E62FDFBC4}" type="slidenum">
              <a:rPr lang="zh-CN" altLang="en-US"/>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2022/10/15</a:t>
            </a:fld>
            <a:endParaRPr 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5"/>
          <p:cNvSpPr>
            <a:spLocks noGrp="1" noChangeArrowheads="1"/>
          </p:cNvSpPr>
          <p:nvPr>
            <p:ph type="sldNum" sz="quarter" idx="12"/>
          </p:nvPr>
        </p:nvSpPr>
        <p:spPr/>
        <p:txBody>
          <a:bodyPr/>
          <a:lstStyle>
            <a:lvl1pPr>
              <a:defRPr/>
            </a:lvl1pPr>
          </a:lstStyle>
          <a:p>
            <a:pPr>
              <a:defRPr/>
            </a:pPr>
            <a:fld id="{4E227019-1451-45BD-B61C-7AF55C70AA45}" type="slidenum">
              <a:rPr lang="zh-CN" altLang="en-US"/>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2022/10/15</a:t>
            </a:fld>
            <a:endParaRPr 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p>
        </p:txBody>
      </p:sp>
      <p:sp>
        <p:nvSpPr>
          <p:cNvPr id="5" name="Slide Number Placeholder 5"/>
          <p:cNvSpPr>
            <a:spLocks noGrp="1" noChangeArrowheads="1"/>
          </p:cNvSpPr>
          <p:nvPr>
            <p:ph type="sldNum" sz="quarter" idx="12"/>
          </p:nvPr>
        </p:nvSpPr>
        <p:spPr/>
        <p:txBody>
          <a:bodyPr/>
          <a:lstStyle>
            <a:lvl1pPr>
              <a:defRPr/>
            </a:lvl1pPr>
          </a:lstStyle>
          <a:p>
            <a:pPr>
              <a:defRPr/>
            </a:pPr>
            <a:fld id="{A776A8A5-509F-4FF4-914B-DE7911A9FDCE}" type="slidenum">
              <a:rPr lang="zh-CN" altLang="en-US"/>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2022/10/15</a:t>
            </a:fld>
            <a:endParaRPr 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5"/>
          <p:cNvSpPr>
            <a:spLocks noGrp="1" noChangeArrowheads="1"/>
          </p:cNvSpPr>
          <p:nvPr>
            <p:ph type="sldNum" sz="quarter" idx="12"/>
          </p:nvPr>
        </p:nvSpPr>
        <p:spPr/>
        <p:txBody>
          <a:bodyPr/>
          <a:lstStyle>
            <a:lvl1pPr>
              <a:defRPr/>
            </a:lvl1pPr>
          </a:lstStyle>
          <a:p>
            <a:pPr>
              <a:defRPr/>
            </a:pPr>
            <a:fld id="{2540D63B-70E4-448C-A960-B7BCA42D5432}" type="slidenum">
              <a:rPr lang="zh-CN" alt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
        <p:nvSpPr>
          <p:cNvPr id="4"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2022/10/15</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34FBF970-60AF-4DAF-9E35-50708D19D96E}" type="slidenum">
              <a:rPr lang="zh-CN" altLang="en-US"/>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2022/10/15</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7353BC4C-21CF-455E-B095-424B494E974E}" type="slidenum">
              <a:rPr lang="zh-CN" altLang="en-US"/>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2022/10/15</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E1D8D181-3281-4E13-887C-32993C8F81F6}" type="slidenum">
              <a:rPr lang="zh-CN" altLang="en-US"/>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2022/10/15</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FBF84EC5-1729-4024-A363-B97A4567CA7F}" type="slidenum">
              <a:rPr lang="zh-CN" altLang="en-US"/>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68300"/>
            <a:ext cx="2001837" cy="598805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68300"/>
            <a:ext cx="5854700" cy="598805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2022/10/15</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1CA0E7CA-17FA-457E-94D8-9BF9C6220184}" type="slidenum">
              <a:rPr lang="zh-CN" altLang="en-US"/>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矩形 12"/>
          <p:cNvGrpSpPr/>
          <p:nvPr userDrawn="1"/>
        </p:nvGrpSpPr>
        <p:grpSpPr bwMode="auto">
          <a:xfrm>
            <a:off x="0" y="0"/>
            <a:ext cx="9150350" cy="6888163"/>
            <a:chOff x="0" y="0"/>
            <a:chExt cx="5764" cy="4339"/>
          </a:xfrm>
        </p:grpSpPr>
        <p:pic>
          <p:nvPicPr>
            <p:cNvPr id="5" name="矩形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64" cy="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0" y="0"/>
              <a:ext cx="5762" cy="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300">
                <a:solidFill>
                  <a:srgbClr val="FFFFFF"/>
                </a:solidFill>
              </a:endParaRPr>
            </a:p>
          </p:txBody>
        </p:sp>
      </p:grpSp>
      <p:grpSp>
        <p:nvGrpSpPr>
          <p:cNvPr id="7" name="组合 13"/>
          <p:cNvGrpSpPr/>
          <p:nvPr userDrawn="1"/>
        </p:nvGrpSpPr>
        <p:grpSpPr bwMode="auto">
          <a:xfrm>
            <a:off x="0" y="263525"/>
            <a:ext cx="9144000" cy="4676775"/>
            <a:chOff x="0" y="0"/>
            <a:chExt cx="12192000" cy="4677534"/>
          </a:xfrm>
        </p:grpSpPr>
        <p:grpSp>
          <p:nvGrpSpPr>
            <p:cNvPr id="8" name="Freeform 5"/>
            <p:cNvGrpSpPr/>
            <p:nvPr userDrawn="1"/>
          </p:nvGrpSpPr>
          <p:grpSpPr bwMode="auto">
            <a:xfrm>
              <a:off x="0" y="-1059"/>
              <a:ext cx="12200128" cy="2353056"/>
              <a:chOff x="0" y="0"/>
              <a:chExt cx="9150096" cy="2353056"/>
            </a:xfrm>
          </p:grpSpPr>
          <p:pic>
            <p:nvPicPr>
              <p:cNvPr id="17" name="Freeform 5"/>
              <p:cNvPicPr>
                <a:picLocks noEditPoints="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0096" cy="235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8"/>
              <p:cNvSpPr txBox="1">
                <a:spLocks noChangeArrowheads="1"/>
              </p:cNvSpPr>
              <p:nvPr/>
            </p:nvSpPr>
            <p:spPr bwMode="auto">
              <a:xfrm>
                <a:off x="0" y="1059"/>
                <a:ext cx="9144000" cy="235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sp>
          <p:nvSpPr>
            <p:cNvPr id="9" name="矩形 15"/>
            <p:cNvSpPr>
              <a:spLocks noChangeArrowheads="1"/>
            </p:cNvSpPr>
            <p:nvPr/>
          </p:nvSpPr>
          <p:spPr bwMode="auto">
            <a:xfrm>
              <a:off x="0" y="2362583"/>
              <a:ext cx="12192000" cy="1714778"/>
            </a:xfrm>
            <a:prstGeom prst="rect">
              <a:avLst/>
            </a:prstGeom>
            <a:solidFill>
              <a:srgbClr val="28A9D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cxnSp>
          <p:nvCxnSpPr>
            <p:cNvPr id="10" name="直接连接符 16"/>
            <p:cNvCxnSpPr>
              <a:cxnSpLocks noChangeShapeType="1"/>
            </p:cNvCxnSpPr>
            <p:nvPr/>
          </p:nvCxnSpPr>
          <p:spPr bwMode="auto">
            <a:xfrm>
              <a:off x="0" y="4110425"/>
              <a:ext cx="12192000" cy="0"/>
            </a:xfrm>
            <a:prstGeom prst="line">
              <a:avLst/>
            </a:prstGeom>
            <a:noFill/>
            <a:ln w="19050">
              <a:solidFill>
                <a:srgbClr val="28A9D6"/>
              </a:solidFill>
              <a:round/>
            </a:ln>
            <a:extLst>
              <a:ext uri="{909E8E84-426E-40DD-AFC4-6F175D3DCCD1}">
                <a14:hiddenFill xmlns:a14="http://schemas.microsoft.com/office/drawing/2010/main">
                  <a:noFill/>
                </a14:hiddenFill>
              </a:ext>
            </a:extLst>
          </p:spPr>
        </p:cxnSp>
        <p:cxnSp>
          <p:nvCxnSpPr>
            <p:cNvPr id="11" name="直接连接符 17"/>
            <p:cNvCxnSpPr>
              <a:cxnSpLocks noChangeShapeType="1"/>
            </p:cNvCxnSpPr>
            <p:nvPr/>
          </p:nvCxnSpPr>
          <p:spPr bwMode="auto">
            <a:xfrm>
              <a:off x="0" y="4532288"/>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2" name="直接连接符 18"/>
            <p:cNvCxnSpPr>
              <a:cxnSpLocks noChangeShapeType="1"/>
            </p:cNvCxnSpPr>
            <p:nvPr/>
          </p:nvCxnSpPr>
          <p:spPr bwMode="auto">
            <a:xfrm>
              <a:off x="0" y="4598574"/>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3" name="直接连接符 19"/>
            <p:cNvCxnSpPr>
              <a:cxnSpLocks noChangeShapeType="1"/>
            </p:cNvCxnSpPr>
            <p:nvPr/>
          </p:nvCxnSpPr>
          <p:spPr bwMode="auto">
            <a:xfrm>
              <a:off x="0" y="4664860"/>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4" name="直接连接符 20"/>
            <p:cNvCxnSpPr>
              <a:cxnSpLocks noChangeShapeType="1"/>
            </p:cNvCxnSpPr>
            <p:nvPr/>
          </p:nvCxnSpPr>
          <p:spPr bwMode="auto">
            <a:xfrm>
              <a:off x="7872000" y="4532288"/>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5" name="直接连接符 21"/>
            <p:cNvCxnSpPr>
              <a:cxnSpLocks noChangeShapeType="1"/>
            </p:cNvCxnSpPr>
            <p:nvPr/>
          </p:nvCxnSpPr>
          <p:spPr bwMode="auto">
            <a:xfrm>
              <a:off x="7872000" y="4598574"/>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6" name="直接连接符 22"/>
            <p:cNvCxnSpPr>
              <a:cxnSpLocks noChangeShapeType="1"/>
            </p:cNvCxnSpPr>
            <p:nvPr/>
          </p:nvCxnSpPr>
          <p:spPr bwMode="auto">
            <a:xfrm>
              <a:off x="7872000" y="4664860"/>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grpSp>
      <p:sp>
        <p:nvSpPr>
          <p:cNvPr id="8209" name="Text Placeholder 2"/>
          <p:cNvSpPr>
            <a:spLocks noGrp="1" noChangeArrowheads="1"/>
          </p:cNvSpPr>
          <p:nvPr>
            <p:ph type="subTitle" idx="1"/>
          </p:nvPr>
        </p:nvSpPr>
        <p:spPr>
          <a:xfrm>
            <a:off x="3228975" y="4695825"/>
            <a:ext cx="2628900" cy="466725"/>
          </a:xfrm>
        </p:spPr>
        <p:txBody>
          <a:bodyPr/>
          <a:lstStyle>
            <a:lvl1pPr algn="ctr">
              <a:buFont typeface="Wingdings 2" panose="05020102010507070707" pitchFamily="18" charset="2"/>
              <a:buNone/>
              <a:defRPr sz="1600"/>
            </a:lvl1pPr>
          </a:lstStyle>
          <a:p>
            <a:pPr lvl="0"/>
            <a:r>
              <a:rPr lang="zh-CN" noProof="0">
                <a:sym typeface="Arial" panose="020B0604020202020204" pitchFamily="34" charset="0"/>
              </a:rPr>
              <a:t>单击此处编辑母版副标题样式</a:t>
            </a:r>
          </a:p>
        </p:txBody>
      </p:sp>
      <p:sp>
        <p:nvSpPr>
          <p:cNvPr id="8213" name="Title Placeholder 1"/>
          <p:cNvSpPr>
            <a:spLocks noGrp="1" noChangeArrowheads="1"/>
          </p:cNvSpPr>
          <p:nvPr>
            <p:ph type="ctrTitle"/>
          </p:nvPr>
        </p:nvSpPr>
        <p:spPr>
          <a:xfrm>
            <a:off x="714375" y="3140075"/>
            <a:ext cx="7772400" cy="717550"/>
          </a:xfrm>
        </p:spPr>
        <p:txBody>
          <a:bodyPr/>
          <a:lstStyle>
            <a:lvl1pPr algn="ctr">
              <a:defRPr sz="3600">
                <a:solidFill>
                  <a:schemeClr val="bg1"/>
                </a:solidFill>
              </a:defRPr>
            </a:lvl1pPr>
          </a:lstStyle>
          <a:p>
            <a:pPr lvl="0"/>
            <a:r>
              <a:rPr lang="zh-CN" noProof="0"/>
              <a:t>单击此处编辑母版标题样式</a:t>
            </a:r>
          </a:p>
        </p:txBody>
      </p:sp>
      <p:sp>
        <p:nvSpPr>
          <p:cNvPr id="19" name="Date Placeholder 3"/>
          <p:cNvSpPr>
            <a:spLocks noGrp="1" noChangeArrowheads="1"/>
          </p:cNvSpPr>
          <p:nvPr>
            <p:ph type="dt" sz="half" idx="10"/>
          </p:nvPr>
        </p:nvSpPr>
        <p:spPr>
          <a:xfrm>
            <a:off x="457200" y="6245225"/>
            <a:ext cx="2133600" cy="476250"/>
          </a:xfrm>
        </p:spPr>
        <p:txBody>
          <a:bodyPr/>
          <a:lstStyle>
            <a:lvl1pPr>
              <a:defRPr smtClean="0"/>
            </a:lvl1pPr>
          </a:lstStyle>
          <a:p>
            <a:pPr>
              <a:defRPr/>
            </a:pPr>
            <a:fld id="{7E9B9122-6204-415B-9B63-767BCB80D292}" type="datetime1">
              <a:rPr lang="zh-CN" altLang="en-US"/>
              <a:t>2022/10/15</a:t>
            </a:fld>
            <a:endParaRPr lang="en-US"/>
          </a:p>
        </p:txBody>
      </p:sp>
      <p:sp>
        <p:nvSpPr>
          <p:cNvPr id="20" name="Footer Placeholder 4"/>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p>
        </p:txBody>
      </p:sp>
      <p:sp>
        <p:nvSpPr>
          <p:cNvPr id="21" name="Slide Number Placeholder 5"/>
          <p:cNvSpPr>
            <a:spLocks noGrp="1" noChangeArrowheads="1"/>
          </p:cNvSpPr>
          <p:nvPr>
            <p:ph type="sldNum" sz="quarter" idx="12"/>
          </p:nvPr>
        </p:nvSpPr>
        <p:spPr>
          <a:xfrm>
            <a:off x="6553200" y="6245225"/>
            <a:ext cx="2133600" cy="476250"/>
          </a:xfrm>
        </p:spPr>
        <p:txBody>
          <a:bodyPr/>
          <a:lstStyle>
            <a:lvl1pPr>
              <a:defRPr smtClean="0"/>
            </a:lvl1pPr>
          </a:lstStyle>
          <a:p>
            <a:pPr>
              <a:defRPr/>
            </a:pPr>
            <a:fld id="{70250EEA-FF4E-41D5-AF69-6EEADFA6D3D0}" type="slidenum">
              <a:rPr lang="zh-CN" altLang="en-US"/>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2022/10/15</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3C989441-A55F-43EA-A8B0-412ADF2DBC66}" type="slidenum">
              <a:rPr lang="zh-CN" altLang="en-US"/>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
        <p:nvSpPr>
          <p:cNvPr id="4"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2022/10/15</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C364DB7A-EFF0-4FC6-B595-90C219780068}" type="slidenum">
              <a:rPr lang="zh-CN" altLang="en-US"/>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85775" y="1135063"/>
            <a:ext cx="3968750" cy="53451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06925" y="1135063"/>
            <a:ext cx="3968750" cy="53451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2022/10/15</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029D5673-5430-4CAF-80D3-E7AE5060CFAF}" type="slidenum">
              <a:rPr lang="zh-CN" altLang="en-US"/>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2022/10/15</a:t>
            </a:fld>
            <a:endParaRPr 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5"/>
          <p:cNvSpPr>
            <a:spLocks noGrp="1" noChangeArrowheads="1"/>
          </p:cNvSpPr>
          <p:nvPr>
            <p:ph type="sldNum" sz="quarter" idx="12"/>
          </p:nvPr>
        </p:nvSpPr>
        <p:spPr/>
        <p:txBody>
          <a:bodyPr/>
          <a:lstStyle>
            <a:lvl1pPr>
              <a:defRPr/>
            </a:lvl1pPr>
          </a:lstStyle>
          <a:p>
            <a:pPr>
              <a:defRPr/>
            </a:pPr>
            <a:fld id="{7B25A6FA-2176-4BCE-AD9F-89675A8CFB56}" type="slidenum">
              <a:rPr lang="zh-CN" altLang="en-US"/>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2022/10/15</a:t>
            </a:fld>
            <a:endParaRPr 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p>
        </p:txBody>
      </p:sp>
      <p:sp>
        <p:nvSpPr>
          <p:cNvPr id="5" name="Slide Number Placeholder 5"/>
          <p:cNvSpPr>
            <a:spLocks noGrp="1" noChangeArrowheads="1"/>
          </p:cNvSpPr>
          <p:nvPr>
            <p:ph type="sldNum" sz="quarter" idx="12"/>
          </p:nvPr>
        </p:nvSpPr>
        <p:spPr/>
        <p:txBody>
          <a:bodyPr/>
          <a:lstStyle>
            <a:lvl1pPr>
              <a:defRPr/>
            </a:lvl1pPr>
          </a:lstStyle>
          <a:p>
            <a:pPr>
              <a:defRPr/>
            </a:pPr>
            <a:fld id="{EA1250DC-0878-4B08-A8DF-B0618002FCC3}" type="slidenum">
              <a:rPr lang="zh-CN" alt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79400" y="1054100"/>
            <a:ext cx="3811588" cy="54070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243388" y="1054100"/>
            <a:ext cx="3811587" cy="54070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2022/10/15</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p:txBody>
          <a:bodyPr/>
          <a:lstStyle>
            <a:lvl1pPr>
              <a:defRPr/>
            </a:lvl1pPr>
          </a:lstStyle>
          <a:p>
            <a:pPr>
              <a:defRPr/>
            </a:pPr>
            <a:fld id="{AEBDED28-B741-4EF3-8A85-476A8059E05F}" type="slidenum">
              <a:rPr lang="zh-CN" altLang="en-US"/>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2022/10/15</a:t>
            </a:fld>
            <a:endParaRPr 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5"/>
          <p:cNvSpPr>
            <a:spLocks noGrp="1" noChangeArrowheads="1"/>
          </p:cNvSpPr>
          <p:nvPr>
            <p:ph type="sldNum" sz="quarter" idx="12"/>
          </p:nvPr>
        </p:nvSpPr>
        <p:spPr/>
        <p:txBody>
          <a:bodyPr/>
          <a:lstStyle>
            <a:lvl1pPr>
              <a:defRPr/>
            </a:lvl1pPr>
          </a:lstStyle>
          <a:p>
            <a:pPr>
              <a:defRPr/>
            </a:pPr>
            <a:fld id="{33FB7DB4-EE38-47B9-960D-23808051C6B6}" type="slidenum">
              <a:rPr lang="zh-CN" altLang="en-US"/>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2022/10/15</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08779915-1CD2-4D16-B500-B5490E936485}" type="slidenum">
              <a:rPr lang="zh-CN" altLang="en-US"/>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Arial" panose="020B0604020202020204" pitchFamily="34"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2022/10/15</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A629697E-D45A-4E7C-81FC-4060FFD7AB32}" type="slidenum">
              <a:rPr lang="zh-CN" altLang="en-US"/>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2022/10/15</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EBC46216-539C-4C56-A730-F6A42213F0E6}" type="slidenum">
              <a:rPr lang="zh-CN" altLang="en-US"/>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55588"/>
            <a:ext cx="2022475" cy="622458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85775" y="255588"/>
            <a:ext cx="5915025" cy="62245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2022/10/15</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91C01A58-410C-44AE-B15D-E703576B05EB}" type="slidenum">
              <a:rPr lang="zh-CN" altLang="en-US"/>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eaLnBrk="1">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eaLnBrk="1">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Tree>
    <p:extLst>
      <p:ext uri="{BB962C8B-B14F-4D97-AF65-F5344CB8AC3E}">
        <p14:creationId xmlns:p14="http://schemas.microsoft.com/office/powerpoint/2010/main" val="274489087"/>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279400" y="1010465"/>
            <a:ext cx="8636000" cy="4972050"/>
          </a:xfrm>
        </p:spPr>
        <p:txBody>
          <a:bodyPr/>
          <a:lstStyle>
            <a:lvl1pPr eaLnBrk="1">
              <a:lnSpc>
                <a:spcPct val="130000"/>
              </a:lnSpc>
              <a:spcBef>
                <a:spcPts val="0"/>
              </a:spcBef>
              <a:buFont typeface="Wingdings" pitchFamily="2" charset="2"/>
              <a:buChar char="l"/>
              <a:defRPr/>
            </a:lvl1pPr>
            <a:lvl2pPr eaLnBrk="1">
              <a:lnSpc>
                <a:spcPct val="130000"/>
              </a:lnSpc>
              <a:spcBef>
                <a:spcPts val="0"/>
              </a:spcBef>
              <a:buFont typeface="Wingdings" pitchFamily="2" charset="2"/>
              <a:buChar char="Ø"/>
              <a:defRPr/>
            </a:lvl2pPr>
            <a:lvl3pPr eaLnBrk="1">
              <a:lnSpc>
                <a:spcPct val="130000"/>
              </a:lnSpc>
              <a:spcBef>
                <a:spcPts val="0"/>
              </a:spcBef>
              <a:defRPr/>
            </a:lvl3pPr>
            <a:lvl4pPr eaLnBrk="1">
              <a:lnSpc>
                <a:spcPct val="130000"/>
              </a:lnSpc>
              <a:spcBef>
                <a:spcPts val="0"/>
              </a:spcBef>
              <a:defRPr/>
            </a:lvl4pPr>
            <a:lvl5pPr eaLnBrk="1">
              <a:lnSpc>
                <a:spcPct val="130000"/>
              </a:lnSpc>
              <a:spcBef>
                <a:spcPts val="0"/>
              </a:spcBef>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 Box 17"/>
          <p:cNvSpPr txBox="1">
            <a:spLocks noChangeArrowheads="1"/>
          </p:cNvSpPr>
          <p:nvPr userDrawn="1"/>
        </p:nvSpPr>
        <p:spPr bwMode="auto">
          <a:xfrm>
            <a:off x="50800" y="6481763"/>
            <a:ext cx="9067800" cy="339725"/>
          </a:xfrm>
          <a:prstGeom prst="rect">
            <a:avLst/>
          </a:prstGeom>
          <a:noFill/>
          <a:ln>
            <a:noFill/>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spcBef>
                <a:spcPct val="50000"/>
              </a:spcBef>
              <a:buFontTx/>
              <a:buNone/>
              <a:defRPr/>
            </a:pPr>
            <a:fld id="{380602F7-2D1E-4BA3-9157-D4E968859D90}" type="slidenum">
              <a:rPr lang="zh-CN" altLang="en-US" sz="1600" b="1" smtClean="0">
                <a:solidFill>
                  <a:srgbClr val="000000"/>
                </a:solidFill>
              </a:rPr>
              <a:pPr algn="r" eaLnBrk="1" hangingPunct="1">
                <a:spcBef>
                  <a:spcPct val="50000"/>
                </a:spcBef>
                <a:buFontTx/>
                <a:buNone/>
                <a:defRPr/>
              </a:pPr>
              <a:t>‹#›</a:t>
            </a:fld>
            <a:r>
              <a:rPr lang="zh-CN" altLang="en-US" sz="1600" b="1" dirty="0">
                <a:solidFill>
                  <a:srgbClr val="FFFFFF"/>
                </a:solidFill>
              </a:rPr>
              <a:t> </a:t>
            </a:r>
            <a:endParaRPr lang="zh-CN" altLang="zh-CN" sz="1600" b="1" dirty="0">
              <a:solidFill>
                <a:srgbClr val="FFFFFF"/>
              </a:solidFill>
            </a:endParaRPr>
          </a:p>
        </p:txBody>
      </p:sp>
    </p:spTree>
    <p:extLst>
      <p:ext uri="{BB962C8B-B14F-4D97-AF65-F5344CB8AC3E}">
        <p14:creationId xmlns:p14="http://schemas.microsoft.com/office/powerpoint/2010/main" val="998186712"/>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79400" y="1096963"/>
            <a:ext cx="4241800"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3600" y="1096963"/>
            <a:ext cx="4241800"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37356039"/>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buFontTx/>
              <a:buNone/>
              <a:defRPr/>
            </a:pPr>
            <a:endParaRPr lang="en-US" altLang="zh-CN">
              <a:solidFill>
                <a:srgbClr val="000000"/>
              </a:solidFill>
              <a:latin typeface="Arial" charset="0"/>
              <a:ea typeface="宋体" charset="-122"/>
            </a:endParaRPr>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buFontTx/>
              <a:buNone/>
              <a:defRPr/>
            </a:pPr>
            <a:endParaRPr lang="en-US" altLang="zh-CN">
              <a:solidFill>
                <a:srgbClr val="000000"/>
              </a:solidFill>
              <a:latin typeface="Arial" charset="0"/>
              <a:ea typeface="宋体" charset="-122"/>
            </a:endParaRPr>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buFontTx/>
              <a:buNone/>
              <a:defRPr/>
            </a:pPr>
            <a:fld id="{0FF57203-C35C-4101-BB59-5D58D06E0BA5}" type="slidenum">
              <a:rPr lang="en-US" altLang="zh-CN">
                <a:solidFill>
                  <a:srgbClr val="000000"/>
                </a:solidFill>
                <a:latin typeface="Arial" charset="0"/>
                <a:ea typeface="宋体" charset="-122"/>
              </a:rPr>
              <a:pPr>
                <a:buFontTx/>
                <a:buNone/>
                <a:defRPr/>
              </a:pPr>
              <a:t>‹#›</a:t>
            </a:fld>
            <a:endParaRPr lang="en-US" altLang="zh-CN">
              <a:solidFill>
                <a:srgbClr val="000000"/>
              </a:solidFill>
              <a:latin typeface="Arial" charset="0"/>
              <a:ea typeface="宋体" charset="-122"/>
            </a:endParaRPr>
          </a:p>
        </p:txBody>
      </p:sp>
    </p:spTree>
    <p:extLst>
      <p:ext uri="{BB962C8B-B14F-4D97-AF65-F5344CB8AC3E}">
        <p14:creationId xmlns:p14="http://schemas.microsoft.com/office/powerpoint/2010/main" val="33404900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2192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641475"/>
            <a:ext cx="3810000" cy="4454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41475"/>
            <a:ext cx="3810000" cy="4454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pPr>
              <a:buFontTx/>
              <a:buNone/>
            </a:pPr>
            <a:endParaRPr lang="en-US" altLang="zh-CN">
              <a:solidFill>
                <a:srgbClr val="000000"/>
              </a:solidFill>
              <a:latin typeface="Arial" charset="0"/>
              <a:ea typeface="宋体" charset="-122"/>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pPr>
              <a:buFontTx/>
              <a:buNone/>
            </a:pPr>
            <a:endParaRPr lang="en-US" altLang="zh-CN">
              <a:solidFill>
                <a:srgbClr val="000000"/>
              </a:solidFill>
              <a:latin typeface="Arial" charset="0"/>
              <a:ea typeface="宋体" charset="-122"/>
            </a:endParaRPr>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pPr>
              <a:buFontTx/>
              <a:buNone/>
            </a:pPr>
            <a:fld id="{9FC7E16D-5A04-4A97-B5EF-ADB58EFF5016}" type="slidenum">
              <a:rPr lang="zh-CN" altLang="en-US">
                <a:solidFill>
                  <a:srgbClr val="000000"/>
                </a:solidFill>
                <a:latin typeface="Arial" charset="0"/>
                <a:ea typeface="宋体" charset="-122"/>
              </a:rPr>
              <a:pPr>
                <a:buFontTx/>
                <a:buNone/>
              </a:pPr>
              <a:t>‹#›</a:t>
            </a:fld>
            <a:endParaRPr lang="en-US" altLang="zh-CN">
              <a:solidFill>
                <a:srgbClr val="000000"/>
              </a:solidFill>
              <a:latin typeface="Arial" charset="0"/>
              <a:ea typeface="宋体" charset="-122"/>
            </a:endParaRPr>
          </a:p>
        </p:txBody>
      </p:sp>
    </p:spTree>
    <p:extLst>
      <p:ext uri="{BB962C8B-B14F-4D97-AF65-F5344CB8AC3E}">
        <p14:creationId xmlns:p14="http://schemas.microsoft.com/office/powerpoint/2010/main" val="242609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2022/10/15</a:t>
            </a:fld>
            <a:endParaRPr lang="en-US"/>
          </a:p>
        </p:txBody>
      </p:sp>
      <p:sp>
        <p:nvSpPr>
          <p:cNvPr id="8" name="KSO_FT"/>
          <p:cNvSpPr>
            <a:spLocks noGrp="1" noChangeArrowheads="1"/>
          </p:cNvSpPr>
          <p:nvPr>
            <p:ph type="ftr" sz="quarter" idx="11"/>
          </p:nvPr>
        </p:nvSpPr>
        <p:spPr/>
        <p:txBody>
          <a:bodyPr/>
          <a:lstStyle>
            <a:lvl1pPr>
              <a:defRPr/>
            </a:lvl1pPr>
          </a:lstStyle>
          <a:p>
            <a:pPr>
              <a:defRPr/>
            </a:pPr>
            <a:endParaRPr lang="zh-CN" altLang="en-US"/>
          </a:p>
        </p:txBody>
      </p:sp>
      <p:sp>
        <p:nvSpPr>
          <p:cNvPr id="9" name="KSO_FN"/>
          <p:cNvSpPr>
            <a:spLocks noGrp="1" noChangeArrowheads="1"/>
          </p:cNvSpPr>
          <p:nvPr>
            <p:ph type="sldNum" sz="quarter" idx="12"/>
          </p:nvPr>
        </p:nvSpPr>
        <p:spPr/>
        <p:txBody>
          <a:bodyPr/>
          <a:lstStyle>
            <a:lvl1pPr>
              <a:defRPr/>
            </a:lvl1pPr>
          </a:lstStyle>
          <a:p>
            <a:pPr>
              <a:defRPr/>
            </a:pPr>
            <a:fld id="{6F03127B-0938-4893-96C2-5BF3E99308BA}" type="slidenum">
              <a:rPr lang="zh-CN" alt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2022/10/15</a:t>
            </a:fld>
            <a:endParaRPr lang="en-US"/>
          </a:p>
        </p:txBody>
      </p:sp>
      <p:sp>
        <p:nvSpPr>
          <p:cNvPr id="4" name="KSO_FT"/>
          <p:cNvSpPr>
            <a:spLocks noGrp="1" noChangeArrowheads="1"/>
          </p:cNvSpPr>
          <p:nvPr>
            <p:ph type="ftr" sz="quarter" idx="11"/>
          </p:nvPr>
        </p:nvSpPr>
        <p:spPr/>
        <p:txBody>
          <a:bodyPr/>
          <a:lstStyle>
            <a:lvl1pPr>
              <a:defRPr/>
            </a:lvl1pPr>
          </a:lstStyle>
          <a:p>
            <a:pPr>
              <a:defRPr/>
            </a:pPr>
            <a:endParaRPr lang="zh-CN" altLang="en-US"/>
          </a:p>
        </p:txBody>
      </p:sp>
      <p:sp>
        <p:nvSpPr>
          <p:cNvPr id="5" name="KSO_FN"/>
          <p:cNvSpPr>
            <a:spLocks noGrp="1" noChangeArrowheads="1"/>
          </p:cNvSpPr>
          <p:nvPr>
            <p:ph type="sldNum" sz="quarter" idx="12"/>
          </p:nvPr>
        </p:nvSpPr>
        <p:spPr/>
        <p:txBody>
          <a:bodyPr/>
          <a:lstStyle>
            <a:lvl1pPr>
              <a:defRPr/>
            </a:lvl1pPr>
          </a:lstStyle>
          <a:p>
            <a:pPr>
              <a:defRPr/>
            </a:pPr>
            <a:fld id="{DAC73F5A-A092-4D93-92E7-775B571A6B0D}" type="slidenum">
              <a:rPr lang="zh-CN" alt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2022/10/15</a:t>
            </a:fld>
            <a:endParaRPr lang="en-US"/>
          </a:p>
        </p:txBody>
      </p:sp>
      <p:sp>
        <p:nvSpPr>
          <p:cNvPr id="3" name="KSO_FT"/>
          <p:cNvSpPr>
            <a:spLocks noGrp="1" noChangeArrowheads="1"/>
          </p:cNvSpPr>
          <p:nvPr>
            <p:ph type="ftr" sz="quarter" idx="11"/>
          </p:nvPr>
        </p:nvSpPr>
        <p:spPr/>
        <p:txBody>
          <a:bodyPr/>
          <a:lstStyle>
            <a:lvl1pPr>
              <a:defRPr/>
            </a:lvl1pPr>
          </a:lstStyle>
          <a:p>
            <a:pPr>
              <a:defRPr/>
            </a:pPr>
            <a:endParaRPr lang="zh-CN" altLang="en-US"/>
          </a:p>
        </p:txBody>
      </p:sp>
      <p:sp>
        <p:nvSpPr>
          <p:cNvPr id="4" name="KSO_FN"/>
          <p:cNvSpPr>
            <a:spLocks noGrp="1" noChangeArrowheads="1"/>
          </p:cNvSpPr>
          <p:nvPr>
            <p:ph type="sldNum" sz="quarter" idx="12"/>
          </p:nvPr>
        </p:nvSpPr>
        <p:spPr/>
        <p:txBody>
          <a:bodyPr/>
          <a:lstStyle>
            <a:lvl1pPr>
              <a:defRPr/>
            </a:lvl1pPr>
          </a:lstStyle>
          <a:p>
            <a:pPr>
              <a:defRPr/>
            </a:pPr>
            <a:fld id="{B6A47056-C575-41A5-9FC0-1A2A3B26D7C5}" type="slidenum">
              <a:rPr lang="zh-CN" alt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2022/10/15</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p:txBody>
          <a:bodyPr/>
          <a:lstStyle>
            <a:lvl1pPr>
              <a:defRPr/>
            </a:lvl1pPr>
          </a:lstStyle>
          <a:p>
            <a:pPr>
              <a:defRPr/>
            </a:pPr>
            <a:fld id="{5F96A6E2-01AE-4F33-B1C1-84244AF65CD8}" type="slidenum">
              <a:rPr lang="zh-CN" alt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2022/10/15</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p:txBody>
          <a:bodyPr/>
          <a:lstStyle>
            <a:lvl1pPr>
              <a:defRPr/>
            </a:lvl1pPr>
          </a:lstStyle>
          <a:p>
            <a:pPr>
              <a:defRPr/>
            </a:pPr>
            <a:fld id="{ED40B0EB-A491-48EF-BEE0-B90804C1504C}" type="slidenum">
              <a:rPr lang="zh-CN" alt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7.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7.xml"/><Relationship Id="rId7" Type="http://schemas.openxmlformats.org/officeDocument/2006/relationships/image" Target="../media/image10.jpeg"/><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theme" Target="../theme/theme5.xml"/><Relationship Id="rId5" Type="http://schemas.openxmlformats.org/officeDocument/2006/relationships/slideLayout" Target="../slideLayouts/slideLayout49.xml"/><Relationship Id="rId4" Type="http://schemas.openxmlformats.org/officeDocument/2006/relationships/slideLayout" Target="../slideLayouts/slideLayout48.xml"/><Relationship Id="rId9" Type="http://schemas.openxmlformats.org/officeDocument/2006/relationships/image" Target="../media/image1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00650" y="0"/>
            <a:ext cx="3943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KSO_BT1"/>
          <p:cNvSpPr>
            <a:spLocks noGrp="1" noChangeArrowheads="1"/>
          </p:cNvSpPr>
          <p:nvPr>
            <p:ph type="title" idx="4294967295"/>
          </p:nvPr>
        </p:nvSpPr>
        <p:spPr bwMode="auto">
          <a:xfrm>
            <a:off x="339725" y="196850"/>
            <a:ext cx="64008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1028" name="KSO_BC1"/>
          <p:cNvSpPr>
            <a:spLocks noGrp="1" noChangeArrowheads="1"/>
          </p:cNvSpPr>
          <p:nvPr>
            <p:ph type="body" idx="9"/>
          </p:nvPr>
        </p:nvSpPr>
        <p:spPr bwMode="auto">
          <a:xfrm>
            <a:off x="279400" y="1054100"/>
            <a:ext cx="7775575"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p:txBody>
      </p:sp>
      <p:sp>
        <p:nvSpPr>
          <p:cNvPr id="1029" name="KSO_FD"/>
          <p:cNvSpPr>
            <a:spLocks noGrp="1" noChangeArrowheads="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919293"/>
                </a:solidFill>
                <a:ea typeface="宋体" panose="02010600030101010101" pitchFamily="2" charset="-122"/>
              </a:defRPr>
            </a:lvl1pPr>
          </a:lstStyle>
          <a:p>
            <a:pPr>
              <a:defRPr/>
            </a:pPr>
            <a:fld id="{BD9F33B1-7C18-4AD4-9DF1-5FE252B9DDC3}" type="datetime1">
              <a:rPr lang="zh-CN" altLang="en-US"/>
              <a:t>2022/10/15</a:t>
            </a:fld>
            <a:endParaRPr lang="en-US"/>
          </a:p>
        </p:txBody>
      </p:sp>
      <p:sp>
        <p:nvSpPr>
          <p:cNvPr id="1030" name="KSO_FT"/>
          <p:cNvSpPr>
            <a:spLocks noGrp="1" noChangeArrowheads="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919293"/>
                </a:solidFill>
                <a:ea typeface="宋体" panose="02010600030101010101" pitchFamily="2" charset="-122"/>
              </a:defRPr>
            </a:lvl1pPr>
          </a:lstStyle>
          <a:p>
            <a:pPr>
              <a:defRPr/>
            </a:pPr>
            <a:endParaRPr lang="zh-CN" altLang="en-US"/>
          </a:p>
        </p:txBody>
      </p:sp>
      <p:sp>
        <p:nvSpPr>
          <p:cNvPr id="1031" name="KSO_FN"/>
          <p:cNvSpPr>
            <a:spLocks noGrp="1" noChangeArrowheads="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smtClean="0">
                <a:solidFill>
                  <a:srgbClr val="919293"/>
                </a:solidFill>
                <a:ea typeface="宋体" panose="02010600030101010101" pitchFamily="2" charset="-122"/>
              </a:defRPr>
            </a:lvl1pPr>
          </a:lstStyle>
          <a:p>
            <a:pPr>
              <a:defRPr/>
            </a:pPr>
            <a:fld id="{C705EA6D-0A8A-47D3-AD10-1EDF3BDE7BA2}" type="slidenum">
              <a:rPr lang="zh-CN" alt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3000" b="1" kern="1200">
          <a:solidFill>
            <a:srgbClr val="1A93C8"/>
          </a:solidFill>
          <a:latin typeface="+mj-lt"/>
          <a:ea typeface="+mj-ea"/>
          <a:cs typeface="+mj-cs"/>
        </a:defRPr>
      </a:lvl1pPr>
      <a:lvl2pPr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2pPr>
      <a:lvl3pPr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3pPr>
      <a:lvl4pPr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4pPr>
      <a:lvl5pPr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9pPr>
    </p:titleStyle>
    <p:bodyStyle>
      <a:lvl1pPr marL="357505" indent="-357505" algn="just" rtl="0" fontAlgn="base">
        <a:spcBef>
          <a:spcPts val="1800"/>
        </a:spcBef>
        <a:spcAft>
          <a:spcPct val="0"/>
        </a:spcAft>
        <a:buClr>
          <a:srgbClr val="1A93C8"/>
        </a:buClr>
        <a:buSzPct val="60000"/>
        <a:buFont typeface="Wingdings" panose="05000000000000000000" pitchFamily="2" charset="2"/>
        <a:buChar char="m"/>
        <a:defRPr sz="2000" kern="1200">
          <a:solidFill>
            <a:srgbClr val="1A93C8"/>
          </a:solidFill>
          <a:latin typeface="+mn-lt"/>
          <a:ea typeface="+mn-ea"/>
          <a:cs typeface="+mn-cs"/>
        </a:defRPr>
      </a:lvl1pPr>
      <a:lvl2pPr marL="357505" indent="-357505" algn="l" rtl="0" fontAlgn="base">
        <a:lnSpc>
          <a:spcPct val="130000"/>
        </a:lnSpc>
        <a:spcBef>
          <a:spcPct val="0"/>
        </a:spcBef>
        <a:spcAft>
          <a:spcPts val="600"/>
        </a:spcAft>
        <a:buClr>
          <a:srgbClr val="A1BBEE"/>
        </a:buClr>
        <a:buFont typeface="幼圆" panose="02010509060101010101" pitchFamily="49" charset="-122"/>
        <a:buChar char=" "/>
        <a:defRPr sz="1600" kern="1200">
          <a:solidFill>
            <a:srgbClr val="7D7D7D"/>
          </a:solidFill>
          <a:latin typeface="幼圆" panose="02010509060101010101" pitchFamily="49" charset="-122"/>
          <a:ea typeface="幼圆" panose="02010509060101010101" pitchFamily="49"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2050" name="组合 6"/>
          <p:cNvGrpSpPr>
            <a:grpSpLocks noChangeAspect="1"/>
          </p:cNvGrpSpPr>
          <p:nvPr/>
        </p:nvGrpSpPr>
        <p:grpSpPr bwMode="auto">
          <a:xfrm>
            <a:off x="-3175" y="12700"/>
            <a:ext cx="9144000" cy="6858000"/>
            <a:chOff x="0" y="0"/>
            <a:chExt cx="7850038" cy="5887529"/>
          </a:xfrm>
        </p:grpSpPr>
        <p:pic>
          <p:nvPicPr>
            <p:cNvPr id="2051" name="图片 5" descr="未标题-1.jpg"/>
            <p:cNvPicPr>
              <a:picLocks noChangeAspect="1" noChangeArrowheads="1"/>
            </p:cNvPicPr>
            <p:nvPr/>
          </p:nvPicPr>
          <p:blipFill>
            <a:blip r:embed="rId13">
              <a:extLst>
                <a:ext uri="{28A0092B-C50C-407E-A947-70E740481C1C}">
                  <a14:useLocalDpi xmlns:a14="http://schemas.microsoft.com/office/drawing/2010/main" val="0"/>
                </a:ext>
              </a:extLst>
            </a:blip>
            <a:srcRect l="57076" b="14151"/>
            <a:stretch>
              <a:fillRect/>
            </a:stretch>
          </p:blipFill>
          <p:spPr bwMode="auto">
            <a:xfrm>
              <a:off x="3925019" y="0"/>
              <a:ext cx="3925019" cy="5887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图片 5" descr="未标题-1.jpg"/>
            <p:cNvPicPr>
              <a:picLocks noChangeAspect="1" noChangeArrowheads="1"/>
            </p:cNvPicPr>
            <p:nvPr/>
          </p:nvPicPr>
          <p:blipFill>
            <a:blip r:embed="rId13">
              <a:extLst>
                <a:ext uri="{28A0092B-C50C-407E-A947-70E740481C1C}">
                  <a14:useLocalDpi xmlns:a14="http://schemas.microsoft.com/office/drawing/2010/main" val="0"/>
                </a:ext>
              </a:extLst>
            </a:blip>
            <a:srcRect l="57076" b="14310"/>
            <a:stretch>
              <a:fillRect/>
            </a:stretch>
          </p:blipFill>
          <p:spPr bwMode="auto">
            <a:xfrm flipH="1">
              <a:off x="0" y="0"/>
              <a:ext cx="3925019" cy="5876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7" name="KSO_FD"/>
          <p:cNvSpPr>
            <a:spLocks noGrp="1" noChangeArrowheads="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900" smtClean="0">
                <a:solidFill>
                  <a:srgbClr val="969696"/>
                </a:solidFill>
                <a:ea typeface="宋体" panose="02010600030101010101" pitchFamily="2" charset="-122"/>
              </a:defRPr>
            </a:lvl1pPr>
          </a:lstStyle>
          <a:p>
            <a:pPr>
              <a:defRPr/>
            </a:pPr>
            <a:fld id="{543B238A-CF46-4546-8C56-ADAB882ADE59}" type="datetime1">
              <a:rPr lang="zh-CN" altLang="en-US"/>
              <a:t>2022/10/15</a:t>
            </a:fld>
            <a:endParaRPr lang="en-US"/>
          </a:p>
        </p:txBody>
      </p:sp>
      <p:sp>
        <p:nvSpPr>
          <p:cNvPr id="3078" name="KSO_FT"/>
          <p:cNvSpPr>
            <a:spLocks noGrp="1" noChangeArrowheads="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900" smtClean="0">
                <a:solidFill>
                  <a:srgbClr val="969696"/>
                </a:solidFill>
                <a:ea typeface="宋体" panose="02010600030101010101" pitchFamily="2" charset="-122"/>
              </a:defRPr>
            </a:lvl1pPr>
          </a:lstStyle>
          <a:p>
            <a:pPr>
              <a:defRPr/>
            </a:pPr>
            <a:endParaRPr lang="en-US"/>
          </a:p>
        </p:txBody>
      </p:sp>
      <p:sp>
        <p:nvSpPr>
          <p:cNvPr id="3079" name="KSO_FN"/>
          <p:cNvSpPr>
            <a:spLocks noGrp="1" noChangeArrowheads="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900" smtClean="0">
                <a:solidFill>
                  <a:srgbClr val="969696"/>
                </a:solidFill>
                <a:ea typeface="宋体" panose="02010600030101010101" pitchFamily="2" charset="-122"/>
              </a:defRPr>
            </a:lvl1pPr>
          </a:lstStyle>
          <a:p>
            <a:pPr>
              <a:defRPr/>
            </a:pPr>
            <a:fld id="{028345E7-2928-4024-B92D-DE6894893D24}" type="slidenum">
              <a:rPr lang="zh-CN" altLang="en-US"/>
              <a:t>‹#›</a:t>
            </a:fld>
            <a:endParaRPr lang="en-US"/>
          </a:p>
        </p:txBody>
      </p:sp>
      <p:sp>
        <p:nvSpPr>
          <p:cNvPr id="2056" name="KSO_BC1"/>
          <p:cNvSpPr>
            <a:spLocks noGrp="1" noChangeArrowheads="1"/>
          </p:cNvSpPr>
          <p:nvPr>
            <p:ph type="body" idx="4294967295"/>
          </p:nvPr>
        </p:nvSpPr>
        <p:spPr bwMode="auto">
          <a:xfrm>
            <a:off x="447675" y="1133475"/>
            <a:ext cx="8215313"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p:txBody>
      </p:sp>
      <p:sp>
        <p:nvSpPr>
          <p:cNvPr id="2057" name="KSO_BT1"/>
          <p:cNvSpPr>
            <a:spLocks noGrp="1" noChangeArrowheads="1"/>
          </p:cNvSpPr>
          <p:nvPr>
            <p:ph type="title" idx="9"/>
          </p:nvPr>
        </p:nvSpPr>
        <p:spPr bwMode="auto">
          <a:xfrm>
            <a:off x="447675" y="214313"/>
            <a:ext cx="821531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fontAlgn="base">
        <a:lnSpc>
          <a:spcPct val="90000"/>
        </a:lnSpc>
        <a:spcBef>
          <a:spcPct val="0"/>
        </a:spcBef>
        <a:spcAft>
          <a:spcPct val="0"/>
        </a:spcAft>
        <a:defRPr sz="3200" b="1" kern="1200">
          <a:solidFill>
            <a:schemeClr val="accent1"/>
          </a:solidFill>
          <a:latin typeface="+mj-lt"/>
          <a:ea typeface="+mj-ea"/>
          <a:cs typeface="+mj-cs"/>
        </a:defRPr>
      </a:lvl1pPr>
      <a:lvl2pPr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2pPr>
      <a:lvl3pPr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3pPr>
      <a:lvl4pPr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4pPr>
      <a:lvl5pPr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5pPr>
      <a:lvl6pPr marL="457200"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6pPr>
      <a:lvl7pPr marL="914400"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7pPr>
      <a:lvl8pPr marL="1371600"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8pPr>
      <a:lvl9pPr marL="1828800"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9pPr>
    </p:titleStyle>
    <p:bodyStyle>
      <a:lvl1pPr marL="361950" indent="-361950" algn="just" defTabSz="685800" rtl="0" fontAlgn="base">
        <a:lnSpc>
          <a:spcPct val="110000"/>
        </a:lnSpc>
        <a:spcBef>
          <a:spcPts val="1200"/>
        </a:spcBef>
        <a:spcAft>
          <a:spcPct val="0"/>
        </a:spcAft>
        <a:buClr>
          <a:schemeClr val="accent1"/>
        </a:buClr>
        <a:buSzPct val="50000"/>
        <a:buFont typeface="Wingdings" panose="05000000000000000000" pitchFamily="2" charset="2"/>
        <a:buChar char="l"/>
        <a:defRPr sz="2400" kern="1200">
          <a:solidFill>
            <a:schemeClr val="accent1"/>
          </a:solidFill>
          <a:latin typeface="+mn-lt"/>
          <a:ea typeface="+mn-ea"/>
          <a:cs typeface="+mn-cs"/>
        </a:defRPr>
      </a:lvl1pPr>
      <a:lvl2pPr marL="361950" indent="-361950" algn="l" defTabSz="685800" rtl="0" fontAlgn="base">
        <a:lnSpc>
          <a:spcPct val="120000"/>
        </a:lnSpc>
        <a:spcBef>
          <a:spcPct val="0"/>
        </a:spcBef>
        <a:spcAft>
          <a:spcPts val="1200"/>
        </a:spcAft>
        <a:buClr>
          <a:srgbClr val="E5A997"/>
        </a:buClr>
        <a:buFont typeface="幼圆" panose="02010509060101010101" pitchFamily="49" charset="-122"/>
        <a:buChar char=" "/>
        <a:defRPr sz="1600"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Times New Roman" panose="02020603050405020304" pitchFamily="18" charset="0"/>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Times New Roman" panose="02020603050405020304" pitchFamily="18" charset="0"/>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图片 9"/>
          <p:cNvPicPr>
            <a:picLocks noChangeAspect="1" noChangeArrowheads="1"/>
          </p:cNvPicPr>
          <p:nvPr/>
        </p:nvPicPr>
        <p:blipFill>
          <a:blip r:embed="rId13">
            <a:extLst>
              <a:ext uri="{28A0092B-C50C-407E-A947-70E740481C1C}">
                <a14:useLocalDpi xmlns:a14="http://schemas.microsoft.com/office/drawing/2010/main" val="0"/>
              </a:ext>
            </a:extLst>
          </a:blip>
          <a:srcRect l="15195"/>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Placeholder 2"/>
          <p:cNvSpPr>
            <a:spLocks noGrp="1" noChangeArrowheads="1"/>
          </p:cNvSpPr>
          <p:nvPr>
            <p:ph type="body" idx="4294967295"/>
          </p:nvPr>
        </p:nvSpPr>
        <p:spPr bwMode="auto">
          <a:xfrm>
            <a:off x="566738" y="1476375"/>
            <a:ext cx="8008937"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p:txBody>
      </p:sp>
      <p:sp>
        <p:nvSpPr>
          <p:cNvPr id="5124" name="Date Placeholder 3"/>
          <p:cNvSpPr>
            <a:spLocks noGrp="1" noChangeArrowheads="1"/>
          </p:cNvSpPr>
          <p:nvPr>
            <p:ph type="dt" sz="half" idx="2"/>
          </p:nvPr>
        </p:nvSpPr>
        <p:spPr bwMode="auto">
          <a:xfrm>
            <a:off x="628650" y="6403975"/>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900" smtClean="0">
                <a:ea typeface="宋体" panose="02010600030101010101" pitchFamily="2" charset="-122"/>
              </a:defRPr>
            </a:lvl1pPr>
          </a:lstStyle>
          <a:p>
            <a:pPr>
              <a:defRPr/>
            </a:pPr>
            <a:fld id="{B3191403-9BB2-424E-A8BB-7CB1475A9DB0}" type="datetime1">
              <a:rPr lang="zh-CN" altLang="en-US"/>
              <a:t>2022/10/15</a:t>
            </a:fld>
            <a:endParaRPr lang="en-US"/>
          </a:p>
        </p:txBody>
      </p:sp>
      <p:sp>
        <p:nvSpPr>
          <p:cNvPr id="5125" name="Footer Placeholder 4"/>
          <p:cNvSpPr>
            <a:spLocks noGrp="1" noChangeArrowheads="1"/>
          </p:cNvSpPr>
          <p:nvPr>
            <p:ph type="ftr" sz="quarter" idx="3"/>
          </p:nvPr>
        </p:nvSpPr>
        <p:spPr bwMode="auto">
          <a:xfrm>
            <a:off x="3028950" y="6403975"/>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900" smtClean="0">
                <a:ea typeface="宋体" panose="02010600030101010101" pitchFamily="2" charset="-122"/>
              </a:defRPr>
            </a:lvl1pPr>
          </a:lstStyle>
          <a:p>
            <a:pPr>
              <a:defRPr/>
            </a:pPr>
            <a:endParaRPr lang="en-US"/>
          </a:p>
        </p:txBody>
      </p:sp>
      <p:sp>
        <p:nvSpPr>
          <p:cNvPr id="5126" name="Slide Number Placeholder 5"/>
          <p:cNvSpPr>
            <a:spLocks noGrp="1" noChangeArrowheads="1"/>
          </p:cNvSpPr>
          <p:nvPr>
            <p:ph type="sldNum" sz="quarter" idx="4"/>
          </p:nvPr>
        </p:nvSpPr>
        <p:spPr bwMode="auto">
          <a:xfrm>
            <a:off x="6457950" y="6403975"/>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900" smtClean="0">
                <a:ea typeface="宋体" panose="02010600030101010101" pitchFamily="2" charset="-122"/>
              </a:defRPr>
            </a:lvl1pPr>
          </a:lstStyle>
          <a:p>
            <a:pPr>
              <a:defRPr/>
            </a:pPr>
            <a:fld id="{1F8672DB-A52B-402A-AC56-6EAF7309D802}" type="slidenum">
              <a:rPr lang="zh-CN" altLang="en-US"/>
              <a:t>‹#›</a:t>
            </a:fld>
            <a:endParaRPr lang="en-US"/>
          </a:p>
        </p:txBody>
      </p:sp>
      <p:sp>
        <p:nvSpPr>
          <p:cNvPr id="3079" name="Title Placeholder 1"/>
          <p:cNvSpPr>
            <a:spLocks noGrp="1" noChangeArrowheads="1"/>
          </p:cNvSpPr>
          <p:nvPr>
            <p:ph type="title" idx="9"/>
          </p:nvPr>
        </p:nvSpPr>
        <p:spPr bwMode="auto">
          <a:xfrm>
            <a:off x="566738" y="368300"/>
            <a:ext cx="80089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fontAlgn="base">
        <a:lnSpc>
          <a:spcPct val="90000"/>
        </a:lnSpc>
        <a:spcBef>
          <a:spcPct val="0"/>
        </a:spcBef>
        <a:spcAft>
          <a:spcPct val="0"/>
        </a:spcAft>
        <a:defRPr sz="3600" kern="1200">
          <a:solidFill>
            <a:schemeClr val="tx1"/>
          </a:solidFill>
          <a:latin typeface="+mj-lt"/>
          <a:ea typeface="+mj-ea"/>
          <a:cs typeface="+mj-cs"/>
        </a:defRPr>
      </a:lvl1pPr>
      <a:lvl2pPr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2pPr>
      <a:lvl3pPr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3pPr>
      <a:lvl4pPr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4pPr>
      <a:lvl5pPr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5pPr>
      <a:lvl6pPr marL="457200"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6pPr>
      <a:lvl7pPr marL="914400"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7pPr>
      <a:lvl8pPr marL="1371600"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8pPr>
      <a:lvl9pPr marL="1828800"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9pPr>
    </p:titleStyle>
    <p:bodyStyle>
      <a:lvl1pPr marL="266700" indent="-266700" algn="l" defTabSz="685800" rtl="0" fontAlgn="base">
        <a:lnSpc>
          <a:spcPct val="90000"/>
        </a:lnSpc>
        <a:spcBef>
          <a:spcPts val="1350"/>
        </a:spcBef>
        <a:spcAft>
          <a:spcPct val="0"/>
        </a:spcAft>
        <a:buClr>
          <a:schemeClr val="accent2"/>
        </a:buClr>
        <a:buSzPct val="80000"/>
        <a:buFont typeface="Wingdings 2" panose="05020102010507070707" pitchFamily="18" charset="2"/>
        <a:buChar char="ö"/>
        <a:defRPr sz="2400" kern="1200">
          <a:solidFill>
            <a:schemeClr val="accent1"/>
          </a:solidFill>
          <a:latin typeface="+mn-lt"/>
          <a:ea typeface="+mn-ea"/>
          <a:cs typeface="+mn-cs"/>
        </a:defRPr>
      </a:lvl1pPr>
      <a:lvl2pPr marL="266700" indent="-266700" algn="l" defTabSz="685800" rtl="0" fontAlgn="base">
        <a:lnSpc>
          <a:spcPct val="130000"/>
        </a:lnSpc>
        <a:spcBef>
          <a:spcPct val="0"/>
        </a:spcBef>
        <a:spcAft>
          <a:spcPct val="0"/>
        </a:spcAft>
        <a:buFont typeface="Calibri" panose="020F0502020204030204" pitchFamily="34" charset="0"/>
        <a:buChar char=" "/>
        <a:defRPr sz="1600"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Calibri" panose="020F0502020204030204" pitchFamily="34" charset="0"/>
        <a:buChar char="•"/>
        <a:defRPr sz="1500" kern="1200">
          <a:solidFill>
            <a:srgbClr val="303030"/>
          </a:solidFill>
          <a:latin typeface="+mn-lt"/>
          <a:ea typeface="+mn-ea"/>
          <a:cs typeface="+mn-cs"/>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303030"/>
          </a:solidFill>
          <a:latin typeface="+mn-lt"/>
          <a:ea typeface="+mn-ea"/>
          <a:cs typeface="+mn-cs"/>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3030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4098" name="矩形 11"/>
          <p:cNvGrpSpPr/>
          <p:nvPr/>
        </p:nvGrpSpPr>
        <p:grpSpPr bwMode="auto">
          <a:xfrm>
            <a:off x="0" y="0"/>
            <a:ext cx="9150350" cy="6888163"/>
            <a:chOff x="0" y="0"/>
            <a:chExt cx="5764" cy="4339"/>
          </a:xfrm>
        </p:grpSpPr>
        <p:pic>
          <p:nvPicPr>
            <p:cNvPr id="4099" name="矩形 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5764" cy="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4"/>
            <p:cNvSpPr txBox="1">
              <a:spLocks noChangeArrowheads="1"/>
            </p:cNvSpPr>
            <p:nvPr/>
          </p:nvSpPr>
          <p:spPr bwMode="auto">
            <a:xfrm>
              <a:off x="0" y="0"/>
              <a:ext cx="5762" cy="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300">
                <a:solidFill>
                  <a:srgbClr val="FFFFFF"/>
                </a:solidFill>
              </a:endParaRPr>
            </a:p>
          </p:txBody>
        </p:sp>
      </p:grpSp>
      <p:sp>
        <p:nvSpPr>
          <p:cNvPr id="4101" name="Text Placeholder 2"/>
          <p:cNvSpPr>
            <a:spLocks noGrp="1" noChangeArrowheads="1"/>
          </p:cNvSpPr>
          <p:nvPr>
            <p:ph type="body" idx="4294967295"/>
          </p:nvPr>
        </p:nvSpPr>
        <p:spPr bwMode="auto">
          <a:xfrm>
            <a:off x="485775" y="1135063"/>
            <a:ext cx="8089900" cy="534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sym typeface="Arial" panose="020B0604020202020204" pitchFamily="34" charset="0"/>
              </a:rPr>
              <a:t>单击此处编辑母版文本样式</a:t>
            </a:r>
          </a:p>
          <a:p>
            <a:pPr lvl="1"/>
            <a:r>
              <a:rPr lang="zh-CN" altLang="en-US">
                <a:sym typeface="宋体" panose="02010600030101010101" pitchFamily="2" charset="-122"/>
              </a:rPr>
              <a:t>第二级</a:t>
            </a:r>
          </a:p>
          <a:p>
            <a:pPr lvl="2"/>
            <a:r>
              <a:rPr lang="zh-CN" altLang="en-US">
                <a:sym typeface="宋体" panose="02010600030101010101" pitchFamily="2" charset="-122"/>
              </a:rPr>
              <a:t>第三级</a:t>
            </a:r>
          </a:p>
          <a:p>
            <a:pPr lvl="3"/>
            <a:r>
              <a:rPr lang="zh-CN" altLang="en-US">
                <a:sym typeface="宋体" panose="02010600030101010101" pitchFamily="2" charset="-122"/>
              </a:rPr>
              <a:t>第四级</a:t>
            </a:r>
          </a:p>
        </p:txBody>
      </p:sp>
      <p:sp>
        <p:nvSpPr>
          <p:cNvPr id="7174" name="Date Placeholder 3"/>
          <p:cNvSpPr>
            <a:spLocks noGrp="1" noChangeArrowheads="1"/>
          </p:cNvSpPr>
          <p:nvPr>
            <p:ph type="dt" sz="half" idx="2"/>
          </p:nvPr>
        </p:nvSpPr>
        <p:spPr bwMode="auto">
          <a:xfrm>
            <a:off x="6286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900" smtClean="0">
                <a:ea typeface="宋体" panose="02010600030101010101" pitchFamily="2" charset="-122"/>
              </a:defRPr>
            </a:lvl1pPr>
          </a:lstStyle>
          <a:p>
            <a:pPr>
              <a:defRPr/>
            </a:pPr>
            <a:fld id="{86C121FE-698C-4C79-A3F4-AD86EFCAADA7}" type="datetime1">
              <a:rPr lang="zh-CN" altLang="en-US"/>
              <a:t>2022/10/15</a:t>
            </a:fld>
            <a:endParaRPr lang="en-US"/>
          </a:p>
        </p:txBody>
      </p:sp>
      <p:sp>
        <p:nvSpPr>
          <p:cNvPr id="7175" name="Footer Placeholder 4"/>
          <p:cNvSpPr>
            <a:spLocks noGrp="1" noChangeArrowheads="1"/>
          </p:cNvSpPr>
          <p:nvPr>
            <p:ph type="ftr" sz="quarter" idx="3"/>
          </p:nvPr>
        </p:nvSpPr>
        <p:spPr bwMode="auto">
          <a:xfrm>
            <a:off x="3028950" y="65087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900" smtClean="0">
                <a:ea typeface="宋体" panose="02010600030101010101" pitchFamily="2" charset="-122"/>
              </a:defRPr>
            </a:lvl1pPr>
          </a:lstStyle>
          <a:p>
            <a:pPr>
              <a:defRPr/>
            </a:pPr>
            <a:endParaRPr lang="en-US"/>
          </a:p>
        </p:txBody>
      </p:sp>
      <p:sp>
        <p:nvSpPr>
          <p:cNvPr id="7176" name="Slide Number Placeholder 5"/>
          <p:cNvSpPr>
            <a:spLocks noGrp="1" noChangeArrowheads="1"/>
          </p:cNvSpPr>
          <p:nvPr>
            <p:ph type="sldNum" sz="quarter" idx="4"/>
          </p:nvPr>
        </p:nvSpPr>
        <p:spPr bwMode="auto">
          <a:xfrm>
            <a:off x="64579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900" smtClean="0">
                <a:ea typeface="宋体" panose="02010600030101010101" pitchFamily="2" charset="-122"/>
              </a:defRPr>
            </a:lvl1pPr>
          </a:lstStyle>
          <a:p>
            <a:pPr>
              <a:defRPr/>
            </a:pPr>
            <a:fld id="{C44DC649-F695-46C3-B7FF-3FC4AA7FFBA1}" type="slidenum">
              <a:rPr lang="zh-CN" altLang="en-US"/>
              <a:t>‹#›</a:t>
            </a:fld>
            <a:endParaRPr lang="en-US"/>
          </a:p>
        </p:txBody>
      </p:sp>
      <p:sp>
        <p:nvSpPr>
          <p:cNvPr id="4105" name="Title Placeholder 1"/>
          <p:cNvSpPr>
            <a:spLocks noGrp="1" noChangeArrowheads="1"/>
          </p:cNvSpPr>
          <p:nvPr>
            <p:ph type="title" idx="9"/>
          </p:nvPr>
        </p:nvSpPr>
        <p:spPr bwMode="auto">
          <a:xfrm>
            <a:off x="485775" y="255588"/>
            <a:ext cx="8089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cxnSp>
        <p:nvCxnSpPr>
          <p:cNvPr id="4106" name="直接连接符 8"/>
          <p:cNvCxnSpPr>
            <a:cxnSpLocks noChangeShapeType="1"/>
          </p:cNvCxnSpPr>
          <p:nvPr/>
        </p:nvCxnSpPr>
        <p:spPr bwMode="auto">
          <a:xfrm flipH="1">
            <a:off x="57150" y="6480175"/>
            <a:ext cx="8980488" cy="0"/>
          </a:xfrm>
          <a:prstGeom prst="line">
            <a:avLst/>
          </a:prstGeom>
          <a:noFill/>
          <a:ln w="15875">
            <a:solidFill>
              <a:srgbClr val="28A9D6"/>
            </a:solidFill>
            <a:round/>
          </a:ln>
          <a:extLst>
            <a:ext uri="{909E8E84-426E-40DD-AFC4-6F175D3DCCD1}">
              <a14:hiddenFill xmlns:a14="http://schemas.microsoft.com/office/drawing/2010/main">
                <a:noFill/>
              </a14:hiddenFill>
            </a:ext>
          </a:extLst>
        </p:spPr>
      </p:cxnSp>
      <p:grpSp>
        <p:nvGrpSpPr>
          <p:cNvPr id="4107" name="Freeform 5"/>
          <p:cNvGrpSpPr/>
          <p:nvPr/>
        </p:nvGrpSpPr>
        <p:grpSpPr bwMode="auto">
          <a:xfrm>
            <a:off x="5595938" y="5657850"/>
            <a:ext cx="3194050" cy="822325"/>
            <a:chOff x="0" y="0"/>
            <a:chExt cx="2012" cy="518"/>
          </a:xfrm>
        </p:grpSpPr>
        <p:pic>
          <p:nvPicPr>
            <p:cNvPr id="4108" name="Freeform 5"/>
            <p:cNvPicPr>
              <a:picLocks noEditPoints="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0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1" name="Text Box 13"/>
            <p:cNvSpPr txBox="1">
              <a:spLocks noChangeArrowheads="1"/>
            </p:cNvSpPr>
            <p:nvPr/>
          </p:nvSpPr>
          <p:spPr bwMode="auto">
            <a:xfrm>
              <a:off x="-1" y="1"/>
              <a:ext cx="2009"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sp>
        <p:nvSpPr>
          <p:cNvPr id="4110" name="任意多边形 10"/>
          <p:cNvSpPr>
            <a:spLocks noChangeArrowheads="1"/>
          </p:cNvSpPr>
          <p:nvPr/>
        </p:nvSpPr>
        <p:spPr bwMode="auto">
          <a:xfrm flipV="1">
            <a:off x="244475" y="423863"/>
            <a:ext cx="8977313" cy="431800"/>
          </a:xfrm>
          <a:custGeom>
            <a:avLst/>
            <a:gdLst>
              <a:gd name="T0" fmla="*/ 167822 w 11969073"/>
              <a:gd name="T1" fmla="*/ 524933 h 524933"/>
              <a:gd name="T2" fmla="*/ 168846 w 11969073"/>
              <a:gd name="T3" fmla="*/ 524933 h 524933"/>
              <a:gd name="T4" fmla="*/ 168846 w 11969073"/>
              <a:gd name="T5" fmla="*/ 14598 h 524933"/>
              <a:gd name="T6" fmla="*/ 1386790 w 11969073"/>
              <a:gd name="T7" fmla="*/ 14598 h 524933"/>
              <a:gd name="T8" fmla="*/ 11969073 w 11969073"/>
              <a:gd name="T9" fmla="*/ 0 h 524933"/>
              <a:gd name="T10" fmla="*/ 167822 w 11969073"/>
              <a:gd name="T11" fmla="*/ 0 h 524933"/>
              <a:gd name="T12" fmla="*/ 152999 w 11969073"/>
              <a:gd name="T13" fmla="*/ 0 h 524933"/>
              <a:gd name="T14" fmla="*/ 152999 w 11969073"/>
              <a:gd name="T15" fmla="*/ 507260 h 524933"/>
              <a:gd name="T16" fmla="*/ 107280 w 11969073"/>
              <a:gd name="T17" fmla="*/ 507260 h 524933"/>
              <a:gd name="T18" fmla="*/ 107280 w 11969073"/>
              <a:gd name="T19" fmla="*/ 0 h 524933"/>
              <a:gd name="T20" fmla="*/ 0 w 11969073"/>
              <a:gd name="T21" fmla="*/ 0 h 524933"/>
              <a:gd name="T22" fmla="*/ 0 w 11969073"/>
              <a:gd name="T23" fmla="*/ 524932 h 524933"/>
              <a:gd name="T24" fmla="*/ 33834 w 11969073"/>
              <a:gd name="T25" fmla="*/ 524932 h 524933"/>
              <a:gd name="T26" fmla="*/ 33834 w 11969073"/>
              <a:gd name="T27" fmla="*/ 23810 h 524933"/>
              <a:gd name="T28" fmla="*/ 79553 w 11969073"/>
              <a:gd name="T29" fmla="*/ 23810 h 524933"/>
              <a:gd name="T30" fmla="*/ 79553 w 11969073"/>
              <a:gd name="T31" fmla="*/ 524932 h 524933"/>
              <a:gd name="T32" fmla="*/ 167822 w 11969073"/>
              <a:gd name="T33" fmla="*/ 524932 h 524933"/>
              <a:gd name="T34" fmla="*/ 167822 w 11969073"/>
              <a:gd name="T35" fmla="*/ 524933 h 524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9073" h="524933">
                <a:moveTo>
                  <a:pt x="167822" y="524933"/>
                </a:moveTo>
                <a:lnTo>
                  <a:pt x="168846" y="524933"/>
                </a:lnTo>
                <a:lnTo>
                  <a:pt x="168846" y="14598"/>
                </a:lnTo>
                <a:lnTo>
                  <a:pt x="1386790" y="14598"/>
                </a:lnTo>
                <a:lnTo>
                  <a:pt x="11969073"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lnTo>
                  <a:pt x="167822" y="524933"/>
                </a:lnTo>
                <a:close/>
              </a:path>
            </a:pathLst>
          </a:custGeom>
          <a:solidFill>
            <a:srgbClr val="28A9D6"/>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fontAlgn="base">
        <a:lnSpc>
          <a:spcPct val="90000"/>
        </a:lnSpc>
        <a:spcBef>
          <a:spcPct val="0"/>
        </a:spcBef>
        <a:spcAft>
          <a:spcPct val="0"/>
        </a:spcAft>
        <a:defRPr sz="2800" kern="1200">
          <a:solidFill>
            <a:srgbClr val="1A93C8"/>
          </a:solidFill>
          <a:latin typeface="+mj-lt"/>
          <a:ea typeface="+mj-ea"/>
          <a:cs typeface="+mj-cs"/>
        </a:defRPr>
      </a:lvl1pPr>
      <a:lvl2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2pPr>
      <a:lvl3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3pPr>
      <a:lvl4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4pPr>
      <a:lvl5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5pPr>
      <a:lvl6pPr marL="4572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6pPr>
      <a:lvl7pPr marL="9144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7pPr>
      <a:lvl8pPr marL="13716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8pPr>
      <a:lvl9pPr marL="18288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9pPr>
    </p:titleStyle>
    <p:body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pic>
        <p:nvPicPr>
          <p:cNvPr id="1027" name="Picture 22" descr="aaaa002"/>
          <p:cNvPicPr>
            <a:picLocks noChangeAspect="1" noChangeArrowheads="1"/>
          </p:cNvPicPr>
          <p:nvPr userDrawn="1"/>
        </p:nvPicPr>
        <p:blipFill>
          <a:blip r:embed="rId8" cstate="print"/>
          <a:srcRect/>
          <a:stretch>
            <a:fillRect/>
          </a:stretch>
        </p:blipFill>
        <p:spPr bwMode="auto">
          <a:xfrm>
            <a:off x="0" y="0"/>
            <a:ext cx="9144000" cy="1222375"/>
          </a:xfrm>
          <a:prstGeom prst="rect">
            <a:avLst/>
          </a:prstGeom>
          <a:noFill/>
          <a:ln w="9525">
            <a:noFill/>
            <a:miter lim="800000"/>
            <a:headEnd/>
            <a:tailEnd/>
          </a:ln>
        </p:spPr>
      </p:pic>
      <p:sp>
        <p:nvSpPr>
          <p:cNvPr id="1028" name="Rectangle 2"/>
          <p:cNvSpPr>
            <a:spLocks noGrp="1" noChangeArrowheads="1"/>
          </p:cNvSpPr>
          <p:nvPr>
            <p:ph type="title"/>
          </p:nvPr>
        </p:nvSpPr>
        <p:spPr bwMode="auto">
          <a:xfrm>
            <a:off x="361950" y="119063"/>
            <a:ext cx="8547100" cy="5476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0"/>
          <p:cNvSpPr>
            <a:spLocks noGrp="1" noChangeArrowheads="1"/>
          </p:cNvSpPr>
          <p:nvPr>
            <p:ph type="body" idx="1"/>
          </p:nvPr>
        </p:nvSpPr>
        <p:spPr bwMode="auto">
          <a:xfrm>
            <a:off x="279400" y="1096963"/>
            <a:ext cx="8636000"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692568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Lst>
  <p:transition spd="med"/>
  <p:txStyles>
    <p:titleStyle>
      <a:lvl1pPr algn="ctr" rtl="0" eaLnBrk="0" fontAlgn="base" hangingPunct="0">
        <a:spcBef>
          <a:spcPct val="0"/>
        </a:spcBef>
        <a:spcAft>
          <a:spcPct val="0"/>
        </a:spcAft>
        <a:defRPr sz="3600" b="1">
          <a:solidFill>
            <a:srgbClr val="990000"/>
          </a:solidFill>
          <a:latin typeface="+mj-lt"/>
          <a:ea typeface="+mj-ea"/>
          <a:cs typeface="+mj-cs"/>
        </a:defRPr>
      </a:lvl1pPr>
      <a:lvl2pPr algn="ctr" rtl="0" eaLnBrk="0" fontAlgn="base" hangingPunct="0">
        <a:spcBef>
          <a:spcPct val="0"/>
        </a:spcBef>
        <a:spcAft>
          <a:spcPct val="0"/>
        </a:spcAft>
        <a:defRPr sz="3600" b="1">
          <a:solidFill>
            <a:srgbClr val="990000"/>
          </a:solidFill>
          <a:latin typeface="Times New Roman" pitchFamily="18" charset="0"/>
          <a:ea typeface="宋体" pitchFamily="2" charset="-122"/>
        </a:defRPr>
      </a:lvl2pPr>
      <a:lvl3pPr algn="ctr" rtl="0" eaLnBrk="0" fontAlgn="base" hangingPunct="0">
        <a:spcBef>
          <a:spcPct val="0"/>
        </a:spcBef>
        <a:spcAft>
          <a:spcPct val="0"/>
        </a:spcAft>
        <a:defRPr sz="3600" b="1">
          <a:solidFill>
            <a:srgbClr val="990000"/>
          </a:solidFill>
          <a:latin typeface="Times New Roman" pitchFamily="18" charset="0"/>
          <a:ea typeface="宋体" pitchFamily="2" charset="-122"/>
        </a:defRPr>
      </a:lvl3pPr>
      <a:lvl4pPr algn="ctr" rtl="0" eaLnBrk="0" fontAlgn="base" hangingPunct="0">
        <a:spcBef>
          <a:spcPct val="0"/>
        </a:spcBef>
        <a:spcAft>
          <a:spcPct val="0"/>
        </a:spcAft>
        <a:defRPr sz="3600" b="1">
          <a:solidFill>
            <a:srgbClr val="990000"/>
          </a:solidFill>
          <a:latin typeface="Times New Roman" pitchFamily="18" charset="0"/>
          <a:ea typeface="宋体" pitchFamily="2" charset="-122"/>
        </a:defRPr>
      </a:lvl4pPr>
      <a:lvl5pPr algn="ctr" rtl="0" eaLnBrk="0" fontAlgn="base" hangingPunct="0">
        <a:spcBef>
          <a:spcPct val="0"/>
        </a:spcBef>
        <a:spcAft>
          <a:spcPct val="0"/>
        </a:spcAft>
        <a:defRPr sz="3600" b="1">
          <a:solidFill>
            <a:srgbClr val="990000"/>
          </a:solidFill>
          <a:latin typeface="Times New Roman" pitchFamily="18" charset="0"/>
          <a:ea typeface="宋体" pitchFamily="2" charset="-122"/>
        </a:defRPr>
      </a:lvl5pPr>
      <a:lvl6pPr marL="457200" algn="ctr" rtl="0" fontAlgn="base">
        <a:spcBef>
          <a:spcPct val="0"/>
        </a:spcBef>
        <a:spcAft>
          <a:spcPct val="0"/>
        </a:spcAft>
        <a:defRPr sz="3600" b="1">
          <a:solidFill>
            <a:srgbClr val="990000"/>
          </a:solidFill>
          <a:latin typeface="Times New Roman" pitchFamily="18" charset="0"/>
          <a:ea typeface="宋体" pitchFamily="2" charset="-122"/>
        </a:defRPr>
      </a:lvl6pPr>
      <a:lvl7pPr marL="914400" algn="ctr" rtl="0" fontAlgn="base">
        <a:spcBef>
          <a:spcPct val="0"/>
        </a:spcBef>
        <a:spcAft>
          <a:spcPct val="0"/>
        </a:spcAft>
        <a:defRPr sz="3600" b="1">
          <a:solidFill>
            <a:srgbClr val="990000"/>
          </a:solidFill>
          <a:latin typeface="Times New Roman" pitchFamily="18" charset="0"/>
          <a:ea typeface="宋体" pitchFamily="2" charset="-122"/>
        </a:defRPr>
      </a:lvl7pPr>
      <a:lvl8pPr marL="1371600" algn="ctr" rtl="0" fontAlgn="base">
        <a:spcBef>
          <a:spcPct val="0"/>
        </a:spcBef>
        <a:spcAft>
          <a:spcPct val="0"/>
        </a:spcAft>
        <a:defRPr sz="3600" b="1">
          <a:solidFill>
            <a:srgbClr val="990000"/>
          </a:solidFill>
          <a:latin typeface="Times New Roman" pitchFamily="18" charset="0"/>
          <a:ea typeface="宋体" pitchFamily="2" charset="-122"/>
        </a:defRPr>
      </a:lvl8pPr>
      <a:lvl9pPr marL="1828800" algn="ctr" rtl="0" fontAlgn="base">
        <a:spcBef>
          <a:spcPct val="0"/>
        </a:spcBef>
        <a:spcAft>
          <a:spcPct val="0"/>
        </a:spcAft>
        <a:defRPr sz="3600" b="1">
          <a:solidFill>
            <a:srgbClr val="990000"/>
          </a:solidFill>
          <a:latin typeface="Times New Roman" pitchFamily="18" charset="0"/>
          <a:ea typeface="宋体" pitchFamily="2" charset="-122"/>
        </a:defRPr>
      </a:lvl9pPr>
    </p:titleStyle>
    <p:bodyStyle>
      <a:lvl1pPr marL="342900" indent="-342900" algn="l" rtl="0" eaLnBrk="0" fontAlgn="base" hangingPunct="0">
        <a:lnSpc>
          <a:spcPct val="150000"/>
        </a:lnSpc>
        <a:spcBef>
          <a:spcPct val="20000"/>
        </a:spcBef>
        <a:spcAft>
          <a:spcPct val="0"/>
        </a:spcAft>
        <a:buClr>
          <a:schemeClr val="hlink"/>
        </a:buClr>
        <a:buSzPct val="110000"/>
        <a:buFont typeface="Wingdings" pitchFamily="2" charset="2"/>
        <a:buChar char="Ø"/>
        <a:defRPr sz="2800" b="1">
          <a:solidFill>
            <a:schemeClr val="hlink"/>
          </a:solidFill>
          <a:latin typeface="+mn-lt"/>
          <a:ea typeface="+mn-ea"/>
          <a:cs typeface="+mn-cs"/>
        </a:defRPr>
      </a:lvl1pPr>
      <a:lvl2pPr marL="742950" indent="-285750" algn="l" rtl="0" eaLnBrk="0" fontAlgn="base" hangingPunct="0">
        <a:lnSpc>
          <a:spcPct val="120000"/>
        </a:lnSpc>
        <a:spcBef>
          <a:spcPct val="20000"/>
        </a:spcBef>
        <a:spcAft>
          <a:spcPct val="0"/>
        </a:spcAft>
        <a:buClr>
          <a:srgbClr val="800000"/>
        </a:buClr>
        <a:buFont typeface="Wingdings" pitchFamily="2" charset="2"/>
        <a:buChar char="l"/>
        <a:defRPr sz="2400" b="1">
          <a:solidFill>
            <a:srgbClr val="000000"/>
          </a:solidFill>
          <a:latin typeface="+mn-lt"/>
          <a:ea typeface="楷体_GB2312" pitchFamily="49" charset="-122"/>
        </a:defRPr>
      </a:lvl2pPr>
      <a:lvl3pPr marL="1143000" indent="-228600" algn="l" rtl="0" eaLnBrk="0" fontAlgn="base" hangingPunct="0">
        <a:lnSpc>
          <a:spcPct val="145000"/>
        </a:lnSpc>
        <a:spcBef>
          <a:spcPct val="20000"/>
        </a:spcBef>
        <a:spcAft>
          <a:spcPct val="0"/>
        </a:spcAft>
        <a:buClr>
          <a:srgbClr val="FF0000"/>
        </a:buClr>
        <a:buFont typeface="Wingdings" pitchFamily="2" charset="2"/>
        <a:buChar char="þ"/>
        <a:defRPr sz="2400" b="1">
          <a:solidFill>
            <a:srgbClr val="A85400"/>
          </a:solidFill>
          <a:latin typeface="+mn-lt"/>
          <a:ea typeface="+mn-ea"/>
        </a:defRPr>
      </a:lvl3pPr>
      <a:lvl4pPr marL="1600200" indent="-228600" algn="l" rtl="0" eaLnBrk="0" fontAlgn="base" hangingPunct="0">
        <a:lnSpc>
          <a:spcPct val="145000"/>
        </a:lnSpc>
        <a:spcBef>
          <a:spcPct val="20000"/>
        </a:spcBef>
        <a:spcAft>
          <a:spcPct val="0"/>
        </a:spcAft>
        <a:buBlip>
          <a:blip r:embed="rId9"/>
        </a:buBlip>
        <a:defRPr sz="1600" b="1">
          <a:solidFill>
            <a:srgbClr val="800080"/>
          </a:solidFill>
          <a:latin typeface="+mn-lt"/>
          <a:ea typeface="楷体_GB2312" pitchFamily="49" charset="-122"/>
        </a:defRPr>
      </a:lvl4pPr>
      <a:lvl5pPr marL="2057400" indent="-228600" algn="l" rtl="0" eaLnBrk="0" fontAlgn="base" hangingPunct="0">
        <a:spcBef>
          <a:spcPct val="20000"/>
        </a:spcBef>
        <a:spcAft>
          <a:spcPct val="0"/>
        </a:spcAft>
        <a:buChar char="»"/>
        <a:defRPr sz="1200">
          <a:solidFill>
            <a:schemeClr val="tx1"/>
          </a:solidFill>
          <a:latin typeface="+mn-lt"/>
          <a:ea typeface="+mn-ea"/>
        </a:defRPr>
      </a:lvl5pPr>
      <a:lvl6pPr marL="2514600" indent="-228600" algn="l" rtl="0" fontAlgn="base">
        <a:spcBef>
          <a:spcPct val="20000"/>
        </a:spcBef>
        <a:spcAft>
          <a:spcPct val="0"/>
        </a:spcAft>
        <a:buChar char="»"/>
        <a:defRPr sz="1200">
          <a:solidFill>
            <a:schemeClr val="tx1"/>
          </a:solidFill>
          <a:latin typeface="+mn-lt"/>
          <a:ea typeface="+mn-ea"/>
        </a:defRPr>
      </a:lvl6pPr>
      <a:lvl7pPr marL="2971800" indent="-228600" algn="l" rtl="0" fontAlgn="base">
        <a:spcBef>
          <a:spcPct val="20000"/>
        </a:spcBef>
        <a:spcAft>
          <a:spcPct val="0"/>
        </a:spcAft>
        <a:buChar char="»"/>
        <a:defRPr sz="1200">
          <a:solidFill>
            <a:schemeClr val="tx1"/>
          </a:solidFill>
          <a:latin typeface="+mn-lt"/>
          <a:ea typeface="+mn-ea"/>
        </a:defRPr>
      </a:lvl7pPr>
      <a:lvl8pPr marL="3429000" indent="-228600" algn="l" rtl="0" fontAlgn="base">
        <a:spcBef>
          <a:spcPct val="20000"/>
        </a:spcBef>
        <a:spcAft>
          <a:spcPct val="0"/>
        </a:spcAft>
        <a:buChar char="»"/>
        <a:defRPr sz="1200">
          <a:solidFill>
            <a:schemeClr val="tx1"/>
          </a:solidFill>
          <a:latin typeface="+mn-lt"/>
          <a:ea typeface="+mn-ea"/>
        </a:defRPr>
      </a:lvl8pPr>
      <a:lvl9pPr marL="3886200" indent="-228600" algn="l" rtl="0" fontAlgn="base">
        <a:spcBef>
          <a:spcPct val="20000"/>
        </a:spcBef>
        <a:spcAft>
          <a:spcPct val="0"/>
        </a:spcAft>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10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10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10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10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10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1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1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5.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image" Target="../media/image31.jpeg"/><Relationship Id="rId7" Type="http://schemas.openxmlformats.org/officeDocument/2006/relationships/image" Target="../media/image35.jpeg"/><Relationship Id="rId2" Type="http://schemas.openxmlformats.org/officeDocument/2006/relationships/notesSlide" Target="../notesSlides/notesSlide1.xml"/><Relationship Id="rId1" Type="http://schemas.openxmlformats.org/officeDocument/2006/relationships/slideLayout" Target="../slideLayouts/slideLayout35.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 Id="rId9"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0.png"/><Relationship Id="rId1" Type="http://schemas.openxmlformats.org/officeDocument/2006/relationships/slideLayout" Target="../slideLayouts/slideLayout35.xml"/><Relationship Id="rId4" Type="http://schemas.openxmlformats.org/officeDocument/2006/relationships/image" Target="../media/image2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ctrTitle"/>
          </p:nvPr>
        </p:nvSpPr>
        <p:spPr>
          <a:xfrm>
            <a:off x="391887" y="2677886"/>
            <a:ext cx="8501742" cy="1001485"/>
          </a:xfrm>
        </p:spPr>
        <p:txBody>
          <a:bodyPr/>
          <a:lstStyle/>
          <a:p>
            <a:r>
              <a:rPr lang="zh-CN" altLang="en-US" sz="4000" dirty="0">
                <a:solidFill>
                  <a:srgbClr val="000000"/>
                </a:solidFill>
              </a:rPr>
              <a:t>计算导论与程序设计</a:t>
            </a:r>
          </a:p>
        </p:txBody>
      </p:sp>
      <p:sp>
        <p:nvSpPr>
          <p:cNvPr id="10242" name="Rectangle 3"/>
          <p:cNvSpPr>
            <a:spLocks noGrp="1" noChangeArrowheads="1"/>
          </p:cNvSpPr>
          <p:nvPr>
            <p:ph type="subTitle" idx="1"/>
          </p:nvPr>
        </p:nvSpPr>
        <p:spPr>
          <a:xfrm>
            <a:off x="3067236" y="4539961"/>
            <a:ext cx="2943225" cy="813435"/>
          </a:xfrm>
        </p:spPr>
        <p:txBody>
          <a:bodyPr/>
          <a:lstStyle/>
          <a:p>
            <a:r>
              <a:rPr lang="zh-CN" altLang="en-US" sz="2400" dirty="0" smtClean="0"/>
              <a:t>数组</a:t>
            </a:r>
            <a:r>
              <a:rPr lang="zh-CN" altLang="en-US" sz="2400" dirty="0"/>
              <a:t>、查找、</a:t>
            </a:r>
            <a:r>
              <a:rPr lang="zh-CN" altLang="en-US" sz="2400" dirty="0" smtClean="0"/>
              <a:t>排序、递</a:t>
            </a:r>
            <a:r>
              <a:rPr lang="zh-CN" altLang="en-US" sz="2400" dirty="0"/>
              <a:t>推、迭代</a:t>
            </a:r>
          </a:p>
        </p:txBody>
      </p:sp>
      <p:pic>
        <p:nvPicPr>
          <p:cNvPr id="4" name="Picture 2" descr="http://www.sdu.edu.cn/2010/images/top222.jpg"/>
          <p:cNvPicPr>
            <a:picLocks noChangeAspect="1" noChangeArrowheads="1"/>
          </p:cNvPicPr>
          <p:nvPr/>
        </p:nvPicPr>
        <p:blipFill>
          <a:blip r:embed="rId2" cstate="print"/>
          <a:srcRect b="9109"/>
          <a:stretch>
            <a:fillRect/>
          </a:stretch>
        </p:blipFill>
        <p:spPr bwMode="auto">
          <a:xfrm>
            <a:off x="0" y="0"/>
            <a:ext cx="9144000" cy="25472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每个数组元素</a:t>
            </a:r>
            <a:r>
              <a:rPr lang="en-US" altLang="zh-CN" dirty="0" smtClean="0">
                <a:solidFill>
                  <a:srgbClr val="C00000"/>
                </a:solidFill>
              </a:rPr>
              <a:t>a[</a:t>
            </a:r>
            <a:r>
              <a:rPr lang="en-US" altLang="zh-CN" dirty="0" err="1" smtClean="0">
                <a:solidFill>
                  <a:srgbClr val="C00000"/>
                </a:solidFill>
              </a:rPr>
              <a:t>i</a:t>
            </a:r>
            <a:r>
              <a:rPr lang="en-US" altLang="zh-CN" dirty="0" smtClean="0">
                <a:solidFill>
                  <a:srgbClr val="C00000"/>
                </a:solidFill>
              </a:rPr>
              <a:t>]</a:t>
            </a:r>
            <a:r>
              <a:rPr lang="zh-CN" altLang="en-US" dirty="0" smtClean="0"/>
              <a:t>就是一个数组基类型的</a:t>
            </a:r>
            <a:r>
              <a:rPr lang="zh-CN" altLang="en-US" dirty="0" smtClean="0">
                <a:solidFill>
                  <a:srgbClr val="C00000"/>
                </a:solidFill>
              </a:rPr>
              <a:t>变量</a:t>
            </a:r>
            <a:endParaRPr lang="zh-CN" altLang="en-US" dirty="0">
              <a:solidFill>
                <a:srgbClr val="C00000"/>
              </a:solidFill>
            </a:endParaRPr>
          </a:p>
        </p:txBody>
      </p:sp>
      <p:sp>
        <p:nvSpPr>
          <p:cNvPr id="3" name="内容占位符 2"/>
          <p:cNvSpPr>
            <a:spLocks noGrp="1"/>
          </p:cNvSpPr>
          <p:nvPr>
            <p:ph idx="1"/>
          </p:nvPr>
        </p:nvSpPr>
        <p:spPr>
          <a:xfrm>
            <a:off x="485775" y="1025335"/>
            <a:ext cx="8089900" cy="5345112"/>
          </a:xfrm>
        </p:spPr>
        <p:txBody>
          <a:bodyPr/>
          <a:lstStyle/>
          <a:p>
            <a:pPr marL="457200" indent="-457200" algn="just">
              <a:lnSpc>
                <a:spcPct val="100000"/>
              </a:lnSpc>
              <a:spcBef>
                <a:spcPts val="1200"/>
              </a:spcBef>
              <a:buFont typeface="Wingdings" panose="05000000000000000000" pitchFamily="2" charset="2"/>
              <a:buChar char="n"/>
            </a:pPr>
            <a:r>
              <a:rPr lang="zh-CN" altLang="en-US" sz="2000" b="1" u="sng" dirty="0" smtClean="0">
                <a:solidFill>
                  <a:srgbClr val="7030A0"/>
                </a:solidFill>
              </a:rPr>
              <a:t>每个</a:t>
            </a:r>
            <a:r>
              <a:rPr lang="zh-CN" altLang="en-US" sz="2000" b="1" u="sng" dirty="0">
                <a:solidFill>
                  <a:srgbClr val="7030A0"/>
                </a:solidFill>
              </a:rPr>
              <a:t>数组</a:t>
            </a:r>
            <a:r>
              <a:rPr lang="zh-CN" altLang="en-US" sz="2000" b="1" u="sng" dirty="0" smtClean="0">
                <a:solidFill>
                  <a:srgbClr val="7030A0"/>
                </a:solidFill>
              </a:rPr>
              <a:t>元素</a:t>
            </a:r>
            <a:r>
              <a:rPr lang="zh-CN" altLang="en-US" sz="2000" b="1" u="sng" dirty="0" smtClean="0">
                <a:solidFill>
                  <a:srgbClr val="000000"/>
                </a:solidFill>
              </a:rPr>
              <a:t>，实质上</a:t>
            </a:r>
            <a:r>
              <a:rPr lang="zh-CN" altLang="en-US" sz="2000" b="1" u="sng" dirty="0">
                <a:solidFill>
                  <a:srgbClr val="000000"/>
                </a:solidFill>
              </a:rPr>
              <a:t>就是</a:t>
            </a:r>
            <a:r>
              <a:rPr lang="zh-CN" altLang="en-US" sz="2000" b="1" u="sng" dirty="0">
                <a:solidFill>
                  <a:srgbClr val="9900FF"/>
                </a:solidFill>
              </a:rPr>
              <a:t>1个变量</a:t>
            </a:r>
            <a:r>
              <a:rPr lang="zh-CN" altLang="en-US" sz="2000" b="1" u="sng" dirty="0">
                <a:solidFill>
                  <a:srgbClr val="000000"/>
                </a:solidFill>
              </a:rPr>
              <a:t>，它具有和</a:t>
            </a:r>
            <a:r>
              <a:rPr lang="zh-CN" altLang="en-US" sz="2000" b="1" u="sng" dirty="0">
                <a:solidFill>
                  <a:srgbClr val="7030A0"/>
                </a:solidFill>
              </a:rPr>
              <a:t>相同类型单个变量</a:t>
            </a:r>
            <a:r>
              <a:rPr lang="zh-CN" altLang="en-US" sz="2000" b="1" u="sng" dirty="0">
                <a:solidFill>
                  <a:srgbClr val="000000"/>
                </a:solidFill>
              </a:rPr>
              <a:t>一样的属性，可以对它进行赋值和参与各种运算</a:t>
            </a:r>
            <a:r>
              <a:rPr lang="zh-CN" altLang="en-US" sz="2000" b="1" u="sng" dirty="0" smtClean="0">
                <a:solidFill>
                  <a:srgbClr val="000000"/>
                </a:solidFill>
              </a:rPr>
              <a:t>。</a:t>
            </a:r>
            <a:endParaRPr lang="en-US" altLang="zh-CN" sz="2000" b="1" u="sng" dirty="0" smtClean="0">
              <a:solidFill>
                <a:srgbClr val="000000"/>
              </a:solidFill>
            </a:endParaRPr>
          </a:p>
          <a:p>
            <a:pPr marL="1085850" lvl="1" indent="-457200" algn="just">
              <a:lnSpc>
                <a:spcPct val="100000"/>
              </a:lnSpc>
              <a:spcBef>
                <a:spcPts val="1200"/>
              </a:spcBef>
              <a:buFont typeface="Wingdings" panose="05000000000000000000" pitchFamily="2" charset="2"/>
              <a:buChar char="l"/>
            </a:pPr>
            <a:r>
              <a:rPr lang="en-US" altLang="zh-CN" sz="1800" dirty="0" err="1" smtClean="0">
                <a:solidFill>
                  <a:srgbClr val="080808"/>
                </a:solidFill>
              </a:rPr>
              <a:t>int</a:t>
            </a:r>
            <a:r>
              <a:rPr lang="en-US" altLang="zh-CN" sz="1800" dirty="0" smtClean="0">
                <a:solidFill>
                  <a:srgbClr val="080808"/>
                </a:solidFill>
              </a:rPr>
              <a:t> a[10],b=66;</a:t>
            </a:r>
          </a:p>
          <a:p>
            <a:pPr marL="1085850" lvl="1" indent="-457200" algn="just">
              <a:lnSpc>
                <a:spcPct val="100000"/>
              </a:lnSpc>
              <a:spcBef>
                <a:spcPts val="1200"/>
              </a:spcBef>
              <a:buFont typeface="Wingdings" panose="05000000000000000000" pitchFamily="2" charset="2"/>
              <a:buChar char="l"/>
            </a:pPr>
            <a:r>
              <a:rPr lang="zh-CN" altLang="en-US" sz="1800" dirty="0" smtClean="0">
                <a:solidFill>
                  <a:srgbClr val="080808"/>
                </a:solidFill>
              </a:rPr>
              <a:t>赋值：</a:t>
            </a:r>
            <a:r>
              <a:rPr lang="en-US" altLang="zh-CN" sz="1800" dirty="0" smtClean="0">
                <a:solidFill>
                  <a:srgbClr val="080808"/>
                </a:solidFill>
              </a:rPr>
              <a:t>a[</a:t>
            </a:r>
            <a:r>
              <a:rPr lang="en-US" altLang="zh-CN" sz="1800" dirty="0">
                <a:solidFill>
                  <a:srgbClr val="080808"/>
                </a:solidFill>
              </a:rPr>
              <a:t>2</a:t>
            </a:r>
            <a:r>
              <a:rPr lang="en-US" altLang="zh-CN" sz="1800" dirty="0" smtClean="0">
                <a:solidFill>
                  <a:srgbClr val="080808"/>
                </a:solidFill>
              </a:rPr>
              <a:t>]=3;</a:t>
            </a:r>
          </a:p>
          <a:p>
            <a:pPr marL="1085850" lvl="1" indent="-457200" algn="just">
              <a:lnSpc>
                <a:spcPct val="100000"/>
              </a:lnSpc>
              <a:spcBef>
                <a:spcPts val="1200"/>
              </a:spcBef>
              <a:buFont typeface="Wingdings" panose="05000000000000000000" pitchFamily="2" charset="2"/>
              <a:buChar char="l"/>
            </a:pPr>
            <a:r>
              <a:rPr lang="zh-CN" altLang="en-US" sz="1800" dirty="0" smtClean="0">
                <a:solidFill>
                  <a:srgbClr val="080808"/>
                </a:solidFill>
              </a:rPr>
              <a:t>运算：</a:t>
            </a:r>
            <a:r>
              <a:rPr lang="en-US" altLang="zh-CN" sz="1800" dirty="0" smtClean="0">
                <a:solidFill>
                  <a:srgbClr val="080808"/>
                </a:solidFill>
              </a:rPr>
              <a:t>a[</a:t>
            </a:r>
            <a:r>
              <a:rPr lang="en-US" altLang="zh-CN" sz="1800" dirty="0">
                <a:solidFill>
                  <a:srgbClr val="080808"/>
                </a:solidFill>
              </a:rPr>
              <a:t>3</a:t>
            </a:r>
            <a:r>
              <a:rPr lang="en-US" altLang="zh-CN" sz="1800" dirty="0" smtClean="0">
                <a:solidFill>
                  <a:srgbClr val="080808"/>
                </a:solidFill>
              </a:rPr>
              <a:t>]=a[</a:t>
            </a:r>
            <a:r>
              <a:rPr lang="en-US" altLang="zh-CN" sz="1800" dirty="0">
                <a:solidFill>
                  <a:srgbClr val="080808"/>
                </a:solidFill>
              </a:rPr>
              <a:t>3</a:t>
            </a:r>
            <a:r>
              <a:rPr lang="en-US" altLang="zh-CN" sz="1800" dirty="0" smtClean="0">
                <a:solidFill>
                  <a:srgbClr val="080808"/>
                </a:solidFill>
              </a:rPr>
              <a:t>]+b;  b=a[</a:t>
            </a:r>
            <a:r>
              <a:rPr lang="en-US" altLang="zh-CN" sz="1800" dirty="0">
                <a:solidFill>
                  <a:srgbClr val="080808"/>
                </a:solidFill>
              </a:rPr>
              <a:t>4</a:t>
            </a:r>
            <a:r>
              <a:rPr lang="en-US" altLang="zh-CN" sz="1800" dirty="0" smtClean="0">
                <a:solidFill>
                  <a:srgbClr val="080808"/>
                </a:solidFill>
              </a:rPr>
              <a:t>]+15;</a:t>
            </a:r>
          </a:p>
          <a:p>
            <a:pPr marL="1085850" lvl="1" indent="-457200" algn="just">
              <a:lnSpc>
                <a:spcPct val="100000"/>
              </a:lnSpc>
              <a:spcBef>
                <a:spcPts val="1200"/>
              </a:spcBef>
              <a:buFont typeface="Wingdings" panose="05000000000000000000" pitchFamily="2" charset="2"/>
              <a:buChar char="l"/>
            </a:pPr>
            <a:r>
              <a:rPr lang="zh-CN" altLang="en-US" sz="1800" dirty="0" smtClean="0">
                <a:solidFill>
                  <a:srgbClr val="080808"/>
                </a:solidFill>
              </a:rPr>
              <a:t>输入：</a:t>
            </a:r>
            <a:r>
              <a:rPr lang="en-US" altLang="zh-CN" sz="1800" dirty="0" err="1" smtClean="0">
                <a:solidFill>
                  <a:srgbClr val="080808"/>
                </a:solidFill>
              </a:rPr>
              <a:t>scanf</a:t>
            </a:r>
            <a:r>
              <a:rPr lang="en-US" altLang="zh-CN" sz="1800" dirty="0" smtClean="0">
                <a:solidFill>
                  <a:srgbClr val="080808"/>
                </a:solidFill>
              </a:rPr>
              <a:t>(“&amp;</a:t>
            </a:r>
            <a:r>
              <a:rPr lang="en-US" altLang="zh-CN" sz="1800" dirty="0" err="1" smtClean="0">
                <a:solidFill>
                  <a:srgbClr val="080808"/>
                </a:solidFill>
              </a:rPr>
              <a:t>d”,&amp;a</a:t>
            </a:r>
            <a:r>
              <a:rPr lang="en-US" altLang="zh-CN" sz="1800" dirty="0" smtClean="0">
                <a:solidFill>
                  <a:srgbClr val="080808"/>
                </a:solidFill>
              </a:rPr>
              <a:t>[</a:t>
            </a:r>
            <a:r>
              <a:rPr lang="en-US" altLang="zh-CN" sz="1800" dirty="0">
                <a:solidFill>
                  <a:srgbClr val="080808"/>
                </a:solidFill>
              </a:rPr>
              <a:t>0</a:t>
            </a:r>
            <a:r>
              <a:rPr lang="en-US" altLang="zh-CN" sz="1800" dirty="0" smtClean="0">
                <a:solidFill>
                  <a:srgbClr val="080808"/>
                </a:solidFill>
              </a:rPr>
              <a:t>]);</a:t>
            </a:r>
          </a:p>
          <a:p>
            <a:pPr marL="1085850" lvl="1" indent="-457200" algn="just">
              <a:lnSpc>
                <a:spcPct val="100000"/>
              </a:lnSpc>
              <a:spcBef>
                <a:spcPts val="1200"/>
              </a:spcBef>
              <a:buFont typeface="Wingdings" panose="05000000000000000000" pitchFamily="2" charset="2"/>
              <a:buChar char="l"/>
            </a:pPr>
            <a:r>
              <a:rPr lang="zh-CN" altLang="en-US" sz="1800" dirty="0" smtClean="0">
                <a:solidFill>
                  <a:srgbClr val="080808"/>
                </a:solidFill>
              </a:rPr>
              <a:t>输出：</a:t>
            </a:r>
            <a:r>
              <a:rPr lang="en-US" altLang="zh-CN" sz="1800" dirty="0" err="1" smtClean="0">
                <a:solidFill>
                  <a:srgbClr val="080808"/>
                </a:solidFill>
              </a:rPr>
              <a:t>printf</a:t>
            </a:r>
            <a:r>
              <a:rPr lang="en-US" altLang="zh-CN" sz="1800" dirty="0" smtClean="0">
                <a:solidFill>
                  <a:srgbClr val="080808"/>
                </a:solidFill>
              </a:rPr>
              <a:t>(“%d\</a:t>
            </a:r>
            <a:r>
              <a:rPr lang="en-US" altLang="zh-CN" sz="1800" dirty="0" err="1" smtClean="0">
                <a:solidFill>
                  <a:srgbClr val="080808"/>
                </a:solidFill>
              </a:rPr>
              <a:t>n”,a</a:t>
            </a:r>
            <a:r>
              <a:rPr lang="en-US" altLang="zh-CN" sz="1800" dirty="0" smtClean="0">
                <a:solidFill>
                  <a:srgbClr val="080808"/>
                </a:solidFill>
              </a:rPr>
              <a:t>[</a:t>
            </a:r>
            <a:r>
              <a:rPr lang="en-US" altLang="zh-CN" sz="1800" dirty="0">
                <a:solidFill>
                  <a:srgbClr val="080808"/>
                </a:solidFill>
              </a:rPr>
              <a:t>3</a:t>
            </a:r>
            <a:r>
              <a:rPr lang="en-US" altLang="zh-CN" sz="1800" dirty="0" smtClean="0">
                <a:solidFill>
                  <a:srgbClr val="080808"/>
                </a:solidFill>
              </a:rPr>
              <a:t>]);</a:t>
            </a:r>
          </a:p>
          <a:p>
            <a:pPr marL="1085850" lvl="1" indent="-457200" algn="just">
              <a:lnSpc>
                <a:spcPct val="100000"/>
              </a:lnSpc>
              <a:spcBef>
                <a:spcPts val="1200"/>
              </a:spcBef>
              <a:buFont typeface="Wingdings" panose="05000000000000000000" pitchFamily="2" charset="2"/>
              <a:buChar char="l"/>
            </a:pPr>
            <a:r>
              <a:rPr lang="zh-CN" altLang="en-US" sz="1800" dirty="0" smtClean="0">
                <a:solidFill>
                  <a:srgbClr val="080808"/>
                </a:solidFill>
              </a:rPr>
              <a:t>一言以蔽之，</a:t>
            </a:r>
            <a:r>
              <a:rPr lang="en-US" altLang="zh-CN" sz="1800" dirty="0" smtClean="0">
                <a:solidFill>
                  <a:srgbClr val="080808"/>
                </a:solidFill>
              </a:rPr>
              <a:t>a[</a:t>
            </a:r>
            <a:r>
              <a:rPr lang="en-US" altLang="zh-CN" sz="1800" dirty="0" err="1" smtClean="0">
                <a:solidFill>
                  <a:srgbClr val="080808"/>
                </a:solidFill>
              </a:rPr>
              <a:t>i</a:t>
            </a:r>
            <a:r>
              <a:rPr lang="en-US" altLang="zh-CN" sz="1800" dirty="0" smtClean="0">
                <a:solidFill>
                  <a:srgbClr val="080808"/>
                </a:solidFill>
              </a:rPr>
              <a:t>]</a:t>
            </a:r>
            <a:r>
              <a:rPr lang="zh-CN" altLang="en-US" sz="1800" dirty="0" smtClean="0">
                <a:solidFill>
                  <a:srgbClr val="080808"/>
                </a:solidFill>
              </a:rPr>
              <a:t>就是一个整型变量</a:t>
            </a:r>
            <a:endParaRPr lang="en-US" altLang="zh-CN" sz="1800" dirty="0" smtClean="0">
              <a:solidFill>
                <a:srgbClr val="080808"/>
              </a:solidFill>
            </a:endParaRPr>
          </a:p>
          <a:p>
            <a:pPr marL="1085850" lvl="1" indent="-457200" algn="just">
              <a:lnSpc>
                <a:spcPct val="100000"/>
              </a:lnSpc>
              <a:spcBef>
                <a:spcPts val="1200"/>
              </a:spcBef>
              <a:buFont typeface="Wingdings" panose="05000000000000000000" pitchFamily="2" charset="2"/>
              <a:buChar char="l"/>
            </a:pPr>
            <a:endParaRPr lang="en-US" altLang="zh-CN" sz="1800" dirty="0" smtClean="0">
              <a:solidFill>
                <a:srgbClr val="080808"/>
              </a:solidFill>
            </a:endParaRPr>
          </a:p>
          <a:p>
            <a:pPr marL="1085850" lvl="1" indent="-457200" algn="just">
              <a:lnSpc>
                <a:spcPct val="100000"/>
              </a:lnSpc>
              <a:spcBef>
                <a:spcPts val="1200"/>
              </a:spcBef>
              <a:buFont typeface="Wingdings" panose="05000000000000000000" pitchFamily="2" charset="2"/>
              <a:buChar char="l"/>
            </a:pPr>
            <a:endParaRPr lang="en-US" altLang="zh-CN" sz="1800" dirty="0">
              <a:solidFill>
                <a:srgbClr val="080808"/>
              </a:solidFill>
            </a:endParaRPr>
          </a:p>
          <a:p>
            <a:pPr marL="1085850" lvl="1" indent="-457200" algn="just">
              <a:lnSpc>
                <a:spcPct val="100000"/>
              </a:lnSpc>
              <a:spcBef>
                <a:spcPts val="1200"/>
              </a:spcBef>
              <a:buFont typeface="Wingdings" panose="05000000000000000000" pitchFamily="2" charset="2"/>
              <a:buChar char="l"/>
            </a:pPr>
            <a:endParaRPr lang="en-US" altLang="zh-CN" sz="1600" b="1" u="sng" dirty="0" smtClean="0"/>
          </a:p>
          <a:p>
            <a:pPr marL="457200" indent="-457200" algn="just">
              <a:lnSpc>
                <a:spcPct val="100000"/>
              </a:lnSpc>
              <a:spcBef>
                <a:spcPts val="1200"/>
              </a:spcBef>
              <a:buFont typeface="Wingdings" panose="05000000000000000000" pitchFamily="2" charset="2"/>
              <a:buChar char="l"/>
            </a:pPr>
            <a:endParaRPr lang="zh-CN" altLang="en-US" sz="2000" b="1" u="sng" dirty="0"/>
          </a:p>
        </p:txBody>
      </p:sp>
    </p:spTree>
    <p:extLst>
      <p:ext uri="{BB962C8B-B14F-4D97-AF65-F5344CB8AC3E}">
        <p14:creationId xmlns:p14="http://schemas.microsoft.com/office/powerpoint/2010/main" val="86609051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7828" name="Picture 4" descr="fig6_6"/>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231990" y="1598927"/>
            <a:ext cx="6405328" cy="4636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9" name="Rectangle 5"/>
          <p:cNvSpPr>
            <a:spLocks noChangeArrowheads="1"/>
          </p:cNvSpPr>
          <p:nvPr/>
        </p:nvSpPr>
        <p:spPr bwMode="auto">
          <a:xfrm>
            <a:off x="634711" y="992485"/>
            <a:ext cx="18101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latin typeface="Times New Roman" panose="02020603050405020304" pitchFamily="18" charset="0"/>
              </a:rPr>
              <a:t>程序</a:t>
            </a:r>
            <a:r>
              <a:rPr kumimoji="1" lang="en-US" altLang="zh-CN" sz="2400" b="1" dirty="0">
                <a:latin typeface="Times New Roman" panose="02020603050405020304" pitchFamily="18" charset="0"/>
              </a:rPr>
              <a:t>NS</a:t>
            </a:r>
            <a:r>
              <a:rPr kumimoji="1" lang="zh-CN" altLang="en-US" sz="2400" b="1" dirty="0">
                <a:latin typeface="Times New Roman" panose="02020603050405020304" pitchFamily="18" charset="0"/>
              </a:rPr>
              <a:t>图：</a:t>
            </a:r>
          </a:p>
        </p:txBody>
      </p:sp>
      <p:sp>
        <p:nvSpPr>
          <p:cNvPr id="4" name="矩形 3"/>
          <p:cNvSpPr/>
          <p:nvPr/>
        </p:nvSpPr>
        <p:spPr>
          <a:xfrm>
            <a:off x="412357" y="324488"/>
            <a:ext cx="8388743" cy="523220"/>
          </a:xfrm>
          <a:prstGeom prst="rect">
            <a:avLst/>
          </a:prstGeom>
        </p:spPr>
        <p:txBody>
          <a:bodyPr wrap="square">
            <a:spAutoFit/>
          </a:bodyPr>
          <a:lstStyle/>
          <a:p>
            <a:r>
              <a:rPr lang="zh-CN" altLang="en-US" sz="2800" dirty="0">
                <a:solidFill>
                  <a:srgbClr val="1A93C8"/>
                </a:solidFill>
                <a:latin typeface="+mj-lt"/>
                <a:ea typeface="+mj-ea"/>
                <a:cs typeface="+mj-cs"/>
              </a:rPr>
              <a:t>求矩阵的最大元素</a:t>
            </a:r>
          </a:p>
        </p:txBody>
      </p:sp>
    </p:spTree>
    <p:extLst>
      <p:ext uri="{BB962C8B-B14F-4D97-AF65-F5344CB8AC3E}">
        <p14:creationId xmlns:p14="http://schemas.microsoft.com/office/powerpoint/2010/main" val="2444293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Rot="1" noChangeArrowheads="1"/>
          </p:cNvSpPr>
          <p:nvPr>
            <p:ph type="body" idx="1"/>
          </p:nvPr>
        </p:nvSpPr>
        <p:spPr>
          <a:xfrm>
            <a:off x="561109" y="1112838"/>
            <a:ext cx="8198427" cy="5319135"/>
          </a:xfrm>
        </p:spPr>
        <p:txBody>
          <a:bodyPr/>
          <a:lstStyle/>
          <a:p>
            <a:pPr marL="342900" indent="-342900">
              <a:lnSpc>
                <a:spcPct val="100000"/>
              </a:lnSpc>
              <a:spcBef>
                <a:spcPts val="600"/>
              </a:spcBef>
              <a:buFont typeface="Wingdings" panose="05000000000000000000" pitchFamily="2" charset="2"/>
              <a:buChar char="l"/>
            </a:pPr>
            <a:r>
              <a:rPr lang="zh-CN" altLang="en-US" sz="2000" dirty="0"/>
              <a:t>当数组元素的下标在</a:t>
            </a:r>
            <a:r>
              <a:rPr lang="zh-CN" altLang="en-US" sz="2000" dirty="0">
                <a:solidFill>
                  <a:srgbClr val="9900FF"/>
                </a:solidFill>
              </a:rPr>
              <a:t>2个或2个以上</a:t>
            </a:r>
            <a:r>
              <a:rPr lang="zh-CN" altLang="en-US" sz="2000" dirty="0"/>
              <a:t>时，该数组称为多维数组。其中以2维数组最常用。</a:t>
            </a:r>
          </a:p>
          <a:p>
            <a:pPr marL="342900" indent="-342900" algn="just">
              <a:lnSpc>
                <a:spcPct val="100000"/>
              </a:lnSpc>
              <a:spcBef>
                <a:spcPts val="600"/>
              </a:spcBef>
              <a:buFont typeface="Wingdings" panose="05000000000000000000" pitchFamily="2" charset="2"/>
              <a:buChar char="l"/>
            </a:pPr>
            <a:r>
              <a:rPr lang="zh-CN" altLang="en-US" sz="2000" dirty="0"/>
              <a:t>定义多维数组：</a:t>
            </a:r>
            <a:r>
              <a:rPr lang="zh-CN" altLang="en-US" sz="2000" dirty="0">
                <a:solidFill>
                  <a:srgbClr val="FF3300"/>
                </a:solidFill>
              </a:rPr>
              <a:t>类型说明 数组名[整型常数1] [整型常数2]… [整型常数</a:t>
            </a:r>
            <a:r>
              <a:rPr lang="en-US" altLang="zh-CN" sz="2000" dirty="0">
                <a:solidFill>
                  <a:srgbClr val="FF3300"/>
                </a:solidFill>
              </a:rPr>
              <a:t>k]；</a:t>
            </a:r>
          </a:p>
          <a:p>
            <a:pPr marL="342900" indent="-342900" algn="just">
              <a:lnSpc>
                <a:spcPct val="100000"/>
              </a:lnSpc>
              <a:spcBef>
                <a:spcPts val="600"/>
              </a:spcBef>
              <a:buFont typeface="Wingdings" panose="05000000000000000000" pitchFamily="2" charset="2"/>
              <a:buChar char="l"/>
            </a:pPr>
            <a:r>
              <a:rPr lang="zh-CN" altLang="en-US" sz="2000" dirty="0"/>
              <a:t>例如：</a:t>
            </a:r>
            <a:r>
              <a:rPr lang="en-US" altLang="zh-CN" sz="2000" dirty="0" err="1"/>
              <a:t>int</a:t>
            </a:r>
            <a:r>
              <a:rPr lang="en-US" altLang="zh-CN" sz="2000" dirty="0"/>
              <a:t> a[2][3][3];</a:t>
            </a:r>
          </a:p>
          <a:p>
            <a:pPr marL="971550" lvl="1" algn="just">
              <a:lnSpc>
                <a:spcPct val="100000"/>
              </a:lnSpc>
              <a:spcBef>
                <a:spcPts val="600"/>
              </a:spcBef>
            </a:pPr>
            <a:r>
              <a:rPr lang="zh-CN" altLang="en-US" sz="1800" dirty="0"/>
              <a:t>定义了一个三维数组</a:t>
            </a:r>
            <a:r>
              <a:rPr lang="en-US" altLang="zh-CN" sz="1800" dirty="0"/>
              <a:t>a，</a:t>
            </a:r>
            <a:r>
              <a:rPr lang="zh-CN" altLang="en-US" sz="1800" dirty="0"/>
              <a:t>其中每个数组元素为整型，总共有2</a:t>
            </a:r>
            <a:r>
              <a:rPr lang="en-US" altLang="zh-CN" sz="1800" dirty="0"/>
              <a:t>x3x3=18</a:t>
            </a:r>
            <a:r>
              <a:rPr lang="zh-CN" altLang="en-US" sz="1800" dirty="0"/>
              <a:t>个元素；</a:t>
            </a:r>
            <a:endParaRPr lang="en-US" altLang="zh-CN" sz="1800" dirty="0"/>
          </a:p>
          <a:p>
            <a:pPr marL="342900" indent="-342900" algn="just">
              <a:lnSpc>
                <a:spcPct val="100000"/>
              </a:lnSpc>
              <a:spcBef>
                <a:spcPts val="600"/>
              </a:spcBef>
              <a:buFont typeface="Wingdings" panose="05000000000000000000" pitchFamily="2" charset="2"/>
              <a:buChar char="l"/>
            </a:pPr>
            <a:r>
              <a:rPr lang="zh-CN" altLang="en-US" sz="2000" dirty="0"/>
              <a:t>对于三维数组，整型常数1，整型常数2，整型常数3可以分别看作“</a:t>
            </a:r>
            <a:r>
              <a:rPr lang="zh-CN" altLang="en-US" sz="2000" dirty="0">
                <a:solidFill>
                  <a:srgbClr val="9900FF"/>
                </a:solidFill>
              </a:rPr>
              <a:t>深</a:t>
            </a:r>
            <a:r>
              <a:rPr lang="zh-CN" altLang="en-US" sz="2000" dirty="0"/>
              <a:t>”维（或：“</a:t>
            </a:r>
            <a:r>
              <a:rPr lang="zh-CN" altLang="en-US" sz="2000" dirty="0">
                <a:solidFill>
                  <a:srgbClr val="9900FF"/>
                </a:solidFill>
              </a:rPr>
              <a:t>页</a:t>
            </a:r>
            <a:r>
              <a:rPr lang="zh-CN" altLang="en-US" sz="2000" dirty="0"/>
              <a:t>”维）、“</a:t>
            </a:r>
            <a:r>
              <a:rPr lang="zh-CN" altLang="en-US" sz="2000" dirty="0">
                <a:solidFill>
                  <a:srgbClr val="9900FF"/>
                </a:solidFill>
              </a:rPr>
              <a:t>行</a:t>
            </a:r>
            <a:r>
              <a:rPr lang="zh-CN" altLang="en-US" sz="2000" dirty="0"/>
              <a:t>”维、“</a:t>
            </a:r>
            <a:r>
              <a:rPr lang="zh-CN" altLang="en-US" sz="2000" dirty="0">
                <a:solidFill>
                  <a:srgbClr val="9900FF"/>
                </a:solidFill>
              </a:rPr>
              <a:t>列</a:t>
            </a:r>
            <a:r>
              <a:rPr lang="zh-CN" altLang="en-US" sz="2000" dirty="0"/>
              <a:t>”维。可以将三维数组看作一个</a:t>
            </a:r>
            <a:r>
              <a:rPr lang="zh-CN" altLang="en-US" sz="2000" dirty="0">
                <a:solidFill>
                  <a:srgbClr val="FF3300"/>
                </a:solidFill>
              </a:rPr>
              <a:t>元素为二维数组的</a:t>
            </a:r>
            <a:r>
              <a:rPr lang="zh-CN" altLang="en-US" sz="2000" dirty="0"/>
              <a:t>一维数组。三维数组在内存中先</a:t>
            </a:r>
            <a:r>
              <a:rPr lang="zh-CN" altLang="en-US" sz="2000" dirty="0">
                <a:solidFill>
                  <a:srgbClr val="9900FF"/>
                </a:solidFill>
              </a:rPr>
              <a:t>按页、再按行、最后按列存放</a:t>
            </a:r>
            <a:r>
              <a:rPr lang="zh-CN" altLang="en-US" sz="2000" dirty="0"/>
              <a:t>；</a:t>
            </a:r>
            <a:endParaRPr lang="en-US" altLang="zh-CN" sz="2000" dirty="0"/>
          </a:p>
          <a:p>
            <a:pPr marL="342900" indent="-342900" algn="just">
              <a:lnSpc>
                <a:spcPct val="100000"/>
              </a:lnSpc>
              <a:spcBef>
                <a:spcPts val="600"/>
              </a:spcBef>
              <a:buFont typeface="Wingdings" panose="05000000000000000000" pitchFamily="2" charset="2"/>
              <a:buChar char="l"/>
            </a:pPr>
            <a:r>
              <a:rPr lang="zh-CN" altLang="en-US" sz="2000" dirty="0"/>
              <a:t>多维数组的数组元素的</a:t>
            </a:r>
            <a:r>
              <a:rPr lang="zh-CN" altLang="en-US" sz="2000" dirty="0">
                <a:solidFill>
                  <a:srgbClr val="FF3300"/>
                </a:solidFill>
              </a:rPr>
              <a:t>引用</a:t>
            </a:r>
            <a:r>
              <a:rPr lang="zh-CN" altLang="en-US" sz="2000" dirty="0"/>
              <a:t>：数组名[下标1] [下标2]… [下标</a:t>
            </a:r>
            <a:r>
              <a:rPr lang="en-US" altLang="zh-CN" sz="2000" dirty="0"/>
              <a:t>k]。</a:t>
            </a:r>
            <a:r>
              <a:rPr lang="zh-CN" altLang="en-US" sz="2000" dirty="0"/>
              <a:t>多维数组的数组元素可以在任何</a:t>
            </a:r>
            <a:r>
              <a:rPr lang="zh-CN" altLang="en-US" sz="2000" dirty="0">
                <a:solidFill>
                  <a:srgbClr val="9900FF"/>
                </a:solidFill>
              </a:rPr>
              <a:t>相同类型变量可以使用</a:t>
            </a:r>
            <a:r>
              <a:rPr lang="zh-CN" altLang="en-US" sz="2000" dirty="0"/>
              <a:t>的位置引用。只是同样要注意</a:t>
            </a:r>
            <a:r>
              <a:rPr lang="zh-CN" altLang="en-US" sz="2000" dirty="0">
                <a:solidFill>
                  <a:srgbClr val="FF3300"/>
                </a:solidFill>
              </a:rPr>
              <a:t>不要越界</a:t>
            </a:r>
            <a:r>
              <a:rPr lang="zh-CN" altLang="en-US" sz="2000" dirty="0"/>
              <a:t>。</a:t>
            </a:r>
          </a:p>
          <a:p>
            <a:pPr marL="342900" indent="-342900" algn="just">
              <a:buFont typeface="Wingdings" panose="05000000000000000000" pitchFamily="2" charset="2"/>
              <a:buChar char="l"/>
            </a:pPr>
            <a:endParaRPr lang="zh-CN" altLang="en-US" sz="2000" dirty="0"/>
          </a:p>
          <a:p>
            <a:pPr marL="342900" indent="-342900" algn="just">
              <a:buFont typeface="Wingdings" panose="05000000000000000000" pitchFamily="2" charset="2"/>
              <a:buChar char="l"/>
            </a:pPr>
            <a:endParaRPr lang="zh-CN" altLang="en-US" dirty="0"/>
          </a:p>
        </p:txBody>
      </p:sp>
      <p:sp>
        <p:nvSpPr>
          <p:cNvPr id="2" name="矩形 1"/>
          <p:cNvSpPr/>
          <p:nvPr/>
        </p:nvSpPr>
        <p:spPr>
          <a:xfrm>
            <a:off x="369927" y="282204"/>
            <a:ext cx="7963582" cy="523220"/>
          </a:xfrm>
          <a:prstGeom prst="rect">
            <a:avLst/>
          </a:prstGeom>
        </p:spPr>
        <p:txBody>
          <a:bodyPr wrap="square">
            <a:spAutoFit/>
          </a:bodyPr>
          <a:lstStyle/>
          <a:p>
            <a:pPr>
              <a:buFont typeface="Wingdings" panose="05000000000000000000" pitchFamily="2" charset="2"/>
              <a:buNone/>
            </a:pPr>
            <a:r>
              <a:rPr lang="zh-CN" altLang="en-US" sz="2800" dirty="0">
                <a:solidFill>
                  <a:srgbClr val="1A93C8"/>
                </a:solidFill>
                <a:latin typeface="+mj-lt"/>
                <a:ea typeface="+mj-ea"/>
                <a:cs typeface="+mj-cs"/>
              </a:rPr>
              <a:t>多维数组</a:t>
            </a:r>
          </a:p>
        </p:txBody>
      </p:sp>
    </p:spTree>
    <p:extLst>
      <p:ext uri="{BB962C8B-B14F-4D97-AF65-F5344CB8AC3E}">
        <p14:creationId xmlns:p14="http://schemas.microsoft.com/office/powerpoint/2010/main" val="8331100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4" name="Rectangle 4"/>
          <p:cNvSpPr>
            <a:spLocks noChangeArrowheads="1"/>
          </p:cNvSpPr>
          <p:nvPr/>
        </p:nvSpPr>
        <p:spPr bwMode="auto">
          <a:xfrm>
            <a:off x="384818" y="338859"/>
            <a:ext cx="41344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dirty="0">
                <a:solidFill>
                  <a:srgbClr val="1A93C8"/>
                </a:solidFill>
                <a:latin typeface="+mj-lt"/>
                <a:ea typeface="+mj-ea"/>
                <a:cs typeface="+mj-cs"/>
              </a:rPr>
              <a:t>三维数组的元素排列顺序</a:t>
            </a:r>
          </a:p>
        </p:txBody>
      </p:sp>
      <p:grpSp>
        <p:nvGrpSpPr>
          <p:cNvPr id="245765" name="Group 5"/>
          <p:cNvGrpSpPr>
            <a:grpSpLocks/>
          </p:cNvGrpSpPr>
          <p:nvPr/>
        </p:nvGrpSpPr>
        <p:grpSpPr bwMode="auto">
          <a:xfrm>
            <a:off x="675408" y="2332038"/>
            <a:ext cx="7211292" cy="3168526"/>
            <a:chOff x="111" y="1824"/>
            <a:chExt cx="5917" cy="2208"/>
          </a:xfrm>
        </p:grpSpPr>
        <p:sp>
          <p:nvSpPr>
            <p:cNvPr id="245766" name="Text Box 6"/>
            <p:cNvSpPr txBox="1">
              <a:spLocks noChangeArrowheads="1"/>
            </p:cNvSpPr>
            <p:nvPr/>
          </p:nvSpPr>
          <p:spPr bwMode="auto">
            <a:xfrm>
              <a:off x="153" y="1872"/>
              <a:ext cx="5875" cy="2098"/>
            </a:xfrm>
            <a:prstGeom prst="rect">
              <a:avLst/>
            </a:prstGeom>
            <a:solidFill>
              <a:srgbClr val="F3FF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0000"/>
                </a:lnSpc>
                <a:spcBef>
                  <a:spcPct val="10000"/>
                </a:spcBef>
              </a:pPr>
              <a:r>
                <a:rPr kumimoji="1" lang="zh-CN" altLang="en-US" sz="2800" dirty="0">
                  <a:latin typeface="宋体" panose="02010600030101010101" pitchFamily="2" charset="-122"/>
                  <a:cs typeface="Courier New" panose="02070309020205020404" pitchFamily="49" charset="0"/>
                </a:rPr>
                <a:t> </a:t>
              </a:r>
              <a:r>
                <a:rPr kumimoji="1" lang="en-US" altLang="zh-CN" sz="2400" dirty="0">
                  <a:latin typeface="+mn-lt"/>
                  <a:cs typeface="Courier New" panose="02070309020205020404" pitchFamily="49" charset="0"/>
                </a:rPr>
                <a:t>a[0][0][0]</a:t>
              </a:r>
              <a:r>
                <a:rPr kumimoji="1" lang="en-US" altLang="zh-CN" sz="2400" dirty="0">
                  <a:solidFill>
                    <a:srgbClr val="FF6600"/>
                  </a:solidFill>
                  <a:latin typeface="+mn-lt"/>
                  <a:cs typeface="Courier New" panose="02070309020205020404" pitchFamily="49" charset="0"/>
                </a:rPr>
                <a:t>→</a:t>
              </a:r>
              <a:r>
                <a:rPr kumimoji="1" lang="en-US" altLang="zh-CN" sz="2400" dirty="0">
                  <a:latin typeface="+mn-lt"/>
                  <a:cs typeface="Courier New" panose="02070309020205020404" pitchFamily="49" charset="0"/>
                </a:rPr>
                <a:t>a[0][0][1]</a:t>
              </a:r>
              <a:r>
                <a:rPr kumimoji="1" lang="en-US" altLang="zh-CN" sz="2400" dirty="0">
                  <a:solidFill>
                    <a:srgbClr val="FF6600"/>
                  </a:solidFill>
                  <a:latin typeface="+mn-lt"/>
                  <a:cs typeface="Courier New" panose="02070309020205020404" pitchFamily="49" charset="0"/>
                </a:rPr>
                <a:t>→</a:t>
              </a:r>
              <a:r>
                <a:rPr kumimoji="1" lang="en-US" altLang="zh-CN" sz="2400" dirty="0">
                  <a:latin typeface="+mn-lt"/>
                  <a:cs typeface="Courier New" panose="02070309020205020404" pitchFamily="49" charset="0"/>
                </a:rPr>
                <a:t>a[0][0][2]</a:t>
              </a:r>
              <a:r>
                <a:rPr kumimoji="1" lang="en-US" altLang="zh-CN" sz="2400" dirty="0">
                  <a:solidFill>
                    <a:srgbClr val="FF6600"/>
                  </a:solidFill>
                  <a:latin typeface="+mn-lt"/>
                  <a:cs typeface="Courier New" panose="02070309020205020404" pitchFamily="49" charset="0"/>
                </a:rPr>
                <a:t>→</a:t>
              </a:r>
              <a:r>
                <a:rPr kumimoji="1" lang="en-US" altLang="zh-CN" sz="2400" dirty="0">
                  <a:latin typeface="+mn-lt"/>
                  <a:cs typeface="Courier New" panose="02070309020205020404" pitchFamily="49" charset="0"/>
                </a:rPr>
                <a:t>a[0][0][3]</a:t>
              </a:r>
              <a:r>
                <a:rPr kumimoji="1" lang="en-US" altLang="zh-CN" sz="2400" dirty="0">
                  <a:solidFill>
                    <a:srgbClr val="FF6600"/>
                  </a:solidFill>
                  <a:latin typeface="+mn-lt"/>
                  <a:cs typeface="Courier New" panose="02070309020205020404" pitchFamily="49" charset="0"/>
                </a:rPr>
                <a:t>→</a:t>
              </a:r>
            </a:p>
            <a:p>
              <a:pPr eaLnBrk="0" hangingPunct="0">
                <a:lnSpc>
                  <a:spcPct val="120000"/>
                </a:lnSpc>
                <a:spcBef>
                  <a:spcPct val="10000"/>
                </a:spcBef>
              </a:pPr>
              <a:r>
                <a:rPr kumimoji="1" lang="en-US" altLang="zh-CN" sz="2400" dirty="0">
                  <a:latin typeface="+mn-lt"/>
                  <a:cs typeface="Courier New" panose="02070309020205020404" pitchFamily="49" charset="0"/>
                </a:rPr>
                <a:t>   a[0][1][0]</a:t>
              </a:r>
              <a:r>
                <a:rPr kumimoji="1" lang="en-US" altLang="zh-CN" sz="2400" dirty="0">
                  <a:solidFill>
                    <a:srgbClr val="FF6600"/>
                  </a:solidFill>
                  <a:latin typeface="+mn-lt"/>
                  <a:cs typeface="Courier New" panose="02070309020205020404" pitchFamily="49" charset="0"/>
                </a:rPr>
                <a:t>→</a:t>
              </a:r>
              <a:r>
                <a:rPr kumimoji="1" lang="en-US" altLang="zh-CN" sz="2400" dirty="0">
                  <a:latin typeface="+mn-lt"/>
                  <a:cs typeface="Courier New" panose="02070309020205020404" pitchFamily="49" charset="0"/>
                </a:rPr>
                <a:t>a[0][1][1]</a:t>
              </a:r>
              <a:r>
                <a:rPr kumimoji="1" lang="en-US" altLang="zh-CN" sz="2400" dirty="0">
                  <a:solidFill>
                    <a:srgbClr val="FF6600"/>
                  </a:solidFill>
                  <a:latin typeface="+mn-lt"/>
                  <a:cs typeface="Courier New" panose="02070309020205020404" pitchFamily="49" charset="0"/>
                </a:rPr>
                <a:t>→</a:t>
              </a:r>
              <a:r>
                <a:rPr kumimoji="1" lang="en-US" altLang="zh-CN" sz="2400" dirty="0">
                  <a:latin typeface="+mn-lt"/>
                  <a:cs typeface="Courier New" panose="02070309020205020404" pitchFamily="49" charset="0"/>
                </a:rPr>
                <a:t>a[0][1][2]</a:t>
              </a:r>
              <a:r>
                <a:rPr kumimoji="1" lang="en-US" altLang="zh-CN" sz="2400" dirty="0">
                  <a:solidFill>
                    <a:srgbClr val="FF6600"/>
                  </a:solidFill>
                  <a:latin typeface="+mn-lt"/>
                  <a:cs typeface="Courier New" panose="02070309020205020404" pitchFamily="49" charset="0"/>
                </a:rPr>
                <a:t>→</a:t>
              </a:r>
              <a:r>
                <a:rPr kumimoji="1" lang="en-US" altLang="zh-CN" sz="2400" dirty="0">
                  <a:latin typeface="+mn-lt"/>
                  <a:cs typeface="Courier New" panose="02070309020205020404" pitchFamily="49" charset="0"/>
                </a:rPr>
                <a:t>a[0][1][3]</a:t>
              </a:r>
              <a:r>
                <a:rPr kumimoji="1" lang="en-US" altLang="zh-CN" sz="2400" dirty="0">
                  <a:solidFill>
                    <a:srgbClr val="FF6600"/>
                  </a:solidFill>
                  <a:latin typeface="+mn-lt"/>
                  <a:cs typeface="Courier New" panose="02070309020205020404" pitchFamily="49" charset="0"/>
                </a:rPr>
                <a:t>→</a:t>
              </a:r>
            </a:p>
            <a:p>
              <a:pPr eaLnBrk="0" hangingPunct="0">
                <a:lnSpc>
                  <a:spcPct val="120000"/>
                </a:lnSpc>
                <a:spcBef>
                  <a:spcPct val="10000"/>
                </a:spcBef>
              </a:pPr>
              <a:r>
                <a:rPr kumimoji="1" lang="en-US" altLang="zh-CN" sz="2400" dirty="0">
                  <a:solidFill>
                    <a:srgbClr val="FF6600"/>
                  </a:solidFill>
                  <a:latin typeface="+mn-lt"/>
                  <a:cs typeface="Courier New" panose="02070309020205020404" pitchFamily="49" charset="0"/>
                </a:rPr>
                <a:t>   </a:t>
              </a:r>
              <a:r>
                <a:rPr kumimoji="1" lang="en-US" altLang="zh-CN" sz="2400" dirty="0">
                  <a:latin typeface="+mn-lt"/>
                  <a:cs typeface="Courier New" panose="02070309020205020404" pitchFamily="49" charset="0"/>
                </a:rPr>
                <a:t>a[0][2][0]</a:t>
              </a:r>
              <a:r>
                <a:rPr kumimoji="1" lang="en-US" altLang="zh-CN" sz="2400" dirty="0">
                  <a:solidFill>
                    <a:srgbClr val="FF6600"/>
                  </a:solidFill>
                  <a:latin typeface="+mn-lt"/>
                  <a:cs typeface="Courier New" panose="02070309020205020404" pitchFamily="49" charset="0"/>
                </a:rPr>
                <a:t>→</a:t>
              </a:r>
              <a:r>
                <a:rPr kumimoji="1" lang="en-US" altLang="zh-CN" sz="2400" dirty="0">
                  <a:latin typeface="+mn-lt"/>
                  <a:cs typeface="Courier New" panose="02070309020205020404" pitchFamily="49" charset="0"/>
                </a:rPr>
                <a:t>a[0][2][1]</a:t>
              </a:r>
              <a:r>
                <a:rPr kumimoji="1" lang="en-US" altLang="zh-CN" sz="2400" dirty="0">
                  <a:solidFill>
                    <a:srgbClr val="FF6600"/>
                  </a:solidFill>
                  <a:latin typeface="+mn-lt"/>
                  <a:cs typeface="Courier New" panose="02070309020205020404" pitchFamily="49" charset="0"/>
                </a:rPr>
                <a:t>→</a:t>
              </a:r>
              <a:r>
                <a:rPr kumimoji="1" lang="en-US" altLang="zh-CN" sz="2400" dirty="0">
                  <a:latin typeface="+mn-lt"/>
                  <a:cs typeface="Courier New" panose="02070309020205020404" pitchFamily="49" charset="0"/>
                </a:rPr>
                <a:t>a[0][2][2]</a:t>
              </a:r>
              <a:r>
                <a:rPr kumimoji="1" lang="en-US" altLang="zh-CN" sz="2400" dirty="0">
                  <a:solidFill>
                    <a:srgbClr val="FF6600"/>
                  </a:solidFill>
                  <a:latin typeface="+mn-lt"/>
                  <a:cs typeface="Courier New" panose="02070309020205020404" pitchFamily="49" charset="0"/>
                </a:rPr>
                <a:t>→</a:t>
              </a:r>
              <a:r>
                <a:rPr kumimoji="1" lang="en-US" altLang="zh-CN" sz="2400" dirty="0">
                  <a:latin typeface="+mn-lt"/>
                  <a:cs typeface="Courier New" panose="02070309020205020404" pitchFamily="49" charset="0"/>
                </a:rPr>
                <a:t>a[0][2][3]</a:t>
              </a:r>
              <a:r>
                <a:rPr kumimoji="1" lang="en-US" altLang="zh-CN" sz="2400" dirty="0">
                  <a:solidFill>
                    <a:srgbClr val="FF6600"/>
                  </a:solidFill>
                  <a:latin typeface="+mn-lt"/>
                  <a:cs typeface="Courier New" panose="02070309020205020404" pitchFamily="49" charset="0"/>
                </a:rPr>
                <a:t>→</a:t>
              </a:r>
            </a:p>
            <a:p>
              <a:pPr eaLnBrk="0" hangingPunct="0">
                <a:lnSpc>
                  <a:spcPct val="120000"/>
                </a:lnSpc>
                <a:spcBef>
                  <a:spcPct val="10000"/>
                </a:spcBef>
              </a:pPr>
              <a:r>
                <a:rPr kumimoji="1" lang="en-US" altLang="zh-CN" sz="2400" dirty="0">
                  <a:latin typeface="+mn-lt"/>
                  <a:cs typeface="Courier New" panose="02070309020205020404" pitchFamily="49" charset="0"/>
                </a:rPr>
                <a:t>   a[1][0][0]</a:t>
              </a:r>
              <a:r>
                <a:rPr kumimoji="1" lang="en-US" altLang="zh-CN" sz="2400" dirty="0">
                  <a:solidFill>
                    <a:srgbClr val="FF6600"/>
                  </a:solidFill>
                  <a:latin typeface="+mn-lt"/>
                  <a:cs typeface="Courier New" panose="02070309020205020404" pitchFamily="49" charset="0"/>
                </a:rPr>
                <a:t>→</a:t>
              </a:r>
              <a:r>
                <a:rPr kumimoji="1" lang="en-US" altLang="zh-CN" sz="2400" dirty="0">
                  <a:latin typeface="+mn-lt"/>
                  <a:cs typeface="Courier New" panose="02070309020205020404" pitchFamily="49" charset="0"/>
                </a:rPr>
                <a:t>a[1][0][1]</a:t>
              </a:r>
              <a:r>
                <a:rPr kumimoji="1" lang="en-US" altLang="zh-CN" sz="2400" dirty="0">
                  <a:solidFill>
                    <a:srgbClr val="FF6600"/>
                  </a:solidFill>
                  <a:latin typeface="+mn-lt"/>
                  <a:cs typeface="Courier New" panose="02070309020205020404" pitchFamily="49" charset="0"/>
                </a:rPr>
                <a:t>→</a:t>
              </a:r>
              <a:r>
                <a:rPr kumimoji="1" lang="en-US" altLang="zh-CN" sz="2400" dirty="0">
                  <a:latin typeface="+mn-lt"/>
                  <a:cs typeface="Courier New" panose="02070309020205020404" pitchFamily="49" charset="0"/>
                </a:rPr>
                <a:t>a[1][0][2]</a:t>
              </a:r>
              <a:r>
                <a:rPr kumimoji="1" lang="en-US" altLang="zh-CN" sz="2400" dirty="0">
                  <a:solidFill>
                    <a:srgbClr val="FF6600"/>
                  </a:solidFill>
                  <a:latin typeface="+mn-lt"/>
                  <a:cs typeface="Courier New" panose="02070309020205020404" pitchFamily="49" charset="0"/>
                </a:rPr>
                <a:t>→</a:t>
              </a:r>
              <a:r>
                <a:rPr kumimoji="1" lang="en-US" altLang="zh-CN" sz="2400" dirty="0">
                  <a:latin typeface="+mn-lt"/>
                  <a:cs typeface="Courier New" panose="02070309020205020404" pitchFamily="49" charset="0"/>
                </a:rPr>
                <a:t>a[1][0][3]</a:t>
              </a:r>
              <a:r>
                <a:rPr kumimoji="1" lang="en-US" altLang="zh-CN" sz="2400" dirty="0">
                  <a:solidFill>
                    <a:srgbClr val="FF6600"/>
                  </a:solidFill>
                  <a:latin typeface="+mn-lt"/>
                  <a:cs typeface="Courier New" panose="02070309020205020404" pitchFamily="49" charset="0"/>
                </a:rPr>
                <a:t>→</a:t>
              </a:r>
            </a:p>
            <a:p>
              <a:pPr eaLnBrk="0" hangingPunct="0">
                <a:lnSpc>
                  <a:spcPct val="120000"/>
                </a:lnSpc>
                <a:spcBef>
                  <a:spcPct val="10000"/>
                </a:spcBef>
              </a:pPr>
              <a:r>
                <a:rPr kumimoji="1" lang="en-US" altLang="zh-CN" sz="2400" dirty="0">
                  <a:latin typeface="+mn-lt"/>
                  <a:cs typeface="Courier New" panose="02070309020205020404" pitchFamily="49" charset="0"/>
                </a:rPr>
                <a:t>   a[1][1][0]</a:t>
              </a:r>
              <a:r>
                <a:rPr kumimoji="1" lang="en-US" altLang="zh-CN" sz="2400" dirty="0">
                  <a:solidFill>
                    <a:srgbClr val="FF6600"/>
                  </a:solidFill>
                  <a:latin typeface="+mn-lt"/>
                  <a:cs typeface="Courier New" panose="02070309020205020404" pitchFamily="49" charset="0"/>
                </a:rPr>
                <a:t>→</a:t>
              </a:r>
              <a:r>
                <a:rPr kumimoji="1" lang="en-US" altLang="zh-CN" sz="2400" dirty="0">
                  <a:latin typeface="+mn-lt"/>
                  <a:cs typeface="Courier New" panose="02070309020205020404" pitchFamily="49" charset="0"/>
                </a:rPr>
                <a:t>a[1][1][1]</a:t>
              </a:r>
              <a:r>
                <a:rPr kumimoji="1" lang="en-US" altLang="zh-CN" sz="2400" dirty="0">
                  <a:solidFill>
                    <a:srgbClr val="FF6600"/>
                  </a:solidFill>
                  <a:latin typeface="+mn-lt"/>
                  <a:cs typeface="Courier New" panose="02070309020205020404" pitchFamily="49" charset="0"/>
                </a:rPr>
                <a:t>→</a:t>
              </a:r>
              <a:r>
                <a:rPr kumimoji="1" lang="en-US" altLang="zh-CN" sz="2400" dirty="0">
                  <a:latin typeface="+mn-lt"/>
                  <a:cs typeface="Courier New" panose="02070309020205020404" pitchFamily="49" charset="0"/>
                </a:rPr>
                <a:t>a[1][1][2]</a:t>
              </a:r>
              <a:r>
                <a:rPr kumimoji="1" lang="en-US" altLang="zh-CN" sz="2400" dirty="0">
                  <a:solidFill>
                    <a:srgbClr val="FF6600"/>
                  </a:solidFill>
                  <a:latin typeface="+mn-lt"/>
                  <a:cs typeface="Courier New" panose="02070309020205020404" pitchFamily="49" charset="0"/>
                </a:rPr>
                <a:t>→</a:t>
              </a:r>
              <a:r>
                <a:rPr kumimoji="1" lang="en-US" altLang="zh-CN" sz="2400" dirty="0">
                  <a:latin typeface="+mn-lt"/>
                  <a:cs typeface="Courier New" panose="02070309020205020404" pitchFamily="49" charset="0"/>
                </a:rPr>
                <a:t>a[1][1][3]</a:t>
              </a:r>
              <a:r>
                <a:rPr kumimoji="1" lang="en-US" altLang="zh-CN" sz="2400" dirty="0">
                  <a:solidFill>
                    <a:srgbClr val="FF6600"/>
                  </a:solidFill>
                  <a:latin typeface="+mn-lt"/>
                  <a:cs typeface="Courier New" panose="02070309020205020404" pitchFamily="49" charset="0"/>
                </a:rPr>
                <a:t>→</a:t>
              </a:r>
            </a:p>
            <a:p>
              <a:pPr eaLnBrk="0" hangingPunct="0">
                <a:lnSpc>
                  <a:spcPct val="120000"/>
                </a:lnSpc>
                <a:spcBef>
                  <a:spcPct val="10000"/>
                </a:spcBef>
              </a:pPr>
              <a:r>
                <a:rPr kumimoji="1" lang="en-US" altLang="zh-CN" sz="2400" dirty="0">
                  <a:latin typeface="+mn-lt"/>
                  <a:cs typeface="Courier New" panose="02070309020205020404" pitchFamily="49" charset="0"/>
                </a:rPr>
                <a:t>   a[1][2][0]</a:t>
              </a:r>
              <a:r>
                <a:rPr kumimoji="1" lang="en-US" altLang="zh-CN" sz="2400" dirty="0">
                  <a:solidFill>
                    <a:srgbClr val="FF6600"/>
                  </a:solidFill>
                  <a:latin typeface="+mn-lt"/>
                  <a:cs typeface="Courier New" panose="02070309020205020404" pitchFamily="49" charset="0"/>
                </a:rPr>
                <a:t>→</a:t>
              </a:r>
              <a:r>
                <a:rPr kumimoji="1" lang="en-US" altLang="zh-CN" sz="2400" dirty="0">
                  <a:latin typeface="+mn-lt"/>
                  <a:cs typeface="Courier New" panose="02070309020205020404" pitchFamily="49" charset="0"/>
                </a:rPr>
                <a:t>a[1][2][1]</a:t>
              </a:r>
              <a:r>
                <a:rPr kumimoji="1" lang="en-US" altLang="zh-CN" sz="2400" dirty="0">
                  <a:solidFill>
                    <a:srgbClr val="FF6600"/>
                  </a:solidFill>
                  <a:latin typeface="+mn-lt"/>
                  <a:cs typeface="Courier New" panose="02070309020205020404" pitchFamily="49" charset="0"/>
                </a:rPr>
                <a:t>→</a:t>
              </a:r>
              <a:r>
                <a:rPr kumimoji="1" lang="en-US" altLang="zh-CN" sz="2400" dirty="0">
                  <a:latin typeface="+mn-lt"/>
                  <a:cs typeface="Courier New" panose="02070309020205020404" pitchFamily="49" charset="0"/>
                </a:rPr>
                <a:t>a[1][2][2]</a:t>
              </a:r>
              <a:r>
                <a:rPr kumimoji="1" lang="en-US" altLang="zh-CN" sz="2400" dirty="0">
                  <a:solidFill>
                    <a:srgbClr val="FF6600"/>
                  </a:solidFill>
                  <a:latin typeface="+mn-lt"/>
                  <a:cs typeface="Courier New" panose="02070309020205020404" pitchFamily="49" charset="0"/>
                </a:rPr>
                <a:t>→</a:t>
              </a:r>
              <a:r>
                <a:rPr kumimoji="1" lang="en-US" altLang="zh-CN" sz="2400" dirty="0">
                  <a:latin typeface="+mn-lt"/>
                  <a:cs typeface="Courier New" panose="02070309020205020404" pitchFamily="49" charset="0"/>
                </a:rPr>
                <a:t>a[1][2][3]</a:t>
              </a:r>
              <a:r>
                <a:rPr kumimoji="1" lang="en-US" altLang="zh-CN" sz="2400" dirty="0">
                  <a:solidFill>
                    <a:srgbClr val="FF6600"/>
                  </a:solidFill>
                  <a:latin typeface="+mn-lt"/>
                  <a:cs typeface="Courier New" panose="02070309020205020404" pitchFamily="49" charset="0"/>
                </a:rPr>
                <a:t>→</a:t>
              </a:r>
              <a:endParaRPr lang="en-US" altLang="zh-CN" sz="2400" dirty="0">
                <a:latin typeface="+mn-lt"/>
              </a:endParaRPr>
            </a:p>
          </p:txBody>
        </p:sp>
        <p:sp>
          <p:nvSpPr>
            <p:cNvPr id="245767" name="Text Box 7"/>
            <p:cNvSpPr txBox="1">
              <a:spLocks noChangeArrowheads="1"/>
            </p:cNvSpPr>
            <p:nvPr/>
          </p:nvSpPr>
          <p:spPr bwMode="auto">
            <a:xfrm>
              <a:off x="111" y="1824"/>
              <a:ext cx="379" cy="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endParaRPr lang="zh-CN" altLang="en-US" sz="2800" b="1">
                <a:solidFill>
                  <a:srgbClr val="FF6600"/>
                </a:solidFill>
                <a:latin typeface="黑体" panose="02010609060101010101" pitchFamily="49" charset="-122"/>
                <a:ea typeface="黑体" panose="02010609060101010101" pitchFamily="49" charset="-122"/>
              </a:endParaRPr>
            </a:p>
          </p:txBody>
        </p:sp>
      </p:grpSp>
      <p:sp>
        <p:nvSpPr>
          <p:cNvPr id="2" name="矩形 1"/>
          <p:cNvSpPr/>
          <p:nvPr/>
        </p:nvSpPr>
        <p:spPr>
          <a:xfrm>
            <a:off x="601905" y="1109538"/>
            <a:ext cx="7284795" cy="1138773"/>
          </a:xfrm>
          <a:prstGeom prst="rect">
            <a:avLst/>
          </a:prstGeom>
        </p:spPr>
        <p:txBody>
          <a:bodyPr wrap="square">
            <a:spAutoFit/>
          </a:bodyPr>
          <a:lstStyle/>
          <a:p>
            <a:pPr marL="342900" indent="-342900">
              <a:buFont typeface="Arial" panose="020B0604020202020204" pitchFamily="34" charset="0"/>
              <a:buChar char="•"/>
            </a:pPr>
            <a:r>
              <a:rPr lang="zh-CN" altLang="en-US" sz="2400" dirty="0">
                <a:solidFill>
                  <a:srgbClr val="1A93C8"/>
                </a:solidFill>
                <a:latin typeface="+mn-lt"/>
                <a:ea typeface="+mn-ea"/>
                <a:sym typeface="Arial" panose="020B0604020202020204" pitchFamily="34" charset="0"/>
              </a:rPr>
              <a:t>数组</a:t>
            </a:r>
            <a:r>
              <a:rPr lang="en-US" altLang="zh-CN" sz="2400" dirty="0" err="1">
                <a:solidFill>
                  <a:srgbClr val="1A93C8"/>
                </a:solidFill>
                <a:latin typeface="+mn-lt"/>
                <a:ea typeface="+mn-ea"/>
                <a:sym typeface="Arial" panose="020B0604020202020204" pitchFamily="34" charset="0"/>
              </a:rPr>
              <a:t>int</a:t>
            </a:r>
            <a:r>
              <a:rPr lang="en-US" altLang="zh-CN" sz="2400" dirty="0">
                <a:solidFill>
                  <a:srgbClr val="1A93C8"/>
                </a:solidFill>
                <a:latin typeface="+mn-lt"/>
                <a:ea typeface="+mn-ea"/>
                <a:sym typeface="Arial" panose="020B0604020202020204" pitchFamily="34" charset="0"/>
              </a:rPr>
              <a:t> a[2][3][3]</a:t>
            </a:r>
            <a:r>
              <a:rPr lang="zh-CN" altLang="en-US" sz="2400" dirty="0">
                <a:solidFill>
                  <a:srgbClr val="1A93C8"/>
                </a:solidFill>
                <a:latin typeface="+mn-lt"/>
                <a:ea typeface="+mn-ea"/>
                <a:sym typeface="Arial" panose="020B0604020202020204" pitchFamily="34" charset="0"/>
              </a:rPr>
              <a:t>字内存中的排列规律：</a:t>
            </a:r>
            <a:endParaRPr lang="en-US" altLang="zh-CN" sz="2400" dirty="0">
              <a:solidFill>
                <a:srgbClr val="1A93C8"/>
              </a:solidFill>
              <a:latin typeface="+mn-lt"/>
              <a:ea typeface="+mn-ea"/>
              <a:sym typeface="Arial" panose="020B0604020202020204" pitchFamily="34" charset="0"/>
            </a:endParaRPr>
          </a:p>
          <a:p>
            <a:pPr marL="800100" lvl="1" indent="-342900">
              <a:buFont typeface="Wingdings" panose="05000000000000000000" pitchFamily="2" charset="2"/>
              <a:buChar char="ü"/>
            </a:pPr>
            <a:r>
              <a:rPr lang="zh-CN" altLang="en-US" sz="2000" dirty="0">
                <a:solidFill>
                  <a:srgbClr val="000000"/>
                </a:solidFill>
                <a:latin typeface="+mn-lt"/>
                <a:ea typeface="+mn-ea"/>
                <a:sym typeface="Arial" panose="020B0604020202020204" pitchFamily="34" charset="0"/>
              </a:rPr>
              <a:t>第一维的下标变化最慢，最右边的下标变化最快；</a:t>
            </a:r>
          </a:p>
          <a:p>
            <a:endParaRPr lang="zh-CN" altLang="en-US" sz="2400" dirty="0">
              <a:solidFill>
                <a:srgbClr val="1A93C8"/>
              </a:solidFill>
              <a:latin typeface="+mn-lt"/>
              <a:ea typeface="+mn-ea"/>
              <a:sym typeface="Arial" panose="020B0604020202020204" pitchFamily="34" charset="0"/>
            </a:endParaRPr>
          </a:p>
        </p:txBody>
      </p:sp>
    </p:spTree>
    <p:extLst>
      <p:ext uri="{BB962C8B-B14F-4D97-AF65-F5344CB8AC3E}">
        <p14:creationId xmlns:p14="http://schemas.microsoft.com/office/powerpoint/2010/main" val="8028227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85775" y="255588"/>
            <a:ext cx="8089900" cy="584200"/>
          </a:xfrm>
        </p:spPr>
        <p:txBody>
          <a:bodyPr>
            <a:normAutofit/>
          </a:bodyPr>
          <a:lstStyle/>
          <a:p>
            <a:r>
              <a:rPr lang="zh-CN" altLang="en-US" dirty="0">
                <a:solidFill>
                  <a:srgbClr val="7030A0"/>
                </a:solidFill>
              </a:rPr>
              <a:t>指针数组</a:t>
            </a:r>
            <a:r>
              <a:rPr lang="zh-CN" altLang="en-US" dirty="0"/>
              <a:t>的概念</a:t>
            </a:r>
          </a:p>
        </p:txBody>
      </p:sp>
      <p:sp>
        <p:nvSpPr>
          <p:cNvPr id="2" name="内容占位符 1"/>
          <p:cNvSpPr>
            <a:spLocks noGrp="1"/>
          </p:cNvSpPr>
          <p:nvPr>
            <p:ph idx="1"/>
          </p:nvPr>
        </p:nvSpPr>
        <p:spPr>
          <a:xfrm>
            <a:off x="267566" y="1062733"/>
            <a:ext cx="8089900" cy="5069619"/>
          </a:xfrm>
        </p:spPr>
        <p:txBody>
          <a:bodyPr/>
          <a:lstStyle/>
          <a:p>
            <a:pPr marL="342900" indent="-342900">
              <a:buFont typeface="Wingdings" panose="05000000000000000000" pitchFamily="2" charset="2"/>
              <a:buChar char="l"/>
            </a:pPr>
            <a:r>
              <a:rPr lang="zh-CN" altLang="en-US" sz="2000" b="1" dirty="0">
                <a:solidFill>
                  <a:srgbClr val="7030A0"/>
                </a:solidFill>
              </a:rPr>
              <a:t>指针数组：</a:t>
            </a:r>
            <a:r>
              <a:rPr lang="zh-CN" altLang="en-US" sz="2000" b="1" dirty="0">
                <a:solidFill>
                  <a:srgbClr val="030DCD"/>
                </a:solidFill>
              </a:rPr>
              <a:t>数组元素是某数据类型的指针</a:t>
            </a:r>
            <a:r>
              <a:rPr lang="zh-CN" altLang="en-US" sz="2000" b="1" dirty="0">
                <a:solidFill>
                  <a:srgbClr val="FF0000"/>
                </a:solidFill>
              </a:rPr>
              <a:t>；</a:t>
            </a:r>
            <a:endParaRPr lang="en-US" altLang="zh-CN" sz="2000" b="1" dirty="0">
              <a:solidFill>
                <a:srgbClr val="FF0000"/>
              </a:solidFill>
            </a:endParaRPr>
          </a:p>
          <a:p>
            <a:pPr marL="342900" indent="-342900">
              <a:buFont typeface="Wingdings" panose="05000000000000000000" pitchFamily="2" charset="2"/>
              <a:buChar char="l"/>
            </a:pPr>
            <a:endParaRPr lang="en-US" altLang="zh-CN" sz="2000" b="1" dirty="0"/>
          </a:p>
          <a:p>
            <a:pPr marL="342900" indent="-342900">
              <a:buFont typeface="Wingdings" panose="05000000000000000000" pitchFamily="2" charset="2"/>
              <a:buChar char="l"/>
            </a:pPr>
            <a:r>
              <a:rPr lang="zh-CN" altLang="en-US" sz="2000" dirty="0"/>
              <a:t>定义</a:t>
            </a:r>
            <a:r>
              <a:rPr lang="zh-CN" altLang="en-US" sz="2000" b="1" dirty="0">
                <a:solidFill>
                  <a:srgbClr val="7030A0"/>
                </a:solidFill>
              </a:rPr>
              <a:t>整型指针数组 </a:t>
            </a:r>
            <a:r>
              <a:rPr lang="en-US" altLang="zh-CN" sz="2000" b="1" dirty="0" err="1" smtClean="0">
                <a:solidFill>
                  <a:srgbClr val="996633"/>
                </a:solidFill>
              </a:rPr>
              <a:t>int</a:t>
            </a:r>
            <a:r>
              <a:rPr lang="zh-CN" altLang="en-US" sz="2000" b="1" dirty="0" smtClean="0">
                <a:solidFill>
                  <a:srgbClr val="996633"/>
                </a:solidFill>
              </a:rPr>
              <a:t>*</a:t>
            </a:r>
            <a:r>
              <a:rPr lang="en-US" altLang="zh-CN" sz="2000" b="1" dirty="0" smtClean="0">
                <a:solidFill>
                  <a:srgbClr val="996633"/>
                </a:solidFill>
              </a:rPr>
              <a:t> p[3</a:t>
            </a:r>
            <a:r>
              <a:rPr lang="en-US" altLang="zh-CN" sz="2000" b="1" dirty="0">
                <a:solidFill>
                  <a:srgbClr val="996633"/>
                </a:solidFill>
              </a:rPr>
              <a:t>];   </a:t>
            </a:r>
          </a:p>
          <a:p>
            <a:pPr marL="971550" lvl="1"/>
            <a:r>
              <a:rPr lang="en-US" altLang="zh-CN" sz="1600" dirty="0"/>
              <a:t> </a:t>
            </a:r>
            <a:r>
              <a:rPr lang="en-US" altLang="zh-CN" sz="1800" dirty="0">
                <a:solidFill>
                  <a:srgbClr val="7030A0"/>
                </a:solidFill>
              </a:rPr>
              <a:t>p</a:t>
            </a:r>
            <a:r>
              <a:rPr lang="zh-CN" altLang="en-US" sz="1800" dirty="0">
                <a:solidFill>
                  <a:srgbClr val="7030A0"/>
                </a:solidFill>
              </a:rPr>
              <a:t>是数组名，</a:t>
            </a:r>
            <a:r>
              <a:rPr lang="zh-CN" altLang="en-US" sz="1800" b="1" dirty="0">
                <a:solidFill>
                  <a:srgbClr val="030DCD"/>
                </a:solidFill>
              </a:rPr>
              <a:t>数组元素是整型指针；</a:t>
            </a:r>
            <a:endParaRPr lang="en-US" altLang="zh-CN" sz="1800" b="1" dirty="0">
              <a:solidFill>
                <a:srgbClr val="030DCD"/>
              </a:solidFill>
            </a:endParaRPr>
          </a:p>
          <a:p>
            <a:pPr marL="971550" lvl="1"/>
            <a:r>
              <a:rPr lang="zh-CN" altLang="en-US" sz="1800" dirty="0"/>
              <a:t>可以进行如下赋值运算</a:t>
            </a:r>
            <a:endParaRPr lang="en-US" altLang="zh-CN" sz="1800" dirty="0"/>
          </a:p>
          <a:p>
            <a:pPr marL="1200150" lvl="2"/>
            <a:r>
              <a:rPr lang="en-US" altLang="zh-CN" sz="1600" dirty="0" err="1"/>
              <a:t>int</a:t>
            </a:r>
            <a:r>
              <a:rPr lang="en-US" altLang="zh-CN" sz="1600" dirty="0"/>
              <a:t> </a:t>
            </a:r>
            <a:r>
              <a:rPr lang="en-US" altLang="zh-CN" sz="1600" dirty="0" smtClean="0"/>
              <a:t>a=33,b=44,c=55;</a:t>
            </a:r>
            <a:endParaRPr lang="en-US" altLang="zh-CN" sz="1600" dirty="0"/>
          </a:p>
          <a:p>
            <a:pPr marL="1200150" lvl="2"/>
            <a:r>
              <a:rPr lang="en-US" altLang="zh-CN" sz="1600" b="1" dirty="0">
                <a:solidFill>
                  <a:srgbClr val="006600"/>
                </a:solidFill>
              </a:rPr>
              <a:t>p[0]=&amp;a, p[1]=&amp;b, p[2]=&amp;c</a:t>
            </a:r>
            <a:r>
              <a:rPr lang="en-US" altLang="zh-CN" sz="1600" b="1" dirty="0" smtClean="0">
                <a:solidFill>
                  <a:srgbClr val="006600"/>
                </a:solidFill>
              </a:rPr>
              <a:t>;</a:t>
            </a:r>
          </a:p>
          <a:p>
            <a:pPr marL="1200150" lvl="2"/>
            <a:r>
              <a:rPr lang="zh-CN" altLang="en-US" sz="1600" b="1" i="1" u="sng" dirty="0" smtClean="0">
                <a:solidFill>
                  <a:srgbClr val="C00000"/>
                </a:solidFill>
              </a:rPr>
              <a:t>*</a:t>
            </a:r>
            <a:r>
              <a:rPr lang="en-US" altLang="zh-CN" sz="1600" b="1" i="1" u="sng" dirty="0" smtClean="0">
                <a:solidFill>
                  <a:srgbClr val="C00000"/>
                </a:solidFill>
              </a:rPr>
              <a:t>p[0]</a:t>
            </a:r>
            <a:r>
              <a:rPr lang="en-US" altLang="zh-CN" sz="1600" b="1" i="1" u="sng" dirty="0" smtClean="0">
                <a:solidFill>
                  <a:srgbClr val="C00000"/>
                </a:solidFill>
                <a:sym typeface="Wingdings" panose="05000000000000000000" pitchFamily="2" charset="2"/>
              </a:rPr>
              <a:t>a</a:t>
            </a:r>
            <a:r>
              <a:rPr lang="zh-CN" altLang="en-US" sz="1600" b="1" i="1" u="sng" dirty="0">
                <a:solidFill>
                  <a:srgbClr val="C00000"/>
                </a:solidFill>
                <a:sym typeface="Wingdings" panose="05000000000000000000" pitchFamily="2" charset="2"/>
              </a:rPr>
              <a:t>，</a:t>
            </a:r>
            <a:r>
              <a:rPr lang="zh-CN" altLang="en-US" sz="1600" b="1" i="1" u="sng" dirty="0" smtClean="0">
                <a:solidFill>
                  <a:srgbClr val="C00000"/>
                </a:solidFill>
              </a:rPr>
              <a:t>*</a:t>
            </a:r>
            <a:r>
              <a:rPr lang="en-US" altLang="zh-CN" sz="1600" b="1" i="1" u="sng" dirty="0" smtClean="0">
                <a:solidFill>
                  <a:srgbClr val="C00000"/>
                </a:solidFill>
              </a:rPr>
              <a:t>p[1]</a:t>
            </a:r>
            <a:r>
              <a:rPr lang="en-US" altLang="zh-CN" sz="1600" b="1" i="1" u="sng" dirty="0" smtClean="0">
                <a:solidFill>
                  <a:srgbClr val="C00000"/>
                </a:solidFill>
                <a:sym typeface="Wingdings" panose="05000000000000000000" pitchFamily="2" charset="2"/>
              </a:rPr>
              <a:t>b</a:t>
            </a:r>
            <a:r>
              <a:rPr lang="zh-CN" altLang="en-US" sz="1600" b="1" i="1" u="sng" dirty="0" smtClean="0">
                <a:solidFill>
                  <a:srgbClr val="C00000"/>
                </a:solidFill>
                <a:sym typeface="Wingdings" panose="05000000000000000000" pitchFamily="2" charset="2"/>
              </a:rPr>
              <a:t>，</a:t>
            </a:r>
            <a:r>
              <a:rPr lang="zh-CN" altLang="en-US" sz="1600" b="1" i="1" u="sng" dirty="0">
                <a:solidFill>
                  <a:srgbClr val="C00000"/>
                </a:solidFill>
              </a:rPr>
              <a:t> *</a:t>
            </a:r>
            <a:r>
              <a:rPr lang="en-US" altLang="zh-CN" sz="1600" b="1" i="1" u="sng" dirty="0" smtClean="0">
                <a:solidFill>
                  <a:srgbClr val="C00000"/>
                </a:solidFill>
              </a:rPr>
              <a:t>p[2]</a:t>
            </a:r>
            <a:r>
              <a:rPr lang="en-US" altLang="zh-CN" sz="1600" b="1" i="1" u="sng" dirty="0" smtClean="0">
                <a:solidFill>
                  <a:srgbClr val="C00000"/>
                </a:solidFill>
                <a:sym typeface="Wingdings" panose="05000000000000000000" pitchFamily="2" charset="2"/>
              </a:rPr>
              <a:t>c</a:t>
            </a:r>
            <a:endParaRPr lang="en-US" altLang="zh-CN" sz="1600" b="1" i="1" u="sng" dirty="0">
              <a:solidFill>
                <a:srgbClr val="C00000"/>
              </a:solidFill>
            </a:endParaRPr>
          </a:p>
          <a:p>
            <a:pPr marL="342900" indent="-342900">
              <a:buFont typeface="Wingdings" panose="05000000000000000000" pitchFamily="2" charset="2"/>
              <a:buChar char="l"/>
            </a:pPr>
            <a:r>
              <a:rPr lang="zh-CN" altLang="en-US" sz="2000" dirty="0"/>
              <a:t>定义字符型</a:t>
            </a:r>
            <a:r>
              <a:rPr lang="zh-CN" altLang="en-US" sz="2000" b="1" dirty="0">
                <a:solidFill>
                  <a:srgbClr val="7030A0"/>
                </a:solidFill>
              </a:rPr>
              <a:t>指针数组 </a:t>
            </a:r>
            <a:r>
              <a:rPr lang="en-US" altLang="zh-CN" sz="2000" b="1" dirty="0">
                <a:solidFill>
                  <a:srgbClr val="7030A0"/>
                </a:solidFill>
              </a:rPr>
              <a:t>char *cp[3];   </a:t>
            </a:r>
          </a:p>
          <a:p>
            <a:pPr marL="971550" lvl="1"/>
            <a:r>
              <a:rPr lang="en-US" altLang="zh-CN" sz="1600" dirty="0"/>
              <a:t> </a:t>
            </a:r>
            <a:r>
              <a:rPr lang="en-US" altLang="zh-CN" sz="1800" dirty="0">
                <a:solidFill>
                  <a:srgbClr val="7030A0"/>
                </a:solidFill>
              </a:rPr>
              <a:t>p</a:t>
            </a:r>
            <a:r>
              <a:rPr lang="zh-CN" altLang="en-US" sz="1800" dirty="0">
                <a:solidFill>
                  <a:srgbClr val="7030A0"/>
                </a:solidFill>
              </a:rPr>
              <a:t>是数组名，</a:t>
            </a:r>
            <a:r>
              <a:rPr lang="zh-CN" altLang="en-US" sz="1800" b="1" dirty="0">
                <a:solidFill>
                  <a:srgbClr val="030DCD"/>
                </a:solidFill>
              </a:rPr>
              <a:t>数组元素是字符型指针；</a:t>
            </a:r>
            <a:endParaRPr lang="en-US" altLang="zh-CN" sz="1800" b="1" dirty="0">
              <a:solidFill>
                <a:srgbClr val="030DCD"/>
              </a:solidFill>
            </a:endParaRPr>
          </a:p>
          <a:p>
            <a:pPr marL="971550" lvl="1"/>
            <a:r>
              <a:rPr lang="zh-CN" altLang="en-US" sz="1800" dirty="0"/>
              <a:t>可以进行如下赋值运算</a:t>
            </a:r>
            <a:endParaRPr lang="en-US" altLang="zh-CN" sz="1800" dirty="0"/>
          </a:p>
          <a:p>
            <a:pPr marL="1200150" lvl="2"/>
            <a:r>
              <a:rPr lang="en-US" altLang="zh-CN" sz="1600" dirty="0"/>
              <a:t>char  </a:t>
            </a:r>
            <a:r>
              <a:rPr lang="en-US" altLang="zh-CN" sz="1600" dirty="0" err="1" smtClean="0"/>
              <a:t>a,b,c</a:t>
            </a:r>
            <a:r>
              <a:rPr lang="en-US" altLang="zh-CN" sz="1600" dirty="0"/>
              <a:t>;</a:t>
            </a:r>
          </a:p>
          <a:p>
            <a:pPr marL="1200150" lvl="2"/>
            <a:r>
              <a:rPr lang="en-US" altLang="zh-CN" sz="1600" b="1" dirty="0">
                <a:solidFill>
                  <a:srgbClr val="006600"/>
                </a:solidFill>
              </a:rPr>
              <a:t>cp[0]=&amp;a, cp[1]=&amp;b, cp[2]=&amp;c; </a:t>
            </a:r>
            <a:endParaRPr lang="en-US" altLang="zh-CN" sz="1600" b="1" dirty="0" smtClean="0">
              <a:solidFill>
                <a:srgbClr val="006600"/>
              </a:solidFill>
            </a:endParaRPr>
          </a:p>
          <a:p>
            <a:pPr marL="1200150" lvl="2"/>
            <a:r>
              <a:rPr lang="zh-CN" altLang="en-US" sz="1600" b="1" i="1" u="sng" dirty="0" smtClean="0">
                <a:solidFill>
                  <a:srgbClr val="C00000"/>
                </a:solidFill>
              </a:rPr>
              <a:t>*</a:t>
            </a:r>
            <a:r>
              <a:rPr lang="en-US" altLang="zh-CN" sz="1600" b="1" i="1" u="sng" dirty="0" err="1" smtClean="0">
                <a:solidFill>
                  <a:srgbClr val="C00000"/>
                </a:solidFill>
              </a:rPr>
              <a:t>cp</a:t>
            </a:r>
            <a:r>
              <a:rPr lang="en-US" altLang="zh-CN" sz="1600" b="1" i="1" u="sng" dirty="0" smtClean="0">
                <a:solidFill>
                  <a:srgbClr val="C00000"/>
                </a:solidFill>
              </a:rPr>
              <a:t>[0</a:t>
            </a:r>
            <a:r>
              <a:rPr lang="en-US" altLang="zh-CN" sz="1600" b="1" i="1" u="sng" dirty="0">
                <a:solidFill>
                  <a:srgbClr val="C00000"/>
                </a:solidFill>
              </a:rPr>
              <a:t>]</a:t>
            </a:r>
            <a:r>
              <a:rPr lang="en-US" altLang="zh-CN" sz="1600" b="1" i="1" u="sng" dirty="0">
                <a:solidFill>
                  <a:srgbClr val="C00000"/>
                </a:solidFill>
                <a:sym typeface="Wingdings" panose="05000000000000000000" pitchFamily="2" charset="2"/>
              </a:rPr>
              <a:t>a</a:t>
            </a:r>
            <a:r>
              <a:rPr lang="zh-CN" altLang="en-US" sz="1600" b="1" i="1" u="sng" dirty="0">
                <a:solidFill>
                  <a:srgbClr val="C00000"/>
                </a:solidFill>
                <a:sym typeface="Wingdings" panose="05000000000000000000" pitchFamily="2" charset="2"/>
              </a:rPr>
              <a:t>，</a:t>
            </a:r>
            <a:r>
              <a:rPr lang="zh-CN" altLang="en-US" sz="1600" b="1" i="1" u="sng" dirty="0" smtClean="0">
                <a:solidFill>
                  <a:srgbClr val="C00000"/>
                </a:solidFill>
              </a:rPr>
              <a:t>*</a:t>
            </a:r>
            <a:r>
              <a:rPr lang="en-US" altLang="zh-CN" sz="1600" b="1" i="1" u="sng" dirty="0" err="1" smtClean="0">
                <a:solidFill>
                  <a:srgbClr val="C00000"/>
                </a:solidFill>
              </a:rPr>
              <a:t>cp</a:t>
            </a:r>
            <a:r>
              <a:rPr lang="en-US" altLang="zh-CN" sz="1600" b="1" i="1" u="sng" dirty="0" smtClean="0">
                <a:solidFill>
                  <a:srgbClr val="C00000"/>
                </a:solidFill>
              </a:rPr>
              <a:t>[1</a:t>
            </a:r>
            <a:r>
              <a:rPr lang="en-US" altLang="zh-CN" sz="1600" b="1" i="1" u="sng" dirty="0">
                <a:solidFill>
                  <a:srgbClr val="C00000"/>
                </a:solidFill>
              </a:rPr>
              <a:t>]</a:t>
            </a:r>
            <a:r>
              <a:rPr lang="en-US" altLang="zh-CN" sz="1600" b="1" i="1" u="sng" dirty="0">
                <a:solidFill>
                  <a:srgbClr val="C00000"/>
                </a:solidFill>
                <a:sym typeface="Wingdings" panose="05000000000000000000" pitchFamily="2" charset="2"/>
              </a:rPr>
              <a:t>b</a:t>
            </a:r>
            <a:r>
              <a:rPr lang="zh-CN" altLang="en-US" sz="1600" b="1" i="1" u="sng" dirty="0">
                <a:solidFill>
                  <a:srgbClr val="C00000"/>
                </a:solidFill>
                <a:sym typeface="Wingdings" panose="05000000000000000000" pitchFamily="2" charset="2"/>
              </a:rPr>
              <a:t>，</a:t>
            </a:r>
            <a:r>
              <a:rPr lang="zh-CN" altLang="en-US" sz="1600" b="1" i="1" u="sng" dirty="0">
                <a:solidFill>
                  <a:srgbClr val="C00000"/>
                </a:solidFill>
              </a:rPr>
              <a:t> </a:t>
            </a:r>
            <a:r>
              <a:rPr lang="zh-CN" altLang="en-US" sz="1600" b="1" i="1" u="sng" dirty="0" smtClean="0">
                <a:solidFill>
                  <a:srgbClr val="C00000"/>
                </a:solidFill>
              </a:rPr>
              <a:t>*</a:t>
            </a:r>
            <a:r>
              <a:rPr lang="en-US" altLang="zh-CN" sz="1600" b="1" i="1" u="sng" dirty="0" err="1" smtClean="0">
                <a:solidFill>
                  <a:srgbClr val="C00000"/>
                </a:solidFill>
              </a:rPr>
              <a:t>cp</a:t>
            </a:r>
            <a:r>
              <a:rPr lang="en-US" altLang="zh-CN" sz="1600" b="1" i="1" u="sng" dirty="0" smtClean="0">
                <a:solidFill>
                  <a:srgbClr val="C00000"/>
                </a:solidFill>
              </a:rPr>
              <a:t>[2</a:t>
            </a:r>
            <a:r>
              <a:rPr lang="en-US" altLang="zh-CN" sz="1600" b="1" i="1" u="sng" dirty="0">
                <a:solidFill>
                  <a:srgbClr val="C00000"/>
                </a:solidFill>
              </a:rPr>
              <a:t>]</a:t>
            </a:r>
            <a:r>
              <a:rPr lang="en-US" altLang="zh-CN" sz="1600" b="1" i="1" u="sng" dirty="0">
                <a:solidFill>
                  <a:srgbClr val="C00000"/>
                </a:solidFill>
                <a:sym typeface="Wingdings" panose="05000000000000000000" pitchFamily="2" charset="2"/>
              </a:rPr>
              <a:t>c</a:t>
            </a:r>
            <a:endParaRPr lang="en-US" altLang="zh-CN" sz="1600" b="1" i="1" u="sng" dirty="0">
              <a:solidFill>
                <a:srgbClr val="C00000"/>
              </a:solidFill>
            </a:endParaRPr>
          </a:p>
          <a:p>
            <a:pPr marL="1200150" lvl="2"/>
            <a:endParaRPr lang="en-US" altLang="zh-CN" sz="1600" dirty="0"/>
          </a:p>
          <a:p>
            <a:pPr marL="342900" indent="-342900">
              <a:buFont typeface="Wingdings" panose="05000000000000000000" pitchFamily="2" charset="2"/>
              <a:buChar char="l"/>
            </a:pPr>
            <a:endParaRPr lang="en-US" altLang="zh-CN" sz="2000" dirty="0"/>
          </a:p>
          <a:p>
            <a:pPr marL="342900" indent="-342900">
              <a:buFont typeface="Wingdings" panose="05000000000000000000" pitchFamily="2" charset="2"/>
              <a:buChar char="l"/>
            </a:pPr>
            <a:endParaRPr lang="en-US" altLang="zh-CN" sz="2000" dirty="0"/>
          </a:p>
        </p:txBody>
      </p:sp>
    </p:spTree>
    <p:extLst>
      <p:ext uri="{BB962C8B-B14F-4D97-AF65-F5344CB8AC3E}">
        <p14:creationId xmlns:p14="http://schemas.microsoft.com/office/powerpoint/2010/main" val="337968004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8916" name="Picture 4" descr="fig6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830" y="4488873"/>
            <a:ext cx="5715000" cy="151014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a:spLocks noGrp="1"/>
          </p:cNvSpPr>
          <p:nvPr>
            <p:ph type="title"/>
          </p:nvPr>
        </p:nvSpPr>
        <p:spPr>
          <a:xfrm>
            <a:off x="485775" y="255588"/>
            <a:ext cx="8089900" cy="584200"/>
          </a:xfrm>
        </p:spPr>
        <p:txBody>
          <a:bodyPr>
            <a:normAutofit/>
          </a:bodyPr>
          <a:lstStyle/>
          <a:p>
            <a:r>
              <a:rPr lang="zh-CN" altLang="en-US" dirty="0"/>
              <a:t>二维数组与指针数组</a:t>
            </a:r>
          </a:p>
        </p:txBody>
      </p:sp>
      <p:sp>
        <p:nvSpPr>
          <p:cNvPr id="2" name="内容占位符 1"/>
          <p:cNvSpPr>
            <a:spLocks noGrp="1"/>
          </p:cNvSpPr>
          <p:nvPr>
            <p:ph idx="1"/>
          </p:nvPr>
        </p:nvSpPr>
        <p:spPr>
          <a:xfrm>
            <a:off x="267566" y="1026096"/>
            <a:ext cx="8089900" cy="3462777"/>
          </a:xfrm>
        </p:spPr>
        <p:txBody>
          <a:bodyPr/>
          <a:lstStyle/>
          <a:p>
            <a:pPr marL="342900" indent="-342900">
              <a:buFont typeface="Wingdings" panose="05000000000000000000" pitchFamily="2" charset="2"/>
              <a:buChar char="l"/>
            </a:pPr>
            <a:r>
              <a:rPr lang="zh-CN" altLang="en-US" sz="2800" dirty="0">
                <a:solidFill>
                  <a:srgbClr val="9900FF"/>
                </a:solidFill>
              </a:rPr>
              <a:t>二维数组的理解：</a:t>
            </a:r>
          </a:p>
          <a:p>
            <a:pPr marL="971550" lvl="1"/>
            <a:r>
              <a:rPr lang="zh-CN" altLang="en-US" sz="2400" dirty="0"/>
              <a:t>二维数组可以看作</a:t>
            </a:r>
            <a:r>
              <a:rPr lang="zh-CN" altLang="en-US" sz="2400" dirty="0">
                <a:solidFill>
                  <a:srgbClr val="FF3300"/>
                </a:solidFill>
              </a:rPr>
              <a:t>是数组元素为一维数组</a:t>
            </a:r>
            <a:r>
              <a:rPr lang="zh-CN" altLang="en-US" sz="2400" dirty="0"/>
              <a:t>的数组；</a:t>
            </a:r>
            <a:endParaRPr lang="en-US" altLang="zh-CN" sz="2400" dirty="0"/>
          </a:p>
          <a:p>
            <a:pPr marL="971550" lvl="1"/>
            <a:r>
              <a:rPr lang="zh-CN" altLang="en-US" sz="2400" b="1" dirty="0"/>
              <a:t>即把二维数组的</a:t>
            </a:r>
            <a:r>
              <a:rPr lang="zh-CN" altLang="en-US" sz="2400" b="1" dirty="0">
                <a:solidFill>
                  <a:srgbClr val="006600"/>
                </a:solidFill>
              </a:rPr>
              <a:t>每一行</a:t>
            </a:r>
            <a:r>
              <a:rPr lang="zh-CN" altLang="en-US" sz="2400" b="1" dirty="0"/>
              <a:t>理解为一个一维数组；</a:t>
            </a:r>
            <a:endParaRPr lang="en-US" altLang="zh-CN" sz="2400" b="1" dirty="0"/>
          </a:p>
          <a:p>
            <a:pPr marL="971550" lvl="1"/>
            <a:r>
              <a:rPr lang="zh-CN" altLang="en-US" sz="2400" dirty="0">
                <a:solidFill>
                  <a:srgbClr val="030DCD"/>
                </a:solidFill>
              </a:rPr>
              <a:t>二维数组</a:t>
            </a:r>
            <a:r>
              <a:rPr lang="en-US" altLang="zh-CN" sz="2400" dirty="0">
                <a:solidFill>
                  <a:srgbClr val="030DCD"/>
                </a:solidFill>
              </a:rPr>
              <a:t>a[3][4]</a:t>
            </a:r>
            <a:r>
              <a:rPr lang="zh-CN" altLang="en-US" sz="2400" dirty="0">
                <a:solidFill>
                  <a:srgbClr val="030DCD"/>
                </a:solidFill>
              </a:rPr>
              <a:t>理解为：</a:t>
            </a:r>
            <a:endParaRPr lang="en-US" altLang="zh-CN" sz="2400" dirty="0">
              <a:solidFill>
                <a:srgbClr val="030DCD"/>
              </a:solidFill>
            </a:endParaRPr>
          </a:p>
          <a:p>
            <a:pPr marL="1200150" lvl="2"/>
            <a:r>
              <a:rPr lang="zh-CN" altLang="en-US" b="1" dirty="0">
                <a:solidFill>
                  <a:srgbClr val="FF0000"/>
                </a:solidFill>
              </a:rPr>
              <a:t>有三个元素</a:t>
            </a:r>
            <a:r>
              <a:rPr lang="en-US" altLang="zh-CN" b="1" dirty="0">
                <a:solidFill>
                  <a:srgbClr val="FF0000"/>
                </a:solidFill>
              </a:rPr>
              <a:t>a[0]、a[1]、a[2]，</a:t>
            </a:r>
            <a:r>
              <a:rPr lang="zh-CN" altLang="en-US" b="1" dirty="0">
                <a:solidFill>
                  <a:srgbClr val="FF0000"/>
                </a:solidFill>
              </a:rPr>
              <a:t>每一个元素是一个包含4个元素的一维数组；</a:t>
            </a:r>
            <a:endParaRPr lang="en-US" altLang="zh-CN" b="1" dirty="0">
              <a:solidFill>
                <a:srgbClr val="FF0000"/>
              </a:solidFill>
            </a:endParaRPr>
          </a:p>
          <a:p>
            <a:pPr marL="1200150" lvl="2"/>
            <a:r>
              <a:rPr lang="zh-CN" altLang="en-US" dirty="0"/>
              <a:t>第</a:t>
            </a:r>
            <a:r>
              <a:rPr lang="en-US" altLang="zh-CN" dirty="0"/>
              <a:t>0</a:t>
            </a:r>
            <a:r>
              <a:rPr lang="zh-CN" altLang="en-US" dirty="0"/>
              <a:t>行是一个包含</a:t>
            </a:r>
            <a:r>
              <a:rPr lang="en-US" altLang="zh-CN" dirty="0"/>
              <a:t>4</a:t>
            </a:r>
            <a:r>
              <a:rPr lang="zh-CN" altLang="en-US" dirty="0"/>
              <a:t>个整型数据的一维数组，数组名是</a:t>
            </a:r>
            <a:r>
              <a:rPr lang="en-US" altLang="zh-CN" dirty="0"/>
              <a:t>a[0]</a:t>
            </a:r>
            <a:r>
              <a:rPr lang="zh-CN" altLang="en-US" dirty="0"/>
              <a:t>；</a:t>
            </a:r>
            <a:endParaRPr lang="en-US" altLang="zh-CN" dirty="0"/>
          </a:p>
          <a:p>
            <a:pPr marL="1200150" lvl="2"/>
            <a:r>
              <a:rPr lang="zh-CN" altLang="en-US" dirty="0"/>
              <a:t>按照一维数组的访问方法，</a:t>
            </a:r>
            <a:r>
              <a:rPr lang="en-US" altLang="zh-CN" dirty="0"/>
              <a:t>a[0][</a:t>
            </a:r>
            <a:r>
              <a:rPr lang="en-US" altLang="zh-CN" dirty="0" err="1"/>
              <a:t>i</a:t>
            </a:r>
            <a:r>
              <a:rPr lang="en-US" altLang="zh-CN" dirty="0"/>
              <a:t>] (</a:t>
            </a:r>
            <a:r>
              <a:rPr lang="en-US" altLang="zh-CN" dirty="0" err="1"/>
              <a:t>i</a:t>
            </a:r>
            <a:r>
              <a:rPr lang="en-US" altLang="zh-CN" dirty="0"/>
              <a:t>=0,1,2,3,4)</a:t>
            </a:r>
            <a:r>
              <a:rPr lang="zh-CN" altLang="en-US" dirty="0"/>
              <a:t>是第</a:t>
            </a:r>
            <a:r>
              <a:rPr lang="en-US" altLang="zh-CN" dirty="0"/>
              <a:t>0</a:t>
            </a:r>
            <a:r>
              <a:rPr lang="zh-CN" altLang="en-US" dirty="0"/>
              <a:t>行一维数组中的第</a:t>
            </a:r>
            <a:r>
              <a:rPr lang="en-US" altLang="zh-CN" dirty="0" err="1"/>
              <a:t>i</a:t>
            </a:r>
            <a:r>
              <a:rPr lang="zh-CN" altLang="en-US" dirty="0"/>
              <a:t>个元素；</a:t>
            </a:r>
            <a:endParaRPr lang="en-US" altLang="zh-CN" dirty="0"/>
          </a:p>
          <a:p>
            <a:pPr marL="1200150" lvl="2"/>
            <a:endParaRPr lang="en-US" altLang="zh-CN" dirty="0">
              <a:solidFill>
                <a:srgbClr val="006600"/>
              </a:solidFill>
            </a:endParaRPr>
          </a:p>
        </p:txBody>
      </p:sp>
    </p:spTree>
    <p:extLst>
      <p:ext uri="{BB962C8B-B14F-4D97-AF65-F5344CB8AC3E}">
        <p14:creationId xmlns:p14="http://schemas.microsoft.com/office/powerpoint/2010/main" val="3578182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8916" name="Picture 4" descr="fig6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830" y="1018309"/>
            <a:ext cx="5715000" cy="151014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a:spLocks noGrp="1"/>
          </p:cNvSpPr>
          <p:nvPr>
            <p:ph type="title"/>
          </p:nvPr>
        </p:nvSpPr>
        <p:spPr>
          <a:xfrm>
            <a:off x="485775" y="255588"/>
            <a:ext cx="8089900" cy="584200"/>
          </a:xfrm>
        </p:spPr>
        <p:txBody>
          <a:bodyPr>
            <a:normAutofit/>
          </a:bodyPr>
          <a:lstStyle/>
          <a:p>
            <a:r>
              <a:rPr lang="zh-CN" altLang="en-US" dirty="0"/>
              <a:t>二维数组与指针数组</a:t>
            </a: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a:xfrm>
                <a:off x="267566" y="2706975"/>
                <a:ext cx="8089900" cy="3462777"/>
              </a:xfrm>
            </p:spPr>
            <p:txBody>
              <a:bodyPr/>
              <a:lstStyle/>
              <a:p>
                <a:pPr marL="342900" indent="-342900">
                  <a:buFont typeface="Wingdings" panose="05000000000000000000" pitchFamily="2" charset="2"/>
                  <a:buChar char="l"/>
                </a:pPr>
                <a:r>
                  <a:rPr lang="zh-CN" altLang="en-US" sz="2000" dirty="0"/>
                  <a:t>一维数组的数组名是一个常量指针；</a:t>
                </a:r>
                <a:endParaRPr lang="en-US" altLang="zh-CN" sz="2000" dirty="0"/>
              </a:p>
              <a:p>
                <a:pPr marL="971550" lvl="1"/>
                <a:r>
                  <a:rPr lang="en-US" altLang="zh-CN" sz="1800" dirty="0" err="1"/>
                  <a:t>int</a:t>
                </a:r>
                <a:r>
                  <a:rPr lang="en-US" altLang="zh-CN" sz="1800" dirty="0"/>
                  <a:t> a[4],  *p;                 // p</a:t>
                </a:r>
                <a:r>
                  <a:rPr lang="zh-CN" altLang="en-US" sz="1800" dirty="0"/>
                  <a:t>是一个整型指针，</a:t>
                </a:r>
                <a:endParaRPr lang="en-US" altLang="zh-CN" sz="1800" dirty="0"/>
              </a:p>
              <a:p>
                <a:pPr marL="971550" lvl="1"/>
                <a:r>
                  <a:rPr lang="en-US" altLang="zh-CN" sz="1800" dirty="0"/>
                  <a:t>p=a; </a:t>
                </a:r>
                <a:r>
                  <a:rPr lang="zh-CN" altLang="en-US" sz="1800" dirty="0"/>
                  <a:t>等价于</a:t>
                </a:r>
                <a:r>
                  <a:rPr lang="en-US" altLang="zh-CN" sz="1800" dirty="0"/>
                  <a:t>p=&amp;a[0];    // p</a:t>
                </a:r>
                <a:r>
                  <a:rPr lang="zh-CN" altLang="en-US" sz="1800" dirty="0"/>
                  <a:t>指向数组</a:t>
                </a:r>
                <a:r>
                  <a:rPr lang="en-US" altLang="zh-CN" sz="1800" dirty="0"/>
                  <a:t>a</a:t>
                </a:r>
                <a:r>
                  <a:rPr lang="zh-CN" altLang="en-US" sz="1800" dirty="0"/>
                  <a:t>的第一个元素</a:t>
                </a:r>
                <a:r>
                  <a:rPr lang="en-US" altLang="zh-CN" sz="1800" dirty="0"/>
                  <a:t>a[0]</a:t>
                </a:r>
                <a:r>
                  <a:rPr lang="zh-CN" altLang="en-US" sz="1800" dirty="0"/>
                  <a:t>；</a:t>
                </a:r>
                <a:endParaRPr lang="en-US" altLang="zh-CN" sz="1800" dirty="0"/>
              </a:p>
              <a:p>
                <a:pPr marL="971550" lvl="1"/>
                <a:r>
                  <a:rPr lang="en-US" altLang="zh-CN" sz="1800" dirty="0">
                    <a:solidFill>
                      <a:srgbClr val="030DCD"/>
                    </a:solidFill>
                  </a:rPr>
                  <a:t>a[</a:t>
                </a:r>
                <a:r>
                  <a:rPr lang="en-US" altLang="zh-CN" sz="1800" dirty="0" err="1">
                    <a:solidFill>
                      <a:srgbClr val="030DCD"/>
                    </a:solidFill>
                  </a:rPr>
                  <a:t>i</a:t>
                </a:r>
                <a:r>
                  <a:rPr lang="en-US" altLang="zh-CN" sz="1800" dirty="0">
                    <a:solidFill>
                      <a:srgbClr val="030DCD"/>
                    </a:solidFill>
                  </a:rPr>
                  <a:t>], *(</a:t>
                </a:r>
                <a:r>
                  <a:rPr lang="en-US" altLang="zh-CN" sz="1800" dirty="0" err="1">
                    <a:solidFill>
                      <a:srgbClr val="030DCD"/>
                    </a:solidFill>
                  </a:rPr>
                  <a:t>a+i</a:t>
                </a:r>
                <a:r>
                  <a:rPr lang="en-US" altLang="zh-CN" sz="1800" dirty="0">
                    <a:solidFill>
                      <a:srgbClr val="030DCD"/>
                    </a:solidFill>
                  </a:rPr>
                  <a:t>),  *(</a:t>
                </a:r>
                <a:r>
                  <a:rPr lang="en-US" altLang="zh-CN" sz="1800" dirty="0" err="1">
                    <a:solidFill>
                      <a:srgbClr val="030DCD"/>
                    </a:solidFill>
                  </a:rPr>
                  <a:t>p+i</a:t>
                </a:r>
                <a:r>
                  <a:rPr lang="en-US" altLang="zh-CN" sz="1800" dirty="0">
                    <a:solidFill>
                      <a:srgbClr val="030DCD"/>
                    </a:solidFill>
                  </a:rPr>
                  <a:t>),  p[</a:t>
                </a:r>
                <a:r>
                  <a:rPr lang="en-US" altLang="zh-CN" sz="1800" dirty="0" err="1">
                    <a:solidFill>
                      <a:srgbClr val="030DCD"/>
                    </a:solidFill>
                  </a:rPr>
                  <a:t>i</a:t>
                </a:r>
                <a:r>
                  <a:rPr lang="en-US" altLang="zh-CN" sz="1800" dirty="0">
                    <a:solidFill>
                      <a:srgbClr val="030DCD"/>
                    </a:solidFill>
                  </a:rPr>
                  <a:t>] </a:t>
                </a:r>
                <a:r>
                  <a:rPr lang="zh-CN" altLang="en-US" sz="1800" dirty="0"/>
                  <a:t>是等价的，其中</a:t>
                </a:r>
                <a14:m>
                  <m:oMath xmlns:m="http://schemas.openxmlformats.org/officeDocument/2006/math">
                    <m:r>
                      <a:rPr lang="en-US" altLang="zh-CN" sz="1800" b="0" i="0" smtClean="0">
                        <a:latin typeface="Cambria Math" panose="02040503050406030204" pitchFamily="18" charset="0"/>
                      </a:rPr>
                      <m:t>0</m:t>
                    </m:r>
                    <m:r>
                      <a:rPr lang="zh-CN" altLang="en-US" sz="1800" b="0" i="1" smtClean="0">
                        <a:latin typeface="Cambria Math" panose="02040503050406030204" pitchFamily="18" charset="0"/>
                      </a:rPr>
                      <m:t>≤</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ea typeface="Cambria Math" panose="02040503050406030204" pitchFamily="18" charset="0"/>
                      </a:rPr>
                      <m:t>≤4</m:t>
                    </m:r>
                  </m:oMath>
                </a14:m>
                <a:r>
                  <a:rPr lang="en-US" altLang="zh-CN" sz="1800" dirty="0"/>
                  <a:t>;</a:t>
                </a:r>
              </a:p>
              <a:p>
                <a:pPr marL="342900" indent="-342900">
                  <a:buFont typeface="Wingdings" panose="05000000000000000000" pitchFamily="2" charset="2"/>
                  <a:buChar char="l"/>
                </a:pPr>
                <a:r>
                  <a:rPr lang="zh-CN" altLang="en-US" sz="2000" dirty="0"/>
                  <a:t>二维数组</a:t>
                </a:r>
                <a:r>
                  <a:rPr lang="en-US" altLang="zh-CN" sz="2000" dirty="0" err="1">
                    <a:solidFill>
                      <a:srgbClr val="030DCD"/>
                    </a:solidFill>
                  </a:rPr>
                  <a:t>int</a:t>
                </a:r>
                <a:r>
                  <a:rPr lang="en-US" altLang="zh-CN" sz="2000" dirty="0">
                    <a:solidFill>
                      <a:srgbClr val="030DCD"/>
                    </a:solidFill>
                  </a:rPr>
                  <a:t> a[3][4]</a:t>
                </a:r>
                <a:r>
                  <a:rPr lang="zh-CN" altLang="en-US" sz="2000" dirty="0"/>
                  <a:t>可以视为</a:t>
                </a:r>
                <a:r>
                  <a:rPr lang="en-US" altLang="zh-CN" sz="2000" dirty="0"/>
                  <a:t>3</a:t>
                </a:r>
                <a:r>
                  <a:rPr lang="zh-CN" altLang="en-US" sz="2000" dirty="0"/>
                  <a:t>个一维数组，每个一维数组有</a:t>
                </a:r>
                <a:r>
                  <a:rPr lang="en-US" altLang="zh-CN" sz="2000" dirty="0"/>
                  <a:t>4</a:t>
                </a:r>
                <a:r>
                  <a:rPr lang="zh-CN" altLang="en-US" sz="2000" dirty="0"/>
                  <a:t>个整型元素，这</a:t>
                </a:r>
                <a:r>
                  <a:rPr lang="en-US" altLang="zh-CN" sz="2000" dirty="0"/>
                  <a:t>3</a:t>
                </a:r>
                <a:r>
                  <a:rPr lang="zh-CN" altLang="en-US" sz="2000" dirty="0"/>
                  <a:t>个一维数组名为</a:t>
                </a:r>
                <a:r>
                  <a:rPr lang="en-US" altLang="zh-CN" sz="2000" dirty="0">
                    <a:solidFill>
                      <a:srgbClr val="030DCD"/>
                    </a:solidFill>
                  </a:rPr>
                  <a:t>a[0]</a:t>
                </a:r>
                <a:r>
                  <a:rPr lang="zh-CN" altLang="en-US" sz="2000" dirty="0">
                    <a:solidFill>
                      <a:srgbClr val="030DCD"/>
                    </a:solidFill>
                  </a:rPr>
                  <a:t>、</a:t>
                </a:r>
                <a:r>
                  <a:rPr lang="en-US" altLang="zh-CN" sz="2000" dirty="0">
                    <a:solidFill>
                      <a:srgbClr val="030DCD"/>
                    </a:solidFill>
                  </a:rPr>
                  <a:t>a[1]</a:t>
                </a:r>
                <a:r>
                  <a:rPr lang="zh-CN" altLang="en-US" sz="2000" dirty="0">
                    <a:solidFill>
                      <a:srgbClr val="030DCD"/>
                    </a:solidFill>
                  </a:rPr>
                  <a:t>、</a:t>
                </a:r>
                <a:r>
                  <a:rPr lang="en-US" altLang="zh-CN" sz="2000" dirty="0">
                    <a:solidFill>
                      <a:srgbClr val="030DCD"/>
                    </a:solidFill>
                  </a:rPr>
                  <a:t>a[2]</a:t>
                </a:r>
                <a:r>
                  <a:rPr lang="zh-CN" altLang="en-US" sz="2000" dirty="0"/>
                  <a:t>；</a:t>
                </a:r>
                <a:endParaRPr lang="en-US" altLang="zh-CN" sz="2000" dirty="0"/>
              </a:p>
              <a:p>
                <a:pPr marL="342900" indent="-342900">
                  <a:buFont typeface="Wingdings" panose="05000000000000000000" pitchFamily="2" charset="2"/>
                  <a:buChar char="l"/>
                </a:pPr>
                <a:r>
                  <a:rPr lang="zh-CN" altLang="en-US" sz="2000" dirty="0"/>
                  <a:t>数组名为指向数组第一个元素的常量指针，因此</a:t>
                </a:r>
                <a:r>
                  <a:rPr lang="en-US" altLang="zh-CN" sz="2000" dirty="0">
                    <a:solidFill>
                      <a:srgbClr val="030DCD"/>
                    </a:solidFill>
                  </a:rPr>
                  <a:t>a[0]</a:t>
                </a:r>
                <a:r>
                  <a:rPr lang="zh-CN" altLang="en-US" sz="2000" dirty="0">
                    <a:solidFill>
                      <a:srgbClr val="030DCD"/>
                    </a:solidFill>
                  </a:rPr>
                  <a:t>、</a:t>
                </a:r>
                <a:r>
                  <a:rPr lang="en-US" altLang="zh-CN" sz="2000" dirty="0">
                    <a:solidFill>
                      <a:srgbClr val="030DCD"/>
                    </a:solidFill>
                  </a:rPr>
                  <a:t>a[1]</a:t>
                </a:r>
                <a:r>
                  <a:rPr lang="zh-CN" altLang="en-US" sz="2000" dirty="0">
                    <a:solidFill>
                      <a:srgbClr val="030DCD"/>
                    </a:solidFill>
                  </a:rPr>
                  <a:t>、</a:t>
                </a:r>
                <a:r>
                  <a:rPr lang="en-US" altLang="zh-CN" sz="2000" dirty="0">
                    <a:solidFill>
                      <a:srgbClr val="030DCD"/>
                    </a:solidFill>
                  </a:rPr>
                  <a:t>a[2]</a:t>
                </a:r>
                <a:r>
                  <a:rPr lang="zh-CN" altLang="en-US" sz="2000" dirty="0"/>
                  <a:t>是</a:t>
                </a:r>
                <a:r>
                  <a:rPr lang="en-US" altLang="zh-CN" sz="2000" dirty="0"/>
                  <a:t>3</a:t>
                </a:r>
                <a:r>
                  <a:rPr lang="zh-CN" altLang="en-US" sz="2000" dirty="0"/>
                  <a:t>个整型指针，分别指向相应一维数组的第一个元素；</a:t>
                </a:r>
                <a:endParaRPr lang="en-US" altLang="zh-CN" sz="2000" dirty="0"/>
              </a:p>
              <a:p>
                <a:pPr marL="342900" indent="-342900">
                  <a:buFont typeface="Wingdings" panose="05000000000000000000" pitchFamily="2" charset="2"/>
                  <a:buChar char="l"/>
                </a:pPr>
                <a:r>
                  <a:rPr lang="zh-CN" altLang="en-US" sz="2000" b="1" dirty="0">
                    <a:solidFill>
                      <a:srgbClr val="030DCD"/>
                    </a:solidFill>
                  </a:rPr>
                  <a:t>可以用</a:t>
                </a:r>
                <a:r>
                  <a:rPr lang="zh-CN" altLang="en-US" sz="2000" b="1" dirty="0">
                    <a:solidFill>
                      <a:srgbClr val="7030A0"/>
                    </a:solidFill>
                  </a:rPr>
                  <a:t>指针数组</a:t>
                </a:r>
                <a:r>
                  <a:rPr lang="zh-CN" altLang="en-US" sz="2000" b="1" dirty="0">
                    <a:solidFill>
                      <a:srgbClr val="030DCD"/>
                    </a:solidFill>
                  </a:rPr>
                  <a:t>与</a:t>
                </a:r>
                <a:r>
                  <a:rPr lang="zh-CN" altLang="en-US" sz="2000" b="1" dirty="0">
                    <a:solidFill>
                      <a:srgbClr val="7030A0"/>
                    </a:solidFill>
                  </a:rPr>
                  <a:t>一维数组</a:t>
                </a:r>
                <a:r>
                  <a:rPr lang="zh-CN" altLang="en-US" sz="2000" b="1" dirty="0">
                    <a:solidFill>
                      <a:srgbClr val="030DCD"/>
                    </a:solidFill>
                  </a:rPr>
                  <a:t>来表达二维数组；</a:t>
                </a:r>
                <a:endParaRPr lang="en-US" altLang="zh-CN" sz="2000" b="1" dirty="0">
                  <a:solidFill>
                    <a:srgbClr val="030DCD"/>
                  </a:solidFill>
                </a:endParaRPr>
              </a:p>
              <a:p>
                <a:pPr marL="342900" indent="-342900">
                  <a:buFont typeface="Wingdings" panose="05000000000000000000" pitchFamily="2" charset="2"/>
                  <a:buChar char="l"/>
                </a:pPr>
                <a:endParaRPr lang="en-US" altLang="zh-CN" sz="20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267566" y="2706975"/>
                <a:ext cx="8089900" cy="3462777"/>
              </a:xfrm>
              <a:blipFill>
                <a:blip r:embed="rId3"/>
                <a:stretch>
                  <a:fillRect t="-21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6944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8916" name="Picture 4" descr="fig6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830" y="1018309"/>
            <a:ext cx="5715000" cy="1095717"/>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a:spLocks noGrp="1"/>
          </p:cNvSpPr>
          <p:nvPr>
            <p:ph type="title"/>
          </p:nvPr>
        </p:nvSpPr>
        <p:spPr>
          <a:xfrm>
            <a:off x="485775" y="255588"/>
            <a:ext cx="8089900" cy="584200"/>
          </a:xfrm>
        </p:spPr>
        <p:txBody>
          <a:bodyPr>
            <a:normAutofit/>
          </a:bodyPr>
          <a:lstStyle/>
          <a:p>
            <a:r>
              <a:rPr lang="zh-CN" altLang="en-US" dirty="0"/>
              <a:t>二维数组与指针数组</a:t>
            </a:r>
          </a:p>
        </p:txBody>
      </p:sp>
      <p:sp>
        <p:nvSpPr>
          <p:cNvPr id="2" name="内容占位符 1"/>
          <p:cNvSpPr>
            <a:spLocks noGrp="1"/>
          </p:cNvSpPr>
          <p:nvPr>
            <p:ph idx="1"/>
          </p:nvPr>
        </p:nvSpPr>
        <p:spPr>
          <a:xfrm>
            <a:off x="267566" y="2212025"/>
            <a:ext cx="8089900" cy="3462777"/>
          </a:xfrm>
        </p:spPr>
        <p:txBody>
          <a:bodyPr/>
          <a:lstStyle/>
          <a:p>
            <a:pPr marL="342900" indent="-342900">
              <a:buFont typeface="Wingdings" panose="05000000000000000000" pitchFamily="2" charset="2"/>
              <a:buChar char="l"/>
            </a:pPr>
            <a:r>
              <a:rPr lang="zh-CN" altLang="en-US" sz="2000" dirty="0"/>
              <a:t>定义</a:t>
            </a:r>
            <a:r>
              <a:rPr lang="zh-CN" altLang="en-US" sz="2000" b="1" dirty="0">
                <a:solidFill>
                  <a:srgbClr val="C00000"/>
                </a:solidFill>
              </a:rPr>
              <a:t>整型指针数组 </a:t>
            </a:r>
            <a:r>
              <a:rPr lang="en-US" altLang="zh-CN" sz="2000" b="1" dirty="0" err="1">
                <a:solidFill>
                  <a:srgbClr val="C00000"/>
                </a:solidFill>
              </a:rPr>
              <a:t>int</a:t>
            </a:r>
            <a:r>
              <a:rPr lang="en-US" altLang="zh-CN" sz="2000" b="1" dirty="0">
                <a:solidFill>
                  <a:srgbClr val="C00000"/>
                </a:solidFill>
              </a:rPr>
              <a:t> *p[3];   </a:t>
            </a:r>
          </a:p>
          <a:p>
            <a:pPr marL="342900" indent="-342900">
              <a:buFont typeface="Wingdings" panose="05000000000000000000" pitchFamily="2" charset="2"/>
              <a:buChar char="l"/>
            </a:pPr>
            <a:r>
              <a:rPr lang="en-US" altLang="zh-CN" sz="2000" dirty="0"/>
              <a:t> </a:t>
            </a:r>
            <a:r>
              <a:rPr lang="en-US" altLang="zh-CN" sz="2000" dirty="0">
                <a:solidFill>
                  <a:srgbClr val="7030A0"/>
                </a:solidFill>
              </a:rPr>
              <a:t>p</a:t>
            </a:r>
            <a:r>
              <a:rPr lang="zh-CN" altLang="en-US" sz="2000" dirty="0">
                <a:solidFill>
                  <a:srgbClr val="7030A0"/>
                </a:solidFill>
              </a:rPr>
              <a:t>是数组名，</a:t>
            </a:r>
            <a:r>
              <a:rPr lang="zh-CN" altLang="en-US" sz="2000" b="1" dirty="0">
                <a:solidFill>
                  <a:srgbClr val="030DCD"/>
                </a:solidFill>
              </a:rPr>
              <a:t>数组元素是整型指针；</a:t>
            </a:r>
            <a:endParaRPr lang="en-US" altLang="zh-CN" sz="2000" b="1" dirty="0">
              <a:solidFill>
                <a:srgbClr val="030DCD"/>
              </a:solidFill>
            </a:endParaRPr>
          </a:p>
          <a:p>
            <a:pPr marL="342900" indent="-342900">
              <a:buFont typeface="Wingdings" panose="05000000000000000000" pitchFamily="2" charset="2"/>
              <a:buChar char="l"/>
            </a:pPr>
            <a:r>
              <a:rPr lang="zh-CN" altLang="en-US" sz="2000" dirty="0"/>
              <a:t>因此可以进行如下赋值运算</a:t>
            </a:r>
            <a:endParaRPr lang="en-US" altLang="zh-CN" sz="2000" dirty="0"/>
          </a:p>
          <a:p>
            <a:pPr marL="971550" lvl="1">
              <a:spcBef>
                <a:spcPts val="600"/>
              </a:spcBef>
            </a:pPr>
            <a:r>
              <a:rPr lang="en-US" altLang="zh-CN" sz="1800" dirty="0"/>
              <a:t>p[0]=a[0], p[1]=a[1],p[2]=a[2];  </a:t>
            </a:r>
            <a:r>
              <a:rPr lang="zh-CN" altLang="en-US" sz="1800" dirty="0">
                <a:solidFill>
                  <a:srgbClr val="C00000"/>
                </a:solidFill>
              </a:rPr>
              <a:t>等价于</a:t>
            </a:r>
            <a:endParaRPr lang="en-US" altLang="zh-CN" sz="1800" dirty="0">
              <a:solidFill>
                <a:srgbClr val="C00000"/>
              </a:solidFill>
            </a:endParaRPr>
          </a:p>
          <a:p>
            <a:pPr marL="971550" lvl="1">
              <a:spcBef>
                <a:spcPts val="600"/>
              </a:spcBef>
            </a:pPr>
            <a:r>
              <a:rPr lang="en-US" altLang="zh-CN" sz="1800" dirty="0"/>
              <a:t>p[0]=&amp;a[0][0], p[1]=&amp;a[1][0],p[2]=&amp;a[2][0];</a:t>
            </a:r>
          </a:p>
          <a:p>
            <a:pPr marL="342900" indent="-342900">
              <a:buFont typeface="Wingdings" panose="05000000000000000000" pitchFamily="2" charset="2"/>
              <a:buChar char="l"/>
            </a:pPr>
            <a:r>
              <a:rPr lang="zh-CN" altLang="en-US" sz="2000" dirty="0"/>
              <a:t>类似于利用指针访问一维数组元素</a:t>
            </a:r>
            <a:endParaRPr lang="en-US" altLang="zh-CN" sz="2000" dirty="0"/>
          </a:p>
          <a:p>
            <a:pPr marL="971550" lvl="1"/>
            <a:r>
              <a:rPr lang="en-US" altLang="zh-CN" sz="1600" dirty="0"/>
              <a:t>*p[</a:t>
            </a:r>
            <a:r>
              <a:rPr lang="en-US" altLang="zh-CN" sz="1600" dirty="0" err="1"/>
              <a:t>i</a:t>
            </a:r>
            <a:r>
              <a:rPr lang="en-US" altLang="zh-CN" sz="1600" dirty="0"/>
              <a:t>]</a:t>
            </a:r>
            <a:r>
              <a:rPr lang="zh-CN" altLang="en-US" sz="1600" dirty="0"/>
              <a:t>即为</a:t>
            </a:r>
            <a:r>
              <a:rPr lang="en-US" altLang="zh-CN" sz="1600" dirty="0"/>
              <a:t>a[</a:t>
            </a:r>
            <a:r>
              <a:rPr lang="en-US" altLang="zh-CN" sz="1600" dirty="0" err="1"/>
              <a:t>i</a:t>
            </a:r>
            <a:r>
              <a:rPr lang="en-US" altLang="zh-CN" sz="1600" dirty="0"/>
              <a:t>][0]</a:t>
            </a:r>
            <a:r>
              <a:rPr lang="zh-CN" altLang="en-US" sz="1600" dirty="0"/>
              <a:t>，</a:t>
            </a:r>
            <a:r>
              <a:rPr lang="en-US" altLang="zh-CN" sz="1600" dirty="0"/>
              <a:t>*(p[</a:t>
            </a:r>
            <a:r>
              <a:rPr lang="en-US" altLang="zh-CN" sz="1600" dirty="0" err="1"/>
              <a:t>i</a:t>
            </a:r>
            <a:r>
              <a:rPr lang="en-US" altLang="zh-CN" sz="1600" dirty="0"/>
              <a:t>]+1)</a:t>
            </a:r>
            <a:r>
              <a:rPr lang="zh-CN" altLang="en-US" sz="1600" dirty="0"/>
              <a:t>即为</a:t>
            </a:r>
            <a:r>
              <a:rPr lang="en-US" altLang="zh-CN" sz="1600" dirty="0"/>
              <a:t>a[</a:t>
            </a:r>
            <a:r>
              <a:rPr lang="en-US" altLang="zh-CN" sz="1600" dirty="0" err="1"/>
              <a:t>i</a:t>
            </a:r>
            <a:r>
              <a:rPr lang="en-US" altLang="zh-CN" sz="1600" dirty="0"/>
              <a:t>][1]</a:t>
            </a:r>
            <a:r>
              <a:rPr lang="zh-CN" altLang="en-US" sz="1600" dirty="0"/>
              <a:t>，以此类推</a:t>
            </a:r>
            <a:r>
              <a:rPr lang="en-US" altLang="zh-CN" sz="1600" dirty="0"/>
              <a:t>, *(p[</a:t>
            </a:r>
            <a:r>
              <a:rPr lang="en-US" altLang="zh-CN" sz="1600" dirty="0" err="1"/>
              <a:t>i</a:t>
            </a:r>
            <a:r>
              <a:rPr lang="en-US" altLang="zh-CN" sz="1600" dirty="0"/>
              <a:t>]+j)</a:t>
            </a:r>
            <a:r>
              <a:rPr lang="zh-CN" altLang="en-US" sz="1600" dirty="0"/>
              <a:t>即为</a:t>
            </a:r>
            <a:r>
              <a:rPr lang="en-US" altLang="zh-CN" sz="1600" dirty="0"/>
              <a:t>a[</a:t>
            </a:r>
            <a:r>
              <a:rPr lang="en-US" altLang="zh-CN" sz="1600" dirty="0" err="1"/>
              <a:t>i</a:t>
            </a:r>
            <a:r>
              <a:rPr lang="en-US" altLang="zh-CN" sz="1600" dirty="0"/>
              <a:t>][j] </a:t>
            </a:r>
            <a:r>
              <a:rPr lang="zh-CN" altLang="en-US" sz="1600" dirty="0"/>
              <a:t>；</a:t>
            </a:r>
            <a:endParaRPr lang="en-US" altLang="zh-CN" sz="1600" dirty="0"/>
          </a:p>
          <a:p>
            <a:pPr marL="971550" lvl="1"/>
            <a:r>
              <a:rPr lang="en-US" altLang="zh-CN" sz="1600" dirty="0"/>
              <a:t>*p[</a:t>
            </a:r>
            <a:r>
              <a:rPr lang="en-US" altLang="zh-CN" sz="1600" dirty="0" err="1"/>
              <a:t>i</a:t>
            </a:r>
            <a:r>
              <a:rPr lang="en-US" altLang="zh-CN" sz="1600" dirty="0"/>
              <a:t>][j]</a:t>
            </a:r>
            <a:r>
              <a:rPr lang="zh-CN" altLang="en-US" sz="1600" dirty="0"/>
              <a:t>即为</a:t>
            </a:r>
            <a:r>
              <a:rPr lang="en-US" altLang="zh-CN" sz="1600" dirty="0"/>
              <a:t>a[</a:t>
            </a:r>
            <a:r>
              <a:rPr lang="en-US" altLang="zh-CN" sz="1600" dirty="0" err="1"/>
              <a:t>i</a:t>
            </a:r>
            <a:r>
              <a:rPr lang="en-US" altLang="zh-CN" sz="1600" dirty="0"/>
              <a:t>][j];</a:t>
            </a:r>
          </a:p>
          <a:p>
            <a:pPr marL="342900" indent="-342900">
              <a:buFont typeface="Wingdings" panose="05000000000000000000" pitchFamily="2" charset="2"/>
              <a:buChar char="l"/>
            </a:pPr>
            <a:endParaRPr lang="en-US" altLang="zh-CN" sz="2000" dirty="0"/>
          </a:p>
        </p:txBody>
      </p:sp>
    </p:spTree>
    <p:extLst>
      <p:ext uri="{BB962C8B-B14F-4D97-AF65-F5344CB8AC3E}">
        <p14:creationId xmlns:p14="http://schemas.microsoft.com/office/powerpoint/2010/main" val="3135291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利用指针数组访问二维数组</a:t>
            </a:r>
          </a:p>
        </p:txBody>
      </p:sp>
      <p:sp>
        <p:nvSpPr>
          <p:cNvPr id="3" name="内容占位符 2"/>
          <p:cNvSpPr>
            <a:spLocks noGrp="1"/>
          </p:cNvSpPr>
          <p:nvPr>
            <p:ph idx="1"/>
          </p:nvPr>
        </p:nvSpPr>
        <p:spPr/>
        <p:txBody>
          <a:bodyPr/>
          <a:lstStyle/>
          <a:p>
            <a:pPr marL="285750" lvl="1" indent="0">
              <a:buNone/>
            </a:pPr>
            <a:r>
              <a:rPr lang="en-US" altLang="zh-CN" sz="1800" dirty="0" err="1"/>
              <a:t>int</a:t>
            </a:r>
            <a:r>
              <a:rPr lang="en-US" altLang="zh-CN" sz="1800" dirty="0"/>
              <a:t> row=3,col=4;</a:t>
            </a:r>
          </a:p>
          <a:p>
            <a:pPr marL="285750" lvl="1" indent="0">
              <a:buNone/>
            </a:pPr>
            <a:r>
              <a:rPr lang="en-US" altLang="zh-CN" sz="1800" b="1" dirty="0" err="1">
                <a:solidFill>
                  <a:srgbClr val="006600"/>
                </a:solidFill>
              </a:rPr>
              <a:t>int</a:t>
            </a:r>
            <a:r>
              <a:rPr lang="en-US" altLang="zh-CN" sz="1800" b="1" dirty="0">
                <a:solidFill>
                  <a:srgbClr val="006600"/>
                </a:solidFill>
              </a:rPr>
              <a:t> a[row][col];</a:t>
            </a:r>
          </a:p>
          <a:p>
            <a:pPr marL="285750" lvl="1" indent="0">
              <a:buNone/>
            </a:pPr>
            <a:r>
              <a:rPr lang="en-US" altLang="zh-CN" sz="1800" b="1" dirty="0" err="1">
                <a:solidFill>
                  <a:srgbClr val="030DCD"/>
                </a:solidFill>
              </a:rPr>
              <a:t>int</a:t>
            </a:r>
            <a:r>
              <a:rPr lang="en-US" altLang="zh-CN" sz="1800" b="1" dirty="0">
                <a:solidFill>
                  <a:srgbClr val="030DCD"/>
                </a:solidFill>
              </a:rPr>
              <a:t>  *p[row];   //</a:t>
            </a:r>
            <a:r>
              <a:rPr lang="zh-CN" altLang="en-US" sz="1800" b="1" dirty="0">
                <a:solidFill>
                  <a:srgbClr val="030DCD"/>
                </a:solidFill>
              </a:rPr>
              <a:t>整型指针数组，每个元素是一个指向整型数据的指针；</a:t>
            </a:r>
            <a:endParaRPr lang="en-US" altLang="zh-CN" sz="1800" b="1" dirty="0">
              <a:solidFill>
                <a:srgbClr val="030DCD"/>
              </a:solidFill>
            </a:endParaRPr>
          </a:p>
          <a:p>
            <a:pPr marL="285750" lvl="1" indent="0">
              <a:buNone/>
            </a:pPr>
            <a:r>
              <a:rPr lang="en-US" altLang="zh-CN" sz="1800" dirty="0"/>
              <a:t>for (</a:t>
            </a:r>
            <a:r>
              <a:rPr lang="en-US" altLang="zh-CN" sz="1800" dirty="0" err="1"/>
              <a:t>int</a:t>
            </a:r>
            <a:r>
              <a:rPr lang="en-US" altLang="zh-CN" sz="1800" dirty="0"/>
              <a:t> </a:t>
            </a:r>
            <a:r>
              <a:rPr lang="en-US" altLang="zh-CN" sz="1800" dirty="0" err="1"/>
              <a:t>i</a:t>
            </a:r>
            <a:r>
              <a:rPr lang="en-US" altLang="zh-CN" sz="1800" dirty="0"/>
              <a:t>=0;i&lt;</a:t>
            </a:r>
            <a:r>
              <a:rPr lang="en-US" altLang="zh-CN" sz="1800" dirty="0" err="1"/>
              <a:t>row;i</a:t>
            </a:r>
            <a:r>
              <a:rPr lang="en-US" altLang="zh-CN" sz="1800" dirty="0"/>
              <a:t>++)</a:t>
            </a:r>
          </a:p>
          <a:p>
            <a:pPr marL="285750" lvl="1" indent="0">
              <a:buNone/>
            </a:pPr>
            <a:r>
              <a:rPr lang="en-US" altLang="zh-CN" sz="1800" dirty="0"/>
              <a:t>    for (</a:t>
            </a:r>
            <a:r>
              <a:rPr lang="en-US" altLang="zh-CN" sz="1800" dirty="0" err="1"/>
              <a:t>int</a:t>
            </a:r>
            <a:r>
              <a:rPr lang="en-US" altLang="zh-CN" sz="1800" dirty="0"/>
              <a:t> j=0;j&lt;</a:t>
            </a:r>
            <a:r>
              <a:rPr lang="en-US" altLang="zh-CN" sz="1800" dirty="0" err="1"/>
              <a:t>col;j</a:t>
            </a:r>
            <a:r>
              <a:rPr lang="en-US" altLang="zh-CN" sz="1800" dirty="0"/>
              <a:t>++)</a:t>
            </a:r>
          </a:p>
          <a:p>
            <a:pPr marL="285750" lvl="1" indent="0">
              <a:buNone/>
            </a:pPr>
            <a:r>
              <a:rPr lang="en-US" altLang="zh-CN" sz="1800" dirty="0"/>
              <a:t>   	   a[</a:t>
            </a:r>
            <a:r>
              <a:rPr lang="en-US" altLang="zh-CN" sz="1800" dirty="0" err="1"/>
              <a:t>i</a:t>
            </a:r>
            <a:r>
              <a:rPr lang="en-US" altLang="zh-CN" sz="1800" dirty="0"/>
              <a:t>][j] = </a:t>
            </a:r>
            <a:r>
              <a:rPr lang="en-US" altLang="zh-CN" sz="1800" dirty="0" err="1"/>
              <a:t>i</a:t>
            </a:r>
            <a:r>
              <a:rPr lang="en-US" altLang="zh-CN" sz="1800" dirty="0"/>
              <a:t>*</a:t>
            </a:r>
            <a:r>
              <a:rPr lang="en-US" altLang="zh-CN" sz="1800" dirty="0" err="1"/>
              <a:t>i</a:t>
            </a:r>
            <a:r>
              <a:rPr lang="en-US" altLang="zh-CN" sz="1800" dirty="0"/>
              <a:t>;</a:t>
            </a:r>
          </a:p>
          <a:p>
            <a:pPr marL="285750" lvl="1" indent="0">
              <a:buNone/>
            </a:pPr>
            <a:r>
              <a:rPr lang="en-US" altLang="zh-CN" sz="1800" dirty="0"/>
              <a:t>for (</a:t>
            </a:r>
            <a:r>
              <a:rPr lang="en-US" altLang="zh-CN" sz="1800" dirty="0" err="1"/>
              <a:t>int</a:t>
            </a:r>
            <a:r>
              <a:rPr lang="en-US" altLang="zh-CN" sz="1800" dirty="0"/>
              <a:t> </a:t>
            </a:r>
            <a:r>
              <a:rPr lang="en-US" altLang="zh-CN" sz="1800" dirty="0" err="1"/>
              <a:t>i</a:t>
            </a:r>
            <a:r>
              <a:rPr lang="en-US" altLang="zh-CN" sz="1800" dirty="0"/>
              <a:t>=0;i&lt;</a:t>
            </a:r>
            <a:r>
              <a:rPr lang="en-US" altLang="zh-CN" sz="1800" dirty="0" err="1"/>
              <a:t>row;i</a:t>
            </a:r>
            <a:r>
              <a:rPr lang="en-US" altLang="zh-CN" sz="1800" dirty="0"/>
              <a:t>++)</a:t>
            </a:r>
          </a:p>
          <a:p>
            <a:pPr marL="285750" lvl="1" indent="0">
              <a:buNone/>
            </a:pPr>
            <a:r>
              <a:rPr lang="en-US" altLang="zh-CN" sz="1800" b="1" dirty="0"/>
              <a:t>     </a:t>
            </a:r>
            <a:r>
              <a:rPr lang="en-US" altLang="zh-CN" sz="1800" b="1" dirty="0">
                <a:solidFill>
                  <a:srgbClr val="030DCD"/>
                </a:solidFill>
              </a:rPr>
              <a:t>p[</a:t>
            </a:r>
            <a:r>
              <a:rPr lang="en-US" altLang="zh-CN" sz="1800" b="1" dirty="0" err="1">
                <a:solidFill>
                  <a:srgbClr val="030DCD"/>
                </a:solidFill>
              </a:rPr>
              <a:t>i</a:t>
            </a:r>
            <a:r>
              <a:rPr lang="en-US" altLang="zh-CN" sz="1800" b="1" dirty="0">
                <a:solidFill>
                  <a:srgbClr val="030DCD"/>
                </a:solidFill>
              </a:rPr>
              <a:t>]=a[</a:t>
            </a:r>
            <a:r>
              <a:rPr lang="en-US" altLang="zh-CN" sz="1800" b="1" dirty="0" err="1">
                <a:solidFill>
                  <a:srgbClr val="030DCD"/>
                </a:solidFill>
              </a:rPr>
              <a:t>i</a:t>
            </a:r>
            <a:r>
              <a:rPr lang="en-US" altLang="zh-CN" sz="1800" b="1" dirty="0">
                <a:solidFill>
                  <a:srgbClr val="030DCD"/>
                </a:solidFill>
              </a:rPr>
              <a:t>];   //</a:t>
            </a:r>
            <a:r>
              <a:rPr lang="zh-CN" altLang="en-US" sz="1800" b="1" dirty="0">
                <a:solidFill>
                  <a:srgbClr val="030DCD"/>
                </a:solidFill>
              </a:rPr>
              <a:t>或</a:t>
            </a:r>
            <a:r>
              <a:rPr lang="en-US" altLang="zh-CN" sz="1800" b="1" dirty="0">
                <a:solidFill>
                  <a:srgbClr val="FF0000"/>
                </a:solidFill>
              </a:rPr>
              <a:t>p[</a:t>
            </a:r>
            <a:r>
              <a:rPr lang="en-US" altLang="zh-CN" sz="1800" b="1" dirty="0" err="1">
                <a:solidFill>
                  <a:srgbClr val="FF0000"/>
                </a:solidFill>
              </a:rPr>
              <a:t>i</a:t>
            </a:r>
            <a:r>
              <a:rPr lang="en-US" altLang="zh-CN" sz="1800" b="1" dirty="0">
                <a:solidFill>
                  <a:srgbClr val="FF0000"/>
                </a:solidFill>
              </a:rPr>
              <a:t>]=&amp;&amp;a[</a:t>
            </a:r>
            <a:r>
              <a:rPr lang="en-US" altLang="zh-CN" sz="1800" b="1" dirty="0" err="1">
                <a:solidFill>
                  <a:srgbClr val="FF0000"/>
                </a:solidFill>
              </a:rPr>
              <a:t>i</a:t>
            </a:r>
            <a:r>
              <a:rPr lang="en-US" altLang="zh-CN" sz="1800" b="1" dirty="0">
                <a:solidFill>
                  <a:srgbClr val="FF0000"/>
                </a:solidFill>
              </a:rPr>
              <a:t>][0]; </a:t>
            </a:r>
          </a:p>
          <a:p>
            <a:pPr marL="285750" lvl="1" indent="0">
              <a:buNone/>
            </a:pPr>
            <a:r>
              <a:rPr lang="en-US" altLang="zh-CN" sz="1800" dirty="0">
                <a:solidFill>
                  <a:srgbClr val="006600"/>
                </a:solidFill>
              </a:rPr>
              <a:t>     // </a:t>
            </a:r>
            <a:r>
              <a:rPr lang="zh-CN" altLang="en-US" sz="1800" dirty="0">
                <a:solidFill>
                  <a:srgbClr val="006600"/>
                </a:solidFill>
              </a:rPr>
              <a:t>在二维数组中，</a:t>
            </a:r>
            <a:r>
              <a:rPr lang="en-US" altLang="zh-CN" sz="1800" dirty="0">
                <a:solidFill>
                  <a:srgbClr val="006600"/>
                </a:solidFill>
              </a:rPr>
              <a:t>a[</a:t>
            </a:r>
            <a:r>
              <a:rPr lang="en-US" altLang="zh-CN" sz="1800" dirty="0" err="1">
                <a:solidFill>
                  <a:srgbClr val="006600"/>
                </a:solidFill>
              </a:rPr>
              <a:t>i</a:t>
            </a:r>
            <a:r>
              <a:rPr lang="en-US" altLang="zh-CN" sz="1800" dirty="0">
                <a:solidFill>
                  <a:srgbClr val="006600"/>
                </a:solidFill>
              </a:rPr>
              <a:t>]</a:t>
            </a:r>
            <a:r>
              <a:rPr lang="zh-CN" altLang="en-US" sz="1800" dirty="0">
                <a:solidFill>
                  <a:srgbClr val="006600"/>
                </a:solidFill>
              </a:rPr>
              <a:t>是指向第</a:t>
            </a:r>
            <a:r>
              <a:rPr lang="en-US" altLang="zh-CN" sz="1800" dirty="0" err="1">
                <a:solidFill>
                  <a:srgbClr val="006600"/>
                </a:solidFill>
              </a:rPr>
              <a:t>i</a:t>
            </a:r>
            <a:r>
              <a:rPr lang="zh-CN" altLang="en-US" sz="1800" dirty="0">
                <a:solidFill>
                  <a:srgbClr val="006600"/>
                </a:solidFill>
              </a:rPr>
              <a:t>行数组的第</a:t>
            </a:r>
            <a:r>
              <a:rPr lang="en-US" altLang="zh-CN" sz="1800" dirty="0">
                <a:solidFill>
                  <a:srgbClr val="006600"/>
                </a:solidFill>
              </a:rPr>
              <a:t>0</a:t>
            </a:r>
            <a:r>
              <a:rPr lang="zh-CN" altLang="en-US" sz="1800" dirty="0">
                <a:solidFill>
                  <a:srgbClr val="006600"/>
                </a:solidFill>
              </a:rPr>
              <a:t>个元素的指针</a:t>
            </a:r>
            <a:endParaRPr lang="en-US" altLang="zh-CN" sz="1800" dirty="0">
              <a:solidFill>
                <a:srgbClr val="006600"/>
              </a:solidFill>
            </a:endParaRPr>
          </a:p>
          <a:p>
            <a:pPr marL="285750" lvl="1" indent="0">
              <a:buNone/>
            </a:pPr>
            <a:r>
              <a:rPr lang="en-US" altLang="zh-CN" sz="1800" dirty="0"/>
              <a:t>for (</a:t>
            </a:r>
            <a:r>
              <a:rPr lang="en-US" altLang="zh-CN" sz="1800" dirty="0" err="1"/>
              <a:t>int</a:t>
            </a:r>
            <a:r>
              <a:rPr lang="en-US" altLang="zh-CN" sz="1800" dirty="0"/>
              <a:t> </a:t>
            </a:r>
            <a:r>
              <a:rPr lang="en-US" altLang="zh-CN" sz="1800" dirty="0" err="1"/>
              <a:t>i</a:t>
            </a:r>
            <a:r>
              <a:rPr lang="en-US" altLang="zh-CN" sz="1800" dirty="0"/>
              <a:t>=0;i&lt;</a:t>
            </a:r>
            <a:r>
              <a:rPr lang="en-US" altLang="zh-CN" sz="1800" dirty="0" err="1"/>
              <a:t>row;i</a:t>
            </a:r>
            <a:r>
              <a:rPr lang="en-US" altLang="zh-CN" sz="1800" dirty="0"/>
              <a:t>++)</a:t>
            </a:r>
          </a:p>
          <a:p>
            <a:pPr marL="285750" lvl="1" indent="0">
              <a:buNone/>
            </a:pPr>
            <a:r>
              <a:rPr lang="en-US" altLang="zh-CN" sz="1800" dirty="0"/>
              <a:t>{</a:t>
            </a:r>
          </a:p>
          <a:p>
            <a:pPr marL="285750" lvl="1" indent="0">
              <a:buNone/>
            </a:pPr>
            <a:r>
              <a:rPr lang="en-US" altLang="zh-CN" sz="1800" dirty="0"/>
              <a:t>	for (</a:t>
            </a:r>
            <a:r>
              <a:rPr lang="en-US" altLang="zh-CN" sz="1800" dirty="0" err="1"/>
              <a:t>int</a:t>
            </a:r>
            <a:r>
              <a:rPr lang="en-US" altLang="zh-CN" sz="1800" dirty="0"/>
              <a:t> j=0;j&lt;</a:t>
            </a:r>
            <a:r>
              <a:rPr lang="en-US" altLang="zh-CN" sz="1800" dirty="0" err="1"/>
              <a:t>col;j</a:t>
            </a:r>
            <a:r>
              <a:rPr lang="en-US" altLang="zh-CN" sz="1800" dirty="0"/>
              <a:t>++)</a:t>
            </a:r>
          </a:p>
          <a:p>
            <a:pPr marL="285750" lvl="1" indent="0">
              <a:buNone/>
            </a:pPr>
            <a:r>
              <a:rPr lang="en-US" altLang="zh-CN" sz="1800" dirty="0"/>
              <a:t>	       </a:t>
            </a:r>
            <a:r>
              <a:rPr lang="en-US" altLang="zh-CN" sz="1800" b="1" dirty="0" err="1">
                <a:solidFill>
                  <a:srgbClr val="030DCD"/>
                </a:solidFill>
              </a:rPr>
              <a:t>printf</a:t>
            </a:r>
            <a:r>
              <a:rPr lang="en-US" altLang="zh-CN" sz="1800" b="1" dirty="0">
                <a:solidFill>
                  <a:srgbClr val="030DCD"/>
                </a:solidFill>
              </a:rPr>
              <a:t>(“%d ”, </a:t>
            </a:r>
            <a:r>
              <a:rPr lang="en-US" altLang="zh-CN" sz="1800" b="1" dirty="0">
                <a:solidFill>
                  <a:srgbClr val="FF0000"/>
                </a:solidFill>
              </a:rPr>
              <a:t>*p[</a:t>
            </a:r>
            <a:r>
              <a:rPr lang="en-US" altLang="zh-CN" sz="1800" b="1" dirty="0" err="1">
                <a:solidFill>
                  <a:srgbClr val="006600"/>
                </a:solidFill>
              </a:rPr>
              <a:t>i</a:t>
            </a:r>
            <a:r>
              <a:rPr lang="en-US" altLang="zh-CN" sz="1800" b="1" dirty="0">
                <a:solidFill>
                  <a:srgbClr val="FF0000"/>
                </a:solidFill>
              </a:rPr>
              <a:t>]++</a:t>
            </a:r>
            <a:r>
              <a:rPr lang="en-US" altLang="zh-CN" sz="1800" b="1" dirty="0">
                <a:solidFill>
                  <a:srgbClr val="030DCD"/>
                </a:solidFill>
              </a:rPr>
              <a:t>);  //</a:t>
            </a:r>
            <a:r>
              <a:rPr lang="zh-CN" altLang="en-US" sz="1800" b="1" dirty="0">
                <a:solidFill>
                  <a:srgbClr val="030DCD"/>
                </a:solidFill>
              </a:rPr>
              <a:t>或 </a:t>
            </a:r>
            <a:r>
              <a:rPr lang="en-US" altLang="zh-CN" sz="1800" b="1" dirty="0" err="1">
                <a:solidFill>
                  <a:srgbClr val="030DCD"/>
                </a:solidFill>
              </a:rPr>
              <a:t>printf</a:t>
            </a:r>
            <a:r>
              <a:rPr lang="en-US" altLang="zh-CN" sz="1800" b="1" dirty="0">
                <a:solidFill>
                  <a:srgbClr val="030DCD"/>
                </a:solidFill>
              </a:rPr>
              <a:t>("%d ", </a:t>
            </a:r>
            <a:r>
              <a:rPr lang="en-US" altLang="zh-CN" sz="1800" b="1" dirty="0">
                <a:solidFill>
                  <a:srgbClr val="FF0000"/>
                </a:solidFill>
              </a:rPr>
              <a:t>*p[</a:t>
            </a:r>
            <a:r>
              <a:rPr lang="en-US" altLang="zh-CN" sz="1800" b="1" dirty="0" err="1">
                <a:solidFill>
                  <a:srgbClr val="FF0000"/>
                </a:solidFill>
              </a:rPr>
              <a:t>i</a:t>
            </a:r>
            <a:r>
              <a:rPr lang="en-US" altLang="zh-CN" sz="1800" b="1" dirty="0">
                <a:solidFill>
                  <a:srgbClr val="FF0000"/>
                </a:solidFill>
              </a:rPr>
              <a:t>][j]</a:t>
            </a:r>
            <a:r>
              <a:rPr lang="en-US" altLang="zh-CN" sz="1800" b="1" dirty="0">
                <a:solidFill>
                  <a:srgbClr val="030DCD"/>
                </a:solidFill>
              </a:rPr>
              <a:t>);</a:t>
            </a:r>
            <a:endParaRPr lang="en-US" altLang="zh-CN" sz="1800" b="1" dirty="0"/>
          </a:p>
          <a:p>
            <a:pPr marL="285750" lvl="1" indent="0">
              <a:buNone/>
            </a:pPr>
            <a:r>
              <a:rPr lang="en-US" altLang="zh-CN" sz="1800" dirty="0"/>
              <a:t>    </a:t>
            </a:r>
            <a:r>
              <a:rPr lang="en-US" altLang="zh-CN" sz="1800" dirty="0" err="1"/>
              <a:t>printf</a:t>
            </a:r>
            <a:r>
              <a:rPr lang="en-US" altLang="zh-CN" sz="1800" dirty="0"/>
              <a:t>("\n");</a:t>
            </a:r>
          </a:p>
          <a:p>
            <a:pPr marL="285750" lvl="1" indent="0">
              <a:buNone/>
            </a:pPr>
            <a:r>
              <a:rPr lang="en-US" altLang="zh-CN" sz="1800" dirty="0"/>
              <a:t>}</a:t>
            </a:r>
          </a:p>
          <a:p>
            <a:pPr marL="285750" lvl="1" indent="0">
              <a:buNone/>
            </a:pPr>
            <a:endParaRPr lang="en-US" altLang="zh-CN" dirty="0"/>
          </a:p>
        </p:txBody>
      </p:sp>
      <p:pic>
        <p:nvPicPr>
          <p:cNvPr id="4" name="Picture 4" descr="fig6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009" y="2375045"/>
            <a:ext cx="4361584" cy="1510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982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考察二维数组在内存中的存储（按行连续存储）</a:t>
            </a:r>
          </a:p>
        </p:txBody>
      </p:sp>
      <p:sp>
        <p:nvSpPr>
          <p:cNvPr id="3" name="内容占位符 2"/>
          <p:cNvSpPr>
            <a:spLocks noGrp="1"/>
          </p:cNvSpPr>
          <p:nvPr>
            <p:ph idx="1"/>
          </p:nvPr>
        </p:nvSpPr>
        <p:spPr>
          <a:xfrm>
            <a:off x="485774" y="1135063"/>
            <a:ext cx="8429625" cy="5345112"/>
          </a:xfrm>
        </p:spPr>
        <p:txBody>
          <a:bodyPr/>
          <a:lstStyle/>
          <a:p>
            <a:pPr marL="285750" lvl="1" indent="0">
              <a:buNone/>
            </a:pPr>
            <a:r>
              <a:rPr lang="en-US" altLang="zh-CN" sz="1800" dirty="0" err="1"/>
              <a:t>int</a:t>
            </a:r>
            <a:r>
              <a:rPr lang="en-US" altLang="zh-CN" sz="1800" dirty="0"/>
              <a:t> row=3,col=4;</a:t>
            </a:r>
          </a:p>
          <a:p>
            <a:pPr marL="285750" lvl="1" indent="0">
              <a:buNone/>
            </a:pPr>
            <a:r>
              <a:rPr lang="en-US" altLang="zh-CN" sz="1800" dirty="0" err="1">
                <a:solidFill>
                  <a:srgbClr val="006600"/>
                </a:solidFill>
              </a:rPr>
              <a:t>int</a:t>
            </a:r>
            <a:r>
              <a:rPr lang="en-US" altLang="zh-CN" sz="1800" dirty="0">
                <a:solidFill>
                  <a:srgbClr val="006600"/>
                </a:solidFill>
              </a:rPr>
              <a:t> a[row][col];</a:t>
            </a:r>
          </a:p>
          <a:p>
            <a:pPr marL="285750" lvl="1" indent="0">
              <a:buNone/>
            </a:pPr>
            <a:r>
              <a:rPr lang="en-US" altLang="zh-CN" sz="1800" b="1" dirty="0" err="1">
                <a:solidFill>
                  <a:srgbClr val="030DCD"/>
                </a:solidFill>
              </a:rPr>
              <a:t>int</a:t>
            </a:r>
            <a:r>
              <a:rPr lang="en-US" altLang="zh-CN" sz="1800" b="1" dirty="0">
                <a:solidFill>
                  <a:srgbClr val="030DCD"/>
                </a:solidFill>
              </a:rPr>
              <a:t>  *p;   //</a:t>
            </a:r>
            <a:r>
              <a:rPr lang="zh-CN" altLang="en-US" sz="1800" b="1" dirty="0">
                <a:solidFill>
                  <a:srgbClr val="030DCD"/>
                </a:solidFill>
              </a:rPr>
              <a:t>定义一个整型指针；</a:t>
            </a:r>
            <a:endParaRPr lang="en-US" altLang="zh-CN" sz="1800" b="1" dirty="0">
              <a:solidFill>
                <a:srgbClr val="030DCD"/>
              </a:solidFill>
            </a:endParaRPr>
          </a:p>
          <a:p>
            <a:pPr marL="285750" lvl="1" indent="0">
              <a:buNone/>
            </a:pPr>
            <a:r>
              <a:rPr lang="en-US" altLang="zh-CN" sz="1800" dirty="0"/>
              <a:t>for (</a:t>
            </a:r>
            <a:r>
              <a:rPr lang="en-US" altLang="zh-CN" sz="1800" dirty="0" err="1"/>
              <a:t>int</a:t>
            </a:r>
            <a:r>
              <a:rPr lang="en-US" altLang="zh-CN" sz="1800" dirty="0"/>
              <a:t> </a:t>
            </a:r>
            <a:r>
              <a:rPr lang="en-US" altLang="zh-CN" sz="1800" dirty="0" err="1"/>
              <a:t>i</a:t>
            </a:r>
            <a:r>
              <a:rPr lang="en-US" altLang="zh-CN" sz="1800" dirty="0"/>
              <a:t>=0;i&lt;</a:t>
            </a:r>
            <a:r>
              <a:rPr lang="en-US" altLang="zh-CN" sz="1800" dirty="0" err="1"/>
              <a:t>row;i</a:t>
            </a:r>
            <a:r>
              <a:rPr lang="en-US" altLang="zh-CN" sz="1800" dirty="0"/>
              <a:t>++)</a:t>
            </a:r>
          </a:p>
          <a:p>
            <a:pPr marL="285750" lvl="1" indent="0">
              <a:buNone/>
            </a:pPr>
            <a:r>
              <a:rPr lang="en-US" altLang="zh-CN" sz="1800" dirty="0"/>
              <a:t>    for (</a:t>
            </a:r>
            <a:r>
              <a:rPr lang="en-US" altLang="zh-CN" sz="1800" dirty="0" err="1"/>
              <a:t>int</a:t>
            </a:r>
            <a:r>
              <a:rPr lang="en-US" altLang="zh-CN" sz="1800" dirty="0"/>
              <a:t> j=0;j&lt;</a:t>
            </a:r>
            <a:r>
              <a:rPr lang="en-US" altLang="zh-CN" sz="1800" dirty="0" err="1"/>
              <a:t>col;j</a:t>
            </a:r>
            <a:r>
              <a:rPr lang="en-US" altLang="zh-CN" sz="1800" dirty="0"/>
              <a:t>++)</a:t>
            </a:r>
          </a:p>
          <a:p>
            <a:pPr marL="285750" lvl="1" indent="0">
              <a:buNone/>
            </a:pPr>
            <a:r>
              <a:rPr lang="en-US" altLang="zh-CN" sz="1800" dirty="0"/>
              <a:t>   	   a[</a:t>
            </a:r>
            <a:r>
              <a:rPr lang="en-US" altLang="zh-CN" sz="1800" dirty="0" err="1"/>
              <a:t>i</a:t>
            </a:r>
            <a:r>
              <a:rPr lang="en-US" altLang="zh-CN" sz="1800" dirty="0"/>
              <a:t>][j] = </a:t>
            </a:r>
            <a:r>
              <a:rPr lang="en-US" altLang="zh-CN" sz="1800" dirty="0" err="1"/>
              <a:t>i</a:t>
            </a:r>
            <a:r>
              <a:rPr lang="en-US" altLang="zh-CN" sz="1800" dirty="0"/>
              <a:t>*</a:t>
            </a:r>
            <a:r>
              <a:rPr lang="en-US" altLang="zh-CN" sz="1800" dirty="0" err="1"/>
              <a:t>i</a:t>
            </a:r>
            <a:r>
              <a:rPr lang="en-US" altLang="zh-CN" sz="1800" dirty="0"/>
              <a:t>;</a:t>
            </a:r>
          </a:p>
          <a:p>
            <a:pPr marL="285750" lvl="1" indent="0">
              <a:buNone/>
            </a:pPr>
            <a:r>
              <a:rPr lang="en-US" altLang="zh-CN" sz="1800" b="1" dirty="0">
                <a:solidFill>
                  <a:srgbClr val="030DCD"/>
                </a:solidFill>
              </a:rPr>
              <a:t>p=*a; //</a:t>
            </a:r>
            <a:r>
              <a:rPr lang="zh-CN" altLang="en-US" sz="1800" b="1" dirty="0">
                <a:solidFill>
                  <a:srgbClr val="030DCD"/>
                </a:solidFill>
              </a:rPr>
              <a:t>或</a:t>
            </a:r>
            <a:r>
              <a:rPr lang="en-US" altLang="zh-CN" sz="1800" b="1" dirty="0">
                <a:solidFill>
                  <a:srgbClr val="006600"/>
                </a:solidFill>
              </a:rPr>
              <a:t>p=&amp;a[0][0];  p=a[0]; </a:t>
            </a:r>
          </a:p>
          <a:p>
            <a:pPr marL="285750" lvl="1" indent="0">
              <a:buNone/>
            </a:pPr>
            <a:r>
              <a:rPr lang="en-US" altLang="zh-CN" sz="1800" b="1" dirty="0">
                <a:solidFill>
                  <a:srgbClr val="030DCD"/>
                </a:solidFill>
              </a:rPr>
              <a:t> //</a:t>
            </a:r>
            <a:r>
              <a:rPr lang="zh-CN" altLang="en-US" sz="1800" b="1" dirty="0">
                <a:solidFill>
                  <a:srgbClr val="030DCD"/>
                </a:solidFill>
              </a:rPr>
              <a:t>理解成：整型指针</a:t>
            </a:r>
            <a:r>
              <a:rPr lang="en-US" altLang="zh-CN" sz="1800" b="1" dirty="0">
                <a:solidFill>
                  <a:srgbClr val="C00000"/>
                </a:solidFill>
              </a:rPr>
              <a:t>p</a:t>
            </a:r>
            <a:r>
              <a:rPr lang="zh-CN" altLang="en-US" sz="1800" b="1" dirty="0">
                <a:solidFill>
                  <a:srgbClr val="C00000"/>
                </a:solidFill>
              </a:rPr>
              <a:t>指向一维数组</a:t>
            </a:r>
            <a:r>
              <a:rPr lang="en-US" altLang="zh-CN" sz="1800" b="1" dirty="0">
                <a:solidFill>
                  <a:srgbClr val="C00000"/>
                </a:solidFill>
              </a:rPr>
              <a:t>a[0]</a:t>
            </a:r>
            <a:r>
              <a:rPr lang="zh-CN" altLang="en-US" sz="1800" b="1" dirty="0">
                <a:solidFill>
                  <a:srgbClr val="C00000"/>
                </a:solidFill>
              </a:rPr>
              <a:t>的第一个元素</a:t>
            </a:r>
            <a:r>
              <a:rPr lang="en-US" altLang="zh-CN" sz="1800" b="1" dirty="0">
                <a:solidFill>
                  <a:srgbClr val="C00000"/>
                </a:solidFill>
              </a:rPr>
              <a:t>a[0][0];</a:t>
            </a:r>
          </a:p>
          <a:p>
            <a:pPr marL="285750" lvl="1" indent="0">
              <a:buNone/>
            </a:pPr>
            <a:r>
              <a:rPr lang="en-US" altLang="zh-CN" sz="1800" dirty="0"/>
              <a:t>for (</a:t>
            </a:r>
            <a:r>
              <a:rPr lang="en-US" altLang="zh-CN" sz="1800" dirty="0" err="1"/>
              <a:t>int</a:t>
            </a:r>
            <a:r>
              <a:rPr lang="en-US" altLang="zh-CN" sz="1800" dirty="0"/>
              <a:t> </a:t>
            </a:r>
            <a:r>
              <a:rPr lang="en-US" altLang="zh-CN" sz="1800" dirty="0" err="1"/>
              <a:t>i</a:t>
            </a:r>
            <a:r>
              <a:rPr lang="en-US" altLang="zh-CN" sz="1800" dirty="0"/>
              <a:t>=0;i&lt;</a:t>
            </a:r>
            <a:r>
              <a:rPr lang="en-US" altLang="zh-CN" sz="1800" b="1" dirty="0">
                <a:solidFill>
                  <a:srgbClr val="FF0000"/>
                </a:solidFill>
              </a:rPr>
              <a:t>row*</a:t>
            </a:r>
            <a:r>
              <a:rPr lang="en-US" altLang="zh-CN" sz="1800" b="1" dirty="0" err="1">
                <a:solidFill>
                  <a:srgbClr val="FF0000"/>
                </a:solidFill>
              </a:rPr>
              <a:t>col</a:t>
            </a:r>
            <a:r>
              <a:rPr lang="en-US" altLang="zh-CN" sz="1800" dirty="0" err="1"/>
              <a:t>;i</a:t>
            </a:r>
            <a:r>
              <a:rPr lang="en-US" altLang="zh-CN" sz="1800" dirty="0"/>
              <a:t>++)</a:t>
            </a:r>
          </a:p>
          <a:p>
            <a:pPr marL="285750" lvl="1" indent="0">
              <a:buNone/>
            </a:pPr>
            <a:r>
              <a:rPr lang="en-US" altLang="zh-CN" sz="1800" dirty="0"/>
              <a:t>       </a:t>
            </a:r>
            <a:r>
              <a:rPr lang="en-US" altLang="zh-CN" sz="1800" b="1" dirty="0" err="1">
                <a:solidFill>
                  <a:srgbClr val="030DCD"/>
                </a:solidFill>
              </a:rPr>
              <a:t>printf</a:t>
            </a:r>
            <a:r>
              <a:rPr lang="en-US" altLang="zh-CN" sz="1800" b="1" dirty="0">
                <a:solidFill>
                  <a:srgbClr val="030DCD"/>
                </a:solidFill>
              </a:rPr>
              <a:t>(“%d ”, </a:t>
            </a:r>
            <a:r>
              <a:rPr lang="en-US" altLang="zh-CN" sz="1800" b="1" dirty="0">
                <a:solidFill>
                  <a:srgbClr val="FF0000"/>
                </a:solidFill>
              </a:rPr>
              <a:t>*p++</a:t>
            </a:r>
            <a:r>
              <a:rPr lang="en-US" altLang="zh-CN" sz="1800" b="1" dirty="0">
                <a:solidFill>
                  <a:srgbClr val="030DCD"/>
                </a:solidFill>
              </a:rPr>
              <a:t>);   //</a:t>
            </a:r>
            <a:r>
              <a:rPr lang="zh-CN" altLang="en-US" sz="1800" b="1" dirty="0">
                <a:solidFill>
                  <a:srgbClr val="030DCD"/>
                </a:solidFill>
              </a:rPr>
              <a:t>遍历二维数组</a:t>
            </a:r>
            <a:r>
              <a:rPr lang="en-US" altLang="zh-CN" sz="1800" b="1" dirty="0">
                <a:solidFill>
                  <a:srgbClr val="030DCD"/>
                </a:solidFill>
              </a:rPr>
              <a:t>a</a:t>
            </a:r>
          </a:p>
          <a:p>
            <a:pPr marL="342000" indent="-342900">
              <a:buFont typeface="Wingdings" panose="05000000000000000000" pitchFamily="2" charset="2"/>
              <a:buChar char="l"/>
            </a:pPr>
            <a:r>
              <a:rPr lang="zh-CN" altLang="en-US" sz="2000" dirty="0">
                <a:solidFill>
                  <a:srgbClr val="7030A0"/>
                </a:solidFill>
              </a:rPr>
              <a:t>注：从语句 </a:t>
            </a:r>
            <a:r>
              <a:rPr lang="en-US" altLang="zh-CN" sz="2000" dirty="0">
                <a:solidFill>
                  <a:srgbClr val="030DCD"/>
                </a:solidFill>
              </a:rPr>
              <a:t>int *p; p=*a</a:t>
            </a:r>
            <a:r>
              <a:rPr lang="zh-CN" altLang="en-US" sz="2000" dirty="0">
                <a:solidFill>
                  <a:srgbClr val="7030A0"/>
                </a:solidFill>
              </a:rPr>
              <a:t>中可以看出，</a:t>
            </a:r>
            <a:r>
              <a:rPr lang="en-US" altLang="zh-CN" sz="2000" dirty="0">
                <a:solidFill>
                  <a:srgbClr val="7030A0"/>
                </a:solidFill>
              </a:rPr>
              <a:t> </a:t>
            </a:r>
            <a:r>
              <a:rPr lang="zh-CN" altLang="en-US" sz="2000" dirty="0">
                <a:solidFill>
                  <a:srgbClr val="7030A0"/>
                </a:solidFill>
              </a:rPr>
              <a:t>二维数组名</a:t>
            </a:r>
            <a:r>
              <a:rPr lang="en-US" altLang="zh-CN" sz="2000" dirty="0">
                <a:solidFill>
                  <a:srgbClr val="7030A0"/>
                </a:solidFill>
              </a:rPr>
              <a:t>a</a:t>
            </a:r>
            <a:r>
              <a:rPr lang="zh-CN" altLang="en-US" sz="2000" dirty="0">
                <a:solidFill>
                  <a:srgbClr val="7030A0"/>
                </a:solidFill>
              </a:rPr>
              <a:t>是一个指向指针的指针，即一个二级指针；</a:t>
            </a:r>
            <a:endParaRPr lang="en-US" altLang="zh-CN" sz="2000" dirty="0">
              <a:solidFill>
                <a:srgbClr val="7030A0"/>
              </a:solidFill>
            </a:endParaRPr>
          </a:p>
        </p:txBody>
      </p:sp>
      <p:pic>
        <p:nvPicPr>
          <p:cNvPr id="4" name="Picture 4" descr="fig6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0345" y="1473127"/>
            <a:ext cx="4361584" cy="1510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112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7030A0"/>
                </a:solidFill>
              </a:rPr>
              <a:t>自学：进阶：</a:t>
            </a:r>
            <a:r>
              <a:rPr lang="zh-CN" altLang="en-US" dirty="0" smtClean="0"/>
              <a:t>二</a:t>
            </a:r>
            <a:r>
              <a:rPr lang="zh-CN" altLang="en-US" dirty="0"/>
              <a:t>维数组名相当于一个</a:t>
            </a:r>
            <a:r>
              <a:rPr lang="zh-CN" altLang="en-US" dirty="0">
                <a:solidFill>
                  <a:srgbClr val="7030A0"/>
                </a:solidFill>
              </a:rPr>
              <a:t>二级指针</a:t>
            </a:r>
          </a:p>
        </p:txBody>
      </p:sp>
      <p:sp>
        <p:nvSpPr>
          <p:cNvPr id="3" name="内容占位符 2"/>
          <p:cNvSpPr>
            <a:spLocks noGrp="1"/>
          </p:cNvSpPr>
          <p:nvPr>
            <p:ph idx="1"/>
          </p:nvPr>
        </p:nvSpPr>
        <p:spPr>
          <a:xfrm>
            <a:off x="485774" y="1135063"/>
            <a:ext cx="8429625" cy="5345112"/>
          </a:xfrm>
        </p:spPr>
        <p:txBody>
          <a:bodyPr/>
          <a:lstStyle/>
          <a:p>
            <a:pPr marL="342000" indent="-342900">
              <a:buFont typeface="Wingdings" panose="05000000000000000000" pitchFamily="2" charset="2"/>
              <a:buChar char="l"/>
            </a:pPr>
            <a:r>
              <a:rPr lang="zh-CN" altLang="en-US" dirty="0"/>
              <a:t>从语句 </a:t>
            </a:r>
            <a:r>
              <a:rPr lang="en-US" altLang="zh-CN" dirty="0" err="1">
                <a:solidFill>
                  <a:srgbClr val="C00000"/>
                </a:solidFill>
              </a:rPr>
              <a:t>int</a:t>
            </a:r>
            <a:r>
              <a:rPr lang="en-US" altLang="zh-CN" dirty="0">
                <a:solidFill>
                  <a:srgbClr val="C00000"/>
                </a:solidFill>
              </a:rPr>
              <a:t> *p; p</a:t>
            </a:r>
            <a:r>
              <a:rPr lang="en-US" altLang="zh-CN" dirty="0" smtClean="0">
                <a:solidFill>
                  <a:srgbClr val="C00000"/>
                </a:solidFill>
              </a:rPr>
              <a:t>=&amp;a</a:t>
            </a:r>
            <a:r>
              <a:rPr lang="en-US" altLang="zh-CN" dirty="0"/>
              <a:t>;</a:t>
            </a:r>
            <a:r>
              <a:rPr lang="zh-CN" altLang="en-US" dirty="0"/>
              <a:t>中可以看出，</a:t>
            </a:r>
            <a:r>
              <a:rPr lang="en-US" altLang="zh-CN" dirty="0"/>
              <a:t> </a:t>
            </a:r>
            <a:r>
              <a:rPr lang="zh-CN" altLang="en-US" dirty="0"/>
              <a:t>二维数组名</a:t>
            </a:r>
            <a:r>
              <a:rPr lang="en-US" altLang="zh-CN" dirty="0"/>
              <a:t>a</a:t>
            </a:r>
            <a:r>
              <a:rPr lang="zh-CN" altLang="en-US" dirty="0"/>
              <a:t>是一个指向指针的指针，即一个二级指针；</a:t>
            </a:r>
            <a:endParaRPr lang="en-US" altLang="zh-CN" dirty="0"/>
          </a:p>
          <a:p>
            <a:pPr marL="970650" lvl="1"/>
            <a:r>
              <a:rPr lang="zh-CN" altLang="en-US" dirty="0"/>
              <a:t>定义整型数组   </a:t>
            </a:r>
            <a:r>
              <a:rPr lang="en-US" altLang="zh-CN" dirty="0" err="1"/>
              <a:t>int</a:t>
            </a:r>
            <a:r>
              <a:rPr lang="en-US" altLang="zh-CN" dirty="0"/>
              <a:t> a[M][N];</a:t>
            </a:r>
          </a:p>
          <a:p>
            <a:pPr marL="970650" lvl="1"/>
            <a:r>
              <a:rPr lang="en-US" altLang="zh-CN" dirty="0"/>
              <a:t>a[0]~a[M-1]</a:t>
            </a:r>
            <a:r>
              <a:rPr lang="zh-CN" altLang="en-US" dirty="0"/>
              <a:t>是一组一维数组，即是一组整型常量指针；</a:t>
            </a:r>
            <a:endParaRPr lang="en-US" altLang="zh-CN" dirty="0"/>
          </a:p>
          <a:p>
            <a:pPr marL="970650" lvl="1"/>
            <a:r>
              <a:rPr lang="en-US" altLang="zh-CN" dirty="0"/>
              <a:t>a</a:t>
            </a:r>
            <a:r>
              <a:rPr lang="zh-CN" altLang="en-US" dirty="0">
                <a:solidFill>
                  <a:srgbClr val="030DCD"/>
                </a:solidFill>
              </a:rPr>
              <a:t>可以理解为</a:t>
            </a:r>
            <a:r>
              <a:rPr lang="zh-CN" altLang="en-US" dirty="0"/>
              <a:t>是一个指针数组</a:t>
            </a:r>
            <a:r>
              <a:rPr lang="en-US" altLang="zh-CN" dirty="0"/>
              <a:t>a[M]</a:t>
            </a:r>
            <a:r>
              <a:rPr lang="zh-CN" altLang="en-US" dirty="0"/>
              <a:t>；</a:t>
            </a:r>
            <a:r>
              <a:rPr lang="en-US" altLang="zh-CN" dirty="0"/>
              <a:t>a[</a:t>
            </a:r>
            <a:r>
              <a:rPr lang="en-US" altLang="zh-CN" dirty="0" err="1"/>
              <a:t>i</a:t>
            </a:r>
            <a:r>
              <a:rPr lang="en-US" altLang="zh-CN" dirty="0"/>
              <a:t>]</a:t>
            </a:r>
            <a:r>
              <a:rPr lang="zh-CN" altLang="en-US" dirty="0"/>
              <a:t>指向一个一维数组；</a:t>
            </a:r>
            <a:endParaRPr lang="en-US" altLang="zh-CN" dirty="0"/>
          </a:p>
          <a:p>
            <a:pPr marL="970650" lvl="1"/>
            <a:r>
              <a:rPr lang="en-US" altLang="zh-CN" dirty="0"/>
              <a:t>a</a:t>
            </a:r>
            <a:r>
              <a:rPr lang="zh-CN" altLang="en-US" dirty="0"/>
              <a:t>是指针数组</a:t>
            </a:r>
            <a:r>
              <a:rPr lang="en-US" altLang="zh-CN" dirty="0"/>
              <a:t>a[M]</a:t>
            </a:r>
            <a:r>
              <a:rPr lang="zh-CN" altLang="en-US" dirty="0"/>
              <a:t>的数组名；</a:t>
            </a:r>
            <a:endParaRPr lang="en-US" altLang="zh-CN" dirty="0"/>
          </a:p>
          <a:p>
            <a:pPr marL="970650" lvl="1"/>
            <a:r>
              <a:rPr lang="en-US" altLang="zh-CN" dirty="0"/>
              <a:t>a</a:t>
            </a:r>
            <a:r>
              <a:rPr lang="zh-CN" altLang="en-US" dirty="0"/>
              <a:t>是指向指针数组</a:t>
            </a:r>
            <a:r>
              <a:rPr lang="en-US" altLang="zh-CN" dirty="0"/>
              <a:t>a[M]</a:t>
            </a:r>
            <a:r>
              <a:rPr lang="zh-CN" altLang="en-US" dirty="0"/>
              <a:t>中第一个元素的常量指针；</a:t>
            </a:r>
            <a:endParaRPr lang="en-US" altLang="zh-CN" dirty="0"/>
          </a:p>
          <a:p>
            <a:pPr marL="970650" lvl="1"/>
            <a:r>
              <a:rPr lang="en-US" altLang="zh-CN" dirty="0"/>
              <a:t>a</a:t>
            </a:r>
            <a:r>
              <a:rPr lang="zh-CN" altLang="en-US" dirty="0"/>
              <a:t>指向一个指针数组，每个指针数组元素又是一个指针，指向一个一维数组；</a:t>
            </a:r>
            <a:endParaRPr lang="en-US" altLang="zh-CN" dirty="0"/>
          </a:p>
          <a:p>
            <a:pPr marL="970650" lvl="1"/>
            <a:r>
              <a:rPr lang="zh-CN" altLang="en-US" b="1" dirty="0">
                <a:solidFill>
                  <a:srgbClr val="030DCD"/>
                </a:solidFill>
              </a:rPr>
              <a:t>因此，</a:t>
            </a:r>
            <a:r>
              <a:rPr lang="en-US" altLang="zh-CN" b="1" dirty="0">
                <a:solidFill>
                  <a:srgbClr val="030DCD"/>
                </a:solidFill>
              </a:rPr>
              <a:t>a</a:t>
            </a:r>
            <a:r>
              <a:rPr lang="zh-CN" altLang="en-US" b="1" dirty="0">
                <a:solidFill>
                  <a:srgbClr val="030DCD"/>
                </a:solidFill>
              </a:rPr>
              <a:t>相当于（可理解为）一个二级指针</a:t>
            </a:r>
            <a:r>
              <a:rPr lang="zh-CN" altLang="en-US" dirty="0"/>
              <a:t>；</a:t>
            </a:r>
            <a:endParaRPr lang="en-US" altLang="zh-CN" dirty="0"/>
          </a:p>
          <a:p>
            <a:pPr marL="970650" lvl="1"/>
            <a:endParaRPr lang="en-US" altLang="zh-CN" dirty="0"/>
          </a:p>
        </p:txBody>
      </p:sp>
      <p:pic>
        <p:nvPicPr>
          <p:cNvPr id="4" name="Picture 4" descr="fig6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698" y="5082345"/>
            <a:ext cx="5359111" cy="1141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038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a:t>
            </a:r>
            <a:r>
              <a:rPr lang="zh-CN" altLang="en-US" dirty="0">
                <a:solidFill>
                  <a:srgbClr val="7030A0"/>
                </a:solidFill>
              </a:rPr>
              <a:t>数组下标</a:t>
            </a:r>
            <a:r>
              <a:rPr lang="zh-CN" altLang="en-US" dirty="0"/>
              <a:t>与</a:t>
            </a:r>
            <a:r>
              <a:rPr lang="zh-CN" altLang="en-US" dirty="0">
                <a:solidFill>
                  <a:srgbClr val="7030A0"/>
                </a:solidFill>
              </a:rPr>
              <a:t>地址越界</a:t>
            </a:r>
          </a:p>
        </p:txBody>
      </p:sp>
      <p:sp>
        <p:nvSpPr>
          <p:cNvPr id="3" name="内容占位符 2"/>
          <p:cNvSpPr>
            <a:spLocks noGrp="1"/>
          </p:cNvSpPr>
          <p:nvPr>
            <p:ph idx="1"/>
          </p:nvPr>
        </p:nvSpPr>
        <p:spPr>
          <a:xfrm>
            <a:off x="485775" y="1025335"/>
            <a:ext cx="8089900" cy="5345112"/>
          </a:xfrm>
        </p:spPr>
        <p:txBody>
          <a:bodyPr/>
          <a:lstStyle/>
          <a:p>
            <a:pPr marL="342900" indent="-342900">
              <a:buFont typeface="Wingdings" panose="05000000000000000000" pitchFamily="2" charset="2"/>
              <a:buChar char="l"/>
            </a:pPr>
            <a:r>
              <a:rPr lang="en-US" altLang="zh-CN" sz="2000" dirty="0"/>
              <a:t>C</a:t>
            </a:r>
            <a:r>
              <a:rPr lang="zh-CN" altLang="en-US" sz="2000" dirty="0"/>
              <a:t>语言有的编译器</a:t>
            </a:r>
            <a:r>
              <a:rPr lang="zh-CN" altLang="en-US" sz="2000" dirty="0">
                <a:solidFill>
                  <a:srgbClr val="FF3300"/>
                </a:solidFill>
              </a:rPr>
              <a:t>不检查数组下标越界</a:t>
            </a:r>
            <a:r>
              <a:rPr lang="zh-CN" altLang="en-US" sz="2000" dirty="0"/>
              <a:t>，</a:t>
            </a:r>
            <a:r>
              <a:rPr lang="zh-CN" altLang="en-US" sz="2000" dirty="0" smtClean="0">
                <a:solidFill>
                  <a:srgbClr val="7030A0"/>
                </a:solidFill>
              </a:rPr>
              <a:t>但使用</a:t>
            </a:r>
            <a:r>
              <a:rPr lang="zh-CN" altLang="en-US" sz="2000" dirty="0">
                <a:solidFill>
                  <a:srgbClr val="7030A0"/>
                </a:solidFill>
              </a:rPr>
              <a:t>时</a:t>
            </a:r>
            <a:r>
              <a:rPr lang="zh-CN" altLang="en-US" sz="2000" dirty="0" smtClean="0"/>
              <a:t>，</a:t>
            </a:r>
            <a:r>
              <a:rPr lang="zh-CN" altLang="en-US" sz="2000" dirty="0" smtClean="0">
                <a:solidFill>
                  <a:srgbClr val="FF3300"/>
                </a:solidFill>
              </a:rPr>
              <a:t>不能</a:t>
            </a:r>
            <a:r>
              <a:rPr lang="zh-CN" altLang="en-US" sz="2000" dirty="0">
                <a:solidFill>
                  <a:srgbClr val="FF3300"/>
                </a:solidFill>
              </a:rPr>
              <a:t>越界</a:t>
            </a:r>
            <a:r>
              <a:rPr lang="zh-CN" altLang="en-US" sz="2000" dirty="0"/>
              <a:t>使用，</a:t>
            </a:r>
            <a:r>
              <a:rPr lang="zh-CN" altLang="en-US" sz="2000" dirty="0">
                <a:solidFill>
                  <a:srgbClr val="006600"/>
                </a:solidFill>
              </a:rPr>
              <a:t>否则结果难以预料</a:t>
            </a:r>
            <a:endParaRPr lang="en-US" altLang="zh-CN" sz="2000" dirty="0">
              <a:solidFill>
                <a:srgbClr val="006600"/>
              </a:solidFill>
            </a:endParaRPr>
          </a:p>
          <a:p>
            <a:pPr marL="971550" lvl="1"/>
            <a:r>
              <a:rPr lang="zh-CN" altLang="en-US" sz="1800" dirty="0">
                <a:solidFill>
                  <a:srgbClr val="7030A0"/>
                </a:solidFill>
              </a:rPr>
              <a:t>覆盖程序区</a:t>
            </a:r>
            <a:r>
              <a:rPr lang="zh-CN" altLang="en-US" sz="1800" dirty="0"/>
              <a:t>-</a:t>
            </a:r>
            <a:r>
              <a:rPr lang="en-US" altLang="zh-CN" sz="1800" dirty="0"/>
              <a:t>-</a:t>
            </a:r>
            <a:r>
              <a:rPr lang="zh-CN" altLang="en-US" sz="1800" dirty="0"/>
              <a:t>程序飞出；</a:t>
            </a:r>
            <a:endParaRPr lang="en-US" altLang="zh-CN" sz="1800" dirty="0"/>
          </a:p>
          <a:p>
            <a:pPr marL="971550" lvl="1"/>
            <a:r>
              <a:rPr lang="zh-CN" altLang="en-US" sz="1800" dirty="0">
                <a:solidFill>
                  <a:srgbClr val="7030A0"/>
                </a:solidFill>
              </a:rPr>
              <a:t>覆盖数据区</a:t>
            </a:r>
            <a:r>
              <a:rPr lang="en-US" altLang="zh-CN" sz="1800" dirty="0"/>
              <a:t>-</a:t>
            </a:r>
            <a:r>
              <a:rPr lang="zh-CN" altLang="en-US" sz="1800" dirty="0"/>
              <a:t>-数据覆盖破坏；</a:t>
            </a:r>
            <a:endParaRPr lang="en-US" altLang="zh-CN" sz="1800" dirty="0"/>
          </a:p>
          <a:p>
            <a:pPr marL="971550" lvl="1"/>
            <a:r>
              <a:rPr lang="zh-CN" altLang="en-US" sz="1800" dirty="0">
                <a:solidFill>
                  <a:srgbClr val="7030A0"/>
                </a:solidFill>
              </a:rPr>
              <a:t>覆盖操作系统区域</a:t>
            </a:r>
            <a:r>
              <a:rPr lang="zh-CN" altLang="en-US" sz="1800" dirty="0"/>
              <a:t>，系统崩溃；</a:t>
            </a:r>
            <a:endParaRPr lang="en-US" altLang="zh-CN" sz="1800" dirty="0"/>
          </a:p>
          <a:p>
            <a:pPr marL="971550" lvl="1"/>
            <a:r>
              <a:rPr lang="zh-CN" altLang="en-US" sz="1800" dirty="0"/>
              <a:t>如：</a:t>
            </a:r>
            <a:r>
              <a:rPr lang="en-US" altLang="zh-CN" sz="1800" dirty="0"/>
              <a:t>int a[10]; </a:t>
            </a:r>
            <a:r>
              <a:rPr lang="en-US" altLang="zh-CN" sz="1800" dirty="0">
                <a:solidFill>
                  <a:srgbClr val="030DCD"/>
                </a:solidFill>
              </a:rPr>
              <a:t>//</a:t>
            </a:r>
            <a:r>
              <a:rPr lang="zh-CN" altLang="en-US" sz="1800" dirty="0">
                <a:solidFill>
                  <a:srgbClr val="030DCD"/>
                </a:solidFill>
              </a:rPr>
              <a:t>访问</a:t>
            </a:r>
            <a:r>
              <a:rPr lang="en-US" altLang="zh-CN" sz="1800" dirty="0">
                <a:solidFill>
                  <a:srgbClr val="030DCD"/>
                </a:solidFill>
              </a:rPr>
              <a:t>a[10]</a:t>
            </a:r>
            <a:r>
              <a:rPr lang="zh-CN" altLang="en-US" sz="1800" dirty="0">
                <a:solidFill>
                  <a:srgbClr val="030DCD"/>
                </a:solidFill>
              </a:rPr>
              <a:t>就会产生地址越界，</a:t>
            </a:r>
            <a:r>
              <a:rPr lang="en-US" altLang="zh-CN" sz="1800" dirty="0">
                <a:solidFill>
                  <a:srgbClr val="030DCD"/>
                </a:solidFill>
              </a:rPr>
              <a:t>a[10]</a:t>
            </a:r>
            <a:r>
              <a:rPr lang="zh-CN" altLang="en-US" sz="1800" dirty="0">
                <a:solidFill>
                  <a:srgbClr val="030DCD"/>
                </a:solidFill>
              </a:rPr>
              <a:t>的内存地址不确定；</a:t>
            </a:r>
            <a:endParaRPr lang="en-US" altLang="zh-CN" sz="1800" dirty="0"/>
          </a:p>
          <a:p>
            <a:endParaRPr lang="zh-CN" altLang="en-US" dirty="0"/>
          </a:p>
        </p:txBody>
      </p:sp>
    </p:spTree>
    <p:extLst>
      <p:ext uri="{BB962C8B-B14F-4D97-AF65-F5344CB8AC3E}">
        <p14:creationId xmlns:p14="http://schemas.microsoft.com/office/powerpoint/2010/main" val="35846349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自学：进阶</a:t>
            </a:r>
            <a:r>
              <a:rPr lang="zh-CN" altLang="en-US" dirty="0" smtClean="0"/>
              <a:t>二</a:t>
            </a:r>
            <a:r>
              <a:rPr lang="zh-CN" altLang="en-US" dirty="0"/>
              <a:t>级指针的概念</a:t>
            </a:r>
          </a:p>
        </p:txBody>
      </p:sp>
      <p:sp>
        <p:nvSpPr>
          <p:cNvPr id="3" name="内容占位符 2"/>
          <p:cNvSpPr>
            <a:spLocks noGrp="1"/>
          </p:cNvSpPr>
          <p:nvPr>
            <p:ph idx="1"/>
          </p:nvPr>
        </p:nvSpPr>
        <p:spPr>
          <a:xfrm>
            <a:off x="485774" y="1135063"/>
            <a:ext cx="8429625" cy="5345112"/>
          </a:xfrm>
        </p:spPr>
        <p:txBody>
          <a:bodyPr/>
          <a:lstStyle/>
          <a:p>
            <a:pPr marL="342000" indent="-342900">
              <a:buFont typeface="Wingdings" panose="05000000000000000000" pitchFamily="2" charset="2"/>
              <a:buChar char="l"/>
            </a:pPr>
            <a:r>
              <a:rPr lang="en-US" altLang="zh-CN" dirty="0" err="1">
                <a:solidFill>
                  <a:srgbClr val="030DCD"/>
                </a:solidFill>
              </a:rPr>
              <a:t>int</a:t>
            </a:r>
            <a:r>
              <a:rPr lang="en-US" altLang="zh-CN" dirty="0">
                <a:solidFill>
                  <a:srgbClr val="030DCD"/>
                </a:solidFill>
              </a:rPr>
              <a:t>  </a:t>
            </a:r>
            <a:r>
              <a:rPr lang="en-US" altLang="zh-CN" dirty="0" err="1">
                <a:solidFill>
                  <a:srgbClr val="030DCD"/>
                </a:solidFill>
              </a:rPr>
              <a:t>i</a:t>
            </a:r>
            <a:r>
              <a:rPr lang="en-US" altLang="zh-CN" dirty="0">
                <a:solidFill>
                  <a:srgbClr val="030DCD"/>
                </a:solidFill>
              </a:rPr>
              <a:t>, *p,  **pp</a:t>
            </a:r>
            <a:r>
              <a:rPr lang="zh-CN" altLang="en-US" dirty="0">
                <a:solidFill>
                  <a:srgbClr val="030DCD"/>
                </a:solidFill>
              </a:rPr>
              <a:t>；</a:t>
            </a:r>
            <a:r>
              <a:rPr lang="en-US" altLang="zh-CN" dirty="0">
                <a:solidFill>
                  <a:srgbClr val="030DCD"/>
                </a:solidFill>
              </a:rPr>
              <a:t>  </a:t>
            </a:r>
          </a:p>
          <a:p>
            <a:pPr marL="970650" lvl="1"/>
            <a:r>
              <a:rPr lang="zh-CN" altLang="en-US" dirty="0">
                <a:solidFill>
                  <a:srgbClr val="030DCD"/>
                </a:solidFill>
              </a:rPr>
              <a:t>定义整型二级指针</a:t>
            </a:r>
            <a:r>
              <a:rPr lang="en-US" altLang="zh-CN" dirty="0">
                <a:solidFill>
                  <a:srgbClr val="030DCD"/>
                </a:solidFill>
              </a:rPr>
              <a:t>pp</a:t>
            </a:r>
            <a:r>
              <a:rPr lang="zh-CN" altLang="en-US" dirty="0">
                <a:solidFill>
                  <a:srgbClr val="030DCD"/>
                </a:solidFill>
              </a:rPr>
              <a:t>；</a:t>
            </a:r>
            <a:endParaRPr lang="en-US" altLang="zh-CN" dirty="0">
              <a:solidFill>
                <a:srgbClr val="030DCD"/>
              </a:solidFill>
            </a:endParaRPr>
          </a:p>
          <a:p>
            <a:pPr marL="342000" indent="-342900">
              <a:buFont typeface="Wingdings" panose="05000000000000000000" pitchFamily="2" charset="2"/>
              <a:buChar char="l"/>
            </a:pPr>
            <a:r>
              <a:rPr lang="zh-CN" altLang="en-US" dirty="0">
                <a:solidFill>
                  <a:srgbClr val="030DCD"/>
                </a:solidFill>
              </a:rPr>
              <a:t>若有如下赋值语句</a:t>
            </a:r>
            <a:endParaRPr lang="en-US" altLang="zh-CN" dirty="0">
              <a:solidFill>
                <a:srgbClr val="030DCD"/>
              </a:solidFill>
            </a:endParaRPr>
          </a:p>
          <a:p>
            <a:pPr marL="970650" lvl="1"/>
            <a:r>
              <a:rPr lang="en-US" altLang="zh-CN" dirty="0"/>
              <a:t>p=&amp;</a:t>
            </a:r>
            <a:r>
              <a:rPr lang="en-US" altLang="zh-CN" dirty="0" err="1"/>
              <a:t>i</a:t>
            </a:r>
            <a:r>
              <a:rPr lang="en-US" altLang="zh-CN" dirty="0"/>
              <a:t>;</a:t>
            </a:r>
          </a:p>
          <a:p>
            <a:pPr marL="970650" lvl="1"/>
            <a:r>
              <a:rPr lang="en-US" altLang="zh-CN" dirty="0"/>
              <a:t> pp=&amp;p;</a:t>
            </a:r>
            <a:r>
              <a:rPr lang="zh-CN" altLang="en-US" dirty="0"/>
              <a:t> </a:t>
            </a:r>
            <a:endParaRPr lang="en-US" altLang="zh-CN" dirty="0"/>
          </a:p>
          <a:p>
            <a:pPr marL="970650" lvl="1"/>
            <a:r>
              <a:rPr lang="zh-CN" altLang="en-US" dirty="0"/>
              <a:t>则  </a:t>
            </a:r>
            <a:r>
              <a:rPr lang="en-US" altLang="zh-CN" dirty="0" err="1"/>
              <a:t>i</a:t>
            </a:r>
            <a:r>
              <a:rPr lang="en-US" altLang="zh-CN" dirty="0"/>
              <a:t>,*p, **pp</a:t>
            </a:r>
            <a:r>
              <a:rPr lang="zh-CN" altLang="en-US" dirty="0"/>
              <a:t>是等价的；</a:t>
            </a:r>
            <a:endParaRPr lang="en-US" altLang="zh-CN" dirty="0"/>
          </a:p>
        </p:txBody>
      </p:sp>
      <p:graphicFrame>
        <p:nvGraphicFramePr>
          <p:cNvPr id="5" name="表格 4">
            <a:extLst>
              <a:ext uri="{FF2B5EF4-FFF2-40B4-BE49-F238E27FC236}">
                <a16:creationId xmlns:a16="http://schemas.microsoft.com/office/drawing/2014/main" id="{A59B6715-9FAD-4DF5-86E2-20CA7B3EB603}"/>
              </a:ext>
            </a:extLst>
          </p:cNvPr>
          <p:cNvGraphicFramePr>
            <a:graphicFrameLocks noGrp="1"/>
          </p:cNvGraphicFramePr>
          <p:nvPr>
            <p:extLst>
              <p:ext uri="{D42A27DB-BD31-4B8C-83A1-F6EECF244321}">
                <p14:modId xmlns:p14="http://schemas.microsoft.com/office/powerpoint/2010/main" val="3264753658"/>
              </p:ext>
            </p:extLst>
          </p:nvPr>
        </p:nvGraphicFramePr>
        <p:xfrm>
          <a:off x="5915555" y="1605952"/>
          <a:ext cx="925512" cy="4247318"/>
        </p:xfrm>
        <a:graphic>
          <a:graphicData uri="http://schemas.openxmlformats.org/drawingml/2006/table">
            <a:tbl>
              <a:tblPr firstRow="1" bandRow="1">
                <a:tableStyleId>{5C22544A-7EE6-4342-B048-85BDC9FD1C3A}</a:tableStyleId>
              </a:tblPr>
              <a:tblGrid>
                <a:gridCol w="925512">
                  <a:extLst>
                    <a:ext uri="{9D8B030D-6E8A-4147-A177-3AD203B41FA5}">
                      <a16:colId xmlns:a16="http://schemas.microsoft.com/office/drawing/2014/main" val="3884803815"/>
                    </a:ext>
                  </a:extLst>
                </a:gridCol>
              </a:tblGrid>
              <a:tr h="521085">
                <a:tc>
                  <a:txBody>
                    <a:bodyPr/>
                    <a:lstStyle/>
                    <a:p>
                      <a:r>
                        <a:rPr lang="en-US" altLang="zh-CN" sz="1800" kern="1200" dirty="0">
                          <a:solidFill>
                            <a:srgbClr val="000000"/>
                          </a:solidFill>
                          <a:latin typeface="+mn-lt"/>
                          <a:ea typeface="+mn-ea"/>
                          <a:cs typeface="+mn-cs"/>
                        </a:rPr>
                        <a:t>  ….</a:t>
                      </a:r>
                      <a:endParaRPr lang="zh-CN" altLang="en-US" sz="1800" kern="1200" dirty="0">
                        <a:solidFill>
                          <a:srgbClr val="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66343982"/>
                  </a:ext>
                </a:extLst>
              </a:tr>
              <a:tr h="532319">
                <a:tc>
                  <a:txBody>
                    <a:bodyPr/>
                    <a:lstStyle/>
                    <a:p>
                      <a:r>
                        <a:rPr lang="en-US" altLang="zh-CN" dirty="0">
                          <a:solidFill>
                            <a:srgbClr val="000000"/>
                          </a:solidFill>
                        </a:rPr>
                        <a:t>  678</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1041487"/>
                  </a:ext>
                </a:extLst>
              </a:tr>
              <a:tr h="532319">
                <a:tc>
                  <a:txBody>
                    <a:bodyPr/>
                    <a:lstStyle/>
                    <a:p>
                      <a:r>
                        <a:rPr lang="en-US" altLang="zh-CN" dirty="0">
                          <a:solidFill>
                            <a:srgbClr val="000000"/>
                          </a:solidFill>
                        </a:rPr>
                        <a:t>  ….</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79927102"/>
                  </a:ext>
                </a:extLst>
              </a:tr>
              <a:tr h="532319">
                <a:tc>
                  <a:txBody>
                    <a:bodyPr/>
                    <a:lstStyle/>
                    <a:p>
                      <a:r>
                        <a:rPr lang="en-US" altLang="zh-CN" dirty="0">
                          <a:solidFill>
                            <a:srgbClr val="000000"/>
                          </a:solidFill>
                        </a:rPr>
                        <a:t>   …</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59062494"/>
                  </a:ext>
                </a:extLst>
              </a:tr>
              <a:tr h="532319">
                <a:tc>
                  <a:txBody>
                    <a:bodyPr/>
                    <a:lstStyle/>
                    <a:p>
                      <a:r>
                        <a:rPr lang="en-US" altLang="zh-CN" dirty="0">
                          <a:solidFill>
                            <a:srgbClr val="000000"/>
                          </a:solidFill>
                        </a:rPr>
                        <a:t>   1000</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314586139"/>
                  </a:ext>
                </a:extLst>
              </a:tr>
              <a:tr h="532319">
                <a:tc>
                  <a:txBody>
                    <a:bodyPr/>
                    <a:lstStyle/>
                    <a:p>
                      <a:r>
                        <a:rPr lang="en-US" altLang="zh-CN" dirty="0">
                          <a:solidFill>
                            <a:srgbClr val="000000"/>
                          </a:solidFill>
                        </a:rPr>
                        <a:t>   …..</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364008350"/>
                  </a:ext>
                </a:extLst>
              </a:tr>
              <a:tr h="5323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rPr>
                        <a:t>  2000</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0863048"/>
                  </a:ext>
                </a:extLst>
              </a:tr>
              <a:tr h="532319">
                <a:tc>
                  <a:txBody>
                    <a:bodyPr/>
                    <a:lstStyle/>
                    <a:p>
                      <a:r>
                        <a:rPr lang="en-US" altLang="zh-CN" dirty="0">
                          <a:solidFill>
                            <a:srgbClr val="000000"/>
                          </a:solidFill>
                        </a:rPr>
                        <a:t> …..</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651507743"/>
                  </a:ext>
                </a:extLst>
              </a:tr>
            </a:tbl>
          </a:graphicData>
        </a:graphic>
      </p:graphicFrame>
      <p:sp>
        <p:nvSpPr>
          <p:cNvPr id="6" name="文本框 5">
            <a:extLst>
              <a:ext uri="{FF2B5EF4-FFF2-40B4-BE49-F238E27FC236}">
                <a16:creationId xmlns:a16="http://schemas.microsoft.com/office/drawing/2014/main" id="{E0A59B83-10E9-4630-99E6-C2ED2E41A7EC}"/>
              </a:ext>
            </a:extLst>
          </p:cNvPr>
          <p:cNvSpPr txBox="1"/>
          <p:nvPr/>
        </p:nvSpPr>
        <p:spPr>
          <a:xfrm>
            <a:off x="4691254" y="2079281"/>
            <a:ext cx="683201" cy="369332"/>
          </a:xfrm>
          <a:prstGeom prst="rect">
            <a:avLst/>
          </a:prstGeom>
          <a:noFill/>
        </p:spPr>
        <p:txBody>
          <a:bodyPr wrap="square" rtlCol="0">
            <a:spAutoFit/>
          </a:bodyPr>
          <a:lstStyle/>
          <a:p>
            <a:r>
              <a:rPr lang="en-US" altLang="zh-CN" dirty="0">
                <a:solidFill>
                  <a:srgbClr val="000000"/>
                </a:solidFill>
                <a:latin typeface="+mn-ea"/>
              </a:rPr>
              <a:t> </a:t>
            </a:r>
            <a:r>
              <a:rPr lang="en-US" altLang="zh-CN" dirty="0" err="1">
                <a:solidFill>
                  <a:srgbClr val="000000"/>
                </a:solidFill>
                <a:latin typeface="+mn-ea"/>
              </a:rPr>
              <a:t>i</a:t>
            </a:r>
            <a:endParaRPr lang="en-US" altLang="zh-CN" dirty="0">
              <a:solidFill>
                <a:srgbClr val="000000"/>
              </a:solidFill>
              <a:latin typeface="+mn-ea"/>
            </a:endParaRPr>
          </a:p>
        </p:txBody>
      </p:sp>
      <p:sp>
        <p:nvSpPr>
          <p:cNvPr id="7" name="文本框 6">
            <a:extLst>
              <a:ext uri="{FF2B5EF4-FFF2-40B4-BE49-F238E27FC236}">
                <a16:creationId xmlns:a16="http://schemas.microsoft.com/office/drawing/2014/main" id="{E0A59B83-10E9-4630-99E6-C2ED2E41A7EC}"/>
              </a:ext>
            </a:extLst>
          </p:cNvPr>
          <p:cNvSpPr txBox="1"/>
          <p:nvPr/>
        </p:nvSpPr>
        <p:spPr>
          <a:xfrm>
            <a:off x="4651906" y="3674134"/>
            <a:ext cx="683201" cy="369332"/>
          </a:xfrm>
          <a:prstGeom prst="rect">
            <a:avLst/>
          </a:prstGeom>
          <a:noFill/>
        </p:spPr>
        <p:txBody>
          <a:bodyPr wrap="square" rtlCol="0">
            <a:spAutoFit/>
          </a:bodyPr>
          <a:lstStyle/>
          <a:p>
            <a:r>
              <a:rPr lang="en-US" altLang="zh-CN" dirty="0">
                <a:solidFill>
                  <a:srgbClr val="000000"/>
                </a:solidFill>
                <a:latin typeface="+mn-ea"/>
              </a:rPr>
              <a:t> p</a:t>
            </a:r>
          </a:p>
        </p:txBody>
      </p:sp>
      <p:sp>
        <p:nvSpPr>
          <p:cNvPr id="8" name="文本框 7">
            <a:extLst>
              <a:ext uri="{FF2B5EF4-FFF2-40B4-BE49-F238E27FC236}">
                <a16:creationId xmlns:a16="http://schemas.microsoft.com/office/drawing/2014/main" id="{E0A59B83-10E9-4630-99E6-C2ED2E41A7EC}"/>
              </a:ext>
            </a:extLst>
          </p:cNvPr>
          <p:cNvSpPr txBox="1"/>
          <p:nvPr/>
        </p:nvSpPr>
        <p:spPr>
          <a:xfrm>
            <a:off x="4530725" y="1037023"/>
            <a:ext cx="3844637" cy="369332"/>
          </a:xfrm>
          <a:prstGeom prst="rect">
            <a:avLst/>
          </a:prstGeom>
          <a:noFill/>
        </p:spPr>
        <p:txBody>
          <a:bodyPr wrap="square" rtlCol="0">
            <a:spAutoFit/>
          </a:bodyPr>
          <a:lstStyle/>
          <a:p>
            <a:r>
              <a:rPr lang="en-US" altLang="zh-CN" dirty="0">
                <a:solidFill>
                  <a:srgbClr val="000000"/>
                </a:solidFill>
                <a:latin typeface="+mn-ea"/>
              </a:rPr>
              <a:t> </a:t>
            </a:r>
            <a:r>
              <a:rPr lang="zh-CN" altLang="en-US" b="1" dirty="0">
                <a:solidFill>
                  <a:srgbClr val="000000"/>
                </a:solidFill>
                <a:latin typeface="+mn-ea"/>
                <a:ea typeface="+mn-ea"/>
              </a:rPr>
              <a:t>变量      内存单元  单元地址   </a:t>
            </a:r>
            <a:endParaRPr lang="en-US" altLang="zh-CN" b="1" dirty="0">
              <a:solidFill>
                <a:srgbClr val="000000"/>
              </a:solidFill>
              <a:latin typeface="+mn-ea"/>
              <a:ea typeface="+mn-ea"/>
            </a:endParaRPr>
          </a:p>
        </p:txBody>
      </p:sp>
      <p:sp>
        <p:nvSpPr>
          <p:cNvPr id="11" name="文本框 10">
            <a:extLst>
              <a:ext uri="{FF2B5EF4-FFF2-40B4-BE49-F238E27FC236}">
                <a16:creationId xmlns:a16="http://schemas.microsoft.com/office/drawing/2014/main" id="{E0A59B83-10E9-4630-99E6-C2ED2E41A7EC}"/>
              </a:ext>
            </a:extLst>
          </p:cNvPr>
          <p:cNvSpPr txBox="1"/>
          <p:nvPr/>
        </p:nvSpPr>
        <p:spPr>
          <a:xfrm>
            <a:off x="7082993" y="2129342"/>
            <a:ext cx="972224" cy="369332"/>
          </a:xfrm>
          <a:prstGeom prst="rect">
            <a:avLst/>
          </a:prstGeom>
          <a:noFill/>
        </p:spPr>
        <p:txBody>
          <a:bodyPr wrap="square" rtlCol="0">
            <a:spAutoFit/>
          </a:bodyPr>
          <a:lstStyle/>
          <a:p>
            <a:r>
              <a:rPr lang="en-US" altLang="zh-CN" dirty="0">
                <a:solidFill>
                  <a:srgbClr val="000000"/>
                </a:solidFill>
                <a:latin typeface="+mn-ea"/>
              </a:rPr>
              <a:t> 1000</a:t>
            </a:r>
          </a:p>
        </p:txBody>
      </p:sp>
      <p:sp>
        <p:nvSpPr>
          <p:cNvPr id="12" name="文本框 11">
            <a:extLst>
              <a:ext uri="{FF2B5EF4-FFF2-40B4-BE49-F238E27FC236}">
                <a16:creationId xmlns:a16="http://schemas.microsoft.com/office/drawing/2014/main" id="{E0A59B83-10E9-4630-99E6-C2ED2E41A7EC}"/>
              </a:ext>
            </a:extLst>
          </p:cNvPr>
          <p:cNvSpPr txBox="1"/>
          <p:nvPr/>
        </p:nvSpPr>
        <p:spPr>
          <a:xfrm>
            <a:off x="7100168" y="3788560"/>
            <a:ext cx="972224" cy="369332"/>
          </a:xfrm>
          <a:prstGeom prst="rect">
            <a:avLst/>
          </a:prstGeom>
          <a:noFill/>
        </p:spPr>
        <p:txBody>
          <a:bodyPr wrap="square" rtlCol="0">
            <a:spAutoFit/>
          </a:bodyPr>
          <a:lstStyle/>
          <a:p>
            <a:r>
              <a:rPr lang="en-US" altLang="zh-CN" dirty="0">
                <a:solidFill>
                  <a:srgbClr val="000000"/>
                </a:solidFill>
                <a:latin typeface="+mn-ea"/>
              </a:rPr>
              <a:t> 2000</a:t>
            </a:r>
          </a:p>
        </p:txBody>
      </p:sp>
      <p:sp>
        <p:nvSpPr>
          <p:cNvPr id="13" name="文本框 12">
            <a:extLst>
              <a:ext uri="{FF2B5EF4-FFF2-40B4-BE49-F238E27FC236}">
                <a16:creationId xmlns:a16="http://schemas.microsoft.com/office/drawing/2014/main" id="{E0A59B83-10E9-4630-99E6-C2ED2E41A7EC}"/>
              </a:ext>
            </a:extLst>
          </p:cNvPr>
          <p:cNvSpPr txBox="1"/>
          <p:nvPr/>
        </p:nvSpPr>
        <p:spPr>
          <a:xfrm>
            <a:off x="4682116" y="4803018"/>
            <a:ext cx="683201" cy="369332"/>
          </a:xfrm>
          <a:prstGeom prst="rect">
            <a:avLst/>
          </a:prstGeom>
          <a:noFill/>
        </p:spPr>
        <p:txBody>
          <a:bodyPr wrap="square" rtlCol="0">
            <a:spAutoFit/>
          </a:bodyPr>
          <a:lstStyle/>
          <a:p>
            <a:r>
              <a:rPr lang="en-US" altLang="zh-CN" dirty="0">
                <a:solidFill>
                  <a:srgbClr val="000000"/>
                </a:solidFill>
                <a:latin typeface="+mn-ea"/>
              </a:rPr>
              <a:t> pp</a:t>
            </a:r>
          </a:p>
        </p:txBody>
      </p:sp>
      <p:sp>
        <p:nvSpPr>
          <p:cNvPr id="14" name="文本框 13">
            <a:extLst>
              <a:ext uri="{FF2B5EF4-FFF2-40B4-BE49-F238E27FC236}">
                <a16:creationId xmlns:a16="http://schemas.microsoft.com/office/drawing/2014/main" id="{E0A59B83-10E9-4630-99E6-C2ED2E41A7EC}"/>
              </a:ext>
            </a:extLst>
          </p:cNvPr>
          <p:cNvSpPr txBox="1"/>
          <p:nvPr/>
        </p:nvSpPr>
        <p:spPr>
          <a:xfrm>
            <a:off x="7039168" y="4867393"/>
            <a:ext cx="972224" cy="369332"/>
          </a:xfrm>
          <a:prstGeom prst="rect">
            <a:avLst/>
          </a:prstGeom>
          <a:noFill/>
        </p:spPr>
        <p:txBody>
          <a:bodyPr wrap="square" rtlCol="0">
            <a:spAutoFit/>
          </a:bodyPr>
          <a:lstStyle/>
          <a:p>
            <a:r>
              <a:rPr lang="en-US" altLang="zh-CN" dirty="0">
                <a:solidFill>
                  <a:srgbClr val="000000"/>
                </a:solidFill>
                <a:latin typeface="+mn-ea"/>
              </a:rPr>
              <a:t> 2500</a:t>
            </a:r>
          </a:p>
        </p:txBody>
      </p:sp>
      <p:sp>
        <p:nvSpPr>
          <p:cNvPr id="23" name="左弧形箭头 22"/>
          <p:cNvSpPr/>
          <p:nvPr/>
        </p:nvSpPr>
        <p:spPr bwMode="auto">
          <a:xfrm flipV="1">
            <a:off x="5395527" y="3969325"/>
            <a:ext cx="477886" cy="1133498"/>
          </a:xfrm>
          <a:prstGeom prst="curved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4" name="左弧形箭头 23"/>
          <p:cNvSpPr/>
          <p:nvPr/>
        </p:nvSpPr>
        <p:spPr bwMode="auto">
          <a:xfrm flipV="1">
            <a:off x="5385474" y="2263947"/>
            <a:ext cx="496163" cy="1629395"/>
          </a:xfrm>
          <a:prstGeom prst="curved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26" name="直接箭头连接符 25"/>
          <p:cNvCxnSpPr/>
          <p:nvPr/>
        </p:nvCxnSpPr>
        <p:spPr bwMode="auto">
          <a:xfrm flipV="1">
            <a:off x="4935682" y="2546653"/>
            <a:ext cx="0" cy="1127481"/>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33" name="直接箭头连接符 32"/>
          <p:cNvCxnSpPr/>
          <p:nvPr/>
        </p:nvCxnSpPr>
        <p:spPr bwMode="auto">
          <a:xfrm flipV="1">
            <a:off x="4925291" y="4043467"/>
            <a:ext cx="0" cy="823926"/>
          </a:xfrm>
          <a:prstGeom prst="straightConnector1">
            <a:avLst/>
          </a:prstGeom>
          <a:solidFill>
            <a:schemeClr val="accent1"/>
          </a:solidFill>
          <a:ln w="9525"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3416947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a:t>
            </a:r>
            <a:r>
              <a:rPr lang="zh-CN" altLang="en-US" dirty="0" smtClean="0">
                <a:solidFill>
                  <a:srgbClr val="7030A0"/>
                </a:solidFill>
              </a:rPr>
              <a:t>：</a:t>
            </a:r>
            <a:r>
              <a:rPr lang="zh-CN" altLang="en-US" dirty="0" smtClean="0"/>
              <a:t>指向</a:t>
            </a:r>
            <a:r>
              <a:rPr lang="zh-CN" altLang="en-US" dirty="0" smtClean="0">
                <a:solidFill>
                  <a:srgbClr val="0000CC"/>
                </a:solidFill>
              </a:rPr>
              <a:t>指针数组名</a:t>
            </a:r>
            <a:r>
              <a:rPr lang="zh-CN" altLang="en-US" dirty="0" smtClean="0"/>
              <a:t>的指针</a:t>
            </a:r>
            <a:endParaRPr lang="zh-CN" altLang="en-US" dirty="0"/>
          </a:p>
        </p:txBody>
      </p:sp>
      <p:sp>
        <p:nvSpPr>
          <p:cNvPr id="3" name="内容占位符 2"/>
          <p:cNvSpPr>
            <a:spLocks noGrp="1"/>
          </p:cNvSpPr>
          <p:nvPr>
            <p:ph idx="1"/>
          </p:nvPr>
        </p:nvSpPr>
        <p:spPr>
          <a:xfrm>
            <a:off x="485774" y="1135063"/>
            <a:ext cx="8429625" cy="5345112"/>
          </a:xfrm>
        </p:spPr>
        <p:txBody>
          <a:bodyPr/>
          <a:lstStyle/>
          <a:p>
            <a:pPr marL="342000" indent="-342900">
              <a:buFont typeface="Wingdings" panose="05000000000000000000" pitchFamily="2" charset="2"/>
              <a:buChar char="l"/>
            </a:pPr>
            <a:r>
              <a:rPr lang="zh-CN" altLang="en-US" dirty="0" smtClean="0">
                <a:solidFill>
                  <a:srgbClr val="030DCD"/>
                </a:solidFill>
              </a:rPr>
              <a:t>理解下述程序片段</a:t>
            </a:r>
            <a:endParaRPr lang="en-US" altLang="zh-CN" dirty="0" smtClean="0">
              <a:solidFill>
                <a:srgbClr val="030DCD"/>
              </a:solidFill>
            </a:endParaRPr>
          </a:p>
          <a:p>
            <a:pPr marL="627750" lvl="1" indent="0">
              <a:buNone/>
            </a:pPr>
            <a:r>
              <a:rPr lang="en-US" altLang="zh-CN" sz="1600" dirty="0" err="1" smtClean="0"/>
              <a:t>int</a:t>
            </a:r>
            <a:r>
              <a:rPr lang="en-US" altLang="zh-CN" sz="1600" dirty="0" smtClean="0"/>
              <a:t> a=44,b=55,c=66;</a:t>
            </a:r>
          </a:p>
          <a:p>
            <a:pPr marL="627750" lvl="1" indent="0">
              <a:buNone/>
            </a:pPr>
            <a:r>
              <a:rPr lang="en-US" altLang="zh-CN" sz="1600" dirty="0"/>
              <a:t>	</a:t>
            </a:r>
            <a:r>
              <a:rPr lang="en-US" altLang="zh-CN" sz="1600" dirty="0" err="1"/>
              <a:t>int</a:t>
            </a:r>
            <a:r>
              <a:rPr lang="en-US" altLang="zh-CN" sz="1600" dirty="0"/>
              <a:t> *</a:t>
            </a:r>
            <a:r>
              <a:rPr lang="en-US" altLang="zh-CN" sz="1600" dirty="0" smtClean="0"/>
              <a:t>p[3];</a:t>
            </a:r>
            <a:endParaRPr lang="en-US" altLang="zh-CN" sz="1600" dirty="0"/>
          </a:p>
          <a:p>
            <a:pPr marL="627750" lvl="1" indent="0">
              <a:buNone/>
            </a:pPr>
            <a:r>
              <a:rPr lang="en-US" altLang="zh-CN" sz="1600" dirty="0"/>
              <a:t>	p[0]=&amp;</a:t>
            </a:r>
            <a:r>
              <a:rPr lang="en-US" altLang="zh-CN" sz="1600" dirty="0" err="1" smtClean="0"/>
              <a:t>a,p</a:t>
            </a:r>
            <a:r>
              <a:rPr lang="en-US" altLang="zh-CN" sz="1600" dirty="0" smtClean="0"/>
              <a:t>[1</a:t>
            </a:r>
            <a:r>
              <a:rPr lang="en-US" altLang="zh-CN" sz="1600" dirty="0"/>
              <a:t>]=&amp;</a:t>
            </a:r>
            <a:r>
              <a:rPr lang="en-US" altLang="zh-CN" sz="1600" dirty="0" err="1" smtClean="0"/>
              <a:t>b,p</a:t>
            </a:r>
            <a:r>
              <a:rPr lang="en-US" altLang="zh-CN" sz="1600" dirty="0" smtClean="0"/>
              <a:t>[2</a:t>
            </a:r>
            <a:r>
              <a:rPr lang="en-US" altLang="zh-CN" sz="1600" dirty="0"/>
              <a:t>]=&amp;c</a:t>
            </a:r>
            <a:r>
              <a:rPr lang="en-US" altLang="zh-CN" sz="1600" dirty="0" smtClean="0"/>
              <a:t>;</a:t>
            </a:r>
          </a:p>
          <a:p>
            <a:pPr marL="627750" lvl="1" indent="0">
              <a:buNone/>
            </a:pPr>
            <a:r>
              <a:rPr lang="en-US" altLang="zh-CN" sz="1600" dirty="0"/>
              <a:t>f</a:t>
            </a:r>
            <a:r>
              <a:rPr lang="en-US" altLang="zh-CN" sz="1600" dirty="0" smtClean="0"/>
              <a:t>or (</a:t>
            </a:r>
            <a:r>
              <a:rPr lang="en-US" altLang="zh-CN" sz="1600" dirty="0" err="1" smtClean="0"/>
              <a:t>int</a:t>
            </a:r>
            <a:r>
              <a:rPr lang="en-US" altLang="zh-CN" sz="1600" dirty="0" smtClean="0"/>
              <a:t> </a:t>
            </a:r>
            <a:r>
              <a:rPr lang="en-US" altLang="zh-CN" sz="1600" dirty="0" err="1" smtClean="0"/>
              <a:t>i</a:t>
            </a:r>
            <a:r>
              <a:rPr lang="en-US" altLang="zh-CN" sz="1600" dirty="0" smtClean="0"/>
              <a:t>=0;i&lt;=2;i++)  </a:t>
            </a:r>
            <a:endParaRPr lang="en-US" altLang="zh-CN" sz="1600" dirty="0"/>
          </a:p>
          <a:p>
            <a:pPr marL="627750" lvl="1" indent="0">
              <a:buNone/>
            </a:pPr>
            <a:r>
              <a:rPr lang="en-US" altLang="zh-CN" sz="1600" dirty="0" smtClean="0"/>
              <a:t>      </a:t>
            </a:r>
            <a:r>
              <a:rPr lang="en-US" altLang="zh-CN" sz="1600" dirty="0" err="1" smtClean="0"/>
              <a:t>printf</a:t>
            </a:r>
            <a:r>
              <a:rPr lang="en-US" altLang="zh-CN" sz="1600" dirty="0"/>
              <a:t>("*p[%d]=%d\n",</a:t>
            </a:r>
            <a:r>
              <a:rPr lang="en-US" altLang="zh-CN" sz="1600" dirty="0" err="1"/>
              <a:t>i</a:t>
            </a:r>
            <a:r>
              <a:rPr lang="en-US" altLang="zh-CN" sz="1600" dirty="0">
                <a:solidFill>
                  <a:srgbClr val="000099"/>
                </a:solidFill>
              </a:rPr>
              <a:t>,</a:t>
            </a:r>
            <a:r>
              <a:rPr lang="en-US" altLang="zh-CN" sz="1600" b="1" dirty="0">
                <a:solidFill>
                  <a:srgbClr val="0000CC"/>
                </a:solidFill>
              </a:rPr>
              <a:t>*p[</a:t>
            </a:r>
            <a:r>
              <a:rPr lang="en-US" altLang="zh-CN" sz="1600" b="1" dirty="0" err="1">
                <a:solidFill>
                  <a:srgbClr val="0000CC"/>
                </a:solidFill>
              </a:rPr>
              <a:t>i</a:t>
            </a:r>
            <a:r>
              <a:rPr lang="en-US" altLang="zh-CN" sz="1600" b="1" dirty="0" smtClean="0">
                <a:solidFill>
                  <a:srgbClr val="0000CC"/>
                </a:solidFill>
              </a:rPr>
              <a:t>]</a:t>
            </a:r>
            <a:r>
              <a:rPr lang="en-US" altLang="zh-CN" sz="1600" dirty="0" smtClean="0"/>
              <a:t>);</a:t>
            </a:r>
          </a:p>
          <a:p>
            <a:pPr marL="627750" lvl="1" indent="0">
              <a:buNone/>
            </a:pPr>
            <a:endParaRPr lang="en-US" altLang="zh-CN" sz="1600" dirty="0" smtClean="0"/>
          </a:p>
          <a:p>
            <a:pPr marL="627750" lvl="1" indent="0">
              <a:buNone/>
            </a:pPr>
            <a:r>
              <a:rPr lang="en-US" altLang="zh-CN" sz="1600" dirty="0"/>
              <a:t>	</a:t>
            </a:r>
            <a:r>
              <a:rPr lang="en-US" altLang="zh-CN" sz="1600" dirty="0" err="1"/>
              <a:t>int</a:t>
            </a:r>
            <a:r>
              <a:rPr lang="en-US" altLang="zh-CN" sz="1600" dirty="0"/>
              <a:t> </a:t>
            </a:r>
            <a:r>
              <a:rPr lang="en-US" altLang="zh-CN" sz="1600" b="1" dirty="0">
                <a:solidFill>
                  <a:srgbClr val="0000CC"/>
                </a:solidFill>
              </a:rPr>
              <a:t>**pp=p</a:t>
            </a:r>
            <a:r>
              <a:rPr lang="en-US" altLang="zh-CN" sz="1600" b="1" dirty="0" smtClean="0">
                <a:solidFill>
                  <a:srgbClr val="0000CC"/>
                </a:solidFill>
              </a:rPr>
              <a:t>;    </a:t>
            </a:r>
            <a:r>
              <a:rPr lang="en-US" altLang="zh-CN" sz="1600" dirty="0" smtClean="0">
                <a:solidFill>
                  <a:srgbClr val="C00000"/>
                </a:solidFill>
              </a:rPr>
              <a:t>//pp</a:t>
            </a:r>
            <a:r>
              <a:rPr lang="zh-CN" altLang="en-US" sz="1600" dirty="0" smtClean="0">
                <a:solidFill>
                  <a:srgbClr val="C00000"/>
                </a:solidFill>
              </a:rPr>
              <a:t>指向</a:t>
            </a:r>
            <a:r>
              <a:rPr lang="en-US" altLang="zh-CN" sz="1600" dirty="0" smtClean="0">
                <a:solidFill>
                  <a:srgbClr val="C00000"/>
                </a:solidFill>
                <a:sym typeface="Wingdings" panose="05000000000000000000" pitchFamily="2" charset="2"/>
              </a:rPr>
              <a:t>p[0]</a:t>
            </a:r>
            <a:r>
              <a:rPr lang="zh-CN" altLang="en-US" sz="1600" dirty="0" smtClean="0">
                <a:solidFill>
                  <a:srgbClr val="C00000"/>
                </a:solidFill>
                <a:sym typeface="Wingdings" panose="05000000000000000000" pitchFamily="2" charset="2"/>
              </a:rPr>
              <a:t>，</a:t>
            </a:r>
            <a:r>
              <a:rPr lang="en-US" altLang="zh-CN" sz="1600" dirty="0" smtClean="0">
                <a:solidFill>
                  <a:srgbClr val="C00000"/>
                </a:solidFill>
                <a:sym typeface="Wingdings" panose="05000000000000000000" pitchFamily="2" charset="2"/>
              </a:rPr>
              <a:t>pp++</a:t>
            </a:r>
            <a:r>
              <a:rPr lang="zh-CN" altLang="en-US" sz="1600" dirty="0" smtClean="0">
                <a:solidFill>
                  <a:srgbClr val="C00000"/>
                </a:solidFill>
                <a:sym typeface="Wingdings" panose="05000000000000000000" pitchFamily="2" charset="2"/>
              </a:rPr>
              <a:t>指向</a:t>
            </a:r>
            <a:r>
              <a:rPr lang="en-US" altLang="zh-CN" sz="1600" dirty="0" smtClean="0">
                <a:solidFill>
                  <a:srgbClr val="C00000"/>
                </a:solidFill>
                <a:sym typeface="Wingdings" panose="05000000000000000000" pitchFamily="2" charset="2"/>
              </a:rPr>
              <a:t>p[1]</a:t>
            </a:r>
            <a:endParaRPr lang="en-US" altLang="zh-CN" sz="1600" dirty="0">
              <a:solidFill>
                <a:srgbClr val="C00000"/>
              </a:solidFill>
            </a:endParaRPr>
          </a:p>
          <a:p>
            <a:pPr marL="627750" lvl="1" indent="0">
              <a:buNone/>
            </a:pPr>
            <a:r>
              <a:rPr lang="en-US" altLang="zh-CN" sz="1600" dirty="0"/>
              <a:t>	</a:t>
            </a:r>
            <a:r>
              <a:rPr lang="en-US" altLang="zh-CN" sz="1600" dirty="0" err="1"/>
              <a:t>printf</a:t>
            </a:r>
            <a:r>
              <a:rPr lang="en-US" altLang="zh-CN" sz="1600" dirty="0"/>
              <a:t>("*pp=%d\n",*(*pp</a:t>
            </a:r>
            <a:r>
              <a:rPr lang="en-US" altLang="zh-CN" sz="1600" dirty="0" smtClean="0"/>
              <a:t>));   </a:t>
            </a:r>
            <a:r>
              <a:rPr lang="en-US" altLang="zh-CN" sz="1600" b="1" dirty="0" smtClean="0">
                <a:solidFill>
                  <a:srgbClr val="7030A0"/>
                </a:solidFill>
              </a:rPr>
              <a:t>//</a:t>
            </a:r>
            <a:r>
              <a:rPr lang="en-US" altLang="zh-CN" sz="1600" b="1" dirty="0">
                <a:solidFill>
                  <a:srgbClr val="7030A0"/>
                </a:solidFill>
              </a:rPr>
              <a:t>**</a:t>
            </a:r>
            <a:r>
              <a:rPr lang="en-US" altLang="zh-CN" sz="1600" b="1" dirty="0" smtClean="0">
                <a:solidFill>
                  <a:srgbClr val="7030A0"/>
                </a:solidFill>
              </a:rPr>
              <a:t>pp</a:t>
            </a:r>
            <a:r>
              <a:rPr lang="en-US" altLang="zh-CN" sz="1600" b="1" dirty="0" smtClean="0">
                <a:solidFill>
                  <a:srgbClr val="7030A0"/>
                </a:solidFill>
                <a:sym typeface="Wingdings" panose="05000000000000000000" pitchFamily="2" charset="2"/>
              </a:rPr>
              <a:t></a:t>
            </a:r>
            <a:r>
              <a:rPr lang="en-US" altLang="zh-CN" sz="1600" b="1" dirty="0" smtClean="0">
                <a:solidFill>
                  <a:srgbClr val="7030A0"/>
                </a:solidFill>
              </a:rPr>
              <a:t>*(*</a:t>
            </a:r>
            <a:r>
              <a:rPr lang="en-US" altLang="zh-CN" sz="1600" b="1" dirty="0">
                <a:solidFill>
                  <a:srgbClr val="7030A0"/>
                </a:solidFill>
              </a:rPr>
              <a:t>pp</a:t>
            </a:r>
            <a:r>
              <a:rPr lang="en-US" altLang="zh-CN" sz="1600" b="1" dirty="0" smtClean="0">
                <a:solidFill>
                  <a:srgbClr val="7030A0"/>
                </a:solidFill>
              </a:rPr>
              <a:t>)</a:t>
            </a:r>
            <a:r>
              <a:rPr lang="en-US" altLang="zh-CN" sz="1600" b="1" dirty="0" smtClean="0">
                <a:solidFill>
                  <a:srgbClr val="7030A0"/>
                </a:solidFill>
                <a:sym typeface="Wingdings" panose="05000000000000000000" pitchFamily="2" charset="2"/>
              </a:rPr>
              <a:t></a:t>
            </a:r>
            <a:r>
              <a:rPr lang="en-US" altLang="zh-CN" sz="1600" b="1" smtClean="0">
                <a:solidFill>
                  <a:srgbClr val="7030A0"/>
                </a:solidFill>
              </a:rPr>
              <a:t>*(p[0])</a:t>
            </a:r>
            <a:r>
              <a:rPr lang="en-US" altLang="zh-CN" sz="1600" b="1" smtClean="0">
                <a:solidFill>
                  <a:srgbClr val="7030A0"/>
                </a:solidFill>
                <a:sym typeface="Wingdings" panose="05000000000000000000" pitchFamily="2" charset="2"/>
              </a:rPr>
              <a:t></a:t>
            </a:r>
            <a:r>
              <a:rPr lang="en-US" altLang="zh-CN" sz="1600" b="1" dirty="0" smtClean="0">
                <a:solidFill>
                  <a:srgbClr val="7030A0"/>
                </a:solidFill>
              </a:rPr>
              <a:t>a</a:t>
            </a:r>
          </a:p>
          <a:p>
            <a:pPr marL="627750" lvl="1" indent="0">
              <a:buNone/>
            </a:pPr>
            <a:r>
              <a:rPr lang="en-US" altLang="zh-CN" sz="1600" dirty="0" smtClean="0"/>
              <a:t> </a:t>
            </a:r>
            <a:r>
              <a:rPr lang="en-US" altLang="zh-CN" sz="1600" dirty="0" err="1" smtClean="0"/>
              <a:t>printf</a:t>
            </a:r>
            <a:r>
              <a:rPr lang="en-US" altLang="zh-CN" sz="1600" dirty="0"/>
              <a:t>("*pp=%d\n</a:t>
            </a:r>
            <a:r>
              <a:rPr lang="en-US" altLang="zh-CN" sz="1600" dirty="0" smtClean="0"/>
              <a:t>",**pp++);</a:t>
            </a:r>
            <a:endParaRPr lang="en-US" altLang="zh-CN" sz="1600" dirty="0"/>
          </a:p>
          <a:p>
            <a:pPr marL="627750" lvl="1" indent="0">
              <a:buNone/>
            </a:pPr>
            <a:r>
              <a:rPr lang="en-US" altLang="zh-CN" sz="1600" dirty="0"/>
              <a:t>	</a:t>
            </a:r>
            <a:r>
              <a:rPr lang="en-US" altLang="zh-CN" sz="1600" dirty="0" err="1"/>
              <a:t>printf</a:t>
            </a:r>
            <a:r>
              <a:rPr lang="en-US" altLang="zh-CN" sz="1600" dirty="0"/>
              <a:t>("*pp=%d\n</a:t>
            </a:r>
            <a:r>
              <a:rPr lang="en-US" altLang="zh-CN" sz="1600" dirty="0" smtClean="0"/>
              <a:t>",**--pp);</a:t>
            </a:r>
          </a:p>
          <a:p>
            <a:pPr marL="627750" lvl="1" indent="0">
              <a:buNone/>
            </a:pPr>
            <a:r>
              <a:rPr lang="en-US" altLang="zh-CN" sz="1600" dirty="0" smtClean="0">
                <a:solidFill>
                  <a:srgbClr val="0000CC"/>
                </a:solidFill>
              </a:rPr>
              <a:t>/</a:t>
            </a:r>
            <a:r>
              <a:rPr lang="zh-CN" altLang="en-US" sz="1600" dirty="0" smtClean="0">
                <a:solidFill>
                  <a:srgbClr val="0000CC"/>
                </a:solidFill>
              </a:rPr>
              <a:t>思考：</a:t>
            </a:r>
            <a:r>
              <a:rPr lang="en-US" altLang="zh-CN" sz="1600" dirty="0" smtClean="0">
                <a:solidFill>
                  <a:srgbClr val="0000CC"/>
                </a:solidFill>
              </a:rPr>
              <a:t>(*pp)++</a:t>
            </a:r>
            <a:r>
              <a:rPr lang="zh-CN" altLang="en-US" sz="1600" dirty="0" smtClean="0">
                <a:solidFill>
                  <a:srgbClr val="0000CC"/>
                </a:solidFill>
              </a:rPr>
              <a:t>的语义是什么？</a:t>
            </a:r>
            <a:endParaRPr lang="en-US" altLang="zh-CN" sz="1600" dirty="0">
              <a:solidFill>
                <a:srgbClr val="0000CC"/>
              </a:solidFill>
            </a:endParaRPr>
          </a:p>
        </p:txBody>
      </p:sp>
    </p:spTree>
    <p:extLst>
      <p:ext uri="{BB962C8B-B14F-4D97-AF65-F5344CB8AC3E}">
        <p14:creationId xmlns:p14="http://schemas.microsoft.com/office/powerpoint/2010/main" val="1056965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利用二级指针访问一维数组</a:t>
            </a:r>
          </a:p>
        </p:txBody>
      </p:sp>
      <p:sp>
        <p:nvSpPr>
          <p:cNvPr id="3" name="内容占位符 2"/>
          <p:cNvSpPr>
            <a:spLocks noGrp="1"/>
          </p:cNvSpPr>
          <p:nvPr>
            <p:ph idx="1"/>
          </p:nvPr>
        </p:nvSpPr>
        <p:spPr>
          <a:xfrm>
            <a:off x="485775" y="1135063"/>
            <a:ext cx="5067133" cy="5345112"/>
          </a:xfrm>
        </p:spPr>
        <p:txBody>
          <a:bodyPr/>
          <a:lstStyle/>
          <a:p>
            <a:pPr indent="-900">
              <a:lnSpc>
                <a:spcPct val="100000"/>
              </a:lnSpc>
              <a:spcBef>
                <a:spcPts val="600"/>
              </a:spcBef>
              <a:buNone/>
            </a:pPr>
            <a:r>
              <a:rPr lang="en-US" altLang="zh-CN" sz="2000" dirty="0" err="1">
                <a:solidFill>
                  <a:srgbClr val="030DCD"/>
                </a:solidFill>
              </a:rPr>
              <a:t>int</a:t>
            </a:r>
            <a:r>
              <a:rPr lang="en-US" altLang="zh-CN" sz="2000" dirty="0">
                <a:solidFill>
                  <a:srgbClr val="030DCD"/>
                </a:solidFill>
              </a:rPr>
              <a:t> a[8] ={……};</a:t>
            </a:r>
          </a:p>
          <a:p>
            <a:pPr indent="-900">
              <a:lnSpc>
                <a:spcPct val="100000"/>
              </a:lnSpc>
              <a:spcBef>
                <a:spcPts val="600"/>
              </a:spcBef>
              <a:buNone/>
            </a:pPr>
            <a:r>
              <a:rPr lang="en-US" altLang="zh-CN" sz="2000" dirty="0">
                <a:solidFill>
                  <a:srgbClr val="030DCD"/>
                </a:solidFill>
              </a:rPr>
              <a:t>int *p=a;</a:t>
            </a:r>
            <a:r>
              <a:rPr lang="en-US" altLang="zh-CN" sz="2000" dirty="0">
                <a:solidFill>
                  <a:srgbClr val="000000"/>
                </a:solidFill>
              </a:rPr>
              <a:t>   //</a:t>
            </a:r>
            <a:r>
              <a:rPr lang="zh-CN" altLang="en-US" sz="2000" dirty="0">
                <a:solidFill>
                  <a:srgbClr val="000000"/>
                </a:solidFill>
              </a:rPr>
              <a:t>等价于</a:t>
            </a:r>
            <a:r>
              <a:rPr lang="en-US" altLang="zh-CN" sz="2000" dirty="0">
                <a:solidFill>
                  <a:srgbClr val="000000"/>
                </a:solidFill>
              </a:rPr>
              <a:t>p=a; p=&amp;a[0];  </a:t>
            </a:r>
            <a:r>
              <a:rPr lang="zh-CN" altLang="en-US" sz="2000" dirty="0">
                <a:solidFill>
                  <a:srgbClr val="000000"/>
                </a:solidFill>
              </a:rPr>
              <a:t>指针</a:t>
            </a:r>
            <a:r>
              <a:rPr lang="en-US" altLang="zh-CN" sz="2000" dirty="0">
                <a:solidFill>
                  <a:srgbClr val="000000"/>
                </a:solidFill>
              </a:rPr>
              <a:t>p</a:t>
            </a:r>
            <a:r>
              <a:rPr lang="zh-CN" altLang="en-US" sz="2000" dirty="0">
                <a:solidFill>
                  <a:srgbClr val="000000"/>
                </a:solidFill>
              </a:rPr>
              <a:t>指向一个整型数据；</a:t>
            </a:r>
            <a:endParaRPr lang="en-US" altLang="zh-CN" sz="2000" dirty="0">
              <a:solidFill>
                <a:srgbClr val="000000"/>
              </a:solidFill>
            </a:endParaRPr>
          </a:p>
          <a:p>
            <a:pPr indent="-900">
              <a:lnSpc>
                <a:spcPct val="100000"/>
              </a:lnSpc>
              <a:spcBef>
                <a:spcPts val="600"/>
              </a:spcBef>
              <a:buNone/>
            </a:pPr>
            <a:r>
              <a:rPr lang="en-US" altLang="zh-CN" sz="2000" dirty="0" err="1">
                <a:solidFill>
                  <a:srgbClr val="030DCD"/>
                </a:solidFill>
              </a:rPr>
              <a:t>int</a:t>
            </a:r>
            <a:r>
              <a:rPr lang="en-US" altLang="zh-CN" sz="2000" dirty="0">
                <a:solidFill>
                  <a:srgbClr val="030DCD"/>
                </a:solidFill>
              </a:rPr>
              <a:t>  **pp=&amp;p</a:t>
            </a:r>
            <a:r>
              <a:rPr lang="en-US" altLang="zh-CN" sz="2000" dirty="0">
                <a:solidFill>
                  <a:srgbClr val="000000"/>
                </a:solidFill>
              </a:rPr>
              <a:t>;</a:t>
            </a:r>
          </a:p>
          <a:p>
            <a:pPr indent="-900">
              <a:lnSpc>
                <a:spcPct val="100000"/>
              </a:lnSpc>
              <a:spcBef>
                <a:spcPts val="600"/>
              </a:spcBef>
              <a:buNone/>
            </a:pPr>
            <a:r>
              <a:rPr lang="en-US" altLang="zh-CN" sz="2000" dirty="0">
                <a:solidFill>
                  <a:srgbClr val="000000"/>
                </a:solidFill>
              </a:rPr>
              <a:t>for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i</a:t>
            </a:r>
            <a:r>
              <a:rPr lang="en-US" altLang="zh-CN" sz="2000" dirty="0">
                <a:solidFill>
                  <a:srgbClr val="000000"/>
                </a:solidFill>
              </a:rPr>
              <a:t>=0;i&lt;8;i++)</a:t>
            </a:r>
          </a:p>
          <a:p>
            <a:pPr indent="-900">
              <a:lnSpc>
                <a:spcPct val="100000"/>
              </a:lnSpc>
              <a:spcBef>
                <a:spcPts val="600"/>
              </a:spcBef>
              <a:buNone/>
            </a:pPr>
            <a:r>
              <a:rPr lang="en-US" altLang="zh-CN" sz="2000" dirty="0">
                <a:solidFill>
                  <a:srgbClr val="000000"/>
                </a:solidFill>
              </a:rPr>
              <a:t>{</a:t>
            </a:r>
          </a:p>
          <a:p>
            <a:pPr indent="-900">
              <a:lnSpc>
                <a:spcPct val="100000"/>
              </a:lnSpc>
              <a:spcBef>
                <a:spcPts val="600"/>
              </a:spcBef>
              <a:buNone/>
            </a:pPr>
            <a:r>
              <a:rPr lang="en-US" altLang="zh-CN" sz="2000" dirty="0">
                <a:solidFill>
                  <a:srgbClr val="000000"/>
                </a:solidFill>
              </a:rPr>
              <a:t>     </a:t>
            </a:r>
            <a:r>
              <a:rPr lang="en-US" altLang="zh-CN" sz="2000" dirty="0" err="1">
                <a:solidFill>
                  <a:srgbClr val="000000"/>
                </a:solidFill>
              </a:rPr>
              <a:t>printf</a:t>
            </a:r>
            <a:r>
              <a:rPr lang="en-US" altLang="zh-CN" sz="2000" dirty="0">
                <a:solidFill>
                  <a:srgbClr val="000000"/>
                </a:solidFill>
              </a:rPr>
              <a:t>(“%d ”,</a:t>
            </a:r>
            <a:r>
              <a:rPr lang="en-US" altLang="zh-CN" sz="2000" dirty="0">
                <a:solidFill>
                  <a:srgbClr val="006600"/>
                </a:solidFill>
              </a:rPr>
              <a:t>**pp</a:t>
            </a:r>
            <a:r>
              <a:rPr lang="en-US" altLang="zh-CN" sz="2000" dirty="0">
                <a:solidFill>
                  <a:srgbClr val="000000"/>
                </a:solidFill>
              </a:rPr>
              <a:t>);   </a:t>
            </a:r>
          </a:p>
          <a:p>
            <a:pPr indent="-900">
              <a:lnSpc>
                <a:spcPct val="100000"/>
              </a:lnSpc>
              <a:spcBef>
                <a:spcPts val="600"/>
              </a:spcBef>
              <a:buNone/>
            </a:pPr>
            <a:r>
              <a:rPr lang="en-US" altLang="zh-CN" sz="2000" dirty="0">
                <a:solidFill>
                  <a:srgbClr val="000000"/>
                </a:solidFill>
              </a:rPr>
              <a:t>    // </a:t>
            </a:r>
            <a:r>
              <a:rPr lang="zh-CN" altLang="en-US" sz="2000" dirty="0">
                <a:solidFill>
                  <a:srgbClr val="000000"/>
                </a:solidFill>
              </a:rPr>
              <a:t>相当于</a:t>
            </a:r>
            <a:r>
              <a:rPr lang="en-US" altLang="zh-CN" sz="2000" dirty="0" err="1">
                <a:solidFill>
                  <a:srgbClr val="000000"/>
                </a:solidFill>
              </a:rPr>
              <a:t>printf</a:t>
            </a:r>
            <a:r>
              <a:rPr lang="en-US" altLang="zh-CN" sz="2000" dirty="0">
                <a:solidFill>
                  <a:srgbClr val="000000"/>
                </a:solidFill>
              </a:rPr>
              <a:t>("%d ",</a:t>
            </a:r>
            <a:r>
              <a:rPr lang="en-US" altLang="zh-CN" sz="2000" dirty="0">
                <a:solidFill>
                  <a:srgbClr val="006600"/>
                </a:solidFill>
              </a:rPr>
              <a:t>*p</a:t>
            </a:r>
            <a:r>
              <a:rPr lang="en-US" altLang="zh-CN" sz="2000" dirty="0">
                <a:solidFill>
                  <a:srgbClr val="000000"/>
                </a:solidFill>
              </a:rPr>
              <a:t>); </a:t>
            </a:r>
          </a:p>
          <a:p>
            <a:pPr indent="-900">
              <a:lnSpc>
                <a:spcPct val="100000"/>
              </a:lnSpc>
              <a:spcBef>
                <a:spcPts val="600"/>
              </a:spcBef>
              <a:buNone/>
            </a:pPr>
            <a:r>
              <a:rPr lang="en-US" altLang="zh-CN" sz="2000" dirty="0">
                <a:solidFill>
                  <a:srgbClr val="000000"/>
                </a:solidFill>
              </a:rPr>
              <a:t>     </a:t>
            </a:r>
            <a:r>
              <a:rPr lang="en-US" altLang="zh-CN" sz="2000" b="1" dirty="0">
                <a:solidFill>
                  <a:srgbClr val="006600"/>
                </a:solidFill>
              </a:rPr>
              <a:t>(*pp)++</a:t>
            </a:r>
            <a:r>
              <a:rPr lang="en-US" altLang="zh-CN" sz="2000" dirty="0">
                <a:solidFill>
                  <a:srgbClr val="000000"/>
                </a:solidFill>
              </a:rPr>
              <a:t>;    //</a:t>
            </a:r>
            <a:r>
              <a:rPr lang="zh-CN" altLang="en-US" sz="2000" dirty="0">
                <a:solidFill>
                  <a:srgbClr val="000000"/>
                </a:solidFill>
              </a:rPr>
              <a:t>相当于 </a:t>
            </a:r>
            <a:r>
              <a:rPr lang="en-US" altLang="zh-CN" sz="2000" dirty="0">
                <a:solidFill>
                  <a:srgbClr val="006600"/>
                </a:solidFill>
              </a:rPr>
              <a:t>p++</a:t>
            </a:r>
            <a:r>
              <a:rPr lang="en-US" altLang="zh-CN" sz="2000" dirty="0">
                <a:solidFill>
                  <a:srgbClr val="000000"/>
                </a:solidFill>
              </a:rPr>
              <a:t>;</a:t>
            </a:r>
          </a:p>
          <a:p>
            <a:pPr indent="-900">
              <a:lnSpc>
                <a:spcPct val="100000"/>
              </a:lnSpc>
              <a:spcBef>
                <a:spcPts val="600"/>
              </a:spcBef>
              <a:buNone/>
            </a:pPr>
            <a:r>
              <a:rPr lang="en-US" altLang="zh-CN" sz="2000" dirty="0">
                <a:solidFill>
                  <a:srgbClr val="000000"/>
                </a:solidFill>
              </a:rPr>
              <a:t>}</a:t>
            </a:r>
          </a:p>
        </p:txBody>
      </p:sp>
      <p:graphicFrame>
        <p:nvGraphicFramePr>
          <p:cNvPr id="4" name="表格 3">
            <a:extLst>
              <a:ext uri="{FF2B5EF4-FFF2-40B4-BE49-F238E27FC236}">
                <a16:creationId xmlns:a16="http://schemas.microsoft.com/office/drawing/2014/main" id="{A59B6715-9FAD-4DF5-86E2-20CA7B3EB603}"/>
              </a:ext>
            </a:extLst>
          </p:cNvPr>
          <p:cNvGraphicFramePr>
            <a:graphicFrameLocks noGrp="1"/>
          </p:cNvGraphicFramePr>
          <p:nvPr>
            <p:extLst>
              <p:ext uri="{D42A27DB-BD31-4B8C-83A1-F6EECF244321}">
                <p14:modId xmlns:p14="http://schemas.microsoft.com/office/powerpoint/2010/main" val="2001792297"/>
              </p:ext>
            </p:extLst>
          </p:nvPr>
        </p:nvGraphicFramePr>
        <p:xfrm>
          <a:off x="7183244" y="1687331"/>
          <a:ext cx="682673" cy="4358640"/>
        </p:xfrm>
        <a:graphic>
          <a:graphicData uri="http://schemas.openxmlformats.org/drawingml/2006/table">
            <a:tbl>
              <a:tblPr firstRow="1" bandRow="1">
                <a:tableStyleId>{5C22544A-7EE6-4342-B048-85BDC9FD1C3A}</a:tableStyleId>
              </a:tblPr>
              <a:tblGrid>
                <a:gridCol w="682673">
                  <a:extLst>
                    <a:ext uri="{9D8B030D-6E8A-4147-A177-3AD203B41FA5}">
                      <a16:colId xmlns:a16="http://schemas.microsoft.com/office/drawing/2014/main" val="3884803815"/>
                    </a:ext>
                  </a:extLst>
                </a:gridCol>
              </a:tblGrid>
              <a:tr h="250056">
                <a:tc>
                  <a:txBody>
                    <a:bodyPr/>
                    <a:lstStyle/>
                    <a:p>
                      <a:r>
                        <a:rPr lang="en-US" altLang="zh-CN" sz="1600" dirty="0">
                          <a:solidFill>
                            <a:srgbClr val="000000"/>
                          </a:solidFill>
                        </a:rPr>
                        <a:t>…</a:t>
                      </a:r>
                      <a:endParaRPr lang="zh-CN" altLang="en-US" sz="1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0"/>
                  </a:ext>
                </a:extLst>
              </a:tr>
              <a:tr h="250056">
                <a:tc>
                  <a:txBody>
                    <a:bodyPr/>
                    <a:lstStyle/>
                    <a:p>
                      <a:r>
                        <a:rPr lang="en-US" altLang="zh-CN" sz="1600" dirty="0">
                          <a:solidFill>
                            <a:srgbClr val="000000"/>
                          </a:solidFill>
                        </a:rPr>
                        <a:t>2000</a:t>
                      </a:r>
                      <a:endParaRPr lang="zh-CN" altLang="en-US" sz="1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1"/>
                  </a:ext>
                </a:extLst>
              </a:tr>
              <a:tr h="250056">
                <a:tc>
                  <a:txBody>
                    <a:bodyPr/>
                    <a:lstStyle/>
                    <a:p>
                      <a:r>
                        <a:rPr lang="en-US" altLang="zh-CN" sz="1600" dirty="0">
                          <a:solidFill>
                            <a:srgbClr val="000000"/>
                          </a:solidFill>
                        </a:rPr>
                        <a:t>…</a:t>
                      </a:r>
                      <a:endParaRPr lang="zh-CN" altLang="en-US" sz="1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2"/>
                  </a:ext>
                </a:extLst>
              </a:tr>
              <a:tr h="250056">
                <a:tc>
                  <a:txBody>
                    <a:bodyPr/>
                    <a:lstStyle/>
                    <a:p>
                      <a:r>
                        <a:rPr lang="en-US" altLang="zh-CN" sz="1600" dirty="0">
                          <a:solidFill>
                            <a:srgbClr val="000000"/>
                          </a:solidFill>
                        </a:rPr>
                        <a:t>1000</a:t>
                      </a:r>
                      <a:endParaRPr lang="zh-CN" altLang="en-US" sz="1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3"/>
                  </a:ext>
                </a:extLst>
              </a:tr>
              <a:tr h="250056">
                <a:tc>
                  <a:txBody>
                    <a:bodyPr/>
                    <a:lstStyle/>
                    <a:p>
                      <a:r>
                        <a:rPr lang="en-US" altLang="zh-CN" sz="1600" dirty="0">
                          <a:solidFill>
                            <a:srgbClr val="000000"/>
                          </a:solidFill>
                        </a:rPr>
                        <a:t>…</a:t>
                      </a:r>
                      <a:endParaRPr lang="zh-CN" altLang="en-US" sz="1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4"/>
                  </a:ext>
                </a:extLst>
              </a:tr>
              <a:tr h="250056">
                <a:tc>
                  <a:txBody>
                    <a:bodyPr/>
                    <a:lstStyle/>
                    <a:p>
                      <a:r>
                        <a:rPr lang="en-US" altLang="zh-CN" sz="1600" dirty="0">
                          <a:solidFill>
                            <a:srgbClr val="000000"/>
                          </a:solidFill>
                        </a:rPr>
                        <a:t>  0</a:t>
                      </a:r>
                      <a:endParaRPr lang="zh-CN" altLang="en-US" sz="1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66343982"/>
                  </a:ext>
                </a:extLst>
              </a:tr>
              <a:tr h="250056">
                <a:tc>
                  <a:txBody>
                    <a:bodyPr/>
                    <a:lstStyle/>
                    <a:p>
                      <a:r>
                        <a:rPr lang="en-US" altLang="zh-CN" sz="1600" dirty="0">
                          <a:solidFill>
                            <a:srgbClr val="000000"/>
                          </a:solidFill>
                        </a:rPr>
                        <a:t>  1</a:t>
                      </a:r>
                      <a:endParaRPr lang="zh-CN" altLang="en-US" sz="1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1041487"/>
                  </a:ext>
                </a:extLst>
              </a:tr>
              <a:tr h="250056">
                <a:tc>
                  <a:txBody>
                    <a:bodyPr/>
                    <a:lstStyle/>
                    <a:p>
                      <a:r>
                        <a:rPr lang="en-US" altLang="zh-CN" sz="1600" dirty="0">
                          <a:solidFill>
                            <a:srgbClr val="000000"/>
                          </a:solidFill>
                        </a:rPr>
                        <a:t>  4</a:t>
                      </a:r>
                      <a:endParaRPr lang="zh-CN" altLang="en-US" sz="1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79927102"/>
                  </a:ext>
                </a:extLst>
              </a:tr>
              <a:tr h="250056">
                <a:tc>
                  <a:txBody>
                    <a:bodyPr/>
                    <a:lstStyle/>
                    <a:p>
                      <a:r>
                        <a:rPr lang="en-US" altLang="zh-CN" sz="1600" dirty="0">
                          <a:solidFill>
                            <a:srgbClr val="000000"/>
                          </a:solidFill>
                        </a:rPr>
                        <a:t>   9</a:t>
                      </a:r>
                      <a:endParaRPr lang="zh-CN" altLang="en-US" sz="1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59062494"/>
                  </a:ext>
                </a:extLst>
              </a:tr>
              <a:tr h="250056">
                <a:tc>
                  <a:txBody>
                    <a:bodyPr/>
                    <a:lstStyle/>
                    <a:p>
                      <a:r>
                        <a:rPr lang="en-US" altLang="zh-CN" sz="1600" dirty="0">
                          <a:solidFill>
                            <a:srgbClr val="000000"/>
                          </a:solidFill>
                        </a:rPr>
                        <a:t>  16</a:t>
                      </a:r>
                      <a:endParaRPr lang="zh-CN" altLang="en-US" sz="1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314586139"/>
                  </a:ext>
                </a:extLst>
              </a:tr>
              <a:tr h="250056">
                <a:tc>
                  <a:txBody>
                    <a:bodyPr/>
                    <a:lstStyle/>
                    <a:p>
                      <a:r>
                        <a:rPr lang="en-US" altLang="zh-CN" sz="1600" dirty="0">
                          <a:solidFill>
                            <a:srgbClr val="000000"/>
                          </a:solidFill>
                        </a:rPr>
                        <a:t>  25</a:t>
                      </a:r>
                      <a:endParaRPr lang="zh-CN" altLang="en-US" sz="1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364008350"/>
                  </a:ext>
                </a:extLst>
              </a:tr>
              <a:tr h="250056">
                <a:tc>
                  <a:txBody>
                    <a:bodyPr/>
                    <a:lstStyle/>
                    <a:p>
                      <a:r>
                        <a:rPr lang="en-US" altLang="zh-CN" sz="1600" dirty="0">
                          <a:solidFill>
                            <a:srgbClr val="000000"/>
                          </a:solidFill>
                        </a:rPr>
                        <a:t>  36</a:t>
                      </a:r>
                      <a:endParaRPr lang="zh-CN" altLang="en-US" sz="1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0863048"/>
                  </a:ext>
                </a:extLst>
              </a:tr>
              <a:tr h="250056">
                <a:tc>
                  <a:txBody>
                    <a:bodyPr/>
                    <a:lstStyle/>
                    <a:p>
                      <a:r>
                        <a:rPr lang="en-US" altLang="zh-CN" sz="1600" dirty="0">
                          <a:solidFill>
                            <a:srgbClr val="000000"/>
                          </a:solidFill>
                        </a:rPr>
                        <a:t>  -1</a:t>
                      </a:r>
                      <a:endParaRPr lang="zh-CN" altLang="en-US" sz="1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651507743"/>
                  </a:ext>
                </a:extLst>
              </a:tr>
            </a:tbl>
          </a:graphicData>
        </a:graphic>
      </p:graphicFrame>
      <p:sp>
        <p:nvSpPr>
          <p:cNvPr id="5" name="文本框 4">
            <a:extLst>
              <a:ext uri="{FF2B5EF4-FFF2-40B4-BE49-F238E27FC236}">
                <a16:creationId xmlns:a16="http://schemas.microsoft.com/office/drawing/2014/main" id="{E0A59B83-10E9-4630-99E6-C2ED2E41A7EC}"/>
              </a:ext>
            </a:extLst>
          </p:cNvPr>
          <p:cNvSpPr txBox="1"/>
          <p:nvPr/>
        </p:nvSpPr>
        <p:spPr>
          <a:xfrm>
            <a:off x="6500043" y="3344414"/>
            <a:ext cx="683201" cy="2846933"/>
          </a:xfrm>
          <a:prstGeom prst="rect">
            <a:avLst/>
          </a:prstGeom>
          <a:noFill/>
        </p:spPr>
        <p:txBody>
          <a:bodyPr wrap="square" rtlCol="0">
            <a:spAutoFit/>
          </a:bodyPr>
          <a:lstStyle/>
          <a:p>
            <a:pPr>
              <a:spcBef>
                <a:spcPts val="500"/>
              </a:spcBef>
            </a:pPr>
            <a:r>
              <a:rPr lang="en-US" altLang="zh-CN" dirty="0">
                <a:solidFill>
                  <a:srgbClr val="000000"/>
                </a:solidFill>
                <a:latin typeface="+mn-ea"/>
              </a:rPr>
              <a:t>a[0]</a:t>
            </a:r>
          </a:p>
          <a:p>
            <a:pPr>
              <a:spcBef>
                <a:spcPts val="500"/>
              </a:spcBef>
            </a:pPr>
            <a:r>
              <a:rPr lang="en-US" altLang="zh-CN" dirty="0">
                <a:solidFill>
                  <a:srgbClr val="000000"/>
                </a:solidFill>
                <a:latin typeface="+mn-ea"/>
              </a:rPr>
              <a:t>a[1]</a:t>
            </a:r>
          </a:p>
          <a:p>
            <a:pPr>
              <a:spcBef>
                <a:spcPts val="500"/>
              </a:spcBef>
            </a:pPr>
            <a:r>
              <a:rPr lang="en-US" altLang="zh-CN" dirty="0">
                <a:solidFill>
                  <a:srgbClr val="000000"/>
                </a:solidFill>
                <a:latin typeface="+mn-ea"/>
              </a:rPr>
              <a:t>a[2]</a:t>
            </a:r>
          </a:p>
          <a:p>
            <a:pPr>
              <a:spcBef>
                <a:spcPts val="500"/>
              </a:spcBef>
            </a:pPr>
            <a:r>
              <a:rPr lang="en-US" altLang="zh-CN" dirty="0">
                <a:solidFill>
                  <a:srgbClr val="000000"/>
                </a:solidFill>
                <a:latin typeface="+mn-ea"/>
              </a:rPr>
              <a:t>a[3]</a:t>
            </a:r>
          </a:p>
          <a:p>
            <a:pPr>
              <a:spcBef>
                <a:spcPts val="500"/>
              </a:spcBef>
            </a:pPr>
            <a:r>
              <a:rPr lang="en-US" altLang="zh-CN" dirty="0">
                <a:solidFill>
                  <a:srgbClr val="000000"/>
                </a:solidFill>
                <a:latin typeface="+mn-ea"/>
              </a:rPr>
              <a:t>a[4]</a:t>
            </a:r>
          </a:p>
          <a:p>
            <a:pPr>
              <a:spcBef>
                <a:spcPts val="500"/>
              </a:spcBef>
            </a:pPr>
            <a:r>
              <a:rPr lang="en-US" altLang="zh-CN" dirty="0">
                <a:solidFill>
                  <a:srgbClr val="000000"/>
                </a:solidFill>
                <a:latin typeface="+mn-ea"/>
              </a:rPr>
              <a:t>a[5]</a:t>
            </a:r>
          </a:p>
          <a:p>
            <a:pPr>
              <a:spcBef>
                <a:spcPts val="500"/>
              </a:spcBef>
            </a:pPr>
            <a:r>
              <a:rPr lang="en-US" altLang="zh-CN" dirty="0">
                <a:solidFill>
                  <a:srgbClr val="000000"/>
                </a:solidFill>
                <a:latin typeface="+mn-ea"/>
              </a:rPr>
              <a:t>a[6]</a:t>
            </a:r>
          </a:p>
          <a:p>
            <a:pPr>
              <a:spcBef>
                <a:spcPts val="500"/>
              </a:spcBef>
            </a:pPr>
            <a:r>
              <a:rPr lang="en-US" altLang="zh-CN" dirty="0">
                <a:solidFill>
                  <a:srgbClr val="000000"/>
                </a:solidFill>
                <a:latin typeface="+mn-ea"/>
              </a:rPr>
              <a:t>a[7]</a:t>
            </a:r>
            <a:endParaRPr lang="zh-CN" altLang="en-US" dirty="0">
              <a:solidFill>
                <a:srgbClr val="000000"/>
              </a:solidFill>
              <a:latin typeface="+mn-ea"/>
            </a:endParaRPr>
          </a:p>
        </p:txBody>
      </p:sp>
      <p:sp>
        <p:nvSpPr>
          <p:cNvPr id="10" name="文本框 9">
            <a:extLst>
              <a:ext uri="{FF2B5EF4-FFF2-40B4-BE49-F238E27FC236}">
                <a16:creationId xmlns:a16="http://schemas.microsoft.com/office/drawing/2014/main" id="{E0A59B83-10E9-4630-99E6-C2ED2E41A7EC}"/>
              </a:ext>
            </a:extLst>
          </p:cNvPr>
          <p:cNvSpPr txBox="1"/>
          <p:nvPr/>
        </p:nvSpPr>
        <p:spPr>
          <a:xfrm>
            <a:off x="6161809" y="1135063"/>
            <a:ext cx="2774373" cy="369332"/>
          </a:xfrm>
          <a:prstGeom prst="rect">
            <a:avLst/>
          </a:prstGeom>
          <a:noFill/>
        </p:spPr>
        <p:txBody>
          <a:bodyPr wrap="square" rtlCol="0">
            <a:spAutoFit/>
          </a:bodyPr>
          <a:lstStyle/>
          <a:p>
            <a:r>
              <a:rPr lang="en-US" altLang="zh-CN" dirty="0">
                <a:solidFill>
                  <a:srgbClr val="000000"/>
                </a:solidFill>
                <a:latin typeface="+mn-ea"/>
              </a:rPr>
              <a:t> </a:t>
            </a:r>
            <a:r>
              <a:rPr lang="zh-CN" altLang="en-US" b="1" dirty="0">
                <a:solidFill>
                  <a:srgbClr val="000000"/>
                </a:solidFill>
                <a:latin typeface="+mn-ea"/>
                <a:ea typeface="+mn-ea"/>
              </a:rPr>
              <a:t>变量 内存单元 地址   </a:t>
            </a:r>
            <a:endParaRPr lang="en-US" altLang="zh-CN" b="1" dirty="0">
              <a:solidFill>
                <a:srgbClr val="000000"/>
              </a:solidFill>
              <a:latin typeface="+mn-ea"/>
              <a:ea typeface="+mn-ea"/>
            </a:endParaRPr>
          </a:p>
        </p:txBody>
      </p:sp>
      <p:sp>
        <p:nvSpPr>
          <p:cNvPr id="11" name="文本框 10">
            <a:extLst>
              <a:ext uri="{FF2B5EF4-FFF2-40B4-BE49-F238E27FC236}">
                <a16:creationId xmlns:a16="http://schemas.microsoft.com/office/drawing/2014/main" id="{E0A59B83-10E9-4630-99E6-C2ED2E41A7EC}"/>
              </a:ext>
            </a:extLst>
          </p:cNvPr>
          <p:cNvSpPr txBox="1"/>
          <p:nvPr/>
        </p:nvSpPr>
        <p:spPr>
          <a:xfrm>
            <a:off x="6317674" y="1957040"/>
            <a:ext cx="568000" cy="369332"/>
          </a:xfrm>
          <a:prstGeom prst="rect">
            <a:avLst/>
          </a:prstGeom>
          <a:noFill/>
        </p:spPr>
        <p:txBody>
          <a:bodyPr wrap="square" rtlCol="0">
            <a:spAutoFit/>
          </a:bodyPr>
          <a:lstStyle/>
          <a:p>
            <a:r>
              <a:rPr lang="en-US" altLang="zh-CN" dirty="0">
                <a:solidFill>
                  <a:srgbClr val="000000"/>
                </a:solidFill>
                <a:latin typeface="+mn-ea"/>
              </a:rPr>
              <a:t> pp</a:t>
            </a:r>
          </a:p>
        </p:txBody>
      </p:sp>
      <p:sp>
        <p:nvSpPr>
          <p:cNvPr id="12" name="文本框 11">
            <a:extLst>
              <a:ext uri="{FF2B5EF4-FFF2-40B4-BE49-F238E27FC236}">
                <a16:creationId xmlns:a16="http://schemas.microsoft.com/office/drawing/2014/main" id="{E0A59B83-10E9-4630-99E6-C2ED2E41A7EC}"/>
              </a:ext>
            </a:extLst>
          </p:cNvPr>
          <p:cNvSpPr txBox="1"/>
          <p:nvPr/>
        </p:nvSpPr>
        <p:spPr>
          <a:xfrm>
            <a:off x="6351072" y="2650727"/>
            <a:ext cx="534602" cy="369332"/>
          </a:xfrm>
          <a:prstGeom prst="rect">
            <a:avLst/>
          </a:prstGeom>
          <a:noFill/>
        </p:spPr>
        <p:txBody>
          <a:bodyPr wrap="square" rtlCol="0">
            <a:spAutoFit/>
          </a:bodyPr>
          <a:lstStyle/>
          <a:p>
            <a:r>
              <a:rPr lang="en-US" altLang="zh-CN" dirty="0">
                <a:solidFill>
                  <a:srgbClr val="000000"/>
                </a:solidFill>
                <a:latin typeface="+mn-ea"/>
              </a:rPr>
              <a:t> p</a:t>
            </a:r>
          </a:p>
        </p:txBody>
      </p:sp>
      <p:sp>
        <p:nvSpPr>
          <p:cNvPr id="13" name="文本框 12">
            <a:extLst>
              <a:ext uri="{FF2B5EF4-FFF2-40B4-BE49-F238E27FC236}">
                <a16:creationId xmlns:a16="http://schemas.microsoft.com/office/drawing/2014/main" id="{E0A59B83-10E9-4630-99E6-C2ED2E41A7EC}"/>
              </a:ext>
            </a:extLst>
          </p:cNvPr>
          <p:cNvSpPr txBox="1"/>
          <p:nvPr/>
        </p:nvSpPr>
        <p:spPr>
          <a:xfrm>
            <a:off x="5881281" y="3355850"/>
            <a:ext cx="534602" cy="369332"/>
          </a:xfrm>
          <a:prstGeom prst="rect">
            <a:avLst/>
          </a:prstGeom>
          <a:noFill/>
        </p:spPr>
        <p:txBody>
          <a:bodyPr wrap="square" rtlCol="0">
            <a:spAutoFit/>
          </a:bodyPr>
          <a:lstStyle/>
          <a:p>
            <a:r>
              <a:rPr lang="en-US" altLang="zh-CN" dirty="0">
                <a:solidFill>
                  <a:srgbClr val="000000"/>
                </a:solidFill>
                <a:latin typeface="+mn-ea"/>
              </a:rPr>
              <a:t> a</a:t>
            </a:r>
          </a:p>
        </p:txBody>
      </p:sp>
      <p:cxnSp>
        <p:nvCxnSpPr>
          <p:cNvPr id="15" name="直接箭头连接符 14"/>
          <p:cNvCxnSpPr/>
          <p:nvPr/>
        </p:nvCxnSpPr>
        <p:spPr bwMode="auto">
          <a:xfrm>
            <a:off x="6317674" y="3574473"/>
            <a:ext cx="256669" cy="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1" name="文本框 20">
            <a:extLst>
              <a:ext uri="{FF2B5EF4-FFF2-40B4-BE49-F238E27FC236}">
                <a16:creationId xmlns:a16="http://schemas.microsoft.com/office/drawing/2014/main" id="{E0A59B83-10E9-4630-99E6-C2ED2E41A7EC}"/>
              </a:ext>
            </a:extLst>
          </p:cNvPr>
          <p:cNvSpPr txBox="1"/>
          <p:nvPr/>
        </p:nvSpPr>
        <p:spPr>
          <a:xfrm>
            <a:off x="7970324" y="2654276"/>
            <a:ext cx="755265" cy="369332"/>
          </a:xfrm>
          <a:prstGeom prst="rect">
            <a:avLst/>
          </a:prstGeom>
          <a:noFill/>
        </p:spPr>
        <p:txBody>
          <a:bodyPr wrap="square" rtlCol="0">
            <a:spAutoFit/>
          </a:bodyPr>
          <a:lstStyle/>
          <a:p>
            <a:r>
              <a:rPr lang="en-US" altLang="zh-CN" dirty="0">
                <a:solidFill>
                  <a:srgbClr val="000000"/>
                </a:solidFill>
                <a:latin typeface="+mn-ea"/>
              </a:rPr>
              <a:t>2000</a:t>
            </a:r>
          </a:p>
        </p:txBody>
      </p:sp>
      <p:sp>
        <p:nvSpPr>
          <p:cNvPr id="22" name="文本框 21">
            <a:extLst>
              <a:ext uri="{FF2B5EF4-FFF2-40B4-BE49-F238E27FC236}">
                <a16:creationId xmlns:a16="http://schemas.microsoft.com/office/drawing/2014/main" id="{E0A59B83-10E9-4630-99E6-C2ED2E41A7EC}"/>
              </a:ext>
            </a:extLst>
          </p:cNvPr>
          <p:cNvSpPr txBox="1"/>
          <p:nvPr/>
        </p:nvSpPr>
        <p:spPr>
          <a:xfrm>
            <a:off x="7970324" y="3355850"/>
            <a:ext cx="647010" cy="369332"/>
          </a:xfrm>
          <a:prstGeom prst="rect">
            <a:avLst/>
          </a:prstGeom>
          <a:noFill/>
        </p:spPr>
        <p:txBody>
          <a:bodyPr wrap="square" rtlCol="0">
            <a:spAutoFit/>
          </a:bodyPr>
          <a:lstStyle/>
          <a:p>
            <a:r>
              <a:rPr lang="en-US" altLang="zh-CN" dirty="0">
                <a:solidFill>
                  <a:srgbClr val="000000"/>
                </a:solidFill>
                <a:latin typeface="+mn-ea"/>
              </a:rPr>
              <a:t>1000</a:t>
            </a:r>
          </a:p>
        </p:txBody>
      </p:sp>
      <p:sp>
        <p:nvSpPr>
          <p:cNvPr id="23" name="文本框 22">
            <a:extLst>
              <a:ext uri="{FF2B5EF4-FFF2-40B4-BE49-F238E27FC236}">
                <a16:creationId xmlns:a16="http://schemas.microsoft.com/office/drawing/2014/main" id="{E0A59B83-10E9-4630-99E6-C2ED2E41A7EC}"/>
              </a:ext>
            </a:extLst>
          </p:cNvPr>
          <p:cNvSpPr txBox="1"/>
          <p:nvPr/>
        </p:nvSpPr>
        <p:spPr>
          <a:xfrm>
            <a:off x="7970324" y="3681985"/>
            <a:ext cx="647010" cy="369332"/>
          </a:xfrm>
          <a:prstGeom prst="rect">
            <a:avLst/>
          </a:prstGeom>
          <a:noFill/>
        </p:spPr>
        <p:txBody>
          <a:bodyPr wrap="square" rtlCol="0">
            <a:spAutoFit/>
          </a:bodyPr>
          <a:lstStyle/>
          <a:p>
            <a:r>
              <a:rPr lang="en-US" altLang="zh-CN" dirty="0">
                <a:solidFill>
                  <a:srgbClr val="000000"/>
                </a:solidFill>
                <a:latin typeface="+mn-ea"/>
              </a:rPr>
              <a:t>1004</a:t>
            </a:r>
          </a:p>
        </p:txBody>
      </p:sp>
      <p:sp>
        <p:nvSpPr>
          <p:cNvPr id="24" name="文本框 23">
            <a:extLst>
              <a:ext uri="{FF2B5EF4-FFF2-40B4-BE49-F238E27FC236}">
                <a16:creationId xmlns:a16="http://schemas.microsoft.com/office/drawing/2014/main" id="{E0A59B83-10E9-4630-99E6-C2ED2E41A7EC}"/>
              </a:ext>
            </a:extLst>
          </p:cNvPr>
          <p:cNvSpPr txBox="1"/>
          <p:nvPr/>
        </p:nvSpPr>
        <p:spPr>
          <a:xfrm>
            <a:off x="7970324" y="4001332"/>
            <a:ext cx="647010" cy="369332"/>
          </a:xfrm>
          <a:prstGeom prst="rect">
            <a:avLst/>
          </a:prstGeom>
          <a:noFill/>
        </p:spPr>
        <p:txBody>
          <a:bodyPr wrap="square" rtlCol="0">
            <a:spAutoFit/>
          </a:bodyPr>
          <a:lstStyle/>
          <a:p>
            <a:r>
              <a:rPr lang="en-US" altLang="zh-CN" dirty="0">
                <a:solidFill>
                  <a:srgbClr val="000000"/>
                </a:solidFill>
                <a:latin typeface="+mn-ea"/>
              </a:rPr>
              <a:t>1008</a:t>
            </a:r>
          </a:p>
        </p:txBody>
      </p:sp>
      <p:sp>
        <p:nvSpPr>
          <p:cNvPr id="26" name="文本框 25">
            <a:extLst>
              <a:ext uri="{FF2B5EF4-FFF2-40B4-BE49-F238E27FC236}">
                <a16:creationId xmlns:a16="http://schemas.microsoft.com/office/drawing/2014/main" id="{E0A59B83-10E9-4630-99E6-C2ED2E41A7EC}"/>
              </a:ext>
            </a:extLst>
          </p:cNvPr>
          <p:cNvSpPr txBox="1"/>
          <p:nvPr/>
        </p:nvSpPr>
        <p:spPr>
          <a:xfrm>
            <a:off x="7970324" y="5635166"/>
            <a:ext cx="647010" cy="369332"/>
          </a:xfrm>
          <a:prstGeom prst="rect">
            <a:avLst/>
          </a:prstGeom>
          <a:noFill/>
        </p:spPr>
        <p:txBody>
          <a:bodyPr wrap="square" rtlCol="0">
            <a:spAutoFit/>
          </a:bodyPr>
          <a:lstStyle/>
          <a:p>
            <a:r>
              <a:rPr lang="en-US" altLang="zh-CN" dirty="0">
                <a:solidFill>
                  <a:srgbClr val="000000"/>
                </a:solidFill>
                <a:latin typeface="+mn-ea"/>
              </a:rPr>
              <a:t>1028</a:t>
            </a:r>
          </a:p>
        </p:txBody>
      </p:sp>
      <p:sp>
        <p:nvSpPr>
          <p:cNvPr id="27" name="文本框 26">
            <a:extLst>
              <a:ext uri="{FF2B5EF4-FFF2-40B4-BE49-F238E27FC236}">
                <a16:creationId xmlns:a16="http://schemas.microsoft.com/office/drawing/2014/main" id="{E0A59B83-10E9-4630-99E6-C2ED2E41A7EC}"/>
              </a:ext>
            </a:extLst>
          </p:cNvPr>
          <p:cNvSpPr txBox="1"/>
          <p:nvPr/>
        </p:nvSpPr>
        <p:spPr>
          <a:xfrm>
            <a:off x="7970324" y="5285462"/>
            <a:ext cx="647010" cy="369332"/>
          </a:xfrm>
          <a:prstGeom prst="rect">
            <a:avLst/>
          </a:prstGeom>
          <a:noFill/>
        </p:spPr>
        <p:txBody>
          <a:bodyPr wrap="square" rtlCol="0">
            <a:spAutoFit/>
          </a:bodyPr>
          <a:lstStyle/>
          <a:p>
            <a:r>
              <a:rPr lang="en-US" altLang="zh-CN" dirty="0">
                <a:solidFill>
                  <a:srgbClr val="000000"/>
                </a:solidFill>
                <a:latin typeface="+mn-ea"/>
              </a:rPr>
              <a:t>1024</a:t>
            </a:r>
          </a:p>
        </p:txBody>
      </p:sp>
      <p:sp>
        <p:nvSpPr>
          <p:cNvPr id="28" name="文本框 27">
            <a:extLst>
              <a:ext uri="{FF2B5EF4-FFF2-40B4-BE49-F238E27FC236}">
                <a16:creationId xmlns:a16="http://schemas.microsoft.com/office/drawing/2014/main" id="{E0A59B83-10E9-4630-99E6-C2ED2E41A7EC}"/>
              </a:ext>
            </a:extLst>
          </p:cNvPr>
          <p:cNvSpPr txBox="1"/>
          <p:nvPr/>
        </p:nvSpPr>
        <p:spPr>
          <a:xfrm>
            <a:off x="7970324" y="4320679"/>
            <a:ext cx="647010" cy="369332"/>
          </a:xfrm>
          <a:prstGeom prst="rect">
            <a:avLst/>
          </a:prstGeom>
          <a:noFill/>
        </p:spPr>
        <p:txBody>
          <a:bodyPr wrap="square" rtlCol="0">
            <a:spAutoFit/>
          </a:bodyPr>
          <a:lstStyle/>
          <a:p>
            <a:r>
              <a:rPr lang="en-US" altLang="zh-CN" dirty="0">
                <a:solidFill>
                  <a:srgbClr val="000000"/>
                </a:solidFill>
                <a:latin typeface="+mn-ea"/>
              </a:rPr>
              <a:t>1012</a:t>
            </a:r>
          </a:p>
        </p:txBody>
      </p:sp>
      <p:sp>
        <p:nvSpPr>
          <p:cNvPr id="29" name="文本框 28">
            <a:extLst>
              <a:ext uri="{FF2B5EF4-FFF2-40B4-BE49-F238E27FC236}">
                <a16:creationId xmlns:a16="http://schemas.microsoft.com/office/drawing/2014/main" id="{E0A59B83-10E9-4630-99E6-C2ED2E41A7EC}"/>
              </a:ext>
            </a:extLst>
          </p:cNvPr>
          <p:cNvSpPr txBox="1"/>
          <p:nvPr/>
        </p:nvSpPr>
        <p:spPr>
          <a:xfrm>
            <a:off x="7970324" y="4653263"/>
            <a:ext cx="647010" cy="369332"/>
          </a:xfrm>
          <a:prstGeom prst="rect">
            <a:avLst/>
          </a:prstGeom>
          <a:noFill/>
        </p:spPr>
        <p:txBody>
          <a:bodyPr wrap="square" rtlCol="0">
            <a:spAutoFit/>
          </a:bodyPr>
          <a:lstStyle/>
          <a:p>
            <a:r>
              <a:rPr lang="en-US" altLang="zh-CN" dirty="0">
                <a:solidFill>
                  <a:srgbClr val="000000"/>
                </a:solidFill>
                <a:latin typeface="+mn-ea"/>
              </a:rPr>
              <a:t>1016</a:t>
            </a:r>
          </a:p>
        </p:txBody>
      </p:sp>
      <p:sp>
        <p:nvSpPr>
          <p:cNvPr id="30" name="文本框 29">
            <a:extLst>
              <a:ext uri="{FF2B5EF4-FFF2-40B4-BE49-F238E27FC236}">
                <a16:creationId xmlns:a16="http://schemas.microsoft.com/office/drawing/2014/main" id="{E0A59B83-10E9-4630-99E6-C2ED2E41A7EC}"/>
              </a:ext>
            </a:extLst>
          </p:cNvPr>
          <p:cNvSpPr txBox="1"/>
          <p:nvPr/>
        </p:nvSpPr>
        <p:spPr>
          <a:xfrm>
            <a:off x="7970324" y="4974880"/>
            <a:ext cx="647010" cy="369332"/>
          </a:xfrm>
          <a:prstGeom prst="rect">
            <a:avLst/>
          </a:prstGeom>
          <a:noFill/>
        </p:spPr>
        <p:txBody>
          <a:bodyPr wrap="square" rtlCol="0">
            <a:spAutoFit/>
          </a:bodyPr>
          <a:lstStyle/>
          <a:p>
            <a:r>
              <a:rPr lang="en-US" altLang="zh-CN" dirty="0">
                <a:solidFill>
                  <a:srgbClr val="000000"/>
                </a:solidFill>
                <a:latin typeface="+mn-ea"/>
              </a:rPr>
              <a:t>1020</a:t>
            </a:r>
          </a:p>
        </p:txBody>
      </p:sp>
    </p:spTree>
    <p:extLst>
      <p:ext uri="{BB962C8B-B14F-4D97-AF65-F5344CB8AC3E}">
        <p14:creationId xmlns:p14="http://schemas.microsoft.com/office/powerpoint/2010/main" val="611525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编译器对一维数组名的解读</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en-US" altLang="zh-CN" sz="2000" dirty="0" err="1"/>
              <a:t>int</a:t>
            </a:r>
            <a:r>
              <a:rPr lang="en-US" altLang="zh-CN" sz="2000" dirty="0"/>
              <a:t>  **pp</a:t>
            </a:r>
            <a:r>
              <a:rPr lang="zh-CN" altLang="en-US" sz="2000" dirty="0"/>
              <a:t>是个整型数据的二级指针；</a:t>
            </a:r>
            <a:endParaRPr lang="en-US" altLang="zh-CN" sz="2000" dirty="0"/>
          </a:p>
          <a:p>
            <a:pPr marL="342900" indent="-342900">
              <a:buFont typeface="Wingdings" panose="05000000000000000000" pitchFamily="2" charset="2"/>
              <a:buChar char="l"/>
            </a:pPr>
            <a:r>
              <a:rPr lang="en-US" altLang="zh-CN" sz="2000" dirty="0" err="1"/>
              <a:t>int</a:t>
            </a:r>
            <a:r>
              <a:rPr lang="en-US" altLang="zh-CN" sz="2000" dirty="0"/>
              <a:t>  a[8]</a:t>
            </a:r>
            <a:r>
              <a:rPr lang="zh-CN" altLang="en-US" sz="2000" dirty="0"/>
              <a:t>，</a:t>
            </a:r>
            <a:r>
              <a:rPr lang="en-US" altLang="zh-CN" sz="2000" dirty="0"/>
              <a:t>a</a:t>
            </a:r>
            <a:r>
              <a:rPr lang="zh-CN" altLang="en-US" sz="2000" dirty="0"/>
              <a:t>相当于一个整型指针；</a:t>
            </a:r>
            <a:endParaRPr lang="en-US" altLang="zh-CN" sz="2000" dirty="0"/>
          </a:p>
          <a:p>
            <a:pPr marL="342900" indent="-342900">
              <a:buFont typeface="Wingdings" panose="05000000000000000000" pitchFamily="2" charset="2"/>
              <a:buChar char="l"/>
            </a:pPr>
            <a:r>
              <a:rPr lang="zh-CN" altLang="en-US" sz="2000" dirty="0">
                <a:solidFill>
                  <a:srgbClr val="C00000"/>
                </a:solidFill>
              </a:rPr>
              <a:t>直接将</a:t>
            </a:r>
            <a:r>
              <a:rPr lang="en-US" altLang="zh-CN" sz="2000" dirty="0">
                <a:solidFill>
                  <a:srgbClr val="C00000"/>
                </a:solidFill>
              </a:rPr>
              <a:t>a</a:t>
            </a:r>
            <a:r>
              <a:rPr lang="zh-CN" altLang="en-US" sz="2000" dirty="0">
                <a:solidFill>
                  <a:srgbClr val="C00000"/>
                </a:solidFill>
              </a:rPr>
              <a:t>的地址赋值给</a:t>
            </a:r>
            <a:r>
              <a:rPr lang="en-US" altLang="zh-CN" sz="2000" dirty="0">
                <a:solidFill>
                  <a:srgbClr val="C00000"/>
                </a:solidFill>
              </a:rPr>
              <a:t>pp</a:t>
            </a:r>
            <a:r>
              <a:rPr lang="zh-CN" altLang="en-US" sz="2000" dirty="0">
                <a:solidFill>
                  <a:srgbClr val="C00000"/>
                </a:solidFill>
              </a:rPr>
              <a:t>，即</a:t>
            </a:r>
            <a:r>
              <a:rPr lang="en-US" altLang="zh-CN" sz="2000" dirty="0">
                <a:solidFill>
                  <a:srgbClr val="030DCD"/>
                </a:solidFill>
              </a:rPr>
              <a:t>pp=&amp;a</a:t>
            </a:r>
            <a:r>
              <a:rPr lang="zh-CN" altLang="en-US" sz="2000" dirty="0">
                <a:solidFill>
                  <a:srgbClr val="C00000"/>
                </a:solidFill>
              </a:rPr>
              <a:t>即可；</a:t>
            </a:r>
            <a:endParaRPr lang="en-US" altLang="zh-CN" sz="2000" dirty="0">
              <a:solidFill>
                <a:srgbClr val="C00000"/>
              </a:solidFill>
            </a:endParaRPr>
          </a:p>
          <a:p>
            <a:pPr marL="342900" indent="-342900">
              <a:buFont typeface="Wingdings" panose="05000000000000000000" pitchFamily="2" charset="2"/>
              <a:buChar char="l"/>
            </a:pPr>
            <a:r>
              <a:rPr lang="zh-CN" altLang="en-US" sz="2000" dirty="0"/>
              <a:t>若</a:t>
            </a:r>
            <a:r>
              <a:rPr lang="en-US" altLang="zh-CN" sz="2000" dirty="0">
                <a:solidFill>
                  <a:srgbClr val="030DCD"/>
                </a:solidFill>
              </a:rPr>
              <a:t>pp=&amp;a</a:t>
            </a:r>
            <a:r>
              <a:rPr lang="en-US" altLang="zh-CN" sz="2000" dirty="0"/>
              <a:t>; </a:t>
            </a:r>
            <a:r>
              <a:rPr lang="zh-CN" altLang="en-US" sz="2000" dirty="0"/>
              <a:t>编译器会提示如下错误信息：</a:t>
            </a:r>
            <a:endParaRPr lang="en-US" altLang="zh-CN" sz="2000" dirty="0"/>
          </a:p>
          <a:p>
            <a:pPr marL="971550" lvl="1"/>
            <a:r>
              <a:rPr lang="en-US" altLang="zh-CN" sz="1800" b="1" dirty="0">
                <a:solidFill>
                  <a:srgbClr val="006600"/>
                </a:solidFill>
              </a:rPr>
              <a:t>[Error] cannot convert '</a:t>
            </a:r>
            <a:r>
              <a:rPr lang="en-US" altLang="zh-CN" sz="1800" b="1" dirty="0" err="1">
                <a:solidFill>
                  <a:srgbClr val="FF0000"/>
                </a:solidFill>
              </a:rPr>
              <a:t>int</a:t>
            </a:r>
            <a:r>
              <a:rPr lang="en-US" altLang="zh-CN" sz="1800" b="1" dirty="0">
                <a:solidFill>
                  <a:srgbClr val="FF0000"/>
                </a:solidFill>
              </a:rPr>
              <a:t> (*)[8]</a:t>
            </a:r>
            <a:r>
              <a:rPr lang="en-US" altLang="zh-CN" sz="1800" b="1" dirty="0">
                <a:solidFill>
                  <a:srgbClr val="006600"/>
                </a:solidFill>
              </a:rPr>
              <a:t>' to '</a:t>
            </a:r>
            <a:r>
              <a:rPr lang="en-US" altLang="zh-CN" sz="1800" b="1" dirty="0" err="1">
                <a:solidFill>
                  <a:srgbClr val="FF0000"/>
                </a:solidFill>
              </a:rPr>
              <a:t>int</a:t>
            </a:r>
            <a:r>
              <a:rPr lang="en-US" altLang="zh-CN" sz="1800" b="1" dirty="0">
                <a:solidFill>
                  <a:srgbClr val="FF0000"/>
                </a:solidFill>
              </a:rPr>
              <a:t>**</a:t>
            </a:r>
            <a:r>
              <a:rPr lang="en-US" altLang="zh-CN" sz="1800" b="1" dirty="0">
                <a:solidFill>
                  <a:srgbClr val="006600"/>
                </a:solidFill>
              </a:rPr>
              <a:t>' in assignment;</a:t>
            </a:r>
          </a:p>
          <a:p>
            <a:pPr marL="342900" indent="-342900">
              <a:buFont typeface="Wingdings" panose="05000000000000000000" pitchFamily="2" charset="2"/>
              <a:buChar char="l"/>
            </a:pPr>
            <a:r>
              <a:rPr lang="zh-CN" altLang="en-US" sz="2000" dirty="0"/>
              <a:t>编译器将</a:t>
            </a:r>
            <a:r>
              <a:rPr lang="en-US" altLang="zh-CN" sz="2000" dirty="0">
                <a:solidFill>
                  <a:srgbClr val="FF0000"/>
                </a:solidFill>
              </a:rPr>
              <a:t>&amp;a</a:t>
            </a:r>
            <a:r>
              <a:rPr lang="zh-CN" altLang="en-US" sz="2000" dirty="0"/>
              <a:t>解释为一个</a:t>
            </a:r>
            <a:r>
              <a:rPr lang="zh-CN" altLang="en-US" sz="2000" dirty="0">
                <a:solidFill>
                  <a:srgbClr val="030DCD"/>
                </a:solidFill>
              </a:rPr>
              <a:t>数组指针</a:t>
            </a:r>
            <a:r>
              <a:rPr lang="zh-CN" altLang="en-US" sz="2000" dirty="0"/>
              <a:t>，不是一个</a:t>
            </a:r>
            <a:r>
              <a:rPr lang="zh-CN" altLang="en-US" sz="2000" dirty="0">
                <a:solidFill>
                  <a:srgbClr val="030DCD"/>
                </a:solidFill>
              </a:rPr>
              <a:t>简单的整型数据的二级指针</a:t>
            </a:r>
            <a:r>
              <a:rPr lang="zh-CN" altLang="en-US" sz="2000" dirty="0"/>
              <a:t>；</a:t>
            </a:r>
            <a:r>
              <a:rPr lang="zh-CN" altLang="en-US" sz="1800" dirty="0"/>
              <a:t>数组指针：指向数组的指针；</a:t>
            </a:r>
            <a:endParaRPr lang="en-US" altLang="zh-CN" sz="1800" dirty="0"/>
          </a:p>
          <a:p>
            <a:pPr marL="971550" lvl="1"/>
            <a:r>
              <a:rPr lang="zh-CN" altLang="en-US" sz="1800" dirty="0"/>
              <a:t>数组指针</a:t>
            </a:r>
            <a:r>
              <a:rPr lang="en-US" altLang="zh-CN" sz="1800" b="1" dirty="0" err="1">
                <a:solidFill>
                  <a:srgbClr val="FF0000"/>
                </a:solidFill>
              </a:rPr>
              <a:t>int</a:t>
            </a:r>
            <a:r>
              <a:rPr lang="en-US" altLang="zh-CN" sz="1800" b="1" dirty="0">
                <a:solidFill>
                  <a:srgbClr val="FF0000"/>
                </a:solidFill>
              </a:rPr>
              <a:t> (*p)[8]</a:t>
            </a:r>
            <a:r>
              <a:rPr lang="zh-CN" altLang="en-US" sz="1800" b="1" dirty="0">
                <a:solidFill>
                  <a:srgbClr val="FF0000"/>
                </a:solidFill>
              </a:rPr>
              <a:t>，</a:t>
            </a:r>
            <a:r>
              <a:rPr lang="en-US" altLang="zh-CN" sz="1800" b="1" dirty="0">
                <a:solidFill>
                  <a:srgbClr val="030DCD"/>
                </a:solidFill>
              </a:rPr>
              <a:t>p</a:t>
            </a:r>
            <a:r>
              <a:rPr lang="zh-CN" altLang="en-US" sz="1800" b="1" dirty="0">
                <a:solidFill>
                  <a:srgbClr val="030DCD"/>
                </a:solidFill>
              </a:rPr>
              <a:t>指向一个有</a:t>
            </a:r>
            <a:r>
              <a:rPr lang="en-US" altLang="zh-CN" sz="1800" b="1" dirty="0">
                <a:solidFill>
                  <a:srgbClr val="030DCD"/>
                </a:solidFill>
              </a:rPr>
              <a:t>8</a:t>
            </a:r>
            <a:r>
              <a:rPr lang="zh-CN" altLang="en-US" sz="1800" b="1" dirty="0">
                <a:solidFill>
                  <a:srgbClr val="030DCD"/>
                </a:solidFill>
              </a:rPr>
              <a:t>个整型元素的数组；</a:t>
            </a:r>
            <a:endParaRPr lang="en-US" altLang="zh-CN" sz="1800" b="1" dirty="0">
              <a:solidFill>
                <a:srgbClr val="030DCD"/>
              </a:solidFill>
            </a:endParaRPr>
          </a:p>
          <a:p>
            <a:pPr marL="971550" lvl="1"/>
            <a:r>
              <a:rPr lang="zh-CN" altLang="en-US" sz="1800" b="1" dirty="0">
                <a:solidFill>
                  <a:srgbClr val="006600"/>
                </a:solidFill>
              </a:rPr>
              <a:t>根据运算符的优先级，</a:t>
            </a:r>
            <a:r>
              <a:rPr lang="en-US" altLang="zh-CN" sz="1800" b="1" dirty="0">
                <a:solidFill>
                  <a:srgbClr val="006600"/>
                </a:solidFill>
              </a:rPr>
              <a:t> </a:t>
            </a:r>
            <a:r>
              <a:rPr lang="en-US" altLang="zh-CN" sz="1800" b="1" dirty="0" err="1">
                <a:solidFill>
                  <a:srgbClr val="006600"/>
                </a:solidFill>
              </a:rPr>
              <a:t>int</a:t>
            </a:r>
            <a:r>
              <a:rPr lang="en-US" altLang="zh-CN" sz="1800" b="1" dirty="0">
                <a:solidFill>
                  <a:srgbClr val="006600"/>
                </a:solidFill>
              </a:rPr>
              <a:t> (*p)[8]</a:t>
            </a:r>
            <a:r>
              <a:rPr lang="zh-CN" altLang="en-US" sz="1800" b="1" dirty="0">
                <a:solidFill>
                  <a:srgbClr val="006600"/>
                </a:solidFill>
              </a:rPr>
              <a:t>的含义类似于</a:t>
            </a:r>
            <a:r>
              <a:rPr lang="en-US" altLang="zh-CN" sz="1800" b="1" dirty="0" err="1">
                <a:solidFill>
                  <a:srgbClr val="006600"/>
                </a:solidFill>
              </a:rPr>
              <a:t>int</a:t>
            </a:r>
            <a:r>
              <a:rPr lang="en-US" altLang="zh-CN" sz="1800" b="1" dirty="0">
                <a:solidFill>
                  <a:srgbClr val="006600"/>
                </a:solidFill>
              </a:rPr>
              <a:t> a[8]</a:t>
            </a:r>
            <a:r>
              <a:rPr lang="zh-CN" altLang="en-US" sz="1800" b="1" dirty="0">
                <a:solidFill>
                  <a:srgbClr val="006600"/>
                </a:solidFill>
              </a:rPr>
              <a:t>；</a:t>
            </a:r>
            <a:endParaRPr lang="en-US" altLang="zh-CN" sz="1800" b="1" dirty="0">
              <a:solidFill>
                <a:srgbClr val="006600"/>
              </a:solidFill>
            </a:endParaRPr>
          </a:p>
          <a:p>
            <a:pPr marL="971550" lvl="1"/>
            <a:r>
              <a:rPr lang="en-US" altLang="zh-CN" sz="1800" b="1" dirty="0" err="1">
                <a:solidFill>
                  <a:srgbClr val="006600"/>
                </a:solidFill>
              </a:rPr>
              <a:t>int</a:t>
            </a:r>
            <a:r>
              <a:rPr lang="en-US" altLang="zh-CN" sz="1800" b="1" dirty="0">
                <a:solidFill>
                  <a:srgbClr val="006600"/>
                </a:solidFill>
              </a:rPr>
              <a:t> (*p)[8]</a:t>
            </a:r>
            <a:r>
              <a:rPr lang="zh-CN" altLang="en-US" sz="1800" b="1" dirty="0">
                <a:solidFill>
                  <a:srgbClr val="006600"/>
                </a:solidFill>
              </a:rPr>
              <a:t>是个一维数组，有</a:t>
            </a:r>
            <a:r>
              <a:rPr lang="en-US" altLang="zh-CN" sz="1800" b="1" dirty="0">
                <a:solidFill>
                  <a:srgbClr val="006600"/>
                </a:solidFill>
              </a:rPr>
              <a:t>8</a:t>
            </a:r>
            <a:r>
              <a:rPr lang="zh-CN" altLang="en-US" sz="1800" b="1" dirty="0">
                <a:solidFill>
                  <a:srgbClr val="006600"/>
                </a:solidFill>
              </a:rPr>
              <a:t>个元素，元素的类型</a:t>
            </a:r>
            <a:r>
              <a:rPr lang="en-US" altLang="zh-CN" sz="1800" b="1" dirty="0" err="1">
                <a:solidFill>
                  <a:srgbClr val="006600"/>
                </a:solidFill>
              </a:rPr>
              <a:t>int</a:t>
            </a:r>
            <a:r>
              <a:rPr lang="zh-CN" altLang="en-US" sz="1800" b="1" dirty="0">
                <a:solidFill>
                  <a:srgbClr val="006600"/>
                </a:solidFill>
              </a:rPr>
              <a:t>，数组名是</a:t>
            </a:r>
            <a:r>
              <a:rPr lang="en-US" altLang="zh-CN" sz="1800" b="1" dirty="0">
                <a:solidFill>
                  <a:srgbClr val="006600"/>
                </a:solidFill>
              </a:rPr>
              <a:t>(*p)</a:t>
            </a:r>
            <a:r>
              <a:rPr lang="zh-CN" altLang="en-US" sz="1800" b="1" dirty="0">
                <a:solidFill>
                  <a:srgbClr val="006600"/>
                </a:solidFill>
              </a:rPr>
              <a:t>；</a:t>
            </a:r>
            <a:endParaRPr lang="en-US" altLang="zh-CN" sz="1800" b="1" dirty="0">
              <a:solidFill>
                <a:srgbClr val="006600"/>
              </a:solidFill>
            </a:endParaRPr>
          </a:p>
          <a:p>
            <a:pPr marL="971550" lvl="1"/>
            <a:r>
              <a:rPr lang="zh-CN" altLang="en-US" sz="1800" b="1" dirty="0">
                <a:solidFill>
                  <a:srgbClr val="006600"/>
                </a:solidFill>
              </a:rPr>
              <a:t>因此，若让</a:t>
            </a:r>
            <a:r>
              <a:rPr lang="en-US" altLang="zh-CN" sz="1800" b="1" dirty="0">
                <a:solidFill>
                  <a:srgbClr val="006600"/>
                </a:solidFill>
              </a:rPr>
              <a:t>p</a:t>
            </a:r>
            <a:r>
              <a:rPr lang="zh-CN" altLang="en-US" sz="1800" b="1" dirty="0">
                <a:solidFill>
                  <a:srgbClr val="006600"/>
                </a:solidFill>
              </a:rPr>
              <a:t>指向数组</a:t>
            </a:r>
            <a:r>
              <a:rPr lang="en-US" altLang="zh-CN" sz="1800" b="1" dirty="0">
                <a:solidFill>
                  <a:srgbClr val="006600"/>
                </a:solidFill>
              </a:rPr>
              <a:t>a</a:t>
            </a:r>
            <a:r>
              <a:rPr lang="zh-CN" altLang="en-US" sz="1800" b="1" dirty="0">
                <a:solidFill>
                  <a:srgbClr val="006600"/>
                </a:solidFill>
              </a:rPr>
              <a:t>，</a:t>
            </a:r>
            <a:r>
              <a:rPr lang="en-US" altLang="zh-CN" sz="1800" b="1" dirty="0">
                <a:solidFill>
                  <a:srgbClr val="006600"/>
                </a:solidFill>
              </a:rPr>
              <a:t>(*p)</a:t>
            </a:r>
            <a:r>
              <a:rPr lang="zh-CN" altLang="en-US" sz="1800" b="1" dirty="0">
                <a:solidFill>
                  <a:srgbClr val="006600"/>
                </a:solidFill>
              </a:rPr>
              <a:t>与</a:t>
            </a:r>
            <a:r>
              <a:rPr lang="en-US" altLang="zh-CN" sz="1800" b="1" dirty="0">
                <a:solidFill>
                  <a:srgbClr val="006600"/>
                </a:solidFill>
              </a:rPr>
              <a:t>a</a:t>
            </a:r>
            <a:r>
              <a:rPr lang="zh-CN" altLang="en-US" sz="1800" b="1" dirty="0">
                <a:solidFill>
                  <a:srgbClr val="006600"/>
                </a:solidFill>
              </a:rPr>
              <a:t>等价，即</a:t>
            </a:r>
            <a:r>
              <a:rPr lang="en-US" altLang="zh-CN" sz="1800" b="1" dirty="0">
                <a:solidFill>
                  <a:srgbClr val="006600"/>
                </a:solidFill>
              </a:rPr>
              <a:t>p=&amp;a</a:t>
            </a:r>
            <a:r>
              <a:rPr lang="zh-CN" altLang="en-US" sz="1800" b="1" dirty="0">
                <a:solidFill>
                  <a:srgbClr val="006600"/>
                </a:solidFill>
              </a:rPr>
              <a:t>；（</a:t>
            </a:r>
            <a:r>
              <a:rPr lang="en-US" altLang="zh-CN" sz="1800" b="1" dirty="0">
                <a:solidFill>
                  <a:srgbClr val="006600"/>
                </a:solidFill>
              </a:rPr>
              <a:t>*p=a</a:t>
            </a:r>
            <a:r>
              <a:rPr lang="zh-CN" altLang="en-US" sz="1800" b="1" dirty="0">
                <a:solidFill>
                  <a:srgbClr val="006600"/>
                </a:solidFill>
              </a:rPr>
              <a:t>不允许）</a:t>
            </a:r>
            <a:endParaRPr lang="en-US" altLang="zh-CN" sz="1800" b="1" dirty="0">
              <a:solidFill>
                <a:srgbClr val="006600"/>
              </a:solidFill>
            </a:endParaRPr>
          </a:p>
          <a:p>
            <a:pPr marL="971550" lvl="1"/>
            <a:r>
              <a:rPr lang="zh-CN" altLang="en-US" sz="1800" b="1" dirty="0">
                <a:solidFill>
                  <a:srgbClr val="006600"/>
                </a:solidFill>
              </a:rPr>
              <a:t>可以认为</a:t>
            </a:r>
            <a:r>
              <a:rPr lang="en-US" altLang="zh-CN" sz="1800" b="1" dirty="0">
                <a:solidFill>
                  <a:srgbClr val="006600"/>
                </a:solidFill>
              </a:rPr>
              <a:t>p</a:t>
            </a:r>
            <a:r>
              <a:rPr lang="zh-CN" altLang="en-US" sz="1800" b="1" dirty="0">
                <a:solidFill>
                  <a:srgbClr val="006600"/>
                </a:solidFill>
              </a:rPr>
              <a:t>是一个指针，</a:t>
            </a:r>
            <a:r>
              <a:rPr lang="en-US" altLang="zh-CN" sz="1800" b="1" dirty="0">
                <a:solidFill>
                  <a:srgbClr val="006600"/>
                </a:solidFill>
              </a:rPr>
              <a:t>p</a:t>
            </a:r>
            <a:r>
              <a:rPr lang="zh-CN" altLang="en-US" sz="1800" b="1" dirty="0">
                <a:solidFill>
                  <a:srgbClr val="006600"/>
                </a:solidFill>
              </a:rPr>
              <a:t>的基类型是有</a:t>
            </a:r>
            <a:r>
              <a:rPr lang="en-US" altLang="zh-CN" sz="1800" b="1" dirty="0">
                <a:solidFill>
                  <a:srgbClr val="006600"/>
                </a:solidFill>
              </a:rPr>
              <a:t>8</a:t>
            </a:r>
            <a:r>
              <a:rPr lang="zh-CN" altLang="en-US" sz="1800" b="1" dirty="0">
                <a:solidFill>
                  <a:srgbClr val="006600"/>
                </a:solidFill>
              </a:rPr>
              <a:t>个元素的一维整型数组 </a:t>
            </a:r>
            <a:r>
              <a:rPr lang="en-US" altLang="zh-CN" sz="1800" b="1" dirty="0">
                <a:solidFill>
                  <a:srgbClr val="006600"/>
                </a:solidFill>
              </a:rPr>
              <a:t>a</a:t>
            </a:r>
            <a:r>
              <a:rPr lang="zh-CN" altLang="en-US" sz="1800" b="1" dirty="0">
                <a:solidFill>
                  <a:srgbClr val="006600"/>
                </a:solidFill>
              </a:rPr>
              <a:t>；</a:t>
            </a:r>
            <a:endParaRPr lang="en-US" altLang="zh-CN" sz="1800" b="1" dirty="0">
              <a:solidFill>
                <a:srgbClr val="006600"/>
              </a:solidFill>
            </a:endParaRPr>
          </a:p>
          <a:p>
            <a:pPr marL="971550" lvl="1"/>
            <a:r>
              <a:rPr lang="zh-CN" altLang="en-US" sz="1800" b="1" dirty="0">
                <a:solidFill>
                  <a:srgbClr val="006600"/>
                </a:solidFill>
              </a:rPr>
              <a:t>使用</a:t>
            </a:r>
            <a:r>
              <a:rPr lang="en-US" altLang="zh-CN" sz="1800" b="1" dirty="0">
                <a:solidFill>
                  <a:srgbClr val="006600"/>
                </a:solidFill>
                <a:sym typeface="Wingdings" panose="05000000000000000000" pitchFamily="2" charset="2"/>
              </a:rPr>
              <a:t>: (*p)[</a:t>
            </a:r>
            <a:r>
              <a:rPr lang="en-US" altLang="zh-CN" sz="1800" b="1" dirty="0" err="1">
                <a:solidFill>
                  <a:srgbClr val="006600"/>
                </a:solidFill>
                <a:sym typeface="Wingdings" panose="05000000000000000000" pitchFamily="2" charset="2"/>
              </a:rPr>
              <a:t>i</a:t>
            </a:r>
            <a:r>
              <a:rPr lang="en-US" altLang="zh-CN" sz="1800" b="1" dirty="0">
                <a:solidFill>
                  <a:srgbClr val="006600"/>
                </a:solidFill>
                <a:sym typeface="Wingdings" panose="05000000000000000000" pitchFamily="2" charset="2"/>
              </a:rPr>
              <a:t>];  *(*</a:t>
            </a:r>
            <a:r>
              <a:rPr lang="en-US" altLang="zh-CN" sz="1800" b="1" dirty="0" err="1">
                <a:solidFill>
                  <a:srgbClr val="006600"/>
                </a:solidFill>
                <a:sym typeface="Wingdings" panose="05000000000000000000" pitchFamily="2" charset="2"/>
              </a:rPr>
              <a:t>p+i</a:t>
            </a:r>
            <a:r>
              <a:rPr lang="en-US" altLang="zh-CN" sz="1800" b="1" dirty="0">
                <a:solidFill>
                  <a:srgbClr val="006600"/>
                </a:solidFill>
                <a:sym typeface="Wingdings" panose="05000000000000000000" pitchFamily="2" charset="2"/>
              </a:rPr>
              <a:t>); </a:t>
            </a:r>
          </a:p>
          <a:p>
            <a:pPr marL="971550" lvl="1"/>
            <a:r>
              <a:rPr lang="zh-CN" altLang="en-US" sz="1800" b="1" dirty="0">
                <a:solidFill>
                  <a:srgbClr val="006600"/>
                </a:solidFill>
                <a:sym typeface="Wingdings" panose="05000000000000000000" pitchFamily="2" charset="2"/>
              </a:rPr>
              <a:t>思考：</a:t>
            </a:r>
            <a:r>
              <a:rPr lang="en-US" altLang="zh-CN" sz="1800" b="1" dirty="0">
                <a:solidFill>
                  <a:srgbClr val="006600"/>
                </a:solidFill>
                <a:sym typeface="Wingdings" panose="05000000000000000000" pitchFamily="2" charset="2"/>
              </a:rPr>
              <a:t>p+1</a:t>
            </a:r>
            <a:r>
              <a:rPr lang="zh-CN" altLang="en-US" sz="1800" b="1" dirty="0">
                <a:solidFill>
                  <a:srgbClr val="006600"/>
                </a:solidFill>
                <a:sym typeface="Wingdings" panose="05000000000000000000" pitchFamily="2" charset="2"/>
              </a:rPr>
              <a:t>的含义，加了几个字节？</a:t>
            </a:r>
            <a:endParaRPr lang="en-US" altLang="zh-CN" sz="1800" b="1" dirty="0">
              <a:solidFill>
                <a:srgbClr val="006600"/>
              </a:solidFill>
            </a:endParaRPr>
          </a:p>
          <a:p>
            <a:pPr marL="971550" lvl="1"/>
            <a:endParaRPr lang="en-US" altLang="zh-CN" sz="1800" dirty="0">
              <a:solidFill>
                <a:srgbClr val="006600"/>
              </a:solidFill>
            </a:endParaRPr>
          </a:p>
          <a:p>
            <a:endParaRPr lang="zh-CN" altLang="en-US" dirty="0"/>
          </a:p>
        </p:txBody>
      </p:sp>
    </p:spTree>
    <p:extLst>
      <p:ext uri="{BB962C8B-B14F-4D97-AF65-F5344CB8AC3E}">
        <p14:creationId xmlns:p14="http://schemas.microsoft.com/office/powerpoint/2010/main" val="3376477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编译器对一维数组名的解读</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en-US" altLang="zh-CN" sz="2000" dirty="0" err="1"/>
              <a:t>int</a:t>
            </a:r>
            <a:r>
              <a:rPr lang="en-US" altLang="zh-CN" sz="2000" dirty="0"/>
              <a:t> a[8];</a:t>
            </a:r>
          </a:p>
          <a:p>
            <a:pPr marL="342900" indent="-342900">
              <a:buFont typeface="Wingdings" panose="05000000000000000000" pitchFamily="2" charset="2"/>
              <a:buChar char="l"/>
            </a:pPr>
            <a:r>
              <a:rPr lang="zh-CN" altLang="en-US" sz="2000" dirty="0"/>
              <a:t>实质上，</a:t>
            </a:r>
            <a:r>
              <a:rPr lang="en-US" altLang="zh-CN" sz="2000" dirty="0">
                <a:solidFill>
                  <a:srgbClr val="C00000"/>
                </a:solidFill>
              </a:rPr>
              <a:t>a, &amp;a[0], &amp;a</a:t>
            </a:r>
            <a:r>
              <a:rPr lang="zh-CN" altLang="en-US" sz="2000" dirty="0"/>
              <a:t>三者的值是相同的，只是编译器对其解释或解读不同；</a:t>
            </a:r>
            <a:endParaRPr lang="en-US" altLang="zh-CN" sz="2000" dirty="0"/>
          </a:p>
          <a:p>
            <a:pPr marL="971550" lvl="1"/>
            <a:r>
              <a:rPr lang="en-US" altLang="zh-CN" sz="1800" dirty="0">
                <a:solidFill>
                  <a:srgbClr val="030DCD"/>
                </a:solidFill>
              </a:rPr>
              <a:t>a</a:t>
            </a:r>
            <a:r>
              <a:rPr lang="zh-CN" altLang="en-US" sz="1800" dirty="0">
                <a:solidFill>
                  <a:srgbClr val="030DCD"/>
                </a:solidFill>
              </a:rPr>
              <a:t>是一维数组的名字，</a:t>
            </a:r>
            <a:r>
              <a:rPr lang="zh-CN" altLang="en-US" sz="1800" dirty="0">
                <a:solidFill>
                  <a:srgbClr val="C00000"/>
                </a:solidFill>
              </a:rPr>
              <a:t>可以理解为</a:t>
            </a:r>
            <a:r>
              <a:rPr lang="zh-CN" altLang="en-US" sz="1800" dirty="0">
                <a:solidFill>
                  <a:srgbClr val="030DCD"/>
                </a:solidFill>
              </a:rPr>
              <a:t>整型指针，指向数组的首元素</a:t>
            </a:r>
            <a:r>
              <a:rPr lang="en-US" altLang="zh-CN" sz="1800" dirty="0">
                <a:solidFill>
                  <a:srgbClr val="030DCD"/>
                </a:solidFill>
              </a:rPr>
              <a:t>a[0];</a:t>
            </a:r>
          </a:p>
          <a:p>
            <a:pPr marL="971550" lvl="1"/>
            <a:r>
              <a:rPr lang="en-US" altLang="zh-CN" sz="1800" dirty="0" err="1">
                <a:solidFill>
                  <a:srgbClr val="030DCD"/>
                </a:solidFill>
              </a:rPr>
              <a:t>int</a:t>
            </a:r>
            <a:r>
              <a:rPr lang="en-US" altLang="zh-CN" sz="1800" dirty="0">
                <a:solidFill>
                  <a:srgbClr val="030DCD"/>
                </a:solidFill>
              </a:rPr>
              <a:t> b=*a;  </a:t>
            </a:r>
            <a:r>
              <a:rPr lang="zh-CN" altLang="en-US" sz="1800" dirty="0">
                <a:solidFill>
                  <a:srgbClr val="030DCD"/>
                </a:solidFill>
              </a:rPr>
              <a:t>相当于</a:t>
            </a:r>
            <a:r>
              <a:rPr lang="en-US" altLang="zh-CN" sz="1800" dirty="0">
                <a:solidFill>
                  <a:srgbClr val="030DCD"/>
                </a:solidFill>
              </a:rPr>
              <a:t>b=a[0];   </a:t>
            </a:r>
            <a:r>
              <a:rPr lang="en-US" altLang="zh-CN" sz="1800" dirty="0" err="1">
                <a:solidFill>
                  <a:srgbClr val="030DCD"/>
                </a:solidFill>
              </a:rPr>
              <a:t>int</a:t>
            </a:r>
            <a:r>
              <a:rPr lang="en-US" altLang="zh-CN" sz="1800" dirty="0">
                <a:solidFill>
                  <a:srgbClr val="030DCD"/>
                </a:solidFill>
              </a:rPr>
              <a:t> b=**&amp;a;  </a:t>
            </a:r>
            <a:r>
              <a:rPr lang="zh-CN" altLang="en-US" sz="1800" dirty="0">
                <a:solidFill>
                  <a:srgbClr val="030DCD"/>
                </a:solidFill>
              </a:rPr>
              <a:t>相当于</a:t>
            </a:r>
            <a:r>
              <a:rPr lang="en-US" altLang="zh-CN" sz="1800" dirty="0">
                <a:solidFill>
                  <a:srgbClr val="030DCD"/>
                </a:solidFill>
              </a:rPr>
              <a:t>b=a[0]; </a:t>
            </a:r>
          </a:p>
          <a:p>
            <a:pPr marL="971550" lvl="1"/>
            <a:r>
              <a:rPr lang="zh-CN" altLang="en-US" sz="1800" dirty="0">
                <a:solidFill>
                  <a:srgbClr val="030DCD"/>
                </a:solidFill>
              </a:rPr>
              <a:t>只不过</a:t>
            </a:r>
            <a:r>
              <a:rPr lang="en-US" altLang="zh-CN" sz="1800" dirty="0">
                <a:solidFill>
                  <a:srgbClr val="030DCD"/>
                </a:solidFill>
              </a:rPr>
              <a:t>a</a:t>
            </a:r>
            <a:r>
              <a:rPr lang="zh-CN" altLang="en-US" sz="1800" dirty="0">
                <a:solidFill>
                  <a:srgbClr val="030DCD"/>
                </a:solidFill>
              </a:rPr>
              <a:t>是一个常量指针，不允许修改；</a:t>
            </a:r>
            <a:endParaRPr lang="en-US" altLang="zh-CN" sz="1800" dirty="0">
              <a:solidFill>
                <a:srgbClr val="030DCD"/>
              </a:solidFill>
            </a:endParaRPr>
          </a:p>
          <a:p>
            <a:pPr marL="971550" lvl="1"/>
            <a:r>
              <a:rPr lang="zh-CN" altLang="en-US" sz="1800" dirty="0">
                <a:solidFill>
                  <a:srgbClr val="030DCD"/>
                </a:solidFill>
              </a:rPr>
              <a:t>由于</a:t>
            </a:r>
            <a:r>
              <a:rPr lang="en-US" altLang="zh-CN" sz="1800" dirty="0">
                <a:solidFill>
                  <a:srgbClr val="030DCD"/>
                </a:solidFill>
              </a:rPr>
              <a:t>a</a:t>
            </a:r>
            <a:r>
              <a:rPr lang="zh-CN" altLang="en-US" sz="1800" dirty="0">
                <a:solidFill>
                  <a:srgbClr val="030DCD"/>
                </a:solidFill>
              </a:rPr>
              <a:t>指向的</a:t>
            </a:r>
            <a:r>
              <a:rPr lang="en-US" altLang="zh-CN" sz="1800" dirty="0">
                <a:solidFill>
                  <a:srgbClr val="030DCD"/>
                </a:solidFill>
              </a:rPr>
              <a:t>a[0]</a:t>
            </a:r>
            <a:r>
              <a:rPr lang="zh-CN" altLang="en-US" sz="1800" dirty="0">
                <a:solidFill>
                  <a:srgbClr val="030DCD"/>
                </a:solidFill>
              </a:rPr>
              <a:t>是一个整型数据，因此</a:t>
            </a:r>
            <a:r>
              <a:rPr lang="en-US" altLang="zh-CN" sz="1800" dirty="0">
                <a:solidFill>
                  <a:srgbClr val="030DCD"/>
                </a:solidFill>
              </a:rPr>
              <a:t>a+1</a:t>
            </a:r>
            <a:r>
              <a:rPr lang="zh-CN" altLang="en-US" sz="1800" dirty="0">
                <a:solidFill>
                  <a:srgbClr val="030DCD"/>
                </a:solidFill>
              </a:rPr>
              <a:t>实质上加了</a:t>
            </a:r>
            <a:r>
              <a:rPr lang="en-US" altLang="zh-CN" sz="1800" dirty="0">
                <a:solidFill>
                  <a:srgbClr val="030DCD"/>
                </a:solidFill>
              </a:rPr>
              <a:t>4</a:t>
            </a:r>
            <a:r>
              <a:rPr lang="zh-CN" altLang="en-US" sz="1800" dirty="0">
                <a:solidFill>
                  <a:srgbClr val="030DCD"/>
                </a:solidFill>
              </a:rPr>
              <a:t>个字节；</a:t>
            </a:r>
            <a:endParaRPr lang="en-US" altLang="zh-CN" sz="1800" dirty="0">
              <a:solidFill>
                <a:srgbClr val="030DCD"/>
              </a:solidFill>
            </a:endParaRPr>
          </a:p>
          <a:p>
            <a:pPr marL="971550" lvl="1"/>
            <a:r>
              <a:rPr lang="en-US" altLang="zh-CN" sz="1800" dirty="0">
                <a:solidFill>
                  <a:srgbClr val="006600"/>
                </a:solidFill>
              </a:rPr>
              <a:t>a[0]</a:t>
            </a:r>
            <a:r>
              <a:rPr lang="zh-CN" altLang="en-US" sz="1800" dirty="0">
                <a:solidFill>
                  <a:srgbClr val="006600"/>
                </a:solidFill>
              </a:rPr>
              <a:t>是数组</a:t>
            </a:r>
            <a:r>
              <a:rPr lang="en-US" altLang="zh-CN" sz="1800" dirty="0">
                <a:solidFill>
                  <a:srgbClr val="006600"/>
                </a:solidFill>
              </a:rPr>
              <a:t>a</a:t>
            </a:r>
            <a:r>
              <a:rPr lang="zh-CN" altLang="en-US" sz="1800" dirty="0">
                <a:solidFill>
                  <a:srgbClr val="006600"/>
                </a:solidFill>
              </a:rPr>
              <a:t>的首元素，是一个整型数据，</a:t>
            </a:r>
            <a:r>
              <a:rPr lang="en-US" altLang="zh-CN" sz="1800" dirty="0">
                <a:solidFill>
                  <a:srgbClr val="006600"/>
                </a:solidFill>
              </a:rPr>
              <a:t>&amp;a[0]</a:t>
            </a:r>
            <a:r>
              <a:rPr lang="zh-CN" altLang="en-US" sz="1800" dirty="0">
                <a:solidFill>
                  <a:srgbClr val="006600"/>
                </a:solidFill>
              </a:rPr>
              <a:t>仅仅是一个整型数据的地址；</a:t>
            </a:r>
            <a:endParaRPr lang="en-US" altLang="zh-CN" sz="1800" dirty="0">
              <a:solidFill>
                <a:srgbClr val="006600"/>
              </a:solidFill>
            </a:endParaRPr>
          </a:p>
          <a:p>
            <a:pPr marL="971550" lvl="1"/>
            <a:r>
              <a:rPr lang="zh-CN" altLang="en-US" sz="1800" dirty="0">
                <a:solidFill>
                  <a:srgbClr val="006600"/>
                </a:solidFill>
              </a:rPr>
              <a:t>只是由于</a:t>
            </a:r>
            <a:r>
              <a:rPr lang="en-US" altLang="zh-CN" sz="1800" dirty="0">
                <a:solidFill>
                  <a:srgbClr val="006600"/>
                </a:solidFill>
              </a:rPr>
              <a:t>a[0]</a:t>
            </a:r>
            <a:r>
              <a:rPr lang="zh-CN" altLang="en-US" sz="1800" dirty="0">
                <a:solidFill>
                  <a:srgbClr val="006600"/>
                </a:solidFill>
              </a:rPr>
              <a:t>的位置特殊，其地址就是</a:t>
            </a:r>
            <a:r>
              <a:rPr lang="en-US" altLang="zh-CN" sz="1800" dirty="0">
                <a:solidFill>
                  <a:srgbClr val="006600"/>
                </a:solidFill>
              </a:rPr>
              <a:t>a</a:t>
            </a:r>
            <a:r>
              <a:rPr lang="zh-CN" altLang="en-US" sz="1800" dirty="0">
                <a:solidFill>
                  <a:srgbClr val="006600"/>
                </a:solidFill>
              </a:rPr>
              <a:t>；</a:t>
            </a:r>
            <a:r>
              <a:rPr lang="en-US" altLang="zh-CN" sz="1800" dirty="0">
                <a:solidFill>
                  <a:srgbClr val="006600"/>
                </a:solidFill>
              </a:rPr>
              <a:t>&amp;a[0]+1</a:t>
            </a:r>
            <a:r>
              <a:rPr lang="zh-CN" altLang="en-US" sz="1800" dirty="0">
                <a:solidFill>
                  <a:srgbClr val="006600"/>
                </a:solidFill>
              </a:rPr>
              <a:t>也是</a:t>
            </a:r>
            <a:r>
              <a:rPr lang="en-US" altLang="zh-CN" sz="1800" dirty="0">
                <a:solidFill>
                  <a:srgbClr val="006600"/>
                </a:solidFill>
              </a:rPr>
              <a:t>+4</a:t>
            </a:r>
            <a:r>
              <a:rPr lang="zh-CN" altLang="en-US" sz="1800" dirty="0">
                <a:solidFill>
                  <a:srgbClr val="006600"/>
                </a:solidFill>
              </a:rPr>
              <a:t>；</a:t>
            </a:r>
            <a:endParaRPr lang="en-US" altLang="zh-CN" sz="1800" dirty="0">
              <a:solidFill>
                <a:srgbClr val="006600"/>
              </a:solidFill>
            </a:endParaRPr>
          </a:p>
          <a:p>
            <a:pPr marL="971550" lvl="1"/>
            <a:r>
              <a:rPr lang="en-US" altLang="zh-CN" sz="1800" dirty="0"/>
              <a:t>&amp;a</a:t>
            </a:r>
            <a:r>
              <a:rPr lang="zh-CN" altLang="en-US" sz="1800" dirty="0"/>
              <a:t>被解读成一个</a:t>
            </a:r>
            <a:r>
              <a:rPr lang="zh-CN" altLang="en-US" sz="1800" dirty="0">
                <a:solidFill>
                  <a:srgbClr val="FF0000"/>
                </a:solidFill>
              </a:rPr>
              <a:t>数组指针</a:t>
            </a:r>
            <a:r>
              <a:rPr lang="zh-CN" altLang="en-US" sz="1800" dirty="0"/>
              <a:t>，即一个</a:t>
            </a:r>
            <a:r>
              <a:rPr lang="zh-CN" altLang="en-US" sz="1800" dirty="0">
                <a:solidFill>
                  <a:srgbClr val="030DCD"/>
                </a:solidFill>
              </a:rPr>
              <a:t>指向整个一维数组的指针</a:t>
            </a:r>
            <a:r>
              <a:rPr lang="zh-CN" altLang="en-US" sz="1800" dirty="0"/>
              <a:t>；</a:t>
            </a:r>
            <a:endParaRPr lang="en-US" altLang="zh-CN" sz="1800" dirty="0"/>
          </a:p>
          <a:p>
            <a:pPr marL="971550" lvl="1"/>
            <a:r>
              <a:rPr lang="en-US" altLang="zh-CN" sz="1800" dirty="0"/>
              <a:t>&amp;a+1</a:t>
            </a:r>
            <a:r>
              <a:rPr lang="zh-CN" altLang="en-US" sz="1800" dirty="0"/>
              <a:t>实质上</a:t>
            </a:r>
            <a:r>
              <a:rPr lang="en-US" altLang="zh-CN" sz="1800" dirty="0"/>
              <a:t>+4*8</a:t>
            </a:r>
            <a:r>
              <a:rPr lang="zh-CN" altLang="en-US" sz="1800" dirty="0"/>
              <a:t>个字节，即加了整个数组大小；</a:t>
            </a:r>
            <a:endParaRPr lang="en-US" altLang="zh-CN" sz="1800" dirty="0"/>
          </a:p>
          <a:p>
            <a:pPr marL="971550" lvl="1"/>
            <a:r>
              <a:rPr lang="en-US" altLang="zh-CN" sz="1800" b="1" dirty="0" err="1">
                <a:solidFill>
                  <a:srgbClr val="FF0000"/>
                </a:solidFill>
              </a:rPr>
              <a:t>int</a:t>
            </a:r>
            <a:r>
              <a:rPr lang="en-US" altLang="zh-CN" sz="1800" b="1" dirty="0">
                <a:solidFill>
                  <a:srgbClr val="FF0000"/>
                </a:solidFill>
              </a:rPr>
              <a:t> (*p)[8], p=&amp;a;  </a:t>
            </a:r>
            <a:r>
              <a:rPr lang="zh-CN" altLang="en-US" sz="1800" b="1" dirty="0">
                <a:solidFill>
                  <a:srgbClr val="FF0000"/>
                </a:solidFill>
              </a:rPr>
              <a:t>使用：</a:t>
            </a:r>
            <a:r>
              <a:rPr lang="en-US" altLang="zh-CN" sz="1800" b="1" dirty="0">
                <a:solidFill>
                  <a:srgbClr val="FF0000"/>
                </a:solidFill>
              </a:rPr>
              <a:t>(*p)[</a:t>
            </a:r>
            <a:r>
              <a:rPr lang="en-US" altLang="zh-CN" sz="1800" b="1" dirty="0" err="1">
                <a:solidFill>
                  <a:srgbClr val="FF0000"/>
                </a:solidFill>
              </a:rPr>
              <a:t>i</a:t>
            </a:r>
            <a:r>
              <a:rPr lang="en-US" altLang="zh-CN" sz="1800" b="1" dirty="0">
                <a:solidFill>
                  <a:srgbClr val="FF0000"/>
                </a:solidFill>
              </a:rPr>
              <a:t>]</a:t>
            </a:r>
            <a:endParaRPr lang="en-US" altLang="zh-CN" sz="1800"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a:p>
            <a:endParaRPr lang="zh-CN" altLang="en-US" dirty="0"/>
          </a:p>
        </p:txBody>
      </p:sp>
    </p:spTree>
    <p:extLst>
      <p:ext uri="{BB962C8B-B14F-4D97-AF65-F5344CB8AC3E}">
        <p14:creationId xmlns:p14="http://schemas.microsoft.com/office/powerpoint/2010/main" val="795811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编译器对二维数组名的解读</a:t>
            </a:r>
          </a:p>
        </p:txBody>
      </p:sp>
      <p:sp>
        <p:nvSpPr>
          <p:cNvPr id="3" name="内容占位符 2"/>
          <p:cNvSpPr>
            <a:spLocks noGrp="1"/>
          </p:cNvSpPr>
          <p:nvPr>
            <p:ph idx="1"/>
          </p:nvPr>
        </p:nvSpPr>
        <p:spPr>
          <a:xfrm>
            <a:off x="485774" y="1135063"/>
            <a:ext cx="8429625" cy="5345112"/>
          </a:xfrm>
        </p:spPr>
        <p:txBody>
          <a:bodyPr/>
          <a:lstStyle/>
          <a:p>
            <a:pPr marL="342000" indent="-342900">
              <a:buFont typeface="Wingdings" panose="05000000000000000000" pitchFamily="2" charset="2"/>
              <a:buChar char="l"/>
            </a:pPr>
            <a:r>
              <a:rPr lang="en-US" altLang="zh-CN" sz="2000" dirty="0" err="1">
                <a:solidFill>
                  <a:srgbClr val="006600"/>
                </a:solidFill>
              </a:rPr>
              <a:t>int</a:t>
            </a:r>
            <a:r>
              <a:rPr lang="en-US" altLang="zh-CN" sz="2000" dirty="0">
                <a:solidFill>
                  <a:srgbClr val="006600"/>
                </a:solidFill>
              </a:rPr>
              <a:t> a[3][4];</a:t>
            </a:r>
          </a:p>
          <a:p>
            <a:pPr marL="342000" indent="-342900">
              <a:buFont typeface="Wingdings" panose="05000000000000000000" pitchFamily="2" charset="2"/>
              <a:buChar char="l"/>
            </a:pPr>
            <a:endParaRPr lang="en-US" altLang="zh-CN" sz="2000" dirty="0">
              <a:solidFill>
                <a:srgbClr val="006600"/>
              </a:solidFill>
            </a:endParaRPr>
          </a:p>
          <a:p>
            <a:pPr marL="342000" indent="-342900">
              <a:buFont typeface="Wingdings" panose="05000000000000000000" pitchFamily="2" charset="2"/>
              <a:buChar char="l"/>
            </a:pPr>
            <a:r>
              <a:rPr lang="en-US" altLang="zh-CN" sz="2000" dirty="0">
                <a:solidFill>
                  <a:srgbClr val="C00000"/>
                </a:solidFill>
              </a:rPr>
              <a:t>a[0],&amp;a[0],&amp;a[0][0] ,a, &amp;a</a:t>
            </a:r>
            <a:r>
              <a:rPr lang="zh-CN" altLang="en-US" sz="2000" dirty="0">
                <a:solidFill>
                  <a:srgbClr val="006600"/>
                </a:solidFill>
              </a:rPr>
              <a:t>的</a:t>
            </a:r>
            <a:r>
              <a:rPr lang="zh-CN" altLang="en-US" sz="2000" dirty="0">
                <a:solidFill>
                  <a:srgbClr val="030DCD"/>
                </a:solidFill>
              </a:rPr>
              <a:t>值都是相同</a:t>
            </a:r>
            <a:r>
              <a:rPr lang="zh-CN" altLang="en-US" sz="2000" dirty="0">
                <a:solidFill>
                  <a:srgbClr val="006600"/>
                </a:solidFill>
              </a:rPr>
              <a:t>的；</a:t>
            </a:r>
            <a:endParaRPr lang="en-US" altLang="zh-CN" sz="2000" dirty="0">
              <a:solidFill>
                <a:srgbClr val="006600"/>
              </a:solidFill>
            </a:endParaRPr>
          </a:p>
          <a:p>
            <a:pPr marL="342000" indent="-342900">
              <a:buFont typeface="Wingdings" panose="05000000000000000000" pitchFamily="2" charset="2"/>
              <a:buChar char="l"/>
            </a:pPr>
            <a:r>
              <a:rPr lang="zh-CN" altLang="en-US" sz="2000" dirty="0"/>
              <a:t>只是编译器对它们的解读不同</a:t>
            </a:r>
            <a:endParaRPr lang="en-US" altLang="zh-CN" sz="2000" dirty="0"/>
          </a:p>
          <a:p>
            <a:pPr marL="971550" lvl="1"/>
            <a:r>
              <a:rPr lang="en-US" altLang="zh-CN" sz="1800" dirty="0">
                <a:solidFill>
                  <a:srgbClr val="006600"/>
                </a:solidFill>
              </a:rPr>
              <a:t>a[0]</a:t>
            </a:r>
            <a:r>
              <a:rPr lang="zh-CN" altLang="en-US" sz="1800" dirty="0">
                <a:solidFill>
                  <a:srgbClr val="006600"/>
                </a:solidFill>
              </a:rPr>
              <a:t>是数组</a:t>
            </a:r>
            <a:r>
              <a:rPr lang="en-US" altLang="zh-CN" sz="1800" dirty="0">
                <a:solidFill>
                  <a:srgbClr val="006600"/>
                </a:solidFill>
              </a:rPr>
              <a:t>a</a:t>
            </a:r>
            <a:r>
              <a:rPr lang="zh-CN" altLang="en-US" sz="1800" dirty="0">
                <a:solidFill>
                  <a:srgbClr val="006600"/>
                </a:solidFill>
              </a:rPr>
              <a:t>的首行元素组成的一维数组，</a:t>
            </a:r>
            <a:r>
              <a:rPr lang="en-US" altLang="zh-CN" sz="1800" dirty="0">
                <a:solidFill>
                  <a:srgbClr val="006600"/>
                </a:solidFill>
              </a:rPr>
              <a:t>a[0]</a:t>
            </a:r>
            <a:r>
              <a:rPr lang="zh-CN" altLang="en-US" sz="1800" dirty="0">
                <a:solidFill>
                  <a:srgbClr val="006600"/>
                </a:solidFill>
              </a:rPr>
              <a:t>是其数组名；</a:t>
            </a:r>
            <a:endParaRPr lang="en-US" altLang="zh-CN" sz="1800" dirty="0">
              <a:solidFill>
                <a:srgbClr val="006600"/>
              </a:solidFill>
            </a:endParaRPr>
          </a:p>
          <a:p>
            <a:pPr marL="971550" lvl="1"/>
            <a:r>
              <a:rPr lang="zh-CN" altLang="en-US" sz="1800" dirty="0">
                <a:solidFill>
                  <a:srgbClr val="006600"/>
                </a:solidFill>
              </a:rPr>
              <a:t>根据编译器对一维数组名的理解，</a:t>
            </a:r>
            <a:r>
              <a:rPr lang="en-US" altLang="zh-CN" sz="1800" dirty="0">
                <a:solidFill>
                  <a:srgbClr val="006600"/>
                </a:solidFill>
              </a:rPr>
              <a:t>a[0]</a:t>
            </a:r>
            <a:r>
              <a:rPr lang="zh-CN" altLang="en-US" sz="1800" dirty="0">
                <a:solidFill>
                  <a:srgbClr val="006600"/>
                </a:solidFill>
              </a:rPr>
              <a:t>是个一级指针，指向数组</a:t>
            </a:r>
            <a:r>
              <a:rPr lang="en-US" altLang="zh-CN" sz="1800" dirty="0">
                <a:solidFill>
                  <a:srgbClr val="006600"/>
                </a:solidFill>
              </a:rPr>
              <a:t>a[0]</a:t>
            </a:r>
            <a:r>
              <a:rPr lang="zh-CN" altLang="en-US" sz="1800" dirty="0">
                <a:solidFill>
                  <a:srgbClr val="006600"/>
                </a:solidFill>
              </a:rPr>
              <a:t>的首元素</a:t>
            </a:r>
            <a:r>
              <a:rPr lang="en-US" altLang="zh-CN" sz="1800" dirty="0">
                <a:solidFill>
                  <a:srgbClr val="006600"/>
                </a:solidFill>
              </a:rPr>
              <a:t>a[0][0]</a:t>
            </a:r>
            <a:r>
              <a:rPr lang="zh-CN" altLang="en-US" sz="1800" dirty="0">
                <a:solidFill>
                  <a:srgbClr val="006600"/>
                </a:solidFill>
              </a:rPr>
              <a:t>；</a:t>
            </a:r>
            <a:endParaRPr lang="en-US" altLang="zh-CN" sz="1800" dirty="0">
              <a:solidFill>
                <a:srgbClr val="006600"/>
              </a:solidFill>
            </a:endParaRPr>
          </a:p>
          <a:p>
            <a:pPr marL="971550" lvl="1"/>
            <a:r>
              <a:rPr lang="en-US" altLang="zh-CN" sz="1800" dirty="0">
                <a:solidFill>
                  <a:srgbClr val="006600"/>
                </a:solidFill>
              </a:rPr>
              <a:t>a[0]+1</a:t>
            </a:r>
            <a:r>
              <a:rPr lang="zh-CN" altLang="en-US" sz="1800" dirty="0">
                <a:solidFill>
                  <a:srgbClr val="006600"/>
                </a:solidFill>
              </a:rPr>
              <a:t>中地址</a:t>
            </a:r>
            <a:r>
              <a:rPr lang="en-US" altLang="zh-CN" sz="1800" dirty="0">
                <a:solidFill>
                  <a:srgbClr val="006600"/>
                </a:solidFill>
              </a:rPr>
              <a:t>+1</a:t>
            </a:r>
            <a:r>
              <a:rPr lang="zh-CN" altLang="en-US" sz="1800" dirty="0">
                <a:solidFill>
                  <a:srgbClr val="006600"/>
                </a:solidFill>
              </a:rPr>
              <a:t>的含义：相当于</a:t>
            </a:r>
            <a:r>
              <a:rPr lang="en-US" altLang="zh-CN" sz="1800" dirty="0">
                <a:solidFill>
                  <a:srgbClr val="006600"/>
                </a:solidFill>
              </a:rPr>
              <a:t>&amp;a[0][0]+1;</a:t>
            </a:r>
            <a:r>
              <a:rPr lang="zh-CN" altLang="en-US" sz="1800" dirty="0">
                <a:solidFill>
                  <a:srgbClr val="006600"/>
                </a:solidFill>
              </a:rPr>
              <a:t>（即加上数组元素类型所占用的字节数，这里是整型数据，因此</a:t>
            </a:r>
            <a:r>
              <a:rPr lang="en-US" altLang="zh-CN" sz="1800" dirty="0">
                <a:solidFill>
                  <a:srgbClr val="006600"/>
                </a:solidFill>
              </a:rPr>
              <a:t>+4</a:t>
            </a:r>
            <a:r>
              <a:rPr lang="zh-CN" altLang="en-US" sz="1800" dirty="0">
                <a:solidFill>
                  <a:srgbClr val="006600"/>
                </a:solidFill>
              </a:rPr>
              <a:t>）</a:t>
            </a:r>
            <a:endParaRPr lang="en-US" altLang="zh-CN" sz="1800" dirty="0">
              <a:solidFill>
                <a:srgbClr val="006600"/>
              </a:solidFill>
            </a:endParaRPr>
          </a:p>
          <a:p>
            <a:pPr marL="971550" lvl="1"/>
            <a:r>
              <a:rPr lang="zh-CN" altLang="en-US" sz="1800" dirty="0">
                <a:solidFill>
                  <a:srgbClr val="006600"/>
                </a:solidFill>
              </a:rPr>
              <a:t>只是由于</a:t>
            </a:r>
            <a:r>
              <a:rPr lang="en-US" altLang="zh-CN" sz="1800" dirty="0">
                <a:solidFill>
                  <a:srgbClr val="006600"/>
                </a:solidFill>
              </a:rPr>
              <a:t>a[0]</a:t>
            </a:r>
            <a:r>
              <a:rPr lang="zh-CN" altLang="en-US" sz="1800" dirty="0">
                <a:solidFill>
                  <a:srgbClr val="006600"/>
                </a:solidFill>
              </a:rPr>
              <a:t>的位置特殊，其地址就是</a:t>
            </a:r>
            <a:r>
              <a:rPr lang="en-US" altLang="zh-CN" sz="1800" dirty="0">
                <a:solidFill>
                  <a:srgbClr val="006600"/>
                </a:solidFill>
              </a:rPr>
              <a:t>a</a:t>
            </a:r>
            <a:r>
              <a:rPr lang="zh-CN" altLang="en-US" sz="1800" dirty="0">
                <a:solidFill>
                  <a:srgbClr val="006600"/>
                </a:solidFill>
              </a:rPr>
              <a:t>；</a:t>
            </a:r>
            <a:endParaRPr lang="en-US" altLang="zh-CN" sz="1800" dirty="0">
              <a:solidFill>
                <a:srgbClr val="006600"/>
              </a:solidFill>
            </a:endParaRPr>
          </a:p>
          <a:p>
            <a:pPr marL="971550" lvl="1"/>
            <a:endParaRPr lang="en-US" altLang="zh-CN" sz="1800" dirty="0">
              <a:solidFill>
                <a:srgbClr val="006600"/>
              </a:solidFill>
            </a:endParaRPr>
          </a:p>
          <a:p>
            <a:pPr marL="971550" lvl="1"/>
            <a:r>
              <a:rPr lang="en-US" altLang="zh-CN" sz="1800" dirty="0">
                <a:solidFill>
                  <a:srgbClr val="006600"/>
                </a:solidFill>
              </a:rPr>
              <a:t>&amp;a[0]</a:t>
            </a:r>
            <a:r>
              <a:rPr lang="zh-CN" altLang="en-US" sz="1800" dirty="0">
                <a:solidFill>
                  <a:srgbClr val="006600"/>
                </a:solidFill>
              </a:rPr>
              <a:t>被解释为一个数组指针，指向一个数组；</a:t>
            </a:r>
            <a:endParaRPr lang="en-US" altLang="zh-CN" sz="1800" dirty="0">
              <a:solidFill>
                <a:srgbClr val="006600"/>
              </a:solidFill>
            </a:endParaRPr>
          </a:p>
          <a:p>
            <a:pPr marL="971550" lvl="1"/>
            <a:r>
              <a:rPr lang="en-US" altLang="zh-CN" sz="1800" dirty="0">
                <a:solidFill>
                  <a:srgbClr val="006600"/>
                </a:solidFill>
              </a:rPr>
              <a:t>&amp;a[0]+1</a:t>
            </a:r>
            <a:r>
              <a:rPr lang="zh-CN" altLang="en-US" sz="1800" dirty="0">
                <a:solidFill>
                  <a:srgbClr val="006600"/>
                </a:solidFill>
              </a:rPr>
              <a:t>中地址</a:t>
            </a:r>
            <a:r>
              <a:rPr lang="en-US" altLang="zh-CN" sz="1800" dirty="0">
                <a:solidFill>
                  <a:srgbClr val="006600"/>
                </a:solidFill>
              </a:rPr>
              <a:t>+1</a:t>
            </a:r>
            <a:r>
              <a:rPr lang="zh-CN" altLang="en-US" sz="1800" dirty="0">
                <a:solidFill>
                  <a:srgbClr val="006600"/>
                </a:solidFill>
              </a:rPr>
              <a:t>含义：加上数组</a:t>
            </a:r>
            <a:r>
              <a:rPr lang="en-US" altLang="zh-CN" sz="1800" dirty="0">
                <a:solidFill>
                  <a:srgbClr val="006600"/>
                </a:solidFill>
              </a:rPr>
              <a:t>a[0]</a:t>
            </a:r>
            <a:r>
              <a:rPr lang="zh-CN" altLang="en-US" sz="1800" dirty="0">
                <a:solidFill>
                  <a:srgbClr val="006600"/>
                </a:solidFill>
              </a:rPr>
              <a:t>的元素数</a:t>
            </a:r>
            <a:r>
              <a:rPr lang="en-US" altLang="zh-CN" sz="1800" dirty="0">
                <a:solidFill>
                  <a:srgbClr val="006600"/>
                </a:solidFill>
              </a:rPr>
              <a:t>*</a:t>
            </a:r>
            <a:r>
              <a:rPr lang="zh-CN" altLang="en-US" sz="1800" dirty="0">
                <a:solidFill>
                  <a:srgbClr val="006600"/>
                </a:solidFill>
              </a:rPr>
              <a:t>每个元素所占用的字节数；</a:t>
            </a:r>
            <a:endParaRPr lang="en-US" altLang="zh-CN" sz="1800" dirty="0">
              <a:solidFill>
                <a:srgbClr val="006600"/>
              </a:solidFill>
            </a:endParaRPr>
          </a:p>
          <a:p>
            <a:pPr marL="971550" lvl="1"/>
            <a:endParaRPr lang="en-US" altLang="zh-CN" sz="1800" dirty="0">
              <a:solidFill>
                <a:srgbClr val="006600"/>
              </a:solidFill>
            </a:endParaRPr>
          </a:p>
          <a:p>
            <a:pPr marL="342000" indent="-342900">
              <a:buFont typeface="Wingdings" panose="05000000000000000000" pitchFamily="2" charset="2"/>
              <a:buChar char="l"/>
            </a:pPr>
            <a:endParaRPr lang="en-US" altLang="zh-CN" sz="2000" dirty="0"/>
          </a:p>
        </p:txBody>
      </p:sp>
      <p:pic>
        <p:nvPicPr>
          <p:cNvPr id="4" name="Picture 4" descr="fig6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6779" y="935181"/>
            <a:ext cx="4361584" cy="102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402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编译器对二维数组名的解读</a:t>
            </a:r>
          </a:p>
        </p:txBody>
      </p:sp>
      <p:sp>
        <p:nvSpPr>
          <p:cNvPr id="3" name="内容占位符 2"/>
          <p:cNvSpPr>
            <a:spLocks noGrp="1"/>
          </p:cNvSpPr>
          <p:nvPr>
            <p:ph idx="1"/>
          </p:nvPr>
        </p:nvSpPr>
        <p:spPr>
          <a:xfrm>
            <a:off x="485774" y="1135063"/>
            <a:ext cx="8089901" cy="5345112"/>
          </a:xfrm>
        </p:spPr>
        <p:txBody>
          <a:bodyPr/>
          <a:lstStyle/>
          <a:p>
            <a:pPr marL="342000" indent="-342900">
              <a:buFont typeface="Wingdings" panose="05000000000000000000" pitchFamily="2" charset="2"/>
              <a:buChar char="l"/>
            </a:pPr>
            <a:r>
              <a:rPr lang="en-US" altLang="zh-CN" sz="2000" dirty="0" err="1">
                <a:solidFill>
                  <a:srgbClr val="006600"/>
                </a:solidFill>
              </a:rPr>
              <a:t>int</a:t>
            </a:r>
            <a:r>
              <a:rPr lang="en-US" altLang="zh-CN" sz="2000" dirty="0">
                <a:solidFill>
                  <a:srgbClr val="006600"/>
                </a:solidFill>
              </a:rPr>
              <a:t> a[3][4];</a:t>
            </a:r>
          </a:p>
          <a:p>
            <a:pPr marL="342000" indent="-342900">
              <a:buFont typeface="Wingdings" panose="05000000000000000000" pitchFamily="2" charset="2"/>
              <a:buChar char="l"/>
            </a:pPr>
            <a:endParaRPr lang="en-US" altLang="zh-CN" sz="2000" dirty="0">
              <a:solidFill>
                <a:srgbClr val="006600"/>
              </a:solidFill>
            </a:endParaRPr>
          </a:p>
          <a:p>
            <a:pPr marL="342000" indent="-342900">
              <a:buFont typeface="Wingdings" panose="05000000000000000000" pitchFamily="2" charset="2"/>
              <a:buChar char="l"/>
            </a:pPr>
            <a:r>
              <a:rPr lang="en-US" altLang="zh-CN" sz="2000" dirty="0">
                <a:solidFill>
                  <a:srgbClr val="030DCD"/>
                </a:solidFill>
              </a:rPr>
              <a:t>a[0],&amp;a[0],&amp;a[0][0] ,a, &amp;a</a:t>
            </a:r>
            <a:r>
              <a:rPr lang="zh-CN" altLang="en-US" sz="2000" dirty="0">
                <a:solidFill>
                  <a:srgbClr val="006600"/>
                </a:solidFill>
              </a:rPr>
              <a:t>的值都是相同的；</a:t>
            </a:r>
            <a:endParaRPr lang="en-US" altLang="zh-CN" sz="2000" dirty="0">
              <a:solidFill>
                <a:srgbClr val="006600"/>
              </a:solidFill>
            </a:endParaRPr>
          </a:p>
          <a:p>
            <a:pPr marL="342000" indent="-342900">
              <a:buFont typeface="Wingdings" panose="05000000000000000000" pitchFamily="2" charset="2"/>
              <a:buChar char="l"/>
            </a:pPr>
            <a:r>
              <a:rPr lang="zh-CN" altLang="en-US" sz="2000" dirty="0"/>
              <a:t>只是编译器对它们的解读不同</a:t>
            </a:r>
            <a:endParaRPr lang="en-US" altLang="zh-CN" sz="2000" dirty="0"/>
          </a:p>
          <a:p>
            <a:pPr marL="971550" lvl="1"/>
            <a:r>
              <a:rPr lang="en-US" altLang="zh-CN" sz="1800" dirty="0">
                <a:solidFill>
                  <a:srgbClr val="006600"/>
                </a:solidFill>
              </a:rPr>
              <a:t>a[0][0]</a:t>
            </a:r>
            <a:r>
              <a:rPr lang="zh-CN" altLang="en-US" sz="1800" dirty="0">
                <a:solidFill>
                  <a:srgbClr val="006600"/>
                </a:solidFill>
              </a:rPr>
              <a:t>是二维数组</a:t>
            </a:r>
            <a:r>
              <a:rPr lang="en-US" altLang="zh-CN" sz="1800" dirty="0">
                <a:solidFill>
                  <a:srgbClr val="006600"/>
                </a:solidFill>
              </a:rPr>
              <a:t>a</a:t>
            </a:r>
            <a:r>
              <a:rPr lang="zh-CN" altLang="en-US" sz="1800" dirty="0">
                <a:solidFill>
                  <a:srgbClr val="006600"/>
                </a:solidFill>
              </a:rPr>
              <a:t>的首元素，也可以理解为一维数组</a:t>
            </a:r>
            <a:r>
              <a:rPr lang="en-US" altLang="zh-CN" sz="1800" dirty="0">
                <a:solidFill>
                  <a:srgbClr val="006600"/>
                </a:solidFill>
              </a:rPr>
              <a:t>a[0]</a:t>
            </a:r>
            <a:r>
              <a:rPr lang="zh-CN" altLang="en-US" sz="1800" dirty="0">
                <a:solidFill>
                  <a:srgbClr val="006600"/>
                </a:solidFill>
              </a:rPr>
              <a:t>的首元素；</a:t>
            </a:r>
            <a:endParaRPr lang="en-US" altLang="zh-CN" sz="1800" dirty="0">
              <a:solidFill>
                <a:srgbClr val="006600"/>
              </a:solidFill>
            </a:endParaRPr>
          </a:p>
          <a:p>
            <a:pPr marL="971550" lvl="1"/>
            <a:r>
              <a:rPr lang="zh-CN" altLang="en-US" sz="1800" dirty="0">
                <a:solidFill>
                  <a:srgbClr val="006600"/>
                </a:solidFill>
              </a:rPr>
              <a:t>是一个普通的整型数据；</a:t>
            </a:r>
            <a:r>
              <a:rPr lang="en-US" altLang="zh-CN" sz="1800" dirty="0">
                <a:solidFill>
                  <a:srgbClr val="006600"/>
                </a:solidFill>
              </a:rPr>
              <a:t>&amp;a[0][0]</a:t>
            </a:r>
            <a:r>
              <a:rPr lang="zh-CN" altLang="en-US" sz="1800" dirty="0">
                <a:solidFill>
                  <a:srgbClr val="006600"/>
                </a:solidFill>
              </a:rPr>
              <a:t>是二维数组</a:t>
            </a:r>
            <a:r>
              <a:rPr lang="en-US" altLang="zh-CN" sz="1800" dirty="0">
                <a:solidFill>
                  <a:srgbClr val="006600"/>
                </a:solidFill>
              </a:rPr>
              <a:t>a</a:t>
            </a:r>
            <a:r>
              <a:rPr lang="zh-CN" altLang="en-US" sz="1800" dirty="0">
                <a:solidFill>
                  <a:srgbClr val="006600"/>
                </a:solidFill>
              </a:rPr>
              <a:t>的起始地址；</a:t>
            </a:r>
            <a:endParaRPr lang="en-US" altLang="zh-CN" sz="1800" dirty="0">
              <a:solidFill>
                <a:srgbClr val="006600"/>
              </a:solidFill>
            </a:endParaRPr>
          </a:p>
          <a:p>
            <a:pPr marL="971550" lvl="1"/>
            <a:r>
              <a:rPr lang="en-US" altLang="zh-CN" sz="1800" dirty="0">
                <a:solidFill>
                  <a:srgbClr val="030DCD"/>
                </a:solidFill>
              </a:rPr>
              <a:t>a</a:t>
            </a:r>
            <a:r>
              <a:rPr lang="zh-CN" altLang="en-US" sz="1800" dirty="0">
                <a:solidFill>
                  <a:srgbClr val="030DCD"/>
                </a:solidFill>
              </a:rPr>
              <a:t>是二维数组的名字</a:t>
            </a:r>
            <a:r>
              <a:rPr lang="en-US" altLang="zh-CN" sz="1800" dirty="0">
                <a:solidFill>
                  <a:srgbClr val="030DCD"/>
                </a:solidFill>
              </a:rPr>
              <a:t>,</a:t>
            </a:r>
            <a:r>
              <a:rPr lang="zh-CN" altLang="en-US" sz="1800" dirty="0">
                <a:solidFill>
                  <a:srgbClr val="030DCD"/>
                </a:solidFill>
              </a:rPr>
              <a:t>可以理解为：</a:t>
            </a:r>
            <a:r>
              <a:rPr lang="en-US" altLang="zh-CN" sz="1800" dirty="0">
                <a:solidFill>
                  <a:srgbClr val="030DCD"/>
                </a:solidFill>
              </a:rPr>
              <a:t>a</a:t>
            </a:r>
            <a:r>
              <a:rPr lang="zh-CN" altLang="en-US" sz="1800" dirty="0">
                <a:solidFill>
                  <a:srgbClr val="030DCD"/>
                </a:solidFill>
              </a:rPr>
              <a:t>指向</a:t>
            </a:r>
            <a:r>
              <a:rPr lang="en-US" altLang="zh-CN" sz="1800" dirty="0">
                <a:solidFill>
                  <a:srgbClr val="030DCD"/>
                </a:solidFill>
              </a:rPr>
              <a:t>a[0]</a:t>
            </a:r>
            <a:r>
              <a:rPr lang="zh-CN" altLang="en-US" sz="1800" dirty="0">
                <a:solidFill>
                  <a:srgbClr val="030DCD"/>
                </a:solidFill>
              </a:rPr>
              <a:t>，</a:t>
            </a:r>
            <a:r>
              <a:rPr lang="en-US" altLang="zh-CN" sz="1800" dirty="0">
                <a:solidFill>
                  <a:srgbClr val="030DCD"/>
                </a:solidFill>
              </a:rPr>
              <a:t>a[0]</a:t>
            </a:r>
            <a:r>
              <a:rPr lang="zh-CN" altLang="en-US" sz="1800" dirty="0">
                <a:solidFill>
                  <a:srgbClr val="030DCD"/>
                </a:solidFill>
              </a:rPr>
              <a:t>指向</a:t>
            </a:r>
            <a:r>
              <a:rPr lang="en-US" altLang="zh-CN" sz="1800" dirty="0">
                <a:solidFill>
                  <a:srgbClr val="030DCD"/>
                </a:solidFill>
              </a:rPr>
              <a:t>a[0][0]</a:t>
            </a:r>
            <a:r>
              <a:rPr lang="zh-CN" altLang="en-US" sz="1800" dirty="0">
                <a:solidFill>
                  <a:srgbClr val="030DCD"/>
                </a:solidFill>
              </a:rPr>
              <a:t>，因此</a:t>
            </a:r>
            <a:r>
              <a:rPr lang="en-US" altLang="zh-CN" sz="1800" dirty="0">
                <a:solidFill>
                  <a:srgbClr val="030DCD"/>
                </a:solidFill>
              </a:rPr>
              <a:t>a</a:t>
            </a:r>
            <a:r>
              <a:rPr lang="zh-CN" altLang="en-US" sz="1800" dirty="0">
                <a:solidFill>
                  <a:srgbClr val="C00000"/>
                </a:solidFill>
              </a:rPr>
              <a:t>类似于</a:t>
            </a:r>
            <a:r>
              <a:rPr lang="zh-CN" altLang="en-US" sz="1800" dirty="0">
                <a:solidFill>
                  <a:srgbClr val="030DCD"/>
                </a:solidFill>
              </a:rPr>
              <a:t>一个二级整型指针，指向其首元素</a:t>
            </a:r>
            <a:r>
              <a:rPr lang="en-US" altLang="zh-CN" sz="1800" dirty="0">
                <a:solidFill>
                  <a:srgbClr val="030DCD"/>
                </a:solidFill>
              </a:rPr>
              <a:t>a[0][0]</a:t>
            </a:r>
            <a:r>
              <a:rPr lang="zh-CN" altLang="en-US" sz="1800" dirty="0">
                <a:solidFill>
                  <a:srgbClr val="030DCD"/>
                </a:solidFill>
              </a:rPr>
              <a:t>；</a:t>
            </a:r>
            <a:endParaRPr lang="en-US" altLang="zh-CN" sz="1800" dirty="0">
              <a:solidFill>
                <a:srgbClr val="030DCD"/>
              </a:solidFill>
            </a:endParaRPr>
          </a:p>
          <a:p>
            <a:pPr marL="971550" lvl="1"/>
            <a:r>
              <a:rPr lang="en-US" altLang="zh-CN" sz="1800" dirty="0" err="1">
                <a:solidFill>
                  <a:srgbClr val="030DCD"/>
                </a:solidFill>
              </a:rPr>
              <a:t>int</a:t>
            </a:r>
            <a:r>
              <a:rPr lang="en-US" altLang="zh-CN" sz="1800" dirty="0">
                <a:solidFill>
                  <a:srgbClr val="030DCD"/>
                </a:solidFill>
              </a:rPr>
              <a:t> b</a:t>
            </a:r>
            <a:r>
              <a:rPr lang="zh-CN" altLang="en-US" sz="1800" dirty="0">
                <a:solidFill>
                  <a:srgbClr val="030DCD"/>
                </a:solidFill>
              </a:rPr>
              <a:t>；</a:t>
            </a:r>
            <a:r>
              <a:rPr lang="en-US" altLang="zh-CN" sz="1800" dirty="0">
                <a:solidFill>
                  <a:srgbClr val="030DCD"/>
                </a:solidFill>
              </a:rPr>
              <a:t>b=**a;  </a:t>
            </a:r>
            <a:r>
              <a:rPr lang="zh-CN" altLang="en-US" sz="1800" dirty="0">
                <a:solidFill>
                  <a:srgbClr val="030DCD"/>
                </a:solidFill>
              </a:rPr>
              <a:t>相当于</a:t>
            </a:r>
            <a:r>
              <a:rPr lang="en-US" altLang="zh-CN" sz="1800" dirty="0">
                <a:solidFill>
                  <a:srgbClr val="030DCD"/>
                </a:solidFill>
              </a:rPr>
              <a:t>b=a[0][0]; </a:t>
            </a:r>
          </a:p>
          <a:p>
            <a:pPr marL="971550" lvl="1"/>
            <a:r>
              <a:rPr lang="en-US" altLang="zh-CN" sz="1800" dirty="0" err="1">
                <a:solidFill>
                  <a:srgbClr val="030DCD"/>
                </a:solidFill>
              </a:rPr>
              <a:t>int</a:t>
            </a:r>
            <a:r>
              <a:rPr lang="en-US" altLang="zh-CN" sz="1800" dirty="0">
                <a:solidFill>
                  <a:srgbClr val="030DCD"/>
                </a:solidFill>
              </a:rPr>
              <a:t> *</a:t>
            </a:r>
            <a:r>
              <a:rPr lang="en-US" altLang="zh-CN" sz="1800" dirty="0" err="1">
                <a:solidFill>
                  <a:srgbClr val="030DCD"/>
                </a:solidFill>
              </a:rPr>
              <a:t>bp</a:t>
            </a:r>
            <a:r>
              <a:rPr lang="en-US" altLang="zh-CN" sz="1800" dirty="0">
                <a:solidFill>
                  <a:srgbClr val="030DCD"/>
                </a:solidFill>
              </a:rPr>
              <a:t>; </a:t>
            </a:r>
            <a:r>
              <a:rPr lang="en-US" altLang="zh-CN" sz="1800" dirty="0" err="1">
                <a:solidFill>
                  <a:srgbClr val="030DCD"/>
                </a:solidFill>
              </a:rPr>
              <a:t>bp</a:t>
            </a:r>
            <a:r>
              <a:rPr lang="en-US" altLang="zh-CN" sz="1800" dirty="0">
                <a:solidFill>
                  <a:srgbClr val="030DCD"/>
                </a:solidFill>
              </a:rPr>
              <a:t>=*a; </a:t>
            </a:r>
            <a:r>
              <a:rPr lang="zh-CN" altLang="en-US" sz="1800" dirty="0">
                <a:solidFill>
                  <a:srgbClr val="030DCD"/>
                </a:solidFill>
              </a:rPr>
              <a:t>相当于</a:t>
            </a:r>
            <a:r>
              <a:rPr lang="en-US" altLang="zh-CN" sz="1800" dirty="0" err="1">
                <a:solidFill>
                  <a:srgbClr val="030DCD"/>
                </a:solidFill>
              </a:rPr>
              <a:t>bp</a:t>
            </a:r>
            <a:r>
              <a:rPr lang="en-US" altLang="zh-CN" sz="1800" dirty="0">
                <a:solidFill>
                  <a:srgbClr val="030DCD"/>
                </a:solidFill>
              </a:rPr>
              <a:t>=&amp;a[0][0], </a:t>
            </a:r>
            <a:r>
              <a:rPr lang="zh-CN" altLang="en-US" sz="1800" dirty="0">
                <a:solidFill>
                  <a:srgbClr val="030DCD"/>
                </a:solidFill>
              </a:rPr>
              <a:t>即</a:t>
            </a:r>
            <a:r>
              <a:rPr lang="en-US" altLang="zh-CN" sz="1800" dirty="0" err="1">
                <a:solidFill>
                  <a:srgbClr val="030DCD"/>
                </a:solidFill>
              </a:rPr>
              <a:t>bp</a:t>
            </a:r>
            <a:r>
              <a:rPr lang="zh-CN" altLang="en-US" sz="1800" dirty="0">
                <a:solidFill>
                  <a:srgbClr val="030DCD"/>
                </a:solidFill>
              </a:rPr>
              <a:t>指向</a:t>
            </a:r>
            <a:r>
              <a:rPr lang="en-US" altLang="zh-CN" sz="1800" dirty="0">
                <a:solidFill>
                  <a:srgbClr val="030DCD"/>
                </a:solidFill>
              </a:rPr>
              <a:t>a</a:t>
            </a:r>
            <a:r>
              <a:rPr lang="zh-CN" altLang="en-US" sz="1800" dirty="0">
                <a:solidFill>
                  <a:srgbClr val="030DCD"/>
                </a:solidFill>
              </a:rPr>
              <a:t>的首元素， </a:t>
            </a:r>
            <a:r>
              <a:rPr lang="en-US" altLang="zh-CN" sz="1800" dirty="0">
                <a:solidFill>
                  <a:srgbClr val="030DCD"/>
                </a:solidFill>
              </a:rPr>
              <a:t>*</a:t>
            </a:r>
            <a:r>
              <a:rPr lang="en-US" altLang="zh-CN" sz="1800" dirty="0" err="1">
                <a:solidFill>
                  <a:srgbClr val="030DCD"/>
                </a:solidFill>
              </a:rPr>
              <a:t>bp</a:t>
            </a:r>
            <a:r>
              <a:rPr lang="en-US" altLang="zh-CN" sz="1800" dirty="0">
                <a:solidFill>
                  <a:srgbClr val="030DCD"/>
                </a:solidFill>
              </a:rPr>
              <a:t>=a[0][0]; </a:t>
            </a:r>
          </a:p>
          <a:p>
            <a:pPr marL="971550" lvl="1"/>
            <a:r>
              <a:rPr lang="zh-CN" altLang="en-US" sz="1800" dirty="0">
                <a:solidFill>
                  <a:srgbClr val="030DCD"/>
                </a:solidFill>
              </a:rPr>
              <a:t>只不过</a:t>
            </a:r>
            <a:r>
              <a:rPr lang="en-US" altLang="zh-CN" sz="1800" dirty="0">
                <a:solidFill>
                  <a:srgbClr val="030DCD"/>
                </a:solidFill>
              </a:rPr>
              <a:t>a</a:t>
            </a:r>
            <a:r>
              <a:rPr lang="zh-CN" altLang="en-US" sz="1800" dirty="0">
                <a:solidFill>
                  <a:srgbClr val="030DCD"/>
                </a:solidFill>
              </a:rPr>
              <a:t>是一个二级常量指针，不允许修改；</a:t>
            </a:r>
            <a:endParaRPr lang="en-US" altLang="zh-CN" sz="1800" dirty="0">
              <a:solidFill>
                <a:srgbClr val="030DCD"/>
              </a:solidFill>
            </a:endParaRPr>
          </a:p>
          <a:p>
            <a:pPr marL="970650" lvl="1"/>
            <a:r>
              <a:rPr lang="zh-CN" altLang="en-US" sz="1800" dirty="0"/>
              <a:t>若</a:t>
            </a:r>
            <a:r>
              <a:rPr lang="en-US" altLang="zh-CN" sz="1800" dirty="0" err="1"/>
              <a:t>int</a:t>
            </a:r>
            <a:r>
              <a:rPr lang="en-US" altLang="zh-CN" sz="1800" dirty="0"/>
              <a:t> **p; p=a</a:t>
            </a:r>
            <a:r>
              <a:rPr lang="zh-CN" altLang="en-US" sz="1800" dirty="0"/>
              <a:t>，则编译时出现如下错误信息：</a:t>
            </a:r>
            <a:endParaRPr lang="en-US" altLang="zh-CN" sz="1800" dirty="0"/>
          </a:p>
          <a:p>
            <a:pPr marL="1199250" lvl="2"/>
            <a:r>
              <a:rPr lang="en-US" altLang="zh-CN" sz="1800" dirty="0">
                <a:solidFill>
                  <a:srgbClr val="006600"/>
                </a:solidFill>
              </a:rPr>
              <a:t>[Error] cannot convert '</a:t>
            </a:r>
            <a:r>
              <a:rPr lang="en-US" altLang="zh-CN" sz="1800" dirty="0" err="1">
                <a:solidFill>
                  <a:srgbClr val="006600"/>
                </a:solidFill>
              </a:rPr>
              <a:t>int</a:t>
            </a:r>
            <a:r>
              <a:rPr lang="en-US" altLang="zh-CN" sz="1800" dirty="0">
                <a:solidFill>
                  <a:srgbClr val="006600"/>
                </a:solidFill>
              </a:rPr>
              <a:t> [3][4]' to '</a:t>
            </a:r>
            <a:r>
              <a:rPr lang="en-US" altLang="zh-CN" sz="1800" dirty="0" err="1">
                <a:solidFill>
                  <a:srgbClr val="006600"/>
                </a:solidFill>
              </a:rPr>
              <a:t>int</a:t>
            </a:r>
            <a:r>
              <a:rPr lang="en-US" altLang="zh-CN" sz="1800" dirty="0">
                <a:solidFill>
                  <a:srgbClr val="006600"/>
                </a:solidFill>
              </a:rPr>
              <a:t>**' in assignment</a:t>
            </a:r>
          </a:p>
          <a:p>
            <a:pPr marL="1199250" lvl="2"/>
            <a:r>
              <a:rPr lang="zh-CN" altLang="en-US" sz="1800" dirty="0">
                <a:solidFill>
                  <a:srgbClr val="006600"/>
                </a:solidFill>
              </a:rPr>
              <a:t>说明</a:t>
            </a:r>
            <a:r>
              <a:rPr lang="en-US" altLang="zh-CN" sz="1800" dirty="0">
                <a:solidFill>
                  <a:srgbClr val="006600"/>
                </a:solidFill>
              </a:rPr>
              <a:t>p</a:t>
            </a:r>
            <a:r>
              <a:rPr lang="zh-CN" altLang="en-US" sz="1800" dirty="0">
                <a:solidFill>
                  <a:srgbClr val="006600"/>
                </a:solidFill>
              </a:rPr>
              <a:t>的基类型与</a:t>
            </a:r>
            <a:r>
              <a:rPr lang="en-US" altLang="zh-CN" sz="1800" dirty="0">
                <a:solidFill>
                  <a:srgbClr val="006600"/>
                </a:solidFill>
              </a:rPr>
              <a:t>a</a:t>
            </a:r>
            <a:r>
              <a:rPr lang="zh-CN" altLang="en-US" sz="1800" dirty="0">
                <a:solidFill>
                  <a:srgbClr val="006600"/>
                </a:solidFill>
              </a:rPr>
              <a:t>的基类型还是不同，尽管</a:t>
            </a:r>
            <a:r>
              <a:rPr lang="en-US" altLang="zh-CN" sz="1800" dirty="0">
                <a:solidFill>
                  <a:srgbClr val="006600"/>
                </a:solidFill>
              </a:rPr>
              <a:t>a</a:t>
            </a:r>
            <a:r>
              <a:rPr lang="zh-CN" altLang="en-US" sz="1800" dirty="0">
                <a:solidFill>
                  <a:srgbClr val="006600"/>
                </a:solidFill>
              </a:rPr>
              <a:t>可以理解为二级指针；</a:t>
            </a:r>
            <a:endParaRPr lang="en-US" altLang="zh-CN" sz="1800" dirty="0">
              <a:solidFill>
                <a:srgbClr val="006600"/>
              </a:solidFill>
            </a:endParaRPr>
          </a:p>
          <a:p>
            <a:pPr marL="971550" lvl="1"/>
            <a:endParaRPr lang="en-US" altLang="zh-CN" sz="1800" dirty="0">
              <a:solidFill>
                <a:srgbClr val="030DCD"/>
              </a:solidFill>
            </a:endParaRPr>
          </a:p>
          <a:p>
            <a:pPr marL="971550" lvl="1"/>
            <a:endParaRPr lang="en-US" altLang="zh-CN" sz="1800" dirty="0">
              <a:solidFill>
                <a:srgbClr val="006600"/>
              </a:solidFill>
            </a:endParaRPr>
          </a:p>
          <a:p>
            <a:pPr marL="971550" lvl="1"/>
            <a:endParaRPr lang="en-US" altLang="zh-CN" sz="1800" dirty="0">
              <a:solidFill>
                <a:srgbClr val="006600"/>
              </a:solidFill>
            </a:endParaRPr>
          </a:p>
          <a:p>
            <a:pPr marL="342000" indent="-342900">
              <a:buFont typeface="Wingdings" panose="05000000000000000000" pitchFamily="2" charset="2"/>
              <a:buChar char="l"/>
            </a:pPr>
            <a:endParaRPr lang="en-US" altLang="zh-CN" sz="2000" dirty="0"/>
          </a:p>
        </p:txBody>
      </p:sp>
      <p:pic>
        <p:nvPicPr>
          <p:cNvPr id="4" name="Picture 4" descr="fig6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091" y="935181"/>
            <a:ext cx="4361584" cy="102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465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编译器对二维数组名的解读</a:t>
            </a:r>
          </a:p>
        </p:txBody>
      </p:sp>
      <p:sp>
        <p:nvSpPr>
          <p:cNvPr id="3" name="内容占位符 2"/>
          <p:cNvSpPr>
            <a:spLocks noGrp="1"/>
          </p:cNvSpPr>
          <p:nvPr>
            <p:ph idx="1"/>
          </p:nvPr>
        </p:nvSpPr>
        <p:spPr>
          <a:xfrm>
            <a:off x="485774" y="1135063"/>
            <a:ext cx="8429625" cy="5345112"/>
          </a:xfrm>
        </p:spPr>
        <p:txBody>
          <a:bodyPr/>
          <a:lstStyle/>
          <a:p>
            <a:pPr marL="342000" indent="-342900">
              <a:buFont typeface="Wingdings" panose="05000000000000000000" pitchFamily="2" charset="2"/>
              <a:buChar char="l"/>
            </a:pPr>
            <a:r>
              <a:rPr lang="en-US" altLang="zh-CN" sz="2000" dirty="0" err="1">
                <a:solidFill>
                  <a:srgbClr val="006600"/>
                </a:solidFill>
              </a:rPr>
              <a:t>int</a:t>
            </a:r>
            <a:r>
              <a:rPr lang="en-US" altLang="zh-CN" sz="2000" dirty="0">
                <a:solidFill>
                  <a:srgbClr val="006600"/>
                </a:solidFill>
              </a:rPr>
              <a:t> a[3][4];</a:t>
            </a:r>
          </a:p>
          <a:p>
            <a:pPr marL="342000" indent="-342900">
              <a:buFont typeface="Wingdings" panose="05000000000000000000" pitchFamily="2" charset="2"/>
              <a:buChar char="l"/>
            </a:pPr>
            <a:endParaRPr lang="en-US" altLang="zh-CN" sz="2000" dirty="0">
              <a:solidFill>
                <a:srgbClr val="006600"/>
              </a:solidFill>
            </a:endParaRPr>
          </a:p>
          <a:p>
            <a:pPr marL="342000" indent="-342900">
              <a:buFont typeface="Wingdings" panose="05000000000000000000" pitchFamily="2" charset="2"/>
              <a:buChar char="l"/>
            </a:pPr>
            <a:r>
              <a:rPr lang="en-US" altLang="zh-CN" sz="2000" dirty="0" err="1">
                <a:solidFill>
                  <a:srgbClr val="030DCD"/>
                </a:solidFill>
              </a:rPr>
              <a:t>a,a</a:t>
            </a:r>
            <a:r>
              <a:rPr lang="en-US" altLang="zh-CN" sz="2000" dirty="0">
                <a:solidFill>
                  <a:srgbClr val="030DCD"/>
                </a:solidFill>
              </a:rPr>
              <a:t>[0],&amp;a[0],&amp;a[0][0] ,&amp;a</a:t>
            </a:r>
            <a:r>
              <a:rPr lang="zh-CN" altLang="en-US" sz="2000" dirty="0">
                <a:solidFill>
                  <a:srgbClr val="006600"/>
                </a:solidFill>
              </a:rPr>
              <a:t>的值都是相同的；</a:t>
            </a:r>
            <a:endParaRPr lang="en-US" altLang="zh-CN" sz="2000" dirty="0">
              <a:solidFill>
                <a:srgbClr val="006600"/>
              </a:solidFill>
            </a:endParaRPr>
          </a:p>
          <a:p>
            <a:pPr marL="342000" indent="-342900">
              <a:buFont typeface="Wingdings" panose="05000000000000000000" pitchFamily="2" charset="2"/>
              <a:buChar char="l"/>
            </a:pPr>
            <a:r>
              <a:rPr lang="zh-CN" altLang="en-US" sz="2000" dirty="0"/>
              <a:t>只是编译器对它们的解读不同</a:t>
            </a:r>
            <a:endParaRPr lang="en-US" altLang="zh-CN" sz="2000" dirty="0"/>
          </a:p>
          <a:p>
            <a:pPr marL="971550" lvl="1"/>
            <a:r>
              <a:rPr lang="en-US" altLang="zh-CN" sz="1800" dirty="0"/>
              <a:t>&amp;a</a:t>
            </a:r>
            <a:r>
              <a:rPr lang="zh-CN" altLang="en-US" sz="1800" dirty="0"/>
              <a:t>被解读成一个</a:t>
            </a:r>
            <a:r>
              <a:rPr lang="zh-CN" altLang="en-US" sz="1800" dirty="0">
                <a:solidFill>
                  <a:srgbClr val="FF0000"/>
                </a:solidFill>
              </a:rPr>
              <a:t>数组指针</a:t>
            </a:r>
            <a:r>
              <a:rPr lang="zh-CN" altLang="en-US" sz="1800" dirty="0"/>
              <a:t>，即一个</a:t>
            </a:r>
            <a:r>
              <a:rPr lang="zh-CN" altLang="en-US" sz="1800" dirty="0">
                <a:solidFill>
                  <a:srgbClr val="030DCD"/>
                </a:solidFill>
              </a:rPr>
              <a:t>指向整个二维数组的指针</a:t>
            </a:r>
            <a:r>
              <a:rPr lang="zh-CN" altLang="en-US" sz="1800" dirty="0"/>
              <a:t>；</a:t>
            </a:r>
            <a:endParaRPr lang="en-US" altLang="zh-CN" sz="1800" dirty="0"/>
          </a:p>
          <a:p>
            <a:pPr marL="971550" lvl="1"/>
            <a:r>
              <a:rPr lang="en-US" altLang="zh-CN" sz="1800" dirty="0"/>
              <a:t>&amp;a+1</a:t>
            </a:r>
            <a:r>
              <a:rPr lang="zh-CN" altLang="en-US" sz="1800" dirty="0"/>
              <a:t>中地址</a:t>
            </a:r>
            <a:r>
              <a:rPr lang="en-US" altLang="zh-CN" sz="1800" dirty="0"/>
              <a:t>+1</a:t>
            </a:r>
            <a:r>
              <a:rPr lang="zh-CN" altLang="en-US" sz="1800" dirty="0"/>
              <a:t>的含义：实质上</a:t>
            </a:r>
            <a:r>
              <a:rPr lang="en-US" altLang="zh-CN" sz="1800" dirty="0"/>
              <a:t>+3*8*4</a:t>
            </a:r>
            <a:r>
              <a:rPr lang="zh-CN" altLang="en-US" sz="1800" dirty="0"/>
              <a:t>个字节，即加了整个数组大小；</a:t>
            </a:r>
            <a:endParaRPr lang="en-US" altLang="zh-CN" sz="1800" dirty="0">
              <a:solidFill>
                <a:srgbClr val="030DCD"/>
              </a:solidFill>
            </a:endParaRPr>
          </a:p>
          <a:p>
            <a:pPr marL="971550" lvl="1"/>
            <a:r>
              <a:rPr lang="en-US" altLang="zh-CN" sz="1800" dirty="0" err="1">
                <a:solidFill>
                  <a:srgbClr val="030DCD"/>
                </a:solidFill>
              </a:rPr>
              <a:t>int</a:t>
            </a:r>
            <a:r>
              <a:rPr lang="en-US" altLang="zh-CN" sz="1800" dirty="0">
                <a:solidFill>
                  <a:srgbClr val="030DCD"/>
                </a:solidFill>
              </a:rPr>
              <a:t> (*p)[3][4]</a:t>
            </a:r>
            <a:r>
              <a:rPr lang="zh-CN" altLang="en-US" sz="1800" dirty="0">
                <a:solidFill>
                  <a:srgbClr val="030DCD"/>
                </a:solidFill>
              </a:rPr>
              <a:t>；定义数组指针</a:t>
            </a:r>
            <a:r>
              <a:rPr lang="en-US" altLang="zh-CN" sz="1800" dirty="0">
                <a:solidFill>
                  <a:srgbClr val="030DCD"/>
                </a:solidFill>
              </a:rPr>
              <a:t>p;</a:t>
            </a:r>
          </a:p>
          <a:p>
            <a:pPr marL="1200150" lvl="2"/>
            <a:r>
              <a:rPr lang="zh-CN" altLang="en-US" sz="1800" dirty="0">
                <a:solidFill>
                  <a:srgbClr val="030DCD"/>
                </a:solidFill>
              </a:rPr>
              <a:t>定义一个指针，指向一个</a:t>
            </a:r>
            <a:r>
              <a:rPr lang="en-US" altLang="zh-CN" sz="1800" dirty="0">
                <a:solidFill>
                  <a:srgbClr val="030DCD"/>
                </a:solidFill>
              </a:rPr>
              <a:t>3x4</a:t>
            </a:r>
            <a:r>
              <a:rPr lang="zh-CN" altLang="en-US" sz="1800" dirty="0">
                <a:solidFill>
                  <a:srgbClr val="030DCD"/>
                </a:solidFill>
              </a:rPr>
              <a:t>的二维数组，数组元素的类型时</a:t>
            </a:r>
            <a:r>
              <a:rPr lang="en-US" altLang="zh-CN" sz="1800" dirty="0" err="1">
                <a:solidFill>
                  <a:srgbClr val="030DCD"/>
                </a:solidFill>
              </a:rPr>
              <a:t>int</a:t>
            </a:r>
            <a:r>
              <a:rPr lang="en-US" altLang="zh-CN" sz="1800" dirty="0">
                <a:solidFill>
                  <a:srgbClr val="030DCD"/>
                </a:solidFill>
              </a:rPr>
              <a:t>;</a:t>
            </a:r>
          </a:p>
          <a:p>
            <a:pPr marL="1200150" lvl="2"/>
            <a:r>
              <a:rPr lang="zh-CN" altLang="en-US" sz="1800" dirty="0">
                <a:solidFill>
                  <a:srgbClr val="030DCD"/>
                </a:solidFill>
              </a:rPr>
              <a:t>相当于定义了一个</a:t>
            </a:r>
            <a:r>
              <a:rPr lang="en-US" altLang="zh-CN" sz="1800" dirty="0">
                <a:solidFill>
                  <a:srgbClr val="030DCD"/>
                </a:solidFill>
              </a:rPr>
              <a:t>3x4</a:t>
            </a:r>
            <a:r>
              <a:rPr lang="zh-CN" altLang="en-US" sz="1800" dirty="0">
                <a:solidFill>
                  <a:srgbClr val="030DCD"/>
                </a:solidFill>
              </a:rPr>
              <a:t>的二维数组，数组元素是</a:t>
            </a:r>
            <a:r>
              <a:rPr lang="en-US" altLang="zh-CN" sz="1800" dirty="0" err="1">
                <a:solidFill>
                  <a:srgbClr val="030DCD"/>
                </a:solidFill>
              </a:rPr>
              <a:t>int</a:t>
            </a:r>
            <a:r>
              <a:rPr lang="zh-CN" altLang="en-US" sz="1800" dirty="0">
                <a:solidFill>
                  <a:srgbClr val="030DCD"/>
                </a:solidFill>
              </a:rPr>
              <a:t>型，数组名是</a:t>
            </a:r>
            <a:r>
              <a:rPr lang="en-US" altLang="zh-CN" sz="1800" dirty="0">
                <a:solidFill>
                  <a:srgbClr val="030DCD"/>
                </a:solidFill>
              </a:rPr>
              <a:t>(*p)</a:t>
            </a:r>
            <a:r>
              <a:rPr lang="zh-CN" altLang="en-US" sz="1800" dirty="0">
                <a:solidFill>
                  <a:srgbClr val="030DCD"/>
                </a:solidFill>
              </a:rPr>
              <a:t>，因此，可以</a:t>
            </a:r>
            <a:r>
              <a:rPr lang="en-US" altLang="zh-CN" sz="1800" dirty="0">
                <a:solidFill>
                  <a:srgbClr val="030DCD"/>
                </a:solidFill>
              </a:rPr>
              <a:t>p=&amp;a;  </a:t>
            </a:r>
          </a:p>
          <a:p>
            <a:pPr marL="1200150" lvl="2"/>
            <a:r>
              <a:rPr lang="zh-CN" altLang="en-US" sz="1800" dirty="0">
                <a:solidFill>
                  <a:srgbClr val="030DCD"/>
                </a:solidFill>
              </a:rPr>
              <a:t>使用：</a:t>
            </a:r>
            <a:r>
              <a:rPr lang="en-US" altLang="zh-CN" sz="1800" dirty="0">
                <a:solidFill>
                  <a:srgbClr val="030DCD"/>
                </a:solidFill>
              </a:rPr>
              <a:t>(*p)[</a:t>
            </a:r>
            <a:r>
              <a:rPr lang="en-US" altLang="zh-CN" sz="1800" dirty="0" err="1">
                <a:solidFill>
                  <a:srgbClr val="030DCD"/>
                </a:solidFill>
              </a:rPr>
              <a:t>i</a:t>
            </a:r>
            <a:r>
              <a:rPr lang="en-US" altLang="zh-CN" sz="1800" dirty="0">
                <a:solidFill>
                  <a:srgbClr val="030DCD"/>
                </a:solidFill>
              </a:rPr>
              <a:t>][j];</a:t>
            </a:r>
          </a:p>
          <a:p>
            <a:pPr marL="342000" indent="-342900">
              <a:buFont typeface="Wingdings" panose="05000000000000000000" pitchFamily="2" charset="2"/>
              <a:buChar char="l"/>
            </a:pPr>
            <a:endParaRPr lang="en-US" altLang="zh-CN" sz="2000" dirty="0"/>
          </a:p>
          <a:p>
            <a:pPr marL="342000" indent="-342900">
              <a:buFont typeface="Wingdings" panose="05000000000000000000" pitchFamily="2" charset="2"/>
              <a:buChar char="l"/>
            </a:pPr>
            <a:endParaRPr lang="en-US" altLang="zh-CN" sz="2000" dirty="0"/>
          </a:p>
        </p:txBody>
      </p:sp>
      <p:pic>
        <p:nvPicPr>
          <p:cNvPr id="4" name="Picture 4" descr="fig6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6779" y="935181"/>
            <a:ext cx="4361584" cy="102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802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利用二级指针访问二维数组</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endParaRPr lang="en-US" altLang="zh-CN" dirty="0"/>
          </a:p>
          <a:p>
            <a:pPr marL="627750" lvl="1" indent="0">
              <a:buNone/>
            </a:pPr>
            <a:r>
              <a:rPr lang="en-US" altLang="zh-CN" dirty="0" err="1"/>
              <a:t>int</a:t>
            </a:r>
            <a:r>
              <a:rPr lang="en-US" altLang="zh-CN" dirty="0"/>
              <a:t> a[3][4] ={……};</a:t>
            </a:r>
          </a:p>
          <a:p>
            <a:pPr marL="627750" lvl="1" indent="0">
              <a:buNone/>
            </a:pPr>
            <a:r>
              <a:rPr lang="en-US" altLang="zh-CN" dirty="0" err="1"/>
              <a:t>int</a:t>
            </a:r>
            <a:r>
              <a:rPr lang="en-US" altLang="zh-CN" dirty="0"/>
              <a:t> *p;</a:t>
            </a:r>
          </a:p>
          <a:p>
            <a:pPr marL="627750" lvl="1" indent="0">
              <a:buNone/>
            </a:pPr>
            <a:r>
              <a:rPr lang="en-US" altLang="zh-CN" dirty="0">
                <a:solidFill>
                  <a:srgbClr val="C00000"/>
                </a:solidFill>
              </a:rPr>
              <a:t>p=*a</a:t>
            </a:r>
            <a:r>
              <a:rPr lang="en-US" altLang="zh-CN" dirty="0"/>
              <a:t>;   //p=a[0];  p=&amp;a[0][0];  </a:t>
            </a:r>
            <a:r>
              <a:rPr lang="zh-CN" altLang="en-US" dirty="0">
                <a:solidFill>
                  <a:srgbClr val="006600"/>
                </a:solidFill>
              </a:rPr>
              <a:t>指针</a:t>
            </a:r>
            <a:r>
              <a:rPr lang="en-US" altLang="zh-CN" dirty="0">
                <a:solidFill>
                  <a:srgbClr val="006600"/>
                </a:solidFill>
              </a:rPr>
              <a:t>p</a:t>
            </a:r>
            <a:r>
              <a:rPr lang="zh-CN" altLang="en-US" dirty="0">
                <a:solidFill>
                  <a:srgbClr val="006600"/>
                </a:solidFill>
              </a:rPr>
              <a:t>指向一个整型数据</a:t>
            </a:r>
            <a:r>
              <a:rPr lang="zh-CN" altLang="en-US" dirty="0"/>
              <a:t>；</a:t>
            </a:r>
            <a:endParaRPr lang="en-US" altLang="zh-CN" dirty="0"/>
          </a:p>
          <a:p>
            <a:pPr marL="627750" lvl="1" indent="0">
              <a:buNone/>
            </a:pPr>
            <a:r>
              <a:rPr lang="en-US" altLang="zh-CN" dirty="0" err="1">
                <a:solidFill>
                  <a:srgbClr val="030DCD"/>
                </a:solidFill>
              </a:rPr>
              <a:t>int</a:t>
            </a:r>
            <a:r>
              <a:rPr lang="en-US" altLang="zh-CN" dirty="0">
                <a:solidFill>
                  <a:srgbClr val="030DCD"/>
                </a:solidFill>
              </a:rPr>
              <a:t>  **pp;</a:t>
            </a:r>
          </a:p>
          <a:p>
            <a:pPr marL="627750" lvl="1" indent="0">
              <a:buNone/>
            </a:pPr>
            <a:r>
              <a:rPr lang="en-US" altLang="zh-CN" dirty="0">
                <a:solidFill>
                  <a:srgbClr val="030DCD"/>
                </a:solidFill>
              </a:rPr>
              <a:t>pp=&amp;p;   //pp</a:t>
            </a:r>
            <a:r>
              <a:rPr lang="zh-CN" altLang="en-US" dirty="0">
                <a:solidFill>
                  <a:srgbClr val="030DCD"/>
                </a:solidFill>
              </a:rPr>
              <a:t>指向整型指针，是一个指针的指针；</a:t>
            </a:r>
            <a:endParaRPr lang="en-US" altLang="zh-CN" dirty="0">
              <a:solidFill>
                <a:srgbClr val="030DCD"/>
              </a:solidFill>
            </a:endParaRPr>
          </a:p>
          <a:p>
            <a:pPr marL="627750" lvl="1" indent="0">
              <a:buNone/>
            </a:pPr>
            <a:r>
              <a:rPr lang="en-US" altLang="zh-CN" dirty="0">
                <a:solidFill>
                  <a:srgbClr val="030DCD"/>
                </a:solidFill>
              </a:rPr>
              <a:t>                //pp</a:t>
            </a:r>
            <a:r>
              <a:rPr lang="zh-CN" altLang="en-US" dirty="0">
                <a:solidFill>
                  <a:srgbClr val="030DCD"/>
                </a:solidFill>
              </a:rPr>
              <a:t>的值是指针</a:t>
            </a:r>
            <a:r>
              <a:rPr lang="en-US" altLang="zh-CN" dirty="0">
                <a:solidFill>
                  <a:srgbClr val="030DCD"/>
                </a:solidFill>
              </a:rPr>
              <a:t>p</a:t>
            </a:r>
            <a:r>
              <a:rPr lang="zh-CN" altLang="en-US" dirty="0">
                <a:solidFill>
                  <a:srgbClr val="030DCD"/>
                </a:solidFill>
              </a:rPr>
              <a:t>的地址；</a:t>
            </a:r>
            <a:endParaRPr lang="en-US" altLang="zh-CN" dirty="0">
              <a:solidFill>
                <a:srgbClr val="030DCD"/>
              </a:solidFill>
            </a:endParaRPr>
          </a:p>
          <a:p>
            <a:pPr marL="627750" lvl="1" indent="0">
              <a:buNone/>
            </a:pPr>
            <a:r>
              <a:rPr lang="en-US" altLang="zh-CN" dirty="0"/>
              <a:t>for (</a:t>
            </a:r>
            <a:r>
              <a:rPr lang="en-US" altLang="zh-CN" dirty="0" err="1"/>
              <a:t>int</a:t>
            </a:r>
            <a:r>
              <a:rPr lang="en-US" altLang="zh-CN" dirty="0"/>
              <a:t> </a:t>
            </a:r>
            <a:r>
              <a:rPr lang="en-US" altLang="zh-CN" dirty="0" err="1"/>
              <a:t>i</a:t>
            </a:r>
            <a:r>
              <a:rPr lang="en-US" altLang="zh-CN" dirty="0"/>
              <a:t>=0;i&lt;3*4;i++)</a:t>
            </a:r>
          </a:p>
          <a:p>
            <a:pPr marL="627750" lvl="1" indent="0">
              <a:buNone/>
            </a:pPr>
            <a:r>
              <a:rPr lang="en-US" altLang="zh-CN" dirty="0"/>
              <a:t>	{</a:t>
            </a:r>
          </a:p>
          <a:p>
            <a:pPr marL="627750" lvl="1" indent="0">
              <a:buNone/>
            </a:pPr>
            <a:r>
              <a:rPr lang="en-US" altLang="zh-CN" dirty="0"/>
              <a:t>		</a:t>
            </a:r>
            <a:r>
              <a:rPr lang="en-US" altLang="zh-CN" dirty="0" err="1"/>
              <a:t>printf</a:t>
            </a:r>
            <a:r>
              <a:rPr lang="en-US" altLang="zh-CN" dirty="0"/>
              <a:t>("%d ",</a:t>
            </a:r>
            <a:r>
              <a:rPr lang="en-US" altLang="zh-CN" dirty="0">
                <a:solidFill>
                  <a:srgbClr val="FF0000"/>
                </a:solidFill>
              </a:rPr>
              <a:t>**pp</a:t>
            </a:r>
            <a:r>
              <a:rPr lang="en-US" altLang="zh-CN" dirty="0"/>
              <a:t>);    // </a:t>
            </a:r>
            <a:r>
              <a:rPr lang="en-US" altLang="zh-CN" dirty="0" err="1"/>
              <a:t>printf</a:t>
            </a:r>
            <a:r>
              <a:rPr lang="en-US" altLang="zh-CN" dirty="0"/>
              <a:t>("%d ",</a:t>
            </a:r>
            <a:r>
              <a:rPr lang="en-US" altLang="zh-CN" dirty="0">
                <a:solidFill>
                  <a:srgbClr val="006600"/>
                </a:solidFill>
              </a:rPr>
              <a:t>*p</a:t>
            </a:r>
            <a:r>
              <a:rPr lang="en-US" altLang="zh-CN" dirty="0"/>
              <a:t>); </a:t>
            </a:r>
          </a:p>
          <a:p>
            <a:pPr marL="627750" lvl="1" indent="0">
              <a:buNone/>
            </a:pPr>
            <a:r>
              <a:rPr lang="en-US" altLang="zh-CN" dirty="0"/>
              <a:t>		</a:t>
            </a:r>
            <a:r>
              <a:rPr lang="en-US" altLang="zh-CN" dirty="0">
                <a:solidFill>
                  <a:srgbClr val="FF0000"/>
                </a:solidFill>
              </a:rPr>
              <a:t>(*pp)++;    </a:t>
            </a:r>
            <a:r>
              <a:rPr lang="en-US" altLang="zh-CN" dirty="0"/>
              <a:t>//</a:t>
            </a:r>
            <a:r>
              <a:rPr lang="zh-CN" altLang="en-US" dirty="0"/>
              <a:t>相当于 </a:t>
            </a:r>
            <a:r>
              <a:rPr lang="en-US" altLang="zh-CN" dirty="0">
                <a:solidFill>
                  <a:srgbClr val="006600"/>
                </a:solidFill>
              </a:rPr>
              <a:t>p++;</a:t>
            </a:r>
          </a:p>
          <a:p>
            <a:pPr marL="627750" lvl="1" indent="0">
              <a:buNone/>
            </a:pPr>
            <a:r>
              <a:rPr lang="en-US" altLang="zh-CN" dirty="0"/>
              <a:t>	}</a:t>
            </a:r>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4261568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数组指针的概念</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en-US" altLang="zh-CN" sz="2000" dirty="0" err="1">
                <a:solidFill>
                  <a:srgbClr val="030DCD"/>
                </a:solidFill>
              </a:rPr>
              <a:t>int</a:t>
            </a:r>
            <a:r>
              <a:rPr lang="en-US" altLang="zh-CN" sz="2000" dirty="0">
                <a:solidFill>
                  <a:srgbClr val="030DCD"/>
                </a:solidFill>
              </a:rPr>
              <a:t> a[8]</a:t>
            </a:r>
            <a:r>
              <a:rPr lang="en-US" altLang="zh-CN" sz="2000" dirty="0"/>
              <a:t>;     //a</a:t>
            </a:r>
            <a:r>
              <a:rPr lang="zh-CN" altLang="en-US" sz="2000" dirty="0"/>
              <a:t>是一个</a:t>
            </a:r>
            <a:r>
              <a:rPr lang="zh-CN" altLang="en-US" sz="2000" dirty="0">
                <a:solidFill>
                  <a:srgbClr val="030DCD"/>
                </a:solidFill>
              </a:rPr>
              <a:t>整型数组</a:t>
            </a:r>
            <a:r>
              <a:rPr lang="zh-CN" altLang="en-US" sz="2000" dirty="0"/>
              <a:t>；每个数组元素是一个整型数据；</a:t>
            </a:r>
            <a:endParaRPr lang="en-US" altLang="zh-CN" sz="2000" dirty="0"/>
          </a:p>
          <a:p>
            <a:pPr marL="342900" indent="-342900">
              <a:buFont typeface="Wingdings" panose="05000000000000000000" pitchFamily="2" charset="2"/>
              <a:buChar char="l"/>
            </a:pPr>
            <a:r>
              <a:rPr lang="en-US" altLang="zh-CN" sz="2000" dirty="0" err="1">
                <a:solidFill>
                  <a:srgbClr val="C00000"/>
                </a:solidFill>
              </a:rPr>
              <a:t>int</a:t>
            </a:r>
            <a:r>
              <a:rPr lang="en-US" altLang="zh-CN" sz="2000" dirty="0">
                <a:solidFill>
                  <a:srgbClr val="C00000"/>
                </a:solidFill>
              </a:rPr>
              <a:t> *p[8]</a:t>
            </a:r>
            <a:r>
              <a:rPr lang="en-US" altLang="zh-CN" sz="2000" dirty="0"/>
              <a:t>;   //p</a:t>
            </a:r>
            <a:r>
              <a:rPr lang="zh-CN" altLang="en-US" sz="2000" dirty="0"/>
              <a:t>是一个</a:t>
            </a:r>
            <a:r>
              <a:rPr lang="zh-CN" altLang="en-US" sz="2000" dirty="0">
                <a:solidFill>
                  <a:srgbClr val="030DCD"/>
                </a:solidFill>
              </a:rPr>
              <a:t>指针数组</a:t>
            </a:r>
            <a:r>
              <a:rPr lang="zh-CN" altLang="en-US" sz="2000" dirty="0"/>
              <a:t>；每个数组元素是一个指针，指向一个整型数据；</a:t>
            </a:r>
            <a:endParaRPr lang="en-US" altLang="zh-CN" sz="2000" dirty="0"/>
          </a:p>
          <a:p>
            <a:pPr marL="971550" lvl="1"/>
            <a:r>
              <a:rPr lang="zh-CN" altLang="en-US" sz="1800" dirty="0">
                <a:solidFill>
                  <a:srgbClr val="030DCD"/>
                </a:solidFill>
              </a:rPr>
              <a:t>理解</a:t>
            </a:r>
            <a:r>
              <a:rPr lang="zh-CN" altLang="en-US" sz="1800" dirty="0"/>
              <a:t>：</a:t>
            </a:r>
            <a:r>
              <a:rPr lang="en-US" altLang="zh-CN" sz="1800" b="1" dirty="0">
                <a:solidFill>
                  <a:srgbClr val="C00000"/>
                </a:solidFill>
              </a:rPr>
              <a:t>[]</a:t>
            </a:r>
            <a:r>
              <a:rPr lang="zh-CN" altLang="en-US" sz="1800" b="1" dirty="0">
                <a:solidFill>
                  <a:srgbClr val="C00000"/>
                </a:solidFill>
              </a:rPr>
              <a:t>的优先级高于</a:t>
            </a:r>
            <a:r>
              <a:rPr lang="en-US" altLang="zh-CN" sz="1800" b="1" dirty="0">
                <a:solidFill>
                  <a:srgbClr val="C00000"/>
                </a:solidFill>
              </a:rPr>
              <a:t>*</a:t>
            </a:r>
            <a:r>
              <a:rPr lang="zh-CN" altLang="en-US" sz="1800" b="1" dirty="0">
                <a:solidFill>
                  <a:srgbClr val="C00000"/>
                </a:solidFill>
              </a:rPr>
              <a:t>，因此变量</a:t>
            </a:r>
            <a:r>
              <a:rPr lang="en-US" altLang="zh-CN" sz="1800" b="1" dirty="0">
                <a:solidFill>
                  <a:srgbClr val="C00000"/>
                </a:solidFill>
              </a:rPr>
              <a:t>p</a:t>
            </a:r>
            <a:r>
              <a:rPr lang="zh-CN" altLang="en-US" sz="1800" b="1" dirty="0">
                <a:solidFill>
                  <a:srgbClr val="C00000"/>
                </a:solidFill>
              </a:rPr>
              <a:t>首先是一个具有</a:t>
            </a:r>
            <a:r>
              <a:rPr lang="en-US" altLang="zh-CN" sz="1800" b="1" dirty="0">
                <a:solidFill>
                  <a:srgbClr val="C00000"/>
                </a:solidFill>
              </a:rPr>
              <a:t>8</a:t>
            </a:r>
            <a:r>
              <a:rPr lang="zh-CN" altLang="en-US" sz="1800" b="1" dirty="0">
                <a:solidFill>
                  <a:srgbClr val="C00000"/>
                </a:solidFill>
              </a:rPr>
              <a:t>个元素的数组，数组元素的类型是整型指针</a:t>
            </a:r>
            <a:r>
              <a:rPr lang="zh-CN" altLang="en-US" sz="1800" dirty="0"/>
              <a:t>；</a:t>
            </a:r>
            <a:endParaRPr lang="en-US" altLang="zh-CN" sz="1800" dirty="0"/>
          </a:p>
          <a:p>
            <a:pPr marL="971550" lvl="1"/>
            <a:r>
              <a:rPr lang="en-US" altLang="zh-CN" sz="1800" dirty="0" err="1"/>
              <a:t>int</a:t>
            </a:r>
            <a:r>
              <a:rPr lang="en-US" altLang="zh-CN" sz="1800" dirty="0"/>
              <a:t> k;  p[0]=&amp;a[0], p[1]=&amp;a[1], p[2]=&amp;k;</a:t>
            </a:r>
          </a:p>
          <a:p>
            <a:pPr marL="342900" indent="-342900">
              <a:buFont typeface="Wingdings" panose="05000000000000000000" pitchFamily="2" charset="2"/>
              <a:buChar char="l"/>
            </a:pPr>
            <a:r>
              <a:rPr lang="en-US" altLang="zh-CN" sz="2000" dirty="0" err="1"/>
              <a:t>int</a:t>
            </a:r>
            <a:r>
              <a:rPr lang="en-US" altLang="zh-CN" sz="2000" dirty="0"/>
              <a:t> (*p)[8]</a:t>
            </a:r>
            <a:r>
              <a:rPr lang="zh-CN" altLang="en-US" sz="2000" dirty="0"/>
              <a:t>；</a:t>
            </a:r>
            <a:r>
              <a:rPr lang="en-US" altLang="zh-CN" sz="2000" dirty="0"/>
              <a:t>//p</a:t>
            </a:r>
            <a:r>
              <a:rPr lang="zh-CN" altLang="en-US" sz="2000" dirty="0"/>
              <a:t>是一个</a:t>
            </a:r>
            <a:r>
              <a:rPr lang="zh-CN" altLang="en-US" sz="2000" b="1" dirty="0">
                <a:solidFill>
                  <a:srgbClr val="C00000"/>
                </a:solidFill>
              </a:rPr>
              <a:t>数组指针</a:t>
            </a:r>
            <a:r>
              <a:rPr lang="zh-CN" altLang="en-US" sz="2000" dirty="0"/>
              <a:t>；理解：</a:t>
            </a:r>
            <a:r>
              <a:rPr lang="zh-CN" altLang="en-US" sz="2000" dirty="0">
                <a:solidFill>
                  <a:srgbClr val="030DCD"/>
                </a:solidFill>
              </a:rPr>
              <a:t>首先解析</a:t>
            </a:r>
            <a:r>
              <a:rPr lang="en-US" altLang="zh-CN" sz="2000" dirty="0">
                <a:solidFill>
                  <a:srgbClr val="030DCD"/>
                </a:solidFill>
              </a:rPr>
              <a:t>(*p)</a:t>
            </a:r>
            <a:r>
              <a:rPr lang="zh-CN" altLang="en-US" sz="2000" dirty="0"/>
              <a:t>，</a:t>
            </a:r>
            <a:r>
              <a:rPr lang="en-US" altLang="zh-CN" sz="2000" dirty="0"/>
              <a:t>p</a:t>
            </a:r>
            <a:r>
              <a:rPr lang="zh-CN" altLang="en-US" sz="2000" dirty="0"/>
              <a:t>是一个整型指针，是指向一个具有</a:t>
            </a:r>
            <a:r>
              <a:rPr lang="en-US" altLang="zh-CN" sz="2000" dirty="0"/>
              <a:t>8</a:t>
            </a:r>
            <a:r>
              <a:rPr lang="zh-CN" altLang="en-US" sz="2000" dirty="0"/>
              <a:t>个元素的整型数组的指针；</a:t>
            </a:r>
            <a:endParaRPr lang="en-US" altLang="zh-CN" sz="2000" dirty="0">
              <a:solidFill>
                <a:srgbClr val="FF0000"/>
              </a:solidFill>
            </a:endParaRPr>
          </a:p>
          <a:p>
            <a:pPr marL="971550" lvl="1"/>
            <a:r>
              <a:rPr lang="zh-CN" altLang="en-US" sz="1800" dirty="0">
                <a:solidFill>
                  <a:srgbClr val="030DCD"/>
                </a:solidFill>
              </a:rPr>
              <a:t>理解</a:t>
            </a:r>
            <a:r>
              <a:rPr lang="zh-CN" altLang="en-US" sz="1800" dirty="0">
                <a:sym typeface="Wingdings" panose="05000000000000000000" pitchFamily="2" charset="2"/>
              </a:rPr>
              <a:t>：</a:t>
            </a:r>
            <a:r>
              <a:rPr lang="en-US" altLang="zh-CN" sz="1800" dirty="0">
                <a:sym typeface="Wingdings" panose="05000000000000000000" pitchFamily="2" charset="2"/>
              </a:rPr>
              <a:t> ()</a:t>
            </a:r>
            <a:r>
              <a:rPr lang="zh-CN" altLang="en-US" sz="1800" dirty="0">
                <a:sym typeface="Wingdings" panose="05000000000000000000" pitchFamily="2" charset="2"/>
              </a:rPr>
              <a:t>的优先级与</a:t>
            </a:r>
            <a:r>
              <a:rPr lang="en-US" altLang="zh-CN" sz="1800" dirty="0">
                <a:sym typeface="Wingdings" panose="05000000000000000000" pitchFamily="2" charset="2"/>
              </a:rPr>
              <a:t>[]</a:t>
            </a:r>
            <a:r>
              <a:rPr lang="zh-CN" altLang="en-US" sz="1800" dirty="0">
                <a:sym typeface="Wingdings" panose="05000000000000000000" pitchFamily="2" charset="2"/>
              </a:rPr>
              <a:t>相当，自左往右结合，</a:t>
            </a:r>
            <a:r>
              <a:rPr lang="en-US" altLang="zh-CN" sz="1800" dirty="0">
                <a:sym typeface="Wingdings" panose="05000000000000000000" pitchFamily="2" charset="2"/>
              </a:rPr>
              <a:t>p</a:t>
            </a:r>
            <a:r>
              <a:rPr lang="zh-CN" altLang="en-US" sz="1800" dirty="0">
                <a:sym typeface="Wingdings" panose="05000000000000000000" pitchFamily="2" charset="2"/>
              </a:rPr>
              <a:t>首先是一个指针，指向具有</a:t>
            </a:r>
            <a:r>
              <a:rPr lang="en-US" altLang="zh-CN" sz="1800" dirty="0">
                <a:sym typeface="Wingdings" panose="05000000000000000000" pitchFamily="2" charset="2"/>
              </a:rPr>
              <a:t>8</a:t>
            </a:r>
            <a:r>
              <a:rPr lang="zh-CN" altLang="en-US" sz="1800" dirty="0">
                <a:sym typeface="Wingdings" panose="05000000000000000000" pitchFamily="2" charset="2"/>
              </a:rPr>
              <a:t>个整型元素的一维数组；</a:t>
            </a:r>
            <a:endParaRPr lang="en-US" altLang="zh-CN" sz="1800" dirty="0">
              <a:sym typeface="Wingdings" panose="05000000000000000000" pitchFamily="2" charset="2"/>
            </a:endParaRPr>
          </a:p>
          <a:p>
            <a:pPr marL="971550" lvl="1"/>
            <a:r>
              <a:rPr lang="en-US" altLang="zh-CN" sz="1800" b="1" dirty="0">
                <a:solidFill>
                  <a:srgbClr val="006600"/>
                </a:solidFill>
              </a:rPr>
              <a:t>(*p)</a:t>
            </a:r>
            <a:r>
              <a:rPr lang="zh-CN" altLang="en-US" sz="1800" b="1" dirty="0">
                <a:solidFill>
                  <a:srgbClr val="006600"/>
                </a:solidFill>
              </a:rPr>
              <a:t>理解为数组</a:t>
            </a:r>
            <a:r>
              <a:rPr lang="en-US" altLang="zh-CN" sz="1800" b="1" dirty="0" err="1">
                <a:solidFill>
                  <a:srgbClr val="006600"/>
                </a:solidFill>
              </a:rPr>
              <a:t>int</a:t>
            </a:r>
            <a:r>
              <a:rPr lang="en-US" altLang="zh-CN" sz="1800" b="1" dirty="0">
                <a:solidFill>
                  <a:srgbClr val="006600"/>
                </a:solidFill>
              </a:rPr>
              <a:t> [8]</a:t>
            </a:r>
            <a:r>
              <a:rPr lang="zh-CN" altLang="en-US" sz="1800" b="1" dirty="0">
                <a:solidFill>
                  <a:srgbClr val="006600"/>
                </a:solidFill>
              </a:rPr>
              <a:t>，数组名是</a:t>
            </a:r>
            <a:r>
              <a:rPr lang="en-US" altLang="zh-CN" sz="1800" b="1" dirty="0">
                <a:solidFill>
                  <a:srgbClr val="006600"/>
                </a:solidFill>
              </a:rPr>
              <a:t>(*p)</a:t>
            </a:r>
            <a:r>
              <a:rPr lang="zh-CN" altLang="en-US" sz="1800" b="1" dirty="0">
                <a:solidFill>
                  <a:srgbClr val="006600"/>
                </a:solidFill>
              </a:rPr>
              <a:t>；</a:t>
            </a:r>
            <a:endParaRPr lang="en-US" altLang="zh-CN" sz="1800" b="1" dirty="0">
              <a:solidFill>
                <a:srgbClr val="006600"/>
              </a:solidFill>
            </a:endParaRPr>
          </a:p>
          <a:p>
            <a:pPr marL="971550" lvl="1"/>
            <a:r>
              <a:rPr lang="en-US" altLang="zh-CN" sz="1800" dirty="0"/>
              <a:t>int (*p)[8]</a:t>
            </a:r>
            <a:r>
              <a:rPr lang="zh-CN" altLang="en-US" sz="1800" dirty="0"/>
              <a:t>的数组名是</a:t>
            </a:r>
            <a:r>
              <a:rPr lang="en-US" altLang="zh-CN" sz="1800" dirty="0"/>
              <a:t>(*p)</a:t>
            </a:r>
            <a:r>
              <a:rPr lang="zh-CN" altLang="en-US" sz="1800" dirty="0"/>
              <a:t>，数组</a:t>
            </a:r>
            <a:r>
              <a:rPr lang="en-US" altLang="zh-CN" sz="1800" dirty="0"/>
              <a:t>a[8]</a:t>
            </a:r>
            <a:r>
              <a:rPr lang="zh-CN" altLang="en-US" sz="1800" dirty="0"/>
              <a:t>的数组名是</a:t>
            </a:r>
            <a:r>
              <a:rPr lang="en-US" altLang="zh-CN" sz="1800" dirty="0"/>
              <a:t>a</a:t>
            </a:r>
            <a:r>
              <a:rPr lang="zh-CN" altLang="en-US" sz="1800" dirty="0"/>
              <a:t>，因此可有如下赋值：</a:t>
            </a:r>
            <a:r>
              <a:rPr lang="en-US" altLang="zh-CN" sz="1800" dirty="0">
                <a:solidFill>
                  <a:srgbClr val="C00000"/>
                </a:solidFill>
              </a:rPr>
              <a:t>p=&amp;a;   </a:t>
            </a:r>
            <a:r>
              <a:rPr lang="en-US" altLang="zh-CN" sz="1800" dirty="0">
                <a:solidFill>
                  <a:srgbClr val="030DCD"/>
                </a:solidFill>
              </a:rPr>
              <a:t>(*p)</a:t>
            </a:r>
            <a:r>
              <a:rPr lang="zh-CN" altLang="en-US" sz="1800" dirty="0">
                <a:solidFill>
                  <a:srgbClr val="030DCD"/>
                </a:solidFill>
              </a:rPr>
              <a:t>对应</a:t>
            </a:r>
            <a:r>
              <a:rPr lang="en-US" altLang="zh-CN" sz="1800" dirty="0">
                <a:solidFill>
                  <a:srgbClr val="030DCD"/>
                </a:solidFill>
              </a:rPr>
              <a:t>a</a:t>
            </a:r>
            <a:r>
              <a:rPr lang="zh-CN" altLang="en-US" sz="1800" dirty="0">
                <a:solidFill>
                  <a:srgbClr val="030DCD"/>
                </a:solidFill>
              </a:rPr>
              <a:t>，</a:t>
            </a:r>
            <a:r>
              <a:rPr lang="en-US" altLang="zh-CN" sz="1800" dirty="0">
                <a:solidFill>
                  <a:srgbClr val="030DCD"/>
                </a:solidFill>
              </a:rPr>
              <a:t>p</a:t>
            </a:r>
            <a:r>
              <a:rPr lang="zh-CN" altLang="en-US" sz="1800" dirty="0">
                <a:solidFill>
                  <a:srgbClr val="030DCD"/>
                </a:solidFill>
              </a:rPr>
              <a:t>就对应</a:t>
            </a:r>
            <a:r>
              <a:rPr lang="en-US" altLang="zh-CN" sz="1800" dirty="0">
                <a:solidFill>
                  <a:srgbClr val="030DCD"/>
                </a:solidFill>
              </a:rPr>
              <a:t>&amp;a</a:t>
            </a:r>
            <a:r>
              <a:rPr lang="zh-CN" altLang="en-US" sz="1800" dirty="0">
                <a:solidFill>
                  <a:srgbClr val="C00000"/>
                </a:solidFill>
              </a:rPr>
              <a:t>；</a:t>
            </a:r>
            <a:endParaRPr lang="en-US" altLang="zh-CN" sz="1800" dirty="0">
              <a:solidFill>
                <a:srgbClr val="C00000"/>
              </a:solidFill>
            </a:endParaRPr>
          </a:p>
          <a:p>
            <a:pPr marL="971550" lvl="1"/>
            <a:r>
              <a:rPr lang="en-US" altLang="zh-CN" sz="1800" dirty="0">
                <a:solidFill>
                  <a:srgbClr val="006600"/>
                </a:solidFill>
              </a:rPr>
              <a:t>(*p)=a; </a:t>
            </a:r>
            <a:r>
              <a:rPr lang="zh-CN" altLang="en-US" sz="1800" dirty="0">
                <a:solidFill>
                  <a:srgbClr val="006600"/>
                </a:solidFill>
              </a:rPr>
              <a:t>是不允许的，因为数组名（常量指针）之间不能直接赋值；</a:t>
            </a:r>
            <a:endParaRPr lang="en-US" altLang="zh-CN" sz="1800" dirty="0">
              <a:solidFill>
                <a:srgbClr val="006600"/>
              </a:solidFill>
            </a:endParaRPr>
          </a:p>
          <a:p>
            <a:pPr marL="971550" lvl="1"/>
            <a:endParaRPr lang="en-US" altLang="zh-CN" sz="1800"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716570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数组之间不能</a:t>
            </a:r>
            <a:r>
              <a:rPr lang="zh-CN" altLang="en-US" dirty="0">
                <a:solidFill>
                  <a:srgbClr val="FF0000"/>
                </a:solidFill>
              </a:rPr>
              <a:t>利用数组名</a:t>
            </a:r>
            <a:r>
              <a:rPr lang="zh-CN" altLang="en-US" dirty="0"/>
              <a:t>直接进行</a:t>
            </a:r>
            <a:r>
              <a:rPr lang="zh-CN" altLang="en-US" dirty="0">
                <a:solidFill>
                  <a:srgbClr val="FF0000"/>
                </a:solidFill>
              </a:rPr>
              <a:t>赋值</a:t>
            </a:r>
            <a:endParaRPr lang="en-US" altLang="zh-CN" dirty="0">
              <a:solidFill>
                <a:srgbClr val="FF0000"/>
              </a:solidFill>
            </a:endParaRPr>
          </a:p>
        </p:txBody>
      </p:sp>
      <p:sp>
        <p:nvSpPr>
          <p:cNvPr id="3" name="内容占位符 2"/>
          <p:cNvSpPr>
            <a:spLocks noGrp="1"/>
          </p:cNvSpPr>
          <p:nvPr>
            <p:ph idx="1"/>
          </p:nvPr>
        </p:nvSpPr>
        <p:spPr>
          <a:xfrm>
            <a:off x="485775" y="1025335"/>
            <a:ext cx="8089900" cy="5345112"/>
          </a:xfrm>
        </p:spPr>
        <p:txBody>
          <a:bodyPr/>
          <a:lstStyle/>
          <a:p>
            <a:pPr marL="342900" indent="-342900">
              <a:buFont typeface="Wingdings" panose="05000000000000000000" pitchFamily="2" charset="2"/>
              <a:buChar char="l"/>
            </a:pPr>
            <a:r>
              <a:rPr lang="en-US" altLang="zh-CN" dirty="0" err="1" smtClean="0"/>
              <a:t>int</a:t>
            </a:r>
            <a:r>
              <a:rPr lang="en-US" altLang="zh-CN" dirty="0" smtClean="0"/>
              <a:t>  </a:t>
            </a:r>
            <a:r>
              <a:rPr lang="en-US" altLang="zh-CN" dirty="0"/>
              <a:t>a[10], b[10</a:t>
            </a:r>
            <a:r>
              <a:rPr lang="en-US" altLang="zh-CN" dirty="0" smtClean="0"/>
              <a:t>];</a:t>
            </a:r>
          </a:p>
          <a:p>
            <a:pPr marL="971550" lvl="1">
              <a:buFont typeface="Arial" panose="020B0604020202020204" pitchFamily="34" charset="0"/>
              <a:buChar char="•"/>
            </a:pPr>
            <a:r>
              <a:rPr lang="en-US" altLang="zh-CN" dirty="0">
                <a:solidFill>
                  <a:srgbClr val="C00000"/>
                </a:solidFill>
              </a:rPr>
              <a:t>a=b;   //</a:t>
            </a:r>
            <a:r>
              <a:rPr lang="zh-CN" altLang="en-US" dirty="0">
                <a:solidFill>
                  <a:srgbClr val="C00000"/>
                </a:solidFill>
              </a:rPr>
              <a:t>不允许；</a:t>
            </a:r>
            <a:endParaRPr lang="en-US" altLang="zh-CN" dirty="0">
              <a:solidFill>
                <a:srgbClr val="C00000"/>
              </a:solidFill>
            </a:endParaRPr>
          </a:p>
          <a:p>
            <a:pPr marL="971550" lvl="1">
              <a:buFont typeface="Arial" panose="020B0604020202020204" pitchFamily="34" charset="0"/>
              <a:buChar char="•"/>
            </a:pPr>
            <a:r>
              <a:rPr lang="zh-CN" altLang="en-US" dirty="0"/>
              <a:t>原因之一，</a:t>
            </a:r>
            <a:r>
              <a:rPr lang="zh-CN" altLang="en-US" dirty="0">
                <a:solidFill>
                  <a:srgbClr val="030DCD"/>
                </a:solidFill>
              </a:rPr>
              <a:t>数组名是一个</a:t>
            </a:r>
            <a:r>
              <a:rPr lang="zh-CN" altLang="en-US" b="1" i="1" u="sng" dirty="0">
                <a:solidFill>
                  <a:srgbClr val="C00000"/>
                </a:solidFill>
              </a:rPr>
              <a:t>常量指针</a:t>
            </a:r>
            <a:r>
              <a:rPr lang="zh-CN" altLang="en-US" b="1" dirty="0">
                <a:solidFill>
                  <a:srgbClr val="C00000"/>
                </a:solidFill>
              </a:rPr>
              <a:t>，</a:t>
            </a:r>
            <a:r>
              <a:rPr lang="zh-CN" altLang="en-US" dirty="0"/>
              <a:t>即</a:t>
            </a:r>
            <a:r>
              <a:rPr lang="zh-CN" altLang="en-US" dirty="0">
                <a:solidFill>
                  <a:srgbClr val="7030A0"/>
                </a:solidFill>
              </a:rPr>
              <a:t>指针本身的值是一个常量</a:t>
            </a:r>
            <a:r>
              <a:rPr lang="zh-CN" altLang="en-US" dirty="0"/>
              <a:t>；</a:t>
            </a:r>
            <a:endParaRPr lang="en-US" altLang="zh-CN" dirty="0"/>
          </a:p>
          <a:p>
            <a:pPr marL="342900" indent="-342900">
              <a:buFont typeface="Wingdings" panose="05000000000000000000" pitchFamily="2" charset="2"/>
              <a:buChar char="l"/>
            </a:pPr>
            <a:r>
              <a:rPr lang="zh-CN" altLang="en-US" b="1" dirty="0">
                <a:solidFill>
                  <a:srgbClr val="030DCD"/>
                </a:solidFill>
              </a:rPr>
              <a:t>数组名</a:t>
            </a:r>
            <a:r>
              <a:rPr lang="en-US" altLang="zh-CN" b="1" dirty="0">
                <a:solidFill>
                  <a:srgbClr val="030DCD"/>
                </a:solidFill>
              </a:rPr>
              <a:t>a</a:t>
            </a:r>
            <a:r>
              <a:rPr lang="zh-CN" altLang="en-US" b="1" dirty="0">
                <a:solidFill>
                  <a:srgbClr val="030DCD"/>
                </a:solidFill>
              </a:rPr>
              <a:t>：永远指向数组的第一个元素</a:t>
            </a:r>
            <a:r>
              <a:rPr lang="en-US" altLang="zh-CN" b="1" dirty="0">
                <a:solidFill>
                  <a:srgbClr val="030DCD"/>
                </a:solidFill>
              </a:rPr>
              <a:t>a[0</a:t>
            </a:r>
            <a:r>
              <a:rPr lang="en-US" altLang="zh-CN" b="1" dirty="0" smtClean="0">
                <a:solidFill>
                  <a:srgbClr val="030DCD"/>
                </a:solidFill>
              </a:rPr>
              <a:t>]</a:t>
            </a:r>
            <a:r>
              <a:rPr lang="zh-CN" altLang="en-US" b="1" dirty="0" smtClean="0">
                <a:solidFill>
                  <a:srgbClr val="030DCD"/>
                </a:solidFill>
              </a:rPr>
              <a:t>，因此</a:t>
            </a:r>
            <a:endParaRPr lang="en-US" altLang="zh-CN" b="1" dirty="0">
              <a:solidFill>
                <a:srgbClr val="030DCD"/>
              </a:solidFill>
            </a:endParaRPr>
          </a:p>
          <a:p>
            <a:pPr marL="971550" lvl="1">
              <a:buFont typeface="Arial" panose="020B0604020202020204" pitchFamily="34" charset="0"/>
              <a:buChar char="•"/>
            </a:pPr>
            <a:r>
              <a:rPr lang="en-US" altLang="zh-CN" b="1" dirty="0">
                <a:solidFill>
                  <a:srgbClr val="006600"/>
                </a:solidFill>
              </a:rPr>
              <a:t>*a</a:t>
            </a:r>
            <a:r>
              <a:rPr lang="zh-CN" altLang="en-US" b="1" dirty="0">
                <a:solidFill>
                  <a:srgbClr val="006600"/>
                </a:solidFill>
              </a:rPr>
              <a:t>即</a:t>
            </a:r>
            <a:r>
              <a:rPr lang="en-US" altLang="zh-CN" b="1" dirty="0">
                <a:solidFill>
                  <a:srgbClr val="006600"/>
                </a:solidFill>
              </a:rPr>
              <a:t>a[0</a:t>
            </a:r>
            <a:r>
              <a:rPr lang="en-US" altLang="zh-CN" b="1" dirty="0" smtClean="0">
                <a:solidFill>
                  <a:srgbClr val="006600"/>
                </a:solidFill>
              </a:rPr>
              <a:t>]</a:t>
            </a:r>
          </a:p>
          <a:p>
            <a:pPr marL="971550" lvl="1">
              <a:buFont typeface="Arial" panose="020B0604020202020204" pitchFamily="34" charset="0"/>
              <a:buChar char="•"/>
            </a:pPr>
            <a:r>
              <a:rPr lang="en-US" altLang="zh-CN" b="1" dirty="0" smtClean="0">
                <a:solidFill>
                  <a:srgbClr val="006600"/>
                </a:solidFill>
              </a:rPr>
              <a:t>*(</a:t>
            </a:r>
            <a:r>
              <a:rPr lang="en-US" altLang="zh-CN" b="1" dirty="0">
                <a:solidFill>
                  <a:srgbClr val="006600"/>
                </a:solidFill>
              </a:rPr>
              <a:t>a+1)</a:t>
            </a:r>
            <a:r>
              <a:rPr lang="zh-CN" altLang="en-US" b="1" dirty="0">
                <a:solidFill>
                  <a:srgbClr val="006600"/>
                </a:solidFill>
              </a:rPr>
              <a:t>即</a:t>
            </a:r>
            <a:r>
              <a:rPr lang="en-US" altLang="zh-CN" b="1" dirty="0">
                <a:solidFill>
                  <a:srgbClr val="006600"/>
                </a:solidFill>
              </a:rPr>
              <a:t>a[1</a:t>
            </a:r>
            <a:r>
              <a:rPr lang="en-US" altLang="zh-CN" b="1" dirty="0" smtClean="0">
                <a:solidFill>
                  <a:srgbClr val="006600"/>
                </a:solidFill>
              </a:rPr>
              <a:t>]  //</a:t>
            </a:r>
            <a:r>
              <a:rPr lang="zh-CN" altLang="en-US" b="1" dirty="0">
                <a:solidFill>
                  <a:srgbClr val="C00000"/>
                </a:solidFill>
              </a:rPr>
              <a:t>但</a:t>
            </a:r>
            <a:r>
              <a:rPr lang="en-US" altLang="zh-CN" b="1" dirty="0">
                <a:solidFill>
                  <a:srgbClr val="C00000"/>
                </a:solidFill>
              </a:rPr>
              <a:t>a++</a:t>
            </a:r>
            <a:r>
              <a:rPr lang="zh-CN" altLang="en-US" b="1" dirty="0" smtClean="0">
                <a:solidFill>
                  <a:srgbClr val="C00000"/>
                </a:solidFill>
              </a:rPr>
              <a:t>是</a:t>
            </a:r>
            <a:r>
              <a:rPr lang="zh-CN" altLang="en-US" b="1" dirty="0">
                <a:solidFill>
                  <a:srgbClr val="C00000"/>
                </a:solidFill>
              </a:rPr>
              <a:t>不允许</a:t>
            </a:r>
            <a:r>
              <a:rPr lang="zh-CN" altLang="en-US" b="1" dirty="0" smtClean="0">
                <a:solidFill>
                  <a:srgbClr val="C00000"/>
                </a:solidFill>
              </a:rPr>
              <a:t>的</a:t>
            </a:r>
            <a:endParaRPr lang="en-US" altLang="zh-CN" b="1" dirty="0" smtClean="0">
              <a:solidFill>
                <a:srgbClr val="006600"/>
              </a:solidFill>
            </a:endParaRPr>
          </a:p>
          <a:p>
            <a:pPr marL="971550" lvl="1">
              <a:buFont typeface="Arial" panose="020B0604020202020204" pitchFamily="34" charset="0"/>
              <a:buChar char="•"/>
            </a:pPr>
            <a:r>
              <a:rPr lang="en-US" altLang="zh-CN" b="1" dirty="0">
                <a:solidFill>
                  <a:srgbClr val="006600"/>
                </a:solidFill>
              </a:rPr>
              <a:t>*(</a:t>
            </a:r>
            <a:r>
              <a:rPr lang="en-US" altLang="zh-CN" b="1" dirty="0" err="1" smtClean="0">
                <a:solidFill>
                  <a:srgbClr val="006600"/>
                </a:solidFill>
              </a:rPr>
              <a:t>a+i</a:t>
            </a:r>
            <a:r>
              <a:rPr lang="en-US" altLang="zh-CN" b="1" dirty="0" smtClean="0">
                <a:solidFill>
                  <a:srgbClr val="006600"/>
                </a:solidFill>
              </a:rPr>
              <a:t>)</a:t>
            </a:r>
            <a:r>
              <a:rPr lang="zh-CN" altLang="en-US" b="1" dirty="0">
                <a:solidFill>
                  <a:srgbClr val="006600"/>
                </a:solidFill>
              </a:rPr>
              <a:t>即</a:t>
            </a:r>
            <a:r>
              <a:rPr lang="en-US" altLang="zh-CN" b="1" dirty="0" smtClean="0">
                <a:solidFill>
                  <a:srgbClr val="006600"/>
                </a:solidFill>
              </a:rPr>
              <a:t>a[</a:t>
            </a:r>
            <a:r>
              <a:rPr lang="en-US" altLang="zh-CN" b="1" dirty="0" err="1" smtClean="0">
                <a:solidFill>
                  <a:srgbClr val="006600"/>
                </a:solidFill>
              </a:rPr>
              <a:t>i</a:t>
            </a:r>
            <a:r>
              <a:rPr lang="en-US" altLang="zh-CN" b="1" dirty="0" smtClean="0">
                <a:solidFill>
                  <a:srgbClr val="006600"/>
                </a:solidFill>
              </a:rPr>
              <a:t>]</a:t>
            </a:r>
            <a:endParaRPr lang="en-US" altLang="zh-CN" b="1" dirty="0">
              <a:solidFill>
                <a:srgbClr val="006600"/>
              </a:solidFill>
            </a:endParaRPr>
          </a:p>
          <a:p>
            <a:pPr marL="971550" lvl="1">
              <a:buFont typeface="Arial" panose="020B0604020202020204" pitchFamily="34" charset="0"/>
              <a:buChar char="•"/>
            </a:pPr>
            <a:r>
              <a:rPr lang="zh-CN" altLang="en-US" b="1" dirty="0" smtClean="0">
                <a:solidFill>
                  <a:srgbClr val="006600"/>
                </a:solidFill>
              </a:rPr>
              <a:t>以此类推；</a:t>
            </a:r>
            <a:endParaRPr lang="en-US" altLang="zh-CN" b="1" dirty="0" smtClean="0">
              <a:solidFill>
                <a:srgbClr val="006600"/>
              </a:solidFill>
            </a:endParaRPr>
          </a:p>
          <a:p>
            <a:pPr marL="342900" indent="-342900">
              <a:buFont typeface="Wingdings" panose="05000000000000000000" pitchFamily="2" charset="2"/>
              <a:buChar char="l"/>
            </a:pPr>
            <a:endParaRPr lang="en-US" altLang="zh-CN" sz="2000" dirty="0"/>
          </a:p>
          <a:p>
            <a:pPr marL="342900" indent="-342900">
              <a:buFont typeface="Wingdings" panose="05000000000000000000" pitchFamily="2" charset="2"/>
              <a:buChar char="l"/>
            </a:pPr>
            <a:endParaRPr lang="en-US" altLang="zh-CN" sz="2000" dirty="0"/>
          </a:p>
          <a:p>
            <a:pPr marL="342900" indent="-342900">
              <a:buFont typeface="Wingdings" panose="05000000000000000000" pitchFamily="2" charset="2"/>
              <a:buChar char="l"/>
            </a:pPr>
            <a:endParaRPr lang="en-US" altLang="zh-CN" sz="2000" dirty="0"/>
          </a:p>
          <a:p>
            <a:endParaRPr lang="zh-CN" altLang="en-US" dirty="0"/>
          </a:p>
        </p:txBody>
      </p:sp>
    </p:spTree>
    <p:extLst>
      <p:ext uri="{BB962C8B-B14F-4D97-AF65-F5344CB8AC3E}">
        <p14:creationId xmlns:p14="http://schemas.microsoft.com/office/powerpoint/2010/main" val="151176367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一维数组指针的使用</a:t>
            </a:r>
          </a:p>
        </p:txBody>
      </p:sp>
      <p:sp>
        <p:nvSpPr>
          <p:cNvPr id="3" name="内容占位符 2"/>
          <p:cNvSpPr>
            <a:spLocks noGrp="1"/>
          </p:cNvSpPr>
          <p:nvPr>
            <p:ph idx="1"/>
          </p:nvPr>
        </p:nvSpPr>
        <p:spPr/>
        <p:txBody>
          <a:bodyPr/>
          <a:lstStyle/>
          <a:p>
            <a:pPr lvl="1">
              <a:buNone/>
            </a:pPr>
            <a:r>
              <a:rPr lang="en-US" altLang="zh-CN" dirty="0" err="1"/>
              <a:t>int</a:t>
            </a:r>
            <a:r>
              <a:rPr lang="en-US" altLang="zh-CN" dirty="0"/>
              <a:t> a[8]={……};</a:t>
            </a:r>
          </a:p>
          <a:p>
            <a:pPr lvl="1">
              <a:buNone/>
            </a:pPr>
            <a:r>
              <a:rPr lang="en-US" altLang="zh-CN" dirty="0" err="1">
                <a:solidFill>
                  <a:srgbClr val="030DCD"/>
                </a:solidFill>
              </a:rPr>
              <a:t>int</a:t>
            </a:r>
            <a:r>
              <a:rPr lang="en-US" altLang="zh-CN" dirty="0">
                <a:solidFill>
                  <a:srgbClr val="030DCD"/>
                </a:solidFill>
              </a:rPr>
              <a:t> (*p)[8];    //(*p)</a:t>
            </a:r>
            <a:r>
              <a:rPr lang="zh-CN" altLang="en-US" dirty="0">
                <a:solidFill>
                  <a:srgbClr val="030DCD"/>
                </a:solidFill>
              </a:rPr>
              <a:t>是数组名，该数组有</a:t>
            </a:r>
            <a:r>
              <a:rPr lang="en-US" altLang="zh-CN" dirty="0">
                <a:solidFill>
                  <a:srgbClr val="030DCD"/>
                </a:solidFill>
              </a:rPr>
              <a:t>8</a:t>
            </a:r>
            <a:r>
              <a:rPr lang="zh-CN" altLang="en-US" dirty="0">
                <a:solidFill>
                  <a:srgbClr val="030DCD"/>
                </a:solidFill>
              </a:rPr>
              <a:t>个</a:t>
            </a:r>
            <a:r>
              <a:rPr lang="en-US" altLang="zh-CN" dirty="0" err="1">
                <a:solidFill>
                  <a:srgbClr val="030DCD"/>
                </a:solidFill>
              </a:rPr>
              <a:t>int</a:t>
            </a:r>
            <a:r>
              <a:rPr lang="zh-CN" altLang="en-US" dirty="0">
                <a:solidFill>
                  <a:srgbClr val="030DCD"/>
                </a:solidFill>
              </a:rPr>
              <a:t>型元素；</a:t>
            </a:r>
            <a:endParaRPr lang="en-US" altLang="zh-CN" dirty="0">
              <a:solidFill>
                <a:srgbClr val="030DCD"/>
              </a:solidFill>
            </a:endParaRPr>
          </a:p>
          <a:p>
            <a:pPr lvl="1">
              <a:buNone/>
            </a:pPr>
            <a:r>
              <a:rPr lang="en-US" altLang="zh-CN" dirty="0">
                <a:solidFill>
                  <a:srgbClr val="C00000"/>
                </a:solidFill>
              </a:rPr>
              <a:t>p=&amp;a;</a:t>
            </a:r>
          </a:p>
          <a:p>
            <a:pPr lvl="1">
              <a:buNone/>
            </a:pPr>
            <a:r>
              <a:rPr lang="en-US" altLang="zh-CN" dirty="0"/>
              <a:t>for (</a:t>
            </a:r>
            <a:r>
              <a:rPr lang="en-US" altLang="zh-CN" dirty="0" err="1"/>
              <a:t>int</a:t>
            </a:r>
            <a:r>
              <a:rPr lang="en-US" altLang="zh-CN" dirty="0"/>
              <a:t> </a:t>
            </a:r>
            <a:r>
              <a:rPr lang="en-US" altLang="zh-CN" dirty="0" err="1"/>
              <a:t>i</a:t>
            </a:r>
            <a:r>
              <a:rPr lang="en-US" altLang="zh-CN" dirty="0"/>
              <a:t>=1;i&lt;8;i++)</a:t>
            </a:r>
          </a:p>
          <a:p>
            <a:pPr lvl="1">
              <a:buNone/>
            </a:pPr>
            <a:r>
              <a:rPr lang="en-US" altLang="zh-CN" dirty="0"/>
              <a:t>		</a:t>
            </a:r>
            <a:r>
              <a:rPr lang="en-US" altLang="zh-CN" dirty="0" err="1"/>
              <a:t>printf</a:t>
            </a:r>
            <a:r>
              <a:rPr lang="en-US" altLang="zh-CN" dirty="0"/>
              <a:t>(“%d ”,</a:t>
            </a:r>
            <a:r>
              <a:rPr lang="en-US" altLang="zh-CN" dirty="0">
                <a:solidFill>
                  <a:srgbClr val="C00000"/>
                </a:solidFill>
              </a:rPr>
              <a:t>(*p)[</a:t>
            </a:r>
            <a:r>
              <a:rPr lang="en-US" altLang="zh-CN" dirty="0" err="1">
                <a:solidFill>
                  <a:srgbClr val="C00000"/>
                </a:solidFill>
              </a:rPr>
              <a:t>i</a:t>
            </a:r>
            <a:r>
              <a:rPr lang="en-US" altLang="zh-CN" dirty="0">
                <a:solidFill>
                  <a:srgbClr val="C00000"/>
                </a:solidFill>
              </a:rPr>
              <a:t>]</a:t>
            </a:r>
            <a:r>
              <a:rPr lang="en-US" altLang="zh-CN" dirty="0"/>
              <a:t>);    //p</a:t>
            </a:r>
            <a:r>
              <a:rPr lang="zh-CN" altLang="en-US" dirty="0"/>
              <a:t>是一个数组指针，按数组方法使用；</a:t>
            </a:r>
            <a:endParaRPr lang="en-US" altLang="zh-CN" dirty="0"/>
          </a:p>
          <a:p>
            <a:pPr lvl="1">
              <a:buNone/>
            </a:pPr>
            <a:r>
              <a:rPr lang="en-US" altLang="zh-CN" dirty="0" err="1"/>
              <a:t>printf</a:t>
            </a:r>
            <a:r>
              <a:rPr lang="en-US" altLang="zh-CN" dirty="0"/>
              <a:t>("\n");</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1365605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一维数组指针的使用</a:t>
            </a:r>
          </a:p>
        </p:txBody>
      </p:sp>
      <p:sp>
        <p:nvSpPr>
          <p:cNvPr id="3" name="内容占位符 2"/>
          <p:cNvSpPr>
            <a:spLocks noGrp="1"/>
          </p:cNvSpPr>
          <p:nvPr>
            <p:ph idx="1"/>
          </p:nvPr>
        </p:nvSpPr>
        <p:spPr/>
        <p:txBody>
          <a:bodyPr/>
          <a:lstStyle/>
          <a:p>
            <a:pPr lvl="1">
              <a:buNone/>
            </a:pPr>
            <a:r>
              <a:rPr lang="en-US" altLang="zh-CN" dirty="0" err="1"/>
              <a:t>int</a:t>
            </a:r>
            <a:r>
              <a:rPr lang="en-US" altLang="zh-CN" dirty="0"/>
              <a:t> a[3][4]={……};</a:t>
            </a:r>
          </a:p>
          <a:p>
            <a:pPr lvl="1">
              <a:buNone/>
            </a:pPr>
            <a:r>
              <a:rPr lang="en-US" altLang="zh-CN" dirty="0" err="1">
                <a:solidFill>
                  <a:srgbClr val="030DCD"/>
                </a:solidFill>
              </a:rPr>
              <a:t>int</a:t>
            </a:r>
            <a:r>
              <a:rPr lang="en-US" altLang="zh-CN" dirty="0">
                <a:solidFill>
                  <a:srgbClr val="030DCD"/>
                </a:solidFill>
              </a:rPr>
              <a:t> (*p)[4];    //p</a:t>
            </a:r>
            <a:r>
              <a:rPr lang="zh-CN" altLang="en-US" dirty="0">
                <a:solidFill>
                  <a:srgbClr val="030DCD"/>
                </a:solidFill>
              </a:rPr>
              <a:t>指向有</a:t>
            </a:r>
            <a:r>
              <a:rPr lang="en-US" altLang="zh-CN" dirty="0">
                <a:solidFill>
                  <a:srgbClr val="030DCD"/>
                </a:solidFill>
              </a:rPr>
              <a:t>4</a:t>
            </a:r>
            <a:r>
              <a:rPr lang="zh-CN" altLang="en-US" dirty="0">
                <a:solidFill>
                  <a:srgbClr val="030DCD"/>
                </a:solidFill>
              </a:rPr>
              <a:t>个元素的数组的指针；</a:t>
            </a:r>
            <a:endParaRPr lang="en-US" altLang="zh-CN" dirty="0">
              <a:solidFill>
                <a:srgbClr val="030DCD"/>
              </a:solidFill>
            </a:endParaRPr>
          </a:p>
          <a:p>
            <a:pPr lvl="1">
              <a:buNone/>
            </a:pPr>
            <a:r>
              <a:rPr lang="en-US" altLang="zh-CN" dirty="0">
                <a:solidFill>
                  <a:srgbClr val="C00000"/>
                </a:solidFill>
              </a:rPr>
              <a:t>p=a;   //</a:t>
            </a:r>
            <a:r>
              <a:rPr lang="zh-CN" altLang="en-US" dirty="0">
                <a:solidFill>
                  <a:srgbClr val="C00000"/>
                </a:solidFill>
              </a:rPr>
              <a:t>相当于 </a:t>
            </a:r>
            <a:r>
              <a:rPr lang="en-US" altLang="zh-CN" dirty="0">
                <a:solidFill>
                  <a:srgbClr val="C00000"/>
                </a:solidFill>
              </a:rPr>
              <a:t>p=&amp;a[0];  //</a:t>
            </a:r>
            <a:r>
              <a:rPr lang="zh-CN" altLang="en-US" dirty="0">
                <a:solidFill>
                  <a:srgbClr val="C00000"/>
                </a:solidFill>
              </a:rPr>
              <a:t>指向二维数组第</a:t>
            </a:r>
            <a:r>
              <a:rPr lang="en-US" altLang="zh-CN" dirty="0">
                <a:solidFill>
                  <a:srgbClr val="C00000"/>
                </a:solidFill>
              </a:rPr>
              <a:t>0</a:t>
            </a:r>
            <a:r>
              <a:rPr lang="zh-CN" altLang="en-US" dirty="0">
                <a:solidFill>
                  <a:srgbClr val="C00000"/>
                </a:solidFill>
              </a:rPr>
              <a:t>行数组的指针；</a:t>
            </a:r>
            <a:endParaRPr lang="en-US" altLang="zh-CN" dirty="0">
              <a:solidFill>
                <a:srgbClr val="C00000"/>
              </a:solidFill>
            </a:endParaRPr>
          </a:p>
          <a:p>
            <a:pPr lvl="1">
              <a:buNone/>
            </a:pPr>
            <a:r>
              <a:rPr lang="en-US" altLang="zh-CN" dirty="0"/>
              <a:t>for (</a:t>
            </a:r>
            <a:r>
              <a:rPr lang="en-US" altLang="zh-CN" dirty="0" err="1"/>
              <a:t>int</a:t>
            </a:r>
            <a:r>
              <a:rPr lang="en-US" altLang="zh-CN" dirty="0"/>
              <a:t> </a:t>
            </a:r>
            <a:r>
              <a:rPr lang="en-US" altLang="zh-CN" dirty="0" err="1"/>
              <a:t>i</a:t>
            </a:r>
            <a:r>
              <a:rPr lang="en-US" altLang="zh-CN" dirty="0"/>
              <a:t>=0;i&lt;3;i++)</a:t>
            </a:r>
          </a:p>
          <a:p>
            <a:pPr lvl="1">
              <a:buNone/>
            </a:pPr>
            <a:r>
              <a:rPr lang="en-US" altLang="zh-CN" dirty="0"/>
              <a:t>   {</a:t>
            </a:r>
          </a:p>
          <a:p>
            <a:pPr lvl="1">
              <a:buNone/>
            </a:pPr>
            <a:r>
              <a:rPr lang="en-US" altLang="zh-CN" dirty="0"/>
              <a:t>   	   for(</a:t>
            </a:r>
            <a:r>
              <a:rPr lang="en-US" altLang="zh-CN" dirty="0" err="1"/>
              <a:t>int</a:t>
            </a:r>
            <a:r>
              <a:rPr lang="en-US" altLang="zh-CN" dirty="0"/>
              <a:t> j=0;j&lt;4;j++)</a:t>
            </a:r>
          </a:p>
          <a:p>
            <a:pPr lvl="1">
              <a:buNone/>
            </a:pPr>
            <a:r>
              <a:rPr lang="en-US" altLang="zh-CN" dirty="0"/>
              <a:t>   	   	 </a:t>
            </a:r>
            <a:r>
              <a:rPr lang="en-US" altLang="zh-CN" dirty="0" err="1"/>
              <a:t>printf</a:t>
            </a:r>
            <a:r>
              <a:rPr lang="en-US" altLang="zh-CN" dirty="0"/>
              <a:t>(“%d ”,</a:t>
            </a:r>
            <a:r>
              <a:rPr lang="en-US" altLang="zh-CN" b="1" dirty="0">
                <a:solidFill>
                  <a:srgbClr val="FF0000"/>
                </a:solidFill>
              </a:rPr>
              <a:t>(*p)[j]</a:t>
            </a:r>
            <a:r>
              <a:rPr lang="en-US" altLang="zh-CN" dirty="0"/>
              <a:t>);   // </a:t>
            </a:r>
            <a:r>
              <a:rPr lang="zh-CN" altLang="en-US" dirty="0"/>
              <a:t>依次输出第</a:t>
            </a:r>
            <a:r>
              <a:rPr lang="en-US" altLang="zh-CN" dirty="0" err="1"/>
              <a:t>i</a:t>
            </a:r>
            <a:r>
              <a:rPr lang="zh-CN" altLang="en-US" dirty="0"/>
              <a:t>行中的</a:t>
            </a:r>
            <a:r>
              <a:rPr lang="en-US" altLang="zh-CN" dirty="0"/>
              <a:t>20</a:t>
            </a:r>
            <a:r>
              <a:rPr lang="zh-CN" altLang="en-US" dirty="0"/>
              <a:t>个元素；</a:t>
            </a:r>
            <a:endParaRPr lang="en-US" altLang="zh-CN" dirty="0"/>
          </a:p>
          <a:p>
            <a:pPr lvl="1">
              <a:buNone/>
            </a:pPr>
            <a:r>
              <a:rPr lang="en-US" altLang="zh-CN" dirty="0"/>
              <a:t>   	</a:t>
            </a:r>
            <a:r>
              <a:rPr lang="en-US" altLang="zh-CN" dirty="0">
                <a:solidFill>
                  <a:srgbClr val="FF0000"/>
                </a:solidFill>
              </a:rPr>
              <a:t>   </a:t>
            </a:r>
            <a:r>
              <a:rPr lang="en-US" altLang="zh-CN" b="1" dirty="0">
                <a:solidFill>
                  <a:srgbClr val="FF0000"/>
                </a:solidFill>
              </a:rPr>
              <a:t>p++</a:t>
            </a:r>
            <a:r>
              <a:rPr lang="en-US" altLang="zh-CN" dirty="0">
                <a:solidFill>
                  <a:srgbClr val="FF0000"/>
                </a:solidFill>
              </a:rPr>
              <a:t>;  </a:t>
            </a:r>
            <a:r>
              <a:rPr lang="en-US" altLang="zh-CN" dirty="0"/>
              <a:t>//</a:t>
            </a:r>
            <a:r>
              <a:rPr lang="zh-CN" altLang="en-US" dirty="0"/>
              <a:t>指向二维数组的下一行</a:t>
            </a:r>
            <a:endParaRPr lang="en-US" altLang="zh-CN" dirty="0"/>
          </a:p>
          <a:p>
            <a:pPr lvl="1">
              <a:buNone/>
            </a:pPr>
            <a:r>
              <a:rPr lang="en-US" altLang="zh-CN" dirty="0"/>
              <a:t>	   </a:t>
            </a:r>
            <a:r>
              <a:rPr lang="en-US" altLang="zh-CN" dirty="0" err="1"/>
              <a:t>printf</a:t>
            </a:r>
            <a:r>
              <a:rPr lang="en-US" altLang="zh-CN" dirty="0"/>
              <a:t>("\n");</a:t>
            </a:r>
          </a:p>
          <a:p>
            <a:pPr lvl="1">
              <a:buNone/>
            </a:pPr>
            <a:r>
              <a:rPr lang="en-US" altLang="zh-CN" dirty="0"/>
              <a:t>   }</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1661089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二维数组指针的使用</a:t>
            </a:r>
          </a:p>
        </p:txBody>
      </p:sp>
      <p:sp>
        <p:nvSpPr>
          <p:cNvPr id="3" name="内容占位符 2"/>
          <p:cNvSpPr>
            <a:spLocks noGrp="1"/>
          </p:cNvSpPr>
          <p:nvPr>
            <p:ph idx="1"/>
          </p:nvPr>
        </p:nvSpPr>
        <p:spPr/>
        <p:txBody>
          <a:bodyPr/>
          <a:lstStyle/>
          <a:p>
            <a:pPr lvl="1">
              <a:buNone/>
            </a:pPr>
            <a:r>
              <a:rPr lang="en-US" altLang="zh-CN" dirty="0" err="1"/>
              <a:t>int</a:t>
            </a:r>
            <a:r>
              <a:rPr lang="en-US" altLang="zh-CN" dirty="0"/>
              <a:t> a[3][4]={……};</a:t>
            </a:r>
          </a:p>
          <a:p>
            <a:pPr lvl="1">
              <a:buNone/>
            </a:pPr>
            <a:r>
              <a:rPr lang="en-US" altLang="zh-CN" dirty="0" err="1">
                <a:solidFill>
                  <a:srgbClr val="030DCD"/>
                </a:solidFill>
              </a:rPr>
              <a:t>int</a:t>
            </a:r>
            <a:r>
              <a:rPr lang="en-US" altLang="zh-CN" dirty="0">
                <a:solidFill>
                  <a:srgbClr val="030DCD"/>
                </a:solidFill>
              </a:rPr>
              <a:t> (*p)[3][4];   //</a:t>
            </a:r>
            <a:r>
              <a:rPr lang="zh-CN" altLang="en-US" dirty="0">
                <a:solidFill>
                  <a:srgbClr val="030DCD"/>
                </a:solidFill>
              </a:rPr>
              <a:t>定义一个</a:t>
            </a:r>
            <a:r>
              <a:rPr lang="en-US" altLang="zh-CN" dirty="0">
                <a:solidFill>
                  <a:srgbClr val="030DCD"/>
                </a:solidFill>
              </a:rPr>
              <a:t>3x4</a:t>
            </a:r>
            <a:r>
              <a:rPr lang="zh-CN" altLang="en-US" dirty="0">
                <a:solidFill>
                  <a:srgbClr val="030DCD"/>
                </a:solidFill>
              </a:rPr>
              <a:t>的整型数组，数组名是</a:t>
            </a:r>
            <a:r>
              <a:rPr lang="en-US" altLang="zh-CN" dirty="0">
                <a:solidFill>
                  <a:srgbClr val="030DCD"/>
                </a:solidFill>
              </a:rPr>
              <a:t>(*p)</a:t>
            </a:r>
          </a:p>
          <a:p>
            <a:pPr lvl="1">
              <a:buNone/>
            </a:pPr>
            <a:r>
              <a:rPr lang="en-US" altLang="zh-CN" dirty="0">
                <a:solidFill>
                  <a:srgbClr val="C00000"/>
                </a:solidFill>
              </a:rPr>
              <a:t>p=&amp;a;   //&amp;a</a:t>
            </a:r>
            <a:r>
              <a:rPr lang="zh-CN" altLang="en-US" dirty="0">
                <a:solidFill>
                  <a:srgbClr val="C00000"/>
                </a:solidFill>
              </a:rPr>
              <a:t>被解读为数组指针； </a:t>
            </a:r>
            <a:r>
              <a:rPr lang="en-US" altLang="zh-CN" dirty="0">
                <a:solidFill>
                  <a:srgbClr val="C00000"/>
                </a:solidFill>
              </a:rPr>
              <a:t>(*p)</a:t>
            </a:r>
            <a:r>
              <a:rPr lang="zh-CN" altLang="en-US" dirty="0">
                <a:solidFill>
                  <a:srgbClr val="C00000"/>
                </a:solidFill>
              </a:rPr>
              <a:t>与</a:t>
            </a:r>
            <a:r>
              <a:rPr lang="en-US" altLang="zh-CN" dirty="0">
                <a:solidFill>
                  <a:srgbClr val="C00000"/>
                </a:solidFill>
              </a:rPr>
              <a:t>a</a:t>
            </a:r>
            <a:r>
              <a:rPr lang="zh-CN" altLang="en-US" dirty="0">
                <a:solidFill>
                  <a:srgbClr val="C00000"/>
                </a:solidFill>
              </a:rPr>
              <a:t>等价</a:t>
            </a:r>
            <a:r>
              <a:rPr lang="en-US" altLang="zh-CN" dirty="0">
                <a:solidFill>
                  <a:srgbClr val="C00000"/>
                </a:solidFill>
              </a:rPr>
              <a:t>,</a:t>
            </a:r>
            <a:r>
              <a:rPr lang="zh-CN" altLang="en-US" dirty="0">
                <a:solidFill>
                  <a:srgbClr val="C00000"/>
                </a:solidFill>
              </a:rPr>
              <a:t>因此</a:t>
            </a:r>
            <a:r>
              <a:rPr lang="en-US" altLang="zh-CN" dirty="0">
                <a:solidFill>
                  <a:srgbClr val="C00000"/>
                </a:solidFill>
              </a:rPr>
              <a:t>p=&amp;a;</a:t>
            </a:r>
          </a:p>
          <a:p>
            <a:pPr lvl="1">
              <a:buNone/>
            </a:pPr>
            <a:r>
              <a:rPr lang="en-US" altLang="zh-CN" dirty="0"/>
              <a:t>for (</a:t>
            </a:r>
            <a:r>
              <a:rPr lang="en-US" altLang="zh-CN" dirty="0" err="1"/>
              <a:t>int</a:t>
            </a:r>
            <a:r>
              <a:rPr lang="en-US" altLang="zh-CN" dirty="0"/>
              <a:t> </a:t>
            </a:r>
            <a:r>
              <a:rPr lang="en-US" altLang="zh-CN" dirty="0" err="1"/>
              <a:t>i</a:t>
            </a:r>
            <a:r>
              <a:rPr lang="en-US" altLang="zh-CN" dirty="0"/>
              <a:t>=0;i&lt;3;i++)</a:t>
            </a:r>
          </a:p>
          <a:p>
            <a:pPr lvl="1">
              <a:buNone/>
            </a:pPr>
            <a:r>
              <a:rPr lang="en-US" altLang="zh-CN" dirty="0"/>
              <a:t>   {</a:t>
            </a:r>
          </a:p>
          <a:p>
            <a:pPr lvl="1">
              <a:buNone/>
            </a:pPr>
            <a:r>
              <a:rPr lang="en-US" altLang="zh-CN" dirty="0"/>
              <a:t>   	   for(</a:t>
            </a:r>
            <a:r>
              <a:rPr lang="en-US" altLang="zh-CN" dirty="0" err="1"/>
              <a:t>int</a:t>
            </a:r>
            <a:r>
              <a:rPr lang="en-US" altLang="zh-CN" dirty="0"/>
              <a:t> j=0;j&lt;4;j++)</a:t>
            </a:r>
          </a:p>
          <a:p>
            <a:pPr lvl="1">
              <a:buNone/>
            </a:pPr>
            <a:r>
              <a:rPr lang="en-US" altLang="zh-CN" dirty="0"/>
              <a:t>   	   	 </a:t>
            </a:r>
            <a:r>
              <a:rPr lang="en-US" altLang="zh-CN" dirty="0" err="1"/>
              <a:t>printf</a:t>
            </a:r>
            <a:r>
              <a:rPr lang="en-US" altLang="zh-CN" dirty="0"/>
              <a:t>(“%d ”,(</a:t>
            </a:r>
            <a:r>
              <a:rPr lang="en-US" altLang="zh-CN" b="1" dirty="0">
                <a:solidFill>
                  <a:srgbClr val="FF0000"/>
                </a:solidFill>
              </a:rPr>
              <a:t>*p)[</a:t>
            </a:r>
            <a:r>
              <a:rPr lang="en-US" altLang="zh-CN" b="1" dirty="0" err="1">
                <a:solidFill>
                  <a:srgbClr val="FF0000"/>
                </a:solidFill>
              </a:rPr>
              <a:t>i</a:t>
            </a:r>
            <a:r>
              <a:rPr lang="en-US" altLang="zh-CN" b="1" dirty="0">
                <a:solidFill>
                  <a:srgbClr val="FF0000"/>
                </a:solidFill>
              </a:rPr>
              <a:t>][j]</a:t>
            </a:r>
            <a:r>
              <a:rPr lang="en-US" altLang="zh-CN" dirty="0"/>
              <a:t>);  </a:t>
            </a:r>
          </a:p>
          <a:p>
            <a:pPr lvl="1">
              <a:buNone/>
            </a:pPr>
            <a:r>
              <a:rPr lang="en-US" altLang="zh-CN" dirty="0"/>
              <a:t>   		   </a:t>
            </a:r>
            <a:r>
              <a:rPr lang="en-US" altLang="zh-CN" dirty="0" err="1"/>
              <a:t>printf</a:t>
            </a:r>
            <a:r>
              <a:rPr lang="en-US" altLang="zh-CN" dirty="0"/>
              <a:t>("\n");</a:t>
            </a:r>
          </a:p>
          <a:p>
            <a:pPr lvl="1">
              <a:buNone/>
            </a:pPr>
            <a:r>
              <a:rPr lang="en-US" altLang="zh-CN" dirty="0"/>
              <a:t>   }</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1900685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en-US" altLang="zh-CN" dirty="0" err="1"/>
              <a:t>typedef</a:t>
            </a:r>
            <a:r>
              <a:rPr lang="zh-CN" altLang="en-US" dirty="0"/>
              <a:t>定义类型数组类型</a:t>
            </a:r>
            <a:r>
              <a:rPr lang="en-US" altLang="zh-CN"/>
              <a:t>--</a:t>
            </a:r>
            <a:r>
              <a:rPr lang="en-US" altLang="zh-CN">
                <a:solidFill>
                  <a:srgbClr val="030DCD"/>
                </a:solidFill>
              </a:rPr>
              <a:t> iArray100</a:t>
            </a:r>
            <a:endParaRPr lang="zh-CN" altLang="en-US"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a:t>先按定义数组变量形式书写：</a:t>
            </a:r>
            <a:r>
              <a:rPr lang="en-US" altLang="zh-CN" dirty="0">
                <a:solidFill>
                  <a:srgbClr val="006600"/>
                </a:solidFill>
              </a:rPr>
              <a:t>int a[100]</a:t>
            </a:r>
            <a:r>
              <a:rPr lang="zh-CN" altLang="en-US" dirty="0"/>
              <a:t>；</a:t>
            </a:r>
          </a:p>
          <a:p>
            <a:pPr marL="342900" indent="-342900">
              <a:buFont typeface="Wingdings" panose="05000000000000000000" pitchFamily="2" charset="2"/>
              <a:buChar char="l"/>
            </a:pPr>
            <a:r>
              <a:rPr lang="zh-CN" altLang="en-US" dirty="0"/>
              <a:t>将</a:t>
            </a:r>
            <a:r>
              <a:rPr lang="zh-CN" altLang="en-US" b="1" dirty="0">
                <a:solidFill>
                  <a:srgbClr val="7030A0"/>
                </a:solidFill>
              </a:rPr>
              <a:t>变量名</a:t>
            </a:r>
            <a:r>
              <a:rPr lang="en-US" altLang="zh-CN" dirty="0">
                <a:solidFill>
                  <a:srgbClr val="030DCD"/>
                </a:solidFill>
              </a:rPr>
              <a:t>a</a:t>
            </a:r>
            <a:r>
              <a:rPr lang="zh-CN" altLang="en-US" dirty="0"/>
              <a:t>换成</a:t>
            </a:r>
            <a:r>
              <a:rPr lang="zh-CN" altLang="en-US" dirty="0">
                <a:solidFill>
                  <a:srgbClr val="7030A0"/>
                </a:solidFill>
              </a:rPr>
              <a:t>自己指定的类型名</a:t>
            </a:r>
            <a:r>
              <a:rPr lang="zh-CN" altLang="en-US" dirty="0"/>
              <a:t>，如</a:t>
            </a:r>
            <a:r>
              <a:rPr lang="en-US" altLang="zh-CN" dirty="0">
                <a:solidFill>
                  <a:srgbClr val="030DCD"/>
                </a:solidFill>
              </a:rPr>
              <a:t>iArray100</a:t>
            </a:r>
            <a:r>
              <a:rPr lang="zh-CN" altLang="en-US" dirty="0"/>
              <a:t>：</a:t>
            </a:r>
          </a:p>
          <a:p>
            <a:pPr marL="971550" lvl="1"/>
            <a:r>
              <a:rPr lang="zh-CN" altLang="en-US" dirty="0"/>
              <a:t>   </a:t>
            </a:r>
            <a:r>
              <a:rPr lang="en-US" altLang="zh-CN" dirty="0" err="1"/>
              <a:t>int</a:t>
            </a:r>
            <a:r>
              <a:rPr lang="zh-CN" altLang="en-US" dirty="0"/>
              <a:t>　</a:t>
            </a:r>
            <a:r>
              <a:rPr lang="en-US" altLang="zh-CN" dirty="0">
                <a:solidFill>
                  <a:srgbClr val="030DCD"/>
                </a:solidFill>
              </a:rPr>
              <a:t> iArray100</a:t>
            </a:r>
            <a:r>
              <a:rPr lang="en-US" altLang="zh-CN" dirty="0"/>
              <a:t>[100]</a:t>
            </a:r>
            <a:r>
              <a:rPr lang="zh-CN" altLang="en-US" dirty="0"/>
              <a:t>；</a:t>
            </a:r>
          </a:p>
          <a:p>
            <a:pPr marL="342900" indent="-342900">
              <a:buFont typeface="Wingdings" panose="05000000000000000000" pitchFamily="2" charset="2"/>
              <a:buChar char="l"/>
            </a:pPr>
            <a:r>
              <a:rPr lang="zh-CN" altLang="en-US" dirty="0"/>
              <a:t>在前面加上</a:t>
            </a:r>
            <a:r>
              <a:rPr lang="en-US" altLang="zh-CN" dirty="0" err="1">
                <a:solidFill>
                  <a:srgbClr val="C00000"/>
                </a:solidFill>
              </a:rPr>
              <a:t>typedef</a:t>
            </a:r>
            <a:r>
              <a:rPr lang="zh-CN" altLang="en-US" dirty="0"/>
              <a:t>，得到</a:t>
            </a:r>
          </a:p>
          <a:p>
            <a:pPr marL="971550" lvl="1"/>
            <a:r>
              <a:rPr lang="zh-CN" altLang="en-US" dirty="0"/>
              <a:t>  </a:t>
            </a:r>
            <a:r>
              <a:rPr lang="en-US" altLang="zh-CN" dirty="0">
                <a:solidFill>
                  <a:srgbClr val="C00000"/>
                </a:solidFill>
              </a:rPr>
              <a:t>typedef </a:t>
            </a:r>
            <a:r>
              <a:rPr lang="en-US" altLang="zh-CN" dirty="0"/>
              <a:t>int </a:t>
            </a:r>
            <a:r>
              <a:rPr lang="en-US" altLang="zh-CN" dirty="0">
                <a:solidFill>
                  <a:srgbClr val="030DCD"/>
                </a:solidFill>
              </a:rPr>
              <a:t>iArray100 </a:t>
            </a:r>
            <a:r>
              <a:rPr lang="zh-CN" altLang="en-US" dirty="0"/>
              <a:t>［</a:t>
            </a:r>
            <a:r>
              <a:rPr lang="en-US" altLang="zh-CN" dirty="0"/>
              <a:t>100</a:t>
            </a:r>
            <a:r>
              <a:rPr lang="zh-CN" altLang="en-US" dirty="0"/>
              <a:t>］；</a:t>
            </a:r>
          </a:p>
          <a:p>
            <a:pPr marL="342900" indent="-342900">
              <a:buFont typeface="Wingdings" panose="05000000000000000000" pitchFamily="2" charset="2"/>
              <a:buChar char="l"/>
            </a:pPr>
            <a:r>
              <a:rPr lang="zh-CN" altLang="en-US" dirty="0"/>
              <a:t> 利用</a:t>
            </a:r>
            <a:r>
              <a:rPr lang="en-US" altLang="zh-CN" dirty="0"/>
              <a:t>NUM</a:t>
            </a:r>
            <a:r>
              <a:rPr lang="zh-CN" altLang="en-US" dirty="0"/>
              <a:t>作为数据类型定义变量</a:t>
            </a:r>
            <a:endParaRPr lang="en-US" altLang="zh-CN" dirty="0"/>
          </a:p>
          <a:p>
            <a:pPr marL="971550" lvl="1"/>
            <a:r>
              <a:rPr lang="en-US" altLang="zh-CN" dirty="0">
                <a:solidFill>
                  <a:srgbClr val="030DCD"/>
                </a:solidFill>
              </a:rPr>
              <a:t>iArray100</a:t>
            </a:r>
            <a:r>
              <a:rPr lang="zh-CN" altLang="en-US" dirty="0"/>
              <a:t>  </a:t>
            </a:r>
            <a:r>
              <a:rPr lang="en-US" altLang="zh-CN" dirty="0"/>
              <a:t>a</a:t>
            </a:r>
            <a:r>
              <a:rPr lang="zh-CN" altLang="en-US" dirty="0"/>
              <a:t>； </a:t>
            </a:r>
            <a:r>
              <a:rPr lang="en-US" altLang="zh-CN" dirty="0"/>
              <a:t>// </a:t>
            </a:r>
            <a:r>
              <a:rPr lang="zh-CN" altLang="en-US" dirty="0"/>
              <a:t>与 </a:t>
            </a:r>
            <a:r>
              <a:rPr lang="en-US" altLang="zh-CN" dirty="0" err="1">
                <a:solidFill>
                  <a:srgbClr val="006600"/>
                </a:solidFill>
              </a:rPr>
              <a:t>int</a:t>
            </a:r>
            <a:r>
              <a:rPr lang="en-US" altLang="zh-CN" dirty="0">
                <a:solidFill>
                  <a:srgbClr val="006600"/>
                </a:solidFill>
              </a:rPr>
              <a:t> a[100]</a:t>
            </a:r>
            <a:r>
              <a:rPr lang="zh-CN" altLang="en-US" dirty="0"/>
              <a:t>等价；</a:t>
            </a:r>
            <a:endParaRPr lang="en-US" altLang="zh-CN" dirty="0"/>
          </a:p>
          <a:p>
            <a:pPr marL="342900" indent="-342900">
              <a:buFont typeface="Wingdings" panose="05000000000000000000" pitchFamily="2" charset="2"/>
              <a:buChar char="l"/>
            </a:pPr>
            <a:endParaRPr lang="zh-CN" altLang="en-US" dirty="0"/>
          </a:p>
          <a:p>
            <a:endParaRPr lang="zh-CN" altLang="en-US" dirty="0"/>
          </a:p>
        </p:txBody>
      </p:sp>
    </p:spTree>
    <p:extLst>
      <p:ext uri="{BB962C8B-B14F-4D97-AF65-F5344CB8AC3E}">
        <p14:creationId xmlns:p14="http://schemas.microsoft.com/office/powerpoint/2010/main" val="108010280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Rot="1" noChangeArrowheads="1"/>
          </p:cNvSpPr>
          <p:nvPr>
            <p:ph type="body" idx="1"/>
          </p:nvPr>
        </p:nvSpPr>
        <p:spPr>
          <a:xfrm>
            <a:off x="684213" y="908050"/>
            <a:ext cx="8188325" cy="5430405"/>
          </a:xfrm>
        </p:spPr>
        <p:txBody>
          <a:bodyPr/>
          <a:lstStyle/>
          <a:p>
            <a:pPr marL="324000" indent="-324000">
              <a:lnSpc>
                <a:spcPct val="90000"/>
              </a:lnSpc>
              <a:buFont typeface="Wingdings" panose="05000000000000000000" pitchFamily="2" charset="2"/>
              <a:buChar char="l"/>
            </a:pPr>
            <a:r>
              <a:rPr lang="zh-CN" altLang="en-US" sz="2000" dirty="0"/>
              <a:t>数组是程序设计的</a:t>
            </a:r>
            <a:r>
              <a:rPr lang="zh-CN" altLang="en-US" sz="2000" dirty="0">
                <a:solidFill>
                  <a:srgbClr val="FF3300"/>
                </a:solidFill>
              </a:rPr>
              <a:t>常用数据结构</a:t>
            </a:r>
            <a:r>
              <a:rPr lang="zh-CN" altLang="en-US" sz="2000" dirty="0"/>
              <a:t>，字符串（字符数组）在现代程序中也用得相当普遍，应掌握它们的意义和用法。</a:t>
            </a:r>
          </a:p>
          <a:p>
            <a:pPr marL="342900" indent="-342900">
              <a:lnSpc>
                <a:spcPct val="90000"/>
              </a:lnSpc>
              <a:buFont typeface="Wingdings" panose="05000000000000000000" pitchFamily="2" charset="2"/>
              <a:buChar char="l"/>
            </a:pPr>
            <a:r>
              <a:rPr lang="zh-CN" altLang="en-US" sz="2000" dirty="0"/>
              <a:t>数组（一维和二维，多维）名、数组元素的</a:t>
            </a:r>
            <a:r>
              <a:rPr lang="zh-CN" altLang="en-US" sz="2000" dirty="0">
                <a:solidFill>
                  <a:srgbClr val="FF3300"/>
                </a:solidFill>
              </a:rPr>
              <a:t>概念；</a:t>
            </a:r>
            <a:endParaRPr lang="en-US" altLang="zh-CN" sz="2000" dirty="0">
              <a:solidFill>
                <a:srgbClr val="FF3300"/>
              </a:solidFill>
            </a:endParaRPr>
          </a:p>
          <a:p>
            <a:pPr marL="342900" indent="-342900">
              <a:lnSpc>
                <a:spcPct val="90000"/>
              </a:lnSpc>
              <a:buFont typeface="Wingdings" panose="05000000000000000000" pitchFamily="2" charset="2"/>
              <a:buChar char="l"/>
            </a:pPr>
            <a:r>
              <a:rPr lang="zh-CN" altLang="en-US" sz="2000" dirty="0">
                <a:solidFill>
                  <a:srgbClr val="030DCD"/>
                </a:solidFill>
              </a:rPr>
              <a:t>一维数组</a:t>
            </a:r>
            <a:r>
              <a:rPr lang="zh-CN" altLang="en-US" sz="2000" dirty="0"/>
              <a:t>常与</a:t>
            </a:r>
            <a:r>
              <a:rPr lang="zh-CN" altLang="en-US" sz="2000" dirty="0">
                <a:solidFill>
                  <a:srgbClr val="030DCD"/>
                </a:solidFill>
              </a:rPr>
              <a:t>一重循环</a:t>
            </a:r>
            <a:r>
              <a:rPr lang="zh-CN" altLang="en-US" sz="2000" dirty="0"/>
              <a:t>配合、</a:t>
            </a:r>
            <a:r>
              <a:rPr lang="zh-CN" altLang="en-US" sz="2000" dirty="0">
                <a:solidFill>
                  <a:srgbClr val="030DCD"/>
                </a:solidFill>
              </a:rPr>
              <a:t>二维数组</a:t>
            </a:r>
            <a:r>
              <a:rPr lang="zh-CN" altLang="en-US" sz="2000" dirty="0"/>
              <a:t>常与</a:t>
            </a:r>
            <a:r>
              <a:rPr lang="zh-CN" altLang="en-US" sz="2000" dirty="0">
                <a:solidFill>
                  <a:srgbClr val="030DCD"/>
                </a:solidFill>
              </a:rPr>
              <a:t>二重循环</a:t>
            </a:r>
            <a:r>
              <a:rPr lang="zh-CN" altLang="en-US" sz="2000" dirty="0"/>
              <a:t>配合，</a:t>
            </a:r>
            <a:r>
              <a:rPr lang="zh-CN" altLang="en-US" sz="2000" dirty="0">
                <a:solidFill>
                  <a:srgbClr val="030DCD"/>
                </a:solidFill>
              </a:rPr>
              <a:t>三维数组</a:t>
            </a:r>
            <a:r>
              <a:rPr lang="zh-CN" altLang="en-US" sz="2000" dirty="0"/>
              <a:t>与</a:t>
            </a:r>
            <a:r>
              <a:rPr lang="zh-CN" altLang="en-US" sz="2000" dirty="0">
                <a:solidFill>
                  <a:srgbClr val="030DCD"/>
                </a:solidFill>
              </a:rPr>
              <a:t>三重循环</a:t>
            </a:r>
            <a:r>
              <a:rPr lang="zh-CN" altLang="en-US" sz="2000" dirty="0"/>
              <a:t>配合，对数组元素依次进行处理。</a:t>
            </a:r>
          </a:p>
          <a:p>
            <a:pPr marL="342900" indent="-342900">
              <a:lnSpc>
                <a:spcPct val="90000"/>
              </a:lnSpc>
              <a:buFont typeface="Wingdings" panose="05000000000000000000" pitchFamily="2" charset="2"/>
              <a:buChar char="l"/>
            </a:pPr>
            <a:r>
              <a:rPr lang="zh-CN" altLang="en-US" sz="2000" dirty="0"/>
              <a:t>数组必须先</a:t>
            </a:r>
            <a:r>
              <a:rPr lang="zh-CN" altLang="en-US" sz="2000" dirty="0">
                <a:solidFill>
                  <a:srgbClr val="FF3300"/>
                </a:solidFill>
              </a:rPr>
              <a:t>定义后使用</a:t>
            </a:r>
            <a:r>
              <a:rPr lang="zh-CN" altLang="en-US" sz="2000" dirty="0"/>
              <a:t>，数组的初始化方法。</a:t>
            </a:r>
          </a:p>
          <a:p>
            <a:pPr marL="342900" indent="-342900">
              <a:buFont typeface="Wingdings" panose="05000000000000000000" pitchFamily="2" charset="2"/>
              <a:buChar char="l"/>
            </a:pPr>
            <a:r>
              <a:rPr lang="zh-CN" altLang="en-US" sz="2000" dirty="0">
                <a:latin typeface=""/>
              </a:rPr>
              <a:t>数组元素在内存中的</a:t>
            </a:r>
            <a:r>
              <a:rPr lang="zh-CN" altLang="en-US" sz="2000" dirty="0">
                <a:solidFill>
                  <a:srgbClr val="FF3300"/>
                </a:solidFill>
                <a:latin typeface=""/>
              </a:rPr>
              <a:t>存储顺序</a:t>
            </a:r>
            <a:r>
              <a:rPr lang="zh-CN" altLang="en-US" sz="2000" dirty="0">
                <a:latin typeface=""/>
              </a:rPr>
              <a:t>：</a:t>
            </a:r>
            <a:r>
              <a:rPr lang="zh-CN" altLang="en-US" sz="2000" dirty="0">
                <a:solidFill>
                  <a:srgbClr val="006600"/>
                </a:solidFill>
                <a:latin typeface=""/>
              </a:rPr>
              <a:t>按行存储在内存的连续空间中</a:t>
            </a:r>
            <a:r>
              <a:rPr lang="zh-CN" altLang="en-US" sz="2000" dirty="0">
                <a:latin typeface=""/>
              </a:rPr>
              <a:t>；</a:t>
            </a:r>
            <a:endParaRPr lang="en-US" altLang="zh-CN" sz="2000" dirty="0">
              <a:latin typeface=""/>
            </a:endParaRPr>
          </a:p>
          <a:p>
            <a:pPr marL="342900" indent="-342900">
              <a:buFont typeface="Wingdings" panose="05000000000000000000" pitchFamily="2" charset="2"/>
              <a:buChar char="l"/>
            </a:pPr>
            <a:r>
              <a:rPr lang="zh-CN" altLang="en-US" sz="2000" dirty="0">
                <a:latin typeface=""/>
              </a:rPr>
              <a:t>数组的使用：顺序查找，折半查找</a:t>
            </a:r>
            <a:r>
              <a:rPr lang="en-US" altLang="zh-CN" sz="2000" dirty="0">
                <a:latin typeface=""/>
              </a:rPr>
              <a:t>()</a:t>
            </a:r>
            <a:r>
              <a:rPr lang="zh-CN" altLang="en-US" sz="2000" dirty="0">
                <a:latin typeface=""/>
              </a:rPr>
              <a:t>，冒泡排序</a:t>
            </a:r>
            <a:endParaRPr lang="en-US" altLang="zh-CN" sz="2000" dirty="0">
              <a:latin typeface=""/>
            </a:endParaRPr>
          </a:p>
          <a:p>
            <a:pPr marL="342900" indent="-342900">
              <a:buFont typeface="Wingdings" panose="05000000000000000000" pitchFamily="2" charset="2"/>
              <a:buChar char="l"/>
            </a:pPr>
            <a:r>
              <a:rPr lang="zh-CN" altLang="en-US" sz="2000" dirty="0">
                <a:latin typeface=""/>
              </a:rPr>
              <a:t>算法的时间复杂度</a:t>
            </a:r>
            <a:endParaRPr lang="en-US" altLang="zh-CN" sz="2000" dirty="0">
              <a:latin typeface=""/>
            </a:endParaRPr>
          </a:p>
          <a:p>
            <a:pPr marL="971550" lvl="1"/>
            <a:r>
              <a:rPr lang="zh-CN" altLang="en-US" sz="1600" dirty="0">
                <a:latin typeface=""/>
              </a:rPr>
              <a:t>顺序查找：</a:t>
            </a:r>
            <a:r>
              <a:rPr lang="en-US" altLang="zh-CN" sz="1600" dirty="0">
                <a:latin typeface=""/>
              </a:rPr>
              <a:t>O(n)</a:t>
            </a:r>
          </a:p>
          <a:p>
            <a:pPr marL="971550" lvl="1"/>
            <a:r>
              <a:rPr lang="zh-CN" altLang="en-US" sz="1600" dirty="0">
                <a:latin typeface=""/>
              </a:rPr>
              <a:t>折半查找：</a:t>
            </a:r>
            <a:r>
              <a:rPr lang="en-US" altLang="zh-CN" sz="1600" dirty="0">
                <a:latin typeface=""/>
              </a:rPr>
              <a:t>O(</a:t>
            </a:r>
            <a:r>
              <a:rPr lang="en-US" altLang="zh-CN" sz="1600" dirty="0" err="1">
                <a:latin typeface=""/>
              </a:rPr>
              <a:t>logn</a:t>
            </a:r>
            <a:r>
              <a:rPr lang="en-US" altLang="zh-CN" sz="1600" dirty="0">
                <a:latin typeface=""/>
              </a:rPr>
              <a:t>)  </a:t>
            </a:r>
          </a:p>
          <a:p>
            <a:pPr marL="971550" lvl="1"/>
            <a:r>
              <a:rPr lang="zh-CN" altLang="en-US" sz="1600" dirty="0">
                <a:latin typeface=""/>
              </a:rPr>
              <a:t>冒泡排序：</a:t>
            </a:r>
            <a:r>
              <a:rPr lang="en-US" altLang="zh-CN" sz="1600" dirty="0">
                <a:latin typeface=""/>
              </a:rPr>
              <a:t>O(n</a:t>
            </a:r>
            <a:r>
              <a:rPr lang="en-US" altLang="zh-CN" sz="1600" baseline="30000" dirty="0">
                <a:latin typeface=""/>
              </a:rPr>
              <a:t>2</a:t>
            </a:r>
            <a:r>
              <a:rPr lang="en-US" altLang="zh-CN" sz="1600" dirty="0">
                <a:latin typeface=""/>
              </a:rPr>
              <a:t>)</a:t>
            </a:r>
          </a:p>
          <a:p>
            <a:pPr marL="342900" indent="-342900">
              <a:buFont typeface="Wingdings" panose="05000000000000000000" pitchFamily="2" charset="2"/>
              <a:buChar char="l"/>
            </a:pPr>
            <a:endParaRPr lang="zh-CN" altLang="en-US" sz="2000" dirty="0">
              <a:latin typeface=""/>
            </a:endParaRPr>
          </a:p>
          <a:p>
            <a:pPr marL="342900" indent="-342900">
              <a:lnSpc>
                <a:spcPct val="90000"/>
              </a:lnSpc>
              <a:buFont typeface="Wingdings" panose="05000000000000000000" pitchFamily="2" charset="2"/>
              <a:buChar char="l"/>
            </a:pPr>
            <a:endParaRPr lang="zh-CN" altLang="en-US" dirty="0"/>
          </a:p>
        </p:txBody>
      </p:sp>
      <p:sp>
        <p:nvSpPr>
          <p:cNvPr id="2" name="矩形 1"/>
          <p:cNvSpPr/>
          <p:nvPr/>
        </p:nvSpPr>
        <p:spPr>
          <a:xfrm>
            <a:off x="495301" y="337761"/>
            <a:ext cx="7453743" cy="480131"/>
          </a:xfrm>
          <a:prstGeom prst="rect">
            <a:avLst/>
          </a:prstGeom>
        </p:spPr>
        <p:txBody>
          <a:bodyPr wrap="square">
            <a:spAutoFit/>
          </a:bodyPr>
          <a:lstStyle/>
          <a:p>
            <a:pPr>
              <a:lnSpc>
                <a:spcPct val="90000"/>
              </a:lnSpc>
            </a:pPr>
            <a:r>
              <a:rPr lang="zh-CN" altLang="en-US" sz="2800" b="1" dirty="0">
                <a:solidFill>
                  <a:srgbClr val="1A93C8"/>
                </a:solidFill>
                <a:latin typeface="+mn-lt"/>
                <a:ea typeface="+mj-ea"/>
                <a:cs typeface="+mj-cs"/>
              </a:rPr>
              <a:t>主要内容</a:t>
            </a:r>
          </a:p>
        </p:txBody>
      </p:sp>
    </p:spTree>
    <p:extLst>
      <p:ext uri="{BB962C8B-B14F-4D97-AF65-F5344CB8AC3E}">
        <p14:creationId xmlns:p14="http://schemas.microsoft.com/office/powerpoint/2010/main" val="272370219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ChangeArrowheads="1"/>
          </p:cNvSpPr>
          <p:nvPr/>
        </p:nvSpPr>
        <p:spPr bwMode="auto">
          <a:xfrm>
            <a:off x="6511925" y="5676900"/>
            <a:ext cx="2133600" cy="476250"/>
          </a:xfrm>
          <a:prstGeom prst="rect">
            <a:avLst/>
          </a:prstGeom>
          <a:noFill/>
          <a:ln w="9525">
            <a:noFill/>
            <a:miter lim="800000"/>
            <a:headEnd/>
            <a:tailEnd/>
          </a:ln>
        </p:spPr>
        <p:txBody>
          <a:bodyPr/>
          <a:lstStyle/>
          <a:p>
            <a:pPr algn="r"/>
            <a:fld id="{C0107C6E-6428-484D-8BFF-2A38D99BDED2}" type="slidenum">
              <a:rPr lang="en-US" altLang="zh-CN" sz="1400"/>
              <a:pPr algn="r"/>
              <a:t>125</a:t>
            </a:fld>
            <a:endParaRPr lang="en-US" altLang="zh-CN" sz="1400"/>
          </a:p>
        </p:txBody>
      </p:sp>
      <p:pic>
        <p:nvPicPr>
          <p:cNvPr id="19459" name="Picture 3" descr="sdu01_01"/>
          <p:cNvPicPr>
            <a:picLocks noChangeAspect="1" noChangeArrowheads="1"/>
          </p:cNvPicPr>
          <p:nvPr/>
        </p:nvPicPr>
        <p:blipFill>
          <a:blip r:embed="rId3" cstate="print"/>
          <a:srcRect/>
          <a:stretch>
            <a:fillRect/>
          </a:stretch>
        </p:blipFill>
        <p:spPr bwMode="auto">
          <a:xfrm>
            <a:off x="8112125" y="3317875"/>
            <a:ext cx="990600" cy="963613"/>
          </a:xfrm>
          <a:prstGeom prst="rect">
            <a:avLst/>
          </a:prstGeom>
          <a:noFill/>
          <a:ln w="9525">
            <a:noFill/>
            <a:miter lim="800000"/>
            <a:headEnd/>
            <a:tailEnd/>
          </a:ln>
        </p:spPr>
      </p:pic>
      <p:pic>
        <p:nvPicPr>
          <p:cNvPr id="19460" name="Picture 4" descr="sdu03_01s"/>
          <p:cNvPicPr>
            <a:picLocks noChangeAspect="1" noChangeArrowheads="1"/>
          </p:cNvPicPr>
          <p:nvPr/>
        </p:nvPicPr>
        <p:blipFill>
          <a:blip r:embed="rId4" cstate="print"/>
          <a:srcRect/>
          <a:stretch>
            <a:fillRect/>
          </a:stretch>
        </p:blipFill>
        <p:spPr bwMode="auto">
          <a:xfrm>
            <a:off x="7045325" y="4384675"/>
            <a:ext cx="990600" cy="914400"/>
          </a:xfrm>
          <a:prstGeom prst="rect">
            <a:avLst/>
          </a:prstGeom>
          <a:noFill/>
          <a:ln w="9525">
            <a:noFill/>
            <a:miter lim="800000"/>
            <a:headEnd/>
            <a:tailEnd/>
          </a:ln>
        </p:spPr>
      </p:pic>
      <p:pic>
        <p:nvPicPr>
          <p:cNvPr id="19461" name="Picture 5" descr="sdu04_05s"/>
          <p:cNvPicPr>
            <a:picLocks noChangeAspect="1" noChangeArrowheads="1"/>
          </p:cNvPicPr>
          <p:nvPr/>
        </p:nvPicPr>
        <p:blipFill>
          <a:blip r:embed="rId5" cstate="print"/>
          <a:srcRect/>
          <a:stretch>
            <a:fillRect/>
          </a:stretch>
        </p:blipFill>
        <p:spPr bwMode="auto">
          <a:xfrm>
            <a:off x="8112125" y="4384675"/>
            <a:ext cx="990600" cy="911225"/>
          </a:xfrm>
          <a:prstGeom prst="rect">
            <a:avLst/>
          </a:prstGeom>
          <a:noFill/>
          <a:ln w="9525">
            <a:noFill/>
            <a:miter lim="800000"/>
            <a:headEnd/>
            <a:tailEnd/>
          </a:ln>
        </p:spPr>
      </p:pic>
      <p:pic>
        <p:nvPicPr>
          <p:cNvPr id="19462" name="Picture 6" descr="sdu06_03s"/>
          <p:cNvPicPr>
            <a:picLocks noChangeAspect="1" noChangeArrowheads="1"/>
          </p:cNvPicPr>
          <p:nvPr/>
        </p:nvPicPr>
        <p:blipFill>
          <a:blip r:embed="rId6" cstate="print"/>
          <a:srcRect/>
          <a:stretch>
            <a:fillRect/>
          </a:stretch>
        </p:blipFill>
        <p:spPr bwMode="auto">
          <a:xfrm>
            <a:off x="7045325" y="5375275"/>
            <a:ext cx="990600" cy="914400"/>
          </a:xfrm>
          <a:prstGeom prst="rect">
            <a:avLst/>
          </a:prstGeom>
          <a:noFill/>
          <a:ln w="9525">
            <a:noFill/>
            <a:miter lim="800000"/>
            <a:headEnd/>
            <a:tailEnd/>
          </a:ln>
        </p:spPr>
      </p:pic>
      <p:pic>
        <p:nvPicPr>
          <p:cNvPr id="19463" name="Picture 7" descr="sdu01_16s"/>
          <p:cNvPicPr>
            <a:picLocks noChangeAspect="1" noChangeArrowheads="1"/>
          </p:cNvPicPr>
          <p:nvPr/>
        </p:nvPicPr>
        <p:blipFill>
          <a:blip r:embed="rId7" cstate="print"/>
          <a:srcRect/>
          <a:stretch>
            <a:fillRect/>
          </a:stretch>
        </p:blipFill>
        <p:spPr bwMode="auto">
          <a:xfrm>
            <a:off x="8112125" y="5370513"/>
            <a:ext cx="990600" cy="919162"/>
          </a:xfrm>
          <a:prstGeom prst="rect">
            <a:avLst/>
          </a:prstGeom>
          <a:noFill/>
          <a:ln w="9525">
            <a:noFill/>
            <a:miter lim="800000"/>
            <a:headEnd/>
            <a:tailEnd/>
          </a:ln>
        </p:spPr>
      </p:pic>
      <p:pic>
        <p:nvPicPr>
          <p:cNvPr id="19464" name="Picture 8" descr="sdu05_04s"/>
          <p:cNvPicPr>
            <a:picLocks noChangeAspect="1" noChangeArrowheads="1"/>
          </p:cNvPicPr>
          <p:nvPr/>
        </p:nvPicPr>
        <p:blipFill>
          <a:blip r:embed="rId8" cstate="print"/>
          <a:srcRect/>
          <a:stretch>
            <a:fillRect/>
          </a:stretch>
        </p:blipFill>
        <p:spPr bwMode="auto">
          <a:xfrm>
            <a:off x="5940425" y="5375275"/>
            <a:ext cx="1028700" cy="914400"/>
          </a:xfrm>
          <a:prstGeom prst="rect">
            <a:avLst/>
          </a:prstGeom>
          <a:noFill/>
          <a:ln w="9525">
            <a:noFill/>
            <a:miter lim="800000"/>
            <a:headEnd/>
            <a:tailEnd/>
          </a:ln>
        </p:spPr>
      </p:pic>
      <p:sp>
        <p:nvSpPr>
          <p:cNvPr id="19465" name="Rectangle 10"/>
          <p:cNvSpPr>
            <a:spLocks noGrp="1" noChangeArrowheads="1"/>
          </p:cNvSpPr>
          <p:nvPr>
            <p:ph type="title"/>
          </p:nvPr>
        </p:nvSpPr>
        <p:spPr>
          <a:xfrm>
            <a:off x="1052802" y="1579419"/>
            <a:ext cx="7327900" cy="830695"/>
          </a:xfrm>
        </p:spPr>
        <p:txBody>
          <a:bodyPr/>
          <a:lstStyle/>
          <a:p>
            <a:pPr eaLnBrk="1" hangingPunct="1"/>
            <a:r>
              <a:rPr lang="en-US" altLang="zh-CN" sz="4800" dirty="0"/>
              <a:t>Any  Question ?</a:t>
            </a:r>
            <a:endParaRPr lang="zh-CN" altLang="en-US" sz="4800" dirty="0"/>
          </a:p>
        </p:txBody>
      </p:sp>
      <p:pic>
        <p:nvPicPr>
          <p:cNvPr id="409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623" y="3169163"/>
            <a:ext cx="5204012" cy="3291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998686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关于常量</a:t>
            </a:r>
            <a:r>
              <a:rPr lang="zh-CN" altLang="en-US" dirty="0" smtClean="0"/>
              <a:t>指针：</a:t>
            </a:r>
            <a:r>
              <a:rPr lang="en-US" altLang="zh-CN" b="1" dirty="0">
                <a:solidFill>
                  <a:srgbClr val="7030A0"/>
                </a:solidFill>
              </a:rPr>
              <a:t> </a:t>
            </a:r>
            <a:r>
              <a:rPr lang="en-US" altLang="zh-CN" b="1" dirty="0" err="1">
                <a:solidFill>
                  <a:srgbClr val="7030A0"/>
                </a:solidFill>
              </a:rPr>
              <a:t>int</a:t>
            </a:r>
            <a:r>
              <a:rPr lang="en-US" altLang="zh-CN" b="1" dirty="0">
                <a:solidFill>
                  <a:srgbClr val="7030A0"/>
                </a:solidFill>
              </a:rPr>
              <a:t>* </a:t>
            </a:r>
            <a:r>
              <a:rPr lang="en-US" altLang="zh-CN" b="1" dirty="0" err="1">
                <a:solidFill>
                  <a:srgbClr val="7030A0"/>
                </a:solidFill>
              </a:rPr>
              <a:t>const</a:t>
            </a:r>
            <a:r>
              <a:rPr lang="en-US" altLang="zh-CN" b="1" dirty="0">
                <a:solidFill>
                  <a:srgbClr val="7030A0"/>
                </a:solidFill>
              </a:rPr>
              <a:t> p</a:t>
            </a:r>
            <a:endParaRPr lang="zh-CN" altLang="en-US" dirty="0">
              <a:solidFill>
                <a:srgbClr val="7030A0"/>
              </a:solidFill>
            </a:endParaRPr>
          </a:p>
        </p:txBody>
      </p:sp>
      <p:sp>
        <p:nvSpPr>
          <p:cNvPr id="3" name="内容占位符 2"/>
          <p:cNvSpPr>
            <a:spLocks noGrp="1"/>
          </p:cNvSpPr>
          <p:nvPr>
            <p:ph idx="1"/>
          </p:nvPr>
        </p:nvSpPr>
        <p:spPr>
          <a:xfrm>
            <a:off x="485775" y="1025335"/>
            <a:ext cx="8089900" cy="5345112"/>
          </a:xfrm>
        </p:spPr>
        <p:txBody>
          <a:bodyPr/>
          <a:lstStyle/>
          <a:p>
            <a:pPr marL="342900" indent="-342900">
              <a:buFont typeface="Wingdings" panose="05000000000000000000" pitchFamily="2" charset="2"/>
              <a:buChar char="n"/>
            </a:pPr>
            <a:r>
              <a:rPr lang="en-US" altLang="zh-CN" sz="2000" b="1" dirty="0" err="1" smtClean="0">
                <a:solidFill>
                  <a:srgbClr val="7030A0"/>
                </a:solidFill>
              </a:rPr>
              <a:t>int</a:t>
            </a:r>
            <a:r>
              <a:rPr lang="en-US" altLang="zh-CN" sz="2000" b="1" dirty="0" smtClean="0">
                <a:solidFill>
                  <a:srgbClr val="7030A0"/>
                </a:solidFill>
              </a:rPr>
              <a:t> </a:t>
            </a:r>
            <a:r>
              <a:rPr lang="en-US" altLang="zh-CN" sz="2000" b="1" dirty="0" err="1" smtClean="0">
                <a:solidFill>
                  <a:srgbClr val="7030A0"/>
                </a:solidFill>
              </a:rPr>
              <a:t>a,b</a:t>
            </a:r>
            <a:r>
              <a:rPr lang="zh-CN" altLang="en-US" sz="2000" b="1" dirty="0" smtClean="0">
                <a:solidFill>
                  <a:srgbClr val="7030A0"/>
                </a:solidFill>
              </a:rPr>
              <a:t> </a:t>
            </a:r>
            <a:r>
              <a:rPr lang="en-US" altLang="zh-CN" sz="2000" b="1" dirty="0">
                <a:solidFill>
                  <a:srgbClr val="7030A0"/>
                </a:solidFill>
              </a:rPr>
              <a:t>; </a:t>
            </a:r>
            <a:endParaRPr lang="en-US" altLang="zh-CN" sz="2000" b="1" dirty="0" smtClean="0">
              <a:solidFill>
                <a:srgbClr val="7030A0"/>
              </a:solidFill>
            </a:endParaRPr>
          </a:p>
          <a:p>
            <a:pPr marL="342900" indent="-342900">
              <a:buFont typeface="Wingdings" panose="05000000000000000000" pitchFamily="2" charset="2"/>
              <a:buChar char="n"/>
            </a:pPr>
            <a:r>
              <a:rPr lang="en-US" altLang="zh-CN" sz="2000" b="1" dirty="0" err="1" smtClean="0">
                <a:solidFill>
                  <a:srgbClr val="7030A0"/>
                </a:solidFill>
              </a:rPr>
              <a:t>int</a:t>
            </a:r>
            <a:r>
              <a:rPr lang="en-US" altLang="zh-CN" sz="2000" b="1" dirty="0">
                <a:solidFill>
                  <a:srgbClr val="7030A0"/>
                </a:solidFill>
              </a:rPr>
              <a:t>* </a:t>
            </a:r>
            <a:r>
              <a:rPr lang="en-US" altLang="zh-CN" sz="2000" b="1" dirty="0" err="1">
                <a:solidFill>
                  <a:srgbClr val="7030A0"/>
                </a:solidFill>
              </a:rPr>
              <a:t>const</a:t>
            </a:r>
            <a:r>
              <a:rPr lang="en-US" altLang="zh-CN" sz="2000" b="1" dirty="0">
                <a:solidFill>
                  <a:srgbClr val="7030A0"/>
                </a:solidFill>
              </a:rPr>
              <a:t> p</a:t>
            </a:r>
            <a:r>
              <a:rPr lang="en-US" altLang="zh-CN" sz="2000" b="1" dirty="0" smtClean="0">
                <a:solidFill>
                  <a:srgbClr val="7030A0"/>
                </a:solidFill>
              </a:rPr>
              <a:t>=&amp;a;  </a:t>
            </a:r>
            <a:r>
              <a:rPr lang="en-US" altLang="zh-CN" sz="2000" b="1" dirty="0" smtClean="0">
                <a:solidFill>
                  <a:srgbClr val="7030A0"/>
                </a:solidFill>
              </a:rPr>
              <a:t>//</a:t>
            </a:r>
            <a:r>
              <a:rPr lang="zh-CN" altLang="en-US" sz="2000" b="1" dirty="0">
                <a:solidFill>
                  <a:srgbClr val="7030A0"/>
                </a:solidFill>
              </a:rPr>
              <a:t>定义常量</a:t>
            </a:r>
            <a:r>
              <a:rPr lang="zh-CN" altLang="en-US" sz="2000" b="1" dirty="0" smtClean="0">
                <a:solidFill>
                  <a:srgbClr val="7030A0"/>
                </a:solidFill>
              </a:rPr>
              <a:t>指针</a:t>
            </a:r>
            <a:r>
              <a:rPr lang="en-US" altLang="zh-CN" sz="2000" b="1" dirty="0" smtClean="0">
                <a:solidFill>
                  <a:srgbClr val="7030A0"/>
                </a:solidFill>
              </a:rPr>
              <a:t>p</a:t>
            </a:r>
            <a:r>
              <a:rPr lang="zh-CN" altLang="en-US" sz="2000" b="1" dirty="0" smtClean="0">
                <a:solidFill>
                  <a:srgbClr val="7030A0"/>
                </a:solidFill>
              </a:rPr>
              <a:t>，如同</a:t>
            </a:r>
            <a:r>
              <a:rPr lang="zh-CN" altLang="en-US" sz="2000" b="1" dirty="0">
                <a:solidFill>
                  <a:srgbClr val="7030A0"/>
                </a:solidFill>
              </a:rPr>
              <a:t>利用</a:t>
            </a:r>
            <a:r>
              <a:rPr lang="en-US" altLang="zh-CN" sz="2000" b="1" dirty="0" err="1">
                <a:solidFill>
                  <a:srgbClr val="7030A0"/>
                </a:solidFill>
              </a:rPr>
              <a:t>const</a:t>
            </a:r>
            <a:r>
              <a:rPr lang="zh-CN" altLang="en-US" sz="2000" b="1" dirty="0">
                <a:solidFill>
                  <a:srgbClr val="7030A0"/>
                </a:solidFill>
              </a:rPr>
              <a:t>定义一个常量</a:t>
            </a:r>
            <a:endParaRPr lang="en-US" altLang="zh-CN" sz="2000" b="1" dirty="0">
              <a:solidFill>
                <a:srgbClr val="7030A0"/>
              </a:solidFill>
            </a:endParaRPr>
          </a:p>
          <a:p>
            <a:pPr marL="342900" indent="-342900">
              <a:buFont typeface="Wingdings" panose="05000000000000000000" pitchFamily="2" charset="2"/>
              <a:buChar char="n"/>
            </a:pPr>
            <a:r>
              <a:rPr lang="en-US" altLang="zh-CN" sz="2000" b="1" dirty="0" err="1">
                <a:solidFill>
                  <a:schemeClr val="accent6">
                    <a:lumMod val="75000"/>
                  </a:schemeClr>
                </a:solidFill>
              </a:rPr>
              <a:t>int</a:t>
            </a:r>
            <a:r>
              <a:rPr lang="en-US" altLang="zh-CN" sz="2000" b="1" dirty="0">
                <a:solidFill>
                  <a:schemeClr val="accent6">
                    <a:lumMod val="75000"/>
                  </a:schemeClr>
                </a:solidFill>
              </a:rPr>
              <a:t>* </a:t>
            </a:r>
            <a:r>
              <a:rPr lang="en-US" altLang="zh-CN" sz="2000" b="1" dirty="0" err="1">
                <a:solidFill>
                  <a:schemeClr val="accent6">
                    <a:lumMod val="75000"/>
                  </a:schemeClr>
                </a:solidFill>
              </a:rPr>
              <a:t>const</a:t>
            </a:r>
            <a:r>
              <a:rPr lang="en-US" altLang="zh-CN" sz="2000" b="1" dirty="0">
                <a:solidFill>
                  <a:schemeClr val="accent6">
                    <a:lumMod val="75000"/>
                  </a:schemeClr>
                </a:solidFill>
              </a:rPr>
              <a:t> </a:t>
            </a:r>
            <a:r>
              <a:rPr lang="en-US" altLang="zh-CN" sz="2000" b="1" dirty="0" smtClean="0">
                <a:solidFill>
                  <a:schemeClr val="accent6">
                    <a:lumMod val="75000"/>
                  </a:schemeClr>
                </a:solidFill>
              </a:rPr>
              <a:t>p</a:t>
            </a:r>
            <a:r>
              <a:rPr lang="zh-CN" altLang="en-US" sz="2000" b="1" dirty="0" smtClean="0">
                <a:solidFill>
                  <a:schemeClr val="accent6">
                    <a:lumMod val="75000"/>
                  </a:schemeClr>
                </a:solidFill>
              </a:rPr>
              <a:t>解读</a:t>
            </a:r>
            <a:endParaRPr lang="en-US" altLang="zh-CN" sz="2000" b="1" dirty="0" smtClean="0">
              <a:solidFill>
                <a:schemeClr val="accent6">
                  <a:lumMod val="75000"/>
                </a:schemeClr>
              </a:solidFill>
            </a:endParaRPr>
          </a:p>
          <a:p>
            <a:pPr marL="971550" lvl="1">
              <a:buFont typeface="Wingdings" panose="05000000000000000000" pitchFamily="2" charset="2"/>
              <a:buChar char="l"/>
            </a:pPr>
            <a:r>
              <a:rPr lang="zh-CN" altLang="en-US" sz="1800" b="1" dirty="0" smtClean="0">
                <a:solidFill>
                  <a:schemeClr val="accent6">
                    <a:lumMod val="75000"/>
                  </a:schemeClr>
                </a:solidFill>
              </a:rPr>
              <a:t>从</a:t>
            </a:r>
            <a:r>
              <a:rPr lang="zh-CN" altLang="en-US" sz="1800" b="1" dirty="0">
                <a:solidFill>
                  <a:schemeClr val="accent6">
                    <a:lumMod val="75000"/>
                  </a:schemeClr>
                </a:solidFill>
              </a:rPr>
              <a:t>右往左</a:t>
            </a:r>
            <a:r>
              <a:rPr lang="zh-CN" altLang="en-US" sz="1800" b="1" dirty="0" smtClean="0">
                <a:solidFill>
                  <a:schemeClr val="accent6">
                    <a:lumMod val="75000"/>
                  </a:schemeClr>
                </a:solidFill>
              </a:rPr>
              <a:t>：指针</a:t>
            </a:r>
            <a:r>
              <a:rPr lang="en-US" altLang="zh-CN" sz="1800" b="1" dirty="0" smtClean="0">
                <a:solidFill>
                  <a:schemeClr val="accent6">
                    <a:lumMod val="75000"/>
                  </a:schemeClr>
                </a:solidFill>
              </a:rPr>
              <a:t>p</a:t>
            </a:r>
            <a:r>
              <a:rPr lang="zh-CN" altLang="en-US" sz="1800" b="1" dirty="0">
                <a:solidFill>
                  <a:schemeClr val="accent6">
                    <a:lumMod val="75000"/>
                  </a:schemeClr>
                </a:solidFill>
              </a:rPr>
              <a:t>是一个常量，其数据类型是一个整型</a:t>
            </a:r>
            <a:r>
              <a:rPr lang="zh-CN" altLang="en-US" sz="1800" b="1" dirty="0" smtClean="0">
                <a:solidFill>
                  <a:schemeClr val="accent6">
                    <a:lumMod val="75000"/>
                  </a:schemeClr>
                </a:solidFill>
              </a:rPr>
              <a:t>指针</a:t>
            </a:r>
            <a:endParaRPr lang="en-US" altLang="zh-CN" sz="1800" b="1" dirty="0" smtClean="0">
              <a:solidFill>
                <a:schemeClr val="accent6">
                  <a:lumMod val="75000"/>
                </a:schemeClr>
              </a:solidFill>
            </a:endParaRPr>
          </a:p>
          <a:p>
            <a:pPr marL="971550" lvl="1">
              <a:buFont typeface="Wingdings" panose="05000000000000000000" pitchFamily="2" charset="2"/>
              <a:buChar char="l"/>
            </a:pPr>
            <a:r>
              <a:rPr lang="en-US" altLang="zh-CN" sz="1800" b="1" dirty="0">
                <a:solidFill>
                  <a:srgbClr val="0000CC"/>
                </a:solidFill>
              </a:rPr>
              <a:t>p</a:t>
            </a:r>
            <a:r>
              <a:rPr lang="zh-CN" altLang="en-US" sz="1800" b="1" dirty="0">
                <a:solidFill>
                  <a:srgbClr val="0000CC"/>
                </a:solidFill>
              </a:rPr>
              <a:t>的值只能初始化，其后不能再</a:t>
            </a:r>
            <a:r>
              <a:rPr lang="zh-CN" altLang="en-US" sz="1800" b="1" dirty="0" smtClean="0">
                <a:solidFill>
                  <a:srgbClr val="0000CC"/>
                </a:solidFill>
              </a:rPr>
              <a:t>改变</a:t>
            </a:r>
            <a:endParaRPr lang="en-US" altLang="zh-CN" sz="1800" b="1" dirty="0" smtClean="0">
              <a:solidFill>
                <a:srgbClr val="0000CC"/>
              </a:solidFill>
            </a:endParaRPr>
          </a:p>
          <a:p>
            <a:pPr marL="971550" lvl="1">
              <a:buFont typeface="Wingdings" panose="05000000000000000000" pitchFamily="2" charset="2"/>
              <a:buChar char="l"/>
            </a:pPr>
            <a:r>
              <a:rPr lang="zh-CN" altLang="en-US" sz="1800" b="1" dirty="0" smtClean="0">
                <a:solidFill>
                  <a:srgbClr val="C00000"/>
                </a:solidFill>
              </a:rPr>
              <a:t>如</a:t>
            </a:r>
            <a:r>
              <a:rPr lang="en-US" altLang="zh-CN" sz="1800" b="1" dirty="0" err="1">
                <a:solidFill>
                  <a:srgbClr val="7030A0"/>
                </a:solidFill>
              </a:rPr>
              <a:t>int</a:t>
            </a:r>
            <a:r>
              <a:rPr lang="en-US" altLang="zh-CN" sz="1800" b="1" dirty="0">
                <a:solidFill>
                  <a:srgbClr val="7030A0"/>
                </a:solidFill>
              </a:rPr>
              <a:t>* </a:t>
            </a:r>
            <a:r>
              <a:rPr lang="en-US" altLang="zh-CN" sz="1800" b="1" dirty="0" err="1">
                <a:solidFill>
                  <a:srgbClr val="7030A0"/>
                </a:solidFill>
              </a:rPr>
              <a:t>const</a:t>
            </a:r>
            <a:r>
              <a:rPr lang="en-US" altLang="zh-CN" sz="1800" b="1" dirty="0">
                <a:solidFill>
                  <a:srgbClr val="7030A0"/>
                </a:solidFill>
              </a:rPr>
              <a:t> p</a:t>
            </a:r>
            <a:r>
              <a:rPr lang="en-US" altLang="zh-CN" sz="1800" b="1" dirty="0" smtClean="0">
                <a:solidFill>
                  <a:srgbClr val="7030A0"/>
                </a:solidFill>
              </a:rPr>
              <a:t>=&amp;a</a:t>
            </a:r>
            <a:r>
              <a:rPr lang="zh-CN" altLang="en-US" sz="1800" b="1" dirty="0" smtClean="0">
                <a:solidFill>
                  <a:srgbClr val="7030A0"/>
                </a:solidFill>
              </a:rPr>
              <a:t>后，</a:t>
            </a:r>
            <a:r>
              <a:rPr lang="zh-CN" altLang="en-US" sz="1800" b="1" dirty="0" smtClean="0">
                <a:solidFill>
                  <a:srgbClr val="C00000"/>
                </a:solidFill>
              </a:rPr>
              <a:t> </a:t>
            </a:r>
            <a:r>
              <a:rPr lang="en-US" altLang="zh-CN" sz="1800" b="1" dirty="0" smtClean="0">
                <a:solidFill>
                  <a:srgbClr val="C00000"/>
                </a:solidFill>
              </a:rPr>
              <a:t>p</a:t>
            </a:r>
            <a:r>
              <a:rPr lang="en-US" altLang="zh-CN" sz="1800" b="1" dirty="0" smtClean="0">
                <a:solidFill>
                  <a:srgbClr val="C00000"/>
                </a:solidFill>
              </a:rPr>
              <a:t>=&amp;b</a:t>
            </a:r>
            <a:r>
              <a:rPr lang="zh-CN" altLang="en-US" sz="1800" b="1" dirty="0" smtClean="0">
                <a:solidFill>
                  <a:srgbClr val="C00000"/>
                </a:solidFill>
              </a:rPr>
              <a:t>是</a:t>
            </a:r>
            <a:r>
              <a:rPr lang="zh-CN" altLang="en-US" sz="1800" b="1" dirty="0" smtClean="0">
                <a:solidFill>
                  <a:srgbClr val="C00000"/>
                </a:solidFill>
              </a:rPr>
              <a:t>不允许的；</a:t>
            </a:r>
            <a:endParaRPr lang="en-US" altLang="zh-CN" sz="1800" b="1" dirty="0">
              <a:solidFill>
                <a:srgbClr val="C00000"/>
              </a:solidFill>
            </a:endParaRPr>
          </a:p>
          <a:p>
            <a:pPr marL="342900" indent="-342900">
              <a:buFont typeface="Wingdings" panose="05000000000000000000" pitchFamily="2" charset="2"/>
              <a:buChar char="n"/>
            </a:pPr>
            <a:r>
              <a:rPr lang="zh-CN" altLang="en-US" sz="2000" dirty="0" smtClean="0"/>
              <a:t>常量指针 </a:t>
            </a:r>
            <a:r>
              <a:rPr lang="en-US" altLang="zh-CN" sz="2000" dirty="0" err="1" smtClean="0"/>
              <a:t>int</a:t>
            </a:r>
            <a:r>
              <a:rPr lang="en-US" altLang="zh-CN" sz="2000" dirty="0" smtClean="0"/>
              <a:t>* </a:t>
            </a:r>
            <a:r>
              <a:rPr lang="en-US" altLang="zh-CN" sz="2000" dirty="0" err="1" smtClean="0"/>
              <a:t>const</a:t>
            </a:r>
            <a:r>
              <a:rPr lang="en-US" altLang="zh-CN" sz="2000" dirty="0" smtClean="0"/>
              <a:t>  p;</a:t>
            </a:r>
          </a:p>
          <a:p>
            <a:pPr marL="971550" lvl="1">
              <a:buFont typeface="Wingdings" panose="05000000000000000000" pitchFamily="2" charset="2"/>
              <a:buChar char="l"/>
            </a:pPr>
            <a:r>
              <a:rPr lang="zh-CN" altLang="en-US" sz="1800" dirty="0" smtClean="0"/>
              <a:t>指针</a:t>
            </a:r>
            <a:r>
              <a:rPr lang="en-US" altLang="zh-CN" sz="1800" dirty="0" smtClean="0"/>
              <a:t>p</a:t>
            </a:r>
            <a:r>
              <a:rPr lang="zh-CN" altLang="en-US" sz="1800" dirty="0" smtClean="0"/>
              <a:t>是一个常量</a:t>
            </a:r>
            <a:endParaRPr lang="en-US" altLang="zh-CN" sz="1800" dirty="0" smtClean="0"/>
          </a:p>
          <a:p>
            <a:pPr marL="971550" lvl="1">
              <a:buFont typeface="Wingdings" panose="05000000000000000000" pitchFamily="2" charset="2"/>
              <a:buChar char="l"/>
            </a:pPr>
            <a:r>
              <a:rPr lang="en-US" altLang="zh-CN" sz="1800" dirty="0" smtClean="0"/>
              <a:t>p</a:t>
            </a:r>
            <a:r>
              <a:rPr lang="zh-CN" altLang="en-US" sz="1800" dirty="0" smtClean="0"/>
              <a:t>可以指向一个基类型的变量</a:t>
            </a:r>
            <a:endParaRPr lang="en-US" altLang="zh-CN" sz="1800" dirty="0" smtClean="0"/>
          </a:p>
          <a:p>
            <a:pPr marL="971550" lvl="1">
              <a:buFont typeface="Wingdings" panose="05000000000000000000" pitchFamily="2" charset="2"/>
              <a:buChar char="l"/>
            </a:pPr>
            <a:r>
              <a:rPr lang="en-US" altLang="zh-CN" sz="1800" dirty="0" smtClean="0"/>
              <a:t>p</a:t>
            </a:r>
            <a:r>
              <a:rPr lang="zh-CN" altLang="en-US" sz="1800" dirty="0" smtClean="0"/>
              <a:t>一旦存储了这个变量的地址，即指向了这个变量，不允许再指向其它的变量</a:t>
            </a:r>
            <a:endParaRPr lang="en-US" altLang="zh-CN" sz="1800" dirty="0" smtClean="0"/>
          </a:p>
          <a:p>
            <a:pPr marL="971550" lvl="1">
              <a:buFont typeface="Wingdings" panose="05000000000000000000" pitchFamily="2" charset="2"/>
              <a:buChar char="l"/>
            </a:pPr>
            <a:r>
              <a:rPr lang="zh-CN" altLang="en-US" sz="1800" b="1" dirty="0" smtClean="0">
                <a:solidFill>
                  <a:srgbClr val="C00000"/>
                </a:solidFill>
              </a:rPr>
              <a:t>因此，常量指针的值，只能在定义指针的时候对其初始化</a:t>
            </a:r>
            <a:endParaRPr lang="en-US" altLang="zh-CN" sz="1800" b="1" dirty="0" smtClean="0">
              <a:solidFill>
                <a:srgbClr val="C00000"/>
              </a:solidFill>
            </a:endParaRPr>
          </a:p>
          <a:p>
            <a:pPr marL="971550" lvl="1">
              <a:buFont typeface="Wingdings" panose="05000000000000000000" pitchFamily="2" charset="2"/>
              <a:buChar char="l"/>
            </a:pPr>
            <a:r>
              <a:rPr lang="zh-CN" altLang="en-US" sz="1800" b="1" dirty="0" smtClean="0">
                <a:solidFill>
                  <a:srgbClr val="7030A0"/>
                </a:solidFill>
              </a:rPr>
              <a:t>即：</a:t>
            </a:r>
            <a:r>
              <a:rPr lang="en-US" altLang="zh-CN" sz="1800" b="1" dirty="0" err="1" smtClean="0">
                <a:solidFill>
                  <a:srgbClr val="7030A0"/>
                </a:solidFill>
              </a:rPr>
              <a:t>int</a:t>
            </a:r>
            <a:r>
              <a:rPr lang="en-US" altLang="zh-CN" sz="1800" b="1" dirty="0" smtClean="0">
                <a:solidFill>
                  <a:srgbClr val="7030A0"/>
                </a:solidFill>
              </a:rPr>
              <a:t> a, *</a:t>
            </a:r>
            <a:r>
              <a:rPr lang="en-US" altLang="zh-CN" sz="1800" b="1" dirty="0" err="1" smtClean="0">
                <a:solidFill>
                  <a:srgbClr val="7030A0"/>
                </a:solidFill>
              </a:rPr>
              <a:t>const</a:t>
            </a:r>
            <a:r>
              <a:rPr lang="en-US" altLang="zh-CN" sz="1800" b="1" dirty="0" smtClean="0">
                <a:solidFill>
                  <a:srgbClr val="7030A0"/>
                </a:solidFill>
              </a:rPr>
              <a:t> </a:t>
            </a:r>
            <a:r>
              <a:rPr lang="en-US" altLang="zh-CN" sz="1800" b="1" dirty="0">
                <a:solidFill>
                  <a:srgbClr val="7030A0"/>
                </a:solidFill>
              </a:rPr>
              <a:t>p</a:t>
            </a:r>
            <a:r>
              <a:rPr lang="en-US" altLang="zh-CN" sz="1800" b="1" dirty="0" smtClean="0">
                <a:solidFill>
                  <a:srgbClr val="7030A0"/>
                </a:solidFill>
              </a:rPr>
              <a:t>=&amp;a; </a:t>
            </a:r>
            <a:r>
              <a:rPr lang="en-US" altLang="zh-CN" sz="1800" b="1" dirty="0" smtClean="0">
                <a:solidFill>
                  <a:srgbClr val="0000CC"/>
                </a:solidFill>
              </a:rPr>
              <a:t>//p</a:t>
            </a:r>
            <a:r>
              <a:rPr lang="zh-CN" altLang="en-US" sz="1800" b="1" dirty="0" smtClean="0">
                <a:solidFill>
                  <a:srgbClr val="0000CC"/>
                </a:solidFill>
              </a:rPr>
              <a:t>只能指向</a:t>
            </a:r>
            <a:r>
              <a:rPr lang="en-US" altLang="zh-CN" sz="1800" b="1" dirty="0" smtClean="0">
                <a:solidFill>
                  <a:srgbClr val="0000CC"/>
                </a:solidFill>
              </a:rPr>
              <a:t>a</a:t>
            </a:r>
            <a:r>
              <a:rPr lang="zh-CN" altLang="en-US" sz="1800" b="1" dirty="0" smtClean="0">
                <a:solidFill>
                  <a:srgbClr val="0000CC"/>
                </a:solidFill>
              </a:rPr>
              <a:t>，不能再指向其它的变量</a:t>
            </a:r>
            <a:endParaRPr lang="en-US" altLang="zh-CN" sz="1800" b="1" dirty="0" smtClean="0">
              <a:solidFill>
                <a:srgbClr val="0000CC"/>
              </a:solidFill>
            </a:endParaRPr>
          </a:p>
          <a:p>
            <a:pPr marL="971550" lvl="1">
              <a:buFont typeface="Wingdings" panose="05000000000000000000" pitchFamily="2" charset="2"/>
              <a:buChar char="l"/>
            </a:pPr>
            <a:r>
              <a:rPr lang="zh-CN" altLang="en-US" sz="1800" b="1" dirty="0" smtClean="0">
                <a:solidFill>
                  <a:srgbClr val="7030A0"/>
                </a:solidFill>
              </a:rPr>
              <a:t>*</a:t>
            </a:r>
            <a:r>
              <a:rPr lang="en-US" altLang="zh-CN" sz="1800" b="1" dirty="0" smtClean="0">
                <a:solidFill>
                  <a:srgbClr val="7030A0"/>
                </a:solidFill>
              </a:rPr>
              <a:t>p</a:t>
            </a:r>
            <a:r>
              <a:rPr lang="en-US" altLang="zh-CN" sz="1800" b="1" dirty="0" smtClean="0">
                <a:solidFill>
                  <a:srgbClr val="7030A0"/>
                </a:solidFill>
                <a:sym typeface="Wingdings" panose="05000000000000000000" pitchFamily="2" charset="2"/>
              </a:rPr>
              <a:t>a</a:t>
            </a:r>
            <a:endParaRPr lang="en-US" altLang="zh-CN" sz="1800" dirty="0" smtClean="0"/>
          </a:p>
          <a:p>
            <a:pPr marL="971550" lvl="1">
              <a:buFont typeface="Wingdings" panose="05000000000000000000" pitchFamily="2" charset="2"/>
              <a:buChar char="l"/>
            </a:pPr>
            <a:endParaRPr lang="en-US" altLang="zh-CN" sz="1800" dirty="0" smtClean="0"/>
          </a:p>
          <a:p>
            <a:pPr marL="971550" lvl="1">
              <a:buFont typeface="Wingdings" panose="05000000000000000000" pitchFamily="2" charset="2"/>
              <a:buChar char="l"/>
            </a:pPr>
            <a:endParaRPr lang="en-US" altLang="zh-CN" sz="1800" dirty="0"/>
          </a:p>
          <a:p>
            <a:pPr marL="342900" indent="-342900">
              <a:buFont typeface="Wingdings" panose="05000000000000000000" pitchFamily="2" charset="2"/>
              <a:buChar char="l"/>
            </a:pPr>
            <a:endParaRPr lang="en-US" altLang="zh-CN" sz="2000" dirty="0" smtClean="0"/>
          </a:p>
          <a:p>
            <a:pPr marL="342900" indent="-342900">
              <a:buFont typeface="Wingdings" panose="05000000000000000000" pitchFamily="2" charset="2"/>
              <a:buChar char="l"/>
            </a:pPr>
            <a:endParaRPr lang="en-US" altLang="zh-CN" sz="2000" dirty="0" smtClean="0"/>
          </a:p>
          <a:p>
            <a:pPr marL="342900" indent="-342900">
              <a:buFont typeface="Wingdings" panose="05000000000000000000" pitchFamily="2" charset="2"/>
              <a:buChar char="l"/>
            </a:pPr>
            <a:endParaRPr lang="zh-CN" altLang="en-US" dirty="0">
              <a:solidFill>
                <a:srgbClr val="030DCD"/>
              </a:solidFill>
            </a:endParaRPr>
          </a:p>
          <a:p>
            <a:endParaRPr lang="zh-CN" altLang="en-US" dirty="0"/>
          </a:p>
        </p:txBody>
      </p:sp>
    </p:spTree>
    <p:extLst>
      <p:ext uri="{BB962C8B-B14F-4D97-AF65-F5344CB8AC3E}">
        <p14:creationId xmlns:p14="http://schemas.microsoft.com/office/powerpoint/2010/main" val="3362720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a:t>
            </a:r>
            <a:r>
              <a:rPr lang="zh-CN" altLang="en-US" dirty="0" smtClean="0">
                <a:solidFill>
                  <a:srgbClr val="C00000"/>
                </a:solidFill>
              </a:rPr>
              <a:t>常量指针  </a:t>
            </a:r>
            <a:r>
              <a:rPr lang="en-US" altLang="zh-CN" dirty="0" err="1" smtClean="0">
                <a:solidFill>
                  <a:srgbClr val="7030A0"/>
                </a:solidFill>
              </a:rPr>
              <a:t>int</a:t>
            </a:r>
            <a:r>
              <a:rPr lang="en-US" altLang="zh-CN" dirty="0" smtClean="0">
                <a:solidFill>
                  <a:srgbClr val="7030A0"/>
                </a:solidFill>
              </a:rPr>
              <a:t>* </a:t>
            </a:r>
            <a:r>
              <a:rPr lang="en-US" altLang="zh-CN" dirty="0" err="1" smtClean="0">
                <a:solidFill>
                  <a:srgbClr val="7030A0"/>
                </a:solidFill>
              </a:rPr>
              <a:t>const</a:t>
            </a:r>
            <a:r>
              <a:rPr lang="en-US" altLang="zh-CN" dirty="0" smtClean="0">
                <a:solidFill>
                  <a:srgbClr val="7030A0"/>
                </a:solidFill>
              </a:rPr>
              <a:t> p</a:t>
            </a:r>
            <a:endParaRPr lang="zh-CN" altLang="en-US" dirty="0">
              <a:solidFill>
                <a:srgbClr val="7030A0"/>
              </a:solidFill>
            </a:endParaRPr>
          </a:p>
        </p:txBody>
      </p:sp>
      <p:sp>
        <p:nvSpPr>
          <p:cNvPr id="7" name="内容占位符 6"/>
          <p:cNvSpPr>
            <a:spLocks noGrp="1"/>
          </p:cNvSpPr>
          <p:nvPr>
            <p:ph idx="1"/>
          </p:nvPr>
        </p:nvSpPr>
        <p:spPr>
          <a:xfrm>
            <a:off x="485775" y="1094133"/>
            <a:ext cx="4817745" cy="558833"/>
          </a:xfrm>
        </p:spPr>
        <p:txBody>
          <a:bodyPr/>
          <a:lstStyle/>
          <a:p>
            <a:endParaRPr lang="zh-CN" altLang="en-US" dirty="0"/>
          </a:p>
        </p:txBody>
      </p:sp>
      <p:pic>
        <p:nvPicPr>
          <p:cNvPr id="8" name="图片 7"/>
          <p:cNvPicPr>
            <a:picLocks noChangeAspect="1"/>
          </p:cNvPicPr>
          <p:nvPr/>
        </p:nvPicPr>
        <p:blipFill>
          <a:blip r:embed="rId2"/>
          <a:stretch>
            <a:fillRect/>
          </a:stretch>
        </p:blipFill>
        <p:spPr>
          <a:xfrm>
            <a:off x="485775" y="1094133"/>
            <a:ext cx="6315075" cy="4581525"/>
          </a:xfrm>
          <a:prstGeom prst="rect">
            <a:avLst/>
          </a:prstGeom>
        </p:spPr>
      </p:pic>
      <p:sp>
        <p:nvSpPr>
          <p:cNvPr id="9" name="矩形 8"/>
          <p:cNvSpPr/>
          <p:nvPr/>
        </p:nvSpPr>
        <p:spPr bwMode="auto">
          <a:xfrm>
            <a:off x="4201540" y="5020056"/>
            <a:ext cx="2491867" cy="237744"/>
          </a:xfrm>
          <a:prstGeom prst="rect">
            <a:avLst/>
          </a:prstGeom>
          <a:noFill/>
          <a:ln w="1905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no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9710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761833-11CF-4EEA-8DC6-D591D842B425}"/>
              </a:ext>
            </a:extLst>
          </p:cNvPr>
          <p:cNvSpPr>
            <a:spLocks noGrp="1"/>
          </p:cNvSpPr>
          <p:nvPr>
            <p:ph type="title"/>
          </p:nvPr>
        </p:nvSpPr>
        <p:spPr/>
        <p:txBody>
          <a:bodyPr/>
          <a:lstStyle/>
          <a:p>
            <a:r>
              <a:rPr lang="zh-CN" altLang="en-US" dirty="0" smtClean="0"/>
              <a:t>关于</a:t>
            </a:r>
            <a:r>
              <a:rPr lang="zh-CN" altLang="en-US" dirty="0" smtClean="0">
                <a:solidFill>
                  <a:srgbClr val="7030A0"/>
                </a:solidFill>
              </a:rPr>
              <a:t>指针常量 </a:t>
            </a:r>
            <a:r>
              <a:rPr lang="en-US" altLang="zh-CN" b="1" dirty="0" err="1" smtClean="0">
                <a:solidFill>
                  <a:srgbClr val="006600"/>
                </a:solidFill>
                <a:latin typeface="Times New Roman" panose="02020603050405020304" pitchFamily="18" charset="0"/>
                <a:cs typeface="Times New Roman" panose="02020603050405020304" pitchFamily="18" charset="0"/>
              </a:rPr>
              <a:t>const</a:t>
            </a:r>
            <a:r>
              <a:rPr lang="en-US" altLang="zh-CN" b="1" dirty="0" smtClean="0">
                <a:solidFill>
                  <a:srgbClr val="006600"/>
                </a:solidFill>
                <a:latin typeface="Times New Roman" panose="02020603050405020304" pitchFamily="18" charset="0"/>
                <a:cs typeface="Times New Roman" panose="02020603050405020304" pitchFamily="18" charset="0"/>
              </a:rPr>
              <a:t> </a:t>
            </a:r>
            <a:r>
              <a:rPr lang="en-US" altLang="zh-CN" b="1" dirty="0" err="1">
                <a:solidFill>
                  <a:srgbClr val="006600"/>
                </a:solidFill>
                <a:latin typeface="Times New Roman" panose="02020603050405020304" pitchFamily="18" charset="0"/>
                <a:cs typeface="Times New Roman" panose="02020603050405020304" pitchFamily="18" charset="0"/>
              </a:rPr>
              <a:t>int</a:t>
            </a:r>
            <a:r>
              <a:rPr lang="en-US" altLang="zh-CN" b="1" dirty="0">
                <a:solidFill>
                  <a:srgbClr val="006600"/>
                </a:solidFill>
                <a:latin typeface="Times New Roman" panose="02020603050405020304" pitchFamily="18" charset="0"/>
                <a:cs typeface="Times New Roman" panose="02020603050405020304" pitchFamily="18" charset="0"/>
              </a:rPr>
              <a:t> *</a:t>
            </a:r>
            <a:r>
              <a:rPr lang="en-US" altLang="zh-CN" b="1" dirty="0" smtClean="0">
                <a:solidFill>
                  <a:srgbClr val="006600"/>
                </a:solidFill>
                <a:latin typeface="Times New Roman" panose="02020603050405020304" pitchFamily="18" charset="0"/>
                <a:cs typeface="Times New Roman" panose="02020603050405020304" pitchFamily="18" charset="0"/>
              </a:rPr>
              <a:t>p</a:t>
            </a:r>
            <a:r>
              <a:rPr lang="zh-CN" altLang="en-US" dirty="0" smtClean="0">
                <a:solidFill>
                  <a:srgbClr val="7030A0"/>
                </a:solidFill>
              </a:rPr>
              <a:t> </a:t>
            </a:r>
            <a:endParaRPr lang="zh-CN" altLang="en-US" dirty="0">
              <a:solidFill>
                <a:srgbClr val="7030A0"/>
              </a:solidFill>
            </a:endParaRPr>
          </a:p>
        </p:txBody>
      </p:sp>
      <p:sp>
        <p:nvSpPr>
          <p:cNvPr id="3" name="内容占位符 2">
            <a:extLst>
              <a:ext uri="{FF2B5EF4-FFF2-40B4-BE49-F238E27FC236}">
                <a16:creationId xmlns:a16="http://schemas.microsoft.com/office/drawing/2014/main" id="{6359D399-D2F4-4DCC-9C1B-3034AEF143BE}"/>
              </a:ext>
            </a:extLst>
          </p:cNvPr>
          <p:cNvSpPr>
            <a:spLocks noGrp="1"/>
          </p:cNvSpPr>
          <p:nvPr>
            <p:ph idx="1"/>
          </p:nvPr>
        </p:nvSpPr>
        <p:spPr>
          <a:xfrm>
            <a:off x="361397" y="943870"/>
            <a:ext cx="8338655" cy="5173466"/>
          </a:xfrm>
        </p:spPr>
        <p:txBody>
          <a:bodyPr/>
          <a:lstStyle/>
          <a:p>
            <a:pPr marL="342900" indent="-342900">
              <a:buFont typeface="Wingdings" panose="05000000000000000000" pitchFamily="2" charset="2"/>
              <a:buChar char="n"/>
            </a:pPr>
            <a:r>
              <a:rPr lang="zh-CN" altLang="en-US" sz="1800" b="1" dirty="0">
                <a:solidFill>
                  <a:srgbClr val="030DCD"/>
                </a:solidFill>
              </a:rPr>
              <a:t>指针常量：指针指向的内容是一个常量；</a:t>
            </a:r>
            <a:endParaRPr lang="en-US" altLang="zh-CN" sz="1800" b="1" dirty="0">
              <a:solidFill>
                <a:srgbClr val="030DCD"/>
              </a:solidFill>
            </a:endParaRPr>
          </a:p>
          <a:p>
            <a:pPr marL="971550" lvl="1">
              <a:buFont typeface="Wingdings" panose="05000000000000000000" pitchFamily="2" charset="2"/>
              <a:buChar char="l"/>
            </a:pPr>
            <a:r>
              <a:rPr lang="en-US" altLang="zh-CN" sz="1600" dirty="0" err="1">
                <a:latin typeface="Times New Roman" panose="02020603050405020304" pitchFamily="18" charset="0"/>
                <a:cs typeface="Times New Roman" panose="02020603050405020304" pitchFamily="18" charset="0"/>
              </a:rPr>
              <a:t>int</a:t>
            </a:r>
            <a:r>
              <a:rPr lang="zh-CN" altLang="en-US"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a,b</a:t>
            </a:r>
            <a:r>
              <a:rPr lang="en-US" altLang="zh-CN" sz="1600" dirty="0">
                <a:latin typeface="Times New Roman" panose="02020603050405020304" pitchFamily="18" charset="0"/>
                <a:cs typeface="Times New Roman" panose="02020603050405020304" pitchFamily="18" charset="0"/>
              </a:rPr>
              <a:t>; </a:t>
            </a:r>
            <a:endParaRPr lang="en-US" altLang="zh-CN" sz="1600" dirty="0" smtClean="0">
              <a:latin typeface="Times New Roman" panose="02020603050405020304" pitchFamily="18" charset="0"/>
              <a:cs typeface="Times New Roman" panose="02020603050405020304" pitchFamily="18" charset="0"/>
            </a:endParaRPr>
          </a:p>
          <a:p>
            <a:pPr marL="971550" lvl="1">
              <a:buFont typeface="Wingdings" panose="05000000000000000000" pitchFamily="2" charset="2"/>
              <a:buChar char="l"/>
            </a:pPr>
            <a:r>
              <a:rPr lang="en-US" altLang="zh-CN" sz="1600" b="1" dirty="0" err="1" smtClean="0">
                <a:solidFill>
                  <a:srgbClr val="006600"/>
                </a:solidFill>
                <a:latin typeface="Times New Roman" panose="02020603050405020304" pitchFamily="18" charset="0"/>
                <a:cs typeface="Times New Roman" panose="02020603050405020304" pitchFamily="18" charset="0"/>
              </a:rPr>
              <a:t>const</a:t>
            </a:r>
            <a:r>
              <a:rPr lang="en-US" altLang="zh-CN" sz="1600" b="1" dirty="0" smtClean="0">
                <a:solidFill>
                  <a:srgbClr val="006600"/>
                </a:solidFill>
                <a:latin typeface="Times New Roman" panose="02020603050405020304" pitchFamily="18" charset="0"/>
                <a:cs typeface="Times New Roman" panose="02020603050405020304" pitchFamily="18" charset="0"/>
              </a:rPr>
              <a:t> </a:t>
            </a:r>
            <a:r>
              <a:rPr lang="en-US" altLang="zh-CN" sz="1600" b="1" dirty="0" err="1">
                <a:solidFill>
                  <a:srgbClr val="006600"/>
                </a:solidFill>
                <a:latin typeface="Times New Roman" panose="02020603050405020304" pitchFamily="18" charset="0"/>
                <a:cs typeface="Times New Roman" panose="02020603050405020304" pitchFamily="18" charset="0"/>
              </a:rPr>
              <a:t>int</a:t>
            </a:r>
            <a:r>
              <a:rPr lang="en-US" altLang="zh-CN" sz="1600" b="1" dirty="0">
                <a:solidFill>
                  <a:srgbClr val="006600"/>
                </a:solidFill>
                <a:latin typeface="Times New Roman" panose="02020603050405020304" pitchFamily="18" charset="0"/>
                <a:cs typeface="Times New Roman" panose="02020603050405020304" pitchFamily="18" charset="0"/>
              </a:rPr>
              <a:t> *p=&amp;a;   </a:t>
            </a:r>
            <a:r>
              <a:rPr lang="en-US" altLang="zh-CN" sz="1600" dirty="0">
                <a:latin typeface="Times New Roman" panose="02020603050405020304" pitchFamily="18" charset="0"/>
                <a:cs typeface="Times New Roman" panose="02020603050405020304" pitchFamily="18" charset="0"/>
              </a:rPr>
              <a:t>//</a:t>
            </a:r>
            <a:r>
              <a:rPr lang="en-US" altLang="zh-CN" sz="1600" b="1" dirty="0">
                <a:solidFill>
                  <a:srgbClr val="006600"/>
                </a:solidFill>
                <a:latin typeface="Times New Roman" panose="02020603050405020304" pitchFamily="18" charset="0"/>
                <a:cs typeface="Times New Roman" panose="02020603050405020304" pitchFamily="18" charset="0"/>
              </a:rPr>
              <a:t> </a:t>
            </a:r>
            <a:r>
              <a:rPr lang="zh-CN" altLang="en-US" sz="1600" b="1" dirty="0">
                <a:solidFill>
                  <a:srgbClr val="006600"/>
                </a:solidFill>
                <a:latin typeface="Times New Roman" panose="02020603050405020304" pitchFamily="18" charset="0"/>
                <a:cs typeface="Times New Roman" panose="02020603050405020304" pitchFamily="18" charset="0"/>
              </a:rPr>
              <a:t>或 </a:t>
            </a:r>
            <a:r>
              <a:rPr lang="en-US" altLang="zh-CN" sz="1600" b="1" dirty="0" err="1">
                <a:solidFill>
                  <a:srgbClr val="006600"/>
                </a:solidFill>
                <a:latin typeface="Times New Roman" panose="02020603050405020304" pitchFamily="18" charset="0"/>
                <a:cs typeface="Times New Roman" panose="02020603050405020304" pitchFamily="18" charset="0"/>
              </a:rPr>
              <a:t>int</a:t>
            </a:r>
            <a:r>
              <a:rPr lang="en-US" altLang="zh-CN" sz="1600" b="1" dirty="0">
                <a:solidFill>
                  <a:srgbClr val="006600"/>
                </a:solidFill>
                <a:latin typeface="Times New Roman" panose="02020603050405020304" pitchFamily="18" charset="0"/>
                <a:cs typeface="Times New Roman" panose="02020603050405020304" pitchFamily="18" charset="0"/>
              </a:rPr>
              <a:t> </a:t>
            </a:r>
            <a:r>
              <a:rPr lang="en-US" altLang="zh-CN" sz="1600" b="1" dirty="0" err="1">
                <a:solidFill>
                  <a:srgbClr val="006600"/>
                </a:solidFill>
                <a:latin typeface="Times New Roman" panose="02020603050405020304" pitchFamily="18" charset="0"/>
                <a:cs typeface="Times New Roman" panose="02020603050405020304" pitchFamily="18" charset="0"/>
              </a:rPr>
              <a:t>const</a:t>
            </a:r>
            <a:r>
              <a:rPr lang="en-US" altLang="zh-CN" sz="1600" b="1" dirty="0">
                <a:solidFill>
                  <a:srgbClr val="006600"/>
                </a:solidFill>
                <a:latin typeface="Times New Roman" panose="02020603050405020304" pitchFamily="18" charset="0"/>
                <a:cs typeface="Times New Roman" panose="02020603050405020304" pitchFamily="18" charset="0"/>
              </a:rPr>
              <a:t> *p</a:t>
            </a:r>
            <a:r>
              <a:rPr lang="zh-CN" altLang="en-US" sz="1600" b="1" dirty="0">
                <a:solidFill>
                  <a:srgbClr val="006600"/>
                </a:solidFill>
                <a:latin typeface="Times New Roman" panose="02020603050405020304" pitchFamily="18" charset="0"/>
                <a:cs typeface="Times New Roman" panose="02020603050405020304" pitchFamily="18" charset="0"/>
              </a:rPr>
              <a:t>；</a:t>
            </a:r>
            <a:r>
              <a:rPr lang="en-US" altLang="zh-CN" sz="1600" b="1" dirty="0">
                <a:solidFill>
                  <a:srgbClr val="006600"/>
                </a:solidFill>
                <a:latin typeface="Times New Roman" panose="02020603050405020304" pitchFamily="18" charset="0"/>
                <a:cs typeface="Times New Roman" panose="02020603050405020304" pitchFamily="18" charset="0"/>
              </a:rPr>
              <a:t>p=&amp;a;</a:t>
            </a:r>
            <a:r>
              <a:rPr lang="en-US" altLang="zh-CN" sz="1600" dirty="0">
                <a:latin typeface="Times New Roman" panose="02020603050405020304" pitchFamily="18" charset="0"/>
                <a:cs typeface="Times New Roman" panose="02020603050405020304" pitchFamily="18" charset="0"/>
              </a:rPr>
              <a:t> </a:t>
            </a:r>
            <a:endParaRPr lang="en-US" altLang="zh-CN" sz="16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n"/>
            </a:pPr>
            <a:r>
              <a:rPr lang="en-US" altLang="zh-CN" sz="1800" b="1" dirty="0" err="1">
                <a:solidFill>
                  <a:srgbClr val="006600"/>
                </a:solidFill>
                <a:latin typeface="Times New Roman" panose="02020603050405020304" pitchFamily="18" charset="0"/>
                <a:cs typeface="Times New Roman" panose="02020603050405020304" pitchFamily="18" charset="0"/>
              </a:rPr>
              <a:t>const</a:t>
            </a:r>
            <a:r>
              <a:rPr lang="en-US" altLang="zh-CN" sz="1800" b="1" dirty="0">
                <a:solidFill>
                  <a:srgbClr val="006600"/>
                </a:solidFill>
                <a:latin typeface="Times New Roman" panose="02020603050405020304" pitchFamily="18" charset="0"/>
                <a:cs typeface="Times New Roman" panose="02020603050405020304" pitchFamily="18" charset="0"/>
              </a:rPr>
              <a:t> </a:t>
            </a:r>
            <a:r>
              <a:rPr lang="en-US" altLang="zh-CN" sz="1800" b="1" dirty="0" err="1">
                <a:solidFill>
                  <a:srgbClr val="006600"/>
                </a:solidFill>
                <a:latin typeface="Times New Roman" panose="02020603050405020304" pitchFamily="18" charset="0"/>
                <a:cs typeface="Times New Roman" panose="02020603050405020304" pitchFamily="18" charset="0"/>
              </a:rPr>
              <a:t>int</a:t>
            </a:r>
            <a:r>
              <a:rPr lang="en-US" altLang="zh-CN" sz="1800" b="1" dirty="0">
                <a:solidFill>
                  <a:srgbClr val="006600"/>
                </a:solidFill>
                <a:latin typeface="Times New Roman" panose="02020603050405020304" pitchFamily="18" charset="0"/>
                <a:cs typeface="Times New Roman" panose="02020603050405020304" pitchFamily="18" charset="0"/>
              </a:rPr>
              <a:t> *p=&amp;</a:t>
            </a:r>
            <a:r>
              <a:rPr lang="en-US" altLang="zh-CN" sz="1800" b="1" dirty="0" smtClean="0">
                <a:solidFill>
                  <a:srgbClr val="006600"/>
                </a:solidFill>
                <a:latin typeface="Times New Roman" panose="02020603050405020304" pitchFamily="18" charset="0"/>
                <a:cs typeface="Times New Roman" panose="02020603050405020304" pitchFamily="18" charset="0"/>
              </a:rPr>
              <a:t>a</a:t>
            </a:r>
            <a:r>
              <a:rPr lang="zh-CN" altLang="en-US" sz="1800" b="1" dirty="0"/>
              <a:t>的解</a:t>
            </a:r>
            <a:r>
              <a:rPr lang="zh-CN" altLang="en-US" sz="1800" b="1" dirty="0" smtClean="0"/>
              <a:t>读</a:t>
            </a:r>
            <a:endParaRPr lang="en-US" altLang="zh-CN" sz="1800" b="1" dirty="0" smtClean="0"/>
          </a:p>
          <a:p>
            <a:pPr marL="971550" lvl="1">
              <a:buFont typeface="Wingdings" panose="05000000000000000000" pitchFamily="2" charset="2"/>
              <a:buChar char="l"/>
            </a:pPr>
            <a:r>
              <a:rPr lang="zh-CN" altLang="en-US" sz="1600" b="1" dirty="0">
                <a:solidFill>
                  <a:srgbClr val="C00000"/>
                </a:solidFill>
                <a:latin typeface="Times New Roman" panose="02020603050405020304" pitchFamily="18" charset="0"/>
                <a:cs typeface="Times New Roman" panose="02020603050405020304" pitchFamily="18" charset="0"/>
              </a:rPr>
              <a:t>从右往左</a:t>
            </a:r>
            <a:r>
              <a:rPr lang="zh-CN" altLang="en-US" sz="1600" dirty="0">
                <a:latin typeface="Times New Roman" panose="02020603050405020304" pitchFamily="18" charset="0"/>
                <a:cs typeface="Times New Roman" panose="02020603050405020304" pitchFamily="18" charset="0"/>
              </a:rPr>
              <a:t>解读 </a:t>
            </a:r>
            <a:endParaRPr lang="en-US" altLang="zh-CN" sz="1600" dirty="0" smtClean="0">
              <a:latin typeface="Times New Roman" panose="02020603050405020304" pitchFamily="18" charset="0"/>
              <a:cs typeface="Times New Roman" panose="02020603050405020304" pitchFamily="18" charset="0"/>
            </a:endParaRPr>
          </a:p>
          <a:p>
            <a:pPr marL="971550" lvl="1">
              <a:buFont typeface="Wingdings" panose="05000000000000000000" pitchFamily="2" charset="2"/>
              <a:buChar char="l"/>
            </a:pPr>
            <a:r>
              <a:rPr lang="en-US" altLang="zh-CN" sz="1600" b="1" u="sng" dirty="0" smtClean="0">
                <a:solidFill>
                  <a:srgbClr val="030DCD"/>
                </a:solidFill>
                <a:latin typeface="Times New Roman" panose="02020603050405020304" pitchFamily="18" charset="0"/>
                <a:cs typeface="Times New Roman" panose="02020603050405020304" pitchFamily="18" charset="0"/>
              </a:rPr>
              <a:t>p</a:t>
            </a:r>
            <a:r>
              <a:rPr lang="zh-CN" altLang="en-US" sz="1600" b="1" u="sng" dirty="0">
                <a:solidFill>
                  <a:srgbClr val="030DCD"/>
                </a:solidFill>
                <a:latin typeface="Times New Roman" panose="02020603050405020304" pitchFamily="18" charset="0"/>
                <a:cs typeface="Times New Roman" panose="02020603050405020304" pitchFamily="18" charset="0"/>
              </a:rPr>
              <a:t>是一个整型</a:t>
            </a:r>
            <a:r>
              <a:rPr lang="zh-CN" altLang="en-US" sz="1600" b="1" u="sng" dirty="0" smtClean="0">
                <a:solidFill>
                  <a:srgbClr val="030DCD"/>
                </a:solidFill>
                <a:latin typeface="Times New Roman" panose="02020603050405020304" pitchFamily="18" charset="0"/>
                <a:cs typeface="Times New Roman" panose="02020603050405020304" pitchFamily="18" charset="0"/>
              </a:rPr>
              <a:t>指针变量</a:t>
            </a:r>
            <a:r>
              <a:rPr lang="zh-CN" altLang="en-US" sz="1600" u="sng" dirty="0" smtClean="0">
                <a:latin typeface="Times New Roman" panose="02020603050405020304" pitchFamily="18" charset="0"/>
                <a:cs typeface="Times New Roman" panose="02020603050405020304" pitchFamily="18" charset="0"/>
              </a:rPr>
              <a:t>，</a:t>
            </a:r>
            <a:r>
              <a:rPr lang="zh-CN" altLang="en-US" sz="1600" b="1" u="sng" dirty="0" smtClean="0">
                <a:solidFill>
                  <a:srgbClr val="7030A0"/>
                </a:solidFill>
                <a:latin typeface="Times New Roman" panose="02020603050405020304" pitchFamily="18" charset="0"/>
                <a:cs typeface="Times New Roman" panose="02020603050405020304" pitchFamily="18" charset="0"/>
              </a:rPr>
              <a:t>指向</a:t>
            </a:r>
            <a:r>
              <a:rPr lang="zh-CN" altLang="en-US" sz="1600" b="1" u="sng" dirty="0">
                <a:solidFill>
                  <a:srgbClr val="7030A0"/>
                </a:solidFill>
                <a:latin typeface="Times New Roman" panose="02020603050405020304" pitchFamily="18" charset="0"/>
                <a:cs typeface="Times New Roman" panose="02020603050405020304" pitchFamily="18" charset="0"/>
              </a:rPr>
              <a:t>一个整型常量</a:t>
            </a:r>
            <a:r>
              <a:rPr lang="zh-CN" altLang="en-US" sz="1600" dirty="0" smtClean="0">
                <a:latin typeface="Times New Roman" panose="02020603050405020304" pitchFamily="18" charset="0"/>
                <a:cs typeface="Times New Roman" panose="02020603050405020304" pitchFamily="18" charset="0"/>
              </a:rPr>
              <a:t>；</a:t>
            </a:r>
            <a:endParaRPr lang="en-US" altLang="zh-CN" sz="1600" dirty="0" smtClean="0">
              <a:latin typeface="Times New Roman" panose="02020603050405020304" pitchFamily="18" charset="0"/>
              <a:cs typeface="Times New Roman" panose="02020603050405020304" pitchFamily="18" charset="0"/>
            </a:endParaRPr>
          </a:p>
          <a:p>
            <a:pPr marL="971550" lvl="1">
              <a:buFont typeface="Wingdings" panose="05000000000000000000" pitchFamily="2" charset="2"/>
              <a:buChar char="l"/>
            </a:pPr>
            <a:r>
              <a:rPr lang="zh-CN" altLang="en-US" sz="1600" b="1" dirty="0" smtClean="0">
                <a:solidFill>
                  <a:srgbClr val="C00000"/>
                </a:solidFill>
                <a:latin typeface="Times New Roman" panose="02020603050405020304" pitchFamily="18" charset="0"/>
                <a:cs typeface="Times New Roman" panose="02020603050405020304" pitchFamily="18" charset="0"/>
              </a:rPr>
              <a:t>即 </a:t>
            </a:r>
            <a:r>
              <a:rPr lang="en-US" altLang="zh-CN" sz="1600" b="1" dirty="0" smtClean="0">
                <a:solidFill>
                  <a:srgbClr val="C00000"/>
                </a:solidFill>
                <a:latin typeface="Times New Roman" panose="02020603050405020304" pitchFamily="18" charset="0"/>
                <a:cs typeface="Times New Roman" panose="02020603050405020304" pitchFamily="18" charset="0"/>
              </a:rPr>
              <a:t>p</a:t>
            </a:r>
            <a:r>
              <a:rPr lang="zh-CN" altLang="en-US" sz="1600" b="1" dirty="0" smtClean="0">
                <a:solidFill>
                  <a:srgbClr val="C00000"/>
                </a:solidFill>
                <a:latin typeface="Times New Roman" panose="02020603050405020304" pitchFamily="18" charset="0"/>
                <a:cs typeface="Times New Roman" panose="02020603050405020304" pitchFamily="18" charset="0"/>
              </a:rPr>
              <a:t>指向的值是一个常量</a:t>
            </a:r>
            <a:endParaRPr lang="en-US" altLang="zh-CN" sz="1600" b="1" dirty="0">
              <a:solidFill>
                <a:srgbClr val="C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n"/>
            </a:pPr>
            <a:r>
              <a:rPr lang="en-US" altLang="zh-CN" sz="1800" dirty="0">
                <a:solidFill>
                  <a:srgbClr val="C00000"/>
                </a:solidFill>
                <a:latin typeface="Times New Roman" panose="02020603050405020304" pitchFamily="18" charset="0"/>
                <a:cs typeface="Times New Roman" panose="02020603050405020304" pitchFamily="18" charset="0"/>
              </a:rPr>
              <a:t>p</a:t>
            </a:r>
            <a:r>
              <a:rPr lang="zh-CN" altLang="en-US" sz="1800" dirty="0">
                <a:solidFill>
                  <a:srgbClr val="C00000"/>
                </a:solidFill>
                <a:latin typeface="Times New Roman" panose="02020603050405020304" pitchFamily="18" charset="0"/>
                <a:cs typeface="Times New Roman" panose="02020603050405020304" pitchFamily="18" charset="0"/>
              </a:rPr>
              <a:t>可以被多次赋值</a:t>
            </a:r>
            <a:r>
              <a:rPr lang="zh-CN" altLang="en-US" sz="1800" dirty="0">
                <a:latin typeface="Times New Roman" panose="02020603050405020304" pitchFamily="18" charset="0"/>
                <a:cs typeface="Times New Roman" panose="02020603050405020304" pitchFamily="18" charset="0"/>
              </a:rPr>
              <a:t>，指向不同的位置，</a:t>
            </a:r>
            <a:r>
              <a:rPr lang="zh-CN" altLang="en-US" sz="1800" dirty="0" smtClean="0">
                <a:latin typeface="Times New Roman" panose="02020603050405020304" pitchFamily="18" charset="0"/>
                <a:cs typeface="Times New Roman" panose="02020603050405020304" pitchFamily="18" charset="0"/>
              </a:rPr>
              <a:t>如</a:t>
            </a:r>
            <a:endParaRPr lang="en-US" altLang="zh-CN" sz="1800" dirty="0" smtClean="0">
              <a:latin typeface="Times New Roman" panose="02020603050405020304" pitchFamily="18" charset="0"/>
              <a:cs typeface="Times New Roman" panose="02020603050405020304" pitchFamily="18" charset="0"/>
            </a:endParaRPr>
          </a:p>
          <a:p>
            <a:pPr marL="971550" lvl="1">
              <a:buFont typeface="Wingdings" panose="05000000000000000000" pitchFamily="2" charset="2"/>
              <a:buChar char="l"/>
            </a:pPr>
            <a:r>
              <a:rPr lang="en-US" altLang="zh-CN" sz="1600" dirty="0" err="1">
                <a:latin typeface="Times New Roman" panose="02020603050405020304" pitchFamily="18" charset="0"/>
                <a:cs typeface="Times New Roman" panose="02020603050405020304" pitchFamily="18" charset="0"/>
              </a:rPr>
              <a:t>int</a:t>
            </a:r>
            <a:r>
              <a:rPr lang="zh-CN" altLang="en-US"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a,b</a:t>
            </a:r>
            <a:r>
              <a:rPr lang="en-US" altLang="zh-CN" sz="1600" dirty="0">
                <a:latin typeface="Times New Roman" panose="02020603050405020304" pitchFamily="18" charset="0"/>
                <a:cs typeface="Times New Roman" panose="02020603050405020304" pitchFamily="18" charset="0"/>
              </a:rPr>
              <a:t>; </a:t>
            </a:r>
          </a:p>
          <a:p>
            <a:pPr marL="971550" lvl="1">
              <a:buFont typeface="Wingdings" panose="05000000000000000000" pitchFamily="2" charset="2"/>
              <a:buChar char="l"/>
            </a:pPr>
            <a:r>
              <a:rPr lang="en-US" altLang="zh-CN" sz="1600" b="1" dirty="0" err="1">
                <a:solidFill>
                  <a:srgbClr val="006600"/>
                </a:solidFill>
                <a:latin typeface="Times New Roman" panose="02020603050405020304" pitchFamily="18" charset="0"/>
                <a:cs typeface="Times New Roman" panose="02020603050405020304" pitchFamily="18" charset="0"/>
              </a:rPr>
              <a:t>const</a:t>
            </a:r>
            <a:r>
              <a:rPr lang="en-US" altLang="zh-CN" sz="1600" b="1" dirty="0">
                <a:solidFill>
                  <a:srgbClr val="006600"/>
                </a:solidFill>
                <a:latin typeface="Times New Roman" panose="02020603050405020304" pitchFamily="18" charset="0"/>
                <a:cs typeface="Times New Roman" panose="02020603050405020304" pitchFamily="18" charset="0"/>
              </a:rPr>
              <a:t> </a:t>
            </a:r>
            <a:r>
              <a:rPr lang="en-US" altLang="zh-CN" sz="1600" b="1" dirty="0" err="1">
                <a:solidFill>
                  <a:srgbClr val="006600"/>
                </a:solidFill>
                <a:latin typeface="Times New Roman" panose="02020603050405020304" pitchFamily="18" charset="0"/>
                <a:cs typeface="Times New Roman" panose="02020603050405020304" pitchFamily="18" charset="0"/>
              </a:rPr>
              <a:t>int</a:t>
            </a:r>
            <a:r>
              <a:rPr lang="en-US" altLang="zh-CN" sz="1600" b="1" dirty="0">
                <a:solidFill>
                  <a:srgbClr val="006600"/>
                </a:solidFill>
                <a:latin typeface="Times New Roman" panose="02020603050405020304" pitchFamily="18" charset="0"/>
                <a:cs typeface="Times New Roman" panose="02020603050405020304" pitchFamily="18" charset="0"/>
              </a:rPr>
              <a:t> *</a:t>
            </a:r>
            <a:r>
              <a:rPr lang="en-US" altLang="zh-CN" sz="1600" b="1" dirty="0" smtClean="0">
                <a:solidFill>
                  <a:srgbClr val="006600"/>
                </a:solidFill>
                <a:latin typeface="Times New Roman" panose="02020603050405020304" pitchFamily="18" charset="0"/>
                <a:cs typeface="Times New Roman" panose="02020603050405020304" pitchFamily="18" charset="0"/>
              </a:rPr>
              <a:t>p;</a:t>
            </a:r>
          </a:p>
          <a:p>
            <a:pPr marL="971550" lvl="1">
              <a:buFont typeface="Wingdings" panose="05000000000000000000" pitchFamily="2" charset="2"/>
              <a:buChar char="l"/>
            </a:pPr>
            <a:r>
              <a:rPr lang="en-US" altLang="zh-CN" sz="1800" dirty="0" smtClean="0">
                <a:latin typeface="Times New Roman" panose="02020603050405020304" pitchFamily="18" charset="0"/>
                <a:cs typeface="Times New Roman" panose="02020603050405020304" pitchFamily="18" charset="0"/>
              </a:rPr>
              <a:t>p=&amp;a, p=&amp;b</a:t>
            </a:r>
            <a:r>
              <a:rPr lang="zh-CN" altLang="en-US" sz="1800" dirty="0" smtClean="0">
                <a:latin typeface="Times New Roman" panose="02020603050405020304" pitchFamily="18" charset="0"/>
                <a:cs typeface="Times New Roman" panose="02020603050405020304" pitchFamily="18" charset="0"/>
              </a:rPr>
              <a:t>是</a:t>
            </a:r>
            <a:r>
              <a:rPr lang="zh-CN" altLang="en-US" sz="1800" dirty="0">
                <a:latin typeface="Times New Roman" panose="02020603050405020304" pitchFamily="18" charset="0"/>
                <a:cs typeface="Times New Roman" panose="02020603050405020304" pitchFamily="18" charset="0"/>
              </a:rPr>
              <a:t>允许的；</a:t>
            </a:r>
            <a:endParaRPr lang="en-US" altLang="zh-CN" sz="1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n"/>
            </a:pPr>
            <a:r>
              <a:rPr lang="zh-CN" altLang="en-US" sz="1800" b="1" i="1" u="sng" dirty="0" smtClean="0"/>
              <a:t>指针变量</a:t>
            </a:r>
            <a:r>
              <a:rPr lang="en-US" altLang="zh-CN" sz="1800" b="1" i="1" u="sng" dirty="0" smtClean="0"/>
              <a:t>P</a:t>
            </a:r>
            <a:r>
              <a:rPr lang="zh-CN" altLang="en-US" sz="1800" b="1" i="1" u="sng" dirty="0" smtClean="0"/>
              <a:t>一旦指向了一个整型变量，不可以通过*</a:t>
            </a:r>
            <a:r>
              <a:rPr lang="en-US" altLang="zh-CN" sz="1800" b="1" i="1" u="sng" dirty="0" smtClean="0"/>
              <a:t>p</a:t>
            </a:r>
            <a:r>
              <a:rPr lang="zh-CN" altLang="en-US" sz="1800" b="1" i="1" u="sng" dirty="0" smtClean="0"/>
              <a:t>修改其指向的内容</a:t>
            </a:r>
            <a:endParaRPr lang="en-US" altLang="zh-CN" sz="1800" b="1" i="1" u="sng" dirty="0" smtClean="0"/>
          </a:p>
          <a:p>
            <a:pPr marL="971550" lvl="1">
              <a:buFont typeface="Wingdings" panose="05000000000000000000" pitchFamily="2" charset="2"/>
              <a:buChar char="l"/>
            </a:pPr>
            <a:r>
              <a:rPr lang="zh-CN" altLang="en-US" sz="1600" dirty="0" smtClean="0">
                <a:latin typeface="Times New Roman" panose="02020603050405020304" pitchFamily="18" charset="0"/>
                <a:cs typeface="Times New Roman" panose="02020603050405020304" pitchFamily="18" charset="0"/>
              </a:rPr>
              <a:t>如 </a:t>
            </a:r>
            <a:r>
              <a:rPr lang="en-US" altLang="zh-CN" sz="1600" dirty="0" smtClean="0">
                <a:latin typeface="Times New Roman" panose="02020603050405020304" pitchFamily="18" charset="0"/>
                <a:cs typeface="Times New Roman" panose="02020603050405020304" pitchFamily="18" charset="0"/>
              </a:rPr>
              <a:t>p=&amp;a, </a:t>
            </a:r>
            <a:r>
              <a:rPr lang="zh-CN" altLang="en-US" sz="1600" dirty="0" smtClean="0">
                <a:latin typeface="Times New Roman" panose="02020603050405020304" pitchFamily="18" charset="0"/>
                <a:cs typeface="Times New Roman" panose="02020603050405020304" pitchFamily="18" charset="0"/>
              </a:rPr>
              <a:t>再执行</a:t>
            </a:r>
            <a:r>
              <a:rPr lang="en-US" altLang="zh-CN" sz="1600" dirty="0" smtClean="0">
                <a:latin typeface="Times New Roman" panose="02020603050405020304" pitchFamily="18" charset="0"/>
                <a:cs typeface="Times New Roman" panose="02020603050405020304" pitchFamily="18" charset="0"/>
              </a:rPr>
              <a:t>*p=3</a:t>
            </a:r>
            <a:r>
              <a:rPr lang="zh-CN" altLang="en-US" sz="1600" dirty="0">
                <a:latin typeface="Times New Roman" panose="02020603050405020304" pitchFamily="18" charset="0"/>
                <a:cs typeface="Times New Roman" panose="02020603050405020304" pitchFamily="18" charset="0"/>
              </a:rPr>
              <a:t>是</a:t>
            </a:r>
            <a:r>
              <a:rPr lang="zh-CN" altLang="en-US" sz="1600" dirty="0">
                <a:solidFill>
                  <a:srgbClr val="C00000"/>
                </a:solidFill>
                <a:latin typeface="Times New Roman" panose="02020603050405020304" pitchFamily="18" charset="0"/>
                <a:cs typeface="Times New Roman" panose="02020603050405020304" pitchFamily="18" charset="0"/>
              </a:rPr>
              <a:t>不允许</a:t>
            </a:r>
            <a:r>
              <a:rPr lang="zh-CN" altLang="en-US" sz="1600" dirty="0" smtClean="0">
                <a:latin typeface="Times New Roman" panose="02020603050405020304" pitchFamily="18" charset="0"/>
                <a:cs typeface="Times New Roman" panose="02020603050405020304" pitchFamily="18" charset="0"/>
              </a:rPr>
              <a:t>的</a:t>
            </a:r>
            <a:endParaRPr lang="en-US" altLang="zh-CN" sz="1600" dirty="0" smtClean="0">
              <a:latin typeface="Times New Roman" panose="02020603050405020304" pitchFamily="18" charset="0"/>
              <a:cs typeface="Times New Roman" panose="02020603050405020304" pitchFamily="18" charset="0"/>
            </a:endParaRPr>
          </a:p>
          <a:p>
            <a:pPr marL="971550" lvl="1">
              <a:buFont typeface="Wingdings" panose="05000000000000000000" pitchFamily="2" charset="2"/>
              <a:buChar char="l"/>
            </a:pPr>
            <a:r>
              <a:rPr lang="zh-CN" altLang="en-US" sz="1600" dirty="0" smtClean="0"/>
              <a:t>但</a:t>
            </a:r>
            <a:r>
              <a:rPr lang="en-US" altLang="zh-CN" sz="1600" dirty="0" smtClean="0"/>
              <a:t>a=3</a:t>
            </a:r>
            <a:r>
              <a:rPr lang="zh-CN" altLang="en-US" sz="1600" dirty="0" smtClean="0"/>
              <a:t>是允许的</a:t>
            </a:r>
            <a:endParaRPr lang="en-US" altLang="zh-CN" sz="1600" dirty="0"/>
          </a:p>
        </p:txBody>
      </p:sp>
    </p:spTree>
    <p:extLst>
      <p:ext uri="{BB962C8B-B14F-4D97-AF65-F5344CB8AC3E}">
        <p14:creationId xmlns:p14="http://schemas.microsoft.com/office/powerpoint/2010/main" val="3488289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761833-11CF-4EEA-8DC6-D591D842B425}"/>
              </a:ext>
            </a:extLst>
          </p:cNvPr>
          <p:cNvSpPr>
            <a:spLocks noGrp="1"/>
          </p:cNvSpPr>
          <p:nvPr>
            <p:ph type="title"/>
          </p:nvPr>
        </p:nvSpPr>
        <p:spPr/>
        <p:txBody>
          <a:bodyPr/>
          <a:lstStyle/>
          <a:p>
            <a:r>
              <a:rPr lang="zh-CN" altLang="en-US" dirty="0" smtClean="0"/>
              <a:t>关于</a:t>
            </a:r>
            <a:r>
              <a:rPr lang="zh-CN" altLang="en-US" dirty="0" smtClean="0">
                <a:solidFill>
                  <a:srgbClr val="7030A0"/>
                </a:solidFill>
              </a:rPr>
              <a:t>指针常量 </a:t>
            </a:r>
            <a:r>
              <a:rPr lang="en-US" altLang="zh-CN" b="1" dirty="0" err="1" smtClean="0">
                <a:solidFill>
                  <a:srgbClr val="006600"/>
                </a:solidFill>
                <a:latin typeface="Times New Roman" panose="02020603050405020304" pitchFamily="18" charset="0"/>
                <a:cs typeface="Times New Roman" panose="02020603050405020304" pitchFamily="18" charset="0"/>
              </a:rPr>
              <a:t>const</a:t>
            </a:r>
            <a:r>
              <a:rPr lang="en-US" altLang="zh-CN" b="1" dirty="0" smtClean="0">
                <a:solidFill>
                  <a:srgbClr val="006600"/>
                </a:solidFill>
                <a:latin typeface="Times New Roman" panose="02020603050405020304" pitchFamily="18" charset="0"/>
                <a:cs typeface="Times New Roman" panose="02020603050405020304" pitchFamily="18" charset="0"/>
              </a:rPr>
              <a:t> </a:t>
            </a:r>
            <a:r>
              <a:rPr lang="en-US" altLang="zh-CN" b="1" dirty="0" err="1">
                <a:solidFill>
                  <a:srgbClr val="006600"/>
                </a:solidFill>
                <a:latin typeface="Times New Roman" panose="02020603050405020304" pitchFamily="18" charset="0"/>
                <a:cs typeface="Times New Roman" panose="02020603050405020304" pitchFamily="18" charset="0"/>
              </a:rPr>
              <a:t>int</a:t>
            </a:r>
            <a:r>
              <a:rPr lang="en-US" altLang="zh-CN" b="1" dirty="0">
                <a:solidFill>
                  <a:srgbClr val="006600"/>
                </a:solidFill>
                <a:latin typeface="Times New Roman" panose="02020603050405020304" pitchFamily="18" charset="0"/>
                <a:cs typeface="Times New Roman" panose="02020603050405020304" pitchFamily="18" charset="0"/>
              </a:rPr>
              <a:t> *</a:t>
            </a:r>
            <a:r>
              <a:rPr lang="en-US" altLang="zh-CN" b="1" dirty="0" smtClean="0">
                <a:solidFill>
                  <a:srgbClr val="006600"/>
                </a:solidFill>
                <a:latin typeface="Times New Roman" panose="02020603050405020304" pitchFamily="18" charset="0"/>
                <a:cs typeface="Times New Roman" panose="02020603050405020304" pitchFamily="18" charset="0"/>
              </a:rPr>
              <a:t>p</a:t>
            </a:r>
            <a:r>
              <a:rPr lang="zh-CN" altLang="en-US" dirty="0" smtClean="0">
                <a:solidFill>
                  <a:srgbClr val="7030A0"/>
                </a:solidFill>
              </a:rPr>
              <a:t> </a:t>
            </a:r>
            <a:endParaRPr lang="zh-CN" altLang="en-US" dirty="0">
              <a:solidFill>
                <a:srgbClr val="7030A0"/>
              </a:solidFill>
            </a:endParaRPr>
          </a:p>
        </p:txBody>
      </p:sp>
      <p:sp>
        <p:nvSpPr>
          <p:cNvPr id="3" name="内容占位符 2">
            <a:extLst>
              <a:ext uri="{FF2B5EF4-FFF2-40B4-BE49-F238E27FC236}">
                <a16:creationId xmlns:a16="http://schemas.microsoft.com/office/drawing/2014/main" id="{6359D399-D2F4-4DCC-9C1B-3034AEF143BE}"/>
              </a:ext>
            </a:extLst>
          </p:cNvPr>
          <p:cNvSpPr>
            <a:spLocks noGrp="1"/>
          </p:cNvSpPr>
          <p:nvPr>
            <p:ph idx="1"/>
          </p:nvPr>
        </p:nvSpPr>
        <p:spPr>
          <a:xfrm>
            <a:off x="361397" y="943870"/>
            <a:ext cx="6578899" cy="1049522"/>
          </a:xfrm>
        </p:spPr>
        <p:txBody>
          <a:bodyPr/>
          <a:lstStyle/>
          <a:p>
            <a:pPr marL="342900" indent="-342900">
              <a:buFont typeface="Wingdings" panose="05000000000000000000" pitchFamily="2" charset="2"/>
              <a:buChar char="n"/>
            </a:pPr>
            <a:endParaRPr lang="en-US" altLang="zh-CN" sz="1600" dirty="0"/>
          </a:p>
        </p:txBody>
      </p:sp>
      <p:pic>
        <p:nvPicPr>
          <p:cNvPr id="4" name="图片 3"/>
          <p:cNvPicPr>
            <a:picLocks noChangeAspect="1"/>
          </p:cNvPicPr>
          <p:nvPr/>
        </p:nvPicPr>
        <p:blipFill>
          <a:blip r:embed="rId2"/>
          <a:stretch>
            <a:fillRect/>
          </a:stretch>
        </p:blipFill>
        <p:spPr>
          <a:xfrm>
            <a:off x="773239" y="943870"/>
            <a:ext cx="6372225" cy="5181600"/>
          </a:xfrm>
          <a:prstGeom prst="rect">
            <a:avLst/>
          </a:prstGeom>
        </p:spPr>
      </p:pic>
      <p:sp>
        <p:nvSpPr>
          <p:cNvPr id="5" name="矩形 4"/>
          <p:cNvSpPr/>
          <p:nvPr/>
        </p:nvSpPr>
        <p:spPr bwMode="auto">
          <a:xfrm>
            <a:off x="4530724" y="5468112"/>
            <a:ext cx="2491867" cy="237744"/>
          </a:xfrm>
          <a:prstGeom prst="rect">
            <a:avLst/>
          </a:prstGeom>
          <a:noFill/>
          <a:ln w="1905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no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37692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761833-11CF-4EEA-8DC6-D591D842B425}"/>
              </a:ext>
            </a:extLst>
          </p:cNvPr>
          <p:cNvSpPr>
            <a:spLocks noGrp="1"/>
          </p:cNvSpPr>
          <p:nvPr>
            <p:ph type="title"/>
          </p:nvPr>
        </p:nvSpPr>
        <p:spPr/>
        <p:txBody>
          <a:bodyPr/>
          <a:lstStyle/>
          <a:p>
            <a:r>
              <a:rPr lang="zh-CN" altLang="en-US" dirty="0" smtClean="0">
                <a:solidFill>
                  <a:srgbClr val="7030A0"/>
                </a:solidFill>
              </a:rPr>
              <a:t>复习与</a:t>
            </a:r>
            <a:r>
              <a:rPr lang="zh-CN" altLang="en-US" dirty="0" smtClean="0">
                <a:solidFill>
                  <a:srgbClr val="7030A0"/>
                </a:solidFill>
              </a:rPr>
              <a:t>思考：</a:t>
            </a:r>
            <a:r>
              <a:rPr lang="zh-CN" altLang="en-US" dirty="0"/>
              <a:t>关于</a:t>
            </a:r>
            <a:r>
              <a:rPr lang="zh-CN" altLang="en-US" dirty="0">
                <a:solidFill>
                  <a:srgbClr val="7030A0"/>
                </a:solidFill>
              </a:rPr>
              <a:t>常量指针</a:t>
            </a:r>
            <a:r>
              <a:rPr lang="zh-CN" altLang="en-US" dirty="0"/>
              <a:t>与</a:t>
            </a:r>
            <a:r>
              <a:rPr lang="zh-CN" altLang="en-US" dirty="0">
                <a:solidFill>
                  <a:srgbClr val="7030A0"/>
                </a:solidFill>
              </a:rPr>
              <a:t>指针常量</a:t>
            </a:r>
          </a:p>
        </p:txBody>
      </p:sp>
      <p:sp>
        <p:nvSpPr>
          <p:cNvPr id="3" name="内容占位符 2">
            <a:extLst>
              <a:ext uri="{FF2B5EF4-FFF2-40B4-BE49-F238E27FC236}">
                <a16:creationId xmlns:a16="http://schemas.microsoft.com/office/drawing/2014/main" id="{6359D399-D2F4-4DCC-9C1B-3034AEF143BE}"/>
              </a:ext>
            </a:extLst>
          </p:cNvPr>
          <p:cNvSpPr>
            <a:spLocks noGrp="1"/>
          </p:cNvSpPr>
          <p:nvPr>
            <p:ph idx="1"/>
          </p:nvPr>
        </p:nvSpPr>
        <p:spPr>
          <a:xfrm>
            <a:off x="361397" y="943870"/>
            <a:ext cx="8338655" cy="5557514"/>
          </a:xfrm>
        </p:spPr>
        <p:txBody>
          <a:bodyPr/>
          <a:lstStyle/>
          <a:p>
            <a:pPr marL="342900" indent="-342900">
              <a:buFont typeface="Wingdings" panose="05000000000000000000" pitchFamily="2" charset="2"/>
              <a:buChar char="l"/>
            </a:pPr>
            <a:r>
              <a:rPr lang="zh-CN" altLang="en-US" sz="2000" b="1" i="1" u="sng" dirty="0"/>
              <a:t>按照教材的观点</a:t>
            </a:r>
            <a:endParaRPr lang="en-US" altLang="zh-CN" sz="2000" b="1" i="1" u="sng" dirty="0"/>
          </a:p>
          <a:p>
            <a:pPr marL="971550" lvl="1"/>
            <a:r>
              <a:rPr lang="zh-CN" altLang="en-US" b="1" dirty="0">
                <a:solidFill>
                  <a:srgbClr val="030DCD"/>
                </a:solidFill>
              </a:rPr>
              <a:t>常量指针：指针本身是一个常量；</a:t>
            </a:r>
            <a:endParaRPr lang="en-US" altLang="zh-CN" b="1" dirty="0">
              <a:solidFill>
                <a:srgbClr val="030DCD"/>
              </a:solidFill>
            </a:endParaRPr>
          </a:p>
          <a:p>
            <a:pPr marL="1200150" lvl="2"/>
            <a:r>
              <a:rPr lang="en-US" altLang="zh-CN" sz="1800" dirty="0">
                <a:latin typeface="Times New Roman" panose="02020603050405020304" pitchFamily="18" charset="0"/>
                <a:cs typeface="Times New Roman" panose="02020603050405020304" pitchFamily="18" charset="0"/>
              </a:rPr>
              <a:t>int</a:t>
            </a:r>
            <a:r>
              <a:rPr lang="zh-CN" altLang="en-US"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a,b</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   </a:t>
            </a:r>
            <a:r>
              <a:rPr lang="en-US" altLang="zh-CN" sz="1800" b="1" dirty="0">
                <a:solidFill>
                  <a:srgbClr val="006600"/>
                </a:solidFill>
                <a:latin typeface="Times New Roman" panose="02020603050405020304" pitchFamily="18" charset="0"/>
                <a:cs typeface="Times New Roman" panose="02020603050405020304" pitchFamily="18" charset="0"/>
              </a:rPr>
              <a:t>int* const p=&amp;a</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定义</a:t>
            </a:r>
            <a:r>
              <a:rPr lang="en-US" altLang="zh-CN" sz="1800" dirty="0">
                <a:latin typeface="Times New Roman" panose="02020603050405020304" pitchFamily="18" charset="0"/>
                <a:cs typeface="Times New Roman" panose="02020603050405020304" pitchFamily="18" charset="0"/>
              </a:rPr>
              <a:t>p</a:t>
            </a:r>
            <a:r>
              <a:rPr lang="zh-CN" altLang="en-US" sz="1800" dirty="0">
                <a:latin typeface="Times New Roman" panose="02020603050405020304" pitchFamily="18" charset="0"/>
                <a:cs typeface="Times New Roman" panose="02020603050405020304" pitchFamily="18" charset="0"/>
              </a:rPr>
              <a:t>是一个常量指针；</a:t>
            </a:r>
            <a:r>
              <a:rPr lang="en-US" altLang="zh-CN" sz="1800" dirty="0">
                <a:latin typeface="Times New Roman" panose="02020603050405020304" pitchFamily="18" charset="0"/>
                <a:cs typeface="Times New Roman" panose="02020603050405020304" pitchFamily="18" charset="0"/>
              </a:rPr>
              <a:t> </a:t>
            </a:r>
          </a:p>
          <a:p>
            <a:pPr marL="1543050" lvl="3">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理解：</a:t>
            </a:r>
            <a:r>
              <a:rPr lang="zh-CN" altLang="en-US" b="1" dirty="0">
                <a:solidFill>
                  <a:srgbClr val="C00000"/>
                </a:solidFill>
                <a:latin typeface="Times New Roman" panose="02020603050405020304" pitchFamily="18" charset="0"/>
                <a:cs typeface="Times New Roman" panose="02020603050405020304" pitchFamily="18" charset="0"/>
              </a:rPr>
              <a:t>从右往左</a:t>
            </a:r>
            <a:r>
              <a:rPr lang="zh-CN" altLang="en-US" dirty="0">
                <a:latin typeface="Times New Roman" panose="02020603050405020304" pitchFamily="18" charset="0"/>
                <a:cs typeface="Times New Roman" panose="02020603050405020304" pitchFamily="18" charset="0"/>
              </a:rPr>
              <a:t>解读</a:t>
            </a:r>
            <a:r>
              <a:rPr lang="en-US" altLang="zh-CN" b="1" dirty="0">
                <a:solidFill>
                  <a:srgbClr val="C00000"/>
                </a:solidFill>
                <a:latin typeface="Times New Roman" panose="02020603050405020304" pitchFamily="18" charset="0"/>
                <a:cs typeface="Times New Roman" panose="02020603050405020304" pitchFamily="18" charset="0"/>
              </a:rPr>
              <a:t> </a:t>
            </a:r>
            <a:r>
              <a:rPr lang="en-US" altLang="zh-CN" b="1" i="1" u="sng" dirty="0">
                <a:solidFill>
                  <a:srgbClr val="C00000"/>
                </a:solidFill>
                <a:latin typeface="Times New Roman" panose="02020603050405020304" pitchFamily="18" charset="0"/>
                <a:cs typeface="Times New Roman" panose="02020603050405020304" pitchFamily="18" charset="0"/>
              </a:rPr>
              <a:t>int* const p</a:t>
            </a:r>
            <a:r>
              <a:rPr lang="zh-CN" altLang="en-US" dirty="0">
                <a:latin typeface="Times New Roman" panose="02020603050405020304" pitchFamily="18" charset="0"/>
                <a:cs typeface="Times New Roman" panose="02020603050405020304" pitchFamily="18" charset="0"/>
              </a:rPr>
              <a:t>：</a:t>
            </a:r>
            <a:r>
              <a:rPr lang="en-US" altLang="zh-CN" b="1" i="1" u="sng" dirty="0">
                <a:solidFill>
                  <a:srgbClr val="030DCD"/>
                </a:solidFill>
                <a:latin typeface="Times New Roman" panose="02020603050405020304" pitchFamily="18" charset="0"/>
                <a:cs typeface="Times New Roman" panose="02020603050405020304" pitchFamily="18" charset="0"/>
              </a:rPr>
              <a:t>p</a:t>
            </a:r>
            <a:r>
              <a:rPr lang="zh-CN" altLang="en-US" b="1" i="1" u="sng" dirty="0">
                <a:solidFill>
                  <a:srgbClr val="030DCD"/>
                </a:solidFill>
                <a:latin typeface="Times New Roman" panose="02020603050405020304" pitchFamily="18" charset="0"/>
                <a:cs typeface="Times New Roman" panose="02020603050405020304" pitchFamily="18" charset="0"/>
              </a:rPr>
              <a:t>是一个常量</a:t>
            </a:r>
            <a:r>
              <a:rPr lang="zh-CN" altLang="en-US" i="1" u="sng" dirty="0">
                <a:latin typeface="Times New Roman" panose="02020603050405020304" pitchFamily="18" charset="0"/>
                <a:cs typeface="Times New Roman" panose="02020603050405020304" pitchFamily="18" charset="0"/>
              </a:rPr>
              <a:t>，</a:t>
            </a:r>
            <a:r>
              <a:rPr lang="zh-CN" altLang="en-US" b="1" i="1" u="sng" dirty="0">
                <a:solidFill>
                  <a:srgbClr val="7030A0"/>
                </a:solidFill>
                <a:latin typeface="Times New Roman" panose="02020603050405020304" pitchFamily="18" charset="0"/>
                <a:cs typeface="Times New Roman" panose="02020603050405020304" pitchFamily="18" charset="0"/>
              </a:rPr>
              <a:t>其类型是整型指针</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1657350" lvl="3" indent="-285750">
              <a:lnSpc>
                <a:spcPct val="100000"/>
              </a:lnSpc>
              <a:buFont typeface="Wingdings" panose="05000000000000000000" pitchFamily="2" charset="2"/>
              <a:buChar char="ü"/>
            </a:pPr>
            <a:r>
              <a:rPr lang="en-US" altLang="zh-CN" b="1" dirty="0">
                <a:solidFill>
                  <a:srgbClr val="C00000"/>
                </a:solidFill>
                <a:latin typeface="Times New Roman" panose="02020603050405020304" pitchFamily="18" charset="0"/>
                <a:cs typeface="Times New Roman" panose="02020603050405020304" pitchFamily="18" charset="0"/>
              </a:rPr>
              <a:t>p</a:t>
            </a:r>
            <a:r>
              <a:rPr lang="zh-CN" altLang="en-US" b="1" dirty="0">
                <a:solidFill>
                  <a:srgbClr val="C00000"/>
                </a:solidFill>
                <a:latin typeface="Times New Roman" panose="02020603050405020304" pitchFamily="18" charset="0"/>
                <a:cs typeface="Times New Roman" panose="02020603050405020304" pitchFamily="18" charset="0"/>
              </a:rPr>
              <a:t>只能在初始化时赋值</a:t>
            </a:r>
            <a:r>
              <a:rPr lang="zh-CN" altLang="en-US" dirty="0">
                <a:latin typeface="Times New Roman" panose="02020603050405020304" pitchFamily="18" charset="0"/>
                <a:cs typeface="Times New Roman" panose="02020603050405020304" pitchFamily="18" charset="0"/>
              </a:rPr>
              <a:t>。一旦被初始化，其本身的值（指向的位置）不能修改，如</a:t>
            </a:r>
            <a:r>
              <a:rPr lang="en-US" altLang="zh-CN" b="1" i="1" u="sng" dirty="0">
                <a:latin typeface="Times New Roman" panose="02020603050405020304" pitchFamily="18" charset="0"/>
                <a:cs typeface="Times New Roman" panose="02020603050405020304" pitchFamily="18" charset="0"/>
              </a:rPr>
              <a:t>p=&amp;b</a:t>
            </a:r>
            <a:r>
              <a:rPr lang="zh-CN" altLang="en-US" b="1" i="1" u="sng" dirty="0">
                <a:latin typeface="Times New Roman" panose="02020603050405020304" pitchFamily="18" charset="0"/>
                <a:cs typeface="Times New Roman" panose="02020603050405020304" pitchFamily="18" charset="0"/>
              </a:rPr>
              <a:t>是不允许的</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1657350" lvl="3" indent="-285750">
              <a:lnSpc>
                <a:spcPct val="100000"/>
              </a:lnSpc>
              <a:buFont typeface="Wingdings" panose="05000000000000000000" pitchFamily="2" charset="2"/>
              <a:buChar char="ü"/>
            </a:pPr>
            <a:r>
              <a:rPr lang="zh-CN" altLang="en-US" b="1" i="1" u="sng" dirty="0" smtClean="0">
                <a:solidFill>
                  <a:srgbClr val="0070C0"/>
                </a:solidFill>
                <a:latin typeface="Times New Roman" panose="02020603050405020304" pitchFamily="18" charset="0"/>
                <a:cs typeface="Times New Roman" panose="02020603050405020304" pitchFamily="18" charset="0"/>
              </a:rPr>
              <a:t>因此声明</a:t>
            </a:r>
            <a:r>
              <a:rPr lang="en-US" altLang="zh-CN" b="1" i="1" u="sng" dirty="0" smtClean="0">
                <a:solidFill>
                  <a:srgbClr val="0070C0"/>
                </a:solidFill>
                <a:latin typeface="Times New Roman" panose="02020603050405020304" pitchFamily="18" charset="0"/>
                <a:cs typeface="Times New Roman" panose="02020603050405020304" pitchFamily="18" charset="0"/>
              </a:rPr>
              <a:t>p</a:t>
            </a:r>
            <a:r>
              <a:rPr lang="zh-CN" altLang="en-US" b="1" i="1" u="sng" dirty="0" smtClean="0">
                <a:solidFill>
                  <a:srgbClr val="0070C0"/>
                </a:solidFill>
                <a:latin typeface="Times New Roman" panose="02020603050405020304" pitchFamily="18" charset="0"/>
                <a:cs typeface="Times New Roman" panose="02020603050405020304" pitchFamily="18" charset="0"/>
              </a:rPr>
              <a:t>的时候必须初始化</a:t>
            </a:r>
            <a:r>
              <a:rPr lang="en-US" altLang="zh-CN" b="1" i="1" u="sng" dirty="0" smtClean="0">
                <a:solidFill>
                  <a:srgbClr val="0070C0"/>
                </a:solidFill>
                <a:latin typeface="Times New Roman" panose="02020603050405020304" pitchFamily="18" charset="0"/>
                <a:cs typeface="Times New Roman" panose="02020603050405020304" pitchFamily="18" charset="0"/>
              </a:rPr>
              <a:t>p</a:t>
            </a:r>
            <a:r>
              <a:rPr lang="zh-CN" altLang="en-US" b="1" i="1" u="sng" dirty="0" smtClean="0">
                <a:solidFill>
                  <a:srgbClr val="0070C0"/>
                </a:solidFill>
                <a:latin typeface="Times New Roman" panose="02020603050405020304" pitchFamily="18" charset="0"/>
                <a:cs typeface="Times New Roman" panose="02020603050405020304" pitchFamily="18" charset="0"/>
              </a:rPr>
              <a:t>的值，如 </a:t>
            </a:r>
            <a:r>
              <a:rPr lang="en-US" altLang="zh-CN" b="1" i="1" u="sng" dirty="0" err="1" smtClean="0">
                <a:solidFill>
                  <a:srgbClr val="C00000"/>
                </a:solidFill>
                <a:latin typeface="Times New Roman" panose="02020603050405020304" pitchFamily="18" charset="0"/>
                <a:cs typeface="Times New Roman" panose="02020603050405020304" pitchFamily="18" charset="0"/>
              </a:rPr>
              <a:t>int</a:t>
            </a:r>
            <a:r>
              <a:rPr lang="en-US" altLang="zh-CN" b="1" i="1" u="sng" dirty="0">
                <a:solidFill>
                  <a:srgbClr val="C00000"/>
                </a:solidFill>
                <a:latin typeface="Times New Roman" panose="02020603050405020304" pitchFamily="18" charset="0"/>
                <a:cs typeface="Times New Roman" panose="02020603050405020304" pitchFamily="18" charset="0"/>
              </a:rPr>
              <a:t>* </a:t>
            </a:r>
            <a:r>
              <a:rPr lang="en-US" altLang="zh-CN" b="1" i="1" u="sng" dirty="0" err="1">
                <a:solidFill>
                  <a:srgbClr val="C00000"/>
                </a:solidFill>
                <a:latin typeface="Times New Roman" panose="02020603050405020304" pitchFamily="18" charset="0"/>
                <a:cs typeface="Times New Roman" panose="02020603050405020304" pitchFamily="18" charset="0"/>
              </a:rPr>
              <a:t>const</a:t>
            </a:r>
            <a:r>
              <a:rPr lang="en-US" altLang="zh-CN" b="1" i="1" u="sng" dirty="0">
                <a:solidFill>
                  <a:srgbClr val="C00000"/>
                </a:solidFill>
                <a:latin typeface="Times New Roman" panose="02020603050405020304" pitchFamily="18" charset="0"/>
                <a:cs typeface="Times New Roman" panose="02020603050405020304" pitchFamily="18" charset="0"/>
              </a:rPr>
              <a:t> </a:t>
            </a:r>
            <a:r>
              <a:rPr lang="en-US" altLang="zh-CN" b="1" i="1" u="sng" dirty="0" smtClean="0">
                <a:solidFill>
                  <a:srgbClr val="C00000"/>
                </a:solidFill>
                <a:latin typeface="Times New Roman" panose="02020603050405020304" pitchFamily="18" charset="0"/>
                <a:cs typeface="Times New Roman" panose="02020603050405020304" pitchFamily="18" charset="0"/>
              </a:rPr>
              <a:t>p=&amp;a;</a:t>
            </a:r>
            <a:endParaRPr lang="en-US" altLang="zh-CN" b="1" i="1" u="sng" dirty="0">
              <a:latin typeface="Times New Roman" panose="02020603050405020304" pitchFamily="18" charset="0"/>
              <a:cs typeface="Times New Roman" panose="02020603050405020304" pitchFamily="18" charset="0"/>
            </a:endParaRPr>
          </a:p>
          <a:p>
            <a:pPr marL="1657350" lvl="3" indent="-285750">
              <a:buFont typeface="Wingdings" panose="05000000000000000000" pitchFamily="2" charset="2"/>
              <a:buChar char="ü"/>
            </a:pPr>
            <a:r>
              <a:rPr lang="zh-CN" altLang="en-US" dirty="0">
                <a:latin typeface="Times New Roman" panose="02020603050405020304" pitchFamily="18" charset="0"/>
                <a:cs typeface="Times New Roman" panose="02020603050405020304" pitchFamily="18" charset="0"/>
              </a:rPr>
              <a:t>但</a:t>
            </a:r>
            <a:r>
              <a:rPr lang="zh-CN" altLang="en-US" b="1" dirty="0">
                <a:solidFill>
                  <a:srgbClr val="006600"/>
                </a:solidFill>
                <a:latin typeface="Times New Roman" panose="02020603050405020304" pitchFamily="18" charset="0"/>
                <a:cs typeface="Times New Roman" panose="02020603050405020304" pitchFamily="18" charset="0"/>
              </a:rPr>
              <a:t>指向的地址单元中的内容是</a:t>
            </a:r>
            <a:r>
              <a:rPr lang="zh-CN" altLang="en-US" b="1" dirty="0">
                <a:solidFill>
                  <a:srgbClr val="C00000"/>
                </a:solidFill>
                <a:latin typeface="Times New Roman" panose="02020603050405020304" pitchFamily="18" charset="0"/>
                <a:cs typeface="Times New Roman" panose="02020603050405020304" pitchFamily="18" charset="0"/>
              </a:rPr>
              <a:t>可以</a:t>
            </a:r>
            <a:r>
              <a:rPr lang="zh-CN" altLang="en-US" b="1" dirty="0">
                <a:solidFill>
                  <a:srgbClr val="006600"/>
                </a:solidFill>
                <a:latin typeface="Times New Roman" panose="02020603050405020304" pitchFamily="18" charset="0"/>
                <a:cs typeface="Times New Roman" panose="02020603050405020304" pitchFamily="18" charset="0"/>
              </a:rPr>
              <a:t>修改的</a:t>
            </a:r>
            <a:r>
              <a:rPr lang="zh-CN" altLang="en-US" dirty="0">
                <a:latin typeface="Times New Roman" panose="02020603050405020304" pitchFamily="18" charset="0"/>
                <a:cs typeface="Times New Roman" panose="02020603050405020304" pitchFamily="18" charset="0"/>
              </a:rPr>
              <a:t>，如</a:t>
            </a:r>
            <a:r>
              <a:rPr lang="en-US" altLang="zh-CN" dirty="0">
                <a:latin typeface="Times New Roman" panose="02020603050405020304" pitchFamily="18" charset="0"/>
                <a:cs typeface="Times New Roman" panose="02020603050405020304" pitchFamily="18" charset="0"/>
              </a:rPr>
              <a:t>*p=3</a:t>
            </a:r>
            <a:r>
              <a:rPr lang="zh-CN" altLang="en-US" dirty="0">
                <a:latin typeface="Times New Roman" panose="02020603050405020304" pitchFamily="18" charset="0"/>
                <a:cs typeface="Times New Roman" panose="02020603050405020304" pitchFamily="18" charset="0"/>
              </a:rPr>
              <a:t>是</a:t>
            </a:r>
            <a:r>
              <a:rPr lang="zh-CN" altLang="en-US" dirty="0">
                <a:solidFill>
                  <a:srgbClr val="C00000"/>
                </a:solidFill>
                <a:latin typeface="Times New Roman" panose="02020603050405020304" pitchFamily="18" charset="0"/>
                <a:cs typeface="Times New Roman" panose="02020603050405020304" pitchFamily="18" charset="0"/>
              </a:rPr>
              <a:t>允许</a:t>
            </a:r>
            <a:r>
              <a:rPr lang="zh-CN" altLang="en-US" dirty="0">
                <a:latin typeface="Times New Roman" panose="02020603050405020304" pitchFamily="18" charset="0"/>
                <a:cs typeface="Times New Roman" panose="02020603050405020304" pitchFamily="18" charset="0"/>
              </a:rPr>
              <a:t>的；</a:t>
            </a:r>
            <a:endParaRPr lang="en-US" altLang="zh-CN" dirty="0">
              <a:latin typeface="Times New Roman" panose="02020603050405020304" pitchFamily="18" charset="0"/>
              <a:cs typeface="Times New Roman" panose="02020603050405020304" pitchFamily="18" charset="0"/>
            </a:endParaRPr>
          </a:p>
          <a:p>
            <a:pPr marL="1371600" lvl="2" indent="-342900">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int a[4],b[4]; </a:t>
            </a:r>
            <a:r>
              <a:rPr lang="zh-CN" altLang="en-US" sz="1800" dirty="0">
                <a:latin typeface="Times New Roman" panose="02020603050405020304" pitchFamily="18" charset="0"/>
                <a:cs typeface="Times New Roman" panose="02020603050405020304" pitchFamily="18" charset="0"/>
              </a:rPr>
              <a:t>数组名</a:t>
            </a:r>
            <a:r>
              <a:rPr lang="en-US" altLang="zh-CN" sz="1800" dirty="0" err="1">
                <a:latin typeface="Times New Roman" panose="02020603050405020304" pitchFamily="18" charset="0"/>
                <a:cs typeface="Times New Roman" panose="02020603050405020304" pitchFamily="18" charset="0"/>
              </a:rPr>
              <a:t>a,b</a:t>
            </a:r>
            <a:r>
              <a:rPr lang="zh-CN" altLang="en-US" sz="1800" dirty="0">
                <a:latin typeface="Times New Roman" panose="02020603050405020304" pitchFamily="18" charset="0"/>
                <a:cs typeface="Times New Roman" panose="02020603050405020304" pitchFamily="18" charset="0"/>
              </a:rPr>
              <a:t>是两个常量指针，</a:t>
            </a:r>
            <a:r>
              <a:rPr lang="en-US" altLang="zh-CN" sz="1800" dirty="0">
                <a:solidFill>
                  <a:srgbClr val="CC3300"/>
                </a:solidFill>
                <a:latin typeface="Times New Roman" panose="02020603050405020304" pitchFamily="18" charset="0"/>
                <a:cs typeface="Times New Roman" panose="02020603050405020304" pitchFamily="18" charset="0"/>
              </a:rPr>
              <a:t>a=b</a:t>
            </a:r>
            <a:r>
              <a:rPr lang="zh-CN" altLang="en-US" sz="1800" dirty="0">
                <a:solidFill>
                  <a:srgbClr val="CC3300"/>
                </a:solidFill>
                <a:latin typeface="Times New Roman" panose="02020603050405020304" pitchFamily="18" charset="0"/>
                <a:cs typeface="Times New Roman" panose="02020603050405020304" pitchFamily="18" charset="0"/>
              </a:rPr>
              <a:t>是不允许的</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 </a:t>
            </a:r>
          </a:p>
          <a:p>
            <a:pPr marL="971550" lvl="1"/>
            <a:r>
              <a:rPr lang="zh-CN" altLang="en-US" b="1" dirty="0">
                <a:solidFill>
                  <a:srgbClr val="030DCD"/>
                </a:solidFill>
              </a:rPr>
              <a:t>指针常量：指针指向的内容是一个常量；</a:t>
            </a:r>
            <a:endParaRPr lang="en-US" altLang="zh-CN" b="1" dirty="0">
              <a:solidFill>
                <a:srgbClr val="030DCD"/>
              </a:solidFill>
            </a:endParaRPr>
          </a:p>
          <a:p>
            <a:pPr marL="1200150" lvl="2"/>
            <a:r>
              <a:rPr lang="en-US" altLang="zh-CN" sz="1800" dirty="0">
                <a:latin typeface="Times New Roman" panose="02020603050405020304" pitchFamily="18" charset="0"/>
                <a:cs typeface="Times New Roman" panose="02020603050405020304" pitchFamily="18" charset="0"/>
              </a:rPr>
              <a:t>int</a:t>
            </a:r>
            <a:r>
              <a:rPr lang="zh-CN" altLang="en-US"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a,b</a:t>
            </a:r>
            <a:r>
              <a:rPr lang="en-US" altLang="zh-CN" sz="1800" dirty="0">
                <a:latin typeface="Times New Roman" panose="02020603050405020304" pitchFamily="18" charset="0"/>
                <a:cs typeface="Times New Roman" panose="02020603050405020304" pitchFamily="18" charset="0"/>
              </a:rPr>
              <a:t>; </a:t>
            </a:r>
            <a:r>
              <a:rPr lang="en-US" altLang="zh-CN" sz="1800" b="1" dirty="0">
                <a:solidFill>
                  <a:srgbClr val="006600"/>
                </a:solidFill>
                <a:latin typeface="Times New Roman" panose="02020603050405020304" pitchFamily="18" charset="0"/>
                <a:cs typeface="Times New Roman" panose="02020603050405020304" pitchFamily="18" charset="0"/>
              </a:rPr>
              <a:t>const int *p=&amp;a;   </a:t>
            </a:r>
            <a:r>
              <a:rPr lang="en-US" altLang="zh-CN" sz="1800" dirty="0">
                <a:latin typeface="Times New Roman" panose="02020603050405020304" pitchFamily="18" charset="0"/>
                <a:cs typeface="Times New Roman" panose="02020603050405020304" pitchFamily="18" charset="0"/>
              </a:rPr>
              <a:t>//</a:t>
            </a:r>
            <a:r>
              <a:rPr lang="en-US" altLang="zh-CN" sz="1800" b="1" dirty="0">
                <a:solidFill>
                  <a:srgbClr val="006600"/>
                </a:solidFill>
                <a:latin typeface="Times New Roman" panose="02020603050405020304" pitchFamily="18" charset="0"/>
                <a:cs typeface="Times New Roman" panose="02020603050405020304" pitchFamily="18" charset="0"/>
              </a:rPr>
              <a:t> </a:t>
            </a:r>
            <a:r>
              <a:rPr lang="zh-CN" altLang="en-US" sz="1800" b="1" dirty="0">
                <a:solidFill>
                  <a:srgbClr val="006600"/>
                </a:solidFill>
                <a:latin typeface="Times New Roman" panose="02020603050405020304" pitchFamily="18" charset="0"/>
                <a:cs typeface="Times New Roman" panose="02020603050405020304" pitchFamily="18" charset="0"/>
              </a:rPr>
              <a:t>或 </a:t>
            </a:r>
            <a:r>
              <a:rPr lang="en-US" altLang="zh-CN" sz="1800" b="1" dirty="0">
                <a:solidFill>
                  <a:srgbClr val="006600"/>
                </a:solidFill>
                <a:latin typeface="Times New Roman" panose="02020603050405020304" pitchFamily="18" charset="0"/>
                <a:cs typeface="Times New Roman" panose="02020603050405020304" pitchFamily="18" charset="0"/>
              </a:rPr>
              <a:t>int const *p</a:t>
            </a:r>
            <a:r>
              <a:rPr lang="zh-CN" altLang="en-US" sz="1800" b="1" dirty="0">
                <a:solidFill>
                  <a:srgbClr val="006600"/>
                </a:solidFill>
                <a:latin typeface="Times New Roman" panose="02020603050405020304" pitchFamily="18" charset="0"/>
                <a:cs typeface="Times New Roman" panose="02020603050405020304" pitchFamily="18" charset="0"/>
              </a:rPr>
              <a:t>；</a:t>
            </a:r>
            <a:r>
              <a:rPr lang="en-US" altLang="zh-CN" sz="1800" b="1" dirty="0">
                <a:solidFill>
                  <a:srgbClr val="006600"/>
                </a:solidFill>
                <a:latin typeface="Times New Roman" panose="02020603050405020304" pitchFamily="18" charset="0"/>
                <a:cs typeface="Times New Roman" panose="02020603050405020304" pitchFamily="18" charset="0"/>
              </a:rPr>
              <a:t>p=&amp;a;</a:t>
            </a:r>
            <a:r>
              <a:rPr lang="en-US" altLang="zh-CN" sz="1800" dirty="0">
                <a:latin typeface="Times New Roman" panose="02020603050405020304" pitchFamily="18" charset="0"/>
                <a:cs typeface="Times New Roman" panose="02020603050405020304" pitchFamily="18" charset="0"/>
              </a:rPr>
              <a:t> </a:t>
            </a:r>
          </a:p>
          <a:p>
            <a:pPr marL="1543050" lvl="3">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理解：</a:t>
            </a:r>
            <a:r>
              <a:rPr lang="zh-CN" altLang="en-US" b="1" dirty="0">
                <a:solidFill>
                  <a:srgbClr val="C00000"/>
                </a:solidFill>
                <a:latin typeface="Times New Roman" panose="02020603050405020304" pitchFamily="18" charset="0"/>
                <a:cs typeface="Times New Roman" panose="02020603050405020304" pitchFamily="18" charset="0"/>
              </a:rPr>
              <a:t>从右往左</a:t>
            </a:r>
            <a:r>
              <a:rPr lang="zh-CN" altLang="en-US" dirty="0">
                <a:latin typeface="Times New Roman" panose="02020603050405020304" pitchFamily="18" charset="0"/>
                <a:cs typeface="Times New Roman" panose="02020603050405020304" pitchFamily="18" charset="0"/>
              </a:rPr>
              <a:t>解读 </a:t>
            </a:r>
            <a:r>
              <a:rPr lang="en-US" altLang="zh-CN" b="1" i="1" u="sng" dirty="0">
                <a:solidFill>
                  <a:srgbClr val="C00000"/>
                </a:solidFill>
                <a:latin typeface="Times New Roman" panose="02020603050405020304" pitchFamily="18" charset="0"/>
                <a:cs typeface="Times New Roman" panose="02020603050405020304" pitchFamily="18" charset="0"/>
              </a:rPr>
              <a:t>const int *p</a:t>
            </a:r>
            <a:r>
              <a:rPr lang="zh-CN" altLang="en-US" dirty="0">
                <a:latin typeface="Times New Roman" panose="02020603050405020304" pitchFamily="18" charset="0"/>
                <a:cs typeface="Times New Roman" panose="02020603050405020304" pitchFamily="18" charset="0"/>
              </a:rPr>
              <a:t>：</a:t>
            </a:r>
            <a:r>
              <a:rPr lang="en-US" altLang="zh-CN" b="1" i="1" u="sng" dirty="0">
                <a:solidFill>
                  <a:srgbClr val="030DCD"/>
                </a:solidFill>
                <a:latin typeface="Times New Roman" panose="02020603050405020304" pitchFamily="18" charset="0"/>
                <a:cs typeface="Times New Roman" panose="02020603050405020304" pitchFamily="18" charset="0"/>
              </a:rPr>
              <a:t>p</a:t>
            </a:r>
            <a:r>
              <a:rPr lang="zh-CN" altLang="en-US" b="1" i="1" u="sng" dirty="0">
                <a:solidFill>
                  <a:srgbClr val="030DCD"/>
                </a:solidFill>
                <a:latin typeface="Times New Roman" panose="02020603050405020304" pitchFamily="18" charset="0"/>
                <a:cs typeface="Times New Roman" panose="02020603050405020304" pitchFamily="18" charset="0"/>
              </a:rPr>
              <a:t>是一个整型指针</a:t>
            </a:r>
            <a:r>
              <a:rPr lang="zh-CN" altLang="en-US" i="1" u="sng" dirty="0">
                <a:latin typeface="Times New Roman" panose="02020603050405020304" pitchFamily="18" charset="0"/>
                <a:cs typeface="Times New Roman" panose="02020603050405020304" pitchFamily="18" charset="0"/>
              </a:rPr>
              <a:t>，</a:t>
            </a:r>
            <a:r>
              <a:rPr lang="zh-CN" altLang="en-US" b="1" i="1" u="sng" dirty="0">
                <a:solidFill>
                  <a:srgbClr val="7030A0"/>
                </a:solidFill>
                <a:latin typeface="Times New Roman" panose="02020603050405020304" pitchFamily="18" charset="0"/>
                <a:cs typeface="Times New Roman" panose="02020603050405020304" pitchFamily="18" charset="0"/>
              </a:rPr>
              <a:t>指向一个整型常量</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1657350" lvl="3" indent="-285750">
              <a:lnSpc>
                <a:spcPct val="100000"/>
              </a:lnSpc>
              <a:buFont typeface="Wingdings" panose="05000000000000000000" pitchFamily="2" charset="2"/>
              <a:buChar char="ü"/>
            </a:pPr>
            <a:r>
              <a:rPr lang="en-US" altLang="zh-CN" dirty="0">
                <a:solidFill>
                  <a:srgbClr val="C00000"/>
                </a:solidFill>
                <a:latin typeface="Times New Roman" panose="02020603050405020304" pitchFamily="18" charset="0"/>
                <a:cs typeface="Times New Roman" panose="02020603050405020304" pitchFamily="18" charset="0"/>
              </a:rPr>
              <a:t>p</a:t>
            </a:r>
            <a:r>
              <a:rPr lang="zh-CN" altLang="en-US" dirty="0">
                <a:solidFill>
                  <a:srgbClr val="C00000"/>
                </a:solidFill>
                <a:latin typeface="Times New Roman" panose="02020603050405020304" pitchFamily="18" charset="0"/>
                <a:cs typeface="Times New Roman" panose="02020603050405020304" pitchFamily="18" charset="0"/>
              </a:rPr>
              <a:t>可以被多次赋值</a:t>
            </a:r>
            <a:r>
              <a:rPr lang="zh-CN" altLang="en-US" dirty="0">
                <a:latin typeface="Times New Roman" panose="02020603050405020304" pitchFamily="18" charset="0"/>
                <a:cs typeface="Times New Roman" panose="02020603050405020304" pitchFamily="18" charset="0"/>
              </a:rPr>
              <a:t>，指向不同的位置，如</a:t>
            </a:r>
            <a:r>
              <a:rPr lang="en-US" altLang="zh-CN" dirty="0">
                <a:latin typeface="Times New Roman" panose="02020603050405020304" pitchFamily="18" charset="0"/>
                <a:cs typeface="Times New Roman" panose="02020603050405020304" pitchFamily="18" charset="0"/>
              </a:rPr>
              <a:t>p=&amp;b</a:t>
            </a:r>
            <a:r>
              <a:rPr lang="zh-CN" altLang="en-US" dirty="0">
                <a:latin typeface="Times New Roman" panose="02020603050405020304" pitchFamily="18" charset="0"/>
                <a:cs typeface="Times New Roman" panose="02020603050405020304" pitchFamily="18" charset="0"/>
              </a:rPr>
              <a:t>是允许的；</a:t>
            </a:r>
            <a:endParaRPr lang="en-US" altLang="zh-CN" dirty="0">
              <a:latin typeface="Times New Roman" panose="02020603050405020304" pitchFamily="18" charset="0"/>
              <a:cs typeface="Times New Roman" panose="02020603050405020304" pitchFamily="18" charset="0"/>
            </a:endParaRPr>
          </a:p>
          <a:p>
            <a:pPr marL="1657350" lvl="3" indent="-285750">
              <a:buFont typeface="Wingdings" panose="05000000000000000000" pitchFamily="2" charset="2"/>
              <a:buChar char="ü"/>
            </a:pPr>
            <a:r>
              <a:rPr lang="zh-CN" altLang="en-US" dirty="0">
                <a:latin typeface="Times New Roman" panose="02020603050405020304" pitchFamily="18" charset="0"/>
                <a:cs typeface="Times New Roman" panose="02020603050405020304" pitchFamily="18" charset="0"/>
              </a:rPr>
              <a:t>但</a:t>
            </a:r>
            <a:r>
              <a:rPr lang="zh-CN" altLang="en-US" b="1" dirty="0">
                <a:solidFill>
                  <a:srgbClr val="006600"/>
                </a:solidFill>
                <a:latin typeface="Times New Roman" panose="02020603050405020304" pitchFamily="18" charset="0"/>
                <a:cs typeface="Times New Roman" panose="02020603050405020304" pitchFamily="18" charset="0"/>
              </a:rPr>
              <a:t>指向的地址单元中的内容是</a:t>
            </a:r>
            <a:r>
              <a:rPr lang="zh-CN" altLang="en-US" b="1" dirty="0">
                <a:solidFill>
                  <a:srgbClr val="C00000"/>
                </a:solidFill>
                <a:latin typeface="Times New Roman" panose="02020603050405020304" pitchFamily="18" charset="0"/>
                <a:cs typeface="Times New Roman" panose="02020603050405020304" pitchFamily="18" charset="0"/>
              </a:rPr>
              <a:t>不允许</a:t>
            </a:r>
            <a:r>
              <a:rPr lang="zh-CN" altLang="en-US" b="1" dirty="0">
                <a:solidFill>
                  <a:srgbClr val="006600"/>
                </a:solidFill>
                <a:latin typeface="Times New Roman" panose="02020603050405020304" pitchFamily="18" charset="0"/>
                <a:cs typeface="Times New Roman" panose="02020603050405020304" pitchFamily="18" charset="0"/>
              </a:rPr>
              <a:t>修改的</a:t>
            </a:r>
            <a:r>
              <a:rPr lang="zh-CN" altLang="en-US" dirty="0">
                <a:latin typeface="Times New Roman" panose="02020603050405020304" pitchFamily="18" charset="0"/>
                <a:cs typeface="Times New Roman" panose="02020603050405020304" pitchFamily="18" charset="0"/>
              </a:rPr>
              <a:t>，如</a:t>
            </a:r>
            <a:r>
              <a:rPr lang="en-US" altLang="zh-CN" dirty="0">
                <a:latin typeface="Times New Roman" panose="02020603050405020304" pitchFamily="18" charset="0"/>
                <a:cs typeface="Times New Roman" panose="02020603050405020304" pitchFamily="18" charset="0"/>
              </a:rPr>
              <a:t>*p=3</a:t>
            </a:r>
            <a:r>
              <a:rPr lang="zh-CN" altLang="en-US" dirty="0">
                <a:latin typeface="Times New Roman" panose="02020603050405020304" pitchFamily="18" charset="0"/>
                <a:cs typeface="Times New Roman" panose="02020603050405020304" pitchFamily="18" charset="0"/>
              </a:rPr>
              <a:t>是</a:t>
            </a:r>
            <a:r>
              <a:rPr lang="zh-CN" altLang="en-US" dirty="0">
                <a:solidFill>
                  <a:srgbClr val="C00000"/>
                </a:solidFill>
                <a:latin typeface="Times New Roman" panose="02020603050405020304" pitchFamily="18" charset="0"/>
                <a:cs typeface="Times New Roman" panose="02020603050405020304" pitchFamily="18" charset="0"/>
              </a:rPr>
              <a:t>不允许</a:t>
            </a:r>
            <a:r>
              <a:rPr lang="zh-CN" altLang="en-US" dirty="0">
                <a:latin typeface="Times New Roman" panose="02020603050405020304" pitchFamily="18" charset="0"/>
                <a:cs typeface="Times New Roman" panose="02020603050405020304" pitchFamily="18" charset="0"/>
              </a:rPr>
              <a:t>的；</a:t>
            </a:r>
            <a:endParaRPr lang="en-US" altLang="zh-CN" dirty="0">
              <a:latin typeface="Times New Roman" panose="02020603050405020304" pitchFamily="18" charset="0"/>
              <a:cs typeface="Times New Roman" panose="02020603050405020304" pitchFamily="18" charset="0"/>
            </a:endParaRPr>
          </a:p>
          <a:p>
            <a:pPr marL="1371600" lvl="2" indent="-342900">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const char  *str=“Hello word!”,</a:t>
            </a:r>
            <a:r>
              <a:rPr lang="zh-CN" altLang="en-US" sz="1800" dirty="0">
                <a:latin typeface="Times New Roman" panose="02020603050405020304" pitchFamily="18" charset="0"/>
                <a:cs typeface="Times New Roman" panose="02020603050405020304" pitchFamily="18" charset="0"/>
              </a:rPr>
              <a:t>字符串的内容不允许修改</a:t>
            </a:r>
            <a:r>
              <a:rPr lang="en-US" altLang="zh-CN" sz="18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l"/>
            </a:pPr>
            <a:r>
              <a:rPr lang="zh-CN" altLang="en-US" sz="2000" b="1" i="1" u="sng" dirty="0">
                <a:solidFill>
                  <a:srgbClr val="C00000"/>
                </a:solidFill>
              </a:rPr>
              <a:t>需要指出的是</a:t>
            </a:r>
            <a:r>
              <a:rPr lang="zh-CN" altLang="en-US" sz="2000" dirty="0"/>
              <a:t>：有的资料中将上述两者的理解与教材中的理解</a:t>
            </a:r>
            <a:r>
              <a:rPr lang="zh-CN" altLang="en-US" sz="2000" dirty="0">
                <a:solidFill>
                  <a:srgbClr val="C00000"/>
                </a:solidFill>
              </a:rPr>
              <a:t>相反</a:t>
            </a:r>
            <a:r>
              <a:rPr lang="zh-CN" altLang="en-US" sz="2000" dirty="0"/>
              <a:t>。</a:t>
            </a:r>
            <a:endParaRPr lang="en-US" altLang="zh-CN" sz="2000" dirty="0"/>
          </a:p>
          <a:p>
            <a:pPr marL="971550" lvl="1">
              <a:lnSpc>
                <a:spcPct val="100000"/>
              </a:lnSpc>
            </a:pPr>
            <a:r>
              <a:rPr lang="zh-CN" altLang="en-US" sz="1600" dirty="0">
                <a:solidFill>
                  <a:srgbClr val="0000CC"/>
                </a:solidFill>
              </a:rPr>
              <a:t>常量指针</a:t>
            </a:r>
            <a:r>
              <a:rPr lang="en-US" altLang="zh-CN" sz="1600" dirty="0"/>
              <a:t>—</a:t>
            </a:r>
            <a:r>
              <a:rPr lang="zh-CN" altLang="en-US" sz="1600" dirty="0"/>
              <a:t>指向一个常量；</a:t>
            </a:r>
            <a:endParaRPr lang="en-US" altLang="zh-CN" sz="1600" dirty="0"/>
          </a:p>
          <a:p>
            <a:pPr marL="971550" lvl="1">
              <a:lnSpc>
                <a:spcPct val="100000"/>
              </a:lnSpc>
            </a:pPr>
            <a:r>
              <a:rPr lang="zh-CN" altLang="en-US" sz="1600" dirty="0">
                <a:solidFill>
                  <a:srgbClr val="7030A0"/>
                </a:solidFill>
              </a:rPr>
              <a:t>指针常量</a:t>
            </a:r>
            <a:r>
              <a:rPr lang="en-US" altLang="zh-CN" sz="1600" dirty="0"/>
              <a:t>—</a:t>
            </a:r>
            <a:r>
              <a:rPr lang="zh-CN" altLang="en-US" sz="1600" dirty="0"/>
              <a:t>指针是一个常量；</a:t>
            </a:r>
            <a:endParaRPr lang="en-US" altLang="zh-CN" sz="1600" dirty="0"/>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3900932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数组的动态</a:t>
            </a:r>
            <a:r>
              <a:rPr lang="zh-CN" altLang="en-US" dirty="0" smtClean="0"/>
              <a:t>定义</a:t>
            </a:r>
            <a:endParaRPr lang="zh-CN" altLang="en-US"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en-US" altLang="zh-CN" sz="2000" dirty="0"/>
              <a:t>C</a:t>
            </a:r>
            <a:r>
              <a:rPr lang="zh-CN" altLang="en-US" sz="2000" dirty="0"/>
              <a:t>语言早期的版本要求在编译时，需要确定数组元素的个数，并为其分配存储空间；</a:t>
            </a:r>
            <a:endParaRPr lang="en-US" altLang="zh-CN" sz="2000" dirty="0"/>
          </a:p>
          <a:p>
            <a:pPr marL="971550" lvl="1"/>
            <a:r>
              <a:rPr lang="zh-CN" altLang="en-US" sz="1800" b="1" dirty="0">
                <a:solidFill>
                  <a:srgbClr val="7030A0"/>
                </a:solidFill>
                <a:ea typeface=""/>
                <a:cs typeface=""/>
              </a:rPr>
              <a:t>编译时</a:t>
            </a:r>
            <a:r>
              <a:rPr lang="zh-CN" altLang="en-US" sz="1800" dirty="0">
                <a:solidFill>
                  <a:srgbClr val="0000CC"/>
                </a:solidFill>
                <a:ea typeface=""/>
                <a:cs typeface=""/>
              </a:rPr>
              <a:t>就能确定数组大小，如：</a:t>
            </a:r>
            <a:endParaRPr lang="en-US" altLang="zh-CN" sz="1800" dirty="0">
              <a:solidFill>
                <a:srgbClr val="0000CC"/>
              </a:solidFill>
              <a:ea typeface=""/>
              <a:cs typeface=""/>
            </a:endParaRPr>
          </a:p>
          <a:p>
            <a:pPr marL="1200150" lvl="2"/>
            <a:r>
              <a:rPr lang="en-US" altLang="zh-CN" sz="1800" dirty="0" smtClean="0"/>
              <a:t>  </a:t>
            </a:r>
            <a:r>
              <a:rPr lang="en-US" altLang="zh-CN" sz="1800" dirty="0" err="1" smtClean="0"/>
              <a:t>int</a:t>
            </a:r>
            <a:r>
              <a:rPr lang="en-US" altLang="zh-CN" sz="1800" dirty="0" smtClean="0"/>
              <a:t> a[20</a:t>
            </a:r>
            <a:r>
              <a:rPr lang="en-US" altLang="zh-CN" sz="1800" dirty="0"/>
              <a:t>];</a:t>
            </a:r>
            <a:endParaRPr lang="en-US" altLang="zh-CN" sz="1800" dirty="0">
              <a:ea typeface=""/>
              <a:cs typeface=""/>
            </a:endParaRPr>
          </a:p>
          <a:p>
            <a:pPr marL="1314450" lvl="2" indent="-285750">
              <a:buFont typeface="Arial" panose="020B0604020202020204" pitchFamily="34" charset="0"/>
              <a:buChar char="•"/>
            </a:pPr>
            <a:r>
              <a:rPr lang="en-US" altLang="zh-CN" sz="1800" dirty="0" err="1" smtClean="0">
                <a:ea typeface=""/>
                <a:cs typeface=""/>
              </a:rPr>
              <a:t>const</a:t>
            </a:r>
            <a:r>
              <a:rPr lang="en-US" altLang="zh-CN" sz="1800" dirty="0" smtClean="0">
                <a:ea typeface=""/>
                <a:cs typeface=""/>
              </a:rPr>
              <a:t> </a:t>
            </a:r>
            <a:r>
              <a:rPr lang="en-US" altLang="zh-CN" sz="1800" dirty="0" err="1">
                <a:ea typeface=""/>
                <a:cs typeface=""/>
              </a:rPr>
              <a:t>int</a:t>
            </a:r>
            <a:r>
              <a:rPr lang="en-US" altLang="zh-CN" sz="1800" dirty="0">
                <a:ea typeface=""/>
                <a:cs typeface=""/>
              </a:rPr>
              <a:t> </a:t>
            </a:r>
            <a:r>
              <a:rPr lang="en-US" altLang="zh-CN" sz="1800" dirty="0" smtClean="0">
                <a:ea typeface=""/>
                <a:cs typeface=""/>
              </a:rPr>
              <a:t>N=20  //</a:t>
            </a:r>
            <a:r>
              <a:rPr lang="zh-CN" altLang="en-US" sz="1800" dirty="0" smtClean="0">
                <a:ea typeface=""/>
                <a:cs typeface=""/>
              </a:rPr>
              <a:t>或利用宏</a:t>
            </a:r>
            <a:r>
              <a:rPr lang="en-US" altLang="zh-CN" sz="1800" dirty="0" smtClean="0">
                <a:ea typeface=""/>
                <a:cs typeface=""/>
              </a:rPr>
              <a:t> #</a:t>
            </a:r>
            <a:r>
              <a:rPr lang="en-US" altLang="zh-CN" sz="1800" dirty="0">
                <a:ea typeface=""/>
                <a:cs typeface=""/>
              </a:rPr>
              <a:t>define N </a:t>
            </a:r>
            <a:r>
              <a:rPr lang="en-US" altLang="zh-CN" sz="1800" dirty="0" smtClean="0">
                <a:ea typeface=""/>
                <a:cs typeface=""/>
              </a:rPr>
              <a:t>20;  </a:t>
            </a:r>
            <a:endParaRPr lang="en-US" altLang="zh-CN" sz="1800" dirty="0">
              <a:ea typeface=""/>
              <a:cs typeface=""/>
            </a:endParaRPr>
          </a:p>
          <a:p>
            <a:pPr marL="1028700" lvl="2" indent="0">
              <a:buNone/>
            </a:pPr>
            <a:r>
              <a:rPr lang="en-US" altLang="zh-CN" sz="1800" dirty="0">
                <a:ea typeface=""/>
                <a:cs typeface=""/>
              </a:rPr>
              <a:t>     </a:t>
            </a:r>
            <a:r>
              <a:rPr lang="en-US" altLang="zh-CN" sz="1800" dirty="0" err="1">
                <a:ea typeface=""/>
                <a:cs typeface=""/>
              </a:rPr>
              <a:t>int</a:t>
            </a:r>
            <a:r>
              <a:rPr lang="en-US" altLang="zh-CN" sz="1800" dirty="0">
                <a:ea typeface=""/>
                <a:cs typeface=""/>
              </a:rPr>
              <a:t> </a:t>
            </a:r>
            <a:r>
              <a:rPr lang="en-US" altLang="zh-CN" sz="1800" dirty="0" smtClean="0">
                <a:ea typeface=""/>
                <a:cs typeface=""/>
              </a:rPr>
              <a:t>b[N</a:t>
            </a:r>
            <a:r>
              <a:rPr lang="en-US" altLang="zh-CN" sz="1800" dirty="0">
                <a:ea typeface=""/>
                <a:cs typeface=""/>
              </a:rPr>
              <a:t>];    //</a:t>
            </a:r>
            <a:r>
              <a:rPr lang="zh-CN" altLang="en-US" sz="1800" dirty="0">
                <a:solidFill>
                  <a:srgbClr val="FF0000"/>
                </a:solidFill>
                <a:ea typeface=""/>
                <a:cs typeface=""/>
              </a:rPr>
              <a:t>编译时就能确定</a:t>
            </a:r>
            <a:r>
              <a:rPr lang="en-US" altLang="zh-CN" sz="1800" dirty="0">
                <a:solidFill>
                  <a:srgbClr val="FF0000"/>
                </a:solidFill>
                <a:ea typeface=""/>
                <a:cs typeface=""/>
              </a:rPr>
              <a:t>N</a:t>
            </a:r>
            <a:r>
              <a:rPr lang="zh-CN" altLang="en-US" sz="1800" dirty="0">
                <a:solidFill>
                  <a:srgbClr val="FF0000"/>
                </a:solidFill>
                <a:ea typeface=""/>
                <a:cs typeface=""/>
              </a:rPr>
              <a:t>的</a:t>
            </a:r>
            <a:r>
              <a:rPr lang="zh-CN" altLang="en-US" sz="1800" dirty="0" smtClean="0">
                <a:solidFill>
                  <a:srgbClr val="FF0000"/>
                </a:solidFill>
                <a:ea typeface=""/>
                <a:cs typeface=""/>
              </a:rPr>
              <a:t>值</a:t>
            </a:r>
            <a:r>
              <a:rPr lang="zh-CN" altLang="en-US" sz="1800" dirty="0">
                <a:solidFill>
                  <a:srgbClr val="FF0000"/>
                </a:solidFill>
                <a:ea typeface=""/>
                <a:cs typeface=""/>
              </a:rPr>
              <a:t>；</a:t>
            </a:r>
            <a:endParaRPr lang="en-US" altLang="zh-CN" sz="1800" dirty="0">
              <a:solidFill>
                <a:srgbClr val="FF0000"/>
              </a:solidFill>
              <a:ea typeface=""/>
              <a:cs typeface=""/>
            </a:endParaRPr>
          </a:p>
          <a:p>
            <a:pPr marL="971550" lvl="1"/>
            <a:r>
              <a:rPr lang="en-US" altLang="zh-CN" sz="1800" b="1" dirty="0" err="1">
                <a:solidFill>
                  <a:srgbClr val="0000CC"/>
                </a:solidFill>
              </a:rPr>
              <a:t>int</a:t>
            </a:r>
            <a:r>
              <a:rPr lang="en-US" altLang="zh-CN" sz="1800" b="1" dirty="0">
                <a:solidFill>
                  <a:srgbClr val="0000CC"/>
                </a:solidFill>
              </a:rPr>
              <a:t> </a:t>
            </a:r>
            <a:r>
              <a:rPr lang="en-US" altLang="zh-CN" sz="1800" b="1" dirty="0" smtClean="0">
                <a:solidFill>
                  <a:srgbClr val="0000CC"/>
                </a:solidFill>
              </a:rPr>
              <a:t>c[ </a:t>
            </a:r>
            <a:r>
              <a:rPr lang="en-US" altLang="zh-CN" sz="1800" b="1" dirty="0">
                <a:solidFill>
                  <a:srgbClr val="0000CC"/>
                </a:solidFill>
              </a:rPr>
              <a:t>] </a:t>
            </a:r>
            <a:r>
              <a:rPr lang="en-US" altLang="zh-CN" sz="1800" b="1" dirty="0"/>
              <a:t>= {1,2,3,4,5};    //</a:t>
            </a:r>
            <a:r>
              <a:rPr lang="zh-CN" altLang="en-US" sz="1800" b="1" dirty="0"/>
              <a:t>编译器根据数组元素的初始化确定数组大小；</a:t>
            </a:r>
            <a:endParaRPr lang="en-US" altLang="zh-CN" dirty="0"/>
          </a:p>
          <a:p>
            <a:pPr marL="342900" indent="-342900">
              <a:buFont typeface="Wingdings" panose="05000000000000000000" pitchFamily="2" charset="2"/>
              <a:buChar char="l"/>
            </a:pPr>
            <a:r>
              <a:rPr lang="en-US" altLang="zh-CN" sz="2000" dirty="0">
                <a:solidFill>
                  <a:srgbClr val="FF0000"/>
                </a:solidFill>
                <a:latin typeface="宋体" panose="02010600030101010101" pitchFamily="2" charset="-122"/>
              </a:rPr>
              <a:t>C</a:t>
            </a:r>
            <a:r>
              <a:rPr lang="zh-CN" altLang="en-US" sz="2000" dirty="0">
                <a:solidFill>
                  <a:srgbClr val="FF0000"/>
                </a:solidFill>
                <a:latin typeface="宋体" panose="02010600030101010101" pitchFamily="2" charset="-122"/>
              </a:rPr>
              <a:t>语言</a:t>
            </a:r>
            <a:r>
              <a:rPr lang="zh-CN" altLang="en-US" sz="2000" dirty="0">
                <a:solidFill>
                  <a:srgbClr val="030DCD"/>
                </a:solidFill>
                <a:latin typeface="宋体" panose="02010600030101010101" pitchFamily="2" charset="-122"/>
              </a:rPr>
              <a:t>早期的版本不允许</a:t>
            </a:r>
            <a:r>
              <a:rPr lang="zh-CN" altLang="en-US" sz="2000" dirty="0">
                <a:solidFill>
                  <a:srgbClr val="FF0000"/>
                </a:solidFill>
                <a:latin typeface="宋体" panose="02010600030101010101" pitchFamily="2" charset="-122"/>
              </a:rPr>
              <a:t>对数组的大小做动态</a:t>
            </a:r>
            <a:r>
              <a:rPr lang="zh-CN" altLang="en-US" sz="2000" dirty="0" smtClean="0">
                <a:solidFill>
                  <a:srgbClr val="FF0000"/>
                </a:solidFill>
                <a:latin typeface="宋体" panose="02010600030101010101" pitchFamily="2" charset="-122"/>
              </a:rPr>
              <a:t>定义</a:t>
            </a:r>
            <a:r>
              <a:rPr lang="zh-CN" altLang="en-US" sz="2000" i="1" u="sng" dirty="0" smtClean="0">
                <a:solidFill>
                  <a:srgbClr val="FF0000"/>
                </a:solidFill>
                <a:effectLst>
                  <a:outerShdw blurRad="38100" dist="38100" dir="2700000" algn="tl">
                    <a:srgbClr val="000000">
                      <a:alpha val="43137"/>
                    </a:srgbClr>
                  </a:outerShdw>
                </a:effectLst>
                <a:latin typeface="宋体" panose="02010600030101010101" pitchFamily="2" charset="-122"/>
              </a:rPr>
              <a:t>（</a:t>
            </a:r>
            <a:r>
              <a:rPr lang="zh-CN" altLang="en-US" sz="2000" b="1" i="1" u="sng" dirty="0" smtClean="0">
                <a:solidFill>
                  <a:srgbClr val="FF0000"/>
                </a:solidFill>
                <a:effectLst>
                  <a:outerShdw blurRad="38100" dist="38100" dir="2700000" algn="tl">
                    <a:srgbClr val="000000">
                      <a:alpha val="43137"/>
                    </a:srgbClr>
                  </a:outerShdw>
                </a:effectLst>
                <a:latin typeface="宋体" panose="02010600030101010101" pitchFamily="2" charset="-122"/>
              </a:rPr>
              <a:t>不建议这样用</a:t>
            </a:r>
            <a:r>
              <a:rPr lang="zh-CN" altLang="en-US" sz="2000" i="1" u="sng" dirty="0" smtClean="0">
                <a:solidFill>
                  <a:srgbClr val="FF0000"/>
                </a:solidFill>
                <a:effectLst>
                  <a:outerShdw blurRad="38100" dist="38100" dir="2700000" algn="tl">
                    <a:srgbClr val="000000">
                      <a:alpha val="43137"/>
                    </a:srgbClr>
                  </a:outerShdw>
                </a:effectLst>
                <a:latin typeface="宋体" panose="02010600030101010101" pitchFamily="2" charset="-122"/>
              </a:rPr>
              <a:t>）</a:t>
            </a:r>
            <a:endParaRPr lang="en-US" altLang="zh-CN" sz="2000" i="1" u="sng" dirty="0">
              <a:solidFill>
                <a:srgbClr val="FF0000"/>
              </a:solidFill>
              <a:effectLst>
                <a:outerShdw blurRad="38100" dist="38100" dir="2700000" algn="tl">
                  <a:srgbClr val="000000">
                    <a:alpha val="43137"/>
                  </a:srgbClr>
                </a:outerShdw>
              </a:effectLst>
              <a:latin typeface="宋体" panose="02010600030101010101" pitchFamily="2" charset="-122"/>
            </a:endParaRPr>
          </a:p>
          <a:p>
            <a:pPr marL="971550" lvl="1"/>
            <a:r>
              <a:rPr lang="zh-CN" altLang="en-US" sz="1800" dirty="0">
                <a:solidFill>
                  <a:srgbClr val="0000CC"/>
                </a:solidFill>
                <a:ea typeface=""/>
                <a:cs typeface=""/>
              </a:rPr>
              <a:t>下面的</a:t>
            </a:r>
            <a:r>
              <a:rPr lang="zh-CN" altLang="en-US" sz="1800" dirty="0" smtClean="0">
                <a:solidFill>
                  <a:srgbClr val="0000CC"/>
                </a:solidFill>
                <a:ea typeface=""/>
                <a:cs typeface=""/>
              </a:rPr>
              <a:t>定义方式，在早期</a:t>
            </a:r>
            <a:r>
              <a:rPr lang="zh-CN" altLang="en-US" sz="1800" dirty="0">
                <a:solidFill>
                  <a:srgbClr val="0000CC"/>
                </a:solidFill>
                <a:ea typeface=""/>
                <a:cs typeface=""/>
              </a:rPr>
              <a:t>的编译器不支持，</a:t>
            </a:r>
            <a:r>
              <a:rPr lang="zh-CN" altLang="en-US" sz="1800" dirty="0" smtClean="0">
                <a:solidFill>
                  <a:srgbClr val="0000CC"/>
                </a:solidFill>
                <a:ea typeface=""/>
                <a:cs typeface=""/>
              </a:rPr>
              <a:t>现在</a:t>
            </a:r>
            <a:r>
              <a:rPr lang="zh-CN" altLang="en-US" sz="1800" b="1" dirty="0" smtClean="0">
                <a:solidFill>
                  <a:srgbClr val="7030A0"/>
                </a:solidFill>
                <a:ea typeface=""/>
                <a:cs typeface=""/>
              </a:rPr>
              <a:t>有的</a:t>
            </a:r>
            <a:r>
              <a:rPr lang="zh-CN" altLang="en-US" sz="1800" dirty="0" smtClean="0">
                <a:solidFill>
                  <a:srgbClr val="0000CC"/>
                </a:solidFill>
                <a:ea typeface=""/>
                <a:cs typeface=""/>
              </a:rPr>
              <a:t>编译器支持</a:t>
            </a:r>
            <a:r>
              <a:rPr lang="zh-CN" altLang="en-US" sz="1800" dirty="0">
                <a:solidFill>
                  <a:srgbClr val="0000CC"/>
                </a:solidFill>
                <a:ea typeface=""/>
                <a:cs typeface=""/>
              </a:rPr>
              <a:t>：</a:t>
            </a:r>
            <a:endParaRPr lang="en-US" altLang="zh-CN" sz="1800" dirty="0">
              <a:solidFill>
                <a:srgbClr val="0000CC"/>
              </a:solidFill>
              <a:ea typeface=""/>
              <a:cs typeface=""/>
            </a:endParaRPr>
          </a:p>
          <a:p>
            <a:pPr marL="1028700" lvl="2" indent="0">
              <a:buNone/>
            </a:pPr>
            <a:r>
              <a:rPr lang="en-US" altLang="zh-CN" sz="1600" dirty="0">
                <a:ea typeface=""/>
                <a:cs typeface=""/>
              </a:rPr>
              <a:t>int n;</a:t>
            </a:r>
          </a:p>
          <a:p>
            <a:pPr marL="1028700" lvl="2" indent="0">
              <a:buNone/>
            </a:pPr>
            <a:r>
              <a:rPr lang="en-US" altLang="zh-CN" sz="1600" dirty="0" err="1">
                <a:ea typeface=""/>
                <a:cs typeface=""/>
              </a:rPr>
              <a:t>scanf</a:t>
            </a:r>
            <a:r>
              <a:rPr lang="en-US" altLang="zh-CN" sz="1600" dirty="0">
                <a:ea typeface=""/>
                <a:cs typeface=""/>
              </a:rPr>
              <a:t>(“%</a:t>
            </a:r>
            <a:r>
              <a:rPr lang="en-US" altLang="zh-CN" sz="1600" dirty="0" err="1">
                <a:ea typeface=""/>
                <a:cs typeface=""/>
              </a:rPr>
              <a:t>d”,&amp;n</a:t>
            </a:r>
            <a:r>
              <a:rPr lang="en-US" altLang="zh-CN" sz="1600" dirty="0">
                <a:ea typeface=""/>
                <a:cs typeface=""/>
              </a:rPr>
              <a:t>);   //</a:t>
            </a:r>
            <a:r>
              <a:rPr lang="zh-CN" altLang="en-US" sz="1600" dirty="0">
                <a:solidFill>
                  <a:srgbClr val="006600"/>
                </a:solidFill>
                <a:ea typeface=""/>
                <a:cs typeface=""/>
              </a:rPr>
              <a:t>由于编译时无法确定</a:t>
            </a:r>
            <a:r>
              <a:rPr lang="en-US" altLang="zh-CN" sz="1600" dirty="0">
                <a:solidFill>
                  <a:srgbClr val="006600"/>
                </a:solidFill>
                <a:ea typeface=""/>
                <a:cs typeface=""/>
              </a:rPr>
              <a:t>n</a:t>
            </a:r>
            <a:r>
              <a:rPr lang="zh-CN" altLang="en-US" sz="1600" dirty="0">
                <a:solidFill>
                  <a:srgbClr val="006600"/>
                </a:solidFill>
                <a:ea typeface=""/>
                <a:cs typeface=""/>
              </a:rPr>
              <a:t>的值</a:t>
            </a:r>
            <a:r>
              <a:rPr lang="zh-CN" altLang="en-US" sz="1600" dirty="0" smtClean="0">
                <a:solidFill>
                  <a:srgbClr val="006600"/>
                </a:solidFill>
                <a:ea typeface=""/>
                <a:cs typeface=""/>
              </a:rPr>
              <a:t>，</a:t>
            </a:r>
            <a:r>
              <a:rPr lang="zh-CN" altLang="en-US" sz="1600" b="1" dirty="0" smtClean="0">
                <a:solidFill>
                  <a:srgbClr val="7030A0"/>
                </a:solidFill>
                <a:ea typeface=""/>
                <a:cs typeface=""/>
              </a:rPr>
              <a:t>运行时</a:t>
            </a:r>
            <a:r>
              <a:rPr lang="zh-CN" altLang="en-US" sz="1600" dirty="0">
                <a:solidFill>
                  <a:srgbClr val="006600"/>
                </a:solidFill>
                <a:ea typeface=""/>
                <a:cs typeface=""/>
              </a:rPr>
              <a:t>才能确定</a:t>
            </a:r>
            <a:r>
              <a:rPr lang="zh-CN" altLang="en-US" sz="1600" dirty="0">
                <a:ea typeface=""/>
                <a:cs typeface=""/>
              </a:rPr>
              <a:t>；</a:t>
            </a:r>
            <a:endParaRPr lang="en-US" altLang="zh-CN" sz="1600" dirty="0">
              <a:ea typeface=""/>
              <a:cs typeface=""/>
            </a:endParaRPr>
          </a:p>
          <a:p>
            <a:pPr marL="1028700" lvl="2" indent="0">
              <a:buNone/>
            </a:pPr>
            <a:r>
              <a:rPr lang="en-US" altLang="zh-CN" sz="1600" dirty="0">
                <a:ea typeface=""/>
                <a:cs typeface=""/>
              </a:rPr>
              <a:t>int a[n];                  //</a:t>
            </a:r>
            <a:r>
              <a:rPr lang="zh-CN" altLang="en-US" sz="1600" dirty="0">
                <a:solidFill>
                  <a:srgbClr val="006600"/>
                </a:solidFill>
                <a:ea typeface=""/>
                <a:cs typeface=""/>
              </a:rPr>
              <a:t>有的编译器不允许这样定义（</a:t>
            </a:r>
            <a:r>
              <a:rPr lang="en-US" altLang="zh-CN" sz="1600" dirty="0">
                <a:solidFill>
                  <a:srgbClr val="006600"/>
                </a:solidFill>
                <a:ea typeface=""/>
                <a:cs typeface=""/>
              </a:rPr>
              <a:t>ISO C99</a:t>
            </a:r>
            <a:r>
              <a:rPr lang="zh-CN" altLang="en-US" sz="1600" dirty="0" smtClean="0">
                <a:solidFill>
                  <a:srgbClr val="006600"/>
                </a:solidFill>
                <a:ea typeface=""/>
                <a:cs typeface=""/>
              </a:rPr>
              <a:t>开始支持</a:t>
            </a:r>
            <a:r>
              <a:rPr lang="zh-CN" altLang="en-US" sz="1600" dirty="0" smtClean="0">
                <a:ea typeface=""/>
                <a:cs typeface=""/>
              </a:rPr>
              <a:t>）</a:t>
            </a:r>
            <a:endParaRPr lang="en-US" altLang="zh-CN" sz="1600" dirty="0" smtClean="0">
              <a:ea typeface=""/>
              <a:cs typeface=""/>
            </a:endParaRPr>
          </a:p>
          <a:p>
            <a:pPr marL="1028700" lvl="2" indent="0">
              <a:buNone/>
            </a:pPr>
            <a:r>
              <a:rPr lang="en-US" altLang="zh-CN" sz="1600" dirty="0">
                <a:solidFill>
                  <a:srgbClr val="C00000"/>
                </a:solidFill>
                <a:ea typeface=""/>
                <a:cs typeface=""/>
              </a:rPr>
              <a:t> </a:t>
            </a:r>
            <a:r>
              <a:rPr lang="en-US" altLang="zh-CN" sz="1600" dirty="0" smtClean="0">
                <a:solidFill>
                  <a:srgbClr val="C00000"/>
                </a:solidFill>
                <a:ea typeface=""/>
                <a:cs typeface=""/>
              </a:rPr>
              <a:t>                              // </a:t>
            </a:r>
            <a:r>
              <a:rPr lang="en-US" altLang="zh-CN" sz="1600" dirty="0" err="1" smtClean="0">
                <a:solidFill>
                  <a:srgbClr val="C00000"/>
                </a:solidFill>
                <a:ea typeface=""/>
                <a:cs typeface=""/>
              </a:rPr>
              <a:t>Devcpp</a:t>
            </a:r>
            <a:r>
              <a:rPr lang="zh-CN" altLang="en-US" sz="1600" dirty="0" smtClean="0">
                <a:solidFill>
                  <a:srgbClr val="C00000"/>
                </a:solidFill>
                <a:ea typeface=""/>
                <a:cs typeface=""/>
              </a:rPr>
              <a:t>支持，</a:t>
            </a:r>
            <a:r>
              <a:rPr lang="en-US" altLang="zh-CN" sz="1600" dirty="0" smtClean="0">
                <a:solidFill>
                  <a:srgbClr val="C00000"/>
                </a:solidFill>
                <a:ea typeface=""/>
                <a:cs typeface=""/>
              </a:rPr>
              <a:t>VS</a:t>
            </a:r>
            <a:r>
              <a:rPr lang="zh-CN" altLang="en-US" sz="1600" dirty="0" smtClean="0">
                <a:solidFill>
                  <a:srgbClr val="C00000"/>
                </a:solidFill>
                <a:ea typeface=""/>
                <a:cs typeface=""/>
              </a:rPr>
              <a:t>不支持   </a:t>
            </a:r>
            <a:r>
              <a:rPr lang="en-US" altLang="zh-CN" sz="1600" b="1" i="1" u="sng" dirty="0" smtClean="0">
                <a:solidFill>
                  <a:srgbClr val="C00000"/>
                </a:solidFill>
                <a:ea typeface=""/>
                <a:cs typeface=""/>
              </a:rPr>
              <a:t>//</a:t>
            </a:r>
            <a:r>
              <a:rPr lang="zh-CN" altLang="en-US" sz="1600" b="1" i="1" u="sng" dirty="0" smtClean="0">
                <a:solidFill>
                  <a:srgbClr val="C00000"/>
                </a:solidFill>
                <a:ea typeface=""/>
                <a:cs typeface=""/>
              </a:rPr>
              <a:t>不建议这样使用</a:t>
            </a:r>
            <a:endParaRPr lang="en-US" altLang="zh-CN" sz="1600" b="1" i="1" u="sng" dirty="0">
              <a:solidFill>
                <a:srgbClr val="C00000"/>
              </a:solidFill>
              <a:ea typeface=""/>
              <a:cs typeface=""/>
            </a:endParaRPr>
          </a:p>
          <a:p>
            <a:pPr marL="971550" lvl="1"/>
            <a:r>
              <a:rPr lang="zh-CN" altLang="en-US" sz="1800" dirty="0">
                <a:solidFill>
                  <a:srgbClr val="0000CC"/>
                </a:solidFill>
                <a:ea typeface=""/>
                <a:cs typeface=""/>
              </a:rPr>
              <a:t>下面的定义方法</a:t>
            </a:r>
            <a:r>
              <a:rPr lang="zh-CN" altLang="en-US" sz="1800" dirty="0" smtClean="0">
                <a:solidFill>
                  <a:srgbClr val="0000CC"/>
                </a:solidFill>
                <a:ea typeface=""/>
                <a:cs typeface=""/>
              </a:rPr>
              <a:t>现在</a:t>
            </a:r>
            <a:r>
              <a:rPr lang="zh-CN" altLang="en-US" sz="1800" b="1" dirty="0" smtClean="0">
                <a:solidFill>
                  <a:srgbClr val="7030A0"/>
                </a:solidFill>
                <a:ea typeface=""/>
                <a:cs typeface=""/>
              </a:rPr>
              <a:t>有的</a:t>
            </a:r>
            <a:r>
              <a:rPr lang="zh-CN" altLang="en-US" sz="1800" dirty="0">
                <a:solidFill>
                  <a:srgbClr val="0000CC"/>
                </a:solidFill>
                <a:ea typeface=""/>
                <a:cs typeface=""/>
              </a:rPr>
              <a:t>编译器</a:t>
            </a:r>
            <a:r>
              <a:rPr lang="zh-CN" altLang="en-US" sz="1800" dirty="0" smtClean="0">
                <a:solidFill>
                  <a:srgbClr val="0000CC"/>
                </a:solidFill>
                <a:ea typeface=""/>
                <a:cs typeface=""/>
              </a:rPr>
              <a:t>也支持</a:t>
            </a:r>
            <a:r>
              <a:rPr lang="zh-CN" altLang="en-US" sz="1800" dirty="0">
                <a:solidFill>
                  <a:srgbClr val="0000CC"/>
                </a:solidFill>
                <a:ea typeface=""/>
                <a:cs typeface=""/>
              </a:rPr>
              <a:t>；</a:t>
            </a:r>
            <a:endParaRPr lang="en-US" altLang="zh-CN" sz="1800" dirty="0">
              <a:solidFill>
                <a:srgbClr val="0000CC"/>
              </a:solidFill>
              <a:ea typeface=""/>
              <a:cs typeface=""/>
            </a:endParaRPr>
          </a:p>
          <a:p>
            <a:pPr marL="1028700" lvl="2" indent="0">
              <a:buNone/>
            </a:pPr>
            <a:r>
              <a:rPr lang="en-US" altLang="zh-CN" sz="1600" dirty="0">
                <a:ea typeface=""/>
                <a:cs typeface=""/>
              </a:rPr>
              <a:t>int N=6; </a:t>
            </a:r>
            <a:r>
              <a:rPr lang="zh-CN" altLang="en-US" sz="1600" dirty="0">
                <a:ea typeface=""/>
                <a:cs typeface=""/>
              </a:rPr>
              <a:t>（变量的初始化相当于一条赋值语句）</a:t>
            </a:r>
            <a:endParaRPr lang="en-US" altLang="zh-CN" sz="1600" dirty="0">
              <a:ea typeface=""/>
              <a:cs typeface=""/>
            </a:endParaRPr>
          </a:p>
          <a:p>
            <a:pPr marL="1028700" lvl="2" indent="0">
              <a:buNone/>
            </a:pPr>
            <a:r>
              <a:rPr lang="en-US" altLang="zh-CN" sz="1600" dirty="0">
                <a:ea typeface=""/>
                <a:cs typeface=""/>
              </a:rPr>
              <a:t>int a[N]; </a:t>
            </a:r>
            <a:r>
              <a:rPr lang="en-US" altLang="zh-CN" sz="1600" dirty="0" smtClean="0">
                <a:ea typeface=""/>
                <a:cs typeface=""/>
              </a:rPr>
              <a:t>   </a:t>
            </a:r>
            <a:r>
              <a:rPr lang="en-US" altLang="zh-CN" sz="1600" dirty="0" smtClean="0">
                <a:solidFill>
                  <a:srgbClr val="C00000"/>
                </a:solidFill>
                <a:ea typeface=""/>
                <a:cs typeface=""/>
              </a:rPr>
              <a:t>//</a:t>
            </a:r>
            <a:r>
              <a:rPr lang="zh-CN" altLang="en-US" sz="1600" dirty="0">
                <a:solidFill>
                  <a:srgbClr val="C00000"/>
                </a:solidFill>
                <a:ea typeface=""/>
                <a:cs typeface=""/>
              </a:rPr>
              <a:t>不</a:t>
            </a:r>
            <a:r>
              <a:rPr lang="zh-CN" altLang="en-US" sz="1600" dirty="0" smtClean="0">
                <a:solidFill>
                  <a:srgbClr val="C00000"/>
                </a:solidFill>
                <a:ea typeface=""/>
                <a:cs typeface=""/>
              </a:rPr>
              <a:t>建议这样使用</a:t>
            </a:r>
            <a:endParaRPr lang="en-US" altLang="zh-CN" sz="1600" dirty="0">
              <a:solidFill>
                <a:srgbClr val="FF0000"/>
              </a:solidFill>
              <a:ea typeface=""/>
              <a:cs typeface=""/>
            </a:endParaRPr>
          </a:p>
          <a:p>
            <a:pPr marL="971550" lvl="1"/>
            <a:endParaRPr lang="zh-CN" altLang="en-US" sz="1800" dirty="0">
              <a:solidFill>
                <a:srgbClr val="FF0000"/>
              </a:solidFill>
              <a:latin typeface="宋体" panose="02010600030101010101" pitchFamily="2" charset="-122"/>
            </a:endParaRPr>
          </a:p>
          <a:p>
            <a:pPr lvl="1"/>
            <a:endParaRPr lang="en-US" altLang="zh-CN" dirty="0">
              <a:solidFill>
                <a:srgbClr val="0000CC"/>
              </a:solidFill>
              <a:ea typeface=""/>
              <a:cs typeface=""/>
            </a:endParaRPr>
          </a:p>
          <a:p>
            <a:pPr marL="685800" lvl="2" indent="0">
              <a:buNone/>
            </a:pPr>
            <a:endParaRPr lang="en-US" altLang="zh-CN" dirty="0">
              <a:ea typeface=""/>
              <a:cs typeface=""/>
            </a:endParaRPr>
          </a:p>
          <a:p>
            <a:pPr lvl="1"/>
            <a:endParaRPr lang="en-US" altLang="zh-CN" dirty="0"/>
          </a:p>
          <a:p>
            <a:endParaRPr lang="zh-CN" altLang="en-US" dirty="0"/>
          </a:p>
        </p:txBody>
      </p:sp>
    </p:spTree>
    <p:extLst>
      <p:ext uri="{BB962C8B-B14F-4D97-AF65-F5344CB8AC3E}">
        <p14:creationId xmlns:p14="http://schemas.microsoft.com/office/powerpoint/2010/main" val="374416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编译时、运行时为数组元素分配内存空间</a:t>
            </a:r>
          </a:p>
        </p:txBody>
      </p:sp>
      <p:sp>
        <p:nvSpPr>
          <p:cNvPr id="3" name="内容占位符 2"/>
          <p:cNvSpPr>
            <a:spLocks noGrp="1"/>
          </p:cNvSpPr>
          <p:nvPr>
            <p:ph idx="1"/>
          </p:nvPr>
        </p:nvSpPr>
        <p:spPr>
          <a:xfrm>
            <a:off x="485775" y="1135063"/>
            <a:ext cx="8263942" cy="5345112"/>
          </a:xfrm>
        </p:spPr>
        <p:txBody>
          <a:bodyPr/>
          <a:lstStyle/>
          <a:p>
            <a:pPr marL="342900" indent="-342900">
              <a:buFont typeface="Wingdings" panose="05000000000000000000" pitchFamily="2" charset="2"/>
              <a:buChar char="l"/>
            </a:pPr>
            <a:r>
              <a:rPr lang="zh-CN" altLang="en-US" dirty="0">
                <a:latin typeface="宋体" panose="02010600030101010101" pitchFamily="2" charset="-122"/>
              </a:rPr>
              <a:t>尽管现在的编译器大多</a:t>
            </a:r>
            <a:r>
              <a:rPr lang="zh-CN" altLang="en-US" dirty="0" smtClean="0">
                <a:latin typeface="宋体" panose="02010600030101010101" pitchFamily="2" charset="-122"/>
              </a:rPr>
              <a:t>支持动态数组</a:t>
            </a:r>
            <a:r>
              <a:rPr lang="zh-CN" altLang="en-US" dirty="0">
                <a:latin typeface="宋体" panose="02010600030101010101" pitchFamily="2" charset="-122"/>
              </a:rPr>
              <a:t>的定义，但</a:t>
            </a:r>
            <a:r>
              <a:rPr lang="zh-CN" altLang="en-US" dirty="0">
                <a:solidFill>
                  <a:srgbClr val="7030A0"/>
                </a:solidFill>
                <a:latin typeface="宋体" panose="02010600030101010101" pitchFamily="2" charset="-122"/>
              </a:rPr>
              <a:t>执行效率不同</a:t>
            </a:r>
            <a:r>
              <a:rPr lang="zh-CN" altLang="en-US" dirty="0">
                <a:latin typeface="宋体" panose="02010600030101010101" pitchFamily="2" charset="-122"/>
              </a:rPr>
              <a:t>，</a:t>
            </a:r>
            <a:r>
              <a:rPr lang="zh-CN" altLang="en-US" dirty="0">
                <a:solidFill>
                  <a:srgbClr val="7030A0"/>
                </a:solidFill>
                <a:latin typeface="宋体" panose="02010600030101010101" pitchFamily="2" charset="-122"/>
              </a:rPr>
              <a:t>分配的内存位置也不同</a:t>
            </a:r>
            <a:r>
              <a:rPr lang="zh-CN" altLang="en-US" dirty="0">
                <a:latin typeface="宋体" panose="02010600030101010101" pitchFamily="2" charset="-122"/>
              </a:rPr>
              <a:t>；</a:t>
            </a:r>
            <a:endParaRPr lang="en-US" altLang="zh-CN" dirty="0">
              <a:latin typeface="宋体" panose="02010600030101010101" pitchFamily="2" charset="-122"/>
            </a:endParaRPr>
          </a:p>
          <a:p>
            <a:pPr lvl="1"/>
            <a:r>
              <a:rPr lang="zh-CN" altLang="en-US" b="1" dirty="0">
                <a:solidFill>
                  <a:srgbClr val="006600"/>
                </a:solidFill>
                <a:ea typeface=""/>
                <a:cs typeface=""/>
              </a:rPr>
              <a:t>编译时</a:t>
            </a:r>
            <a:r>
              <a:rPr lang="zh-CN" altLang="en-US" dirty="0">
                <a:solidFill>
                  <a:srgbClr val="0000CC"/>
                </a:solidFill>
                <a:ea typeface=""/>
                <a:cs typeface=""/>
              </a:rPr>
              <a:t>分配数组空间，编译器可以对数组操作进行优化；</a:t>
            </a:r>
            <a:r>
              <a:rPr lang="zh-CN" altLang="en-US" dirty="0">
                <a:solidFill>
                  <a:srgbClr val="0000CC"/>
                </a:solidFill>
              </a:rPr>
              <a:t>在</a:t>
            </a:r>
            <a:r>
              <a:rPr lang="zh-CN" altLang="en-US" b="1" dirty="0">
                <a:solidFill>
                  <a:srgbClr val="C00000"/>
                </a:solidFill>
              </a:rPr>
              <a:t>静态地址空间</a:t>
            </a:r>
            <a:r>
              <a:rPr lang="zh-CN" altLang="en-US" dirty="0">
                <a:solidFill>
                  <a:srgbClr val="0000CC"/>
                </a:solidFill>
              </a:rPr>
              <a:t>中分配；</a:t>
            </a:r>
            <a:endParaRPr lang="en-US" altLang="zh-CN" dirty="0">
              <a:solidFill>
                <a:srgbClr val="0000CC"/>
              </a:solidFill>
            </a:endParaRPr>
          </a:p>
          <a:p>
            <a:pPr lvl="2">
              <a:buFont typeface="Arial" panose="020B0604020202020204" pitchFamily="34" charset="0"/>
              <a:buChar char="•"/>
            </a:pPr>
            <a:r>
              <a:rPr lang="en-US" altLang="zh-CN" dirty="0"/>
              <a:t>char str[20];</a:t>
            </a:r>
            <a:endParaRPr lang="en-US" altLang="zh-CN" dirty="0">
              <a:solidFill>
                <a:srgbClr val="0000CC"/>
              </a:solidFill>
            </a:endParaRPr>
          </a:p>
          <a:p>
            <a:pPr lvl="2">
              <a:buFont typeface="Arial" panose="020B0604020202020204" pitchFamily="34" charset="0"/>
              <a:buChar char="•"/>
            </a:pPr>
            <a:r>
              <a:rPr lang="en-US" altLang="zh-CN" dirty="0">
                <a:ea typeface=""/>
                <a:cs typeface=""/>
              </a:rPr>
              <a:t>int N=6;  //#define N 6   //const int N=6;   </a:t>
            </a:r>
            <a:r>
              <a:rPr lang="en-US" altLang="zh-CN" dirty="0" smtClean="0">
                <a:ea typeface=""/>
                <a:cs typeface=""/>
              </a:rPr>
              <a:t>//</a:t>
            </a:r>
            <a:r>
              <a:rPr lang="zh-CN" altLang="en-US" dirty="0" smtClean="0">
                <a:ea typeface=""/>
                <a:cs typeface=""/>
              </a:rPr>
              <a:t>编译时能</a:t>
            </a:r>
            <a:r>
              <a:rPr lang="zh-CN" altLang="en-US" dirty="0">
                <a:ea typeface=""/>
                <a:cs typeface=""/>
              </a:rPr>
              <a:t>确定</a:t>
            </a:r>
            <a:r>
              <a:rPr lang="en-US" altLang="zh-CN" dirty="0">
                <a:ea typeface=""/>
                <a:cs typeface=""/>
              </a:rPr>
              <a:t>N</a:t>
            </a:r>
            <a:r>
              <a:rPr lang="zh-CN" altLang="en-US" dirty="0">
                <a:ea typeface=""/>
                <a:cs typeface=""/>
              </a:rPr>
              <a:t>值；</a:t>
            </a:r>
            <a:endParaRPr lang="en-US" altLang="zh-CN" dirty="0">
              <a:ea typeface=""/>
              <a:cs typeface=""/>
            </a:endParaRPr>
          </a:p>
          <a:p>
            <a:pPr marL="685800" lvl="2" indent="0">
              <a:buNone/>
            </a:pPr>
            <a:r>
              <a:rPr lang="en-US" altLang="zh-CN" dirty="0">
                <a:ea typeface=""/>
                <a:cs typeface=""/>
              </a:rPr>
              <a:t>   int a[N]; </a:t>
            </a:r>
            <a:endParaRPr lang="en-US" altLang="zh-CN" dirty="0">
              <a:solidFill>
                <a:srgbClr val="FF0000"/>
              </a:solidFill>
              <a:ea typeface=""/>
              <a:cs typeface=""/>
            </a:endParaRPr>
          </a:p>
          <a:p>
            <a:pPr marL="685800" indent="-342900">
              <a:buFont typeface="Wingdings" panose="05000000000000000000" pitchFamily="2" charset="2"/>
              <a:buChar char="ü"/>
            </a:pPr>
            <a:r>
              <a:rPr lang="zh-CN" altLang="en-US" sz="2000" dirty="0">
                <a:solidFill>
                  <a:srgbClr val="0000CC"/>
                </a:solidFill>
                <a:ea typeface=""/>
                <a:cs typeface=""/>
                <a:sym typeface="宋体" panose="02010600030101010101" pitchFamily="2" charset="-122"/>
              </a:rPr>
              <a:t>运行时分配空间，执行效率比编译时分配空间低；在</a:t>
            </a:r>
            <a:r>
              <a:rPr lang="zh-CN" altLang="en-US" sz="2000" b="1" dirty="0">
                <a:solidFill>
                  <a:srgbClr val="C00000"/>
                </a:solidFill>
                <a:ea typeface=""/>
                <a:cs typeface=""/>
                <a:sym typeface="宋体" panose="02010600030101010101" pitchFamily="2" charset="-122"/>
              </a:rPr>
              <a:t>动态地址空间中</a:t>
            </a:r>
            <a:r>
              <a:rPr lang="zh-CN" altLang="en-US" sz="2000" dirty="0">
                <a:solidFill>
                  <a:srgbClr val="0000CC"/>
                </a:solidFill>
                <a:ea typeface=""/>
                <a:cs typeface=""/>
                <a:sym typeface="宋体" panose="02010600030101010101" pitchFamily="2" charset="-122"/>
              </a:rPr>
              <a:t>分配，如栈</a:t>
            </a:r>
            <a:r>
              <a:rPr lang="zh-CN" altLang="en-US" sz="2000" dirty="0" smtClean="0">
                <a:solidFill>
                  <a:srgbClr val="0000CC"/>
                </a:solidFill>
                <a:ea typeface=""/>
                <a:cs typeface=""/>
                <a:sym typeface="宋体" panose="02010600030101010101" pitchFamily="2" charset="-122"/>
              </a:rPr>
              <a:t>空间、堆空间等</a:t>
            </a:r>
            <a:endParaRPr lang="en-US" altLang="zh-CN" sz="2000" dirty="0">
              <a:solidFill>
                <a:srgbClr val="0000CC"/>
              </a:solidFill>
              <a:ea typeface=""/>
              <a:cs typeface=""/>
              <a:sym typeface="宋体" panose="02010600030101010101" pitchFamily="2" charset="-122"/>
            </a:endParaRPr>
          </a:p>
          <a:p>
            <a:pPr marL="685800" lvl="2" indent="0">
              <a:buNone/>
            </a:pPr>
            <a:r>
              <a:rPr lang="en-US" altLang="zh-CN" dirty="0" err="1">
                <a:ea typeface=""/>
                <a:cs typeface=""/>
              </a:rPr>
              <a:t>int</a:t>
            </a:r>
            <a:r>
              <a:rPr lang="en-US" altLang="zh-CN" dirty="0">
                <a:ea typeface=""/>
                <a:cs typeface=""/>
              </a:rPr>
              <a:t> n;</a:t>
            </a:r>
          </a:p>
          <a:p>
            <a:pPr marL="685800" lvl="2" indent="0">
              <a:buNone/>
            </a:pPr>
            <a:r>
              <a:rPr lang="en-US" altLang="zh-CN" dirty="0" err="1">
                <a:ea typeface=""/>
                <a:cs typeface=""/>
              </a:rPr>
              <a:t>scanf</a:t>
            </a:r>
            <a:r>
              <a:rPr lang="en-US" altLang="zh-CN" dirty="0">
                <a:ea typeface=""/>
                <a:cs typeface=""/>
              </a:rPr>
              <a:t>(“%</a:t>
            </a:r>
            <a:r>
              <a:rPr lang="en-US" altLang="zh-CN" dirty="0" err="1">
                <a:ea typeface=""/>
                <a:cs typeface=""/>
              </a:rPr>
              <a:t>d”,&amp;n</a:t>
            </a:r>
            <a:r>
              <a:rPr lang="en-US" altLang="zh-CN" dirty="0">
                <a:ea typeface=""/>
                <a:cs typeface=""/>
              </a:rPr>
              <a:t>); </a:t>
            </a:r>
          </a:p>
          <a:p>
            <a:pPr marL="685800" lvl="2" indent="0">
              <a:buNone/>
            </a:pPr>
            <a:r>
              <a:rPr lang="en-US" altLang="zh-CN" dirty="0" err="1">
                <a:ea typeface=""/>
                <a:cs typeface=""/>
              </a:rPr>
              <a:t>int</a:t>
            </a:r>
            <a:r>
              <a:rPr lang="en-US" altLang="zh-CN" dirty="0">
                <a:ea typeface=""/>
                <a:cs typeface=""/>
              </a:rPr>
              <a:t> a[n]; </a:t>
            </a:r>
            <a:r>
              <a:rPr lang="en-US" altLang="zh-CN" dirty="0" smtClean="0">
                <a:ea typeface=""/>
                <a:cs typeface=""/>
              </a:rPr>
              <a:t>  //</a:t>
            </a:r>
            <a:r>
              <a:rPr lang="zh-CN" altLang="en-US" b="1" dirty="0" smtClean="0">
                <a:solidFill>
                  <a:srgbClr val="C00000"/>
                </a:solidFill>
                <a:ea typeface=""/>
                <a:cs typeface=""/>
              </a:rPr>
              <a:t>不建议使用</a:t>
            </a:r>
            <a:endParaRPr lang="en-US" altLang="zh-CN" b="1" dirty="0">
              <a:solidFill>
                <a:srgbClr val="C00000"/>
              </a:solidFill>
              <a:ea typeface=""/>
              <a:cs typeface=""/>
            </a:endParaRPr>
          </a:p>
          <a:p>
            <a:pPr marL="971550" lvl="1"/>
            <a:endParaRPr lang="en-US" altLang="zh-CN" dirty="0">
              <a:latin typeface="宋体" panose="02010600030101010101" pitchFamily="2" charset="-122"/>
            </a:endParaRPr>
          </a:p>
          <a:p>
            <a:pPr marL="685800" lvl="2" indent="0">
              <a:buNone/>
            </a:pPr>
            <a:endParaRPr lang="en-US" altLang="zh-CN" dirty="0">
              <a:ea typeface=""/>
              <a:cs typeface=""/>
            </a:endParaRPr>
          </a:p>
          <a:p>
            <a:pPr marL="685800" lvl="2" indent="0">
              <a:buNone/>
            </a:pPr>
            <a:endParaRPr lang="en-US" altLang="zh-CN" dirty="0">
              <a:ea typeface=""/>
              <a:cs typeface=""/>
            </a:endParaRPr>
          </a:p>
          <a:p>
            <a:pPr lvl="1"/>
            <a:endParaRPr lang="en-US" altLang="zh-CN" dirty="0"/>
          </a:p>
          <a:p>
            <a:endParaRPr lang="zh-CN" altLang="en-US" dirty="0"/>
          </a:p>
        </p:txBody>
      </p:sp>
    </p:spTree>
    <p:extLst>
      <p:ext uri="{BB962C8B-B14F-4D97-AF65-F5344CB8AC3E}">
        <p14:creationId xmlns:p14="http://schemas.microsoft.com/office/powerpoint/2010/main" val="1855218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85775" y="255588"/>
            <a:ext cx="8077200" cy="584200"/>
          </a:xfrm>
        </p:spPr>
        <p:txBody>
          <a:bodyPr/>
          <a:lstStyle/>
          <a:p>
            <a:r>
              <a:rPr lang="en-US" altLang="zh-CN" sz="3200" dirty="0"/>
              <a:t>6 </a:t>
            </a:r>
            <a:r>
              <a:rPr lang="zh-CN" altLang="en-US" sz="3200" dirty="0"/>
              <a:t>数据的组织与处理（</a:t>
            </a:r>
            <a:r>
              <a:rPr lang="en-US" altLang="zh-CN" sz="3200" dirty="0"/>
              <a:t>1</a:t>
            </a:r>
            <a:r>
              <a:rPr lang="zh-CN" altLang="en-US" sz="3200" dirty="0"/>
              <a:t>）</a:t>
            </a:r>
            <a:r>
              <a:rPr lang="en-US" altLang="zh-CN" sz="3200" dirty="0"/>
              <a:t>--</a:t>
            </a:r>
            <a:r>
              <a:rPr lang="zh-CN" altLang="en-US" sz="3200" dirty="0"/>
              <a:t>数组</a:t>
            </a:r>
            <a:endParaRPr lang="en-US" altLang="zh-CN" sz="3200" dirty="0"/>
          </a:p>
        </p:txBody>
      </p:sp>
      <p:sp>
        <p:nvSpPr>
          <p:cNvPr id="52226" name="Rectangle 3"/>
          <p:cNvSpPr>
            <a:spLocks noGrp="1" noChangeArrowheads="1"/>
          </p:cNvSpPr>
          <p:nvPr>
            <p:ph idx="1"/>
          </p:nvPr>
        </p:nvSpPr>
        <p:spPr>
          <a:xfrm>
            <a:off x="485775" y="1136649"/>
            <a:ext cx="8080375" cy="5002893"/>
          </a:xfrm>
        </p:spPr>
        <p:txBody>
          <a:bodyPr/>
          <a:lstStyle/>
          <a:p>
            <a:pPr marL="342900" indent="-342900">
              <a:buFont typeface="Wingdings" panose="05000000000000000000" pitchFamily="2" charset="2"/>
              <a:buChar char="l"/>
            </a:pPr>
            <a:r>
              <a:rPr lang="en-US" altLang="zh-CN" sz="2000" dirty="0"/>
              <a:t>6.1 </a:t>
            </a:r>
            <a:r>
              <a:rPr lang="zh-CN" altLang="en-US" sz="2000" dirty="0"/>
              <a:t>数组的概念、一维数组（参见</a:t>
            </a:r>
            <a:r>
              <a:rPr lang="en-US" altLang="zh-CN" sz="2000" dirty="0"/>
              <a:t>6.1</a:t>
            </a:r>
            <a:r>
              <a:rPr lang="zh-CN" altLang="en-US" sz="2000" dirty="0"/>
              <a:t>）</a:t>
            </a:r>
            <a:endParaRPr lang="en-US" altLang="zh-CN" sz="2000" dirty="0"/>
          </a:p>
          <a:p>
            <a:pPr marL="342900" indent="-342900">
              <a:buFont typeface="Wingdings" panose="05000000000000000000" pitchFamily="2" charset="2"/>
              <a:buChar char="l"/>
            </a:pPr>
            <a:r>
              <a:rPr lang="en-US" altLang="zh-CN" sz="2000" dirty="0"/>
              <a:t>6.2 </a:t>
            </a:r>
            <a:r>
              <a:rPr lang="zh-CN" altLang="en-US" sz="2000" dirty="0"/>
              <a:t>筛法</a:t>
            </a:r>
            <a:endParaRPr lang="en-US" altLang="zh-CN" sz="2000" dirty="0"/>
          </a:p>
          <a:p>
            <a:pPr marL="342900" indent="-342900">
              <a:buFont typeface="Wingdings" panose="05000000000000000000" pitchFamily="2" charset="2"/>
              <a:buChar char="l"/>
            </a:pPr>
            <a:r>
              <a:rPr lang="en-US" altLang="zh-CN" sz="2000" dirty="0"/>
              <a:t>6.3 </a:t>
            </a:r>
            <a:r>
              <a:rPr lang="zh-CN" altLang="en-US" sz="2000" dirty="0"/>
              <a:t>线性查找（和折半查找）</a:t>
            </a:r>
            <a:endParaRPr lang="en-US" altLang="zh-CN" sz="2000" dirty="0"/>
          </a:p>
          <a:p>
            <a:pPr marL="342900" indent="-342900">
              <a:buFont typeface="Wingdings" panose="05000000000000000000" pitchFamily="2" charset="2"/>
              <a:buChar char="l"/>
            </a:pPr>
            <a:r>
              <a:rPr lang="en-US" altLang="zh-CN" sz="2000" dirty="0"/>
              <a:t>6.4 </a:t>
            </a:r>
            <a:r>
              <a:rPr lang="zh-CN" altLang="en-US" sz="2000" dirty="0"/>
              <a:t>冒泡排序</a:t>
            </a:r>
            <a:endParaRPr lang="en-US" altLang="zh-CN" sz="2000" dirty="0"/>
          </a:p>
          <a:p>
            <a:pPr marL="342900" indent="-342900">
              <a:buFont typeface="Wingdings" panose="05000000000000000000" pitchFamily="2" charset="2"/>
              <a:buChar char="l"/>
            </a:pPr>
            <a:r>
              <a:rPr lang="en-US" altLang="zh-CN" sz="2000" dirty="0"/>
              <a:t>6.5 </a:t>
            </a:r>
            <a:r>
              <a:rPr lang="zh-CN" altLang="en-US" sz="2000" dirty="0"/>
              <a:t>递推（伪随机数）、迭代</a:t>
            </a:r>
            <a:endParaRPr lang="en-US" altLang="zh-CN" sz="2000" dirty="0"/>
          </a:p>
          <a:p>
            <a:pPr marL="342900" indent="-342900">
              <a:buFont typeface="Wingdings" panose="05000000000000000000" pitchFamily="2" charset="2"/>
              <a:buChar char="l"/>
            </a:pPr>
            <a:r>
              <a:rPr lang="en-US" altLang="zh-CN" sz="2000" dirty="0"/>
              <a:t>6.6 </a:t>
            </a:r>
            <a:r>
              <a:rPr lang="zh-CN" altLang="en-US" sz="2000" dirty="0"/>
              <a:t>指针与数组</a:t>
            </a:r>
            <a:endParaRPr lang="en-US" altLang="zh-CN" sz="2000" dirty="0"/>
          </a:p>
          <a:p>
            <a:pPr marL="342900" indent="-342900">
              <a:buFont typeface="Wingdings" panose="05000000000000000000" pitchFamily="2" charset="2"/>
              <a:buChar char="l"/>
            </a:pPr>
            <a:r>
              <a:rPr lang="en-US" altLang="zh-CN" sz="2000" dirty="0"/>
              <a:t>6.7 </a:t>
            </a:r>
            <a:r>
              <a:rPr lang="zh-CN" altLang="en-US" sz="2000" dirty="0"/>
              <a:t>字符数据及其处理（下一部分介绍）</a:t>
            </a:r>
            <a:endParaRPr lang="en-US" altLang="zh-CN" sz="2000" dirty="0"/>
          </a:p>
          <a:p>
            <a:pPr marL="342900" indent="-342900">
              <a:buFont typeface="Wingdings" panose="05000000000000000000" pitchFamily="2" charset="2"/>
              <a:buChar char="l"/>
            </a:pPr>
            <a:r>
              <a:rPr lang="en-US" altLang="zh-CN" sz="2000" dirty="0"/>
              <a:t>6.8 </a:t>
            </a:r>
            <a:r>
              <a:rPr lang="zh-CN" altLang="en-US" sz="2000" dirty="0"/>
              <a:t>二维数组</a:t>
            </a:r>
            <a:endParaRPr lang="en-US" altLang="zh-CN" sz="2000" dirty="0"/>
          </a:p>
          <a:p>
            <a:pPr marL="342900" indent="-342900">
              <a:buFont typeface="Wingdings" panose="05000000000000000000" pitchFamily="2" charset="2"/>
              <a:buChar char="l"/>
            </a:pPr>
            <a:r>
              <a:rPr lang="zh-CN" altLang="en-US" sz="2000" dirty="0"/>
              <a:t>多维数组</a:t>
            </a:r>
            <a:endParaRPr lang="en-US" altLang="zh-CN" sz="2000" dirty="0"/>
          </a:p>
          <a:p>
            <a:pPr marL="342900" indent="-342900">
              <a:buFont typeface="Wingdings" panose="05000000000000000000" pitchFamily="2" charset="2"/>
              <a:buChar char="l"/>
            </a:pPr>
            <a:endParaRPr lang="en-US" altLang="zh-CN" sz="2800" dirty="0"/>
          </a:p>
          <a:p>
            <a:pPr marL="342900" indent="-342900">
              <a:buFont typeface="Wingdings" panose="05000000000000000000" pitchFamily="2" charset="2"/>
              <a:buChar char="l"/>
            </a:pPr>
            <a:endParaRPr lang="en-US" altLang="zh-CN" sz="2800" dirty="0"/>
          </a:p>
        </p:txBody>
      </p:sp>
    </p:spTree>
    <p:extLst>
      <p:ext uri="{BB962C8B-B14F-4D97-AF65-F5344CB8AC3E}">
        <p14:creationId xmlns:p14="http://schemas.microsoft.com/office/powerpoint/2010/main" val="2006453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Rectangle 4"/>
          <p:cNvSpPr>
            <a:spLocks noChangeArrowheads="1"/>
          </p:cNvSpPr>
          <p:nvPr/>
        </p:nvSpPr>
        <p:spPr bwMode="auto">
          <a:xfrm>
            <a:off x="468313" y="1411560"/>
            <a:ext cx="57912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ct val="5000"/>
              </a:spcBef>
            </a:pPr>
            <a:r>
              <a:rPr lang="zh-CN" altLang="en-US" sz="2000" b="1" dirty="0">
                <a:solidFill>
                  <a:srgbClr val="000000"/>
                </a:solidFill>
                <a:latin typeface="宋体" panose="02010600030101010101" pitchFamily="2" charset="-122"/>
              </a:rPr>
              <a:t>一维数组： </a:t>
            </a:r>
            <a:r>
              <a:rPr lang="en-US" altLang="en-US" sz="2000" b="1" dirty="0">
                <a:solidFill>
                  <a:srgbClr val="CC0000"/>
                </a:solidFill>
                <a:latin typeface="宋体" panose="02010600030101010101" pitchFamily="2" charset="-122"/>
              </a:rPr>
              <a:t>float</a:t>
            </a:r>
            <a:r>
              <a:rPr lang="en-US" altLang="en-US" sz="2000" b="1" dirty="0">
                <a:solidFill>
                  <a:srgbClr val="9CFEB8"/>
                </a:solidFill>
                <a:latin typeface="宋体" panose="02010600030101010101" pitchFamily="2" charset="-122"/>
              </a:rPr>
              <a:t> </a:t>
            </a:r>
            <a:r>
              <a:rPr lang="en-US" altLang="en-US" sz="2000" b="1" dirty="0">
                <a:solidFill>
                  <a:srgbClr val="000000"/>
                </a:solidFill>
                <a:latin typeface="宋体" panose="02010600030101010101" pitchFamily="2" charset="-122"/>
              </a:rPr>
              <a:t>mark</a:t>
            </a:r>
            <a:r>
              <a:rPr lang="en-US" altLang="en-US" sz="2000" b="1" dirty="0">
                <a:solidFill>
                  <a:srgbClr val="336600"/>
                </a:solidFill>
                <a:latin typeface="宋体" panose="02010600030101010101" pitchFamily="2" charset="-122"/>
              </a:rPr>
              <a:t>[100];</a:t>
            </a:r>
            <a:endParaRPr lang="en-US" altLang="zh-CN" sz="2000" b="1" dirty="0">
              <a:solidFill>
                <a:srgbClr val="336600"/>
              </a:solidFill>
              <a:latin typeface="宋体" panose="02010600030101010101" pitchFamily="2" charset="-122"/>
            </a:endParaRPr>
          </a:p>
        </p:txBody>
      </p:sp>
      <p:grpSp>
        <p:nvGrpSpPr>
          <p:cNvPr id="243717" name="Group 5"/>
          <p:cNvGrpSpPr>
            <a:grpSpLocks/>
          </p:cNvGrpSpPr>
          <p:nvPr/>
        </p:nvGrpSpPr>
        <p:grpSpPr bwMode="auto">
          <a:xfrm>
            <a:off x="3161291" y="1823376"/>
            <a:ext cx="4684713" cy="3345474"/>
            <a:chOff x="2208" y="1283"/>
            <a:chExt cx="2951" cy="2439"/>
          </a:xfrm>
        </p:grpSpPr>
        <p:sp>
          <p:nvSpPr>
            <p:cNvPr id="243718" name="Rectangle 6"/>
            <p:cNvSpPr>
              <a:spLocks noChangeArrowheads="1"/>
            </p:cNvSpPr>
            <p:nvPr/>
          </p:nvSpPr>
          <p:spPr bwMode="auto">
            <a:xfrm>
              <a:off x="2976" y="1486"/>
              <a:ext cx="1440" cy="220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3333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Autofit/>
            </a:bodyPr>
            <a:lstStyle/>
            <a:p>
              <a:endParaRPr lang="zh-CN" altLang="en-US"/>
            </a:p>
          </p:txBody>
        </p:sp>
        <p:sp>
          <p:nvSpPr>
            <p:cNvPr id="243719" name="Line 7"/>
            <p:cNvSpPr>
              <a:spLocks noChangeShapeType="1"/>
            </p:cNvSpPr>
            <p:nvPr/>
          </p:nvSpPr>
          <p:spPr bwMode="auto">
            <a:xfrm>
              <a:off x="2960" y="2540"/>
              <a:ext cx="14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3720" name="Line 8"/>
            <p:cNvSpPr>
              <a:spLocks noChangeShapeType="1"/>
            </p:cNvSpPr>
            <p:nvPr/>
          </p:nvSpPr>
          <p:spPr bwMode="auto">
            <a:xfrm>
              <a:off x="2971" y="1763"/>
              <a:ext cx="14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3721" name="Line 9"/>
            <p:cNvSpPr>
              <a:spLocks noChangeShapeType="1"/>
            </p:cNvSpPr>
            <p:nvPr/>
          </p:nvSpPr>
          <p:spPr bwMode="auto">
            <a:xfrm>
              <a:off x="2987" y="2042"/>
              <a:ext cx="14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3722" name="Line 10"/>
            <p:cNvSpPr>
              <a:spLocks noChangeShapeType="1"/>
            </p:cNvSpPr>
            <p:nvPr/>
          </p:nvSpPr>
          <p:spPr bwMode="auto">
            <a:xfrm>
              <a:off x="2971" y="2269"/>
              <a:ext cx="14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3723" name="Line 11"/>
            <p:cNvSpPr>
              <a:spLocks noChangeShapeType="1"/>
            </p:cNvSpPr>
            <p:nvPr/>
          </p:nvSpPr>
          <p:spPr bwMode="auto">
            <a:xfrm>
              <a:off x="2976" y="3364"/>
              <a:ext cx="14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3724" name="Line 12"/>
            <p:cNvSpPr>
              <a:spLocks noChangeShapeType="1"/>
            </p:cNvSpPr>
            <p:nvPr/>
          </p:nvSpPr>
          <p:spPr bwMode="auto">
            <a:xfrm>
              <a:off x="2982" y="2952"/>
              <a:ext cx="0" cy="336"/>
            </a:xfrm>
            <a:prstGeom prst="line">
              <a:avLst/>
            </a:prstGeom>
            <a:noFill/>
            <a:ln w="3810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3725" name="Line 13"/>
            <p:cNvSpPr>
              <a:spLocks noChangeShapeType="1"/>
            </p:cNvSpPr>
            <p:nvPr/>
          </p:nvSpPr>
          <p:spPr bwMode="auto">
            <a:xfrm>
              <a:off x="4416" y="2952"/>
              <a:ext cx="0" cy="336"/>
            </a:xfrm>
            <a:prstGeom prst="line">
              <a:avLst/>
            </a:prstGeom>
            <a:noFill/>
            <a:ln w="3810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3726" name="Text Box 14"/>
            <p:cNvSpPr txBox="1">
              <a:spLocks noChangeArrowheads="1"/>
            </p:cNvSpPr>
            <p:nvPr/>
          </p:nvSpPr>
          <p:spPr bwMode="auto">
            <a:xfrm>
              <a:off x="4397" y="1469"/>
              <a:ext cx="762" cy="2177"/>
            </a:xfrm>
            <a:prstGeom prst="rect">
              <a:avLst/>
            </a:prstGeom>
            <a:noFill/>
            <a:ln>
              <a:noFill/>
            </a:ln>
            <a:effectLst/>
            <a:extLst>
              <a:ext uri="{909E8E84-426E-40DD-AFC4-6F175D3DCCD1}">
                <a14:hiddenFill xmlns:a14="http://schemas.microsoft.com/office/drawing/2010/main">
                  <a:solidFill>
                    <a:srgbClr val="3333FF"/>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20000"/>
                </a:spcBef>
                <a:buClr>
                  <a:srgbClr val="CC99FF"/>
                </a:buClr>
                <a:buFont typeface="Monotype Sorts" pitchFamily="2" charset="2"/>
                <a:buNone/>
              </a:pPr>
              <a:r>
                <a:rPr kumimoji="1" lang="en-US" altLang="en-US" sz="2000" b="1" dirty="0">
                  <a:solidFill>
                    <a:srgbClr val="336600"/>
                  </a:solidFill>
                  <a:latin typeface="Times New Roman" panose="02020603050405020304" pitchFamily="18" charset="0"/>
                  <a:sym typeface="Monotype Sorts" pitchFamily="2" charset="2"/>
                </a:rPr>
                <a:t>mark[</a:t>
              </a:r>
              <a:r>
                <a:rPr kumimoji="1" lang="en-US" altLang="en-US" sz="2000" b="1" dirty="0">
                  <a:solidFill>
                    <a:srgbClr val="C00000"/>
                  </a:solidFill>
                  <a:latin typeface="Times New Roman" panose="02020603050405020304" pitchFamily="18" charset="0"/>
                  <a:sym typeface="Monotype Sorts" pitchFamily="2" charset="2"/>
                </a:rPr>
                <a:t>0</a:t>
              </a:r>
              <a:r>
                <a:rPr kumimoji="1" lang="en-US" altLang="en-US" sz="2000" b="1" dirty="0">
                  <a:solidFill>
                    <a:srgbClr val="336600"/>
                  </a:solidFill>
                  <a:latin typeface="Times New Roman" panose="02020603050405020304" pitchFamily="18" charset="0"/>
                  <a:sym typeface="Monotype Sorts" pitchFamily="2" charset="2"/>
                </a:rPr>
                <a:t>]</a:t>
              </a:r>
            </a:p>
            <a:p>
              <a:pPr algn="ctr">
                <a:spcBef>
                  <a:spcPct val="20000"/>
                </a:spcBef>
                <a:buClr>
                  <a:srgbClr val="CC99FF"/>
                </a:buClr>
                <a:buFont typeface="Monotype Sorts" pitchFamily="2" charset="2"/>
                <a:buNone/>
              </a:pPr>
              <a:r>
                <a:rPr kumimoji="1" lang="en-US" altLang="en-US" sz="2000" b="1" dirty="0">
                  <a:solidFill>
                    <a:srgbClr val="336600"/>
                  </a:solidFill>
                  <a:latin typeface="Times New Roman" panose="02020603050405020304" pitchFamily="18" charset="0"/>
                  <a:sym typeface="Monotype Sorts" pitchFamily="2" charset="2"/>
                </a:rPr>
                <a:t>mark[</a:t>
              </a:r>
              <a:r>
                <a:rPr kumimoji="1" lang="en-US" altLang="en-US" sz="2000" b="1" dirty="0">
                  <a:solidFill>
                    <a:srgbClr val="C00000"/>
                  </a:solidFill>
                  <a:latin typeface="Times New Roman" panose="02020603050405020304" pitchFamily="18" charset="0"/>
                  <a:sym typeface="Monotype Sorts" pitchFamily="2" charset="2"/>
                </a:rPr>
                <a:t>1</a:t>
              </a:r>
              <a:r>
                <a:rPr kumimoji="1" lang="en-US" altLang="en-US" sz="2000" b="1" dirty="0">
                  <a:solidFill>
                    <a:srgbClr val="336600"/>
                  </a:solidFill>
                  <a:latin typeface="Times New Roman" panose="02020603050405020304" pitchFamily="18" charset="0"/>
                  <a:sym typeface="Monotype Sorts" pitchFamily="2" charset="2"/>
                </a:rPr>
                <a:t>]</a:t>
              </a:r>
            </a:p>
            <a:p>
              <a:pPr algn="ctr">
                <a:spcBef>
                  <a:spcPct val="20000"/>
                </a:spcBef>
                <a:buClr>
                  <a:srgbClr val="CC99FF"/>
                </a:buClr>
                <a:buFont typeface="Monotype Sorts" pitchFamily="2" charset="2"/>
                <a:buNone/>
              </a:pPr>
              <a:r>
                <a:rPr kumimoji="1" lang="en-US" altLang="en-US" sz="2000" b="1" dirty="0">
                  <a:solidFill>
                    <a:srgbClr val="336600"/>
                  </a:solidFill>
                  <a:latin typeface="Times New Roman" panose="02020603050405020304" pitchFamily="18" charset="0"/>
                  <a:sym typeface="Monotype Sorts" pitchFamily="2" charset="2"/>
                </a:rPr>
                <a:t>mark[</a:t>
              </a:r>
              <a:r>
                <a:rPr kumimoji="1" lang="en-US" altLang="en-US" sz="2000" b="1" dirty="0">
                  <a:solidFill>
                    <a:srgbClr val="C00000"/>
                  </a:solidFill>
                  <a:latin typeface="Times New Roman" panose="02020603050405020304" pitchFamily="18" charset="0"/>
                  <a:sym typeface="Monotype Sorts" pitchFamily="2" charset="2"/>
                </a:rPr>
                <a:t>2</a:t>
              </a:r>
              <a:r>
                <a:rPr kumimoji="1" lang="en-US" altLang="en-US" sz="2000" b="1" dirty="0">
                  <a:solidFill>
                    <a:srgbClr val="336600"/>
                  </a:solidFill>
                  <a:latin typeface="Times New Roman" panose="02020603050405020304" pitchFamily="18" charset="0"/>
                  <a:sym typeface="Monotype Sorts" pitchFamily="2" charset="2"/>
                </a:rPr>
                <a:t>]</a:t>
              </a:r>
            </a:p>
            <a:p>
              <a:pPr algn="ctr">
                <a:spcBef>
                  <a:spcPct val="20000"/>
                </a:spcBef>
                <a:buClr>
                  <a:srgbClr val="CC99FF"/>
                </a:buClr>
                <a:buFont typeface="Monotype Sorts" pitchFamily="2" charset="2"/>
                <a:buNone/>
              </a:pPr>
              <a:r>
                <a:rPr kumimoji="1" lang="en-US" altLang="en-US" sz="2000" b="1" dirty="0">
                  <a:solidFill>
                    <a:srgbClr val="336600"/>
                  </a:solidFill>
                  <a:latin typeface="Times New Roman" panose="02020603050405020304" pitchFamily="18" charset="0"/>
                  <a:sym typeface="Monotype Sorts" pitchFamily="2" charset="2"/>
                </a:rPr>
                <a:t>mark[</a:t>
              </a:r>
              <a:r>
                <a:rPr kumimoji="1" lang="en-US" altLang="en-US" sz="2000" b="1" dirty="0">
                  <a:solidFill>
                    <a:srgbClr val="C00000"/>
                  </a:solidFill>
                  <a:latin typeface="Times New Roman" panose="02020603050405020304" pitchFamily="18" charset="0"/>
                  <a:sym typeface="Monotype Sorts" pitchFamily="2" charset="2"/>
                </a:rPr>
                <a:t>3</a:t>
              </a:r>
              <a:r>
                <a:rPr kumimoji="1" lang="en-US" altLang="en-US" sz="2000" b="1" dirty="0">
                  <a:solidFill>
                    <a:srgbClr val="336600"/>
                  </a:solidFill>
                  <a:latin typeface="Times New Roman" panose="02020603050405020304" pitchFamily="18" charset="0"/>
                  <a:sym typeface="Monotype Sorts" pitchFamily="2" charset="2"/>
                </a:rPr>
                <a:t>]</a:t>
              </a:r>
            </a:p>
            <a:p>
              <a:pPr algn="ctr">
                <a:spcBef>
                  <a:spcPct val="20000"/>
                </a:spcBef>
                <a:buClr>
                  <a:srgbClr val="CC99FF"/>
                </a:buClr>
                <a:buFont typeface="Monotype Sorts" pitchFamily="2" charset="2"/>
                <a:buNone/>
              </a:pPr>
              <a:r>
                <a:rPr kumimoji="1" lang="en-US" altLang="en-US" sz="2000" b="1" dirty="0">
                  <a:solidFill>
                    <a:srgbClr val="336600"/>
                  </a:solidFill>
                  <a:latin typeface="Arial Black" panose="020B0A04020102020204" pitchFamily="34" charset="0"/>
                  <a:sym typeface="Monotype Sorts" pitchFamily="2" charset="2"/>
                </a:rPr>
                <a:t>.</a:t>
              </a:r>
            </a:p>
            <a:p>
              <a:pPr algn="ctr">
                <a:spcBef>
                  <a:spcPct val="20000"/>
                </a:spcBef>
                <a:buClr>
                  <a:srgbClr val="CC99FF"/>
                </a:buClr>
                <a:buFont typeface="Monotype Sorts" pitchFamily="2" charset="2"/>
                <a:buNone/>
              </a:pPr>
              <a:r>
                <a:rPr kumimoji="1" lang="en-US" altLang="en-US" sz="2000" b="1" dirty="0">
                  <a:solidFill>
                    <a:srgbClr val="336600"/>
                  </a:solidFill>
                  <a:latin typeface="Arial Black" panose="020B0A04020102020204" pitchFamily="34" charset="0"/>
                  <a:sym typeface="Monotype Sorts" pitchFamily="2" charset="2"/>
                </a:rPr>
                <a:t>.</a:t>
              </a:r>
            </a:p>
            <a:p>
              <a:pPr algn="ctr">
                <a:spcBef>
                  <a:spcPct val="20000"/>
                </a:spcBef>
                <a:buClr>
                  <a:srgbClr val="CC99FF"/>
                </a:buClr>
                <a:buFont typeface="Monotype Sorts" pitchFamily="2" charset="2"/>
                <a:buNone/>
              </a:pPr>
              <a:r>
                <a:rPr kumimoji="1" lang="en-US" altLang="en-US" sz="2000" b="1" dirty="0">
                  <a:solidFill>
                    <a:srgbClr val="336600"/>
                  </a:solidFill>
                  <a:latin typeface="Arial Black" panose="020B0A04020102020204" pitchFamily="34" charset="0"/>
                  <a:sym typeface="Monotype Sorts" pitchFamily="2" charset="2"/>
                </a:rPr>
                <a:t>.</a:t>
              </a:r>
              <a:endParaRPr kumimoji="1" lang="en-US" altLang="en-US" sz="2000" b="1" dirty="0">
                <a:solidFill>
                  <a:srgbClr val="336600"/>
                </a:solidFill>
                <a:latin typeface="Times New Roman" panose="02020603050405020304" pitchFamily="18" charset="0"/>
                <a:sym typeface="Monotype Sorts" pitchFamily="2" charset="2"/>
              </a:endParaRPr>
            </a:p>
            <a:p>
              <a:pPr algn="ctr">
                <a:spcBef>
                  <a:spcPct val="20000"/>
                </a:spcBef>
                <a:buClr>
                  <a:srgbClr val="CC99FF"/>
                </a:buClr>
                <a:buFont typeface="Monotype Sorts" pitchFamily="2" charset="2"/>
                <a:buNone/>
              </a:pPr>
              <a:r>
                <a:rPr kumimoji="1" lang="en-US" altLang="en-US" sz="2000" b="1" dirty="0">
                  <a:solidFill>
                    <a:srgbClr val="336600"/>
                  </a:solidFill>
                  <a:latin typeface="Times New Roman" panose="02020603050405020304" pitchFamily="18" charset="0"/>
                  <a:sym typeface="Monotype Sorts" pitchFamily="2" charset="2"/>
                </a:rPr>
                <a:t>mark[</a:t>
              </a:r>
              <a:r>
                <a:rPr kumimoji="1" lang="en-US" altLang="en-US" sz="2000" b="1" dirty="0">
                  <a:solidFill>
                    <a:srgbClr val="C00000"/>
                  </a:solidFill>
                  <a:latin typeface="Times New Roman" panose="02020603050405020304" pitchFamily="18" charset="0"/>
                  <a:sym typeface="Monotype Sorts" pitchFamily="2" charset="2"/>
                </a:rPr>
                <a:t>99</a:t>
              </a:r>
              <a:r>
                <a:rPr kumimoji="1" lang="en-US" altLang="en-US" sz="2000" b="1" dirty="0">
                  <a:solidFill>
                    <a:srgbClr val="336600"/>
                  </a:solidFill>
                  <a:latin typeface="Times New Roman" panose="02020603050405020304" pitchFamily="18" charset="0"/>
                  <a:sym typeface="Monotype Sorts" pitchFamily="2" charset="2"/>
                </a:rPr>
                <a:t>]</a:t>
              </a:r>
              <a:endParaRPr kumimoji="1" lang="en-US" altLang="zh-CN" sz="2000" b="1" dirty="0">
                <a:solidFill>
                  <a:srgbClr val="336600"/>
                </a:solidFill>
                <a:latin typeface="Times New Roman" panose="02020603050405020304" pitchFamily="18" charset="0"/>
                <a:sym typeface="Monotype Sorts" pitchFamily="2" charset="2"/>
              </a:endParaRPr>
            </a:p>
          </p:txBody>
        </p:sp>
        <p:sp>
          <p:nvSpPr>
            <p:cNvPr id="243727" name="Text Box 15"/>
            <p:cNvSpPr txBox="1">
              <a:spLocks noChangeArrowheads="1"/>
            </p:cNvSpPr>
            <p:nvPr/>
          </p:nvSpPr>
          <p:spPr bwMode="auto">
            <a:xfrm>
              <a:off x="3594" y="1456"/>
              <a:ext cx="399" cy="2266"/>
            </a:xfrm>
            <a:prstGeom prst="rect">
              <a:avLst/>
            </a:prstGeom>
            <a:noFill/>
            <a:ln>
              <a:noFill/>
            </a:ln>
            <a:effectLst/>
            <a:extLst>
              <a:ext uri="{909E8E84-426E-40DD-AFC4-6F175D3DCCD1}">
                <a14:hiddenFill xmlns:a14="http://schemas.microsoft.com/office/drawing/2010/main">
                  <a:solidFill>
                    <a:srgbClr val="3333FF"/>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20000"/>
                </a:spcBef>
                <a:buClr>
                  <a:srgbClr val="CC99FF"/>
                </a:buClr>
                <a:buFont typeface="Monotype Sorts" pitchFamily="2" charset="2"/>
                <a:buNone/>
              </a:pPr>
              <a:r>
                <a:rPr kumimoji="1" lang="en-US" altLang="zh-CN" sz="2000" b="1" dirty="0">
                  <a:solidFill>
                    <a:srgbClr val="000000"/>
                  </a:solidFill>
                  <a:latin typeface="Times New Roman" panose="02020603050405020304" pitchFamily="18" charset="0"/>
                  <a:sym typeface="Monotype Sorts" pitchFamily="2" charset="2"/>
                </a:rPr>
                <a:t>86.5</a:t>
              </a:r>
            </a:p>
            <a:p>
              <a:pPr algn="ctr">
                <a:spcBef>
                  <a:spcPct val="20000"/>
                </a:spcBef>
                <a:buClr>
                  <a:srgbClr val="CC99FF"/>
                </a:buClr>
                <a:buFont typeface="Monotype Sorts" pitchFamily="2" charset="2"/>
                <a:buNone/>
              </a:pPr>
              <a:r>
                <a:rPr kumimoji="1" lang="en-US" altLang="zh-CN" sz="2000" b="1" dirty="0">
                  <a:solidFill>
                    <a:srgbClr val="000000"/>
                  </a:solidFill>
                  <a:latin typeface="Times New Roman" panose="02020603050405020304" pitchFamily="18" charset="0"/>
                  <a:sym typeface="Monotype Sorts" pitchFamily="2" charset="2"/>
                </a:rPr>
                <a:t>92.0</a:t>
              </a:r>
            </a:p>
            <a:p>
              <a:pPr algn="ctr">
                <a:spcBef>
                  <a:spcPct val="20000"/>
                </a:spcBef>
                <a:buClr>
                  <a:srgbClr val="CC99FF"/>
                </a:buClr>
                <a:buFont typeface="Monotype Sorts" pitchFamily="2" charset="2"/>
                <a:buNone/>
              </a:pPr>
              <a:r>
                <a:rPr kumimoji="1" lang="en-US" altLang="zh-CN" sz="2000" b="1" dirty="0">
                  <a:solidFill>
                    <a:srgbClr val="000000"/>
                  </a:solidFill>
                  <a:latin typeface="Times New Roman" panose="02020603050405020304" pitchFamily="18" charset="0"/>
                  <a:sym typeface="Monotype Sorts" pitchFamily="2" charset="2"/>
                </a:rPr>
                <a:t>77.5</a:t>
              </a:r>
            </a:p>
            <a:p>
              <a:pPr algn="ctr">
                <a:spcBef>
                  <a:spcPct val="20000"/>
                </a:spcBef>
                <a:buClr>
                  <a:srgbClr val="CC99FF"/>
                </a:buClr>
                <a:buFont typeface="Monotype Sorts" pitchFamily="2" charset="2"/>
                <a:buNone/>
              </a:pPr>
              <a:r>
                <a:rPr kumimoji="1" lang="en-US" altLang="zh-CN" sz="2000" b="1" dirty="0">
                  <a:solidFill>
                    <a:srgbClr val="000000"/>
                  </a:solidFill>
                  <a:latin typeface="Times New Roman" panose="02020603050405020304" pitchFamily="18" charset="0"/>
                  <a:sym typeface="Monotype Sorts" pitchFamily="2" charset="2"/>
                </a:rPr>
                <a:t>52.0</a:t>
              </a:r>
            </a:p>
            <a:p>
              <a:pPr algn="ctr">
                <a:spcBef>
                  <a:spcPts val="0"/>
                </a:spcBef>
                <a:buClr>
                  <a:srgbClr val="CC99FF"/>
                </a:buClr>
                <a:buFont typeface="Monotype Sorts" pitchFamily="2" charset="2"/>
                <a:buNone/>
              </a:pPr>
              <a:r>
                <a:rPr kumimoji="1" lang="en-US" altLang="zh-CN" sz="2000" b="1" dirty="0">
                  <a:solidFill>
                    <a:srgbClr val="000000"/>
                  </a:solidFill>
                  <a:latin typeface="Arial Black" panose="020B0A04020102020204" pitchFamily="34" charset="0"/>
                  <a:sym typeface="Monotype Sorts" pitchFamily="2" charset="2"/>
                </a:rPr>
                <a:t>.</a:t>
              </a:r>
            </a:p>
            <a:p>
              <a:pPr algn="ctr">
                <a:spcBef>
                  <a:spcPts val="0"/>
                </a:spcBef>
                <a:buClr>
                  <a:srgbClr val="CC99FF"/>
                </a:buClr>
                <a:buFont typeface="Monotype Sorts" pitchFamily="2" charset="2"/>
                <a:buNone/>
              </a:pPr>
              <a:r>
                <a:rPr kumimoji="1" lang="en-US" altLang="zh-CN" sz="2000" b="1" dirty="0">
                  <a:solidFill>
                    <a:srgbClr val="000000"/>
                  </a:solidFill>
                  <a:latin typeface="Arial Black" panose="020B0A04020102020204" pitchFamily="34" charset="0"/>
                  <a:sym typeface="Monotype Sorts" pitchFamily="2" charset="2"/>
                </a:rPr>
                <a:t>.</a:t>
              </a:r>
            </a:p>
            <a:p>
              <a:pPr algn="ctr">
                <a:spcBef>
                  <a:spcPts val="0"/>
                </a:spcBef>
                <a:buClr>
                  <a:srgbClr val="CC99FF"/>
                </a:buClr>
                <a:buFont typeface="Monotype Sorts" pitchFamily="2" charset="2"/>
                <a:buNone/>
              </a:pPr>
              <a:r>
                <a:rPr kumimoji="1" lang="en-US" altLang="zh-CN" sz="2000" b="1" dirty="0">
                  <a:solidFill>
                    <a:srgbClr val="000000"/>
                  </a:solidFill>
                  <a:latin typeface="Arial Black" panose="020B0A04020102020204" pitchFamily="34" charset="0"/>
                  <a:sym typeface="Monotype Sorts" pitchFamily="2" charset="2"/>
                </a:rPr>
                <a:t>.</a:t>
              </a:r>
              <a:endParaRPr kumimoji="1" lang="en-US" altLang="zh-CN" sz="2000" b="1" dirty="0">
                <a:solidFill>
                  <a:srgbClr val="000000"/>
                </a:solidFill>
                <a:latin typeface="Times New Roman" panose="02020603050405020304" pitchFamily="18" charset="0"/>
                <a:sym typeface="Monotype Sorts" pitchFamily="2" charset="2"/>
              </a:endParaRPr>
            </a:p>
            <a:p>
              <a:pPr algn="ctr">
                <a:spcBef>
                  <a:spcPts val="0"/>
                </a:spcBef>
                <a:buClr>
                  <a:srgbClr val="CC99FF"/>
                </a:buClr>
                <a:buFont typeface="Monotype Sorts" pitchFamily="2" charset="2"/>
                <a:buNone/>
              </a:pPr>
              <a:endParaRPr kumimoji="1" lang="en-US" altLang="zh-CN" sz="2000" b="1" dirty="0">
                <a:solidFill>
                  <a:srgbClr val="000000"/>
                </a:solidFill>
                <a:latin typeface="Times New Roman" panose="02020603050405020304" pitchFamily="18" charset="0"/>
                <a:sym typeface="Monotype Sorts" pitchFamily="2" charset="2"/>
              </a:endParaRPr>
            </a:p>
            <a:p>
              <a:pPr algn="ctr">
                <a:spcBef>
                  <a:spcPct val="20000"/>
                </a:spcBef>
                <a:buClr>
                  <a:srgbClr val="CC99FF"/>
                </a:buClr>
                <a:buFont typeface="Monotype Sorts" pitchFamily="2" charset="2"/>
                <a:buNone/>
              </a:pPr>
              <a:r>
                <a:rPr kumimoji="1" lang="en-US" altLang="zh-CN" sz="2000" b="1" dirty="0">
                  <a:solidFill>
                    <a:srgbClr val="000000"/>
                  </a:solidFill>
                  <a:latin typeface="Times New Roman" panose="02020603050405020304" pitchFamily="18" charset="0"/>
                  <a:sym typeface="Monotype Sorts" pitchFamily="2" charset="2"/>
                </a:rPr>
                <a:t>94.0</a:t>
              </a:r>
              <a:endParaRPr kumimoji="1" lang="zh-CN" altLang="zh-CN" sz="2000" b="1" dirty="0">
                <a:solidFill>
                  <a:srgbClr val="000000"/>
                </a:solidFill>
                <a:latin typeface="Times New Roman" panose="02020603050405020304" pitchFamily="18" charset="0"/>
                <a:sym typeface="Monotype Sorts" pitchFamily="2" charset="2"/>
              </a:endParaRPr>
            </a:p>
          </p:txBody>
        </p:sp>
        <p:sp>
          <p:nvSpPr>
            <p:cNvPr id="243728" name="Text Box 16"/>
            <p:cNvSpPr txBox="1">
              <a:spLocks noChangeArrowheads="1"/>
            </p:cNvSpPr>
            <p:nvPr/>
          </p:nvSpPr>
          <p:spPr bwMode="auto">
            <a:xfrm>
              <a:off x="2208" y="1283"/>
              <a:ext cx="601" cy="2432"/>
            </a:xfrm>
            <a:prstGeom prst="rect">
              <a:avLst/>
            </a:prstGeom>
            <a:noFill/>
            <a:ln>
              <a:noFill/>
            </a:ln>
            <a:effectLst/>
            <a:extLst>
              <a:ext uri="{909E8E84-426E-40DD-AFC4-6F175D3DCCD1}">
                <a14:hiddenFill xmlns:a14="http://schemas.microsoft.com/office/drawing/2010/main">
                  <a:solidFill>
                    <a:srgbClr val="3333FF"/>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20000"/>
                </a:spcBef>
                <a:buClr>
                  <a:srgbClr val="CC99FF"/>
                </a:buClr>
                <a:buFont typeface="Monotype Sorts" pitchFamily="2" charset="2"/>
                <a:buNone/>
              </a:pPr>
              <a:r>
                <a:rPr kumimoji="1" lang="zh-CN" altLang="en-US" sz="2000" b="1" dirty="0">
                  <a:solidFill>
                    <a:srgbClr val="336600"/>
                  </a:solidFill>
                  <a:latin typeface="Times New Roman" panose="02020603050405020304" pitchFamily="18" charset="0"/>
                  <a:sym typeface="Monotype Sorts" pitchFamily="2" charset="2"/>
                </a:rPr>
                <a:t>低地址</a:t>
              </a:r>
            </a:p>
            <a:p>
              <a:pPr algn="ctr">
                <a:spcBef>
                  <a:spcPct val="20000"/>
                </a:spcBef>
                <a:buClr>
                  <a:srgbClr val="CC99FF"/>
                </a:buClr>
                <a:buFont typeface="Monotype Sorts" pitchFamily="2" charset="2"/>
                <a:buNone/>
              </a:pPr>
              <a:endParaRPr kumimoji="1" lang="zh-CN" altLang="en-US" sz="2000" b="1" dirty="0">
                <a:solidFill>
                  <a:srgbClr val="66FFFF"/>
                </a:solidFill>
                <a:latin typeface="Times New Roman" panose="02020603050405020304" pitchFamily="18" charset="0"/>
                <a:sym typeface="Monotype Sorts" pitchFamily="2" charset="2"/>
              </a:endParaRPr>
            </a:p>
            <a:p>
              <a:pPr algn="ctr">
                <a:spcBef>
                  <a:spcPct val="20000"/>
                </a:spcBef>
                <a:buClr>
                  <a:srgbClr val="CC99FF"/>
                </a:buClr>
                <a:buFont typeface="Monotype Sorts" pitchFamily="2" charset="2"/>
                <a:buNone/>
              </a:pPr>
              <a:endParaRPr kumimoji="1" lang="zh-CN" altLang="en-US" sz="2000" b="1" dirty="0">
                <a:solidFill>
                  <a:srgbClr val="66FFFF"/>
                </a:solidFill>
                <a:latin typeface="Times New Roman" panose="02020603050405020304" pitchFamily="18" charset="0"/>
                <a:sym typeface="Monotype Sorts" pitchFamily="2" charset="2"/>
              </a:endParaRPr>
            </a:p>
            <a:p>
              <a:pPr algn="ctr">
                <a:spcBef>
                  <a:spcPct val="20000"/>
                </a:spcBef>
                <a:buClr>
                  <a:srgbClr val="CC99FF"/>
                </a:buClr>
                <a:buFont typeface="Monotype Sorts" pitchFamily="2" charset="2"/>
                <a:buNone/>
              </a:pPr>
              <a:endParaRPr kumimoji="1" lang="zh-CN" altLang="en-US" sz="2000" b="1" dirty="0">
                <a:solidFill>
                  <a:srgbClr val="66FFFF"/>
                </a:solidFill>
                <a:latin typeface="Times New Roman" panose="02020603050405020304" pitchFamily="18" charset="0"/>
                <a:sym typeface="Monotype Sorts" pitchFamily="2" charset="2"/>
              </a:endParaRPr>
            </a:p>
            <a:p>
              <a:pPr algn="ctr">
                <a:spcBef>
                  <a:spcPct val="20000"/>
                </a:spcBef>
                <a:buClr>
                  <a:srgbClr val="CC99FF"/>
                </a:buClr>
                <a:buFont typeface="Monotype Sorts" pitchFamily="2" charset="2"/>
                <a:buNone/>
              </a:pPr>
              <a:r>
                <a:rPr kumimoji="1" lang="zh-CN" altLang="en-US" sz="2000" b="1" dirty="0">
                  <a:solidFill>
                    <a:srgbClr val="66FFFF"/>
                  </a:solidFill>
                  <a:latin typeface="Arial Black" panose="020B0A04020102020204" pitchFamily="34" charset="0"/>
                  <a:sym typeface="Monotype Sorts" pitchFamily="2" charset="2"/>
                </a:rPr>
                <a:t> </a:t>
              </a:r>
            </a:p>
            <a:p>
              <a:pPr algn="ctr">
                <a:spcBef>
                  <a:spcPct val="20000"/>
                </a:spcBef>
                <a:buClr>
                  <a:srgbClr val="CC99FF"/>
                </a:buClr>
                <a:buFont typeface="Monotype Sorts" pitchFamily="2" charset="2"/>
                <a:buNone/>
              </a:pPr>
              <a:endParaRPr kumimoji="1" lang="en-US" altLang="zh-CN" sz="2000" b="1" dirty="0">
                <a:solidFill>
                  <a:srgbClr val="66FFFF"/>
                </a:solidFill>
                <a:latin typeface="Times New Roman" panose="02020603050405020304" pitchFamily="18" charset="0"/>
                <a:sym typeface="Monotype Sorts" pitchFamily="2" charset="2"/>
              </a:endParaRPr>
            </a:p>
            <a:p>
              <a:pPr algn="ctr">
                <a:spcBef>
                  <a:spcPct val="20000"/>
                </a:spcBef>
                <a:buClr>
                  <a:srgbClr val="CC99FF"/>
                </a:buClr>
                <a:buFont typeface="Monotype Sorts" pitchFamily="2" charset="2"/>
                <a:buNone/>
              </a:pPr>
              <a:endParaRPr kumimoji="1" lang="en-US" altLang="zh-CN" sz="2000" b="1" dirty="0">
                <a:solidFill>
                  <a:srgbClr val="66FFFF"/>
                </a:solidFill>
                <a:latin typeface="Times New Roman" panose="02020603050405020304" pitchFamily="18" charset="0"/>
                <a:sym typeface="Monotype Sorts" pitchFamily="2" charset="2"/>
              </a:endParaRPr>
            </a:p>
            <a:p>
              <a:pPr algn="ctr">
                <a:spcBef>
                  <a:spcPct val="20000"/>
                </a:spcBef>
                <a:buClr>
                  <a:srgbClr val="CC99FF"/>
                </a:buClr>
                <a:buFont typeface="Monotype Sorts" pitchFamily="2" charset="2"/>
                <a:buNone/>
              </a:pPr>
              <a:endParaRPr kumimoji="1" lang="zh-CN" altLang="en-US" sz="2000" b="1" dirty="0">
                <a:solidFill>
                  <a:srgbClr val="66FFFF"/>
                </a:solidFill>
                <a:latin typeface="Times New Roman" panose="02020603050405020304" pitchFamily="18" charset="0"/>
                <a:sym typeface="Monotype Sorts" pitchFamily="2" charset="2"/>
              </a:endParaRPr>
            </a:p>
            <a:p>
              <a:pPr algn="ctr">
                <a:spcBef>
                  <a:spcPct val="20000"/>
                </a:spcBef>
                <a:buClr>
                  <a:srgbClr val="CC99FF"/>
                </a:buClr>
                <a:buFont typeface="Monotype Sorts" pitchFamily="2" charset="2"/>
                <a:buNone/>
              </a:pPr>
              <a:r>
                <a:rPr kumimoji="1" lang="zh-CN" altLang="zh-CN" sz="2000" b="1" dirty="0">
                  <a:solidFill>
                    <a:srgbClr val="336600"/>
                  </a:solidFill>
                  <a:latin typeface="Times New Roman" panose="02020603050405020304" pitchFamily="18" charset="0"/>
                  <a:sym typeface="Monotype Sorts" pitchFamily="2" charset="2"/>
                </a:rPr>
                <a:t>高地址</a:t>
              </a:r>
              <a:endParaRPr kumimoji="1" lang="zh-CN" altLang="en-US" sz="2000" b="1" dirty="0">
                <a:solidFill>
                  <a:srgbClr val="336600"/>
                </a:solidFill>
                <a:latin typeface="Times New Roman" panose="02020603050405020304" pitchFamily="18" charset="0"/>
                <a:sym typeface="Monotype Sorts" pitchFamily="2" charset="2"/>
              </a:endParaRPr>
            </a:p>
          </p:txBody>
        </p:sp>
      </p:grpSp>
      <p:sp>
        <p:nvSpPr>
          <p:cNvPr id="243729" name="AutoShape 17"/>
          <p:cNvSpPr>
            <a:spLocks noChangeArrowheads="1"/>
          </p:cNvSpPr>
          <p:nvPr/>
        </p:nvSpPr>
        <p:spPr bwMode="auto">
          <a:xfrm>
            <a:off x="3566104" y="2195912"/>
            <a:ext cx="285750" cy="2590800"/>
          </a:xfrm>
          <a:prstGeom prst="downArrow">
            <a:avLst>
              <a:gd name="adj1" fmla="val 50000"/>
              <a:gd name="adj2" fmla="val 133333"/>
            </a:avLst>
          </a:prstGeom>
          <a:gradFill rotWithShape="0">
            <a:gsLst>
              <a:gs pos="0">
                <a:srgbClr val="99FFCC"/>
              </a:gs>
              <a:gs pos="100000">
                <a:srgbClr val="FFFF00"/>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243730" name="AutoShape 18"/>
          <p:cNvSpPr>
            <a:spLocks noChangeArrowheads="1"/>
          </p:cNvSpPr>
          <p:nvPr/>
        </p:nvSpPr>
        <p:spPr bwMode="auto">
          <a:xfrm>
            <a:off x="357299" y="2905492"/>
            <a:ext cx="4332755" cy="1489865"/>
          </a:xfrm>
          <a:prstGeom prst="cloudCallout">
            <a:avLst>
              <a:gd name="adj1" fmla="val 59681"/>
              <a:gd name="adj2" fmla="val -43889"/>
            </a:avLst>
          </a:prstGeom>
          <a:noFill/>
          <a:ln w="38100">
            <a:solidFill>
              <a:srgbClr val="FF3300"/>
            </a:solidFill>
            <a:round/>
            <a:headEnd/>
            <a:tailEnd/>
          </a:ln>
          <a:effectLst/>
          <a:extLst>
            <a:ext uri="{909E8E84-426E-40DD-AFC4-6F175D3DCCD1}">
              <a14:hiddenFill xmlns:a14="http://schemas.microsoft.com/office/drawing/2010/main">
                <a:solidFill>
                  <a:srgbClr val="3333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spcBef>
                <a:spcPct val="20000"/>
              </a:spcBef>
              <a:buClr>
                <a:srgbClr val="CC99FF"/>
              </a:buClr>
              <a:buFont typeface="Monotype Sorts" pitchFamily="2" charset="2"/>
              <a:buNone/>
            </a:pPr>
            <a:r>
              <a:rPr kumimoji="1" lang="zh-CN" altLang="en-US" b="1" dirty="0">
                <a:solidFill>
                  <a:schemeClr val="accent2"/>
                </a:solidFill>
                <a:latin typeface="Times New Roman" panose="02020603050405020304" pitchFamily="18" charset="0"/>
                <a:ea typeface="+mn-ea"/>
                <a:cs typeface="Times New Roman" panose="02020603050405020304" pitchFamily="18" charset="0"/>
                <a:sym typeface="Monotype Sorts" pitchFamily="2" charset="2"/>
              </a:rPr>
              <a:t>每个数据元素占用的字节数，就是</a:t>
            </a:r>
            <a:r>
              <a:rPr kumimoji="1" lang="zh-CN" altLang="en-US" b="1" dirty="0">
                <a:solidFill>
                  <a:srgbClr val="CC0000"/>
                </a:solidFill>
                <a:latin typeface="Times New Roman" panose="02020603050405020304" pitchFamily="18" charset="0"/>
                <a:ea typeface="+mn-ea"/>
                <a:cs typeface="Times New Roman" panose="02020603050405020304" pitchFamily="18" charset="0"/>
                <a:sym typeface="Monotype Sorts" pitchFamily="2" charset="2"/>
              </a:rPr>
              <a:t>基类型</a:t>
            </a:r>
            <a:r>
              <a:rPr kumimoji="1" lang="zh-CN" altLang="en-US" b="1" dirty="0">
                <a:solidFill>
                  <a:schemeClr val="accent2"/>
                </a:solidFill>
                <a:latin typeface="Times New Roman" panose="02020603050405020304" pitchFamily="18" charset="0"/>
                <a:ea typeface="+mn-ea"/>
                <a:cs typeface="Times New Roman" panose="02020603050405020304" pitchFamily="18" charset="0"/>
                <a:sym typeface="Monotype Sorts" pitchFamily="2" charset="2"/>
              </a:rPr>
              <a:t>的字节数</a:t>
            </a:r>
          </a:p>
          <a:p>
            <a:pPr algn="ctr">
              <a:spcBef>
                <a:spcPct val="20000"/>
              </a:spcBef>
              <a:buClr>
                <a:srgbClr val="CC99FF"/>
              </a:buClr>
              <a:buFont typeface="Monotype Sorts" pitchFamily="2" charset="2"/>
              <a:buNone/>
            </a:pPr>
            <a:r>
              <a:rPr kumimoji="1" lang="zh-CN" altLang="en-US" b="1" dirty="0">
                <a:solidFill>
                  <a:srgbClr val="336600"/>
                </a:solidFill>
                <a:latin typeface="Times New Roman" panose="02020603050405020304" pitchFamily="18" charset="0"/>
                <a:ea typeface="+mn-ea"/>
                <a:cs typeface="Times New Roman" panose="02020603050405020304" pitchFamily="18" charset="0"/>
                <a:sym typeface="Monotype Sorts" pitchFamily="2" charset="2"/>
              </a:rPr>
              <a:t>一个元素占</a:t>
            </a:r>
            <a:r>
              <a:rPr kumimoji="1" lang="en-US" altLang="zh-CN" b="1" dirty="0">
                <a:solidFill>
                  <a:srgbClr val="0000CC"/>
                </a:solidFill>
                <a:latin typeface="Times New Roman" panose="02020603050405020304" pitchFamily="18" charset="0"/>
                <a:ea typeface="+mn-ea"/>
                <a:cs typeface="Times New Roman" panose="02020603050405020304" pitchFamily="18" charset="0"/>
                <a:sym typeface="Monotype Sorts" pitchFamily="2" charset="2"/>
              </a:rPr>
              <a:t>4</a:t>
            </a:r>
            <a:r>
              <a:rPr kumimoji="1" lang="zh-CN" altLang="en-US" b="1" dirty="0">
                <a:solidFill>
                  <a:srgbClr val="0000CC"/>
                </a:solidFill>
                <a:latin typeface="Times New Roman" panose="02020603050405020304" pitchFamily="18" charset="0"/>
                <a:ea typeface="+mn-ea"/>
                <a:cs typeface="Times New Roman" panose="02020603050405020304" pitchFamily="18" charset="0"/>
                <a:sym typeface="Monotype Sorts" pitchFamily="2" charset="2"/>
              </a:rPr>
              <a:t>个</a:t>
            </a:r>
            <a:r>
              <a:rPr kumimoji="1" lang="zh-CN" altLang="en-US" b="1" dirty="0">
                <a:solidFill>
                  <a:srgbClr val="336600"/>
                </a:solidFill>
                <a:latin typeface="Times New Roman" panose="02020603050405020304" pitchFamily="18" charset="0"/>
                <a:ea typeface="+mn-ea"/>
                <a:cs typeface="Times New Roman" panose="02020603050405020304" pitchFamily="18" charset="0"/>
                <a:sym typeface="Monotype Sorts" pitchFamily="2" charset="2"/>
              </a:rPr>
              <a:t>字节</a:t>
            </a:r>
          </a:p>
        </p:txBody>
      </p:sp>
      <p:sp>
        <p:nvSpPr>
          <p:cNvPr id="17" name="标题 1"/>
          <p:cNvSpPr>
            <a:spLocks noGrp="1"/>
          </p:cNvSpPr>
          <p:nvPr>
            <p:ph type="title"/>
          </p:nvPr>
        </p:nvSpPr>
        <p:spPr>
          <a:xfrm>
            <a:off x="485775" y="255588"/>
            <a:ext cx="8089900" cy="584200"/>
          </a:xfrm>
        </p:spPr>
        <p:txBody>
          <a:bodyPr/>
          <a:lstStyle/>
          <a:p>
            <a:r>
              <a:rPr lang="zh-CN" altLang="en-US" dirty="0"/>
              <a:t>一维</a:t>
            </a:r>
            <a:r>
              <a:rPr lang="zh-CN" altLang="en-US" dirty="0">
                <a:solidFill>
                  <a:srgbClr val="030DCD"/>
                </a:solidFill>
              </a:rPr>
              <a:t>浮点型</a:t>
            </a:r>
            <a:r>
              <a:rPr lang="zh-CN" altLang="en-US" dirty="0"/>
              <a:t>数组</a:t>
            </a:r>
          </a:p>
        </p:txBody>
      </p:sp>
      <p:sp>
        <p:nvSpPr>
          <p:cNvPr id="2" name="矩形 1">
            <a:extLst>
              <a:ext uri="{FF2B5EF4-FFF2-40B4-BE49-F238E27FC236}">
                <a16:creationId xmlns:a16="http://schemas.microsoft.com/office/drawing/2014/main" id="{E10094D6-D904-4A18-AE4C-B3163D925DA7}"/>
              </a:ext>
            </a:extLst>
          </p:cNvPr>
          <p:cNvSpPr/>
          <p:nvPr/>
        </p:nvSpPr>
        <p:spPr>
          <a:xfrm>
            <a:off x="357298" y="940525"/>
            <a:ext cx="7343795" cy="400110"/>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rgbClr val="030DCD"/>
                </a:solidFill>
                <a:latin typeface="Times New Roman" panose="02020603050405020304" pitchFamily="18" charset="0"/>
                <a:ea typeface="+mn-ea"/>
                <a:cs typeface="Times New Roman" panose="02020603050405020304" pitchFamily="18" charset="0"/>
              </a:rPr>
              <a:t>C</a:t>
            </a:r>
            <a:r>
              <a:rPr lang="zh-CN" altLang="en-US" sz="2000" dirty="0">
                <a:solidFill>
                  <a:srgbClr val="030DCD"/>
                </a:solidFill>
                <a:latin typeface="Times New Roman" panose="02020603050405020304" pitchFamily="18" charset="0"/>
                <a:ea typeface="+mn-ea"/>
                <a:cs typeface="Times New Roman" panose="02020603050405020304" pitchFamily="18" charset="0"/>
              </a:rPr>
              <a:t>编译程序为数组分配了一片连续的空间；</a:t>
            </a:r>
            <a:endParaRPr lang="en-US" altLang="zh-CN" sz="2000" dirty="0">
              <a:solidFill>
                <a:srgbClr val="030DCD"/>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840064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508144" y="301336"/>
            <a:ext cx="7772400" cy="457200"/>
          </a:xfrm>
        </p:spPr>
        <p:txBody>
          <a:bodyPr/>
          <a:lstStyle/>
          <a:p>
            <a:r>
              <a:rPr lang="zh-CN" altLang="en-US" dirty="0"/>
              <a:t>一维数组元素的赋值 </a:t>
            </a:r>
          </a:p>
        </p:txBody>
      </p:sp>
      <p:sp>
        <p:nvSpPr>
          <p:cNvPr id="29699" name="Rectangle 3"/>
          <p:cNvSpPr>
            <a:spLocks noGrp="1" noRot="1" noChangeArrowheads="1"/>
          </p:cNvSpPr>
          <p:nvPr>
            <p:ph type="body" idx="1"/>
          </p:nvPr>
        </p:nvSpPr>
        <p:spPr>
          <a:xfrm>
            <a:off x="390670" y="1126259"/>
            <a:ext cx="7772400" cy="5348288"/>
          </a:xfrm>
        </p:spPr>
        <p:txBody>
          <a:bodyPr/>
          <a:lstStyle/>
          <a:p>
            <a:pPr marL="457200" indent="-457200">
              <a:lnSpc>
                <a:spcPct val="100000"/>
              </a:lnSpc>
              <a:spcBef>
                <a:spcPts val="600"/>
              </a:spcBef>
              <a:buFont typeface="Wingdings" panose="05000000000000000000" pitchFamily="2" charset="2"/>
              <a:buChar char="l"/>
            </a:pPr>
            <a:r>
              <a:rPr lang="zh-CN" altLang="en-US" dirty="0" smtClean="0">
                <a:solidFill>
                  <a:srgbClr val="030DCD"/>
                </a:solidFill>
              </a:rPr>
              <a:t>初始化</a:t>
            </a:r>
            <a:r>
              <a:rPr lang="zh-CN" altLang="en-US" dirty="0" smtClean="0"/>
              <a:t>：</a:t>
            </a:r>
            <a:endParaRPr lang="en-US" altLang="zh-CN" dirty="0" smtClean="0"/>
          </a:p>
          <a:p>
            <a:pPr marL="1085850" lvl="1" indent="-457200">
              <a:lnSpc>
                <a:spcPct val="100000"/>
              </a:lnSpc>
              <a:spcBef>
                <a:spcPts val="600"/>
              </a:spcBef>
            </a:pPr>
            <a:r>
              <a:rPr lang="zh-CN" altLang="en-US" dirty="0" smtClean="0"/>
              <a:t>在</a:t>
            </a:r>
            <a:r>
              <a:rPr lang="zh-CN" altLang="en-US" dirty="0"/>
              <a:t>定义</a:t>
            </a:r>
            <a:r>
              <a:rPr lang="zh-CN" altLang="en-US" dirty="0" smtClean="0"/>
              <a:t>时为数组元素</a:t>
            </a:r>
            <a:r>
              <a:rPr lang="zh-CN" altLang="en-US" dirty="0" smtClean="0">
                <a:solidFill>
                  <a:srgbClr val="9900FF"/>
                </a:solidFill>
              </a:rPr>
              <a:t>指定</a:t>
            </a:r>
            <a:r>
              <a:rPr lang="zh-CN" altLang="en-US" dirty="0">
                <a:solidFill>
                  <a:srgbClr val="9900FF"/>
                </a:solidFill>
              </a:rPr>
              <a:t>初始值</a:t>
            </a:r>
            <a:r>
              <a:rPr lang="zh-CN" altLang="en-US" dirty="0"/>
              <a:t>，编译器把初值赋给数组变量；</a:t>
            </a:r>
            <a:endParaRPr lang="en-US" altLang="zh-CN" dirty="0"/>
          </a:p>
          <a:p>
            <a:pPr marL="457200" indent="-457200">
              <a:lnSpc>
                <a:spcPct val="100000"/>
              </a:lnSpc>
              <a:spcBef>
                <a:spcPts val="600"/>
              </a:spcBef>
              <a:buFont typeface="Wingdings" panose="05000000000000000000" pitchFamily="2" charset="2"/>
              <a:buChar char="l"/>
            </a:pPr>
            <a:r>
              <a:rPr lang="zh-CN" altLang="en-US" dirty="0">
                <a:solidFill>
                  <a:srgbClr val="7030A0"/>
                </a:solidFill>
              </a:rPr>
              <a:t>使用赋值</a:t>
            </a:r>
            <a:r>
              <a:rPr lang="zh-CN" altLang="en-US" dirty="0" smtClean="0">
                <a:solidFill>
                  <a:srgbClr val="7030A0"/>
                </a:solidFill>
              </a:rPr>
              <a:t>语句</a:t>
            </a:r>
            <a:r>
              <a:rPr lang="zh-CN" altLang="en-US" dirty="0"/>
              <a:t>：</a:t>
            </a:r>
            <a:endParaRPr lang="en-US" altLang="zh-CN" dirty="0" smtClean="0"/>
          </a:p>
          <a:p>
            <a:pPr marL="1085850" lvl="1" indent="-457200">
              <a:lnSpc>
                <a:spcPct val="100000"/>
              </a:lnSpc>
              <a:spcBef>
                <a:spcPts val="600"/>
              </a:spcBef>
            </a:pPr>
            <a:r>
              <a:rPr lang="zh-CN" altLang="en-US" dirty="0" smtClean="0"/>
              <a:t>在</a:t>
            </a:r>
            <a:r>
              <a:rPr lang="zh-CN" altLang="en-US" dirty="0"/>
              <a:t>程序运行时把值赋给数组变量，如</a:t>
            </a:r>
            <a:r>
              <a:rPr lang="en-US" altLang="zh-CN" dirty="0"/>
              <a:t>a[0] = 2。</a:t>
            </a:r>
          </a:p>
          <a:p>
            <a:pPr>
              <a:lnSpc>
                <a:spcPct val="100000"/>
              </a:lnSpc>
              <a:spcBef>
                <a:spcPts val="600"/>
              </a:spcBef>
            </a:pPr>
            <a:endParaRPr lang="zh-CN" altLang="en-US" dirty="0"/>
          </a:p>
          <a:p>
            <a:pPr marL="342900" indent="-342900">
              <a:lnSpc>
                <a:spcPct val="100000"/>
              </a:lnSpc>
              <a:spcBef>
                <a:spcPts val="600"/>
              </a:spcBef>
              <a:buFont typeface="Wingdings" panose="05000000000000000000" pitchFamily="2" charset="2"/>
              <a:buChar char="l"/>
            </a:pPr>
            <a:r>
              <a:rPr lang="zh-CN" altLang="en-US" dirty="0">
                <a:solidFill>
                  <a:srgbClr val="030DCD"/>
                </a:solidFill>
              </a:rPr>
              <a:t>初始化格式</a:t>
            </a:r>
            <a:r>
              <a:rPr lang="zh-CN" altLang="en-US" dirty="0" smtClean="0">
                <a:solidFill>
                  <a:srgbClr val="030DCD"/>
                </a:solidFill>
              </a:rPr>
              <a:t>：</a:t>
            </a:r>
            <a:endParaRPr lang="en-US" altLang="zh-CN" dirty="0" smtClean="0">
              <a:solidFill>
                <a:srgbClr val="030DCD"/>
              </a:solidFill>
            </a:endParaRPr>
          </a:p>
          <a:p>
            <a:pPr marL="971550" lvl="1">
              <a:lnSpc>
                <a:spcPct val="100000"/>
              </a:lnSpc>
              <a:spcBef>
                <a:spcPts val="600"/>
              </a:spcBef>
            </a:pPr>
            <a:r>
              <a:rPr lang="zh-CN" altLang="en-US" dirty="0">
                <a:solidFill>
                  <a:srgbClr val="FF3300"/>
                </a:solidFill>
              </a:rPr>
              <a:t>数据类型  数组名[常量表达式]＝{初值表}</a:t>
            </a:r>
          </a:p>
          <a:p>
            <a:pPr marL="971550" lvl="1">
              <a:lnSpc>
                <a:spcPct val="100000"/>
              </a:lnSpc>
              <a:spcBef>
                <a:spcPts val="600"/>
              </a:spcBef>
            </a:pPr>
            <a:endParaRPr lang="en-US" altLang="zh-CN" dirty="0" smtClean="0">
              <a:solidFill>
                <a:srgbClr val="030DCD"/>
              </a:solidFill>
            </a:endParaRPr>
          </a:p>
          <a:p>
            <a:pPr marL="457200" indent="-457200">
              <a:buFont typeface="Wingdings" panose="05000000000000000000" pitchFamily="2" charset="2"/>
              <a:buChar char="l"/>
            </a:pPr>
            <a:r>
              <a:rPr lang="zh-CN" altLang="en-US" dirty="0">
                <a:solidFill>
                  <a:srgbClr val="003300"/>
                </a:solidFill>
              </a:rPr>
              <a:t>如同基本类型变量的定义、赋值与初始化</a:t>
            </a:r>
            <a:endParaRPr lang="en-US" altLang="zh-CN" dirty="0">
              <a:solidFill>
                <a:srgbClr val="003300"/>
              </a:solidFill>
            </a:endParaRPr>
          </a:p>
          <a:p>
            <a:pPr>
              <a:lnSpc>
                <a:spcPct val="90000"/>
              </a:lnSpc>
            </a:pPr>
            <a:endParaRPr lang="zh-CN" altLang="en-US" sz="2800" b="1" dirty="0">
              <a:latin typeface="宋体" panose="02010600030101010101" pitchFamily="2" charset="-122"/>
            </a:endParaRPr>
          </a:p>
          <a:p>
            <a:pPr>
              <a:lnSpc>
                <a:spcPct val="90000"/>
              </a:lnSpc>
            </a:pPr>
            <a:endParaRPr lang="zh-CN" altLang="en-US" sz="2800" b="1" dirty="0">
              <a:latin typeface="宋体" panose="02010600030101010101" pitchFamily="2" charset="-122"/>
            </a:endParaRPr>
          </a:p>
          <a:p>
            <a:pPr>
              <a:lnSpc>
                <a:spcPct val="90000"/>
              </a:lnSpc>
            </a:pPr>
            <a:endParaRPr lang="en-US" altLang="zh-CN" sz="2800" b="1" dirty="0">
              <a:latin typeface="宋体" panose="02010600030101010101" pitchFamily="2" charset="-122"/>
            </a:endParaRPr>
          </a:p>
        </p:txBody>
      </p:sp>
    </p:spTree>
    <p:extLst>
      <p:ext uri="{BB962C8B-B14F-4D97-AF65-F5344CB8AC3E}">
        <p14:creationId xmlns:p14="http://schemas.microsoft.com/office/powerpoint/2010/main" val="1195301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Rot="1" noChangeArrowheads="1"/>
          </p:cNvSpPr>
          <p:nvPr>
            <p:ph type="body" idx="1"/>
          </p:nvPr>
        </p:nvSpPr>
        <p:spPr>
          <a:xfrm>
            <a:off x="496888" y="1188605"/>
            <a:ext cx="7783656" cy="5111611"/>
          </a:xfrm>
        </p:spPr>
        <p:txBody>
          <a:bodyPr/>
          <a:lstStyle/>
          <a:p>
            <a:pPr marL="342900" indent="-342900">
              <a:buFont typeface="Wingdings" panose="05000000000000000000" pitchFamily="2" charset="2"/>
              <a:buChar char="l"/>
            </a:pPr>
            <a:r>
              <a:rPr lang="zh-CN" altLang="en-US" sz="2000" dirty="0" smtClean="0"/>
              <a:t>声明数组时，</a:t>
            </a:r>
            <a:r>
              <a:rPr lang="zh-CN" altLang="en-US" sz="2000" dirty="0"/>
              <a:t>全部元素</a:t>
            </a:r>
            <a:r>
              <a:rPr lang="zh-CN" altLang="en-US" sz="2000" dirty="0" smtClean="0"/>
              <a:t>初始化所有数组元素的值，</a:t>
            </a:r>
            <a:r>
              <a:rPr lang="zh-CN" altLang="en-US" sz="2000" dirty="0"/>
              <a:t>例如</a:t>
            </a:r>
            <a:r>
              <a:rPr lang="en-US" altLang="zh-CN" sz="2000" dirty="0"/>
              <a:t>:</a:t>
            </a:r>
          </a:p>
          <a:p>
            <a:pPr marL="971550" lvl="1"/>
            <a:r>
              <a:rPr lang="en-US" altLang="zh-CN" sz="1800" dirty="0"/>
              <a:t>int a[</a:t>
            </a:r>
            <a:r>
              <a:rPr lang="en-US" altLang="zh-CN" sz="1800" dirty="0">
                <a:solidFill>
                  <a:srgbClr val="C00000"/>
                </a:solidFill>
              </a:rPr>
              <a:t>10</a:t>
            </a:r>
            <a:r>
              <a:rPr lang="en-US" altLang="zh-CN" sz="1800" dirty="0"/>
              <a:t>]= { 0,1,2,3,4,5,6,7,8,9}</a:t>
            </a:r>
            <a:r>
              <a:rPr lang="zh-CN" altLang="en-US" sz="1800" dirty="0"/>
              <a:t>；</a:t>
            </a:r>
            <a:endParaRPr lang="en-US" altLang="zh-CN" sz="1800" dirty="0"/>
          </a:p>
          <a:p>
            <a:pPr lvl="1" indent="0">
              <a:buNone/>
            </a:pPr>
            <a:r>
              <a:rPr lang="en-US" altLang="zh-CN" sz="1800" dirty="0"/>
              <a:t>         </a:t>
            </a:r>
            <a:r>
              <a:rPr lang="zh-CN" altLang="en-US" sz="1800" dirty="0" smtClean="0"/>
              <a:t>即：</a:t>
            </a:r>
            <a:r>
              <a:rPr lang="en-US" altLang="zh-CN" sz="1800" dirty="0" smtClean="0"/>
              <a:t> </a:t>
            </a:r>
            <a:r>
              <a:rPr lang="en-US" altLang="zh-CN" sz="1800" dirty="0">
                <a:solidFill>
                  <a:srgbClr val="006600"/>
                </a:solidFill>
              </a:rPr>
              <a:t>a[0]=0, a[1]=1, a[2]=2, …, a[8]=8, a[9]=9; </a:t>
            </a:r>
          </a:p>
          <a:p>
            <a:pPr marL="342900" indent="-342900">
              <a:buFont typeface="Wingdings" panose="05000000000000000000" pitchFamily="2" charset="2"/>
              <a:buChar char="l"/>
            </a:pPr>
            <a:r>
              <a:rPr lang="zh-CN" altLang="en-US" sz="2000" dirty="0"/>
              <a:t>声明数组</a:t>
            </a:r>
            <a:r>
              <a:rPr lang="zh-CN" altLang="en-US" sz="2000" dirty="0" smtClean="0"/>
              <a:t>时，部分</a:t>
            </a:r>
            <a:r>
              <a:rPr lang="zh-CN" altLang="en-US" sz="2000" dirty="0"/>
              <a:t>元素初始化</a:t>
            </a:r>
            <a:r>
              <a:rPr lang="zh-CN" altLang="en-US" sz="2000" dirty="0" smtClean="0"/>
              <a:t>，</a:t>
            </a:r>
            <a:r>
              <a:rPr lang="zh-CN" altLang="en-US" sz="2000" b="1" u="sng" dirty="0" smtClean="0">
                <a:solidFill>
                  <a:srgbClr val="7030A0"/>
                </a:solidFill>
              </a:rPr>
              <a:t>未被</a:t>
            </a:r>
            <a:r>
              <a:rPr lang="zh-CN" altLang="en-US" sz="2000" b="1" u="sng" dirty="0">
                <a:solidFill>
                  <a:srgbClr val="7030A0"/>
                </a:solidFill>
              </a:rPr>
              <a:t>初始化的元素的值</a:t>
            </a:r>
            <a:r>
              <a:rPr lang="zh-CN" altLang="en-US" sz="2000" u="sng" dirty="0">
                <a:solidFill>
                  <a:srgbClr val="FF3300"/>
                </a:solidFill>
              </a:rPr>
              <a:t>不确定</a:t>
            </a:r>
            <a:r>
              <a:rPr lang="zh-CN" altLang="en-US" sz="2000" dirty="0">
                <a:solidFill>
                  <a:srgbClr val="FF3300"/>
                </a:solidFill>
              </a:rPr>
              <a:t>，</a:t>
            </a:r>
            <a:r>
              <a:rPr lang="zh-CN" altLang="en-US" sz="2000" dirty="0"/>
              <a:t>例如：</a:t>
            </a:r>
          </a:p>
          <a:p>
            <a:pPr marL="971550" lvl="1"/>
            <a:r>
              <a:rPr lang="zh-CN" altLang="en-US" sz="1800" dirty="0"/>
              <a:t>  </a:t>
            </a:r>
            <a:r>
              <a:rPr lang="en-US" altLang="zh-CN" sz="1800" dirty="0" err="1"/>
              <a:t>int</a:t>
            </a:r>
            <a:r>
              <a:rPr lang="en-US" altLang="zh-CN" sz="1800" dirty="0"/>
              <a:t> a[</a:t>
            </a:r>
            <a:r>
              <a:rPr lang="en-US" altLang="zh-CN" sz="1800" dirty="0">
                <a:solidFill>
                  <a:srgbClr val="C00000"/>
                </a:solidFill>
              </a:rPr>
              <a:t>10</a:t>
            </a:r>
            <a:r>
              <a:rPr lang="en-US" altLang="zh-CN" sz="1800" dirty="0"/>
              <a:t>] = {0,1,2,3,4}；</a:t>
            </a:r>
          </a:p>
          <a:p>
            <a:pPr marL="971550" lvl="1"/>
            <a:r>
              <a:rPr lang="zh-CN" altLang="en-US" sz="1800" dirty="0"/>
              <a:t>  </a:t>
            </a:r>
            <a:r>
              <a:rPr lang="zh-CN" altLang="en-US" sz="1800" b="1" dirty="0">
                <a:solidFill>
                  <a:srgbClr val="030DCD"/>
                </a:solidFill>
              </a:rPr>
              <a:t>仅前5个元素赋初值，后5个元素的值不确定。</a:t>
            </a:r>
            <a:endParaRPr lang="en-US" altLang="zh-CN" sz="1800" b="1" dirty="0">
              <a:solidFill>
                <a:srgbClr val="030DCD"/>
              </a:solidFill>
            </a:endParaRPr>
          </a:p>
          <a:p>
            <a:pPr marL="971550" lvl="1"/>
            <a:r>
              <a:rPr lang="en-US" altLang="zh-CN" sz="1800" b="1" dirty="0">
                <a:solidFill>
                  <a:srgbClr val="006600"/>
                </a:solidFill>
              </a:rPr>
              <a:t>a[0]=0, a[1]=1, a[2]=2,  a[3]=3, a[4]=4 , </a:t>
            </a:r>
            <a:r>
              <a:rPr lang="en-US" altLang="zh-CN" sz="1800" b="1" dirty="0">
                <a:solidFill>
                  <a:srgbClr val="7030A0"/>
                </a:solidFill>
              </a:rPr>
              <a:t>a[5]~a[9]</a:t>
            </a:r>
            <a:r>
              <a:rPr lang="zh-CN" altLang="en-US" sz="1800" b="1" dirty="0">
                <a:solidFill>
                  <a:srgbClr val="7030A0"/>
                </a:solidFill>
              </a:rPr>
              <a:t>的值</a:t>
            </a:r>
            <a:r>
              <a:rPr lang="zh-CN" altLang="en-US" sz="1800" b="1" dirty="0" smtClean="0">
                <a:solidFill>
                  <a:srgbClr val="7030A0"/>
                </a:solidFill>
              </a:rPr>
              <a:t>：未知</a:t>
            </a:r>
            <a:r>
              <a:rPr lang="en-US" altLang="zh-CN" sz="1800" b="1" dirty="0" smtClean="0">
                <a:solidFill>
                  <a:srgbClr val="006600"/>
                </a:solidFill>
              </a:rPr>
              <a:t>;</a:t>
            </a:r>
            <a:endParaRPr lang="en-US" altLang="zh-CN" sz="1800" b="1" dirty="0">
              <a:solidFill>
                <a:srgbClr val="006600"/>
              </a:solidFill>
            </a:endParaRPr>
          </a:p>
          <a:p>
            <a:pPr marL="971550" lvl="1"/>
            <a:r>
              <a:rPr lang="zh-CN" altLang="en-US" sz="1800" b="1" dirty="0">
                <a:solidFill>
                  <a:srgbClr val="C00000"/>
                </a:solidFill>
              </a:rPr>
              <a:t>注：有的编译器将</a:t>
            </a:r>
            <a:r>
              <a:rPr lang="en-US" altLang="zh-CN" sz="1800" b="1" dirty="0">
                <a:solidFill>
                  <a:srgbClr val="C00000"/>
                </a:solidFill>
              </a:rPr>
              <a:t>a[5]~a[9]</a:t>
            </a:r>
            <a:r>
              <a:rPr lang="zh-CN" altLang="en-US" sz="1800" b="1" dirty="0">
                <a:solidFill>
                  <a:srgbClr val="C00000"/>
                </a:solidFill>
              </a:rPr>
              <a:t>的值自动赋值为</a:t>
            </a:r>
            <a:r>
              <a:rPr lang="en-US" altLang="zh-CN" sz="1800" b="1" dirty="0">
                <a:solidFill>
                  <a:srgbClr val="C00000"/>
                </a:solidFill>
              </a:rPr>
              <a:t>0</a:t>
            </a:r>
            <a:r>
              <a:rPr lang="zh-CN" altLang="en-US" sz="1800" b="1" dirty="0" smtClean="0">
                <a:solidFill>
                  <a:srgbClr val="C00000"/>
                </a:solidFill>
              </a:rPr>
              <a:t>；</a:t>
            </a:r>
            <a:endParaRPr lang="zh-CN" altLang="en-US" sz="1800" b="1" dirty="0">
              <a:solidFill>
                <a:srgbClr val="C00000"/>
              </a:solidFill>
            </a:endParaRPr>
          </a:p>
          <a:p>
            <a:pPr marL="342900" indent="-342900">
              <a:buFont typeface="Wingdings" panose="05000000000000000000" pitchFamily="2" charset="2"/>
              <a:buChar char="l"/>
            </a:pPr>
            <a:r>
              <a:rPr lang="zh-CN" altLang="en-US" sz="2000" dirty="0"/>
              <a:t>全部元素均初始化为0；</a:t>
            </a:r>
          </a:p>
          <a:p>
            <a:pPr marL="971550" lvl="1"/>
            <a:r>
              <a:rPr lang="en-US" altLang="zh-CN" dirty="0"/>
              <a:t>  </a:t>
            </a:r>
            <a:r>
              <a:rPr lang="en-US" altLang="zh-CN" sz="1800" dirty="0" err="1" smtClean="0"/>
              <a:t>int</a:t>
            </a:r>
            <a:r>
              <a:rPr lang="en-US" altLang="zh-CN" sz="1800" dirty="0" smtClean="0"/>
              <a:t> </a:t>
            </a:r>
            <a:r>
              <a:rPr lang="en-US" altLang="zh-CN" sz="1800" dirty="0"/>
              <a:t>a[10] = {0,0,0,0,0,0,0,0,0,0};  </a:t>
            </a:r>
            <a:endParaRPr lang="en-US" altLang="zh-CN" sz="1800" dirty="0">
              <a:solidFill>
                <a:srgbClr val="C00000"/>
              </a:solidFill>
            </a:endParaRPr>
          </a:p>
          <a:p>
            <a:pPr marL="457200" indent="-457200">
              <a:buFont typeface="Wingdings" panose="05000000000000000000" pitchFamily="2" charset="2"/>
              <a:buChar char="l"/>
            </a:pPr>
            <a:r>
              <a:rPr lang="zh-CN" altLang="en-US" sz="2000" b="1" dirty="0">
                <a:solidFill>
                  <a:srgbClr val="030DCD"/>
                </a:solidFill>
                <a:latin typeface="宋体" panose="02010600030101010101" pitchFamily="2" charset="-122"/>
              </a:rPr>
              <a:t>不能简写为</a:t>
            </a:r>
            <a:r>
              <a:rPr lang="zh-CN" altLang="en-US" sz="2000" dirty="0">
                <a:solidFill>
                  <a:srgbClr val="030DCD"/>
                </a:solidFill>
              </a:rPr>
              <a:t>：</a:t>
            </a:r>
            <a:r>
              <a:rPr lang="en-US" altLang="zh-CN" sz="2000" dirty="0" err="1">
                <a:solidFill>
                  <a:srgbClr val="030DCD"/>
                </a:solidFill>
              </a:rPr>
              <a:t>int</a:t>
            </a:r>
            <a:r>
              <a:rPr lang="en-US" altLang="zh-CN" sz="2000" dirty="0">
                <a:solidFill>
                  <a:srgbClr val="030DCD"/>
                </a:solidFill>
              </a:rPr>
              <a:t> a</a:t>
            </a:r>
            <a:r>
              <a:rPr lang="zh-CN" altLang="en-US" sz="2000" dirty="0">
                <a:solidFill>
                  <a:srgbClr val="030DCD"/>
                </a:solidFill>
              </a:rPr>
              <a:t>［</a:t>
            </a:r>
            <a:r>
              <a:rPr lang="en-US" altLang="zh-CN" sz="2000" dirty="0">
                <a:solidFill>
                  <a:srgbClr val="030DCD"/>
                </a:solidFill>
              </a:rPr>
              <a:t>10</a:t>
            </a:r>
            <a:r>
              <a:rPr lang="zh-CN" altLang="en-US" sz="2000" dirty="0">
                <a:solidFill>
                  <a:srgbClr val="030DCD"/>
                </a:solidFill>
              </a:rPr>
              <a:t>］</a:t>
            </a:r>
            <a:r>
              <a:rPr lang="en-US" altLang="zh-CN" sz="2000" dirty="0">
                <a:solidFill>
                  <a:srgbClr val="030DCD"/>
                </a:solidFill>
              </a:rPr>
              <a:t>={0*10</a:t>
            </a:r>
            <a:r>
              <a:rPr lang="en-US" altLang="zh-CN" sz="2000" dirty="0" smtClean="0">
                <a:solidFill>
                  <a:srgbClr val="030DCD"/>
                </a:solidFill>
              </a:rPr>
              <a:t>}; </a:t>
            </a:r>
            <a:r>
              <a:rPr lang="zh-CN" altLang="en-US" sz="2000" dirty="0" smtClean="0">
                <a:solidFill>
                  <a:srgbClr val="030DCD"/>
                </a:solidFill>
              </a:rPr>
              <a:t>或</a:t>
            </a:r>
            <a:r>
              <a:rPr lang="en-US" altLang="zh-CN" sz="2000" dirty="0" err="1">
                <a:solidFill>
                  <a:srgbClr val="030DCD"/>
                </a:solidFill>
              </a:rPr>
              <a:t>int</a:t>
            </a:r>
            <a:r>
              <a:rPr lang="en-US" altLang="zh-CN" sz="2000" dirty="0">
                <a:solidFill>
                  <a:srgbClr val="030DCD"/>
                </a:solidFill>
              </a:rPr>
              <a:t> a</a:t>
            </a:r>
            <a:r>
              <a:rPr lang="zh-CN" altLang="en-US" sz="2000" dirty="0">
                <a:solidFill>
                  <a:srgbClr val="030DCD"/>
                </a:solidFill>
              </a:rPr>
              <a:t>［</a:t>
            </a:r>
            <a:r>
              <a:rPr lang="en-US" altLang="zh-CN" sz="2000" dirty="0">
                <a:solidFill>
                  <a:srgbClr val="030DCD"/>
                </a:solidFill>
              </a:rPr>
              <a:t>10</a:t>
            </a:r>
            <a:r>
              <a:rPr lang="zh-CN" altLang="en-US" sz="2000" dirty="0">
                <a:solidFill>
                  <a:srgbClr val="030DCD"/>
                </a:solidFill>
              </a:rPr>
              <a:t>］</a:t>
            </a:r>
            <a:r>
              <a:rPr lang="en-US" altLang="zh-CN" sz="2000" dirty="0">
                <a:solidFill>
                  <a:srgbClr val="030DCD"/>
                </a:solidFill>
              </a:rPr>
              <a:t>={</a:t>
            </a:r>
            <a:r>
              <a:rPr lang="en-US" altLang="zh-CN" sz="2000" dirty="0" smtClean="0">
                <a:solidFill>
                  <a:srgbClr val="030DCD"/>
                </a:solidFill>
              </a:rPr>
              <a:t>0}; </a:t>
            </a:r>
          </a:p>
          <a:p>
            <a:pPr marL="457200" indent="-457200">
              <a:buFont typeface="Wingdings" panose="05000000000000000000" pitchFamily="2" charset="2"/>
              <a:buChar char="l"/>
            </a:pPr>
            <a:r>
              <a:rPr lang="zh-CN" altLang="en-US" sz="2000" dirty="0" smtClean="0">
                <a:solidFill>
                  <a:srgbClr val="006600"/>
                </a:solidFill>
              </a:rPr>
              <a:t>注：有些编译器可能支持</a:t>
            </a:r>
            <a:endParaRPr lang="zh-CN" altLang="en-US" b="1" dirty="0">
              <a:latin typeface="宋体" panose="02010600030101010101" pitchFamily="2" charset="-122"/>
            </a:endParaRPr>
          </a:p>
        </p:txBody>
      </p:sp>
      <p:sp>
        <p:nvSpPr>
          <p:cNvPr id="4" name="Rectangle 2"/>
          <p:cNvSpPr>
            <a:spLocks noGrp="1" noRot="1" noChangeArrowheads="1"/>
          </p:cNvSpPr>
          <p:nvPr>
            <p:ph type="title"/>
          </p:nvPr>
        </p:nvSpPr>
        <p:spPr>
          <a:xfrm>
            <a:off x="508144" y="301336"/>
            <a:ext cx="7772400" cy="457200"/>
          </a:xfrm>
        </p:spPr>
        <p:txBody>
          <a:bodyPr/>
          <a:lstStyle/>
          <a:p>
            <a:r>
              <a:rPr lang="zh-CN" altLang="en-US" dirty="0"/>
              <a:t>一维数组的初始化 </a:t>
            </a:r>
          </a:p>
        </p:txBody>
      </p:sp>
    </p:spTree>
    <p:extLst>
      <p:ext uri="{BB962C8B-B14F-4D97-AF65-F5344CB8AC3E}">
        <p14:creationId xmlns:p14="http://schemas.microsoft.com/office/powerpoint/2010/main" val="1413759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408709" y="322118"/>
            <a:ext cx="7772400" cy="457200"/>
          </a:xfrm>
        </p:spPr>
        <p:txBody>
          <a:bodyPr/>
          <a:lstStyle/>
          <a:p>
            <a:r>
              <a:rPr lang="zh-CN" altLang="en-US" dirty="0"/>
              <a:t>一维数组的初始化 </a:t>
            </a:r>
          </a:p>
        </p:txBody>
      </p:sp>
      <p:sp>
        <p:nvSpPr>
          <p:cNvPr id="30723" name="Rectangle 3"/>
          <p:cNvSpPr>
            <a:spLocks noGrp="1" noRot="1" noChangeArrowheads="1"/>
          </p:cNvSpPr>
          <p:nvPr>
            <p:ph type="body" idx="1"/>
          </p:nvPr>
        </p:nvSpPr>
        <p:spPr>
          <a:xfrm>
            <a:off x="332509" y="1073727"/>
            <a:ext cx="8188036" cy="6324600"/>
          </a:xfrm>
        </p:spPr>
        <p:txBody>
          <a:bodyPr/>
          <a:lstStyle/>
          <a:p>
            <a:pPr marL="342900" indent="-342900">
              <a:buFont typeface="Wingdings" panose="05000000000000000000" pitchFamily="2" charset="2"/>
              <a:buChar char="l"/>
            </a:pPr>
            <a:r>
              <a:rPr lang="zh-CN" altLang="en-US" dirty="0"/>
              <a:t>如果全部元素均指定初值，定义中</a:t>
            </a:r>
            <a:r>
              <a:rPr lang="zh-CN" altLang="en-US" dirty="0">
                <a:solidFill>
                  <a:srgbClr val="FF3300"/>
                </a:solidFill>
              </a:rPr>
              <a:t>可以省略元素的</a:t>
            </a:r>
            <a:r>
              <a:rPr lang="zh-CN" altLang="en-US" dirty="0" smtClean="0">
                <a:solidFill>
                  <a:srgbClr val="FF3300"/>
                </a:solidFill>
              </a:rPr>
              <a:t>个数</a:t>
            </a:r>
            <a:r>
              <a:rPr lang="zh-CN" altLang="en-US" dirty="0" smtClean="0"/>
              <a:t>；</a:t>
            </a:r>
            <a:endParaRPr lang="en-US" altLang="zh-CN" dirty="0" smtClean="0"/>
          </a:p>
          <a:p>
            <a:pPr marL="342900" indent="-342900">
              <a:buFont typeface="Wingdings" panose="05000000000000000000" pitchFamily="2" charset="2"/>
              <a:buChar char="l"/>
            </a:pPr>
            <a:r>
              <a:rPr lang="zh-CN" altLang="en-US" dirty="0" smtClean="0"/>
              <a:t>例</a:t>
            </a:r>
            <a:r>
              <a:rPr lang="en-US" altLang="zh-CN" dirty="0"/>
              <a:t>:</a:t>
            </a:r>
          </a:p>
          <a:p>
            <a:pPr marL="971550" lvl="1"/>
            <a:r>
              <a:rPr lang="en-US" altLang="zh-CN" dirty="0" err="1">
                <a:solidFill>
                  <a:srgbClr val="0000CC"/>
                </a:solidFill>
              </a:rPr>
              <a:t>int</a:t>
            </a:r>
            <a:r>
              <a:rPr lang="en-US" altLang="zh-CN" dirty="0">
                <a:solidFill>
                  <a:srgbClr val="0000CC"/>
                </a:solidFill>
              </a:rPr>
              <a:t> a[5] </a:t>
            </a:r>
            <a:r>
              <a:rPr lang="en-US" altLang="zh-CN" dirty="0"/>
              <a:t>= {1,2,3,4,5};</a:t>
            </a:r>
          </a:p>
          <a:p>
            <a:pPr marL="342900" indent="-342900">
              <a:buFont typeface="Wingdings" panose="05000000000000000000" pitchFamily="2" charset="2"/>
              <a:buChar char="l"/>
            </a:pPr>
            <a:r>
              <a:rPr lang="zh-CN" altLang="en-US" dirty="0">
                <a:solidFill>
                  <a:srgbClr val="030DCD"/>
                </a:solidFill>
              </a:rPr>
              <a:t>可以写</a:t>
            </a:r>
            <a:r>
              <a:rPr lang="zh-CN" altLang="en-US" dirty="0" smtClean="0">
                <a:solidFill>
                  <a:srgbClr val="030DCD"/>
                </a:solidFill>
              </a:rPr>
              <a:t>为：</a:t>
            </a:r>
            <a:endParaRPr lang="zh-CN" altLang="en-US" dirty="0">
              <a:solidFill>
                <a:srgbClr val="7030A0"/>
              </a:solidFill>
            </a:endParaRPr>
          </a:p>
          <a:p>
            <a:pPr marL="971550" lvl="1"/>
            <a:r>
              <a:rPr lang="en-US" altLang="zh-CN" b="1" dirty="0">
                <a:solidFill>
                  <a:srgbClr val="0000CC"/>
                </a:solidFill>
              </a:rPr>
              <a:t>int a[ ] </a:t>
            </a:r>
            <a:r>
              <a:rPr lang="en-US" altLang="zh-CN" b="1" dirty="0"/>
              <a:t>= {1,2,3,4,5};  </a:t>
            </a:r>
          </a:p>
          <a:p>
            <a:pPr marL="971550" lvl="1"/>
            <a:r>
              <a:rPr lang="zh-CN" altLang="en-US" dirty="0">
                <a:solidFill>
                  <a:srgbClr val="006600"/>
                </a:solidFill>
              </a:rPr>
              <a:t>编译器首先根据初始化数据的个数</a:t>
            </a:r>
            <a:r>
              <a:rPr lang="zh-CN" altLang="en-US" dirty="0">
                <a:solidFill>
                  <a:srgbClr val="030DCD"/>
                </a:solidFill>
              </a:rPr>
              <a:t>确定数组元素的个数</a:t>
            </a:r>
            <a:r>
              <a:rPr lang="zh-CN" altLang="en-US" dirty="0">
                <a:solidFill>
                  <a:srgbClr val="006600"/>
                </a:solidFill>
              </a:rPr>
              <a:t>；</a:t>
            </a:r>
            <a:endParaRPr lang="en-US" altLang="zh-CN" dirty="0">
              <a:solidFill>
                <a:srgbClr val="006600"/>
              </a:solidFill>
            </a:endParaRPr>
          </a:p>
          <a:p>
            <a:pPr marL="971550" lvl="1"/>
            <a:r>
              <a:rPr lang="zh-CN" altLang="en-US" dirty="0">
                <a:solidFill>
                  <a:srgbClr val="030DCD"/>
                </a:solidFill>
              </a:rPr>
              <a:t>然后根据基类型及元素的个数为数组分配内存空间</a:t>
            </a:r>
            <a:r>
              <a:rPr lang="zh-CN" altLang="en-US" dirty="0" smtClean="0">
                <a:solidFill>
                  <a:srgbClr val="030DCD"/>
                </a:solidFill>
              </a:rPr>
              <a:t>；</a:t>
            </a:r>
            <a:endParaRPr lang="en-US" altLang="zh-CN" dirty="0" smtClean="0">
              <a:solidFill>
                <a:srgbClr val="030DCD"/>
              </a:solidFill>
            </a:endParaRPr>
          </a:p>
          <a:p>
            <a:pPr marL="971550" lvl="1"/>
            <a:r>
              <a:rPr lang="zh-CN" altLang="en-US" b="1" dirty="0" smtClean="0">
                <a:solidFill>
                  <a:srgbClr val="7030A0"/>
                </a:solidFill>
              </a:rPr>
              <a:t>建议</a:t>
            </a:r>
            <a:r>
              <a:rPr lang="zh-CN" altLang="en-US" b="1" dirty="0">
                <a:solidFill>
                  <a:srgbClr val="7030A0"/>
                </a:solidFill>
              </a:rPr>
              <a:t>：</a:t>
            </a:r>
            <a:r>
              <a:rPr lang="zh-CN" altLang="en-US" dirty="0" smtClean="0">
                <a:solidFill>
                  <a:srgbClr val="7030A0"/>
                </a:solidFill>
              </a:rPr>
              <a:t>采用</a:t>
            </a:r>
            <a:r>
              <a:rPr lang="en-US" altLang="zh-CN" dirty="0" err="1">
                <a:solidFill>
                  <a:srgbClr val="7030A0"/>
                </a:solidFill>
              </a:rPr>
              <a:t>int</a:t>
            </a:r>
            <a:r>
              <a:rPr lang="en-US" altLang="zh-CN" dirty="0">
                <a:solidFill>
                  <a:srgbClr val="7030A0"/>
                </a:solidFill>
              </a:rPr>
              <a:t> a[5] = {1,2,3,4,5}</a:t>
            </a:r>
            <a:r>
              <a:rPr lang="zh-CN" altLang="en-US" dirty="0">
                <a:solidFill>
                  <a:srgbClr val="7030A0"/>
                </a:solidFill>
              </a:rPr>
              <a:t>的</a:t>
            </a:r>
            <a:r>
              <a:rPr lang="zh-CN" altLang="en-US" dirty="0" smtClean="0">
                <a:solidFill>
                  <a:srgbClr val="7030A0"/>
                </a:solidFill>
              </a:rPr>
              <a:t>形式；</a:t>
            </a:r>
            <a:endParaRPr lang="zh-CN" altLang="en-US" dirty="0">
              <a:solidFill>
                <a:srgbClr val="030DCD"/>
              </a:solidFill>
            </a:endParaRPr>
          </a:p>
          <a:p>
            <a:endParaRPr lang="en-US" altLang="zh-CN" b="1" dirty="0">
              <a:latin typeface="宋体" panose="02010600030101010101" pitchFamily="2" charset="-122"/>
            </a:endParaRPr>
          </a:p>
          <a:p>
            <a:endParaRPr lang="zh-CN" altLang="en-US" b="1" dirty="0">
              <a:latin typeface="宋体" panose="02010600030101010101" pitchFamily="2" charset="-122"/>
            </a:endParaRPr>
          </a:p>
          <a:p>
            <a:endParaRPr lang="zh-CN" altLang="en-US" b="1" dirty="0">
              <a:latin typeface="宋体" panose="02010600030101010101" pitchFamily="2" charset="-122"/>
            </a:endParaRPr>
          </a:p>
        </p:txBody>
      </p:sp>
    </p:spTree>
    <p:extLst>
      <p:ext uri="{BB962C8B-B14F-4D97-AF65-F5344CB8AC3E}">
        <p14:creationId xmlns:p14="http://schemas.microsoft.com/office/powerpoint/2010/main" val="1013774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7030A0"/>
                </a:solidFill>
              </a:rPr>
              <a:t>自学与练习：</a:t>
            </a:r>
            <a:r>
              <a:rPr lang="zh-CN" altLang="en-US" dirty="0" smtClean="0"/>
              <a:t>一</a:t>
            </a:r>
            <a:r>
              <a:rPr lang="zh-CN" altLang="en-US" dirty="0"/>
              <a:t>维数组的初始化：</a:t>
            </a:r>
            <a:r>
              <a:rPr lang="en-US" altLang="zh-CN" dirty="0"/>
              <a:t> </a:t>
            </a:r>
            <a:r>
              <a:rPr lang="en-US" altLang="zh-CN" dirty="0" err="1">
                <a:solidFill>
                  <a:srgbClr val="C00000"/>
                </a:solidFill>
              </a:rPr>
              <a:t>memset</a:t>
            </a:r>
            <a:r>
              <a:rPr lang="en-US" altLang="zh-CN" dirty="0"/>
              <a:t> </a:t>
            </a:r>
            <a:r>
              <a:rPr lang="zh-CN" altLang="en-US" dirty="0"/>
              <a:t>函数 </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b="1" u="sng" dirty="0">
                <a:solidFill>
                  <a:srgbClr val="003300"/>
                </a:solidFill>
                <a:latin typeface="Times New Roman" panose="02020603050405020304" pitchFamily="18" charset="0"/>
                <a:cs typeface="Times New Roman" panose="02020603050405020304" pitchFamily="18" charset="0"/>
              </a:rPr>
              <a:t>使用</a:t>
            </a:r>
            <a:r>
              <a:rPr lang="zh-CN" altLang="en-US" sz="2000" b="1" u="sng" dirty="0">
                <a:solidFill>
                  <a:srgbClr val="C00000"/>
                </a:solidFill>
                <a:latin typeface="Times New Roman" panose="02020603050405020304" pitchFamily="18" charset="0"/>
                <a:cs typeface="Times New Roman" panose="02020603050405020304" pitchFamily="18" charset="0"/>
              </a:rPr>
              <a:t> </a:t>
            </a:r>
            <a:r>
              <a:rPr lang="en-US" altLang="zh-CN" sz="2000" b="1" u="sng" dirty="0" err="1">
                <a:solidFill>
                  <a:srgbClr val="C00000"/>
                </a:solidFill>
                <a:latin typeface="Times New Roman" panose="02020603050405020304" pitchFamily="18" charset="0"/>
                <a:cs typeface="Times New Roman" panose="02020603050405020304" pitchFamily="18" charset="0"/>
              </a:rPr>
              <a:t>memset</a:t>
            </a:r>
            <a:r>
              <a:rPr lang="en-US" altLang="zh-CN" sz="2000" b="1" u="sng" dirty="0">
                <a:solidFill>
                  <a:srgbClr val="C00000"/>
                </a:solidFill>
                <a:latin typeface="Times New Roman" panose="02020603050405020304" pitchFamily="18" charset="0"/>
                <a:cs typeface="Times New Roman" panose="02020603050405020304" pitchFamily="18" charset="0"/>
              </a:rPr>
              <a:t> </a:t>
            </a:r>
            <a:r>
              <a:rPr lang="zh-CN" altLang="en-US" sz="2000" b="1" u="sng" dirty="0">
                <a:solidFill>
                  <a:srgbClr val="C00000"/>
                </a:solidFill>
                <a:latin typeface="Times New Roman" panose="02020603050405020304" pitchFamily="18" charset="0"/>
                <a:cs typeface="Times New Roman" panose="02020603050405020304" pitchFamily="18" charset="0"/>
              </a:rPr>
              <a:t>函数 </a:t>
            </a:r>
            <a:r>
              <a:rPr lang="zh-CN" altLang="en-US" sz="2000" b="1" u="sng" dirty="0">
                <a:solidFill>
                  <a:srgbClr val="7030A0"/>
                </a:solidFill>
                <a:latin typeface="Times New Roman" panose="02020603050405020304" pitchFamily="18" charset="0"/>
                <a:cs typeface="Times New Roman" panose="02020603050405020304" pitchFamily="18" charset="0"/>
              </a:rPr>
              <a:t>（头文件</a:t>
            </a:r>
            <a:r>
              <a:rPr lang="en-US" altLang="zh-CN" sz="2000" b="1" u="sng" dirty="0" err="1">
                <a:solidFill>
                  <a:srgbClr val="7030A0"/>
                </a:solidFill>
                <a:latin typeface="Times New Roman" panose="02020603050405020304" pitchFamily="18" charset="0"/>
                <a:cs typeface="Times New Roman" panose="02020603050405020304" pitchFamily="18" charset="0"/>
              </a:rPr>
              <a:t>memory.h</a:t>
            </a:r>
            <a:r>
              <a:rPr lang="zh-CN" altLang="en-US" sz="2000" b="1" u="sng" dirty="0">
                <a:solidFill>
                  <a:srgbClr val="7030A0"/>
                </a:solidFill>
                <a:latin typeface="Times New Roman" panose="02020603050405020304" pitchFamily="18" charset="0"/>
                <a:cs typeface="Times New Roman" panose="02020603050405020304" pitchFamily="18" charset="0"/>
              </a:rPr>
              <a:t>或</a:t>
            </a:r>
            <a:r>
              <a:rPr lang="en-US" altLang="zh-CN" sz="2000" b="1" u="sng" dirty="0" err="1">
                <a:solidFill>
                  <a:srgbClr val="7030A0"/>
                </a:solidFill>
                <a:latin typeface="Times New Roman" panose="02020603050405020304" pitchFamily="18" charset="0"/>
                <a:cs typeface="Times New Roman" panose="02020603050405020304" pitchFamily="18" charset="0"/>
              </a:rPr>
              <a:t>string.h</a:t>
            </a:r>
            <a:r>
              <a:rPr lang="zh-CN" altLang="en-US" sz="2000" b="1" u="sng" dirty="0">
                <a:solidFill>
                  <a:srgbClr val="7030A0"/>
                </a:solidFill>
                <a:latin typeface="Times New Roman" panose="02020603050405020304" pitchFamily="18" charset="0"/>
                <a:cs typeface="Times New Roman" panose="02020603050405020304" pitchFamily="18" charset="0"/>
              </a:rPr>
              <a:t>）</a:t>
            </a:r>
            <a:endParaRPr lang="en-US" altLang="zh-CN" sz="2000" b="1" u="sng" dirty="0">
              <a:solidFill>
                <a:srgbClr val="7030A0"/>
              </a:solidFill>
              <a:latin typeface="Times New Roman" panose="02020603050405020304" pitchFamily="18" charset="0"/>
              <a:cs typeface="Times New Roman" panose="02020603050405020304" pitchFamily="18" charset="0"/>
            </a:endParaRPr>
          </a:p>
          <a:p>
            <a:pPr marL="971550" lvl="1"/>
            <a:r>
              <a:rPr lang="en-US" altLang="zh-CN" sz="1800" b="1" dirty="0">
                <a:latin typeface="Times New Roman" panose="02020603050405020304" pitchFamily="18" charset="0"/>
                <a:cs typeface="Times New Roman" panose="02020603050405020304" pitchFamily="18" charset="0"/>
              </a:rPr>
              <a:t>void *</a:t>
            </a:r>
            <a:r>
              <a:rPr lang="en-US" altLang="zh-CN" sz="1800" b="1" dirty="0" err="1">
                <a:latin typeface="Times New Roman" panose="02020603050405020304" pitchFamily="18" charset="0"/>
                <a:cs typeface="Times New Roman" panose="02020603050405020304" pitchFamily="18" charset="0"/>
              </a:rPr>
              <a:t>memset</a:t>
            </a:r>
            <a:r>
              <a:rPr lang="en-US" altLang="zh-CN" sz="1800" b="1" dirty="0">
                <a:latin typeface="Times New Roman" panose="02020603050405020304" pitchFamily="18" charset="0"/>
                <a:cs typeface="Times New Roman" panose="02020603050405020304" pitchFamily="18" charset="0"/>
              </a:rPr>
              <a:t>(void *</a:t>
            </a:r>
            <a:r>
              <a:rPr lang="en-US" altLang="zh-CN" sz="1800" b="1" dirty="0">
                <a:solidFill>
                  <a:srgbClr val="006600"/>
                </a:solidFill>
                <a:latin typeface="Times New Roman" panose="02020603050405020304" pitchFamily="18" charset="0"/>
                <a:cs typeface="Times New Roman" panose="02020603050405020304" pitchFamily="18" charset="0"/>
              </a:rPr>
              <a:t>s</a:t>
            </a:r>
            <a:r>
              <a:rPr lang="en-US" altLang="zh-CN" sz="1800" b="1" dirty="0">
                <a:latin typeface="Times New Roman" panose="02020603050405020304" pitchFamily="18" charset="0"/>
                <a:cs typeface="Times New Roman" panose="02020603050405020304" pitchFamily="18" charset="0"/>
              </a:rPr>
              <a:t>, int </a:t>
            </a:r>
            <a:r>
              <a:rPr lang="en-US" altLang="zh-CN" sz="1800" b="1" dirty="0" err="1">
                <a:solidFill>
                  <a:srgbClr val="006600"/>
                </a:solidFill>
                <a:latin typeface="Times New Roman" panose="02020603050405020304" pitchFamily="18" charset="0"/>
                <a:cs typeface="Times New Roman" panose="02020603050405020304" pitchFamily="18" charset="0"/>
              </a:rPr>
              <a:t>val</a:t>
            </a:r>
            <a:r>
              <a:rPr lang="en-US" altLang="zh-CN" sz="1800" b="1" dirty="0">
                <a:latin typeface="Times New Roman" panose="02020603050405020304" pitchFamily="18" charset="0"/>
                <a:cs typeface="Times New Roman" panose="02020603050405020304" pitchFamily="18" charset="0"/>
              </a:rPr>
              <a:t>, int </a:t>
            </a:r>
            <a:r>
              <a:rPr lang="en-US" altLang="zh-CN" sz="1800" b="1" dirty="0">
                <a:solidFill>
                  <a:srgbClr val="006600"/>
                </a:solidFill>
                <a:latin typeface="Times New Roman" panose="02020603050405020304" pitchFamily="18" charset="0"/>
                <a:cs typeface="Times New Roman" panose="02020603050405020304" pitchFamily="18" charset="0"/>
              </a:rPr>
              <a:t>n</a:t>
            </a:r>
            <a:r>
              <a:rPr lang="en-US" altLang="zh-CN" sz="1800" b="1" dirty="0">
                <a:latin typeface="Times New Roman" panose="02020603050405020304" pitchFamily="18" charset="0"/>
                <a:cs typeface="Times New Roman" panose="02020603050405020304" pitchFamily="18" charset="0"/>
              </a:rPr>
              <a:t>);</a:t>
            </a:r>
          </a:p>
          <a:p>
            <a:pPr marL="1200150" lvl="2"/>
            <a:r>
              <a:rPr lang="zh-CN" altLang="en-US" sz="1600" b="1" dirty="0">
                <a:solidFill>
                  <a:srgbClr val="030DCD"/>
                </a:solidFill>
                <a:latin typeface="Times New Roman" panose="02020603050405020304" pitchFamily="18" charset="0"/>
                <a:cs typeface="Times New Roman" panose="02020603050405020304" pitchFamily="18" charset="0"/>
              </a:rPr>
              <a:t>功能：从</a:t>
            </a:r>
            <a:r>
              <a:rPr lang="en-US" altLang="zh-CN" sz="1600" b="1" dirty="0">
                <a:solidFill>
                  <a:srgbClr val="030DCD"/>
                </a:solidFill>
                <a:latin typeface="Times New Roman" panose="02020603050405020304" pitchFamily="18" charset="0"/>
                <a:cs typeface="Times New Roman" panose="02020603050405020304" pitchFamily="18" charset="0"/>
              </a:rPr>
              <a:t>s</a:t>
            </a:r>
            <a:r>
              <a:rPr lang="zh-CN" altLang="en-US" sz="1600" b="1" dirty="0">
                <a:solidFill>
                  <a:srgbClr val="030DCD"/>
                </a:solidFill>
                <a:latin typeface="Times New Roman" panose="02020603050405020304" pitchFamily="18" charset="0"/>
                <a:cs typeface="Times New Roman" panose="02020603050405020304" pitchFamily="18" charset="0"/>
              </a:rPr>
              <a:t>之后的</a:t>
            </a:r>
            <a:r>
              <a:rPr lang="en-US" altLang="zh-CN" sz="1600" b="1" dirty="0">
                <a:solidFill>
                  <a:srgbClr val="030DCD"/>
                </a:solidFill>
                <a:latin typeface="Times New Roman" panose="02020603050405020304" pitchFamily="18" charset="0"/>
                <a:cs typeface="Times New Roman" panose="02020603050405020304" pitchFamily="18" charset="0"/>
              </a:rPr>
              <a:t>n</a:t>
            </a:r>
            <a:r>
              <a:rPr lang="zh-CN" altLang="en-US" sz="1600" b="1" dirty="0">
                <a:solidFill>
                  <a:srgbClr val="030DCD"/>
                </a:solidFill>
                <a:latin typeface="Times New Roman" panose="02020603050405020304" pitchFamily="18" charset="0"/>
                <a:cs typeface="Times New Roman" panose="02020603050405020304" pitchFamily="18" charset="0"/>
              </a:rPr>
              <a:t>个</a:t>
            </a:r>
            <a:r>
              <a:rPr lang="zh-CN" altLang="en-US" sz="1600" b="1" dirty="0">
                <a:solidFill>
                  <a:srgbClr val="C00000"/>
                </a:solidFill>
                <a:latin typeface="Times New Roman" panose="02020603050405020304" pitchFamily="18" charset="0"/>
                <a:cs typeface="Times New Roman" panose="02020603050405020304" pitchFamily="18" charset="0"/>
              </a:rPr>
              <a:t>字节</a:t>
            </a:r>
            <a:r>
              <a:rPr lang="zh-CN" altLang="en-US" sz="1600" b="1" dirty="0">
                <a:solidFill>
                  <a:srgbClr val="030DCD"/>
                </a:solidFill>
                <a:latin typeface="Times New Roman" panose="02020603050405020304" pitchFamily="18" charset="0"/>
                <a:cs typeface="Times New Roman" panose="02020603050405020304" pitchFamily="18" charset="0"/>
              </a:rPr>
              <a:t>用</a:t>
            </a:r>
            <a:r>
              <a:rPr lang="en-US" altLang="zh-CN" sz="1600" b="1" dirty="0" err="1">
                <a:solidFill>
                  <a:srgbClr val="030DCD"/>
                </a:solidFill>
                <a:latin typeface="Times New Roman" panose="02020603050405020304" pitchFamily="18" charset="0"/>
                <a:cs typeface="Times New Roman" panose="02020603050405020304" pitchFamily="18" charset="0"/>
              </a:rPr>
              <a:t>val</a:t>
            </a:r>
            <a:r>
              <a:rPr lang="zh-CN" altLang="en-US" sz="1600" b="1" dirty="0">
                <a:solidFill>
                  <a:srgbClr val="030DCD"/>
                </a:solidFill>
                <a:latin typeface="Times New Roman" panose="02020603050405020304" pitchFamily="18" charset="0"/>
                <a:cs typeface="Times New Roman" panose="02020603050405020304" pitchFamily="18" charset="0"/>
              </a:rPr>
              <a:t>值填充</a:t>
            </a:r>
            <a:r>
              <a:rPr lang="en-US" altLang="zh-CN" sz="1600" b="1" dirty="0">
                <a:solidFill>
                  <a:srgbClr val="030DCD"/>
                </a:solidFill>
                <a:latin typeface="Times New Roman" panose="02020603050405020304" pitchFamily="18" charset="0"/>
                <a:cs typeface="Times New Roman" panose="02020603050405020304" pitchFamily="18" charset="0"/>
              </a:rPr>
              <a:t>;</a:t>
            </a:r>
          </a:p>
          <a:p>
            <a:pPr marL="971550" lvl="1"/>
            <a:r>
              <a:rPr lang="zh-CN" altLang="en-US" sz="1800" dirty="0">
                <a:latin typeface="Times New Roman" panose="02020603050405020304" pitchFamily="18" charset="0"/>
                <a:cs typeface="Times New Roman" panose="02020603050405020304" pitchFamily="18" charset="0"/>
              </a:rPr>
              <a:t>作用是在一段内存块中的</a:t>
            </a:r>
            <a:r>
              <a:rPr lang="zh-CN" altLang="en-US" sz="1800" b="1" i="1" u="sng" dirty="0">
                <a:solidFill>
                  <a:srgbClr val="C00000"/>
                </a:solidFill>
                <a:latin typeface="Times New Roman" panose="02020603050405020304" pitchFamily="18" charset="0"/>
                <a:cs typeface="Times New Roman" panose="02020603050405020304" pitchFamily="18" charset="0"/>
              </a:rPr>
              <a:t>每个字节</a:t>
            </a:r>
            <a:r>
              <a:rPr lang="zh-CN" altLang="en-US" sz="1800" dirty="0">
                <a:solidFill>
                  <a:srgbClr val="006600"/>
                </a:solidFill>
                <a:latin typeface="Times New Roman" panose="02020603050405020304" pitchFamily="18" charset="0"/>
                <a:cs typeface="Times New Roman" panose="02020603050405020304" pitchFamily="18" charset="0"/>
              </a:rPr>
              <a:t>填充</a:t>
            </a:r>
            <a:r>
              <a:rPr lang="zh-CN" altLang="en-US" sz="1800" dirty="0">
                <a:latin typeface="Times New Roman" panose="02020603050405020304" pitchFamily="18" charset="0"/>
                <a:cs typeface="Times New Roman" panose="02020603050405020304" pitchFamily="18" charset="0"/>
              </a:rPr>
              <a:t>某个给定的值，它是对较大的结构体或数组进行</a:t>
            </a:r>
            <a:r>
              <a:rPr lang="zh-CN" altLang="en-US" sz="1800" b="1" i="1" u="sng" dirty="0">
                <a:solidFill>
                  <a:srgbClr val="0070C0"/>
                </a:solidFill>
                <a:latin typeface="Times New Roman" panose="02020603050405020304" pitchFamily="18" charset="0"/>
                <a:cs typeface="Times New Roman" panose="02020603050405020304" pitchFamily="18" charset="0"/>
              </a:rPr>
              <a:t>清零操作</a:t>
            </a:r>
            <a:r>
              <a:rPr lang="zh-CN" altLang="en-US" sz="1800" dirty="0">
                <a:latin typeface="Times New Roman" panose="02020603050405020304" pitchFamily="18" charset="0"/>
                <a:cs typeface="Times New Roman" panose="02020603050405020304" pitchFamily="18" charset="0"/>
              </a:rPr>
              <a:t>的一种最快方法</a:t>
            </a:r>
            <a:r>
              <a:rPr lang="en-US"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a:p>
            <a:pPr marL="971550" lvl="1"/>
            <a:r>
              <a:rPr lang="en-US" altLang="zh-CN" sz="1800" dirty="0">
                <a:solidFill>
                  <a:srgbClr val="030DCD"/>
                </a:solidFill>
                <a:latin typeface="Times New Roman" panose="02020603050405020304" pitchFamily="18" charset="0"/>
                <a:cs typeface="Times New Roman" panose="02020603050405020304" pitchFamily="18" charset="0"/>
              </a:rPr>
              <a:t>int a[10];  </a:t>
            </a:r>
            <a:r>
              <a:rPr lang="en-US" altLang="zh-CN" sz="1800" dirty="0" err="1">
                <a:solidFill>
                  <a:srgbClr val="030DCD"/>
                </a:solidFill>
                <a:latin typeface="Times New Roman" panose="02020603050405020304" pitchFamily="18" charset="0"/>
                <a:cs typeface="Times New Roman" panose="02020603050405020304" pitchFamily="18" charset="0"/>
              </a:rPr>
              <a:t>memset</a:t>
            </a:r>
            <a:r>
              <a:rPr lang="en-US" altLang="zh-CN" sz="1800" dirty="0">
                <a:solidFill>
                  <a:srgbClr val="030DCD"/>
                </a:solidFill>
                <a:latin typeface="Times New Roman" panose="02020603050405020304" pitchFamily="18" charset="0"/>
                <a:cs typeface="Times New Roman" panose="02020603050405020304" pitchFamily="18" charset="0"/>
              </a:rPr>
              <a:t>(a,0,</a:t>
            </a:r>
            <a:r>
              <a:rPr lang="en-US" altLang="zh-CN" sz="1800" b="1" dirty="0">
                <a:solidFill>
                  <a:srgbClr val="7030A0"/>
                </a:solidFill>
                <a:latin typeface="Times New Roman" panose="02020603050405020304" pitchFamily="18" charset="0"/>
                <a:cs typeface="Times New Roman" panose="02020603050405020304" pitchFamily="18" charset="0"/>
              </a:rPr>
              <a:t>sizeof(a)</a:t>
            </a:r>
            <a:r>
              <a:rPr lang="en-US" altLang="zh-CN" sz="1800" dirty="0">
                <a:solidFill>
                  <a:srgbClr val="030DCD"/>
                </a:solidFill>
                <a:latin typeface="Times New Roman" panose="02020603050405020304" pitchFamily="18" charset="0"/>
                <a:cs typeface="Times New Roman" panose="02020603050405020304" pitchFamily="18" charset="0"/>
              </a:rPr>
              <a:t>);</a:t>
            </a:r>
          </a:p>
          <a:p>
            <a:pPr marL="1200150" lvl="2"/>
            <a:r>
              <a:rPr lang="zh-CN" altLang="en-US" sz="1600" dirty="0">
                <a:solidFill>
                  <a:srgbClr val="006600"/>
                </a:solidFill>
                <a:latin typeface="Times New Roman" panose="02020603050405020304" pitchFamily="18" charset="0"/>
                <a:cs typeface="Times New Roman" panose="02020603050405020304" pitchFamily="18" charset="0"/>
              </a:rPr>
              <a:t>将数组</a:t>
            </a:r>
            <a:r>
              <a:rPr lang="en-US" altLang="zh-CN" sz="1600" dirty="0">
                <a:solidFill>
                  <a:srgbClr val="006600"/>
                </a:solidFill>
                <a:latin typeface="Times New Roman" panose="02020603050405020304" pitchFamily="18" charset="0"/>
                <a:cs typeface="Times New Roman" panose="02020603050405020304" pitchFamily="18" charset="0"/>
              </a:rPr>
              <a:t>a</a:t>
            </a:r>
            <a:r>
              <a:rPr lang="zh-CN" altLang="en-US" sz="1600" dirty="0">
                <a:solidFill>
                  <a:srgbClr val="006600"/>
                </a:solidFill>
                <a:latin typeface="Times New Roman" panose="02020603050405020304" pitchFamily="18" charset="0"/>
                <a:cs typeface="Times New Roman" panose="02020603050405020304" pitchFamily="18" charset="0"/>
              </a:rPr>
              <a:t>清零；一般参数</a:t>
            </a:r>
            <a:r>
              <a:rPr lang="en-US" altLang="zh-CN" sz="1600" dirty="0">
                <a:solidFill>
                  <a:srgbClr val="006600"/>
                </a:solidFill>
                <a:latin typeface="Times New Roman" panose="02020603050405020304" pitchFamily="18" charset="0"/>
                <a:cs typeface="Times New Roman" panose="02020603050405020304" pitchFamily="18" charset="0"/>
              </a:rPr>
              <a:t>n</a:t>
            </a:r>
            <a:r>
              <a:rPr lang="zh-CN" altLang="en-US" sz="1600" dirty="0">
                <a:solidFill>
                  <a:srgbClr val="006600"/>
                </a:solidFill>
                <a:latin typeface="Times New Roman" panose="02020603050405020304" pitchFamily="18" charset="0"/>
                <a:cs typeface="Times New Roman" panose="02020603050405020304" pitchFamily="18" charset="0"/>
              </a:rPr>
              <a:t>用</a:t>
            </a:r>
            <a:r>
              <a:rPr lang="en-US" altLang="zh-CN" sz="1600" dirty="0" err="1">
                <a:solidFill>
                  <a:srgbClr val="006600"/>
                </a:solidFill>
                <a:latin typeface="Times New Roman" panose="02020603050405020304" pitchFamily="18" charset="0"/>
                <a:cs typeface="Times New Roman" panose="02020603050405020304" pitchFamily="18" charset="0"/>
              </a:rPr>
              <a:t>sizeof</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传递</a:t>
            </a:r>
            <a:r>
              <a:rPr lang="en-US" altLang="zh-CN" sz="1600" dirty="0">
                <a:solidFill>
                  <a:srgbClr val="006600"/>
                </a:solidFill>
                <a:latin typeface="Times New Roman" panose="02020603050405020304" pitchFamily="18" charset="0"/>
                <a:cs typeface="Times New Roman" panose="02020603050405020304" pitchFamily="18" charset="0"/>
              </a:rPr>
              <a:t>;</a:t>
            </a:r>
          </a:p>
          <a:p>
            <a:pPr marL="971550" lvl="1"/>
            <a:r>
              <a:rPr lang="en-US" altLang="zh-CN" sz="1800" dirty="0">
                <a:solidFill>
                  <a:srgbClr val="030DCD"/>
                </a:solidFill>
                <a:latin typeface="Times New Roman" panose="02020603050405020304" pitchFamily="18" charset="0"/>
                <a:cs typeface="Times New Roman" panose="02020603050405020304" pitchFamily="18" charset="0"/>
              </a:rPr>
              <a:t>int a[10];  </a:t>
            </a:r>
            <a:r>
              <a:rPr lang="en-US" altLang="zh-CN" sz="1800" dirty="0" err="1">
                <a:solidFill>
                  <a:srgbClr val="030DCD"/>
                </a:solidFill>
                <a:latin typeface="Times New Roman" panose="02020603050405020304" pitchFamily="18" charset="0"/>
                <a:cs typeface="Times New Roman" panose="02020603050405020304" pitchFamily="18" charset="0"/>
              </a:rPr>
              <a:t>memset</a:t>
            </a:r>
            <a:r>
              <a:rPr lang="en-US" altLang="zh-CN" sz="1800" dirty="0">
                <a:solidFill>
                  <a:srgbClr val="030DCD"/>
                </a:solidFill>
                <a:latin typeface="Times New Roman" panose="02020603050405020304" pitchFamily="18" charset="0"/>
                <a:cs typeface="Times New Roman" panose="02020603050405020304" pitchFamily="18" charset="0"/>
              </a:rPr>
              <a:t>(a,-1,sizeof(a)); //</a:t>
            </a:r>
            <a:r>
              <a:rPr lang="zh-CN" altLang="en-US" sz="1800" b="1" dirty="0">
                <a:solidFill>
                  <a:srgbClr val="C00000"/>
                </a:solidFill>
                <a:latin typeface="Times New Roman" panose="02020603050405020304" pitchFamily="18" charset="0"/>
                <a:cs typeface="Times New Roman" panose="02020603050405020304" pitchFamily="18" charset="0"/>
              </a:rPr>
              <a:t>所有字节</a:t>
            </a:r>
            <a:r>
              <a:rPr lang="zh-CN" altLang="en-US" sz="1800" dirty="0">
                <a:solidFill>
                  <a:srgbClr val="030DCD"/>
                </a:solidFill>
                <a:latin typeface="Times New Roman" panose="02020603050405020304" pitchFamily="18" charset="0"/>
                <a:cs typeface="Times New Roman" panose="02020603050405020304" pitchFamily="18" charset="0"/>
              </a:rPr>
              <a:t>初始化为</a:t>
            </a:r>
            <a:r>
              <a:rPr lang="en-US" altLang="zh-CN" sz="1800" dirty="0">
                <a:solidFill>
                  <a:srgbClr val="030DCD"/>
                </a:solidFill>
                <a:latin typeface="Times New Roman" panose="02020603050405020304" pitchFamily="18" charset="0"/>
                <a:cs typeface="Times New Roman" panose="02020603050405020304" pitchFamily="18" charset="0"/>
              </a:rPr>
              <a:t>-1(0xFF)</a:t>
            </a:r>
          </a:p>
          <a:p>
            <a:pPr marL="971550" lvl="1"/>
            <a:r>
              <a:rPr lang="en-US" altLang="zh-CN" sz="1800" dirty="0">
                <a:solidFill>
                  <a:srgbClr val="030DCD"/>
                </a:solidFill>
                <a:latin typeface="Times New Roman" panose="02020603050405020304" pitchFamily="18" charset="0"/>
                <a:cs typeface="Times New Roman" panose="02020603050405020304" pitchFamily="18" charset="0"/>
              </a:rPr>
              <a:t>int a[10];  </a:t>
            </a:r>
            <a:r>
              <a:rPr lang="en-US" altLang="zh-CN" sz="1800" dirty="0" err="1">
                <a:solidFill>
                  <a:srgbClr val="030DCD"/>
                </a:solidFill>
                <a:latin typeface="Times New Roman" panose="02020603050405020304" pitchFamily="18" charset="0"/>
                <a:cs typeface="Times New Roman" panose="02020603050405020304" pitchFamily="18" charset="0"/>
              </a:rPr>
              <a:t>memset</a:t>
            </a:r>
            <a:r>
              <a:rPr lang="en-US" altLang="zh-CN" sz="1800" dirty="0">
                <a:solidFill>
                  <a:srgbClr val="030DCD"/>
                </a:solidFill>
                <a:latin typeface="Times New Roman" panose="02020603050405020304" pitchFamily="18" charset="0"/>
                <a:cs typeface="Times New Roman" panose="02020603050405020304" pitchFamily="18" charset="0"/>
              </a:rPr>
              <a:t>(a,10,sizeof(a)); //</a:t>
            </a:r>
            <a:r>
              <a:rPr lang="zh-CN" altLang="en-US" sz="1800" b="1" dirty="0">
                <a:solidFill>
                  <a:srgbClr val="C00000"/>
                </a:solidFill>
                <a:latin typeface="Times New Roman" panose="02020603050405020304" pitchFamily="18" charset="0"/>
                <a:cs typeface="Times New Roman" panose="02020603050405020304" pitchFamily="18" charset="0"/>
              </a:rPr>
              <a:t>所有字节</a:t>
            </a:r>
            <a:r>
              <a:rPr lang="zh-CN" altLang="en-US" sz="1800" dirty="0">
                <a:solidFill>
                  <a:srgbClr val="030DCD"/>
                </a:solidFill>
                <a:latin typeface="Times New Roman" panose="02020603050405020304" pitchFamily="18" charset="0"/>
                <a:cs typeface="Times New Roman" panose="02020603050405020304" pitchFamily="18" charset="0"/>
              </a:rPr>
              <a:t>初始化为</a:t>
            </a:r>
            <a:r>
              <a:rPr lang="en-US" altLang="zh-CN" sz="1800" dirty="0">
                <a:solidFill>
                  <a:srgbClr val="030DCD"/>
                </a:solidFill>
                <a:latin typeface="Times New Roman" panose="02020603050405020304" pitchFamily="18" charset="0"/>
                <a:cs typeface="Times New Roman" panose="02020603050405020304" pitchFamily="18" charset="0"/>
              </a:rPr>
              <a:t>10(0x0A)</a:t>
            </a:r>
          </a:p>
          <a:p>
            <a:pPr marL="342900" indent="-342900">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注：</a:t>
            </a:r>
            <a:r>
              <a:rPr lang="en-US" altLang="zh-CN" sz="2000" dirty="0">
                <a:latin typeface="Times New Roman" panose="02020603050405020304" pitchFamily="18" charset="0"/>
                <a:cs typeface="Times New Roman" panose="02020603050405020304" pitchFamily="18" charset="0"/>
              </a:rPr>
              <a:t> </a:t>
            </a:r>
          </a:p>
          <a:p>
            <a:pPr marL="971550" lvl="1"/>
            <a:r>
              <a:rPr lang="en-US" altLang="zh-CN" sz="1800" dirty="0" err="1">
                <a:latin typeface="Times New Roman" panose="02020603050405020304" pitchFamily="18" charset="0"/>
                <a:cs typeface="Times New Roman" panose="02020603050405020304" pitchFamily="18" charset="0"/>
              </a:rPr>
              <a:t>memset</a:t>
            </a:r>
            <a:r>
              <a:rPr lang="zh-CN" altLang="en-US" sz="1800" dirty="0">
                <a:latin typeface="Times New Roman" panose="02020603050405020304" pitchFamily="18" charset="0"/>
                <a:cs typeface="Times New Roman" panose="02020603050405020304" pitchFamily="18" charset="0"/>
              </a:rPr>
              <a:t>对</a:t>
            </a:r>
            <a:r>
              <a:rPr lang="zh-CN" altLang="en-US" sz="1800" dirty="0">
                <a:solidFill>
                  <a:srgbClr val="C00000"/>
                </a:solidFill>
                <a:latin typeface="Times New Roman" panose="02020603050405020304" pitchFamily="18" charset="0"/>
                <a:cs typeface="Times New Roman" panose="02020603050405020304" pitchFamily="18" charset="0"/>
              </a:rPr>
              <a:t>每个字节</a:t>
            </a:r>
            <a:r>
              <a:rPr lang="zh-CN" altLang="en-US" sz="1800" dirty="0">
                <a:latin typeface="Times New Roman" panose="02020603050405020304" pitchFamily="18" charset="0"/>
                <a:cs typeface="Times New Roman" panose="02020603050405020304" pitchFamily="18" charset="0"/>
              </a:rPr>
              <a:t>都设置为给定的值；</a:t>
            </a:r>
            <a:endParaRPr lang="en-US" altLang="zh-CN" sz="1800" dirty="0">
              <a:latin typeface="Times New Roman" panose="02020603050405020304" pitchFamily="18" charset="0"/>
              <a:cs typeface="Times New Roman" panose="02020603050405020304" pitchFamily="18" charset="0"/>
            </a:endParaRPr>
          </a:p>
          <a:p>
            <a:pPr marL="971550" lvl="1"/>
            <a:r>
              <a:rPr lang="en-US" altLang="zh-CN" sz="1800" dirty="0">
                <a:solidFill>
                  <a:srgbClr val="030DCD"/>
                </a:solidFill>
                <a:latin typeface="Times New Roman" panose="02020603050405020304" pitchFamily="18" charset="0"/>
                <a:cs typeface="Times New Roman" panose="02020603050405020304" pitchFamily="18" charset="0"/>
              </a:rPr>
              <a:t>int a[10];  </a:t>
            </a:r>
            <a:r>
              <a:rPr lang="en-US" altLang="zh-CN" sz="1800" dirty="0" err="1">
                <a:solidFill>
                  <a:srgbClr val="030DCD"/>
                </a:solidFill>
                <a:latin typeface="Times New Roman" panose="02020603050405020304" pitchFamily="18" charset="0"/>
                <a:cs typeface="Times New Roman" panose="02020603050405020304" pitchFamily="18" charset="0"/>
              </a:rPr>
              <a:t>memset</a:t>
            </a:r>
            <a:r>
              <a:rPr lang="en-US" altLang="zh-CN" sz="1800" dirty="0">
                <a:solidFill>
                  <a:srgbClr val="030DCD"/>
                </a:solidFill>
                <a:latin typeface="Times New Roman" panose="02020603050405020304" pitchFamily="18" charset="0"/>
                <a:cs typeface="Times New Roman" panose="02020603050405020304" pitchFamily="18" charset="0"/>
              </a:rPr>
              <a:t>(a,9,sizeof(a)); //</a:t>
            </a:r>
            <a:r>
              <a:rPr lang="zh-CN" altLang="en-US" sz="1800" dirty="0">
                <a:solidFill>
                  <a:srgbClr val="C00000"/>
                </a:solidFill>
                <a:latin typeface="Times New Roman" panose="02020603050405020304" pitchFamily="18" charset="0"/>
                <a:cs typeface="Times New Roman" panose="02020603050405020304" pitchFamily="18" charset="0"/>
              </a:rPr>
              <a:t>所有字节</a:t>
            </a:r>
            <a:r>
              <a:rPr lang="zh-CN" altLang="en-US" sz="1800" dirty="0">
                <a:solidFill>
                  <a:srgbClr val="030DCD"/>
                </a:solidFill>
                <a:latin typeface="Times New Roman" panose="02020603050405020304" pitchFamily="18" charset="0"/>
                <a:cs typeface="Times New Roman" panose="02020603050405020304" pitchFamily="18" charset="0"/>
              </a:rPr>
              <a:t>初始化为</a:t>
            </a:r>
            <a:r>
              <a:rPr lang="en-US" altLang="zh-CN" sz="1800" dirty="0" smtClean="0">
                <a:solidFill>
                  <a:srgbClr val="030DCD"/>
                </a:solidFill>
                <a:latin typeface="Times New Roman" panose="02020603050405020304" pitchFamily="18" charset="0"/>
                <a:cs typeface="Times New Roman" panose="02020603050405020304" pitchFamily="18" charset="0"/>
              </a:rPr>
              <a:t>9(0x09)</a:t>
            </a:r>
            <a:endParaRPr lang="en-US" altLang="zh-CN" sz="1800" dirty="0">
              <a:solidFill>
                <a:srgbClr val="030DCD"/>
              </a:solidFill>
              <a:latin typeface="Times New Roman" panose="02020603050405020304" pitchFamily="18" charset="0"/>
              <a:cs typeface="Times New Roman" panose="02020603050405020304" pitchFamily="18" charset="0"/>
            </a:endParaRPr>
          </a:p>
          <a:p>
            <a:pPr marL="971550" lvl="1"/>
            <a:r>
              <a:rPr lang="zh-CN" altLang="en-US" sz="1800" dirty="0">
                <a:latin typeface="Times New Roman" panose="02020603050405020304" pitchFamily="18" charset="0"/>
                <a:cs typeface="Times New Roman" panose="02020603050405020304" pitchFamily="18" charset="0"/>
              </a:rPr>
              <a:t>因此，</a:t>
            </a:r>
            <a:r>
              <a:rPr lang="zh-CN" altLang="en-US" sz="1800" b="1" dirty="0">
                <a:solidFill>
                  <a:srgbClr val="C00000"/>
                </a:solidFill>
                <a:latin typeface="Times New Roman" panose="02020603050405020304" pitchFamily="18" charset="0"/>
                <a:cs typeface="Times New Roman" panose="02020603050405020304" pitchFamily="18" charset="0"/>
              </a:rPr>
              <a:t>数组</a:t>
            </a:r>
            <a:r>
              <a:rPr lang="en-US" altLang="zh-CN" sz="1800" b="1" dirty="0">
                <a:solidFill>
                  <a:srgbClr val="C00000"/>
                </a:solidFill>
                <a:latin typeface="Times New Roman" panose="02020603050405020304" pitchFamily="18" charset="0"/>
                <a:cs typeface="Times New Roman" panose="02020603050405020304" pitchFamily="18" charset="0"/>
              </a:rPr>
              <a:t>a</a:t>
            </a:r>
            <a:r>
              <a:rPr lang="zh-CN" altLang="en-US" sz="1800" b="1" dirty="0">
                <a:solidFill>
                  <a:srgbClr val="C00000"/>
                </a:solidFill>
                <a:latin typeface="Times New Roman" panose="02020603050405020304" pitchFamily="18" charset="0"/>
                <a:cs typeface="Times New Roman" panose="02020603050405020304" pitchFamily="18" charset="0"/>
              </a:rPr>
              <a:t>的每个元素</a:t>
            </a:r>
            <a:r>
              <a:rPr lang="en-US" altLang="zh-CN" sz="1800" b="1" dirty="0">
                <a:solidFill>
                  <a:srgbClr val="C00000"/>
                </a:solidFill>
                <a:latin typeface="Times New Roman" panose="02020603050405020304" pitchFamily="18" charset="0"/>
                <a:cs typeface="Times New Roman" panose="02020603050405020304" pitchFamily="18" charset="0"/>
              </a:rPr>
              <a:t>a[</a:t>
            </a:r>
            <a:r>
              <a:rPr lang="en-US" altLang="zh-CN" sz="1800" b="1" dirty="0" err="1">
                <a:solidFill>
                  <a:srgbClr val="C00000"/>
                </a:solidFill>
                <a:latin typeface="Times New Roman" panose="02020603050405020304" pitchFamily="18" charset="0"/>
                <a:cs typeface="Times New Roman" panose="02020603050405020304" pitchFamily="18" charset="0"/>
              </a:rPr>
              <a:t>i</a:t>
            </a:r>
            <a:r>
              <a:rPr lang="en-US" altLang="zh-CN" sz="1800" b="1" dirty="0">
                <a:solidFill>
                  <a:srgbClr val="C00000"/>
                </a:solidFill>
                <a:latin typeface="Times New Roman" panose="02020603050405020304" pitchFamily="18" charset="0"/>
                <a:cs typeface="Times New Roman" panose="02020603050405020304" pitchFamily="18" charset="0"/>
              </a:rPr>
              <a:t>]</a:t>
            </a:r>
            <a:r>
              <a:rPr lang="zh-CN" altLang="en-US" sz="1800" b="1" dirty="0">
                <a:solidFill>
                  <a:srgbClr val="C00000"/>
                </a:solidFill>
                <a:latin typeface="Times New Roman" panose="02020603050405020304" pitchFamily="18" charset="0"/>
                <a:cs typeface="Times New Roman" panose="02020603050405020304" pitchFamily="18" charset="0"/>
              </a:rPr>
              <a:t>的值是</a:t>
            </a:r>
            <a:r>
              <a:rPr lang="en-US" altLang="zh-CN" sz="1800" b="1" dirty="0">
                <a:solidFill>
                  <a:srgbClr val="C00000"/>
                </a:solidFill>
                <a:latin typeface="Times New Roman" panose="02020603050405020304" pitchFamily="18" charset="0"/>
                <a:cs typeface="Times New Roman" panose="02020603050405020304" pitchFamily="18" charset="0"/>
              </a:rPr>
              <a:t>0x09090909</a:t>
            </a:r>
            <a:r>
              <a:rPr lang="zh-CN" altLang="en-US" sz="1800" b="1" dirty="0">
                <a:solidFill>
                  <a:srgbClr val="C00000"/>
                </a:solidFill>
                <a:latin typeface="Times New Roman" panose="02020603050405020304" pitchFamily="18" charset="0"/>
                <a:cs typeface="Times New Roman" panose="02020603050405020304" pitchFamily="18" charset="0"/>
              </a:rPr>
              <a:t>，不是</a:t>
            </a:r>
            <a:r>
              <a:rPr lang="en-US" altLang="zh-CN" sz="1800" b="1" dirty="0">
                <a:solidFill>
                  <a:srgbClr val="C00000"/>
                </a:solidFill>
                <a:latin typeface="Times New Roman" panose="02020603050405020304" pitchFamily="18" charset="0"/>
                <a:cs typeface="Times New Roman" panose="02020603050405020304" pitchFamily="18" charset="0"/>
              </a:rPr>
              <a:t>9</a:t>
            </a:r>
            <a:r>
              <a:rPr lang="zh-CN" altLang="en-US" sz="1800" b="1" dirty="0">
                <a:solidFill>
                  <a:srgbClr val="C00000"/>
                </a:solidFill>
                <a:latin typeface="Times New Roman" panose="02020603050405020304" pitchFamily="18" charset="0"/>
                <a:cs typeface="Times New Roman" panose="02020603050405020304" pitchFamily="18" charset="0"/>
              </a:rPr>
              <a:t>；</a:t>
            </a:r>
            <a:endParaRPr lang="en-US" altLang="zh-CN" sz="1800" b="1" dirty="0">
              <a:solidFill>
                <a:srgbClr val="C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zh-CN" altLang="en-US" sz="2000" b="1" dirty="0">
                <a:solidFill>
                  <a:srgbClr val="7030A0"/>
                </a:solidFill>
                <a:latin typeface="Times New Roman" panose="02020603050405020304" pitchFamily="18" charset="0"/>
                <a:cs typeface="Times New Roman" panose="02020603050405020304" pitchFamily="18" charset="0"/>
              </a:rPr>
              <a:t>一般用于清</a:t>
            </a:r>
            <a:r>
              <a:rPr lang="zh-CN" altLang="en-US" sz="2000" b="1" dirty="0" smtClean="0">
                <a:solidFill>
                  <a:srgbClr val="7030A0"/>
                </a:solidFill>
                <a:latin typeface="Times New Roman" panose="02020603050405020304" pitchFamily="18" charset="0"/>
                <a:cs typeface="Times New Roman" panose="02020603050405020304" pitchFamily="18" charset="0"/>
              </a:rPr>
              <a:t>零某段存储区域；</a:t>
            </a:r>
            <a:endParaRPr lang="zh-CN" altLang="en-US" sz="20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95351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Rot="1" noChangeArrowheads="1"/>
          </p:cNvSpPr>
          <p:nvPr>
            <p:ph type="body" idx="1"/>
          </p:nvPr>
        </p:nvSpPr>
        <p:spPr>
          <a:xfrm>
            <a:off x="528350" y="1087293"/>
            <a:ext cx="7772400" cy="4968875"/>
          </a:xfrm>
        </p:spPr>
        <p:txBody>
          <a:bodyPr/>
          <a:lstStyle/>
          <a:p>
            <a:pPr marL="342900" indent="-342900">
              <a:lnSpc>
                <a:spcPct val="100000"/>
              </a:lnSpc>
              <a:buFont typeface="Wingdings" panose="05000000000000000000" pitchFamily="2" charset="2"/>
              <a:buChar char="l"/>
            </a:pPr>
            <a:r>
              <a:rPr lang="en-US" altLang="zh-CN" sz="2000" dirty="0"/>
              <a:t>C</a:t>
            </a:r>
            <a:r>
              <a:rPr lang="zh-CN" altLang="en-US" sz="2000" dirty="0"/>
              <a:t>语言</a:t>
            </a:r>
            <a:r>
              <a:rPr lang="zh-CN" altLang="en-US" sz="2000" dirty="0" smtClean="0"/>
              <a:t>规定</a:t>
            </a:r>
            <a:endParaRPr lang="en-US" altLang="zh-CN" sz="2000" dirty="0" smtClean="0"/>
          </a:p>
          <a:p>
            <a:pPr marL="971550" lvl="1">
              <a:lnSpc>
                <a:spcPct val="100000"/>
              </a:lnSpc>
            </a:pPr>
            <a:r>
              <a:rPr lang="zh-CN" altLang="en-US" sz="1800" dirty="0" smtClean="0">
                <a:solidFill>
                  <a:srgbClr val="FF3300"/>
                </a:solidFill>
              </a:rPr>
              <a:t>不能</a:t>
            </a:r>
            <a:r>
              <a:rPr lang="zh-CN" altLang="en-US" sz="1800" dirty="0">
                <a:solidFill>
                  <a:srgbClr val="FF3300"/>
                </a:solidFill>
              </a:rPr>
              <a:t>引用</a:t>
            </a:r>
            <a:r>
              <a:rPr lang="zh-CN" altLang="en-US" sz="1800" b="1" dirty="0">
                <a:solidFill>
                  <a:srgbClr val="7030A0"/>
                </a:solidFill>
              </a:rPr>
              <a:t>整个</a:t>
            </a:r>
            <a:r>
              <a:rPr lang="zh-CN" altLang="en-US" sz="1800" b="1" dirty="0" smtClean="0">
                <a:solidFill>
                  <a:srgbClr val="7030A0"/>
                </a:solidFill>
              </a:rPr>
              <a:t>数组</a:t>
            </a:r>
            <a:endParaRPr lang="en-US" altLang="zh-CN" sz="1800" b="1" dirty="0" smtClean="0">
              <a:solidFill>
                <a:srgbClr val="7030A0"/>
              </a:solidFill>
            </a:endParaRPr>
          </a:p>
          <a:p>
            <a:pPr marL="971550" lvl="1">
              <a:lnSpc>
                <a:spcPct val="100000"/>
              </a:lnSpc>
            </a:pPr>
            <a:r>
              <a:rPr lang="zh-CN" altLang="en-US" sz="1800" dirty="0" smtClean="0"/>
              <a:t>只能</a:t>
            </a:r>
            <a:r>
              <a:rPr lang="zh-CN" altLang="en-US" sz="1800" b="1" dirty="0">
                <a:solidFill>
                  <a:srgbClr val="FF3300"/>
                </a:solidFill>
              </a:rPr>
              <a:t>逐个引用</a:t>
            </a:r>
            <a:r>
              <a:rPr lang="zh-CN" altLang="en-US" sz="1800" dirty="0">
                <a:solidFill>
                  <a:srgbClr val="FF3300"/>
                </a:solidFill>
              </a:rPr>
              <a:t>元素</a:t>
            </a:r>
            <a:r>
              <a:rPr lang="zh-CN" altLang="en-US" sz="1800" dirty="0" smtClean="0">
                <a:solidFill>
                  <a:srgbClr val="FF3300"/>
                </a:solidFill>
              </a:rPr>
              <a:t>；</a:t>
            </a:r>
            <a:endParaRPr lang="en-US" altLang="zh-CN" sz="1800" dirty="0" smtClean="0">
              <a:solidFill>
                <a:srgbClr val="FF3300"/>
              </a:solidFill>
            </a:endParaRPr>
          </a:p>
          <a:p>
            <a:pPr marL="971550" lvl="1">
              <a:lnSpc>
                <a:spcPct val="100000"/>
              </a:lnSpc>
            </a:pPr>
            <a:r>
              <a:rPr lang="zh-CN" altLang="en-US" sz="1800" dirty="0"/>
              <a:t>如：</a:t>
            </a:r>
            <a:r>
              <a:rPr lang="en-US" altLang="zh-CN" sz="1800" dirty="0" err="1"/>
              <a:t>int</a:t>
            </a:r>
            <a:r>
              <a:rPr lang="en-US" altLang="zh-CN" sz="1800" dirty="0"/>
              <a:t> a[10], b[10];  </a:t>
            </a:r>
            <a:r>
              <a:rPr lang="en-US" altLang="zh-CN" sz="1800" dirty="0" smtClean="0">
                <a:solidFill>
                  <a:srgbClr val="030DCD"/>
                </a:solidFill>
              </a:rPr>
              <a:t>a=b</a:t>
            </a:r>
            <a:r>
              <a:rPr lang="en-US" altLang="zh-CN" sz="1800" dirty="0">
                <a:solidFill>
                  <a:srgbClr val="030DCD"/>
                </a:solidFill>
              </a:rPr>
              <a:t>;  //</a:t>
            </a:r>
            <a:r>
              <a:rPr lang="zh-CN" altLang="en-US" sz="1800" dirty="0">
                <a:solidFill>
                  <a:srgbClr val="030DCD"/>
                </a:solidFill>
              </a:rPr>
              <a:t>不</a:t>
            </a:r>
            <a:r>
              <a:rPr lang="zh-CN" altLang="en-US" sz="1800" dirty="0" smtClean="0">
                <a:solidFill>
                  <a:srgbClr val="030DCD"/>
                </a:solidFill>
              </a:rPr>
              <a:t>允许</a:t>
            </a:r>
            <a:endParaRPr lang="en-US" altLang="zh-CN" dirty="0">
              <a:solidFill>
                <a:srgbClr val="FF3300"/>
              </a:solidFill>
            </a:endParaRPr>
          </a:p>
          <a:p>
            <a:pPr marL="342900" indent="-342900">
              <a:lnSpc>
                <a:spcPct val="100000"/>
              </a:lnSpc>
              <a:buFont typeface="Wingdings" panose="05000000000000000000" pitchFamily="2" charset="2"/>
              <a:buChar char="l"/>
            </a:pPr>
            <a:r>
              <a:rPr lang="zh-CN" altLang="en-US" sz="2000" dirty="0" smtClean="0"/>
              <a:t>元素</a:t>
            </a:r>
            <a:r>
              <a:rPr lang="zh-CN" altLang="en-US" sz="2000" dirty="0"/>
              <a:t>引用方式：</a:t>
            </a:r>
            <a:endParaRPr lang="en-US" altLang="zh-CN" sz="2000" dirty="0"/>
          </a:p>
          <a:p>
            <a:pPr marL="971550" lvl="1">
              <a:lnSpc>
                <a:spcPct val="100000"/>
              </a:lnSpc>
            </a:pPr>
            <a:r>
              <a:rPr lang="zh-CN" altLang="en-US" sz="1800" dirty="0">
                <a:solidFill>
                  <a:srgbClr val="FF3300"/>
                </a:solidFill>
              </a:rPr>
              <a:t>数组名[</a:t>
            </a:r>
            <a:r>
              <a:rPr lang="zh-CN" altLang="en-US" sz="1800" dirty="0">
                <a:solidFill>
                  <a:srgbClr val="0000CC"/>
                </a:solidFill>
              </a:rPr>
              <a:t>下标表达式</a:t>
            </a:r>
            <a:r>
              <a:rPr lang="zh-CN" altLang="en-US" sz="1800" dirty="0">
                <a:solidFill>
                  <a:srgbClr val="FF3300"/>
                </a:solidFill>
              </a:rPr>
              <a:t>]</a:t>
            </a:r>
            <a:r>
              <a:rPr lang="zh-CN" altLang="en-US" sz="1800" dirty="0"/>
              <a:t>    </a:t>
            </a:r>
            <a:endParaRPr lang="en-US" altLang="zh-CN" sz="1800" dirty="0"/>
          </a:p>
          <a:p>
            <a:pPr marL="1200150" lvl="2">
              <a:lnSpc>
                <a:spcPct val="100000"/>
              </a:lnSpc>
            </a:pPr>
            <a:r>
              <a:rPr lang="zh-CN" altLang="en-US" sz="1600" dirty="0"/>
              <a:t>其中下标表达式必须能够计算出一个确定的整数；</a:t>
            </a:r>
            <a:endParaRPr lang="en-US" altLang="zh-CN" sz="1600" dirty="0"/>
          </a:p>
          <a:p>
            <a:pPr marL="1200150" lvl="2">
              <a:lnSpc>
                <a:spcPct val="100000"/>
              </a:lnSpc>
            </a:pPr>
            <a:r>
              <a:rPr lang="zh-CN" altLang="en-US" sz="1600" dirty="0"/>
              <a:t>可以是</a:t>
            </a:r>
            <a:r>
              <a:rPr lang="zh-CN" altLang="en-US" sz="1600" dirty="0" smtClean="0"/>
              <a:t>算术表达式，或其它有值的表达式；</a:t>
            </a:r>
            <a:endParaRPr lang="en-US" altLang="zh-CN" sz="1600" dirty="0"/>
          </a:p>
          <a:p>
            <a:pPr marL="1200150" lvl="2">
              <a:lnSpc>
                <a:spcPct val="100000"/>
              </a:lnSpc>
            </a:pPr>
            <a:r>
              <a:rPr lang="zh-CN" altLang="en-US" sz="1600" dirty="0"/>
              <a:t>注意下标不要超出数据定义时确定的范围；</a:t>
            </a:r>
            <a:endParaRPr lang="en-US" altLang="zh-CN" sz="1600" dirty="0"/>
          </a:p>
          <a:p>
            <a:pPr marL="971550" lvl="1">
              <a:lnSpc>
                <a:spcPct val="100000"/>
              </a:lnSpc>
            </a:pPr>
            <a:r>
              <a:rPr lang="zh-CN" altLang="en-US" sz="1800" dirty="0">
                <a:solidFill>
                  <a:srgbClr val="7030A0"/>
                </a:solidFill>
              </a:rPr>
              <a:t>例如</a:t>
            </a:r>
            <a:r>
              <a:rPr lang="en-US" altLang="zh-CN" sz="1800" dirty="0">
                <a:solidFill>
                  <a:srgbClr val="7030A0"/>
                </a:solidFill>
              </a:rPr>
              <a:t>: a[0] = a[5] + a[7] - a[</a:t>
            </a:r>
            <a:r>
              <a:rPr lang="en-US" altLang="zh-CN" sz="1800" dirty="0">
                <a:solidFill>
                  <a:srgbClr val="C00000"/>
                </a:solidFill>
              </a:rPr>
              <a:t>2*3</a:t>
            </a:r>
            <a:r>
              <a:rPr lang="en-US" altLang="zh-CN" sz="1800" dirty="0">
                <a:solidFill>
                  <a:srgbClr val="7030A0"/>
                </a:solidFill>
              </a:rPr>
              <a:t>]</a:t>
            </a:r>
            <a:r>
              <a:rPr lang="zh-CN" altLang="en-US" sz="1800" dirty="0">
                <a:solidFill>
                  <a:srgbClr val="7030A0"/>
                </a:solidFill>
              </a:rPr>
              <a:t>， </a:t>
            </a:r>
            <a:r>
              <a:rPr lang="en-US" altLang="zh-CN" sz="1800" dirty="0">
                <a:solidFill>
                  <a:srgbClr val="7030A0"/>
                </a:solidFill>
              </a:rPr>
              <a:t>b[2]=a[4]; </a:t>
            </a:r>
            <a:r>
              <a:rPr lang="en-US" altLang="zh-CN" sz="1800" dirty="0" smtClean="0">
                <a:solidFill>
                  <a:srgbClr val="7030A0"/>
                </a:solidFill>
              </a:rPr>
              <a:t>//</a:t>
            </a:r>
            <a:r>
              <a:rPr lang="zh-CN" altLang="en-US" sz="1800" dirty="0" smtClean="0">
                <a:solidFill>
                  <a:srgbClr val="C00000"/>
                </a:solidFill>
              </a:rPr>
              <a:t>都是</a:t>
            </a:r>
            <a:r>
              <a:rPr lang="zh-CN" altLang="en-US" sz="1800" dirty="0">
                <a:solidFill>
                  <a:srgbClr val="C00000"/>
                </a:solidFill>
              </a:rPr>
              <a:t>允许的；</a:t>
            </a:r>
          </a:p>
          <a:p>
            <a:pPr marL="457200" indent="-457200" algn="just">
              <a:lnSpc>
                <a:spcPct val="100000"/>
              </a:lnSpc>
              <a:buFont typeface="Wingdings" panose="05000000000000000000" pitchFamily="2" charset="2"/>
              <a:buChar char="l"/>
            </a:pPr>
            <a:r>
              <a:rPr lang="zh-CN" altLang="en-US" sz="2000" b="1" dirty="0" smtClean="0">
                <a:solidFill>
                  <a:srgbClr val="7030A0"/>
                </a:solidFill>
              </a:rPr>
              <a:t>每个数组</a:t>
            </a:r>
            <a:r>
              <a:rPr lang="zh-CN" altLang="en-US" sz="2000" b="1" dirty="0">
                <a:solidFill>
                  <a:srgbClr val="7030A0"/>
                </a:solidFill>
              </a:rPr>
              <a:t>元素</a:t>
            </a:r>
            <a:r>
              <a:rPr lang="zh-CN" altLang="en-US" sz="2000" b="1" dirty="0">
                <a:solidFill>
                  <a:srgbClr val="000000"/>
                </a:solidFill>
              </a:rPr>
              <a:t>，</a:t>
            </a:r>
            <a:r>
              <a:rPr lang="zh-CN" altLang="en-US" sz="2000" b="1" u="sng" dirty="0">
                <a:solidFill>
                  <a:srgbClr val="000000"/>
                </a:solidFill>
              </a:rPr>
              <a:t>实质上就是</a:t>
            </a:r>
            <a:r>
              <a:rPr lang="zh-CN" altLang="en-US" sz="2000" b="1" u="sng" dirty="0">
                <a:solidFill>
                  <a:srgbClr val="9900FF"/>
                </a:solidFill>
              </a:rPr>
              <a:t>1</a:t>
            </a:r>
            <a:r>
              <a:rPr lang="zh-CN" altLang="en-US" sz="2000" b="1" u="sng" dirty="0" smtClean="0">
                <a:solidFill>
                  <a:srgbClr val="9900FF"/>
                </a:solidFill>
              </a:rPr>
              <a:t>个变量</a:t>
            </a:r>
            <a:r>
              <a:rPr lang="zh-CN" altLang="en-US" sz="2000" b="1" dirty="0">
                <a:solidFill>
                  <a:srgbClr val="000000"/>
                </a:solidFill>
              </a:rPr>
              <a:t>，它具有和相同类型单个变量一样的属性，可以对它进行赋值和参与各种运算。</a:t>
            </a:r>
            <a:endParaRPr lang="zh-CN" altLang="en-US" sz="2000" b="1" dirty="0"/>
          </a:p>
          <a:p>
            <a:pPr marL="1085850" lvl="1" indent="-457200" algn="just">
              <a:lnSpc>
                <a:spcPct val="100000"/>
              </a:lnSpc>
            </a:pPr>
            <a:endParaRPr lang="zh-CN" altLang="en-US" sz="1600" dirty="0">
              <a:solidFill>
                <a:srgbClr val="000000"/>
              </a:solidFill>
              <a:latin typeface="宋体" panose="02010600030101010101" pitchFamily="2" charset="-122"/>
            </a:endParaRPr>
          </a:p>
          <a:p>
            <a:pPr algn="just">
              <a:lnSpc>
                <a:spcPct val="100000"/>
              </a:lnSpc>
            </a:pPr>
            <a:endParaRPr lang="zh-CN" altLang="en-US" b="1" dirty="0">
              <a:solidFill>
                <a:srgbClr val="000000"/>
              </a:solidFill>
              <a:latin typeface="宋体" panose="02010600030101010101" pitchFamily="2" charset="-122"/>
            </a:endParaRPr>
          </a:p>
        </p:txBody>
      </p:sp>
      <p:sp>
        <p:nvSpPr>
          <p:cNvPr id="2" name="矩形 1"/>
          <p:cNvSpPr/>
          <p:nvPr/>
        </p:nvSpPr>
        <p:spPr>
          <a:xfrm>
            <a:off x="528350" y="316547"/>
            <a:ext cx="7628514" cy="480131"/>
          </a:xfrm>
          <a:prstGeom prst="rect">
            <a:avLst/>
          </a:prstGeom>
        </p:spPr>
        <p:txBody>
          <a:bodyPr wrap="square">
            <a:spAutoFit/>
          </a:bodyPr>
          <a:lstStyle/>
          <a:p>
            <a:pPr defTabSz="685800">
              <a:lnSpc>
                <a:spcPct val="90000"/>
              </a:lnSpc>
              <a:buFont typeface="Wingdings" panose="05000000000000000000" pitchFamily="2" charset="2"/>
              <a:buNone/>
            </a:pPr>
            <a:r>
              <a:rPr lang="zh-CN" altLang="en-US" sz="2800" dirty="0">
                <a:solidFill>
                  <a:srgbClr val="1A93C8"/>
                </a:solidFill>
                <a:latin typeface="+mj-lt"/>
                <a:ea typeface="+mj-ea"/>
                <a:cs typeface="+mj-cs"/>
              </a:rPr>
              <a:t>数组元素的引用</a:t>
            </a:r>
            <a:endParaRPr lang="en-US" altLang="zh-CN" sz="2800" dirty="0">
              <a:solidFill>
                <a:srgbClr val="1A93C8"/>
              </a:solidFill>
              <a:latin typeface="+mj-lt"/>
              <a:ea typeface="+mj-ea"/>
              <a:cs typeface="+mj-cs"/>
            </a:endParaRPr>
          </a:p>
        </p:txBody>
      </p:sp>
    </p:spTree>
    <p:extLst>
      <p:ext uri="{BB962C8B-B14F-4D97-AF65-F5344CB8AC3E}">
        <p14:creationId xmlns:p14="http://schemas.microsoft.com/office/powerpoint/2010/main" val="17757199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Rot="1" noChangeArrowheads="1"/>
          </p:cNvSpPr>
          <p:nvPr>
            <p:ph type="body" idx="1"/>
          </p:nvPr>
        </p:nvSpPr>
        <p:spPr>
          <a:xfrm>
            <a:off x="611188" y="1007918"/>
            <a:ext cx="7970837" cy="5330537"/>
          </a:xfrm>
        </p:spPr>
        <p:txBody>
          <a:bodyPr/>
          <a:lstStyle/>
          <a:p>
            <a:pPr marL="342900" indent="-342900">
              <a:buFont typeface="Wingdings" panose="05000000000000000000" pitchFamily="2" charset="2"/>
              <a:buChar char="l"/>
            </a:pPr>
            <a:r>
              <a:rPr lang="zh-CN" altLang="en-US" sz="2000" dirty="0"/>
              <a:t>常使用</a:t>
            </a:r>
            <a:r>
              <a:rPr lang="zh-CN" altLang="en-US" sz="2000" dirty="0">
                <a:solidFill>
                  <a:srgbClr val="C00000"/>
                </a:solidFill>
              </a:rPr>
              <a:t>循环结构</a:t>
            </a:r>
            <a:r>
              <a:rPr lang="zh-CN" altLang="en-US" sz="2000" dirty="0"/>
              <a:t>访问数组元素；</a:t>
            </a:r>
            <a:endParaRPr lang="en-US" altLang="zh-CN" sz="2000" dirty="0"/>
          </a:p>
          <a:p>
            <a:pPr marL="342900" indent="-342900">
              <a:buFont typeface="Wingdings" panose="05000000000000000000" pitchFamily="2" charset="2"/>
              <a:buChar char="l"/>
            </a:pPr>
            <a:r>
              <a:rPr lang="zh-CN" altLang="en-US" sz="2000" dirty="0"/>
              <a:t>使数组元素</a:t>
            </a:r>
            <a:r>
              <a:rPr lang="en-US" altLang="zh-CN" sz="2000" dirty="0"/>
              <a:t>a[0]～a[9]</a:t>
            </a:r>
            <a:r>
              <a:rPr lang="zh-CN" altLang="en-US" sz="2000" dirty="0"/>
              <a:t>的值为0～9，然后逆序输出。</a:t>
            </a:r>
          </a:p>
          <a:p>
            <a:pPr marL="285750" lvl="1" indent="0">
              <a:buNone/>
            </a:pPr>
            <a:r>
              <a:rPr lang="en-US" altLang="zh-CN" sz="1800" dirty="0" err="1"/>
              <a:t>int</a:t>
            </a:r>
            <a:r>
              <a:rPr lang="en-US" altLang="zh-CN" sz="1800" dirty="0"/>
              <a:t> main()</a:t>
            </a:r>
          </a:p>
          <a:p>
            <a:pPr marL="285750" lvl="1" indent="0">
              <a:buNone/>
            </a:pPr>
            <a:r>
              <a:rPr lang="en-US" altLang="zh-CN" sz="1800" dirty="0"/>
              <a:t>{</a:t>
            </a:r>
          </a:p>
          <a:p>
            <a:pPr marL="285750" lvl="1" indent="0">
              <a:buNone/>
            </a:pPr>
            <a:r>
              <a:rPr lang="en-US" altLang="zh-CN" sz="1800" dirty="0"/>
              <a:t>    </a:t>
            </a:r>
            <a:r>
              <a:rPr lang="en-US" altLang="zh-CN" sz="1800" dirty="0" err="1" smtClean="0"/>
              <a:t>int</a:t>
            </a:r>
            <a:r>
              <a:rPr lang="en-US" altLang="zh-CN" sz="1800" dirty="0" smtClean="0"/>
              <a:t> a[10</a:t>
            </a:r>
            <a:r>
              <a:rPr lang="en-US" altLang="zh-CN" sz="1800" dirty="0"/>
              <a:t>];</a:t>
            </a:r>
          </a:p>
          <a:p>
            <a:pPr marL="285750" lvl="1" indent="0">
              <a:buNone/>
            </a:pPr>
            <a:r>
              <a:rPr lang="en-US" altLang="zh-CN" sz="1800" dirty="0"/>
              <a:t>    for </a:t>
            </a:r>
            <a:r>
              <a:rPr lang="en-US" altLang="zh-CN" sz="1800" dirty="0" smtClean="0"/>
              <a:t>(</a:t>
            </a:r>
            <a:r>
              <a:rPr lang="en-US" altLang="zh-CN" sz="1800" dirty="0" err="1" smtClean="0"/>
              <a:t>int</a:t>
            </a:r>
            <a:r>
              <a:rPr lang="en-US" altLang="zh-CN" sz="1800" dirty="0" smtClean="0"/>
              <a:t> </a:t>
            </a:r>
            <a:r>
              <a:rPr lang="en-US" altLang="zh-CN" sz="1800" dirty="0" err="1" smtClean="0"/>
              <a:t>i</a:t>
            </a:r>
            <a:r>
              <a:rPr lang="en-US" altLang="zh-CN" sz="1800" dirty="0" smtClean="0"/>
              <a:t>=0;i</a:t>
            </a:r>
            <a:r>
              <a:rPr lang="en-US" altLang="zh-CN" sz="1800" dirty="0"/>
              <a:t>&lt;=9;i++)</a:t>
            </a:r>
          </a:p>
          <a:p>
            <a:pPr marL="285750" lvl="1" indent="0">
              <a:buNone/>
            </a:pPr>
            <a:r>
              <a:rPr lang="en-US" altLang="zh-CN" sz="1800" dirty="0"/>
              <a:t>        a[</a:t>
            </a:r>
            <a:r>
              <a:rPr lang="en-US" altLang="zh-CN" sz="1800" dirty="0" err="1"/>
              <a:t>i</a:t>
            </a:r>
            <a:r>
              <a:rPr lang="en-US" altLang="zh-CN" sz="1800" dirty="0"/>
              <a:t>] = </a:t>
            </a:r>
            <a:r>
              <a:rPr lang="en-US" altLang="zh-CN" sz="1800" dirty="0" err="1"/>
              <a:t>i</a:t>
            </a:r>
            <a:r>
              <a:rPr lang="en-US" altLang="zh-CN" sz="1800" dirty="0" smtClean="0"/>
              <a:t>;  //</a:t>
            </a:r>
            <a:r>
              <a:rPr lang="zh-CN" altLang="en-US" sz="1800" dirty="0" smtClean="0"/>
              <a:t>数组元素赋值</a:t>
            </a:r>
            <a:endParaRPr lang="en-US" altLang="zh-CN" sz="1800" dirty="0"/>
          </a:p>
          <a:p>
            <a:pPr marL="285750" lvl="1" indent="0">
              <a:buNone/>
            </a:pPr>
            <a:endParaRPr lang="en-US" altLang="zh-CN" sz="1800" dirty="0"/>
          </a:p>
          <a:p>
            <a:pPr marL="285750" lvl="1" indent="0">
              <a:buNone/>
            </a:pPr>
            <a:r>
              <a:rPr lang="en-US" altLang="zh-CN" sz="1800" dirty="0"/>
              <a:t>    </a:t>
            </a:r>
            <a:r>
              <a:rPr lang="en-US" altLang="zh-CN" sz="1800" dirty="0" smtClean="0"/>
              <a:t>for(</a:t>
            </a:r>
            <a:r>
              <a:rPr lang="en-US" altLang="zh-CN" sz="1800" dirty="0" err="1" smtClean="0"/>
              <a:t>int</a:t>
            </a:r>
            <a:r>
              <a:rPr lang="en-US" altLang="zh-CN" sz="1800" dirty="0" smtClean="0"/>
              <a:t> </a:t>
            </a:r>
            <a:r>
              <a:rPr lang="en-US" altLang="zh-CN" sz="1800" dirty="0" err="1" smtClean="0"/>
              <a:t>i</a:t>
            </a:r>
            <a:r>
              <a:rPr lang="en-US" altLang="zh-CN" sz="1800" dirty="0" smtClean="0"/>
              <a:t>=9;i</a:t>
            </a:r>
            <a:r>
              <a:rPr lang="en-US" altLang="zh-CN" sz="1800" dirty="0"/>
              <a:t>&gt;=0; </a:t>
            </a:r>
            <a:r>
              <a:rPr lang="en-US" altLang="zh-CN" sz="1800" dirty="0" err="1"/>
              <a:t>i</a:t>
            </a:r>
            <a:r>
              <a:rPr lang="en-US" altLang="zh-CN" sz="1800" dirty="0"/>
              <a:t>--)</a:t>
            </a:r>
          </a:p>
          <a:p>
            <a:pPr marL="285750" lvl="1" indent="0">
              <a:buNone/>
            </a:pPr>
            <a:r>
              <a:rPr lang="en-US" altLang="zh-CN" sz="1800" dirty="0"/>
              <a:t>        </a:t>
            </a:r>
            <a:r>
              <a:rPr lang="en-US" altLang="zh-CN" sz="1800" dirty="0" err="1"/>
              <a:t>printf</a:t>
            </a:r>
            <a:r>
              <a:rPr lang="en-US" altLang="zh-CN" sz="1800" dirty="0" smtClean="0"/>
              <a:t>(“%</a:t>
            </a:r>
            <a:r>
              <a:rPr lang="en-US" altLang="zh-CN" sz="1800" dirty="0"/>
              <a:t>d </a:t>
            </a:r>
            <a:r>
              <a:rPr lang="en-US" altLang="zh-CN" sz="1800" dirty="0" smtClean="0"/>
              <a:t>”,</a:t>
            </a:r>
            <a:r>
              <a:rPr lang="en-US" altLang="zh-CN" sz="1800" dirty="0"/>
              <a:t>a[</a:t>
            </a:r>
            <a:r>
              <a:rPr lang="en-US" altLang="zh-CN" sz="1800" dirty="0" err="1"/>
              <a:t>i</a:t>
            </a:r>
            <a:r>
              <a:rPr lang="en-US" altLang="zh-CN" sz="1800" dirty="0" smtClean="0"/>
              <a:t>]);   //</a:t>
            </a:r>
            <a:r>
              <a:rPr lang="zh-CN" altLang="en-US" sz="1800" dirty="0" smtClean="0"/>
              <a:t>逆序输出各数组元素的值</a:t>
            </a:r>
            <a:endParaRPr lang="en-US" altLang="zh-CN" sz="1800" dirty="0"/>
          </a:p>
          <a:p>
            <a:pPr marL="285750" lvl="1" indent="0">
              <a:buNone/>
            </a:pPr>
            <a:r>
              <a:rPr lang="en-US" altLang="zh-CN" sz="1800" dirty="0"/>
              <a:t>    return 0;</a:t>
            </a:r>
          </a:p>
          <a:p>
            <a:pPr marL="285750" lvl="1" indent="0">
              <a:buNone/>
            </a:pPr>
            <a:r>
              <a:rPr lang="en-US" altLang="zh-CN" sz="1800" dirty="0"/>
              <a:t>}</a:t>
            </a:r>
          </a:p>
          <a:p>
            <a:pPr marL="342900" indent="-342900">
              <a:buFont typeface="Wingdings" panose="05000000000000000000" pitchFamily="2" charset="2"/>
              <a:buChar char="l"/>
            </a:pPr>
            <a:r>
              <a:rPr lang="en-US" altLang="zh-CN" sz="2000" dirty="0"/>
              <a:t> </a:t>
            </a:r>
            <a:r>
              <a:rPr lang="zh-CN" altLang="en-US" sz="2000" dirty="0"/>
              <a:t>运行输出： 9 8 7 6 5 4 3 2 1 0</a:t>
            </a:r>
          </a:p>
          <a:p>
            <a:endParaRPr lang="zh-CN" altLang="en-US" b="1" dirty="0">
              <a:latin typeface="宋体" panose="02010600030101010101" pitchFamily="2" charset="-122"/>
            </a:endParaRPr>
          </a:p>
        </p:txBody>
      </p:sp>
      <p:sp>
        <p:nvSpPr>
          <p:cNvPr id="3" name="矩形 2"/>
          <p:cNvSpPr/>
          <p:nvPr/>
        </p:nvSpPr>
        <p:spPr>
          <a:xfrm>
            <a:off x="528350" y="316547"/>
            <a:ext cx="7628514" cy="480131"/>
          </a:xfrm>
          <a:prstGeom prst="rect">
            <a:avLst/>
          </a:prstGeom>
        </p:spPr>
        <p:txBody>
          <a:bodyPr wrap="square">
            <a:spAutoFit/>
          </a:bodyPr>
          <a:lstStyle/>
          <a:p>
            <a:pPr defTabSz="685800">
              <a:lnSpc>
                <a:spcPct val="90000"/>
              </a:lnSpc>
              <a:buFont typeface="Wingdings" panose="05000000000000000000" pitchFamily="2" charset="2"/>
              <a:buNone/>
            </a:pPr>
            <a:r>
              <a:rPr lang="zh-CN" altLang="en-US" sz="2800" dirty="0" smtClean="0">
                <a:solidFill>
                  <a:srgbClr val="7030A0"/>
                </a:solidFill>
                <a:latin typeface="+mj-lt"/>
                <a:ea typeface="+mj-ea"/>
                <a:cs typeface="+mj-cs"/>
              </a:rPr>
              <a:t>课后练习：</a:t>
            </a:r>
            <a:r>
              <a:rPr lang="zh-CN" altLang="en-US" sz="2800" dirty="0" smtClean="0">
                <a:solidFill>
                  <a:srgbClr val="1A93C8"/>
                </a:solidFill>
                <a:latin typeface="+mj-lt"/>
                <a:ea typeface="+mj-ea"/>
                <a:cs typeface="+mj-cs"/>
              </a:rPr>
              <a:t>数组</a:t>
            </a:r>
            <a:r>
              <a:rPr lang="zh-CN" altLang="en-US" sz="2800" dirty="0">
                <a:solidFill>
                  <a:srgbClr val="1A93C8"/>
                </a:solidFill>
                <a:latin typeface="+mj-lt"/>
                <a:ea typeface="+mj-ea"/>
                <a:cs typeface="+mj-cs"/>
              </a:rPr>
              <a:t>的使用</a:t>
            </a:r>
            <a:r>
              <a:rPr lang="en-US" altLang="zh-CN" sz="2800" dirty="0">
                <a:solidFill>
                  <a:srgbClr val="1A93C8"/>
                </a:solidFill>
                <a:latin typeface="+mj-lt"/>
                <a:ea typeface="+mj-ea"/>
                <a:cs typeface="+mj-cs"/>
              </a:rPr>
              <a:t>---</a:t>
            </a:r>
            <a:r>
              <a:rPr lang="zh-CN" altLang="en-US" sz="2800" dirty="0">
                <a:solidFill>
                  <a:srgbClr val="0000CC"/>
                </a:solidFill>
                <a:latin typeface="+mj-lt"/>
                <a:ea typeface="+mj-ea"/>
                <a:cs typeface="+mj-cs"/>
              </a:rPr>
              <a:t>逆序输出数组元素</a:t>
            </a:r>
            <a:endParaRPr lang="en-US" altLang="zh-CN" sz="2800" dirty="0">
              <a:solidFill>
                <a:srgbClr val="0000CC"/>
              </a:solidFill>
              <a:latin typeface="+mj-lt"/>
              <a:ea typeface="+mj-ea"/>
              <a:cs typeface="+mj-cs"/>
            </a:endParaRPr>
          </a:p>
        </p:txBody>
      </p:sp>
    </p:spTree>
    <p:extLst>
      <p:ext uri="{BB962C8B-B14F-4D97-AF65-F5344CB8AC3E}">
        <p14:creationId xmlns:p14="http://schemas.microsoft.com/office/powerpoint/2010/main" val="3184670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771" name="Rectangle 3"/>
              <p:cNvSpPr>
                <a:spLocks noGrp="1" noRot="1" noChangeArrowheads="1"/>
              </p:cNvSpPr>
              <p:nvPr>
                <p:ph type="body" idx="1"/>
              </p:nvPr>
            </p:nvSpPr>
            <p:spPr>
              <a:xfrm>
                <a:off x="611188" y="1007918"/>
                <a:ext cx="7970837" cy="1559113"/>
              </a:xfrm>
            </p:spPr>
            <p:txBody>
              <a:bodyPr/>
              <a:lstStyle/>
              <a:p>
                <a:pPr marL="342900" indent="-342900">
                  <a:lnSpc>
                    <a:spcPct val="100000"/>
                  </a:lnSpc>
                  <a:buFont typeface="Wingdings" panose="05000000000000000000" pitchFamily="2" charset="2"/>
                  <a:buChar char="l"/>
                </a:pPr>
                <a:r>
                  <a:rPr lang="zh-CN" altLang="en-US" sz="2000" dirty="0"/>
                  <a:t>给定整数 </a:t>
                </a:r>
                <a14:m>
                  <m:oMath xmlns:m="http://schemas.openxmlformats.org/officeDocument/2006/math">
                    <m:r>
                      <m:rPr>
                        <m:sty m:val="p"/>
                      </m:rPr>
                      <a:rPr lang="en-US" altLang="zh-CN" sz="2000" i="1">
                        <a:latin typeface="Cambria Math" panose="02040503050406030204" pitchFamily="18" charset="0"/>
                      </a:rPr>
                      <m:t>a</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𝑛</m:t>
                        </m:r>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𝑛</m:t>
                        </m:r>
                        <m:r>
                          <a:rPr lang="en-US" altLang="zh-CN" sz="2000" i="1">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i="1">
                            <a:latin typeface="Cambria Math" panose="02040503050406030204" pitchFamily="18" charset="0"/>
                          </a:rPr>
                          <m:t>𝑎</m:t>
                        </m:r>
                      </m:e>
                      <m:sub>
                        <m:r>
                          <a:rPr lang="en-US" altLang="zh-CN" sz="2000" i="1">
                            <a:latin typeface="Cambria Math" panose="02040503050406030204" pitchFamily="18" charset="0"/>
                          </a:rPr>
                          <m:t>3</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0</m:t>
                        </m:r>
                      </m:sub>
                    </m:sSub>
                  </m:oMath>
                </a14:m>
                <a:r>
                  <a:rPr lang="zh-CN" altLang="en-US" sz="2000" dirty="0"/>
                  <a:t>，将其每一位分解到一个数组</a:t>
                </a:r>
                <a:r>
                  <a:rPr lang="en-US" altLang="zh-CN" sz="2000" dirty="0"/>
                  <a:t>b</a:t>
                </a:r>
                <a:r>
                  <a:rPr lang="zh-CN" altLang="en-US" sz="2000" dirty="0"/>
                  <a:t>中，</a:t>
                </a:r>
                <a:r>
                  <a:rPr lang="zh-CN" altLang="en-US" sz="2000" dirty="0">
                    <a:solidFill>
                      <a:srgbClr val="030DCD"/>
                    </a:solidFill>
                  </a:rPr>
                  <a:t>数组的下标对应该位在整数中的权值</a:t>
                </a:r>
                <a:r>
                  <a:rPr lang="zh-CN" altLang="en-US" sz="2000" dirty="0"/>
                  <a:t>。</a:t>
                </a:r>
                <a:endParaRPr lang="en-US" altLang="zh-CN" sz="2000" dirty="0"/>
              </a:p>
              <a:p>
                <a:pPr marL="342900" indent="-342900">
                  <a:lnSpc>
                    <a:spcPct val="100000"/>
                  </a:lnSpc>
                  <a:buFont typeface="Wingdings" panose="05000000000000000000" pitchFamily="2" charset="2"/>
                  <a:buChar char="l"/>
                </a:pPr>
                <a14:m>
                  <m:oMath xmlns:m="http://schemas.openxmlformats.org/officeDocument/2006/math">
                    <m:r>
                      <a:rPr lang="zh-CN" altLang="en-US" sz="2000" b="0" i="1" smtClean="0">
                        <a:latin typeface="Cambria Math" panose="02040503050406030204" pitchFamily="18" charset="0"/>
                      </a:rPr>
                      <m:t>即：</m:t>
                    </m:r>
                    <m:r>
                      <a:rPr lang="en-US" altLang="zh-CN" sz="2000" b="0" i="1" smtClean="0">
                        <a:latin typeface="Cambria Math" panose="02040503050406030204" pitchFamily="18" charset="0"/>
                      </a:rPr>
                      <m:t>𝑏</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 </m:t>
                    </m:r>
                    <m:r>
                      <a:rPr lang="en-US" altLang="zh-CN" sz="2000" b="0" i="1" smtClean="0">
                        <a:latin typeface="Cambria Math" panose="02040503050406030204" pitchFamily="18" charset="0"/>
                      </a:rPr>
                      <m:t>𝑏</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𝑛</m:t>
                        </m:r>
                        <m:r>
                          <a:rPr lang="en-US" altLang="zh-CN" sz="2000" i="1">
                            <a:latin typeface="Cambria Math" panose="02040503050406030204" pitchFamily="18" charset="0"/>
                          </a:rPr>
                          <m:t>−2</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𝑛</m:t>
                        </m:r>
                        <m:r>
                          <a:rPr lang="en-US" altLang="zh-CN" sz="2000" i="1">
                            <a:latin typeface="Cambria Math" panose="02040503050406030204" pitchFamily="18" charset="0"/>
                          </a:rPr>
                          <m:t>−2</m:t>
                        </m:r>
                      </m:sub>
                    </m:sSub>
                    <m:r>
                      <a:rPr lang="zh-CN" altLang="en-US" sz="2000" b="0" i="1" smtClean="0">
                        <a:latin typeface="Cambria Math" panose="02040503050406030204" pitchFamily="18" charset="0"/>
                      </a:rPr>
                      <m:t>，</m:t>
                    </m:r>
                    <m:r>
                      <a:rPr lang="en-US" altLang="zh-CN" sz="2000" b="0" i="1" smtClean="0">
                        <a:latin typeface="Cambria Math" panose="02040503050406030204" pitchFamily="18" charset="0"/>
                      </a:rPr>
                      <m:t> ……</m:t>
                    </m:r>
                    <m:r>
                      <m:rPr>
                        <m:sty m:val="p"/>
                      </m:rPr>
                      <a:rPr lang="en-US" altLang="zh-CN" sz="2000" b="0" i="0" smtClean="0">
                        <a:latin typeface="Cambria Math" panose="02040503050406030204" pitchFamily="18" charset="0"/>
                      </a:rPr>
                      <m:t>b</m:t>
                    </m:r>
                    <m:d>
                      <m:dPr>
                        <m:begChr m:val="["/>
                        <m:endChr m:val="]"/>
                        <m:ctrlPr>
                          <a:rPr lang="en-US" altLang="zh-CN" sz="2000" b="0" i="1" smtClean="0">
                            <a:latin typeface="Cambria Math" panose="02040503050406030204" pitchFamily="18" charset="0"/>
                          </a:rPr>
                        </m:ctrlPr>
                      </m:dPr>
                      <m:e>
                        <m:r>
                          <a:rPr lang="en-US" altLang="zh-CN" sz="2000" b="0" i="0" smtClean="0">
                            <a:latin typeface="Cambria Math" panose="02040503050406030204" pitchFamily="18" charset="0"/>
                          </a:rPr>
                          <m:t>1</m:t>
                        </m:r>
                      </m:e>
                    </m:d>
                    <m:r>
                      <a:rPr lang="en-US" altLang="zh-CN" sz="2000" b="0" i="0"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𝑏</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0</m:t>
                        </m:r>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0</m:t>
                        </m:r>
                      </m:sub>
                    </m:sSub>
                  </m:oMath>
                </a14:m>
                <a:endParaRPr lang="zh-CN" altLang="en-US" sz="2000" dirty="0"/>
              </a:p>
              <a:p>
                <a:pPr marL="285750" lvl="1" indent="0">
                  <a:lnSpc>
                    <a:spcPct val="100000"/>
                  </a:lnSpc>
                  <a:buNone/>
                </a:pPr>
                <a:r>
                  <a:rPr lang="zh-CN" altLang="en-US" sz="1800" dirty="0"/>
                  <a:t> 如：</a:t>
                </a:r>
                <a:r>
                  <a:rPr lang="en-US" altLang="zh-CN" sz="1800" dirty="0"/>
                  <a:t>2345</a:t>
                </a:r>
                <a:r>
                  <a:rPr lang="en-US" altLang="zh-CN" sz="1800" dirty="0">
                    <a:sym typeface="Wingdings" panose="05000000000000000000" pitchFamily="2" charset="2"/>
                  </a:rPr>
                  <a:t> a[0</a:t>
                </a:r>
                <a:r>
                  <a:rPr lang="en-US" altLang="zh-CN" sz="1800" dirty="0" smtClean="0">
                    <a:sym typeface="Wingdings" panose="05000000000000000000" pitchFamily="2" charset="2"/>
                  </a:rPr>
                  <a:t>]=5, </a:t>
                </a:r>
                <a:r>
                  <a:rPr lang="en-US" altLang="zh-CN" sz="1800" dirty="0">
                    <a:sym typeface="Wingdings" panose="05000000000000000000" pitchFamily="2" charset="2"/>
                  </a:rPr>
                  <a:t>a[1</a:t>
                </a:r>
                <a:r>
                  <a:rPr lang="en-US" altLang="zh-CN" sz="1800" dirty="0" smtClean="0">
                    <a:sym typeface="Wingdings" panose="05000000000000000000" pitchFamily="2" charset="2"/>
                  </a:rPr>
                  <a:t>]=4, </a:t>
                </a:r>
                <a:r>
                  <a:rPr lang="en-US" altLang="zh-CN" sz="1800" dirty="0">
                    <a:sym typeface="Wingdings" panose="05000000000000000000" pitchFamily="2" charset="2"/>
                  </a:rPr>
                  <a:t>a[2</a:t>
                </a:r>
                <a:r>
                  <a:rPr lang="en-US" altLang="zh-CN" sz="1800" dirty="0" smtClean="0">
                    <a:sym typeface="Wingdings" panose="05000000000000000000" pitchFamily="2" charset="2"/>
                  </a:rPr>
                  <a:t>]=3,  </a:t>
                </a:r>
                <a:r>
                  <a:rPr lang="en-US" altLang="zh-CN" sz="1800" dirty="0">
                    <a:sym typeface="Wingdings" panose="05000000000000000000" pitchFamily="2" charset="2"/>
                  </a:rPr>
                  <a:t>a[3</a:t>
                </a:r>
                <a:r>
                  <a:rPr lang="en-US" altLang="zh-CN" sz="1800" dirty="0" smtClean="0">
                    <a:sym typeface="Wingdings" panose="05000000000000000000" pitchFamily="2" charset="2"/>
                  </a:rPr>
                  <a:t>]=2;</a:t>
                </a:r>
                <a:endParaRPr lang="en-US" altLang="zh-CN" sz="1800" dirty="0"/>
              </a:p>
              <a:p>
                <a:pPr marL="285750" lvl="1" indent="0">
                  <a:buNone/>
                </a:pPr>
                <a:endParaRPr lang="en-US" altLang="zh-CN" sz="1800" dirty="0"/>
              </a:p>
              <a:p>
                <a:pPr marL="285750" lvl="1" indent="0">
                  <a:buNone/>
                </a:pPr>
                <a:endParaRPr lang="en-US" altLang="zh-CN" sz="1800" dirty="0"/>
              </a:p>
              <a:p>
                <a:endParaRPr lang="zh-CN" altLang="en-US" b="1" dirty="0">
                  <a:latin typeface="宋体" panose="02010600030101010101" pitchFamily="2" charset="-122"/>
                </a:endParaRPr>
              </a:p>
            </p:txBody>
          </p:sp>
        </mc:Choice>
        <mc:Fallback xmlns="">
          <p:sp>
            <p:nvSpPr>
              <p:cNvPr id="32771" name="Rectangle 3"/>
              <p:cNvSpPr>
                <a:spLocks noGrp="1" noRot="1" noChangeAspect="1" noMove="1" noResize="1" noEditPoints="1" noAdjustHandles="1" noChangeArrowheads="1" noChangeShapeType="1" noTextEdit="1"/>
              </p:cNvSpPr>
              <p:nvPr>
                <p:ph type="body" idx="1"/>
              </p:nvPr>
            </p:nvSpPr>
            <p:spPr>
              <a:xfrm>
                <a:off x="611188" y="1007918"/>
                <a:ext cx="7970837" cy="1559113"/>
              </a:xfrm>
              <a:blipFill>
                <a:blip r:embed="rId2"/>
                <a:stretch>
                  <a:fillRect t="-2734"/>
                </a:stretch>
              </a:blipFill>
            </p:spPr>
            <p:txBody>
              <a:bodyPr/>
              <a:lstStyle/>
              <a:p>
                <a:r>
                  <a:rPr lang="zh-CN" altLang="en-US">
                    <a:noFill/>
                  </a:rPr>
                  <a:t> </a:t>
                </a:r>
              </a:p>
            </p:txBody>
          </p:sp>
        </mc:Fallback>
      </mc:AlternateContent>
      <p:sp>
        <p:nvSpPr>
          <p:cNvPr id="3" name="矩形 2"/>
          <p:cNvSpPr/>
          <p:nvPr/>
        </p:nvSpPr>
        <p:spPr>
          <a:xfrm>
            <a:off x="528350" y="316547"/>
            <a:ext cx="7628514" cy="480131"/>
          </a:xfrm>
          <a:prstGeom prst="rect">
            <a:avLst/>
          </a:prstGeom>
        </p:spPr>
        <p:txBody>
          <a:bodyPr wrap="square">
            <a:spAutoFit/>
          </a:bodyPr>
          <a:lstStyle/>
          <a:p>
            <a:pPr defTabSz="685800">
              <a:lnSpc>
                <a:spcPct val="90000"/>
              </a:lnSpc>
              <a:buFont typeface="Wingdings" panose="05000000000000000000" pitchFamily="2" charset="2"/>
              <a:buNone/>
            </a:pPr>
            <a:r>
              <a:rPr lang="zh-CN" altLang="en-US" sz="2800" dirty="0" smtClean="0">
                <a:solidFill>
                  <a:srgbClr val="7030A0"/>
                </a:solidFill>
                <a:latin typeface="+mj-lt"/>
                <a:ea typeface="+mj-ea"/>
                <a:cs typeface="+mj-cs"/>
              </a:rPr>
              <a:t>课后练习：</a:t>
            </a:r>
            <a:r>
              <a:rPr lang="zh-CN" altLang="en-US" sz="2800" dirty="0" smtClean="0">
                <a:solidFill>
                  <a:srgbClr val="1A93C8"/>
                </a:solidFill>
                <a:latin typeface="+mj-lt"/>
                <a:ea typeface="+mj-ea"/>
                <a:cs typeface="+mj-cs"/>
              </a:rPr>
              <a:t>数组</a:t>
            </a:r>
            <a:r>
              <a:rPr lang="zh-CN" altLang="en-US" sz="2800" dirty="0">
                <a:solidFill>
                  <a:srgbClr val="1A93C8"/>
                </a:solidFill>
                <a:latin typeface="+mj-lt"/>
                <a:ea typeface="+mj-ea"/>
                <a:cs typeface="+mj-cs"/>
              </a:rPr>
              <a:t>的使用</a:t>
            </a:r>
            <a:r>
              <a:rPr lang="en-US" altLang="zh-CN" sz="2800" dirty="0">
                <a:solidFill>
                  <a:srgbClr val="1A93C8"/>
                </a:solidFill>
                <a:latin typeface="+mj-lt"/>
                <a:ea typeface="+mj-ea"/>
                <a:cs typeface="+mj-cs"/>
              </a:rPr>
              <a:t>—</a:t>
            </a:r>
            <a:r>
              <a:rPr lang="zh-CN" altLang="en-US" sz="2800" dirty="0">
                <a:solidFill>
                  <a:srgbClr val="1A93C8"/>
                </a:solidFill>
                <a:latin typeface="+mj-lt"/>
                <a:ea typeface="+mj-ea"/>
                <a:cs typeface="+mj-cs"/>
              </a:rPr>
              <a:t>分解十进制整数</a:t>
            </a:r>
            <a:endParaRPr lang="en-US" altLang="zh-CN" sz="2800" dirty="0">
              <a:solidFill>
                <a:srgbClr val="1A93C8"/>
              </a:solidFill>
              <a:latin typeface="+mj-lt"/>
              <a:ea typeface="+mj-ea"/>
              <a:cs typeface="+mj-cs"/>
            </a:endParaRPr>
          </a:p>
        </p:txBody>
      </p:sp>
      <p:sp>
        <p:nvSpPr>
          <p:cNvPr id="4" name="Rectangle 3"/>
          <p:cNvSpPr txBox="1">
            <a:spLocks noRot="1" noChangeArrowheads="1"/>
          </p:cNvSpPr>
          <p:nvPr/>
        </p:nvSpPr>
        <p:spPr bwMode="auto">
          <a:xfrm>
            <a:off x="528350" y="2634143"/>
            <a:ext cx="3939741" cy="375626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0">
              <a:lnSpc>
                <a:spcPct val="100000"/>
              </a:lnSpc>
              <a:buNone/>
            </a:pPr>
            <a:r>
              <a:rPr lang="en-US" altLang="zh-CN" sz="1600" dirty="0"/>
              <a:t>#include "</a:t>
            </a:r>
            <a:r>
              <a:rPr lang="en-US" altLang="zh-CN" sz="1600" dirty="0" err="1"/>
              <a:t>stdio.h</a:t>
            </a:r>
            <a:r>
              <a:rPr lang="en-US" altLang="zh-CN" sz="1600" dirty="0"/>
              <a:t>"</a:t>
            </a:r>
          </a:p>
          <a:p>
            <a:pPr marL="285750" lvl="1" indent="0">
              <a:lnSpc>
                <a:spcPct val="100000"/>
              </a:lnSpc>
              <a:buNone/>
            </a:pPr>
            <a:r>
              <a:rPr lang="en-US" altLang="zh-CN" sz="1600" dirty="0" err="1"/>
              <a:t>int</a:t>
            </a:r>
            <a:r>
              <a:rPr lang="en-US" altLang="zh-CN" sz="1600" dirty="0"/>
              <a:t> main()</a:t>
            </a:r>
          </a:p>
          <a:p>
            <a:pPr marL="285750" lvl="1" indent="0">
              <a:lnSpc>
                <a:spcPct val="100000"/>
              </a:lnSpc>
              <a:buNone/>
            </a:pPr>
            <a:r>
              <a:rPr lang="en-US" altLang="zh-CN" sz="1600" dirty="0"/>
              <a:t>{</a:t>
            </a:r>
          </a:p>
          <a:p>
            <a:pPr marL="285750" lvl="1" indent="0">
              <a:lnSpc>
                <a:spcPct val="100000"/>
              </a:lnSpc>
              <a:buNone/>
            </a:pPr>
            <a:r>
              <a:rPr lang="en-US" altLang="zh-CN" sz="1600" dirty="0" smtClean="0"/>
              <a:t>    long </a:t>
            </a:r>
            <a:r>
              <a:rPr lang="en-US" altLang="zh-CN" sz="1600" dirty="0" err="1"/>
              <a:t>long</a:t>
            </a:r>
            <a:r>
              <a:rPr lang="en-US" altLang="zh-CN" sz="1600" dirty="0"/>
              <a:t>  a, t;</a:t>
            </a:r>
          </a:p>
          <a:p>
            <a:pPr marL="285750" lvl="1" indent="0">
              <a:lnSpc>
                <a:spcPct val="100000"/>
              </a:lnSpc>
              <a:buNone/>
            </a:pPr>
            <a:r>
              <a:rPr lang="en-US" altLang="zh-CN" sz="1600" dirty="0"/>
              <a:t>    </a:t>
            </a:r>
            <a:r>
              <a:rPr lang="en-US" altLang="zh-CN" sz="1600" dirty="0" err="1"/>
              <a:t>int</a:t>
            </a:r>
            <a:r>
              <a:rPr lang="en-US" altLang="zh-CN" sz="1600" dirty="0"/>
              <a:t> b[20];</a:t>
            </a:r>
          </a:p>
          <a:p>
            <a:pPr marL="285750" lvl="1" indent="0">
              <a:lnSpc>
                <a:spcPct val="100000"/>
              </a:lnSpc>
              <a:buNone/>
            </a:pPr>
            <a:r>
              <a:rPr lang="en-US" altLang="zh-CN" sz="1600" dirty="0" smtClean="0"/>
              <a:t>    </a:t>
            </a:r>
            <a:r>
              <a:rPr lang="en-US" altLang="zh-CN" sz="1600" dirty="0" err="1" smtClean="0"/>
              <a:t>int</a:t>
            </a:r>
            <a:r>
              <a:rPr lang="en-US" altLang="zh-CN" sz="1600" dirty="0" smtClean="0"/>
              <a:t> </a:t>
            </a:r>
            <a:r>
              <a:rPr lang="en-US" altLang="zh-CN" sz="1600" dirty="0" err="1"/>
              <a:t>len</a:t>
            </a:r>
            <a:r>
              <a:rPr lang="en-US" altLang="zh-CN" sz="1600" dirty="0"/>
              <a:t>=0,lena=0;</a:t>
            </a:r>
          </a:p>
          <a:p>
            <a:pPr marL="285750" lvl="1" indent="0">
              <a:lnSpc>
                <a:spcPct val="100000"/>
              </a:lnSpc>
              <a:buNone/>
            </a:pPr>
            <a:r>
              <a:rPr lang="en-US" altLang="zh-CN" sz="1600" dirty="0" smtClean="0"/>
              <a:t>    </a:t>
            </a:r>
            <a:r>
              <a:rPr lang="en-US" altLang="zh-CN" sz="1600" dirty="0" err="1" smtClean="0"/>
              <a:t>printf</a:t>
            </a:r>
            <a:r>
              <a:rPr lang="en-US" altLang="zh-CN" sz="1600" dirty="0"/>
              <a:t>("Input a number:");</a:t>
            </a:r>
          </a:p>
          <a:p>
            <a:pPr marL="285750" lvl="1" indent="0">
              <a:lnSpc>
                <a:spcPct val="100000"/>
              </a:lnSpc>
              <a:buNone/>
            </a:pPr>
            <a:r>
              <a:rPr lang="en-US" altLang="zh-CN" sz="1600" dirty="0"/>
              <a:t>    </a:t>
            </a:r>
            <a:r>
              <a:rPr lang="en-US" altLang="zh-CN" sz="1600" dirty="0" err="1"/>
              <a:t>scanf</a:t>
            </a:r>
            <a:r>
              <a:rPr lang="en-US" altLang="zh-CN" sz="1600" dirty="0"/>
              <a:t>("%</a:t>
            </a:r>
            <a:r>
              <a:rPr lang="en-US" altLang="zh-CN" sz="1600" dirty="0" err="1"/>
              <a:t>lld</a:t>
            </a:r>
            <a:r>
              <a:rPr lang="en-US" altLang="zh-CN" sz="1600" dirty="0"/>
              <a:t>", &amp;a);</a:t>
            </a:r>
          </a:p>
          <a:p>
            <a:pPr marL="285750" lvl="1" indent="0">
              <a:lnSpc>
                <a:spcPct val="100000"/>
              </a:lnSpc>
              <a:buNone/>
            </a:pPr>
            <a:r>
              <a:rPr lang="en-US" altLang="zh-CN" sz="1600" dirty="0"/>
              <a:t>    t=a;</a:t>
            </a:r>
          </a:p>
          <a:p>
            <a:pPr marL="285750" lvl="1" indent="0">
              <a:lnSpc>
                <a:spcPct val="100000"/>
              </a:lnSpc>
              <a:buNone/>
            </a:pPr>
            <a:r>
              <a:rPr lang="en-US" altLang="zh-CN" sz="1600" dirty="0"/>
              <a:t>    while (t&gt;0)   //</a:t>
            </a:r>
            <a:r>
              <a:rPr lang="zh-CN" altLang="en-US" sz="1600" dirty="0"/>
              <a:t>计算整数</a:t>
            </a:r>
            <a:r>
              <a:rPr lang="en-US" altLang="zh-CN" sz="1600" dirty="0"/>
              <a:t>a</a:t>
            </a:r>
            <a:r>
              <a:rPr lang="zh-CN" altLang="en-US" sz="1600" dirty="0"/>
              <a:t>的位数</a:t>
            </a:r>
          </a:p>
          <a:p>
            <a:pPr marL="285750" lvl="1" indent="0">
              <a:lnSpc>
                <a:spcPct val="100000"/>
              </a:lnSpc>
              <a:buNone/>
            </a:pPr>
            <a:r>
              <a:rPr lang="zh-CN" altLang="en-US" sz="1600" dirty="0"/>
              <a:t>    </a:t>
            </a:r>
            <a:r>
              <a:rPr lang="en-US" altLang="zh-CN" sz="1600" dirty="0"/>
              <a:t>{</a:t>
            </a:r>
          </a:p>
          <a:p>
            <a:pPr marL="285750" lvl="1" indent="0">
              <a:lnSpc>
                <a:spcPct val="100000"/>
              </a:lnSpc>
              <a:buNone/>
            </a:pPr>
            <a:r>
              <a:rPr lang="en-US" altLang="zh-CN" sz="1600" dirty="0"/>
              <a:t>     </a:t>
            </a:r>
            <a:r>
              <a:rPr lang="en-US" altLang="zh-CN" sz="1600" dirty="0" smtClean="0"/>
              <a:t>  </a:t>
            </a:r>
            <a:r>
              <a:rPr lang="en-US" altLang="zh-CN" sz="1600" dirty="0"/>
              <a:t>t=t/10;</a:t>
            </a:r>
          </a:p>
          <a:p>
            <a:pPr marL="285750" lvl="1" indent="0">
              <a:lnSpc>
                <a:spcPct val="100000"/>
              </a:lnSpc>
              <a:buNone/>
            </a:pPr>
            <a:r>
              <a:rPr lang="en-US" altLang="zh-CN" sz="1600" dirty="0"/>
              <a:t>    </a:t>
            </a:r>
            <a:r>
              <a:rPr lang="en-US" altLang="zh-CN" sz="1600" dirty="0" smtClean="0"/>
              <a:t>   </a:t>
            </a:r>
            <a:r>
              <a:rPr lang="en-US" altLang="zh-CN" sz="1600" dirty="0" err="1"/>
              <a:t>len</a:t>
            </a:r>
            <a:r>
              <a:rPr lang="en-US" altLang="zh-CN" sz="1600" dirty="0"/>
              <a:t>++;</a:t>
            </a:r>
          </a:p>
          <a:p>
            <a:pPr marL="285750" lvl="1" indent="0">
              <a:lnSpc>
                <a:spcPct val="100000"/>
              </a:lnSpc>
              <a:buNone/>
            </a:pPr>
            <a:r>
              <a:rPr lang="en-US" altLang="zh-CN" sz="1600" dirty="0"/>
              <a:t>    }</a:t>
            </a:r>
          </a:p>
          <a:p>
            <a:pPr marL="285750" lvl="1" indent="0">
              <a:lnSpc>
                <a:spcPct val="100000"/>
              </a:lnSpc>
              <a:buNone/>
            </a:pPr>
            <a:endParaRPr lang="zh-CN" altLang="en-US" b="1" dirty="0">
              <a:latin typeface="宋体" panose="02010600030101010101" pitchFamily="2" charset="-122"/>
            </a:endParaRPr>
          </a:p>
        </p:txBody>
      </p:sp>
      <p:sp>
        <p:nvSpPr>
          <p:cNvPr id="5" name="Rectangle 3"/>
          <p:cNvSpPr txBox="1">
            <a:spLocks noRot="1" noChangeArrowheads="1"/>
          </p:cNvSpPr>
          <p:nvPr/>
        </p:nvSpPr>
        <p:spPr bwMode="auto">
          <a:xfrm>
            <a:off x="4642284" y="2634143"/>
            <a:ext cx="3939741" cy="375626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0">
              <a:lnSpc>
                <a:spcPct val="100000"/>
              </a:lnSpc>
              <a:buNone/>
            </a:pPr>
            <a:r>
              <a:rPr lang="en-US" altLang="zh-CN" sz="1600" dirty="0" err="1"/>
              <a:t>lena</a:t>
            </a:r>
            <a:r>
              <a:rPr lang="en-US" altLang="zh-CN" sz="1600" dirty="0"/>
              <a:t>=</a:t>
            </a:r>
            <a:r>
              <a:rPr lang="en-US" altLang="zh-CN" sz="1600" dirty="0" err="1"/>
              <a:t>len</a:t>
            </a:r>
            <a:r>
              <a:rPr lang="en-US" altLang="zh-CN" sz="1600" dirty="0" smtClean="0"/>
              <a:t>;    </a:t>
            </a:r>
            <a:endParaRPr lang="en-US" altLang="zh-CN" sz="1600" dirty="0"/>
          </a:p>
          <a:p>
            <a:pPr marL="285750" lvl="1" indent="0">
              <a:lnSpc>
                <a:spcPct val="100000"/>
              </a:lnSpc>
              <a:buNone/>
            </a:pPr>
            <a:r>
              <a:rPr lang="en-US" altLang="zh-CN" sz="1600" dirty="0" smtClean="0"/>
              <a:t>t=a</a:t>
            </a:r>
            <a:r>
              <a:rPr lang="en-US" altLang="zh-CN" sz="1600" dirty="0"/>
              <a:t>;</a:t>
            </a:r>
          </a:p>
          <a:p>
            <a:pPr marL="285750" lvl="1" indent="0">
              <a:lnSpc>
                <a:spcPct val="100000"/>
              </a:lnSpc>
              <a:buNone/>
            </a:pPr>
            <a:r>
              <a:rPr lang="en-US" altLang="zh-CN" sz="1600" dirty="0" smtClean="0"/>
              <a:t>while </a:t>
            </a:r>
            <a:r>
              <a:rPr lang="en-US" altLang="zh-CN" sz="1600" dirty="0"/>
              <a:t>(t&gt;0)</a:t>
            </a:r>
          </a:p>
          <a:p>
            <a:pPr marL="285750" lvl="1" indent="0">
              <a:lnSpc>
                <a:spcPct val="100000"/>
              </a:lnSpc>
              <a:buNone/>
            </a:pPr>
            <a:r>
              <a:rPr lang="en-US" altLang="zh-CN" sz="1600" dirty="0" smtClean="0"/>
              <a:t>{</a:t>
            </a:r>
            <a:endParaRPr lang="en-US" altLang="zh-CN" sz="1600" dirty="0"/>
          </a:p>
          <a:p>
            <a:pPr marL="285750" lvl="1" indent="0">
              <a:lnSpc>
                <a:spcPct val="100000"/>
              </a:lnSpc>
              <a:buNone/>
            </a:pPr>
            <a:r>
              <a:rPr lang="en-US" altLang="zh-CN" sz="1600" dirty="0"/>
              <a:t>      b[len-1]=t%10;</a:t>
            </a:r>
          </a:p>
          <a:p>
            <a:pPr marL="285750" lvl="1" indent="0">
              <a:lnSpc>
                <a:spcPct val="100000"/>
              </a:lnSpc>
              <a:buNone/>
            </a:pPr>
            <a:r>
              <a:rPr lang="en-US" altLang="zh-CN" sz="1600" dirty="0"/>
              <a:t>      t=t/10;</a:t>
            </a:r>
          </a:p>
          <a:p>
            <a:pPr marL="285750" lvl="1" indent="0">
              <a:lnSpc>
                <a:spcPct val="100000"/>
              </a:lnSpc>
              <a:buNone/>
            </a:pPr>
            <a:r>
              <a:rPr lang="en-US" altLang="zh-CN" sz="1600" dirty="0"/>
              <a:t>      </a:t>
            </a:r>
            <a:r>
              <a:rPr lang="en-US" altLang="zh-CN" sz="1600" dirty="0" err="1"/>
              <a:t>len</a:t>
            </a:r>
            <a:r>
              <a:rPr lang="en-US" altLang="zh-CN" sz="1600" dirty="0"/>
              <a:t>--;</a:t>
            </a:r>
          </a:p>
          <a:p>
            <a:pPr marL="285750" lvl="1" indent="0">
              <a:lnSpc>
                <a:spcPct val="100000"/>
              </a:lnSpc>
              <a:buNone/>
            </a:pPr>
            <a:r>
              <a:rPr lang="en-US" altLang="zh-CN" sz="1600" dirty="0" smtClean="0"/>
              <a:t>}</a:t>
            </a:r>
            <a:endParaRPr lang="en-US" altLang="zh-CN" sz="1600" dirty="0"/>
          </a:p>
          <a:p>
            <a:pPr marL="285750" lvl="1" indent="0">
              <a:lnSpc>
                <a:spcPct val="100000"/>
              </a:lnSpc>
              <a:buNone/>
            </a:pPr>
            <a:r>
              <a:rPr lang="en-US" altLang="zh-CN" sz="1600" dirty="0"/>
              <a:t>	</a:t>
            </a:r>
          </a:p>
          <a:p>
            <a:pPr marL="285750" lvl="1" indent="0">
              <a:lnSpc>
                <a:spcPct val="100000"/>
              </a:lnSpc>
              <a:buNone/>
            </a:pPr>
            <a:r>
              <a:rPr lang="en-US" altLang="zh-CN" sz="1600" dirty="0" smtClean="0"/>
              <a:t>for </a:t>
            </a:r>
            <a:r>
              <a:rPr lang="en-US" altLang="zh-CN" sz="1600" dirty="0"/>
              <a:t>(</a:t>
            </a:r>
            <a:r>
              <a:rPr lang="en-US" altLang="zh-CN" sz="1600" dirty="0" err="1"/>
              <a:t>int</a:t>
            </a:r>
            <a:r>
              <a:rPr lang="en-US" altLang="zh-CN" sz="1600" dirty="0"/>
              <a:t> </a:t>
            </a:r>
            <a:r>
              <a:rPr lang="en-US" altLang="zh-CN" sz="1600" dirty="0" err="1"/>
              <a:t>i</a:t>
            </a:r>
            <a:r>
              <a:rPr lang="en-US" altLang="zh-CN" sz="1600" dirty="0"/>
              <a:t>=0;i&lt;</a:t>
            </a:r>
            <a:r>
              <a:rPr lang="en-US" altLang="zh-CN" sz="1600" dirty="0" err="1"/>
              <a:t>lena;i</a:t>
            </a:r>
            <a:r>
              <a:rPr lang="en-US" altLang="zh-CN" sz="1600" dirty="0"/>
              <a:t>++)</a:t>
            </a:r>
          </a:p>
          <a:p>
            <a:pPr marL="285750" lvl="1" indent="0">
              <a:lnSpc>
                <a:spcPct val="100000"/>
              </a:lnSpc>
              <a:buNone/>
            </a:pPr>
            <a:r>
              <a:rPr lang="en-US" altLang="zh-CN" sz="1600" dirty="0" smtClean="0"/>
              <a:t>    </a:t>
            </a:r>
            <a:r>
              <a:rPr lang="en-US" altLang="zh-CN" sz="1600" dirty="0" err="1"/>
              <a:t>printf</a:t>
            </a:r>
            <a:r>
              <a:rPr lang="en-US" altLang="zh-CN" sz="1600" dirty="0"/>
              <a:t>("%d ",b[</a:t>
            </a:r>
            <a:r>
              <a:rPr lang="en-US" altLang="zh-CN" sz="1600" dirty="0" err="1"/>
              <a:t>i</a:t>
            </a:r>
            <a:r>
              <a:rPr lang="en-US" altLang="zh-CN" sz="1600" dirty="0"/>
              <a:t>]);</a:t>
            </a:r>
          </a:p>
          <a:p>
            <a:pPr marL="285750" lvl="1" indent="0">
              <a:lnSpc>
                <a:spcPct val="100000"/>
              </a:lnSpc>
              <a:buNone/>
            </a:pPr>
            <a:r>
              <a:rPr lang="en-US" altLang="zh-CN" sz="1600" dirty="0" smtClean="0"/>
              <a:t>return </a:t>
            </a:r>
            <a:r>
              <a:rPr lang="en-US" altLang="zh-CN" sz="1600" dirty="0"/>
              <a:t>0</a:t>
            </a:r>
            <a:r>
              <a:rPr lang="en-US" altLang="zh-CN" sz="1600" dirty="0" smtClean="0"/>
              <a:t>;</a:t>
            </a:r>
          </a:p>
          <a:p>
            <a:pPr marL="0" lvl="1" indent="0">
              <a:lnSpc>
                <a:spcPct val="100000"/>
              </a:lnSpc>
              <a:buNone/>
            </a:pPr>
            <a:r>
              <a:rPr lang="en-US" altLang="zh-CN" sz="1600" dirty="0"/>
              <a:t> </a:t>
            </a:r>
            <a:r>
              <a:rPr lang="en-US" altLang="zh-CN" sz="1600" dirty="0" smtClean="0"/>
              <a:t>}</a:t>
            </a:r>
            <a:r>
              <a:rPr lang="en-US" altLang="zh-CN" sz="1600" b="1" dirty="0" smtClean="0">
                <a:latin typeface="宋体" panose="02010600030101010101" pitchFamily="2" charset="-122"/>
              </a:rPr>
              <a:t>  </a:t>
            </a:r>
            <a:endParaRPr lang="zh-CN" altLang="en-US" sz="1600" b="1" dirty="0">
              <a:latin typeface="宋体" panose="02010600030101010101" pitchFamily="2" charset="-122"/>
            </a:endParaRPr>
          </a:p>
        </p:txBody>
      </p:sp>
    </p:spTree>
    <p:extLst>
      <p:ext uri="{BB962C8B-B14F-4D97-AF65-F5344CB8AC3E}">
        <p14:creationId xmlns:p14="http://schemas.microsoft.com/office/powerpoint/2010/main" val="3202707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Rot="1" noChangeArrowheads="1"/>
          </p:cNvSpPr>
          <p:nvPr>
            <p:ph type="body" idx="1"/>
          </p:nvPr>
        </p:nvSpPr>
        <p:spPr>
          <a:xfrm>
            <a:off x="611188" y="1007918"/>
            <a:ext cx="7970837" cy="3127854"/>
          </a:xfrm>
        </p:spPr>
        <p:txBody>
          <a:bodyPr/>
          <a:lstStyle/>
          <a:p>
            <a:pPr marL="342900" indent="-342900">
              <a:buFont typeface="Wingdings" panose="05000000000000000000" pitchFamily="2" charset="2"/>
              <a:buChar char="l"/>
            </a:pPr>
            <a:r>
              <a:rPr lang="zh-CN" altLang="en-US" dirty="0"/>
              <a:t>利用类似的思想，可实现</a:t>
            </a:r>
            <a:endParaRPr lang="en-US" altLang="zh-CN" dirty="0"/>
          </a:p>
          <a:p>
            <a:pPr marL="971550" lvl="1"/>
            <a:r>
              <a:rPr lang="en-US" altLang="zh-CN" dirty="0"/>
              <a:t>10</a:t>
            </a:r>
            <a:r>
              <a:rPr lang="zh-CN" altLang="en-US" dirty="0"/>
              <a:t>进制</a:t>
            </a:r>
            <a:r>
              <a:rPr lang="en-US" altLang="zh-CN" dirty="0">
                <a:sym typeface="Wingdings" panose="05000000000000000000" pitchFamily="2" charset="2"/>
              </a:rPr>
              <a:t>2</a:t>
            </a:r>
            <a:r>
              <a:rPr lang="zh-CN" altLang="en-US" dirty="0">
                <a:sym typeface="Wingdings" panose="05000000000000000000" pitchFamily="2" charset="2"/>
              </a:rPr>
              <a:t>进制；</a:t>
            </a:r>
            <a:endParaRPr lang="en-US" altLang="zh-CN" dirty="0">
              <a:sym typeface="Wingdings" panose="05000000000000000000" pitchFamily="2" charset="2"/>
            </a:endParaRPr>
          </a:p>
          <a:p>
            <a:pPr marL="971550" lvl="1"/>
            <a:r>
              <a:rPr lang="en-US" altLang="zh-CN" dirty="0"/>
              <a:t>10</a:t>
            </a:r>
            <a:r>
              <a:rPr lang="zh-CN" altLang="en-US" dirty="0"/>
              <a:t>进制</a:t>
            </a:r>
            <a:r>
              <a:rPr lang="en-US" altLang="zh-CN" dirty="0">
                <a:sym typeface="Wingdings" panose="05000000000000000000" pitchFamily="2" charset="2"/>
              </a:rPr>
              <a:t>8</a:t>
            </a:r>
            <a:r>
              <a:rPr lang="zh-CN" altLang="en-US" dirty="0">
                <a:sym typeface="Wingdings" panose="05000000000000000000" pitchFamily="2" charset="2"/>
              </a:rPr>
              <a:t>进制；</a:t>
            </a:r>
            <a:endParaRPr lang="en-US" altLang="zh-CN" dirty="0">
              <a:sym typeface="Wingdings" panose="05000000000000000000" pitchFamily="2" charset="2"/>
            </a:endParaRPr>
          </a:p>
          <a:p>
            <a:pPr marL="971550" lvl="1"/>
            <a:r>
              <a:rPr lang="en-US" altLang="zh-CN" dirty="0"/>
              <a:t>10</a:t>
            </a:r>
            <a:r>
              <a:rPr lang="zh-CN" altLang="en-US" dirty="0"/>
              <a:t>进制</a:t>
            </a:r>
            <a:r>
              <a:rPr lang="en-US" altLang="zh-CN" dirty="0">
                <a:sym typeface="Wingdings" panose="05000000000000000000" pitchFamily="2" charset="2"/>
              </a:rPr>
              <a:t>16</a:t>
            </a:r>
            <a:r>
              <a:rPr lang="zh-CN" altLang="en-US" dirty="0">
                <a:sym typeface="Wingdings" panose="05000000000000000000" pitchFamily="2" charset="2"/>
              </a:rPr>
              <a:t>进制；（使用字符数组）</a:t>
            </a:r>
            <a:endParaRPr lang="en-US" altLang="zh-CN" dirty="0">
              <a:sym typeface="Wingdings" panose="05000000000000000000" pitchFamily="2" charset="2"/>
            </a:endParaRPr>
          </a:p>
          <a:p>
            <a:pPr marL="342900" indent="-342900">
              <a:buFont typeface="Wingdings" panose="05000000000000000000" pitchFamily="2" charset="2"/>
              <a:buChar char="l"/>
            </a:pPr>
            <a:endParaRPr lang="en-US" altLang="zh-CN" sz="2000" dirty="0">
              <a:sym typeface="Wingdings" panose="05000000000000000000" pitchFamily="2" charset="2"/>
            </a:endParaRPr>
          </a:p>
          <a:p>
            <a:pPr marL="342900" indent="-342900">
              <a:buFont typeface="Wingdings" panose="05000000000000000000" pitchFamily="2" charset="2"/>
              <a:buChar char="l"/>
            </a:pPr>
            <a:endParaRPr lang="en-US" altLang="zh-CN" sz="2000" dirty="0"/>
          </a:p>
          <a:p>
            <a:pPr marL="285750" lvl="1" indent="0">
              <a:buNone/>
            </a:pPr>
            <a:endParaRPr lang="en-US" altLang="zh-CN" sz="1800" dirty="0"/>
          </a:p>
          <a:p>
            <a:pPr marL="285750" lvl="1" indent="0">
              <a:buNone/>
            </a:pPr>
            <a:endParaRPr lang="en-US" altLang="zh-CN" sz="1800" dirty="0"/>
          </a:p>
          <a:p>
            <a:endParaRPr lang="zh-CN" altLang="en-US" b="1" dirty="0">
              <a:latin typeface="宋体" panose="02010600030101010101" pitchFamily="2" charset="-122"/>
            </a:endParaRPr>
          </a:p>
        </p:txBody>
      </p:sp>
      <p:sp>
        <p:nvSpPr>
          <p:cNvPr id="3" name="矩形 2"/>
          <p:cNvSpPr/>
          <p:nvPr/>
        </p:nvSpPr>
        <p:spPr>
          <a:xfrm>
            <a:off x="528350" y="316547"/>
            <a:ext cx="7628514" cy="480131"/>
          </a:xfrm>
          <a:prstGeom prst="rect">
            <a:avLst/>
          </a:prstGeom>
        </p:spPr>
        <p:txBody>
          <a:bodyPr wrap="square">
            <a:spAutoFit/>
          </a:bodyPr>
          <a:lstStyle/>
          <a:p>
            <a:pPr defTabSz="685800">
              <a:lnSpc>
                <a:spcPct val="90000"/>
              </a:lnSpc>
              <a:buFont typeface="Wingdings" panose="05000000000000000000" pitchFamily="2" charset="2"/>
              <a:buNone/>
            </a:pPr>
            <a:r>
              <a:rPr lang="zh-CN" altLang="en-US" sz="2800" dirty="0" smtClean="0">
                <a:solidFill>
                  <a:srgbClr val="7030A0"/>
                </a:solidFill>
                <a:latin typeface="+mj-lt"/>
                <a:ea typeface="+mj-ea"/>
                <a:cs typeface="+mj-cs"/>
              </a:rPr>
              <a:t>实验：</a:t>
            </a:r>
            <a:r>
              <a:rPr lang="zh-CN" altLang="en-US" sz="2800" dirty="0" smtClean="0">
                <a:solidFill>
                  <a:srgbClr val="1A93C8"/>
                </a:solidFill>
                <a:latin typeface="+mj-lt"/>
                <a:ea typeface="+mj-ea"/>
                <a:cs typeface="+mj-cs"/>
              </a:rPr>
              <a:t>数组</a:t>
            </a:r>
            <a:r>
              <a:rPr lang="zh-CN" altLang="en-US" sz="2800" dirty="0">
                <a:solidFill>
                  <a:srgbClr val="1A93C8"/>
                </a:solidFill>
                <a:latin typeface="+mj-lt"/>
                <a:ea typeface="+mj-ea"/>
                <a:cs typeface="+mj-cs"/>
              </a:rPr>
              <a:t>的使用</a:t>
            </a:r>
            <a:r>
              <a:rPr lang="en-US" altLang="zh-CN" sz="2800" dirty="0">
                <a:solidFill>
                  <a:srgbClr val="1A93C8"/>
                </a:solidFill>
                <a:latin typeface="+mj-lt"/>
                <a:ea typeface="+mj-ea"/>
                <a:cs typeface="+mj-cs"/>
              </a:rPr>
              <a:t>—</a:t>
            </a:r>
            <a:r>
              <a:rPr lang="zh-CN" altLang="en-US" sz="2800" dirty="0">
                <a:solidFill>
                  <a:srgbClr val="1A93C8"/>
                </a:solidFill>
                <a:latin typeface="+mj-lt"/>
                <a:ea typeface="+mj-ea"/>
                <a:cs typeface="+mj-cs"/>
              </a:rPr>
              <a:t>进制转换</a:t>
            </a:r>
            <a:endParaRPr lang="en-US" altLang="zh-CN" sz="2800" dirty="0">
              <a:solidFill>
                <a:srgbClr val="1A93C8"/>
              </a:solidFill>
              <a:latin typeface="+mj-lt"/>
              <a:ea typeface="+mj-ea"/>
              <a:cs typeface="+mj-cs"/>
            </a:endParaRPr>
          </a:p>
        </p:txBody>
      </p:sp>
    </p:spTree>
    <p:extLst>
      <p:ext uri="{BB962C8B-B14F-4D97-AF65-F5344CB8AC3E}">
        <p14:creationId xmlns:p14="http://schemas.microsoft.com/office/powerpoint/2010/main" val="9240631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Rot="1" noChangeArrowheads="1"/>
          </p:cNvSpPr>
          <p:nvPr>
            <p:ph type="body" idx="1"/>
          </p:nvPr>
        </p:nvSpPr>
        <p:spPr>
          <a:xfrm>
            <a:off x="611188" y="1007918"/>
            <a:ext cx="7970837" cy="3127854"/>
          </a:xfrm>
        </p:spPr>
        <p:txBody>
          <a:bodyPr/>
          <a:lstStyle/>
          <a:p>
            <a:pPr marL="342900" indent="-342900">
              <a:buFont typeface="Wingdings" panose="05000000000000000000" pitchFamily="2" charset="2"/>
              <a:buChar char="l"/>
            </a:pPr>
            <a:r>
              <a:rPr lang="zh-CN" altLang="zh-CN" dirty="0"/>
              <a:t>密码学中经常涉及到两个大整数的运算</a:t>
            </a:r>
            <a:r>
              <a:rPr lang="zh-CN" altLang="zh-CN" dirty="0" smtClean="0"/>
              <a:t>。</a:t>
            </a:r>
            <a:endParaRPr lang="en-US" altLang="zh-CN" dirty="0" smtClean="0"/>
          </a:p>
          <a:p>
            <a:pPr marL="342900" indent="-342900">
              <a:buFont typeface="Wingdings" panose="05000000000000000000" pitchFamily="2" charset="2"/>
              <a:buChar char="l"/>
            </a:pPr>
            <a:r>
              <a:rPr lang="zh-CN" altLang="zh-CN" dirty="0" smtClean="0"/>
              <a:t>请</a:t>
            </a:r>
            <a:r>
              <a:rPr lang="zh-CN" altLang="zh-CN" dirty="0"/>
              <a:t>编程实现两</a:t>
            </a:r>
            <a:r>
              <a:rPr lang="zh-CN" altLang="zh-CN" dirty="0" smtClean="0"/>
              <a:t>个</a:t>
            </a:r>
            <a:r>
              <a:rPr lang="en-US" altLang="zh-CN" dirty="0"/>
              <a:t>4</a:t>
            </a:r>
            <a:r>
              <a:rPr lang="en-US" altLang="zh-CN" dirty="0" smtClean="0"/>
              <a:t>0</a:t>
            </a:r>
            <a:r>
              <a:rPr lang="zh-CN" altLang="zh-CN" dirty="0"/>
              <a:t>位十进制正整数的加法运算</a:t>
            </a:r>
            <a:r>
              <a:rPr lang="zh-CN" altLang="zh-CN" dirty="0" smtClean="0"/>
              <a:t>。</a:t>
            </a:r>
            <a:endParaRPr lang="en-US" altLang="zh-CN" dirty="0" smtClean="0"/>
          </a:p>
          <a:p>
            <a:pPr marL="342900" indent="-342900">
              <a:buFont typeface="Wingdings" panose="05000000000000000000" pitchFamily="2" charset="2"/>
              <a:buChar char="l"/>
            </a:pPr>
            <a:r>
              <a:rPr lang="zh-CN" altLang="en-US" dirty="0">
                <a:sym typeface="Wingdings" panose="05000000000000000000" pitchFamily="2" charset="2"/>
              </a:rPr>
              <a:t>思考</a:t>
            </a:r>
            <a:r>
              <a:rPr lang="zh-CN" altLang="en-US" dirty="0" smtClean="0">
                <a:sym typeface="Wingdings" panose="05000000000000000000" pitchFamily="2" charset="2"/>
              </a:rPr>
              <a:t>：</a:t>
            </a:r>
            <a:endParaRPr lang="en-US" altLang="zh-CN" dirty="0" smtClean="0">
              <a:sym typeface="Wingdings" panose="05000000000000000000" pitchFamily="2" charset="2"/>
            </a:endParaRPr>
          </a:p>
          <a:p>
            <a:pPr marL="971550" lvl="1">
              <a:buFont typeface="Wingdings" panose="05000000000000000000" pitchFamily="2" charset="2"/>
              <a:buChar char="Ø"/>
            </a:pPr>
            <a:r>
              <a:rPr lang="zh-CN" altLang="zh-CN" dirty="0" smtClean="0"/>
              <a:t>两个</a:t>
            </a:r>
            <a:r>
              <a:rPr lang="en-US" altLang="zh-CN" dirty="0"/>
              <a:t>4</a:t>
            </a:r>
            <a:r>
              <a:rPr lang="en-US" altLang="zh-CN" dirty="0" smtClean="0"/>
              <a:t>0</a:t>
            </a:r>
            <a:r>
              <a:rPr lang="zh-CN" altLang="zh-CN" dirty="0"/>
              <a:t>位十进制正整数</a:t>
            </a:r>
            <a:r>
              <a:rPr lang="zh-CN" altLang="zh-CN" dirty="0" smtClean="0"/>
              <a:t>的</a:t>
            </a:r>
            <a:r>
              <a:rPr lang="zh-CN" altLang="en-US" dirty="0" smtClean="0"/>
              <a:t>减</a:t>
            </a:r>
            <a:r>
              <a:rPr lang="zh-CN" altLang="zh-CN" dirty="0" smtClean="0"/>
              <a:t>法运算</a:t>
            </a:r>
            <a:r>
              <a:rPr lang="zh-CN" altLang="en-US" dirty="0" smtClean="0"/>
              <a:t>如何实现？</a:t>
            </a:r>
            <a:endParaRPr lang="en-US" altLang="zh-CN" dirty="0">
              <a:sym typeface="Wingdings" panose="05000000000000000000" pitchFamily="2" charset="2"/>
            </a:endParaRPr>
          </a:p>
          <a:p>
            <a:pPr marL="342900" indent="-342900">
              <a:buFont typeface="Wingdings" panose="05000000000000000000" pitchFamily="2" charset="2"/>
              <a:buChar char="l"/>
            </a:pPr>
            <a:endParaRPr lang="en-US" altLang="zh-CN" sz="2000" dirty="0"/>
          </a:p>
          <a:p>
            <a:pPr marL="285750" lvl="1" indent="0">
              <a:buNone/>
            </a:pPr>
            <a:endParaRPr lang="en-US" altLang="zh-CN" sz="1800" dirty="0"/>
          </a:p>
          <a:p>
            <a:pPr marL="285750" lvl="1" indent="0">
              <a:buNone/>
            </a:pPr>
            <a:endParaRPr lang="en-US" altLang="zh-CN" sz="1800" dirty="0"/>
          </a:p>
          <a:p>
            <a:endParaRPr lang="zh-CN" altLang="en-US" b="1" dirty="0">
              <a:latin typeface="宋体" panose="02010600030101010101" pitchFamily="2" charset="-122"/>
            </a:endParaRPr>
          </a:p>
        </p:txBody>
      </p:sp>
      <p:sp>
        <p:nvSpPr>
          <p:cNvPr id="3" name="矩形 2"/>
          <p:cNvSpPr/>
          <p:nvPr/>
        </p:nvSpPr>
        <p:spPr>
          <a:xfrm>
            <a:off x="528350" y="316547"/>
            <a:ext cx="7628514" cy="480131"/>
          </a:xfrm>
          <a:prstGeom prst="rect">
            <a:avLst/>
          </a:prstGeom>
        </p:spPr>
        <p:txBody>
          <a:bodyPr wrap="square">
            <a:spAutoFit/>
          </a:bodyPr>
          <a:lstStyle/>
          <a:p>
            <a:pPr defTabSz="685800">
              <a:lnSpc>
                <a:spcPct val="90000"/>
              </a:lnSpc>
              <a:buFont typeface="Wingdings" panose="05000000000000000000" pitchFamily="2" charset="2"/>
              <a:buNone/>
            </a:pPr>
            <a:r>
              <a:rPr lang="zh-CN" altLang="en-US" sz="2800" dirty="0" smtClean="0">
                <a:solidFill>
                  <a:srgbClr val="7030A0"/>
                </a:solidFill>
                <a:latin typeface="+mj-lt"/>
                <a:ea typeface="+mj-ea"/>
                <a:cs typeface="+mj-cs"/>
              </a:rPr>
              <a:t>课后练习：</a:t>
            </a:r>
            <a:r>
              <a:rPr lang="zh-CN" altLang="en-US" sz="2800" dirty="0" smtClean="0">
                <a:solidFill>
                  <a:srgbClr val="1A93C8"/>
                </a:solidFill>
                <a:latin typeface="+mj-lt"/>
                <a:ea typeface="+mj-ea"/>
                <a:cs typeface="+mj-cs"/>
              </a:rPr>
              <a:t>大整数四则运算</a:t>
            </a:r>
            <a:endParaRPr lang="en-US" altLang="zh-CN" sz="2800" dirty="0">
              <a:solidFill>
                <a:srgbClr val="1A93C8"/>
              </a:solidFill>
              <a:latin typeface="+mj-lt"/>
              <a:ea typeface="+mj-ea"/>
              <a:cs typeface="+mj-cs"/>
            </a:endParaRPr>
          </a:p>
        </p:txBody>
      </p:sp>
    </p:spTree>
    <p:extLst>
      <p:ext uri="{BB962C8B-B14F-4D97-AF65-F5344CB8AC3E}">
        <p14:creationId xmlns:p14="http://schemas.microsoft.com/office/powerpoint/2010/main" val="3877592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493569" y="238559"/>
            <a:ext cx="7772400" cy="609600"/>
          </a:xfrm>
        </p:spPr>
        <p:txBody>
          <a:bodyPr/>
          <a:lstStyle/>
          <a:p>
            <a:r>
              <a:rPr lang="en-US" altLang="zh-CN" sz="3200" dirty="0"/>
              <a:t>6.1 </a:t>
            </a:r>
            <a:r>
              <a:rPr lang="zh-CN" altLang="en-US" sz="3200" dirty="0"/>
              <a:t>数组</a:t>
            </a:r>
          </a:p>
        </p:txBody>
      </p:sp>
      <p:sp>
        <p:nvSpPr>
          <p:cNvPr id="24579" name="Rectangle 3"/>
          <p:cNvSpPr>
            <a:spLocks noGrp="1" noRot="1" noChangeArrowheads="1"/>
          </p:cNvSpPr>
          <p:nvPr>
            <p:ph type="body" idx="1"/>
          </p:nvPr>
        </p:nvSpPr>
        <p:spPr>
          <a:xfrm>
            <a:off x="493569" y="1044575"/>
            <a:ext cx="8006195" cy="5356225"/>
          </a:xfrm>
        </p:spPr>
        <p:txBody>
          <a:bodyPr/>
          <a:lstStyle/>
          <a:p>
            <a:pPr marL="342900" indent="-342900">
              <a:buFont typeface="Wingdings" panose="05000000000000000000" pitchFamily="2" charset="2"/>
              <a:buChar char="l"/>
            </a:pPr>
            <a:r>
              <a:rPr lang="zh-CN" altLang="en-US" dirty="0"/>
              <a:t>问题：</a:t>
            </a:r>
            <a:endParaRPr lang="en-US" altLang="zh-CN" dirty="0"/>
          </a:p>
          <a:p>
            <a:pPr marL="971550" lvl="1"/>
            <a:r>
              <a:rPr lang="zh-CN" altLang="en-US" dirty="0">
                <a:solidFill>
                  <a:srgbClr val="000000"/>
                </a:solidFill>
              </a:rPr>
              <a:t>如何</a:t>
            </a:r>
            <a:r>
              <a:rPr lang="zh-CN" altLang="en-US" b="1" u="sng" dirty="0">
                <a:solidFill>
                  <a:srgbClr val="7030A0"/>
                </a:solidFill>
              </a:rPr>
              <a:t>快速地定义</a:t>
            </a:r>
            <a:r>
              <a:rPr lang="zh-CN" altLang="en-US" dirty="0">
                <a:solidFill>
                  <a:srgbClr val="000000"/>
                </a:solidFill>
              </a:rPr>
              <a:t>或声明</a:t>
            </a:r>
            <a:r>
              <a:rPr lang="en-US" altLang="zh-CN" dirty="0">
                <a:solidFill>
                  <a:srgbClr val="000000"/>
                </a:solidFill>
              </a:rPr>
              <a:t>100</a:t>
            </a:r>
            <a:r>
              <a:rPr lang="zh-CN" altLang="en-US" dirty="0">
                <a:solidFill>
                  <a:srgbClr val="000000"/>
                </a:solidFill>
              </a:rPr>
              <a:t>、</a:t>
            </a:r>
            <a:r>
              <a:rPr lang="en-US" altLang="zh-CN" dirty="0">
                <a:solidFill>
                  <a:srgbClr val="000000"/>
                </a:solidFill>
              </a:rPr>
              <a:t>1000</a:t>
            </a:r>
            <a:r>
              <a:rPr lang="zh-CN" altLang="en-US" dirty="0">
                <a:solidFill>
                  <a:srgbClr val="000000"/>
                </a:solidFill>
              </a:rPr>
              <a:t>个整型变量，浮点型变量、字符型变量等；</a:t>
            </a:r>
            <a:endParaRPr lang="en-US" altLang="zh-CN" dirty="0">
              <a:solidFill>
                <a:srgbClr val="000000"/>
              </a:solidFill>
            </a:endParaRPr>
          </a:p>
          <a:p>
            <a:pPr marL="971550" lvl="1"/>
            <a:r>
              <a:rPr lang="zh-CN" altLang="en-US" dirty="0"/>
              <a:t>如何</a:t>
            </a:r>
            <a:r>
              <a:rPr lang="zh-CN" altLang="en-US" b="1" u="sng" dirty="0">
                <a:solidFill>
                  <a:srgbClr val="7030A0"/>
                </a:solidFill>
              </a:rPr>
              <a:t>方便、快速地访问</a:t>
            </a:r>
            <a:r>
              <a:rPr lang="zh-CN" altLang="en-US" dirty="0"/>
              <a:t>它们？</a:t>
            </a:r>
            <a:endParaRPr lang="en-US" altLang="zh-CN" dirty="0"/>
          </a:p>
          <a:p>
            <a:pPr marL="971550" lvl="1"/>
            <a:r>
              <a:rPr lang="en-US" altLang="zh-CN" dirty="0">
                <a:solidFill>
                  <a:srgbClr val="000000"/>
                </a:solidFill>
              </a:rPr>
              <a:t>….</a:t>
            </a:r>
            <a:endParaRPr lang="zh-CN" altLang="en-US" dirty="0">
              <a:solidFill>
                <a:srgbClr val="000000"/>
              </a:solidFill>
            </a:endParaRPr>
          </a:p>
          <a:p>
            <a:endParaRPr lang="zh-CN" altLang="en-US" b="1" dirty="0"/>
          </a:p>
          <a:p>
            <a:pPr marL="342900" indent="-342900" algn="just">
              <a:buFont typeface="Wingdings" panose="05000000000000000000" pitchFamily="2" charset="2"/>
              <a:buChar char="l"/>
            </a:pPr>
            <a:r>
              <a:rPr lang="en-US" altLang="zh-CN" dirty="0"/>
              <a:t>Solution</a:t>
            </a:r>
            <a:r>
              <a:rPr lang="zh-CN" altLang="en-US" dirty="0"/>
              <a:t>：</a:t>
            </a:r>
            <a:endParaRPr lang="en-US" altLang="zh-CN" dirty="0"/>
          </a:p>
          <a:p>
            <a:pPr marL="971550" lvl="1" algn="just"/>
            <a:r>
              <a:rPr lang="zh-CN" altLang="en-US" dirty="0"/>
              <a:t>利用</a:t>
            </a:r>
            <a:r>
              <a:rPr lang="zh-CN" altLang="en-US" b="1" dirty="0" smtClean="0">
                <a:solidFill>
                  <a:srgbClr val="C00000"/>
                </a:solidFill>
              </a:rPr>
              <a:t>数组</a:t>
            </a:r>
            <a:r>
              <a:rPr lang="zh-CN" altLang="en-US" dirty="0" smtClean="0"/>
              <a:t>可方便地定义或声明</a:t>
            </a:r>
            <a:r>
              <a:rPr lang="zh-CN" altLang="en-US" b="1" dirty="0" smtClean="0">
                <a:solidFill>
                  <a:srgbClr val="0303DF"/>
                </a:solidFill>
              </a:rPr>
              <a:t>类型相同</a:t>
            </a:r>
            <a:r>
              <a:rPr lang="zh-CN" altLang="en-US" dirty="0" smtClean="0"/>
              <a:t>的</a:t>
            </a:r>
            <a:r>
              <a:rPr lang="zh-CN" altLang="en-US" dirty="0" smtClean="0">
                <a:solidFill>
                  <a:srgbClr val="7030A0"/>
                </a:solidFill>
              </a:rPr>
              <a:t>多个变量</a:t>
            </a:r>
            <a:r>
              <a:rPr lang="zh-CN" altLang="en-US" dirty="0" smtClean="0"/>
              <a:t>；</a:t>
            </a:r>
            <a:endParaRPr lang="en-US" altLang="zh-CN" dirty="0"/>
          </a:p>
          <a:p>
            <a:pPr marL="971550" lvl="1" algn="just"/>
            <a:r>
              <a:rPr lang="zh-CN" altLang="en-US" b="1" dirty="0">
                <a:solidFill>
                  <a:srgbClr val="C00000"/>
                </a:solidFill>
              </a:rPr>
              <a:t>数组</a:t>
            </a:r>
            <a:r>
              <a:rPr lang="en-US" altLang="zh-CN" b="1" dirty="0">
                <a:solidFill>
                  <a:srgbClr val="C00000"/>
                </a:solidFill>
              </a:rPr>
              <a:t>+</a:t>
            </a:r>
            <a:r>
              <a:rPr lang="zh-CN" altLang="en-US" b="1" dirty="0">
                <a:solidFill>
                  <a:srgbClr val="C00000"/>
                </a:solidFill>
              </a:rPr>
              <a:t>循环结构</a:t>
            </a:r>
            <a:r>
              <a:rPr lang="zh-CN" altLang="en-US" dirty="0"/>
              <a:t>可方便、快速地访问这些变量；</a:t>
            </a:r>
            <a:endParaRPr lang="en-US" altLang="zh-CN" dirty="0"/>
          </a:p>
          <a:p>
            <a:pPr marL="971550" lvl="1" algn="just"/>
            <a:endParaRPr lang="en-US" altLang="zh-CN" dirty="0"/>
          </a:p>
          <a:p>
            <a:pPr lvl="1" algn="just"/>
            <a:endParaRPr lang="zh-CN" altLang="en-US" b="1" dirty="0"/>
          </a:p>
        </p:txBody>
      </p:sp>
    </p:spTree>
    <p:extLst>
      <p:ext uri="{BB962C8B-B14F-4D97-AF65-F5344CB8AC3E}">
        <p14:creationId xmlns:p14="http://schemas.microsoft.com/office/powerpoint/2010/main" val="1613873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筛法</a:t>
            </a:r>
          </a:p>
        </p:txBody>
      </p:sp>
      <p:sp>
        <p:nvSpPr>
          <p:cNvPr id="3" name="内容占位符 2"/>
          <p:cNvSpPr>
            <a:spLocks noGrp="1"/>
          </p:cNvSpPr>
          <p:nvPr>
            <p:ph idx="1"/>
          </p:nvPr>
        </p:nvSpPr>
        <p:spPr>
          <a:xfrm>
            <a:off x="485775" y="1135063"/>
            <a:ext cx="8089900" cy="4085330"/>
          </a:xfrm>
        </p:spPr>
        <p:txBody>
          <a:bodyPr/>
          <a:lstStyle/>
          <a:p>
            <a:pPr marL="342900" indent="-342900">
              <a:buFont typeface="Wingdings" panose="05000000000000000000" pitchFamily="2" charset="2"/>
              <a:buChar char="l"/>
            </a:pPr>
            <a:r>
              <a:rPr lang="zh-CN" altLang="en-US" sz="2000" dirty="0"/>
              <a:t>筛法是一种</a:t>
            </a:r>
            <a:r>
              <a:rPr lang="zh-CN" altLang="en-US" sz="2000" b="1" dirty="0"/>
              <a:t>算法的设计思想；</a:t>
            </a:r>
            <a:endParaRPr lang="en-US" altLang="zh-CN" sz="2000" b="1" dirty="0"/>
          </a:p>
          <a:p>
            <a:pPr marL="342900" indent="-342900">
              <a:buFont typeface="Wingdings" panose="05000000000000000000" pitchFamily="2" charset="2"/>
              <a:buChar char="l"/>
            </a:pPr>
            <a:r>
              <a:rPr lang="zh-CN" altLang="en-US" sz="2000" b="1" u="sng" dirty="0">
                <a:solidFill>
                  <a:srgbClr val="C00000"/>
                </a:solidFill>
              </a:rPr>
              <a:t>筛法最通俗的例子就是从数组中找出满足条件的数据</a:t>
            </a:r>
            <a:r>
              <a:rPr lang="en-US" altLang="zh-CN" sz="2000" b="1" u="sng" dirty="0"/>
              <a:t>;</a:t>
            </a:r>
          </a:p>
          <a:p>
            <a:pPr marL="342900" indent="-342900">
              <a:buFont typeface="Wingdings" panose="05000000000000000000" pitchFamily="2" charset="2"/>
              <a:buChar char="l"/>
            </a:pPr>
            <a:r>
              <a:rPr lang="zh-CN" altLang="en-US" sz="2000" dirty="0"/>
              <a:t>使用筛法求</a:t>
            </a:r>
            <a:r>
              <a:rPr lang="en-US" altLang="zh-CN" sz="2000" dirty="0"/>
              <a:t>100</a:t>
            </a:r>
            <a:r>
              <a:rPr lang="zh-CN" altLang="en-US" sz="2000" dirty="0"/>
              <a:t>以内的所有素数；</a:t>
            </a:r>
            <a:endParaRPr lang="en-US" altLang="zh-CN" sz="2000" dirty="0"/>
          </a:p>
          <a:p>
            <a:pPr marL="971550" lvl="1"/>
            <a:r>
              <a:rPr lang="zh-CN" altLang="en-US" sz="1800" b="1" dirty="0">
                <a:solidFill>
                  <a:srgbClr val="006600"/>
                </a:solidFill>
              </a:rPr>
              <a:t>想象将100个数看作沙子和小石头子，让小石头子代表素数；让沙子当作非素数（合数）；</a:t>
            </a:r>
            <a:endParaRPr lang="en-US" altLang="zh-CN" sz="1800" b="1" dirty="0">
              <a:solidFill>
                <a:srgbClr val="006600"/>
              </a:solidFill>
            </a:endParaRPr>
          </a:p>
          <a:p>
            <a:pPr marL="971550" lvl="1"/>
            <a:r>
              <a:rPr lang="zh-CN" altLang="en-US" sz="1800" b="1" dirty="0">
                <a:solidFill>
                  <a:srgbClr val="0000CC"/>
                </a:solidFill>
              </a:rPr>
              <a:t>弄一个筛子，只要将沙子（合数）筛走，剩下的就是素数</a:t>
            </a:r>
            <a:r>
              <a:rPr lang="zh-CN" altLang="en-US" sz="1800" dirty="0"/>
              <a:t>；</a:t>
            </a:r>
            <a:endParaRPr lang="en-US" altLang="zh-CN" sz="1800" dirty="0"/>
          </a:p>
          <a:p>
            <a:pPr marL="971550" lvl="1"/>
            <a:r>
              <a:rPr lang="zh-CN" altLang="en-US" sz="1800" dirty="0"/>
              <a:t>非素数一定是 2、3、4 </a:t>
            </a:r>
            <a:r>
              <a:rPr lang="en-US" altLang="zh-CN" sz="1800" dirty="0"/>
              <a:t>…… </a:t>
            </a:r>
            <a:r>
              <a:rPr lang="zh-CN" altLang="en-US" sz="1800" dirty="0"/>
              <a:t>的倍数；</a:t>
            </a:r>
            <a:endParaRPr lang="en-US" altLang="zh-CN" sz="1800" dirty="0"/>
          </a:p>
          <a:p>
            <a:pPr marL="971550" lvl="1"/>
            <a:r>
              <a:rPr lang="zh-CN" altLang="en-US" sz="1800" dirty="0"/>
              <a:t>定义一个数组</a:t>
            </a:r>
            <a:r>
              <a:rPr lang="en-US" altLang="zh-CN" sz="1800" dirty="0"/>
              <a:t>prime[101] </a:t>
            </a:r>
            <a:r>
              <a:rPr lang="zh-CN" altLang="en-US" sz="1800" dirty="0"/>
              <a:t>，让下标</a:t>
            </a:r>
            <a:r>
              <a:rPr lang="en-US" altLang="zh-CN" sz="1800" dirty="0"/>
              <a:t>1~100</a:t>
            </a:r>
            <a:r>
              <a:rPr lang="zh-CN" altLang="en-US" sz="1800" dirty="0"/>
              <a:t>对应100以内的数，让数组元素的值作为筛去与否的标志；</a:t>
            </a:r>
            <a:endParaRPr lang="en-US" altLang="zh-CN" sz="1800" dirty="0"/>
          </a:p>
          <a:p>
            <a:pPr marL="971550" lvl="1"/>
            <a:r>
              <a:rPr lang="zh-CN" altLang="en-US" sz="1800" dirty="0"/>
              <a:t>筛去以后的数对应的数组元素值为1，否则为</a:t>
            </a:r>
            <a:r>
              <a:rPr lang="en-US" altLang="zh-CN" sz="1800" dirty="0"/>
              <a:t>0</a:t>
            </a:r>
            <a:r>
              <a:rPr lang="zh-CN" altLang="en-US" sz="1800" dirty="0"/>
              <a:t>；</a:t>
            </a:r>
          </a:p>
          <a:p>
            <a:pPr marL="971550" lvl="1"/>
            <a:endParaRPr lang="en-US" altLang="zh-CN" dirty="0"/>
          </a:p>
          <a:p>
            <a:pPr eaLnBrk="1" hangingPunct="1">
              <a:lnSpc>
                <a:spcPct val="110000"/>
              </a:lnSpc>
              <a:spcBef>
                <a:spcPct val="20000"/>
              </a:spcBef>
              <a:buClr>
                <a:schemeClr val="tx1"/>
              </a:buClr>
              <a:buNone/>
              <a:defRPr/>
            </a:pPr>
            <a:endParaRPr lang="zh-CN" altLang="en-US" dirty="0"/>
          </a:p>
          <a:p>
            <a:pPr eaLnBrk="1" hangingPunct="1">
              <a:lnSpc>
                <a:spcPct val="110000"/>
              </a:lnSpc>
              <a:spcBef>
                <a:spcPct val="20000"/>
              </a:spcBef>
              <a:buClr>
                <a:schemeClr val="tx1"/>
              </a:buClr>
              <a:buFont typeface="Wingdings" panose="05000000000000000000" pitchFamily="2" charset="2"/>
              <a:buAutoNum type="arabicPeriod"/>
              <a:defRPr/>
            </a:pPr>
            <a:endParaRPr lang="zh-CN" altLang="en-US" dirty="0"/>
          </a:p>
        </p:txBody>
      </p:sp>
    </p:spTree>
    <p:extLst>
      <p:ext uri="{BB962C8B-B14F-4D97-AF65-F5344CB8AC3E}">
        <p14:creationId xmlns:p14="http://schemas.microsoft.com/office/powerpoint/2010/main" val="2291811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7030A0"/>
                </a:solidFill>
              </a:rPr>
              <a:t>课后练习：</a:t>
            </a:r>
            <a:r>
              <a:rPr lang="zh-CN" altLang="en-US" dirty="0" smtClean="0"/>
              <a:t>利用</a:t>
            </a:r>
            <a:r>
              <a:rPr lang="zh-CN" altLang="en-US" dirty="0"/>
              <a:t>筛法求</a:t>
            </a:r>
            <a:r>
              <a:rPr lang="zh-CN" altLang="en-US" dirty="0">
                <a:solidFill>
                  <a:srgbClr val="0000CC"/>
                </a:solidFill>
              </a:rPr>
              <a:t>素数</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a:t>1至100这些自然数可以分为三类：</a:t>
            </a:r>
            <a:endParaRPr lang="en-US" altLang="zh-CN" dirty="0"/>
          </a:p>
          <a:p>
            <a:pPr marL="971550" lvl="1"/>
            <a:r>
              <a:rPr lang="zh-CN" altLang="en-US" dirty="0">
                <a:solidFill>
                  <a:srgbClr val="C00000"/>
                </a:solidFill>
              </a:rPr>
              <a:t>单位数</a:t>
            </a:r>
            <a:r>
              <a:rPr lang="zh-CN" altLang="en-US" dirty="0"/>
              <a:t>：仅有一个数1。</a:t>
            </a:r>
          </a:p>
          <a:p>
            <a:pPr marL="971550" lvl="1"/>
            <a:r>
              <a:rPr lang="zh-CN" altLang="en-US" dirty="0">
                <a:solidFill>
                  <a:srgbClr val="C00000"/>
                </a:solidFill>
              </a:rPr>
              <a:t>素数</a:t>
            </a:r>
            <a:r>
              <a:rPr lang="zh-CN" altLang="en-US" dirty="0"/>
              <a:t>：  是这样一个数，它大于1，且只有1和它自身这样两个正因数；即只能被</a:t>
            </a:r>
            <a:r>
              <a:rPr lang="en-US" altLang="zh-CN" dirty="0"/>
              <a:t>1</a:t>
            </a:r>
            <a:r>
              <a:rPr lang="zh-CN" altLang="en-US" dirty="0"/>
              <a:t>与自身整除；</a:t>
            </a:r>
          </a:p>
          <a:p>
            <a:pPr marL="971550" lvl="1"/>
            <a:r>
              <a:rPr lang="zh-CN" altLang="en-US" dirty="0">
                <a:solidFill>
                  <a:srgbClr val="C00000"/>
                </a:solidFill>
              </a:rPr>
              <a:t>合数</a:t>
            </a:r>
            <a:r>
              <a:rPr lang="zh-CN" altLang="en-US" dirty="0"/>
              <a:t>：  除了1和自身以外，还有其它正因数（还能被其它数整除）；</a:t>
            </a:r>
          </a:p>
          <a:p>
            <a:pPr marL="971550" lvl="1"/>
            <a:endParaRPr lang="zh-CN" altLang="en-US" dirty="0"/>
          </a:p>
          <a:p>
            <a:pPr marL="342900" indent="-342900">
              <a:buFont typeface="Wingdings" panose="05000000000000000000" pitchFamily="2" charset="2"/>
              <a:buChar char="l"/>
            </a:pPr>
            <a:r>
              <a:rPr lang="zh-CN" altLang="en-US" dirty="0"/>
              <a:t>1不是素数；</a:t>
            </a:r>
            <a:endParaRPr lang="en-US" altLang="zh-CN" dirty="0"/>
          </a:p>
          <a:p>
            <a:pPr marL="342900" indent="-342900">
              <a:buFont typeface="Wingdings" panose="05000000000000000000" pitchFamily="2" charset="2"/>
              <a:buChar char="l"/>
            </a:pPr>
            <a:r>
              <a:rPr lang="zh-CN" altLang="en-US" dirty="0"/>
              <a:t>除1以外的自然数，有素数与合数；</a:t>
            </a:r>
            <a:endParaRPr lang="en-US" altLang="zh-CN" dirty="0"/>
          </a:p>
          <a:p>
            <a:pPr marL="342900" indent="-342900">
              <a:buFont typeface="Wingdings" panose="05000000000000000000" pitchFamily="2" charset="2"/>
              <a:buChar char="l"/>
            </a:pPr>
            <a:r>
              <a:rPr lang="zh-CN" altLang="en-US" dirty="0" smtClean="0"/>
              <a:t>利用筛法求素数，实际上</a:t>
            </a:r>
            <a:r>
              <a:rPr lang="zh-CN" altLang="en-US" dirty="0"/>
              <a:t>是筛去合数，留下素数；</a:t>
            </a:r>
            <a:endParaRPr lang="en-US" altLang="zh-CN" dirty="0"/>
          </a:p>
          <a:p>
            <a:endParaRPr lang="zh-CN" altLang="en-US" dirty="0"/>
          </a:p>
        </p:txBody>
      </p:sp>
    </p:spTree>
    <p:extLst>
      <p:ext uri="{BB962C8B-B14F-4D97-AF65-F5344CB8AC3E}">
        <p14:creationId xmlns:p14="http://schemas.microsoft.com/office/powerpoint/2010/main" val="17168365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课后练习：</a:t>
            </a:r>
            <a:r>
              <a:rPr lang="zh-CN" altLang="en-US" dirty="0" smtClean="0"/>
              <a:t>利用</a:t>
            </a:r>
            <a:r>
              <a:rPr lang="zh-CN" altLang="en-US" dirty="0"/>
              <a:t>筛法求素数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342900" indent="-342900">
                  <a:lnSpc>
                    <a:spcPct val="100000"/>
                  </a:lnSpc>
                  <a:buFont typeface="Wingdings" panose="05000000000000000000" pitchFamily="2" charset="2"/>
                  <a:buChar char="l"/>
                </a:pPr>
                <a:r>
                  <a:rPr lang="zh-CN" altLang="en-US" dirty="0"/>
                  <a:t>令 </a:t>
                </a:r>
                <a:r>
                  <a:rPr lang="en-US" altLang="zh-CN" dirty="0"/>
                  <a:t>n </a:t>
                </a:r>
                <a:r>
                  <a:rPr lang="zh-CN" altLang="en-US" dirty="0"/>
                  <a:t>为一个自然数；</a:t>
                </a:r>
                <a:endParaRPr lang="en-US" altLang="zh-CN" dirty="0"/>
              </a:p>
              <a:p>
                <a:pPr marL="342900" indent="-342900">
                  <a:lnSpc>
                    <a:spcPct val="100000"/>
                  </a:lnSpc>
                  <a:buFont typeface="Wingdings" panose="05000000000000000000" pitchFamily="2" charset="2"/>
                  <a:buChar char="l"/>
                </a:pPr>
                <a:r>
                  <a:rPr lang="zh-CN" altLang="en-US" dirty="0"/>
                  <a:t>根据初等数论，</a:t>
                </a:r>
                <a:r>
                  <a:rPr lang="zh-CN" altLang="en-US" b="1" dirty="0">
                    <a:solidFill>
                      <a:srgbClr val="006600"/>
                    </a:solidFill>
                  </a:rPr>
                  <a:t>一个大于</a:t>
                </a:r>
                <a:r>
                  <a:rPr lang="en-US" altLang="zh-CN" b="1" dirty="0">
                    <a:solidFill>
                      <a:srgbClr val="006600"/>
                    </a:solidFill>
                  </a:rPr>
                  <a:t>1</a:t>
                </a:r>
                <a:r>
                  <a:rPr lang="zh-CN" altLang="en-US" b="1" dirty="0">
                    <a:solidFill>
                      <a:srgbClr val="006600"/>
                    </a:solidFill>
                  </a:rPr>
                  <a:t>的自然数</a:t>
                </a:r>
                <a:r>
                  <a:rPr lang="en-US" altLang="zh-CN" b="1" dirty="0">
                    <a:solidFill>
                      <a:srgbClr val="006600"/>
                    </a:solidFill>
                  </a:rPr>
                  <a:t>n</a:t>
                </a:r>
                <a:r>
                  <a:rPr lang="zh-CN" altLang="en-US" b="1" dirty="0">
                    <a:solidFill>
                      <a:srgbClr val="006600"/>
                    </a:solidFill>
                  </a:rPr>
                  <a:t>，只要不能被</a:t>
                </a:r>
                <a:r>
                  <a:rPr lang="en-US" altLang="zh-CN" b="1" dirty="0">
                    <a:solidFill>
                      <a:srgbClr val="006600"/>
                    </a:solidFill>
                  </a:rPr>
                  <a:t>2</a:t>
                </a:r>
                <a:r>
                  <a:rPr lang="zh-CN" altLang="en-US" b="1" dirty="0">
                    <a:solidFill>
                      <a:srgbClr val="006600"/>
                    </a:solidFill>
                  </a:rPr>
                  <a:t>到</a:t>
                </a:r>
                <a14:m>
                  <m:oMath xmlns:m="http://schemas.openxmlformats.org/officeDocument/2006/math">
                    <m:rad>
                      <m:radPr>
                        <m:degHide m:val="on"/>
                        <m:ctrlPr>
                          <a:rPr lang="zh-CN" altLang="en-US" b="1" i="1">
                            <a:solidFill>
                              <a:srgbClr val="006600"/>
                            </a:solidFill>
                            <a:latin typeface="Cambria Math" panose="02040503050406030204" pitchFamily="18" charset="0"/>
                          </a:rPr>
                        </m:ctrlPr>
                      </m:radPr>
                      <m:deg/>
                      <m:e>
                        <m:r>
                          <a:rPr lang="en-US" altLang="zh-CN" b="1" i="1">
                            <a:solidFill>
                              <a:srgbClr val="006600"/>
                            </a:solidFill>
                            <a:latin typeface="Cambria Math" panose="02040503050406030204" pitchFamily="18" charset="0"/>
                          </a:rPr>
                          <m:t>𝒏</m:t>
                        </m:r>
                      </m:e>
                    </m:rad>
                  </m:oMath>
                </a14:m>
                <a:r>
                  <a:rPr lang="zh-CN" altLang="en-US" b="1" dirty="0">
                    <a:solidFill>
                      <a:srgbClr val="006600"/>
                    </a:solidFill>
                  </a:rPr>
                  <a:t>之间的自然数整除</a:t>
                </a:r>
                <a:r>
                  <a:rPr lang="zh-CN" altLang="en-US" dirty="0"/>
                  <a:t>，则该自然数就是</a:t>
                </a:r>
                <a:r>
                  <a:rPr lang="zh-CN" altLang="en-US" dirty="0">
                    <a:solidFill>
                      <a:srgbClr val="7030A0"/>
                    </a:solidFill>
                  </a:rPr>
                  <a:t>素数</a:t>
                </a:r>
                <a:r>
                  <a:rPr lang="zh-CN" altLang="en-US" dirty="0"/>
                  <a:t>，否则为</a:t>
                </a:r>
                <a:r>
                  <a:rPr lang="zh-CN" altLang="en-US" dirty="0">
                    <a:solidFill>
                      <a:srgbClr val="7030A0"/>
                    </a:solidFill>
                  </a:rPr>
                  <a:t>合数</a:t>
                </a:r>
                <a:r>
                  <a:rPr lang="zh-CN" altLang="en-US" dirty="0"/>
                  <a:t>；</a:t>
                </a:r>
                <a:endParaRPr lang="en-US" altLang="zh-CN" dirty="0"/>
              </a:p>
              <a:p>
                <a:pPr marL="342900" indent="-342900">
                  <a:lnSpc>
                    <a:spcPct val="100000"/>
                  </a:lnSpc>
                  <a:buFont typeface="Wingdings" panose="05000000000000000000" pitchFamily="2" charset="2"/>
                  <a:buChar char="l"/>
                </a:pPr>
                <a:r>
                  <a:rPr lang="zh-CN" altLang="en-US" dirty="0"/>
                  <a:t>利用筛法，根据上述定义，找出</a:t>
                </a:r>
                <a:r>
                  <a:rPr lang="en-US" altLang="zh-CN" dirty="0"/>
                  <a:t>1~N</a:t>
                </a:r>
                <a:r>
                  <a:rPr lang="zh-CN" altLang="en-US" dirty="0"/>
                  <a:t>之间的素数</a:t>
                </a:r>
                <a:r>
                  <a:rPr lang="en-US" altLang="zh-CN" dirty="0"/>
                  <a:t>;</a:t>
                </a:r>
              </a:p>
              <a:p>
                <a:pPr marL="342900" indent="-342900">
                  <a:lnSpc>
                    <a:spcPct val="100000"/>
                  </a:lnSpc>
                  <a:buFont typeface="Wingdings" panose="05000000000000000000" pitchFamily="2" charset="2"/>
                  <a:buChar char="l"/>
                </a:pPr>
                <a:endParaRPr lang="en-US" altLang="zh-CN" dirty="0"/>
              </a:p>
              <a:p>
                <a:pPr marL="342900" indent="-342900">
                  <a:lnSpc>
                    <a:spcPct val="100000"/>
                  </a:lnSpc>
                  <a:buFont typeface="Wingdings" panose="05000000000000000000" pitchFamily="2" charset="2"/>
                  <a:buChar char="l"/>
                </a:pPr>
                <a:r>
                  <a:rPr lang="zh-CN" altLang="en-US" dirty="0">
                    <a:solidFill>
                      <a:srgbClr val="0000CC"/>
                    </a:solidFill>
                  </a:rPr>
                  <a:t>思考：如何利用</a:t>
                </a:r>
                <a:r>
                  <a:rPr lang="en-US" altLang="zh-CN" dirty="0">
                    <a:solidFill>
                      <a:srgbClr val="0000CC"/>
                    </a:solidFill>
                  </a:rPr>
                  <a:t>C</a:t>
                </a:r>
                <a:r>
                  <a:rPr lang="zh-CN" altLang="en-US" dirty="0">
                    <a:solidFill>
                      <a:srgbClr val="0000CC"/>
                    </a:solidFill>
                  </a:rPr>
                  <a:t>语言编程实现</a:t>
                </a:r>
                <a:r>
                  <a:rPr lang="zh-CN" altLang="en-US" dirty="0"/>
                  <a:t>？</a:t>
                </a:r>
                <a:endParaRPr lang="en-US" altLang="zh-CN" dirty="0"/>
              </a:p>
              <a:p>
                <a:pPr marL="342900" indent="-342900">
                  <a:buFont typeface="Wingdings" panose="05000000000000000000" pitchFamily="2" charset="2"/>
                  <a:buChar char="l"/>
                </a:pPr>
                <a:r>
                  <a:rPr lang="zh-CN" altLang="en-US" dirty="0"/>
                  <a:t/>
                </a:r>
                <a:br>
                  <a:rPr lang="zh-CN" altLang="en-US" dirty="0"/>
                </a:br>
                <a:endParaRPr lang="zh-CN" altLang="en-US"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eaLnBrk="1" hangingPunct="1">
                  <a:buFont typeface="Wingdings" panose="05000000000000000000" pitchFamily="2" charset="2"/>
                  <a:buNone/>
                  <a:defRPr/>
                </a:pPr>
                <a:endParaRPr lang="zh-CN" altLang="en-US" dirty="0"/>
              </a:p>
              <a:p>
                <a:pPr eaLnBrk="1" hangingPunct="1">
                  <a:buFont typeface="Wingdings" panose="05000000000000000000" pitchFamily="2" charset="2"/>
                  <a:buNone/>
                  <a:defRPr/>
                </a:pPr>
                <a:r>
                  <a:rPr lang="zh-CN" alt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 t="-12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2714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a:t>
            </a:r>
            <a:r>
              <a:rPr lang="zh-CN" altLang="en-US" dirty="0"/>
              <a:t>线性查找和折半查找</a:t>
            </a:r>
          </a:p>
        </p:txBody>
      </p:sp>
      <p:sp>
        <p:nvSpPr>
          <p:cNvPr id="3" name="内容占位符 2"/>
          <p:cNvSpPr>
            <a:spLocks noGrp="1"/>
          </p:cNvSpPr>
          <p:nvPr>
            <p:ph idx="1"/>
          </p:nvPr>
        </p:nvSpPr>
        <p:spPr>
          <a:xfrm>
            <a:off x="347085" y="1135062"/>
            <a:ext cx="8367280" cy="5286519"/>
          </a:xfrm>
        </p:spPr>
        <p:txBody>
          <a:bodyPr/>
          <a:lstStyle/>
          <a:p>
            <a:pPr marL="342900" indent="-342900">
              <a:lnSpc>
                <a:spcPct val="100000"/>
              </a:lnSpc>
              <a:spcBef>
                <a:spcPts val="600"/>
              </a:spcBef>
              <a:buFont typeface="Wingdings" panose="05000000000000000000" pitchFamily="2" charset="2"/>
              <a:buChar char="l"/>
            </a:pPr>
            <a:r>
              <a:rPr lang="zh-CN" altLang="en-US" sz="2000" b="1" dirty="0">
                <a:solidFill>
                  <a:srgbClr val="7030A0"/>
                </a:solidFill>
              </a:rPr>
              <a:t>查找：从一组数据中查找一个特定的数据（关键字</a:t>
            </a:r>
            <a:r>
              <a:rPr lang="en-US" altLang="zh-CN" sz="2000" b="1" dirty="0">
                <a:solidFill>
                  <a:srgbClr val="7030A0"/>
                </a:solidFill>
              </a:rPr>
              <a:t>key</a:t>
            </a:r>
            <a:r>
              <a:rPr lang="zh-CN" altLang="en-US" sz="2000" b="1" dirty="0">
                <a:solidFill>
                  <a:srgbClr val="7030A0"/>
                </a:solidFill>
              </a:rPr>
              <a:t>）；</a:t>
            </a:r>
            <a:endParaRPr lang="en-US" altLang="zh-CN" sz="2000" b="1" dirty="0">
              <a:solidFill>
                <a:srgbClr val="7030A0"/>
              </a:solidFill>
            </a:endParaRPr>
          </a:p>
          <a:p>
            <a:pPr marL="342900" indent="-342900">
              <a:lnSpc>
                <a:spcPct val="100000"/>
              </a:lnSpc>
              <a:spcBef>
                <a:spcPts val="600"/>
              </a:spcBef>
              <a:buFont typeface="Wingdings" panose="05000000000000000000" pitchFamily="2" charset="2"/>
              <a:buChar char="l"/>
            </a:pPr>
            <a:r>
              <a:rPr lang="zh-CN" altLang="en-US" sz="2000" b="1" dirty="0">
                <a:solidFill>
                  <a:srgbClr val="0000CC"/>
                </a:solidFill>
              </a:rPr>
              <a:t>顺序查找（线性查找）</a:t>
            </a:r>
            <a:r>
              <a:rPr lang="zh-CN" altLang="en-US" sz="2000" dirty="0"/>
              <a:t>：在</a:t>
            </a:r>
            <a:r>
              <a:rPr lang="zh-CN" altLang="en-US" sz="2000" b="1" dirty="0">
                <a:solidFill>
                  <a:srgbClr val="C00000"/>
                </a:solidFill>
              </a:rPr>
              <a:t>一组数据中</a:t>
            </a:r>
            <a:r>
              <a:rPr lang="zh-CN" altLang="en-US" sz="2000" dirty="0">
                <a:solidFill>
                  <a:srgbClr val="C00000"/>
                </a:solidFill>
              </a:rPr>
              <a:t>（</a:t>
            </a:r>
            <a:r>
              <a:rPr lang="zh-CN" altLang="en-US" sz="2000" b="1" u="sng" dirty="0">
                <a:solidFill>
                  <a:srgbClr val="7030A0"/>
                </a:solidFill>
              </a:rPr>
              <a:t>有序或无序</a:t>
            </a:r>
            <a:r>
              <a:rPr lang="zh-CN" altLang="en-US" sz="2000" dirty="0">
                <a:solidFill>
                  <a:srgbClr val="C00000"/>
                </a:solidFill>
              </a:rPr>
              <a:t>）</a:t>
            </a:r>
            <a:r>
              <a:rPr lang="zh-CN" altLang="en-US" sz="2000" dirty="0"/>
              <a:t>从头到尾顺序查找关键字</a:t>
            </a:r>
            <a:r>
              <a:rPr lang="en-US" altLang="zh-CN" sz="2000" dirty="0"/>
              <a:t>key</a:t>
            </a:r>
            <a:r>
              <a:rPr lang="zh-CN" altLang="en-US" sz="2000" dirty="0"/>
              <a:t>；</a:t>
            </a:r>
            <a:endParaRPr lang="en-US" altLang="zh-CN" sz="2000" dirty="0"/>
          </a:p>
          <a:p>
            <a:pPr marL="971550" lvl="1">
              <a:lnSpc>
                <a:spcPct val="100000"/>
              </a:lnSpc>
              <a:spcBef>
                <a:spcPts val="600"/>
              </a:spcBef>
            </a:pPr>
            <a:r>
              <a:rPr lang="zh-CN" altLang="en-US" sz="1600" dirty="0"/>
              <a:t>找到，或者没有找到；</a:t>
            </a:r>
            <a:endParaRPr lang="en-US" altLang="zh-CN" sz="1600" dirty="0"/>
          </a:p>
          <a:p>
            <a:pPr marL="342900" indent="-342900">
              <a:lnSpc>
                <a:spcPct val="100000"/>
              </a:lnSpc>
              <a:spcBef>
                <a:spcPts val="600"/>
              </a:spcBef>
              <a:buFont typeface="Wingdings" panose="05000000000000000000" pitchFamily="2" charset="2"/>
              <a:buChar char="l"/>
            </a:pPr>
            <a:r>
              <a:rPr lang="zh-CN" altLang="en-US" sz="2000" b="1" dirty="0">
                <a:solidFill>
                  <a:srgbClr val="0000CC"/>
                </a:solidFill>
              </a:rPr>
              <a:t>折半</a:t>
            </a:r>
            <a:r>
              <a:rPr lang="zh-CN" altLang="en-US" sz="2000" b="1" dirty="0" smtClean="0">
                <a:solidFill>
                  <a:srgbClr val="0000CC"/>
                </a:solidFill>
              </a:rPr>
              <a:t>查找（</a:t>
            </a:r>
            <a:r>
              <a:rPr lang="zh-CN" altLang="en-US" sz="2000" b="1" dirty="0" smtClean="0">
                <a:solidFill>
                  <a:srgbClr val="006600"/>
                </a:solidFill>
              </a:rPr>
              <a:t>对半查找、二分查找</a:t>
            </a:r>
            <a:r>
              <a:rPr lang="zh-CN" altLang="en-US" sz="2000" b="1" dirty="0" smtClean="0">
                <a:solidFill>
                  <a:srgbClr val="0000CC"/>
                </a:solidFill>
              </a:rPr>
              <a:t>）</a:t>
            </a:r>
            <a:r>
              <a:rPr lang="zh-CN" altLang="en-US" sz="2000" dirty="0" smtClean="0"/>
              <a:t>：</a:t>
            </a:r>
            <a:r>
              <a:rPr lang="zh-CN" altLang="en-US" sz="2000" dirty="0"/>
              <a:t>在</a:t>
            </a:r>
            <a:r>
              <a:rPr lang="zh-CN" altLang="en-US" sz="2000" b="1" dirty="0"/>
              <a:t>一组</a:t>
            </a:r>
            <a:r>
              <a:rPr lang="zh-CN" altLang="en-US" sz="2000" b="1" u="sng" dirty="0">
                <a:solidFill>
                  <a:srgbClr val="C00000"/>
                </a:solidFill>
              </a:rPr>
              <a:t>有序数据</a:t>
            </a:r>
            <a:r>
              <a:rPr lang="zh-CN" altLang="en-US" sz="2000" b="1" dirty="0"/>
              <a:t>中查找关键字</a:t>
            </a:r>
            <a:r>
              <a:rPr lang="en-US" altLang="zh-CN" sz="2000" b="1" dirty="0"/>
              <a:t>key</a:t>
            </a:r>
            <a:r>
              <a:rPr lang="zh-CN" altLang="en-US" sz="2000" dirty="0"/>
              <a:t>；</a:t>
            </a:r>
            <a:endParaRPr lang="en-US" altLang="zh-CN" sz="2000" dirty="0"/>
          </a:p>
          <a:p>
            <a:pPr marL="971550" lvl="1">
              <a:lnSpc>
                <a:spcPct val="100000"/>
              </a:lnSpc>
              <a:spcBef>
                <a:spcPts val="600"/>
              </a:spcBef>
            </a:pPr>
            <a:r>
              <a:rPr lang="zh-CN" altLang="en-US" sz="1800" dirty="0"/>
              <a:t>假设表中元素是按</a:t>
            </a:r>
            <a:r>
              <a:rPr lang="zh-CN" altLang="en-US" sz="1800" b="1" dirty="0">
                <a:solidFill>
                  <a:srgbClr val="C00000"/>
                </a:solidFill>
              </a:rPr>
              <a:t>升序排列</a:t>
            </a:r>
            <a:r>
              <a:rPr lang="zh-CN" altLang="en-US" sz="1800" dirty="0"/>
              <a:t>，将表</a:t>
            </a:r>
            <a:r>
              <a:rPr lang="zh-CN" altLang="en-US" sz="1800" dirty="0">
                <a:solidFill>
                  <a:srgbClr val="7030A0"/>
                </a:solidFill>
              </a:rPr>
              <a:t>中间位置</a:t>
            </a:r>
            <a:r>
              <a:rPr lang="zh-CN" altLang="en-US" sz="1800" dirty="0"/>
              <a:t>记录的关键字与查找关键字比较，如果两者相等，则查找成功；</a:t>
            </a:r>
            <a:endParaRPr lang="en-US" altLang="zh-CN" sz="1800" dirty="0"/>
          </a:p>
          <a:p>
            <a:pPr marL="971550" lvl="1">
              <a:lnSpc>
                <a:spcPct val="100000"/>
              </a:lnSpc>
              <a:spcBef>
                <a:spcPts val="600"/>
              </a:spcBef>
            </a:pPr>
            <a:r>
              <a:rPr lang="zh-CN" altLang="en-US" sz="1800" dirty="0"/>
              <a:t>否则利用中间</a:t>
            </a:r>
            <a:r>
              <a:rPr lang="zh-CN" altLang="en-US" sz="1800" dirty="0" smtClean="0"/>
              <a:t>位置将</a:t>
            </a:r>
            <a:r>
              <a:rPr lang="zh-CN" altLang="en-US" sz="1800" dirty="0"/>
              <a:t>表分成前、后两个子表，如果中间位置记录的关键字大于查找关键字，则进一步查找前一子表，否则进一步查找后一子表。</a:t>
            </a:r>
            <a:endParaRPr lang="en-US" altLang="zh-CN" sz="1800" dirty="0"/>
          </a:p>
          <a:p>
            <a:pPr marL="971550" lvl="1">
              <a:lnSpc>
                <a:spcPct val="100000"/>
              </a:lnSpc>
              <a:spcBef>
                <a:spcPts val="600"/>
              </a:spcBef>
            </a:pPr>
            <a:r>
              <a:rPr lang="zh-CN" altLang="en-US" sz="1800" dirty="0"/>
              <a:t>重复以上过程，直到找到满足条件的记录，则</a:t>
            </a:r>
            <a:r>
              <a:rPr lang="zh-CN" altLang="en-US" sz="1800" dirty="0">
                <a:solidFill>
                  <a:srgbClr val="030DCD"/>
                </a:solidFill>
              </a:rPr>
              <a:t>查找成功</a:t>
            </a:r>
            <a:r>
              <a:rPr lang="zh-CN" altLang="en-US" sz="1800" dirty="0"/>
              <a:t>；如果直到子表为空，若仍然为找到，此时</a:t>
            </a:r>
            <a:r>
              <a:rPr lang="zh-CN" altLang="en-US" sz="1800" dirty="0">
                <a:solidFill>
                  <a:srgbClr val="030DCD"/>
                </a:solidFill>
              </a:rPr>
              <a:t>查找不成功</a:t>
            </a:r>
            <a:r>
              <a:rPr lang="zh-CN" altLang="en-US" sz="1800" dirty="0"/>
              <a:t>。</a:t>
            </a:r>
            <a:endParaRPr lang="en-US" altLang="zh-CN" sz="1800" dirty="0"/>
          </a:p>
          <a:p>
            <a:pPr marL="971550" lvl="1"/>
            <a:endParaRPr lang="en-US" altLang="zh-CN" sz="1800"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34053038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顺序查找</a:t>
            </a:r>
          </a:p>
        </p:txBody>
      </p:sp>
      <p:sp>
        <p:nvSpPr>
          <p:cNvPr id="3" name="内容占位符 2"/>
          <p:cNvSpPr>
            <a:spLocks noGrp="1"/>
          </p:cNvSpPr>
          <p:nvPr>
            <p:ph idx="1"/>
          </p:nvPr>
        </p:nvSpPr>
        <p:spPr>
          <a:xfrm>
            <a:off x="485775" y="1135063"/>
            <a:ext cx="8089900" cy="589828"/>
          </a:xfrm>
        </p:spPr>
        <p:txBody>
          <a:bodyPr/>
          <a:lstStyle/>
          <a:p>
            <a:pPr marL="342900" indent="-342900">
              <a:buFont typeface="Wingdings" panose="05000000000000000000" pitchFamily="2" charset="2"/>
              <a:buChar char="l"/>
            </a:pPr>
            <a:r>
              <a:rPr lang="zh-CN" altLang="en-US" dirty="0"/>
              <a:t>从</a:t>
            </a:r>
            <a:r>
              <a:rPr lang="zh-CN" altLang="en-US" dirty="0">
                <a:solidFill>
                  <a:srgbClr val="0000CC"/>
                </a:solidFill>
              </a:rPr>
              <a:t>一组数据中</a:t>
            </a:r>
            <a:r>
              <a:rPr lang="zh-CN" altLang="en-US" dirty="0"/>
              <a:t>查找关键字</a:t>
            </a:r>
            <a:r>
              <a:rPr lang="en-US" altLang="zh-CN" dirty="0"/>
              <a:t>key</a:t>
            </a:r>
            <a:r>
              <a:rPr lang="zh-CN" altLang="en-US" dirty="0"/>
              <a:t>，返回找到数据的位置；</a:t>
            </a:r>
            <a:endParaRPr lang="en-US" altLang="zh-CN" dirty="0"/>
          </a:p>
          <a:p>
            <a:pPr marL="342900" indent="-342900">
              <a:buFont typeface="Wingdings" panose="05000000000000000000" pitchFamily="2" charset="2"/>
              <a:buChar char="l"/>
            </a:pPr>
            <a:endParaRPr lang="zh-CN" altLang="en-US" dirty="0"/>
          </a:p>
        </p:txBody>
      </p:sp>
      <p:sp>
        <p:nvSpPr>
          <p:cNvPr id="5" name="内容占位符 2"/>
          <p:cNvSpPr txBox="1">
            <a:spLocks/>
          </p:cNvSpPr>
          <p:nvPr/>
        </p:nvSpPr>
        <p:spPr bwMode="auto">
          <a:xfrm>
            <a:off x="790072" y="1696557"/>
            <a:ext cx="7165208" cy="4640235"/>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chemeClr val="dk1"/>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chemeClr val="dk1"/>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chemeClr val="dk1"/>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chemeClr val="dk1"/>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chemeClr val="dk1"/>
                </a:solidFill>
                <a:latin typeface="+mn-lt"/>
                <a:ea typeface="+mn-ea"/>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nSpc>
                <a:spcPct val="100000"/>
              </a:lnSpc>
              <a:spcBef>
                <a:spcPts val="0"/>
              </a:spcBef>
              <a:buNone/>
            </a:pPr>
            <a:r>
              <a:rPr lang="en-US" altLang="zh-CN" sz="1600" dirty="0" smtClean="0">
                <a:solidFill>
                  <a:srgbClr val="080808"/>
                </a:solidFill>
                <a:latin typeface="Times New Roman" panose="02020603050405020304" pitchFamily="18" charset="0"/>
                <a:cs typeface="Times New Roman" panose="02020603050405020304" pitchFamily="18" charset="0"/>
              </a:rPr>
              <a:t>//</a:t>
            </a:r>
            <a:r>
              <a:rPr lang="zh-CN" altLang="en-US" sz="1600" dirty="0" smtClean="0">
                <a:solidFill>
                  <a:srgbClr val="080808"/>
                </a:solidFill>
                <a:latin typeface="Times New Roman" panose="02020603050405020304" pitchFamily="18" charset="0"/>
                <a:cs typeface="Times New Roman" panose="02020603050405020304" pitchFamily="18" charset="0"/>
              </a:rPr>
              <a:t>参考代码</a:t>
            </a:r>
            <a:endParaRPr lang="en-US" altLang="zh-CN" sz="1600" dirty="0" smtClean="0">
              <a:solidFill>
                <a:srgbClr val="080808"/>
              </a:solidFill>
              <a:latin typeface="Times New Roman" panose="02020603050405020304" pitchFamily="18" charset="0"/>
              <a:cs typeface="Times New Roman" panose="02020603050405020304" pitchFamily="18" charset="0"/>
            </a:endParaRPr>
          </a:p>
          <a:p>
            <a:pPr>
              <a:lnSpc>
                <a:spcPct val="100000"/>
              </a:lnSpc>
              <a:spcBef>
                <a:spcPts val="0"/>
              </a:spcBef>
              <a:buNone/>
            </a:pPr>
            <a:r>
              <a:rPr lang="en-US" altLang="zh-CN" sz="1600" dirty="0" err="1" smtClean="0">
                <a:solidFill>
                  <a:srgbClr val="080808"/>
                </a:solidFill>
                <a:latin typeface="Times New Roman" panose="02020603050405020304" pitchFamily="18" charset="0"/>
                <a:cs typeface="Times New Roman" panose="02020603050405020304" pitchFamily="18" charset="0"/>
              </a:rPr>
              <a:t>int</a:t>
            </a:r>
            <a:r>
              <a:rPr lang="en-US" altLang="zh-CN" sz="1600" dirty="0" smtClean="0">
                <a:solidFill>
                  <a:srgbClr val="080808"/>
                </a:solidFill>
                <a:latin typeface="Times New Roman" panose="02020603050405020304" pitchFamily="18" charset="0"/>
                <a:cs typeface="Times New Roman" panose="02020603050405020304" pitchFamily="18" charset="0"/>
              </a:rPr>
              <a:t> </a:t>
            </a:r>
            <a:r>
              <a:rPr lang="en-US" altLang="zh-CN" sz="1600" dirty="0">
                <a:solidFill>
                  <a:srgbClr val="080808"/>
                </a:solidFill>
                <a:latin typeface="Times New Roman" panose="02020603050405020304" pitchFamily="18" charset="0"/>
                <a:cs typeface="Times New Roman" panose="02020603050405020304" pitchFamily="18" charset="0"/>
              </a:rPr>
              <a:t>main(int </a:t>
            </a:r>
            <a:r>
              <a:rPr lang="en-US" altLang="zh-CN" sz="1600" dirty="0" err="1">
                <a:solidFill>
                  <a:srgbClr val="080808"/>
                </a:solidFill>
                <a:latin typeface="Times New Roman" panose="02020603050405020304" pitchFamily="18" charset="0"/>
                <a:cs typeface="Times New Roman" panose="02020603050405020304" pitchFamily="18" charset="0"/>
              </a:rPr>
              <a:t>argc</a:t>
            </a:r>
            <a:r>
              <a:rPr lang="en-US" altLang="zh-CN" sz="1600" dirty="0">
                <a:solidFill>
                  <a:srgbClr val="080808"/>
                </a:solidFill>
                <a:latin typeface="Times New Roman" panose="02020603050405020304" pitchFamily="18" charset="0"/>
                <a:cs typeface="Times New Roman" panose="02020603050405020304" pitchFamily="18" charset="0"/>
              </a:rPr>
              <a:t>, char *</a:t>
            </a:r>
            <a:r>
              <a:rPr lang="en-US" altLang="zh-CN" sz="1600" dirty="0" err="1">
                <a:solidFill>
                  <a:srgbClr val="080808"/>
                </a:solidFill>
                <a:latin typeface="Times New Roman" panose="02020603050405020304" pitchFamily="18" charset="0"/>
                <a:cs typeface="Times New Roman" panose="02020603050405020304" pitchFamily="18" charset="0"/>
              </a:rPr>
              <a:t>argv</a:t>
            </a:r>
            <a:r>
              <a:rPr lang="en-US" altLang="zh-CN" sz="1600" dirty="0">
                <a:solidFill>
                  <a:srgbClr val="080808"/>
                </a:solidFill>
                <a:latin typeface="Times New Roman" panose="02020603050405020304" pitchFamily="18" charset="0"/>
                <a:cs typeface="Times New Roman" panose="02020603050405020304" pitchFamily="18" charset="0"/>
              </a:rPr>
              <a:t>[]) </a:t>
            </a:r>
          </a:p>
          <a:p>
            <a:pPr>
              <a:lnSpc>
                <a:spcPct val="100000"/>
              </a:lnSpc>
              <a:spcBef>
                <a:spcPts val="0"/>
              </a:spcBef>
              <a:buNone/>
            </a:pPr>
            <a:r>
              <a:rPr lang="en-US" altLang="zh-CN" sz="1600" dirty="0">
                <a:solidFill>
                  <a:srgbClr val="080808"/>
                </a:solidFill>
                <a:latin typeface="Times New Roman" panose="02020603050405020304" pitchFamily="18" charset="0"/>
                <a:cs typeface="Times New Roman" panose="02020603050405020304" pitchFamily="18" charset="0"/>
              </a:rPr>
              <a:t>{</a:t>
            </a:r>
          </a:p>
          <a:p>
            <a:pPr>
              <a:lnSpc>
                <a:spcPct val="100000"/>
              </a:lnSpc>
              <a:spcBef>
                <a:spcPts val="0"/>
              </a:spcBef>
              <a:buNone/>
            </a:pPr>
            <a:r>
              <a:rPr lang="en-US" altLang="zh-CN" sz="1600" dirty="0">
                <a:solidFill>
                  <a:srgbClr val="080808"/>
                </a:solidFill>
                <a:latin typeface="Times New Roman" panose="02020603050405020304" pitchFamily="18" charset="0"/>
                <a:cs typeface="Times New Roman" panose="02020603050405020304" pitchFamily="18" charset="0"/>
              </a:rPr>
              <a:t>    </a:t>
            </a:r>
            <a:r>
              <a:rPr lang="en-US" altLang="zh-CN" sz="1600" dirty="0" err="1">
                <a:solidFill>
                  <a:srgbClr val="080808"/>
                </a:solidFill>
                <a:latin typeface="Times New Roman" panose="02020603050405020304" pitchFamily="18" charset="0"/>
                <a:cs typeface="Times New Roman" panose="02020603050405020304" pitchFamily="18" charset="0"/>
              </a:rPr>
              <a:t>int</a:t>
            </a:r>
            <a:r>
              <a:rPr lang="en-US" altLang="zh-CN" sz="1600" dirty="0">
                <a:solidFill>
                  <a:srgbClr val="080808"/>
                </a:solidFill>
                <a:latin typeface="Times New Roman" panose="02020603050405020304" pitchFamily="18" charset="0"/>
                <a:cs typeface="Times New Roman" panose="02020603050405020304" pitchFamily="18" charset="0"/>
              </a:rPr>
              <a:t> </a:t>
            </a:r>
            <a:r>
              <a:rPr lang="en-US" altLang="zh-CN" sz="1600" dirty="0" smtClean="0">
                <a:solidFill>
                  <a:srgbClr val="080808"/>
                </a:solidFill>
                <a:latin typeface="Times New Roman" panose="02020603050405020304" pitchFamily="18" charset="0"/>
                <a:cs typeface="Times New Roman" panose="02020603050405020304" pitchFamily="18" charset="0"/>
              </a:rPr>
              <a:t>data[7</a:t>
            </a:r>
            <a:r>
              <a:rPr lang="en-US" altLang="zh-CN" sz="1600" dirty="0">
                <a:solidFill>
                  <a:srgbClr val="080808"/>
                </a:solidFill>
                <a:latin typeface="Times New Roman" panose="02020603050405020304" pitchFamily="18" charset="0"/>
                <a:cs typeface="Times New Roman" panose="02020603050405020304" pitchFamily="18" charset="0"/>
              </a:rPr>
              <a:t>]={</a:t>
            </a:r>
            <a:r>
              <a:rPr lang="en-US" altLang="zh-CN" sz="1600" dirty="0" smtClean="0">
                <a:solidFill>
                  <a:srgbClr val="080808"/>
                </a:solidFill>
                <a:latin typeface="Times New Roman" panose="02020603050405020304" pitchFamily="18" charset="0"/>
                <a:cs typeface="Times New Roman" panose="02020603050405020304" pitchFamily="18" charset="0"/>
              </a:rPr>
              <a:t>1,2,4,3,6,9,8};</a:t>
            </a:r>
            <a:endParaRPr lang="en-US" altLang="zh-CN" sz="1600" dirty="0">
              <a:solidFill>
                <a:srgbClr val="080808"/>
              </a:solidFill>
              <a:latin typeface="Times New Roman" panose="02020603050405020304" pitchFamily="18" charset="0"/>
              <a:cs typeface="Times New Roman" panose="02020603050405020304" pitchFamily="18" charset="0"/>
            </a:endParaRPr>
          </a:p>
          <a:p>
            <a:pPr>
              <a:lnSpc>
                <a:spcPct val="100000"/>
              </a:lnSpc>
              <a:spcBef>
                <a:spcPts val="0"/>
              </a:spcBef>
              <a:buNone/>
            </a:pPr>
            <a:r>
              <a:rPr lang="en-US" altLang="zh-CN" sz="1600" dirty="0">
                <a:solidFill>
                  <a:srgbClr val="080808"/>
                </a:solidFill>
                <a:latin typeface="Times New Roman" panose="02020603050405020304" pitchFamily="18" charset="0"/>
                <a:cs typeface="Times New Roman" panose="02020603050405020304" pitchFamily="18" charset="0"/>
              </a:rPr>
              <a:t>    </a:t>
            </a:r>
            <a:r>
              <a:rPr lang="en-US" altLang="zh-CN" sz="1600" dirty="0" err="1">
                <a:solidFill>
                  <a:srgbClr val="080808"/>
                </a:solidFill>
                <a:latin typeface="Times New Roman" panose="02020603050405020304" pitchFamily="18" charset="0"/>
                <a:cs typeface="Times New Roman" panose="02020603050405020304" pitchFamily="18" charset="0"/>
              </a:rPr>
              <a:t>int</a:t>
            </a:r>
            <a:r>
              <a:rPr lang="en-US" altLang="zh-CN" sz="1600" dirty="0">
                <a:solidFill>
                  <a:srgbClr val="080808"/>
                </a:solidFill>
                <a:latin typeface="Times New Roman" panose="02020603050405020304" pitchFamily="18" charset="0"/>
                <a:cs typeface="Times New Roman" panose="02020603050405020304" pitchFamily="18" charset="0"/>
              </a:rPr>
              <a:t> key=3</a:t>
            </a:r>
            <a:r>
              <a:rPr lang="en-US" altLang="zh-CN" sz="1600" dirty="0">
                <a:solidFill>
                  <a:srgbClr val="0303DF"/>
                </a:solidFill>
                <a:latin typeface="Times New Roman" panose="02020603050405020304" pitchFamily="18" charset="0"/>
                <a:cs typeface="Times New Roman" panose="02020603050405020304" pitchFamily="18" charset="0"/>
              </a:rPr>
              <a:t>;  //</a:t>
            </a:r>
            <a:r>
              <a:rPr lang="zh-CN" altLang="en-US" sz="1600" dirty="0">
                <a:solidFill>
                  <a:srgbClr val="0303DF"/>
                </a:solidFill>
                <a:latin typeface="Times New Roman" panose="02020603050405020304" pitchFamily="18" charset="0"/>
                <a:cs typeface="Times New Roman" panose="02020603050405020304" pitchFamily="18" charset="0"/>
              </a:rPr>
              <a:t>查找</a:t>
            </a:r>
            <a:r>
              <a:rPr lang="en-US" altLang="zh-CN" sz="1600" dirty="0">
                <a:solidFill>
                  <a:srgbClr val="0303DF"/>
                </a:solidFill>
                <a:latin typeface="Times New Roman" panose="02020603050405020304" pitchFamily="18" charset="0"/>
                <a:cs typeface="Times New Roman" panose="02020603050405020304" pitchFamily="18" charset="0"/>
              </a:rPr>
              <a:t>3</a:t>
            </a:r>
          </a:p>
          <a:p>
            <a:pPr>
              <a:lnSpc>
                <a:spcPct val="100000"/>
              </a:lnSpc>
              <a:spcBef>
                <a:spcPts val="0"/>
              </a:spcBef>
              <a:buNone/>
            </a:pPr>
            <a:r>
              <a:rPr lang="en-US" altLang="zh-CN" sz="1600" dirty="0" smtClean="0">
                <a:solidFill>
                  <a:srgbClr val="006600"/>
                </a:solidFill>
                <a:latin typeface="Times New Roman" panose="02020603050405020304" pitchFamily="18" charset="0"/>
                <a:cs typeface="Times New Roman" panose="02020603050405020304" pitchFamily="18" charset="0"/>
              </a:rPr>
              <a:t>    char found=0;</a:t>
            </a:r>
          </a:p>
          <a:p>
            <a:pPr marL="111125">
              <a:lnSpc>
                <a:spcPct val="100000"/>
              </a:lnSpc>
              <a:spcBef>
                <a:spcPts val="0"/>
              </a:spcBef>
              <a:buNone/>
            </a:pPr>
            <a:r>
              <a:rPr lang="en-US" altLang="zh-CN" sz="1600" dirty="0" smtClean="0">
                <a:solidFill>
                  <a:srgbClr val="006600"/>
                </a:solidFill>
                <a:latin typeface="Times New Roman" panose="02020603050405020304" pitchFamily="18" charset="0"/>
                <a:cs typeface="Times New Roman" panose="02020603050405020304" pitchFamily="18" charset="0"/>
              </a:rPr>
              <a:t>  </a:t>
            </a:r>
            <a:r>
              <a:rPr lang="en-US" altLang="zh-CN" sz="1600" dirty="0" smtClean="0">
                <a:solidFill>
                  <a:srgbClr val="080808"/>
                </a:solidFill>
                <a:latin typeface="Times New Roman" panose="02020603050405020304" pitchFamily="18" charset="0"/>
                <a:cs typeface="Times New Roman" panose="02020603050405020304" pitchFamily="18" charset="0"/>
              </a:rPr>
              <a:t>for (</a:t>
            </a:r>
            <a:r>
              <a:rPr lang="en-US" altLang="zh-CN" sz="1600" dirty="0" err="1" smtClean="0">
                <a:solidFill>
                  <a:srgbClr val="080808"/>
                </a:solidFill>
                <a:latin typeface="Times New Roman" panose="02020603050405020304" pitchFamily="18" charset="0"/>
                <a:cs typeface="Times New Roman" panose="02020603050405020304" pitchFamily="18" charset="0"/>
              </a:rPr>
              <a:t>int</a:t>
            </a:r>
            <a:r>
              <a:rPr lang="en-US" altLang="zh-CN" sz="1600" dirty="0" smtClean="0">
                <a:solidFill>
                  <a:srgbClr val="080808"/>
                </a:solidFill>
                <a:latin typeface="Times New Roman" panose="02020603050405020304" pitchFamily="18" charset="0"/>
                <a:cs typeface="Times New Roman" panose="02020603050405020304" pitchFamily="18" charset="0"/>
              </a:rPr>
              <a:t> </a:t>
            </a:r>
            <a:r>
              <a:rPr lang="en-US" altLang="zh-CN" sz="1600" dirty="0" err="1" smtClean="0">
                <a:solidFill>
                  <a:srgbClr val="080808"/>
                </a:solidFill>
                <a:latin typeface="Times New Roman" panose="02020603050405020304" pitchFamily="18" charset="0"/>
                <a:cs typeface="Times New Roman" panose="02020603050405020304" pitchFamily="18" charset="0"/>
              </a:rPr>
              <a:t>i</a:t>
            </a:r>
            <a:r>
              <a:rPr lang="en-US" altLang="zh-CN" sz="1600" dirty="0" smtClean="0">
                <a:solidFill>
                  <a:srgbClr val="080808"/>
                </a:solidFill>
                <a:latin typeface="Times New Roman" panose="02020603050405020304" pitchFamily="18" charset="0"/>
                <a:cs typeface="Times New Roman" panose="02020603050405020304" pitchFamily="18" charset="0"/>
              </a:rPr>
              <a:t>=0;i&lt;=6;i++)  </a:t>
            </a:r>
            <a:r>
              <a:rPr lang="en-US" altLang="zh-CN" sz="1600" dirty="0" smtClean="0">
                <a:solidFill>
                  <a:srgbClr val="7030A0"/>
                </a:solidFill>
                <a:latin typeface="Times New Roman" panose="02020603050405020304" pitchFamily="18" charset="0"/>
                <a:cs typeface="Times New Roman" panose="02020603050405020304" pitchFamily="18" charset="0"/>
              </a:rPr>
              <a:t>//data[0]~data[6] 7</a:t>
            </a:r>
            <a:r>
              <a:rPr lang="zh-CN" altLang="en-US" sz="1600" dirty="0" smtClean="0">
                <a:solidFill>
                  <a:srgbClr val="7030A0"/>
                </a:solidFill>
                <a:latin typeface="Times New Roman" panose="02020603050405020304" pitchFamily="18" charset="0"/>
                <a:cs typeface="Times New Roman" panose="02020603050405020304" pitchFamily="18" charset="0"/>
              </a:rPr>
              <a:t>个数</a:t>
            </a:r>
            <a:endParaRPr lang="en-US" altLang="zh-CN" sz="1600" dirty="0">
              <a:solidFill>
                <a:srgbClr val="7030A0"/>
              </a:solidFill>
              <a:latin typeface="Times New Roman" panose="02020603050405020304" pitchFamily="18" charset="0"/>
              <a:cs typeface="Times New Roman" panose="02020603050405020304" pitchFamily="18" charset="0"/>
            </a:endParaRPr>
          </a:p>
          <a:p>
            <a:pPr marL="111125">
              <a:lnSpc>
                <a:spcPct val="100000"/>
              </a:lnSpc>
              <a:spcBef>
                <a:spcPts val="0"/>
              </a:spcBef>
              <a:buNone/>
            </a:pPr>
            <a:r>
              <a:rPr lang="en-US" altLang="zh-CN" sz="1600" dirty="0" smtClean="0">
                <a:solidFill>
                  <a:srgbClr val="080808"/>
                </a:solidFill>
                <a:latin typeface="Times New Roman" panose="02020603050405020304" pitchFamily="18" charset="0"/>
                <a:cs typeface="Times New Roman" panose="02020603050405020304" pitchFamily="18" charset="0"/>
              </a:rPr>
              <a:t>      if </a:t>
            </a:r>
            <a:r>
              <a:rPr lang="en-US" altLang="zh-CN" sz="1600" dirty="0">
                <a:solidFill>
                  <a:srgbClr val="080808"/>
                </a:solidFill>
                <a:latin typeface="Times New Roman" panose="02020603050405020304" pitchFamily="18" charset="0"/>
                <a:cs typeface="Times New Roman" panose="02020603050405020304" pitchFamily="18" charset="0"/>
              </a:rPr>
              <a:t>(</a:t>
            </a:r>
            <a:r>
              <a:rPr lang="en-US" altLang="zh-CN" sz="1600" dirty="0" smtClean="0">
                <a:solidFill>
                  <a:srgbClr val="080808"/>
                </a:solidFill>
                <a:latin typeface="Times New Roman" panose="02020603050405020304" pitchFamily="18" charset="0"/>
                <a:cs typeface="Times New Roman" panose="02020603050405020304" pitchFamily="18" charset="0"/>
              </a:rPr>
              <a:t>data[</a:t>
            </a:r>
            <a:r>
              <a:rPr lang="en-US" altLang="zh-CN" sz="1600" dirty="0" err="1" smtClean="0">
                <a:solidFill>
                  <a:srgbClr val="080808"/>
                </a:solidFill>
                <a:latin typeface="Times New Roman" panose="02020603050405020304" pitchFamily="18" charset="0"/>
                <a:cs typeface="Times New Roman" panose="02020603050405020304" pitchFamily="18" charset="0"/>
              </a:rPr>
              <a:t>i</a:t>
            </a:r>
            <a:r>
              <a:rPr lang="en-US" altLang="zh-CN" sz="1600" dirty="0" smtClean="0">
                <a:solidFill>
                  <a:srgbClr val="080808"/>
                </a:solidFill>
                <a:latin typeface="Times New Roman" panose="02020603050405020304" pitchFamily="18" charset="0"/>
                <a:cs typeface="Times New Roman" panose="02020603050405020304" pitchFamily="18" charset="0"/>
              </a:rPr>
              <a:t>]= =</a:t>
            </a:r>
            <a:r>
              <a:rPr lang="en-US" altLang="zh-CN" sz="1600" dirty="0">
                <a:solidFill>
                  <a:srgbClr val="080808"/>
                </a:solidFill>
                <a:latin typeface="Times New Roman" panose="02020603050405020304" pitchFamily="18" charset="0"/>
                <a:cs typeface="Times New Roman" panose="02020603050405020304" pitchFamily="18" charset="0"/>
              </a:rPr>
              <a:t>key) </a:t>
            </a:r>
          </a:p>
          <a:p>
            <a:pPr>
              <a:lnSpc>
                <a:spcPct val="100000"/>
              </a:lnSpc>
              <a:spcBef>
                <a:spcPts val="0"/>
              </a:spcBef>
              <a:buNone/>
            </a:pPr>
            <a:r>
              <a:rPr lang="en-US" altLang="zh-CN" sz="1600" dirty="0" smtClean="0">
                <a:solidFill>
                  <a:srgbClr val="006600"/>
                </a:solidFill>
                <a:latin typeface="Times New Roman" panose="02020603050405020304" pitchFamily="18" charset="0"/>
                <a:cs typeface="Times New Roman" panose="02020603050405020304" pitchFamily="18" charset="0"/>
              </a:rPr>
              <a:t>        {</a:t>
            </a:r>
          </a:p>
          <a:p>
            <a:pPr>
              <a:lnSpc>
                <a:spcPct val="100000"/>
              </a:lnSpc>
              <a:spcBef>
                <a:spcPts val="0"/>
              </a:spcBef>
              <a:buNone/>
            </a:pPr>
            <a:r>
              <a:rPr lang="en-US" altLang="zh-CN" sz="1600" dirty="0" smtClean="0">
                <a:solidFill>
                  <a:srgbClr val="006600"/>
                </a:solidFill>
                <a:latin typeface="Times New Roman" panose="02020603050405020304" pitchFamily="18" charset="0"/>
                <a:cs typeface="Times New Roman" panose="02020603050405020304" pitchFamily="18" charset="0"/>
              </a:rPr>
              <a:t>             </a:t>
            </a:r>
            <a:r>
              <a:rPr lang="en-US" altLang="zh-CN" sz="1600" dirty="0" err="1">
                <a:solidFill>
                  <a:srgbClr val="080808"/>
                </a:solidFill>
                <a:latin typeface="Times New Roman" panose="02020603050405020304" pitchFamily="18" charset="0"/>
                <a:cs typeface="Times New Roman" panose="02020603050405020304" pitchFamily="18" charset="0"/>
              </a:rPr>
              <a:t>printf</a:t>
            </a:r>
            <a:r>
              <a:rPr lang="en-US" altLang="zh-CN" sz="1600" dirty="0">
                <a:solidFill>
                  <a:srgbClr val="080808"/>
                </a:solidFill>
                <a:latin typeface="Times New Roman" panose="02020603050405020304" pitchFamily="18" charset="0"/>
                <a:cs typeface="Times New Roman" panose="02020603050405020304" pitchFamily="18" charset="0"/>
              </a:rPr>
              <a:t>("found %d at </a:t>
            </a:r>
            <a:r>
              <a:rPr lang="en-US" altLang="zh-CN" sz="1600" dirty="0" smtClean="0">
                <a:solidFill>
                  <a:srgbClr val="080808"/>
                </a:solidFill>
                <a:latin typeface="Times New Roman" panose="02020603050405020304" pitchFamily="18" charset="0"/>
                <a:cs typeface="Times New Roman" panose="02020603050405020304" pitchFamily="18" charset="0"/>
              </a:rPr>
              <a:t>position %</a:t>
            </a:r>
            <a:r>
              <a:rPr lang="en-US" altLang="zh-CN" sz="1600" dirty="0">
                <a:solidFill>
                  <a:srgbClr val="080808"/>
                </a:solidFill>
                <a:latin typeface="Times New Roman" panose="02020603050405020304" pitchFamily="18" charset="0"/>
                <a:cs typeface="Times New Roman" panose="02020603050405020304" pitchFamily="18" charset="0"/>
              </a:rPr>
              <a:t>d.\n",</a:t>
            </a:r>
            <a:r>
              <a:rPr lang="en-US" altLang="zh-CN" sz="1600" dirty="0" err="1" smtClean="0">
                <a:solidFill>
                  <a:srgbClr val="080808"/>
                </a:solidFill>
                <a:latin typeface="Times New Roman" panose="02020603050405020304" pitchFamily="18" charset="0"/>
                <a:cs typeface="Times New Roman" panose="02020603050405020304" pitchFamily="18" charset="0"/>
              </a:rPr>
              <a:t>key,i</a:t>
            </a:r>
            <a:r>
              <a:rPr lang="en-US" altLang="zh-CN" sz="1600" dirty="0" smtClean="0">
                <a:solidFill>
                  <a:srgbClr val="080808"/>
                </a:solidFill>
                <a:latin typeface="Times New Roman" panose="02020603050405020304" pitchFamily="18" charset="0"/>
                <a:cs typeface="Times New Roman" panose="02020603050405020304" pitchFamily="18" charset="0"/>
              </a:rPr>
              <a:t>);</a:t>
            </a:r>
          </a:p>
          <a:p>
            <a:pPr>
              <a:lnSpc>
                <a:spcPct val="100000"/>
              </a:lnSpc>
              <a:spcBef>
                <a:spcPts val="0"/>
              </a:spcBef>
              <a:buNone/>
            </a:pPr>
            <a:r>
              <a:rPr lang="en-US" altLang="zh-CN" sz="1600" dirty="0">
                <a:solidFill>
                  <a:srgbClr val="0070C0"/>
                </a:solidFill>
                <a:latin typeface="Times New Roman" panose="02020603050405020304" pitchFamily="18" charset="0"/>
                <a:cs typeface="Times New Roman" panose="02020603050405020304" pitchFamily="18" charset="0"/>
              </a:rPr>
              <a:t> </a:t>
            </a:r>
            <a:r>
              <a:rPr lang="en-US" altLang="zh-CN" sz="1600" dirty="0" smtClean="0">
                <a:solidFill>
                  <a:srgbClr val="0070C0"/>
                </a:solidFill>
                <a:latin typeface="Times New Roman" panose="02020603050405020304" pitchFamily="18" charset="0"/>
                <a:cs typeface="Times New Roman" panose="02020603050405020304" pitchFamily="18" charset="0"/>
              </a:rPr>
              <a:t>            </a:t>
            </a:r>
            <a:r>
              <a:rPr lang="en-US" altLang="zh-CN" sz="1600" dirty="0" smtClean="0">
                <a:solidFill>
                  <a:srgbClr val="006600"/>
                </a:solidFill>
                <a:latin typeface="Times New Roman" panose="02020603050405020304" pitchFamily="18" charset="0"/>
                <a:cs typeface="Times New Roman" panose="02020603050405020304" pitchFamily="18" charset="0"/>
              </a:rPr>
              <a:t>found=1;</a:t>
            </a:r>
            <a:endParaRPr lang="en-US" altLang="zh-CN" sz="1600" dirty="0">
              <a:solidFill>
                <a:srgbClr val="006600"/>
              </a:solidFill>
              <a:latin typeface="Times New Roman" panose="02020603050405020304" pitchFamily="18" charset="0"/>
              <a:cs typeface="Times New Roman" panose="02020603050405020304" pitchFamily="18" charset="0"/>
            </a:endParaRPr>
          </a:p>
          <a:p>
            <a:pPr>
              <a:lnSpc>
                <a:spcPct val="100000"/>
              </a:lnSpc>
              <a:spcBef>
                <a:spcPts val="0"/>
              </a:spcBef>
              <a:buNone/>
            </a:pPr>
            <a:r>
              <a:rPr lang="en-US" altLang="zh-CN" sz="1600" dirty="0">
                <a:solidFill>
                  <a:srgbClr val="080808"/>
                </a:solidFill>
                <a:latin typeface="Times New Roman" panose="02020603050405020304" pitchFamily="18" charset="0"/>
                <a:cs typeface="Times New Roman" panose="02020603050405020304" pitchFamily="18" charset="0"/>
              </a:rPr>
              <a:t> </a:t>
            </a:r>
            <a:r>
              <a:rPr lang="en-US" altLang="zh-CN" sz="1600" dirty="0" smtClean="0">
                <a:solidFill>
                  <a:srgbClr val="080808"/>
                </a:solidFill>
                <a:latin typeface="Times New Roman" panose="02020603050405020304" pitchFamily="18" charset="0"/>
                <a:cs typeface="Times New Roman" panose="02020603050405020304" pitchFamily="18" charset="0"/>
              </a:rPr>
              <a:t>            </a:t>
            </a:r>
            <a:r>
              <a:rPr lang="en-US" altLang="zh-CN" sz="1600" dirty="0" smtClean="0">
                <a:solidFill>
                  <a:srgbClr val="0303DF"/>
                </a:solidFill>
                <a:latin typeface="Times New Roman" panose="02020603050405020304" pitchFamily="18" charset="0"/>
                <a:cs typeface="Times New Roman" panose="02020603050405020304" pitchFamily="18" charset="0"/>
              </a:rPr>
              <a:t>break;</a:t>
            </a:r>
            <a:r>
              <a:rPr lang="en-US" altLang="zh-CN" sz="1600" dirty="0" smtClean="0">
                <a:solidFill>
                  <a:srgbClr val="080808"/>
                </a:solidFill>
                <a:latin typeface="Times New Roman" panose="02020603050405020304" pitchFamily="18" charset="0"/>
                <a:cs typeface="Times New Roman" panose="02020603050405020304" pitchFamily="18" charset="0"/>
              </a:rPr>
              <a:t>   </a:t>
            </a:r>
            <a:r>
              <a:rPr lang="en-US" altLang="zh-CN" sz="1600" b="1" dirty="0" smtClean="0">
                <a:solidFill>
                  <a:srgbClr val="7030A0"/>
                </a:solidFill>
                <a:latin typeface="Times New Roman" panose="02020603050405020304" pitchFamily="18" charset="0"/>
                <a:cs typeface="Times New Roman" panose="02020603050405020304" pitchFamily="18" charset="0"/>
              </a:rPr>
              <a:t>//return 0; </a:t>
            </a:r>
            <a:r>
              <a:rPr lang="en-US" altLang="zh-CN" sz="1600" b="1" dirty="0" err="1" smtClean="0">
                <a:solidFill>
                  <a:srgbClr val="7030A0"/>
                </a:solidFill>
                <a:latin typeface="Times New Roman" panose="02020603050405020304" pitchFamily="18" charset="0"/>
                <a:cs typeface="Times New Roman" panose="02020603050405020304" pitchFamily="18" charset="0"/>
              </a:rPr>
              <a:t>goto</a:t>
            </a:r>
            <a:r>
              <a:rPr lang="en-US" altLang="zh-CN" sz="1600" b="1" dirty="0" smtClean="0">
                <a:solidFill>
                  <a:srgbClr val="7030A0"/>
                </a:solidFill>
                <a:latin typeface="Times New Roman" panose="02020603050405020304" pitchFamily="18" charset="0"/>
                <a:cs typeface="Times New Roman" panose="02020603050405020304" pitchFamily="18" charset="0"/>
              </a:rPr>
              <a:t> Exit</a:t>
            </a:r>
            <a:r>
              <a:rPr lang="en-US" altLang="zh-CN" sz="1600" b="1" dirty="0">
                <a:solidFill>
                  <a:srgbClr val="7030A0"/>
                </a:solidFill>
                <a:latin typeface="Times New Roman" panose="02020603050405020304" pitchFamily="18" charset="0"/>
                <a:cs typeface="Times New Roman" panose="02020603050405020304" pitchFamily="18" charset="0"/>
              </a:rPr>
              <a:t>;</a:t>
            </a:r>
            <a:endParaRPr lang="en-US" altLang="zh-CN" sz="1600" b="1" dirty="0" smtClean="0">
              <a:solidFill>
                <a:srgbClr val="7030A0"/>
              </a:solidFill>
              <a:latin typeface="Times New Roman" panose="02020603050405020304" pitchFamily="18" charset="0"/>
              <a:cs typeface="Times New Roman" panose="02020603050405020304" pitchFamily="18" charset="0"/>
            </a:endParaRPr>
          </a:p>
          <a:p>
            <a:pPr>
              <a:lnSpc>
                <a:spcPct val="100000"/>
              </a:lnSpc>
              <a:spcBef>
                <a:spcPts val="0"/>
              </a:spcBef>
              <a:buNone/>
            </a:pPr>
            <a:r>
              <a:rPr lang="en-US" altLang="zh-CN" sz="1600" dirty="0" smtClean="0">
                <a:solidFill>
                  <a:srgbClr val="006600"/>
                </a:solidFill>
                <a:latin typeface="Times New Roman" panose="02020603050405020304" pitchFamily="18" charset="0"/>
                <a:cs typeface="Times New Roman" panose="02020603050405020304" pitchFamily="18" charset="0"/>
              </a:rPr>
              <a:t>        }</a:t>
            </a:r>
          </a:p>
          <a:p>
            <a:pPr>
              <a:lnSpc>
                <a:spcPct val="100000"/>
              </a:lnSpc>
              <a:spcBef>
                <a:spcPts val="0"/>
              </a:spcBef>
              <a:buNone/>
            </a:pPr>
            <a:r>
              <a:rPr lang="en-US" altLang="zh-CN" sz="1600" dirty="0" smtClean="0">
                <a:solidFill>
                  <a:srgbClr val="006600"/>
                </a:solidFill>
                <a:latin typeface="Times New Roman" panose="02020603050405020304" pitchFamily="18" charset="0"/>
                <a:cs typeface="Times New Roman" panose="02020603050405020304" pitchFamily="18" charset="0"/>
              </a:rPr>
              <a:t>    if (!found)</a:t>
            </a:r>
            <a:endParaRPr lang="en-US" altLang="zh-CN" sz="1600" dirty="0">
              <a:solidFill>
                <a:srgbClr val="006600"/>
              </a:solidFill>
              <a:latin typeface="Times New Roman" panose="02020603050405020304" pitchFamily="18" charset="0"/>
              <a:cs typeface="Times New Roman" panose="02020603050405020304" pitchFamily="18" charset="0"/>
            </a:endParaRPr>
          </a:p>
          <a:p>
            <a:pPr>
              <a:lnSpc>
                <a:spcPct val="100000"/>
              </a:lnSpc>
              <a:spcBef>
                <a:spcPts val="0"/>
              </a:spcBef>
              <a:buNone/>
            </a:pPr>
            <a:r>
              <a:rPr lang="en-US" altLang="zh-CN" sz="1600" dirty="0" smtClean="0">
                <a:solidFill>
                  <a:srgbClr val="080808"/>
                </a:solidFill>
                <a:latin typeface="Times New Roman" panose="02020603050405020304" pitchFamily="18" charset="0"/>
                <a:cs typeface="Times New Roman" panose="02020603050405020304" pitchFamily="18" charset="0"/>
              </a:rPr>
              <a:t>         </a:t>
            </a:r>
            <a:r>
              <a:rPr lang="en-US" altLang="zh-CN" sz="1600" dirty="0" err="1" smtClean="0">
                <a:solidFill>
                  <a:srgbClr val="080808"/>
                </a:solidFill>
                <a:latin typeface="Times New Roman" panose="02020603050405020304" pitchFamily="18" charset="0"/>
                <a:cs typeface="Times New Roman" panose="02020603050405020304" pitchFamily="18" charset="0"/>
              </a:rPr>
              <a:t>printf</a:t>
            </a:r>
            <a:r>
              <a:rPr lang="en-US" altLang="zh-CN" sz="1600" dirty="0">
                <a:solidFill>
                  <a:srgbClr val="080808"/>
                </a:solidFill>
                <a:latin typeface="Times New Roman" panose="02020603050405020304" pitchFamily="18" charset="0"/>
                <a:cs typeface="Times New Roman" panose="02020603050405020304" pitchFamily="18" charset="0"/>
              </a:rPr>
              <a:t>("not </a:t>
            </a:r>
            <a:r>
              <a:rPr lang="en-US" altLang="zh-CN" sz="1600" dirty="0" smtClean="0">
                <a:solidFill>
                  <a:srgbClr val="080808"/>
                </a:solidFill>
                <a:latin typeface="Times New Roman" panose="02020603050405020304" pitchFamily="18" charset="0"/>
                <a:cs typeface="Times New Roman" panose="02020603050405020304" pitchFamily="18" charset="0"/>
              </a:rPr>
              <a:t>found %d in array data[7]\</a:t>
            </a:r>
            <a:r>
              <a:rPr lang="en-US" altLang="zh-CN" sz="1600" dirty="0" err="1" smtClean="0">
                <a:solidFill>
                  <a:srgbClr val="080808"/>
                </a:solidFill>
                <a:latin typeface="Times New Roman" panose="02020603050405020304" pitchFamily="18" charset="0"/>
                <a:cs typeface="Times New Roman" panose="02020603050405020304" pitchFamily="18" charset="0"/>
              </a:rPr>
              <a:t>n“,key</a:t>
            </a:r>
            <a:r>
              <a:rPr lang="en-US" altLang="zh-CN" sz="1600" dirty="0" smtClean="0">
                <a:solidFill>
                  <a:srgbClr val="080808"/>
                </a:solidFill>
                <a:latin typeface="Times New Roman" panose="02020603050405020304" pitchFamily="18" charset="0"/>
                <a:cs typeface="Times New Roman" panose="02020603050405020304" pitchFamily="18" charset="0"/>
              </a:rPr>
              <a:t>);</a:t>
            </a:r>
          </a:p>
          <a:p>
            <a:pPr>
              <a:lnSpc>
                <a:spcPct val="100000"/>
              </a:lnSpc>
              <a:spcBef>
                <a:spcPts val="0"/>
              </a:spcBef>
              <a:buNone/>
            </a:pPr>
            <a:r>
              <a:rPr lang="en-US" altLang="zh-CN" sz="1600" dirty="0">
                <a:solidFill>
                  <a:srgbClr val="080808"/>
                </a:solidFill>
                <a:latin typeface="Times New Roman" panose="02020603050405020304" pitchFamily="18" charset="0"/>
                <a:cs typeface="Times New Roman" panose="02020603050405020304" pitchFamily="18" charset="0"/>
              </a:rPr>
              <a:t> </a:t>
            </a:r>
            <a:r>
              <a:rPr lang="en-US" altLang="zh-CN" sz="1600" dirty="0" smtClean="0">
                <a:solidFill>
                  <a:srgbClr val="080808"/>
                </a:solidFill>
                <a:latin typeface="Times New Roman" panose="02020603050405020304" pitchFamily="18" charset="0"/>
                <a:cs typeface="Times New Roman" panose="02020603050405020304" pitchFamily="18" charset="0"/>
              </a:rPr>
              <a:t>  Exit:</a:t>
            </a:r>
            <a:endParaRPr lang="en-US" altLang="zh-CN" sz="1600" dirty="0">
              <a:solidFill>
                <a:srgbClr val="080808"/>
              </a:solidFill>
              <a:latin typeface="Times New Roman" panose="02020603050405020304" pitchFamily="18" charset="0"/>
              <a:cs typeface="Times New Roman" panose="02020603050405020304" pitchFamily="18" charset="0"/>
            </a:endParaRPr>
          </a:p>
          <a:p>
            <a:pPr>
              <a:lnSpc>
                <a:spcPct val="100000"/>
              </a:lnSpc>
              <a:spcBef>
                <a:spcPts val="0"/>
              </a:spcBef>
              <a:buNone/>
            </a:pPr>
            <a:r>
              <a:rPr lang="en-US" altLang="zh-CN" sz="1600" dirty="0">
                <a:solidFill>
                  <a:srgbClr val="080808"/>
                </a:solidFill>
                <a:latin typeface="Times New Roman" panose="02020603050405020304" pitchFamily="18" charset="0"/>
                <a:cs typeface="Times New Roman" panose="02020603050405020304" pitchFamily="18" charset="0"/>
              </a:rPr>
              <a:t>  </a:t>
            </a:r>
            <a:r>
              <a:rPr lang="en-US" altLang="zh-CN" sz="1600" dirty="0" smtClean="0">
                <a:solidFill>
                  <a:srgbClr val="080808"/>
                </a:solidFill>
                <a:latin typeface="Times New Roman" panose="02020603050405020304" pitchFamily="18" charset="0"/>
                <a:cs typeface="Times New Roman" panose="02020603050405020304" pitchFamily="18" charset="0"/>
              </a:rPr>
              <a:t>  return </a:t>
            </a:r>
            <a:r>
              <a:rPr lang="en-US" altLang="zh-CN" sz="1600" dirty="0">
                <a:solidFill>
                  <a:srgbClr val="080808"/>
                </a:solidFill>
                <a:latin typeface="Times New Roman" panose="02020603050405020304" pitchFamily="18" charset="0"/>
                <a:cs typeface="Times New Roman" panose="02020603050405020304" pitchFamily="18" charset="0"/>
              </a:rPr>
              <a:t>0;</a:t>
            </a:r>
          </a:p>
          <a:p>
            <a:pPr>
              <a:lnSpc>
                <a:spcPct val="100000"/>
              </a:lnSpc>
              <a:spcBef>
                <a:spcPts val="0"/>
              </a:spcBef>
              <a:buNone/>
            </a:pPr>
            <a:r>
              <a:rPr lang="en-US" altLang="zh-CN" sz="1600" dirty="0">
                <a:solidFill>
                  <a:srgbClr val="080808"/>
                </a:solidFill>
                <a:latin typeface="Times New Roman" panose="02020603050405020304" pitchFamily="18" charset="0"/>
                <a:cs typeface="Times New Roman" panose="02020603050405020304" pitchFamily="18" charset="0"/>
              </a:rPr>
              <a:t>}</a:t>
            </a:r>
            <a:endParaRPr lang="zh-CN" altLang="en-US" sz="1600" dirty="0">
              <a:solidFill>
                <a:srgbClr val="08080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23730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9912" y="255588"/>
            <a:ext cx="8089900" cy="584200"/>
          </a:xfrm>
        </p:spPr>
        <p:txBody>
          <a:bodyPr>
            <a:normAutofit/>
          </a:bodyPr>
          <a:lstStyle/>
          <a:p>
            <a:r>
              <a:rPr lang="zh-CN" altLang="en-US" dirty="0"/>
              <a:t>顺序查找</a:t>
            </a:r>
            <a:r>
              <a:rPr lang="en-US" altLang="zh-CN" dirty="0"/>
              <a:t>--</a:t>
            </a:r>
            <a:r>
              <a:rPr lang="zh-CN" altLang="en-US" dirty="0"/>
              <a:t>时间复杂度分析</a:t>
            </a:r>
          </a:p>
        </p:txBody>
      </p:sp>
      <p:sp>
        <p:nvSpPr>
          <p:cNvPr id="3" name="内容占位符 2"/>
          <p:cNvSpPr>
            <a:spLocks noGrp="1"/>
          </p:cNvSpPr>
          <p:nvPr>
            <p:ph idx="1"/>
          </p:nvPr>
        </p:nvSpPr>
        <p:spPr>
          <a:xfrm>
            <a:off x="485774" y="1135063"/>
            <a:ext cx="8356889" cy="5345112"/>
          </a:xfrm>
        </p:spPr>
        <p:txBody>
          <a:bodyPr>
            <a:normAutofit/>
          </a:bodyPr>
          <a:lstStyle/>
          <a:p>
            <a:pPr marL="342900" indent="-342900">
              <a:lnSpc>
                <a:spcPct val="100000"/>
              </a:lnSpc>
              <a:spcBef>
                <a:spcPts val="1200"/>
              </a:spcBef>
              <a:buFont typeface="Wingdings" panose="05000000000000000000" pitchFamily="2" charset="2"/>
              <a:buChar char="l"/>
            </a:pPr>
            <a:r>
              <a:rPr lang="zh-CN" altLang="en-US" sz="1800" dirty="0"/>
              <a:t>算法</a:t>
            </a:r>
            <a:r>
              <a:rPr lang="zh-CN" altLang="en-US" sz="1800" dirty="0">
                <a:solidFill>
                  <a:srgbClr val="006600"/>
                </a:solidFill>
              </a:rPr>
              <a:t>时间复杂度分析</a:t>
            </a:r>
            <a:endParaRPr lang="en-US" altLang="zh-CN" sz="1800" dirty="0">
              <a:solidFill>
                <a:srgbClr val="006600"/>
              </a:solidFill>
            </a:endParaRPr>
          </a:p>
          <a:p>
            <a:pPr marL="971550" lvl="1">
              <a:lnSpc>
                <a:spcPct val="100000"/>
              </a:lnSpc>
              <a:spcBef>
                <a:spcPts val="1200"/>
              </a:spcBef>
            </a:pPr>
            <a:r>
              <a:rPr lang="zh-CN" altLang="en-US" sz="1600" dirty="0">
                <a:solidFill>
                  <a:srgbClr val="0303DF"/>
                </a:solidFill>
              </a:rPr>
              <a:t>对于一个具体的算法</a:t>
            </a:r>
            <a:r>
              <a:rPr lang="en-US" altLang="zh-CN" sz="1600" dirty="0">
                <a:solidFill>
                  <a:srgbClr val="0303DF"/>
                </a:solidFill>
              </a:rPr>
              <a:t>A</a:t>
            </a:r>
            <a:r>
              <a:rPr lang="zh-CN" altLang="en-US" sz="1600" dirty="0">
                <a:solidFill>
                  <a:srgbClr val="0303DF"/>
                </a:solidFill>
              </a:rPr>
              <a:t>，其时间复杂度函数</a:t>
            </a:r>
            <a:r>
              <a:rPr lang="en-US" altLang="zh-CN" sz="1600" dirty="0">
                <a:solidFill>
                  <a:srgbClr val="0303DF"/>
                </a:solidFill>
              </a:rPr>
              <a:t>T</a:t>
            </a:r>
            <a:r>
              <a:rPr lang="en-US" altLang="zh-CN" sz="1600" baseline="-25000" dirty="0">
                <a:solidFill>
                  <a:srgbClr val="0303DF"/>
                </a:solidFill>
              </a:rPr>
              <a:t>A</a:t>
            </a:r>
            <a:r>
              <a:rPr lang="en-US" altLang="zh-CN" sz="1600" dirty="0">
                <a:solidFill>
                  <a:srgbClr val="0303DF"/>
                </a:solidFill>
              </a:rPr>
              <a:t>(n)</a:t>
            </a:r>
            <a:r>
              <a:rPr lang="zh-CN" altLang="en-US" sz="1600" dirty="0">
                <a:solidFill>
                  <a:srgbClr val="0303DF"/>
                </a:solidFill>
              </a:rPr>
              <a:t>，是对所有输入长度为</a:t>
            </a:r>
            <a:r>
              <a:rPr lang="en-US" altLang="zh-CN" sz="1600" dirty="0">
                <a:solidFill>
                  <a:srgbClr val="0303DF"/>
                </a:solidFill>
              </a:rPr>
              <a:t>n</a:t>
            </a:r>
            <a:r>
              <a:rPr lang="zh-CN" altLang="en-US" sz="1600" dirty="0">
                <a:solidFill>
                  <a:srgbClr val="0303DF"/>
                </a:solidFill>
              </a:rPr>
              <a:t>的</a:t>
            </a:r>
            <a:r>
              <a:rPr lang="zh-CN" altLang="en-US" sz="1600" dirty="0">
                <a:solidFill>
                  <a:srgbClr val="7030A0"/>
                </a:solidFill>
              </a:rPr>
              <a:t>各种实例</a:t>
            </a:r>
            <a:r>
              <a:rPr lang="zh-CN" altLang="en-US" sz="1600" dirty="0">
                <a:solidFill>
                  <a:srgbClr val="0303DF"/>
                </a:solidFill>
              </a:rPr>
              <a:t>，估计</a:t>
            </a:r>
            <a:r>
              <a:rPr lang="zh-CN" altLang="en-US" sz="1600" b="1" u="sng" dirty="0">
                <a:solidFill>
                  <a:srgbClr val="C00000"/>
                </a:solidFill>
              </a:rPr>
              <a:t>其最坏情况下</a:t>
            </a:r>
            <a:r>
              <a:rPr lang="zh-CN" altLang="en-US" sz="1600" dirty="0">
                <a:solidFill>
                  <a:srgbClr val="0303DF"/>
                </a:solidFill>
              </a:rPr>
              <a:t>的</a:t>
            </a:r>
            <a:r>
              <a:rPr lang="zh-CN" altLang="en-US" sz="1600" b="1" i="1" u="sng" dirty="0">
                <a:solidFill>
                  <a:srgbClr val="7030A0"/>
                </a:solidFill>
              </a:rPr>
              <a:t>基本操作</a:t>
            </a:r>
            <a:r>
              <a:rPr lang="zh-CN" altLang="en-US" sz="1600" b="1" u="sng" dirty="0">
                <a:solidFill>
                  <a:srgbClr val="FF0000"/>
                </a:solidFill>
              </a:rPr>
              <a:t>次数</a:t>
            </a:r>
            <a:r>
              <a:rPr lang="en-US" altLang="zh-CN" sz="1600" dirty="0">
                <a:solidFill>
                  <a:srgbClr val="0303DF"/>
                </a:solidFill>
              </a:rPr>
              <a:t>(</a:t>
            </a:r>
            <a:r>
              <a:rPr lang="zh-CN" altLang="en-US" sz="1600" dirty="0">
                <a:solidFill>
                  <a:srgbClr val="7030A0"/>
                </a:solidFill>
              </a:rPr>
              <a:t>上界估计</a:t>
            </a:r>
            <a:r>
              <a:rPr lang="en-US" altLang="zh-CN" sz="1600" dirty="0">
                <a:solidFill>
                  <a:srgbClr val="0303DF"/>
                </a:solidFill>
              </a:rPr>
              <a:t>)</a:t>
            </a:r>
          </a:p>
          <a:p>
            <a:pPr marL="342900" indent="-342900">
              <a:lnSpc>
                <a:spcPct val="100000"/>
              </a:lnSpc>
              <a:spcBef>
                <a:spcPts val="1200"/>
              </a:spcBef>
              <a:buFont typeface="Wingdings" panose="05000000000000000000" pitchFamily="2" charset="2"/>
              <a:buChar char="l"/>
            </a:pPr>
            <a:r>
              <a:rPr lang="zh-CN" altLang="en-US" sz="1800" dirty="0" smtClean="0">
                <a:solidFill>
                  <a:srgbClr val="7030A0"/>
                </a:solidFill>
              </a:rPr>
              <a:t>对于</a:t>
            </a:r>
            <a:r>
              <a:rPr lang="zh-CN" altLang="en-US" sz="1800" dirty="0">
                <a:solidFill>
                  <a:srgbClr val="7030A0"/>
                </a:solidFill>
              </a:rPr>
              <a:t>顺序</a:t>
            </a:r>
            <a:r>
              <a:rPr lang="zh-CN" altLang="en-US" sz="1800" dirty="0" smtClean="0">
                <a:solidFill>
                  <a:srgbClr val="7030A0"/>
                </a:solidFill>
              </a:rPr>
              <a:t>查找算法，要估算对于</a:t>
            </a:r>
            <a:r>
              <a:rPr lang="en-US" altLang="zh-CN" sz="1800" dirty="0" smtClean="0">
                <a:solidFill>
                  <a:srgbClr val="7030A0"/>
                </a:solidFill>
              </a:rPr>
              <a:t>n</a:t>
            </a:r>
            <a:r>
              <a:rPr lang="zh-CN" altLang="en-US" sz="1800" dirty="0" smtClean="0">
                <a:solidFill>
                  <a:srgbClr val="7030A0"/>
                </a:solidFill>
              </a:rPr>
              <a:t>个元素的各种实例，算法所需要的时间</a:t>
            </a:r>
            <a:r>
              <a:rPr lang="zh-CN" altLang="en-US" sz="1800" b="1" i="1" u="sng" dirty="0" smtClean="0">
                <a:solidFill>
                  <a:srgbClr val="C00000"/>
                </a:solidFill>
              </a:rPr>
              <a:t>最多是多少</a:t>
            </a:r>
            <a:r>
              <a:rPr lang="zh-CN" altLang="en-US" sz="1800" dirty="0" smtClean="0">
                <a:solidFill>
                  <a:srgbClr val="7030A0"/>
                </a:solidFill>
              </a:rPr>
              <a:t>；</a:t>
            </a:r>
            <a:endParaRPr lang="en-US" altLang="zh-CN" sz="1800" dirty="0" smtClean="0">
              <a:solidFill>
                <a:srgbClr val="7030A0"/>
              </a:solidFill>
            </a:endParaRPr>
          </a:p>
          <a:p>
            <a:pPr marL="342900" indent="-342900">
              <a:lnSpc>
                <a:spcPct val="100000"/>
              </a:lnSpc>
              <a:spcBef>
                <a:spcPts val="1200"/>
              </a:spcBef>
              <a:buFont typeface="Wingdings" panose="05000000000000000000" pitchFamily="2" charset="2"/>
              <a:buChar char="l"/>
            </a:pPr>
            <a:r>
              <a:rPr lang="zh-CN" altLang="en-US" sz="1800" dirty="0" smtClean="0">
                <a:solidFill>
                  <a:srgbClr val="7030A0"/>
                </a:solidFill>
              </a:rPr>
              <a:t>无法枚举</a:t>
            </a:r>
            <a:r>
              <a:rPr lang="en-US" altLang="zh-CN" sz="1800" dirty="0" smtClean="0">
                <a:solidFill>
                  <a:srgbClr val="7030A0"/>
                </a:solidFill>
              </a:rPr>
              <a:t>n</a:t>
            </a:r>
            <a:r>
              <a:rPr lang="zh-CN" altLang="en-US" sz="1800" dirty="0">
                <a:solidFill>
                  <a:srgbClr val="7030A0"/>
                </a:solidFill>
              </a:rPr>
              <a:t>个元素</a:t>
            </a:r>
            <a:r>
              <a:rPr lang="zh-CN" altLang="en-US" sz="1800" dirty="0" smtClean="0">
                <a:solidFill>
                  <a:srgbClr val="7030A0"/>
                </a:solidFill>
              </a:rPr>
              <a:t>的所有实例，只能进行数学上的估计</a:t>
            </a:r>
            <a:r>
              <a:rPr lang="en-US" altLang="zh-CN" sz="1800" dirty="0">
                <a:solidFill>
                  <a:srgbClr val="7030A0"/>
                </a:solidFill>
              </a:rPr>
              <a:t>;</a:t>
            </a:r>
            <a:endParaRPr lang="en-US" altLang="zh-CN" sz="1800" dirty="0" smtClean="0">
              <a:solidFill>
                <a:srgbClr val="7030A0"/>
              </a:solidFill>
            </a:endParaRPr>
          </a:p>
          <a:p>
            <a:pPr marL="342900" indent="-342900">
              <a:lnSpc>
                <a:spcPct val="100000"/>
              </a:lnSpc>
              <a:spcBef>
                <a:spcPts val="1200"/>
              </a:spcBef>
              <a:buFont typeface="Wingdings" panose="05000000000000000000" pitchFamily="2" charset="2"/>
              <a:buChar char="l"/>
            </a:pPr>
            <a:r>
              <a:rPr lang="zh-CN" altLang="en-US" sz="1800" dirty="0">
                <a:solidFill>
                  <a:srgbClr val="080808"/>
                </a:solidFill>
                <a:latin typeface="Times New Roman" panose="02020603050405020304" pitchFamily="18" charset="0"/>
                <a:cs typeface="Times New Roman" panose="02020603050405020304" pitchFamily="18" charset="0"/>
              </a:rPr>
              <a:t>查找算法中的</a:t>
            </a:r>
            <a:r>
              <a:rPr lang="zh-CN" altLang="en-US" sz="1800" b="1" i="1" u="sng" dirty="0">
                <a:solidFill>
                  <a:srgbClr val="080808"/>
                </a:solidFill>
                <a:latin typeface="Times New Roman" panose="02020603050405020304" pitchFamily="18" charset="0"/>
                <a:cs typeface="Times New Roman" panose="02020603050405020304" pitchFamily="18" charset="0"/>
              </a:rPr>
              <a:t>基本</a:t>
            </a:r>
            <a:r>
              <a:rPr lang="zh-CN" altLang="en-US" sz="1800" b="1" i="1" u="sng" dirty="0" smtClean="0">
                <a:solidFill>
                  <a:srgbClr val="080808"/>
                </a:solidFill>
                <a:latin typeface="Times New Roman" panose="02020603050405020304" pitchFamily="18" charset="0"/>
                <a:cs typeface="Times New Roman" panose="02020603050405020304" pitchFamily="18" charset="0"/>
              </a:rPr>
              <a:t>操作</a:t>
            </a:r>
            <a:r>
              <a:rPr lang="zh-CN" altLang="en-US" sz="1800" dirty="0" smtClean="0">
                <a:solidFill>
                  <a:srgbClr val="080808"/>
                </a:solidFill>
                <a:latin typeface="Times New Roman" panose="02020603050405020304" pitchFamily="18" charset="0"/>
                <a:cs typeface="Times New Roman" panose="02020603050405020304" pitchFamily="18" charset="0"/>
              </a:rPr>
              <a:t>是</a:t>
            </a:r>
            <a:r>
              <a:rPr lang="zh-CN" altLang="en-US" sz="1800" b="1" dirty="0" smtClean="0">
                <a:solidFill>
                  <a:srgbClr val="0303DF"/>
                </a:solidFill>
                <a:latin typeface="Times New Roman" panose="02020603050405020304" pitchFamily="18" charset="0"/>
                <a:cs typeface="Times New Roman" panose="02020603050405020304" pitchFamily="18" charset="0"/>
              </a:rPr>
              <a:t>比较语句</a:t>
            </a:r>
            <a:r>
              <a:rPr lang="en-US" altLang="zh-CN" sz="1800" b="1" dirty="0">
                <a:solidFill>
                  <a:srgbClr val="0303DF"/>
                </a:solidFill>
                <a:latin typeface="Times New Roman" panose="02020603050405020304" pitchFamily="18" charset="0"/>
                <a:cs typeface="Times New Roman" panose="02020603050405020304" pitchFamily="18" charset="0"/>
              </a:rPr>
              <a:t>data[</a:t>
            </a:r>
            <a:r>
              <a:rPr lang="en-US" altLang="zh-CN" sz="1800" b="1" dirty="0" err="1">
                <a:solidFill>
                  <a:srgbClr val="0303DF"/>
                </a:solidFill>
                <a:latin typeface="Times New Roman" panose="02020603050405020304" pitchFamily="18" charset="0"/>
                <a:cs typeface="Times New Roman" panose="02020603050405020304" pitchFamily="18" charset="0"/>
              </a:rPr>
              <a:t>i</a:t>
            </a:r>
            <a:r>
              <a:rPr lang="en-US" altLang="zh-CN" sz="1800" b="1" dirty="0">
                <a:solidFill>
                  <a:srgbClr val="0303DF"/>
                </a:solidFill>
                <a:latin typeface="Times New Roman" panose="02020603050405020304" pitchFamily="18" charset="0"/>
                <a:cs typeface="Times New Roman" panose="02020603050405020304" pitchFamily="18" charset="0"/>
              </a:rPr>
              <a:t>]==</a:t>
            </a:r>
            <a:r>
              <a:rPr lang="en-US" altLang="zh-CN" sz="1800" b="1" dirty="0" smtClean="0">
                <a:solidFill>
                  <a:srgbClr val="0303DF"/>
                </a:solidFill>
                <a:latin typeface="Times New Roman" panose="02020603050405020304" pitchFamily="18" charset="0"/>
                <a:cs typeface="Times New Roman" panose="02020603050405020304" pitchFamily="18" charset="0"/>
              </a:rPr>
              <a:t>key</a:t>
            </a:r>
            <a:r>
              <a:rPr lang="en-US" altLang="zh-CN" sz="1800" dirty="0">
                <a:solidFill>
                  <a:srgbClr val="080808"/>
                </a:solidFill>
                <a:latin typeface="Times New Roman" panose="02020603050405020304" pitchFamily="18" charset="0"/>
                <a:cs typeface="Times New Roman" panose="02020603050405020304" pitchFamily="18" charset="0"/>
              </a:rPr>
              <a:t>;</a:t>
            </a:r>
            <a:endParaRPr lang="en-US" altLang="zh-CN" sz="1800" dirty="0">
              <a:solidFill>
                <a:srgbClr val="7030A0"/>
              </a:solidFill>
            </a:endParaRPr>
          </a:p>
          <a:p>
            <a:pPr marL="342900" indent="-342900">
              <a:lnSpc>
                <a:spcPct val="100000"/>
              </a:lnSpc>
              <a:spcBef>
                <a:spcPts val="1200"/>
              </a:spcBef>
              <a:buFont typeface="Wingdings" panose="05000000000000000000" pitchFamily="2" charset="2"/>
              <a:buChar char="l"/>
            </a:pPr>
            <a:r>
              <a:rPr lang="zh-CN" altLang="en-US" sz="1800" dirty="0"/>
              <a:t>因此，</a:t>
            </a:r>
            <a:r>
              <a:rPr lang="zh-CN" altLang="en-US" sz="1800" b="1" i="1" u="sng" dirty="0">
                <a:solidFill>
                  <a:srgbClr val="C00000"/>
                </a:solidFill>
              </a:rPr>
              <a:t>顺序查找算法的时间复杂度（所需的时间）取决于比较的次数</a:t>
            </a:r>
            <a:r>
              <a:rPr lang="zh-CN" altLang="en-US" sz="1800" i="1" dirty="0"/>
              <a:t>；</a:t>
            </a:r>
            <a:endParaRPr lang="en-US" altLang="zh-CN" sz="1800" i="1" dirty="0"/>
          </a:p>
          <a:p>
            <a:pPr marL="342900" indent="-342900">
              <a:lnSpc>
                <a:spcPct val="100000"/>
              </a:lnSpc>
              <a:spcBef>
                <a:spcPts val="1200"/>
              </a:spcBef>
              <a:buFont typeface="Wingdings" panose="05000000000000000000" pitchFamily="2" charset="2"/>
              <a:buChar char="l"/>
            </a:pPr>
            <a:r>
              <a:rPr lang="zh-CN" altLang="en-US" sz="1800" dirty="0" smtClean="0"/>
              <a:t>一条比较</a:t>
            </a:r>
            <a:r>
              <a:rPr lang="zh-CN" altLang="en-US" sz="1800" dirty="0"/>
              <a:t>语句 </a:t>
            </a:r>
            <a:r>
              <a:rPr lang="en-US" altLang="zh-CN" sz="1800" dirty="0" smtClean="0">
                <a:solidFill>
                  <a:srgbClr val="080808"/>
                </a:solidFill>
                <a:latin typeface="Times New Roman" panose="02020603050405020304" pitchFamily="18" charset="0"/>
                <a:cs typeface="Times New Roman" panose="02020603050405020304" pitchFamily="18" charset="0"/>
              </a:rPr>
              <a:t>data[</a:t>
            </a:r>
            <a:r>
              <a:rPr lang="en-US" altLang="zh-CN" sz="1800" dirty="0" err="1" smtClean="0">
                <a:solidFill>
                  <a:srgbClr val="080808"/>
                </a:solidFill>
                <a:latin typeface="Times New Roman" panose="02020603050405020304" pitchFamily="18" charset="0"/>
                <a:cs typeface="Times New Roman" panose="02020603050405020304" pitchFamily="18" charset="0"/>
              </a:rPr>
              <a:t>i</a:t>
            </a:r>
            <a:r>
              <a:rPr lang="en-US" altLang="zh-CN" sz="1800" dirty="0" smtClean="0">
                <a:solidFill>
                  <a:srgbClr val="080808"/>
                </a:solidFill>
                <a:latin typeface="Times New Roman" panose="02020603050405020304" pitchFamily="18" charset="0"/>
                <a:cs typeface="Times New Roman" panose="02020603050405020304" pitchFamily="18" charset="0"/>
              </a:rPr>
              <a:t>]==key</a:t>
            </a:r>
            <a:r>
              <a:rPr lang="zh-CN" altLang="en-US" sz="1800" b="1" dirty="0" smtClean="0">
                <a:solidFill>
                  <a:srgbClr val="C00000"/>
                </a:solidFill>
              </a:rPr>
              <a:t>所</a:t>
            </a:r>
            <a:r>
              <a:rPr lang="zh-CN" altLang="en-US" sz="1800" b="1" dirty="0">
                <a:solidFill>
                  <a:srgbClr val="C00000"/>
                </a:solidFill>
              </a:rPr>
              <a:t>耗费的时间是</a:t>
            </a:r>
            <a:r>
              <a:rPr lang="zh-CN" altLang="en-US" sz="1800" b="1" i="1" u="sng" dirty="0">
                <a:solidFill>
                  <a:srgbClr val="0303DF"/>
                </a:solidFill>
              </a:rPr>
              <a:t>与</a:t>
            </a:r>
            <a:r>
              <a:rPr lang="en-US" altLang="zh-CN" sz="1800" b="1" i="1" u="sng" dirty="0">
                <a:solidFill>
                  <a:srgbClr val="0303DF"/>
                </a:solidFill>
              </a:rPr>
              <a:t>n</a:t>
            </a:r>
            <a:r>
              <a:rPr lang="zh-CN" altLang="en-US" sz="1800" b="1" i="1" u="sng" dirty="0">
                <a:solidFill>
                  <a:srgbClr val="0303DF"/>
                </a:solidFill>
              </a:rPr>
              <a:t>无关的常数</a:t>
            </a:r>
            <a:r>
              <a:rPr lang="zh-CN" altLang="en-US" sz="1800" dirty="0"/>
              <a:t>，</a:t>
            </a:r>
            <a:r>
              <a:rPr lang="zh-CN" altLang="en-US" sz="1800" dirty="0">
                <a:solidFill>
                  <a:srgbClr val="006600"/>
                </a:solidFill>
              </a:rPr>
              <a:t>其所需时间记为</a:t>
            </a:r>
            <a:r>
              <a:rPr lang="en-US" altLang="zh-CN" sz="1800" b="1" dirty="0">
                <a:solidFill>
                  <a:srgbClr val="C00000"/>
                </a:solidFill>
              </a:rPr>
              <a:t>O(1</a:t>
            </a:r>
            <a:r>
              <a:rPr lang="en-US" altLang="zh-CN" sz="1800" b="1" dirty="0" smtClean="0">
                <a:solidFill>
                  <a:srgbClr val="C00000"/>
                </a:solidFill>
              </a:rPr>
              <a:t>)</a:t>
            </a:r>
            <a:r>
              <a:rPr lang="en-US" altLang="zh-CN" sz="1800" b="1" dirty="0">
                <a:solidFill>
                  <a:srgbClr val="C00000"/>
                </a:solidFill>
              </a:rPr>
              <a:t>;</a:t>
            </a:r>
          </a:p>
          <a:p>
            <a:pPr marL="342900" indent="-342900">
              <a:buFont typeface="Wingdings" panose="05000000000000000000" pitchFamily="2" charset="2"/>
              <a:buChar char="l"/>
            </a:pPr>
            <a:r>
              <a:rPr lang="zh-CN" altLang="en-US" sz="1800" dirty="0" smtClean="0">
                <a:solidFill>
                  <a:srgbClr val="0303DF"/>
                </a:solidFill>
              </a:rPr>
              <a:t>由于</a:t>
            </a:r>
            <a:r>
              <a:rPr lang="zh-CN" altLang="en-US" sz="1800" dirty="0">
                <a:solidFill>
                  <a:srgbClr val="0303DF"/>
                </a:solidFill>
              </a:rPr>
              <a:t>我们考虑最坏情况下的运行时间，需要考虑</a:t>
            </a:r>
            <a:r>
              <a:rPr lang="zh-CN" altLang="en-US" sz="1800" b="1" dirty="0">
                <a:solidFill>
                  <a:srgbClr val="7030A0"/>
                </a:solidFill>
              </a:rPr>
              <a:t>比较次数最多</a:t>
            </a:r>
            <a:r>
              <a:rPr lang="zh-CN" altLang="en-US" sz="1800" dirty="0">
                <a:solidFill>
                  <a:srgbClr val="0303DF"/>
                </a:solidFill>
              </a:rPr>
              <a:t>的情况；</a:t>
            </a:r>
            <a:endParaRPr lang="en-US" altLang="zh-CN" sz="1800" dirty="0">
              <a:solidFill>
                <a:srgbClr val="0303DF"/>
              </a:solidFill>
            </a:endParaRPr>
          </a:p>
          <a:p>
            <a:pPr marL="342900" indent="-342900">
              <a:buFont typeface="Wingdings" panose="05000000000000000000" pitchFamily="2" charset="2"/>
              <a:buChar char="l"/>
            </a:pPr>
            <a:r>
              <a:rPr lang="zh-CN" altLang="en-US" sz="1800" b="1" dirty="0">
                <a:solidFill>
                  <a:srgbClr val="C00000"/>
                </a:solidFill>
              </a:rPr>
              <a:t>若查找不成功，或最后一个元素是要查找的元素，</a:t>
            </a:r>
            <a:r>
              <a:rPr lang="zh-CN" altLang="en-US" sz="1800" b="1" i="1" u="sng" dirty="0">
                <a:solidFill>
                  <a:srgbClr val="0303DF"/>
                </a:solidFill>
              </a:rPr>
              <a:t>需要做</a:t>
            </a:r>
            <a:r>
              <a:rPr lang="en-US" altLang="zh-CN" sz="1800" b="1" i="1" u="sng" dirty="0">
                <a:solidFill>
                  <a:srgbClr val="0303DF"/>
                </a:solidFill>
              </a:rPr>
              <a:t>n</a:t>
            </a:r>
            <a:r>
              <a:rPr lang="zh-CN" altLang="en-US" sz="1800" b="1" i="1" u="sng" dirty="0">
                <a:solidFill>
                  <a:srgbClr val="0303DF"/>
                </a:solidFill>
              </a:rPr>
              <a:t>次比较</a:t>
            </a:r>
            <a:r>
              <a:rPr lang="zh-CN" altLang="en-US" sz="1800" dirty="0"/>
              <a:t>，因此时间复杂度是</a:t>
            </a:r>
            <a:r>
              <a:rPr lang="en-US" altLang="zh-CN" sz="1800" dirty="0">
                <a:solidFill>
                  <a:srgbClr val="0000CC"/>
                </a:solidFill>
              </a:rPr>
              <a:t>O(n)</a:t>
            </a:r>
            <a:r>
              <a:rPr lang="en-US" altLang="zh-CN" sz="1800" dirty="0"/>
              <a:t>;</a:t>
            </a:r>
          </a:p>
          <a:p>
            <a:pPr marL="342900" indent="-342900">
              <a:buFont typeface="Wingdings" panose="05000000000000000000" pitchFamily="2" charset="2"/>
              <a:buChar char="l"/>
            </a:pPr>
            <a:endParaRPr lang="en-US" altLang="zh-CN" sz="1800"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sp>
        <p:nvSpPr>
          <p:cNvPr id="4" name="圆角矩形标注 3"/>
          <p:cNvSpPr/>
          <p:nvPr/>
        </p:nvSpPr>
        <p:spPr bwMode="auto">
          <a:xfrm>
            <a:off x="4975112" y="839788"/>
            <a:ext cx="3765665" cy="2285797"/>
          </a:xfrm>
          <a:prstGeom prst="wedgeRoundRectCallout">
            <a:avLst>
              <a:gd name="adj1" fmla="val -22546"/>
              <a:gd name="adj2" fmla="val 49543"/>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111125">
              <a:spcBef>
                <a:spcPts val="0"/>
              </a:spcBef>
              <a:buFont typeface="Wingdings 2" panose="05020102010507070707" pitchFamily="18" charset="2"/>
              <a:buNone/>
            </a:pPr>
            <a:r>
              <a:rPr lang="en-US" altLang="zh-CN" sz="1600" dirty="0" smtClean="0">
                <a:solidFill>
                  <a:srgbClr val="000000"/>
                </a:solidFill>
                <a:latin typeface="+mn-lt"/>
                <a:ea typeface="+mn-ea"/>
                <a:cs typeface="Times New Roman" panose="02020603050405020304" pitchFamily="18" charset="0"/>
              </a:rPr>
              <a:t>//</a:t>
            </a:r>
            <a:r>
              <a:rPr lang="zh-CN" altLang="en-US" sz="1600" dirty="0" smtClean="0">
                <a:solidFill>
                  <a:srgbClr val="000000"/>
                </a:solidFill>
                <a:latin typeface="+mn-lt"/>
                <a:ea typeface="+mn-ea"/>
                <a:cs typeface="Times New Roman" panose="02020603050405020304" pitchFamily="18" charset="0"/>
              </a:rPr>
              <a:t>从</a:t>
            </a:r>
            <a:r>
              <a:rPr lang="en-US" altLang="zh-CN" sz="1600" dirty="0" smtClean="0">
                <a:solidFill>
                  <a:srgbClr val="000000"/>
                </a:solidFill>
                <a:latin typeface="+mn-lt"/>
                <a:ea typeface="+mn-ea"/>
                <a:cs typeface="Times New Roman" panose="02020603050405020304" pitchFamily="18" charset="0"/>
              </a:rPr>
              <a:t>n</a:t>
            </a:r>
            <a:r>
              <a:rPr lang="zh-CN" altLang="en-US" sz="1600" dirty="0" smtClean="0">
                <a:solidFill>
                  <a:srgbClr val="000000"/>
                </a:solidFill>
                <a:latin typeface="+mn-lt"/>
                <a:ea typeface="+mn-ea"/>
                <a:cs typeface="Times New Roman" panose="02020603050405020304" pitchFamily="18" charset="0"/>
              </a:rPr>
              <a:t>个元素</a:t>
            </a:r>
            <a:r>
              <a:rPr lang="en-US" altLang="zh-CN" sz="1600" dirty="0" smtClean="0">
                <a:solidFill>
                  <a:srgbClr val="000000"/>
                </a:solidFill>
                <a:latin typeface="+mn-lt"/>
                <a:ea typeface="+mn-ea"/>
                <a:cs typeface="Times New Roman" panose="02020603050405020304" pitchFamily="18" charset="0"/>
              </a:rPr>
              <a:t>data[n]</a:t>
            </a:r>
            <a:r>
              <a:rPr lang="zh-CN" altLang="en-US" sz="1600" dirty="0" smtClean="0">
                <a:solidFill>
                  <a:srgbClr val="000000"/>
                </a:solidFill>
                <a:latin typeface="+mn-lt"/>
                <a:ea typeface="+mn-ea"/>
                <a:cs typeface="Times New Roman" panose="02020603050405020304" pitchFamily="18" charset="0"/>
              </a:rPr>
              <a:t>中查找</a:t>
            </a:r>
            <a:r>
              <a:rPr lang="en-US" altLang="zh-CN" sz="1600" dirty="0" smtClean="0">
                <a:solidFill>
                  <a:srgbClr val="000000"/>
                </a:solidFill>
                <a:latin typeface="+mn-lt"/>
                <a:ea typeface="+mn-ea"/>
                <a:cs typeface="Times New Roman" panose="02020603050405020304" pitchFamily="18" charset="0"/>
              </a:rPr>
              <a:t>key</a:t>
            </a:r>
          </a:p>
          <a:p>
            <a:pPr marL="111125">
              <a:spcBef>
                <a:spcPts val="0"/>
              </a:spcBef>
              <a:buFont typeface="Wingdings 2" panose="05020102010507070707" pitchFamily="18" charset="2"/>
              <a:buNone/>
            </a:pPr>
            <a:r>
              <a:rPr lang="en-US" altLang="zh-CN" sz="1600" dirty="0" err="1" smtClean="0">
                <a:solidFill>
                  <a:srgbClr val="000000"/>
                </a:solidFill>
                <a:latin typeface="+mn-lt"/>
                <a:ea typeface="+mn-ea"/>
                <a:cs typeface="Times New Roman" panose="02020603050405020304" pitchFamily="18" charset="0"/>
              </a:rPr>
              <a:t>int</a:t>
            </a:r>
            <a:r>
              <a:rPr lang="en-US" altLang="zh-CN" sz="1600" dirty="0" smtClean="0">
                <a:solidFill>
                  <a:srgbClr val="000000"/>
                </a:solidFill>
                <a:latin typeface="+mn-lt"/>
                <a:ea typeface="+mn-ea"/>
                <a:cs typeface="Times New Roman" panose="02020603050405020304" pitchFamily="18" charset="0"/>
              </a:rPr>
              <a:t> </a:t>
            </a:r>
            <a:r>
              <a:rPr lang="en-US" altLang="zh-CN" sz="1600" dirty="0" err="1">
                <a:solidFill>
                  <a:srgbClr val="000000"/>
                </a:solidFill>
                <a:latin typeface="+mn-lt"/>
                <a:ea typeface="+mn-ea"/>
                <a:cs typeface="Times New Roman" panose="02020603050405020304" pitchFamily="18" charset="0"/>
              </a:rPr>
              <a:t>LinearSearch</a:t>
            </a:r>
            <a:r>
              <a:rPr lang="en-US" altLang="zh-CN" sz="1600" dirty="0">
                <a:solidFill>
                  <a:srgbClr val="000000"/>
                </a:solidFill>
                <a:latin typeface="+mn-lt"/>
                <a:ea typeface="+mn-ea"/>
                <a:cs typeface="Times New Roman" panose="02020603050405020304" pitchFamily="18" charset="0"/>
              </a:rPr>
              <a:t>(</a:t>
            </a:r>
            <a:r>
              <a:rPr lang="en-US" altLang="zh-CN" sz="1600" dirty="0" err="1">
                <a:solidFill>
                  <a:srgbClr val="000000"/>
                </a:solidFill>
                <a:latin typeface="+mn-lt"/>
                <a:ea typeface="+mn-ea"/>
                <a:cs typeface="Times New Roman" panose="02020603050405020304" pitchFamily="18" charset="0"/>
              </a:rPr>
              <a:t>int</a:t>
            </a:r>
            <a:r>
              <a:rPr lang="en-US" altLang="zh-CN" sz="1600" dirty="0">
                <a:solidFill>
                  <a:srgbClr val="000000"/>
                </a:solidFill>
                <a:latin typeface="+mn-lt"/>
                <a:ea typeface="+mn-ea"/>
                <a:cs typeface="Times New Roman" panose="02020603050405020304" pitchFamily="18" charset="0"/>
              </a:rPr>
              <a:t> </a:t>
            </a:r>
            <a:r>
              <a:rPr lang="en-US" altLang="zh-CN" sz="1600" dirty="0" smtClean="0">
                <a:solidFill>
                  <a:srgbClr val="000000"/>
                </a:solidFill>
                <a:latin typeface="+mn-lt"/>
                <a:ea typeface="+mn-ea"/>
                <a:cs typeface="Times New Roman" panose="02020603050405020304" pitchFamily="18" charset="0"/>
              </a:rPr>
              <a:t>data[],</a:t>
            </a:r>
            <a:r>
              <a:rPr lang="en-US" altLang="zh-CN" sz="1600" dirty="0" err="1">
                <a:solidFill>
                  <a:srgbClr val="000000"/>
                </a:solidFill>
                <a:latin typeface="+mn-lt"/>
                <a:ea typeface="+mn-ea"/>
                <a:cs typeface="Times New Roman" panose="02020603050405020304" pitchFamily="18" charset="0"/>
              </a:rPr>
              <a:t>int</a:t>
            </a:r>
            <a:r>
              <a:rPr lang="en-US" altLang="zh-CN" sz="1600" dirty="0">
                <a:solidFill>
                  <a:srgbClr val="000000"/>
                </a:solidFill>
                <a:latin typeface="+mn-lt"/>
                <a:ea typeface="+mn-ea"/>
                <a:cs typeface="Times New Roman" panose="02020603050405020304" pitchFamily="18" charset="0"/>
              </a:rPr>
              <a:t> </a:t>
            </a:r>
            <a:r>
              <a:rPr lang="en-US" altLang="zh-CN" sz="1600" dirty="0" err="1">
                <a:solidFill>
                  <a:srgbClr val="000000"/>
                </a:solidFill>
                <a:latin typeface="+mn-lt"/>
                <a:ea typeface="+mn-ea"/>
                <a:cs typeface="Times New Roman" panose="02020603050405020304" pitchFamily="18" charset="0"/>
              </a:rPr>
              <a:t>key,int</a:t>
            </a:r>
            <a:r>
              <a:rPr lang="en-US" altLang="zh-CN" sz="1600" dirty="0">
                <a:solidFill>
                  <a:srgbClr val="000000"/>
                </a:solidFill>
                <a:latin typeface="+mn-lt"/>
                <a:ea typeface="+mn-ea"/>
                <a:cs typeface="Times New Roman" panose="02020603050405020304" pitchFamily="18" charset="0"/>
              </a:rPr>
              <a:t> n)</a:t>
            </a:r>
          </a:p>
          <a:p>
            <a:pPr marL="111125">
              <a:spcBef>
                <a:spcPts val="0"/>
              </a:spcBef>
              <a:buFont typeface="Wingdings 2" panose="05020102010507070707" pitchFamily="18" charset="2"/>
              <a:buNone/>
            </a:pPr>
            <a:r>
              <a:rPr lang="en-US" altLang="zh-CN" sz="1600" dirty="0">
                <a:solidFill>
                  <a:srgbClr val="000000"/>
                </a:solidFill>
                <a:latin typeface="+mn-lt"/>
                <a:ea typeface="+mn-ea"/>
                <a:cs typeface="Times New Roman" panose="02020603050405020304" pitchFamily="18" charset="0"/>
              </a:rPr>
              <a:t>{</a:t>
            </a:r>
          </a:p>
          <a:p>
            <a:pPr marL="111125">
              <a:spcBef>
                <a:spcPts val="0"/>
              </a:spcBef>
              <a:buFont typeface="Wingdings 2" panose="05020102010507070707" pitchFamily="18" charset="2"/>
              <a:buNone/>
            </a:pPr>
            <a:r>
              <a:rPr lang="en-US" altLang="zh-CN" sz="1600" dirty="0">
                <a:solidFill>
                  <a:srgbClr val="000000"/>
                </a:solidFill>
                <a:latin typeface="+mn-lt"/>
                <a:ea typeface="+mn-ea"/>
                <a:cs typeface="Times New Roman" panose="02020603050405020304" pitchFamily="18" charset="0"/>
              </a:rPr>
              <a:t>   </a:t>
            </a:r>
            <a:r>
              <a:rPr lang="en-US" altLang="zh-CN" sz="1600" dirty="0" smtClean="0">
                <a:solidFill>
                  <a:srgbClr val="000000"/>
                </a:solidFill>
                <a:latin typeface="+mn-lt"/>
                <a:ea typeface="+mn-ea"/>
                <a:cs typeface="Times New Roman" panose="02020603050405020304" pitchFamily="18" charset="0"/>
              </a:rPr>
              <a:t> for (</a:t>
            </a:r>
            <a:r>
              <a:rPr lang="en-US" altLang="zh-CN" sz="1600" dirty="0" err="1" smtClean="0">
                <a:solidFill>
                  <a:srgbClr val="000000"/>
                </a:solidFill>
                <a:latin typeface="+mn-lt"/>
                <a:ea typeface="+mn-ea"/>
                <a:cs typeface="Times New Roman" panose="02020603050405020304" pitchFamily="18" charset="0"/>
              </a:rPr>
              <a:t>int</a:t>
            </a:r>
            <a:r>
              <a:rPr lang="en-US" altLang="zh-CN" sz="1600" dirty="0" smtClean="0">
                <a:solidFill>
                  <a:srgbClr val="000000"/>
                </a:solidFill>
                <a:latin typeface="+mn-lt"/>
                <a:ea typeface="+mn-ea"/>
                <a:cs typeface="Times New Roman" panose="02020603050405020304" pitchFamily="18" charset="0"/>
              </a:rPr>
              <a:t> </a:t>
            </a:r>
            <a:r>
              <a:rPr lang="en-US" altLang="zh-CN" sz="1600" dirty="0" err="1" smtClean="0">
                <a:solidFill>
                  <a:srgbClr val="000000"/>
                </a:solidFill>
                <a:latin typeface="+mn-lt"/>
                <a:ea typeface="+mn-ea"/>
                <a:cs typeface="Times New Roman" panose="02020603050405020304" pitchFamily="18" charset="0"/>
              </a:rPr>
              <a:t>i</a:t>
            </a:r>
            <a:r>
              <a:rPr lang="en-US" altLang="zh-CN" sz="1600" dirty="0" smtClean="0">
                <a:solidFill>
                  <a:srgbClr val="000000"/>
                </a:solidFill>
                <a:latin typeface="+mn-lt"/>
                <a:ea typeface="+mn-ea"/>
                <a:cs typeface="Times New Roman" panose="02020603050405020304" pitchFamily="18" charset="0"/>
              </a:rPr>
              <a:t>=0;i&lt;</a:t>
            </a:r>
            <a:r>
              <a:rPr lang="en-US" altLang="zh-CN" sz="1600" dirty="0" err="1" smtClean="0">
                <a:solidFill>
                  <a:srgbClr val="000000"/>
                </a:solidFill>
                <a:latin typeface="+mn-lt"/>
                <a:ea typeface="+mn-ea"/>
                <a:cs typeface="Times New Roman" panose="02020603050405020304" pitchFamily="18" charset="0"/>
              </a:rPr>
              <a:t>n;i</a:t>
            </a:r>
            <a:r>
              <a:rPr lang="en-US" altLang="zh-CN" sz="1600" dirty="0" smtClean="0">
                <a:solidFill>
                  <a:srgbClr val="000000"/>
                </a:solidFill>
                <a:latin typeface="+mn-lt"/>
                <a:ea typeface="+mn-ea"/>
                <a:cs typeface="Times New Roman" panose="02020603050405020304" pitchFamily="18" charset="0"/>
              </a:rPr>
              <a:t>++)</a:t>
            </a:r>
          </a:p>
          <a:p>
            <a:pPr marL="111125">
              <a:spcBef>
                <a:spcPts val="0"/>
              </a:spcBef>
              <a:buFont typeface="Wingdings 2" panose="05020102010507070707" pitchFamily="18" charset="2"/>
              <a:buNone/>
            </a:pPr>
            <a:r>
              <a:rPr lang="en-US" altLang="zh-CN" sz="1600" dirty="0">
                <a:solidFill>
                  <a:srgbClr val="000000"/>
                </a:solidFill>
                <a:latin typeface="+mn-lt"/>
                <a:ea typeface="+mn-ea"/>
                <a:cs typeface="Times New Roman" panose="02020603050405020304" pitchFamily="18" charset="0"/>
              </a:rPr>
              <a:t> </a:t>
            </a:r>
            <a:r>
              <a:rPr lang="en-US" altLang="zh-CN" sz="1600" dirty="0" smtClean="0">
                <a:solidFill>
                  <a:srgbClr val="000000"/>
                </a:solidFill>
                <a:latin typeface="+mn-lt"/>
                <a:ea typeface="+mn-ea"/>
                <a:cs typeface="Times New Roman" panose="02020603050405020304" pitchFamily="18" charset="0"/>
              </a:rPr>
              <a:t>       </a:t>
            </a:r>
            <a:r>
              <a:rPr lang="en-US" altLang="zh-CN" sz="1600" dirty="0">
                <a:solidFill>
                  <a:srgbClr val="000000"/>
                </a:solidFill>
                <a:latin typeface="+mn-lt"/>
                <a:ea typeface="+mn-ea"/>
                <a:cs typeface="Times New Roman" panose="02020603050405020304" pitchFamily="18" charset="0"/>
              </a:rPr>
              <a:t>if (</a:t>
            </a:r>
            <a:r>
              <a:rPr lang="en-US" altLang="zh-CN" sz="1600" b="1" dirty="0">
                <a:solidFill>
                  <a:srgbClr val="7030A0"/>
                </a:solidFill>
                <a:latin typeface="+mn-lt"/>
                <a:ea typeface="+mn-ea"/>
                <a:cs typeface="Times New Roman" panose="02020603050405020304" pitchFamily="18" charset="0"/>
              </a:rPr>
              <a:t>data[</a:t>
            </a:r>
            <a:r>
              <a:rPr lang="en-US" altLang="zh-CN" sz="1600" b="1" dirty="0" err="1">
                <a:solidFill>
                  <a:srgbClr val="7030A0"/>
                </a:solidFill>
                <a:latin typeface="+mn-lt"/>
                <a:ea typeface="+mn-ea"/>
                <a:cs typeface="Times New Roman" panose="02020603050405020304" pitchFamily="18" charset="0"/>
              </a:rPr>
              <a:t>i</a:t>
            </a:r>
            <a:r>
              <a:rPr lang="en-US" altLang="zh-CN" sz="1600" b="1" dirty="0">
                <a:solidFill>
                  <a:srgbClr val="7030A0"/>
                </a:solidFill>
                <a:latin typeface="+mn-lt"/>
                <a:ea typeface="+mn-ea"/>
                <a:cs typeface="Times New Roman" panose="02020603050405020304" pitchFamily="18" charset="0"/>
              </a:rPr>
              <a:t>]==key</a:t>
            </a:r>
            <a:r>
              <a:rPr lang="en-US" altLang="zh-CN" sz="1600" dirty="0">
                <a:solidFill>
                  <a:srgbClr val="000000"/>
                </a:solidFill>
                <a:latin typeface="+mn-lt"/>
                <a:ea typeface="+mn-ea"/>
                <a:cs typeface="Times New Roman" panose="02020603050405020304" pitchFamily="18" charset="0"/>
              </a:rPr>
              <a:t>) </a:t>
            </a:r>
          </a:p>
          <a:p>
            <a:pPr marL="111125">
              <a:spcBef>
                <a:spcPts val="0"/>
              </a:spcBef>
              <a:buFont typeface="Wingdings 2" panose="05020102010507070707" pitchFamily="18" charset="2"/>
              <a:buNone/>
            </a:pPr>
            <a:r>
              <a:rPr lang="en-US" altLang="zh-CN" sz="1600" dirty="0">
                <a:solidFill>
                  <a:srgbClr val="000000"/>
                </a:solidFill>
                <a:latin typeface="+mn-lt"/>
                <a:ea typeface="+mn-ea"/>
                <a:cs typeface="Times New Roman" panose="02020603050405020304" pitchFamily="18" charset="0"/>
              </a:rPr>
              <a:t>     </a:t>
            </a:r>
            <a:r>
              <a:rPr lang="en-US" altLang="zh-CN" sz="1600" dirty="0" smtClean="0">
                <a:solidFill>
                  <a:srgbClr val="000000"/>
                </a:solidFill>
                <a:latin typeface="+mn-lt"/>
                <a:ea typeface="+mn-ea"/>
                <a:cs typeface="Times New Roman" panose="02020603050405020304" pitchFamily="18" charset="0"/>
              </a:rPr>
              <a:t>        </a:t>
            </a:r>
            <a:r>
              <a:rPr lang="en-US" altLang="zh-CN" sz="1600" dirty="0">
                <a:solidFill>
                  <a:srgbClr val="000000"/>
                </a:solidFill>
                <a:latin typeface="+mn-lt"/>
                <a:ea typeface="+mn-ea"/>
                <a:cs typeface="Times New Roman" panose="02020603050405020304" pitchFamily="18" charset="0"/>
              </a:rPr>
              <a:t>return </a:t>
            </a:r>
            <a:r>
              <a:rPr lang="en-US" altLang="zh-CN" sz="1600" dirty="0" err="1">
                <a:solidFill>
                  <a:srgbClr val="000000"/>
                </a:solidFill>
                <a:latin typeface="+mn-lt"/>
                <a:ea typeface="+mn-ea"/>
                <a:cs typeface="Times New Roman" panose="02020603050405020304" pitchFamily="18" charset="0"/>
              </a:rPr>
              <a:t>i</a:t>
            </a:r>
            <a:r>
              <a:rPr lang="en-US" altLang="zh-CN" sz="1600" dirty="0">
                <a:solidFill>
                  <a:srgbClr val="000000"/>
                </a:solidFill>
                <a:latin typeface="+mn-lt"/>
                <a:ea typeface="+mn-ea"/>
                <a:cs typeface="Times New Roman" panose="02020603050405020304" pitchFamily="18" charset="0"/>
              </a:rPr>
              <a:t>;   //</a:t>
            </a:r>
            <a:r>
              <a:rPr lang="zh-CN" altLang="en-US" sz="1600" dirty="0">
                <a:solidFill>
                  <a:srgbClr val="000000"/>
                </a:solidFill>
                <a:latin typeface="+mn-lt"/>
                <a:ea typeface="+mn-ea"/>
                <a:cs typeface="Times New Roman" panose="02020603050405020304" pitchFamily="18" charset="0"/>
              </a:rPr>
              <a:t>找到</a:t>
            </a:r>
            <a:endParaRPr lang="en-US" altLang="zh-CN" sz="1600" dirty="0">
              <a:solidFill>
                <a:srgbClr val="000000"/>
              </a:solidFill>
              <a:latin typeface="+mn-lt"/>
              <a:ea typeface="+mn-ea"/>
              <a:cs typeface="Times New Roman" panose="02020603050405020304" pitchFamily="18" charset="0"/>
            </a:endParaRPr>
          </a:p>
          <a:p>
            <a:pPr marL="111125">
              <a:spcBef>
                <a:spcPts val="0"/>
              </a:spcBef>
              <a:buFont typeface="Wingdings 2" panose="05020102010507070707" pitchFamily="18" charset="2"/>
              <a:buNone/>
            </a:pPr>
            <a:r>
              <a:rPr lang="en-US" altLang="zh-CN" sz="1600" dirty="0" smtClean="0">
                <a:solidFill>
                  <a:srgbClr val="000000"/>
                </a:solidFill>
                <a:latin typeface="+mn-lt"/>
                <a:ea typeface="+mn-ea"/>
                <a:cs typeface="Times New Roman" panose="02020603050405020304" pitchFamily="18" charset="0"/>
              </a:rPr>
              <a:t>    return </a:t>
            </a:r>
            <a:r>
              <a:rPr lang="en-US" altLang="zh-CN" sz="1600" dirty="0">
                <a:solidFill>
                  <a:srgbClr val="000000"/>
                </a:solidFill>
                <a:latin typeface="+mn-lt"/>
                <a:ea typeface="+mn-ea"/>
                <a:cs typeface="Times New Roman" panose="02020603050405020304" pitchFamily="18" charset="0"/>
              </a:rPr>
              <a:t>-1; </a:t>
            </a:r>
            <a:r>
              <a:rPr lang="en-US" altLang="zh-CN" sz="1600" dirty="0" smtClean="0">
                <a:solidFill>
                  <a:srgbClr val="000000"/>
                </a:solidFill>
                <a:latin typeface="+mn-lt"/>
                <a:ea typeface="+mn-ea"/>
                <a:cs typeface="Times New Roman" panose="02020603050405020304" pitchFamily="18" charset="0"/>
              </a:rPr>
              <a:t>         //</a:t>
            </a:r>
            <a:r>
              <a:rPr lang="zh-CN" altLang="en-US" sz="1600" dirty="0" smtClean="0">
                <a:solidFill>
                  <a:srgbClr val="000000"/>
                </a:solidFill>
                <a:latin typeface="+mn-lt"/>
                <a:ea typeface="+mn-ea"/>
                <a:cs typeface="Times New Roman" panose="02020603050405020304" pitchFamily="18" charset="0"/>
              </a:rPr>
              <a:t>没有找到</a:t>
            </a:r>
            <a:endParaRPr lang="en-US" altLang="zh-CN" sz="1600" dirty="0">
              <a:solidFill>
                <a:srgbClr val="000000"/>
              </a:solidFill>
              <a:latin typeface="+mn-lt"/>
              <a:ea typeface="+mn-ea"/>
              <a:cs typeface="Times New Roman" panose="02020603050405020304" pitchFamily="18" charset="0"/>
            </a:endParaRPr>
          </a:p>
          <a:p>
            <a:pPr marL="111125">
              <a:spcBef>
                <a:spcPts val="0"/>
              </a:spcBef>
              <a:buFont typeface="Wingdings 2" panose="05020102010507070707" pitchFamily="18" charset="2"/>
              <a:buNone/>
            </a:pPr>
            <a:r>
              <a:rPr lang="en-US" altLang="zh-CN" sz="1600" dirty="0">
                <a:solidFill>
                  <a:srgbClr val="000000"/>
                </a:solidFill>
                <a:latin typeface="+mn-lt"/>
                <a:ea typeface="+mn-ea"/>
                <a:cs typeface="Times New Roman" panose="02020603050405020304" pitchFamily="18" charset="0"/>
              </a:rPr>
              <a:t>} </a:t>
            </a:r>
          </a:p>
        </p:txBody>
      </p:sp>
    </p:spTree>
    <p:extLst>
      <p:ext uri="{BB962C8B-B14F-4D97-AF65-F5344CB8AC3E}">
        <p14:creationId xmlns:p14="http://schemas.microsoft.com/office/powerpoint/2010/main" val="85313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顺序查找</a:t>
            </a:r>
            <a:r>
              <a:rPr lang="en-US" altLang="zh-CN" dirty="0"/>
              <a:t>--</a:t>
            </a:r>
            <a:r>
              <a:rPr lang="zh-CN" altLang="en-US" dirty="0"/>
              <a:t>时间复杂度分析</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454025" indent="-342900">
                  <a:spcBef>
                    <a:spcPts val="0"/>
                  </a:spcBef>
                  <a:buFont typeface="Wingdings" panose="05000000000000000000" pitchFamily="2" charset="2"/>
                  <a:buChar char="l"/>
                </a:pPr>
                <a:r>
                  <a:rPr lang="zh-CN" altLang="en-US" dirty="0" smtClean="0">
                    <a:solidFill>
                      <a:srgbClr val="0303DF"/>
                    </a:solidFill>
                    <a:latin typeface="Times New Roman" panose="02020603050405020304" pitchFamily="18" charset="0"/>
                    <a:cs typeface="Times New Roman" panose="02020603050405020304" pitchFamily="18" charset="0"/>
                  </a:rPr>
                  <a:t>最好的情况：所查数据在第一个位置，查找</a:t>
                </a:r>
                <a:r>
                  <a:rPr lang="zh-CN" altLang="en-US" dirty="0" smtClean="0">
                    <a:solidFill>
                      <a:srgbClr val="006600"/>
                    </a:solidFill>
                  </a:rPr>
                  <a:t>所</a:t>
                </a:r>
                <a:r>
                  <a:rPr lang="zh-CN" altLang="en-US" dirty="0">
                    <a:solidFill>
                      <a:srgbClr val="006600"/>
                    </a:solidFill>
                  </a:rPr>
                  <a:t>需</a:t>
                </a:r>
                <a:r>
                  <a:rPr lang="zh-CN" altLang="en-US" dirty="0" smtClean="0">
                    <a:solidFill>
                      <a:srgbClr val="006600"/>
                    </a:solidFill>
                  </a:rPr>
                  <a:t>时间</a:t>
                </a:r>
                <a:r>
                  <a:rPr lang="zh-CN" altLang="en-US" dirty="0" smtClean="0">
                    <a:solidFill>
                      <a:srgbClr val="C00000"/>
                    </a:solidFill>
                  </a:rPr>
                  <a:t>与</a:t>
                </a:r>
                <a:r>
                  <a:rPr lang="en-US" altLang="zh-CN" dirty="0" smtClean="0">
                    <a:solidFill>
                      <a:srgbClr val="C00000"/>
                    </a:solidFill>
                  </a:rPr>
                  <a:t>n</a:t>
                </a:r>
                <a:r>
                  <a:rPr lang="zh-CN" altLang="en-US" dirty="0" smtClean="0">
                    <a:solidFill>
                      <a:srgbClr val="C00000"/>
                    </a:solidFill>
                  </a:rPr>
                  <a:t>无关</a:t>
                </a:r>
                <a:r>
                  <a:rPr lang="zh-CN" altLang="en-US" dirty="0" smtClean="0">
                    <a:solidFill>
                      <a:srgbClr val="006600"/>
                    </a:solidFill>
                  </a:rPr>
                  <a:t>，是确定的一个值，</a:t>
                </a:r>
                <a:r>
                  <a:rPr lang="zh-CN" altLang="en-US" dirty="0" smtClean="0">
                    <a:solidFill>
                      <a:srgbClr val="0303DF"/>
                    </a:solidFill>
                    <a:latin typeface="Times New Roman" panose="02020603050405020304" pitchFamily="18" charset="0"/>
                    <a:cs typeface="Times New Roman" panose="02020603050405020304" pitchFamily="18" charset="0"/>
                  </a:rPr>
                  <a:t>时间复杂度为</a:t>
                </a:r>
                <a:r>
                  <a:rPr lang="en-US" altLang="zh-CN" dirty="0">
                    <a:solidFill>
                      <a:srgbClr val="7030A0"/>
                    </a:solidFill>
                    <a:latin typeface="Times New Roman" panose="02020603050405020304" pitchFamily="18" charset="0"/>
                    <a:cs typeface="Times New Roman" panose="02020603050405020304" pitchFamily="18" charset="0"/>
                  </a:rPr>
                  <a:t>O(1</a:t>
                </a:r>
                <a:r>
                  <a:rPr lang="en-US" altLang="zh-CN" dirty="0" smtClean="0">
                    <a:solidFill>
                      <a:srgbClr val="7030A0"/>
                    </a:solidFill>
                    <a:latin typeface="Times New Roman" panose="02020603050405020304" pitchFamily="18" charset="0"/>
                    <a:cs typeface="Times New Roman" panose="02020603050405020304" pitchFamily="18" charset="0"/>
                  </a:rPr>
                  <a:t>);</a:t>
                </a:r>
                <a:endParaRPr lang="en-US" altLang="zh-CN" dirty="0">
                  <a:solidFill>
                    <a:srgbClr val="7030A0"/>
                  </a:solidFill>
                  <a:latin typeface="Times New Roman" panose="02020603050405020304" pitchFamily="18" charset="0"/>
                  <a:cs typeface="Times New Roman" panose="02020603050405020304" pitchFamily="18" charset="0"/>
                </a:endParaRPr>
              </a:p>
              <a:p>
                <a:pPr marL="454025" indent="-342900">
                  <a:spcBef>
                    <a:spcPts val="0"/>
                  </a:spcBef>
                  <a:buFont typeface="Wingdings" panose="05000000000000000000" pitchFamily="2" charset="2"/>
                  <a:buChar char="l"/>
                </a:pPr>
                <a:r>
                  <a:rPr lang="zh-CN" altLang="en-US" dirty="0">
                    <a:solidFill>
                      <a:srgbClr val="0303DF"/>
                    </a:solidFill>
                    <a:latin typeface="Times New Roman" panose="02020603050405020304" pitchFamily="18" charset="0"/>
                    <a:cs typeface="Times New Roman" panose="02020603050405020304" pitchFamily="18" charset="0"/>
                  </a:rPr>
                  <a:t>最坏的情况：是所查数据在</a:t>
                </a:r>
                <a:r>
                  <a:rPr lang="zh-CN" altLang="en-US" dirty="0">
                    <a:solidFill>
                      <a:srgbClr val="C00000"/>
                    </a:solidFill>
                    <a:latin typeface="Times New Roman" panose="02020603050405020304" pitchFamily="18" charset="0"/>
                    <a:cs typeface="Times New Roman" panose="02020603050405020304" pitchFamily="18" charset="0"/>
                  </a:rPr>
                  <a:t>最后一个位置</a:t>
                </a:r>
                <a:r>
                  <a:rPr lang="zh-CN" altLang="en-US" dirty="0">
                    <a:solidFill>
                      <a:srgbClr val="0303DF"/>
                    </a:solidFill>
                    <a:latin typeface="Times New Roman" panose="02020603050405020304" pitchFamily="18" charset="0"/>
                    <a:cs typeface="Times New Roman" panose="02020603050405020304" pitchFamily="18" charset="0"/>
                  </a:rPr>
                  <a:t>，时间复杂度为</a:t>
                </a:r>
                <a:r>
                  <a:rPr lang="en-US" altLang="zh-CN" dirty="0">
                    <a:solidFill>
                      <a:srgbClr val="7030A0"/>
                    </a:solidFill>
                    <a:latin typeface="Times New Roman" panose="02020603050405020304" pitchFamily="18" charset="0"/>
                    <a:cs typeface="Times New Roman" panose="02020603050405020304" pitchFamily="18" charset="0"/>
                  </a:rPr>
                  <a:t>O(n</a:t>
                </a:r>
                <a:r>
                  <a:rPr lang="en-US" altLang="zh-CN" dirty="0" smtClean="0">
                    <a:solidFill>
                      <a:srgbClr val="7030A0"/>
                    </a:solidFill>
                    <a:latin typeface="Times New Roman" panose="02020603050405020304" pitchFamily="18" charset="0"/>
                    <a:cs typeface="Times New Roman" panose="02020603050405020304" pitchFamily="18" charset="0"/>
                  </a:rPr>
                  <a:t>)</a:t>
                </a:r>
                <a:r>
                  <a:rPr lang="zh-CN" altLang="en-US" dirty="0" smtClean="0">
                    <a:solidFill>
                      <a:srgbClr val="7030A0"/>
                    </a:solidFill>
                    <a:latin typeface="Times New Roman" panose="02020603050405020304" pitchFamily="18" charset="0"/>
                    <a:cs typeface="Times New Roman" panose="02020603050405020304" pitchFamily="18" charset="0"/>
                  </a:rPr>
                  <a:t>；</a:t>
                </a:r>
                <a:endParaRPr lang="en-US" altLang="zh-CN" dirty="0">
                  <a:solidFill>
                    <a:srgbClr val="7030A0"/>
                  </a:solidFill>
                  <a:latin typeface="Times New Roman" panose="02020603050405020304" pitchFamily="18" charset="0"/>
                  <a:cs typeface="Times New Roman" panose="02020603050405020304" pitchFamily="18" charset="0"/>
                </a:endParaRPr>
              </a:p>
              <a:p>
                <a:pPr marL="454025" indent="-342900">
                  <a:spcBef>
                    <a:spcPts val="0"/>
                  </a:spcBef>
                  <a:buFont typeface="Wingdings" panose="05000000000000000000" pitchFamily="2" charset="2"/>
                  <a:buChar char="l"/>
                </a:pPr>
                <a:endParaRPr lang="en-US" altLang="zh-CN" dirty="0">
                  <a:solidFill>
                    <a:srgbClr val="0303DF"/>
                  </a:solidFill>
                  <a:latin typeface="Times New Roman" panose="02020603050405020304" pitchFamily="18" charset="0"/>
                  <a:cs typeface="Times New Roman" panose="02020603050405020304" pitchFamily="18" charset="0"/>
                </a:endParaRPr>
              </a:p>
              <a:p>
                <a:pPr marL="454025" indent="-342900">
                  <a:spcBef>
                    <a:spcPts val="0"/>
                  </a:spcBef>
                  <a:buFont typeface="Wingdings" panose="05000000000000000000" pitchFamily="2" charset="2"/>
                  <a:buChar char="l"/>
                </a:pPr>
                <a:r>
                  <a:rPr lang="zh-CN" altLang="en-US" dirty="0"/>
                  <a:t>如果假设查找每个元素是</a:t>
                </a:r>
                <a:r>
                  <a:rPr lang="zh-CN" altLang="en-US" dirty="0">
                    <a:solidFill>
                      <a:srgbClr val="7030A0"/>
                    </a:solidFill>
                  </a:rPr>
                  <a:t>等概率的</a:t>
                </a:r>
                <a:r>
                  <a:rPr lang="zh-CN" altLang="en-US" dirty="0"/>
                  <a:t>，则</a:t>
                </a:r>
                <a:r>
                  <a:rPr lang="zh-CN" altLang="en-US" dirty="0">
                    <a:solidFill>
                      <a:srgbClr val="7030A0"/>
                    </a:solidFill>
                  </a:rPr>
                  <a:t>平均查找次数</a:t>
                </a:r>
                <a:r>
                  <a:rPr lang="zh-CN" altLang="en-US" dirty="0"/>
                  <a:t>（查找长度）</a:t>
                </a:r>
                <a:r>
                  <a:rPr lang="zh-CN" altLang="en-US" dirty="0" smtClean="0"/>
                  <a:t>是</a:t>
                </a:r>
                <a14:m>
                  <m:oMath xmlns:m="http://schemas.openxmlformats.org/officeDocument/2006/math">
                    <m:f>
                      <m:fPr>
                        <m:ctrlPr>
                          <a:rPr lang="en-US" altLang="zh-CN" i="1" smtClean="0">
                            <a:solidFill>
                              <a:srgbClr val="7030A0"/>
                            </a:solidFill>
                            <a:latin typeface="Cambria Math" panose="02040503050406030204" pitchFamily="18" charset="0"/>
                          </a:rPr>
                        </m:ctrlPr>
                      </m:fPr>
                      <m:num>
                        <m:r>
                          <a:rPr lang="en-US" altLang="zh-CN" b="0" i="1" smtClean="0">
                            <a:solidFill>
                              <a:srgbClr val="7030A0"/>
                            </a:solidFill>
                            <a:latin typeface="Cambria Math" panose="02040503050406030204" pitchFamily="18" charset="0"/>
                          </a:rPr>
                          <m:t>𝑛</m:t>
                        </m:r>
                        <m:r>
                          <a:rPr lang="en-US" altLang="zh-CN" b="0" i="1" smtClean="0">
                            <a:solidFill>
                              <a:srgbClr val="7030A0"/>
                            </a:solidFill>
                            <a:latin typeface="Cambria Math" panose="02040503050406030204" pitchFamily="18" charset="0"/>
                          </a:rPr>
                          <m:t>+1</m:t>
                        </m:r>
                      </m:num>
                      <m:den>
                        <m:r>
                          <a:rPr lang="en-US" altLang="zh-CN" b="0" i="1" smtClean="0">
                            <a:solidFill>
                              <a:srgbClr val="7030A0"/>
                            </a:solidFill>
                            <a:latin typeface="Cambria Math" panose="02040503050406030204" pitchFamily="18" charset="0"/>
                          </a:rPr>
                          <m:t>2</m:t>
                        </m:r>
                      </m:den>
                    </m:f>
                  </m:oMath>
                </a14:m>
                <a:r>
                  <a:rPr lang="zh-CN" altLang="en-US" dirty="0" smtClean="0"/>
                  <a:t>，</a:t>
                </a:r>
                <a:r>
                  <a:rPr lang="zh-CN" altLang="en-US" dirty="0">
                    <a:solidFill>
                      <a:srgbClr val="FF0000"/>
                    </a:solidFill>
                  </a:rPr>
                  <a:t>算法复杂度是</a:t>
                </a:r>
                <a:r>
                  <a:rPr lang="en-US" altLang="zh-CN" dirty="0" smtClean="0">
                    <a:solidFill>
                      <a:srgbClr val="0303DF"/>
                    </a:solidFill>
                  </a:rPr>
                  <a:t>O(</a:t>
                </a:r>
                <a14:m>
                  <m:oMath xmlns:m="http://schemas.openxmlformats.org/officeDocument/2006/math">
                    <m:f>
                      <m:fPr>
                        <m:ctrlPr>
                          <a:rPr lang="en-US" altLang="zh-CN" i="1">
                            <a:solidFill>
                              <a:srgbClr val="0303DF"/>
                            </a:solidFill>
                            <a:latin typeface="Cambria Math" panose="02040503050406030204" pitchFamily="18" charset="0"/>
                          </a:rPr>
                        </m:ctrlPr>
                      </m:fPr>
                      <m:num>
                        <m:r>
                          <a:rPr lang="en-US" altLang="zh-CN" i="1">
                            <a:solidFill>
                              <a:srgbClr val="0303DF"/>
                            </a:solidFill>
                            <a:latin typeface="Cambria Math" panose="02040503050406030204" pitchFamily="18" charset="0"/>
                          </a:rPr>
                          <m:t>𝑛</m:t>
                        </m:r>
                        <m:r>
                          <a:rPr lang="en-US" altLang="zh-CN" i="1">
                            <a:solidFill>
                              <a:srgbClr val="0303DF"/>
                            </a:solidFill>
                            <a:latin typeface="Cambria Math" panose="02040503050406030204" pitchFamily="18" charset="0"/>
                          </a:rPr>
                          <m:t>+1</m:t>
                        </m:r>
                      </m:num>
                      <m:den>
                        <m:r>
                          <a:rPr lang="en-US" altLang="zh-CN" i="1">
                            <a:solidFill>
                              <a:srgbClr val="0303DF"/>
                            </a:solidFill>
                            <a:latin typeface="Cambria Math" panose="02040503050406030204" pitchFamily="18" charset="0"/>
                          </a:rPr>
                          <m:t>2</m:t>
                        </m:r>
                      </m:den>
                    </m:f>
                  </m:oMath>
                </a14:m>
                <a:r>
                  <a:rPr lang="en-US" altLang="zh-CN" dirty="0" smtClean="0">
                    <a:solidFill>
                      <a:srgbClr val="0303DF"/>
                    </a:solidFill>
                  </a:rPr>
                  <a:t>)</a:t>
                </a:r>
                <a:r>
                  <a:rPr lang="en-US" altLang="zh-CN" dirty="0" smtClean="0">
                    <a:solidFill>
                      <a:srgbClr val="FF0000"/>
                    </a:solidFill>
                  </a:rPr>
                  <a:t>=O(n)</a:t>
                </a:r>
                <a:r>
                  <a:rPr lang="zh-CN" altLang="en-US" dirty="0" smtClean="0">
                    <a:solidFill>
                      <a:srgbClr val="FF0000"/>
                    </a:solidFill>
                  </a:rPr>
                  <a:t>；</a:t>
                </a:r>
                <a:endParaRPr lang="en-US" altLang="zh-CN" dirty="0" smtClean="0">
                  <a:solidFill>
                    <a:srgbClr val="FF0000"/>
                  </a:solidFill>
                </a:endParaRPr>
              </a:p>
              <a:p>
                <a:pPr marL="1082675" lvl="1">
                  <a:spcBef>
                    <a:spcPts val="0"/>
                  </a:spcBef>
                </a:pPr>
                <a:r>
                  <a:rPr lang="en-US" altLang="zh-CN" dirty="0" smtClean="0">
                    <a:solidFill>
                      <a:srgbClr val="000000"/>
                    </a:solidFill>
                    <a:sym typeface="Arial" panose="020B0604020202020204" pitchFamily="34" charset="0"/>
                  </a:rPr>
                  <a:t>O(</a:t>
                </a:r>
                <a14:m>
                  <m:oMath xmlns:m="http://schemas.openxmlformats.org/officeDocument/2006/math">
                    <m:f>
                      <m:fPr>
                        <m:ctrlPr>
                          <a:rPr lang="en-US" altLang="zh-CN" i="1">
                            <a:solidFill>
                              <a:srgbClr val="000000"/>
                            </a:solidFill>
                            <a:latin typeface="Cambria Math" panose="02040503050406030204" pitchFamily="18" charset="0"/>
                            <a:sym typeface="Arial" panose="020B0604020202020204" pitchFamily="34" charset="0"/>
                          </a:rPr>
                        </m:ctrlPr>
                      </m:fPr>
                      <m:num>
                        <m:r>
                          <a:rPr lang="en-US" altLang="zh-CN">
                            <a:solidFill>
                              <a:srgbClr val="000000"/>
                            </a:solidFill>
                            <a:latin typeface="Cambria Math" panose="02040503050406030204" pitchFamily="18" charset="0"/>
                            <a:sym typeface="Arial" panose="020B0604020202020204" pitchFamily="34" charset="0"/>
                          </a:rPr>
                          <m:t>𝑛</m:t>
                        </m:r>
                        <m:r>
                          <a:rPr lang="en-US" altLang="zh-CN">
                            <a:solidFill>
                              <a:srgbClr val="000000"/>
                            </a:solidFill>
                            <a:latin typeface="Cambria Math" panose="02040503050406030204" pitchFamily="18" charset="0"/>
                            <a:sym typeface="Arial" panose="020B0604020202020204" pitchFamily="34" charset="0"/>
                          </a:rPr>
                          <m:t>+1</m:t>
                        </m:r>
                      </m:num>
                      <m:den>
                        <m:r>
                          <a:rPr lang="en-US" altLang="zh-CN">
                            <a:solidFill>
                              <a:srgbClr val="000000"/>
                            </a:solidFill>
                            <a:latin typeface="Cambria Math" panose="02040503050406030204" pitchFamily="18" charset="0"/>
                            <a:sym typeface="Arial" panose="020B0604020202020204" pitchFamily="34" charset="0"/>
                          </a:rPr>
                          <m:t>2</m:t>
                        </m:r>
                      </m:den>
                    </m:f>
                  </m:oMath>
                </a14:m>
                <a:r>
                  <a:rPr lang="en-US" altLang="zh-CN" dirty="0">
                    <a:solidFill>
                      <a:srgbClr val="000000"/>
                    </a:solidFill>
                    <a:sym typeface="Arial" panose="020B0604020202020204" pitchFamily="34" charset="0"/>
                  </a:rPr>
                  <a:t>)</a:t>
                </a:r>
                <a:r>
                  <a:rPr lang="zh-CN" altLang="en-US" dirty="0">
                    <a:solidFill>
                      <a:srgbClr val="000000"/>
                    </a:solidFill>
                    <a:sym typeface="Arial" panose="020B0604020202020204" pitchFamily="34" charset="0"/>
                  </a:rPr>
                  <a:t>与</a:t>
                </a:r>
                <a:r>
                  <a:rPr lang="en-US" altLang="zh-CN" dirty="0">
                    <a:solidFill>
                      <a:srgbClr val="000000"/>
                    </a:solidFill>
                    <a:sym typeface="Arial" panose="020B0604020202020204" pitchFamily="34" charset="0"/>
                  </a:rPr>
                  <a:t>O(n)</a:t>
                </a:r>
                <a:r>
                  <a:rPr lang="zh-CN" altLang="en-US" dirty="0">
                    <a:solidFill>
                      <a:srgbClr val="000000"/>
                    </a:solidFill>
                    <a:sym typeface="Arial" panose="020B0604020202020204" pitchFamily="34" charset="0"/>
                  </a:rPr>
                  <a:t>在同一个</a:t>
                </a:r>
                <a:r>
                  <a:rPr lang="zh-CN" altLang="en-US" dirty="0" smtClean="0">
                    <a:solidFill>
                      <a:srgbClr val="000000"/>
                    </a:solidFill>
                    <a:sym typeface="Arial" panose="020B0604020202020204" pitchFamily="34" charset="0"/>
                  </a:rPr>
                  <a:t>数量级，简记为</a:t>
                </a:r>
                <a:r>
                  <a:rPr lang="en-US" altLang="zh-CN" dirty="0" smtClean="0">
                    <a:solidFill>
                      <a:srgbClr val="000000"/>
                    </a:solidFill>
                    <a:sym typeface="Arial" panose="020B0604020202020204" pitchFamily="34" charset="0"/>
                  </a:rPr>
                  <a:t>O(n)</a:t>
                </a:r>
                <a:r>
                  <a:rPr lang="zh-CN" altLang="en-US" dirty="0" smtClean="0">
                    <a:solidFill>
                      <a:srgbClr val="000000"/>
                    </a:solidFill>
                    <a:sym typeface="Arial" panose="020B0604020202020204" pitchFamily="34" charset="0"/>
                  </a:rPr>
                  <a:t>；</a:t>
                </a:r>
                <a:endParaRPr lang="en-US" altLang="zh-CN" dirty="0" smtClean="0">
                  <a:solidFill>
                    <a:srgbClr val="000000"/>
                  </a:solidFill>
                  <a:sym typeface="Arial" panose="020B0604020202020204" pitchFamily="34" charset="0"/>
                </a:endParaRPr>
              </a:p>
              <a:p>
                <a:pPr marL="1082675" lvl="1">
                  <a:spcBef>
                    <a:spcPts val="0"/>
                  </a:spcBef>
                </a:pPr>
                <a:r>
                  <a:rPr lang="en-US" altLang="zh-CN" dirty="0" smtClean="0">
                    <a:sym typeface="Arial" panose="020B0604020202020204" pitchFamily="34" charset="0"/>
                  </a:rPr>
                  <a:t>O(100n)</a:t>
                </a:r>
                <a:r>
                  <a:rPr lang="zh-CN" altLang="en-US" dirty="0">
                    <a:sym typeface="Arial" panose="020B0604020202020204" pitchFamily="34" charset="0"/>
                  </a:rPr>
                  <a:t>与</a:t>
                </a:r>
                <a:r>
                  <a:rPr lang="en-US" altLang="zh-CN" dirty="0">
                    <a:sym typeface="Arial" panose="020B0604020202020204" pitchFamily="34" charset="0"/>
                  </a:rPr>
                  <a:t>O(n</a:t>
                </a:r>
                <a:r>
                  <a:rPr lang="en-US" altLang="zh-CN" dirty="0" smtClean="0">
                    <a:sym typeface="Arial" panose="020B0604020202020204" pitchFamily="34" charset="0"/>
                  </a:rPr>
                  <a:t>)</a:t>
                </a:r>
                <a:r>
                  <a:rPr lang="zh-CN" altLang="en-US" dirty="0" smtClean="0">
                    <a:sym typeface="Arial" panose="020B0604020202020204" pitchFamily="34" charset="0"/>
                  </a:rPr>
                  <a:t>也在</a:t>
                </a:r>
                <a:r>
                  <a:rPr lang="zh-CN" altLang="en-US" dirty="0">
                    <a:sym typeface="Arial" panose="020B0604020202020204" pitchFamily="34" charset="0"/>
                  </a:rPr>
                  <a:t>同一个数量级</a:t>
                </a:r>
                <a:r>
                  <a:rPr lang="zh-CN" altLang="en-US" dirty="0" smtClean="0">
                    <a:sym typeface="Arial" panose="020B0604020202020204" pitchFamily="34" charset="0"/>
                  </a:rPr>
                  <a:t>，同样简记</a:t>
                </a:r>
                <a:r>
                  <a:rPr lang="zh-CN" altLang="en-US" dirty="0">
                    <a:sym typeface="Arial" panose="020B0604020202020204" pitchFamily="34" charset="0"/>
                  </a:rPr>
                  <a:t>为</a:t>
                </a:r>
                <a:r>
                  <a:rPr lang="en-US" altLang="zh-CN" dirty="0">
                    <a:sym typeface="Arial" panose="020B0604020202020204" pitchFamily="34" charset="0"/>
                  </a:rPr>
                  <a:t>O(n)</a:t>
                </a:r>
                <a:r>
                  <a:rPr lang="zh-CN" altLang="en-US" dirty="0">
                    <a:sym typeface="Arial" panose="020B0604020202020204" pitchFamily="34" charset="0"/>
                  </a:rPr>
                  <a:t>；</a:t>
                </a:r>
                <a:endParaRPr lang="en-US" altLang="zh-CN" dirty="0">
                  <a:sym typeface="Arial" panose="020B0604020202020204" pitchFamily="34" charset="0"/>
                </a:endParaRPr>
              </a:p>
              <a:p>
                <a:pPr marL="1082675" lvl="1">
                  <a:spcBef>
                    <a:spcPts val="0"/>
                  </a:spcBef>
                </a:pPr>
                <a:endParaRPr lang="en-US" altLang="zh-CN" dirty="0">
                  <a:solidFill>
                    <a:srgbClr val="000000"/>
                  </a:solidFill>
                  <a:sym typeface="Arial" panose="020B0604020202020204" pitchFamily="34" charset="0"/>
                </a:endParaRPr>
              </a:p>
              <a:p>
                <a:pPr marL="454025" indent="-342900">
                  <a:spcBef>
                    <a:spcPts val="0"/>
                  </a:spcBef>
                  <a:buFont typeface="Wingdings" panose="05000000000000000000" pitchFamily="2" charset="2"/>
                  <a:buChar char="l"/>
                </a:pPr>
                <a:endParaRPr lang="en-US" altLang="zh-CN" dirty="0">
                  <a:solidFill>
                    <a:srgbClr val="FF0000"/>
                  </a:solidFill>
                </a:endParaRPr>
              </a:p>
              <a:p>
                <a:pPr marL="454025" indent="-342900">
                  <a:spcBef>
                    <a:spcPts val="0"/>
                  </a:spcBef>
                  <a:buFont typeface="Wingdings" panose="05000000000000000000" pitchFamily="2" charset="2"/>
                  <a:buChar char="l"/>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1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08735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7030A0"/>
                </a:solidFill>
              </a:rPr>
              <a:t>自学与课后练习</a:t>
            </a:r>
            <a:r>
              <a:rPr lang="zh-CN" altLang="en-US" dirty="0" smtClean="0"/>
              <a:t>：线性</a:t>
            </a:r>
            <a:r>
              <a:rPr lang="zh-CN" altLang="en-US" dirty="0"/>
              <a:t>查找算法的改进</a:t>
            </a:r>
          </a:p>
        </p:txBody>
      </p:sp>
      <p:sp>
        <p:nvSpPr>
          <p:cNvPr id="3" name="内容占位符 2"/>
          <p:cNvSpPr>
            <a:spLocks noGrp="1"/>
          </p:cNvSpPr>
          <p:nvPr>
            <p:ph idx="1"/>
          </p:nvPr>
        </p:nvSpPr>
        <p:spPr/>
        <p:txBody>
          <a:bodyPr/>
          <a:lstStyle/>
          <a:p>
            <a:pPr marL="0" lvl="1">
              <a:lnSpc>
                <a:spcPct val="100000"/>
              </a:lnSpc>
              <a:spcBef>
                <a:spcPts val="600"/>
              </a:spcBef>
              <a:buNone/>
            </a:pPr>
            <a:r>
              <a:rPr lang="en-US" altLang="zh-CN" sz="1800" dirty="0" err="1">
                <a:solidFill>
                  <a:srgbClr val="080808"/>
                </a:solidFill>
                <a:latin typeface="Times New Roman" panose="02020603050405020304" pitchFamily="18" charset="0"/>
                <a:cs typeface="Times New Roman" panose="02020603050405020304" pitchFamily="18" charset="0"/>
              </a:rPr>
              <a:t>int</a:t>
            </a:r>
            <a:r>
              <a:rPr lang="en-US" altLang="zh-CN" sz="1800" dirty="0">
                <a:solidFill>
                  <a:srgbClr val="080808"/>
                </a:solidFill>
                <a:latin typeface="Times New Roman" panose="02020603050405020304" pitchFamily="18" charset="0"/>
                <a:cs typeface="Times New Roman" panose="02020603050405020304" pitchFamily="18" charset="0"/>
              </a:rPr>
              <a:t> </a:t>
            </a:r>
            <a:r>
              <a:rPr lang="en-US" altLang="zh-CN" sz="1800" dirty="0" err="1">
                <a:solidFill>
                  <a:srgbClr val="080808"/>
                </a:solidFill>
                <a:latin typeface="Times New Roman" panose="02020603050405020304" pitchFamily="18" charset="0"/>
                <a:cs typeface="Times New Roman" panose="02020603050405020304" pitchFamily="18" charset="0"/>
              </a:rPr>
              <a:t>LinearSearch</a:t>
            </a:r>
            <a:r>
              <a:rPr lang="en-US" altLang="zh-CN" sz="1800" dirty="0">
                <a:solidFill>
                  <a:srgbClr val="080808"/>
                </a:solidFill>
                <a:latin typeface="Times New Roman" panose="02020603050405020304" pitchFamily="18" charset="0"/>
                <a:cs typeface="Times New Roman" panose="02020603050405020304" pitchFamily="18" charset="0"/>
              </a:rPr>
              <a:t>(</a:t>
            </a:r>
            <a:r>
              <a:rPr lang="en-US" altLang="zh-CN" sz="1800" dirty="0" err="1">
                <a:solidFill>
                  <a:srgbClr val="080808"/>
                </a:solidFill>
                <a:latin typeface="Times New Roman" panose="02020603050405020304" pitchFamily="18" charset="0"/>
                <a:cs typeface="Times New Roman" panose="02020603050405020304" pitchFamily="18" charset="0"/>
              </a:rPr>
              <a:t>int</a:t>
            </a:r>
            <a:r>
              <a:rPr lang="en-US" altLang="zh-CN" sz="1800" dirty="0">
                <a:solidFill>
                  <a:srgbClr val="080808"/>
                </a:solidFill>
                <a:latin typeface="Times New Roman" panose="02020603050405020304" pitchFamily="18" charset="0"/>
                <a:cs typeface="Times New Roman" panose="02020603050405020304" pitchFamily="18" charset="0"/>
              </a:rPr>
              <a:t> data[],</a:t>
            </a:r>
            <a:r>
              <a:rPr lang="en-US" altLang="zh-CN" sz="1800" dirty="0" err="1">
                <a:solidFill>
                  <a:srgbClr val="080808"/>
                </a:solidFill>
                <a:latin typeface="Times New Roman" panose="02020603050405020304" pitchFamily="18" charset="0"/>
                <a:cs typeface="Times New Roman" panose="02020603050405020304" pitchFamily="18" charset="0"/>
              </a:rPr>
              <a:t>int</a:t>
            </a:r>
            <a:r>
              <a:rPr lang="en-US" altLang="zh-CN" sz="1800" dirty="0">
                <a:solidFill>
                  <a:srgbClr val="080808"/>
                </a:solidFill>
                <a:latin typeface="Times New Roman" panose="02020603050405020304" pitchFamily="18" charset="0"/>
                <a:cs typeface="Times New Roman" panose="02020603050405020304" pitchFamily="18" charset="0"/>
              </a:rPr>
              <a:t> </a:t>
            </a:r>
            <a:r>
              <a:rPr lang="en-US" altLang="zh-CN" sz="1800" dirty="0" err="1">
                <a:solidFill>
                  <a:srgbClr val="080808"/>
                </a:solidFill>
                <a:latin typeface="Times New Roman" panose="02020603050405020304" pitchFamily="18" charset="0"/>
                <a:cs typeface="Times New Roman" panose="02020603050405020304" pitchFamily="18" charset="0"/>
              </a:rPr>
              <a:t>key,int</a:t>
            </a:r>
            <a:r>
              <a:rPr lang="en-US" altLang="zh-CN" sz="1800" dirty="0">
                <a:solidFill>
                  <a:srgbClr val="080808"/>
                </a:solidFill>
                <a:latin typeface="Times New Roman" panose="02020603050405020304" pitchFamily="18" charset="0"/>
                <a:cs typeface="Times New Roman" panose="02020603050405020304" pitchFamily="18" charset="0"/>
              </a:rPr>
              <a:t> n)</a:t>
            </a:r>
          </a:p>
          <a:p>
            <a:pPr marL="0" lvl="1">
              <a:lnSpc>
                <a:spcPct val="100000"/>
              </a:lnSpc>
              <a:spcBef>
                <a:spcPts val="600"/>
              </a:spcBef>
              <a:buNone/>
            </a:pPr>
            <a:r>
              <a:rPr lang="en-US" altLang="zh-CN" sz="1800" dirty="0"/>
              <a:t>{</a:t>
            </a:r>
          </a:p>
          <a:p>
            <a:pPr marL="0" lvl="1" indent="0">
              <a:lnSpc>
                <a:spcPct val="100000"/>
              </a:lnSpc>
              <a:spcBef>
                <a:spcPts val="600"/>
              </a:spcBef>
              <a:buNone/>
            </a:pPr>
            <a:r>
              <a:rPr lang="en-US" altLang="zh-CN" sz="1800" dirty="0"/>
              <a:t>        </a:t>
            </a:r>
            <a:r>
              <a:rPr lang="en-US" altLang="zh-CN" sz="1800" dirty="0" err="1"/>
              <a:t>i</a:t>
            </a:r>
            <a:r>
              <a:rPr lang="en-US" altLang="zh-CN" sz="1800" dirty="0"/>
              <a:t> = 0;</a:t>
            </a:r>
          </a:p>
          <a:p>
            <a:pPr marL="0" lvl="1" indent="0">
              <a:lnSpc>
                <a:spcPct val="100000"/>
              </a:lnSpc>
              <a:spcBef>
                <a:spcPts val="600"/>
              </a:spcBef>
              <a:buNone/>
            </a:pPr>
            <a:r>
              <a:rPr lang="en-US" altLang="zh-CN" sz="1800" dirty="0">
                <a:solidFill>
                  <a:srgbClr val="C00000"/>
                </a:solidFill>
              </a:rPr>
              <a:t>        data[n] = key;   //</a:t>
            </a:r>
            <a:r>
              <a:rPr lang="zh-CN" altLang="en-US" sz="1800" dirty="0">
                <a:solidFill>
                  <a:srgbClr val="C00000"/>
                </a:solidFill>
              </a:rPr>
              <a:t>标记循环结束条件</a:t>
            </a:r>
            <a:endParaRPr lang="en-US" altLang="zh-CN" sz="1800" dirty="0">
              <a:solidFill>
                <a:srgbClr val="C00000"/>
              </a:solidFill>
            </a:endParaRPr>
          </a:p>
          <a:p>
            <a:pPr marL="0" lvl="1" indent="0">
              <a:lnSpc>
                <a:spcPct val="100000"/>
              </a:lnSpc>
              <a:spcBef>
                <a:spcPts val="600"/>
              </a:spcBef>
              <a:buNone/>
            </a:pPr>
            <a:r>
              <a:rPr lang="en-US" altLang="zh-CN" sz="1800" dirty="0"/>
              <a:t>        while (data[</a:t>
            </a:r>
            <a:r>
              <a:rPr lang="en-US" altLang="zh-CN" sz="1800" dirty="0" err="1"/>
              <a:t>i</a:t>
            </a:r>
            <a:r>
              <a:rPr lang="en-US" altLang="zh-CN" sz="1800" dirty="0"/>
              <a:t>] != key)    </a:t>
            </a:r>
          </a:p>
          <a:p>
            <a:pPr marL="0" lvl="1" indent="0">
              <a:lnSpc>
                <a:spcPct val="100000"/>
              </a:lnSpc>
              <a:spcBef>
                <a:spcPts val="600"/>
              </a:spcBef>
              <a:buNone/>
            </a:pPr>
            <a:r>
              <a:rPr lang="en-US" altLang="zh-CN" sz="1800" dirty="0"/>
              <a:t>             </a:t>
            </a:r>
            <a:r>
              <a:rPr lang="en-US" altLang="zh-CN" sz="1800" dirty="0" err="1"/>
              <a:t>i</a:t>
            </a:r>
            <a:r>
              <a:rPr lang="en-US" altLang="zh-CN" sz="1800" dirty="0"/>
              <a:t>++; </a:t>
            </a:r>
          </a:p>
          <a:p>
            <a:pPr marL="0" lvl="1" indent="0">
              <a:lnSpc>
                <a:spcPct val="100000"/>
              </a:lnSpc>
              <a:spcBef>
                <a:spcPts val="600"/>
              </a:spcBef>
              <a:buNone/>
            </a:pPr>
            <a:r>
              <a:rPr lang="en-US" altLang="zh-CN" sz="1800" dirty="0">
                <a:solidFill>
                  <a:srgbClr val="C00000"/>
                </a:solidFill>
              </a:rPr>
              <a:t>       if (</a:t>
            </a:r>
            <a:r>
              <a:rPr lang="en-US" altLang="zh-CN" sz="1800" dirty="0" err="1">
                <a:solidFill>
                  <a:srgbClr val="C00000"/>
                </a:solidFill>
              </a:rPr>
              <a:t>i</a:t>
            </a:r>
            <a:r>
              <a:rPr lang="en-US" altLang="zh-CN" sz="1800" dirty="0">
                <a:solidFill>
                  <a:srgbClr val="C00000"/>
                </a:solidFill>
              </a:rPr>
              <a:t> == n) return -1;    //</a:t>
            </a:r>
            <a:r>
              <a:rPr lang="zh-CN" altLang="en-US" sz="1800" dirty="0">
                <a:solidFill>
                  <a:srgbClr val="C00000"/>
                </a:solidFill>
              </a:rPr>
              <a:t>比较</a:t>
            </a:r>
            <a:r>
              <a:rPr lang="en-US" altLang="zh-CN" sz="1800" dirty="0">
                <a:solidFill>
                  <a:srgbClr val="C00000"/>
                </a:solidFill>
              </a:rPr>
              <a:t>1</a:t>
            </a:r>
            <a:r>
              <a:rPr lang="zh-CN" altLang="en-US" sz="1800" dirty="0">
                <a:solidFill>
                  <a:srgbClr val="C00000"/>
                </a:solidFill>
              </a:rPr>
              <a:t>次；</a:t>
            </a:r>
            <a:endParaRPr lang="en-US" altLang="zh-CN" sz="1800" dirty="0">
              <a:solidFill>
                <a:srgbClr val="C00000"/>
              </a:solidFill>
            </a:endParaRPr>
          </a:p>
          <a:p>
            <a:pPr marL="0" lvl="1" indent="0">
              <a:lnSpc>
                <a:spcPct val="100000"/>
              </a:lnSpc>
              <a:spcBef>
                <a:spcPts val="600"/>
              </a:spcBef>
              <a:buNone/>
            </a:pPr>
            <a:r>
              <a:rPr lang="en-US" altLang="zh-CN" sz="1800" dirty="0"/>
              <a:t>       return </a:t>
            </a:r>
            <a:r>
              <a:rPr lang="en-US" altLang="zh-CN" sz="1800" dirty="0" err="1"/>
              <a:t>i</a:t>
            </a:r>
            <a:r>
              <a:rPr lang="en-US" altLang="zh-CN" sz="1800" dirty="0"/>
              <a:t>;</a:t>
            </a:r>
          </a:p>
          <a:p>
            <a:pPr marL="0" lvl="1" indent="0">
              <a:lnSpc>
                <a:spcPct val="100000"/>
              </a:lnSpc>
              <a:spcBef>
                <a:spcPts val="600"/>
              </a:spcBef>
              <a:buNone/>
            </a:pPr>
            <a:r>
              <a:rPr lang="en-US" altLang="zh-CN" sz="1800" dirty="0"/>
              <a:t> }</a:t>
            </a:r>
            <a:endParaRPr lang="zh-CN" altLang="en-US" sz="1800" dirty="0"/>
          </a:p>
          <a:p>
            <a:pPr marL="342900" indent="-342900">
              <a:buFont typeface="Wingdings" panose="05000000000000000000" pitchFamily="2" charset="2"/>
              <a:buChar char="l"/>
            </a:pPr>
            <a:r>
              <a:rPr lang="zh-CN" altLang="en-US" sz="2000" dirty="0"/>
              <a:t>减少一次比较次数；</a:t>
            </a:r>
            <a:endParaRPr lang="en-US" altLang="zh-CN" sz="2000" dirty="0"/>
          </a:p>
          <a:p>
            <a:pPr lvl="1"/>
            <a:r>
              <a:rPr lang="zh-CN" altLang="en-US" sz="1800" dirty="0">
                <a:solidFill>
                  <a:srgbClr val="C00000"/>
                </a:solidFill>
              </a:rPr>
              <a:t>上页的算法中</a:t>
            </a:r>
            <a:r>
              <a:rPr lang="zh-CN" altLang="en-US" sz="1800" dirty="0"/>
              <a:t>，一个是</a:t>
            </a:r>
            <a:r>
              <a:rPr lang="en-US" altLang="zh-CN" sz="1800" dirty="0"/>
              <a:t>for</a:t>
            </a:r>
            <a:r>
              <a:rPr lang="zh-CN" altLang="en-US" sz="1800" dirty="0"/>
              <a:t>循环的结束条件</a:t>
            </a:r>
            <a:r>
              <a:rPr lang="en-US" altLang="zh-CN" sz="1800" dirty="0"/>
              <a:t>for </a:t>
            </a:r>
            <a:r>
              <a:rPr lang="en-US" altLang="zh-CN" sz="1800" dirty="0" err="1"/>
              <a:t>i</a:t>
            </a:r>
            <a:r>
              <a:rPr lang="en-US" altLang="zh-CN" sz="1800" dirty="0"/>
              <a:t>=0 to n - 1 </a:t>
            </a:r>
            <a:r>
              <a:rPr lang="zh-CN" altLang="en-US" sz="1800" dirty="0"/>
              <a:t>，还有一个是关键字的比较</a:t>
            </a:r>
            <a:r>
              <a:rPr lang="en-US" altLang="zh-CN" sz="1800" dirty="0"/>
              <a:t>data[</a:t>
            </a:r>
            <a:r>
              <a:rPr lang="en-US" altLang="zh-CN" sz="1800" dirty="0" err="1"/>
              <a:t>i</a:t>
            </a:r>
            <a:r>
              <a:rPr lang="en-US" altLang="zh-CN" sz="1800" dirty="0"/>
              <a:t>] == key</a:t>
            </a:r>
            <a:r>
              <a:rPr lang="zh-CN" altLang="en-US" sz="1800" dirty="0"/>
              <a:t>；</a:t>
            </a:r>
            <a:r>
              <a:rPr lang="zh-CN" altLang="en-US" sz="1800" dirty="0">
                <a:solidFill>
                  <a:srgbClr val="0000CC"/>
                </a:solidFill>
              </a:rPr>
              <a:t>都需比较</a:t>
            </a:r>
            <a:r>
              <a:rPr lang="en-US" altLang="zh-CN" sz="1800" dirty="0">
                <a:solidFill>
                  <a:srgbClr val="0000CC"/>
                </a:solidFill>
              </a:rPr>
              <a:t>n</a:t>
            </a:r>
            <a:r>
              <a:rPr lang="zh-CN" altLang="en-US" sz="1800" dirty="0">
                <a:solidFill>
                  <a:srgbClr val="0000CC"/>
                </a:solidFill>
              </a:rPr>
              <a:t>次，共需</a:t>
            </a:r>
            <a:r>
              <a:rPr lang="en-US" altLang="zh-CN" sz="1800" dirty="0">
                <a:solidFill>
                  <a:srgbClr val="0000CC"/>
                </a:solidFill>
              </a:rPr>
              <a:t>2n</a:t>
            </a:r>
            <a:r>
              <a:rPr lang="zh-CN" altLang="en-US" sz="1800" dirty="0">
                <a:solidFill>
                  <a:srgbClr val="0000CC"/>
                </a:solidFill>
              </a:rPr>
              <a:t>次比较运算</a:t>
            </a:r>
            <a:r>
              <a:rPr lang="zh-CN" altLang="en-US" sz="1800" dirty="0"/>
              <a:t>；</a:t>
            </a:r>
            <a:endParaRPr lang="en-US" altLang="zh-CN" sz="1800" dirty="0"/>
          </a:p>
          <a:p>
            <a:pPr lvl="1"/>
            <a:r>
              <a:rPr lang="zh-CN" altLang="en-US" sz="1800" dirty="0">
                <a:solidFill>
                  <a:srgbClr val="C00000"/>
                </a:solidFill>
              </a:rPr>
              <a:t>该算法中</a:t>
            </a:r>
            <a:r>
              <a:rPr lang="zh-CN" altLang="en-US" sz="1800" dirty="0"/>
              <a:t>，由于标记能确保</a:t>
            </a:r>
            <a:r>
              <a:rPr lang="en-US" altLang="zh-CN" sz="1800" dirty="0"/>
              <a:t>while</a:t>
            </a:r>
            <a:r>
              <a:rPr lang="zh-CN" altLang="en-US" sz="1800" dirty="0"/>
              <a:t>不会死循环，因此可以省去</a:t>
            </a:r>
            <a:r>
              <a:rPr lang="en-US" altLang="zh-CN" sz="1800" dirty="0"/>
              <a:t>while</a:t>
            </a:r>
            <a:r>
              <a:rPr lang="zh-CN" altLang="en-US" sz="1800" dirty="0"/>
              <a:t>循环结束条件；</a:t>
            </a:r>
            <a:r>
              <a:rPr lang="zh-CN" altLang="en-US" sz="1800" dirty="0">
                <a:solidFill>
                  <a:srgbClr val="0000CC"/>
                </a:solidFill>
              </a:rPr>
              <a:t>共需</a:t>
            </a:r>
            <a:r>
              <a:rPr lang="en-US" altLang="zh-CN" sz="1800" dirty="0">
                <a:solidFill>
                  <a:srgbClr val="0000CC"/>
                </a:solidFill>
              </a:rPr>
              <a:t>n+1+1</a:t>
            </a:r>
            <a:r>
              <a:rPr lang="zh-CN" altLang="en-US" sz="1800" dirty="0">
                <a:solidFill>
                  <a:srgbClr val="0000CC"/>
                </a:solidFill>
              </a:rPr>
              <a:t>次比较运算</a:t>
            </a:r>
            <a:r>
              <a:rPr lang="zh-CN" altLang="en-US" sz="1800" dirty="0"/>
              <a:t>；算法复杂度仍为</a:t>
            </a:r>
            <a:r>
              <a:rPr lang="en-US" altLang="zh-CN" sz="1800" dirty="0"/>
              <a:t>O(n)</a:t>
            </a:r>
            <a:r>
              <a:rPr lang="zh-CN" altLang="en-US" sz="1800" dirty="0"/>
              <a:t>；</a:t>
            </a:r>
            <a:endParaRPr lang="en-US" altLang="zh-CN" sz="1800"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2179933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a:t>在</a:t>
            </a:r>
            <a:r>
              <a:rPr lang="zh-CN" altLang="en-US" sz="2400" dirty="0">
                <a:solidFill>
                  <a:srgbClr val="7030A0"/>
                </a:solidFill>
              </a:rPr>
              <a:t>有序数据</a:t>
            </a:r>
            <a:r>
              <a:rPr lang="zh-CN" altLang="en-US" sz="2400" dirty="0"/>
              <a:t>中查找</a:t>
            </a:r>
            <a:r>
              <a:rPr lang="en-US" altLang="zh-CN" sz="2400" dirty="0"/>
              <a:t>--</a:t>
            </a:r>
            <a:r>
              <a:rPr lang="zh-CN" altLang="en-US" sz="2400" dirty="0"/>
              <a:t>二分查找，对半查找，折半查找</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a:t>更多的情况，是在一组</a:t>
            </a:r>
            <a:r>
              <a:rPr lang="zh-CN" altLang="en-US" u="sng" dirty="0">
                <a:solidFill>
                  <a:srgbClr val="C00000"/>
                </a:solidFill>
              </a:rPr>
              <a:t>有序</a:t>
            </a:r>
            <a:r>
              <a:rPr lang="zh-CN" altLang="en-US" dirty="0"/>
              <a:t>的数据中查找一个数；</a:t>
            </a:r>
            <a:endParaRPr lang="en-US" altLang="zh-CN" dirty="0"/>
          </a:p>
          <a:p>
            <a:pPr marL="342900" indent="-342900">
              <a:buFont typeface="Wingdings" panose="05000000000000000000" pitchFamily="2" charset="2"/>
              <a:buChar char="l"/>
            </a:pPr>
            <a:r>
              <a:rPr lang="zh-CN" altLang="en-US" dirty="0" smtClean="0"/>
              <a:t>如</a:t>
            </a:r>
            <a:r>
              <a:rPr lang="zh-CN" altLang="en-US" dirty="0"/>
              <a:t>在一个</a:t>
            </a:r>
            <a:r>
              <a:rPr lang="zh-CN" altLang="en-US" dirty="0">
                <a:solidFill>
                  <a:srgbClr val="030DCD"/>
                </a:solidFill>
              </a:rPr>
              <a:t>数据库中根据关键字</a:t>
            </a:r>
            <a:r>
              <a:rPr lang="zh-CN" altLang="en-US" dirty="0"/>
              <a:t>进行</a:t>
            </a:r>
            <a:r>
              <a:rPr lang="zh-CN" altLang="en-US" dirty="0" smtClean="0"/>
              <a:t>搜索</a:t>
            </a:r>
            <a:endParaRPr lang="en-US" altLang="zh-CN" dirty="0" smtClean="0"/>
          </a:p>
          <a:p>
            <a:pPr marL="971550" lvl="1"/>
            <a:r>
              <a:rPr lang="zh-CN" altLang="en-US" dirty="0" smtClean="0"/>
              <a:t>一般</a:t>
            </a:r>
            <a:r>
              <a:rPr lang="zh-CN" altLang="en-US" dirty="0"/>
              <a:t>是先根据要查找的关键字</a:t>
            </a:r>
            <a:r>
              <a:rPr lang="zh-CN" altLang="en-US" dirty="0">
                <a:solidFill>
                  <a:srgbClr val="7030A0"/>
                </a:solidFill>
              </a:rPr>
              <a:t>建立</a:t>
            </a:r>
            <a:r>
              <a:rPr lang="zh-CN" altLang="en-US" dirty="0" smtClean="0">
                <a:solidFill>
                  <a:srgbClr val="7030A0"/>
                </a:solidFill>
              </a:rPr>
              <a:t>索引</a:t>
            </a:r>
            <a:r>
              <a:rPr lang="zh-CN" altLang="en-US" dirty="0" smtClean="0"/>
              <a:t>；</a:t>
            </a:r>
            <a:endParaRPr lang="en-US" altLang="zh-CN" dirty="0" smtClean="0"/>
          </a:p>
          <a:p>
            <a:pPr marL="971550" lvl="1"/>
            <a:r>
              <a:rPr lang="zh-CN" altLang="en-US" dirty="0" smtClean="0"/>
              <a:t>即将</a:t>
            </a:r>
            <a:r>
              <a:rPr lang="zh-CN" altLang="en-US" dirty="0"/>
              <a:t>数据库中的记录按关键字</a:t>
            </a:r>
            <a:r>
              <a:rPr lang="zh-CN" altLang="en-US" dirty="0" smtClean="0">
                <a:solidFill>
                  <a:srgbClr val="7030A0"/>
                </a:solidFill>
              </a:rPr>
              <a:t>排序</a:t>
            </a:r>
            <a:r>
              <a:rPr lang="zh-CN" altLang="en-US" dirty="0" smtClean="0"/>
              <a:t>；</a:t>
            </a:r>
            <a:endParaRPr lang="en-US" altLang="zh-CN" dirty="0" smtClean="0"/>
          </a:p>
          <a:p>
            <a:pPr marL="971550" lvl="1"/>
            <a:r>
              <a:rPr lang="zh-CN" altLang="en-US" dirty="0" smtClean="0"/>
              <a:t>然后再根据关键字检索相应的记录；</a:t>
            </a:r>
            <a:endParaRPr lang="en-US" altLang="zh-CN" dirty="0"/>
          </a:p>
          <a:p>
            <a:pPr marL="971550" lvl="1"/>
            <a:r>
              <a:rPr lang="zh-CN" altLang="en-US" dirty="0"/>
              <a:t>提高查找</a:t>
            </a:r>
            <a:r>
              <a:rPr lang="zh-CN" altLang="en-US" dirty="0" smtClean="0"/>
              <a:t>效率，降低查找的时间复杂度；</a:t>
            </a:r>
            <a:endParaRPr lang="en-US" altLang="zh-CN" dirty="0"/>
          </a:p>
          <a:p>
            <a:endParaRPr lang="zh-CN" altLang="en-US" dirty="0"/>
          </a:p>
        </p:txBody>
      </p:sp>
    </p:spTree>
    <p:extLst>
      <p:ext uri="{BB962C8B-B14F-4D97-AF65-F5344CB8AC3E}">
        <p14:creationId xmlns:p14="http://schemas.microsoft.com/office/powerpoint/2010/main" val="11795302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二分查找，对半查找，折半查找</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a:t>如</a:t>
            </a:r>
            <a:r>
              <a:rPr lang="zh-CN" altLang="en-US" sz="2000" dirty="0">
                <a:solidFill>
                  <a:srgbClr val="FF0000"/>
                </a:solidFill>
              </a:rPr>
              <a:t>有序</a:t>
            </a:r>
            <a:r>
              <a:rPr lang="zh-CN" altLang="en-US" sz="2000" dirty="0"/>
              <a:t>数组</a:t>
            </a:r>
            <a:r>
              <a:rPr lang="en-US" altLang="zh-CN" sz="2000" dirty="0"/>
              <a:t>data[15]={6,</a:t>
            </a:r>
            <a:r>
              <a:rPr lang="en-US" altLang="zh-CN" sz="2000" dirty="0">
                <a:solidFill>
                  <a:srgbClr val="006600"/>
                </a:solidFill>
              </a:rPr>
              <a:t>12</a:t>
            </a:r>
            <a:r>
              <a:rPr lang="en-US" altLang="zh-CN" sz="2000" dirty="0"/>
              <a:t>,18,</a:t>
            </a:r>
            <a:r>
              <a:rPr lang="en-US" altLang="zh-CN" sz="2000" dirty="0">
                <a:solidFill>
                  <a:srgbClr val="030DCD"/>
                </a:solidFill>
              </a:rPr>
              <a:t>25</a:t>
            </a:r>
            <a:r>
              <a:rPr lang="en-US" altLang="zh-CN" sz="2000" dirty="0"/>
              <a:t>,31,</a:t>
            </a:r>
            <a:r>
              <a:rPr lang="en-US" altLang="zh-CN" sz="2000" dirty="0">
                <a:solidFill>
                  <a:srgbClr val="006600"/>
                </a:solidFill>
              </a:rPr>
              <a:t>37</a:t>
            </a:r>
            <a:r>
              <a:rPr lang="en-US" altLang="zh-CN" sz="2000" dirty="0"/>
              <a:t>,43,</a:t>
            </a:r>
            <a:r>
              <a:rPr lang="en-US" altLang="zh-CN" sz="2000" dirty="0">
                <a:solidFill>
                  <a:srgbClr val="FF0000"/>
                </a:solidFill>
              </a:rPr>
              <a:t>50</a:t>
            </a:r>
            <a:r>
              <a:rPr lang="en-US" altLang="zh-CN" sz="2000" dirty="0"/>
              <a:t>,56,</a:t>
            </a:r>
            <a:r>
              <a:rPr lang="en-US" altLang="zh-CN" sz="2000" dirty="0">
                <a:solidFill>
                  <a:srgbClr val="006600"/>
                </a:solidFill>
              </a:rPr>
              <a:t>62</a:t>
            </a:r>
            <a:r>
              <a:rPr lang="en-US" altLang="zh-CN" sz="2000" dirty="0"/>
              <a:t>,68,</a:t>
            </a:r>
            <a:r>
              <a:rPr lang="en-US" altLang="zh-CN" sz="2000" dirty="0">
                <a:solidFill>
                  <a:srgbClr val="030DCD"/>
                </a:solidFill>
              </a:rPr>
              <a:t>75</a:t>
            </a:r>
            <a:r>
              <a:rPr lang="en-US" altLang="zh-CN" sz="2000" dirty="0"/>
              <a:t>,82,</a:t>
            </a:r>
            <a:r>
              <a:rPr lang="en-US" altLang="zh-CN" sz="2000" dirty="0">
                <a:solidFill>
                  <a:srgbClr val="006600"/>
                </a:solidFill>
              </a:rPr>
              <a:t>88</a:t>
            </a:r>
            <a:r>
              <a:rPr lang="en-US" altLang="zh-CN" sz="2000" dirty="0"/>
              <a:t>,96}</a:t>
            </a:r>
            <a:r>
              <a:rPr lang="zh-CN" altLang="en-US" sz="2000" dirty="0"/>
              <a:t>，查找元素</a:t>
            </a:r>
            <a:r>
              <a:rPr lang="en-US" altLang="zh-CN" sz="2000" dirty="0">
                <a:solidFill>
                  <a:srgbClr val="C00000"/>
                </a:solidFill>
              </a:rPr>
              <a:t>82</a:t>
            </a:r>
            <a:r>
              <a:rPr lang="zh-CN" altLang="en-US" sz="2000" dirty="0"/>
              <a:t>；</a:t>
            </a:r>
            <a:endParaRPr lang="en-US" altLang="zh-CN" sz="2000" dirty="0"/>
          </a:p>
          <a:p>
            <a:pPr marL="342900" indent="-342900">
              <a:buFont typeface="Wingdings" panose="05000000000000000000" pitchFamily="2" charset="2"/>
              <a:buChar char="l"/>
            </a:pPr>
            <a:r>
              <a:rPr lang="zh-CN" altLang="en-US" sz="2000" dirty="0"/>
              <a:t>采用二分查找的算法的过程：</a:t>
            </a:r>
            <a:endParaRPr lang="en-US" altLang="zh-CN" sz="2000" dirty="0"/>
          </a:p>
          <a:p>
            <a:pPr marL="971550" lvl="1"/>
            <a:r>
              <a:rPr lang="zh-CN" altLang="en-US" sz="1600" dirty="0"/>
              <a:t>首先在整个数组元素</a:t>
            </a:r>
            <a:r>
              <a:rPr lang="en-US" altLang="zh-CN" sz="1600" dirty="0"/>
              <a:t>data[</a:t>
            </a:r>
            <a:r>
              <a:rPr lang="en-US" altLang="zh-CN" sz="1600" dirty="0">
                <a:solidFill>
                  <a:srgbClr val="0303DF"/>
                </a:solidFill>
              </a:rPr>
              <a:t>0</a:t>
            </a:r>
            <a:r>
              <a:rPr lang="en-US" altLang="zh-CN" sz="1600" dirty="0"/>
              <a:t>]</a:t>
            </a:r>
            <a:r>
              <a:rPr lang="zh-CN" altLang="en-US" sz="1600" dirty="0"/>
              <a:t>到</a:t>
            </a:r>
            <a:r>
              <a:rPr lang="en-US" altLang="zh-CN" sz="1600" dirty="0"/>
              <a:t>data[</a:t>
            </a:r>
            <a:r>
              <a:rPr lang="en-US" altLang="zh-CN" sz="1600" dirty="0">
                <a:solidFill>
                  <a:srgbClr val="0303DF"/>
                </a:solidFill>
              </a:rPr>
              <a:t>14</a:t>
            </a:r>
            <a:r>
              <a:rPr lang="en-US" altLang="zh-CN" sz="1600" dirty="0"/>
              <a:t>]</a:t>
            </a:r>
            <a:r>
              <a:rPr lang="zh-CN" altLang="en-US" sz="1600" dirty="0"/>
              <a:t>查找数组的中间元素，即</a:t>
            </a:r>
            <a:r>
              <a:rPr lang="en-US" altLang="zh-CN" sz="1600" dirty="0">
                <a:solidFill>
                  <a:srgbClr val="0303DF"/>
                </a:solidFill>
              </a:rPr>
              <a:t>(0+14)/</a:t>
            </a:r>
            <a:r>
              <a:rPr lang="en-US" altLang="zh-CN" sz="1600" dirty="0" smtClean="0">
                <a:solidFill>
                  <a:srgbClr val="0303DF"/>
                </a:solidFill>
              </a:rPr>
              <a:t>2=7</a:t>
            </a:r>
            <a:r>
              <a:rPr lang="zh-CN" altLang="en-US" sz="1600" dirty="0">
                <a:solidFill>
                  <a:srgbClr val="0303DF"/>
                </a:solidFill>
              </a:rPr>
              <a:t>；</a:t>
            </a:r>
            <a:endParaRPr lang="en-US" altLang="zh-CN" sz="1600" dirty="0">
              <a:solidFill>
                <a:srgbClr val="006600"/>
              </a:solidFill>
            </a:endParaRPr>
          </a:p>
          <a:p>
            <a:pPr marL="1200150" lvl="2"/>
            <a:r>
              <a:rPr lang="zh-CN" altLang="en-US" sz="1400" dirty="0" smtClean="0"/>
              <a:t>由于</a:t>
            </a:r>
            <a:r>
              <a:rPr lang="en-US" altLang="zh-CN" sz="1400" dirty="0">
                <a:solidFill>
                  <a:srgbClr val="006600"/>
                </a:solidFill>
              </a:rPr>
              <a:t>data[7</a:t>
            </a:r>
            <a:r>
              <a:rPr lang="en-US" altLang="zh-CN" sz="1400" dirty="0" smtClean="0">
                <a:solidFill>
                  <a:srgbClr val="006600"/>
                </a:solidFill>
              </a:rPr>
              <a:t>]=50</a:t>
            </a:r>
            <a:r>
              <a:rPr lang="en-US" altLang="zh-CN" sz="1400" dirty="0" smtClean="0">
                <a:solidFill>
                  <a:srgbClr val="C00000"/>
                </a:solidFill>
              </a:rPr>
              <a:t>&lt;82</a:t>
            </a:r>
            <a:r>
              <a:rPr lang="zh-CN" altLang="en-US" sz="1400" dirty="0"/>
              <a:t>，则</a:t>
            </a:r>
            <a:r>
              <a:rPr lang="en-US" altLang="zh-CN" sz="1400" dirty="0" smtClean="0"/>
              <a:t>82</a:t>
            </a:r>
            <a:r>
              <a:rPr lang="zh-CN" altLang="en-US" sz="1400" dirty="0" smtClean="0"/>
              <a:t>应该在</a:t>
            </a:r>
            <a:r>
              <a:rPr lang="zh-CN" altLang="en-US" sz="1400" dirty="0"/>
              <a:t>下标</a:t>
            </a:r>
            <a:r>
              <a:rPr lang="en-US" altLang="zh-CN" sz="1400" dirty="0"/>
              <a:t>7</a:t>
            </a:r>
            <a:r>
              <a:rPr lang="zh-CN" altLang="en-US" sz="1400" dirty="0"/>
              <a:t>之后的数组元素中，那么就在</a:t>
            </a:r>
            <a:r>
              <a:rPr lang="en-US" altLang="zh-CN" sz="1400" b="1" dirty="0">
                <a:solidFill>
                  <a:srgbClr val="C00000"/>
                </a:solidFill>
              </a:rPr>
              <a:t>data[7+1]</a:t>
            </a:r>
            <a:r>
              <a:rPr lang="zh-CN" altLang="en-US" sz="1400" b="1" dirty="0">
                <a:solidFill>
                  <a:srgbClr val="C00000"/>
                </a:solidFill>
              </a:rPr>
              <a:t>到</a:t>
            </a:r>
            <a:r>
              <a:rPr lang="en-US" altLang="zh-CN" sz="1400" b="1" dirty="0">
                <a:solidFill>
                  <a:srgbClr val="C00000"/>
                </a:solidFill>
              </a:rPr>
              <a:t>data[14]</a:t>
            </a:r>
            <a:r>
              <a:rPr lang="zh-CN" altLang="en-US" sz="1400" b="1" dirty="0">
                <a:solidFill>
                  <a:srgbClr val="C00000"/>
                </a:solidFill>
              </a:rPr>
              <a:t>中查找</a:t>
            </a:r>
            <a:r>
              <a:rPr lang="zh-CN" altLang="en-US" sz="1400" dirty="0"/>
              <a:t>，即在</a:t>
            </a:r>
            <a:r>
              <a:rPr lang="en-US" altLang="zh-CN" sz="1400" dirty="0"/>
              <a:t>{56,</a:t>
            </a:r>
            <a:r>
              <a:rPr lang="en-US" altLang="zh-CN" sz="1400" dirty="0">
                <a:solidFill>
                  <a:srgbClr val="006600"/>
                </a:solidFill>
              </a:rPr>
              <a:t>62</a:t>
            </a:r>
            <a:r>
              <a:rPr lang="en-US" altLang="zh-CN" sz="1400" dirty="0"/>
              <a:t>,68,</a:t>
            </a:r>
            <a:r>
              <a:rPr lang="en-US" altLang="zh-CN" sz="1400" dirty="0">
                <a:solidFill>
                  <a:srgbClr val="030DCD"/>
                </a:solidFill>
              </a:rPr>
              <a:t>75</a:t>
            </a:r>
            <a:r>
              <a:rPr lang="en-US" altLang="zh-CN" sz="1400" dirty="0"/>
              <a:t>,82,</a:t>
            </a:r>
            <a:r>
              <a:rPr lang="en-US" altLang="zh-CN" sz="1400" dirty="0">
                <a:solidFill>
                  <a:srgbClr val="006600"/>
                </a:solidFill>
              </a:rPr>
              <a:t>88</a:t>
            </a:r>
            <a:r>
              <a:rPr lang="en-US" altLang="zh-CN" sz="1400" dirty="0"/>
              <a:t>,96}</a:t>
            </a:r>
            <a:r>
              <a:rPr lang="zh-CN" altLang="en-US" sz="1400" dirty="0"/>
              <a:t>中查找；</a:t>
            </a:r>
            <a:endParaRPr lang="en-US" altLang="zh-CN" sz="1400" dirty="0"/>
          </a:p>
          <a:p>
            <a:pPr marL="971550" lvl="1"/>
            <a:r>
              <a:rPr lang="zh-CN" altLang="en-US" sz="1600" dirty="0"/>
              <a:t>再</a:t>
            </a:r>
            <a:r>
              <a:rPr lang="zh-CN" altLang="en-US" sz="1600" dirty="0" smtClean="0"/>
              <a:t>查找</a:t>
            </a:r>
            <a:r>
              <a:rPr lang="en-US" altLang="zh-CN" sz="1600" dirty="0" smtClean="0"/>
              <a:t>data</a:t>
            </a:r>
            <a:r>
              <a:rPr lang="en-US" altLang="zh-CN" sz="1600" b="1" dirty="0" smtClean="0">
                <a:solidFill>
                  <a:srgbClr val="C00000"/>
                </a:solidFill>
              </a:rPr>
              <a:t>[8] </a:t>
            </a:r>
            <a:r>
              <a:rPr lang="zh-CN" altLang="en-US" sz="1600" dirty="0"/>
              <a:t>到</a:t>
            </a:r>
            <a:r>
              <a:rPr lang="en-US" altLang="zh-CN" sz="1600" dirty="0"/>
              <a:t>data</a:t>
            </a:r>
            <a:r>
              <a:rPr lang="en-US" altLang="zh-CN" sz="1600" b="1" dirty="0">
                <a:solidFill>
                  <a:srgbClr val="C00000"/>
                </a:solidFill>
              </a:rPr>
              <a:t>[1</a:t>
            </a:r>
            <a:r>
              <a:rPr lang="en-US" altLang="zh-CN" sz="1600" dirty="0">
                <a:solidFill>
                  <a:srgbClr val="C00000"/>
                </a:solidFill>
              </a:rPr>
              <a:t>4</a:t>
            </a:r>
            <a:r>
              <a:rPr lang="en-US" altLang="zh-CN" sz="1600" b="1" dirty="0" smtClean="0">
                <a:solidFill>
                  <a:srgbClr val="C00000"/>
                </a:solidFill>
              </a:rPr>
              <a:t>]</a:t>
            </a:r>
            <a:r>
              <a:rPr lang="zh-CN" altLang="en-US" sz="1600" dirty="0" smtClean="0"/>
              <a:t>的</a:t>
            </a:r>
            <a:r>
              <a:rPr lang="zh-CN" altLang="en-US" sz="1600" dirty="0"/>
              <a:t>中间元素</a:t>
            </a:r>
            <a:r>
              <a:rPr lang="zh-CN" altLang="en-US" sz="1600" dirty="0" smtClean="0"/>
              <a:t>，即</a:t>
            </a:r>
            <a:r>
              <a:rPr lang="en-US" altLang="zh-CN" sz="1600" dirty="0" smtClean="0">
                <a:solidFill>
                  <a:srgbClr val="0303DF"/>
                </a:solidFill>
              </a:rPr>
              <a:t>(</a:t>
            </a:r>
            <a:r>
              <a:rPr lang="en-US" altLang="zh-CN" sz="1600" dirty="0">
                <a:solidFill>
                  <a:srgbClr val="0303DF"/>
                </a:solidFill>
              </a:rPr>
              <a:t>8+14)/</a:t>
            </a:r>
            <a:r>
              <a:rPr lang="en-US" altLang="zh-CN" sz="1600" dirty="0" smtClean="0">
                <a:solidFill>
                  <a:srgbClr val="0303DF"/>
                </a:solidFill>
              </a:rPr>
              <a:t>2=11</a:t>
            </a:r>
            <a:r>
              <a:rPr lang="zh-CN" altLang="en-US" sz="1600" dirty="0"/>
              <a:t>；</a:t>
            </a:r>
            <a:endParaRPr lang="en-US" altLang="zh-CN" sz="1600" dirty="0" smtClean="0"/>
          </a:p>
          <a:p>
            <a:pPr marL="1200150" lvl="2"/>
            <a:r>
              <a:rPr lang="zh-CN" altLang="en-US" sz="1400" dirty="0" smtClean="0"/>
              <a:t>由于</a:t>
            </a:r>
            <a:r>
              <a:rPr lang="en-US" altLang="zh-CN" sz="1400" dirty="0" smtClean="0"/>
              <a:t> </a:t>
            </a:r>
            <a:r>
              <a:rPr lang="en-US" altLang="zh-CN" sz="1400" dirty="0"/>
              <a:t>data[11</a:t>
            </a:r>
            <a:r>
              <a:rPr lang="en-US" altLang="zh-CN" sz="1400" dirty="0" smtClean="0"/>
              <a:t>]=75&lt;82</a:t>
            </a:r>
            <a:r>
              <a:rPr lang="zh-CN" altLang="en-US" sz="1400" dirty="0"/>
              <a:t>，则</a:t>
            </a:r>
            <a:r>
              <a:rPr lang="en-US" altLang="zh-CN" sz="1400" dirty="0"/>
              <a:t>82</a:t>
            </a:r>
            <a:r>
              <a:rPr lang="zh-CN" altLang="en-US" sz="1400" dirty="0"/>
              <a:t>应该在下标</a:t>
            </a:r>
            <a:r>
              <a:rPr lang="en-US" altLang="zh-CN" sz="1400" dirty="0"/>
              <a:t>11</a:t>
            </a:r>
            <a:r>
              <a:rPr lang="zh-CN" altLang="en-US" sz="1400" dirty="0"/>
              <a:t>左边的数组元素中，即在</a:t>
            </a:r>
            <a:r>
              <a:rPr lang="en-US" altLang="zh-CN" sz="1400" b="1" dirty="0">
                <a:solidFill>
                  <a:srgbClr val="C00000"/>
                </a:solidFill>
              </a:rPr>
              <a:t>data[12]</a:t>
            </a:r>
            <a:r>
              <a:rPr lang="zh-CN" altLang="en-US" sz="1400" b="1" dirty="0">
                <a:solidFill>
                  <a:srgbClr val="C00000"/>
                </a:solidFill>
              </a:rPr>
              <a:t>到</a:t>
            </a:r>
            <a:r>
              <a:rPr lang="en-US" altLang="zh-CN" sz="1400" b="1" dirty="0">
                <a:solidFill>
                  <a:srgbClr val="C00000"/>
                </a:solidFill>
              </a:rPr>
              <a:t>data[14]</a:t>
            </a:r>
            <a:r>
              <a:rPr lang="zh-CN" altLang="en-US" sz="1400" b="1" dirty="0">
                <a:solidFill>
                  <a:srgbClr val="C00000"/>
                </a:solidFill>
              </a:rPr>
              <a:t>中查找</a:t>
            </a:r>
            <a:r>
              <a:rPr lang="zh-CN" altLang="en-US" sz="1400" dirty="0"/>
              <a:t>，元素值是</a:t>
            </a:r>
            <a:r>
              <a:rPr lang="en-US" altLang="zh-CN" sz="1400" dirty="0"/>
              <a:t>{82,</a:t>
            </a:r>
            <a:r>
              <a:rPr lang="en-US" altLang="zh-CN" sz="1400" dirty="0">
                <a:solidFill>
                  <a:srgbClr val="006600"/>
                </a:solidFill>
              </a:rPr>
              <a:t>88</a:t>
            </a:r>
            <a:r>
              <a:rPr lang="en-US" altLang="zh-CN" sz="1400" dirty="0"/>
              <a:t>,96}</a:t>
            </a:r>
            <a:r>
              <a:rPr lang="zh-CN" altLang="en-US" sz="1400" dirty="0"/>
              <a:t>；</a:t>
            </a:r>
            <a:endParaRPr lang="en-US" altLang="zh-CN" sz="1400" dirty="0"/>
          </a:p>
          <a:p>
            <a:pPr marL="971550" lvl="1"/>
            <a:r>
              <a:rPr lang="zh-CN" altLang="en-US" sz="1600" dirty="0"/>
              <a:t>继续</a:t>
            </a:r>
            <a:r>
              <a:rPr lang="zh-CN" altLang="en-US" sz="1600" dirty="0" smtClean="0"/>
              <a:t>查找</a:t>
            </a:r>
            <a:r>
              <a:rPr lang="en-US" altLang="zh-CN" sz="1600" dirty="0" smtClean="0"/>
              <a:t>data</a:t>
            </a:r>
            <a:r>
              <a:rPr lang="en-US" altLang="zh-CN" sz="1600" b="1" dirty="0" smtClean="0">
                <a:solidFill>
                  <a:srgbClr val="C00000"/>
                </a:solidFill>
              </a:rPr>
              <a:t>[12] </a:t>
            </a:r>
            <a:r>
              <a:rPr lang="zh-CN" altLang="en-US" sz="1600" dirty="0"/>
              <a:t>到</a:t>
            </a:r>
            <a:r>
              <a:rPr lang="en-US" altLang="zh-CN" sz="1600" dirty="0"/>
              <a:t>data</a:t>
            </a:r>
            <a:r>
              <a:rPr lang="en-US" altLang="zh-CN" sz="1600" b="1" dirty="0">
                <a:solidFill>
                  <a:srgbClr val="C00000"/>
                </a:solidFill>
              </a:rPr>
              <a:t>[1</a:t>
            </a:r>
            <a:r>
              <a:rPr lang="en-US" altLang="zh-CN" sz="1600" dirty="0">
                <a:solidFill>
                  <a:srgbClr val="C00000"/>
                </a:solidFill>
              </a:rPr>
              <a:t>4</a:t>
            </a:r>
            <a:r>
              <a:rPr lang="en-US" altLang="zh-CN" sz="1600" b="1" dirty="0">
                <a:solidFill>
                  <a:srgbClr val="C00000"/>
                </a:solidFill>
              </a:rPr>
              <a:t>]</a:t>
            </a:r>
            <a:r>
              <a:rPr lang="zh-CN" altLang="en-US" sz="1600" dirty="0" smtClean="0"/>
              <a:t>中间</a:t>
            </a:r>
            <a:r>
              <a:rPr lang="zh-CN" altLang="en-US" sz="1600" dirty="0"/>
              <a:t>位置</a:t>
            </a:r>
            <a:r>
              <a:rPr lang="en-US" altLang="zh-CN" sz="1600" dirty="0">
                <a:solidFill>
                  <a:srgbClr val="0303DF"/>
                </a:solidFill>
              </a:rPr>
              <a:t>(12+14)/</a:t>
            </a:r>
            <a:r>
              <a:rPr lang="en-US" altLang="zh-CN" sz="1600" dirty="0" smtClean="0">
                <a:solidFill>
                  <a:srgbClr val="0303DF"/>
                </a:solidFill>
              </a:rPr>
              <a:t>2=13</a:t>
            </a:r>
            <a:r>
              <a:rPr lang="zh-CN" altLang="en-US" sz="1600" dirty="0" smtClean="0">
                <a:solidFill>
                  <a:srgbClr val="0303DF"/>
                </a:solidFill>
              </a:rPr>
              <a:t>；</a:t>
            </a:r>
            <a:endParaRPr lang="en-US" altLang="zh-CN" sz="1600" dirty="0" smtClean="0">
              <a:solidFill>
                <a:srgbClr val="0303DF"/>
              </a:solidFill>
            </a:endParaRPr>
          </a:p>
          <a:p>
            <a:pPr marL="1200150" lvl="2"/>
            <a:r>
              <a:rPr lang="zh-CN" altLang="en-US" sz="1600" dirty="0"/>
              <a:t>由于</a:t>
            </a:r>
            <a:r>
              <a:rPr lang="en-US" altLang="zh-CN" sz="1400" dirty="0" smtClean="0">
                <a:solidFill>
                  <a:srgbClr val="006600"/>
                </a:solidFill>
              </a:rPr>
              <a:t> </a:t>
            </a:r>
            <a:r>
              <a:rPr lang="en-US" altLang="zh-CN" sz="1400" dirty="0">
                <a:solidFill>
                  <a:srgbClr val="006600"/>
                </a:solidFill>
              </a:rPr>
              <a:t>data[13]=</a:t>
            </a:r>
            <a:r>
              <a:rPr lang="en-US" altLang="zh-CN" sz="1400" dirty="0" smtClean="0">
                <a:solidFill>
                  <a:srgbClr val="006600"/>
                </a:solidFill>
              </a:rPr>
              <a:t>88&gt;82</a:t>
            </a:r>
            <a:r>
              <a:rPr lang="zh-CN" altLang="en-US" sz="1400" dirty="0">
                <a:solidFill>
                  <a:srgbClr val="006600"/>
                </a:solidFill>
              </a:rPr>
              <a:t>，</a:t>
            </a:r>
            <a:r>
              <a:rPr lang="zh-CN" altLang="en-US" sz="1400" dirty="0" smtClean="0">
                <a:solidFill>
                  <a:srgbClr val="006600"/>
                </a:solidFill>
              </a:rPr>
              <a:t>则</a:t>
            </a:r>
            <a:r>
              <a:rPr lang="en-US" altLang="zh-CN" sz="1400" dirty="0" smtClean="0">
                <a:solidFill>
                  <a:srgbClr val="006600"/>
                </a:solidFill>
              </a:rPr>
              <a:t>83</a:t>
            </a:r>
            <a:r>
              <a:rPr lang="zh-CN" altLang="en-US" sz="1400" dirty="0" smtClean="0">
                <a:solidFill>
                  <a:srgbClr val="006600"/>
                </a:solidFill>
              </a:rPr>
              <a:t>应该在下标</a:t>
            </a:r>
            <a:r>
              <a:rPr lang="en-US" altLang="zh-CN" sz="1400" dirty="0" smtClean="0">
                <a:solidFill>
                  <a:srgbClr val="006600"/>
                </a:solidFill>
              </a:rPr>
              <a:t>13</a:t>
            </a:r>
            <a:r>
              <a:rPr lang="zh-CN" altLang="en-US" sz="1400" dirty="0" smtClean="0">
                <a:solidFill>
                  <a:srgbClr val="006600"/>
                </a:solidFill>
              </a:rPr>
              <a:t>左边的数组元素中；</a:t>
            </a:r>
            <a:endParaRPr lang="en-US" altLang="zh-CN" sz="1400" dirty="0">
              <a:solidFill>
                <a:srgbClr val="0303DF"/>
              </a:solidFill>
            </a:endParaRPr>
          </a:p>
          <a:p>
            <a:pPr marL="971550" lvl="1"/>
            <a:r>
              <a:rPr lang="en-US" altLang="zh-CN" sz="1600" dirty="0" smtClean="0">
                <a:solidFill>
                  <a:srgbClr val="006600"/>
                </a:solidFill>
              </a:rPr>
              <a:t> </a:t>
            </a:r>
            <a:r>
              <a:rPr lang="zh-CN" altLang="en-US" sz="1600" b="1" dirty="0">
                <a:solidFill>
                  <a:srgbClr val="C00000"/>
                </a:solidFill>
              </a:rPr>
              <a:t>继续查找</a:t>
            </a:r>
            <a:r>
              <a:rPr lang="en-US" altLang="zh-CN" sz="1600" b="1" dirty="0" smtClean="0">
                <a:solidFill>
                  <a:srgbClr val="C00000"/>
                </a:solidFill>
              </a:rPr>
              <a:t>data[12]</a:t>
            </a:r>
            <a:r>
              <a:rPr lang="zh-CN" altLang="en-US" sz="1600" dirty="0"/>
              <a:t>到</a:t>
            </a:r>
            <a:r>
              <a:rPr lang="en-US" altLang="zh-CN" sz="1600" dirty="0" smtClean="0"/>
              <a:t>data</a:t>
            </a:r>
            <a:r>
              <a:rPr lang="en-US" altLang="zh-CN" sz="1600" b="1" dirty="0" smtClean="0">
                <a:solidFill>
                  <a:srgbClr val="C00000"/>
                </a:solidFill>
              </a:rPr>
              <a:t>[1</a:t>
            </a:r>
            <a:r>
              <a:rPr lang="en-US" altLang="zh-CN" sz="1600" dirty="0" smtClean="0">
                <a:solidFill>
                  <a:srgbClr val="C00000"/>
                </a:solidFill>
              </a:rPr>
              <a:t>2</a:t>
            </a:r>
            <a:r>
              <a:rPr lang="en-US" altLang="zh-CN" sz="1600" b="1" dirty="0" smtClean="0">
                <a:solidFill>
                  <a:srgbClr val="C00000"/>
                </a:solidFill>
              </a:rPr>
              <a:t>]</a:t>
            </a:r>
            <a:r>
              <a:rPr lang="zh-CN" altLang="en-US" sz="1600" dirty="0"/>
              <a:t>中间位置</a:t>
            </a:r>
            <a:r>
              <a:rPr lang="en-US" altLang="zh-CN" sz="1600" dirty="0">
                <a:solidFill>
                  <a:srgbClr val="0303DF"/>
                </a:solidFill>
              </a:rPr>
              <a:t>(</a:t>
            </a:r>
            <a:r>
              <a:rPr lang="en-US" altLang="zh-CN" sz="1600" dirty="0" smtClean="0">
                <a:solidFill>
                  <a:srgbClr val="0303DF"/>
                </a:solidFill>
              </a:rPr>
              <a:t>12+12)/2=12 </a:t>
            </a:r>
            <a:r>
              <a:rPr lang="zh-CN" altLang="en-US" sz="1600" dirty="0" smtClean="0"/>
              <a:t>，</a:t>
            </a:r>
            <a:r>
              <a:rPr lang="zh-CN" altLang="en-US" sz="1600" dirty="0"/>
              <a:t>在数组</a:t>
            </a:r>
            <a:r>
              <a:rPr lang="en-US" altLang="zh-CN" sz="1600" dirty="0"/>
              <a:t>data</a:t>
            </a:r>
            <a:r>
              <a:rPr lang="zh-CN" altLang="en-US" sz="1600" dirty="0"/>
              <a:t>中找到给定的值，</a:t>
            </a:r>
            <a:r>
              <a:rPr lang="zh-CN" altLang="en-US" sz="1600" dirty="0" smtClean="0"/>
              <a:t>返回位置</a:t>
            </a:r>
            <a:r>
              <a:rPr lang="en-US" altLang="zh-CN" sz="1600" dirty="0" smtClean="0"/>
              <a:t>(</a:t>
            </a:r>
            <a:r>
              <a:rPr lang="zh-CN" altLang="en-US" sz="1600" dirty="0" smtClean="0"/>
              <a:t>下标</a:t>
            </a:r>
            <a:r>
              <a:rPr lang="en-US" altLang="zh-CN" sz="1600" dirty="0" smtClean="0"/>
              <a:t>)12</a:t>
            </a:r>
            <a:r>
              <a:rPr lang="zh-CN" altLang="en-US" sz="1600" dirty="0" smtClean="0"/>
              <a:t>；</a:t>
            </a:r>
            <a:r>
              <a:rPr lang="en-US" altLang="zh-CN" sz="1600" dirty="0" smtClean="0"/>
              <a:t>//</a:t>
            </a:r>
            <a:r>
              <a:rPr lang="zh-CN" altLang="en-US" sz="1600" dirty="0" smtClean="0"/>
              <a:t>如果</a:t>
            </a:r>
            <a:r>
              <a:rPr lang="en-US" altLang="zh-CN" sz="1600" dirty="0" smtClean="0"/>
              <a:t>data[12]!=82</a:t>
            </a:r>
            <a:r>
              <a:rPr lang="zh-CN" altLang="en-US" sz="1600" dirty="0" smtClean="0"/>
              <a:t>，则找不到相应的元素。</a:t>
            </a:r>
            <a:endParaRPr lang="en-US" altLang="zh-CN" sz="1600" dirty="0"/>
          </a:p>
          <a:p>
            <a:pPr marL="342900" indent="-342900">
              <a:buFont typeface="Wingdings" panose="05000000000000000000" pitchFamily="2" charset="2"/>
              <a:buChar char="l"/>
            </a:pPr>
            <a:r>
              <a:rPr lang="zh-CN" altLang="en-US" sz="2000" dirty="0"/>
              <a:t> </a:t>
            </a:r>
            <a:r>
              <a:rPr lang="zh-CN" altLang="en-US" sz="2000" dirty="0" smtClean="0">
                <a:solidFill>
                  <a:srgbClr val="7030A0"/>
                </a:solidFill>
              </a:rPr>
              <a:t>折半查找</a:t>
            </a:r>
            <a:r>
              <a:rPr lang="zh-CN" altLang="en-US" sz="2000" dirty="0" smtClean="0"/>
              <a:t>算法</a:t>
            </a:r>
            <a:r>
              <a:rPr lang="zh-CN" altLang="en-US" sz="2000" dirty="0"/>
              <a:t>就是不断</a:t>
            </a:r>
            <a:r>
              <a:rPr lang="zh-CN" altLang="en-US" sz="2000" dirty="0">
                <a:solidFill>
                  <a:srgbClr val="0000CC"/>
                </a:solidFill>
              </a:rPr>
              <a:t>将数组进行</a:t>
            </a:r>
            <a:r>
              <a:rPr lang="zh-CN" altLang="en-US" sz="2000" b="1" dirty="0">
                <a:solidFill>
                  <a:srgbClr val="C00000"/>
                </a:solidFill>
              </a:rPr>
              <a:t>对半分割</a:t>
            </a:r>
            <a:r>
              <a:rPr lang="zh-CN" altLang="en-US" sz="2000" dirty="0"/>
              <a:t>，每次拿中间元素和要查找的数据进行比较，以便确定后续在哪部分查找；</a:t>
            </a:r>
            <a:endParaRPr lang="en-US" altLang="zh-CN" sz="2000" dirty="0"/>
          </a:p>
          <a:p>
            <a:pPr marL="342900" indent="-342900">
              <a:buFont typeface="Wingdings" panose="05000000000000000000" pitchFamily="2" charset="2"/>
              <a:buChar char="l"/>
            </a:pPr>
            <a:r>
              <a:rPr lang="zh-CN" altLang="en-US" sz="2000" dirty="0"/>
              <a:t>在数据结构中，将上述数据构成一棵</a:t>
            </a:r>
            <a:r>
              <a:rPr lang="zh-CN" altLang="en-US" sz="2000" dirty="0">
                <a:solidFill>
                  <a:srgbClr val="030DCD"/>
                </a:solidFill>
              </a:rPr>
              <a:t>有序二叉树，在树中进行搜索</a:t>
            </a:r>
            <a:r>
              <a:rPr lang="zh-CN" altLang="en-US" sz="2000" dirty="0"/>
              <a:t>；</a:t>
            </a:r>
          </a:p>
          <a:p>
            <a:endParaRPr lang="zh-CN" altLang="en-US" sz="2000" dirty="0"/>
          </a:p>
        </p:txBody>
      </p:sp>
    </p:spTree>
    <p:extLst>
      <p:ext uri="{BB962C8B-B14F-4D97-AF65-F5344CB8AC3E}">
        <p14:creationId xmlns:p14="http://schemas.microsoft.com/office/powerpoint/2010/main" val="3807706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493569" y="238559"/>
            <a:ext cx="7772400" cy="609600"/>
          </a:xfrm>
        </p:spPr>
        <p:txBody>
          <a:bodyPr/>
          <a:lstStyle/>
          <a:p>
            <a:r>
              <a:rPr lang="zh-CN" altLang="en-US" sz="3200" dirty="0"/>
              <a:t>数组</a:t>
            </a:r>
          </a:p>
        </p:txBody>
      </p:sp>
      <p:sp>
        <p:nvSpPr>
          <p:cNvPr id="24579" name="Rectangle 3"/>
          <p:cNvSpPr>
            <a:spLocks noGrp="1" noRot="1" noChangeArrowheads="1"/>
          </p:cNvSpPr>
          <p:nvPr>
            <p:ph type="body" idx="1"/>
          </p:nvPr>
        </p:nvSpPr>
        <p:spPr>
          <a:xfrm>
            <a:off x="493569" y="1044575"/>
            <a:ext cx="8006195" cy="5356225"/>
          </a:xfrm>
        </p:spPr>
        <p:txBody>
          <a:bodyPr/>
          <a:lstStyle/>
          <a:p>
            <a:pPr marL="342900" indent="-342900">
              <a:lnSpc>
                <a:spcPct val="100000"/>
              </a:lnSpc>
              <a:spcBef>
                <a:spcPts val="600"/>
              </a:spcBef>
              <a:buFont typeface="Wingdings" panose="05000000000000000000" pitchFamily="2" charset="2"/>
              <a:buChar char="l"/>
            </a:pPr>
            <a:r>
              <a:rPr lang="zh-CN" altLang="en-US" dirty="0" smtClean="0"/>
              <a:t>前面所</a:t>
            </a:r>
            <a:r>
              <a:rPr lang="zh-CN" altLang="en-US" dirty="0"/>
              <a:t>使用的数据都属于</a:t>
            </a:r>
            <a:r>
              <a:rPr lang="zh-CN" altLang="en-US" dirty="0">
                <a:solidFill>
                  <a:srgbClr val="FF3300"/>
                </a:solidFill>
              </a:rPr>
              <a:t>基本数据类型</a:t>
            </a:r>
            <a:endParaRPr lang="en-US" altLang="zh-CN" dirty="0">
              <a:solidFill>
                <a:srgbClr val="FF3300"/>
              </a:solidFill>
            </a:endParaRPr>
          </a:p>
          <a:p>
            <a:pPr marL="971550" lvl="1">
              <a:lnSpc>
                <a:spcPct val="100000"/>
              </a:lnSpc>
              <a:spcBef>
                <a:spcPts val="600"/>
              </a:spcBef>
            </a:pPr>
            <a:r>
              <a:rPr lang="zh-CN" altLang="en-US" b="1" dirty="0">
                <a:solidFill>
                  <a:srgbClr val="030DCD"/>
                </a:solidFill>
              </a:rPr>
              <a:t>整型</a:t>
            </a:r>
            <a:r>
              <a:rPr lang="zh-CN" altLang="en-US" b="1" dirty="0" smtClean="0">
                <a:solidFill>
                  <a:srgbClr val="030DCD"/>
                </a:solidFill>
              </a:rPr>
              <a:t>，浮点型，字符型，（指针）</a:t>
            </a:r>
            <a:endParaRPr lang="en-US" altLang="zh-CN" b="1" dirty="0">
              <a:solidFill>
                <a:srgbClr val="030DCD"/>
              </a:solidFill>
            </a:endParaRPr>
          </a:p>
          <a:p>
            <a:pPr marL="342900" indent="-342900">
              <a:lnSpc>
                <a:spcPct val="100000"/>
              </a:lnSpc>
              <a:spcBef>
                <a:spcPts val="600"/>
              </a:spcBef>
              <a:buFont typeface="Wingdings" panose="05000000000000000000" pitchFamily="2" charset="2"/>
              <a:buChar char="l"/>
            </a:pPr>
            <a:r>
              <a:rPr lang="en-US" altLang="zh-CN" dirty="0"/>
              <a:t>C</a:t>
            </a:r>
            <a:r>
              <a:rPr lang="zh-CN" altLang="en-US" dirty="0"/>
              <a:t>语言除了提供基本数据类型外，还提供了</a:t>
            </a:r>
            <a:r>
              <a:rPr lang="zh-CN" altLang="en-US" u="sng" dirty="0">
                <a:solidFill>
                  <a:srgbClr val="FF3300"/>
                </a:solidFill>
              </a:rPr>
              <a:t>构造类型</a:t>
            </a:r>
            <a:r>
              <a:rPr lang="zh-CN" altLang="en-US" dirty="0"/>
              <a:t>的数据，其中常用的有</a:t>
            </a:r>
            <a:r>
              <a:rPr lang="zh-CN" altLang="en-US" b="1" dirty="0">
                <a:solidFill>
                  <a:srgbClr val="FF0000"/>
                </a:solidFill>
              </a:rPr>
              <a:t>数组类型</a:t>
            </a:r>
            <a:r>
              <a:rPr lang="zh-CN" altLang="en-US" dirty="0">
                <a:solidFill>
                  <a:srgbClr val="030DCD"/>
                </a:solidFill>
              </a:rPr>
              <a:t>、</a:t>
            </a:r>
            <a:r>
              <a:rPr lang="zh-CN" altLang="en-US" b="1" dirty="0">
                <a:solidFill>
                  <a:srgbClr val="030DCD"/>
                </a:solidFill>
              </a:rPr>
              <a:t>结构体类型</a:t>
            </a:r>
            <a:r>
              <a:rPr lang="zh-CN" altLang="en-US" dirty="0">
                <a:solidFill>
                  <a:srgbClr val="030DCD"/>
                </a:solidFill>
              </a:rPr>
              <a:t>、</a:t>
            </a:r>
            <a:r>
              <a:rPr lang="zh-CN" altLang="en-US" b="1" dirty="0">
                <a:solidFill>
                  <a:srgbClr val="7030A0"/>
                </a:solidFill>
              </a:rPr>
              <a:t>共同体类型</a:t>
            </a:r>
            <a:r>
              <a:rPr lang="zh-CN" altLang="en-US" dirty="0"/>
              <a:t>等</a:t>
            </a:r>
            <a:r>
              <a:rPr lang="en-US" altLang="zh-CN" dirty="0"/>
              <a:t>;</a:t>
            </a:r>
          </a:p>
          <a:p>
            <a:pPr marL="342900" indent="-342900">
              <a:lnSpc>
                <a:spcPct val="100000"/>
              </a:lnSpc>
              <a:spcBef>
                <a:spcPts val="600"/>
              </a:spcBef>
              <a:buFont typeface="Wingdings" panose="05000000000000000000" pitchFamily="2" charset="2"/>
              <a:buChar char="l"/>
            </a:pPr>
            <a:r>
              <a:rPr lang="zh-CN" altLang="en-US" dirty="0"/>
              <a:t>构造数据类型是由基本数据类型的数据按照一定的规则组成，所以也称为</a:t>
            </a:r>
            <a:r>
              <a:rPr lang="zh-CN" altLang="en-US" b="1" dirty="0">
                <a:solidFill>
                  <a:srgbClr val="006600"/>
                </a:solidFill>
              </a:rPr>
              <a:t>“导出类型”；</a:t>
            </a:r>
            <a:endParaRPr lang="en-US" altLang="zh-CN" b="1" dirty="0">
              <a:solidFill>
                <a:srgbClr val="006600"/>
              </a:solidFill>
            </a:endParaRPr>
          </a:p>
          <a:p>
            <a:pPr marL="342900" indent="-342900">
              <a:buFont typeface="Wingdings" panose="05000000000000000000" pitchFamily="2" charset="2"/>
              <a:buChar char="l"/>
            </a:pPr>
            <a:endParaRPr lang="en-US" altLang="zh-CN" sz="2000" dirty="0">
              <a:solidFill>
                <a:srgbClr val="FF3300"/>
              </a:solidFill>
            </a:endParaRPr>
          </a:p>
          <a:p>
            <a:pPr algn="just"/>
            <a:endParaRPr lang="zh-CN" altLang="en-US" b="1" dirty="0"/>
          </a:p>
        </p:txBody>
      </p:sp>
    </p:spTree>
    <p:extLst>
      <p:ext uri="{BB962C8B-B14F-4D97-AF65-F5344CB8AC3E}">
        <p14:creationId xmlns:p14="http://schemas.microsoft.com/office/powerpoint/2010/main" val="3906692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D892A-3B02-4E5B-B64C-ACF64C014E89}"/>
              </a:ext>
            </a:extLst>
          </p:cNvPr>
          <p:cNvSpPr>
            <a:spLocks noGrp="1"/>
          </p:cNvSpPr>
          <p:nvPr>
            <p:ph type="title"/>
          </p:nvPr>
        </p:nvSpPr>
        <p:spPr/>
        <p:txBody>
          <a:bodyPr/>
          <a:lstStyle/>
          <a:p>
            <a:r>
              <a:rPr lang="zh-CN" altLang="en-US" dirty="0">
                <a:solidFill>
                  <a:srgbClr val="7030A0"/>
                </a:solidFill>
              </a:rPr>
              <a:t>有序</a:t>
            </a:r>
            <a:r>
              <a:rPr lang="zh-CN" altLang="en-US" dirty="0" smtClean="0">
                <a:solidFill>
                  <a:srgbClr val="7030A0"/>
                </a:solidFill>
              </a:rPr>
              <a:t>二叉树</a:t>
            </a:r>
            <a:r>
              <a:rPr lang="zh-CN" altLang="en-US" dirty="0" smtClean="0"/>
              <a:t>的构造</a:t>
            </a:r>
            <a:endParaRPr lang="zh-CN" altLang="en-US" dirty="0"/>
          </a:p>
        </p:txBody>
      </p:sp>
      <p:sp>
        <p:nvSpPr>
          <p:cNvPr id="4" name="内容占位符 3">
            <a:extLst>
              <a:ext uri="{FF2B5EF4-FFF2-40B4-BE49-F238E27FC236}">
                <a16:creationId xmlns:a16="http://schemas.microsoft.com/office/drawing/2014/main" id="{3FCA1002-3584-4313-8182-EB7537AC2FB6}"/>
              </a:ext>
            </a:extLst>
          </p:cNvPr>
          <p:cNvSpPr>
            <a:spLocks noGrp="1"/>
          </p:cNvSpPr>
          <p:nvPr>
            <p:ph idx="1"/>
          </p:nvPr>
        </p:nvSpPr>
        <p:spPr>
          <a:xfrm>
            <a:off x="485775" y="1135062"/>
            <a:ext cx="8417156" cy="2065338"/>
          </a:xfrm>
        </p:spPr>
        <p:txBody>
          <a:bodyPr/>
          <a:lstStyle/>
          <a:p>
            <a:pPr marL="342900" indent="-342900">
              <a:buFont typeface="Wingdings" panose="05000000000000000000" pitchFamily="2" charset="2"/>
              <a:buChar char="l"/>
            </a:pPr>
            <a:r>
              <a:rPr lang="zh-CN" altLang="en-US" sz="1800" dirty="0" smtClean="0">
                <a:solidFill>
                  <a:srgbClr val="7030A0"/>
                </a:solidFill>
              </a:rPr>
              <a:t>构造一棵有序二叉树</a:t>
            </a:r>
            <a:r>
              <a:rPr lang="zh-CN" altLang="en-US" sz="1800" dirty="0" smtClean="0"/>
              <a:t>：</a:t>
            </a:r>
            <a:endParaRPr lang="en-US" altLang="zh-CN" sz="1800" dirty="0" smtClean="0"/>
          </a:p>
          <a:p>
            <a:pPr marL="971550" lvl="1"/>
            <a:r>
              <a:rPr lang="zh-CN" altLang="en-US" sz="1600" dirty="0" smtClean="0"/>
              <a:t>对于</a:t>
            </a:r>
            <a:r>
              <a:rPr lang="zh-CN" altLang="en-US" sz="1600" dirty="0"/>
              <a:t>一组有序数据，将</a:t>
            </a:r>
            <a:r>
              <a:rPr lang="zh-CN" altLang="en-US" sz="1600" b="1" dirty="0">
                <a:solidFill>
                  <a:srgbClr val="C00000"/>
                </a:solidFill>
              </a:rPr>
              <a:t>中间位置的数</a:t>
            </a:r>
            <a:r>
              <a:rPr lang="zh-CN" altLang="en-US" sz="1600" b="1" dirty="0">
                <a:solidFill>
                  <a:srgbClr val="030DCD"/>
                </a:solidFill>
              </a:rPr>
              <a:t>作为</a:t>
            </a:r>
            <a:r>
              <a:rPr lang="zh-CN" altLang="en-US" sz="1600" b="1" dirty="0">
                <a:solidFill>
                  <a:srgbClr val="C00000"/>
                </a:solidFill>
              </a:rPr>
              <a:t>树的根节点</a:t>
            </a:r>
            <a:r>
              <a:rPr lang="zh-CN" altLang="en-US" sz="1600" dirty="0"/>
              <a:t>，</a:t>
            </a:r>
            <a:r>
              <a:rPr lang="zh-CN" altLang="en-US" sz="1600" b="1" dirty="0">
                <a:solidFill>
                  <a:srgbClr val="006600"/>
                </a:solidFill>
              </a:rPr>
              <a:t>比其小的放到其左子树</a:t>
            </a:r>
            <a:r>
              <a:rPr lang="zh-CN" altLang="en-US" sz="1600" b="1" dirty="0"/>
              <a:t>，</a:t>
            </a:r>
            <a:r>
              <a:rPr lang="zh-CN" altLang="en-US" sz="1600" b="1" dirty="0" smtClean="0">
                <a:solidFill>
                  <a:srgbClr val="0070C0"/>
                </a:solidFill>
              </a:rPr>
              <a:t>比其大</a:t>
            </a:r>
            <a:r>
              <a:rPr lang="zh-CN" altLang="en-US" sz="1600" b="1" dirty="0">
                <a:solidFill>
                  <a:srgbClr val="0070C0"/>
                </a:solidFill>
              </a:rPr>
              <a:t>的放在其右子树</a:t>
            </a:r>
            <a:r>
              <a:rPr lang="zh-CN" altLang="en-US" sz="1600" dirty="0"/>
              <a:t>；</a:t>
            </a:r>
            <a:endParaRPr lang="en-US" altLang="zh-CN" sz="1600" dirty="0"/>
          </a:p>
          <a:p>
            <a:pPr marL="342900" indent="-342900">
              <a:buFont typeface="Wingdings" panose="05000000000000000000" pitchFamily="2" charset="2"/>
              <a:buChar char="l"/>
            </a:pPr>
            <a:r>
              <a:rPr lang="zh-CN" altLang="en-US" sz="1800" dirty="0">
                <a:solidFill>
                  <a:srgbClr val="030DCD"/>
                </a:solidFill>
              </a:rPr>
              <a:t>其左子树与右子树的数据组织按同样方式处理</a:t>
            </a:r>
            <a:r>
              <a:rPr lang="zh-CN" altLang="en-US" sz="1800" dirty="0"/>
              <a:t>；这是一个</a:t>
            </a:r>
            <a:r>
              <a:rPr lang="zh-CN" altLang="en-US" sz="1800" dirty="0">
                <a:solidFill>
                  <a:srgbClr val="7030A0"/>
                </a:solidFill>
              </a:rPr>
              <a:t>递归过程</a:t>
            </a:r>
            <a:r>
              <a:rPr lang="zh-CN" altLang="en-US" sz="1800" dirty="0"/>
              <a:t>；</a:t>
            </a:r>
            <a:endParaRPr lang="en-US" altLang="zh-CN" sz="1800" dirty="0"/>
          </a:p>
          <a:p>
            <a:pPr marL="342900" indent="-342900">
              <a:buFont typeface="Wingdings" panose="05000000000000000000" pitchFamily="2" charset="2"/>
              <a:buChar char="l"/>
            </a:pPr>
            <a:r>
              <a:rPr lang="zh-CN" altLang="en-US" sz="1800" dirty="0"/>
              <a:t>例如：</a:t>
            </a:r>
            <a:r>
              <a:rPr lang="en-US" altLang="zh-CN" sz="1800" dirty="0"/>
              <a:t>15</a:t>
            </a:r>
            <a:r>
              <a:rPr lang="zh-CN" altLang="en-US" sz="1800" dirty="0"/>
              <a:t>个有序</a:t>
            </a:r>
            <a:r>
              <a:rPr lang="zh-CN" altLang="en-US" sz="1800" dirty="0" smtClean="0"/>
              <a:t>数据“</a:t>
            </a:r>
            <a:r>
              <a:rPr lang="en-US" altLang="zh-CN" sz="1800" dirty="0" smtClean="0"/>
              <a:t>6,</a:t>
            </a:r>
            <a:r>
              <a:rPr lang="en-US" altLang="zh-CN" sz="1800" b="1" dirty="0" smtClean="0">
                <a:solidFill>
                  <a:srgbClr val="006600"/>
                </a:solidFill>
              </a:rPr>
              <a:t>12</a:t>
            </a:r>
            <a:r>
              <a:rPr lang="en-US" altLang="zh-CN" sz="1800" dirty="0" smtClean="0"/>
              <a:t>,18,</a:t>
            </a:r>
            <a:r>
              <a:rPr lang="en-US" altLang="zh-CN" sz="1800" b="1" dirty="0" smtClean="0">
                <a:solidFill>
                  <a:srgbClr val="030DCD"/>
                </a:solidFill>
              </a:rPr>
              <a:t>25</a:t>
            </a:r>
            <a:r>
              <a:rPr lang="en-US" altLang="zh-CN" sz="1800" dirty="0" smtClean="0"/>
              <a:t>,31,</a:t>
            </a:r>
            <a:r>
              <a:rPr lang="en-US" altLang="zh-CN" sz="1800" b="1" dirty="0" smtClean="0">
                <a:solidFill>
                  <a:srgbClr val="006600"/>
                </a:solidFill>
              </a:rPr>
              <a:t>37</a:t>
            </a:r>
            <a:r>
              <a:rPr lang="en-US" altLang="zh-CN" sz="1800" dirty="0" smtClean="0"/>
              <a:t>,43,</a:t>
            </a:r>
            <a:r>
              <a:rPr lang="en-US" altLang="zh-CN" sz="1800" b="1" dirty="0" smtClean="0">
                <a:solidFill>
                  <a:srgbClr val="FF0000"/>
                </a:solidFill>
              </a:rPr>
              <a:t>50</a:t>
            </a:r>
            <a:r>
              <a:rPr lang="en-US" altLang="zh-CN" sz="1800" dirty="0" smtClean="0"/>
              <a:t>,56,</a:t>
            </a:r>
            <a:r>
              <a:rPr lang="en-US" altLang="zh-CN" sz="1800" b="1" dirty="0" smtClean="0">
                <a:solidFill>
                  <a:srgbClr val="006600"/>
                </a:solidFill>
              </a:rPr>
              <a:t>62</a:t>
            </a:r>
            <a:r>
              <a:rPr lang="en-US" altLang="zh-CN" sz="1800" dirty="0" smtClean="0"/>
              <a:t>,68,</a:t>
            </a:r>
            <a:r>
              <a:rPr lang="en-US" altLang="zh-CN" sz="1800" b="1" dirty="0" smtClean="0">
                <a:solidFill>
                  <a:srgbClr val="030DCD"/>
                </a:solidFill>
              </a:rPr>
              <a:t>75</a:t>
            </a:r>
            <a:r>
              <a:rPr lang="en-US" altLang="zh-CN" sz="1800" dirty="0" smtClean="0"/>
              <a:t>,82,</a:t>
            </a:r>
            <a:r>
              <a:rPr lang="en-US" altLang="zh-CN" sz="1800" b="1" dirty="0" smtClean="0">
                <a:solidFill>
                  <a:srgbClr val="006600"/>
                </a:solidFill>
              </a:rPr>
              <a:t>88</a:t>
            </a:r>
            <a:r>
              <a:rPr lang="en-US" altLang="zh-CN" sz="1800" dirty="0" smtClean="0"/>
              <a:t>,96</a:t>
            </a:r>
            <a:r>
              <a:rPr lang="zh-CN" altLang="en-US" sz="1800" dirty="0" smtClean="0"/>
              <a:t>”对应</a:t>
            </a:r>
            <a:r>
              <a:rPr lang="zh-CN" altLang="en-US" sz="1800" dirty="0"/>
              <a:t>的有序二叉树如下图所示。</a:t>
            </a:r>
          </a:p>
        </p:txBody>
      </p:sp>
      <p:pic>
        <p:nvPicPr>
          <p:cNvPr id="3" name="图片 2">
            <a:extLst>
              <a:ext uri="{FF2B5EF4-FFF2-40B4-BE49-F238E27FC236}">
                <a16:creationId xmlns:a16="http://schemas.microsoft.com/office/drawing/2014/main" id="{2D91D1DA-1B6E-4199-A420-4199DEF62C89}"/>
              </a:ext>
            </a:extLst>
          </p:cNvPr>
          <p:cNvPicPr>
            <a:picLocks noChangeAspect="1"/>
          </p:cNvPicPr>
          <p:nvPr/>
        </p:nvPicPr>
        <p:blipFill>
          <a:blip r:embed="rId2"/>
          <a:stretch>
            <a:fillRect/>
          </a:stretch>
        </p:blipFill>
        <p:spPr>
          <a:xfrm>
            <a:off x="2916267" y="2982498"/>
            <a:ext cx="5800725" cy="2428875"/>
          </a:xfrm>
          <a:prstGeom prst="rect">
            <a:avLst/>
          </a:prstGeom>
        </p:spPr>
      </p:pic>
    </p:spTree>
    <p:extLst>
      <p:ext uri="{BB962C8B-B14F-4D97-AF65-F5344CB8AC3E}">
        <p14:creationId xmlns:p14="http://schemas.microsoft.com/office/powerpoint/2010/main" val="12590850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D892A-3B02-4E5B-B64C-ACF64C014E89}"/>
              </a:ext>
            </a:extLst>
          </p:cNvPr>
          <p:cNvSpPr>
            <a:spLocks noGrp="1"/>
          </p:cNvSpPr>
          <p:nvPr>
            <p:ph type="title"/>
          </p:nvPr>
        </p:nvSpPr>
        <p:spPr/>
        <p:txBody>
          <a:bodyPr/>
          <a:lstStyle/>
          <a:p>
            <a:r>
              <a:rPr lang="zh-CN" altLang="en-US" dirty="0" smtClean="0"/>
              <a:t>基于</a:t>
            </a:r>
            <a:r>
              <a:rPr lang="zh-CN" altLang="en-US" dirty="0" smtClean="0">
                <a:solidFill>
                  <a:srgbClr val="7030A0"/>
                </a:solidFill>
              </a:rPr>
              <a:t>有序二叉树</a:t>
            </a:r>
            <a:r>
              <a:rPr lang="zh-CN" altLang="en-US" dirty="0" smtClean="0"/>
              <a:t>的查找过程</a:t>
            </a:r>
            <a:endParaRPr lang="zh-CN" altLang="en-US" dirty="0"/>
          </a:p>
        </p:txBody>
      </p:sp>
      <p:sp>
        <p:nvSpPr>
          <p:cNvPr id="4" name="内容占位符 3">
            <a:extLst>
              <a:ext uri="{FF2B5EF4-FFF2-40B4-BE49-F238E27FC236}">
                <a16:creationId xmlns:a16="http://schemas.microsoft.com/office/drawing/2014/main" id="{3FCA1002-3584-4313-8182-EB7537AC2FB6}"/>
              </a:ext>
            </a:extLst>
          </p:cNvPr>
          <p:cNvSpPr>
            <a:spLocks noGrp="1"/>
          </p:cNvSpPr>
          <p:nvPr>
            <p:ph idx="1"/>
          </p:nvPr>
        </p:nvSpPr>
        <p:spPr>
          <a:xfrm>
            <a:off x="485775" y="1135062"/>
            <a:ext cx="8417156" cy="2065338"/>
          </a:xfrm>
        </p:spPr>
        <p:txBody>
          <a:bodyPr/>
          <a:lstStyle/>
          <a:p>
            <a:pPr marL="342900" indent="-342900">
              <a:buFont typeface="Wingdings" panose="05000000000000000000" pitchFamily="2" charset="2"/>
              <a:buChar char="l"/>
            </a:pPr>
            <a:r>
              <a:rPr lang="zh-CN" altLang="en-US" sz="1800" dirty="0" smtClean="0"/>
              <a:t>将</a:t>
            </a:r>
            <a:r>
              <a:rPr lang="en-US" altLang="zh-CN" sz="1800" dirty="0" smtClean="0"/>
              <a:t>key</a:t>
            </a:r>
            <a:r>
              <a:rPr lang="zh-CN" altLang="en-US" sz="1800" dirty="0" smtClean="0"/>
              <a:t>与根节点数据进行比较</a:t>
            </a:r>
            <a:endParaRPr lang="en-US" altLang="zh-CN" sz="1800" dirty="0" smtClean="0"/>
          </a:p>
          <a:p>
            <a:pPr marL="971550" lvl="1"/>
            <a:r>
              <a:rPr lang="zh-CN" altLang="en-US" sz="1600" dirty="0" smtClean="0"/>
              <a:t>如果二者相等，找到，返回根节点数据所对应的数组元素的下标；</a:t>
            </a:r>
            <a:endParaRPr lang="en-US" altLang="zh-CN" sz="1600" dirty="0" smtClean="0"/>
          </a:p>
          <a:p>
            <a:pPr marL="971550" lvl="1"/>
            <a:r>
              <a:rPr lang="zh-CN" altLang="en-US" sz="1600" dirty="0" smtClean="0"/>
              <a:t>如果二者不相等</a:t>
            </a:r>
            <a:endParaRPr lang="en-US" altLang="zh-CN" sz="1600" dirty="0"/>
          </a:p>
          <a:p>
            <a:pPr marL="1200150" lvl="2"/>
            <a:r>
              <a:rPr lang="zh-CN" altLang="en-US" sz="1400" dirty="0" smtClean="0"/>
              <a:t>如果</a:t>
            </a:r>
            <a:r>
              <a:rPr lang="en-US" altLang="zh-CN" sz="1400" dirty="0" smtClean="0"/>
              <a:t>key&gt;</a:t>
            </a:r>
            <a:r>
              <a:rPr lang="zh-CN" altLang="en-US" sz="1400" dirty="0" smtClean="0"/>
              <a:t>根节点，则在其右子树继续查找；</a:t>
            </a:r>
            <a:endParaRPr lang="en-US" altLang="zh-CN" sz="1400" dirty="0" smtClean="0"/>
          </a:p>
          <a:p>
            <a:pPr marL="1200150" lvl="2"/>
            <a:r>
              <a:rPr lang="zh-CN" altLang="en-US" sz="1400" dirty="0"/>
              <a:t>如果</a:t>
            </a:r>
            <a:r>
              <a:rPr lang="en-US" altLang="zh-CN" sz="1400" dirty="0" smtClean="0"/>
              <a:t>key&lt;</a:t>
            </a:r>
            <a:r>
              <a:rPr lang="zh-CN" altLang="en-US" sz="1400" dirty="0" smtClean="0"/>
              <a:t>根节点，</a:t>
            </a:r>
            <a:r>
              <a:rPr lang="zh-CN" altLang="en-US" sz="1400" dirty="0"/>
              <a:t>则</a:t>
            </a:r>
            <a:r>
              <a:rPr lang="zh-CN" altLang="en-US" sz="1400" dirty="0" smtClean="0"/>
              <a:t>在其左子</a:t>
            </a:r>
            <a:r>
              <a:rPr lang="zh-CN" altLang="en-US" sz="1400" dirty="0"/>
              <a:t>树继续</a:t>
            </a:r>
            <a:r>
              <a:rPr lang="zh-CN" altLang="en-US" sz="1400" dirty="0" smtClean="0"/>
              <a:t>查找；</a:t>
            </a:r>
            <a:endParaRPr lang="en-US" altLang="zh-CN" sz="1600" dirty="0" smtClean="0"/>
          </a:p>
          <a:p>
            <a:pPr marL="342900" indent="-342900">
              <a:buFont typeface="Wingdings" panose="05000000000000000000" pitchFamily="2" charset="2"/>
              <a:buChar char="l"/>
            </a:pPr>
            <a:r>
              <a:rPr lang="zh-CN" altLang="en-US" sz="1800" dirty="0" smtClean="0"/>
              <a:t>对于左子树与右子树，重复上述过程；</a:t>
            </a:r>
            <a:endParaRPr lang="zh-CN" altLang="en-US" sz="1800" dirty="0"/>
          </a:p>
        </p:txBody>
      </p:sp>
      <p:pic>
        <p:nvPicPr>
          <p:cNvPr id="3" name="图片 2">
            <a:extLst>
              <a:ext uri="{FF2B5EF4-FFF2-40B4-BE49-F238E27FC236}">
                <a16:creationId xmlns:a16="http://schemas.microsoft.com/office/drawing/2014/main" id="{2D91D1DA-1B6E-4199-A420-4199DEF62C89}"/>
              </a:ext>
            </a:extLst>
          </p:cNvPr>
          <p:cNvPicPr>
            <a:picLocks noChangeAspect="1"/>
          </p:cNvPicPr>
          <p:nvPr/>
        </p:nvPicPr>
        <p:blipFill>
          <a:blip r:embed="rId2"/>
          <a:stretch>
            <a:fillRect/>
          </a:stretch>
        </p:blipFill>
        <p:spPr>
          <a:xfrm>
            <a:off x="2774950" y="3034145"/>
            <a:ext cx="5800725" cy="2428875"/>
          </a:xfrm>
          <a:prstGeom prst="rect">
            <a:avLst/>
          </a:prstGeom>
        </p:spPr>
      </p:pic>
    </p:spTree>
    <p:extLst>
      <p:ext uri="{BB962C8B-B14F-4D97-AF65-F5344CB8AC3E}">
        <p14:creationId xmlns:p14="http://schemas.microsoft.com/office/powerpoint/2010/main" val="12900435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7030A0"/>
                </a:solidFill>
              </a:rPr>
              <a:t>课后练习：</a:t>
            </a:r>
            <a:r>
              <a:rPr lang="zh-CN" altLang="en-US" dirty="0" smtClean="0"/>
              <a:t>二</a:t>
            </a:r>
            <a:r>
              <a:rPr lang="zh-CN" altLang="en-US" dirty="0"/>
              <a:t>分查找，对半查找，折半查找</a:t>
            </a:r>
          </a:p>
        </p:txBody>
      </p:sp>
      <p:sp>
        <p:nvSpPr>
          <p:cNvPr id="3" name="内容占位符 2"/>
          <p:cNvSpPr>
            <a:spLocks noGrp="1"/>
          </p:cNvSpPr>
          <p:nvPr>
            <p:ph idx="1"/>
          </p:nvPr>
        </p:nvSpPr>
        <p:spPr>
          <a:xfrm>
            <a:off x="485775" y="942116"/>
            <a:ext cx="8089900" cy="5345112"/>
          </a:xfrm>
        </p:spPr>
        <p:txBody>
          <a:bodyPr>
            <a:noAutofit/>
          </a:bodyPr>
          <a:lstStyle/>
          <a:p>
            <a:pPr marL="111125">
              <a:lnSpc>
                <a:spcPct val="100000"/>
              </a:lnSpc>
              <a:spcBef>
                <a:spcPts val="0"/>
              </a:spcBef>
              <a:buNone/>
            </a:pPr>
            <a:r>
              <a:rPr lang="en-US" altLang="zh-CN" sz="1400" dirty="0">
                <a:solidFill>
                  <a:srgbClr val="080808"/>
                </a:solidFill>
              </a:rPr>
              <a:t>//</a:t>
            </a:r>
            <a:r>
              <a:rPr lang="zh-CN" altLang="en-US" sz="1400" dirty="0">
                <a:solidFill>
                  <a:srgbClr val="080808"/>
                </a:solidFill>
              </a:rPr>
              <a:t>数组</a:t>
            </a:r>
            <a:r>
              <a:rPr lang="en-US" altLang="zh-CN" sz="1400" dirty="0">
                <a:solidFill>
                  <a:srgbClr val="080808"/>
                </a:solidFill>
              </a:rPr>
              <a:t>data[n]</a:t>
            </a:r>
            <a:r>
              <a:rPr lang="zh-CN" altLang="en-US" sz="1400" dirty="0">
                <a:solidFill>
                  <a:srgbClr val="080808"/>
                </a:solidFill>
              </a:rPr>
              <a:t>中的</a:t>
            </a:r>
            <a:r>
              <a:rPr lang="en-US" altLang="zh-CN" sz="1400" dirty="0">
                <a:solidFill>
                  <a:srgbClr val="080808"/>
                </a:solidFill>
              </a:rPr>
              <a:t>n</a:t>
            </a:r>
            <a:r>
              <a:rPr lang="zh-CN" altLang="en-US" sz="1400" dirty="0">
                <a:solidFill>
                  <a:srgbClr val="080808"/>
                </a:solidFill>
              </a:rPr>
              <a:t>个元素，已按</a:t>
            </a:r>
            <a:r>
              <a:rPr lang="zh-CN" altLang="en-US" sz="1400" dirty="0">
                <a:solidFill>
                  <a:srgbClr val="0000CC"/>
                </a:solidFill>
              </a:rPr>
              <a:t>升序排列</a:t>
            </a:r>
            <a:r>
              <a:rPr lang="zh-CN" altLang="en-US" sz="1400" dirty="0">
                <a:solidFill>
                  <a:srgbClr val="080808"/>
                </a:solidFill>
              </a:rPr>
              <a:t>，在</a:t>
            </a:r>
            <a:r>
              <a:rPr lang="en-US" altLang="zh-CN" sz="1400" dirty="0">
                <a:solidFill>
                  <a:srgbClr val="080808"/>
                </a:solidFill>
              </a:rPr>
              <a:t>data[n]</a:t>
            </a:r>
            <a:r>
              <a:rPr lang="zh-CN" altLang="en-US" sz="1400" dirty="0">
                <a:solidFill>
                  <a:srgbClr val="080808"/>
                </a:solidFill>
              </a:rPr>
              <a:t>中查找元素</a:t>
            </a:r>
            <a:r>
              <a:rPr lang="en-US" altLang="zh-CN" sz="1400" dirty="0">
                <a:solidFill>
                  <a:srgbClr val="080808"/>
                </a:solidFill>
              </a:rPr>
              <a:t>key</a:t>
            </a:r>
          </a:p>
          <a:p>
            <a:pPr marL="111125" indent="0">
              <a:lnSpc>
                <a:spcPct val="100000"/>
              </a:lnSpc>
              <a:spcBef>
                <a:spcPts val="0"/>
              </a:spcBef>
              <a:buNone/>
            </a:pPr>
            <a:r>
              <a:rPr lang="en-US" altLang="zh-CN" sz="1400" dirty="0">
                <a:solidFill>
                  <a:srgbClr val="080808"/>
                </a:solidFill>
              </a:rPr>
              <a:t>int main()</a:t>
            </a:r>
          </a:p>
          <a:p>
            <a:pPr marL="111125" indent="0">
              <a:lnSpc>
                <a:spcPct val="100000"/>
              </a:lnSpc>
              <a:spcBef>
                <a:spcPts val="0"/>
              </a:spcBef>
              <a:buNone/>
            </a:pPr>
            <a:r>
              <a:rPr lang="en-US" altLang="zh-CN" sz="1400" dirty="0">
                <a:solidFill>
                  <a:srgbClr val="080808"/>
                </a:solidFill>
              </a:rPr>
              <a:t>{  </a:t>
            </a:r>
          </a:p>
          <a:p>
            <a:pPr marL="111125" indent="0">
              <a:lnSpc>
                <a:spcPct val="100000"/>
              </a:lnSpc>
              <a:spcBef>
                <a:spcPts val="0"/>
              </a:spcBef>
              <a:buNone/>
            </a:pPr>
            <a:r>
              <a:rPr lang="en-US" altLang="zh-CN" sz="1400" dirty="0">
                <a:solidFill>
                  <a:srgbClr val="080808"/>
                </a:solidFill>
              </a:rPr>
              <a:t>        int data[10]={1,2,3,4,5,6,7,8,9,10},  key=8;</a:t>
            </a:r>
          </a:p>
          <a:p>
            <a:pPr marL="111125" indent="0">
              <a:lnSpc>
                <a:spcPct val="100000"/>
              </a:lnSpc>
              <a:spcBef>
                <a:spcPts val="0"/>
              </a:spcBef>
              <a:buNone/>
            </a:pPr>
            <a:r>
              <a:rPr lang="en-US" altLang="zh-CN" sz="1400" dirty="0">
                <a:solidFill>
                  <a:srgbClr val="FF0000"/>
                </a:solidFill>
              </a:rPr>
              <a:t>        </a:t>
            </a:r>
            <a:r>
              <a:rPr lang="en-US" altLang="zh-CN" sz="1400" dirty="0">
                <a:solidFill>
                  <a:srgbClr val="7030A0"/>
                </a:solidFill>
              </a:rPr>
              <a:t>int mid, start = 0, end = 9;  </a:t>
            </a:r>
          </a:p>
          <a:p>
            <a:pPr marL="111125" indent="0">
              <a:lnSpc>
                <a:spcPct val="100000"/>
              </a:lnSpc>
              <a:spcBef>
                <a:spcPts val="0"/>
              </a:spcBef>
              <a:buNone/>
            </a:pPr>
            <a:r>
              <a:rPr lang="en-US" altLang="zh-CN" sz="1400" dirty="0">
                <a:solidFill>
                  <a:srgbClr val="7030A0"/>
                </a:solidFill>
              </a:rPr>
              <a:t>        </a:t>
            </a:r>
            <a:r>
              <a:rPr lang="en-US" altLang="zh-CN" sz="1400" dirty="0" smtClean="0">
                <a:solidFill>
                  <a:srgbClr val="7030A0"/>
                </a:solidFill>
              </a:rPr>
              <a:t>char  FOUND=0;</a:t>
            </a:r>
            <a:endParaRPr lang="en-US" altLang="zh-CN" sz="1400" dirty="0">
              <a:solidFill>
                <a:srgbClr val="7030A0"/>
              </a:solidFill>
            </a:endParaRPr>
          </a:p>
          <a:p>
            <a:pPr marL="111125" indent="0">
              <a:lnSpc>
                <a:spcPct val="100000"/>
              </a:lnSpc>
              <a:spcBef>
                <a:spcPts val="0"/>
              </a:spcBef>
              <a:buNone/>
            </a:pPr>
            <a:r>
              <a:rPr lang="en-US" altLang="zh-CN" sz="1400" dirty="0">
                <a:solidFill>
                  <a:srgbClr val="080808"/>
                </a:solidFill>
              </a:rPr>
              <a:t>        </a:t>
            </a:r>
            <a:r>
              <a:rPr lang="en-US" altLang="zh-CN" sz="1400" dirty="0">
                <a:solidFill>
                  <a:srgbClr val="C00000"/>
                </a:solidFill>
              </a:rPr>
              <a:t>while (start &lt;= end)</a:t>
            </a:r>
          </a:p>
          <a:p>
            <a:pPr marL="111125" indent="0">
              <a:lnSpc>
                <a:spcPct val="100000"/>
              </a:lnSpc>
              <a:spcBef>
                <a:spcPts val="0"/>
              </a:spcBef>
              <a:buNone/>
            </a:pPr>
            <a:r>
              <a:rPr lang="en-US" altLang="zh-CN" sz="1400" dirty="0">
                <a:solidFill>
                  <a:srgbClr val="080808"/>
                </a:solidFill>
              </a:rPr>
              <a:t>       {  </a:t>
            </a:r>
          </a:p>
          <a:p>
            <a:pPr marL="111125" indent="0">
              <a:lnSpc>
                <a:spcPct val="100000"/>
              </a:lnSpc>
              <a:spcBef>
                <a:spcPts val="0"/>
              </a:spcBef>
              <a:buNone/>
            </a:pPr>
            <a:r>
              <a:rPr lang="en-US" altLang="zh-CN" sz="1400" dirty="0">
                <a:solidFill>
                  <a:srgbClr val="0303DF"/>
                </a:solidFill>
              </a:rPr>
              <a:t>             mid = (end + start) / 2 ;    //</a:t>
            </a:r>
            <a:r>
              <a:rPr lang="zh-CN" altLang="en-US" sz="1400" dirty="0">
                <a:solidFill>
                  <a:srgbClr val="0303DF"/>
                </a:solidFill>
              </a:rPr>
              <a:t>取中间位置</a:t>
            </a:r>
            <a:endParaRPr lang="en-US" altLang="zh-CN" sz="1400" dirty="0">
              <a:solidFill>
                <a:srgbClr val="0303DF"/>
              </a:solidFill>
            </a:endParaRPr>
          </a:p>
          <a:p>
            <a:pPr marL="111125" indent="0">
              <a:lnSpc>
                <a:spcPct val="100000"/>
              </a:lnSpc>
              <a:spcBef>
                <a:spcPts val="0"/>
              </a:spcBef>
              <a:buNone/>
            </a:pPr>
            <a:r>
              <a:rPr lang="en-US" altLang="zh-CN" sz="1400" dirty="0">
                <a:solidFill>
                  <a:srgbClr val="080808"/>
                </a:solidFill>
              </a:rPr>
              <a:t>             if  (key ==data[mid])      //</a:t>
            </a:r>
            <a:r>
              <a:rPr lang="zh-CN" altLang="en-US" sz="1400" dirty="0">
                <a:solidFill>
                  <a:srgbClr val="080808"/>
                </a:solidFill>
              </a:rPr>
              <a:t>若中间位置的元素即为要查找的元素</a:t>
            </a:r>
            <a:r>
              <a:rPr lang="en-US" altLang="zh-CN" sz="1400" dirty="0">
                <a:solidFill>
                  <a:srgbClr val="080808"/>
                </a:solidFill>
              </a:rPr>
              <a:t>key</a:t>
            </a:r>
          </a:p>
          <a:p>
            <a:pPr marL="111125" indent="0">
              <a:lnSpc>
                <a:spcPct val="100000"/>
              </a:lnSpc>
              <a:spcBef>
                <a:spcPts val="0"/>
              </a:spcBef>
              <a:buNone/>
            </a:pPr>
            <a:r>
              <a:rPr lang="en-US" altLang="zh-CN" sz="1400" dirty="0">
                <a:solidFill>
                  <a:srgbClr val="080808"/>
                </a:solidFill>
              </a:rPr>
              <a:t>            {</a:t>
            </a:r>
          </a:p>
          <a:p>
            <a:pPr marL="111125" indent="0">
              <a:lnSpc>
                <a:spcPct val="100000"/>
              </a:lnSpc>
              <a:spcBef>
                <a:spcPts val="0"/>
              </a:spcBef>
              <a:buNone/>
            </a:pPr>
            <a:r>
              <a:rPr lang="en-US" altLang="zh-CN" sz="1400" dirty="0">
                <a:solidFill>
                  <a:srgbClr val="080808"/>
                </a:solidFill>
              </a:rPr>
              <a:t>                 </a:t>
            </a:r>
            <a:r>
              <a:rPr lang="en-US" altLang="zh-CN" sz="1400" dirty="0" err="1">
                <a:solidFill>
                  <a:srgbClr val="080808"/>
                </a:solidFill>
              </a:rPr>
              <a:t>printf</a:t>
            </a:r>
            <a:r>
              <a:rPr lang="en-US" altLang="zh-CN" sz="1400" dirty="0">
                <a:solidFill>
                  <a:srgbClr val="080808"/>
                </a:solidFill>
              </a:rPr>
              <a:t>(“Found %d at data[%d]\n”, key, mid);</a:t>
            </a:r>
          </a:p>
          <a:p>
            <a:pPr marL="111125" indent="0">
              <a:lnSpc>
                <a:spcPct val="100000"/>
              </a:lnSpc>
              <a:spcBef>
                <a:spcPts val="0"/>
              </a:spcBef>
              <a:buNone/>
            </a:pPr>
            <a:r>
              <a:rPr lang="en-US" altLang="zh-CN" sz="1400" dirty="0">
                <a:solidFill>
                  <a:srgbClr val="FF0000"/>
                </a:solidFill>
              </a:rPr>
              <a:t>                 </a:t>
            </a:r>
            <a:r>
              <a:rPr lang="en-US" altLang="zh-CN" sz="1400" dirty="0" smtClean="0">
                <a:solidFill>
                  <a:srgbClr val="0070C0"/>
                </a:solidFill>
              </a:rPr>
              <a:t>FOUND=1;</a:t>
            </a:r>
            <a:endParaRPr lang="en-US" altLang="zh-CN" sz="1400" dirty="0">
              <a:solidFill>
                <a:srgbClr val="0070C0"/>
              </a:solidFill>
            </a:endParaRPr>
          </a:p>
          <a:p>
            <a:pPr marL="111125" indent="0">
              <a:lnSpc>
                <a:spcPct val="100000"/>
              </a:lnSpc>
              <a:spcBef>
                <a:spcPts val="0"/>
              </a:spcBef>
              <a:buNone/>
            </a:pPr>
            <a:r>
              <a:rPr lang="en-US" altLang="zh-CN" sz="1400" dirty="0">
                <a:solidFill>
                  <a:srgbClr val="080808"/>
                </a:solidFill>
              </a:rPr>
              <a:t>                 break;    //return</a:t>
            </a:r>
            <a:r>
              <a:rPr lang="zh-CN" altLang="en-US" sz="1400" dirty="0">
                <a:solidFill>
                  <a:srgbClr val="080808"/>
                </a:solidFill>
              </a:rPr>
              <a:t> </a:t>
            </a:r>
            <a:r>
              <a:rPr lang="en-US" altLang="zh-CN" sz="1400" dirty="0">
                <a:solidFill>
                  <a:srgbClr val="080808"/>
                </a:solidFill>
              </a:rPr>
              <a:t>0;</a:t>
            </a:r>
          </a:p>
          <a:p>
            <a:pPr marL="111125" indent="0">
              <a:lnSpc>
                <a:spcPct val="100000"/>
              </a:lnSpc>
              <a:spcBef>
                <a:spcPts val="0"/>
              </a:spcBef>
              <a:buNone/>
            </a:pPr>
            <a:r>
              <a:rPr lang="en-US" altLang="zh-CN" sz="1400" dirty="0">
                <a:solidFill>
                  <a:srgbClr val="080808"/>
                </a:solidFill>
              </a:rPr>
              <a:t>             }</a:t>
            </a:r>
          </a:p>
          <a:p>
            <a:pPr marL="111125" indent="0">
              <a:lnSpc>
                <a:spcPct val="100000"/>
              </a:lnSpc>
              <a:spcBef>
                <a:spcPts val="0"/>
              </a:spcBef>
              <a:buNone/>
            </a:pPr>
            <a:r>
              <a:rPr lang="en-US" altLang="zh-CN" sz="1400" dirty="0">
                <a:solidFill>
                  <a:srgbClr val="080808"/>
                </a:solidFill>
              </a:rPr>
              <a:t>             else if (key &lt; data[mid])   //</a:t>
            </a:r>
            <a:r>
              <a:rPr lang="zh-CN" altLang="en-US" sz="1400" dirty="0">
                <a:solidFill>
                  <a:srgbClr val="080808"/>
                </a:solidFill>
              </a:rPr>
              <a:t>在数组的</a:t>
            </a:r>
            <a:r>
              <a:rPr lang="zh-CN" altLang="en-US" sz="1400" dirty="0">
                <a:solidFill>
                  <a:srgbClr val="030DCD"/>
                </a:solidFill>
              </a:rPr>
              <a:t>左半部分查找</a:t>
            </a:r>
            <a:r>
              <a:rPr lang="zh-CN" altLang="en-US" sz="1400" dirty="0">
                <a:solidFill>
                  <a:srgbClr val="080808"/>
                </a:solidFill>
              </a:rPr>
              <a:t>；</a:t>
            </a:r>
            <a:endParaRPr lang="en-US" altLang="zh-CN" sz="1400" dirty="0">
              <a:solidFill>
                <a:srgbClr val="080808"/>
              </a:solidFill>
            </a:endParaRPr>
          </a:p>
          <a:p>
            <a:pPr marL="111125" indent="0">
              <a:lnSpc>
                <a:spcPct val="100000"/>
              </a:lnSpc>
              <a:spcBef>
                <a:spcPts val="0"/>
              </a:spcBef>
              <a:buNone/>
            </a:pPr>
            <a:r>
              <a:rPr lang="en-US" altLang="zh-CN" sz="1400" dirty="0">
                <a:solidFill>
                  <a:srgbClr val="080808"/>
                </a:solidFill>
              </a:rPr>
              <a:t>                  </a:t>
            </a:r>
            <a:r>
              <a:rPr lang="en-US" altLang="zh-CN" sz="1400" dirty="0">
                <a:solidFill>
                  <a:srgbClr val="006600"/>
                </a:solidFill>
              </a:rPr>
              <a:t>end = mid - 1;     //</a:t>
            </a:r>
            <a:r>
              <a:rPr lang="zh-CN" altLang="en-US" sz="1400" dirty="0">
                <a:solidFill>
                  <a:srgbClr val="006600"/>
                </a:solidFill>
              </a:rPr>
              <a:t>位置</a:t>
            </a:r>
            <a:r>
              <a:rPr lang="en-US" altLang="zh-CN" sz="1400" dirty="0">
                <a:solidFill>
                  <a:srgbClr val="006600"/>
                </a:solidFill>
              </a:rPr>
              <a:t>mid</a:t>
            </a:r>
            <a:r>
              <a:rPr lang="zh-CN" altLang="en-US" sz="1400" dirty="0">
                <a:solidFill>
                  <a:srgbClr val="006600"/>
                </a:solidFill>
              </a:rPr>
              <a:t>已经查找过</a:t>
            </a:r>
            <a:endParaRPr lang="en-US" altLang="zh-CN" sz="1400" dirty="0">
              <a:solidFill>
                <a:srgbClr val="006600"/>
              </a:solidFill>
            </a:endParaRPr>
          </a:p>
          <a:p>
            <a:pPr marL="111125" indent="0">
              <a:lnSpc>
                <a:spcPct val="100000"/>
              </a:lnSpc>
              <a:spcBef>
                <a:spcPts val="0"/>
              </a:spcBef>
              <a:buNone/>
            </a:pPr>
            <a:r>
              <a:rPr lang="en-US" altLang="zh-CN" sz="1400" dirty="0">
                <a:solidFill>
                  <a:srgbClr val="080808"/>
                </a:solidFill>
              </a:rPr>
              <a:t>             else if (key &gt; data[mid])    //</a:t>
            </a:r>
            <a:r>
              <a:rPr lang="zh-CN" altLang="en-US" sz="1400" dirty="0">
                <a:solidFill>
                  <a:srgbClr val="080808"/>
                </a:solidFill>
              </a:rPr>
              <a:t>在数组的</a:t>
            </a:r>
            <a:r>
              <a:rPr lang="zh-CN" altLang="en-US" sz="1400" dirty="0">
                <a:solidFill>
                  <a:srgbClr val="030DCD"/>
                </a:solidFill>
              </a:rPr>
              <a:t>右半部分查找</a:t>
            </a:r>
            <a:endParaRPr lang="en-US" altLang="zh-CN" sz="1400" dirty="0">
              <a:solidFill>
                <a:srgbClr val="030DCD"/>
              </a:solidFill>
            </a:endParaRPr>
          </a:p>
          <a:p>
            <a:pPr marL="111125" indent="0">
              <a:lnSpc>
                <a:spcPct val="100000"/>
              </a:lnSpc>
              <a:spcBef>
                <a:spcPts val="0"/>
              </a:spcBef>
              <a:buNone/>
            </a:pPr>
            <a:r>
              <a:rPr lang="en-US" altLang="zh-CN" sz="1400" dirty="0">
                <a:solidFill>
                  <a:srgbClr val="006600"/>
                </a:solidFill>
              </a:rPr>
              <a:t>                  start = mid + 1;  </a:t>
            </a:r>
          </a:p>
          <a:p>
            <a:pPr marL="111125" indent="0">
              <a:lnSpc>
                <a:spcPct val="100000"/>
              </a:lnSpc>
              <a:spcBef>
                <a:spcPts val="0"/>
              </a:spcBef>
              <a:buNone/>
            </a:pPr>
            <a:r>
              <a:rPr lang="en-US" altLang="zh-CN" sz="1400" dirty="0">
                <a:solidFill>
                  <a:srgbClr val="080808"/>
                </a:solidFill>
              </a:rPr>
              <a:t>        </a:t>
            </a:r>
            <a:r>
              <a:rPr lang="en-US" altLang="zh-CN" sz="1400" dirty="0">
                <a:solidFill>
                  <a:srgbClr val="C00000"/>
                </a:solidFill>
              </a:rPr>
              <a:t>} //while (start &lt;= end)</a:t>
            </a:r>
          </a:p>
          <a:p>
            <a:pPr marL="111125" indent="0">
              <a:lnSpc>
                <a:spcPct val="100000"/>
              </a:lnSpc>
              <a:spcBef>
                <a:spcPts val="0"/>
              </a:spcBef>
              <a:buNone/>
            </a:pPr>
            <a:r>
              <a:rPr lang="en-US" altLang="zh-CN" sz="1400" dirty="0">
                <a:solidFill>
                  <a:srgbClr val="080808"/>
                </a:solidFill>
              </a:rPr>
              <a:t>        if </a:t>
            </a:r>
            <a:r>
              <a:rPr lang="en-US" altLang="zh-CN" sz="1400" dirty="0">
                <a:solidFill>
                  <a:srgbClr val="003300"/>
                </a:solidFill>
              </a:rPr>
              <a:t>(</a:t>
            </a:r>
            <a:r>
              <a:rPr lang="en-US" altLang="zh-CN" sz="1400" dirty="0">
                <a:solidFill>
                  <a:srgbClr val="0070C0"/>
                </a:solidFill>
              </a:rPr>
              <a:t>! FOUND</a:t>
            </a:r>
            <a:r>
              <a:rPr lang="en-US" altLang="zh-CN" sz="1400" dirty="0">
                <a:solidFill>
                  <a:srgbClr val="FF0000"/>
                </a:solidFill>
              </a:rPr>
              <a:t>)</a:t>
            </a:r>
          </a:p>
          <a:p>
            <a:pPr marL="111125" indent="0">
              <a:lnSpc>
                <a:spcPct val="100000"/>
              </a:lnSpc>
              <a:spcBef>
                <a:spcPts val="0"/>
              </a:spcBef>
              <a:buNone/>
            </a:pPr>
            <a:r>
              <a:rPr lang="en-US" altLang="zh-CN" sz="1400" dirty="0">
                <a:solidFill>
                  <a:srgbClr val="0303DF"/>
                </a:solidFill>
              </a:rPr>
              <a:t>              </a:t>
            </a:r>
            <a:r>
              <a:rPr lang="en-US" altLang="zh-CN" sz="1400" dirty="0" err="1">
                <a:solidFill>
                  <a:srgbClr val="080808"/>
                </a:solidFill>
              </a:rPr>
              <a:t>printf</a:t>
            </a:r>
            <a:r>
              <a:rPr lang="en-US" altLang="zh-CN" sz="1400" dirty="0">
                <a:solidFill>
                  <a:srgbClr val="080808"/>
                </a:solidFill>
              </a:rPr>
              <a:t>(“Not Found %d in data[]\n”, key);</a:t>
            </a:r>
          </a:p>
          <a:p>
            <a:pPr marL="111125" indent="0">
              <a:lnSpc>
                <a:spcPct val="100000"/>
              </a:lnSpc>
              <a:spcBef>
                <a:spcPts val="0"/>
              </a:spcBef>
              <a:buNone/>
            </a:pPr>
            <a:r>
              <a:rPr lang="en-US" altLang="zh-CN" sz="1400" dirty="0">
                <a:solidFill>
                  <a:srgbClr val="080808"/>
                </a:solidFill>
              </a:rPr>
              <a:t>        return 0; </a:t>
            </a:r>
          </a:p>
          <a:p>
            <a:pPr marL="111125" indent="0">
              <a:lnSpc>
                <a:spcPct val="100000"/>
              </a:lnSpc>
              <a:spcBef>
                <a:spcPts val="0"/>
              </a:spcBef>
              <a:buNone/>
            </a:pPr>
            <a:r>
              <a:rPr lang="en-US" altLang="zh-CN" sz="1400" dirty="0">
                <a:solidFill>
                  <a:srgbClr val="080808"/>
                </a:solidFill>
              </a:rPr>
              <a:t>   } </a:t>
            </a:r>
            <a:endParaRPr lang="zh-CN" altLang="en-US" sz="1400" dirty="0">
              <a:solidFill>
                <a:srgbClr val="080808"/>
              </a:solidFill>
            </a:endParaRPr>
          </a:p>
        </p:txBody>
      </p:sp>
      <p:pic>
        <p:nvPicPr>
          <p:cNvPr id="4" name="图片 3">
            <a:extLst>
              <a:ext uri="{FF2B5EF4-FFF2-40B4-BE49-F238E27FC236}">
                <a16:creationId xmlns:a16="http://schemas.microsoft.com/office/drawing/2014/main" id="{2D91D1DA-1B6E-4199-A420-4199DEF62C89}"/>
              </a:ext>
            </a:extLst>
          </p:cNvPr>
          <p:cNvPicPr>
            <a:picLocks noChangeAspect="1"/>
          </p:cNvPicPr>
          <p:nvPr/>
        </p:nvPicPr>
        <p:blipFill>
          <a:blip r:embed="rId2"/>
          <a:stretch>
            <a:fillRect/>
          </a:stretch>
        </p:blipFill>
        <p:spPr>
          <a:xfrm>
            <a:off x="5378335" y="3433156"/>
            <a:ext cx="2989522" cy="2428875"/>
          </a:xfrm>
          <a:prstGeom prst="rect">
            <a:avLst/>
          </a:prstGeom>
        </p:spPr>
      </p:pic>
    </p:spTree>
    <p:extLst>
      <p:ext uri="{BB962C8B-B14F-4D97-AF65-F5344CB8AC3E}">
        <p14:creationId xmlns:p14="http://schemas.microsoft.com/office/powerpoint/2010/main" val="18542478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二分查找，对半查找，折半查找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85774" y="1135063"/>
                <a:ext cx="8322665" cy="5345112"/>
              </a:xfrm>
            </p:spPr>
            <p:txBody>
              <a:bodyPr/>
              <a:lstStyle/>
              <a:p>
                <a:pPr marL="342900" indent="-342900">
                  <a:buFont typeface="Wingdings" panose="05000000000000000000" pitchFamily="2" charset="2"/>
                  <a:buChar char="l"/>
                </a:pPr>
                <a:r>
                  <a:rPr lang="zh-CN" altLang="en-US" sz="2000" b="1" dirty="0" smtClean="0">
                    <a:solidFill>
                      <a:srgbClr val="7030A0"/>
                    </a:solidFill>
                  </a:rPr>
                  <a:t>算法时间复杂度分析</a:t>
                </a:r>
                <a:endParaRPr lang="en-US" altLang="zh-CN" sz="2000" b="1" dirty="0">
                  <a:solidFill>
                    <a:srgbClr val="7030A0"/>
                  </a:solidFill>
                </a:endParaRPr>
              </a:p>
              <a:p>
                <a:pPr marL="971550" lvl="1"/>
                <a:r>
                  <a:rPr lang="zh-CN" altLang="en-US" sz="1800" dirty="0" smtClean="0">
                    <a:latin typeface="Times New Roman" panose="02020603050405020304" pitchFamily="18" charset="0"/>
                    <a:cs typeface="Times New Roman" panose="02020603050405020304" pitchFamily="18" charset="0"/>
                  </a:rPr>
                  <a:t>假设从</a:t>
                </a:r>
                <a:r>
                  <a:rPr lang="en-US" altLang="zh-CN" sz="1800" dirty="0" smtClean="0">
                    <a:latin typeface="Times New Roman" panose="02020603050405020304" pitchFamily="18" charset="0"/>
                    <a:cs typeface="Times New Roman" panose="02020603050405020304" pitchFamily="18" charset="0"/>
                  </a:rPr>
                  <a:t>n</a:t>
                </a:r>
                <a:r>
                  <a:rPr lang="zh-CN" altLang="en-US" sz="1800" dirty="0" smtClean="0">
                    <a:latin typeface="Times New Roman" panose="02020603050405020304" pitchFamily="18" charset="0"/>
                    <a:cs typeface="Times New Roman" panose="02020603050405020304" pitchFamily="18" charset="0"/>
                  </a:rPr>
                  <a:t>个数据中查找关键字</a:t>
                </a:r>
                <a:r>
                  <a:rPr lang="en-US" altLang="zh-CN" sz="1800" dirty="0" smtClean="0">
                    <a:latin typeface="Times New Roman" panose="02020603050405020304" pitchFamily="18" charset="0"/>
                    <a:cs typeface="Times New Roman" panose="02020603050405020304" pitchFamily="18" charset="0"/>
                  </a:rPr>
                  <a:t>key</a:t>
                </a:r>
                <a:r>
                  <a:rPr lang="zh-CN" altLang="en-US" sz="1800" dirty="0" smtClean="0">
                    <a:latin typeface="Times New Roman" panose="02020603050405020304" pitchFamily="18" charset="0"/>
                    <a:cs typeface="Times New Roman" panose="02020603050405020304" pitchFamily="18" charset="0"/>
                  </a:rPr>
                  <a:t>；</a:t>
                </a:r>
                <a:endParaRPr lang="en-US" altLang="zh-CN" sz="1800" dirty="0" smtClean="0">
                  <a:latin typeface="Times New Roman" panose="02020603050405020304" pitchFamily="18" charset="0"/>
                  <a:cs typeface="Times New Roman" panose="02020603050405020304" pitchFamily="18" charset="0"/>
                </a:endParaRPr>
              </a:p>
              <a:p>
                <a:pPr marL="971550" lvl="1"/>
                <a:r>
                  <a:rPr lang="en-US" altLang="zh-CN" sz="1800" dirty="0">
                    <a:latin typeface="Times New Roman" panose="02020603050405020304" pitchFamily="18" charset="0"/>
                    <a:cs typeface="Times New Roman" panose="02020603050405020304" pitchFamily="18" charset="0"/>
                  </a:rPr>
                  <a:t>while</a:t>
                </a:r>
                <a:r>
                  <a:rPr lang="zh-CN" altLang="en-US" sz="1800" dirty="0" smtClean="0">
                    <a:solidFill>
                      <a:srgbClr val="0303DF"/>
                    </a:solidFill>
                    <a:latin typeface="Times New Roman" panose="02020603050405020304" pitchFamily="18" charset="0"/>
                    <a:cs typeface="Times New Roman" panose="02020603050405020304" pitchFamily="18" charset="0"/>
                  </a:rPr>
                  <a:t>循环体中</a:t>
                </a:r>
                <a:r>
                  <a:rPr lang="zh-CN" altLang="en-US" sz="1800" dirty="0">
                    <a:latin typeface="Times New Roman" panose="02020603050405020304" pitchFamily="18" charset="0"/>
                    <a:cs typeface="Times New Roman" panose="02020603050405020304" pitchFamily="18" charset="0"/>
                  </a:rPr>
                  <a:t>的语句：</a:t>
                </a:r>
                <a:r>
                  <a:rPr lang="zh-CN" altLang="en-US" sz="1800" dirty="0" smtClean="0">
                    <a:solidFill>
                      <a:srgbClr val="FF0000"/>
                    </a:solidFill>
                    <a:latin typeface="Times New Roman" panose="02020603050405020304" pitchFamily="18" charset="0"/>
                    <a:cs typeface="Times New Roman" panose="02020603050405020304" pitchFamily="18" charset="0"/>
                  </a:rPr>
                  <a:t>计算数据的中间位置、比较等基本运算</a:t>
                </a:r>
                <a:r>
                  <a:rPr lang="zh-CN" altLang="en-US" sz="1800" dirty="0" smtClean="0">
                    <a:solidFill>
                      <a:srgbClr val="0303DF"/>
                    </a:solidFill>
                    <a:latin typeface="Times New Roman" panose="02020603050405020304" pitchFamily="18" charset="0"/>
                    <a:cs typeface="Times New Roman" panose="02020603050405020304" pitchFamily="18" charset="0"/>
                  </a:rPr>
                  <a:t>；</a:t>
                </a:r>
                <a:endParaRPr lang="en-US" altLang="zh-CN" sz="1800" dirty="0" smtClean="0">
                  <a:latin typeface="Times New Roman" panose="02020603050405020304" pitchFamily="18" charset="0"/>
                  <a:cs typeface="Times New Roman" panose="02020603050405020304" pitchFamily="18" charset="0"/>
                </a:endParaRPr>
              </a:p>
              <a:p>
                <a:pPr marL="971550" lvl="1"/>
                <a:r>
                  <a:rPr lang="en-US" altLang="zh-CN" sz="1800" dirty="0" smtClean="0">
                    <a:latin typeface="Times New Roman" panose="02020603050405020304" pitchFamily="18" charset="0"/>
                    <a:cs typeface="Times New Roman" panose="02020603050405020304" pitchFamily="18" charset="0"/>
                  </a:rPr>
                  <a:t>while</a:t>
                </a:r>
                <a:r>
                  <a:rPr lang="zh-CN" altLang="en-US" sz="1800" dirty="0">
                    <a:solidFill>
                      <a:srgbClr val="0303DF"/>
                    </a:solidFill>
                    <a:latin typeface="Times New Roman" panose="02020603050405020304" pitchFamily="18" charset="0"/>
                    <a:cs typeface="Times New Roman" panose="02020603050405020304" pitchFamily="18" charset="0"/>
                  </a:rPr>
                  <a:t>循环体中</a:t>
                </a:r>
                <a:r>
                  <a:rPr lang="zh-CN" altLang="en-US" sz="1800" dirty="0" smtClean="0">
                    <a:latin typeface="Times New Roman" panose="02020603050405020304" pitchFamily="18" charset="0"/>
                    <a:cs typeface="Times New Roman" panose="02020603050405020304" pitchFamily="18" charset="0"/>
                  </a:rPr>
                  <a:t>的所有语句</a:t>
                </a:r>
                <a:r>
                  <a:rPr lang="zh-CN" altLang="en-US" sz="1800" dirty="0">
                    <a:latin typeface="Times New Roman" panose="02020603050405020304" pitchFamily="18" charset="0"/>
                    <a:cs typeface="Times New Roman" panose="02020603050405020304" pitchFamily="18" charset="0"/>
                  </a:rPr>
                  <a:t>所耗时间与</a:t>
                </a:r>
                <a:r>
                  <a:rPr lang="en-US" altLang="zh-CN" sz="1800" dirty="0">
                    <a:latin typeface="Times New Roman" panose="02020603050405020304" pitchFamily="18" charset="0"/>
                    <a:cs typeface="Times New Roman" panose="02020603050405020304" pitchFamily="18" charset="0"/>
                  </a:rPr>
                  <a:t>n</a:t>
                </a:r>
                <a:r>
                  <a:rPr lang="zh-CN" altLang="en-US" sz="1800" dirty="0" smtClean="0">
                    <a:latin typeface="Times New Roman" panose="02020603050405020304" pitchFamily="18" charset="0"/>
                    <a:cs typeface="Times New Roman" panose="02020603050405020304" pitchFamily="18" charset="0"/>
                  </a:rPr>
                  <a:t>无关</a:t>
                </a:r>
                <a:r>
                  <a:rPr lang="en-US" altLang="zh-CN" sz="1800" dirty="0">
                    <a:latin typeface="Times New Roman" panose="02020603050405020304" pitchFamily="18" charset="0"/>
                    <a:cs typeface="Times New Roman" panose="02020603050405020304" pitchFamily="18" charset="0"/>
                  </a:rPr>
                  <a:t>(</a:t>
                </a:r>
                <a:r>
                  <a:rPr lang="zh-CN" altLang="en-US" sz="1800" dirty="0" smtClean="0">
                    <a:latin typeface="Times New Roman" panose="02020603050405020304" pitchFamily="18" charset="0"/>
                    <a:cs typeface="Times New Roman" panose="02020603050405020304" pitchFamily="18" charset="0"/>
                  </a:rPr>
                  <a:t>常数</a:t>
                </a:r>
                <a:r>
                  <a:rPr lang="en-US" altLang="zh-CN" sz="1800" dirty="0" smtClean="0">
                    <a:latin typeface="Times New Roman" panose="02020603050405020304" pitchFamily="18" charset="0"/>
                    <a:cs typeface="Times New Roman" panose="02020603050405020304" pitchFamily="18" charset="0"/>
                  </a:rPr>
                  <a:t>)</a:t>
                </a:r>
                <a:r>
                  <a:rPr lang="zh-CN" altLang="en-US" sz="1800" dirty="0" smtClean="0">
                    <a:latin typeface="Times New Roman" panose="02020603050405020304" pitchFamily="18" charset="0"/>
                    <a:cs typeface="Times New Roman" panose="02020603050405020304" pitchFamily="18" charset="0"/>
                  </a:rPr>
                  <a:t>，所耗时间记为</a:t>
                </a:r>
                <a:r>
                  <a:rPr lang="en-US" altLang="zh-CN" sz="1800" dirty="0">
                    <a:latin typeface="Times New Roman" panose="02020603050405020304" pitchFamily="18" charset="0"/>
                    <a:cs typeface="Times New Roman" panose="02020603050405020304" pitchFamily="18" charset="0"/>
                  </a:rPr>
                  <a:t>O(1)</a:t>
                </a:r>
                <a:r>
                  <a:rPr lang="zh-CN" altLang="en-US"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marL="971550" lvl="1"/>
                <a:r>
                  <a:rPr lang="zh-CN" altLang="en-US" sz="1800" b="1" dirty="0">
                    <a:solidFill>
                      <a:srgbClr val="C00000"/>
                    </a:solidFill>
                    <a:latin typeface="Times New Roman" panose="02020603050405020304" pitchFamily="18" charset="0"/>
                    <a:cs typeface="Times New Roman" panose="02020603050405020304" pitchFamily="18" charset="0"/>
                  </a:rPr>
                  <a:t>因此算法的时间复杂度即为</a:t>
                </a:r>
                <a:r>
                  <a:rPr lang="en-US" altLang="zh-CN" sz="1800" b="1" u="sng" dirty="0">
                    <a:solidFill>
                      <a:srgbClr val="C00000"/>
                    </a:solidFill>
                    <a:latin typeface="Times New Roman" panose="02020603050405020304" pitchFamily="18" charset="0"/>
                    <a:cs typeface="Times New Roman" panose="02020603050405020304" pitchFamily="18" charset="0"/>
                  </a:rPr>
                  <a:t>while</a:t>
                </a:r>
                <a:r>
                  <a:rPr lang="zh-CN" altLang="en-US" sz="1800" b="1" u="sng" dirty="0">
                    <a:solidFill>
                      <a:srgbClr val="C00000"/>
                    </a:solidFill>
                    <a:latin typeface="Times New Roman" panose="02020603050405020304" pitchFamily="18" charset="0"/>
                    <a:cs typeface="Times New Roman" panose="02020603050405020304" pitchFamily="18" charset="0"/>
                  </a:rPr>
                  <a:t>循环的次数</a:t>
                </a:r>
                <a:r>
                  <a:rPr lang="zh-CN" altLang="en-US" sz="1800" b="1" dirty="0">
                    <a:solidFill>
                      <a:srgbClr val="C00000"/>
                    </a:solidFill>
                    <a:latin typeface="Times New Roman" panose="02020603050405020304" pitchFamily="18" charset="0"/>
                    <a:cs typeface="Times New Roman" panose="02020603050405020304" pitchFamily="18" charset="0"/>
                  </a:rPr>
                  <a:t>；</a:t>
                </a:r>
                <a:endParaRPr lang="en-US" altLang="zh-CN" sz="1800" b="1" dirty="0">
                  <a:solidFill>
                    <a:srgbClr val="C00000"/>
                  </a:solidFill>
                  <a:latin typeface="Times New Roman" panose="02020603050405020304" pitchFamily="18" charset="0"/>
                  <a:cs typeface="Times New Roman" panose="02020603050405020304" pitchFamily="18" charset="0"/>
                </a:endParaRPr>
              </a:p>
              <a:p>
                <a:pPr marL="971550" lvl="1"/>
                <a:r>
                  <a:rPr lang="zh-CN" altLang="en-US" sz="1800" dirty="0">
                    <a:latin typeface="Times New Roman" panose="02020603050405020304" pitchFamily="18" charset="0"/>
                    <a:cs typeface="Times New Roman" panose="02020603050405020304" pitchFamily="18" charset="0"/>
                  </a:rPr>
                  <a:t>假定开始有</a:t>
                </a:r>
                <a:r>
                  <a:rPr lang="en-US" altLang="zh-CN" sz="1800" dirty="0">
                    <a:latin typeface="Times New Roman" panose="02020603050405020304" pitchFamily="18" charset="0"/>
                    <a:cs typeface="Times New Roman" panose="02020603050405020304" pitchFamily="18" charset="0"/>
                  </a:rPr>
                  <a:t>n</a:t>
                </a:r>
                <a:r>
                  <a:rPr lang="zh-CN" altLang="en-US" sz="1800" dirty="0">
                    <a:latin typeface="Times New Roman" panose="02020603050405020304" pitchFamily="18" charset="0"/>
                    <a:cs typeface="Times New Roman" panose="02020603050405020304" pitchFamily="18" charset="0"/>
                  </a:rPr>
                  <a:t>个元素，第一次循环后在剩余</a:t>
                </a:r>
                <a:r>
                  <a:rPr lang="zh-CN" altLang="en-US" sz="1800" dirty="0" smtClean="0">
                    <a:latin typeface="Times New Roman" panose="02020603050405020304" pitchFamily="18" charset="0"/>
                    <a:cs typeface="Times New Roman" panose="02020603050405020304" pitchFamily="18" charset="0"/>
                  </a:rPr>
                  <a:t>的</a:t>
                </a:r>
                <a14:m>
                  <m:oMath xmlns:m="http://schemas.openxmlformats.org/officeDocument/2006/math">
                    <m:f>
                      <m:fPr>
                        <m:ctrlPr>
                          <a:rPr lang="en-US" altLang="zh-CN" sz="1800" i="1" smtClean="0">
                            <a:solidFill>
                              <a:srgbClr val="7030A0"/>
                            </a:solidFill>
                            <a:latin typeface="Cambria Math" panose="02040503050406030204" pitchFamily="18" charset="0"/>
                            <a:cs typeface="Times New Roman" panose="02020603050405020304" pitchFamily="18" charset="0"/>
                          </a:rPr>
                        </m:ctrlPr>
                      </m:fPr>
                      <m:num>
                        <m:r>
                          <a:rPr lang="en-US" altLang="zh-CN" sz="1800" b="0" i="1" smtClean="0">
                            <a:solidFill>
                              <a:srgbClr val="7030A0"/>
                            </a:solidFill>
                            <a:latin typeface="Cambria Math" panose="02040503050406030204" pitchFamily="18" charset="0"/>
                            <a:cs typeface="Times New Roman" panose="02020603050405020304" pitchFamily="18" charset="0"/>
                          </a:rPr>
                          <m:t>𝑛</m:t>
                        </m:r>
                      </m:num>
                      <m:den>
                        <m:r>
                          <a:rPr lang="en-US" altLang="zh-CN" sz="1800" b="0" i="1" smtClean="0">
                            <a:solidFill>
                              <a:srgbClr val="7030A0"/>
                            </a:solidFill>
                            <a:latin typeface="Cambria Math" panose="02040503050406030204" pitchFamily="18" charset="0"/>
                            <a:cs typeface="Times New Roman" panose="02020603050405020304" pitchFamily="18" charset="0"/>
                          </a:rPr>
                          <m:t>2</m:t>
                        </m:r>
                      </m:den>
                    </m:f>
                  </m:oMath>
                </a14:m>
                <a:r>
                  <a:rPr lang="zh-CN" altLang="en-US" sz="1800" dirty="0" smtClean="0">
                    <a:latin typeface="Times New Roman" panose="02020603050405020304" pitchFamily="18" charset="0"/>
                    <a:cs typeface="Times New Roman" panose="02020603050405020304" pitchFamily="18" charset="0"/>
                  </a:rPr>
                  <a:t>个</a:t>
                </a:r>
                <a:r>
                  <a:rPr lang="zh-CN" altLang="en-US" sz="1800" dirty="0">
                    <a:latin typeface="Times New Roman" panose="02020603050405020304" pitchFamily="18" charset="0"/>
                    <a:cs typeface="Times New Roman" panose="02020603050405020304" pitchFamily="18" charset="0"/>
                  </a:rPr>
                  <a:t>数据中查找，第二次循环后在剩余</a:t>
                </a:r>
                <a:r>
                  <a:rPr lang="zh-CN" altLang="en-US" sz="1800" dirty="0" smtClean="0">
                    <a:latin typeface="Times New Roman" panose="02020603050405020304" pitchFamily="18" charset="0"/>
                    <a:cs typeface="Times New Roman" panose="02020603050405020304" pitchFamily="18" charset="0"/>
                  </a:rPr>
                  <a:t>的</a:t>
                </a:r>
                <a14:m>
                  <m:oMath xmlns:m="http://schemas.openxmlformats.org/officeDocument/2006/math">
                    <m:f>
                      <m:fPr>
                        <m:ctrlPr>
                          <a:rPr lang="en-US" altLang="zh-CN" sz="1800" i="1" smtClean="0">
                            <a:solidFill>
                              <a:srgbClr val="7030A0"/>
                            </a:solidFill>
                            <a:latin typeface="Cambria Math" panose="02040503050406030204" pitchFamily="18" charset="0"/>
                            <a:cs typeface="Times New Roman" panose="02020603050405020304" pitchFamily="18" charset="0"/>
                          </a:rPr>
                        </m:ctrlPr>
                      </m:fPr>
                      <m:num>
                        <m:r>
                          <a:rPr lang="en-US" altLang="zh-CN" sz="1800" b="0" i="1" smtClean="0">
                            <a:solidFill>
                              <a:srgbClr val="7030A0"/>
                            </a:solidFill>
                            <a:latin typeface="Cambria Math" panose="02040503050406030204" pitchFamily="18" charset="0"/>
                            <a:cs typeface="Times New Roman" panose="02020603050405020304" pitchFamily="18" charset="0"/>
                          </a:rPr>
                          <m:t>𝑛</m:t>
                        </m:r>
                      </m:num>
                      <m:den>
                        <m:sSup>
                          <m:sSupPr>
                            <m:ctrlPr>
                              <a:rPr lang="en-US" altLang="zh-CN" sz="1800" i="1" smtClean="0">
                                <a:solidFill>
                                  <a:srgbClr val="7030A0"/>
                                </a:solidFill>
                                <a:latin typeface="Cambria Math" panose="02040503050406030204" pitchFamily="18" charset="0"/>
                                <a:cs typeface="Times New Roman" panose="02020603050405020304" pitchFamily="18" charset="0"/>
                              </a:rPr>
                            </m:ctrlPr>
                          </m:sSupPr>
                          <m:e>
                            <m:r>
                              <a:rPr lang="en-US" altLang="zh-CN" sz="1800" b="0" i="1" smtClean="0">
                                <a:solidFill>
                                  <a:srgbClr val="7030A0"/>
                                </a:solidFill>
                                <a:latin typeface="Cambria Math" panose="02040503050406030204" pitchFamily="18" charset="0"/>
                                <a:cs typeface="Times New Roman" panose="02020603050405020304" pitchFamily="18" charset="0"/>
                              </a:rPr>
                              <m:t>2</m:t>
                            </m:r>
                          </m:e>
                          <m:sup>
                            <m:r>
                              <a:rPr lang="en-US" altLang="zh-CN" sz="1800" b="0" i="1" smtClean="0">
                                <a:solidFill>
                                  <a:srgbClr val="7030A0"/>
                                </a:solidFill>
                                <a:latin typeface="Cambria Math" panose="02040503050406030204" pitchFamily="18" charset="0"/>
                                <a:cs typeface="Times New Roman" panose="02020603050405020304" pitchFamily="18" charset="0"/>
                              </a:rPr>
                              <m:t>2</m:t>
                            </m:r>
                          </m:sup>
                        </m:sSup>
                      </m:den>
                    </m:f>
                  </m:oMath>
                </a14:m>
                <a:r>
                  <a:rPr lang="zh-CN" altLang="en-US" sz="1800" dirty="0" smtClean="0">
                    <a:latin typeface="Times New Roman" panose="02020603050405020304" pitchFamily="18" charset="0"/>
                    <a:cs typeface="Times New Roman" panose="02020603050405020304" pitchFamily="18" charset="0"/>
                  </a:rPr>
                  <a:t>个</a:t>
                </a:r>
                <a:r>
                  <a:rPr lang="zh-CN" altLang="en-US" sz="1800" dirty="0">
                    <a:latin typeface="Times New Roman" panose="02020603050405020304" pitchFamily="18" charset="0"/>
                    <a:cs typeface="Times New Roman" panose="02020603050405020304" pitchFamily="18" charset="0"/>
                  </a:rPr>
                  <a:t>数据中查找，以此类推；</a:t>
                </a:r>
                <a:endParaRPr lang="en-US" altLang="zh-CN" sz="1800" dirty="0">
                  <a:latin typeface="Times New Roman" panose="02020603050405020304" pitchFamily="18" charset="0"/>
                  <a:cs typeface="Times New Roman" panose="02020603050405020304" pitchFamily="18" charset="0"/>
                </a:endParaRPr>
              </a:p>
              <a:p>
                <a:pPr marL="971550" lvl="1"/>
                <a:r>
                  <a:rPr lang="zh-CN" altLang="en-US" sz="1800" dirty="0">
                    <a:solidFill>
                      <a:srgbClr val="0303DF"/>
                    </a:solidFill>
                    <a:latin typeface="Times New Roman" panose="02020603050405020304" pitchFamily="18" charset="0"/>
                    <a:cs typeface="Times New Roman" panose="02020603050405020304" pitchFamily="18" charset="0"/>
                  </a:rPr>
                  <a:t>假定循环</a:t>
                </a:r>
                <a:r>
                  <a:rPr lang="en-US" altLang="zh-CN" sz="1800" dirty="0">
                    <a:solidFill>
                      <a:srgbClr val="0303DF"/>
                    </a:solidFill>
                    <a:latin typeface="Times New Roman" panose="02020603050405020304" pitchFamily="18" charset="0"/>
                    <a:cs typeface="Times New Roman" panose="02020603050405020304" pitchFamily="18" charset="0"/>
                  </a:rPr>
                  <a:t>k</a:t>
                </a:r>
                <a:r>
                  <a:rPr lang="zh-CN" altLang="en-US" sz="1800" dirty="0">
                    <a:solidFill>
                      <a:srgbClr val="0303DF"/>
                    </a:solidFill>
                    <a:latin typeface="Times New Roman" panose="02020603050405020304" pitchFamily="18" charset="0"/>
                    <a:cs typeface="Times New Roman" panose="02020603050405020304" pitchFamily="18" charset="0"/>
                  </a:rPr>
                  <a:t>次后剩余一个元素</a:t>
                </a:r>
                <a:r>
                  <a:rPr lang="zh-CN" altLang="en-US" sz="1800" dirty="0">
                    <a:latin typeface="Times New Roman" panose="02020603050405020304" pitchFamily="18" charset="0"/>
                    <a:cs typeface="Times New Roman" panose="02020603050405020304" pitchFamily="18" charset="0"/>
                  </a:rPr>
                  <a:t>，查找结束 </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可能是要查找的元素，也可能不是</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marL="742950" lvl="1" indent="0">
                  <a:buNone/>
                </a:pPr>
                <a:r>
                  <a:rPr lang="zh-CN" altLang="en-US" sz="1800" dirty="0">
                    <a:latin typeface="Times New Roman" panose="02020603050405020304" pitchFamily="18" charset="0"/>
                    <a:cs typeface="Times New Roman" panose="02020603050405020304" pitchFamily="18" charset="0"/>
                  </a:rPr>
                  <a:t>   有</a:t>
                </a:r>
                <a14:m>
                  <m:oMath xmlns:m="http://schemas.openxmlformats.org/officeDocument/2006/math">
                    <m:f>
                      <m:fPr>
                        <m:ctrlPr>
                          <a:rPr lang="en-US" altLang="zh-CN" sz="1800" i="1" smtClean="0">
                            <a:latin typeface="Cambria Math" panose="02040503050406030204" pitchFamily="18" charset="0"/>
                          </a:rPr>
                        </m:ctrlPr>
                      </m:fPr>
                      <m:num>
                        <m:r>
                          <a:rPr lang="en-US" altLang="zh-CN" sz="1800" b="0" i="1" smtClean="0">
                            <a:latin typeface="Cambria Math" panose="02040503050406030204" pitchFamily="18" charset="0"/>
                          </a:rPr>
                          <m:t>𝑛</m:t>
                        </m:r>
                      </m:num>
                      <m:den>
                        <m:sSup>
                          <m:sSupPr>
                            <m:ctrlPr>
                              <a:rPr lang="en-US" altLang="zh-CN" sz="1800" i="1" smtClean="0">
                                <a:latin typeface="Cambria Math" panose="02040503050406030204" pitchFamily="18" charset="0"/>
                              </a:rPr>
                            </m:ctrlPr>
                          </m:sSupPr>
                          <m:e>
                            <m:r>
                              <a:rPr lang="en-US" altLang="zh-CN" sz="1800" b="0" i="1" smtClean="0">
                                <a:latin typeface="Cambria Math" panose="02040503050406030204" pitchFamily="18" charset="0"/>
                              </a:rPr>
                              <m:t>2</m:t>
                            </m:r>
                          </m:e>
                          <m:sup>
                            <m:r>
                              <a:rPr lang="en-US" altLang="zh-CN" sz="1800" b="0" i="1" smtClean="0">
                                <a:latin typeface="Cambria Math" panose="02040503050406030204" pitchFamily="18" charset="0"/>
                              </a:rPr>
                              <m:t>𝑘</m:t>
                            </m:r>
                          </m:sup>
                        </m:sSup>
                      </m:den>
                    </m:f>
                    <m:r>
                      <a:rPr lang="en-US" altLang="zh-CN" sz="1800" b="0" i="1" smtClean="0">
                        <a:latin typeface="Cambria Math" panose="02040503050406030204" pitchFamily="18" charset="0"/>
                      </a:rPr>
                      <m:t>=1</m:t>
                    </m:r>
                    <m:r>
                      <a:rPr lang="zh-CN" altLang="en-US" sz="1800" b="0" i="1" smtClean="0">
                        <a:latin typeface="Cambria Math" panose="02040503050406030204" pitchFamily="18" charset="0"/>
                      </a:rPr>
                      <m:t>，则</m:t>
                    </m:r>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sSub>
                          <m:sSubPr>
                            <m:ctrlPr>
                              <a:rPr lang="en-US" altLang="zh-CN" sz="1800" b="0" i="1" smtClean="0">
                                <a:latin typeface="Cambria Math" panose="02040503050406030204" pitchFamily="18" charset="0"/>
                              </a:rPr>
                            </m:ctrlPr>
                          </m:sSubPr>
                          <m:e>
                            <m:r>
                              <m:rPr>
                                <m:sty m:val="p"/>
                              </m:rPr>
                              <a:rPr lang="en-US" altLang="zh-CN" sz="1800" b="0" i="0" smtClean="0">
                                <a:latin typeface="Cambria Math" panose="02040503050406030204" pitchFamily="18" charset="0"/>
                              </a:rPr>
                              <m:t>log</m:t>
                            </m:r>
                          </m:e>
                          <m:sub>
                            <m:r>
                              <a:rPr lang="en-US" altLang="zh-CN" sz="1800" b="0" i="1" smtClean="0">
                                <a:latin typeface="Cambria Math" panose="02040503050406030204" pitchFamily="18" charset="0"/>
                              </a:rPr>
                              <m:t>2</m:t>
                            </m:r>
                          </m:sub>
                        </m:sSub>
                      </m:fName>
                      <m:e>
                        <m:r>
                          <a:rPr lang="en-US" altLang="zh-CN" sz="1800" b="0" i="1" smtClean="0">
                            <a:latin typeface="Cambria Math" panose="02040503050406030204" pitchFamily="18" charset="0"/>
                          </a:rPr>
                          <m:t>𝑛</m:t>
                        </m:r>
                      </m:e>
                    </m:func>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𝑘</m:t>
                    </m:r>
                    <m:r>
                      <a:rPr lang="zh-CN" altLang="en-US" sz="1800" i="1">
                        <a:latin typeface="Cambria Math" panose="02040503050406030204" pitchFamily="18" charset="0"/>
                      </a:rPr>
                      <m:t>为</m:t>
                    </m:r>
                    <m:r>
                      <a:rPr lang="zh-CN" altLang="en-US" sz="1800" i="1" smtClean="0">
                        <a:latin typeface="Cambria Math" panose="02040503050406030204" pitchFamily="18" charset="0"/>
                      </a:rPr>
                      <m:t>循环</m:t>
                    </m:r>
                    <m:r>
                      <a:rPr lang="en-US" altLang="zh-CN" sz="1800" b="0" i="1" smtClean="0">
                        <a:latin typeface="Cambria Math" panose="02040503050406030204" pitchFamily="18" charset="0"/>
                      </a:rPr>
                      <m:t>(</m:t>
                    </m:r>
                    <m:r>
                      <a:rPr lang="zh-CN" altLang="en-US" sz="1800" i="1">
                        <a:latin typeface="Cambria Math" panose="02040503050406030204" pitchFamily="18" charset="0"/>
                      </a:rPr>
                      <m:t>查找</m:t>
                    </m:r>
                    <m:r>
                      <a:rPr lang="en-US" altLang="zh-CN" sz="1800" b="0" i="1" smtClean="0">
                        <a:latin typeface="Cambria Math" panose="02040503050406030204" pitchFamily="18" charset="0"/>
                      </a:rPr>
                      <m:t>)</m:t>
                    </m:r>
                    <m:r>
                      <a:rPr lang="zh-CN" altLang="en-US" sz="1800" i="1">
                        <a:latin typeface="Cambria Math" panose="02040503050406030204" pitchFamily="18" charset="0"/>
                      </a:rPr>
                      <m:t>次数</m:t>
                    </m:r>
                    <m:r>
                      <a:rPr lang="zh-CN" altLang="en-US" sz="1800" i="1" smtClean="0">
                        <a:latin typeface="Cambria Math" panose="02040503050406030204" pitchFamily="18" charset="0"/>
                      </a:rPr>
                      <m:t>，</m:t>
                    </m:r>
                    <m:r>
                      <a:rPr lang="zh-CN" altLang="en-US" sz="1800" i="1">
                        <a:latin typeface="Cambria Math" panose="02040503050406030204" pitchFamily="18" charset="0"/>
                      </a:rPr>
                      <m:t>因此算法的时间</m:t>
                    </m:r>
                    <m:r>
                      <a:rPr lang="zh-CN" altLang="en-US" sz="1800" i="1" smtClean="0">
                        <a:latin typeface="Cambria Math" panose="02040503050406030204" pitchFamily="18" charset="0"/>
                      </a:rPr>
                      <m:t>复杂度</m:t>
                    </m:r>
                    <m:r>
                      <a:rPr lang="zh-CN" altLang="en-US" sz="1800" b="0" i="1" smtClean="0">
                        <a:latin typeface="Cambria Math" panose="02040503050406030204" pitchFamily="18" charset="0"/>
                      </a:rPr>
                      <m:t>为</m:t>
                    </m:r>
                  </m:oMath>
                </a14:m>
                <a:endParaRPr lang="en-US" altLang="zh-CN" sz="1800" dirty="0">
                  <a:solidFill>
                    <a:srgbClr val="FF0000"/>
                  </a:solidFill>
                  <a:latin typeface="Times New Roman" panose="02020603050405020304" pitchFamily="18" charset="0"/>
                  <a:cs typeface="Times New Roman" panose="02020603050405020304" pitchFamily="18" charset="0"/>
                </a:endParaRPr>
              </a:p>
              <a:p>
                <a:pPr marL="742950" lvl="1" indent="0">
                  <a:buNone/>
                </a:pPr>
                <a:r>
                  <a:rPr lang="en-US" altLang="zh-CN" sz="1800" dirty="0">
                    <a:solidFill>
                      <a:srgbClr val="FF0000"/>
                    </a:solidFill>
                    <a:latin typeface="Times New Roman" panose="02020603050405020304" pitchFamily="18" charset="0"/>
                    <a:cs typeface="Times New Roman" panose="02020603050405020304" pitchFamily="18" charset="0"/>
                  </a:rPr>
                  <a:t>    O(</a:t>
                </a:r>
                <a14:m>
                  <m:oMath xmlns:m="http://schemas.openxmlformats.org/officeDocument/2006/math">
                    <m:func>
                      <m:funcPr>
                        <m:ctrlPr>
                          <a:rPr lang="en-US" altLang="zh-CN" sz="1800" i="1" smtClean="0">
                            <a:solidFill>
                              <a:srgbClr val="FF0000"/>
                            </a:solidFill>
                            <a:latin typeface="Cambria Math" panose="02040503050406030204" pitchFamily="18" charset="0"/>
                          </a:rPr>
                        </m:ctrlPr>
                      </m:funcPr>
                      <m:fName>
                        <m:r>
                          <m:rPr>
                            <m:sty m:val="p"/>
                          </m:rPr>
                          <a:rPr lang="en-US" altLang="zh-CN" sz="1800" i="0" smtClean="0">
                            <a:solidFill>
                              <a:srgbClr val="FF0000"/>
                            </a:solidFill>
                            <a:latin typeface="Cambria Math" panose="02040503050406030204" pitchFamily="18" charset="0"/>
                          </a:rPr>
                          <m:t>log</m:t>
                        </m:r>
                      </m:fName>
                      <m:e>
                        <m:r>
                          <a:rPr lang="en-US" altLang="zh-CN" sz="1800" b="0" i="1" smtClean="0">
                            <a:solidFill>
                              <a:srgbClr val="FF0000"/>
                            </a:solidFill>
                            <a:latin typeface="Cambria Math" panose="02040503050406030204" pitchFamily="18" charset="0"/>
                          </a:rPr>
                          <m:t>𝑛</m:t>
                        </m:r>
                      </m:e>
                    </m:func>
                  </m:oMath>
                </a14:m>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a:solidFill>
                      <a:srgbClr val="7030A0"/>
                    </a:solidFill>
                    <a:latin typeface="Times New Roman" panose="02020603050405020304" pitchFamily="18" charset="0"/>
                    <a:cs typeface="Times New Roman" panose="02020603050405020304" pitchFamily="18" charset="0"/>
                  </a:rPr>
                  <a:t>( </a:t>
                </a:r>
                <a:r>
                  <a:rPr lang="zh-CN" altLang="en-US" sz="1800" dirty="0" smtClean="0">
                    <a:solidFill>
                      <a:srgbClr val="7030A0"/>
                    </a:solidFill>
                    <a:latin typeface="Times New Roman" panose="02020603050405020304" pitchFamily="18" charset="0"/>
                    <a:cs typeface="Times New Roman" panose="02020603050405020304" pitchFamily="18" charset="0"/>
                  </a:rPr>
                  <a:t>明显比顺序查找</a:t>
                </a:r>
                <a:r>
                  <a:rPr lang="zh-CN" altLang="en-US" sz="1800" dirty="0">
                    <a:solidFill>
                      <a:srgbClr val="7030A0"/>
                    </a:solidFill>
                    <a:latin typeface="Times New Roman" panose="02020603050405020304" pitchFamily="18" charset="0"/>
                    <a:cs typeface="Times New Roman" panose="02020603050405020304" pitchFamily="18" charset="0"/>
                  </a:rPr>
                  <a:t>要好。顺序查找的</a:t>
                </a:r>
                <a:r>
                  <a:rPr lang="zh-CN" altLang="en-US" sz="1800" dirty="0" smtClean="0">
                    <a:solidFill>
                      <a:srgbClr val="7030A0"/>
                    </a:solidFill>
                    <a:latin typeface="Times New Roman" panose="02020603050405020304" pitchFamily="18" charset="0"/>
                    <a:cs typeface="Times New Roman" panose="02020603050405020304" pitchFamily="18" charset="0"/>
                  </a:rPr>
                  <a:t>时间复杂度为</a:t>
                </a:r>
                <a:r>
                  <a:rPr lang="en-US" altLang="zh-CN" sz="1800" dirty="0" smtClean="0">
                    <a:solidFill>
                      <a:srgbClr val="7030A0"/>
                    </a:solidFill>
                    <a:latin typeface="Times New Roman" panose="02020603050405020304" pitchFamily="18" charset="0"/>
                    <a:cs typeface="Times New Roman" panose="02020603050405020304" pitchFamily="18" charset="0"/>
                  </a:rPr>
                  <a:t>O(n))</a:t>
                </a:r>
                <a:endParaRPr lang="en-US" altLang="zh-CN" sz="1800" dirty="0">
                  <a:solidFill>
                    <a:srgbClr val="7030A0"/>
                  </a:solidFill>
                  <a:latin typeface="Times New Roman" panose="02020603050405020304" pitchFamily="18" charset="0"/>
                  <a:cs typeface="Times New Roman" panose="02020603050405020304" pitchFamily="18" charset="0"/>
                </a:endParaRPr>
              </a:p>
              <a:p>
                <a:pPr marL="971550" lvl="1"/>
                <a:endParaRPr lang="en-US" altLang="zh-CN" sz="1800" dirty="0">
                  <a:latin typeface="Times New Roman" panose="02020603050405020304" pitchFamily="18" charset="0"/>
                  <a:cs typeface="Times New Roman" panose="02020603050405020304" pitchFamily="18" charset="0"/>
                </a:endParaRPr>
              </a:p>
              <a:p>
                <a:pPr marL="971550" lvl="1"/>
                <a:r>
                  <a:rPr lang="zh-CN" altLang="en-US" sz="1800" dirty="0">
                    <a:solidFill>
                      <a:srgbClr val="006600"/>
                    </a:solidFill>
                    <a:latin typeface="Times New Roman" panose="02020603050405020304" pitchFamily="18" charset="0"/>
                    <a:cs typeface="Times New Roman" panose="02020603050405020304" pitchFamily="18" charset="0"/>
                  </a:rPr>
                  <a:t>在数据结构中：时间复杂度即是有序二叉树的</a:t>
                </a:r>
                <a:r>
                  <a:rPr lang="zh-CN" altLang="en-US" sz="1800" dirty="0" smtClean="0">
                    <a:solidFill>
                      <a:srgbClr val="C00000"/>
                    </a:solidFill>
                    <a:latin typeface="Times New Roman" panose="02020603050405020304" pitchFamily="18" charset="0"/>
                    <a:cs typeface="Times New Roman" panose="02020603050405020304" pitchFamily="18" charset="0"/>
                  </a:rPr>
                  <a:t>高度</a:t>
                </a:r>
                <a14:m>
                  <m:oMath xmlns:m="http://schemas.openxmlformats.org/officeDocument/2006/math">
                    <m:func>
                      <m:funcPr>
                        <m:ctrlPr>
                          <a:rPr lang="en-US" altLang="zh-CN" sz="1800" i="1">
                            <a:solidFill>
                              <a:srgbClr val="C00000"/>
                            </a:solidFill>
                            <a:latin typeface="Cambria Math" panose="02040503050406030204" pitchFamily="18" charset="0"/>
                            <a:cs typeface="Times New Roman" panose="02020603050405020304" pitchFamily="18" charset="0"/>
                          </a:rPr>
                        </m:ctrlPr>
                      </m:funcPr>
                      <m:fName>
                        <m:r>
                          <m:rPr>
                            <m:sty m:val="p"/>
                          </m:rPr>
                          <a:rPr lang="en-US" altLang="zh-CN" sz="1800">
                            <a:solidFill>
                              <a:srgbClr val="C00000"/>
                            </a:solidFill>
                            <a:latin typeface="Cambria Math" panose="02040503050406030204" pitchFamily="18" charset="0"/>
                            <a:cs typeface="Times New Roman" panose="02020603050405020304" pitchFamily="18" charset="0"/>
                          </a:rPr>
                          <m:t>log</m:t>
                        </m:r>
                      </m:fName>
                      <m:e>
                        <m:r>
                          <a:rPr lang="en-US" altLang="zh-CN" sz="1800">
                            <a:solidFill>
                              <a:srgbClr val="C00000"/>
                            </a:solidFill>
                            <a:latin typeface="Cambria Math" panose="02040503050406030204" pitchFamily="18" charset="0"/>
                            <a:cs typeface="Times New Roman" panose="02020603050405020304" pitchFamily="18" charset="0"/>
                          </a:rPr>
                          <m:t>𝑛</m:t>
                        </m:r>
                      </m:e>
                    </m:func>
                  </m:oMath>
                </a14:m>
                <a:r>
                  <a:rPr lang="zh-CN" altLang="en-US" sz="1800" dirty="0" smtClean="0">
                    <a:solidFill>
                      <a:srgbClr val="006600"/>
                    </a:solidFill>
                    <a:latin typeface="Times New Roman" panose="02020603050405020304" pitchFamily="18" charset="0"/>
                    <a:cs typeface="Times New Roman" panose="02020603050405020304" pitchFamily="18" charset="0"/>
                  </a:rPr>
                  <a:t>；</a:t>
                </a:r>
                <a:endParaRPr lang="en-US" altLang="zh-CN" sz="1800" dirty="0">
                  <a:solidFill>
                    <a:srgbClr val="006600"/>
                  </a:solidFill>
                  <a:latin typeface="Times New Roman" panose="02020603050405020304" pitchFamily="18" charset="0"/>
                  <a:cs typeface="Times New Roman" panose="02020603050405020304" pitchFamily="18" charset="0"/>
                </a:endParaRPr>
              </a:p>
              <a:p>
                <a:pPr marL="971550" lvl="1"/>
                <a:endParaRPr lang="zh-CN" altLang="en-US" dirty="0">
                  <a:solidFill>
                    <a:srgbClr val="006600"/>
                  </a:solidFill>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85774" y="1135063"/>
                <a:ext cx="8322665" cy="5345112"/>
              </a:xfrm>
              <a:blipFill>
                <a:blip r:embed="rId2"/>
                <a:stretch>
                  <a:fillRect t="-1368" r="-5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89463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7030A0"/>
                </a:solidFill>
              </a:rPr>
              <a:t>课后练习：</a:t>
            </a:r>
            <a:r>
              <a:rPr lang="zh-CN" altLang="en-US" dirty="0" smtClean="0"/>
              <a:t>折半查找例</a:t>
            </a:r>
            <a:r>
              <a:rPr lang="en-US" altLang="zh-CN" dirty="0" smtClean="0"/>
              <a:t>—</a:t>
            </a:r>
            <a:r>
              <a:rPr lang="zh-CN" altLang="en-US" dirty="0" smtClean="0">
                <a:solidFill>
                  <a:srgbClr val="0303DF"/>
                </a:solidFill>
              </a:rPr>
              <a:t>确定鸡蛋硬度</a:t>
            </a:r>
            <a:endParaRPr lang="zh-CN" altLang="en-US" dirty="0">
              <a:solidFill>
                <a:srgbClr val="0303DF"/>
              </a:solidFill>
            </a:endParaRPr>
          </a:p>
        </p:txBody>
      </p:sp>
      <p:sp>
        <p:nvSpPr>
          <p:cNvPr id="3" name="内容占位符 2"/>
          <p:cNvSpPr>
            <a:spLocks noGrp="1"/>
          </p:cNvSpPr>
          <p:nvPr>
            <p:ph idx="1"/>
          </p:nvPr>
        </p:nvSpPr>
        <p:spPr/>
        <p:txBody>
          <a:bodyPr/>
          <a:lstStyle/>
          <a:p>
            <a:pPr marL="342900" indent="-342900">
              <a:lnSpc>
                <a:spcPct val="100000"/>
              </a:lnSpc>
              <a:spcBef>
                <a:spcPts val="600"/>
              </a:spcBef>
              <a:buFont typeface="Wingdings" panose="05000000000000000000" pitchFamily="2" charset="2"/>
              <a:buChar char="l"/>
            </a:pPr>
            <a:r>
              <a:rPr lang="zh-CN" altLang="en-US" sz="1800" dirty="0" smtClean="0"/>
              <a:t>问题描述</a:t>
            </a:r>
            <a:endParaRPr lang="en-US" altLang="zh-CN" sz="1800" dirty="0" smtClean="0"/>
          </a:p>
          <a:p>
            <a:pPr marL="971550" lvl="1">
              <a:lnSpc>
                <a:spcPct val="100000"/>
              </a:lnSpc>
              <a:spcBef>
                <a:spcPts val="600"/>
              </a:spcBef>
            </a:pPr>
            <a:r>
              <a:rPr lang="zh-CN" altLang="en-US" sz="1600" dirty="0" smtClean="0"/>
              <a:t>一堆鸡蛋，硬度相同；</a:t>
            </a:r>
            <a:endParaRPr lang="en-US" altLang="zh-CN" sz="1600" dirty="0" smtClean="0"/>
          </a:p>
          <a:p>
            <a:pPr marL="971550" lvl="1">
              <a:lnSpc>
                <a:spcPct val="100000"/>
              </a:lnSpc>
              <a:spcBef>
                <a:spcPts val="600"/>
              </a:spcBef>
            </a:pPr>
            <a:r>
              <a:rPr lang="zh-CN" altLang="en-US" sz="1600" dirty="0" smtClean="0"/>
              <a:t>一座楼最高为</a:t>
            </a:r>
            <a:r>
              <a:rPr lang="en-US" altLang="zh-CN" sz="1600" dirty="0" smtClean="0"/>
              <a:t>n</a:t>
            </a:r>
            <a:r>
              <a:rPr lang="zh-CN" altLang="en-US" sz="1600" dirty="0" smtClean="0"/>
              <a:t>层；</a:t>
            </a:r>
            <a:endParaRPr lang="en-US" altLang="zh-CN" sz="1600" dirty="0" smtClean="0"/>
          </a:p>
          <a:p>
            <a:pPr marL="971550" lvl="1">
              <a:lnSpc>
                <a:spcPct val="100000"/>
              </a:lnSpc>
              <a:spcBef>
                <a:spcPts val="600"/>
              </a:spcBef>
            </a:pPr>
            <a:r>
              <a:rPr lang="zh-CN" altLang="en-US" sz="1600" dirty="0" smtClean="0"/>
              <a:t>从第一层扔出鸡蛋，鸡蛋</a:t>
            </a:r>
            <a:r>
              <a:rPr lang="zh-CN" altLang="en-US" sz="1600" dirty="0" smtClean="0">
                <a:solidFill>
                  <a:srgbClr val="7030A0"/>
                </a:solidFill>
              </a:rPr>
              <a:t>不破碎</a:t>
            </a:r>
            <a:r>
              <a:rPr lang="zh-CN" altLang="en-US" sz="1600" dirty="0" smtClean="0"/>
              <a:t>；</a:t>
            </a:r>
            <a:endParaRPr lang="en-US" altLang="zh-CN" sz="1600" dirty="0" smtClean="0"/>
          </a:p>
          <a:p>
            <a:pPr marL="971550" lvl="1">
              <a:lnSpc>
                <a:spcPct val="100000"/>
              </a:lnSpc>
              <a:spcBef>
                <a:spcPts val="600"/>
              </a:spcBef>
            </a:pPr>
            <a:r>
              <a:rPr lang="zh-CN" altLang="en-US" sz="1600" dirty="0"/>
              <a:t>从</a:t>
            </a:r>
            <a:r>
              <a:rPr lang="zh-CN" altLang="en-US" sz="1600" dirty="0" smtClean="0"/>
              <a:t>第</a:t>
            </a:r>
            <a:r>
              <a:rPr lang="en-US" altLang="zh-CN" sz="1600" dirty="0" smtClean="0"/>
              <a:t>n</a:t>
            </a:r>
            <a:r>
              <a:rPr lang="zh-CN" altLang="en-US" sz="1600" dirty="0" smtClean="0"/>
              <a:t>层扔出</a:t>
            </a:r>
            <a:r>
              <a:rPr lang="zh-CN" altLang="en-US" sz="1600" dirty="0"/>
              <a:t>鸡蛋，</a:t>
            </a:r>
            <a:r>
              <a:rPr lang="zh-CN" altLang="en-US" sz="1600" dirty="0" smtClean="0"/>
              <a:t>鸡蛋</a:t>
            </a:r>
            <a:r>
              <a:rPr lang="zh-CN" altLang="en-US" sz="1600" dirty="0" smtClean="0">
                <a:solidFill>
                  <a:srgbClr val="7030A0"/>
                </a:solidFill>
              </a:rPr>
              <a:t>破碎</a:t>
            </a:r>
            <a:r>
              <a:rPr lang="zh-CN" altLang="en-US" sz="1600" dirty="0"/>
              <a:t>；</a:t>
            </a:r>
            <a:endParaRPr lang="en-US" altLang="zh-CN" sz="1600" dirty="0"/>
          </a:p>
          <a:p>
            <a:pPr marL="342900" indent="-342900">
              <a:lnSpc>
                <a:spcPct val="100000"/>
              </a:lnSpc>
              <a:spcBef>
                <a:spcPts val="600"/>
              </a:spcBef>
              <a:buFont typeface="Wingdings" panose="05000000000000000000" pitchFamily="2" charset="2"/>
              <a:buChar char="l"/>
            </a:pPr>
            <a:r>
              <a:rPr lang="zh-CN" altLang="en-US" sz="1800" dirty="0" smtClean="0"/>
              <a:t>要求：用最少的鸡蛋，确定扔出</a:t>
            </a:r>
            <a:r>
              <a:rPr lang="zh-CN" altLang="en-US" sz="1800" dirty="0" smtClean="0">
                <a:solidFill>
                  <a:srgbClr val="7030A0"/>
                </a:solidFill>
              </a:rPr>
              <a:t>鸡蛋不破碎</a:t>
            </a:r>
            <a:r>
              <a:rPr lang="zh-CN" altLang="en-US" sz="1800" dirty="0" smtClean="0"/>
              <a:t>的</a:t>
            </a:r>
            <a:r>
              <a:rPr lang="zh-CN" altLang="en-US" sz="1800" dirty="0" smtClean="0">
                <a:solidFill>
                  <a:srgbClr val="7030A0"/>
                </a:solidFill>
              </a:rPr>
              <a:t>最高楼层</a:t>
            </a:r>
            <a:r>
              <a:rPr lang="zh-CN" altLang="en-US" sz="1800" dirty="0" smtClean="0"/>
              <a:t>。</a:t>
            </a:r>
            <a:endParaRPr lang="en-US" altLang="zh-CN" sz="1800" dirty="0" smtClean="0"/>
          </a:p>
          <a:p>
            <a:pPr marL="342900" indent="-342900">
              <a:lnSpc>
                <a:spcPct val="100000"/>
              </a:lnSpc>
              <a:spcBef>
                <a:spcPts val="600"/>
              </a:spcBef>
              <a:buFont typeface="Wingdings" panose="05000000000000000000" pitchFamily="2" charset="2"/>
              <a:buChar char="l"/>
            </a:pPr>
            <a:r>
              <a:rPr lang="zh-CN" altLang="en-US" sz="1800" dirty="0" smtClean="0"/>
              <a:t>提示：</a:t>
            </a:r>
            <a:endParaRPr lang="en-US" altLang="zh-CN" sz="1800" dirty="0" smtClean="0"/>
          </a:p>
          <a:p>
            <a:pPr marL="971550" lvl="1">
              <a:lnSpc>
                <a:spcPct val="100000"/>
              </a:lnSpc>
              <a:spcBef>
                <a:spcPts val="600"/>
              </a:spcBef>
            </a:pPr>
            <a:r>
              <a:rPr lang="zh-CN" altLang="en-US" sz="1600" dirty="0" smtClean="0"/>
              <a:t>假设用</a:t>
            </a:r>
            <a:r>
              <a:rPr lang="en-US" altLang="zh-CN" sz="1600" dirty="0" smtClean="0"/>
              <a:t>’Y’</a:t>
            </a:r>
            <a:r>
              <a:rPr lang="zh-CN" altLang="en-US" sz="1600" dirty="0" smtClean="0"/>
              <a:t>表示鸡蛋破碎，用</a:t>
            </a:r>
            <a:r>
              <a:rPr lang="en-US" altLang="zh-CN" sz="1600" dirty="0" smtClean="0"/>
              <a:t>’N’</a:t>
            </a:r>
            <a:r>
              <a:rPr lang="zh-CN" altLang="en-US" sz="1600" dirty="0" smtClean="0"/>
              <a:t>表示鸡蛋不破碎</a:t>
            </a:r>
            <a:endParaRPr lang="en-US" altLang="zh-CN" sz="1600" dirty="0" smtClean="0"/>
          </a:p>
          <a:p>
            <a:pPr marL="971550" lvl="1">
              <a:lnSpc>
                <a:spcPct val="100000"/>
              </a:lnSpc>
              <a:spcBef>
                <a:spcPts val="600"/>
              </a:spcBef>
            </a:pPr>
            <a:r>
              <a:rPr lang="en-US" altLang="zh-CN" sz="1600" dirty="0"/>
              <a:t>c</a:t>
            </a:r>
            <a:r>
              <a:rPr lang="en-US" altLang="zh-CN" sz="1600" dirty="0" smtClean="0"/>
              <a:t>har eggs[10]={‘N’,</a:t>
            </a:r>
            <a:r>
              <a:rPr lang="en-US" altLang="zh-CN" sz="1600" dirty="0"/>
              <a:t> ‘N</a:t>
            </a:r>
            <a:r>
              <a:rPr lang="en-US" altLang="zh-CN" sz="1600" dirty="0" smtClean="0"/>
              <a:t>’,</a:t>
            </a:r>
            <a:r>
              <a:rPr lang="en-US" altLang="zh-CN" sz="1600" dirty="0"/>
              <a:t> ‘N</a:t>
            </a:r>
            <a:r>
              <a:rPr lang="en-US" altLang="zh-CN" sz="1600" dirty="0" smtClean="0"/>
              <a:t>’,</a:t>
            </a:r>
            <a:r>
              <a:rPr lang="en-US" altLang="zh-CN" sz="1600" dirty="0"/>
              <a:t> ‘N</a:t>
            </a:r>
            <a:r>
              <a:rPr lang="en-US" altLang="zh-CN" sz="1600" dirty="0" smtClean="0"/>
              <a:t>’,</a:t>
            </a:r>
            <a:r>
              <a:rPr lang="en-US" altLang="zh-CN" sz="1600" dirty="0"/>
              <a:t> ‘N</a:t>
            </a:r>
            <a:r>
              <a:rPr lang="en-US" altLang="zh-CN" sz="1600" dirty="0" smtClean="0"/>
              <a:t>’,</a:t>
            </a:r>
            <a:r>
              <a:rPr lang="en-US" altLang="zh-CN" sz="1600" dirty="0"/>
              <a:t> ‘N</a:t>
            </a:r>
            <a:r>
              <a:rPr lang="en-US" altLang="zh-CN" sz="1600" dirty="0" smtClean="0"/>
              <a:t>’,</a:t>
            </a:r>
            <a:r>
              <a:rPr lang="en-US" altLang="zh-CN" sz="1600" dirty="0"/>
              <a:t> </a:t>
            </a:r>
            <a:r>
              <a:rPr lang="en-US" altLang="zh-CN" sz="1600" dirty="0" smtClean="0"/>
              <a:t>‘Y’, ‘Y’, ‘Y’, ‘Y’}</a:t>
            </a:r>
          </a:p>
          <a:p>
            <a:pPr marL="971550" lvl="1">
              <a:lnSpc>
                <a:spcPct val="100000"/>
              </a:lnSpc>
              <a:spcBef>
                <a:spcPts val="600"/>
              </a:spcBef>
            </a:pPr>
            <a:r>
              <a:rPr lang="zh-CN" altLang="en-US" sz="1600" b="1" dirty="0" smtClean="0">
                <a:solidFill>
                  <a:srgbClr val="030DCD"/>
                </a:solidFill>
              </a:rPr>
              <a:t>思考：如何确定最后的一个</a:t>
            </a:r>
            <a:r>
              <a:rPr lang="en-US" altLang="zh-CN" sz="1600" b="1" dirty="0" smtClean="0">
                <a:solidFill>
                  <a:srgbClr val="030DCD"/>
                </a:solidFill>
              </a:rPr>
              <a:t>’N’ </a:t>
            </a:r>
            <a:r>
              <a:rPr lang="zh-CN" altLang="en-US" sz="1600" b="1" dirty="0" smtClean="0">
                <a:solidFill>
                  <a:srgbClr val="030DCD"/>
                </a:solidFill>
              </a:rPr>
              <a:t>的位置</a:t>
            </a:r>
            <a:r>
              <a:rPr lang="en-US" altLang="zh-CN" sz="1600" b="1" dirty="0" smtClean="0">
                <a:solidFill>
                  <a:srgbClr val="030DCD"/>
                </a:solidFill>
              </a:rPr>
              <a:t>?</a:t>
            </a:r>
          </a:p>
        </p:txBody>
      </p:sp>
    </p:spTree>
    <p:extLst>
      <p:ext uri="{BB962C8B-B14F-4D97-AF65-F5344CB8AC3E}">
        <p14:creationId xmlns:p14="http://schemas.microsoft.com/office/powerpoint/2010/main" val="27159527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课后练习：</a:t>
            </a:r>
            <a:r>
              <a:rPr lang="zh-CN" altLang="en-US" dirty="0"/>
              <a:t>折半查找例</a:t>
            </a:r>
            <a:r>
              <a:rPr lang="en-US" altLang="zh-CN" dirty="0"/>
              <a:t>—</a:t>
            </a:r>
            <a:r>
              <a:rPr lang="zh-CN" altLang="en-US" dirty="0">
                <a:solidFill>
                  <a:srgbClr val="0303DF"/>
                </a:solidFill>
              </a:rPr>
              <a:t>确定鸡蛋硬度</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smtClean="0"/>
              <a:t>参考代码</a:t>
            </a:r>
            <a:endParaRPr lang="en-US" altLang="zh-CN" sz="2000" dirty="0" smtClean="0"/>
          </a:p>
          <a:p>
            <a:pPr marL="342900" indent="-342900">
              <a:buFont typeface="Wingdings" panose="05000000000000000000" pitchFamily="2" charset="2"/>
              <a:buChar char="l"/>
            </a:pPr>
            <a:r>
              <a:rPr lang="zh-CN" altLang="en-US" sz="2000" dirty="0" smtClean="0"/>
              <a:t>假设楼高为</a:t>
            </a:r>
            <a:r>
              <a:rPr lang="en-US" altLang="zh-CN" sz="2000" dirty="0" smtClean="0"/>
              <a:t>10</a:t>
            </a:r>
            <a:r>
              <a:rPr lang="zh-CN" altLang="en-US" sz="2000" dirty="0" smtClean="0"/>
              <a:t>层</a:t>
            </a:r>
            <a:endParaRPr lang="en-US" altLang="zh-CN" sz="2000" dirty="0" smtClean="0"/>
          </a:p>
          <a:p>
            <a:pPr lvl="1">
              <a:lnSpc>
                <a:spcPct val="100000"/>
              </a:lnSpc>
              <a:spcBef>
                <a:spcPts val="0"/>
              </a:spcBef>
              <a:buNone/>
            </a:pPr>
            <a:r>
              <a:rPr lang="en-US" altLang="zh-CN" sz="1600" dirty="0"/>
              <a:t>      </a:t>
            </a:r>
            <a:endParaRPr lang="en-US" altLang="zh-CN" sz="1600" dirty="0" smtClean="0"/>
          </a:p>
          <a:p>
            <a:pPr lvl="1">
              <a:lnSpc>
                <a:spcPct val="100000"/>
              </a:lnSpc>
              <a:spcBef>
                <a:spcPts val="0"/>
              </a:spcBef>
              <a:buNone/>
            </a:pPr>
            <a:r>
              <a:rPr lang="en-US" altLang="zh-CN" sz="1600" dirty="0"/>
              <a:t> </a:t>
            </a:r>
            <a:r>
              <a:rPr lang="en-US" altLang="zh-CN" sz="1600" dirty="0" smtClean="0"/>
              <a:t>    char </a:t>
            </a:r>
            <a:r>
              <a:rPr lang="en-US" altLang="zh-CN" sz="1600" dirty="0"/>
              <a:t>eggs[10]={‘N’, ‘N’, ‘N’, ‘N’, ‘N’, ‘N’, ‘Y’, ‘Y’, ‘Y’, ‘Y’}</a:t>
            </a:r>
          </a:p>
          <a:p>
            <a:pPr lvl="1">
              <a:lnSpc>
                <a:spcPct val="100000"/>
              </a:lnSpc>
              <a:spcBef>
                <a:spcPts val="0"/>
              </a:spcBef>
              <a:buNone/>
            </a:pPr>
            <a:r>
              <a:rPr lang="en-US" altLang="zh-CN" sz="1600" dirty="0" smtClean="0">
                <a:solidFill>
                  <a:srgbClr val="000000"/>
                </a:solidFill>
              </a:rPr>
              <a:t>      </a:t>
            </a:r>
            <a:r>
              <a:rPr lang="en-US" altLang="zh-CN" sz="1600" dirty="0" err="1" smtClean="0">
                <a:solidFill>
                  <a:srgbClr val="000000"/>
                </a:solidFill>
              </a:rPr>
              <a:t>int</a:t>
            </a:r>
            <a:r>
              <a:rPr lang="en-US" altLang="zh-CN" sz="1600" dirty="0" smtClean="0">
                <a:solidFill>
                  <a:srgbClr val="000000"/>
                </a:solidFill>
              </a:rPr>
              <a:t> </a:t>
            </a:r>
            <a:r>
              <a:rPr lang="en-US" altLang="zh-CN" sz="1600" dirty="0">
                <a:solidFill>
                  <a:srgbClr val="000000"/>
                </a:solidFill>
              </a:rPr>
              <a:t>mid;</a:t>
            </a:r>
          </a:p>
          <a:p>
            <a:pPr lvl="1">
              <a:lnSpc>
                <a:spcPct val="100000"/>
              </a:lnSpc>
              <a:spcBef>
                <a:spcPts val="0"/>
              </a:spcBef>
              <a:buNone/>
            </a:pPr>
            <a:r>
              <a:rPr lang="en-US" altLang="zh-CN" sz="1600" dirty="0">
                <a:solidFill>
                  <a:srgbClr val="000000"/>
                </a:solidFill>
              </a:rPr>
              <a:t>      while </a:t>
            </a:r>
            <a:r>
              <a:rPr lang="en-US" altLang="zh-CN" sz="1600" dirty="0" smtClean="0">
                <a:solidFill>
                  <a:srgbClr val="000000"/>
                </a:solidFill>
              </a:rPr>
              <a:t>((end-start)&gt;</a:t>
            </a:r>
            <a:r>
              <a:rPr lang="en-US" altLang="zh-CN" sz="1600" dirty="0">
                <a:solidFill>
                  <a:srgbClr val="000000"/>
                </a:solidFill>
              </a:rPr>
              <a:t>1</a:t>
            </a:r>
            <a:r>
              <a:rPr lang="en-US" altLang="zh-CN" sz="1600" dirty="0" smtClean="0">
                <a:solidFill>
                  <a:srgbClr val="000000"/>
                </a:solidFill>
              </a:rPr>
              <a:t>)  </a:t>
            </a:r>
            <a:r>
              <a:rPr lang="en-US" altLang="zh-CN" sz="1600" dirty="0" smtClean="0">
                <a:solidFill>
                  <a:srgbClr val="030DCD"/>
                </a:solidFill>
              </a:rPr>
              <a:t>//</a:t>
            </a:r>
            <a:r>
              <a:rPr lang="zh-CN" altLang="en-US" sz="1600" dirty="0" smtClean="0">
                <a:solidFill>
                  <a:srgbClr val="030DCD"/>
                </a:solidFill>
              </a:rPr>
              <a:t>注意循环条件</a:t>
            </a:r>
            <a:endParaRPr lang="en-US" altLang="zh-CN" sz="1600" dirty="0">
              <a:solidFill>
                <a:srgbClr val="030DCD"/>
              </a:solidFill>
            </a:endParaRPr>
          </a:p>
          <a:p>
            <a:pPr lvl="1">
              <a:lnSpc>
                <a:spcPct val="100000"/>
              </a:lnSpc>
              <a:spcBef>
                <a:spcPts val="0"/>
              </a:spcBef>
              <a:buNone/>
            </a:pPr>
            <a:r>
              <a:rPr lang="en-US" altLang="zh-CN" sz="1600" dirty="0" smtClean="0"/>
              <a:t>      </a:t>
            </a:r>
            <a:r>
              <a:rPr lang="en-US" altLang="zh-CN" sz="1600" dirty="0" smtClean="0">
                <a:solidFill>
                  <a:srgbClr val="000000"/>
                </a:solidFill>
              </a:rPr>
              <a:t>{</a:t>
            </a:r>
            <a:r>
              <a:rPr lang="en-US" altLang="zh-CN" sz="1600" dirty="0">
                <a:solidFill>
                  <a:srgbClr val="000000"/>
                </a:solidFill>
              </a:rPr>
              <a:t>	  	</a:t>
            </a:r>
          </a:p>
          <a:p>
            <a:pPr lvl="1">
              <a:lnSpc>
                <a:spcPct val="100000"/>
              </a:lnSpc>
              <a:spcBef>
                <a:spcPts val="0"/>
              </a:spcBef>
              <a:buNone/>
            </a:pPr>
            <a:r>
              <a:rPr lang="en-US" altLang="zh-CN" sz="1600" dirty="0">
                <a:solidFill>
                  <a:srgbClr val="000000"/>
                </a:solidFill>
              </a:rPr>
              <a:t>	</a:t>
            </a:r>
            <a:r>
              <a:rPr lang="en-US" altLang="zh-CN" sz="1600" dirty="0" smtClean="0">
                <a:solidFill>
                  <a:srgbClr val="000000"/>
                </a:solidFill>
              </a:rPr>
              <a:t>  </a:t>
            </a:r>
            <a:r>
              <a:rPr lang="en-US" altLang="zh-CN" sz="1600" dirty="0" smtClean="0"/>
              <a:t>  </a:t>
            </a:r>
            <a:r>
              <a:rPr lang="en-US" altLang="zh-CN" sz="1600" dirty="0" smtClean="0">
                <a:solidFill>
                  <a:srgbClr val="000000"/>
                </a:solidFill>
              </a:rPr>
              <a:t> </a:t>
            </a:r>
            <a:r>
              <a:rPr lang="en-US" altLang="zh-CN" sz="1600" dirty="0">
                <a:solidFill>
                  <a:srgbClr val="000000"/>
                </a:solidFill>
              </a:rPr>
              <a:t>mid = </a:t>
            </a:r>
            <a:r>
              <a:rPr lang="en-US" altLang="zh-CN" sz="1600" dirty="0" smtClean="0">
                <a:solidFill>
                  <a:srgbClr val="000000"/>
                </a:solidFill>
              </a:rPr>
              <a:t>(</a:t>
            </a:r>
            <a:r>
              <a:rPr lang="en-US" altLang="zh-CN" sz="1600" dirty="0"/>
              <a:t>start</a:t>
            </a:r>
            <a:r>
              <a:rPr lang="en-US" altLang="zh-CN" sz="1600" dirty="0" smtClean="0">
                <a:solidFill>
                  <a:srgbClr val="000000"/>
                </a:solidFill>
              </a:rPr>
              <a:t>+ end) </a:t>
            </a:r>
            <a:r>
              <a:rPr lang="en-US" altLang="zh-CN" sz="1600" dirty="0">
                <a:solidFill>
                  <a:srgbClr val="000000"/>
                </a:solidFill>
              </a:rPr>
              <a:t>/ 2;   </a:t>
            </a:r>
          </a:p>
          <a:p>
            <a:pPr lvl="1">
              <a:lnSpc>
                <a:spcPct val="100000"/>
              </a:lnSpc>
              <a:spcBef>
                <a:spcPts val="0"/>
              </a:spcBef>
              <a:buNone/>
            </a:pPr>
            <a:r>
              <a:rPr lang="en-US" altLang="zh-CN" sz="1600" dirty="0">
                <a:solidFill>
                  <a:srgbClr val="000000"/>
                </a:solidFill>
              </a:rPr>
              <a:t>	</a:t>
            </a:r>
            <a:r>
              <a:rPr lang="en-US" altLang="zh-CN" sz="1600" dirty="0" smtClean="0">
                <a:solidFill>
                  <a:srgbClr val="000000"/>
                </a:solidFill>
              </a:rPr>
              <a:t>     if (eggs[mid</a:t>
            </a:r>
            <a:r>
              <a:rPr lang="en-US" altLang="zh-CN" sz="1600" dirty="0">
                <a:solidFill>
                  <a:srgbClr val="000000"/>
                </a:solidFill>
              </a:rPr>
              <a:t>]=='Y') </a:t>
            </a:r>
          </a:p>
          <a:p>
            <a:pPr lvl="1">
              <a:lnSpc>
                <a:spcPct val="100000"/>
              </a:lnSpc>
              <a:spcBef>
                <a:spcPts val="0"/>
              </a:spcBef>
              <a:buNone/>
            </a:pPr>
            <a:r>
              <a:rPr lang="en-US" altLang="zh-CN" sz="1600" dirty="0">
                <a:solidFill>
                  <a:srgbClr val="000000"/>
                </a:solidFill>
              </a:rPr>
              <a:t>		</a:t>
            </a:r>
            <a:r>
              <a:rPr lang="en-US" altLang="zh-CN" sz="1600" dirty="0" smtClean="0">
                <a:solidFill>
                  <a:srgbClr val="000000"/>
                </a:solidFill>
              </a:rPr>
              <a:t>       end=mid</a:t>
            </a:r>
            <a:r>
              <a:rPr lang="en-US" altLang="zh-CN" sz="1600" dirty="0">
                <a:solidFill>
                  <a:srgbClr val="000000"/>
                </a:solidFill>
              </a:rPr>
              <a:t>;  </a:t>
            </a:r>
            <a:r>
              <a:rPr lang="en-US" altLang="zh-CN" sz="1600" dirty="0" smtClean="0">
                <a:solidFill>
                  <a:srgbClr val="000000"/>
                </a:solidFill>
              </a:rPr>
              <a:t>         //</a:t>
            </a:r>
            <a:r>
              <a:rPr lang="zh-CN" altLang="en-US" sz="1600" dirty="0" smtClean="0">
                <a:solidFill>
                  <a:srgbClr val="000000"/>
                </a:solidFill>
              </a:rPr>
              <a:t>在左边查找 </a:t>
            </a:r>
            <a:endParaRPr lang="zh-CN" altLang="en-US" sz="1600" dirty="0">
              <a:solidFill>
                <a:srgbClr val="000000"/>
              </a:solidFill>
            </a:endParaRPr>
          </a:p>
          <a:p>
            <a:pPr lvl="1">
              <a:lnSpc>
                <a:spcPct val="100000"/>
              </a:lnSpc>
              <a:spcBef>
                <a:spcPts val="0"/>
              </a:spcBef>
              <a:buNone/>
            </a:pPr>
            <a:r>
              <a:rPr lang="zh-CN" altLang="en-US" sz="1600" dirty="0">
                <a:solidFill>
                  <a:srgbClr val="000000"/>
                </a:solidFill>
              </a:rPr>
              <a:t>		  </a:t>
            </a:r>
            <a:r>
              <a:rPr lang="en-US" altLang="zh-CN" sz="1600">
                <a:solidFill>
                  <a:srgbClr val="000000"/>
                </a:solidFill>
              </a:rPr>
              <a:t>else </a:t>
            </a:r>
            <a:r>
              <a:rPr lang="en-US" altLang="zh-CN" sz="1600" smtClean="0">
                <a:solidFill>
                  <a:srgbClr val="000000"/>
                </a:solidFill>
              </a:rPr>
              <a:t> //if </a:t>
            </a:r>
            <a:r>
              <a:rPr lang="en-US" altLang="zh-CN" sz="1600" dirty="0" smtClean="0">
                <a:solidFill>
                  <a:srgbClr val="000000"/>
                </a:solidFill>
              </a:rPr>
              <a:t>(</a:t>
            </a:r>
            <a:r>
              <a:rPr lang="en-US" altLang="zh-CN" sz="1600" dirty="0" smtClean="0"/>
              <a:t>eggs</a:t>
            </a:r>
            <a:r>
              <a:rPr lang="en-US" altLang="zh-CN" sz="1600" dirty="0" smtClean="0">
                <a:solidFill>
                  <a:srgbClr val="000000"/>
                </a:solidFill>
              </a:rPr>
              <a:t>[mid</a:t>
            </a:r>
            <a:r>
              <a:rPr lang="en-US" altLang="zh-CN" sz="1600" dirty="0">
                <a:solidFill>
                  <a:srgbClr val="000000"/>
                </a:solidFill>
              </a:rPr>
              <a:t>]=='N')</a:t>
            </a:r>
          </a:p>
          <a:p>
            <a:pPr lvl="1">
              <a:lnSpc>
                <a:spcPct val="100000"/>
              </a:lnSpc>
              <a:spcBef>
                <a:spcPts val="0"/>
              </a:spcBef>
              <a:buNone/>
            </a:pPr>
            <a:r>
              <a:rPr lang="en-US" altLang="zh-CN" sz="1600" dirty="0">
                <a:solidFill>
                  <a:srgbClr val="000000"/>
                </a:solidFill>
              </a:rPr>
              <a:t>		     </a:t>
            </a:r>
            <a:r>
              <a:rPr lang="en-US" altLang="zh-CN" sz="1600" dirty="0"/>
              <a:t>start</a:t>
            </a:r>
            <a:r>
              <a:rPr lang="en-US" altLang="zh-CN" sz="1600" dirty="0" smtClean="0">
                <a:solidFill>
                  <a:srgbClr val="000000"/>
                </a:solidFill>
              </a:rPr>
              <a:t>=mid</a:t>
            </a:r>
            <a:r>
              <a:rPr lang="en-US" altLang="zh-CN" sz="1600" dirty="0">
                <a:solidFill>
                  <a:srgbClr val="000000"/>
                </a:solidFill>
              </a:rPr>
              <a:t>;  </a:t>
            </a:r>
            <a:r>
              <a:rPr lang="en-US" altLang="zh-CN" sz="1600" dirty="0" smtClean="0">
                <a:solidFill>
                  <a:srgbClr val="000000"/>
                </a:solidFill>
              </a:rPr>
              <a:t>        //</a:t>
            </a:r>
            <a:r>
              <a:rPr lang="zh-CN" altLang="en-US" sz="1600" dirty="0" smtClean="0">
                <a:solidFill>
                  <a:srgbClr val="000000"/>
                </a:solidFill>
              </a:rPr>
              <a:t>在右边查找 </a:t>
            </a:r>
            <a:endParaRPr lang="zh-CN" altLang="en-US" sz="1600" dirty="0">
              <a:solidFill>
                <a:srgbClr val="000000"/>
              </a:solidFill>
            </a:endParaRPr>
          </a:p>
          <a:p>
            <a:pPr lvl="1">
              <a:lnSpc>
                <a:spcPct val="100000"/>
              </a:lnSpc>
              <a:spcBef>
                <a:spcPts val="0"/>
              </a:spcBef>
              <a:buNone/>
            </a:pPr>
            <a:r>
              <a:rPr lang="zh-CN" altLang="en-US" sz="1600" dirty="0" smtClean="0"/>
              <a:t>   </a:t>
            </a:r>
            <a:r>
              <a:rPr lang="zh-CN" altLang="en-US" sz="1600" dirty="0" smtClean="0">
                <a:solidFill>
                  <a:srgbClr val="000000"/>
                </a:solidFill>
              </a:rPr>
              <a:t> </a:t>
            </a:r>
            <a:r>
              <a:rPr lang="en-US" altLang="zh-CN" sz="1600" dirty="0" smtClean="0">
                <a:solidFill>
                  <a:srgbClr val="000000"/>
                </a:solidFill>
              </a:rPr>
              <a:t>}</a:t>
            </a:r>
          </a:p>
          <a:p>
            <a:pPr lvl="1">
              <a:lnSpc>
                <a:spcPct val="100000"/>
              </a:lnSpc>
              <a:spcBef>
                <a:spcPts val="0"/>
              </a:spcBef>
              <a:buNone/>
            </a:pPr>
            <a:r>
              <a:rPr lang="en-US" altLang="zh-CN" sz="1600" dirty="0"/>
              <a:t> </a:t>
            </a:r>
            <a:r>
              <a:rPr lang="en-US" altLang="zh-CN" sz="1600" dirty="0" smtClean="0"/>
              <a:t>   </a:t>
            </a:r>
            <a:r>
              <a:rPr lang="en-US" altLang="zh-CN" sz="1600" dirty="0" err="1" smtClean="0"/>
              <a:t>printf</a:t>
            </a:r>
            <a:r>
              <a:rPr lang="en-US" altLang="zh-CN" sz="1600" dirty="0" smtClean="0"/>
              <a:t>(“</a:t>
            </a:r>
            <a:r>
              <a:rPr lang="zh-CN" altLang="en-US" sz="1600" dirty="0"/>
              <a:t>扔出鸡蛋不破碎的最高楼层</a:t>
            </a:r>
            <a:r>
              <a:rPr lang="zh-CN" altLang="en-US" sz="1600" dirty="0" smtClean="0"/>
              <a:t>为</a:t>
            </a:r>
            <a:r>
              <a:rPr lang="en-US" altLang="zh-CN" sz="1600" dirty="0" smtClean="0"/>
              <a:t>%d\</a:t>
            </a:r>
            <a:r>
              <a:rPr lang="en-US" altLang="zh-CN" sz="1600" dirty="0" err="1" smtClean="0"/>
              <a:t>n”,start</a:t>
            </a:r>
            <a:r>
              <a:rPr lang="en-US" altLang="zh-CN" sz="1600" dirty="0" smtClean="0"/>
              <a:t>);</a:t>
            </a:r>
            <a:r>
              <a:rPr lang="en-US" altLang="zh-CN" sz="1600" dirty="0" smtClean="0">
                <a:solidFill>
                  <a:srgbClr val="000000"/>
                </a:solidFill>
              </a:rPr>
              <a:t> </a:t>
            </a:r>
          </a:p>
          <a:p>
            <a:pPr marL="342900" indent="-342900">
              <a:buFont typeface="Wingdings" panose="05000000000000000000" pitchFamily="2" charset="2"/>
              <a:buChar char="l"/>
            </a:pPr>
            <a:endParaRPr lang="en-US" altLang="zh-CN" sz="2000" dirty="0" smtClean="0"/>
          </a:p>
          <a:p>
            <a:pPr marL="342900" indent="-342900">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1058180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7030A0"/>
                </a:solidFill>
              </a:rPr>
              <a:t>折半查找应用例：</a:t>
            </a:r>
            <a:r>
              <a:rPr lang="zh-CN" altLang="en-US" dirty="0" smtClean="0"/>
              <a:t>小明识别假硬币</a:t>
            </a:r>
            <a:endParaRPr lang="zh-CN" altLang="en-US" dirty="0"/>
          </a:p>
        </p:txBody>
      </p:sp>
      <p:sp>
        <p:nvSpPr>
          <p:cNvPr id="3" name="内容占位符 2"/>
          <p:cNvSpPr>
            <a:spLocks noGrp="1"/>
          </p:cNvSpPr>
          <p:nvPr>
            <p:ph idx="1"/>
          </p:nvPr>
        </p:nvSpPr>
        <p:spPr/>
        <p:txBody>
          <a:bodyPr/>
          <a:lstStyle/>
          <a:p>
            <a:pPr marL="342900" indent="-342900">
              <a:lnSpc>
                <a:spcPct val="100000"/>
              </a:lnSpc>
              <a:buFont typeface="Wingdings" panose="05000000000000000000" pitchFamily="2" charset="2"/>
              <a:buChar char="l"/>
            </a:pPr>
            <a:r>
              <a:rPr lang="zh-CN" altLang="zh-CN" sz="2000" dirty="0"/>
              <a:t>小明有一堆硬币若干枚，其中一枚是假币，外观上这枚假币与真币无法区分，但假币比真币轻（每枚真币的重量都相同）</a:t>
            </a:r>
            <a:r>
              <a:rPr lang="zh-CN" altLang="zh-CN" sz="2000" dirty="0" smtClean="0"/>
              <a:t>。</a:t>
            </a:r>
            <a:endParaRPr lang="en-US" altLang="zh-CN" sz="2000" dirty="0" smtClean="0"/>
          </a:p>
          <a:p>
            <a:pPr marL="342900" indent="-342900">
              <a:lnSpc>
                <a:spcPct val="100000"/>
              </a:lnSpc>
              <a:buFont typeface="Wingdings" panose="05000000000000000000" pitchFamily="2" charset="2"/>
              <a:buChar char="l"/>
            </a:pPr>
            <a:r>
              <a:rPr lang="zh-CN" altLang="zh-CN" sz="2000" dirty="0" smtClean="0"/>
              <a:t>目前</a:t>
            </a:r>
            <a:r>
              <a:rPr lang="zh-CN" altLang="zh-CN" sz="2000" dirty="0"/>
              <a:t>小明手上的工具只有一台天平。</a:t>
            </a:r>
          </a:p>
          <a:p>
            <a:pPr marL="342900" indent="-342900">
              <a:lnSpc>
                <a:spcPct val="100000"/>
              </a:lnSpc>
              <a:buFont typeface="Wingdings" panose="05000000000000000000" pitchFamily="2" charset="2"/>
              <a:buChar char="l"/>
            </a:pPr>
            <a:r>
              <a:rPr lang="zh-CN" altLang="zh-CN" sz="2000" dirty="0"/>
              <a:t>（</a:t>
            </a:r>
            <a:r>
              <a:rPr lang="en-US" altLang="zh-CN" sz="2000" dirty="0"/>
              <a:t>1</a:t>
            </a:r>
            <a:r>
              <a:rPr lang="zh-CN" altLang="zh-CN" sz="2000" dirty="0"/>
              <a:t>）假设硬币有</a:t>
            </a:r>
            <a:r>
              <a:rPr lang="en-US" altLang="zh-CN" sz="2000" b="1" dirty="0"/>
              <a:t>2</a:t>
            </a:r>
            <a:r>
              <a:rPr lang="en-US" altLang="zh-CN" sz="2000" b="1" baseline="30000" dirty="0"/>
              <a:t>n</a:t>
            </a:r>
            <a:r>
              <a:rPr lang="zh-CN" altLang="zh-CN" sz="2000" dirty="0"/>
              <a:t>枚（</a:t>
            </a:r>
            <a:r>
              <a:rPr lang="en-US" altLang="zh-CN" sz="2000" dirty="0"/>
              <a:t>n</a:t>
            </a:r>
            <a:r>
              <a:rPr lang="zh-CN" altLang="zh-CN" sz="2000" dirty="0"/>
              <a:t>为正整数）。在查找假币的过程中，若要求</a:t>
            </a:r>
            <a:r>
              <a:rPr lang="zh-CN" altLang="zh-CN" sz="2000" dirty="0">
                <a:solidFill>
                  <a:srgbClr val="006600"/>
                </a:solidFill>
              </a:rPr>
              <a:t>平均比较</a:t>
            </a:r>
            <a:r>
              <a:rPr lang="zh-CN" altLang="zh-CN" sz="2000" dirty="0" smtClean="0">
                <a:solidFill>
                  <a:srgbClr val="006600"/>
                </a:solidFill>
              </a:rPr>
              <a:t>次数</a:t>
            </a:r>
            <a:r>
              <a:rPr lang="zh-CN" altLang="en-US" sz="2000" dirty="0">
                <a:solidFill>
                  <a:srgbClr val="7030A0"/>
                </a:solidFill>
              </a:rPr>
              <a:t>小于</a:t>
            </a:r>
            <a:r>
              <a:rPr lang="en-US" altLang="zh-CN" sz="2000" dirty="0">
                <a:solidFill>
                  <a:srgbClr val="7030A0"/>
                </a:solidFill>
              </a:rPr>
              <a:t>O(n)</a:t>
            </a:r>
            <a:r>
              <a:rPr lang="zh-CN" altLang="zh-CN" sz="2000" dirty="0" smtClean="0"/>
              <a:t>，</a:t>
            </a:r>
            <a:r>
              <a:rPr lang="zh-CN" altLang="zh-CN" sz="2000" dirty="0"/>
              <a:t>请编程帮小明找出其中的假币，输出假币的编号，并分析你编写的程序的时间复杂度。</a:t>
            </a:r>
          </a:p>
          <a:p>
            <a:pPr marL="342900" indent="-342900">
              <a:lnSpc>
                <a:spcPct val="100000"/>
              </a:lnSpc>
              <a:buFont typeface="Wingdings" panose="05000000000000000000" pitchFamily="2" charset="2"/>
              <a:buChar char="l"/>
            </a:pPr>
            <a:r>
              <a:rPr lang="zh-CN" altLang="zh-CN" sz="2000" dirty="0"/>
              <a:t>（</a:t>
            </a:r>
            <a:r>
              <a:rPr lang="en-US" altLang="zh-CN" sz="2000" dirty="0"/>
              <a:t>2</a:t>
            </a:r>
            <a:r>
              <a:rPr lang="zh-CN" altLang="zh-CN" sz="2000" dirty="0"/>
              <a:t>）假设硬币有</a:t>
            </a:r>
            <a:r>
              <a:rPr lang="en-US" altLang="zh-CN" sz="2000" dirty="0"/>
              <a:t>n</a:t>
            </a:r>
            <a:r>
              <a:rPr lang="zh-CN" altLang="zh-CN" sz="2000" dirty="0"/>
              <a:t>枚（</a:t>
            </a:r>
            <a:r>
              <a:rPr lang="en-US" altLang="zh-CN" sz="2000" dirty="0"/>
              <a:t>n</a:t>
            </a:r>
            <a:r>
              <a:rPr lang="zh-CN" altLang="zh-CN" sz="2000" dirty="0"/>
              <a:t>为正整数），请设计不限定比较次数的查找假币程序，时间复杂度</a:t>
            </a:r>
            <a:r>
              <a:rPr lang="zh-CN" altLang="zh-CN" sz="2000" dirty="0">
                <a:solidFill>
                  <a:srgbClr val="7030A0"/>
                </a:solidFill>
              </a:rPr>
              <a:t>不超过</a:t>
            </a:r>
            <a:r>
              <a:rPr lang="en-US" altLang="zh-CN" sz="2000" dirty="0">
                <a:solidFill>
                  <a:srgbClr val="7030A0"/>
                </a:solidFill>
              </a:rPr>
              <a:t>O(n)</a:t>
            </a:r>
            <a:r>
              <a:rPr lang="zh-CN" altLang="zh-CN" sz="2000" dirty="0" smtClean="0"/>
              <a:t>。</a:t>
            </a:r>
            <a:endParaRPr lang="en-US" altLang="zh-CN" sz="2000" dirty="0" smtClean="0"/>
          </a:p>
          <a:p>
            <a:pPr marL="342900" indent="-342900">
              <a:lnSpc>
                <a:spcPct val="100000"/>
              </a:lnSpc>
              <a:buFont typeface="Wingdings" panose="05000000000000000000" pitchFamily="2" charset="2"/>
              <a:buChar char="l"/>
            </a:pPr>
            <a:r>
              <a:rPr lang="zh-CN" altLang="en-US" sz="2000" dirty="0" smtClean="0"/>
              <a:t>（</a:t>
            </a:r>
            <a:r>
              <a:rPr lang="en-US" altLang="zh-CN" sz="2000" dirty="0" smtClean="0"/>
              <a:t>3</a:t>
            </a:r>
            <a:r>
              <a:rPr lang="zh-CN" altLang="en-US" sz="2000" dirty="0" smtClean="0"/>
              <a:t>）如果不知假币比真币轻还是重，如何找出假币？</a:t>
            </a:r>
            <a:endParaRPr lang="zh-CN" altLang="zh-CN" sz="2000" dirty="0"/>
          </a:p>
          <a:p>
            <a:endParaRPr lang="zh-CN" altLang="en-US" dirty="0"/>
          </a:p>
        </p:txBody>
      </p:sp>
    </p:spTree>
    <p:extLst>
      <p:ext uri="{BB962C8B-B14F-4D97-AF65-F5344CB8AC3E}">
        <p14:creationId xmlns:p14="http://schemas.microsoft.com/office/powerpoint/2010/main" val="14110598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Rot="1" noChangeArrowheads="1"/>
          </p:cNvSpPr>
          <p:nvPr>
            <p:ph type="body" idx="1"/>
          </p:nvPr>
        </p:nvSpPr>
        <p:spPr>
          <a:xfrm>
            <a:off x="323850" y="1180812"/>
            <a:ext cx="8153400" cy="5040313"/>
          </a:xfrm>
        </p:spPr>
        <p:txBody>
          <a:bodyPr/>
          <a:lstStyle/>
          <a:p>
            <a:pPr marL="342900" indent="-342900" algn="just">
              <a:buFont typeface="Wingdings" panose="05000000000000000000" pitchFamily="2" charset="2"/>
              <a:buChar char="l"/>
            </a:pPr>
            <a:r>
              <a:rPr lang="zh-CN" altLang="en-US" sz="2000" dirty="0">
                <a:solidFill>
                  <a:srgbClr val="030DCD"/>
                </a:solidFill>
              </a:rPr>
              <a:t>折半查找</a:t>
            </a:r>
            <a:r>
              <a:rPr lang="zh-CN" altLang="en-US" sz="2000" dirty="0"/>
              <a:t>是在</a:t>
            </a:r>
            <a:r>
              <a:rPr lang="zh-CN" altLang="en-US" sz="2000" dirty="0">
                <a:solidFill>
                  <a:srgbClr val="030DCD"/>
                </a:solidFill>
              </a:rPr>
              <a:t>数据有序</a:t>
            </a:r>
            <a:r>
              <a:rPr lang="zh-CN" altLang="en-US" sz="2000" dirty="0"/>
              <a:t>的基础上进行，需要事先对一组数据进行</a:t>
            </a:r>
            <a:r>
              <a:rPr lang="zh-CN" altLang="en-US" sz="2000" dirty="0">
                <a:solidFill>
                  <a:srgbClr val="7030A0"/>
                </a:solidFill>
              </a:rPr>
              <a:t>排序</a:t>
            </a:r>
            <a:endParaRPr lang="en-US" altLang="zh-CN" sz="2000" dirty="0">
              <a:solidFill>
                <a:srgbClr val="7030A0"/>
              </a:solidFill>
            </a:endParaRPr>
          </a:p>
          <a:p>
            <a:pPr marL="342900" indent="-342900" algn="just">
              <a:buFont typeface="Wingdings" panose="05000000000000000000" pitchFamily="2" charset="2"/>
              <a:buChar char="l"/>
            </a:pPr>
            <a:r>
              <a:rPr lang="zh-CN" altLang="en-US" sz="2000" dirty="0">
                <a:solidFill>
                  <a:srgbClr val="7030A0"/>
                </a:solidFill>
              </a:rPr>
              <a:t>排序</a:t>
            </a:r>
            <a:endParaRPr lang="en-US" altLang="zh-CN" sz="2000" dirty="0">
              <a:solidFill>
                <a:srgbClr val="7030A0"/>
              </a:solidFill>
            </a:endParaRPr>
          </a:p>
          <a:p>
            <a:pPr marL="971550" lvl="1" algn="just"/>
            <a:r>
              <a:rPr lang="zh-CN" altLang="en-US" sz="1800" dirty="0"/>
              <a:t>将一组数据按升序或降序排列；</a:t>
            </a:r>
            <a:endParaRPr lang="en-US" altLang="zh-CN" sz="1800" dirty="0"/>
          </a:p>
          <a:p>
            <a:pPr marL="342900" indent="-342900" algn="just">
              <a:buFont typeface="Wingdings" panose="05000000000000000000" pitchFamily="2" charset="2"/>
              <a:buChar char="l"/>
            </a:pPr>
            <a:r>
              <a:rPr lang="zh-CN" altLang="en-US" sz="2000" dirty="0"/>
              <a:t>输入10个数，用“冒泡法”对10个数排序（由小到大）。</a:t>
            </a:r>
          </a:p>
          <a:p>
            <a:pPr marL="342900" indent="-342900" algn="just">
              <a:buFont typeface="Wingdings" panose="05000000000000000000" pitchFamily="2" charset="2"/>
              <a:buChar char="l"/>
            </a:pPr>
            <a:r>
              <a:rPr lang="zh-CN" altLang="en-US" sz="2000" dirty="0">
                <a:solidFill>
                  <a:srgbClr val="7030A0"/>
                </a:solidFill>
              </a:rPr>
              <a:t>冒泡法的基本</a:t>
            </a:r>
            <a:r>
              <a:rPr lang="zh-CN" altLang="en-US" sz="2000" dirty="0" smtClean="0">
                <a:solidFill>
                  <a:srgbClr val="7030A0"/>
                </a:solidFill>
              </a:rPr>
              <a:t>思想：（以升序排列为例）</a:t>
            </a:r>
            <a:endParaRPr lang="en-US" altLang="zh-CN" sz="2000" dirty="0">
              <a:solidFill>
                <a:srgbClr val="7030A0"/>
              </a:solidFill>
            </a:endParaRPr>
          </a:p>
          <a:p>
            <a:pPr marL="971550" lvl="1" algn="just"/>
            <a:r>
              <a:rPr lang="zh-CN" altLang="en-US" sz="1800" dirty="0">
                <a:solidFill>
                  <a:srgbClr val="000000"/>
                </a:solidFill>
              </a:rPr>
              <a:t>通过</a:t>
            </a:r>
            <a:r>
              <a:rPr lang="zh-CN" altLang="en-US" sz="1800" dirty="0">
                <a:solidFill>
                  <a:srgbClr val="9900FF"/>
                </a:solidFill>
              </a:rPr>
              <a:t>相邻两个数</a:t>
            </a:r>
            <a:r>
              <a:rPr lang="zh-CN" altLang="en-US" sz="1800" dirty="0">
                <a:solidFill>
                  <a:srgbClr val="000000"/>
                </a:solidFill>
              </a:rPr>
              <a:t>之间的比较和</a:t>
            </a:r>
            <a:r>
              <a:rPr lang="zh-CN" altLang="en-US" sz="1800" dirty="0" smtClean="0">
                <a:solidFill>
                  <a:srgbClr val="000000"/>
                </a:solidFill>
              </a:rPr>
              <a:t>交换；</a:t>
            </a:r>
            <a:endParaRPr lang="en-US" altLang="zh-CN" sz="1800" dirty="0" smtClean="0">
              <a:solidFill>
                <a:srgbClr val="000000"/>
              </a:solidFill>
            </a:endParaRPr>
          </a:p>
          <a:p>
            <a:pPr marL="971550" lvl="1" algn="just"/>
            <a:r>
              <a:rPr lang="zh-CN" altLang="en-US" sz="1800" dirty="0" smtClean="0">
                <a:solidFill>
                  <a:srgbClr val="000000"/>
                </a:solidFill>
              </a:rPr>
              <a:t>使</a:t>
            </a:r>
            <a:r>
              <a:rPr lang="zh-CN" altLang="en-US" sz="1800" dirty="0">
                <a:solidFill>
                  <a:srgbClr val="000000"/>
                </a:solidFill>
              </a:rPr>
              <a:t>排序码（数值）</a:t>
            </a:r>
            <a:r>
              <a:rPr lang="zh-CN" altLang="en-US" sz="1800" dirty="0" smtClean="0">
                <a:solidFill>
                  <a:srgbClr val="000000"/>
                </a:solidFill>
              </a:rPr>
              <a:t>较大的</a:t>
            </a:r>
            <a:r>
              <a:rPr lang="zh-CN" altLang="en-US" sz="1800" dirty="0">
                <a:solidFill>
                  <a:srgbClr val="000000"/>
                </a:solidFill>
              </a:rPr>
              <a:t>数</a:t>
            </a:r>
            <a:r>
              <a:rPr lang="zh-CN" altLang="en-US" sz="1800" dirty="0" smtClean="0">
                <a:solidFill>
                  <a:srgbClr val="000000"/>
                </a:solidFill>
              </a:rPr>
              <a:t>逐渐向顶部移动；</a:t>
            </a:r>
            <a:endParaRPr lang="en-US" altLang="zh-CN" sz="1800" dirty="0" smtClean="0">
              <a:solidFill>
                <a:srgbClr val="000000"/>
              </a:solidFill>
            </a:endParaRPr>
          </a:p>
          <a:p>
            <a:pPr marL="971550" lvl="1" algn="just"/>
            <a:r>
              <a:rPr lang="zh-CN" altLang="en-US" sz="1800" dirty="0" smtClean="0">
                <a:solidFill>
                  <a:srgbClr val="000000"/>
                </a:solidFill>
              </a:rPr>
              <a:t>排序</a:t>
            </a:r>
            <a:r>
              <a:rPr lang="zh-CN" altLang="en-US" sz="1800" dirty="0">
                <a:solidFill>
                  <a:srgbClr val="000000"/>
                </a:solidFill>
              </a:rPr>
              <a:t>码</a:t>
            </a:r>
            <a:r>
              <a:rPr lang="zh-CN" altLang="en-US" sz="1800" dirty="0" smtClean="0">
                <a:solidFill>
                  <a:srgbClr val="000000"/>
                </a:solidFill>
              </a:rPr>
              <a:t>较小的</a:t>
            </a:r>
            <a:r>
              <a:rPr lang="zh-CN" altLang="en-US" sz="1800" dirty="0">
                <a:solidFill>
                  <a:srgbClr val="000000"/>
                </a:solidFill>
              </a:rPr>
              <a:t>数</a:t>
            </a:r>
            <a:r>
              <a:rPr lang="zh-CN" altLang="en-US" sz="1800" dirty="0" smtClean="0">
                <a:solidFill>
                  <a:srgbClr val="000000"/>
                </a:solidFill>
              </a:rPr>
              <a:t>逐渐向底部移动；</a:t>
            </a:r>
            <a:endParaRPr lang="en-US" altLang="zh-CN" sz="1800" dirty="0" smtClean="0">
              <a:solidFill>
                <a:srgbClr val="000000"/>
              </a:solidFill>
            </a:endParaRPr>
          </a:p>
          <a:p>
            <a:pPr marL="971550" lvl="1" algn="just"/>
            <a:r>
              <a:rPr lang="zh-CN" altLang="en-US" sz="1800" dirty="0" smtClean="0">
                <a:solidFill>
                  <a:srgbClr val="000000"/>
                </a:solidFill>
              </a:rPr>
              <a:t>较大者就像</a:t>
            </a:r>
            <a:r>
              <a:rPr lang="zh-CN" altLang="en-US" sz="1800" dirty="0" smtClean="0">
                <a:solidFill>
                  <a:srgbClr val="FF3300"/>
                </a:solidFill>
              </a:rPr>
              <a:t>气泡</a:t>
            </a:r>
            <a:r>
              <a:rPr lang="zh-CN" altLang="en-US" sz="1800" dirty="0">
                <a:solidFill>
                  <a:srgbClr val="FF3300"/>
                </a:solidFill>
              </a:rPr>
              <a:t>一样逐渐向上冒</a:t>
            </a:r>
            <a:r>
              <a:rPr lang="zh-CN" altLang="en-US" sz="1800" dirty="0">
                <a:solidFill>
                  <a:srgbClr val="000000"/>
                </a:solidFill>
              </a:rPr>
              <a:t>，故而得名。</a:t>
            </a:r>
            <a:endParaRPr lang="zh-CN" altLang="en-US" sz="1800" dirty="0"/>
          </a:p>
          <a:p>
            <a:pPr marL="342900" indent="-342900" algn="just">
              <a:buFont typeface="Wingdings" panose="05000000000000000000" pitchFamily="2" charset="2"/>
              <a:buChar char="l"/>
            </a:pPr>
            <a:r>
              <a:rPr lang="zh-CN" altLang="en-US" sz="2000" dirty="0">
                <a:solidFill>
                  <a:srgbClr val="030DCD"/>
                </a:solidFill>
              </a:rPr>
              <a:t>参见 </a:t>
            </a:r>
            <a:r>
              <a:rPr lang="en-US" altLang="zh-CN" sz="2000" dirty="0">
                <a:solidFill>
                  <a:srgbClr val="030DCD"/>
                </a:solidFill>
              </a:rPr>
              <a:t>https://www.runoob.com/w3cnote/bubble-sort.html</a:t>
            </a:r>
            <a:r>
              <a:rPr lang="zh-CN" altLang="en-US" sz="2000" dirty="0">
                <a:solidFill>
                  <a:srgbClr val="030DCD"/>
                </a:solidFill>
              </a:rPr>
              <a:t>中的动画演示</a:t>
            </a:r>
            <a:r>
              <a:rPr lang="zh-CN" altLang="en-US" sz="2000" dirty="0" smtClean="0">
                <a:solidFill>
                  <a:srgbClr val="030DCD"/>
                </a:solidFill>
              </a:rPr>
              <a:t>；</a:t>
            </a:r>
            <a:endParaRPr lang="en-US" altLang="zh-CN" sz="2000" dirty="0" smtClean="0">
              <a:solidFill>
                <a:srgbClr val="030DCD"/>
              </a:solidFill>
            </a:endParaRPr>
          </a:p>
          <a:p>
            <a:pPr marL="342900" indent="-342900" algn="just">
              <a:buFont typeface="Wingdings" panose="05000000000000000000" pitchFamily="2" charset="2"/>
              <a:buChar char="l"/>
            </a:pPr>
            <a:endParaRPr lang="en-US" altLang="zh-CN" sz="2000" dirty="0" smtClean="0">
              <a:solidFill>
                <a:srgbClr val="030DCD"/>
              </a:solidFill>
            </a:endParaRPr>
          </a:p>
          <a:p>
            <a:pPr algn="just">
              <a:buNone/>
            </a:pPr>
            <a:endParaRPr lang="zh-CN" altLang="en-US" b="1" dirty="0">
              <a:latin typeface="宋体" panose="02010600030101010101" pitchFamily="2" charset="-122"/>
            </a:endParaRPr>
          </a:p>
          <a:p>
            <a:endParaRPr lang="zh-CN" altLang="en-US" dirty="0"/>
          </a:p>
        </p:txBody>
      </p:sp>
      <p:sp>
        <p:nvSpPr>
          <p:cNvPr id="3" name="矩形 2"/>
          <p:cNvSpPr/>
          <p:nvPr/>
        </p:nvSpPr>
        <p:spPr>
          <a:xfrm>
            <a:off x="528350" y="316547"/>
            <a:ext cx="7628514" cy="480131"/>
          </a:xfrm>
          <a:prstGeom prst="rect">
            <a:avLst/>
          </a:prstGeom>
        </p:spPr>
        <p:txBody>
          <a:bodyPr wrap="square">
            <a:spAutoFit/>
          </a:bodyPr>
          <a:lstStyle/>
          <a:p>
            <a:pPr defTabSz="685800">
              <a:lnSpc>
                <a:spcPct val="90000"/>
              </a:lnSpc>
            </a:pPr>
            <a:r>
              <a:rPr lang="en-US" altLang="zh-CN" sz="2800" dirty="0">
                <a:solidFill>
                  <a:srgbClr val="1A93C8"/>
                </a:solidFill>
                <a:latin typeface="+mj-lt"/>
                <a:ea typeface="+mj-ea"/>
                <a:cs typeface="+mj-cs"/>
              </a:rPr>
              <a:t>6.4 </a:t>
            </a:r>
            <a:r>
              <a:rPr lang="zh-CN" altLang="en-US" sz="2800" dirty="0">
                <a:solidFill>
                  <a:srgbClr val="1A93C8"/>
                </a:solidFill>
                <a:latin typeface="+mj-lt"/>
                <a:ea typeface="+mj-ea"/>
                <a:cs typeface="+mj-cs"/>
              </a:rPr>
              <a:t>冒泡排序（</a:t>
            </a:r>
            <a:r>
              <a:rPr lang="en-US" altLang="zh-CN" sz="2800" dirty="0">
                <a:solidFill>
                  <a:srgbClr val="1A93C8"/>
                </a:solidFill>
                <a:latin typeface="+mj-lt"/>
                <a:ea typeface="+mj-ea"/>
                <a:cs typeface="+mj-cs"/>
              </a:rPr>
              <a:t>Bubble Sort</a:t>
            </a:r>
            <a:r>
              <a:rPr lang="zh-CN" altLang="en-US" sz="2800" dirty="0">
                <a:solidFill>
                  <a:srgbClr val="1A93C8"/>
                </a:solidFill>
                <a:latin typeface="+mj-lt"/>
                <a:ea typeface="+mj-ea"/>
                <a:cs typeface="+mj-cs"/>
              </a:rPr>
              <a:t>）</a:t>
            </a:r>
            <a:endParaRPr lang="en-US" altLang="zh-CN" sz="2800" dirty="0">
              <a:solidFill>
                <a:srgbClr val="1A93C8"/>
              </a:solidFill>
              <a:latin typeface="+mj-lt"/>
              <a:ea typeface="+mj-ea"/>
              <a:cs typeface="+mj-cs"/>
            </a:endParaRPr>
          </a:p>
        </p:txBody>
      </p:sp>
    </p:spTree>
    <p:extLst>
      <p:ext uri="{BB962C8B-B14F-4D97-AF65-F5344CB8AC3E}">
        <p14:creationId xmlns:p14="http://schemas.microsoft.com/office/powerpoint/2010/main" val="31599765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Rot="1" noChangeArrowheads="1"/>
          </p:cNvSpPr>
          <p:nvPr>
            <p:ph type="body" idx="1"/>
          </p:nvPr>
        </p:nvSpPr>
        <p:spPr>
          <a:xfrm>
            <a:off x="173617" y="1006809"/>
            <a:ext cx="8770878" cy="1384983"/>
          </a:xfrm>
        </p:spPr>
        <p:txBody>
          <a:bodyPr/>
          <a:lstStyle/>
          <a:p>
            <a:pPr marL="342900" indent="-342900" algn="just">
              <a:lnSpc>
                <a:spcPct val="100000"/>
              </a:lnSpc>
              <a:spcBef>
                <a:spcPts val="0"/>
              </a:spcBef>
              <a:buFont typeface="Wingdings" panose="05000000000000000000" pitchFamily="2" charset="2"/>
              <a:buChar char="l"/>
            </a:pPr>
            <a:r>
              <a:rPr lang="zh-CN" altLang="en-US" sz="1600" dirty="0" smtClean="0">
                <a:latin typeface=""/>
              </a:rPr>
              <a:t>冒泡法排序 ：以七个数</a:t>
            </a:r>
            <a:r>
              <a:rPr lang="en-US" altLang="zh-CN" sz="1600" dirty="0">
                <a:latin typeface=""/>
              </a:rPr>
              <a:t>3</a:t>
            </a:r>
            <a:r>
              <a:rPr lang="zh-CN" altLang="en-US" sz="1600" dirty="0">
                <a:latin typeface=""/>
              </a:rPr>
              <a:t>、</a:t>
            </a:r>
            <a:r>
              <a:rPr lang="en-US" altLang="zh-CN" sz="1600" dirty="0">
                <a:latin typeface=""/>
              </a:rPr>
              <a:t>6</a:t>
            </a:r>
            <a:r>
              <a:rPr lang="zh-CN" altLang="en-US" sz="1600" dirty="0">
                <a:latin typeface=""/>
              </a:rPr>
              <a:t>、</a:t>
            </a:r>
            <a:r>
              <a:rPr lang="en-US" altLang="zh-CN" sz="1600" dirty="0">
                <a:latin typeface=""/>
              </a:rPr>
              <a:t>4</a:t>
            </a:r>
            <a:r>
              <a:rPr lang="zh-CN" altLang="en-US" sz="1600" dirty="0">
                <a:latin typeface=""/>
              </a:rPr>
              <a:t>、</a:t>
            </a:r>
            <a:r>
              <a:rPr lang="en-US" altLang="zh-CN" sz="1600" dirty="0">
                <a:latin typeface=""/>
              </a:rPr>
              <a:t>2</a:t>
            </a:r>
            <a:r>
              <a:rPr lang="zh-CN" altLang="en-US" sz="1600" dirty="0">
                <a:latin typeface=""/>
              </a:rPr>
              <a:t>、</a:t>
            </a:r>
            <a:r>
              <a:rPr lang="en-US" altLang="zh-CN" sz="1600" dirty="0">
                <a:latin typeface=""/>
              </a:rPr>
              <a:t>11</a:t>
            </a:r>
            <a:r>
              <a:rPr lang="zh-CN" altLang="en-US" sz="1600" dirty="0">
                <a:latin typeface=""/>
              </a:rPr>
              <a:t>、</a:t>
            </a:r>
            <a:r>
              <a:rPr lang="en-US" altLang="zh-CN" sz="1600" dirty="0">
                <a:latin typeface=""/>
              </a:rPr>
              <a:t>10</a:t>
            </a:r>
            <a:r>
              <a:rPr lang="zh-CN" altLang="en-US" sz="1600" dirty="0">
                <a:latin typeface=""/>
              </a:rPr>
              <a:t>、</a:t>
            </a:r>
            <a:r>
              <a:rPr lang="en-US" altLang="zh-CN" sz="1600" dirty="0" smtClean="0">
                <a:latin typeface=""/>
              </a:rPr>
              <a:t>5</a:t>
            </a:r>
            <a:r>
              <a:rPr lang="zh-CN" altLang="en-US" sz="1600" dirty="0" smtClean="0">
                <a:latin typeface=""/>
              </a:rPr>
              <a:t>按</a:t>
            </a:r>
            <a:r>
              <a:rPr lang="zh-CN" altLang="en-US" sz="1600" b="1" dirty="0" smtClean="0">
                <a:solidFill>
                  <a:srgbClr val="C00000"/>
                </a:solidFill>
                <a:latin typeface=""/>
              </a:rPr>
              <a:t>升序排列</a:t>
            </a:r>
            <a:r>
              <a:rPr lang="zh-CN" altLang="en-US" sz="1600" dirty="0" smtClean="0">
                <a:latin typeface=""/>
              </a:rPr>
              <a:t>为</a:t>
            </a:r>
            <a:r>
              <a:rPr lang="zh-CN" altLang="en-US" sz="1600" dirty="0">
                <a:latin typeface=""/>
              </a:rPr>
              <a:t>例</a:t>
            </a:r>
            <a:r>
              <a:rPr lang="zh-CN" altLang="en-US" sz="1600" dirty="0" smtClean="0">
                <a:latin typeface=""/>
              </a:rPr>
              <a:t>；</a:t>
            </a:r>
            <a:endParaRPr lang="en-US" altLang="zh-CN" sz="1600" dirty="0" smtClean="0">
              <a:latin typeface=""/>
            </a:endParaRPr>
          </a:p>
          <a:p>
            <a:pPr marL="342900" indent="-342900" algn="just">
              <a:lnSpc>
                <a:spcPct val="100000"/>
              </a:lnSpc>
              <a:spcBef>
                <a:spcPts val="0"/>
              </a:spcBef>
              <a:buFont typeface="Wingdings" panose="05000000000000000000" pitchFamily="2" charset="2"/>
              <a:buChar char="l"/>
            </a:pPr>
            <a:r>
              <a:rPr lang="zh-CN" altLang="en-US" sz="1600" dirty="0" smtClean="0">
                <a:solidFill>
                  <a:srgbClr val="7030A0"/>
                </a:solidFill>
                <a:latin typeface=""/>
              </a:rPr>
              <a:t>第一趟排序：对于</a:t>
            </a:r>
            <a:r>
              <a:rPr lang="en-US" altLang="zh-CN" sz="1600" dirty="0" smtClean="0">
                <a:solidFill>
                  <a:srgbClr val="7030A0"/>
                </a:solidFill>
                <a:latin typeface=""/>
              </a:rPr>
              <a:t>n</a:t>
            </a:r>
            <a:r>
              <a:rPr lang="zh-CN" altLang="en-US" sz="1600" dirty="0" smtClean="0">
                <a:solidFill>
                  <a:srgbClr val="7030A0"/>
                </a:solidFill>
                <a:latin typeface=""/>
              </a:rPr>
              <a:t>个元素，</a:t>
            </a:r>
            <a:r>
              <a:rPr lang="zh-CN" altLang="en-US" sz="1600" dirty="0" smtClean="0">
                <a:solidFill>
                  <a:srgbClr val="000000"/>
                </a:solidFill>
                <a:latin typeface=""/>
              </a:rPr>
              <a:t>从左边开始，两两元素进行比较，较大者换到右边</a:t>
            </a:r>
            <a:r>
              <a:rPr lang="zh-CN" altLang="en-US" sz="1600" dirty="0" smtClean="0">
                <a:solidFill>
                  <a:srgbClr val="0303DF"/>
                </a:solidFill>
                <a:latin typeface=""/>
              </a:rPr>
              <a:t>；（</a:t>
            </a:r>
            <a:r>
              <a:rPr lang="en-US" altLang="zh-CN" sz="1600" dirty="0" smtClean="0">
                <a:solidFill>
                  <a:srgbClr val="0303DF"/>
                </a:solidFill>
                <a:latin typeface=""/>
              </a:rPr>
              <a:t>6</a:t>
            </a:r>
            <a:r>
              <a:rPr lang="zh-CN" altLang="en-US" sz="1600" dirty="0" smtClean="0">
                <a:solidFill>
                  <a:srgbClr val="0303DF"/>
                </a:solidFill>
                <a:latin typeface=""/>
              </a:rPr>
              <a:t>次比较）</a:t>
            </a:r>
            <a:endParaRPr lang="en-US" altLang="zh-CN" sz="1600" dirty="0" smtClean="0">
              <a:solidFill>
                <a:srgbClr val="0303DF"/>
              </a:solidFill>
              <a:latin typeface=""/>
            </a:endParaRPr>
          </a:p>
          <a:p>
            <a:pPr algn="just">
              <a:lnSpc>
                <a:spcPct val="100000"/>
              </a:lnSpc>
              <a:spcBef>
                <a:spcPts val="0"/>
              </a:spcBef>
              <a:buNone/>
            </a:pPr>
            <a:r>
              <a:rPr lang="en-US" altLang="zh-CN" sz="1600" dirty="0">
                <a:solidFill>
                  <a:srgbClr val="0303DF"/>
                </a:solidFill>
                <a:latin typeface=""/>
              </a:rPr>
              <a:t> </a:t>
            </a:r>
            <a:r>
              <a:rPr lang="en-US" altLang="zh-CN" sz="1600" dirty="0" smtClean="0">
                <a:solidFill>
                  <a:srgbClr val="0303DF"/>
                </a:solidFill>
                <a:latin typeface=""/>
              </a:rPr>
              <a:t>                          </a:t>
            </a:r>
            <a:r>
              <a:rPr lang="zh-CN" altLang="en-US" sz="1600" dirty="0" smtClean="0">
                <a:solidFill>
                  <a:srgbClr val="0303DF"/>
                </a:solidFill>
                <a:latin typeface=""/>
              </a:rPr>
              <a:t>第一趟排序结束后，</a:t>
            </a:r>
            <a:r>
              <a:rPr lang="en-US" altLang="zh-CN" sz="1600" dirty="0" smtClean="0">
                <a:solidFill>
                  <a:srgbClr val="0303DF"/>
                </a:solidFill>
                <a:latin typeface=""/>
              </a:rPr>
              <a:t>n</a:t>
            </a:r>
            <a:r>
              <a:rPr lang="zh-CN" altLang="en-US" sz="1600" dirty="0" smtClean="0">
                <a:solidFill>
                  <a:srgbClr val="0303DF"/>
                </a:solidFill>
                <a:latin typeface=""/>
              </a:rPr>
              <a:t>个元素的最大者移到最右边。</a:t>
            </a:r>
            <a:r>
              <a:rPr lang="en-US" altLang="zh-CN" sz="1600" dirty="0" smtClean="0">
                <a:solidFill>
                  <a:srgbClr val="0303DF"/>
                </a:solidFill>
                <a:latin typeface=""/>
              </a:rPr>
              <a:t>(</a:t>
            </a:r>
            <a:r>
              <a:rPr lang="zh-CN" altLang="en-US" sz="1600" dirty="0" smtClean="0">
                <a:solidFill>
                  <a:srgbClr val="0303DF"/>
                </a:solidFill>
                <a:latin typeface=""/>
              </a:rPr>
              <a:t>最大者冒泡</a:t>
            </a:r>
            <a:r>
              <a:rPr lang="en-US" altLang="zh-CN" sz="1600" dirty="0" smtClean="0">
                <a:solidFill>
                  <a:srgbClr val="0303DF"/>
                </a:solidFill>
                <a:latin typeface=""/>
              </a:rPr>
              <a:t>)</a:t>
            </a:r>
          </a:p>
          <a:p>
            <a:pPr marL="342900" indent="-342900" algn="just">
              <a:lnSpc>
                <a:spcPct val="100000"/>
              </a:lnSpc>
              <a:spcBef>
                <a:spcPts val="0"/>
              </a:spcBef>
              <a:buFont typeface="Wingdings" panose="05000000000000000000" pitchFamily="2" charset="2"/>
              <a:buChar char="l"/>
            </a:pPr>
            <a:r>
              <a:rPr lang="zh-CN" altLang="en-US" sz="1600" dirty="0" smtClean="0">
                <a:solidFill>
                  <a:srgbClr val="7030A0"/>
                </a:solidFill>
                <a:latin typeface=""/>
              </a:rPr>
              <a:t>第二趟排序：</a:t>
            </a:r>
            <a:r>
              <a:rPr lang="zh-CN" altLang="en-US" sz="1600" dirty="0" smtClean="0">
                <a:solidFill>
                  <a:srgbClr val="000000"/>
                </a:solidFill>
                <a:latin typeface=""/>
              </a:rPr>
              <a:t>对于剩余的</a:t>
            </a:r>
            <a:r>
              <a:rPr lang="en-US" altLang="zh-CN" sz="1600" dirty="0" smtClean="0">
                <a:solidFill>
                  <a:srgbClr val="000000"/>
                </a:solidFill>
                <a:latin typeface=""/>
              </a:rPr>
              <a:t>n-1</a:t>
            </a:r>
            <a:r>
              <a:rPr lang="zh-CN" altLang="en-US" sz="1600" dirty="0" smtClean="0">
                <a:solidFill>
                  <a:srgbClr val="000000"/>
                </a:solidFill>
                <a:latin typeface=""/>
              </a:rPr>
              <a:t>个元素，做类似的处理过程</a:t>
            </a:r>
            <a:r>
              <a:rPr lang="zh-CN" altLang="en-US" sz="1600" dirty="0" smtClean="0">
                <a:solidFill>
                  <a:srgbClr val="0303DF"/>
                </a:solidFill>
                <a:latin typeface=""/>
              </a:rPr>
              <a:t>，次大者移到</a:t>
            </a:r>
            <a:r>
              <a:rPr lang="en-US" altLang="zh-CN" sz="1600" dirty="0" smtClean="0">
                <a:solidFill>
                  <a:srgbClr val="0303DF"/>
                </a:solidFill>
                <a:latin typeface=""/>
              </a:rPr>
              <a:t>n-1</a:t>
            </a:r>
            <a:r>
              <a:rPr lang="zh-CN" altLang="en-US" sz="1600" dirty="0" smtClean="0">
                <a:solidFill>
                  <a:srgbClr val="0303DF"/>
                </a:solidFill>
                <a:latin typeface=""/>
              </a:rPr>
              <a:t>个元素的最右边。</a:t>
            </a:r>
            <a:endParaRPr lang="en-US" altLang="zh-CN" sz="1600" dirty="0" smtClean="0">
              <a:solidFill>
                <a:srgbClr val="0303DF"/>
              </a:solidFill>
              <a:latin typeface=""/>
            </a:endParaRPr>
          </a:p>
          <a:p>
            <a:pPr marL="342900" indent="-342900" algn="just">
              <a:lnSpc>
                <a:spcPct val="100000"/>
              </a:lnSpc>
              <a:spcBef>
                <a:spcPts val="0"/>
              </a:spcBef>
              <a:buFont typeface="Wingdings" panose="05000000000000000000" pitchFamily="2" charset="2"/>
              <a:buChar char="l"/>
            </a:pPr>
            <a:r>
              <a:rPr lang="zh-CN" altLang="en-US" sz="1600" dirty="0" smtClean="0">
                <a:solidFill>
                  <a:srgbClr val="0303DF"/>
                </a:solidFill>
                <a:latin typeface=""/>
              </a:rPr>
              <a:t>以此类推，直到最后剩余一个元素为止。排序完成。</a:t>
            </a:r>
            <a:endParaRPr lang="en-US" altLang="zh-CN" sz="1600" dirty="0" smtClean="0">
              <a:solidFill>
                <a:srgbClr val="0303DF"/>
              </a:solidFill>
              <a:latin typeface=""/>
            </a:endParaRPr>
          </a:p>
        </p:txBody>
      </p:sp>
      <p:sp>
        <p:nvSpPr>
          <p:cNvPr id="6" name="矩形 5"/>
          <p:cNvSpPr/>
          <p:nvPr/>
        </p:nvSpPr>
        <p:spPr>
          <a:xfrm>
            <a:off x="528350" y="316547"/>
            <a:ext cx="7628514" cy="480131"/>
          </a:xfrm>
          <a:prstGeom prst="rect">
            <a:avLst/>
          </a:prstGeom>
        </p:spPr>
        <p:txBody>
          <a:bodyPr wrap="square">
            <a:spAutoFit/>
          </a:bodyPr>
          <a:lstStyle/>
          <a:p>
            <a:pPr defTabSz="685800">
              <a:lnSpc>
                <a:spcPct val="90000"/>
              </a:lnSpc>
              <a:buFont typeface="Arial" panose="020B0604020202020204" pitchFamily="34" charset="0"/>
              <a:buNone/>
            </a:pPr>
            <a:r>
              <a:rPr lang="zh-CN" altLang="en-US" sz="2800" dirty="0">
                <a:solidFill>
                  <a:srgbClr val="1A93C8"/>
                </a:solidFill>
                <a:latin typeface="+mj-lt"/>
                <a:ea typeface="+mj-ea"/>
                <a:cs typeface="+mj-cs"/>
              </a:rPr>
              <a:t>冒泡排序（</a:t>
            </a:r>
            <a:r>
              <a:rPr lang="en-US" altLang="zh-CN" sz="2800" dirty="0">
                <a:solidFill>
                  <a:srgbClr val="1A93C8"/>
                </a:solidFill>
                <a:latin typeface="+mj-lt"/>
                <a:ea typeface="+mj-ea"/>
                <a:cs typeface="+mj-cs"/>
              </a:rPr>
              <a:t>Bubble Sort</a:t>
            </a:r>
            <a:r>
              <a:rPr lang="zh-CN" altLang="en-US" sz="2800" dirty="0">
                <a:solidFill>
                  <a:srgbClr val="1A93C8"/>
                </a:solidFill>
                <a:latin typeface="+mj-lt"/>
                <a:ea typeface="+mj-ea"/>
                <a:cs typeface="+mj-cs"/>
              </a:rPr>
              <a:t>）</a:t>
            </a:r>
            <a:endParaRPr lang="en-US" altLang="zh-CN" sz="2800" dirty="0">
              <a:solidFill>
                <a:srgbClr val="1A93C8"/>
              </a:solidFill>
              <a:latin typeface="+mj-lt"/>
              <a:ea typeface="+mj-ea"/>
              <a:cs typeface="+mj-cs"/>
            </a:endParaRPr>
          </a:p>
        </p:txBody>
      </p:sp>
      <p:grpSp>
        <p:nvGrpSpPr>
          <p:cNvPr id="3" name="组合 2"/>
          <p:cNvGrpSpPr/>
          <p:nvPr/>
        </p:nvGrpSpPr>
        <p:grpSpPr>
          <a:xfrm>
            <a:off x="650743" y="2593571"/>
            <a:ext cx="7369895" cy="3167008"/>
            <a:chOff x="733871" y="2288524"/>
            <a:chExt cx="7369895" cy="3823201"/>
          </a:xfrm>
        </p:grpSpPr>
        <p:pic>
          <p:nvPicPr>
            <p:cNvPr id="2" name="图片 1">
              <a:extLst>
                <a:ext uri="{FF2B5EF4-FFF2-40B4-BE49-F238E27FC236}">
                  <a16:creationId xmlns:a16="http://schemas.microsoft.com/office/drawing/2014/main" id="{65C0D348-FE6E-4CC6-A193-6B8AB949AC44}"/>
                </a:ext>
              </a:extLst>
            </p:cNvPr>
            <p:cNvPicPr>
              <a:picLocks noChangeAspect="1"/>
            </p:cNvPicPr>
            <p:nvPr/>
          </p:nvPicPr>
          <p:blipFill>
            <a:blip r:embed="rId2"/>
            <a:stretch>
              <a:fillRect/>
            </a:stretch>
          </p:blipFill>
          <p:spPr>
            <a:xfrm>
              <a:off x="733871" y="2288524"/>
              <a:ext cx="5776520" cy="3823201"/>
            </a:xfrm>
            <a:prstGeom prst="rect">
              <a:avLst/>
            </a:prstGeom>
          </p:spPr>
        </p:pic>
        <p:sp>
          <p:nvSpPr>
            <p:cNvPr id="7" name="Rectangle 3">
              <a:extLst>
                <a:ext uri="{FF2B5EF4-FFF2-40B4-BE49-F238E27FC236}">
                  <a16:creationId xmlns:a16="http://schemas.microsoft.com/office/drawing/2014/main" id="{4052A270-29B4-401B-891F-AA33E1CE4F8D}"/>
                </a:ext>
              </a:extLst>
            </p:cNvPr>
            <p:cNvSpPr txBox="1">
              <a:spLocks noRot="1" noChangeArrowheads="1"/>
            </p:cNvSpPr>
            <p:nvPr/>
          </p:nvSpPr>
          <p:spPr bwMode="auto">
            <a:xfrm>
              <a:off x="6660860" y="2864763"/>
              <a:ext cx="1442906" cy="30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zh-CN" altLang="en-US" sz="1600" dirty="0">
                  <a:solidFill>
                    <a:srgbClr val="000000"/>
                  </a:solidFill>
                  <a:latin typeface=""/>
                </a:rPr>
                <a:t>最大数</a:t>
              </a:r>
              <a:r>
                <a:rPr lang="en-US" altLang="zh-CN" sz="1600" dirty="0">
                  <a:solidFill>
                    <a:srgbClr val="000000"/>
                  </a:solidFill>
                  <a:latin typeface=""/>
                </a:rPr>
                <a:t>11</a:t>
              </a:r>
              <a:r>
                <a:rPr lang="zh-CN" altLang="en-US" sz="1600" dirty="0">
                  <a:solidFill>
                    <a:srgbClr val="000000"/>
                  </a:solidFill>
                  <a:latin typeface=""/>
                </a:rPr>
                <a:t>冒泡</a:t>
              </a:r>
            </a:p>
          </p:txBody>
        </p:sp>
        <p:sp>
          <p:nvSpPr>
            <p:cNvPr id="8" name="Rectangle 3">
              <a:extLst>
                <a:ext uri="{FF2B5EF4-FFF2-40B4-BE49-F238E27FC236}">
                  <a16:creationId xmlns:a16="http://schemas.microsoft.com/office/drawing/2014/main" id="{1EF7E7E6-122B-4DE8-8A66-E77A6EB3CF89}"/>
                </a:ext>
              </a:extLst>
            </p:cNvPr>
            <p:cNvSpPr txBox="1">
              <a:spLocks noRot="1" noChangeArrowheads="1"/>
            </p:cNvSpPr>
            <p:nvPr/>
          </p:nvSpPr>
          <p:spPr bwMode="auto">
            <a:xfrm>
              <a:off x="6660860" y="3351324"/>
              <a:ext cx="897622" cy="30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altLang="zh-CN" sz="1600" dirty="0">
                  <a:solidFill>
                    <a:srgbClr val="000000"/>
                  </a:solidFill>
                  <a:latin typeface=""/>
                </a:rPr>
                <a:t>10</a:t>
              </a:r>
              <a:r>
                <a:rPr lang="zh-CN" altLang="en-US" sz="1600" dirty="0">
                  <a:solidFill>
                    <a:srgbClr val="000000"/>
                  </a:solidFill>
                  <a:latin typeface=""/>
                </a:rPr>
                <a:t>冒泡</a:t>
              </a:r>
            </a:p>
          </p:txBody>
        </p:sp>
        <p:sp>
          <p:nvSpPr>
            <p:cNvPr id="9" name="Rectangle 3">
              <a:extLst>
                <a:ext uri="{FF2B5EF4-FFF2-40B4-BE49-F238E27FC236}">
                  <a16:creationId xmlns:a16="http://schemas.microsoft.com/office/drawing/2014/main" id="{FEF61BAF-0A44-4D88-96E0-5CB78073A206}"/>
                </a:ext>
              </a:extLst>
            </p:cNvPr>
            <p:cNvSpPr txBox="1">
              <a:spLocks noRot="1" noChangeArrowheads="1"/>
            </p:cNvSpPr>
            <p:nvPr/>
          </p:nvSpPr>
          <p:spPr bwMode="auto">
            <a:xfrm>
              <a:off x="6660860" y="4015429"/>
              <a:ext cx="897622" cy="30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altLang="zh-CN" sz="1600" dirty="0">
                  <a:solidFill>
                    <a:srgbClr val="000000"/>
                  </a:solidFill>
                  <a:latin typeface=""/>
                </a:rPr>
                <a:t>6</a:t>
              </a:r>
              <a:r>
                <a:rPr lang="zh-CN" altLang="en-US" sz="1600" dirty="0">
                  <a:solidFill>
                    <a:srgbClr val="000000"/>
                  </a:solidFill>
                  <a:latin typeface=""/>
                </a:rPr>
                <a:t>冒泡</a:t>
              </a:r>
            </a:p>
          </p:txBody>
        </p:sp>
        <p:sp>
          <p:nvSpPr>
            <p:cNvPr id="10" name="Rectangle 3">
              <a:extLst>
                <a:ext uri="{FF2B5EF4-FFF2-40B4-BE49-F238E27FC236}">
                  <a16:creationId xmlns:a16="http://schemas.microsoft.com/office/drawing/2014/main" id="{CEF78698-86A8-4FF7-857D-0ED703F9309B}"/>
                </a:ext>
              </a:extLst>
            </p:cNvPr>
            <p:cNvSpPr txBox="1">
              <a:spLocks noRot="1" noChangeArrowheads="1"/>
            </p:cNvSpPr>
            <p:nvPr/>
          </p:nvSpPr>
          <p:spPr bwMode="auto">
            <a:xfrm>
              <a:off x="6660860" y="4524683"/>
              <a:ext cx="897622" cy="30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altLang="zh-CN" sz="1600" dirty="0">
                  <a:solidFill>
                    <a:srgbClr val="000000"/>
                  </a:solidFill>
                  <a:latin typeface=""/>
                </a:rPr>
                <a:t>5</a:t>
              </a:r>
              <a:r>
                <a:rPr lang="zh-CN" altLang="en-US" sz="1600" dirty="0">
                  <a:solidFill>
                    <a:srgbClr val="000000"/>
                  </a:solidFill>
                  <a:latin typeface=""/>
                </a:rPr>
                <a:t>冒泡</a:t>
              </a:r>
            </a:p>
          </p:txBody>
        </p:sp>
        <p:sp>
          <p:nvSpPr>
            <p:cNvPr id="11" name="Rectangle 3">
              <a:extLst>
                <a:ext uri="{FF2B5EF4-FFF2-40B4-BE49-F238E27FC236}">
                  <a16:creationId xmlns:a16="http://schemas.microsoft.com/office/drawing/2014/main" id="{5FB6FB41-EA14-474A-A655-7C4CF67A8F4A}"/>
                </a:ext>
              </a:extLst>
            </p:cNvPr>
            <p:cNvSpPr txBox="1">
              <a:spLocks noRot="1" noChangeArrowheads="1"/>
            </p:cNvSpPr>
            <p:nvPr/>
          </p:nvSpPr>
          <p:spPr bwMode="auto">
            <a:xfrm>
              <a:off x="6660860" y="5077971"/>
              <a:ext cx="897622" cy="30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altLang="zh-CN" sz="1600" dirty="0">
                  <a:solidFill>
                    <a:srgbClr val="000000"/>
                  </a:solidFill>
                  <a:latin typeface=""/>
                </a:rPr>
                <a:t>4</a:t>
              </a:r>
              <a:r>
                <a:rPr lang="zh-CN" altLang="en-US" sz="1600" dirty="0">
                  <a:solidFill>
                    <a:srgbClr val="000000"/>
                  </a:solidFill>
                  <a:latin typeface=""/>
                </a:rPr>
                <a:t>冒泡</a:t>
              </a:r>
            </a:p>
          </p:txBody>
        </p:sp>
        <p:sp>
          <p:nvSpPr>
            <p:cNvPr id="12" name="Rectangle 3">
              <a:extLst>
                <a:ext uri="{FF2B5EF4-FFF2-40B4-BE49-F238E27FC236}">
                  <a16:creationId xmlns:a16="http://schemas.microsoft.com/office/drawing/2014/main" id="{2A48C828-F2B4-48BA-BCB2-09EEE1B171BF}"/>
                </a:ext>
              </a:extLst>
            </p:cNvPr>
            <p:cNvSpPr txBox="1">
              <a:spLocks noRot="1" noChangeArrowheads="1"/>
            </p:cNvSpPr>
            <p:nvPr/>
          </p:nvSpPr>
          <p:spPr bwMode="auto">
            <a:xfrm>
              <a:off x="6660860" y="5697373"/>
              <a:ext cx="897622" cy="30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altLang="zh-CN" sz="1600" dirty="0">
                  <a:solidFill>
                    <a:srgbClr val="000000"/>
                  </a:solidFill>
                  <a:latin typeface=""/>
                </a:rPr>
                <a:t>3</a:t>
              </a:r>
              <a:r>
                <a:rPr lang="zh-CN" altLang="en-US" sz="1600" dirty="0">
                  <a:solidFill>
                    <a:srgbClr val="000000"/>
                  </a:solidFill>
                  <a:latin typeface=""/>
                </a:rPr>
                <a:t>冒泡</a:t>
              </a:r>
            </a:p>
          </p:txBody>
        </p:sp>
      </p:grpSp>
    </p:spTree>
    <p:extLst>
      <p:ext uri="{BB962C8B-B14F-4D97-AF65-F5344CB8AC3E}">
        <p14:creationId xmlns:p14="http://schemas.microsoft.com/office/powerpoint/2010/main" val="14090427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Rot="1" noChangeArrowheads="1"/>
          </p:cNvSpPr>
          <p:nvPr>
            <p:ph type="body" idx="1"/>
          </p:nvPr>
        </p:nvSpPr>
        <p:spPr>
          <a:xfrm>
            <a:off x="320532" y="1039090"/>
            <a:ext cx="7742237" cy="5312353"/>
          </a:xfrm>
        </p:spPr>
        <p:txBody>
          <a:bodyPr/>
          <a:lstStyle/>
          <a:p>
            <a:pPr marL="342900" indent="-342900">
              <a:lnSpc>
                <a:spcPct val="100000"/>
              </a:lnSpc>
              <a:spcBef>
                <a:spcPts val="600"/>
              </a:spcBef>
              <a:buFont typeface="Wingdings" panose="05000000000000000000" pitchFamily="2" charset="2"/>
              <a:buChar char="l"/>
            </a:pPr>
            <a:r>
              <a:rPr lang="zh-CN" altLang="en-US" sz="1800" dirty="0">
                <a:solidFill>
                  <a:srgbClr val="000000"/>
                </a:solidFill>
              </a:rPr>
              <a:t>程序：设需排序的数有10个，定义数组大小为11，使用</a:t>
            </a:r>
            <a:r>
              <a:rPr lang="en-US" altLang="zh-CN" sz="1800" dirty="0">
                <a:solidFill>
                  <a:srgbClr val="000000"/>
                </a:solidFill>
              </a:rPr>
              <a:t>a[1]～a[10]</a:t>
            </a:r>
            <a:r>
              <a:rPr lang="zh-CN" altLang="en-US" sz="1800" dirty="0">
                <a:solidFill>
                  <a:srgbClr val="000000"/>
                </a:solidFill>
              </a:rPr>
              <a:t>存放10个数，</a:t>
            </a:r>
            <a:r>
              <a:rPr lang="en-US" altLang="zh-CN" sz="1800" dirty="0">
                <a:solidFill>
                  <a:srgbClr val="000000"/>
                </a:solidFill>
              </a:rPr>
              <a:t>a[0]</a:t>
            </a:r>
            <a:r>
              <a:rPr lang="zh-CN" altLang="en-US" sz="1800" dirty="0">
                <a:solidFill>
                  <a:srgbClr val="000000"/>
                </a:solidFill>
              </a:rPr>
              <a:t>不用。</a:t>
            </a:r>
            <a:endParaRPr lang="en-US" altLang="zh-CN" sz="1800" dirty="0">
              <a:solidFill>
                <a:srgbClr val="000000"/>
              </a:solidFill>
            </a:endParaRPr>
          </a:p>
          <a:p>
            <a:pPr marL="342900" indent="-342900">
              <a:lnSpc>
                <a:spcPct val="100000"/>
              </a:lnSpc>
              <a:spcBef>
                <a:spcPts val="600"/>
              </a:spcBef>
              <a:buFont typeface="Wingdings" panose="05000000000000000000" pitchFamily="2" charset="2"/>
              <a:buChar char="l"/>
            </a:pPr>
            <a:endParaRPr lang="zh-CN" altLang="en-US" sz="1800" dirty="0">
              <a:solidFill>
                <a:srgbClr val="000000"/>
              </a:solidFill>
            </a:endParaRPr>
          </a:p>
          <a:p>
            <a:pPr marL="514350" lvl="2" indent="0">
              <a:lnSpc>
                <a:spcPct val="100000"/>
              </a:lnSpc>
              <a:spcBef>
                <a:spcPts val="600"/>
              </a:spcBef>
              <a:buNone/>
            </a:pPr>
            <a:r>
              <a:rPr lang="en-US" altLang="zh-CN" sz="1800" dirty="0" err="1"/>
              <a:t>i</a:t>
            </a:r>
            <a:r>
              <a:rPr lang="en-US" altLang="zh-CN" sz="1800" dirty="0" err="1">
                <a:solidFill>
                  <a:srgbClr val="000000"/>
                </a:solidFill>
              </a:rPr>
              <a:t>nt</a:t>
            </a:r>
            <a:r>
              <a:rPr lang="en-US" altLang="zh-CN" sz="1800" dirty="0">
                <a:solidFill>
                  <a:srgbClr val="000000"/>
                </a:solidFill>
              </a:rPr>
              <a:t> main()</a:t>
            </a:r>
          </a:p>
          <a:p>
            <a:pPr marL="514350" lvl="2" indent="0">
              <a:lnSpc>
                <a:spcPct val="100000"/>
              </a:lnSpc>
              <a:spcBef>
                <a:spcPts val="600"/>
              </a:spcBef>
              <a:buNone/>
            </a:pPr>
            <a:r>
              <a:rPr lang="en-US" altLang="zh-CN" sz="1800" dirty="0">
                <a:solidFill>
                  <a:srgbClr val="000000"/>
                </a:solidFill>
              </a:rPr>
              <a:t>{</a:t>
            </a:r>
          </a:p>
          <a:p>
            <a:pPr marL="514350" lvl="2" indent="0">
              <a:lnSpc>
                <a:spcPct val="100000"/>
              </a:lnSpc>
              <a:spcBef>
                <a:spcPts val="600"/>
              </a:spcBef>
              <a:buNone/>
            </a:pPr>
            <a:r>
              <a:rPr lang="en-US" altLang="zh-CN" sz="1800" dirty="0">
                <a:solidFill>
                  <a:srgbClr val="7030A0"/>
                </a:solidFill>
              </a:rPr>
              <a:t>    //</a:t>
            </a:r>
            <a:r>
              <a:rPr lang="zh-CN" altLang="en-US" sz="1800" dirty="0">
                <a:solidFill>
                  <a:srgbClr val="7030A0"/>
                </a:solidFill>
              </a:rPr>
              <a:t>输入</a:t>
            </a:r>
            <a:r>
              <a:rPr lang="en-US" altLang="zh-CN" sz="1800" dirty="0">
                <a:solidFill>
                  <a:srgbClr val="7030A0"/>
                </a:solidFill>
              </a:rPr>
              <a:t>10</a:t>
            </a:r>
            <a:r>
              <a:rPr lang="zh-CN" altLang="en-US" sz="1800" dirty="0" smtClean="0">
                <a:solidFill>
                  <a:srgbClr val="7030A0"/>
                </a:solidFill>
              </a:rPr>
              <a:t>个要排序的数</a:t>
            </a:r>
            <a:endParaRPr lang="en-US" altLang="zh-CN" sz="1800" dirty="0">
              <a:solidFill>
                <a:srgbClr val="7030A0"/>
              </a:solidFill>
            </a:endParaRPr>
          </a:p>
          <a:p>
            <a:pPr marL="514350" lvl="2" indent="0">
              <a:lnSpc>
                <a:spcPct val="100000"/>
              </a:lnSpc>
              <a:spcBef>
                <a:spcPts val="600"/>
              </a:spcBef>
              <a:buNone/>
            </a:pPr>
            <a:r>
              <a:rPr lang="en-US" altLang="zh-CN" sz="1800" dirty="0">
                <a:solidFill>
                  <a:srgbClr val="000000"/>
                </a:solidFill>
              </a:rPr>
              <a:t>     </a:t>
            </a:r>
            <a:r>
              <a:rPr lang="en-US" altLang="zh-CN" sz="1800" dirty="0" err="1">
                <a:solidFill>
                  <a:srgbClr val="000000"/>
                </a:solidFill>
              </a:rPr>
              <a:t>int</a:t>
            </a:r>
            <a:r>
              <a:rPr lang="en-US" altLang="zh-CN" sz="1800" dirty="0">
                <a:solidFill>
                  <a:srgbClr val="000000"/>
                </a:solidFill>
              </a:rPr>
              <a:t> </a:t>
            </a:r>
            <a:r>
              <a:rPr lang="en-US" altLang="zh-CN" sz="1800" dirty="0" smtClean="0">
                <a:solidFill>
                  <a:srgbClr val="000000"/>
                </a:solidFill>
              </a:rPr>
              <a:t>a[10];      </a:t>
            </a:r>
            <a:r>
              <a:rPr lang="en-US" altLang="zh-CN" sz="1800" dirty="0">
                <a:solidFill>
                  <a:srgbClr val="000000"/>
                </a:solidFill>
              </a:rPr>
              <a:t>// </a:t>
            </a:r>
            <a:r>
              <a:rPr lang="en-US" altLang="zh-CN" sz="1800" dirty="0" smtClean="0">
                <a:solidFill>
                  <a:srgbClr val="0070C0"/>
                </a:solidFill>
              </a:rPr>
              <a:t>a[0]</a:t>
            </a:r>
            <a:r>
              <a:rPr lang="en-US" altLang="zh-CN" sz="1800" dirty="0">
                <a:solidFill>
                  <a:srgbClr val="0070C0"/>
                </a:solidFill>
              </a:rPr>
              <a:t>～</a:t>
            </a:r>
            <a:r>
              <a:rPr lang="en-US" altLang="zh-CN" sz="1800" dirty="0" smtClean="0">
                <a:solidFill>
                  <a:srgbClr val="0070C0"/>
                </a:solidFill>
              </a:rPr>
              <a:t>a[9]</a:t>
            </a:r>
            <a:endParaRPr lang="zh-CN" altLang="en-US" sz="1800" dirty="0">
              <a:solidFill>
                <a:srgbClr val="000000"/>
              </a:solidFill>
            </a:endParaRPr>
          </a:p>
          <a:p>
            <a:pPr marL="514350" lvl="2" indent="0">
              <a:lnSpc>
                <a:spcPct val="100000"/>
              </a:lnSpc>
              <a:spcBef>
                <a:spcPts val="600"/>
              </a:spcBef>
              <a:buNone/>
            </a:pPr>
            <a:r>
              <a:rPr lang="zh-CN" altLang="en-US" sz="1800" dirty="0">
                <a:solidFill>
                  <a:srgbClr val="000000"/>
                </a:solidFill>
              </a:rPr>
              <a:t>     </a:t>
            </a:r>
            <a:r>
              <a:rPr lang="en-US" altLang="zh-CN" sz="1800" dirty="0">
                <a:solidFill>
                  <a:srgbClr val="000000"/>
                </a:solidFill>
              </a:rPr>
              <a:t>int </a:t>
            </a:r>
            <a:r>
              <a:rPr lang="en-US" altLang="zh-CN" sz="1800" dirty="0" err="1">
                <a:solidFill>
                  <a:srgbClr val="000000"/>
                </a:solidFill>
              </a:rPr>
              <a:t>i,j,t</a:t>
            </a:r>
            <a:r>
              <a:rPr lang="en-US" altLang="zh-CN" sz="1800" dirty="0">
                <a:solidFill>
                  <a:srgbClr val="000000"/>
                </a:solidFill>
              </a:rPr>
              <a:t>；      // </a:t>
            </a:r>
            <a:r>
              <a:rPr lang="en-US" altLang="zh-CN" sz="1800" dirty="0" err="1">
                <a:solidFill>
                  <a:srgbClr val="000000"/>
                </a:solidFill>
              </a:rPr>
              <a:t>i,j</a:t>
            </a:r>
            <a:r>
              <a:rPr lang="zh-CN" altLang="en-US" sz="1800" dirty="0">
                <a:solidFill>
                  <a:srgbClr val="000000"/>
                </a:solidFill>
              </a:rPr>
              <a:t>作循环变量，</a:t>
            </a:r>
            <a:r>
              <a:rPr lang="en-US" altLang="zh-CN" sz="1800" dirty="0">
                <a:solidFill>
                  <a:srgbClr val="000000"/>
                </a:solidFill>
              </a:rPr>
              <a:t>t</a:t>
            </a:r>
            <a:r>
              <a:rPr lang="zh-CN" altLang="en-US" sz="1800" dirty="0">
                <a:solidFill>
                  <a:srgbClr val="000000"/>
                </a:solidFill>
              </a:rPr>
              <a:t>作临时变量 </a:t>
            </a:r>
          </a:p>
          <a:p>
            <a:pPr marL="514350" lvl="2" indent="0">
              <a:lnSpc>
                <a:spcPct val="100000"/>
              </a:lnSpc>
              <a:spcBef>
                <a:spcPts val="600"/>
              </a:spcBef>
              <a:buNone/>
            </a:pPr>
            <a:r>
              <a:rPr lang="en-US" altLang="zh-CN" sz="1800" dirty="0">
                <a:solidFill>
                  <a:srgbClr val="000000"/>
                </a:solidFill>
              </a:rPr>
              <a:t>     </a:t>
            </a:r>
            <a:r>
              <a:rPr lang="en-US" altLang="zh-CN" sz="1800" dirty="0" err="1">
                <a:solidFill>
                  <a:srgbClr val="000000"/>
                </a:solidFill>
              </a:rPr>
              <a:t>printf</a:t>
            </a:r>
            <a:r>
              <a:rPr lang="en-US" altLang="zh-CN" sz="1800" dirty="0">
                <a:solidFill>
                  <a:srgbClr val="000000"/>
                </a:solidFill>
              </a:rPr>
              <a:t>(“</a:t>
            </a:r>
            <a:r>
              <a:rPr lang="en-US" altLang="zh-CN" sz="1800" dirty="0"/>
              <a:t>Enter</a:t>
            </a:r>
            <a:r>
              <a:rPr lang="en-US" altLang="zh-CN" sz="1800" dirty="0">
                <a:solidFill>
                  <a:srgbClr val="000000"/>
                </a:solidFill>
              </a:rPr>
              <a:t> 10 numbers:\n");</a:t>
            </a:r>
          </a:p>
          <a:p>
            <a:pPr marL="514350" lvl="2" indent="0">
              <a:lnSpc>
                <a:spcPct val="100000"/>
              </a:lnSpc>
              <a:spcBef>
                <a:spcPts val="600"/>
              </a:spcBef>
              <a:buNone/>
            </a:pPr>
            <a:r>
              <a:rPr lang="en-US" altLang="zh-CN" sz="1800" dirty="0">
                <a:solidFill>
                  <a:srgbClr val="000000"/>
                </a:solidFill>
              </a:rPr>
              <a:t>     </a:t>
            </a:r>
            <a:r>
              <a:rPr lang="en-US" altLang="zh-CN" sz="1800" dirty="0" smtClean="0">
                <a:solidFill>
                  <a:srgbClr val="000000"/>
                </a:solidFill>
              </a:rPr>
              <a:t>for(</a:t>
            </a:r>
            <a:r>
              <a:rPr lang="en-US" altLang="zh-CN" sz="1800" dirty="0" err="1" smtClean="0">
                <a:solidFill>
                  <a:srgbClr val="000000"/>
                </a:solidFill>
              </a:rPr>
              <a:t>i</a:t>
            </a:r>
            <a:r>
              <a:rPr lang="en-US" altLang="zh-CN" sz="1800" dirty="0" smtClean="0">
                <a:solidFill>
                  <a:srgbClr val="000000"/>
                </a:solidFill>
              </a:rPr>
              <a:t>=0;i&lt;=9;i</a:t>
            </a:r>
            <a:r>
              <a:rPr lang="en-US" altLang="zh-CN" sz="1800" dirty="0">
                <a:solidFill>
                  <a:srgbClr val="000000"/>
                </a:solidFill>
              </a:rPr>
              <a:t>++)</a:t>
            </a:r>
          </a:p>
          <a:p>
            <a:pPr marL="514350" lvl="2" indent="0">
              <a:lnSpc>
                <a:spcPct val="100000"/>
              </a:lnSpc>
              <a:spcBef>
                <a:spcPts val="600"/>
              </a:spcBef>
              <a:buNone/>
            </a:pPr>
            <a:r>
              <a:rPr lang="en-US" altLang="zh-CN" sz="1800" dirty="0">
                <a:solidFill>
                  <a:srgbClr val="000000"/>
                </a:solidFill>
              </a:rPr>
              <a:t>         </a:t>
            </a:r>
            <a:r>
              <a:rPr lang="en-US" altLang="zh-CN" sz="1800" dirty="0" err="1">
                <a:solidFill>
                  <a:srgbClr val="000000"/>
                </a:solidFill>
              </a:rPr>
              <a:t>scanf</a:t>
            </a:r>
            <a:r>
              <a:rPr lang="en-US" altLang="zh-CN" sz="1800" dirty="0">
                <a:solidFill>
                  <a:srgbClr val="000000"/>
                </a:solidFill>
              </a:rPr>
              <a:t>("%</a:t>
            </a:r>
            <a:r>
              <a:rPr lang="en-US" altLang="zh-CN" sz="1800" dirty="0" err="1">
                <a:solidFill>
                  <a:srgbClr val="000000"/>
                </a:solidFill>
              </a:rPr>
              <a:t>d",&amp;a</a:t>
            </a:r>
            <a:r>
              <a:rPr lang="en-US" altLang="zh-CN" sz="1800" dirty="0">
                <a:solidFill>
                  <a:srgbClr val="000000"/>
                </a:solidFill>
              </a:rPr>
              <a:t>[</a:t>
            </a:r>
            <a:r>
              <a:rPr lang="en-US" altLang="zh-CN" sz="1800" dirty="0" err="1">
                <a:solidFill>
                  <a:srgbClr val="000000"/>
                </a:solidFill>
              </a:rPr>
              <a:t>i</a:t>
            </a:r>
            <a:r>
              <a:rPr lang="en-US" altLang="zh-CN" sz="1800" dirty="0">
                <a:solidFill>
                  <a:srgbClr val="000000"/>
                </a:solidFill>
              </a:rPr>
              <a:t>]);   // </a:t>
            </a:r>
            <a:r>
              <a:rPr lang="zh-CN" altLang="en-US" sz="1800" dirty="0">
                <a:solidFill>
                  <a:srgbClr val="000000"/>
                </a:solidFill>
              </a:rPr>
              <a:t>输入10个整数</a:t>
            </a:r>
          </a:p>
          <a:p>
            <a:pPr marL="514350" lvl="2" indent="0">
              <a:lnSpc>
                <a:spcPct val="100000"/>
              </a:lnSpc>
              <a:spcBef>
                <a:spcPts val="600"/>
              </a:spcBef>
              <a:buNone/>
            </a:pPr>
            <a:r>
              <a:rPr lang="zh-CN" altLang="en-US" sz="1800" dirty="0">
                <a:solidFill>
                  <a:srgbClr val="000000"/>
                </a:solidFill>
              </a:rPr>
              <a:t>     </a:t>
            </a:r>
            <a:r>
              <a:rPr lang="en-US" altLang="zh-CN" sz="1800" dirty="0" err="1">
                <a:solidFill>
                  <a:srgbClr val="000000"/>
                </a:solidFill>
              </a:rPr>
              <a:t>printf</a:t>
            </a:r>
            <a:r>
              <a:rPr lang="en-US" altLang="zh-CN" sz="1800" dirty="0">
                <a:solidFill>
                  <a:srgbClr val="000000"/>
                </a:solidFill>
              </a:rPr>
              <a:t>("\n");</a:t>
            </a:r>
          </a:p>
          <a:p>
            <a:pPr>
              <a:lnSpc>
                <a:spcPct val="100000"/>
              </a:lnSpc>
              <a:spcBef>
                <a:spcPts val="600"/>
              </a:spcBef>
              <a:buFont typeface="Wingdings" panose="05000000000000000000" pitchFamily="2" charset="2"/>
              <a:buNone/>
            </a:pPr>
            <a:r>
              <a:rPr lang="zh-CN" altLang="en-US" sz="1800" b="1" dirty="0"/>
              <a:t>    </a:t>
            </a:r>
          </a:p>
        </p:txBody>
      </p:sp>
      <p:sp>
        <p:nvSpPr>
          <p:cNvPr id="3" name="矩形 2"/>
          <p:cNvSpPr/>
          <p:nvPr/>
        </p:nvSpPr>
        <p:spPr>
          <a:xfrm>
            <a:off x="528350" y="316547"/>
            <a:ext cx="7628514" cy="480131"/>
          </a:xfrm>
          <a:prstGeom prst="rect">
            <a:avLst/>
          </a:prstGeom>
        </p:spPr>
        <p:txBody>
          <a:bodyPr wrap="square">
            <a:spAutoFit/>
          </a:bodyPr>
          <a:lstStyle/>
          <a:p>
            <a:pPr defTabSz="685800">
              <a:lnSpc>
                <a:spcPct val="90000"/>
              </a:lnSpc>
              <a:buFont typeface="Wingdings" panose="05000000000000000000" pitchFamily="2" charset="2"/>
              <a:buNone/>
            </a:pPr>
            <a:r>
              <a:rPr lang="zh-CN" altLang="en-US" sz="2800" dirty="0" smtClean="0">
                <a:solidFill>
                  <a:srgbClr val="7030A0"/>
                </a:solidFill>
                <a:latin typeface="+mj-lt"/>
                <a:ea typeface="+mj-ea"/>
                <a:cs typeface="+mj-cs"/>
              </a:rPr>
              <a:t>课后测试：</a:t>
            </a:r>
            <a:r>
              <a:rPr lang="zh-CN" altLang="en-US" sz="2800" dirty="0" smtClean="0">
                <a:solidFill>
                  <a:srgbClr val="1A93C8"/>
                </a:solidFill>
                <a:latin typeface="+mj-lt"/>
                <a:ea typeface="+mj-ea"/>
                <a:cs typeface="+mj-cs"/>
              </a:rPr>
              <a:t>冒泡排序</a:t>
            </a:r>
            <a:r>
              <a:rPr lang="zh-CN" altLang="en-US" sz="2800" dirty="0">
                <a:solidFill>
                  <a:srgbClr val="1A93C8"/>
                </a:solidFill>
                <a:latin typeface="+mj-lt"/>
                <a:ea typeface="+mj-ea"/>
                <a:cs typeface="+mj-cs"/>
              </a:rPr>
              <a:t>（</a:t>
            </a:r>
            <a:r>
              <a:rPr lang="en-US" altLang="zh-CN" sz="2800" dirty="0">
                <a:solidFill>
                  <a:srgbClr val="1A93C8"/>
                </a:solidFill>
                <a:latin typeface="+mj-lt"/>
                <a:ea typeface="+mj-ea"/>
                <a:cs typeface="+mj-cs"/>
              </a:rPr>
              <a:t>Bubble Sort</a:t>
            </a:r>
            <a:r>
              <a:rPr lang="zh-CN" altLang="en-US" sz="2800" dirty="0">
                <a:solidFill>
                  <a:srgbClr val="1A93C8"/>
                </a:solidFill>
                <a:latin typeface="+mj-lt"/>
                <a:ea typeface="+mj-ea"/>
                <a:cs typeface="+mj-cs"/>
              </a:rPr>
              <a:t>）</a:t>
            </a:r>
            <a:endParaRPr lang="en-US" altLang="zh-CN" sz="2800" dirty="0">
              <a:solidFill>
                <a:srgbClr val="1A93C8"/>
              </a:solidFill>
              <a:latin typeface="+mj-lt"/>
              <a:ea typeface="+mj-ea"/>
              <a:cs typeface="+mj-cs"/>
            </a:endParaRPr>
          </a:p>
        </p:txBody>
      </p:sp>
    </p:spTree>
    <p:extLst>
      <p:ext uri="{BB962C8B-B14F-4D97-AF65-F5344CB8AC3E}">
        <p14:creationId xmlns:p14="http://schemas.microsoft.com/office/powerpoint/2010/main" val="323531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5" name="Rectangle 3"/>
          <p:cNvSpPr>
            <a:spLocks noGrp="1" noRot="1" noChangeArrowheads="1"/>
          </p:cNvSpPr>
          <p:nvPr>
            <p:ph type="body" idx="1"/>
          </p:nvPr>
        </p:nvSpPr>
        <p:spPr>
          <a:xfrm>
            <a:off x="493569" y="981075"/>
            <a:ext cx="7963044" cy="5409334"/>
          </a:xfrm>
        </p:spPr>
        <p:txBody>
          <a:bodyPr/>
          <a:lstStyle/>
          <a:p>
            <a:pPr marL="342900" indent="-342900">
              <a:buFont typeface="Wingdings" panose="05000000000000000000" pitchFamily="2" charset="2"/>
              <a:buChar char="l"/>
            </a:pPr>
            <a:r>
              <a:rPr lang="zh-CN" altLang="en-US" b="1" dirty="0">
                <a:latin typeface="+mn-ea"/>
              </a:rPr>
              <a:t>基本概念</a:t>
            </a:r>
          </a:p>
          <a:p>
            <a:pPr marL="971550" lvl="1"/>
            <a:r>
              <a:rPr lang="zh-CN" altLang="en-US" b="1" dirty="0">
                <a:latin typeface="+mn-ea"/>
              </a:rPr>
              <a:t>数组是一种</a:t>
            </a:r>
            <a:r>
              <a:rPr lang="zh-CN" altLang="en-US" b="1" dirty="0">
                <a:solidFill>
                  <a:srgbClr val="C00000"/>
                </a:solidFill>
                <a:latin typeface="+mn-ea"/>
              </a:rPr>
              <a:t>基于基本数据类型</a:t>
            </a:r>
            <a:r>
              <a:rPr lang="zh-CN" altLang="en-US" b="1" dirty="0">
                <a:latin typeface="+mn-ea"/>
              </a:rPr>
              <a:t>的</a:t>
            </a:r>
            <a:r>
              <a:rPr lang="zh-CN" altLang="en-US" b="1" dirty="0">
                <a:solidFill>
                  <a:srgbClr val="0303DF"/>
                </a:solidFill>
                <a:latin typeface="+mn-ea"/>
              </a:rPr>
              <a:t>构造类型</a:t>
            </a:r>
            <a:r>
              <a:rPr lang="zh-CN" altLang="en-US" b="1" dirty="0">
                <a:latin typeface="+mn-ea"/>
              </a:rPr>
              <a:t>；</a:t>
            </a:r>
            <a:endParaRPr lang="en-US" altLang="zh-CN" b="1" dirty="0">
              <a:latin typeface="+mn-ea"/>
            </a:endParaRPr>
          </a:p>
          <a:p>
            <a:pPr marL="971550" lvl="1"/>
            <a:r>
              <a:rPr lang="zh-CN" altLang="en-US" b="1" dirty="0">
                <a:latin typeface="+mn-ea"/>
              </a:rPr>
              <a:t>数组：一组具有</a:t>
            </a:r>
            <a:r>
              <a:rPr lang="zh-CN" altLang="en-US" b="1" dirty="0">
                <a:solidFill>
                  <a:srgbClr val="0000CC"/>
                </a:solidFill>
                <a:latin typeface="+mn-ea"/>
              </a:rPr>
              <a:t>相同数据类型</a:t>
            </a:r>
            <a:r>
              <a:rPr lang="zh-CN" altLang="en-US" b="1" dirty="0">
                <a:latin typeface="+mn-ea"/>
              </a:rPr>
              <a:t>的</a:t>
            </a:r>
            <a:r>
              <a:rPr lang="zh-CN" altLang="en-US" b="1" dirty="0">
                <a:solidFill>
                  <a:srgbClr val="FF3300"/>
                </a:solidFill>
                <a:latin typeface="+mn-ea"/>
              </a:rPr>
              <a:t>数据</a:t>
            </a:r>
            <a:r>
              <a:rPr lang="zh-CN" altLang="en-US" b="1" dirty="0">
                <a:latin typeface="+mn-ea"/>
              </a:rPr>
              <a:t>的</a:t>
            </a:r>
            <a:r>
              <a:rPr lang="zh-CN" altLang="en-US" b="1" u="sng" dirty="0">
                <a:solidFill>
                  <a:srgbClr val="FF3300"/>
                </a:solidFill>
                <a:latin typeface="+mn-ea"/>
              </a:rPr>
              <a:t>有序集合</a:t>
            </a:r>
            <a:r>
              <a:rPr lang="zh-CN" altLang="en-US" b="1" dirty="0">
                <a:solidFill>
                  <a:srgbClr val="FF3300"/>
                </a:solidFill>
                <a:latin typeface="+mn-ea"/>
              </a:rPr>
              <a:t>。</a:t>
            </a:r>
            <a:endParaRPr lang="en-US" altLang="zh-CN" b="1" dirty="0">
              <a:solidFill>
                <a:srgbClr val="FF3300"/>
              </a:solidFill>
              <a:latin typeface="+mn-ea"/>
            </a:endParaRPr>
          </a:p>
          <a:p>
            <a:pPr marL="971550" lvl="1" algn="just"/>
            <a:r>
              <a:rPr lang="zh-CN" altLang="en-US" b="1" dirty="0">
                <a:solidFill>
                  <a:srgbClr val="006600"/>
                </a:solidFill>
                <a:latin typeface="+mn-ea"/>
              </a:rPr>
              <a:t>数组</a:t>
            </a:r>
            <a:r>
              <a:rPr lang="zh-CN" altLang="en-US" b="1" u="sng" dirty="0">
                <a:solidFill>
                  <a:srgbClr val="006600"/>
                </a:solidFill>
                <a:latin typeface="+mn-ea"/>
              </a:rPr>
              <a:t>元素</a:t>
            </a:r>
            <a:r>
              <a:rPr lang="zh-CN" altLang="en-US" dirty="0">
                <a:latin typeface="+mn-ea"/>
              </a:rPr>
              <a:t>：构成数组的</a:t>
            </a:r>
            <a:r>
              <a:rPr lang="zh-CN" altLang="en-US" dirty="0">
                <a:solidFill>
                  <a:srgbClr val="FF3300"/>
                </a:solidFill>
                <a:latin typeface="+mn-ea"/>
              </a:rPr>
              <a:t>数据</a:t>
            </a:r>
            <a:r>
              <a:rPr lang="zh-CN" altLang="en-US" dirty="0">
                <a:latin typeface="+mn-ea"/>
              </a:rPr>
              <a:t>。</a:t>
            </a:r>
            <a:endParaRPr lang="en-US" altLang="zh-CN" dirty="0">
              <a:latin typeface="+mn-ea"/>
            </a:endParaRPr>
          </a:p>
          <a:p>
            <a:pPr marL="1371600" lvl="2" indent="-342900" algn="just">
              <a:buFont typeface="Wingdings" panose="05000000000000000000" pitchFamily="2" charset="2"/>
              <a:buChar char="ü"/>
            </a:pPr>
            <a:r>
              <a:rPr lang="zh-CN" altLang="en-US" sz="1800" dirty="0">
                <a:latin typeface="+mn-ea"/>
              </a:rPr>
              <a:t>数组中的每一个数组元素具有</a:t>
            </a:r>
            <a:r>
              <a:rPr lang="zh-CN" altLang="en-US" sz="1800" dirty="0">
                <a:solidFill>
                  <a:srgbClr val="0000CC"/>
                </a:solidFill>
                <a:latin typeface="+mn-ea"/>
              </a:rPr>
              <a:t>相同的数据类型</a:t>
            </a:r>
            <a:r>
              <a:rPr lang="zh-CN" altLang="en-US" sz="1800" dirty="0">
                <a:latin typeface="+mn-ea"/>
              </a:rPr>
              <a:t>，</a:t>
            </a:r>
            <a:r>
              <a:rPr lang="zh-CN" altLang="en-US" sz="1800" dirty="0">
                <a:solidFill>
                  <a:srgbClr val="FF3300"/>
                </a:solidFill>
                <a:latin typeface="+mn-ea"/>
              </a:rPr>
              <a:t>相同的名称</a:t>
            </a:r>
            <a:r>
              <a:rPr lang="zh-CN" altLang="en-US" sz="1800" dirty="0">
                <a:latin typeface="+mn-ea"/>
              </a:rPr>
              <a:t>，</a:t>
            </a:r>
            <a:r>
              <a:rPr lang="zh-CN" altLang="en-US" sz="1800" dirty="0">
                <a:solidFill>
                  <a:srgbClr val="7030A0"/>
                </a:solidFill>
                <a:latin typeface="+mn-ea"/>
              </a:rPr>
              <a:t>不同的下标</a:t>
            </a:r>
            <a:r>
              <a:rPr lang="zh-CN" altLang="en-US" sz="1800" dirty="0">
                <a:latin typeface="+mn-ea"/>
              </a:rPr>
              <a:t>，可以作为</a:t>
            </a:r>
            <a:r>
              <a:rPr lang="zh-CN" altLang="en-US" sz="1800" dirty="0">
                <a:solidFill>
                  <a:srgbClr val="FF3300"/>
                </a:solidFill>
                <a:latin typeface="+mn-ea"/>
              </a:rPr>
              <a:t>单个变量</a:t>
            </a:r>
            <a:r>
              <a:rPr lang="zh-CN" altLang="en-US" sz="1800" dirty="0">
                <a:latin typeface="+mn-ea"/>
              </a:rPr>
              <a:t>使用。</a:t>
            </a:r>
            <a:endParaRPr lang="en-US" altLang="zh-CN" sz="1800" dirty="0">
              <a:latin typeface="+mn-ea"/>
            </a:endParaRPr>
          </a:p>
          <a:p>
            <a:pPr marL="971550" lvl="1" algn="just"/>
            <a:r>
              <a:rPr lang="zh-CN" altLang="en-US" b="1" dirty="0">
                <a:solidFill>
                  <a:srgbClr val="006600"/>
                </a:solidFill>
                <a:latin typeface="+mn-ea"/>
              </a:rPr>
              <a:t>数组的</a:t>
            </a:r>
            <a:r>
              <a:rPr lang="zh-CN" altLang="en-US" b="1" u="sng" dirty="0">
                <a:solidFill>
                  <a:srgbClr val="006600"/>
                </a:solidFill>
                <a:latin typeface="+mn-ea"/>
              </a:rPr>
              <a:t>下标</a:t>
            </a:r>
            <a:r>
              <a:rPr lang="zh-CN" altLang="en-US" dirty="0">
                <a:latin typeface="+mn-ea"/>
              </a:rPr>
              <a:t>：是数组元素的</a:t>
            </a:r>
            <a:r>
              <a:rPr lang="zh-CN" altLang="en-US" dirty="0">
                <a:solidFill>
                  <a:srgbClr val="FF3300"/>
                </a:solidFill>
                <a:latin typeface="+mn-ea"/>
              </a:rPr>
              <a:t>位置</a:t>
            </a:r>
            <a:r>
              <a:rPr lang="zh-CN" altLang="en-US" dirty="0">
                <a:latin typeface="+mn-ea"/>
              </a:rPr>
              <a:t>的一个</a:t>
            </a:r>
            <a:r>
              <a:rPr lang="zh-CN" altLang="en-US" dirty="0">
                <a:solidFill>
                  <a:srgbClr val="FF3300"/>
                </a:solidFill>
                <a:latin typeface="+mn-ea"/>
              </a:rPr>
              <a:t>索引或指示</a:t>
            </a:r>
            <a:r>
              <a:rPr lang="zh-CN" altLang="en-US" dirty="0">
                <a:latin typeface="+mn-ea"/>
              </a:rPr>
              <a:t>。</a:t>
            </a:r>
            <a:endParaRPr lang="en-US" altLang="zh-CN" dirty="0">
              <a:latin typeface="+mn-ea"/>
            </a:endParaRPr>
          </a:p>
          <a:p>
            <a:pPr marL="1314450" lvl="2" indent="-285750" algn="just">
              <a:buFont typeface="Wingdings" panose="05000000000000000000" pitchFamily="2" charset="2"/>
              <a:buChar char="ü"/>
            </a:pPr>
            <a:r>
              <a:rPr lang="zh-CN" altLang="en-US" sz="1800" dirty="0">
                <a:latin typeface="+mn-ea"/>
                <a:cs typeface=""/>
              </a:rPr>
              <a:t>用</a:t>
            </a:r>
            <a:r>
              <a:rPr lang="zh-CN" altLang="en-US" sz="1800" dirty="0">
                <a:solidFill>
                  <a:srgbClr val="FF3300"/>
                </a:solidFill>
                <a:latin typeface="+mn-ea"/>
                <a:cs typeface=""/>
              </a:rPr>
              <a:t>数组名</a:t>
            </a:r>
            <a:r>
              <a:rPr lang="zh-CN" altLang="en-US" sz="1800" dirty="0">
                <a:latin typeface="+mn-ea"/>
                <a:cs typeface=""/>
              </a:rPr>
              <a:t>和</a:t>
            </a:r>
            <a:r>
              <a:rPr lang="zh-CN" altLang="en-US" sz="1800" dirty="0">
                <a:solidFill>
                  <a:srgbClr val="FF3300"/>
                </a:solidFill>
                <a:latin typeface="+mn-ea"/>
                <a:cs typeface=""/>
              </a:rPr>
              <a:t>下标</a:t>
            </a:r>
            <a:r>
              <a:rPr lang="zh-CN" altLang="en-US" sz="1800" dirty="0">
                <a:latin typeface="+mn-ea"/>
                <a:cs typeface=""/>
              </a:rPr>
              <a:t>来唯一确定数组中的元素。</a:t>
            </a:r>
            <a:endParaRPr lang="zh-CN" altLang="en-US" sz="1800" dirty="0">
              <a:latin typeface="+mn-ea"/>
            </a:endParaRPr>
          </a:p>
          <a:p>
            <a:pPr marL="971550" lvl="1" algn="just"/>
            <a:r>
              <a:rPr lang="zh-CN" altLang="en-US" b="1" dirty="0">
                <a:solidFill>
                  <a:srgbClr val="006600"/>
                </a:solidFill>
                <a:latin typeface="+mn-ea"/>
              </a:rPr>
              <a:t>数组的</a:t>
            </a:r>
            <a:r>
              <a:rPr lang="zh-CN" altLang="en-US" b="1" u="sng" dirty="0">
                <a:solidFill>
                  <a:srgbClr val="006600"/>
                </a:solidFill>
                <a:latin typeface="+mn-ea"/>
              </a:rPr>
              <a:t>维数</a:t>
            </a:r>
            <a:r>
              <a:rPr lang="zh-CN" altLang="en-US" dirty="0">
                <a:latin typeface="+mn-ea"/>
              </a:rPr>
              <a:t>：</a:t>
            </a:r>
            <a:r>
              <a:rPr lang="zh-CN" altLang="en-US" b="1" dirty="0">
                <a:latin typeface="+mn-ea"/>
              </a:rPr>
              <a:t>数组元素</a:t>
            </a:r>
            <a:r>
              <a:rPr lang="zh-CN" altLang="en-US" b="1" dirty="0">
                <a:solidFill>
                  <a:srgbClr val="030DCD"/>
                </a:solidFill>
                <a:latin typeface="+mn-ea"/>
              </a:rPr>
              <a:t>下标</a:t>
            </a:r>
            <a:r>
              <a:rPr lang="zh-CN" altLang="en-US" b="1" dirty="0">
                <a:solidFill>
                  <a:srgbClr val="FF3300"/>
                </a:solidFill>
                <a:latin typeface="+mn-ea"/>
              </a:rPr>
              <a:t>的个数</a:t>
            </a:r>
            <a:r>
              <a:rPr lang="zh-CN" altLang="en-US" dirty="0">
                <a:latin typeface="+mn-ea"/>
              </a:rPr>
              <a:t>。根据数组的维数可以将数组分为一维、二维、三维等多维数组；</a:t>
            </a:r>
            <a:endParaRPr lang="en-US" altLang="zh-CN" dirty="0">
              <a:latin typeface="+mn-ea"/>
            </a:endParaRPr>
          </a:p>
          <a:p>
            <a:pPr marL="342900" indent="-342900" algn="just">
              <a:buFont typeface="Wingdings" panose="05000000000000000000" pitchFamily="2" charset="2"/>
              <a:buChar char="l"/>
            </a:pPr>
            <a:r>
              <a:rPr lang="zh-CN" altLang="en-US" b="1" dirty="0">
                <a:latin typeface="+mn-ea"/>
              </a:rPr>
              <a:t>利用数组，可以</a:t>
            </a:r>
            <a:endParaRPr lang="en-US" altLang="zh-CN" b="1" dirty="0">
              <a:latin typeface="+mn-ea"/>
            </a:endParaRPr>
          </a:p>
          <a:p>
            <a:pPr marL="971550" lvl="1" algn="just"/>
            <a:r>
              <a:rPr lang="zh-CN" altLang="en-US" dirty="0">
                <a:solidFill>
                  <a:srgbClr val="030DCD"/>
                </a:solidFill>
                <a:latin typeface="+mn-ea"/>
              </a:rPr>
              <a:t>方便定义大量同类型的变量（数组元素）；</a:t>
            </a:r>
            <a:endParaRPr lang="en-US" altLang="zh-CN" dirty="0">
              <a:solidFill>
                <a:srgbClr val="030DCD"/>
              </a:solidFill>
              <a:latin typeface="+mn-ea"/>
            </a:endParaRPr>
          </a:p>
          <a:p>
            <a:pPr marL="971550" lvl="1" algn="just"/>
            <a:r>
              <a:rPr lang="zh-CN" altLang="en-US" dirty="0">
                <a:solidFill>
                  <a:srgbClr val="030DCD"/>
                </a:solidFill>
                <a:latin typeface="+mn-ea"/>
              </a:rPr>
              <a:t>可以利用循环语句方便地访问这些变量（数组元素）；</a:t>
            </a:r>
          </a:p>
          <a:p>
            <a:pPr marL="971550" lvl="1" algn="just"/>
            <a:endParaRPr lang="en-US" altLang="zh-CN" dirty="0"/>
          </a:p>
          <a:p>
            <a:pPr marL="342900" indent="-342900" algn="just">
              <a:buFont typeface="Wingdings" panose="05000000000000000000" pitchFamily="2" charset="2"/>
              <a:buChar char="l"/>
            </a:pPr>
            <a:endParaRPr lang="en-US" altLang="zh-CN" b="1" dirty="0"/>
          </a:p>
          <a:p>
            <a:pPr marL="342900" indent="-342900" algn="just">
              <a:buFont typeface="Wingdings" panose="05000000000000000000" pitchFamily="2" charset="2"/>
              <a:buChar char="l"/>
            </a:pPr>
            <a:endParaRPr lang="zh-CN" altLang="en-US" b="1" dirty="0"/>
          </a:p>
        </p:txBody>
      </p:sp>
      <p:sp>
        <p:nvSpPr>
          <p:cNvPr id="3" name="Rectangle 2"/>
          <p:cNvSpPr>
            <a:spLocks noGrp="1" noRot="1" noChangeArrowheads="1"/>
          </p:cNvSpPr>
          <p:nvPr>
            <p:ph type="title"/>
          </p:nvPr>
        </p:nvSpPr>
        <p:spPr>
          <a:xfrm>
            <a:off x="493569" y="238559"/>
            <a:ext cx="7772400" cy="609600"/>
          </a:xfrm>
        </p:spPr>
        <p:txBody>
          <a:bodyPr/>
          <a:lstStyle/>
          <a:p>
            <a:r>
              <a:rPr lang="zh-CN" altLang="en-US" sz="3200" dirty="0"/>
              <a:t>数组</a:t>
            </a:r>
          </a:p>
        </p:txBody>
      </p:sp>
    </p:spTree>
    <p:extLst>
      <p:ext uri="{BB962C8B-B14F-4D97-AF65-F5344CB8AC3E}">
        <p14:creationId xmlns:p14="http://schemas.microsoft.com/office/powerpoint/2010/main" val="2656366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Rot="1" noChangeArrowheads="1"/>
          </p:cNvSpPr>
          <p:nvPr>
            <p:ph type="body" idx="1"/>
          </p:nvPr>
        </p:nvSpPr>
        <p:spPr>
          <a:xfrm>
            <a:off x="323850" y="1049121"/>
            <a:ext cx="8621713" cy="5192288"/>
          </a:xfrm>
        </p:spPr>
        <p:txBody>
          <a:bodyPr/>
          <a:lstStyle/>
          <a:p>
            <a:pPr marL="285750" lvl="1" indent="0">
              <a:lnSpc>
                <a:spcPct val="120000"/>
              </a:lnSpc>
              <a:spcBef>
                <a:spcPts val="0"/>
              </a:spcBef>
              <a:buNone/>
            </a:pPr>
            <a:r>
              <a:rPr lang="en-US" altLang="zh-CN" sz="1600" b="1" dirty="0">
                <a:solidFill>
                  <a:srgbClr val="7030A0"/>
                </a:solidFill>
              </a:rPr>
              <a:t>//</a:t>
            </a:r>
            <a:r>
              <a:rPr lang="zh-CN" altLang="en-US" sz="1600" b="1" dirty="0">
                <a:solidFill>
                  <a:srgbClr val="7030A0"/>
                </a:solidFill>
              </a:rPr>
              <a:t>冒泡排序</a:t>
            </a:r>
            <a:r>
              <a:rPr lang="en-US" altLang="zh-CN" sz="1600" b="1" dirty="0">
                <a:solidFill>
                  <a:srgbClr val="7030A0"/>
                </a:solidFill>
              </a:rPr>
              <a:t> </a:t>
            </a:r>
            <a:r>
              <a:rPr lang="zh-CN" altLang="en-US" sz="1600" b="1" dirty="0" smtClean="0">
                <a:solidFill>
                  <a:srgbClr val="7030A0"/>
                </a:solidFill>
              </a:rPr>
              <a:t>升序排列</a:t>
            </a:r>
            <a:endParaRPr lang="en-US" altLang="zh-CN" sz="1600" b="1" dirty="0">
              <a:solidFill>
                <a:srgbClr val="7030A0"/>
              </a:solidFill>
            </a:endParaRPr>
          </a:p>
          <a:p>
            <a:pPr marL="285750" lvl="1" indent="0">
              <a:lnSpc>
                <a:spcPct val="120000"/>
              </a:lnSpc>
              <a:spcBef>
                <a:spcPts val="0"/>
              </a:spcBef>
              <a:buNone/>
            </a:pPr>
            <a:r>
              <a:rPr lang="en-US" altLang="zh-CN" sz="1600" dirty="0" smtClean="0">
                <a:solidFill>
                  <a:srgbClr val="FF0000"/>
                </a:solidFill>
              </a:rPr>
              <a:t>for(j=0;j&lt;=9;j</a:t>
            </a:r>
            <a:r>
              <a:rPr lang="en-US" altLang="zh-CN" sz="1600" dirty="0">
                <a:solidFill>
                  <a:srgbClr val="FF0000"/>
                </a:solidFill>
              </a:rPr>
              <a:t>++)</a:t>
            </a:r>
            <a:r>
              <a:rPr lang="en-US" altLang="zh-CN" sz="1600" dirty="0"/>
              <a:t>            // </a:t>
            </a:r>
            <a:r>
              <a:rPr lang="zh-CN" altLang="en-US" sz="1600" dirty="0"/>
              <a:t>第</a:t>
            </a:r>
            <a:r>
              <a:rPr lang="en-US" altLang="zh-CN" sz="1600" dirty="0"/>
              <a:t>j</a:t>
            </a:r>
            <a:r>
              <a:rPr lang="zh-CN" altLang="en-US" sz="1600" dirty="0"/>
              <a:t>趟比较</a:t>
            </a:r>
          </a:p>
          <a:p>
            <a:pPr marL="285750" lvl="1" indent="0">
              <a:lnSpc>
                <a:spcPct val="120000"/>
              </a:lnSpc>
              <a:spcBef>
                <a:spcPts val="0"/>
              </a:spcBef>
              <a:buNone/>
            </a:pPr>
            <a:r>
              <a:rPr lang="en-US" altLang="zh-CN" sz="1600" dirty="0">
                <a:solidFill>
                  <a:srgbClr val="FF0000"/>
                </a:solidFill>
              </a:rPr>
              <a:t>    </a:t>
            </a:r>
            <a:r>
              <a:rPr lang="en-US" altLang="zh-CN" sz="1600" dirty="0" smtClean="0">
                <a:solidFill>
                  <a:srgbClr val="FF0000"/>
                </a:solidFill>
              </a:rPr>
              <a:t>for(</a:t>
            </a:r>
            <a:r>
              <a:rPr lang="en-US" altLang="zh-CN" sz="1600" dirty="0" err="1" smtClean="0">
                <a:solidFill>
                  <a:srgbClr val="FF0000"/>
                </a:solidFill>
              </a:rPr>
              <a:t>i</a:t>
            </a:r>
            <a:r>
              <a:rPr lang="en-US" altLang="zh-CN" sz="1600" dirty="0" smtClean="0">
                <a:solidFill>
                  <a:srgbClr val="FF0000"/>
                </a:solidFill>
              </a:rPr>
              <a:t>=0;i&lt;=9-j-1; </a:t>
            </a:r>
            <a:r>
              <a:rPr lang="en-US" altLang="zh-CN" sz="1600" dirty="0" err="1">
                <a:solidFill>
                  <a:srgbClr val="FF0000"/>
                </a:solidFill>
              </a:rPr>
              <a:t>i</a:t>
            </a:r>
            <a:r>
              <a:rPr lang="en-US" altLang="zh-CN" sz="1600" dirty="0">
                <a:solidFill>
                  <a:srgbClr val="FF0000"/>
                </a:solidFill>
              </a:rPr>
              <a:t>++)</a:t>
            </a:r>
            <a:r>
              <a:rPr lang="en-US" altLang="zh-CN" sz="1600" dirty="0"/>
              <a:t>     //</a:t>
            </a:r>
            <a:r>
              <a:rPr lang="zh-CN" altLang="en-US" sz="1600" dirty="0"/>
              <a:t>第</a:t>
            </a:r>
            <a:r>
              <a:rPr lang="en-US" altLang="zh-CN" sz="1600" dirty="0"/>
              <a:t>j</a:t>
            </a:r>
            <a:r>
              <a:rPr lang="zh-CN" altLang="en-US" sz="1600" dirty="0"/>
              <a:t>趟中两两</a:t>
            </a:r>
            <a:r>
              <a:rPr lang="zh-CN" altLang="en-US" sz="1600" dirty="0" smtClean="0"/>
              <a:t>比较</a:t>
            </a:r>
            <a:r>
              <a:rPr lang="en-US" altLang="zh-CN" sz="1600" dirty="0"/>
              <a:t>9</a:t>
            </a:r>
            <a:r>
              <a:rPr lang="zh-CN" altLang="en-US" sz="1600" dirty="0" smtClean="0"/>
              <a:t>-</a:t>
            </a:r>
            <a:r>
              <a:rPr lang="en-US" altLang="zh-CN" sz="1600" dirty="0" smtClean="0"/>
              <a:t>j-1</a:t>
            </a:r>
            <a:r>
              <a:rPr lang="zh-CN" altLang="en-US" sz="1600" dirty="0" smtClean="0"/>
              <a:t>次</a:t>
            </a:r>
            <a:endParaRPr lang="zh-CN" altLang="en-US" sz="1600" dirty="0"/>
          </a:p>
          <a:p>
            <a:pPr marL="285750" lvl="1" indent="0">
              <a:lnSpc>
                <a:spcPct val="120000"/>
              </a:lnSpc>
              <a:spcBef>
                <a:spcPts val="0"/>
              </a:spcBef>
              <a:buNone/>
            </a:pPr>
            <a:r>
              <a:rPr lang="en-US" altLang="zh-CN" sz="1600" dirty="0">
                <a:solidFill>
                  <a:srgbClr val="0303DF"/>
                </a:solidFill>
              </a:rPr>
              <a:t>       if (a[</a:t>
            </a:r>
            <a:r>
              <a:rPr lang="en-US" altLang="zh-CN" sz="1600" dirty="0" err="1">
                <a:solidFill>
                  <a:srgbClr val="0303DF"/>
                </a:solidFill>
              </a:rPr>
              <a:t>i</a:t>
            </a:r>
            <a:r>
              <a:rPr lang="en-US" altLang="zh-CN" sz="1600" dirty="0">
                <a:solidFill>
                  <a:srgbClr val="0303DF"/>
                </a:solidFill>
              </a:rPr>
              <a:t>] &gt; a[i+1])</a:t>
            </a:r>
            <a:r>
              <a:rPr lang="en-US" altLang="zh-CN" sz="1600" dirty="0"/>
              <a:t>     </a:t>
            </a:r>
            <a:r>
              <a:rPr lang="en-US" altLang="zh-CN" sz="1600" dirty="0" smtClean="0"/>
              <a:t>     </a:t>
            </a:r>
            <a:r>
              <a:rPr lang="en-US" altLang="zh-CN" sz="1600" dirty="0"/>
              <a:t>// </a:t>
            </a:r>
            <a:r>
              <a:rPr lang="zh-CN" altLang="en-US" sz="1600" dirty="0" smtClean="0"/>
              <a:t>相邻元素比较，若前者大，交换</a:t>
            </a:r>
            <a:endParaRPr lang="zh-CN" altLang="en-US" sz="1600" dirty="0"/>
          </a:p>
          <a:p>
            <a:pPr marL="285750" lvl="1" indent="0">
              <a:lnSpc>
                <a:spcPct val="120000"/>
              </a:lnSpc>
              <a:spcBef>
                <a:spcPts val="0"/>
              </a:spcBef>
              <a:buNone/>
            </a:pPr>
            <a:r>
              <a:rPr lang="zh-CN" altLang="en-US" sz="1600" dirty="0"/>
              <a:t>      {</a:t>
            </a:r>
            <a:r>
              <a:rPr lang="zh-CN" altLang="en-US" sz="1600" dirty="0">
                <a:solidFill>
                  <a:srgbClr val="FF0000"/>
                </a:solidFill>
              </a:rPr>
              <a:t>   </a:t>
            </a:r>
            <a:endParaRPr lang="en-US" altLang="zh-CN" sz="1600" dirty="0">
              <a:solidFill>
                <a:srgbClr val="FF0000"/>
              </a:solidFill>
            </a:endParaRPr>
          </a:p>
          <a:p>
            <a:pPr marL="285750" lvl="1" indent="0">
              <a:lnSpc>
                <a:spcPct val="120000"/>
              </a:lnSpc>
              <a:spcBef>
                <a:spcPts val="0"/>
              </a:spcBef>
              <a:buNone/>
            </a:pPr>
            <a:r>
              <a:rPr lang="en-US" altLang="zh-CN" sz="1600" dirty="0">
                <a:solidFill>
                  <a:srgbClr val="FF0000"/>
                </a:solidFill>
              </a:rPr>
              <a:t>           t = a[</a:t>
            </a:r>
            <a:r>
              <a:rPr lang="en-US" altLang="zh-CN" sz="1600" dirty="0" err="1">
                <a:solidFill>
                  <a:srgbClr val="FF0000"/>
                </a:solidFill>
              </a:rPr>
              <a:t>i</a:t>
            </a:r>
            <a:r>
              <a:rPr lang="en-US" altLang="zh-CN" sz="1600" dirty="0">
                <a:solidFill>
                  <a:srgbClr val="FF0000"/>
                </a:solidFill>
              </a:rPr>
              <a:t>];</a:t>
            </a:r>
          </a:p>
          <a:p>
            <a:pPr marL="285750" lvl="1" indent="0">
              <a:lnSpc>
                <a:spcPct val="120000"/>
              </a:lnSpc>
              <a:spcBef>
                <a:spcPts val="0"/>
              </a:spcBef>
              <a:buNone/>
            </a:pPr>
            <a:r>
              <a:rPr lang="en-US" altLang="zh-CN" sz="1600" dirty="0">
                <a:solidFill>
                  <a:srgbClr val="FF0000"/>
                </a:solidFill>
              </a:rPr>
              <a:t>           a[</a:t>
            </a:r>
            <a:r>
              <a:rPr lang="en-US" altLang="zh-CN" sz="1600" dirty="0" err="1">
                <a:solidFill>
                  <a:srgbClr val="FF0000"/>
                </a:solidFill>
              </a:rPr>
              <a:t>i</a:t>
            </a:r>
            <a:r>
              <a:rPr lang="en-US" altLang="zh-CN" sz="1600" dirty="0">
                <a:solidFill>
                  <a:srgbClr val="FF0000"/>
                </a:solidFill>
              </a:rPr>
              <a:t>] = a[i+1]; </a:t>
            </a:r>
          </a:p>
          <a:p>
            <a:pPr marL="285750" lvl="1" indent="0">
              <a:lnSpc>
                <a:spcPct val="120000"/>
              </a:lnSpc>
              <a:spcBef>
                <a:spcPts val="0"/>
              </a:spcBef>
              <a:buNone/>
            </a:pPr>
            <a:r>
              <a:rPr lang="en-US" altLang="zh-CN" sz="1600" dirty="0">
                <a:solidFill>
                  <a:srgbClr val="FF0000"/>
                </a:solidFill>
              </a:rPr>
              <a:t>           a[i+1] = t;</a:t>
            </a:r>
          </a:p>
          <a:p>
            <a:pPr marL="285750" lvl="1" indent="0">
              <a:lnSpc>
                <a:spcPct val="120000"/>
              </a:lnSpc>
              <a:spcBef>
                <a:spcPts val="0"/>
              </a:spcBef>
              <a:buNone/>
            </a:pPr>
            <a:r>
              <a:rPr lang="en-US" altLang="zh-CN" sz="1600" dirty="0"/>
              <a:t>      }</a:t>
            </a:r>
          </a:p>
          <a:p>
            <a:pPr marL="285750" lvl="1" indent="0">
              <a:lnSpc>
                <a:spcPct val="120000"/>
              </a:lnSpc>
              <a:spcBef>
                <a:spcPts val="0"/>
              </a:spcBef>
              <a:buNone/>
            </a:pPr>
            <a:endParaRPr lang="en-US" altLang="zh-CN" sz="1600" dirty="0"/>
          </a:p>
          <a:p>
            <a:pPr marL="285750" lvl="1" indent="0">
              <a:lnSpc>
                <a:spcPct val="120000"/>
              </a:lnSpc>
              <a:spcBef>
                <a:spcPts val="0"/>
              </a:spcBef>
              <a:buNone/>
            </a:pPr>
            <a:r>
              <a:rPr lang="en-US" altLang="zh-CN" sz="1600" dirty="0"/>
              <a:t>   </a:t>
            </a:r>
            <a:r>
              <a:rPr lang="en-US" altLang="zh-CN" sz="1600" dirty="0">
                <a:solidFill>
                  <a:srgbClr val="7030A0"/>
                </a:solidFill>
              </a:rPr>
              <a:t>//</a:t>
            </a:r>
            <a:r>
              <a:rPr lang="zh-CN" altLang="en-US" sz="1600" dirty="0">
                <a:solidFill>
                  <a:srgbClr val="7030A0"/>
                </a:solidFill>
              </a:rPr>
              <a:t>输出排序后的结果</a:t>
            </a:r>
            <a:endParaRPr lang="en-US" altLang="zh-CN" sz="1600" dirty="0">
              <a:solidFill>
                <a:srgbClr val="7030A0"/>
              </a:solidFill>
            </a:endParaRPr>
          </a:p>
          <a:p>
            <a:pPr marL="285750" lvl="1" indent="0">
              <a:lnSpc>
                <a:spcPct val="120000"/>
              </a:lnSpc>
              <a:spcBef>
                <a:spcPts val="0"/>
              </a:spcBef>
              <a:buNone/>
            </a:pPr>
            <a:r>
              <a:rPr lang="en-US" altLang="zh-CN" sz="1600" dirty="0"/>
              <a:t>      </a:t>
            </a:r>
            <a:r>
              <a:rPr lang="en-US" altLang="zh-CN" sz="1600" dirty="0" err="1"/>
              <a:t>printf</a:t>
            </a:r>
            <a:r>
              <a:rPr lang="en-US" altLang="zh-CN" sz="1600" dirty="0"/>
              <a:t>("the sorted numbers:\n");</a:t>
            </a:r>
          </a:p>
          <a:p>
            <a:pPr marL="285750" lvl="1" indent="0">
              <a:lnSpc>
                <a:spcPct val="120000"/>
              </a:lnSpc>
              <a:spcBef>
                <a:spcPts val="0"/>
              </a:spcBef>
              <a:buNone/>
            </a:pPr>
            <a:r>
              <a:rPr lang="en-US" altLang="zh-CN" sz="1600" dirty="0"/>
              <a:t>      </a:t>
            </a:r>
            <a:r>
              <a:rPr lang="en-US" altLang="zh-CN" sz="1600" dirty="0" smtClean="0"/>
              <a:t>for(</a:t>
            </a:r>
            <a:r>
              <a:rPr lang="en-US" altLang="zh-CN" sz="1600" dirty="0" err="1" smtClean="0"/>
              <a:t>i</a:t>
            </a:r>
            <a:r>
              <a:rPr lang="en-US" altLang="zh-CN" sz="1600" dirty="0" smtClean="0"/>
              <a:t>=0;i&lt;=9;i</a:t>
            </a:r>
            <a:r>
              <a:rPr lang="en-US" altLang="zh-CN" sz="1600" dirty="0"/>
              <a:t>++)</a:t>
            </a:r>
          </a:p>
          <a:p>
            <a:pPr marL="285750" lvl="1" indent="0">
              <a:lnSpc>
                <a:spcPct val="120000"/>
              </a:lnSpc>
              <a:spcBef>
                <a:spcPts val="0"/>
              </a:spcBef>
              <a:buNone/>
            </a:pPr>
            <a:r>
              <a:rPr lang="en-US" altLang="zh-CN" sz="1600" dirty="0"/>
              <a:t>            </a:t>
            </a:r>
            <a:r>
              <a:rPr lang="en-US" altLang="zh-CN" sz="1600" dirty="0" err="1"/>
              <a:t>printf</a:t>
            </a:r>
            <a:r>
              <a:rPr lang="en-US" altLang="zh-CN" sz="1600" dirty="0"/>
              <a:t>("%</a:t>
            </a:r>
            <a:r>
              <a:rPr lang="en-US" altLang="zh-CN" sz="1600" dirty="0" err="1"/>
              <a:t>d",a</a:t>
            </a:r>
            <a:r>
              <a:rPr lang="en-US" altLang="zh-CN" sz="1600" dirty="0"/>
              <a:t>[</a:t>
            </a:r>
            <a:r>
              <a:rPr lang="en-US" altLang="zh-CN" sz="1600" dirty="0" err="1"/>
              <a:t>i</a:t>
            </a:r>
            <a:r>
              <a:rPr lang="en-US" altLang="zh-CN" sz="1600" dirty="0"/>
              <a:t>]);</a:t>
            </a:r>
          </a:p>
          <a:p>
            <a:pPr marL="285750" lvl="1" indent="0">
              <a:lnSpc>
                <a:spcPct val="120000"/>
              </a:lnSpc>
              <a:spcBef>
                <a:spcPts val="0"/>
              </a:spcBef>
              <a:buNone/>
            </a:pPr>
            <a:r>
              <a:rPr lang="en-US" altLang="zh-CN" sz="1600" dirty="0"/>
              <a:t>      return 0;</a:t>
            </a:r>
          </a:p>
          <a:p>
            <a:pPr marL="285750" lvl="1" indent="0">
              <a:lnSpc>
                <a:spcPct val="120000"/>
              </a:lnSpc>
              <a:spcBef>
                <a:spcPts val="0"/>
              </a:spcBef>
              <a:buNone/>
            </a:pPr>
            <a:r>
              <a:rPr lang="en-US" altLang="zh-CN" sz="1600" dirty="0"/>
              <a:t>}</a:t>
            </a:r>
            <a:endParaRPr lang="zh-CN" altLang="en-US" sz="1600" dirty="0"/>
          </a:p>
        </p:txBody>
      </p:sp>
      <p:sp>
        <p:nvSpPr>
          <p:cNvPr id="4" name="矩形 3"/>
          <p:cNvSpPr/>
          <p:nvPr/>
        </p:nvSpPr>
        <p:spPr>
          <a:xfrm>
            <a:off x="528350" y="316547"/>
            <a:ext cx="7628514" cy="480131"/>
          </a:xfrm>
          <a:prstGeom prst="rect">
            <a:avLst/>
          </a:prstGeom>
        </p:spPr>
        <p:txBody>
          <a:bodyPr wrap="square">
            <a:spAutoFit/>
          </a:bodyPr>
          <a:lstStyle/>
          <a:p>
            <a:pPr defTabSz="685800">
              <a:lnSpc>
                <a:spcPct val="90000"/>
              </a:lnSpc>
            </a:pPr>
            <a:r>
              <a:rPr lang="zh-CN" altLang="en-US" sz="2800" dirty="0">
                <a:solidFill>
                  <a:srgbClr val="7030A0"/>
                </a:solidFill>
                <a:latin typeface="+mj-lt"/>
                <a:ea typeface="+mj-ea"/>
                <a:cs typeface="+mj-cs"/>
              </a:rPr>
              <a:t>课后测试</a:t>
            </a:r>
            <a:r>
              <a:rPr lang="zh-CN" altLang="en-US" sz="2800" dirty="0">
                <a:solidFill>
                  <a:srgbClr val="1A93C8"/>
                </a:solidFill>
                <a:latin typeface="+mj-lt"/>
                <a:ea typeface="+mj-ea"/>
                <a:cs typeface="+mj-cs"/>
              </a:rPr>
              <a:t>：冒泡排序（</a:t>
            </a:r>
            <a:r>
              <a:rPr lang="en-US" altLang="zh-CN" sz="2800" dirty="0">
                <a:solidFill>
                  <a:srgbClr val="1A93C8"/>
                </a:solidFill>
                <a:latin typeface="+mj-lt"/>
                <a:ea typeface="+mj-ea"/>
                <a:cs typeface="+mj-cs"/>
              </a:rPr>
              <a:t>Bubble Sort</a:t>
            </a:r>
            <a:r>
              <a:rPr lang="zh-CN" altLang="en-US" sz="2800" dirty="0" smtClean="0">
                <a:solidFill>
                  <a:srgbClr val="1A93C8"/>
                </a:solidFill>
                <a:latin typeface="+mj-lt"/>
                <a:ea typeface="+mj-ea"/>
                <a:cs typeface="+mj-cs"/>
              </a:rPr>
              <a:t>）（续上页）</a:t>
            </a:r>
            <a:endParaRPr lang="en-US" altLang="zh-CN" sz="2800" dirty="0">
              <a:solidFill>
                <a:srgbClr val="1A93C8"/>
              </a:solidFill>
              <a:latin typeface="+mj-lt"/>
              <a:ea typeface="+mj-ea"/>
              <a:cs typeface="+mj-cs"/>
            </a:endParaRPr>
          </a:p>
        </p:txBody>
      </p:sp>
    </p:spTree>
    <p:extLst>
      <p:ext uri="{BB962C8B-B14F-4D97-AF65-F5344CB8AC3E}">
        <p14:creationId xmlns:p14="http://schemas.microsoft.com/office/powerpoint/2010/main" val="3143337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Rot="1" noChangeArrowheads="1"/>
          </p:cNvSpPr>
          <p:nvPr>
            <p:ph type="body" idx="1"/>
          </p:nvPr>
        </p:nvSpPr>
        <p:spPr>
          <a:xfrm>
            <a:off x="323850" y="1049121"/>
            <a:ext cx="8621713" cy="644597"/>
          </a:xfrm>
        </p:spPr>
        <p:txBody>
          <a:bodyPr/>
          <a:lstStyle/>
          <a:p>
            <a:pPr marL="457200" indent="-457200">
              <a:lnSpc>
                <a:spcPct val="90000"/>
              </a:lnSpc>
              <a:buFont typeface="Wingdings" panose="05000000000000000000" pitchFamily="2" charset="2"/>
              <a:buChar char="l"/>
            </a:pPr>
            <a:r>
              <a:rPr lang="en-US" altLang="zh-CN" sz="2800" b="1" dirty="0"/>
              <a:t> </a:t>
            </a:r>
            <a:r>
              <a:rPr lang="zh-CN" altLang="en-US" sz="2800" b="1" dirty="0"/>
              <a:t>输入</a:t>
            </a:r>
            <a:r>
              <a:rPr lang="en-US" altLang="zh-CN" sz="2800" b="1" dirty="0"/>
              <a:t>/</a:t>
            </a:r>
            <a:r>
              <a:rPr lang="zh-CN" altLang="en-US" sz="2800" b="1" dirty="0"/>
              <a:t>输出例</a:t>
            </a:r>
            <a:endParaRPr lang="zh-CN" altLang="en-US" sz="2000" dirty="0"/>
          </a:p>
        </p:txBody>
      </p:sp>
      <p:sp>
        <p:nvSpPr>
          <p:cNvPr id="36869" name="Text Box 5"/>
          <p:cNvSpPr txBox="1">
            <a:spLocks noChangeArrowheads="1"/>
          </p:cNvSpPr>
          <p:nvPr/>
        </p:nvSpPr>
        <p:spPr bwMode="auto">
          <a:xfrm>
            <a:off x="440342" y="2034534"/>
            <a:ext cx="6089650" cy="2613025"/>
          </a:xfrm>
          <a:prstGeom prst="rect">
            <a:avLst/>
          </a:prstGeom>
          <a:solidFill>
            <a:srgbClr val="808000"/>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lang="zh-CN" altLang="en-US" sz="2800" b="1" u="sng" dirty="0">
                <a:solidFill>
                  <a:srgbClr val="FFFF66"/>
                </a:solidFill>
                <a:latin typeface="宋体" panose="02010600030101010101" pitchFamily="2" charset="-122"/>
              </a:rPr>
              <a:t>程序运行结果如下：</a:t>
            </a:r>
          </a:p>
          <a:p>
            <a:pPr>
              <a:lnSpc>
                <a:spcPct val="95000"/>
              </a:lnSpc>
              <a:spcBef>
                <a:spcPct val="5000"/>
              </a:spcBef>
            </a:pPr>
            <a:r>
              <a:rPr lang="en-US" altLang="zh-CN" sz="2800" b="1" dirty="0">
                <a:solidFill>
                  <a:schemeClr val="bg1"/>
                </a:solidFill>
                <a:latin typeface="宋体" panose="02010600030101010101" pitchFamily="2" charset="-122"/>
              </a:rPr>
              <a:t>input 10 numbers:</a:t>
            </a:r>
          </a:p>
          <a:p>
            <a:pPr>
              <a:lnSpc>
                <a:spcPct val="95000"/>
              </a:lnSpc>
              <a:spcBef>
                <a:spcPct val="5000"/>
              </a:spcBef>
            </a:pPr>
            <a:r>
              <a:rPr lang="en-US" altLang="zh-CN" sz="2800" b="1" u="sng" dirty="0">
                <a:solidFill>
                  <a:schemeClr val="bg1"/>
                </a:solidFill>
                <a:latin typeface="宋体" panose="02010600030101010101" pitchFamily="2" charset="-122"/>
              </a:rPr>
              <a:t>1 0 4 8 12 65 -76 100 -45 123↙</a:t>
            </a:r>
            <a:r>
              <a:rPr lang="en-US" altLang="zh-CN" sz="2800" b="1" dirty="0">
                <a:solidFill>
                  <a:schemeClr val="bg1"/>
                </a:solidFill>
                <a:latin typeface="宋体" panose="02010600030101010101" pitchFamily="2" charset="-122"/>
              </a:rPr>
              <a:t></a:t>
            </a:r>
          </a:p>
          <a:p>
            <a:pPr>
              <a:lnSpc>
                <a:spcPct val="95000"/>
              </a:lnSpc>
              <a:spcBef>
                <a:spcPct val="5000"/>
              </a:spcBef>
            </a:pPr>
            <a:r>
              <a:rPr lang="en-US" altLang="zh-CN" sz="2800" b="1" dirty="0">
                <a:solidFill>
                  <a:schemeClr val="bg1"/>
                </a:solidFill>
                <a:latin typeface="宋体" panose="02010600030101010101" pitchFamily="2" charset="-122"/>
              </a:rPr>
              <a:t>the sorted numbers:</a:t>
            </a:r>
          </a:p>
          <a:p>
            <a:pPr>
              <a:lnSpc>
                <a:spcPct val="95000"/>
              </a:lnSpc>
              <a:spcBef>
                <a:spcPct val="5000"/>
              </a:spcBef>
            </a:pPr>
            <a:r>
              <a:rPr lang="en-US" altLang="zh-CN" sz="2800" b="1" dirty="0">
                <a:solidFill>
                  <a:schemeClr val="bg1"/>
                </a:solidFill>
                <a:latin typeface="宋体" panose="02010600030101010101" pitchFamily="2" charset="-122"/>
              </a:rPr>
              <a:t>-76 -45 0 1 4 8 12 65 100 123</a:t>
            </a:r>
            <a:endParaRPr lang="en-US" altLang="zh-CN" sz="2800" b="1" dirty="0">
              <a:solidFill>
                <a:schemeClr val="bg1"/>
              </a:solidFill>
              <a:latin typeface="Times New Roman" panose="02020603050405020304" pitchFamily="18" charset="0"/>
            </a:endParaRPr>
          </a:p>
        </p:txBody>
      </p:sp>
      <p:sp>
        <p:nvSpPr>
          <p:cNvPr id="4" name="矩形 3"/>
          <p:cNvSpPr/>
          <p:nvPr/>
        </p:nvSpPr>
        <p:spPr>
          <a:xfrm>
            <a:off x="528350" y="316547"/>
            <a:ext cx="7628514" cy="480131"/>
          </a:xfrm>
          <a:prstGeom prst="rect">
            <a:avLst/>
          </a:prstGeom>
        </p:spPr>
        <p:txBody>
          <a:bodyPr wrap="square">
            <a:spAutoFit/>
          </a:bodyPr>
          <a:lstStyle/>
          <a:p>
            <a:pPr defTabSz="685800">
              <a:lnSpc>
                <a:spcPct val="90000"/>
              </a:lnSpc>
            </a:pPr>
            <a:r>
              <a:rPr lang="zh-CN" altLang="en-US" sz="2800" dirty="0">
                <a:solidFill>
                  <a:srgbClr val="7030A0"/>
                </a:solidFill>
                <a:latin typeface="+mj-lt"/>
                <a:ea typeface="+mj-ea"/>
                <a:cs typeface="+mj-cs"/>
              </a:rPr>
              <a:t>课后测试：</a:t>
            </a:r>
            <a:r>
              <a:rPr lang="zh-CN" altLang="en-US" sz="2800" dirty="0">
                <a:solidFill>
                  <a:srgbClr val="1A93C8"/>
                </a:solidFill>
                <a:latin typeface="+mj-lt"/>
                <a:ea typeface="+mj-ea"/>
                <a:cs typeface="+mj-cs"/>
              </a:rPr>
              <a:t>冒泡排序（</a:t>
            </a:r>
            <a:r>
              <a:rPr lang="en-US" altLang="zh-CN" sz="2800" dirty="0">
                <a:solidFill>
                  <a:srgbClr val="1A93C8"/>
                </a:solidFill>
                <a:latin typeface="+mj-lt"/>
                <a:ea typeface="+mj-ea"/>
                <a:cs typeface="+mj-cs"/>
              </a:rPr>
              <a:t>Bubble Sort</a:t>
            </a:r>
            <a:r>
              <a:rPr lang="zh-CN" altLang="en-US" sz="2800" dirty="0">
                <a:solidFill>
                  <a:srgbClr val="1A93C8"/>
                </a:solidFill>
                <a:latin typeface="+mj-lt"/>
                <a:ea typeface="+mj-ea"/>
                <a:cs typeface="+mj-cs"/>
              </a:rPr>
              <a:t>）</a:t>
            </a:r>
            <a:endParaRPr lang="en-US" altLang="zh-CN" sz="2800" dirty="0">
              <a:solidFill>
                <a:srgbClr val="1A93C8"/>
              </a:solidFill>
              <a:latin typeface="+mj-lt"/>
              <a:ea typeface="+mj-ea"/>
              <a:cs typeface="+mj-cs"/>
            </a:endParaRPr>
          </a:p>
        </p:txBody>
      </p:sp>
    </p:spTree>
    <p:extLst>
      <p:ext uri="{BB962C8B-B14F-4D97-AF65-F5344CB8AC3E}">
        <p14:creationId xmlns:p14="http://schemas.microsoft.com/office/powerpoint/2010/main" val="2293012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3" name="Rectangle 3"/>
          <p:cNvSpPr>
            <a:spLocks noGrp="1" noRot="1" noChangeArrowheads="1"/>
          </p:cNvSpPr>
          <p:nvPr>
            <p:ph type="body" idx="1"/>
          </p:nvPr>
        </p:nvSpPr>
        <p:spPr>
          <a:xfrm>
            <a:off x="611188" y="981075"/>
            <a:ext cx="7772400" cy="457027"/>
          </a:xfrm>
        </p:spPr>
        <p:txBody>
          <a:bodyPr/>
          <a:lstStyle/>
          <a:p>
            <a:pPr marL="342900" indent="-342900">
              <a:buFont typeface="Wingdings" panose="05000000000000000000" pitchFamily="2" charset="2"/>
              <a:buChar char="l"/>
            </a:pPr>
            <a:r>
              <a:rPr lang="zh-CN" altLang="en-US" sz="2000" dirty="0" smtClean="0">
                <a:latin typeface=""/>
              </a:rPr>
              <a:t>用</a:t>
            </a:r>
            <a:r>
              <a:rPr lang="zh-CN" altLang="en-US" sz="2000" dirty="0">
                <a:latin typeface=""/>
              </a:rPr>
              <a:t>两层嵌套循环</a:t>
            </a:r>
            <a:r>
              <a:rPr lang="zh-CN" altLang="en-US" sz="2000" dirty="0" smtClean="0">
                <a:latin typeface=""/>
              </a:rPr>
              <a:t>实现</a:t>
            </a:r>
            <a:endParaRPr lang="zh-CN" altLang="en-US" sz="2000" dirty="0">
              <a:latin typeface=""/>
            </a:endParaRPr>
          </a:p>
        </p:txBody>
      </p:sp>
      <p:pic>
        <p:nvPicPr>
          <p:cNvPr id="87044" name="Picture 4" descr="fig6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332" y="1467052"/>
            <a:ext cx="7058025" cy="310093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28350" y="316547"/>
            <a:ext cx="7628514" cy="480131"/>
          </a:xfrm>
          <a:prstGeom prst="rect">
            <a:avLst/>
          </a:prstGeom>
        </p:spPr>
        <p:txBody>
          <a:bodyPr wrap="square">
            <a:spAutoFit/>
          </a:bodyPr>
          <a:lstStyle/>
          <a:p>
            <a:pPr defTabSz="685800">
              <a:lnSpc>
                <a:spcPct val="90000"/>
              </a:lnSpc>
              <a:buFont typeface="Arial" panose="020B0604020202020204" pitchFamily="34" charset="0"/>
              <a:buNone/>
            </a:pPr>
            <a:r>
              <a:rPr lang="zh-CN" altLang="en-US" sz="2800" dirty="0" smtClean="0">
                <a:solidFill>
                  <a:srgbClr val="7030A0"/>
                </a:solidFill>
                <a:latin typeface="+mj-lt"/>
                <a:ea typeface="+mj-ea"/>
                <a:cs typeface="+mj-cs"/>
              </a:rPr>
              <a:t>自学：</a:t>
            </a:r>
            <a:r>
              <a:rPr lang="zh-CN" altLang="en-US" sz="2800" dirty="0" smtClean="0">
                <a:solidFill>
                  <a:srgbClr val="1A93C8"/>
                </a:solidFill>
                <a:latin typeface="+mj-lt"/>
                <a:ea typeface="+mj-ea"/>
                <a:cs typeface="+mj-cs"/>
              </a:rPr>
              <a:t>冒泡排序</a:t>
            </a:r>
            <a:r>
              <a:rPr lang="zh-CN" altLang="en-US" sz="2800" dirty="0">
                <a:solidFill>
                  <a:srgbClr val="1A93C8"/>
                </a:solidFill>
                <a:latin typeface="+mj-lt"/>
                <a:ea typeface="+mj-ea"/>
                <a:cs typeface="+mj-cs"/>
              </a:rPr>
              <a:t>（</a:t>
            </a:r>
            <a:r>
              <a:rPr lang="en-US" altLang="zh-CN" sz="2800" dirty="0">
                <a:solidFill>
                  <a:srgbClr val="1A93C8"/>
                </a:solidFill>
                <a:latin typeface="+mj-lt"/>
                <a:ea typeface="+mj-ea"/>
                <a:cs typeface="+mj-cs"/>
              </a:rPr>
              <a:t>Bubble Sort</a:t>
            </a:r>
            <a:r>
              <a:rPr lang="zh-CN" altLang="en-US" sz="2800" dirty="0" smtClean="0">
                <a:solidFill>
                  <a:srgbClr val="1A93C8"/>
                </a:solidFill>
                <a:latin typeface="+mj-lt"/>
                <a:ea typeface="+mj-ea"/>
                <a:cs typeface="+mj-cs"/>
              </a:rPr>
              <a:t>）</a:t>
            </a:r>
            <a:r>
              <a:rPr lang="en-US" altLang="zh-CN" sz="2800" dirty="0" smtClean="0">
                <a:solidFill>
                  <a:srgbClr val="1A93C8"/>
                </a:solidFill>
                <a:latin typeface="+mj-lt"/>
                <a:ea typeface="+mj-ea"/>
                <a:cs typeface="+mj-cs"/>
              </a:rPr>
              <a:t>N-S</a:t>
            </a:r>
            <a:r>
              <a:rPr lang="zh-CN" altLang="en-US" sz="2800" dirty="0" smtClean="0">
                <a:solidFill>
                  <a:srgbClr val="1A93C8"/>
                </a:solidFill>
                <a:latin typeface="+mj-lt"/>
                <a:ea typeface="+mj-ea"/>
                <a:cs typeface="+mj-cs"/>
              </a:rPr>
              <a:t>图</a:t>
            </a:r>
            <a:endParaRPr lang="en-US" altLang="zh-CN" sz="2800" dirty="0">
              <a:solidFill>
                <a:srgbClr val="1A93C8"/>
              </a:solidFill>
              <a:latin typeface="+mj-lt"/>
              <a:ea typeface="+mj-ea"/>
              <a:cs typeface="+mj-cs"/>
            </a:endParaRPr>
          </a:p>
        </p:txBody>
      </p:sp>
    </p:spTree>
    <p:extLst>
      <p:ext uri="{BB962C8B-B14F-4D97-AF65-F5344CB8AC3E}">
        <p14:creationId xmlns:p14="http://schemas.microsoft.com/office/powerpoint/2010/main" val="1811404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checkerboard(across)">
                                      <p:cBhvr>
                                        <p:cTn id="7"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9912" y="255588"/>
            <a:ext cx="8089900" cy="584200"/>
          </a:xfrm>
        </p:spPr>
        <p:txBody>
          <a:bodyPr>
            <a:normAutofit/>
          </a:bodyPr>
          <a:lstStyle/>
          <a:p>
            <a:r>
              <a:rPr lang="zh-CN" altLang="en-US" dirty="0"/>
              <a:t>冒泡排序（</a:t>
            </a:r>
            <a:r>
              <a:rPr lang="en-US" altLang="zh-CN" dirty="0"/>
              <a:t>Bubble Sort</a:t>
            </a:r>
            <a:r>
              <a:rPr lang="zh-CN" altLang="en-US" dirty="0"/>
              <a:t>）</a:t>
            </a:r>
            <a:r>
              <a:rPr lang="en-US" altLang="zh-CN" dirty="0"/>
              <a:t>--</a:t>
            </a:r>
            <a:r>
              <a:rPr lang="zh-CN" altLang="en-US" dirty="0"/>
              <a:t>时间复杂度分析</a:t>
            </a:r>
          </a:p>
        </p:txBody>
      </p:sp>
      <p:sp>
        <p:nvSpPr>
          <p:cNvPr id="3" name="内容占位符 2"/>
          <p:cNvSpPr>
            <a:spLocks noGrp="1"/>
          </p:cNvSpPr>
          <p:nvPr>
            <p:ph idx="1"/>
          </p:nvPr>
        </p:nvSpPr>
        <p:spPr>
          <a:xfrm>
            <a:off x="585527" y="1082905"/>
            <a:ext cx="4202603" cy="5345112"/>
          </a:xfrm>
          <a:ln>
            <a:solidFill>
              <a:srgbClr val="000000"/>
            </a:solidFill>
          </a:ln>
        </p:spPr>
        <p:txBody>
          <a:bodyPr>
            <a:normAutofit/>
          </a:bodyPr>
          <a:lstStyle/>
          <a:p>
            <a:pPr marL="342900" indent="-342900">
              <a:lnSpc>
                <a:spcPct val="100000"/>
              </a:lnSpc>
              <a:spcBef>
                <a:spcPts val="1200"/>
              </a:spcBef>
              <a:buFont typeface="Wingdings" panose="05000000000000000000" pitchFamily="2" charset="2"/>
              <a:buChar char="l"/>
            </a:pPr>
            <a:r>
              <a:rPr lang="zh-CN" altLang="en-US" sz="1600" dirty="0" smtClean="0"/>
              <a:t>冒泡排序</a:t>
            </a:r>
            <a:r>
              <a:rPr lang="zh-CN" altLang="en-US" sz="1600" dirty="0"/>
              <a:t>，输入长度是</a:t>
            </a:r>
            <a:r>
              <a:rPr lang="zh-CN" altLang="en-US" sz="1600" dirty="0" smtClean="0"/>
              <a:t>排序的数据个数</a:t>
            </a:r>
            <a:r>
              <a:rPr lang="en-US" altLang="zh-CN" sz="1600" dirty="0"/>
              <a:t>n</a:t>
            </a:r>
            <a:r>
              <a:rPr lang="zh-CN" altLang="en-US" sz="1600" dirty="0"/>
              <a:t>；</a:t>
            </a:r>
            <a:endParaRPr lang="en-US" altLang="zh-CN" sz="1600" dirty="0"/>
          </a:p>
          <a:p>
            <a:pPr marL="342900" indent="-342900">
              <a:lnSpc>
                <a:spcPct val="100000"/>
              </a:lnSpc>
              <a:spcBef>
                <a:spcPts val="1200"/>
              </a:spcBef>
              <a:buFont typeface="Wingdings" panose="05000000000000000000" pitchFamily="2" charset="2"/>
              <a:buChar char="l"/>
            </a:pPr>
            <a:r>
              <a:rPr lang="zh-CN" altLang="en-US" sz="1600" dirty="0" smtClean="0"/>
              <a:t>循环体中的条件语句</a:t>
            </a:r>
            <a:r>
              <a:rPr lang="en-US" altLang="zh-CN" sz="1600" dirty="0">
                <a:solidFill>
                  <a:srgbClr val="006600"/>
                </a:solidFill>
              </a:rPr>
              <a:t>if (a[</a:t>
            </a:r>
            <a:r>
              <a:rPr lang="en-US" altLang="zh-CN" sz="1600" dirty="0" err="1">
                <a:solidFill>
                  <a:srgbClr val="006600"/>
                </a:solidFill>
              </a:rPr>
              <a:t>i</a:t>
            </a:r>
            <a:r>
              <a:rPr lang="en-US" altLang="zh-CN" sz="1600" dirty="0">
                <a:solidFill>
                  <a:srgbClr val="006600"/>
                </a:solidFill>
              </a:rPr>
              <a:t>]&gt;a[i+1])</a:t>
            </a:r>
            <a:r>
              <a:rPr lang="zh-CN" altLang="en-US" sz="1600" dirty="0"/>
              <a:t>所耗时</a:t>
            </a:r>
            <a:r>
              <a:rPr lang="zh-CN" altLang="en-US" sz="1600" dirty="0" smtClean="0"/>
              <a:t>间</a:t>
            </a:r>
            <a:r>
              <a:rPr lang="zh-CN" altLang="en-US" sz="1600" b="1" dirty="0">
                <a:solidFill>
                  <a:srgbClr val="C00000"/>
                </a:solidFill>
              </a:rPr>
              <a:t>是与</a:t>
            </a:r>
            <a:r>
              <a:rPr lang="en-US" altLang="zh-CN" sz="1600" b="1" dirty="0">
                <a:solidFill>
                  <a:srgbClr val="C00000"/>
                </a:solidFill>
              </a:rPr>
              <a:t>n</a:t>
            </a:r>
            <a:r>
              <a:rPr lang="zh-CN" altLang="en-US" sz="1600" b="1" dirty="0">
                <a:solidFill>
                  <a:srgbClr val="C00000"/>
                </a:solidFill>
              </a:rPr>
              <a:t>无关的</a:t>
            </a:r>
            <a:r>
              <a:rPr lang="zh-CN" altLang="en-US" sz="1600" b="1" dirty="0" smtClean="0">
                <a:solidFill>
                  <a:srgbClr val="C00000"/>
                </a:solidFill>
              </a:rPr>
              <a:t>常数，</a:t>
            </a:r>
            <a:r>
              <a:rPr lang="zh-CN" altLang="en-US" sz="1600" dirty="0"/>
              <a:t>记为</a:t>
            </a:r>
            <a:r>
              <a:rPr lang="en-US" altLang="zh-CN" sz="1600" b="1" dirty="0" smtClean="0">
                <a:solidFill>
                  <a:srgbClr val="C00000"/>
                </a:solidFill>
              </a:rPr>
              <a:t>O(1</a:t>
            </a:r>
            <a:r>
              <a:rPr lang="en-US" altLang="zh-CN" sz="1600" b="1" dirty="0">
                <a:solidFill>
                  <a:srgbClr val="C00000"/>
                </a:solidFill>
              </a:rPr>
              <a:t>)</a:t>
            </a:r>
            <a:r>
              <a:rPr lang="zh-CN" altLang="en-US" sz="1600" b="1" dirty="0">
                <a:solidFill>
                  <a:srgbClr val="C00000"/>
                </a:solidFill>
              </a:rPr>
              <a:t>；</a:t>
            </a:r>
            <a:endParaRPr lang="en-US" altLang="zh-CN" sz="1600" b="1" dirty="0">
              <a:solidFill>
                <a:srgbClr val="C00000"/>
              </a:solidFill>
            </a:endParaRPr>
          </a:p>
          <a:p>
            <a:pPr marL="342900" indent="-342900">
              <a:lnSpc>
                <a:spcPct val="100000"/>
              </a:lnSpc>
              <a:spcBef>
                <a:spcPts val="1200"/>
              </a:spcBef>
              <a:buFont typeface="Wingdings" panose="05000000000000000000" pitchFamily="2" charset="2"/>
              <a:buChar char="l"/>
            </a:pPr>
            <a:r>
              <a:rPr lang="zh-CN" altLang="en-US" sz="1600" dirty="0" smtClean="0"/>
              <a:t>条件语句中的三条赋值语句：</a:t>
            </a:r>
            <a:r>
              <a:rPr lang="en-US" altLang="zh-CN" sz="1600" dirty="0" err="1" smtClean="0">
                <a:solidFill>
                  <a:srgbClr val="006600"/>
                </a:solidFill>
              </a:rPr>
              <a:t>int</a:t>
            </a:r>
            <a:r>
              <a:rPr lang="en-US" altLang="zh-CN" sz="1600" dirty="0" smtClean="0">
                <a:solidFill>
                  <a:srgbClr val="006600"/>
                </a:solidFill>
              </a:rPr>
              <a:t> </a:t>
            </a:r>
            <a:r>
              <a:rPr lang="en-US" altLang="zh-CN" sz="1600" dirty="0">
                <a:solidFill>
                  <a:srgbClr val="006600"/>
                </a:solidFill>
              </a:rPr>
              <a:t>t=a[j]; a[</a:t>
            </a:r>
            <a:r>
              <a:rPr lang="en-US" altLang="zh-CN" sz="1600" dirty="0" err="1">
                <a:solidFill>
                  <a:srgbClr val="006600"/>
                </a:solidFill>
              </a:rPr>
              <a:t>i</a:t>
            </a:r>
            <a:r>
              <a:rPr lang="en-US" altLang="zh-CN" sz="1600" dirty="0">
                <a:solidFill>
                  <a:srgbClr val="006600"/>
                </a:solidFill>
              </a:rPr>
              <a:t>]=a[i+1]; a[i+1]=t;</a:t>
            </a:r>
            <a:r>
              <a:rPr lang="zh-CN" altLang="en-US" sz="1600" b="1" dirty="0">
                <a:solidFill>
                  <a:srgbClr val="C00000"/>
                </a:solidFill>
              </a:rPr>
              <a:t>所耗费的时间是与</a:t>
            </a:r>
            <a:r>
              <a:rPr lang="en-US" altLang="zh-CN" sz="1600" b="1" dirty="0">
                <a:solidFill>
                  <a:srgbClr val="C00000"/>
                </a:solidFill>
              </a:rPr>
              <a:t>n</a:t>
            </a:r>
            <a:r>
              <a:rPr lang="zh-CN" altLang="en-US" sz="1600" b="1" dirty="0">
                <a:solidFill>
                  <a:srgbClr val="C00000"/>
                </a:solidFill>
              </a:rPr>
              <a:t>无关的常数</a:t>
            </a:r>
            <a:r>
              <a:rPr lang="zh-CN" altLang="en-US" sz="1600" dirty="0"/>
              <a:t>，其</a:t>
            </a:r>
            <a:r>
              <a:rPr lang="zh-CN" altLang="en-US" sz="1600" dirty="0" smtClean="0"/>
              <a:t>所耗时间</a:t>
            </a:r>
            <a:r>
              <a:rPr lang="zh-CN" altLang="en-US" sz="1600" dirty="0"/>
              <a:t>记为</a:t>
            </a:r>
            <a:r>
              <a:rPr lang="en-US" altLang="zh-CN" sz="1600" b="1" dirty="0">
                <a:solidFill>
                  <a:srgbClr val="C00000"/>
                </a:solidFill>
              </a:rPr>
              <a:t>O(1</a:t>
            </a:r>
            <a:r>
              <a:rPr lang="en-US" altLang="zh-CN" sz="1600" b="1" dirty="0" smtClean="0">
                <a:solidFill>
                  <a:srgbClr val="C00000"/>
                </a:solidFill>
              </a:rPr>
              <a:t>)</a:t>
            </a:r>
            <a:r>
              <a:rPr lang="zh-CN" altLang="en-US" sz="1600" b="1" dirty="0" smtClean="0">
                <a:solidFill>
                  <a:srgbClr val="C00000"/>
                </a:solidFill>
              </a:rPr>
              <a:t>；</a:t>
            </a:r>
            <a:endParaRPr lang="en-US" altLang="zh-CN" sz="1600" b="1" dirty="0">
              <a:solidFill>
                <a:srgbClr val="C00000"/>
              </a:solidFill>
            </a:endParaRPr>
          </a:p>
          <a:p>
            <a:pPr marL="342900" indent="-342900">
              <a:lnSpc>
                <a:spcPct val="100000"/>
              </a:lnSpc>
              <a:spcBef>
                <a:spcPts val="1200"/>
              </a:spcBef>
              <a:buFont typeface="Wingdings" panose="05000000000000000000" pitchFamily="2" charset="2"/>
              <a:buChar char="l"/>
            </a:pPr>
            <a:r>
              <a:rPr lang="zh-CN" altLang="en-US" sz="1600" dirty="0" smtClean="0"/>
              <a:t>条件语句的主体，即三条赋值语句</a:t>
            </a:r>
            <a:r>
              <a:rPr lang="en-US" altLang="zh-CN" sz="1600" dirty="0" err="1" smtClean="0">
                <a:solidFill>
                  <a:srgbClr val="006600"/>
                </a:solidFill>
              </a:rPr>
              <a:t>int</a:t>
            </a:r>
            <a:r>
              <a:rPr lang="en-US" altLang="zh-CN" sz="1600" dirty="0" smtClean="0">
                <a:solidFill>
                  <a:srgbClr val="006600"/>
                </a:solidFill>
              </a:rPr>
              <a:t> </a:t>
            </a:r>
            <a:r>
              <a:rPr lang="en-US" altLang="zh-CN" sz="1600" dirty="0">
                <a:solidFill>
                  <a:srgbClr val="006600"/>
                </a:solidFill>
              </a:rPr>
              <a:t>t=a[</a:t>
            </a:r>
            <a:r>
              <a:rPr lang="en-US" altLang="zh-CN" sz="1600" dirty="0" err="1">
                <a:solidFill>
                  <a:srgbClr val="006600"/>
                </a:solidFill>
              </a:rPr>
              <a:t>i</a:t>
            </a:r>
            <a:r>
              <a:rPr lang="en-US" altLang="zh-CN" sz="1600" dirty="0">
                <a:solidFill>
                  <a:srgbClr val="006600"/>
                </a:solidFill>
              </a:rPr>
              <a:t>]; a[</a:t>
            </a:r>
            <a:r>
              <a:rPr lang="en-US" altLang="zh-CN" sz="1600" dirty="0" err="1">
                <a:solidFill>
                  <a:srgbClr val="006600"/>
                </a:solidFill>
              </a:rPr>
              <a:t>i</a:t>
            </a:r>
            <a:r>
              <a:rPr lang="en-US" altLang="zh-CN" sz="1600" dirty="0">
                <a:solidFill>
                  <a:srgbClr val="006600"/>
                </a:solidFill>
              </a:rPr>
              <a:t>]=a[i+1]; a[i+1]=t;</a:t>
            </a:r>
            <a:r>
              <a:rPr lang="zh-CN" altLang="en-US" sz="1600" dirty="0">
                <a:solidFill>
                  <a:srgbClr val="7030A0"/>
                </a:solidFill>
              </a:rPr>
              <a:t>可能执行，也可能不执行；</a:t>
            </a:r>
            <a:endParaRPr lang="en-US" altLang="zh-CN" sz="1600" dirty="0">
              <a:solidFill>
                <a:srgbClr val="7030A0"/>
              </a:solidFill>
            </a:endParaRPr>
          </a:p>
          <a:p>
            <a:pPr marL="342900" indent="-342900">
              <a:lnSpc>
                <a:spcPct val="100000"/>
              </a:lnSpc>
              <a:spcBef>
                <a:spcPts val="1200"/>
              </a:spcBef>
              <a:buFont typeface="Wingdings" panose="05000000000000000000" pitchFamily="2" charset="2"/>
              <a:buChar char="l"/>
            </a:pPr>
            <a:r>
              <a:rPr lang="zh-CN" altLang="en-US" sz="1600" dirty="0">
                <a:solidFill>
                  <a:srgbClr val="0303DF"/>
                </a:solidFill>
              </a:rPr>
              <a:t>由于我们考虑</a:t>
            </a:r>
            <a:r>
              <a:rPr lang="zh-CN" altLang="en-US" sz="1600" dirty="0">
                <a:solidFill>
                  <a:srgbClr val="C00000"/>
                </a:solidFill>
              </a:rPr>
              <a:t>最坏情况</a:t>
            </a:r>
            <a:r>
              <a:rPr lang="zh-CN" altLang="en-US" sz="1600" dirty="0">
                <a:solidFill>
                  <a:srgbClr val="0303DF"/>
                </a:solidFill>
              </a:rPr>
              <a:t>下的运行时间，</a:t>
            </a:r>
            <a:r>
              <a:rPr lang="zh-CN" altLang="en-US" sz="1600" dirty="0" smtClean="0">
                <a:solidFill>
                  <a:srgbClr val="0303DF"/>
                </a:solidFill>
              </a:rPr>
              <a:t>可假设条件</a:t>
            </a:r>
            <a:r>
              <a:rPr lang="zh-CN" altLang="en-US" sz="1600" dirty="0">
                <a:solidFill>
                  <a:srgbClr val="0303DF"/>
                </a:solidFill>
              </a:rPr>
              <a:t>语句的主体</a:t>
            </a:r>
            <a:r>
              <a:rPr lang="zh-CN" altLang="en-US" sz="1600" dirty="0">
                <a:solidFill>
                  <a:srgbClr val="C00000"/>
                </a:solidFill>
              </a:rPr>
              <a:t>都执行</a:t>
            </a:r>
            <a:r>
              <a:rPr lang="zh-CN" altLang="en-US" sz="1600" dirty="0" smtClean="0">
                <a:solidFill>
                  <a:srgbClr val="0303DF"/>
                </a:solidFill>
              </a:rPr>
              <a:t>；</a:t>
            </a:r>
            <a:endParaRPr lang="en-US" altLang="zh-CN" sz="1600" dirty="0" smtClean="0">
              <a:solidFill>
                <a:srgbClr val="0303DF"/>
              </a:solidFill>
            </a:endParaRPr>
          </a:p>
          <a:p>
            <a:pPr marL="342900" indent="-342900">
              <a:lnSpc>
                <a:spcPct val="100000"/>
              </a:lnSpc>
              <a:spcBef>
                <a:spcPts val="1200"/>
              </a:spcBef>
              <a:buFont typeface="Wingdings" panose="05000000000000000000" pitchFamily="2" charset="2"/>
              <a:buChar char="l"/>
            </a:pPr>
            <a:r>
              <a:rPr lang="zh-CN" altLang="en-US" sz="1600" b="1" dirty="0" smtClean="0">
                <a:solidFill>
                  <a:srgbClr val="7030A0"/>
                </a:solidFill>
              </a:rPr>
              <a:t>因此，内层循环（</a:t>
            </a:r>
            <a:r>
              <a:rPr lang="en-US" altLang="zh-CN" sz="1600" b="1" dirty="0" err="1" smtClean="0">
                <a:solidFill>
                  <a:srgbClr val="7030A0"/>
                </a:solidFill>
              </a:rPr>
              <a:t>i</a:t>
            </a:r>
            <a:r>
              <a:rPr lang="zh-CN" altLang="en-US" sz="1600" b="1" dirty="0" smtClean="0">
                <a:solidFill>
                  <a:srgbClr val="7030A0"/>
                </a:solidFill>
              </a:rPr>
              <a:t>循环）</a:t>
            </a:r>
            <a:r>
              <a:rPr lang="zh-CN" altLang="en-US" sz="1600" b="1" dirty="0" smtClean="0">
                <a:solidFill>
                  <a:srgbClr val="C00000"/>
                </a:solidFill>
              </a:rPr>
              <a:t>循环体</a:t>
            </a:r>
            <a:r>
              <a:rPr lang="zh-CN" altLang="en-US" sz="1600" b="1" dirty="0" smtClean="0">
                <a:solidFill>
                  <a:srgbClr val="7030A0"/>
                </a:solidFill>
              </a:rPr>
              <a:t>所耗时间为</a:t>
            </a:r>
            <a:r>
              <a:rPr lang="en-US" altLang="zh-CN" sz="1600" b="1" dirty="0" smtClean="0">
                <a:solidFill>
                  <a:srgbClr val="7030A0"/>
                </a:solidFill>
              </a:rPr>
              <a:t>O(1)</a:t>
            </a:r>
            <a:r>
              <a:rPr lang="zh-CN" altLang="en-US" sz="1600" b="1" dirty="0" smtClean="0">
                <a:solidFill>
                  <a:srgbClr val="7030A0"/>
                </a:solidFill>
              </a:rPr>
              <a:t>；（常数）</a:t>
            </a:r>
            <a:endParaRPr lang="en-US" altLang="zh-CN" sz="1600" b="1" dirty="0">
              <a:solidFill>
                <a:srgbClr val="7030A0"/>
              </a:solidFill>
            </a:endParaRP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sp>
        <p:nvSpPr>
          <p:cNvPr id="5" name="内容占位符 2"/>
          <p:cNvSpPr txBox="1">
            <a:spLocks/>
          </p:cNvSpPr>
          <p:nvPr/>
        </p:nvSpPr>
        <p:spPr bwMode="auto">
          <a:xfrm>
            <a:off x="5187409" y="1043622"/>
            <a:ext cx="4172722" cy="5240799"/>
          </a:xfrm>
          <a:prstGeom prst="rect">
            <a:avLst/>
          </a:prstGeom>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chemeClr val="dk1"/>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chemeClr val="dk1"/>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chemeClr val="dk1"/>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chemeClr val="dk1"/>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chemeClr val="dk1"/>
                </a:solidFill>
                <a:latin typeface="+mn-lt"/>
                <a:ea typeface="+mn-ea"/>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nSpc>
                <a:spcPct val="100000"/>
              </a:lnSpc>
              <a:spcBef>
                <a:spcPts val="0"/>
              </a:spcBef>
              <a:buNone/>
            </a:pPr>
            <a:r>
              <a:rPr lang="en-US" altLang="zh-CN" sz="1600" dirty="0" smtClean="0">
                <a:solidFill>
                  <a:srgbClr val="7030A0"/>
                </a:solidFill>
              </a:rPr>
              <a:t>//</a:t>
            </a:r>
            <a:r>
              <a:rPr lang="zh-CN" altLang="en-US" sz="1600" dirty="0" smtClean="0">
                <a:solidFill>
                  <a:srgbClr val="7030A0"/>
                </a:solidFill>
              </a:rPr>
              <a:t>对</a:t>
            </a:r>
            <a:r>
              <a:rPr lang="en-US" altLang="zh-CN" sz="1600" dirty="0" smtClean="0">
                <a:solidFill>
                  <a:srgbClr val="7030A0"/>
                </a:solidFill>
              </a:rPr>
              <a:t>n</a:t>
            </a:r>
            <a:r>
              <a:rPr lang="zh-CN" altLang="en-US" sz="1600" dirty="0" smtClean="0">
                <a:solidFill>
                  <a:srgbClr val="7030A0"/>
                </a:solidFill>
              </a:rPr>
              <a:t>个元素进行升序排序</a:t>
            </a:r>
            <a:endParaRPr lang="en-US" altLang="zh-CN" sz="1600" dirty="0" smtClean="0">
              <a:solidFill>
                <a:srgbClr val="7030A0"/>
              </a:solidFill>
            </a:endParaRPr>
          </a:p>
          <a:p>
            <a:pPr>
              <a:lnSpc>
                <a:spcPct val="100000"/>
              </a:lnSpc>
              <a:spcBef>
                <a:spcPts val="0"/>
              </a:spcBef>
              <a:buNone/>
            </a:pPr>
            <a:r>
              <a:rPr lang="en-US" altLang="zh-CN" sz="1600" dirty="0" smtClean="0">
                <a:solidFill>
                  <a:srgbClr val="080808"/>
                </a:solidFill>
              </a:rPr>
              <a:t>void </a:t>
            </a:r>
            <a:r>
              <a:rPr lang="en-US" altLang="zh-CN" sz="1600" dirty="0" err="1" smtClean="0">
                <a:solidFill>
                  <a:srgbClr val="080808"/>
                </a:solidFill>
              </a:rPr>
              <a:t>bubbleSort</a:t>
            </a:r>
            <a:r>
              <a:rPr lang="en-US" altLang="zh-CN" sz="1600" dirty="0" smtClean="0">
                <a:solidFill>
                  <a:srgbClr val="080808"/>
                </a:solidFill>
              </a:rPr>
              <a:t>(</a:t>
            </a:r>
            <a:r>
              <a:rPr lang="en-US" altLang="zh-CN" sz="1600" dirty="0" err="1" smtClean="0">
                <a:solidFill>
                  <a:srgbClr val="080808"/>
                </a:solidFill>
              </a:rPr>
              <a:t>int</a:t>
            </a:r>
            <a:r>
              <a:rPr lang="en-US" altLang="zh-CN" sz="1600" dirty="0" smtClean="0">
                <a:solidFill>
                  <a:srgbClr val="080808"/>
                </a:solidFill>
              </a:rPr>
              <a:t> data[],</a:t>
            </a:r>
            <a:r>
              <a:rPr lang="en-US" altLang="zh-CN" sz="1600" dirty="0" err="1" smtClean="0">
                <a:solidFill>
                  <a:srgbClr val="080808"/>
                </a:solidFill>
              </a:rPr>
              <a:t>int</a:t>
            </a:r>
            <a:r>
              <a:rPr lang="en-US" altLang="zh-CN" sz="1600" dirty="0" smtClean="0">
                <a:solidFill>
                  <a:srgbClr val="080808"/>
                </a:solidFill>
              </a:rPr>
              <a:t> n) </a:t>
            </a:r>
          </a:p>
          <a:p>
            <a:pPr>
              <a:lnSpc>
                <a:spcPct val="100000"/>
              </a:lnSpc>
              <a:spcBef>
                <a:spcPts val="0"/>
              </a:spcBef>
              <a:buNone/>
            </a:pPr>
            <a:r>
              <a:rPr lang="en-US" altLang="zh-CN" sz="1600" dirty="0" smtClean="0">
                <a:solidFill>
                  <a:srgbClr val="080808"/>
                </a:solidFill>
              </a:rPr>
              <a:t>{</a:t>
            </a:r>
          </a:p>
          <a:p>
            <a:pPr>
              <a:lnSpc>
                <a:spcPct val="100000"/>
              </a:lnSpc>
              <a:spcBef>
                <a:spcPts val="0"/>
              </a:spcBef>
              <a:buNone/>
            </a:pPr>
            <a:r>
              <a:rPr lang="en-US" altLang="zh-CN" sz="1600" dirty="0" smtClean="0">
                <a:solidFill>
                  <a:srgbClr val="080808"/>
                </a:solidFill>
              </a:rPr>
              <a:t>    for (</a:t>
            </a:r>
            <a:r>
              <a:rPr lang="en-US" altLang="zh-CN" sz="1600" dirty="0" err="1" smtClean="0">
                <a:solidFill>
                  <a:srgbClr val="080808"/>
                </a:solidFill>
              </a:rPr>
              <a:t>int</a:t>
            </a:r>
            <a:r>
              <a:rPr lang="en-US" altLang="zh-CN" sz="1600" dirty="0" smtClean="0">
                <a:solidFill>
                  <a:srgbClr val="080808"/>
                </a:solidFill>
              </a:rPr>
              <a:t> j=0;j&lt;=</a:t>
            </a:r>
            <a:r>
              <a:rPr lang="en-US" altLang="zh-CN" sz="1600" dirty="0" smtClean="0">
                <a:solidFill>
                  <a:srgbClr val="0303DF"/>
                </a:solidFill>
              </a:rPr>
              <a:t>n-1</a:t>
            </a:r>
            <a:r>
              <a:rPr lang="en-US" altLang="zh-CN" sz="1600" dirty="0" smtClean="0">
                <a:solidFill>
                  <a:srgbClr val="080808"/>
                </a:solidFill>
              </a:rPr>
              <a:t>;j++)</a:t>
            </a:r>
          </a:p>
          <a:p>
            <a:pPr>
              <a:lnSpc>
                <a:spcPct val="100000"/>
              </a:lnSpc>
              <a:spcBef>
                <a:spcPts val="0"/>
              </a:spcBef>
              <a:buNone/>
            </a:pPr>
            <a:r>
              <a:rPr lang="en-US" altLang="zh-CN" sz="1600" dirty="0" smtClean="0">
                <a:solidFill>
                  <a:srgbClr val="080808"/>
                </a:solidFill>
              </a:rPr>
              <a:t>	for (</a:t>
            </a:r>
            <a:r>
              <a:rPr lang="en-US" altLang="zh-CN" sz="1600" dirty="0" err="1" smtClean="0">
                <a:solidFill>
                  <a:srgbClr val="080808"/>
                </a:solidFill>
              </a:rPr>
              <a:t>int</a:t>
            </a:r>
            <a:r>
              <a:rPr lang="en-US" altLang="zh-CN" sz="1600" dirty="0" smtClean="0">
                <a:solidFill>
                  <a:srgbClr val="080808"/>
                </a:solidFill>
              </a:rPr>
              <a:t> </a:t>
            </a:r>
            <a:r>
              <a:rPr lang="en-US" altLang="zh-CN" sz="1600" dirty="0" err="1" smtClean="0">
                <a:solidFill>
                  <a:srgbClr val="080808"/>
                </a:solidFill>
              </a:rPr>
              <a:t>i</a:t>
            </a:r>
            <a:r>
              <a:rPr lang="en-US" altLang="zh-CN" sz="1600" dirty="0" smtClean="0">
                <a:solidFill>
                  <a:srgbClr val="080808"/>
                </a:solidFill>
              </a:rPr>
              <a:t>=0;i&lt;=</a:t>
            </a:r>
            <a:r>
              <a:rPr lang="en-US" altLang="zh-CN" sz="1600" dirty="0" smtClean="0">
                <a:solidFill>
                  <a:srgbClr val="0303DF"/>
                </a:solidFill>
              </a:rPr>
              <a:t>n-j-2</a:t>
            </a:r>
            <a:r>
              <a:rPr lang="en-US" altLang="zh-CN" sz="1600" dirty="0" smtClean="0">
                <a:solidFill>
                  <a:srgbClr val="080808"/>
                </a:solidFill>
              </a:rPr>
              <a:t>;i++)</a:t>
            </a:r>
          </a:p>
          <a:p>
            <a:pPr>
              <a:lnSpc>
                <a:spcPct val="100000"/>
              </a:lnSpc>
              <a:spcBef>
                <a:spcPts val="0"/>
              </a:spcBef>
              <a:buNone/>
            </a:pPr>
            <a:r>
              <a:rPr lang="en-US" altLang="zh-CN" sz="1600" dirty="0" smtClean="0">
                <a:solidFill>
                  <a:srgbClr val="080808"/>
                </a:solidFill>
              </a:rPr>
              <a:t>	{</a:t>
            </a:r>
          </a:p>
          <a:p>
            <a:pPr>
              <a:lnSpc>
                <a:spcPct val="100000"/>
              </a:lnSpc>
              <a:spcBef>
                <a:spcPts val="0"/>
              </a:spcBef>
              <a:buNone/>
            </a:pPr>
            <a:r>
              <a:rPr lang="en-US" altLang="zh-CN" sz="1600" dirty="0" smtClean="0">
                <a:solidFill>
                  <a:srgbClr val="080808"/>
                </a:solidFill>
              </a:rPr>
              <a:t>	     if (data[</a:t>
            </a:r>
            <a:r>
              <a:rPr lang="en-US" altLang="zh-CN" sz="1600" dirty="0" err="1" smtClean="0">
                <a:solidFill>
                  <a:srgbClr val="080808"/>
                </a:solidFill>
              </a:rPr>
              <a:t>i</a:t>
            </a:r>
            <a:r>
              <a:rPr lang="en-US" altLang="zh-CN" sz="1600" dirty="0" smtClean="0">
                <a:solidFill>
                  <a:srgbClr val="080808"/>
                </a:solidFill>
              </a:rPr>
              <a:t>]&gt;data[i+1])</a:t>
            </a:r>
          </a:p>
          <a:p>
            <a:pPr>
              <a:lnSpc>
                <a:spcPct val="100000"/>
              </a:lnSpc>
              <a:spcBef>
                <a:spcPts val="0"/>
              </a:spcBef>
              <a:buNone/>
            </a:pPr>
            <a:r>
              <a:rPr lang="en-US" altLang="zh-CN" sz="1600" dirty="0" smtClean="0">
                <a:solidFill>
                  <a:srgbClr val="080808"/>
                </a:solidFill>
              </a:rPr>
              <a:t>	     {</a:t>
            </a:r>
          </a:p>
          <a:p>
            <a:pPr>
              <a:lnSpc>
                <a:spcPct val="100000"/>
              </a:lnSpc>
              <a:spcBef>
                <a:spcPts val="0"/>
              </a:spcBef>
              <a:buNone/>
            </a:pPr>
            <a:r>
              <a:rPr lang="en-US" altLang="zh-CN" sz="1600" dirty="0" smtClean="0">
                <a:solidFill>
                  <a:srgbClr val="080808"/>
                </a:solidFill>
              </a:rPr>
              <a:t>	   	</a:t>
            </a:r>
            <a:r>
              <a:rPr lang="en-US" altLang="zh-CN" sz="1600" dirty="0" err="1" smtClean="0">
                <a:solidFill>
                  <a:srgbClr val="080808"/>
                </a:solidFill>
              </a:rPr>
              <a:t>int</a:t>
            </a:r>
            <a:r>
              <a:rPr lang="en-US" altLang="zh-CN" sz="1600" dirty="0" smtClean="0">
                <a:solidFill>
                  <a:srgbClr val="080808"/>
                </a:solidFill>
              </a:rPr>
              <a:t> t=data[</a:t>
            </a:r>
            <a:r>
              <a:rPr lang="en-US" altLang="zh-CN" sz="1600" dirty="0" err="1" smtClean="0">
                <a:solidFill>
                  <a:srgbClr val="080808"/>
                </a:solidFill>
              </a:rPr>
              <a:t>i</a:t>
            </a:r>
            <a:r>
              <a:rPr lang="en-US" altLang="zh-CN" sz="1600" dirty="0" smtClean="0">
                <a:solidFill>
                  <a:srgbClr val="080808"/>
                </a:solidFill>
              </a:rPr>
              <a:t>];</a:t>
            </a:r>
          </a:p>
          <a:p>
            <a:pPr>
              <a:lnSpc>
                <a:spcPct val="100000"/>
              </a:lnSpc>
              <a:spcBef>
                <a:spcPts val="0"/>
              </a:spcBef>
              <a:buNone/>
            </a:pPr>
            <a:r>
              <a:rPr lang="en-US" altLang="zh-CN" sz="1600" dirty="0" smtClean="0">
                <a:solidFill>
                  <a:srgbClr val="080808"/>
                </a:solidFill>
              </a:rPr>
              <a:t>	   	data[</a:t>
            </a:r>
            <a:r>
              <a:rPr lang="en-US" altLang="zh-CN" sz="1600" dirty="0" err="1" smtClean="0">
                <a:solidFill>
                  <a:srgbClr val="080808"/>
                </a:solidFill>
              </a:rPr>
              <a:t>i</a:t>
            </a:r>
            <a:r>
              <a:rPr lang="en-US" altLang="zh-CN" sz="1600" dirty="0" smtClean="0">
                <a:solidFill>
                  <a:srgbClr val="080808"/>
                </a:solidFill>
              </a:rPr>
              <a:t>]=data[i+1];</a:t>
            </a:r>
          </a:p>
          <a:p>
            <a:pPr>
              <a:lnSpc>
                <a:spcPct val="100000"/>
              </a:lnSpc>
              <a:spcBef>
                <a:spcPts val="0"/>
              </a:spcBef>
              <a:buNone/>
            </a:pPr>
            <a:r>
              <a:rPr lang="en-US" altLang="zh-CN" sz="1600" dirty="0" smtClean="0">
                <a:solidFill>
                  <a:srgbClr val="080808"/>
                </a:solidFill>
              </a:rPr>
              <a:t>	   	data[i+1]=t;</a:t>
            </a:r>
          </a:p>
          <a:p>
            <a:pPr>
              <a:lnSpc>
                <a:spcPct val="100000"/>
              </a:lnSpc>
              <a:spcBef>
                <a:spcPts val="0"/>
              </a:spcBef>
              <a:buNone/>
            </a:pPr>
            <a:r>
              <a:rPr lang="en-US" altLang="zh-CN" sz="1600" dirty="0" smtClean="0">
                <a:solidFill>
                  <a:srgbClr val="080808"/>
                </a:solidFill>
              </a:rPr>
              <a:t>	     }</a:t>
            </a:r>
          </a:p>
          <a:p>
            <a:pPr>
              <a:lnSpc>
                <a:spcPct val="100000"/>
              </a:lnSpc>
              <a:spcBef>
                <a:spcPts val="0"/>
              </a:spcBef>
              <a:buNone/>
            </a:pPr>
            <a:r>
              <a:rPr lang="en-US" altLang="zh-CN" sz="1600" dirty="0" smtClean="0">
                <a:solidFill>
                  <a:srgbClr val="080808"/>
                </a:solidFill>
              </a:rPr>
              <a:t>	 }</a:t>
            </a:r>
          </a:p>
          <a:p>
            <a:pPr>
              <a:lnSpc>
                <a:spcPct val="100000"/>
              </a:lnSpc>
              <a:spcBef>
                <a:spcPts val="0"/>
              </a:spcBef>
              <a:buNone/>
            </a:pPr>
            <a:r>
              <a:rPr lang="en-US" altLang="zh-CN" sz="1600" dirty="0" smtClean="0">
                <a:solidFill>
                  <a:srgbClr val="080808"/>
                </a:solidFill>
              </a:rPr>
              <a:t>}</a:t>
            </a:r>
            <a:endParaRPr lang="zh-CN" altLang="en-US" sz="1600" dirty="0">
              <a:solidFill>
                <a:srgbClr val="080808"/>
              </a:solidFill>
            </a:endParaRPr>
          </a:p>
        </p:txBody>
      </p:sp>
    </p:spTree>
    <p:extLst>
      <p:ext uri="{BB962C8B-B14F-4D97-AF65-F5344CB8AC3E}">
        <p14:creationId xmlns:p14="http://schemas.microsoft.com/office/powerpoint/2010/main" val="27076965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冒泡排序（</a:t>
            </a:r>
            <a:r>
              <a:rPr lang="en-US" altLang="zh-CN" dirty="0"/>
              <a:t>Bubble Sort</a:t>
            </a:r>
            <a:r>
              <a:rPr lang="zh-CN" altLang="en-US" dirty="0"/>
              <a:t>）</a:t>
            </a:r>
            <a:r>
              <a:rPr lang="en-US" altLang="zh-CN" dirty="0"/>
              <a:t>--</a:t>
            </a:r>
            <a:r>
              <a:rPr lang="zh-CN" altLang="en-US" dirty="0"/>
              <a:t>时间复杂度分析</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85775" y="1135063"/>
                <a:ext cx="4368858" cy="5345112"/>
              </a:xfrm>
              <a:ln>
                <a:solidFill>
                  <a:srgbClr val="000000"/>
                </a:solidFill>
              </a:ln>
            </p:spPr>
            <p:txBody>
              <a:bodyPr/>
              <a:lstStyle/>
              <a:p>
                <a:pPr marL="342900" indent="-342900">
                  <a:lnSpc>
                    <a:spcPct val="100000"/>
                  </a:lnSpc>
                  <a:spcBef>
                    <a:spcPts val="600"/>
                  </a:spcBef>
                  <a:buFont typeface="Wingdings" panose="05000000000000000000" pitchFamily="2" charset="2"/>
                  <a:buChar char="l"/>
                </a:pPr>
                <a:r>
                  <a:rPr lang="zh-CN" altLang="en-US" sz="1600" dirty="0" smtClean="0"/>
                  <a:t>对于内层循环</a:t>
                </a:r>
                <a:r>
                  <a:rPr lang="en-US" altLang="zh-CN" sz="1600" dirty="0"/>
                  <a:t>(</a:t>
                </a:r>
                <a:r>
                  <a:rPr lang="en-US" altLang="zh-CN" sz="1600" dirty="0" err="1">
                    <a:solidFill>
                      <a:srgbClr val="0303DF"/>
                    </a:solidFill>
                  </a:rPr>
                  <a:t>i</a:t>
                </a:r>
                <a:r>
                  <a:rPr lang="zh-CN" altLang="en-US" sz="1600" dirty="0">
                    <a:solidFill>
                      <a:srgbClr val="0303DF"/>
                    </a:solidFill>
                  </a:rPr>
                  <a:t>循环</a:t>
                </a:r>
                <a:r>
                  <a:rPr lang="en-US" altLang="zh-CN" sz="1600" dirty="0"/>
                  <a:t>)</a:t>
                </a:r>
                <a:r>
                  <a:rPr lang="zh-CN" altLang="en-US" sz="1600" dirty="0"/>
                  <a:t>，每执行一次循环，</a:t>
                </a:r>
                <a:r>
                  <a:rPr lang="zh-CN" altLang="en-US" sz="1600" b="1" dirty="0">
                    <a:solidFill>
                      <a:srgbClr val="7030A0"/>
                    </a:solidFill>
                  </a:rPr>
                  <a:t>循环体耗费时间为</a:t>
                </a:r>
                <a:r>
                  <a:rPr lang="en-US" altLang="zh-CN" sz="1600" b="1" dirty="0">
                    <a:solidFill>
                      <a:srgbClr val="C00000"/>
                    </a:solidFill>
                  </a:rPr>
                  <a:t>O(1)</a:t>
                </a:r>
                <a:r>
                  <a:rPr lang="zh-CN" altLang="en-US" sz="1600" dirty="0"/>
                  <a:t>，</a:t>
                </a:r>
                <a:r>
                  <a:rPr lang="zh-CN" altLang="en-US" sz="1600" dirty="0">
                    <a:solidFill>
                      <a:srgbClr val="0303DF"/>
                    </a:solidFill>
                  </a:rPr>
                  <a:t>循环次数是</a:t>
                </a:r>
                <a:r>
                  <a:rPr lang="en-US" altLang="zh-CN" sz="1600" dirty="0">
                    <a:solidFill>
                      <a:srgbClr val="C00000"/>
                    </a:solidFill>
                  </a:rPr>
                  <a:t>(</a:t>
                </a:r>
                <a:r>
                  <a:rPr lang="en-US" altLang="zh-CN" sz="1600" dirty="0" smtClean="0">
                    <a:solidFill>
                      <a:srgbClr val="C00000"/>
                    </a:solidFill>
                  </a:rPr>
                  <a:t>n-j-2)</a:t>
                </a:r>
                <a:r>
                  <a:rPr lang="zh-CN" altLang="en-US" sz="1600" dirty="0">
                    <a:solidFill>
                      <a:srgbClr val="0303DF"/>
                    </a:solidFill>
                  </a:rPr>
                  <a:t>，</a:t>
                </a:r>
                <a:r>
                  <a:rPr lang="zh-CN" altLang="en-US" sz="1600" dirty="0"/>
                  <a:t>因此</a:t>
                </a:r>
                <a:r>
                  <a:rPr lang="zh-CN" altLang="en-US" sz="1600" b="1" dirty="0">
                    <a:solidFill>
                      <a:srgbClr val="C00000"/>
                    </a:solidFill>
                  </a:rPr>
                  <a:t>内层循环语句所耗时间为</a:t>
                </a:r>
                <a:r>
                  <a:rPr lang="en-US" altLang="zh-CN" sz="1600" b="1" dirty="0" smtClean="0">
                    <a:solidFill>
                      <a:srgbClr val="FF0000"/>
                    </a:solidFill>
                  </a:rPr>
                  <a:t>O(n-j-2)</a:t>
                </a:r>
                <a:r>
                  <a:rPr lang="zh-CN" altLang="en-US" sz="1600" b="1" dirty="0"/>
                  <a:t>；</a:t>
                </a:r>
                <a:endParaRPr lang="en-US" altLang="zh-CN" sz="1600" b="1" dirty="0"/>
              </a:p>
              <a:p>
                <a:pPr marL="342900" indent="-342900">
                  <a:lnSpc>
                    <a:spcPct val="100000"/>
                  </a:lnSpc>
                  <a:spcBef>
                    <a:spcPts val="600"/>
                  </a:spcBef>
                  <a:buFont typeface="Wingdings" panose="05000000000000000000" pitchFamily="2" charset="2"/>
                  <a:buChar char="l"/>
                </a:pPr>
                <a:r>
                  <a:rPr lang="zh-CN" altLang="en-US" sz="1600" dirty="0"/>
                  <a:t>外层循环次数是</a:t>
                </a:r>
                <a:r>
                  <a:rPr lang="en-US" altLang="zh-CN" sz="1600" dirty="0">
                    <a:solidFill>
                      <a:srgbClr val="C00000"/>
                    </a:solidFill>
                  </a:rPr>
                  <a:t>(n-1)</a:t>
                </a:r>
                <a:r>
                  <a:rPr lang="zh-CN" altLang="en-US" sz="1600" dirty="0"/>
                  <a:t>次，</a:t>
                </a:r>
                <a:r>
                  <a:rPr lang="zh-CN" altLang="en-US" sz="1600" dirty="0">
                    <a:solidFill>
                      <a:srgbClr val="C00000"/>
                    </a:solidFill>
                  </a:rPr>
                  <a:t>因此整个程序耗费时间</a:t>
                </a:r>
                <a:r>
                  <a:rPr lang="zh-CN" altLang="en-US" sz="1600" dirty="0" smtClean="0">
                    <a:solidFill>
                      <a:srgbClr val="C00000"/>
                    </a:solidFill>
                  </a:rPr>
                  <a:t>为：</a:t>
                </a:r>
                <a:endParaRPr lang="en-US" altLang="zh-CN" sz="1600" dirty="0" smtClean="0">
                  <a:solidFill>
                    <a:srgbClr val="C00000"/>
                  </a:solidFill>
                </a:endParaRPr>
              </a:p>
              <a:p>
                <a:pPr>
                  <a:lnSpc>
                    <a:spcPct val="100000"/>
                  </a:lnSpc>
                  <a:spcBef>
                    <a:spcPts val="600"/>
                  </a:spcBef>
                  <a:buNone/>
                </a:pPr>
                <a:r>
                  <a:rPr lang="en-US" altLang="zh-CN" sz="1600" dirty="0" smtClean="0">
                    <a:solidFill>
                      <a:srgbClr val="C00000"/>
                    </a:solidFill>
                  </a:rPr>
                  <a:t>        O</a:t>
                </a:r>
                <a:r>
                  <a:rPr lang="en-US" altLang="zh-CN" sz="1600" dirty="0">
                    <a:solidFill>
                      <a:srgbClr val="C00000"/>
                    </a:solidFill>
                  </a:rPr>
                  <a:t>(</a:t>
                </a:r>
                <a14:m>
                  <m:oMath xmlns:m="http://schemas.openxmlformats.org/officeDocument/2006/math">
                    <m:nary>
                      <m:naryPr>
                        <m:chr m:val="∑"/>
                        <m:ctrlPr>
                          <a:rPr lang="en-US" altLang="zh-CN" sz="1600" i="1" smtClean="0">
                            <a:solidFill>
                              <a:srgbClr val="C00000"/>
                            </a:solidFill>
                            <a:latin typeface="Cambria Math" panose="02040503050406030204" pitchFamily="18" charset="0"/>
                          </a:rPr>
                        </m:ctrlPr>
                      </m:naryPr>
                      <m:sub>
                        <m:r>
                          <a:rPr lang="en-US" altLang="zh-CN" sz="1600" b="0" i="1" smtClean="0">
                            <a:solidFill>
                              <a:srgbClr val="C00000"/>
                            </a:solidFill>
                            <a:latin typeface="Cambria Math" panose="02040503050406030204" pitchFamily="18" charset="0"/>
                          </a:rPr>
                          <m:t>𝑗</m:t>
                        </m:r>
                        <m:r>
                          <a:rPr lang="en-US" altLang="zh-CN" sz="1600" b="0" i="1" smtClean="0">
                            <a:solidFill>
                              <a:srgbClr val="C00000"/>
                            </a:solidFill>
                            <a:latin typeface="Cambria Math" panose="02040503050406030204" pitchFamily="18" charset="0"/>
                          </a:rPr>
                          <m:t>=1</m:t>
                        </m:r>
                      </m:sub>
                      <m:sup>
                        <m:r>
                          <a:rPr lang="en-US" altLang="zh-CN" sz="1600" b="0" i="1" smtClean="0">
                            <a:solidFill>
                              <a:srgbClr val="C00000"/>
                            </a:solidFill>
                            <a:latin typeface="Cambria Math" panose="02040503050406030204" pitchFamily="18" charset="0"/>
                          </a:rPr>
                          <m:t>𝑛</m:t>
                        </m:r>
                        <m:r>
                          <a:rPr lang="en-US" altLang="zh-CN" sz="1600" b="0" i="1" smtClean="0">
                            <a:solidFill>
                              <a:srgbClr val="C00000"/>
                            </a:solidFill>
                            <a:latin typeface="Cambria Math" panose="02040503050406030204" pitchFamily="18" charset="0"/>
                          </a:rPr>
                          <m:t>−1</m:t>
                        </m:r>
                      </m:sup>
                      <m:e>
                        <m:r>
                          <a:rPr lang="en-US" altLang="zh-CN" sz="1600" b="0" i="1" smtClean="0">
                            <a:solidFill>
                              <a:srgbClr val="C00000"/>
                            </a:solidFill>
                            <a:latin typeface="Cambria Math" panose="02040503050406030204" pitchFamily="18" charset="0"/>
                          </a:rPr>
                          <m:t>(</m:t>
                        </m:r>
                        <m:r>
                          <a:rPr lang="en-US" altLang="zh-CN" sz="1600" b="0" i="1" smtClean="0">
                            <a:solidFill>
                              <a:srgbClr val="C00000"/>
                            </a:solidFill>
                            <a:latin typeface="Cambria Math" panose="02040503050406030204" pitchFamily="18" charset="0"/>
                          </a:rPr>
                          <m:t>𝑛</m:t>
                        </m:r>
                        <m:r>
                          <a:rPr lang="en-US" altLang="zh-CN" sz="1600" i="1">
                            <a:solidFill>
                              <a:srgbClr val="C00000"/>
                            </a:solidFill>
                            <a:latin typeface="Cambria Math" panose="02040503050406030204" pitchFamily="18" charset="0"/>
                          </a:rPr>
                          <m:t>−</m:t>
                        </m:r>
                        <m:r>
                          <a:rPr lang="en-US" altLang="zh-CN" sz="1600" b="0" i="1" smtClean="0">
                            <a:solidFill>
                              <a:srgbClr val="C00000"/>
                            </a:solidFill>
                            <a:latin typeface="Cambria Math" panose="02040503050406030204" pitchFamily="18" charset="0"/>
                          </a:rPr>
                          <m:t>𝑗</m:t>
                        </m:r>
                        <m:r>
                          <a:rPr lang="en-US" altLang="zh-CN" sz="1600" i="1">
                            <a:solidFill>
                              <a:srgbClr val="C00000"/>
                            </a:solidFill>
                            <a:latin typeface="Cambria Math" panose="02040503050406030204" pitchFamily="18" charset="0"/>
                          </a:rPr>
                          <m:t>−</m:t>
                        </m:r>
                        <m:r>
                          <a:rPr lang="en-US" altLang="zh-CN" sz="1600" b="0" i="1" smtClean="0">
                            <a:solidFill>
                              <a:srgbClr val="C00000"/>
                            </a:solidFill>
                            <a:latin typeface="Cambria Math" panose="02040503050406030204" pitchFamily="18" charset="0"/>
                          </a:rPr>
                          <m:t>2</m:t>
                        </m:r>
                      </m:e>
                    </m:nary>
                  </m:oMath>
                </a14:m>
                <a:r>
                  <a:rPr lang="en-US" altLang="zh-CN" sz="1600" dirty="0">
                    <a:solidFill>
                      <a:srgbClr val="C00000"/>
                    </a:solidFill>
                  </a:rPr>
                  <a:t>)) </a:t>
                </a:r>
                <a:endParaRPr lang="en-US" altLang="zh-CN" sz="1600" dirty="0" smtClean="0">
                  <a:solidFill>
                    <a:srgbClr val="C00000"/>
                  </a:solidFill>
                </a:endParaRPr>
              </a:p>
              <a:p>
                <a:pPr>
                  <a:lnSpc>
                    <a:spcPct val="100000"/>
                  </a:lnSpc>
                  <a:spcBef>
                    <a:spcPts val="600"/>
                  </a:spcBef>
                  <a:buNone/>
                </a:pPr>
                <a:r>
                  <a:rPr lang="en-US" altLang="zh-CN" sz="1600" dirty="0">
                    <a:solidFill>
                      <a:srgbClr val="C00000"/>
                    </a:solidFill>
                  </a:rPr>
                  <a:t> </a:t>
                </a:r>
                <a:r>
                  <a:rPr lang="en-US" altLang="zh-CN" sz="1600" dirty="0" smtClean="0">
                    <a:solidFill>
                      <a:srgbClr val="C00000"/>
                    </a:solidFill>
                  </a:rPr>
                  <a:t>         = </a:t>
                </a:r>
                <a:r>
                  <a:rPr lang="en-US" altLang="zh-CN" sz="1600" dirty="0">
                    <a:solidFill>
                      <a:srgbClr val="C00000"/>
                    </a:solidFill>
                  </a:rPr>
                  <a:t>O</a:t>
                </a:r>
                <a:r>
                  <a:rPr lang="en-US" altLang="zh-CN" sz="1600" dirty="0" smtClean="0">
                    <a:solidFill>
                      <a:srgbClr val="C00000"/>
                    </a:solidFill>
                  </a:rPr>
                  <a:t>(</a:t>
                </a:r>
                <a14:m>
                  <m:oMath xmlns:m="http://schemas.openxmlformats.org/officeDocument/2006/math">
                    <m:r>
                      <a:rPr lang="en-US" altLang="zh-CN" sz="1600" i="1">
                        <a:solidFill>
                          <a:srgbClr val="C00000"/>
                        </a:solidFill>
                        <a:latin typeface="Cambria Math" panose="02040503050406030204" pitchFamily="18" charset="0"/>
                      </a:rPr>
                      <m:t>1+2+…+</m:t>
                    </m:r>
                    <m:r>
                      <a:rPr lang="en-US" altLang="zh-CN" sz="1600" b="0" i="1" smtClean="0">
                        <a:solidFill>
                          <a:srgbClr val="C00000"/>
                        </a:solidFill>
                        <a:latin typeface="Cambria Math" panose="02040503050406030204" pitchFamily="18" charset="0"/>
                      </a:rPr>
                      <m:t>(</m:t>
                    </m:r>
                    <m:r>
                      <a:rPr lang="en-US" altLang="zh-CN" sz="1600" i="1">
                        <a:solidFill>
                          <a:srgbClr val="C00000"/>
                        </a:solidFill>
                        <a:latin typeface="Cambria Math" panose="02040503050406030204" pitchFamily="18" charset="0"/>
                      </a:rPr>
                      <m:t>𝑛</m:t>
                    </m:r>
                    <m:r>
                      <a:rPr lang="en-US" altLang="zh-CN" sz="1600" b="0" i="1" smtClean="0">
                        <a:solidFill>
                          <a:srgbClr val="C00000"/>
                        </a:solidFill>
                        <a:latin typeface="Cambria Math" panose="02040503050406030204" pitchFamily="18" charset="0"/>
                      </a:rPr>
                      <m:t>−1)</m:t>
                    </m:r>
                  </m:oMath>
                </a14:m>
                <a:r>
                  <a:rPr lang="en-US" altLang="zh-CN" sz="1600" dirty="0" smtClean="0">
                    <a:solidFill>
                      <a:srgbClr val="C00000"/>
                    </a:solidFill>
                  </a:rPr>
                  <a:t>) </a:t>
                </a:r>
                <a14:m>
                  <m:oMath xmlns:m="http://schemas.openxmlformats.org/officeDocument/2006/math">
                    <m:r>
                      <a:rPr lang="en-US" altLang="zh-CN" sz="1600" b="0" i="0" smtClean="0">
                        <a:solidFill>
                          <a:srgbClr val="C00000"/>
                        </a:solidFill>
                        <a:latin typeface="Cambria Math" panose="02040503050406030204" pitchFamily="18" charset="0"/>
                        <a:ea typeface="Cambria Math" panose="02040503050406030204" pitchFamily="18" charset="0"/>
                      </a:rPr>
                      <m:t>           </m:t>
                    </m:r>
                    <m:r>
                      <a:rPr lang="en-US" altLang="zh-CN" sz="1600" b="0" i="1" smtClean="0">
                        <a:solidFill>
                          <a:srgbClr val="C00000"/>
                        </a:solidFill>
                        <a:latin typeface="Cambria Math" panose="02040503050406030204" pitchFamily="18" charset="0"/>
                        <a:ea typeface="Cambria Math" panose="02040503050406030204" pitchFamily="18" charset="0"/>
                      </a:rPr>
                      <m:t>=</m:t>
                    </m:r>
                  </m:oMath>
                </a14:m>
                <a:r>
                  <a:rPr lang="en-US" altLang="zh-CN" sz="1600" dirty="0" smtClean="0">
                    <a:solidFill>
                      <a:srgbClr val="C00000"/>
                    </a:solidFill>
                  </a:rPr>
                  <a:t>O</a:t>
                </a:r>
                <a:r>
                  <a:rPr lang="en-US" altLang="zh-CN" sz="1600" dirty="0">
                    <a:solidFill>
                      <a:srgbClr val="C00000"/>
                    </a:solidFill>
                  </a:rPr>
                  <a:t>(</a:t>
                </a:r>
                <a14:m>
                  <m:oMath xmlns:m="http://schemas.openxmlformats.org/officeDocument/2006/math">
                    <m:f>
                      <m:fPr>
                        <m:ctrlPr>
                          <a:rPr lang="en-US" altLang="zh-CN" sz="1600" i="1" smtClean="0">
                            <a:solidFill>
                              <a:srgbClr val="C00000"/>
                            </a:solidFill>
                            <a:latin typeface="Cambria Math" panose="02040503050406030204" pitchFamily="18" charset="0"/>
                          </a:rPr>
                        </m:ctrlPr>
                      </m:fPr>
                      <m:num>
                        <m:r>
                          <a:rPr lang="en-US" altLang="zh-CN" sz="1600" b="0" i="1" smtClean="0">
                            <a:solidFill>
                              <a:srgbClr val="C00000"/>
                            </a:solidFill>
                            <a:latin typeface="Cambria Math" panose="02040503050406030204" pitchFamily="18" charset="0"/>
                          </a:rPr>
                          <m:t>𝑛</m:t>
                        </m:r>
                        <m:r>
                          <a:rPr lang="en-US" altLang="zh-CN" sz="1600" b="0" i="1" smtClean="0">
                            <a:solidFill>
                              <a:srgbClr val="C00000"/>
                            </a:solidFill>
                            <a:latin typeface="Cambria Math" panose="02040503050406030204" pitchFamily="18" charset="0"/>
                          </a:rPr>
                          <m:t>(</m:t>
                        </m:r>
                        <m:r>
                          <a:rPr lang="en-US" altLang="zh-CN" sz="1600" b="0" i="1" smtClean="0">
                            <a:solidFill>
                              <a:srgbClr val="C00000"/>
                            </a:solidFill>
                            <a:latin typeface="Cambria Math" panose="02040503050406030204" pitchFamily="18" charset="0"/>
                          </a:rPr>
                          <m:t>𝑛</m:t>
                        </m:r>
                        <m:r>
                          <a:rPr lang="en-US" altLang="zh-CN" sz="1600" b="0" i="1" smtClean="0">
                            <a:solidFill>
                              <a:srgbClr val="C00000"/>
                            </a:solidFill>
                            <a:latin typeface="Cambria Math" panose="02040503050406030204" pitchFamily="18" charset="0"/>
                          </a:rPr>
                          <m:t>−1)</m:t>
                        </m:r>
                      </m:num>
                      <m:den>
                        <m:r>
                          <a:rPr lang="en-US" altLang="zh-CN" sz="1600" b="0" i="1" smtClean="0">
                            <a:solidFill>
                              <a:srgbClr val="C00000"/>
                            </a:solidFill>
                            <a:latin typeface="Cambria Math" panose="02040503050406030204" pitchFamily="18" charset="0"/>
                          </a:rPr>
                          <m:t>2</m:t>
                        </m:r>
                      </m:den>
                    </m:f>
                  </m:oMath>
                </a14:m>
                <a:r>
                  <a:rPr lang="en-US" altLang="zh-CN" sz="1600" dirty="0">
                    <a:solidFill>
                      <a:srgbClr val="C00000"/>
                    </a:solidFill>
                  </a:rPr>
                  <a:t>)=O(n</a:t>
                </a:r>
                <a:r>
                  <a:rPr lang="en-US" altLang="zh-CN" sz="1600" baseline="30000" dirty="0">
                    <a:solidFill>
                      <a:srgbClr val="C00000"/>
                    </a:solidFill>
                  </a:rPr>
                  <a:t>2</a:t>
                </a:r>
                <a:r>
                  <a:rPr lang="en-US" altLang="zh-CN" sz="1600" dirty="0">
                    <a:solidFill>
                      <a:srgbClr val="C00000"/>
                    </a:solidFill>
                  </a:rPr>
                  <a:t>)</a:t>
                </a:r>
              </a:p>
              <a:p>
                <a:pPr marL="342900" indent="-342900">
                  <a:lnSpc>
                    <a:spcPct val="100000"/>
                  </a:lnSpc>
                  <a:spcBef>
                    <a:spcPts val="600"/>
                  </a:spcBef>
                  <a:buFont typeface="Wingdings" panose="05000000000000000000" pitchFamily="2" charset="2"/>
                  <a:buChar char="l"/>
                </a:pPr>
                <a:endParaRPr lang="en-US" altLang="zh-CN" sz="1600" dirty="0"/>
              </a:p>
              <a:p>
                <a:pPr marL="342900" indent="-342900">
                  <a:lnSpc>
                    <a:spcPct val="100000"/>
                  </a:lnSpc>
                  <a:spcBef>
                    <a:spcPts val="600"/>
                  </a:spcBef>
                  <a:buFont typeface="Wingdings" panose="05000000000000000000" pitchFamily="2" charset="2"/>
                  <a:buChar char="l"/>
                </a:pPr>
                <a:r>
                  <a:rPr lang="zh-CN" altLang="en-US" sz="1600" dirty="0"/>
                  <a:t>最好情况是当数据已经</a:t>
                </a:r>
                <a:r>
                  <a:rPr lang="zh-CN" altLang="en-US" sz="1600" dirty="0">
                    <a:solidFill>
                      <a:srgbClr val="006600"/>
                    </a:solidFill>
                  </a:rPr>
                  <a:t>升序排列</a:t>
                </a:r>
                <a:r>
                  <a:rPr lang="zh-CN" altLang="en-US" sz="1600" dirty="0"/>
                  <a:t>，时间复杂度</a:t>
                </a:r>
                <a:r>
                  <a:rPr lang="en-US" altLang="zh-CN" sz="1600" dirty="0"/>
                  <a:t>O(1)</a:t>
                </a:r>
                <a:r>
                  <a:rPr lang="zh-CN" altLang="en-US" sz="1600" dirty="0"/>
                  <a:t>；</a:t>
                </a:r>
                <a:endParaRPr lang="en-US" altLang="zh-CN" sz="1600" dirty="0"/>
              </a:p>
              <a:p>
                <a:pPr marL="342900" indent="-342900">
                  <a:lnSpc>
                    <a:spcPct val="100000"/>
                  </a:lnSpc>
                  <a:spcBef>
                    <a:spcPts val="600"/>
                  </a:spcBef>
                  <a:buFont typeface="Wingdings" panose="05000000000000000000" pitchFamily="2" charset="2"/>
                  <a:buChar char="l"/>
                </a:pPr>
                <a:r>
                  <a:rPr lang="zh-CN" altLang="en-US" sz="1600" dirty="0"/>
                  <a:t>最坏情况是当数据已经</a:t>
                </a:r>
                <a:r>
                  <a:rPr lang="zh-CN" altLang="en-US" sz="1600" dirty="0">
                    <a:solidFill>
                      <a:srgbClr val="006600"/>
                    </a:solidFill>
                  </a:rPr>
                  <a:t>降序排列</a:t>
                </a:r>
                <a:r>
                  <a:rPr lang="zh-CN" altLang="en-US" sz="1600" dirty="0"/>
                  <a:t>，时间复杂度</a:t>
                </a:r>
                <a:r>
                  <a:rPr lang="en-US" altLang="zh-CN" sz="1600" dirty="0"/>
                  <a:t>O(n</a:t>
                </a:r>
                <a:r>
                  <a:rPr lang="en-US" altLang="zh-CN" sz="1600" baseline="30000" dirty="0"/>
                  <a:t>2</a:t>
                </a:r>
                <a:r>
                  <a:rPr lang="en-US" altLang="zh-CN" sz="1600" dirty="0"/>
                  <a:t>)</a:t>
                </a:r>
                <a:r>
                  <a:rPr lang="zh-CN" altLang="en-US" sz="1600"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85775" y="1135063"/>
                <a:ext cx="4368858" cy="5345112"/>
              </a:xfrm>
              <a:blipFill>
                <a:blip r:embed="rId2"/>
                <a:stretch>
                  <a:fillRect t="-341" r="-4039"/>
                </a:stretch>
              </a:blipFill>
              <a:ln>
                <a:solidFill>
                  <a:srgbClr val="000000"/>
                </a:solidFill>
              </a:ln>
            </p:spPr>
            <p:txBody>
              <a:bodyPr/>
              <a:lstStyle/>
              <a:p>
                <a:r>
                  <a:rPr lang="zh-CN" altLang="en-US">
                    <a:noFill/>
                  </a:rPr>
                  <a:t> </a:t>
                </a:r>
              </a:p>
            </p:txBody>
          </p:sp>
        </mc:Fallback>
      </mc:AlternateContent>
      <p:sp>
        <p:nvSpPr>
          <p:cNvPr id="5" name="内容占位符 2"/>
          <p:cNvSpPr txBox="1">
            <a:spLocks/>
          </p:cNvSpPr>
          <p:nvPr/>
        </p:nvSpPr>
        <p:spPr bwMode="auto">
          <a:xfrm>
            <a:off x="4971278" y="1135063"/>
            <a:ext cx="3604397" cy="5240799"/>
          </a:xfrm>
          <a:prstGeom prst="rect">
            <a:avLst/>
          </a:prstGeom>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chemeClr val="dk1"/>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chemeClr val="dk1"/>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chemeClr val="dk1"/>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chemeClr val="dk1"/>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chemeClr val="dk1"/>
                </a:solidFill>
                <a:latin typeface="+mn-lt"/>
                <a:ea typeface="+mn-ea"/>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nSpc>
                <a:spcPct val="100000"/>
              </a:lnSpc>
              <a:spcBef>
                <a:spcPts val="0"/>
              </a:spcBef>
              <a:buNone/>
            </a:pPr>
            <a:r>
              <a:rPr lang="en-US" altLang="zh-CN" sz="1600" dirty="0" smtClean="0">
                <a:solidFill>
                  <a:srgbClr val="7030A0"/>
                </a:solidFill>
              </a:rPr>
              <a:t>//</a:t>
            </a:r>
            <a:r>
              <a:rPr lang="zh-CN" altLang="en-US" sz="1600" dirty="0" smtClean="0">
                <a:solidFill>
                  <a:srgbClr val="7030A0"/>
                </a:solidFill>
              </a:rPr>
              <a:t>对</a:t>
            </a:r>
            <a:r>
              <a:rPr lang="en-US" altLang="zh-CN" sz="1600" dirty="0" smtClean="0">
                <a:solidFill>
                  <a:srgbClr val="7030A0"/>
                </a:solidFill>
              </a:rPr>
              <a:t>n</a:t>
            </a:r>
            <a:r>
              <a:rPr lang="zh-CN" altLang="en-US" sz="1600" dirty="0" smtClean="0">
                <a:solidFill>
                  <a:srgbClr val="7030A0"/>
                </a:solidFill>
              </a:rPr>
              <a:t>个元素进行升序排序</a:t>
            </a:r>
            <a:endParaRPr lang="en-US" altLang="zh-CN" sz="1600" dirty="0" smtClean="0">
              <a:solidFill>
                <a:srgbClr val="7030A0"/>
              </a:solidFill>
            </a:endParaRPr>
          </a:p>
          <a:p>
            <a:pPr>
              <a:lnSpc>
                <a:spcPct val="100000"/>
              </a:lnSpc>
              <a:spcBef>
                <a:spcPts val="0"/>
              </a:spcBef>
              <a:buNone/>
            </a:pPr>
            <a:r>
              <a:rPr lang="en-US" altLang="zh-CN" sz="1600" dirty="0" smtClean="0">
                <a:solidFill>
                  <a:srgbClr val="080808"/>
                </a:solidFill>
              </a:rPr>
              <a:t>void </a:t>
            </a:r>
            <a:r>
              <a:rPr lang="en-US" altLang="zh-CN" sz="1600" dirty="0" err="1" smtClean="0">
                <a:solidFill>
                  <a:srgbClr val="080808"/>
                </a:solidFill>
              </a:rPr>
              <a:t>bubbleSort</a:t>
            </a:r>
            <a:r>
              <a:rPr lang="en-US" altLang="zh-CN" sz="1600" dirty="0" smtClean="0">
                <a:solidFill>
                  <a:srgbClr val="080808"/>
                </a:solidFill>
              </a:rPr>
              <a:t>(</a:t>
            </a:r>
            <a:r>
              <a:rPr lang="en-US" altLang="zh-CN" sz="1600" dirty="0" err="1" smtClean="0">
                <a:solidFill>
                  <a:srgbClr val="080808"/>
                </a:solidFill>
              </a:rPr>
              <a:t>int</a:t>
            </a:r>
            <a:r>
              <a:rPr lang="en-US" altLang="zh-CN" sz="1600" dirty="0" smtClean="0">
                <a:solidFill>
                  <a:srgbClr val="080808"/>
                </a:solidFill>
              </a:rPr>
              <a:t> data[],</a:t>
            </a:r>
            <a:r>
              <a:rPr lang="en-US" altLang="zh-CN" sz="1600" dirty="0" err="1" smtClean="0">
                <a:solidFill>
                  <a:srgbClr val="080808"/>
                </a:solidFill>
              </a:rPr>
              <a:t>int</a:t>
            </a:r>
            <a:r>
              <a:rPr lang="en-US" altLang="zh-CN" sz="1600" dirty="0" smtClean="0">
                <a:solidFill>
                  <a:srgbClr val="080808"/>
                </a:solidFill>
              </a:rPr>
              <a:t> n) </a:t>
            </a:r>
          </a:p>
          <a:p>
            <a:pPr>
              <a:lnSpc>
                <a:spcPct val="100000"/>
              </a:lnSpc>
              <a:spcBef>
                <a:spcPts val="0"/>
              </a:spcBef>
              <a:buNone/>
            </a:pPr>
            <a:r>
              <a:rPr lang="en-US" altLang="zh-CN" sz="1600" dirty="0" smtClean="0">
                <a:solidFill>
                  <a:srgbClr val="080808"/>
                </a:solidFill>
              </a:rPr>
              <a:t>{</a:t>
            </a:r>
          </a:p>
          <a:p>
            <a:pPr>
              <a:lnSpc>
                <a:spcPct val="100000"/>
              </a:lnSpc>
              <a:spcBef>
                <a:spcPts val="0"/>
              </a:spcBef>
              <a:buNone/>
            </a:pPr>
            <a:r>
              <a:rPr lang="en-US" altLang="zh-CN" sz="1600" dirty="0" smtClean="0">
                <a:solidFill>
                  <a:srgbClr val="080808"/>
                </a:solidFill>
              </a:rPr>
              <a:t>    for (</a:t>
            </a:r>
            <a:r>
              <a:rPr lang="en-US" altLang="zh-CN" sz="1600" dirty="0" err="1" smtClean="0">
                <a:solidFill>
                  <a:srgbClr val="080808"/>
                </a:solidFill>
              </a:rPr>
              <a:t>int</a:t>
            </a:r>
            <a:r>
              <a:rPr lang="en-US" altLang="zh-CN" sz="1600" dirty="0" smtClean="0">
                <a:solidFill>
                  <a:srgbClr val="080808"/>
                </a:solidFill>
              </a:rPr>
              <a:t> j=0;j&lt;=</a:t>
            </a:r>
            <a:r>
              <a:rPr lang="en-US" altLang="zh-CN" sz="1600" dirty="0" smtClean="0">
                <a:solidFill>
                  <a:srgbClr val="0303DF"/>
                </a:solidFill>
              </a:rPr>
              <a:t>n-1</a:t>
            </a:r>
            <a:r>
              <a:rPr lang="en-US" altLang="zh-CN" sz="1600" dirty="0" smtClean="0">
                <a:solidFill>
                  <a:srgbClr val="080808"/>
                </a:solidFill>
              </a:rPr>
              <a:t>;j++)</a:t>
            </a:r>
          </a:p>
          <a:p>
            <a:pPr>
              <a:lnSpc>
                <a:spcPct val="100000"/>
              </a:lnSpc>
              <a:spcBef>
                <a:spcPts val="0"/>
              </a:spcBef>
              <a:buNone/>
            </a:pPr>
            <a:r>
              <a:rPr lang="en-US" altLang="zh-CN" sz="1600" dirty="0" smtClean="0">
                <a:solidFill>
                  <a:srgbClr val="080808"/>
                </a:solidFill>
              </a:rPr>
              <a:t>	for (</a:t>
            </a:r>
            <a:r>
              <a:rPr lang="en-US" altLang="zh-CN" sz="1600" dirty="0" err="1" smtClean="0">
                <a:solidFill>
                  <a:srgbClr val="080808"/>
                </a:solidFill>
              </a:rPr>
              <a:t>int</a:t>
            </a:r>
            <a:r>
              <a:rPr lang="en-US" altLang="zh-CN" sz="1600" dirty="0" smtClean="0">
                <a:solidFill>
                  <a:srgbClr val="080808"/>
                </a:solidFill>
              </a:rPr>
              <a:t> </a:t>
            </a:r>
            <a:r>
              <a:rPr lang="en-US" altLang="zh-CN" sz="1600" dirty="0" err="1" smtClean="0">
                <a:solidFill>
                  <a:srgbClr val="080808"/>
                </a:solidFill>
              </a:rPr>
              <a:t>i</a:t>
            </a:r>
            <a:r>
              <a:rPr lang="en-US" altLang="zh-CN" sz="1600" dirty="0" smtClean="0">
                <a:solidFill>
                  <a:srgbClr val="080808"/>
                </a:solidFill>
              </a:rPr>
              <a:t>=0;i&lt;=</a:t>
            </a:r>
            <a:r>
              <a:rPr lang="en-US" altLang="zh-CN" sz="1600" dirty="0" smtClean="0">
                <a:solidFill>
                  <a:srgbClr val="0303DF"/>
                </a:solidFill>
              </a:rPr>
              <a:t>n-j-2</a:t>
            </a:r>
            <a:r>
              <a:rPr lang="en-US" altLang="zh-CN" sz="1600" dirty="0" smtClean="0">
                <a:solidFill>
                  <a:srgbClr val="080808"/>
                </a:solidFill>
              </a:rPr>
              <a:t>;i++)</a:t>
            </a:r>
          </a:p>
          <a:p>
            <a:pPr>
              <a:lnSpc>
                <a:spcPct val="100000"/>
              </a:lnSpc>
              <a:spcBef>
                <a:spcPts val="0"/>
              </a:spcBef>
              <a:buNone/>
            </a:pPr>
            <a:r>
              <a:rPr lang="en-US" altLang="zh-CN" sz="1600" dirty="0" smtClean="0">
                <a:solidFill>
                  <a:srgbClr val="080808"/>
                </a:solidFill>
              </a:rPr>
              <a:t>	{</a:t>
            </a:r>
          </a:p>
          <a:p>
            <a:pPr>
              <a:lnSpc>
                <a:spcPct val="100000"/>
              </a:lnSpc>
              <a:spcBef>
                <a:spcPts val="0"/>
              </a:spcBef>
              <a:buNone/>
            </a:pPr>
            <a:r>
              <a:rPr lang="en-US" altLang="zh-CN" sz="1600" dirty="0" smtClean="0">
                <a:solidFill>
                  <a:srgbClr val="080808"/>
                </a:solidFill>
              </a:rPr>
              <a:t>	     if (data[</a:t>
            </a:r>
            <a:r>
              <a:rPr lang="en-US" altLang="zh-CN" sz="1600" dirty="0" err="1" smtClean="0">
                <a:solidFill>
                  <a:srgbClr val="080808"/>
                </a:solidFill>
              </a:rPr>
              <a:t>i</a:t>
            </a:r>
            <a:r>
              <a:rPr lang="en-US" altLang="zh-CN" sz="1600" dirty="0" smtClean="0">
                <a:solidFill>
                  <a:srgbClr val="080808"/>
                </a:solidFill>
              </a:rPr>
              <a:t>]&gt;data[i+1])</a:t>
            </a:r>
          </a:p>
          <a:p>
            <a:pPr>
              <a:lnSpc>
                <a:spcPct val="100000"/>
              </a:lnSpc>
              <a:spcBef>
                <a:spcPts val="0"/>
              </a:spcBef>
              <a:buNone/>
            </a:pPr>
            <a:r>
              <a:rPr lang="en-US" altLang="zh-CN" sz="1600" dirty="0" smtClean="0">
                <a:solidFill>
                  <a:srgbClr val="080808"/>
                </a:solidFill>
              </a:rPr>
              <a:t>	     {</a:t>
            </a:r>
          </a:p>
          <a:p>
            <a:pPr>
              <a:lnSpc>
                <a:spcPct val="100000"/>
              </a:lnSpc>
              <a:spcBef>
                <a:spcPts val="0"/>
              </a:spcBef>
              <a:buNone/>
            </a:pPr>
            <a:r>
              <a:rPr lang="en-US" altLang="zh-CN" sz="1600" dirty="0" smtClean="0">
                <a:solidFill>
                  <a:srgbClr val="080808"/>
                </a:solidFill>
              </a:rPr>
              <a:t>	   	</a:t>
            </a:r>
            <a:r>
              <a:rPr lang="en-US" altLang="zh-CN" sz="1600" dirty="0" err="1" smtClean="0">
                <a:solidFill>
                  <a:srgbClr val="080808"/>
                </a:solidFill>
              </a:rPr>
              <a:t>int</a:t>
            </a:r>
            <a:r>
              <a:rPr lang="en-US" altLang="zh-CN" sz="1600" dirty="0" smtClean="0">
                <a:solidFill>
                  <a:srgbClr val="080808"/>
                </a:solidFill>
              </a:rPr>
              <a:t> t=data[</a:t>
            </a:r>
            <a:r>
              <a:rPr lang="en-US" altLang="zh-CN" sz="1600" dirty="0" err="1" smtClean="0">
                <a:solidFill>
                  <a:srgbClr val="080808"/>
                </a:solidFill>
              </a:rPr>
              <a:t>i</a:t>
            </a:r>
            <a:r>
              <a:rPr lang="en-US" altLang="zh-CN" sz="1600" dirty="0" smtClean="0">
                <a:solidFill>
                  <a:srgbClr val="080808"/>
                </a:solidFill>
              </a:rPr>
              <a:t>];</a:t>
            </a:r>
          </a:p>
          <a:p>
            <a:pPr>
              <a:lnSpc>
                <a:spcPct val="100000"/>
              </a:lnSpc>
              <a:spcBef>
                <a:spcPts val="0"/>
              </a:spcBef>
              <a:buNone/>
            </a:pPr>
            <a:r>
              <a:rPr lang="en-US" altLang="zh-CN" sz="1600" dirty="0" smtClean="0">
                <a:solidFill>
                  <a:srgbClr val="080808"/>
                </a:solidFill>
              </a:rPr>
              <a:t>	   	data[</a:t>
            </a:r>
            <a:r>
              <a:rPr lang="en-US" altLang="zh-CN" sz="1600" dirty="0" err="1" smtClean="0">
                <a:solidFill>
                  <a:srgbClr val="080808"/>
                </a:solidFill>
              </a:rPr>
              <a:t>i</a:t>
            </a:r>
            <a:r>
              <a:rPr lang="en-US" altLang="zh-CN" sz="1600" dirty="0" smtClean="0">
                <a:solidFill>
                  <a:srgbClr val="080808"/>
                </a:solidFill>
              </a:rPr>
              <a:t>]=data[i+1];</a:t>
            </a:r>
          </a:p>
          <a:p>
            <a:pPr>
              <a:lnSpc>
                <a:spcPct val="100000"/>
              </a:lnSpc>
              <a:spcBef>
                <a:spcPts val="0"/>
              </a:spcBef>
              <a:buNone/>
            </a:pPr>
            <a:r>
              <a:rPr lang="en-US" altLang="zh-CN" sz="1600" dirty="0" smtClean="0">
                <a:solidFill>
                  <a:srgbClr val="080808"/>
                </a:solidFill>
              </a:rPr>
              <a:t>	   	data[i+1]=t;</a:t>
            </a:r>
          </a:p>
          <a:p>
            <a:pPr>
              <a:lnSpc>
                <a:spcPct val="100000"/>
              </a:lnSpc>
              <a:spcBef>
                <a:spcPts val="0"/>
              </a:spcBef>
              <a:buNone/>
            </a:pPr>
            <a:r>
              <a:rPr lang="en-US" altLang="zh-CN" sz="1600" dirty="0" smtClean="0">
                <a:solidFill>
                  <a:srgbClr val="080808"/>
                </a:solidFill>
              </a:rPr>
              <a:t>	     }</a:t>
            </a:r>
          </a:p>
          <a:p>
            <a:pPr>
              <a:lnSpc>
                <a:spcPct val="100000"/>
              </a:lnSpc>
              <a:spcBef>
                <a:spcPts val="0"/>
              </a:spcBef>
              <a:buNone/>
            </a:pPr>
            <a:r>
              <a:rPr lang="en-US" altLang="zh-CN" sz="1600" dirty="0" smtClean="0">
                <a:solidFill>
                  <a:srgbClr val="080808"/>
                </a:solidFill>
              </a:rPr>
              <a:t>	 }</a:t>
            </a:r>
          </a:p>
          <a:p>
            <a:pPr>
              <a:lnSpc>
                <a:spcPct val="100000"/>
              </a:lnSpc>
              <a:spcBef>
                <a:spcPts val="0"/>
              </a:spcBef>
              <a:buNone/>
            </a:pPr>
            <a:r>
              <a:rPr lang="en-US" altLang="zh-CN" sz="1600" dirty="0" smtClean="0">
                <a:solidFill>
                  <a:srgbClr val="080808"/>
                </a:solidFill>
              </a:rPr>
              <a:t>}</a:t>
            </a:r>
            <a:endParaRPr lang="zh-CN" altLang="en-US" sz="1600" dirty="0">
              <a:solidFill>
                <a:srgbClr val="080808"/>
              </a:solidFill>
            </a:endParaRPr>
          </a:p>
        </p:txBody>
      </p:sp>
    </p:spTree>
    <p:extLst>
      <p:ext uri="{BB962C8B-B14F-4D97-AF65-F5344CB8AC3E}">
        <p14:creationId xmlns:p14="http://schemas.microsoft.com/office/powerpoint/2010/main" val="11601013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7030A0"/>
                </a:solidFill>
              </a:rPr>
              <a:t>课后练习：</a:t>
            </a:r>
            <a:r>
              <a:rPr lang="zh-CN" altLang="en-US" dirty="0"/>
              <a:t>归并排序</a:t>
            </a:r>
          </a:p>
        </p:txBody>
      </p:sp>
      <p:sp>
        <p:nvSpPr>
          <p:cNvPr id="3" name="内容占位符 2"/>
          <p:cNvSpPr>
            <a:spLocks noGrp="1"/>
          </p:cNvSpPr>
          <p:nvPr>
            <p:ph idx="1"/>
          </p:nvPr>
        </p:nvSpPr>
        <p:spPr>
          <a:xfrm>
            <a:off x="485775" y="1135063"/>
            <a:ext cx="8275840" cy="5345112"/>
          </a:xfrm>
        </p:spPr>
        <p:txBody>
          <a:bodyPr/>
          <a:lstStyle/>
          <a:p>
            <a:pPr marL="342900" indent="-342900">
              <a:buFont typeface="Wingdings" panose="05000000000000000000" pitchFamily="2" charset="2"/>
              <a:buChar char="l"/>
            </a:pPr>
            <a:r>
              <a:rPr lang="zh-CN" altLang="en-US" sz="2000" dirty="0" smtClean="0"/>
              <a:t>如果有两组数据，</a:t>
            </a:r>
            <a:r>
              <a:rPr lang="zh-CN" altLang="en-US" sz="2000" dirty="0" smtClean="0">
                <a:solidFill>
                  <a:srgbClr val="030DCD"/>
                </a:solidFill>
              </a:rPr>
              <a:t>已经按升序排列</a:t>
            </a:r>
            <a:r>
              <a:rPr lang="zh-CN" altLang="en-US" sz="2000" dirty="0" smtClean="0"/>
              <a:t>；</a:t>
            </a:r>
            <a:endParaRPr lang="en-US" altLang="zh-CN" sz="2000" dirty="0" smtClean="0"/>
          </a:p>
          <a:p>
            <a:pPr marL="342900" indent="-342900">
              <a:buFont typeface="Wingdings" panose="05000000000000000000" pitchFamily="2" charset="2"/>
              <a:buChar char="l"/>
            </a:pPr>
            <a:r>
              <a:rPr lang="zh-CN" altLang="en-US" sz="2000" dirty="0" smtClean="0"/>
              <a:t>如果将这</a:t>
            </a:r>
            <a:r>
              <a:rPr lang="zh-CN" altLang="en-US" sz="2000" dirty="0" smtClean="0">
                <a:solidFill>
                  <a:srgbClr val="030DCD"/>
                </a:solidFill>
              </a:rPr>
              <a:t>两组数据组合</a:t>
            </a:r>
            <a:r>
              <a:rPr lang="zh-CN" altLang="en-US" sz="2000" dirty="0" smtClean="0"/>
              <a:t>在一起，仍然按照升序排列；</a:t>
            </a:r>
            <a:endParaRPr lang="en-US" altLang="zh-CN" sz="2000" dirty="0" smtClean="0"/>
          </a:p>
          <a:p>
            <a:pPr marL="342900" indent="-342900">
              <a:buFont typeface="Wingdings" panose="05000000000000000000" pitchFamily="2" charset="2"/>
              <a:buChar char="l"/>
            </a:pPr>
            <a:r>
              <a:rPr lang="zh-CN" altLang="en-US" sz="2000" dirty="0" smtClean="0"/>
              <a:t>假设</a:t>
            </a:r>
            <a:r>
              <a:rPr lang="zh-CN" altLang="en-US" sz="2000" dirty="0" smtClean="0">
                <a:solidFill>
                  <a:srgbClr val="030DCD"/>
                </a:solidFill>
              </a:rPr>
              <a:t>每组数据的个数是</a:t>
            </a:r>
            <a:r>
              <a:rPr lang="en-US" altLang="zh-CN" sz="2000" dirty="0" smtClean="0">
                <a:solidFill>
                  <a:srgbClr val="030DCD"/>
                </a:solidFill>
              </a:rPr>
              <a:t>n</a:t>
            </a:r>
            <a:r>
              <a:rPr lang="zh-CN" altLang="en-US" sz="2000" dirty="0" smtClean="0"/>
              <a:t>；</a:t>
            </a:r>
            <a:endParaRPr lang="en-US" altLang="zh-CN" sz="2000" dirty="0" smtClean="0"/>
          </a:p>
          <a:p>
            <a:pPr marL="342900" indent="-342900">
              <a:buFont typeface="Wingdings" panose="05000000000000000000" pitchFamily="2" charset="2"/>
              <a:buChar char="l"/>
            </a:pPr>
            <a:r>
              <a:rPr lang="zh-CN" altLang="en-US" sz="2000" dirty="0" smtClean="0"/>
              <a:t>是否能在</a:t>
            </a:r>
            <a:r>
              <a:rPr lang="en-US" altLang="zh-CN" sz="2000" dirty="0" smtClean="0">
                <a:solidFill>
                  <a:srgbClr val="C00000"/>
                </a:solidFill>
              </a:rPr>
              <a:t>O(n)</a:t>
            </a:r>
            <a:r>
              <a:rPr lang="zh-CN" altLang="en-US" sz="2000" dirty="0" smtClean="0"/>
              <a:t>的时间复杂度内完成？</a:t>
            </a:r>
            <a:endParaRPr lang="en-US" altLang="zh-CN" sz="2000" dirty="0" smtClean="0"/>
          </a:p>
          <a:p>
            <a:pPr marL="342900" indent="-342900">
              <a:buFont typeface="Wingdings" panose="05000000000000000000" pitchFamily="2" charset="2"/>
              <a:buChar char="l"/>
            </a:pPr>
            <a:r>
              <a:rPr lang="zh-CN" altLang="en-US" sz="2000" dirty="0" smtClean="0">
                <a:solidFill>
                  <a:srgbClr val="7030A0"/>
                </a:solidFill>
              </a:rPr>
              <a:t>算法思想</a:t>
            </a:r>
            <a:endParaRPr lang="en-US" altLang="zh-CN" sz="2000" dirty="0" smtClean="0">
              <a:solidFill>
                <a:srgbClr val="7030A0"/>
              </a:solidFill>
            </a:endParaRPr>
          </a:p>
          <a:p>
            <a:pPr lvl="1"/>
            <a:r>
              <a:rPr lang="en-US" altLang="zh-CN" sz="1800" dirty="0" smtClean="0"/>
              <a:t>Step 1</a:t>
            </a:r>
            <a:r>
              <a:rPr lang="zh-CN" altLang="en-US" sz="1800" dirty="0" smtClean="0"/>
              <a:t>：定义合适的数据结构，表达两组数据与排序后的数据；如数组；</a:t>
            </a:r>
            <a:endParaRPr lang="zh-CN" altLang="en-US" sz="1800" dirty="0"/>
          </a:p>
          <a:p>
            <a:pPr lvl="1"/>
            <a:r>
              <a:rPr lang="en-US" altLang="zh-CN" sz="1800" dirty="0" smtClean="0"/>
              <a:t>Step 2</a:t>
            </a:r>
            <a:r>
              <a:rPr lang="zh-CN" altLang="en-US" sz="1800" dirty="0" smtClean="0"/>
              <a:t>：</a:t>
            </a:r>
            <a:r>
              <a:rPr lang="zh-CN" altLang="en-US" sz="1800" dirty="0"/>
              <a:t>设定两个</a:t>
            </a:r>
            <a:r>
              <a:rPr lang="zh-CN" altLang="en-US" sz="1800" dirty="0" smtClean="0"/>
              <a:t>指针（下标），初值分别</a:t>
            </a:r>
            <a:r>
              <a:rPr lang="zh-CN" altLang="en-US" sz="1800" dirty="0"/>
              <a:t>为两个已经排序序列的起始</a:t>
            </a:r>
            <a:r>
              <a:rPr lang="zh-CN" altLang="en-US" sz="1800" dirty="0" smtClean="0"/>
              <a:t>位置</a:t>
            </a:r>
            <a:r>
              <a:rPr lang="en-US" altLang="zh-CN" sz="1800" dirty="0" smtClean="0"/>
              <a:t>;</a:t>
            </a:r>
            <a:endParaRPr lang="zh-CN" altLang="en-US" sz="1800" dirty="0"/>
          </a:p>
          <a:p>
            <a:pPr lvl="1"/>
            <a:r>
              <a:rPr lang="en-US" altLang="zh-CN" sz="1800" dirty="0" smtClean="0"/>
              <a:t>Step 3</a:t>
            </a:r>
            <a:r>
              <a:rPr lang="zh-CN" altLang="en-US" sz="1800" dirty="0" smtClean="0"/>
              <a:t>：</a:t>
            </a:r>
            <a:r>
              <a:rPr lang="zh-CN" altLang="en-US" sz="1800" dirty="0"/>
              <a:t>比较两个</a:t>
            </a:r>
            <a:r>
              <a:rPr lang="zh-CN" altLang="en-US" sz="1800" dirty="0" smtClean="0"/>
              <a:t>指针（下标）所</a:t>
            </a:r>
            <a:r>
              <a:rPr lang="zh-CN" altLang="en-US" sz="1800" dirty="0"/>
              <a:t>指向的元素，</a:t>
            </a:r>
            <a:r>
              <a:rPr lang="zh-CN" altLang="en-US" sz="1800" dirty="0" smtClean="0"/>
              <a:t>选择较小小的</a:t>
            </a:r>
            <a:r>
              <a:rPr lang="zh-CN" altLang="en-US" sz="1800" dirty="0"/>
              <a:t>元素放入到合并空间，并</a:t>
            </a:r>
            <a:r>
              <a:rPr lang="zh-CN" altLang="en-US" sz="1800" dirty="0" smtClean="0"/>
              <a:t>移动较小元素的指针</a:t>
            </a:r>
            <a:r>
              <a:rPr lang="zh-CN" altLang="en-US" sz="1800" dirty="0"/>
              <a:t>到下一</a:t>
            </a:r>
            <a:r>
              <a:rPr lang="zh-CN" altLang="en-US" sz="1800" dirty="0" smtClean="0"/>
              <a:t>位置；</a:t>
            </a:r>
            <a:endParaRPr lang="zh-CN" altLang="en-US" sz="1800" dirty="0"/>
          </a:p>
          <a:p>
            <a:pPr marL="285750" lvl="1" indent="0">
              <a:buNone/>
            </a:pPr>
            <a:r>
              <a:rPr lang="zh-CN" altLang="en-US" sz="1800" dirty="0" smtClean="0"/>
              <a:t>     重复</a:t>
            </a:r>
            <a:r>
              <a:rPr lang="en-US" altLang="zh-CN" sz="1800" dirty="0" smtClean="0"/>
              <a:t>step 3</a:t>
            </a:r>
            <a:r>
              <a:rPr lang="zh-CN" altLang="en-US" sz="1800" dirty="0"/>
              <a:t>直到某一</a:t>
            </a:r>
            <a:r>
              <a:rPr lang="zh-CN" altLang="en-US" sz="1800" dirty="0" smtClean="0"/>
              <a:t>指针（下标）超出</a:t>
            </a:r>
            <a:r>
              <a:rPr lang="zh-CN" altLang="en-US" sz="1800" dirty="0"/>
              <a:t>序列</a:t>
            </a:r>
            <a:r>
              <a:rPr lang="zh-CN" altLang="en-US" sz="1800" dirty="0" smtClean="0"/>
              <a:t>尾；</a:t>
            </a:r>
            <a:endParaRPr lang="zh-CN" altLang="en-US" sz="1800" dirty="0"/>
          </a:p>
          <a:p>
            <a:pPr lvl="1"/>
            <a:r>
              <a:rPr lang="en-US" altLang="zh-CN" sz="1800" dirty="0" smtClean="0"/>
              <a:t>Step 4</a:t>
            </a:r>
            <a:r>
              <a:rPr lang="zh-CN" altLang="en-US" sz="1800" dirty="0" smtClean="0"/>
              <a:t>：将</a:t>
            </a:r>
            <a:r>
              <a:rPr lang="zh-CN" altLang="en-US" sz="1800" dirty="0"/>
              <a:t>另一序列剩下的所有元素直接复制到合并序列</a:t>
            </a:r>
            <a:r>
              <a:rPr lang="zh-CN" altLang="en-US" sz="1800" dirty="0" smtClean="0"/>
              <a:t>尾；</a:t>
            </a:r>
            <a:endParaRPr lang="zh-CN" altLang="en-US" sz="1800" dirty="0"/>
          </a:p>
          <a:p>
            <a:pPr marL="342900" indent="-342900">
              <a:buFont typeface="Wingdings" panose="05000000000000000000" pitchFamily="2" charset="2"/>
              <a:buChar char="l"/>
            </a:pPr>
            <a:endParaRPr lang="en-US" altLang="zh-CN" sz="2000" dirty="0"/>
          </a:p>
          <a:p>
            <a:pPr marL="342900" indent="-342900">
              <a:buFont typeface="Wingdings" panose="05000000000000000000" pitchFamily="2" charset="2"/>
              <a:buChar char="l"/>
            </a:pPr>
            <a:endParaRPr lang="en-US" altLang="zh-CN" sz="2000" dirty="0"/>
          </a:p>
        </p:txBody>
      </p:sp>
    </p:spTree>
    <p:extLst>
      <p:ext uri="{BB962C8B-B14F-4D97-AF65-F5344CB8AC3E}">
        <p14:creationId xmlns:p14="http://schemas.microsoft.com/office/powerpoint/2010/main" val="1210285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 </a:t>
            </a:r>
            <a:r>
              <a:rPr lang="zh-CN" altLang="en-US" dirty="0"/>
              <a:t>递推</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smtClean="0"/>
              <a:t>递推算法是一种用若干步可重复运算来描述复杂问题的方法；</a:t>
            </a:r>
            <a:endParaRPr lang="en-US" altLang="zh-CN" dirty="0" smtClean="0"/>
          </a:p>
          <a:p>
            <a:pPr marL="342900" indent="-342900">
              <a:buFont typeface="Wingdings" panose="05000000000000000000" pitchFamily="2" charset="2"/>
              <a:buChar char="l"/>
            </a:pPr>
            <a:r>
              <a:rPr lang="zh-CN" altLang="en-US" dirty="0" smtClean="0"/>
              <a:t>如计算</a:t>
            </a:r>
            <a:r>
              <a:rPr lang="en-US" altLang="zh-CN" dirty="0" smtClean="0"/>
              <a:t>n!</a:t>
            </a:r>
          </a:p>
          <a:p>
            <a:pPr marL="971550" lvl="1"/>
            <a:r>
              <a:rPr lang="en-US" altLang="zh-CN" dirty="0">
                <a:solidFill>
                  <a:srgbClr val="7030A0"/>
                </a:solidFill>
              </a:rPr>
              <a:t>0!=1</a:t>
            </a:r>
            <a:r>
              <a:rPr lang="zh-CN" altLang="en-US" dirty="0">
                <a:solidFill>
                  <a:srgbClr val="7030A0"/>
                </a:solidFill>
              </a:rPr>
              <a:t>，</a:t>
            </a:r>
            <a:r>
              <a:rPr lang="en-US" altLang="zh-CN" dirty="0">
                <a:solidFill>
                  <a:srgbClr val="7030A0"/>
                </a:solidFill>
              </a:rPr>
              <a:t>n!=n*(n-1</a:t>
            </a:r>
            <a:r>
              <a:rPr lang="en-US" altLang="zh-CN" dirty="0" smtClean="0">
                <a:solidFill>
                  <a:srgbClr val="7030A0"/>
                </a:solidFill>
              </a:rPr>
              <a:t>)!</a:t>
            </a:r>
          </a:p>
          <a:p>
            <a:pPr marL="971550" lvl="1"/>
            <a:r>
              <a:rPr lang="en-US" altLang="zh-CN" dirty="0" smtClean="0"/>
              <a:t>unsigned long long fact[n</a:t>
            </a:r>
            <a:r>
              <a:rPr lang="en-US" altLang="zh-CN" dirty="0"/>
              <a:t>]</a:t>
            </a:r>
            <a:r>
              <a:rPr lang="en-US" altLang="zh-CN" dirty="0" smtClean="0"/>
              <a:t>;</a:t>
            </a:r>
            <a:endParaRPr lang="en-US" altLang="zh-CN" dirty="0"/>
          </a:p>
          <a:p>
            <a:pPr lvl="1" indent="0">
              <a:buNone/>
            </a:pPr>
            <a:r>
              <a:rPr lang="en-US" altLang="zh-CN" dirty="0"/>
              <a:t>     </a:t>
            </a:r>
            <a:r>
              <a:rPr lang="en-US" altLang="zh-CN" dirty="0" smtClean="0"/>
              <a:t>fact[0]=1,fact[1]=1    </a:t>
            </a:r>
            <a:r>
              <a:rPr lang="zh-CN" altLang="en-US" dirty="0"/>
              <a:t>（边界条件）</a:t>
            </a:r>
            <a:endParaRPr lang="en-US" altLang="zh-CN" dirty="0"/>
          </a:p>
          <a:p>
            <a:pPr lvl="1" indent="0">
              <a:buNone/>
            </a:pPr>
            <a:r>
              <a:rPr lang="en-US" altLang="zh-CN" dirty="0" smtClean="0"/>
              <a:t>     fact[n]=n*fact[n-1]    </a:t>
            </a:r>
            <a:r>
              <a:rPr lang="zh-CN" altLang="en-US" dirty="0"/>
              <a:t>（通项公式）</a:t>
            </a:r>
            <a:endParaRPr lang="en-US" altLang="zh-CN" dirty="0"/>
          </a:p>
          <a:p>
            <a:pPr marL="342900" indent="-342900">
              <a:buFont typeface="Wingdings" panose="05000000000000000000" pitchFamily="2" charset="2"/>
              <a:buChar char="l"/>
            </a:pPr>
            <a:r>
              <a:rPr lang="zh-CN" altLang="en-US" dirty="0" smtClean="0">
                <a:solidFill>
                  <a:srgbClr val="030DCD"/>
                </a:solidFill>
              </a:rPr>
              <a:t>通过数学推导</a:t>
            </a:r>
            <a:r>
              <a:rPr lang="zh-CN" altLang="en-US" dirty="0">
                <a:solidFill>
                  <a:srgbClr val="030DCD"/>
                </a:solidFill>
              </a:rPr>
              <a:t>，将复杂的运算化解为</a:t>
            </a:r>
            <a:r>
              <a:rPr lang="zh-CN" altLang="en-US" dirty="0">
                <a:solidFill>
                  <a:srgbClr val="7030A0"/>
                </a:solidFill>
              </a:rPr>
              <a:t>若干重复的简单运算</a:t>
            </a:r>
            <a:r>
              <a:rPr lang="zh-CN" altLang="en-US" dirty="0" smtClean="0">
                <a:solidFill>
                  <a:srgbClr val="030DCD"/>
                </a:solidFill>
              </a:rPr>
              <a:t>；</a:t>
            </a:r>
            <a:endParaRPr lang="en-US" altLang="zh-CN" dirty="0">
              <a:solidFill>
                <a:srgbClr val="030DCD"/>
              </a:solidFill>
            </a:endParaRPr>
          </a:p>
          <a:p>
            <a:pPr marL="342900" indent="-342900">
              <a:buFont typeface="Wingdings" panose="05000000000000000000" pitchFamily="2" charset="2"/>
              <a:buChar char="l"/>
            </a:pPr>
            <a:r>
              <a:rPr lang="zh-CN" altLang="en-US" dirty="0"/>
              <a:t>充分利用计算机擅长于重复处理的特点；</a:t>
            </a:r>
            <a:endParaRPr lang="en-US" altLang="zh-CN" dirty="0"/>
          </a:p>
        </p:txBody>
      </p:sp>
    </p:spTree>
    <p:extLst>
      <p:ext uri="{BB962C8B-B14F-4D97-AF65-F5344CB8AC3E}">
        <p14:creationId xmlns:p14="http://schemas.microsoft.com/office/powerpoint/2010/main" val="33225924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7030A0"/>
                </a:solidFill>
              </a:rPr>
              <a:t>自学：</a:t>
            </a:r>
            <a:r>
              <a:rPr lang="zh-CN" altLang="en-US" dirty="0" smtClean="0"/>
              <a:t>递</a:t>
            </a:r>
            <a:r>
              <a:rPr lang="zh-CN" altLang="en-US" dirty="0"/>
              <a:t>推例</a:t>
            </a:r>
            <a:r>
              <a:rPr lang="en-US" altLang="zh-CN" dirty="0"/>
              <a:t>---5</a:t>
            </a:r>
            <a:r>
              <a:rPr lang="zh-CN" altLang="en-US" dirty="0"/>
              <a:t>人捕鱼</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a:t>
            </a:r>
            <a:r>
              <a:rPr lang="en-US" altLang="zh-CN" sz="2000" dirty="0"/>
              <a:t>D</a:t>
            </a:r>
            <a:r>
              <a:rPr lang="zh-CN" altLang="en-US" sz="2000" dirty="0"/>
              <a:t>、</a:t>
            </a:r>
            <a:r>
              <a:rPr lang="en-US" altLang="zh-CN" sz="2000" dirty="0"/>
              <a:t>E </a:t>
            </a:r>
            <a:r>
              <a:rPr lang="zh-CN" altLang="en-US" sz="2000" dirty="0"/>
              <a:t>五人合伙夜间捕鱼，凌晨时都疲惫不堪，各自在河边的树丛中找地方睡着了；</a:t>
            </a:r>
            <a:endParaRPr lang="en-US" altLang="zh-CN" sz="2000" dirty="0"/>
          </a:p>
          <a:p>
            <a:pPr marL="342900" indent="-342900">
              <a:buFont typeface="Wingdings" panose="05000000000000000000" pitchFamily="2" charset="2"/>
              <a:buChar char="l"/>
            </a:pPr>
            <a:r>
              <a:rPr lang="zh-CN" altLang="en-US" sz="2000" dirty="0"/>
              <a:t>日上三竿，</a:t>
            </a:r>
            <a:r>
              <a:rPr lang="en-US" altLang="zh-CN" sz="2000" dirty="0"/>
              <a:t>A </a:t>
            </a:r>
            <a:r>
              <a:rPr lang="zh-CN" altLang="en-US" sz="2000" dirty="0"/>
              <a:t>第一个醒来，他将鱼平均分作五份，把多余的一条扔回湖中，拿自己的一份回家去了；</a:t>
            </a:r>
            <a:endParaRPr lang="en-US" altLang="zh-CN" sz="2000" dirty="0"/>
          </a:p>
          <a:p>
            <a:pPr marL="342900" indent="-342900">
              <a:buFont typeface="Wingdings" panose="05000000000000000000" pitchFamily="2" charset="2"/>
              <a:buChar char="l"/>
            </a:pPr>
            <a:r>
              <a:rPr lang="en-US" altLang="zh-CN" sz="2000" dirty="0"/>
              <a:t>B</a:t>
            </a:r>
            <a:r>
              <a:rPr lang="zh-CN" altLang="en-US" sz="2000" dirty="0"/>
              <a:t>第二个醒来，也将鱼平均分为五份，扔掉多余的一条，只拿走自己的一份；</a:t>
            </a:r>
          </a:p>
          <a:p>
            <a:pPr marL="342900" indent="-342900">
              <a:buFont typeface="Wingdings" panose="05000000000000000000" pitchFamily="2" charset="2"/>
              <a:buChar char="l"/>
            </a:pPr>
            <a:r>
              <a:rPr lang="zh-CN" altLang="en-US" sz="2000" dirty="0"/>
              <a:t>接着  </a:t>
            </a:r>
            <a:r>
              <a:rPr lang="en-US" altLang="zh-CN" sz="2000" dirty="0"/>
              <a:t>C</a:t>
            </a:r>
            <a:r>
              <a:rPr lang="zh-CN" altLang="en-US" sz="2000" dirty="0"/>
              <a:t>、</a:t>
            </a:r>
            <a:r>
              <a:rPr lang="en-US" altLang="zh-CN" sz="2000" dirty="0"/>
              <a:t>D</a:t>
            </a:r>
            <a:r>
              <a:rPr lang="zh-CN" altLang="en-US" sz="2000" dirty="0"/>
              <a:t>、</a:t>
            </a:r>
            <a:r>
              <a:rPr lang="en-US" altLang="zh-CN" sz="2000" dirty="0"/>
              <a:t>E    </a:t>
            </a:r>
            <a:r>
              <a:rPr lang="zh-CN" altLang="en-US" sz="2000" dirty="0"/>
              <a:t>依次醒来，也都按同样的办法分鱼；</a:t>
            </a:r>
            <a:endParaRPr lang="en-US" altLang="zh-CN" sz="2000" dirty="0"/>
          </a:p>
          <a:p>
            <a:pPr marL="342900" indent="-342900">
              <a:buFont typeface="Wingdings" panose="05000000000000000000" pitchFamily="2" charset="2"/>
              <a:buChar char="l"/>
            </a:pPr>
            <a:r>
              <a:rPr lang="zh-CN" altLang="en-US" sz="2000" dirty="0" smtClean="0"/>
              <a:t>问：</a:t>
            </a:r>
            <a:endParaRPr lang="en-US" altLang="zh-CN" sz="2000" dirty="0"/>
          </a:p>
          <a:p>
            <a:pPr marL="971550" lvl="1"/>
            <a:r>
              <a:rPr lang="zh-CN" altLang="en-US" sz="1800" dirty="0"/>
              <a:t>五人</a:t>
            </a:r>
            <a:r>
              <a:rPr lang="zh-CN" altLang="en-US" sz="1800" dirty="0">
                <a:solidFill>
                  <a:srgbClr val="0000CC"/>
                </a:solidFill>
              </a:rPr>
              <a:t>至少</a:t>
            </a:r>
            <a:r>
              <a:rPr lang="zh-CN" altLang="en-US" sz="1800" dirty="0"/>
              <a:t>合伙捕到多少条鱼？</a:t>
            </a:r>
            <a:endParaRPr lang="en-US" altLang="zh-CN" sz="1800" dirty="0"/>
          </a:p>
          <a:p>
            <a:pPr marL="971550" lvl="1"/>
            <a:r>
              <a:rPr lang="zh-CN" altLang="en-US" sz="1800" dirty="0"/>
              <a:t>每个人醒来后看到的鱼少条数是多</a:t>
            </a:r>
          </a:p>
          <a:p>
            <a:pPr marL="342900" indent="-342900">
              <a:buFont typeface="Wingdings" panose="05000000000000000000" pitchFamily="2" charset="2"/>
              <a:buChar char="l"/>
            </a:pPr>
            <a:endParaRPr lang="zh-CN" altLang="en-US" dirty="0"/>
          </a:p>
          <a:p>
            <a:pPr marL="342900" indent="-342900">
              <a:buFont typeface="Wingdings" panose="05000000000000000000" pitchFamily="2" charset="2"/>
              <a:buChar char="l"/>
            </a:pPr>
            <a:endParaRPr lang="zh-CN" altLang="en-US" dirty="0"/>
          </a:p>
          <a:p>
            <a:pPr>
              <a:lnSpc>
                <a:spcPct val="110000"/>
              </a:lnSpc>
              <a:buFont typeface="Wingdings" panose="05000000000000000000" pitchFamily="2" charset="2"/>
              <a:buNone/>
            </a:pPr>
            <a:r>
              <a:rPr lang="zh-CN" altLang="en-US" dirty="0"/>
              <a:t>？</a:t>
            </a:r>
          </a:p>
          <a:p>
            <a:pPr marL="342900" indent="-342900">
              <a:buFont typeface="Wingdings" panose="05000000000000000000" pitchFamily="2" charset="2"/>
              <a:buChar char="l"/>
            </a:pPr>
            <a:endParaRPr lang="zh-CN" altLang="en-US" dirty="0"/>
          </a:p>
          <a:p>
            <a:pPr marL="342900" indent="-342900">
              <a:buFont typeface="Wingdings" panose="05000000000000000000" pitchFamily="2" charset="2"/>
              <a:buChar char="l"/>
            </a:pPr>
            <a:endParaRPr lang="zh-CN" altLang="en-US"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2187474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a:t>
            </a:r>
            <a:r>
              <a:rPr lang="zh-CN" altLang="en-US" dirty="0" smtClean="0"/>
              <a:t>递</a:t>
            </a:r>
            <a:r>
              <a:rPr lang="zh-CN" altLang="en-US" dirty="0"/>
              <a:t>推例</a:t>
            </a:r>
            <a:r>
              <a:rPr lang="en-US" altLang="zh-CN" dirty="0"/>
              <a:t>---5</a:t>
            </a:r>
            <a:r>
              <a:rPr lang="zh-CN" altLang="en-US" dirty="0"/>
              <a:t>人捕鱼</a:t>
            </a:r>
          </a:p>
        </p:txBody>
      </p:sp>
      <p:sp>
        <p:nvSpPr>
          <p:cNvPr id="3" name="内容占位符 2"/>
          <p:cNvSpPr>
            <a:spLocks noGrp="1"/>
          </p:cNvSpPr>
          <p:nvPr>
            <p:ph idx="1"/>
          </p:nvPr>
        </p:nvSpPr>
        <p:spPr>
          <a:xfrm>
            <a:off x="309129" y="1062327"/>
            <a:ext cx="8089900" cy="5345112"/>
          </a:xfrm>
        </p:spPr>
        <p:txBody>
          <a:bodyPr/>
          <a:lstStyle/>
          <a:p>
            <a:pPr marL="342900" indent="-342900">
              <a:buFont typeface="Wingdings" panose="05000000000000000000" pitchFamily="2" charset="2"/>
              <a:buChar char="l"/>
            </a:pPr>
            <a:r>
              <a:rPr lang="zh-CN" altLang="en-US" sz="2000" dirty="0">
                <a:latin typeface="+mn-ea"/>
              </a:rPr>
              <a:t>假定</a:t>
            </a:r>
            <a:r>
              <a:rPr lang="en-US" altLang="zh-CN" sz="2000" dirty="0">
                <a:latin typeface="+mn-ea"/>
              </a:rPr>
              <a:t>A</a:t>
            </a:r>
            <a:r>
              <a:rPr lang="zh-CN" altLang="en-US" sz="2000" dirty="0">
                <a:latin typeface="+mn-ea"/>
              </a:rPr>
              <a:t>、</a:t>
            </a:r>
            <a:r>
              <a:rPr lang="en-US" altLang="zh-CN" sz="2000" dirty="0">
                <a:latin typeface="+mn-ea"/>
              </a:rPr>
              <a:t>B</a:t>
            </a:r>
            <a:r>
              <a:rPr lang="zh-CN" altLang="en-US" sz="2000" dirty="0">
                <a:latin typeface="+mn-ea"/>
              </a:rPr>
              <a:t>、</a:t>
            </a:r>
            <a:r>
              <a:rPr lang="en-US" altLang="zh-CN" sz="2000" dirty="0">
                <a:latin typeface="+mn-ea"/>
              </a:rPr>
              <a:t>C</a:t>
            </a:r>
            <a:r>
              <a:rPr lang="zh-CN" altLang="en-US" sz="2000" dirty="0">
                <a:latin typeface="+mn-ea"/>
              </a:rPr>
              <a:t>、</a:t>
            </a:r>
            <a:r>
              <a:rPr lang="en-US" altLang="zh-CN" sz="2000" dirty="0">
                <a:latin typeface="+mn-ea"/>
              </a:rPr>
              <a:t>D</a:t>
            </a:r>
            <a:r>
              <a:rPr lang="zh-CN" altLang="en-US" sz="2000" dirty="0">
                <a:latin typeface="+mn-ea"/>
              </a:rPr>
              <a:t>、</a:t>
            </a:r>
            <a:r>
              <a:rPr lang="en-US" altLang="zh-CN" sz="2000" dirty="0">
                <a:latin typeface="+mn-ea"/>
              </a:rPr>
              <a:t>E </a:t>
            </a:r>
            <a:r>
              <a:rPr lang="zh-CN" altLang="en-US" sz="2000" dirty="0">
                <a:latin typeface="+mn-ea"/>
              </a:rPr>
              <a:t>五人的编号分别为</a:t>
            </a:r>
            <a:r>
              <a:rPr lang="en-US" altLang="zh-CN" sz="2000" dirty="0">
                <a:latin typeface="+mn-ea"/>
              </a:rPr>
              <a:t>1</a:t>
            </a:r>
            <a:r>
              <a:rPr lang="zh-CN" altLang="en-US" sz="2000" dirty="0">
                <a:latin typeface="+mn-ea"/>
              </a:rPr>
              <a:t>、</a:t>
            </a:r>
            <a:r>
              <a:rPr lang="en-US" altLang="zh-CN" sz="2000" dirty="0">
                <a:latin typeface="+mn-ea"/>
              </a:rPr>
              <a:t>2</a:t>
            </a:r>
            <a:r>
              <a:rPr lang="zh-CN" altLang="en-US" sz="2000" dirty="0">
                <a:latin typeface="+mn-ea"/>
              </a:rPr>
              <a:t>、</a:t>
            </a:r>
            <a:r>
              <a:rPr lang="en-US" altLang="zh-CN" sz="2000" dirty="0">
                <a:latin typeface="+mn-ea"/>
              </a:rPr>
              <a:t>3</a:t>
            </a:r>
            <a:r>
              <a:rPr lang="zh-CN" altLang="en-US" sz="2000" dirty="0">
                <a:latin typeface="+mn-ea"/>
              </a:rPr>
              <a:t>、</a:t>
            </a:r>
            <a:r>
              <a:rPr lang="en-US" altLang="zh-CN" sz="2000" dirty="0">
                <a:latin typeface="+mn-ea"/>
              </a:rPr>
              <a:t>4</a:t>
            </a:r>
            <a:r>
              <a:rPr lang="zh-CN" altLang="en-US" sz="2000" dirty="0">
                <a:latin typeface="+mn-ea"/>
              </a:rPr>
              <a:t>、</a:t>
            </a:r>
            <a:r>
              <a:rPr lang="en-US" altLang="zh-CN" sz="2000" dirty="0">
                <a:latin typeface="+mn-ea"/>
              </a:rPr>
              <a:t>5</a:t>
            </a:r>
            <a:r>
              <a:rPr lang="zh-CN" altLang="en-US" sz="2000" dirty="0">
                <a:latin typeface="+mn-ea"/>
              </a:rPr>
              <a:t>；</a:t>
            </a:r>
            <a:endParaRPr lang="en-US" altLang="zh-CN" sz="2000" dirty="0">
              <a:latin typeface="+mn-ea"/>
            </a:endParaRPr>
          </a:p>
          <a:p>
            <a:pPr marL="342900" indent="-342900">
              <a:buFont typeface="Wingdings" panose="05000000000000000000" pitchFamily="2" charset="2"/>
              <a:buChar char="l"/>
            </a:pPr>
            <a:r>
              <a:rPr lang="zh-CN" altLang="en-US" sz="2000" dirty="0">
                <a:latin typeface="+mn-ea"/>
              </a:rPr>
              <a:t>整数数组 </a:t>
            </a:r>
            <a:r>
              <a:rPr lang="en-US" altLang="zh-CN" sz="2000" dirty="0">
                <a:solidFill>
                  <a:srgbClr val="0000CC"/>
                </a:solidFill>
                <a:latin typeface="+mn-ea"/>
              </a:rPr>
              <a:t>fish[k]</a:t>
            </a:r>
            <a:r>
              <a:rPr lang="en-US" altLang="zh-CN" sz="2000" dirty="0">
                <a:latin typeface="+mn-ea"/>
              </a:rPr>
              <a:t> </a:t>
            </a:r>
            <a:r>
              <a:rPr lang="zh-CN" altLang="en-US" sz="2000" dirty="0">
                <a:latin typeface="+mn-ea"/>
              </a:rPr>
              <a:t>表示第 </a:t>
            </a:r>
            <a:r>
              <a:rPr lang="en-US" altLang="zh-CN" sz="2000" dirty="0">
                <a:latin typeface="+mn-ea"/>
              </a:rPr>
              <a:t>k </a:t>
            </a:r>
            <a:r>
              <a:rPr lang="zh-CN" altLang="en-US" sz="2000" dirty="0">
                <a:latin typeface="+mn-ea"/>
              </a:rPr>
              <a:t>个人所看到的鱼数；</a:t>
            </a:r>
            <a:endParaRPr lang="en-US" altLang="zh-CN" sz="2000" dirty="0">
              <a:latin typeface="+mn-ea"/>
            </a:endParaRPr>
          </a:p>
          <a:p>
            <a:pPr marL="342900" indent="-342900">
              <a:buFont typeface="Wingdings" panose="05000000000000000000" pitchFamily="2" charset="2"/>
              <a:buChar char="l"/>
            </a:pPr>
            <a:r>
              <a:rPr lang="en-US" altLang="zh-CN" sz="2000" dirty="0">
                <a:latin typeface="+mn-ea"/>
              </a:rPr>
              <a:t>fish[1] </a:t>
            </a:r>
            <a:r>
              <a:rPr lang="zh-CN" altLang="en-US" sz="2000" dirty="0">
                <a:latin typeface="+mn-ea"/>
              </a:rPr>
              <a:t>表示</a:t>
            </a:r>
            <a:r>
              <a:rPr lang="en-US" altLang="zh-CN" sz="2000" dirty="0">
                <a:latin typeface="+mn-ea"/>
              </a:rPr>
              <a:t>A</a:t>
            </a:r>
            <a:r>
              <a:rPr lang="zh-CN" altLang="en-US" sz="2000" dirty="0">
                <a:latin typeface="+mn-ea"/>
              </a:rPr>
              <a:t>所看到的鱼数，</a:t>
            </a:r>
            <a:r>
              <a:rPr lang="en-US" altLang="zh-CN" sz="2000" dirty="0">
                <a:latin typeface="+mn-ea"/>
              </a:rPr>
              <a:t>fish[2] </a:t>
            </a:r>
            <a:r>
              <a:rPr lang="zh-CN" altLang="en-US" sz="2000" dirty="0">
                <a:latin typeface="+mn-ea"/>
              </a:rPr>
              <a:t>表示 </a:t>
            </a:r>
            <a:r>
              <a:rPr lang="en-US" altLang="zh-CN" sz="2000" dirty="0">
                <a:latin typeface="+mn-ea"/>
              </a:rPr>
              <a:t>B </a:t>
            </a:r>
            <a:r>
              <a:rPr lang="zh-CN" altLang="en-US" sz="2000" dirty="0">
                <a:latin typeface="+mn-ea"/>
              </a:rPr>
              <a:t>所看到的鱼数，以此类推；</a:t>
            </a:r>
            <a:endParaRPr lang="en-US" altLang="zh-CN" sz="2000" dirty="0">
              <a:latin typeface="+mn-ea"/>
            </a:endParaRPr>
          </a:p>
          <a:p>
            <a:pPr marL="342900" indent="-342900">
              <a:buFont typeface="Wingdings" panose="05000000000000000000" pitchFamily="2" charset="2"/>
              <a:buChar char="l"/>
            </a:pPr>
            <a:r>
              <a:rPr lang="zh-CN" altLang="en-US" sz="2000" dirty="0">
                <a:latin typeface="+mn-ea"/>
              </a:rPr>
              <a:t>从</a:t>
            </a:r>
            <a:r>
              <a:rPr lang="en-US" altLang="zh-CN" sz="2000" dirty="0">
                <a:latin typeface="+mn-ea"/>
              </a:rPr>
              <a:t>fish[1]</a:t>
            </a:r>
            <a:r>
              <a:rPr lang="zh-CN" altLang="en-US" sz="2000" dirty="0">
                <a:latin typeface="+mn-ea"/>
              </a:rPr>
              <a:t>递推到</a:t>
            </a:r>
            <a:r>
              <a:rPr lang="en-US" altLang="zh-CN" sz="2000" dirty="0">
                <a:latin typeface="+mn-ea"/>
              </a:rPr>
              <a:t>fish[5]</a:t>
            </a:r>
            <a:r>
              <a:rPr lang="zh-CN" altLang="en-US" sz="2000" dirty="0">
                <a:latin typeface="+mn-ea"/>
              </a:rPr>
              <a:t>的过程与条件：</a:t>
            </a:r>
            <a:endParaRPr lang="en-US" altLang="zh-CN" sz="2000" dirty="0">
              <a:latin typeface="+mn-ea"/>
            </a:endParaRPr>
          </a:p>
          <a:p>
            <a:pPr marL="971550" lvl="1"/>
            <a:r>
              <a:rPr lang="en-US" altLang="zh-CN" sz="1800" dirty="0"/>
              <a:t>fish[1]</a:t>
            </a:r>
            <a:r>
              <a:rPr lang="zh-CN" altLang="en-US" sz="1800" dirty="0"/>
              <a:t>： </a:t>
            </a:r>
            <a:r>
              <a:rPr lang="en-US" altLang="zh-CN" sz="1800" dirty="0"/>
              <a:t>A</a:t>
            </a:r>
            <a:r>
              <a:rPr lang="zh-CN" altLang="en-US" sz="1800" dirty="0"/>
              <a:t>所看到鱼的数量，即合伙捕到鱼的总数；</a:t>
            </a:r>
            <a:endParaRPr lang="en-US" altLang="zh-CN" sz="1800" dirty="0"/>
          </a:p>
          <a:p>
            <a:pPr marL="1200150" lvl="2"/>
            <a:r>
              <a:rPr lang="en-US" altLang="zh-CN" sz="1600" dirty="0"/>
              <a:t>A</a:t>
            </a:r>
            <a:r>
              <a:rPr lang="zh-CN" altLang="en-US" sz="1600" dirty="0"/>
              <a:t>将自己看到的鱼</a:t>
            </a:r>
            <a:r>
              <a:rPr lang="en-US" altLang="zh-CN" sz="1600" dirty="0"/>
              <a:t>fish[1]</a:t>
            </a:r>
            <a:r>
              <a:rPr lang="zh-CN" altLang="en-US" sz="1600" dirty="0"/>
              <a:t>扔掉一条后</a:t>
            </a:r>
            <a:r>
              <a:rPr lang="en-US" altLang="zh-CN" sz="1600" dirty="0"/>
              <a:t>5</a:t>
            </a:r>
            <a:r>
              <a:rPr lang="zh-CN" altLang="en-US" sz="1600" dirty="0"/>
              <a:t>等分，自己拿走一份，拿走的部分是</a:t>
            </a:r>
            <a:r>
              <a:rPr lang="en-US" altLang="zh-CN" sz="1600" dirty="0"/>
              <a:t>(fish[1] -1)/5</a:t>
            </a:r>
            <a:r>
              <a:rPr lang="zh-CN" altLang="en-US" sz="1600" dirty="0"/>
              <a:t>，剩余的部分是</a:t>
            </a:r>
            <a:r>
              <a:rPr lang="en-US" altLang="zh-CN" sz="1600" dirty="0"/>
              <a:t>(fish[1] -1)/5*4</a:t>
            </a:r>
            <a:r>
              <a:rPr lang="zh-CN" altLang="en-US" sz="1600" dirty="0"/>
              <a:t>，即</a:t>
            </a:r>
            <a:r>
              <a:rPr lang="en-US" altLang="zh-CN" sz="1600" dirty="0"/>
              <a:t>B</a:t>
            </a:r>
            <a:r>
              <a:rPr lang="zh-CN" altLang="en-US" sz="1600" dirty="0"/>
              <a:t>看到的数量；</a:t>
            </a:r>
            <a:endParaRPr lang="en-US" altLang="zh-CN" sz="1600" dirty="0"/>
          </a:p>
          <a:p>
            <a:pPr marL="1200150" lvl="2"/>
            <a:r>
              <a:rPr lang="zh-CN" altLang="en-US" sz="1600" dirty="0"/>
              <a:t>要求</a:t>
            </a:r>
            <a:r>
              <a:rPr lang="en-US" altLang="zh-CN" sz="1600" dirty="0"/>
              <a:t>fish[1] </a:t>
            </a:r>
            <a:r>
              <a:rPr lang="zh-CN" altLang="en-US" sz="1600" dirty="0"/>
              <a:t>是整数，且满足</a:t>
            </a:r>
            <a:r>
              <a:rPr lang="en-US" altLang="zh-CN" sz="1600" dirty="0"/>
              <a:t>(fish[1] -1)%5==0</a:t>
            </a:r>
            <a:r>
              <a:rPr lang="zh-CN" altLang="en-US" sz="1600" dirty="0"/>
              <a:t>，或</a:t>
            </a:r>
            <a:r>
              <a:rPr lang="en-US" altLang="zh-CN" sz="1600" dirty="0"/>
              <a:t> </a:t>
            </a:r>
            <a:r>
              <a:rPr lang="en-US" altLang="zh-CN" sz="1600" dirty="0">
                <a:solidFill>
                  <a:srgbClr val="C00000"/>
                </a:solidFill>
              </a:rPr>
              <a:t>fish[1] %5==1</a:t>
            </a:r>
            <a:r>
              <a:rPr lang="zh-CN" altLang="en-US" sz="1600" dirty="0"/>
              <a:t>；</a:t>
            </a:r>
            <a:endParaRPr lang="en-US" altLang="zh-CN" sz="1600" dirty="0"/>
          </a:p>
          <a:p>
            <a:pPr marL="971550" lvl="1"/>
            <a:r>
              <a:rPr lang="en-US" altLang="zh-CN" sz="1800" dirty="0"/>
              <a:t>fish[2]=(fish[1]-1)*4/5</a:t>
            </a:r>
            <a:r>
              <a:rPr lang="zh-CN" altLang="en-US" sz="1800" dirty="0"/>
              <a:t>，</a:t>
            </a:r>
            <a:r>
              <a:rPr lang="en-US" altLang="zh-CN" sz="1800" dirty="0"/>
              <a:t>B</a:t>
            </a:r>
            <a:r>
              <a:rPr lang="zh-CN" altLang="en-US" sz="1800" dirty="0"/>
              <a:t>所看到的鱼数；</a:t>
            </a:r>
            <a:endParaRPr lang="en-US" altLang="zh-CN" sz="1800" dirty="0"/>
          </a:p>
          <a:p>
            <a:pPr marL="1200150" lvl="2"/>
            <a:r>
              <a:rPr lang="en-US" altLang="zh-CN" sz="1600" dirty="0"/>
              <a:t>fish[2]</a:t>
            </a:r>
            <a:r>
              <a:rPr lang="zh-CN" altLang="en-US" sz="1600" dirty="0"/>
              <a:t>是</a:t>
            </a:r>
            <a:r>
              <a:rPr lang="en-US" altLang="zh-CN" sz="1600" dirty="0"/>
              <a:t>A</a:t>
            </a:r>
            <a:r>
              <a:rPr lang="zh-CN" altLang="en-US" sz="1600" dirty="0"/>
              <a:t>拿走后剩余的</a:t>
            </a:r>
            <a:r>
              <a:rPr lang="en-US" altLang="zh-CN" sz="1600" dirty="0"/>
              <a:t>4</a:t>
            </a:r>
            <a:r>
              <a:rPr lang="zh-CN" altLang="en-US" sz="1600" dirty="0"/>
              <a:t>份，因此应满足</a:t>
            </a:r>
            <a:r>
              <a:rPr lang="en-US" altLang="zh-CN" sz="1600" dirty="0">
                <a:solidFill>
                  <a:srgbClr val="C00000"/>
                </a:solidFill>
              </a:rPr>
              <a:t>fish[2]%4==0</a:t>
            </a:r>
            <a:r>
              <a:rPr lang="zh-CN" altLang="en-US" sz="1600" dirty="0"/>
              <a:t>；</a:t>
            </a:r>
            <a:endParaRPr lang="en-US" altLang="zh-CN" sz="1600" dirty="0"/>
          </a:p>
          <a:p>
            <a:pPr marL="1200150" lvl="2"/>
            <a:r>
              <a:rPr lang="en-US" altLang="zh-CN" sz="1600" dirty="0"/>
              <a:t>fish[2]</a:t>
            </a:r>
            <a:r>
              <a:rPr lang="zh-CN" altLang="en-US" sz="1600" dirty="0"/>
              <a:t>还要扔掉一条后</a:t>
            </a:r>
            <a:r>
              <a:rPr lang="en-US" altLang="zh-CN" sz="1600" dirty="0"/>
              <a:t>5</a:t>
            </a:r>
            <a:r>
              <a:rPr lang="zh-CN" altLang="en-US" sz="1600" dirty="0"/>
              <a:t>等分，因此还应满足</a:t>
            </a:r>
            <a:r>
              <a:rPr lang="en-US" altLang="zh-CN" sz="1600" dirty="0">
                <a:solidFill>
                  <a:srgbClr val="C00000"/>
                </a:solidFill>
              </a:rPr>
              <a:t>fish[2]%5==1</a:t>
            </a:r>
            <a:r>
              <a:rPr lang="zh-CN" altLang="en-US" sz="1600" dirty="0">
                <a:solidFill>
                  <a:srgbClr val="C00000"/>
                </a:solidFill>
              </a:rPr>
              <a:t>；</a:t>
            </a:r>
            <a:endParaRPr lang="en-US" altLang="zh-CN" sz="1600" dirty="0"/>
          </a:p>
          <a:p>
            <a:pPr marL="971550" lvl="1"/>
            <a:r>
              <a:rPr lang="en-US" altLang="zh-CN" sz="1800" dirty="0"/>
              <a:t>fish[3]=(fish[2]-1)*4/5</a:t>
            </a:r>
            <a:r>
              <a:rPr lang="zh-CN" altLang="en-US" sz="1800" dirty="0"/>
              <a:t>，</a:t>
            </a:r>
            <a:r>
              <a:rPr lang="en-US" altLang="zh-CN" sz="1800" dirty="0"/>
              <a:t>C</a:t>
            </a:r>
            <a:r>
              <a:rPr lang="zh-CN" altLang="en-US" sz="1800" dirty="0"/>
              <a:t>所看到的鱼数</a:t>
            </a:r>
            <a:r>
              <a:rPr lang="en-US" altLang="zh-CN" sz="1800" dirty="0"/>
              <a:t>;</a:t>
            </a:r>
            <a:r>
              <a:rPr lang="en-US" altLang="zh-CN" sz="1600" dirty="0"/>
              <a:t>//</a:t>
            </a:r>
            <a:r>
              <a:rPr lang="en-US" altLang="zh-CN" sz="1600" dirty="0">
                <a:solidFill>
                  <a:srgbClr val="C00000"/>
                </a:solidFill>
              </a:rPr>
              <a:t>fish[3]%4==0 &amp;&amp; fish[3]%5==1; </a:t>
            </a:r>
            <a:endParaRPr lang="en-US" altLang="zh-CN" sz="1600" dirty="0"/>
          </a:p>
          <a:p>
            <a:pPr marL="971550" lvl="1"/>
            <a:r>
              <a:rPr lang="en-US" altLang="zh-CN" sz="1800" dirty="0"/>
              <a:t>fish[4]=(fish[3]-1)*4/5</a:t>
            </a:r>
            <a:r>
              <a:rPr lang="zh-CN" altLang="en-US" sz="1800" dirty="0"/>
              <a:t>，</a:t>
            </a:r>
            <a:r>
              <a:rPr lang="en-US" altLang="zh-CN" sz="1800" dirty="0"/>
              <a:t>D</a:t>
            </a:r>
            <a:r>
              <a:rPr lang="zh-CN" altLang="en-US" sz="1800" dirty="0"/>
              <a:t>所看到的鱼数</a:t>
            </a:r>
            <a:r>
              <a:rPr lang="en-US" altLang="zh-CN" sz="1800" dirty="0"/>
              <a:t>;//</a:t>
            </a:r>
            <a:r>
              <a:rPr lang="en-US" altLang="zh-CN" sz="1600" dirty="0">
                <a:solidFill>
                  <a:srgbClr val="C00000"/>
                </a:solidFill>
              </a:rPr>
              <a:t>fish[4]%4==0 &amp;&amp; fish[4]%5==1;</a:t>
            </a:r>
            <a:endParaRPr lang="en-US" altLang="zh-CN" sz="1600" dirty="0"/>
          </a:p>
          <a:p>
            <a:pPr marL="971550" lvl="1"/>
            <a:r>
              <a:rPr lang="en-US" altLang="zh-CN" sz="1800" dirty="0"/>
              <a:t>fish[5]=(fish[4]-1)*4/5</a:t>
            </a:r>
            <a:r>
              <a:rPr lang="zh-CN" altLang="en-US" sz="1800" dirty="0"/>
              <a:t>，</a:t>
            </a:r>
            <a:r>
              <a:rPr lang="en-US" altLang="zh-CN" sz="1800" dirty="0"/>
              <a:t>E</a:t>
            </a:r>
            <a:r>
              <a:rPr lang="zh-CN" altLang="en-US" sz="1800" dirty="0"/>
              <a:t>所看到的鱼数</a:t>
            </a:r>
            <a:r>
              <a:rPr lang="en-US" altLang="zh-CN" sz="1800" dirty="0"/>
              <a:t>;//</a:t>
            </a:r>
            <a:r>
              <a:rPr lang="en-US" altLang="zh-CN" sz="1600" dirty="0">
                <a:solidFill>
                  <a:srgbClr val="C00000"/>
                </a:solidFill>
              </a:rPr>
              <a:t>fish[5]%4==0 &amp;&amp; fish[5]%5==1;</a:t>
            </a:r>
            <a:endParaRPr lang="en-US" altLang="zh-CN" sz="1600" dirty="0"/>
          </a:p>
          <a:p>
            <a:pPr marL="342900" indent="-342900">
              <a:buFont typeface="Wingdings" panose="05000000000000000000" pitchFamily="2" charset="2"/>
              <a:buChar char="l"/>
            </a:pPr>
            <a:endParaRPr lang="en-US" altLang="zh-CN" dirty="0">
              <a:latin typeface="+mn-ea"/>
            </a:endParaRPr>
          </a:p>
          <a:p>
            <a:pPr marL="971550" lvl="1"/>
            <a:endParaRPr lang="en-US" altLang="zh-CN" b="1" dirty="0">
              <a:ea typeface="黑体" panose="02010609060101010101" pitchFamily="49" charset="-122"/>
            </a:endParaRPr>
          </a:p>
          <a:p>
            <a:pPr marL="971550" lvl="1"/>
            <a:endParaRPr lang="en-US" altLang="zh-CN" b="1" dirty="0">
              <a:ea typeface="黑体" panose="02010609060101010101" pitchFamily="49" charset="-122"/>
            </a:endParaRPr>
          </a:p>
          <a:p>
            <a:pPr marL="971550" lvl="1"/>
            <a:endParaRPr lang="en-US" altLang="zh-CN" dirty="0"/>
          </a:p>
          <a:p>
            <a:pPr marL="971550" lvl="1"/>
            <a:endParaRPr lang="en-US" altLang="zh-CN" dirty="0">
              <a:latin typeface="+mn-ea"/>
            </a:endParaRP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latin typeface="+mn-ea"/>
            </a:endParaRPr>
          </a:p>
          <a:p>
            <a:pPr>
              <a:lnSpc>
                <a:spcPct val="110000"/>
              </a:lnSpc>
              <a:buFont typeface="Wingdings" panose="05000000000000000000" pitchFamily="2" charset="2"/>
              <a:buNone/>
            </a:pPr>
            <a:endParaRPr lang="zh-CN" altLang="en-US" dirty="0"/>
          </a:p>
          <a:p>
            <a:pPr marL="342900" indent="-342900">
              <a:buFont typeface="Wingdings" panose="05000000000000000000" pitchFamily="2" charset="2"/>
              <a:buChar char="l"/>
            </a:pPr>
            <a:endParaRPr lang="zh-CN" altLang="en-US" dirty="0"/>
          </a:p>
          <a:p>
            <a:pPr marL="342900" indent="-342900">
              <a:buFont typeface="Wingdings" panose="05000000000000000000" pitchFamily="2" charset="2"/>
              <a:buChar char="l"/>
            </a:pPr>
            <a:endParaRPr lang="zh-CN" altLang="en-US"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743170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a:t>
            </a:r>
            <a:r>
              <a:rPr lang="zh-CN" altLang="en-US" dirty="0" smtClean="0"/>
              <a:t>递</a:t>
            </a:r>
            <a:r>
              <a:rPr lang="zh-CN" altLang="en-US" dirty="0"/>
              <a:t>推例</a:t>
            </a:r>
            <a:r>
              <a:rPr lang="en-US" altLang="zh-CN" dirty="0"/>
              <a:t>---5</a:t>
            </a:r>
            <a:r>
              <a:rPr lang="zh-CN" altLang="en-US" dirty="0"/>
              <a:t>人捕鱼</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a:solidFill>
                  <a:srgbClr val="000000"/>
                </a:solidFill>
              </a:rPr>
              <a:t>由</a:t>
            </a:r>
            <a:r>
              <a:rPr lang="en-US" altLang="zh-CN" dirty="0">
                <a:solidFill>
                  <a:srgbClr val="000000"/>
                </a:solidFill>
              </a:rPr>
              <a:t>fish[1]</a:t>
            </a:r>
            <a:r>
              <a:rPr lang="zh-CN" altLang="en-US" dirty="0">
                <a:solidFill>
                  <a:srgbClr val="000000"/>
                </a:solidFill>
              </a:rPr>
              <a:t>递推到</a:t>
            </a:r>
            <a:r>
              <a:rPr lang="en-US" altLang="zh-CN" dirty="0">
                <a:solidFill>
                  <a:srgbClr val="000000"/>
                </a:solidFill>
              </a:rPr>
              <a:t>fish[5]</a:t>
            </a:r>
            <a:r>
              <a:rPr lang="zh-CN" altLang="en-US" dirty="0">
                <a:solidFill>
                  <a:srgbClr val="000000"/>
                </a:solidFill>
              </a:rPr>
              <a:t>一般式为：</a:t>
            </a:r>
            <a:endParaRPr lang="en-US" altLang="zh-CN" dirty="0">
              <a:solidFill>
                <a:srgbClr val="000000"/>
              </a:solidFill>
            </a:endParaRPr>
          </a:p>
          <a:p>
            <a:pPr marL="971550" lvl="1"/>
            <a:r>
              <a:rPr lang="en-US" altLang="zh-CN" dirty="0"/>
              <a:t>fish [i] = (fish [i-1]–1) *4/5</a:t>
            </a:r>
            <a:r>
              <a:rPr lang="zh-CN" altLang="en-US" dirty="0"/>
              <a:t>，</a:t>
            </a:r>
            <a:r>
              <a:rPr lang="zh-CN" altLang="en-US" dirty="0">
                <a:solidFill>
                  <a:srgbClr val="0000CC"/>
                </a:solidFill>
              </a:rPr>
              <a:t>且满足</a:t>
            </a:r>
            <a:endParaRPr lang="en-US" altLang="zh-CN" dirty="0">
              <a:solidFill>
                <a:srgbClr val="0000CC"/>
              </a:solidFill>
            </a:endParaRPr>
          </a:p>
          <a:p>
            <a:pPr marL="971550" lvl="1"/>
            <a:r>
              <a:rPr lang="zh-CN" altLang="en-US" dirty="0">
                <a:solidFill>
                  <a:srgbClr val="C00000"/>
                </a:solidFill>
              </a:rPr>
              <a:t> </a:t>
            </a:r>
            <a:r>
              <a:rPr lang="en-US" altLang="zh-CN" dirty="0">
                <a:solidFill>
                  <a:srgbClr val="C00000"/>
                </a:solidFill>
              </a:rPr>
              <a:t>fish[1]%5==1</a:t>
            </a:r>
            <a:r>
              <a:rPr lang="zh-CN" altLang="en-US" dirty="0"/>
              <a:t>，</a:t>
            </a:r>
            <a:r>
              <a:rPr lang="en-US" altLang="zh-CN" dirty="0">
                <a:solidFill>
                  <a:srgbClr val="C00000"/>
                </a:solidFill>
              </a:rPr>
              <a:t> fish[i]%4==0 &amp;&amp; fish[i]%5==1 </a:t>
            </a:r>
            <a:r>
              <a:rPr lang="zh-CN" altLang="en-US" dirty="0"/>
              <a:t>；</a:t>
            </a:r>
            <a:r>
              <a:rPr lang="en-US" altLang="zh-CN" dirty="0"/>
              <a:t>i = 2, 3,4,5</a:t>
            </a:r>
            <a:r>
              <a:rPr lang="zh-CN" altLang="en-US" dirty="0"/>
              <a:t>；</a:t>
            </a:r>
            <a:endParaRPr lang="en-US" altLang="zh-CN" dirty="0"/>
          </a:p>
          <a:p>
            <a:pPr marL="342900" indent="-342900">
              <a:buFont typeface="Wingdings" panose="05000000000000000000" pitchFamily="2" charset="2"/>
              <a:buChar char="l"/>
            </a:pPr>
            <a:r>
              <a:rPr lang="zh-CN" altLang="en-US" dirty="0"/>
              <a:t>该式根据 </a:t>
            </a:r>
            <a:r>
              <a:rPr lang="en-US" altLang="zh-CN" dirty="0"/>
              <a:t>A </a:t>
            </a:r>
            <a:r>
              <a:rPr lang="zh-CN" altLang="en-US" dirty="0"/>
              <a:t>看到的鱼数去推算 </a:t>
            </a:r>
            <a:r>
              <a:rPr lang="en-US" altLang="zh-CN" dirty="0"/>
              <a:t>B </a:t>
            </a:r>
            <a:r>
              <a:rPr lang="zh-CN" altLang="en-US" dirty="0"/>
              <a:t>看到的鱼数，再推算 </a:t>
            </a:r>
            <a:r>
              <a:rPr lang="en-US" altLang="zh-CN" dirty="0"/>
              <a:t>C </a:t>
            </a:r>
            <a:r>
              <a:rPr lang="zh-CN" altLang="en-US" dirty="0"/>
              <a:t>看到的鱼数，以此类推；</a:t>
            </a: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题目的要求是求 </a:t>
            </a:r>
            <a:r>
              <a:rPr lang="en-US" altLang="zh-CN" dirty="0"/>
              <a:t>A </a:t>
            </a:r>
            <a:r>
              <a:rPr lang="zh-CN" altLang="en-US" dirty="0"/>
              <a:t>看到的鱼数，需要倒过来递推；</a:t>
            </a:r>
            <a:endParaRPr lang="en-US" altLang="zh-CN" dirty="0"/>
          </a:p>
          <a:p>
            <a:pPr marL="342900" indent="-342900">
              <a:buFont typeface="Wingdings" panose="05000000000000000000" pitchFamily="2" charset="2"/>
              <a:buChar char="l"/>
            </a:pPr>
            <a:r>
              <a:rPr lang="zh-CN" altLang="en-US" dirty="0">
                <a:solidFill>
                  <a:srgbClr val="0000CC"/>
                </a:solidFill>
              </a:rPr>
              <a:t>因此由</a:t>
            </a:r>
            <a:r>
              <a:rPr lang="en-US" altLang="zh-CN" dirty="0">
                <a:solidFill>
                  <a:srgbClr val="0000CC"/>
                </a:solidFill>
              </a:rPr>
              <a:t>fish[5]</a:t>
            </a:r>
            <a:r>
              <a:rPr lang="zh-CN" altLang="en-US" dirty="0">
                <a:solidFill>
                  <a:srgbClr val="0000CC"/>
                </a:solidFill>
              </a:rPr>
              <a:t>递推到</a:t>
            </a:r>
            <a:r>
              <a:rPr lang="en-US" altLang="zh-CN" dirty="0">
                <a:solidFill>
                  <a:srgbClr val="0000CC"/>
                </a:solidFill>
              </a:rPr>
              <a:t>fish[1]</a:t>
            </a:r>
            <a:r>
              <a:rPr lang="zh-CN" altLang="en-US" dirty="0">
                <a:solidFill>
                  <a:srgbClr val="0000CC"/>
                </a:solidFill>
              </a:rPr>
              <a:t>一般式为：</a:t>
            </a:r>
            <a:endParaRPr lang="en-US" altLang="zh-CN" dirty="0">
              <a:solidFill>
                <a:srgbClr val="0000CC"/>
              </a:solidFill>
            </a:endParaRPr>
          </a:p>
          <a:p>
            <a:pPr marL="971550" lvl="1"/>
            <a:r>
              <a:rPr lang="en-US" altLang="zh-CN" dirty="0"/>
              <a:t>fish[i-1] = fish[i] * 5/4 +1</a:t>
            </a:r>
            <a:r>
              <a:rPr lang="zh-CN" altLang="en-US" dirty="0"/>
              <a:t>，</a:t>
            </a:r>
            <a:r>
              <a:rPr lang="zh-CN" altLang="en-US" dirty="0">
                <a:solidFill>
                  <a:srgbClr val="0000CC"/>
                </a:solidFill>
              </a:rPr>
              <a:t>且满足</a:t>
            </a:r>
            <a:endParaRPr lang="en-US" altLang="zh-CN" dirty="0">
              <a:solidFill>
                <a:srgbClr val="0000CC"/>
              </a:solidFill>
            </a:endParaRPr>
          </a:p>
          <a:p>
            <a:pPr marL="971550" lvl="1"/>
            <a:r>
              <a:rPr lang="zh-CN" altLang="en-US" dirty="0">
                <a:solidFill>
                  <a:srgbClr val="C00000"/>
                </a:solidFill>
              </a:rPr>
              <a:t> </a:t>
            </a:r>
            <a:r>
              <a:rPr lang="en-US" altLang="zh-CN" dirty="0">
                <a:solidFill>
                  <a:srgbClr val="C00000"/>
                </a:solidFill>
              </a:rPr>
              <a:t>fish[1]%5==1</a:t>
            </a:r>
            <a:r>
              <a:rPr lang="zh-CN" altLang="en-US" dirty="0"/>
              <a:t>，</a:t>
            </a:r>
            <a:r>
              <a:rPr lang="en-US" altLang="zh-CN" dirty="0">
                <a:solidFill>
                  <a:srgbClr val="C00000"/>
                </a:solidFill>
              </a:rPr>
              <a:t> fish[i]%4==0 &amp;&amp; fish[i]%5==1, </a:t>
            </a:r>
            <a:r>
              <a:rPr lang="en-US" altLang="zh-CN" dirty="0"/>
              <a:t>i = 5, 4,3,2</a:t>
            </a:r>
            <a:r>
              <a:rPr lang="zh-CN" altLang="en-US" dirty="0"/>
              <a:t>；</a:t>
            </a:r>
            <a:endParaRPr lang="en-US" altLang="zh-CN" dirty="0"/>
          </a:p>
          <a:p>
            <a:pPr marL="971550" lvl="1"/>
            <a:endParaRPr lang="zh-CN" altLang="en-US" dirty="0"/>
          </a:p>
          <a:p>
            <a:pPr marL="971550" lvl="1"/>
            <a:endParaRPr lang="en-US" altLang="zh-CN" b="1" dirty="0">
              <a:solidFill>
                <a:schemeClr val="tx2"/>
              </a:solidFill>
              <a:ea typeface="黑体" panose="02010609060101010101" pitchFamily="49" charset="-122"/>
            </a:endParaRPr>
          </a:p>
          <a:p>
            <a:pPr marL="971550" lvl="1"/>
            <a:endParaRPr lang="en-US" altLang="zh-CN" dirty="0">
              <a:latin typeface="+mn-ea"/>
            </a:endParaRPr>
          </a:p>
          <a:p>
            <a:pPr marL="342900" indent="-342900">
              <a:buFont typeface="Wingdings" panose="05000000000000000000" pitchFamily="2" charset="2"/>
              <a:buChar char="l"/>
            </a:pPr>
            <a:endParaRPr lang="en-US" altLang="zh-CN" dirty="0">
              <a:latin typeface="+mn-ea"/>
            </a:endParaRPr>
          </a:p>
          <a:p>
            <a:pPr marL="342900" indent="-342900">
              <a:buFont typeface="Wingdings" panose="05000000000000000000" pitchFamily="2" charset="2"/>
              <a:buChar char="l"/>
            </a:pPr>
            <a:endParaRPr lang="en-US" altLang="zh-CN" dirty="0">
              <a:latin typeface="+mn-ea"/>
            </a:endParaRPr>
          </a:p>
          <a:p>
            <a:pPr marL="971550" lvl="1"/>
            <a:endParaRPr lang="en-US" altLang="zh-CN" b="1" dirty="0">
              <a:ea typeface="黑体" panose="02010609060101010101" pitchFamily="49" charset="-122"/>
            </a:endParaRPr>
          </a:p>
          <a:p>
            <a:pPr marL="971550" lvl="1"/>
            <a:endParaRPr lang="en-US" altLang="zh-CN" b="1" dirty="0">
              <a:ea typeface="黑体" panose="02010609060101010101" pitchFamily="49" charset="-122"/>
            </a:endParaRPr>
          </a:p>
          <a:p>
            <a:pPr marL="971550" lvl="1"/>
            <a:endParaRPr lang="en-US" altLang="zh-CN" dirty="0"/>
          </a:p>
          <a:p>
            <a:pPr marL="971550" lvl="1"/>
            <a:endParaRPr lang="en-US" altLang="zh-CN" dirty="0">
              <a:latin typeface="+mn-ea"/>
            </a:endParaRP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latin typeface="+mn-ea"/>
            </a:endParaRPr>
          </a:p>
          <a:p>
            <a:pPr>
              <a:lnSpc>
                <a:spcPct val="110000"/>
              </a:lnSpc>
              <a:buFont typeface="Wingdings" panose="05000000000000000000" pitchFamily="2" charset="2"/>
              <a:buNone/>
            </a:pPr>
            <a:endParaRPr lang="zh-CN" altLang="en-US" dirty="0"/>
          </a:p>
          <a:p>
            <a:pPr marL="342900" indent="-342900">
              <a:buFont typeface="Wingdings" panose="05000000000000000000" pitchFamily="2" charset="2"/>
              <a:buChar char="l"/>
            </a:pPr>
            <a:endParaRPr lang="zh-CN" altLang="en-US" dirty="0"/>
          </a:p>
          <a:p>
            <a:pPr marL="342900" indent="-342900">
              <a:buFont typeface="Wingdings" panose="05000000000000000000" pitchFamily="2" charset="2"/>
              <a:buChar char="l"/>
            </a:pPr>
            <a:endParaRPr lang="zh-CN" altLang="en-US"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2851046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1" name="Rectangle 3"/>
          <p:cNvSpPr>
            <a:spLocks noGrp="1" noRot="1" noChangeArrowheads="1"/>
          </p:cNvSpPr>
          <p:nvPr>
            <p:ph type="body" idx="1"/>
          </p:nvPr>
        </p:nvSpPr>
        <p:spPr>
          <a:xfrm>
            <a:off x="493569" y="1026897"/>
            <a:ext cx="8047758" cy="5405076"/>
          </a:xfrm>
        </p:spPr>
        <p:txBody>
          <a:bodyPr/>
          <a:lstStyle/>
          <a:p>
            <a:pPr marL="342900" indent="-342900" algn="just">
              <a:buFont typeface="Wingdings" panose="05000000000000000000" pitchFamily="2" charset="2"/>
              <a:buChar char="l"/>
            </a:pPr>
            <a:r>
              <a:rPr lang="zh-CN" altLang="en-US" dirty="0"/>
              <a:t>需要理解以下问题</a:t>
            </a:r>
            <a:endParaRPr lang="en-US" altLang="zh-CN" dirty="0"/>
          </a:p>
          <a:p>
            <a:pPr marL="971550" lvl="1" algn="just"/>
            <a:r>
              <a:rPr lang="zh-CN" altLang="en-US" dirty="0"/>
              <a:t>如何定义或声明一个一维数组？</a:t>
            </a:r>
            <a:endParaRPr lang="en-US" altLang="zh-CN" dirty="0"/>
          </a:p>
          <a:p>
            <a:pPr marL="1371600" lvl="2" indent="-342900" algn="just">
              <a:buFont typeface="Arial" panose="020B0604020202020204" pitchFamily="34" charset="0"/>
              <a:buChar char="•"/>
            </a:pPr>
            <a:r>
              <a:rPr lang="zh-CN" altLang="en-US" sz="1800" b="1" dirty="0"/>
              <a:t>要让</a:t>
            </a:r>
            <a:r>
              <a:rPr lang="zh-CN" altLang="en-US" sz="1800" b="1" dirty="0">
                <a:solidFill>
                  <a:srgbClr val="030DCD"/>
                </a:solidFill>
              </a:rPr>
              <a:t>编译器</a:t>
            </a:r>
            <a:r>
              <a:rPr lang="zh-CN" altLang="en-US" sz="1800" b="1" dirty="0"/>
              <a:t>能够</a:t>
            </a:r>
            <a:r>
              <a:rPr lang="zh-CN" altLang="en-US" sz="1800" b="1" dirty="0">
                <a:solidFill>
                  <a:srgbClr val="030DCD"/>
                </a:solidFill>
              </a:rPr>
              <a:t>知道</a:t>
            </a:r>
            <a:r>
              <a:rPr lang="zh-CN" altLang="en-US" sz="1800" b="1" dirty="0"/>
              <a:t>或能够</a:t>
            </a:r>
            <a:r>
              <a:rPr lang="zh-CN" altLang="en-US" sz="1800" b="1" dirty="0">
                <a:solidFill>
                  <a:srgbClr val="030DCD"/>
                </a:solidFill>
              </a:rPr>
              <a:t>推出</a:t>
            </a:r>
            <a:r>
              <a:rPr lang="zh-CN" altLang="en-US" sz="1800" b="1" dirty="0">
                <a:solidFill>
                  <a:srgbClr val="C00000"/>
                </a:solidFill>
              </a:rPr>
              <a:t>数组元素的个数</a:t>
            </a:r>
            <a:r>
              <a:rPr lang="zh-CN" altLang="en-US" sz="1800" b="1" dirty="0"/>
              <a:t>，以便为其</a:t>
            </a:r>
            <a:r>
              <a:rPr lang="zh-CN" altLang="en-US" sz="1800" b="1" dirty="0" smtClean="0"/>
              <a:t>分配相应的内存</a:t>
            </a:r>
            <a:r>
              <a:rPr lang="zh-CN" altLang="en-US" sz="1800" b="1" dirty="0"/>
              <a:t>空间；</a:t>
            </a:r>
            <a:endParaRPr lang="en-US" altLang="zh-CN" sz="1800" b="1" dirty="0"/>
          </a:p>
          <a:p>
            <a:pPr marL="971550" lvl="1" algn="just"/>
            <a:r>
              <a:rPr lang="zh-CN" altLang="en-US" dirty="0"/>
              <a:t>数组元素、下标的范围；</a:t>
            </a:r>
            <a:endParaRPr lang="en-US" altLang="zh-CN" dirty="0"/>
          </a:p>
          <a:p>
            <a:pPr marL="971550" lvl="1" algn="just"/>
            <a:r>
              <a:rPr lang="zh-CN" altLang="en-US" dirty="0"/>
              <a:t>数组基类型的作用；</a:t>
            </a:r>
            <a:endParaRPr lang="en-US" altLang="zh-CN" dirty="0"/>
          </a:p>
          <a:p>
            <a:pPr marL="971550" lvl="1" algn="just"/>
            <a:r>
              <a:rPr lang="zh-CN" altLang="en-US" dirty="0"/>
              <a:t>数组元素的机内存储；</a:t>
            </a:r>
            <a:endParaRPr lang="en-US" altLang="zh-CN" dirty="0"/>
          </a:p>
          <a:p>
            <a:pPr marL="971550" lvl="1" algn="just"/>
            <a:r>
              <a:rPr lang="zh-CN" altLang="en-US" dirty="0"/>
              <a:t>数组元素的初始化；</a:t>
            </a:r>
            <a:endParaRPr lang="en-US" altLang="zh-CN" dirty="0"/>
          </a:p>
          <a:p>
            <a:pPr marL="971550" lvl="1" algn="just"/>
            <a:r>
              <a:rPr lang="zh-CN" altLang="en-US" dirty="0"/>
              <a:t>利用循环结构访问一维数组的元素；</a:t>
            </a:r>
            <a:endParaRPr lang="en-US" altLang="zh-CN" dirty="0"/>
          </a:p>
          <a:p>
            <a:pPr marL="971550" lvl="1" algn="just"/>
            <a:r>
              <a:rPr lang="zh-CN" altLang="en-US" dirty="0"/>
              <a:t>利用指针访问数组元素；</a:t>
            </a:r>
            <a:endParaRPr lang="en-US" altLang="zh-CN" dirty="0"/>
          </a:p>
          <a:p>
            <a:pPr marL="457200" indent="-457200" algn="just">
              <a:buFont typeface="Wingdings" panose="05000000000000000000" pitchFamily="2" charset="2"/>
              <a:buChar char="l"/>
            </a:pPr>
            <a:endParaRPr lang="zh-CN" altLang="en-US" sz="2800" b="1" dirty="0">
              <a:solidFill>
                <a:srgbClr val="FF3300"/>
              </a:solidFill>
            </a:endParaRPr>
          </a:p>
          <a:p>
            <a:pPr marL="457200" indent="-457200" algn="just">
              <a:buFont typeface="Wingdings" panose="05000000000000000000" pitchFamily="2" charset="2"/>
              <a:buChar char="l"/>
            </a:pPr>
            <a:endParaRPr lang="zh-CN" altLang="en-US" sz="2800" b="1" dirty="0"/>
          </a:p>
        </p:txBody>
      </p:sp>
      <p:sp>
        <p:nvSpPr>
          <p:cNvPr id="5" name="Rectangle 2"/>
          <p:cNvSpPr>
            <a:spLocks noGrp="1" noRot="1" noChangeArrowheads="1"/>
          </p:cNvSpPr>
          <p:nvPr>
            <p:ph type="title"/>
          </p:nvPr>
        </p:nvSpPr>
        <p:spPr>
          <a:xfrm>
            <a:off x="493569" y="238559"/>
            <a:ext cx="7772400" cy="609600"/>
          </a:xfrm>
        </p:spPr>
        <p:txBody>
          <a:bodyPr/>
          <a:lstStyle/>
          <a:p>
            <a:r>
              <a:rPr lang="zh-CN" altLang="en-US" sz="3200" dirty="0"/>
              <a:t>一维数组</a:t>
            </a:r>
          </a:p>
        </p:txBody>
      </p:sp>
    </p:spTree>
    <p:extLst>
      <p:ext uri="{BB962C8B-B14F-4D97-AF65-F5344CB8AC3E}">
        <p14:creationId xmlns:p14="http://schemas.microsoft.com/office/powerpoint/2010/main" val="3059537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a:t>
            </a:r>
            <a:r>
              <a:rPr lang="zh-CN" altLang="en-US" dirty="0" smtClean="0"/>
              <a:t>递</a:t>
            </a:r>
            <a:r>
              <a:rPr lang="zh-CN" altLang="en-US" dirty="0"/>
              <a:t>推例</a:t>
            </a:r>
            <a:r>
              <a:rPr lang="en-US" altLang="zh-CN" dirty="0"/>
              <a:t>---5</a:t>
            </a:r>
            <a:r>
              <a:rPr lang="zh-CN" altLang="en-US" dirty="0"/>
              <a:t>人捕鱼</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a:t>题目问</a:t>
            </a:r>
            <a:r>
              <a:rPr lang="en-US" altLang="zh-CN" sz="2000" dirty="0"/>
              <a:t>5</a:t>
            </a:r>
            <a:r>
              <a:rPr lang="zh-CN" altLang="en-US" sz="2000" dirty="0"/>
              <a:t>人至少捕鱼多少条？</a:t>
            </a:r>
            <a:endParaRPr lang="en-US" altLang="zh-CN" sz="2000" dirty="0"/>
          </a:p>
          <a:p>
            <a:pPr marL="342900" indent="-342900">
              <a:buFont typeface="Wingdings" panose="05000000000000000000" pitchFamily="2" charset="2"/>
              <a:buChar char="l"/>
            </a:pPr>
            <a:r>
              <a:rPr lang="zh-CN" altLang="en-US" sz="2000" dirty="0"/>
              <a:t>可以将</a:t>
            </a:r>
            <a:r>
              <a:rPr lang="en-US" altLang="zh-CN" sz="2000" dirty="0"/>
              <a:t>fish[5]</a:t>
            </a:r>
            <a:r>
              <a:rPr lang="zh-CN" altLang="en-US" sz="2000" dirty="0"/>
              <a:t>从小往大枚举；</a:t>
            </a:r>
            <a:endParaRPr lang="en-US" altLang="zh-CN" sz="2000" dirty="0"/>
          </a:p>
          <a:p>
            <a:pPr marL="971550" lvl="1"/>
            <a:r>
              <a:rPr lang="zh-CN" altLang="en-US" sz="1800" dirty="0"/>
              <a:t>满足</a:t>
            </a:r>
            <a:r>
              <a:rPr lang="en-US" altLang="zh-CN" sz="1800" dirty="0"/>
              <a:t>fish[5] %4==0&amp;&amp; fish[5] %5==1</a:t>
            </a:r>
            <a:r>
              <a:rPr lang="zh-CN" altLang="en-US" sz="1800" dirty="0"/>
              <a:t>的最小值是</a:t>
            </a:r>
            <a:r>
              <a:rPr lang="en-US" altLang="zh-CN" sz="1800" dirty="0"/>
              <a:t>16</a:t>
            </a:r>
            <a:r>
              <a:rPr lang="zh-CN" altLang="en-US" sz="1800" dirty="0"/>
              <a:t>，以后累加</a:t>
            </a:r>
            <a:r>
              <a:rPr lang="en-US" altLang="zh-CN" sz="1800" dirty="0"/>
              <a:t>20</a:t>
            </a:r>
            <a:r>
              <a:rPr lang="zh-CN" altLang="en-US" sz="1800" dirty="0"/>
              <a:t>；</a:t>
            </a:r>
            <a:endParaRPr lang="en-US" altLang="zh-CN" sz="1800" dirty="0"/>
          </a:p>
          <a:p>
            <a:pPr marL="971550" lvl="1"/>
            <a:r>
              <a:rPr lang="zh-CN" altLang="en-US" sz="1800" dirty="0"/>
              <a:t>由于采用枚举法，</a:t>
            </a:r>
            <a:r>
              <a:rPr lang="en-US" altLang="zh-CN" sz="1800" dirty="0"/>
              <a:t> fish[5]</a:t>
            </a:r>
            <a:r>
              <a:rPr lang="zh-CN" altLang="en-US" sz="1800" dirty="0"/>
              <a:t>可以从</a:t>
            </a:r>
            <a:r>
              <a:rPr lang="en-US" altLang="zh-CN" sz="1800" dirty="0"/>
              <a:t>1</a:t>
            </a:r>
            <a:r>
              <a:rPr lang="zh-CN" altLang="en-US" sz="1800" dirty="0"/>
              <a:t>开始枚举；</a:t>
            </a:r>
            <a:endParaRPr lang="en-US" altLang="zh-CN" sz="1800" dirty="0"/>
          </a:p>
          <a:p>
            <a:pPr marL="971550" lvl="1"/>
            <a:r>
              <a:rPr lang="zh-CN" altLang="en-US" sz="1800" dirty="0"/>
              <a:t>如果</a:t>
            </a:r>
            <a:r>
              <a:rPr lang="en-US" altLang="zh-CN" sz="1800" dirty="0"/>
              <a:t>fish[5]</a:t>
            </a:r>
            <a:r>
              <a:rPr lang="zh-CN" altLang="en-US" sz="1800" dirty="0"/>
              <a:t>从</a:t>
            </a:r>
            <a:r>
              <a:rPr lang="en-US" altLang="zh-CN" sz="1800" dirty="0"/>
              <a:t>6</a:t>
            </a:r>
            <a:r>
              <a:rPr lang="zh-CN" altLang="en-US" sz="1800" dirty="0"/>
              <a:t>开始枚举，每次</a:t>
            </a:r>
            <a:r>
              <a:rPr lang="en-US" altLang="zh-CN" sz="1800" dirty="0"/>
              <a:t>+5</a:t>
            </a:r>
            <a:r>
              <a:rPr lang="zh-CN" altLang="en-US" sz="1800" dirty="0"/>
              <a:t>，能够保证</a:t>
            </a:r>
            <a:r>
              <a:rPr lang="en-US" altLang="zh-CN" sz="1800" dirty="0"/>
              <a:t>fish[5] %5=1</a:t>
            </a:r>
            <a:r>
              <a:rPr lang="zh-CN" altLang="en-US" sz="1800" dirty="0"/>
              <a:t>，减少检测次数（从</a:t>
            </a:r>
            <a:r>
              <a:rPr lang="en-US" altLang="zh-CN" sz="1800" dirty="0"/>
              <a:t>16</a:t>
            </a:r>
            <a:r>
              <a:rPr lang="zh-CN" altLang="en-US" sz="1800" dirty="0"/>
              <a:t>开始检测，以后累加</a:t>
            </a:r>
            <a:r>
              <a:rPr lang="en-US" altLang="zh-CN" sz="1800" dirty="0"/>
              <a:t>20</a:t>
            </a:r>
            <a:r>
              <a:rPr lang="zh-CN" altLang="en-US" sz="1800" dirty="0"/>
              <a:t>会更好）；</a:t>
            </a:r>
            <a:endParaRPr lang="en-US" altLang="zh-CN" sz="1800" dirty="0"/>
          </a:p>
          <a:p>
            <a:pPr marL="342900" indent="-342900">
              <a:buFont typeface="Wingdings" panose="05000000000000000000" pitchFamily="2" charset="2"/>
              <a:buChar char="l"/>
            </a:pPr>
            <a:r>
              <a:rPr lang="zh-CN" altLang="en-US" sz="2000" dirty="0"/>
              <a:t>算法描述：</a:t>
            </a:r>
            <a:endParaRPr lang="en-US" altLang="zh-CN" sz="2000" dirty="0"/>
          </a:p>
          <a:p>
            <a:pPr marL="971550" lvl="1"/>
            <a:r>
              <a:rPr lang="en-US" altLang="zh-CN" sz="1800" dirty="0"/>
              <a:t>Step 1</a:t>
            </a:r>
            <a:r>
              <a:rPr lang="zh-CN" altLang="en-US" sz="1800" dirty="0"/>
              <a:t> 先试探 </a:t>
            </a:r>
            <a:r>
              <a:rPr lang="en-US" altLang="zh-CN" sz="1800" dirty="0"/>
              <a:t>E </a:t>
            </a:r>
            <a:r>
              <a:rPr lang="zh-CN" altLang="en-US" sz="1800" dirty="0"/>
              <a:t>所看到的鱼数最少为 </a:t>
            </a:r>
            <a:r>
              <a:rPr lang="en-US" altLang="zh-CN" sz="1800" dirty="0"/>
              <a:t>6 </a:t>
            </a:r>
            <a:r>
              <a:rPr lang="zh-CN" altLang="en-US" sz="1800" dirty="0"/>
              <a:t>条，即 </a:t>
            </a:r>
            <a:r>
              <a:rPr lang="en-US" altLang="zh-CN" sz="1800" dirty="0"/>
              <a:t>fish[5] </a:t>
            </a:r>
            <a:r>
              <a:rPr lang="zh-CN" altLang="en-US" sz="1800" dirty="0"/>
              <a:t>初始化为 </a:t>
            </a:r>
            <a:r>
              <a:rPr lang="en-US" altLang="zh-CN" sz="1800" dirty="0"/>
              <a:t>6</a:t>
            </a:r>
            <a:r>
              <a:rPr lang="zh-CN" altLang="en-US" sz="1800" dirty="0"/>
              <a:t>；</a:t>
            </a:r>
            <a:r>
              <a:rPr lang="en-US" altLang="zh-CN" sz="1800" dirty="0"/>
              <a:t>Step 2 </a:t>
            </a:r>
            <a:r>
              <a:rPr lang="zh-CN" altLang="en-US" sz="1800" dirty="0"/>
              <a:t>从</a:t>
            </a:r>
            <a:r>
              <a:rPr lang="en-US" altLang="zh-CN" sz="1800" dirty="0"/>
              <a:t>fish[5]</a:t>
            </a:r>
            <a:r>
              <a:rPr lang="zh-CN" altLang="en-US" sz="1800" dirty="0"/>
              <a:t>递推到 </a:t>
            </a:r>
            <a:r>
              <a:rPr lang="en-US" altLang="zh-CN" sz="1800" dirty="0"/>
              <a:t>fish[1] </a:t>
            </a:r>
            <a:r>
              <a:rPr lang="zh-CN" altLang="en-US" sz="1800" dirty="0"/>
              <a:t>；</a:t>
            </a:r>
            <a:endParaRPr lang="en-US" altLang="zh-CN" sz="1800" dirty="0"/>
          </a:p>
          <a:p>
            <a:pPr marL="1200150" lvl="2"/>
            <a:r>
              <a:rPr lang="en-US" altLang="zh-CN" sz="1800" dirty="0"/>
              <a:t>Step 2.1 </a:t>
            </a:r>
            <a:r>
              <a:rPr lang="zh-CN" altLang="en-US" sz="1800" dirty="0"/>
              <a:t>如果</a:t>
            </a:r>
            <a:r>
              <a:rPr lang="en-US" altLang="zh-CN" sz="1800" dirty="0"/>
              <a:t>fish[i]%4!=0 || fish[i]%5!=1 (i=5,4,3,2)</a:t>
            </a:r>
            <a:r>
              <a:rPr lang="zh-CN" altLang="en-US" sz="1800" dirty="0"/>
              <a:t>，转</a:t>
            </a:r>
            <a:r>
              <a:rPr lang="en-US" altLang="zh-CN" sz="1800" dirty="0"/>
              <a:t>Step 3</a:t>
            </a:r>
            <a:r>
              <a:rPr lang="zh-CN" altLang="en-US" sz="1800" dirty="0"/>
              <a:t>；</a:t>
            </a:r>
            <a:endParaRPr lang="en-US" altLang="zh-CN" sz="1800" dirty="0"/>
          </a:p>
          <a:p>
            <a:pPr marL="1200150" lvl="2"/>
            <a:r>
              <a:rPr lang="en-US" altLang="zh-CN" sz="1800" dirty="0"/>
              <a:t>Step 2.2 </a:t>
            </a:r>
            <a:r>
              <a:rPr lang="zh-CN" altLang="en-US" sz="1800" dirty="0"/>
              <a:t>如果</a:t>
            </a:r>
            <a:r>
              <a:rPr lang="en-US" altLang="zh-CN" sz="1800" dirty="0"/>
              <a:t>fish[1]%5= =1</a:t>
            </a:r>
            <a:r>
              <a:rPr lang="zh-CN" altLang="en-US" sz="1800" dirty="0"/>
              <a:t>，转</a:t>
            </a:r>
            <a:r>
              <a:rPr lang="en-US" altLang="zh-CN" sz="1800" dirty="0"/>
              <a:t>Step 4</a:t>
            </a:r>
            <a:r>
              <a:rPr lang="zh-CN" altLang="en-US" sz="1800" dirty="0"/>
              <a:t>；否则，</a:t>
            </a:r>
            <a:r>
              <a:rPr lang="en-US" altLang="zh-CN" sz="1800" dirty="0"/>
              <a:t> </a:t>
            </a:r>
            <a:r>
              <a:rPr lang="zh-CN" altLang="en-US" sz="1800" dirty="0"/>
              <a:t>转</a:t>
            </a:r>
            <a:r>
              <a:rPr lang="en-US" altLang="zh-CN" sz="1800" dirty="0"/>
              <a:t>Step 3</a:t>
            </a:r>
            <a:r>
              <a:rPr lang="zh-CN" altLang="en-US" sz="1800" dirty="0"/>
              <a:t>；</a:t>
            </a:r>
            <a:endParaRPr lang="en-US" altLang="zh-CN" sz="1800" dirty="0"/>
          </a:p>
          <a:p>
            <a:pPr marL="971550" lvl="1"/>
            <a:r>
              <a:rPr lang="en-US" altLang="zh-CN" sz="1800" dirty="0"/>
              <a:t>Step 3 fish[5]= fish[5]+5</a:t>
            </a:r>
            <a:r>
              <a:rPr lang="zh-CN" altLang="en-US" sz="1800" dirty="0"/>
              <a:t>，转</a:t>
            </a:r>
            <a:r>
              <a:rPr lang="en-US" altLang="zh-CN" sz="1800" dirty="0"/>
              <a:t>Step 2</a:t>
            </a:r>
            <a:r>
              <a:rPr lang="zh-CN" altLang="en-US" sz="1800" dirty="0"/>
              <a:t>；</a:t>
            </a:r>
            <a:r>
              <a:rPr lang="en-US" altLang="zh-CN" sz="1800" dirty="0"/>
              <a:t>  </a:t>
            </a:r>
          </a:p>
          <a:p>
            <a:pPr marL="971550" lvl="1"/>
            <a:r>
              <a:rPr lang="en-US" altLang="zh-CN" sz="1800" dirty="0"/>
              <a:t>Step 4 </a:t>
            </a:r>
            <a:r>
              <a:rPr lang="zh-CN" altLang="en-US" sz="1800" dirty="0"/>
              <a:t>输出</a:t>
            </a:r>
            <a:r>
              <a:rPr lang="en-US" altLang="zh-CN" sz="1800" dirty="0"/>
              <a:t>fish[i]</a:t>
            </a:r>
            <a:r>
              <a:rPr lang="zh-CN" altLang="en-US" sz="1800" dirty="0"/>
              <a:t>，</a:t>
            </a:r>
            <a:r>
              <a:rPr lang="en-US" altLang="zh-CN" sz="1800" dirty="0"/>
              <a:t> i = 1,2, 3,4,5</a:t>
            </a:r>
            <a:r>
              <a:rPr lang="zh-CN" altLang="en-US" sz="1800" dirty="0"/>
              <a:t>，算法结束；</a:t>
            </a:r>
            <a:endParaRPr lang="en-US" altLang="zh-CN" sz="1800" dirty="0"/>
          </a:p>
          <a:p>
            <a:pPr lvl="1" indent="0">
              <a:buNone/>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2927491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a:t>
            </a:r>
            <a:r>
              <a:rPr lang="zh-CN" altLang="en-US" dirty="0" smtClean="0"/>
              <a:t>递</a:t>
            </a:r>
            <a:r>
              <a:rPr lang="zh-CN" altLang="en-US" dirty="0"/>
              <a:t>推例</a:t>
            </a:r>
            <a:r>
              <a:rPr lang="en-US" altLang="zh-CN" dirty="0"/>
              <a:t>---5</a:t>
            </a:r>
            <a:r>
              <a:rPr lang="zh-CN" altLang="en-US" dirty="0"/>
              <a:t>人捕鱼</a:t>
            </a:r>
            <a:r>
              <a:rPr lang="en-US" altLang="zh-CN" dirty="0"/>
              <a:t>—</a:t>
            </a:r>
            <a:r>
              <a:rPr lang="zh-CN" altLang="en-US" dirty="0"/>
              <a:t>参考程序</a:t>
            </a:r>
          </a:p>
        </p:txBody>
      </p:sp>
      <p:sp>
        <p:nvSpPr>
          <p:cNvPr id="3" name="内容占位符 2"/>
          <p:cNvSpPr>
            <a:spLocks noGrp="1"/>
          </p:cNvSpPr>
          <p:nvPr>
            <p:ph idx="1"/>
          </p:nvPr>
        </p:nvSpPr>
        <p:spPr/>
        <p:txBody>
          <a:bodyPr/>
          <a:lstStyle/>
          <a:p>
            <a:endParaRPr lang="en-US" altLang="zh-CN" dirty="0"/>
          </a:p>
          <a:p>
            <a:pPr marL="285750" lvl="1" indent="0">
              <a:buNone/>
            </a:pPr>
            <a:r>
              <a:rPr lang="en-US" altLang="zh-CN" dirty="0"/>
              <a:t>void </a:t>
            </a:r>
            <a:r>
              <a:rPr lang="en-US" altLang="zh-CN" dirty="0" err="1"/>
              <a:t>catchFish</a:t>
            </a:r>
            <a:r>
              <a:rPr lang="en-US" altLang="zh-CN" dirty="0"/>
              <a:t>(int fish[]);   // void </a:t>
            </a:r>
            <a:r>
              <a:rPr lang="en-US" altLang="zh-CN" dirty="0" err="1"/>
              <a:t>catchFish</a:t>
            </a:r>
            <a:r>
              <a:rPr lang="en-US" altLang="zh-CN" dirty="0"/>
              <a:t>(int []); </a:t>
            </a:r>
          </a:p>
          <a:p>
            <a:pPr marL="285750" lvl="1" indent="0">
              <a:buNone/>
            </a:pPr>
            <a:r>
              <a:rPr lang="en-US" altLang="zh-CN" dirty="0"/>
              <a:t>int main(int </a:t>
            </a:r>
            <a:r>
              <a:rPr lang="en-US" altLang="zh-CN" dirty="0" err="1"/>
              <a:t>argc</a:t>
            </a:r>
            <a:r>
              <a:rPr lang="en-US" altLang="zh-CN" dirty="0"/>
              <a:t>, char* </a:t>
            </a:r>
            <a:r>
              <a:rPr lang="en-US" altLang="zh-CN" dirty="0" err="1"/>
              <a:t>argv</a:t>
            </a:r>
            <a:r>
              <a:rPr lang="en-US" altLang="zh-CN" dirty="0"/>
              <a:t>[])</a:t>
            </a:r>
          </a:p>
          <a:p>
            <a:pPr marL="285750" lvl="1" indent="0">
              <a:buNone/>
            </a:pPr>
            <a:r>
              <a:rPr lang="en-US" altLang="zh-CN" dirty="0"/>
              <a:t>{</a:t>
            </a:r>
          </a:p>
          <a:p>
            <a:pPr marL="285750" lvl="1" indent="0">
              <a:buNone/>
            </a:pPr>
            <a:r>
              <a:rPr lang="en-US" altLang="zh-CN" dirty="0"/>
              <a:t>     int fish[6]={1,1,1,1,1,1};</a:t>
            </a:r>
            <a:r>
              <a:rPr lang="zh-CN" altLang="en-US" dirty="0"/>
              <a:t>  </a:t>
            </a:r>
            <a:r>
              <a:rPr lang="en-US" altLang="zh-CN" dirty="0"/>
              <a:t>//</a:t>
            </a:r>
            <a:r>
              <a:rPr lang="zh-CN" altLang="en-US" dirty="0"/>
              <a:t>利用了</a:t>
            </a:r>
            <a:r>
              <a:rPr lang="en-US" altLang="zh-CN" dirty="0"/>
              <a:t>fish[1]~fish[5]</a:t>
            </a:r>
          </a:p>
          <a:p>
            <a:pPr marL="285750" lvl="1" indent="0">
              <a:buNone/>
            </a:pPr>
            <a:r>
              <a:rPr lang="en-US" altLang="zh-CN" dirty="0"/>
              <a:t>     </a:t>
            </a:r>
            <a:r>
              <a:rPr lang="en-US" altLang="zh-CN" dirty="0" err="1"/>
              <a:t>catchFish</a:t>
            </a:r>
            <a:r>
              <a:rPr lang="en-US" altLang="zh-CN" dirty="0"/>
              <a:t>(fish);</a:t>
            </a:r>
          </a:p>
          <a:p>
            <a:pPr marL="285750" lvl="1" indent="0">
              <a:buNone/>
            </a:pPr>
            <a:r>
              <a:rPr lang="en-US" altLang="zh-CN" dirty="0"/>
              <a:t>     for (int i=1;i&lt;=5;i++)</a:t>
            </a:r>
          </a:p>
          <a:p>
            <a:pPr marL="285750" lvl="1" indent="0">
              <a:buNone/>
            </a:pPr>
            <a:r>
              <a:rPr lang="en-US" altLang="zh-CN" dirty="0"/>
              <a:t>        </a:t>
            </a:r>
            <a:r>
              <a:rPr lang="en-US" altLang="zh-CN" dirty="0" err="1"/>
              <a:t>printf</a:t>
            </a:r>
            <a:r>
              <a:rPr lang="en-US" altLang="zh-CN" dirty="0"/>
              <a:t>(“%d ”,fish[i]);</a:t>
            </a:r>
          </a:p>
          <a:p>
            <a:pPr marL="285750" lvl="1" indent="0">
              <a:buNone/>
            </a:pPr>
            <a:r>
              <a:rPr lang="en-US" altLang="zh-CN" dirty="0"/>
              <a:t>}</a:t>
            </a:r>
            <a:endParaRPr lang="zh-CN" altLang="en-US" dirty="0"/>
          </a:p>
        </p:txBody>
      </p:sp>
    </p:spTree>
    <p:extLst>
      <p:ext uri="{BB962C8B-B14F-4D97-AF65-F5344CB8AC3E}">
        <p14:creationId xmlns:p14="http://schemas.microsoft.com/office/powerpoint/2010/main" val="2934126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a:t>
            </a:r>
            <a:r>
              <a:rPr lang="zh-CN" altLang="en-US" dirty="0" smtClean="0"/>
              <a:t>递</a:t>
            </a:r>
            <a:r>
              <a:rPr lang="zh-CN" altLang="en-US" dirty="0"/>
              <a:t>推例</a:t>
            </a:r>
            <a:r>
              <a:rPr lang="en-US" altLang="zh-CN" dirty="0"/>
              <a:t>---5</a:t>
            </a:r>
            <a:r>
              <a:rPr lang="zh-CN" altLang="en-US" dirty="0"/>
              <a:t>人捕鱼</a:t>
            </a:r>
            <a:r>
              <a:rPr lang="en-US" altLang="zh-CN" dirty="0"/>
              <a:t>—</a:t>
            </a:r>
            <a:r>
              <a:rPr lang="zh-CN" altLang="en-US" dirty="0"/>
              <a:t>参考程序</a:t>
            </a:r>
          </a:p>
        </p:txBody>
      </p:sp>
      <p:sp>
        <p:nvSpPr>
          <p:cNvPr id="3" name="内容占位符 2"/>
          <p:cNvSpPr>
            <a:spLocks noGrp="1"/>
          </p:cNvSpPr>
          <p:nvPr>
            <p:ph idx="1"/>
          </p:nvPr>
        </p:nvSpPr>
        <p:spPr/>
        <p:txBody>
          <a:bodyPr/>
          <a:lstStyle/>
          <a:p>
            <a:pPr marL="285750" lvl="1" indent="0">
              <a:lnSpc>
                <a:spcPct val="100000"/>
              </a:lnSpc>
              <a:buNone/>
            </a:pPr>
            <a:r>
              <a:rPr lang="en-US" altLang="zh-CN" sz="1800" dirty="0"/>
              <a:t>void </a:t>
            </a:r>
            <a:r>
              <a:rPr lang="en-US" altLang="zh-CN" sz="1800" dirty="0" err="1"/>
              <a:t>catchFish</a:t>
            </a:r>
            <a:r>
              <a:rPr lang="en-US" altLang="zh-CN" sz="1800" dirty="0"/>
              <a:t> (int fish[])</a:t>
            </a:r>
          </a:p>
          <a:p>
            <a:pPr marL="285750" lvl="1" indent="0">
              <a:lnSpc>
                <a:spcPct val="100000"/>
              </a:lnSpc>
              <a:buNone/>
            </a:pPr>
            <a:r>
              <a:rPr lang="en-US" altLang="zh-CN" sz="1800" dirty="0"/>
              <a:t>{</a:t>
            </a:r>
          </a:p>
          <a:p>
            <a:pPr marL="285750" lvl="1" indent="0">
              <a:lnSpc>
                <a:spcPct val="100000"/>
              </a:lnSpc>
              <a:buNone/>
            </a:pPr>
            <a:r>
              <a:rPr lang="en-US" altLang="zh-CN" sz="1800" dirty="0"/>
              <a:t>     int i=0;</a:t>
            </a:r>
          </a:p>
          <a:p>
            <a:pPr marL="285750" lvl="1" indent="0">
              <a:lnSpc>
                <a:spcPct val="100000"/>
              </a:lnSpc>
              <a:buNone/>
            </a:pPr>
            <a:r>
              <a:rPr lang="en-US" altLang="zh-CN" sz="1800" dirty="0"/>
              <a:t>     do</a:t>
            </a:r>
          </a:p>
          <a:p>
            <a:pPr marL="285750" lvl="1" indent="0">
              <a:lnSpc>
                <a:spcPct val="100000"/>
              </a:lnSpc>
              <a:buNone/>
            </a:pPr>
            <a:r>
              <a:rPr lang="en-US" altLang="zh-CN" sz="1800" dirty="0"/>
              <a:t>     {</a:t>
            </a:r>
          </a:p>
          <a:p>
            <a:pPr marL="285750" lvl="1" indent="0">
              <a:lnSpc>
                <a:spcPct val="100000"/>
              </a:lnSpc>
              <a:buNone/>
            </a:pPr>
            <a:r>
              <a:rPr lang="en-US" altLang="zh-CN" sz="1800" dirty="0"/>
              <a:t>          fish[5]=fish[5]+5;   //fish[5]</a:t>
            </a:r>
            <a:r>
              <a:rPr lang="zh-CN" altLang="en-US" sz="1800" dirty="0"/>
              <a:t>初始化</a:t>
            </a:r>
            <a:r>
              <a:rPr lang="en-US" altLang="zh-CN" sz="1800" dirty="0"/>
              <a:t>16</a:t>
            </a:r>
            <a:r>
              <a:rPr lang="zh-CN" altLang="en-US" sz="1800" dirty="0"/>
              <a:t>，累加</a:t>
            </a:r>
            <a:r>
              <a:rPr lang="en-US" altLang="zh-CN" sz="1800" dirty="0"/>
              <a:t>20</a:t>
            </a:r>
            <a:r>
              <a:rPr lang="zh-CN" altLang="en-US" sz="1800" dirty="0"/>
              <a:t>效率更高</a:t>
            </a:r>
            <a:endParaRPr lang="en-US" altLang="zh-CN" sz="1800" dirty="0"/>
          </a:p>
          <a:p>
            <a:pPr marL="285750" lvl="1" indent="0">
              <a:lnSpc>
                <a:spcPct val="100000"/>
              </a:lnSpc>
              <a:buNone/>
            </a:pPr>
            <a:r>
              <a:rPr lang="en-US" altLang="zh-CN" sz="1800" dirty="0"/>
              <a:t>          for (i=4; i&gt;=1; i--)</a:t>
            </a:r>
          </a:p>
          <a:p>
            <a:pPr marL="285750" lvl="1" indent="0">
              <a:lnSpc>
                <a:spcPct val="100000"/>
              </a:lnSpc>
              <a:buNone/>
            </a:pPr>
            <a:r>
              <a:rPr lang="en-US" altLang="zh-CN" sz="1800" dirty="0"/>
              <a:t>         {</a:t>
            </a:r>
          </a:p>
          <a:p>
            <a:pPr marL="285750" lvl="1" indent="0">
              <a:lnSpc>
                <a:spcPct val="100000"/>
              </a:lnSpc>
              <a:buNone/>
            </a:pPr>
            <a:r>
              <a:rPr lang="en-US" altLang="zh-CN" sz="1800" dirty="0"/>
              <a:t>    	       if  (fish[i+1]%4 !=0 || fish[i+1]%5 !=1 )  //fish[2]~fish[5]</a:t>
            </a:r>
            <a:r>
              <a:rPr lang="zh-CN" altLang="en-US" sz="1800" dirty="0"/>
              <a:t>需要满足</a:t>
            </a:r>
            <a:endParaRPr lang="en-US" altLang="zh-CN" sz="1800" dirty="0"/>
          </a:p>
          <a:p>
            <a:pPr marL="285750" lvl="1" indent="0">
              <a:lnSpc>
                <a:spcPct val="100000"/>
              </a:lnSpc>
              <a:buNone/>
            </a:pPr>
            <a:r>
              <a:rPr lang="en-US" altLang="zh-CN" sz="1800" dirty="0"/>
              <a:t>	           break;</a:t>
            </a:r>
          </a:p>
          <a:p>
            <a:pPr marL="285750" lvl="1" indent="0">
              <a:lnSpc>
                <a:spcPct val="100000"/>
              </a:lnSpc>
              <a:buNone/>
            </a:pPr>
            <a:r>
              <a:rPr lang="en-US" altLang="zh-CN" sz="1800" dirty="0"/>
              <a:t>              else</a:t>
            </a:r>
          </a:p>
          <a:p>
            <a:pPr marL="285750" lvl="1" indent="0">
              <a:lnSpc>
                <a:spcPct val="100000"/>
              </a:lnSpc>
              <a:buNone/>
            </a:pPr>
            <a:r>
              <a:rPr lang="en-US" altLang="zh-CN" sz="1800" dirty="0"/>
              <a:t>	           fish[i]=fish[i+1]*5/4+1;  </a:t>
            </a:r>
          </a:p>
          <a:p>
            <a:pPr marL="285750" lvl="1" indent="0">
              <a:lnSpc>
                <a:spcPct val="100000"/>
              </a:lnSpc>
              <a:buNone/>
            </a:pPr>
            <a:r>
              <a:rPr lang="en-US" altLang="zh-CN" sz="1800" dirty="0"/>
              <a:t>          }</a:t>
            </a:r>
          </a:p>
          <a:p>
            <a:pPr marL="285750" lvl="1" indent="0">
              <a:lnSpc>
                <a:spcPct val="100000"/>
              </a:lnSpc>
              <a:buNone/>
            </a:pPr>
            <a:r>
              <a:rPr lang="en-US" altLang="zh-CN" sz="1800" dirty="0"/>
              <a:t>      } while( i&gt;=1 ); </a:t>
            </a:r>
            <a:endParaRPr lang="zh-CN" altLang="en-US" sz="1800" dirty="0"/>
          </a:p>
          <a:p>
            <a:pPr marL="285750" lvl="1" indent="0">
              <a:lnSpc>
                <a:spcPct val="100000"/>
              </a:lnSpc>
              <a:buNone/>
            </a:pPr>
            <a:r>
              <a:rPr lang="en-US" altLang="zh-CN" sz="1800" dirty="0"/>
              <a:t>}</a:t>
            </a:r>
          </a:p>
          <a:p>
            <a:pPr marL="285750" lvl="1" indent="0">
              <a:lnSpc>
                <a:spcPct val="100000"/>
              </a:lnSpc>
              <a:buNone/>
            </a:pPr>
            <a:endParaRPr lang="en-US" altLang="zh-CN" sz="1800" dirty="0"/>
          </a:p>
          <a:p>
            <a:pPr marL="285750" lvl="1" indent="0">
              <a:lnSpc>
                <a:spcPct val="100000"/>
              </a:lnSpc>
              <a:buNone/>
            </a:pPr>
            <a:r>
              <a:rPr lang="zh-CN" altLang="en-US" sz="1800" dirty="0"/>
              <a:t>运行结果：</a:t>
            </a:r>
            <a:r>
              <a:rPr lang="en-US" altLang="zh-CN" sz="1800" dirty="0"/>
              <a:t>3121  2496  1996 1596  1276 </a:t>
            </a:r>
            <a:endParaRPr lang="zh-CN" altLang="en-US" sz="1800" dirty="0"/>
          </a:p>
        </p:txBody>
      </p:sp>
    </p:spTree>
    <p:extLst>
      <p:ext uri="{BB962C8B-B14F-4D97-AF65-F5344CB8AC3E}">
        <p14:creationId xmlns:p14="http://schemas.microsoft.com/office/powerpoint/2010/main" val="3248748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6.5.1 </a:t>
            </a:r>
            <a:r>
              <a:rPr lang="zh-CN" altLang="en-US" dirty="0"/>
              <a:t>递推序列</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a:t>一个序列从某一项开始，它的任何一项都可以用前面的若干项来确定，这样的序列称为</a:t>
            </a:r>
            <a:r>
              <a:rPr lang="zh-CN" altLang="en-US" dirty="0">
                <a:solidFill>
                  <a:srgbClr val="030DCD"/>
                </a:solidFill>
              </a:rPr>
              <a:t>递推序列</a:t>
            </a:r>
            <a:r>
              <a:rPr lang="zh-CN" altLang="en-US" dirty="0"/>
              <a:t>；</a:t>
            </a:r>
            <a:endParaRPr lang="en-US" altLang="zh-CN" dirty="0"/>
          </a:p>
          <a:p>
            <a:pPr marL="342900" indent="-342900">
              <a:buFont typeface="Wingdings" panose="05000000000000000000" pitchFamily="2" charset="2"/>
              <a:buChar char="l"/>
            </a:pPr>
            <a:r>
              <a:rPr lang="zh-CN" altLang="en-US" dirty="0"/>
              <a:t>表示某项与前面的若干项的关系称为递推关系；</a:t>
            </a:r>
            <a:endParaRPr lang="en-US" altLang="zh-CN" dirty="0"/>
          </a:p>
          <a:p>
            <a:pPr marL="342900" indent="-342900">
              <a:buFont typeface="Wingdings" panose="05000000000000000000" pitchFamily="2" charset="2"/>
              <a:buChar char="l"/>
            </a:pPr>
            <a:r>
              <a:rPr lang="zh-CN" altLang="en-US" dirty="0" smtClean="0"/>
              <a:t>如</a:t>
            </a:r>
            <a:r>
              <a:rPr lang="zh-CN" altLang="en-US" dirty="0">
                <a:solidFill>
                  <a:srgbClr val="7030A0"/>
                </a:solidFill>
              </a:rPr>
              <a:t>等差</a:t>
            </a:r>
            <a:r>
              <a:rPr lang="zh-CN" altLang="en-US" dirty="0" smtClean="0">
                <a:solidFill>
                  <a:srgbClr val="7030A0"/>
                </a:solidFill>
              </a:rPr>
              <a:t>序列</a:t>
            </a:r>
            <a:r>
              <a:rPr lang="zh-CN" altLang="en-US" dirty="0">
                <a:solidFill>
                  <a:srgbClr val="7030A0"/>
                </a:solidFill>
              </a:rPr>
              <a:t>、</a:t>
            </a:r>
            <a:r>
              <a:rPr lang="zh-CN" altLang="en-US" dirty="0" smtClean="0">
                <a:solidFill>
                  <a:srgbClr val="7030A0"/>
                </a:solidFill>
              </a:rPr>
              <a:t>等</a:t>
            </a:r>
            <a:r>
              <a:rPr lang="zh-CN" altLang="en-US" dirty="0">
                <a:solidFill>
                  <a:srgbClr val="7030A0"/>
                </a:solidFill>
              </a:rPr>
              <a:t>比序列</a:t>
            </a:r>
            <a:r>
              <a:rPr lang="zh-CN" altLang="en-US" dirty="0" smtClean="0"/>
              <a:t>等都是递推序列；</a:t>
            </a:r>
            <a:endParaRPr lang="zh-CN" altLang="en-US" dirty="0"/>
          </a:p>
        </p:txBody>
      </p:sp>
    </p:spTree>
    <p:extLst>
      <p:ext uri="{BB962C8B-B14F-4D97-AF65-F5344CB8AC3E}">
        <p14:creationId xmlns:p14="http://schemas.microsoft.com/office/powerpoint/2010/main" val="6142193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6.5.2 </a:t>
            </a:r>
            <a:r>
              <a:rPr lang="zh-CN" altLang="en-US" dirty="0"/>
              <a:t>递推算法的程序实现</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a:t>利用循环结构，从边界条件出发，利用通项公式通过递推过程就可以求解；</a:t>
            </a:r>
            <a:endParaRPr lang="en-US" altLang="zh-CN" dirty="0"/>
          </a:p>
          <a:p>
            <a:pPr marL="971550" lvl="1"/>
            <a:endParaRPr lang="en-US" altLang="zh-CN" dirty="0"/>
          </a:p>
          <a:p>
            <a:pPr marL="342900" indent="-342900">
              <a:buFont typeface="Wingdings" panose="05000000000000000000" pitchFamily="2" charset="2"/>
              <a:buChar char="l"/>
            </a:pPr>
            <a:endParaRPr lang="en-US" altLang="zh-CN" dirty="0"/>
          </a:p>
        </p:txBody>
      </p:sp>
    </p:spTree>
    <p:extLst>
      <p:ext uri="{BB962C8B-B14F-4D97-AF65-F5344CB8AC3E}">
        <p14:creationId xmlns:p14="http://schemas.microsoft.com/office/powerpoint/2010/main" val="28989435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7030A0"/>
                </a:solidFill>
              </a:rPr>
              <a:t>自学：</a:t>
            </a:r>
            <a:r>
              <a:rPr lang="zh-CN" altLang="en-US" dirty="0" smtClean="0"/>
              <a:t>王</a:t>
            </a:r>
            <a:r>
              <a:rPr lang="zh-CN" altLang="en-US" dirty="0"/>
              <a:t>小</a:t>
            </a:r>
            <a:r>
              <a:rPr lang="zh-CN" altLang="en-US" dirty="0" smtClean="0"/>
              <a:t>二切大饼</a:t>
            </a:r>
            <a:endParaRPr lang="zh-CN" altLang="en-US"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smtClean="0"/>
              <a:t>例</a:t>
            </a:r>
            <a:endParaRPr lang="en-US" altLang="zh-CN" sz="2000" dirty="0"/>
          </a:p>
          <a:p>
            <a:pPr marL="971550" lvl="1"/>
            <a:r>
              <a:rPr lang="zh-CN" altLang="en-US" sz="1800" dirty="0"/>
              <a:t>王小二自夸刀工不错，有人放一张大饼在砧板上，问他“饼不许离开砧板，切</a:t>
            </a:r>
            <a:r>
              <a:rPr lang="en-US" altLang="zh-CN" sz="1800" dirty="0"/>
              <a:t>100</a:t>
            </a:r>
            <a:r>
              <a:rPr lang="zh-CN" altLang="en-US" sz="1800" dirty="0"/>
              <a:t>刀最多能分成多少块？”</a:t>
            </a:r>
            <a:endParaRPr lang="en-US" altLang="zh-CN" sz="1800" dirty="0"/>
          </a:p>
          <a:p>
            <a:pPr marL="971550" lvl="1"/>
            <a:r>
              <a:rPr lang="zh-CN" altLang="en-US" sz="1800" dirty="0">
                <a:solidFill>
                  <a:srgbClr val="0000CC"/>
                </a:solidFill>
              </a:rPr>
              <a:t>若在切法上让</a:t>
            </a:r>
            <a:r>
              <a:rPr lang="zh-CN" altLang="en-US" sz="1800" dirty="0">
                <a:solidFill>
                  <a:srgbClr val="FF0000"/>
                </a:solidFill>
              </a:rPr>
              <a:t>每两条线都有交点</a:t>
            </a:r>
            <a:r>
              <a:rPr lang="zh-CN" altLang="en-US" sz="1800" dirty="0"/>
              <a:t>，令</a:t>
            </a:r>
            <a:r>
              <a:rPr lang="en-US" altLang="zh-CN" sz="1800" dirty="0"/>
              <a:t>q(n)</a:t>
            </a:r>
            <a:r>
              <a:rPr lang="zh-CN" altLang="en-US" sz="1800" dirty="0"/>
              <a:t>为大饼切</a:t>
            </a:r>
            <a:r>
              <a:rPr lang="en-US" altLang="zh-CN" sz="1800" dirty="0"/>
              <a:t>n</a:t>
            </a:r>
            <a:r>
              <a:rPr lang="zh-CN" altLang="en-US" sz="1800" dirty="0"/>
              <a:t>刀能分成的块数，分析可知：</a:t>
            </a:r>
            <a:endParaRPr lang="en-US" altLang="zh-CN" sz="1800" dirty="0"/>
          </a:p>
          <a:p>
            <a:pPr marL="1200150" lvl="2"/>
            <a:r>
              <a:rPr lang="en-US" altLang="zh-CN" sz="1600" dirty="0"/>
              <a:t>q(1)=1+1=2;</a:t>
            </a:r>
          </a:p>
          <a:p>
            <a:pPr marL="1200150" lvl="2"/>
            <a:r>
              <a:rPr lang="en-US" altLang="zh-CN" sz="1600" dirty="0"/>
              <a:t>q(2)=1+1+2=4;</a:t>
            </a:r>
          </a:p>
          <a:p>
            <a:pPr marL="1200150" lvl="2"/>
            <a:r>
              <a:rPr lang="en-US" altLang="zh-CN" sz="1600" dirty="0"/>
              <a:t>q(3)=1+1+2+3=7;</a:t>
            </a:r>
          </a:p>
          <a:p>
            <a:pPr marL="971550" lvl="1"/>
            <a:r>
              <a:rPr lang="zh-CN" altLang="en-US" sz="1800" dirty="0">
                <a:solidFill>
                  <a:srgbClr val="0000CC"/>
                </a:solidFill>
              </a:rPr>
              <a:t>若在切法上让</a:t>
            </a:r>
            <a:r>
              <a:rPr lang="zh-CN" altLang="en-US" sz="1800" dirty="0">
                <a:solidFill>
                  <a:srgbClr val="7030A0"/>
                </a:solidFill>
              </a:rPr>
              <a:t>每两条线都有交点</a:t>
            </a:r>
            <a:r>
              <a:rPr lang="zh-CN" altLang="en-US" sz="1800" dirty="0"/>
              <a:t>，可以归纳出</a:t>
            </a:r>
            <a:endParaRPr lang="en-US" altLang="zh-CN" sz="1800" dirty="0"/>
          </a:p>
          <a:p>
            <a:pPr marL="1200150" lvl="2"/>
            <a:r>
              <a:rPr lang="en-US" altLang="zh-CN" sz="1600" dirty="0"/>
              <a:t>q(n)=q(n-1)+n;</a:t>
            </a:r>
          </a:p>
          <a:p>
            <a:pPr marL="1200150" lvl="2"/>
            <a:r>
              <a:rPr lang="en-US" altLang="zh-CN" sz="1600" dirty="0"/>
              <a:t>q(0)=1</a:t>
            </a:r>
            <a:r>
              <a:rPr lang="zh-CN" altLang="en-US" sz="1600" dirty="0"/>
              <a:t>（边界条件）</a:t>
            </a:r>
            <a:endParaRPr lang="en-US" altLang="zh-CN" sz="1600" dirty="0"/>
          </a:p>
          <a:p>
            <a:pPr marL="971550" lvl="1"/>
            <a:endParaRPr lang="en-US" altLang="zh-CN" dirty="0"/>
          </a:p>
          <a:p>
            <a:pPr marL="342900" indent="-342900">
              <a:buFont typeface="Wingdings" panose="05000000000000000000" pitchFamily="2" charset="2"/>
              <a:buChar char="l"/>
            </a:pPr>
            <a:endParaRPr lang="en-US" altLang="zh-CN" dirty="0"/>
          </a:p>
        </p:txBody>
      </p:sp>
    </p:spTree>
    <p:extLst>
      <p:ext uri="{BB962C8B-B14F-4D97-AF65-F5344CB8AC3E}">
        <p14:creationId xmlns:p14="http://schemas.microsoft.com/office/powerpoint/2010/main" val="29464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a:t>
            </a:r>
            <a:r>
              <a:rPr lang="zh-CN" altLang="en-US" dirty="0" smtClean="0"/>
              <a:t>王</a:t>
            </a:r>
            <a:r>
              <a:rPr lang="zh-CN" altLang="en-US" dirty="0"/>
              <a:t>小二切大饼参考程序</a:t>
            </a:r>
          </a:p>
        </p:txBody>
      </p:sp>
      <p:sp>
        <p:nvSpPr>
          <p:cNvPr id="3" name="内容占位符 2"/>
          <p:cNvSpPr>
            <a:spLocks noGrp="1"/>
          </p:cNvSpPr>
          <p:nvPr>
            <p:ph idx="1"/>
          </p:nvPr>
        </p:nvSpPr>
        <p:spPr/>
        <p:txBody>
          <a:bodyPr/>
          <a:lstStyle/>
          <a:p>
            <a:pPr marL="285750" lvl="1" indent="0">
              <a:buNone/>
            </a:pPr>
            <a:r>
              <a:rPr lang="en-US" altLang="zh-CN" sz="1800" dirty="0"/>
              <a:t>//</a:t>
            </a:r>
            <a:r>
              <a:rPr lang="zh-CN" altLang="en-US" sz="1800" dirty="0"/>
              <a:t>令</a:t>
            </a:r>
            <a:r>
              <a:rPr lang="en-US" altLang="zh-CN" sz="1800" dirty="0"/>
              <a:t>q(n)</a:t>
            </a:r>
            <a:r>
              <a:rPr lang="zh-CN" altLang="en-US" sz="1800" dirty="0"/>
              <a:t>为大饼切</a:t>
            </a:r>
            <a:r>
              <a:rPr lang="en-US" altLang="zh-CN" sz="1800" dirty="0"/>
              <a:t>n</a:t>
            </a:r>
            <a:r>
              <a:rPr lang="zh-CN" altLang="en-US" sz="1800" dirty="0"/>
              <a:t>刀能分成的块数</a:t>
            </a:r>
            <a:endParaRPr lang="en-US" altLang="zh-CN" sz="1800" dirty="0"/>
          </a:p>
          <a:p>
            <a:pPr marL="285750" lvl="1" indent="0">
              <a:buNone/>
            </a:pPr>
            <a:r>
              <a:rPr lang="en-US" altLang="zh-CN" sz="1800" dirty="0" err="1"/>
              <a:t>int</a:t>
            </a:r>
            <a:r>
              <a:rPr lang="en-US" altLang="zh-CN" sz="1800" dirty="0"/>
              <a:t>  n=100;</a:t>
            </a:r>
          </a:p>
          <a:p>
            <a:pPr marL="285750" lvl="1" indent="0">
              <a:buNone/>
            </a:pPr>
            <a:r>
              <a:rPr lang="en-US" altLang="zh-CN" sz="1800" dirty="0"/>
              <a:t>int q[n+1];</a:t>
            </a:r>
          </a:p>
          <a:p>
            <a:pPr marL="285750" lvl="1" indent="0">
              <a:buNone/>
            </a:pPr>
            <a:r>
              <a:rPr lang="en-US" altLang="zh-CN" sz="1800" dirty="0"/>
              <a:t>int main()</a:t>
            </a:r>
          </a:p>
          <a:p>
            <a:pPr marL="285750" lvl="1" indent="0">
              <a:buNone/>
            </a:pPr>
            <a:r>
              <a:rPr lang="en-US" altLang="zh-CN" sz="1800" dirty="0"/>
              <a:t>{</a:t>
            </a:r>
          </a:p>
          <a:p>
            <a:pPr marL="285750" lvl="1" indent="0">
              <a:buNone/>
            </a:pPr>
            <a:r>
              <a:rPr lang="en-US" altLang="zh-CN" sz="1800" dirty="0"/>
              <a:t>     q[0]=1;</a:t>
            </a:r>
          </a:p>
          <a:p>
            <a:pPr marL="285750" lvl="1" indent="0">
              <a:buNone/>
            </a:pPr>
            <a:r>
              <a:rPr lang="en-US" altLang="zh-CN" sz="1800" dirty="0"/>
              <a:t>     for (int i=1; i&lt;=n; i++)</a:t>
            </a:r>
          </a:p>
          <a:p>
            <a:pPr marL="285750" lvl="1" indent="0">
              <a:buNone/>
            </a:pPr>
            <a:r>
              <a:rPr lang="en-US" altLang="zh-CN" sz="1800" dirty="0"/>
              <a:t>         q[i]=q[i-1]+i;</a:t>
            </a:r>
          </a:p>
          <a:p>
            <a:pPr marL="285750" lvl="1" indent="0">
              <a:buNone/>
            </a:pPr>
            <a:r>
              <a:rPr lang="en-US" altLang="zh-CN" sz="1800" dirty="0"/>
              <a:t>}</a:t>
            </a:r>
          </a:p>
          <a:p>
            <a:pPr marL="285750" lvl="1" indent="0">
              <a:buNone/>
            </a:pPr>
            <a:r>
              <a:rPr lang="en-US" altLang="zh-CN" sz="1800" dirty="0" err="1"/>
              <a:t>printf</a:t>
            </a:r>
            <a:r>
              <a:rPr lang="en-US" altLang="zh-CN" sz="1800" dirty="0"/>
              <a:t>(“</a:t>
            </a:r>
            <a:r>
              <a:rPr lang="zh-CN" altLang="en-US" sz="1800" dirty="0"/>
              <a:t>切</a:t>
            </a:r>
            <a:r>
              <a:rPr lang="en-US" altLang="zh-CN" sz="1800" dirty="0"/>
              <a:t>100</a:t>
            </a:r>
            <a:r>
              <a:rPr lang="zh-CN" altLang="en-US" sz="1800" dirty="0"/>
              <a:t>刀后可得 </a:t>
            </a:r>
            <a:r>
              <a:rPr lang="en-US" altLang="zh-CN" sz="1800" dirty="0"/>
              <a:t>%d </a:t>
            </a:r>
            <a:r>
              <a:rPr lang="zh-CN" altLang="en-US" sz="1800" dirty="0"/>
              <a:t>块</a:t>
            </a:r>
            <a:r>
              <a:rPr lang="en-US" altLang="zh-CN" sz="1800" dirty="0"/>
              <a:t>\</a:t>
            </a:r>
            <a:r>
              <a:rPr lang="en-US" altLang="zh-CN" sz="1800" dirty="0" err="1"/>
              <a:t>n”,q</a:t>
            </a:r>
            <a:r>
              <a:rPr lang="en-US" altLang="zh-CN" sz="1800" dirty="0"/>
              <a:t>[n]);</a:t>
            </a:r>
          </a:p>
          <a:p>
            <a:pPr marL="285750" lvl="1" indent="0">
              <a:buNone/>
            </a:pPr>
            <a:r>
              <a:rPr lang="en-US" altLang="zh-CN" sz="1800" dirty="0"/>
              <a:t>return 0;</a:t>
            </a:r>
            <a:endParaRPr lang="zh-CN" altLang="en-US" sz="1800" dirty="0"/>
          </a:p>
        </p:txBody>
      </p:sp>
    </p:spTree>
    <p:extLst>
      <p:ext uri="{BB962C8B-B14F-4D97-AF65-F5344CB8AC3E}">
        <p14:creationId xmlns:p14="http://schemas.microsoft.com/office/powerpoint/2010/main" val="7518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7030A0"/>
                </a:solidFill>
              </a:rPr>
              <a:t>课后练习：</a:t>
            </a:r>
            <a:r>
              <a:rPr lang="zh-CN" altLang="en-US" dirty="0" smtClean="0"/>
              <a:t>利用</a:t>
            </a:r>
            <a:r>
              <a:rPr lang="zh-CN" altLang="en-US" dirty="0"/>
              <a:t>递推算法求阶乘</a:t>
            </a:r>
          </a:p>
        </p:txBody>
      </p:sp>
      <p:sp>
        <p:nvSpPr>
          <p:cNvPr id="3" name="内容占位符 2"/>
          <p:cNvSpPr>
            <a:spLocks noGrp="1"/>
          </p:cNvSpPr>
          <p:nvPr>
            <p:ph idx="1"/>
          </p:nvPr>
        </p:nvSpPr>
        <p:spPr/>
        <p:txBody>
          <a:bodyPr/>
          <a:lstStyle/>
          <a:p>
            <a:pPr indent="-342900">
              <a:buFont typeface="Wingdings" panose="05000000000000000000" pitchFamily="2" charset="2"/>
              <a:buChar char="l"/>
            </a:pPr>
            <a:r>
              <a:rPr lang="zh-CN" altLang="en-US" dirty="0"/>
              <a:t>递推公式 </a:t>
            </a:r>
            <a:r>
              <a:rPr lang="zh-CN" altLang="en-US" dirty="0" smtClean="0"/>
              <a:t>：</a:t>
            </a:r>
            <a:r>
              <a:rPr lang="en-US" altLang="zh-CN" dirty="0" smtClean="0">
                <a:solidFill>
                  <a:srgbClr val="7030A0"/>
                </a:solidFill>
              </a:rPr>
              <a:t>fact[</a:t>
            </a:r>
            <a:r>
              <a:rPr lang="en-US" altLang="zh-CN" dirty="0">
                <a:solidFill>
                  <a:srgbClr val="7030A0"/>
                </a:solidFill>
              </a:rPr>
              <a:t>0</a:t>
            </a:r>
            <a:r>
              <a:rPr lang="en-US" altLang="zh-CN" dirty="0" smtClean="0">
                <a:solidFill>
                  <a:srgbClr val="7030A0"/>
                </a:solidFill>
              </a:rPr>
              <a:t>]=fact[1]=1</a:t>
            </a:r>
            <a:r>
              <a:rPr lang="zh-CN" altLang="en-US" dirty="0" smtClean="0">
                <a:solidFill>
                  <a:srgbClr val="7030A0"/>
                </a:solidFill>
              </a:rPr>
              <a:t>，</a:t>
            </a:r>
            <a:r>
              <a:rPr lang="en-US" altLang="zh-CN" dirty="0" smtClean="0">
                <a:solidFill>
                  <a:srgbClr val="7030A0"/>
                </a:solidFill>
              </a:rPr>
              <a:t>fact[n</a:t>
            </a:r>
            <a:r>
              <a:rPr lang="en-US" altLang="zh-CN" dirty="0">
                <a:solidFill>
                  <a:srgbClr val="7030A0"/>
                </a:solidFill>
              </a:rPr>
              <a:t>]</a:t>
            </a:r>
            <a:r>
              <a:rPr lang="en-US" altLang="zh-CN" dirty="0" smtClean="0">
                <a:solidFill>
                  <a:srgbClr val="7030A0"/>
                </a:solidFill>
              </a:rPr>
              <a:t>=n*fact[n-1] ;</a:t>
            </a:r>
          </a:p>
          <a:p>
            <a:pPr marL="285750" lvl="1" indent="0">
              <a:buNone/>
            </a:pPr>
            <a:r>
              <a:rPr lang="en-US" altLang="zh-CN" sz="1800" dirty="0" err="1" smtClean="0"/>
              <a:t>const</a:t>
            </a:r>
            <a:r>
              <a:rPr lang="en-US" altLang="zh-CN" sz="1800" dirty="0" smtClean="0"/>
              <a:t> </a:t>
            </a:r>
            <a:r>
              <a:rPr lang="en-US" altLang="zh-CN" sz="1800" dirty="0" err="1" smtClean="0"/>
              <a:t>int</a:t>
            </a:r>
            <a:r>
              <a:rPr lang="en-US" altLang="zh-CN" sz="1800" dirty="0" smtClean="0"/>
              <a:t>  N=20;      //</a:t>
            </a:r>
            <a:r>
              <a:rPr lang="zh-CN" altLang="en-US" sz="1800" dirty="0" smtClean="0"/>
              <a:t>求</a:t>
            </a:r>
            <a:r>
              <a:rPr lang="en-US" altLang="zh-CN" sz="1800" dirty="0" smtClean="0"/>
              <a:t>20!</a:t>
            </a:r>
          </a:p>
          <a:p>
            <a:pPr marL="285750" lvl="1" indent="0">
              <a:buNone/>
            </a:pPr>
            <a:r>
              <a:rPr lang="en-US" altLang="zh-CN" sz="1800" dirty="0" err="1" smtClean="0"/>
              <a:t>int</a:t>
            </a:r>
            <a:r>
              <a:rPr lang="en-US" altLang="zh-CN" sz="1800" dirty="0" smtClean="0"/>
              <a:t> </a:t>
            </a:r>
            <a:r>
              <a:rPr lang="en-US" altLang="zh-CN" sz="1800" dirty="0"/>
              <a:t>main()</a:t>
            </a:r>
          </a:p>
          <a:p>
            <a:pPr marL="285750" lvl="1" indent="0">
              <a:buNone/>
            </a:pPr>
            <a:r>
              <a:rPr lang="en-US" altLang="zh-CN" sz="1800" dirty="0"/>
              <a:t>{</a:t>
            </a:r>
          </a:p>
          <a:p>
            <a:pPr marL="285750" lvl="1" indent="0">
              <a:buNone/>
            </a:pPr>
            <a:r>
              <a:rPr lang="en-US" altLang="zh-CN" sz="1800" dirty="0"/>
              <a:t>     unsigned long </a:t>
            </a:r>
            <a:r>
              <a:rPr lang="en-US" altLang="zh-CN" sz="1800" dirty="0" err="1"/>
              <a:t>long</a:t>
            </a:r>
            <a:r>
              <a:rPr lang="en-US" altLang="zh-CN" sz="1800" dirty="0"/>
              <a:t> </a:t>
            </a:r>
            <a:r>
              <a:rPr lang="en-US" altLang="zh-CN" sz="1800" dirty="0" smtClean="0"/>
              <a:t>fact[N+1];   //fact[</a:t>
            </a:r>
            <a:r>
              <a:rPr lang="en-US" altLang="zh-CN" sz="1800" dirty="0"/>
              <a:t>k</a:t>
            </a:r>
            <a:r>
              <a:rPr lang="en-US" altLang="zh-CN" sz="1800" dirty="0" smtClean="0"/>
              <a:t>]</a:t>
            </a:r>
            <a:r>
              <a:rPr lang="zh-CN" altLang="en-US" sz="1800" dirty="0" smtClean="0"/>
              <a:t>存放</a:t>
            </a:r>
            <a:r>
              <a:rPr lang="en-US" altLang="zh-CN" sz="1800" dirty="0"/>
              <a:t>k</a:t>
            </a:r>
            <a:r>
              <a:rPr lang="en-US" altLang="zh-CN" sz="1800" dirty="0" smtClean="0"/>
              <a:t>!</a:t>
            </a:r>
            <a:endParaRPr lang="en-US" altLang="zh-CN" sz="1800" dirty="0"/>
          </a:p>
          <a:p>
            <a:pPr marL="285750" lvl="1" indent="0">
              <a:buNone/>
            </a:pPr>
            <a:r>
              <a:rPr lang="en-US" altLang="zh-CN" sz="1800" dirty="0"/>
              <a:t>     </a:t>
            </a:r>
            <a:r>
              <a:rPr lang="en-US" altLang="zh-CN" sz="1800" dirty="0" smtClean="0"/>
              <a:t>fact</a:t>
            </a:r>
            <a:r>
              <a:rPr lang="en-US" altLang="zh-CN" sz="1800" dirty="0" smtClean="0">
                <a:solidFill>
                  <a:srgbClr val="C00000"/>
                </a:solidFill>
              </a:rPr>
              <a:t>[0</a:t>
            </a:r>
            <a:r>
              <a:rPr lang="en-US" altLang="zh-CN" sz="1800" dirty="0">
                <a:solidFill>
                  <a:srgbClr val="C00000"/>
                </a:solidFill>
              </a:rPr>
              <a:t>]=1;    </a:t>
            </a:r>
            <a:r>
              <a:rPr lang="en-US" altLang="zh-CN" sz="1800" dirty="0">
                <a:solidFill>
                  <a:srgbClr val="0000CC"/>
                </a:solidFill>
              </a:rPr>
              <a:t>//0!=1;</a:t>
            </a:r>
          </a:p>
          <a:p>
            <a:pPr marL="285750" lvl="1" indent="0">
              <a:buNone/>
            </a:pPr>
            <a:r>
              <a:rPr lang="en-US" altLang="zh-CN" sz="1800" dirty="0"/>
              <a:t>     for (int </a:t>
            </a:r>
            <a:r>
              <a:rPr lang="en-US" altLang="zh-CN" sz="1800" dirty="0">
                <a:solidFill>
                  <a:srgbClr val="0000CC"/>
                </a:solidFill>
              </a:rPr>
              <a:t>i=1; </a:t>
            </a:r>
            <a:r>
              <a:rPr lang="en-US" altLang="zh-CN" sz="1800" dirty="0" err="1">
                <a:solidFill>
                  <a:srgbClr val="0000CC"/>
                </a:solidFill>
              </a:rPr>
              <a:t>i</a:t>
            </a:r>
            <a:r>
              <a:rPr lang="en-US" altLang="zh-CN" sz="1800" dirty="0" smtClean="0">
                <a:solidFill>
                  <a:srgbClr val="0000CC"/>
                </a:solidFill>
              </a:rPr>
              <a:t>&lt;=N</a:t>
            </a:r>
            <a:r>
              <a:rPr lang="en-US" altLang="zh-CN" sz="1800" dirty="0" smtClean="0"/>
              <a:t>; </a:t>
            </a:r>
            <a:r>
              <a:rPr lang="en-US" altLang="zh-CN" sz="1800" dirty="0" err="1"/>
              <a:t>i</a:t>
            </a:r>
            <a:r>
              <a:rPr lang="en-US" altLang="zh-CN" sz="1800" dirty="0" smtClean="0"/>
              <a:t>++) </a:t>
            </a:r>
            <a:endParaRPr lang="en-US" altLang="zh-CN" sz="1800" dirty="0"/>
          </a:p>
          <a:p>
            <a:pPr marL="285750" lvl="1" indent="0">
              <a:buNone/>
            </a:pPr>
            <a:r>
              <a:rPr lang="en-US" altLang="zh-CN" sz="1800" dirty="0"/>
              <a:t>     {</a:t>
            </a:r>
          </a:p>
          <a:p>
            <a:pPr marL="285750" lvl="1" indent="0">
              <a:buNone/>
            </a:pPr>
            <a:r>
              <a:rPr lang="en-US" altLang="zh-CN" sz="1800" dirty="0"/>
              <a:t>           </a:t>
            </a:r>
            <a:r>
              <a:rPr lang="en-US" altLang="zh-CN" sz="1800" dirty="0">
                <a:solidFill>
                  <a:srgbClr val="0000CC"/>
                </a:solidFill>
              </a:rPr>
              <a:t>fact[</a:t>
            </a:r>
            <a:r>
              <a:rPr lang="en-US" altLang="zh-CN" sz="1800" dirty="0" err="1">
                <a:solidFill>
                  <a:srgbClr val="0000CC"/>
                </a:solidFill>
              </a:rPr>
              <a:t>i</a:t>
            </a:r>
            <a:r>
              <a:rPr lang="en-US" altLang="zh-CN" sz="1800" dirty="0">
                <a:solidFill>
                  <a:srgbClr val="0000CC"/>
                </a:solidFill>
              </a:rPr>
              <a:t>]=</a:t>
            </a:r>
            <a:r>
              <a:rPr lang="en-US" altLang="zh-CN" sz="1800" dirty="0" err="1">
                <a:solidFill>
                  <a:srgbClr val="0000CC"/>
                </a:solidFill>
              </a:rPr>
              <a:t>i</a:t>
            </a:r>
            <a:r>
              <a:rPr lang="en-US" altLang="zh-CN" sz="1800" dirty="0">
                <a:solidFill>
                  <a:srgbClr val="0000CC"/>
                </a:solidFill>
              </a:rPr>
              <a:t>*fact[i-1</a:t>
            </a:r>
            <a:r>
              <a:rPr lang="en-US" altLang="zh-CN" sz="1800" dirty="0" smtClean="0">
                <a:solidFill>
                  <a:srgbClr val="0000CC"/>
                </a:solidFill>
              </a:rPr>
              <a:t>];      </a:t>
            </a:r>
            <a:r>
              <a:rPr lang="en-US" altLang="zh-CN" sz="1800" b="1" dirty="0" smtClean="0">
                <a:solidFill>
                  <a:srgbClr val="7030A0"/>
                </a:solidFill>
              </a:rPr>
              <a:t>//fact[</a:t>
            </a:r>
            <a:r>
              <a:rPr lang="en-US" altLang="zh-CN" sz="1800" b="1" dirty="0" err="1" smtClean="0">
                <a:solidFill>
                  <a:srgbClr val="7030A0"/>
                </a:solidFill>
              </a:rPr>
              <a:t>i</a:t>
            </a:r>
            <a:r>
              <a:rPr lang="en-US" altLang="zh-CN" sz="1800" b="1" dirty="0" smtClean="0">
                <a:solidFill>
                  <a:srgbClr val="7030A0"/>
                </a:solidFill>
              </a:rPr>
              <a:t>]=</a:t>
            </a:r>
            <a:r>
              <a:rPr lang="en-US" altLang="zh-CN" sz="1800" b="1" dirty="0" err="1" smtClean="0">
                <a:solidFill>
                  <a:srgbClr val="7030A0"/>
                </a:solidFill>
              </a:rPr>
              <a:t>i</a:t>
            </a:r>
            <a:r>
              <a:rPr lang="en-US" altLang="zh-CN" sz="1800" b="1" dirty="0" smtClean="0">
                <a:solidFill>
                  <a:srgbClr val="7030A0"/>
                </a:solidFill>
              </a:rPr>
              <a:t>!</a:t>
            </a:r>
            <a:endParaRPr lang="en-US" altLang="zh-CN" sz="1800" b="1" dirty="0">
              <a:solidFill>
                <a:srgbClr val="7030A0"/>
              </a:solidFill>
            </a:endParaRPr>
          </a:p>
          <a:p>
            <a:pPr marL="285750" lvl="1" indent="0">
              <a:buNone/>
            </a:pPr>
            <a:r>
              <a:rPr lang="en-US" altLang="zh-CN" sz="1800" dirty="0"/>
              <a:t>           </a:t>
            </a:r>
            <a:r>
              <a:rPr lang="en-US" altLang="zh-CN" sz="1800" dirty="0" err="1"/>
              <a:t>printf</a:t>
            </a:r>
            <a:r>
              <a:rPr lang="en-US" altLang="zh-CN" sz="1800" dirty="0"/>
              <a:t>(“%d!=</a:t>
            </a:r>
            <a:r>
              <a:rPr lang="zh-CN" altLang="en-US" sz="1800" dirty="0"/>
              <a:t> </a:t>
            </a:r>
            <a:r>
              <a:rPr lang="en-US" altLang="zh-CN" sz="1800" dirty="0"/>
              <a:t>%</a:t>
            </a:r>
            <a:r>
              <a:rPr lang="en-US" altLang="zh-CN" sz="1800" dirty="0" err="1"/>
              <a:t>llu</a:t>
            </a:r>
            <a:r>
              <a:rPr lang="en-US" altLang="zh-CN" sz="1800" dirty="0"/>
              <a:t>\n”,</a:t>
            </a:r>
            <a:r>
              <a:rPr lang="en-US" altLang="zh-CN" sz="1800" dirty="0" err="1" smtClean="0"/>
              <a:t>i,fact</a:t>
            </a:r>
            <a:r>
              <a:rPr lang="en-US" altLang="zh-CN" sz="1800" dirty="0" smtClean="0"/>
              <a:t>[</a:t>
            </a:r>
            <a:r>
              <a:rPr lang="en-US" altLang="zh-CN" sz="1800" dirty="0" err="1" smtClean="0"/>
              <a:t>i</a:t>
            </a:r>
            <a:r>
              <a:rPr lang="en-US" altLang="zh-CN" sz="1800" dirty="0"/>
              <a:t>]);</a:t>
            </a:r>
          </a:p>
          <a:p>
            <a:pPr marL="285750" lvl="1" indent="0">
              <a:buNone/>
            </a:pPr>
            <a:r>
              <a:rPr lang="en-US" altLang="zh-CN" sz="1800" dirty="0"/>
              <a:t>     }</a:t>
            </a:r>
          </a:p>
          <a:p>
            <a:pPr marL="285750" lvl="1" indent="0">
              <a:buNone/>
            </a:pPr>
            <a:r>
              <a:rPr lang="en-US" altLang="zh-CN" sz="1800" dirty="0"/>
              <a:t>     return 0;</a:t>
            </a:r>
            <a:endParaRPr lang="zh-CN" altLang="en-US" sz="1800" dirty="0"/>
          </a:p>
          <a:p>
            <a:pPr marL="285750" lvl="1" indent="0">
              <a:buNone/>
            </a:pPr>
            <a:r>
              <a:rPr lang="en-US" altLang="zh-CN" sz="1800" dirty="0"/>
              <a:t>}</a:t>
            </a:r>
          </a:p>
        </p:txBody>
      </p:sp>
    </p:spTree>
    <p:extLst>
      <p:ext uri="{BB962C8B-B14F-4D97-AF65-F5344CB8AC3E}">
        <p14:creationId xmlns:p14="http://schemas.microsoft.com/office/powerpoint/2010/main" val="14966211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利用递推计算</a:t>
            </a:r>
            <a:r>
              <a:rPr lang="en-US" altLang="zh-CN" dirty="0"/>
              <a:t>Fibonacci sequence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1800" dirty="0" smtClean="0"/>
                  <a:t>标准</a:t>
                </a:r>
                <a:r>
                  <a:rPr lang="zh-CN" altLang="en-US" sz="1800" dirty="0" smtClean="0">
                    <a:solidFill>
                      <a:srgbClr val="7030A0"/>
                    </a:solidFill>
                  </a:rPr>
                  <a:t>斐波那契数列</a:t>
                </a:r>
                <a:r>
                  <a:rPr lang="zh-CN" altLang="en-US" sz="1800" dirty="0" smtClean="0"/>
                  <a:t>：</a:t>
                </a:r>
                <a:r>
                  <a:rPr lang="en-US" altLang="zh-CN" sz="1800" dirty="0"/>
                  <a:t>0, 1, 1, 2, 3, 5, 8, 13, 21, 34, 55, 89, 144, 233</a:t>
                </a:r>
                <a:r>
                  <a:rPr lang="zh-CN" altLang="en-US" sz="1800" dirty="0"/>
                  <a:t>，</a:t>
                </a:r>
                <a:r>
                  <a:rPr lang="en-US" altLang="zh-CN" sz="1800" dirty="0"/>
                  <a:t>377</a:t>
                </a:r>
                <a:r>
                  <a:rPr lang="zh-CN" altLang="en-US" sz="1800" dirty="0"/>
                  <a:t>，</a:t>
                </a:r>
                <a:r>
                  <a:rPr lang="en-US" altLang="zh-CN" sz="1800" dirty="0"/>
                  <a:t>610</a:t>
                </a:r>
                <a:r>
                  <a:rPr lang="zh-CN" altLang="en-US" sz="1800" dirty="0"/>
                  <a:t>，</a:t>
                </a:r>
                <a:r>
                  <a:rPr lang="en-US" altLang="zh-CN" sz="1800" dirty="0"/>
                  <a:t>987</a:t>
                </a:r>
                <a:r>
                  <a:rPr lang="zh-CN" altLang="en-US" sz="1800" dirty="0"/>
                  <a:t>，</a:t>
                </a:r>
                <a:r>
                  <a:rPr lang="en-US" altLang="zh-CN" sz="1800" dirty="0"/>
                  <a:t>1597</a:t>
                </a:r>
                <a:r>
                  <a:rPr lang="zh-CN" altLang="en-US" sz="1800" dirty="0"/>
                  <a:t>，</a:t>
                </a:r>
                <a:r>
                  <a:rPr lang="en-US" altLang="zh-CN" sz="1800" dirty="0"/>
                  <a:t>2584</a:t>
                </a:r>
                <a:r>
                  <a:rPr lang="zh-CN" altLang="en-US" sz="1800" dirty="0"/>
                  <a:t>，</a:t>
                </a:r>
                <a:r>
                  <a:rPr lang="en-US" altLang="zh-CN" sz="1800" dirty="0"/>
                  <a:t>4181</a:t>
                </a:r>
                <a:r>
                  <a:rPr lang="zh-CN" altLang="en-US" sz="1800" dirty="0"/>
                  <a:t>，</a:t>
                </a:r>
                <a:r>
                  <a:rPr lang="en-US" altLang="zh-CN" sz="1800" dirty="0"/>
                  <a:t>6765</a:t>
                </a:r>
                <a:r>
                  <a:rPr lang="zh-CN" altLang="en-US" sz="1800" dirty="0"/>
                  <a:t>，</a:t>
                </a:r>
                <a:r>
                  <a:rPr lang="en-US" altLang="zh-CN" sz="1800" dirty="0"/>
                  <a:t>10946</a:t>
                </a:r>
                <a:r>
                  <a:rPr lang="zh-CN" altLang="en-US" sz="1800" dirty="0"/>
                  <a:t>，</a:t>
                </a:r>
                <a:r>
                  <a:rPr lang="en-US" altLang="zh-CN" sz="1800" dirty="0"/>
                  <a:t>17711</a:t>
                </a:r>
                <a:r>
                  <a:rPr lang="zh-CN" altLang="en-US" sz="1800" dirty="0"/>
                  <a:t>，</a:t>
                </a:r>
                <a:r>
                  <a:rPr lang="en-US" altLang="zh-CN" sz="1800" dirty="0"/>
                  <a:t>28657</a:t>
                </a:r>
                <a:r>
                  <a:rPr lang="zh-CN" altLang="en-US" sz="1800" dirty="0"/>
                  <a:t>，</a:t>
                </a:r>
                <a:r>
                  <a:rPr lang="en-US" altLang="zh-CN" sz="1800" dirty="0"/>
                  <a:t>46368........</a:t>
                </a:r>
              </a:p>
              <a:p>
                <a:pPr marL="342900" indent="-342900">
                  <a:buFont typeface="Wingdings" panose="05000000000000000000" pitchFamily="2" charset="2"/>
                  <a:buChar char="l"/>
                </a:pPr>
                <a:r>
                  <a:rPr lang="zh-CN" altLang="en-US" sz="1800" dirty="0">
                    <a:solidFill>
                      <a:srgbClr val="7030A0"/>
                    </a:solidFill>
                  </a:rPr>
                  <a:t>通项：</a:t>
                </a:r>
                <a:r>
                  <a:rPr lang="en-US" altLang="zh-CN" sz="1800" dirty="0">
                    <a:solidFill>
                      <a:srgbClr val="0303DF"/>
                    </a:solidFill>
                  </a:rPr>
                  <a:t> </a:t>
                </a:r>
                <a14:m>
                  <m:oMath xmlns:m="http://schemas.openxmlformats.org/officeDocument/2006/math">
                    <m:sSub>
                      <m:sSubPr>
                        <m:ctrlPr>
                          <a:rPr lang="en-US" altLang="zh-CN" sz="1800" i="1">
                            <a:solidFill>
                              <a:srgbClr val="0303DF"/>
                            </a:solidFill>
                            <a:latin typeface="Cambria Math" panose="02040503050406030204" pitchFamily="18" charset="0"/>
                          </a:rPr>
                        </m:ctrlPr>
                      </m:sSubPr>
                      <m:e>
                        <m:r>
                          <a:rPr lang="en-US" altLang="zh-CN" sz="1800" i="1">
                            <a:solidFill>
                              <a:srgbClr val="0303DF"/>
                            </a:solidFill>
                            <a:latin typeface="Cambria Math" panose="02040503050406030204" pitchFamily="18" charset="0"/>
                          </a:rPr>
                          <m:t>𝑎</m:t>
                        </m:r>
                      </m:e>
                      <m:sub>
                        <m:r>
                          <a:rPr lang="en-US" altLang="zh-CN" sz="1800" i="1">
                            <a:solidFill>
                              <a:srgbClr val="0303DF"/>
                            </a:solidFill>
                            <a:latin typeface="Cambria Math" panose="02040503050406030204" pitchFamily="18" charset="0"/>
                          </a:rPr>
                          <m:t>𝑛</m:t>
                        </m:r>
                      </m:sub>
                    </m:sSub>
                    <m:r>
                      <a:rPr lang="en-US" altLang="zh-CN" sz="1800" i="1">
                        <a:solidFill>
                          <a:srgbClr val="0303DF"/>
                        </a:solidFill>
                        <a:latin typeface="Cambria Math" panose="02040503050406030204" pitchFamily="18" charset="0"/>
                      </a:rPr>
                      <m:t>=</m:t>
                    </m:r>
                    <m:f>
                      <m:fPr>
                        <m:ctrlPr>
                          <a:rPr lang="en-US" altLang="zh-CN" sz="1800" i="1" smtClean="0">
                            <a:solidFill>
                              <a:srgbClr val="0303DF"/>
                            </a:solidFill>
                            <a:latin typeface="Cambria Math" panose="02040503050406030204" pitchFamily="18" charset="0"/>
                          </a:rPr>
                        </m:ctrlPr>
                      </m:fPr>
                      <m:num>
                        <m:r>
                          <a:rPr lang="en-US" altLang="zh-CN" sz="1800" b="0" i="1" smtClean="0">
                            <a:solidFill>
                              <a:srgbClr val="0303DF"/>
                            </a:solidFill>
                            <a:latin typeface="Cambria Math" panose="02040503050406030204" pitchFamily="18" charset="0"/>
                          </a:rPr>
                          <m:t>1</m:t>
                        </m:r>
                      </m:num>
                      <m:den>
                        <m:rad>
                          <m:radPr>
                            <m:degHide m:val="on"/>
                            <m:ctrlPr>
                              <a:rPr lang="en-US" altLang="zh-CN" sz="1800" i="1">
                                <a:solidFill>
                                  <a:srgbClr val="0303DF"/>
                                </a:solidFill>
                                <a:latin typeface="Cambria Math" panose="02040503050406030204" pitchFamily="18" charset="0"/>
                              </a:rPr>
                            </m:ctrlPr>
                          </m:radPr>
                          <m:deg/>
                          <m:e>
                            <m:r>
                              <a:rPr lang="en-US" altLang="zh-CN" sz="1800" i="1">
                                <a:solidFill>
                                  <a:srgbClr val="0303DF"/>
                                </a:solidFill>
                                <a:latin typeface="Cambria Math" panose="02040503050406030204" pitchFamily="18" charset="0"/>
                              </a:rPr>
                              <m:t>5</m:t>
                            </m:r>
                          </m:e>
                        </m:rad>
                      </m:den>
                    </m:f>
                  </m:oMath>
                </a14:m>
                <a:r>
                  <a:rPr lang="en-US" altLang="zh-CN" sz="1800" dirty="0">
                    <a:solidFill>
                      <a:srgbClr val="0303DF"/>
                    </a:solidFill>
                  </a:rPr>
                  <a:t> </a:t>
                </a:r>
                <a14:m>
                  <m:oMath xmlns:m="http://schemas.openxmlformats.org/officeDocument/2006/math">
                    <m:d>
                      <m:dPr>
                        <m:begChr m:val="["/>
                        <m:endChr m:val="]"/>
                        <m:ctrlPr>
                          <a:rPr lang="en-US" altLang="zh-CN" sz="1800" i="1">
                            <a:solidFill>
                              <a:srgbClr val="0303DF"/>
                            </a:solidFill>
                            <a:latin typeface="Cambria Math" panose="02040503050406030204" pitchFamily="18" charset="0"/>
                          </a:rPr>
                        </m:ctrlPr>
                      </m:dPr>
                      <m:e>
                        <m:sSup>
                          <m:sSupPr>
                            <m:ctrlPr>
                              <a:rPr lang="en-US" altLang="zh-CN" sz="1800" i="1">
                                <a:solidFill>
                                  <a:srgbClr val="0303DF"/>
                                </a:solidFill>
                                <a:latin typeface="Cambria Math" panose="02040503050406030204" pitchFamily="18" charset="0"/>
                              </a:rPr>
                            </m:ctrlPr>
                          </m:sSupPr>
                          <m:e>
                            <m:d>
                              <m:dPr>
                                <m:ctrlPr>
                                  <a:rPr lang="en-US" altLang="zh-CN" sz="1800" i="1">
                                    <a:solidFill>
                                      <a:srgbClr val="0303DF"/>
                                    </a:solidFill>
                                    <a:latin typeface="Cambria Math" panose="02040503050406030204" pitchFamily="18" charset="0"/>
                                  </a:rPr>
                                </m:ctrlPr>
                              </m:dPr>
                              <m:e>
                                <m:f>
                                  <m:fPr>
                                    <m:ctrlPr>
                                      <a:rPr lang="en-US" altLang="zh-CN" sz="1800" i="1">
                                        <a:solidFill>
                                          <a:srgbClr val="0303DF"/>
                                        </a:solidFill>
                                        <a:latin typeface="Cambria Math" panose="02040503050406030204" pitchFamily="18" charset="0"/>
                                      </a:rPr>
                                    </m:ctrlPr>
                                  </m:fPr>
                                  <m:num>
                                    <m:r>
                                      <a:rPr lang="en-US" altLang="zh-CN" sz="1800" i="1">
                                        <a:solidFill>
                                          <a:srgbClr val="0303DF"/>
                                        </a:solidFill>
                                        <a:latin typeface="Cambria Math" panose="02040503050406030204" pitchFamily="18" charset="0"/>
                                      </a:rPr>
                                      <m:t>1+</m:t>
                                    </m:r>
                                    <m:rad>
                                      <m:radPr>
                                        <m:degHide m:val="on"/>
                                        <m:ctrlPr>
                                          <a:rPr lang="en-US" altLang="zh-CN" sz="1800" i="1">
                                            <a:solidFill>
                                              <a:srgbClr val="0303DF"/>
                                            </a:solidFill>
                                            <a:latin typeface="Cambria Math" panose="02040503050406030204" pitchFamily="18" charset="0"/>
                                          </a:rPr>
                                        </m:ctrlPr>
                                      </m:radPr>
                                      <m:deg/>
                                      <m:e>
                                        <m:r>
                                          <a:rPr lang="en-US" altLang="zh-CN" sz="1800" i="1">
                                            <a:solidFill>
                                              <a:srgbClr val="0303DF"/>
                                            </a:solidFill>
                                            <a:latin typeface="Cambria Math" panose="02040503050406030204" pitchFamily="18" charset="0"/>
                                          </a:rPr>
                                          <m:t>5</m:t>
                                        </m:r>
                                      </m:e>
                                    </m:rad>
                                  </m:num>
                                  <m:den>
                                    <m:r>
                                      <a:rPr lang="en-US" altLang="zh-CN" sz="1800" i="1">
                                        <a:solidFill>
                                          <a:srgbClr val="0303DF"/>
                                        </a:solidFill>
                                        <a:latin typeface="Cambria Math" panose="02040503050406030204" pitchFamily="18" charset="0"/>
                                      </a:rPr>
                                      <m:t>2</m:t>
                                    </m:r>
                                  </m:den>
                                </m:f>
                              </m:e>
                            </m:d>
                          </m:e>
                          <m:sup>
                            <m:r>
                              <a:rPr lang="en-US" altLang="zh-CN" sz="1800" i="1">
                                <a:solidFill>
                                  <a:srgbClr val="0303DF"/>
                                </a:solidFill>
                                <a:latin typeface="Cambria Math" panose="02040503050406030204" pitchFamily="18" charset="0"/>
                              </a:rPr>
                              <m:t>𝑛</m:t>
                            </m:r>
                          </m:sup>
                        </m:sSup>
                        <m:r>
                          <a:rPr lang="en-US" altLang="zh-CN" sz="1800" i="1">
                            <a:solidFill>
                              <a:srgbClr val="0303DF"/>
                            </a:solidFill>
                            <a:latin typeface="Cambria Math" panose="02040503050406030204" pitchFamily="18" charset="0"/>
                            <a:ea typeface="Cambria Math" panose="02040503050406030204" pitchFamily="18" charset="0"/>
                          </a:rPr>
                          <m:t>−</m:t>
                        </m:r>
                        <m:sSup>
                          <m:sSupPr>
                            <m:ctrlPr>
                              <a:rPr lang="en-US" altLang="zh-CN" sz="1800" i="1">
                                <a:solidFill>
                                  <a:srgbClr val="0303DF"/>
                                </a:solidFill>
                                <a:latin typeface="Cambria Math" panose="02040503050406030204" pitchFamily="18" charset="0"/>
                              </a:rPr>
                            </m:ctrlPr>
                          </m:sSupPr>
                          <m:e>
                            <m:d>
                              <m:dPr>
                                <m:ctrlPr>
                                  <a:rPr lang="en-US" altLang="zh-CN" sz="1800" i="1">
                                    <a:solidFill>
                                      <a:srgbClr val="0303DF"/>
                                    </a:solidFill>
                                    <a:latin typeface="Cambria Math" panose="02040503050406030204" pitchFamily="18" charset="0"/>
                                  </a:rPr>
                                </m:ctrlPr>
                              </m:dPr>
                              <m:e>
                                <m:f>
                                  <m:fPr>
                                    <m:ctrlPr>
                                      <a:rPr lang="en-US" altLang="zh-CN" sz="1800" i="1">
                                        <a:solidFill>
                                          <a:srgbClr val="0303DF"/>
                                        </a:solidFill>
                                        <a:latin typeface="Cambria Math" panose="02040503050406030204" pitchFamily="18" charset="0"/>
                                      </a:rPr>
                                    </m:ctrlPr>
                                  </m:fPr>
                                  <m:num>
                                    <m:r>
                                      <a:rPr lang="en-US" altLang="zh-CN" sz="1800" i="1">
                                        <a:solidFill>
                                          <a:srgbClr val="0303DF"/>
                                        </a:solidFill>
                                        <a:latin typeface="Cambria Math" panose="02040503050406030204" pitchFamily="18" charset="0"/>
                                      </a:rPr>
                                      <m:t>1</m:t>
                                    </m:r>
                                    <m:r>
                                      <a:rPr lang="en-US" altLang="zh-CN" sz="1800" i="1">
                                        <a:solidFill>
                                          <a:srgbClr val="0303DF"/>
                                        </a:solidFill>
                                        <a:latin typeface="Cambria Math" panose="02040503050406030204" pitchFamily="18" charset="0"/>
                                        <a:ea typeface="Cambria Math" panose="02040503050406030204" pitchFamily="18" charset="0"/>
                                      </a:rPr>
                                      <m:t>−</m:t>
                                    </m:r>
                                    <m:rad>
                                      <m:radPr>
                                        <m:degHide m:val="on"/>
                                        <m:ctrlPr>
                                          <a:rPr lang="en-US" altLang="zh-CN" sz="1800" i="1">
                                            <a:solidFill>
                                              <a:srgbClr val="0303DF"/>
                                            </a:solidFill>
                                            <a:latin typeface="Cambria Math" panose="02040503050406030204" pitchFamily="18" charset="0"/>
                                          </a:rPr>
                                        </m:ctrlPr>
                                      </m:radPr>
                                      <m:deg/>
                                      <m:e>
                                        <m:r>
                                          <a:rPr lang="en-US" altLang="zh-CN" sz="1800" i="1">
                                            <a:solidFill>
                                              <a:srgbClr val="0303DF"/>
                                            </a:solidFill>
                                            <a:latin typeface="Cambria Math" panose="02040503050406030204" pitchFamily="18" charset="0"/>
                                          </a:rPr>
                                          <m:t>5</m:t>
                                        </m:r>
                                      </m:e>
                                    </m:rad>
                                  </m:num>
                                  <m:den>
                                    <m:r>
                                      <a:rPr lang="en-US" altLang="zh-CN" sz="1800" i="1">
                                        <a:solidFill>
                                          <a:srgbClr val="0303DF"/>
                                        </a:solidFill>
                                        <a:latin typeface="Cambria Math" panose="02040503050406030204" pitchFamily="18" charset="0"/>
                                      </a:rPr>
                                      <m:t>2</m:t>
                                    </m:r>
                                  </m:den>
                                </m:f>
                              </m:e>
                            </m:d>
                          </m:e>
                          <m:sup>
                            <m:r>
                              <a:rPr lang="en-US" altLang="zh-CN" sz="1800" i="1">
                                <a:solidFill>
                                  <a:srgbClr val="0303DF"/>
                                </a:solidFill>
                                <a:latin typeface="Cambria Math" panose="02040503050406030204" pitchFamily="18" charset="0"/>
                              </a:rPr>
                              <m:t>𝑛</m:t>
                            </m:r>
                          </m:sup>
                        </m:sSup>
                      </m:e>
                    </m:d>
                  </m:oMath>
                </a14:m>
                <a:endParaRPr lang="en-US" altLang="zh-CN" sz="1800" dirty="0"/>
              </a:p>
              <a:p>
                <a:pPr marL="342900" indent="-342900">
                  <a:buFont typeface="Wingdings" panose="05000000000000000000" pitchFamily="2" charset="2"/>
                  <a:buChar char="l"/>
                </a:pPr>
                <a:r>
                  <a:rPr lang="zh-CN" altLang="en-US" sz="1800" dirty="0">
                    <a:solidFill>
                      <a:srgbClr val="7030A0"/>
                    </a:solidFill>
                  </a:rPr>
                  <a:t>递推公式</a:t>
                </a:r>
                <a:r>
                  <a:rPr lang="zh-CN" altLang="zh-CN" sz="1800" dirty="0">
                    <a:solidFill>
                      <a:srgbClr val="7030A0"/>
                    </a:solidFill>
                  </a:rPr>
                  <a:t>：</a:t>
                </a:r>
                <a:endParaRPr lang="en-US" altLang="zh-CN" sz="1800" dirty="0">
                  <a:solidFill>
                    <a:srgbClr val="7030A0"/>
                  </a:solidFill>
                </a:endParaRPr>
              </a:p>
              <a:p>
                <a:pPr>
                  <a:buNone/>
                </a:pPr>
                <a:r>
                  <a:rPr lang="en-US" altLang="zh-CN" sz="1800" b="0" dirty="0" smtClean="0"/>
                  <a:t>      </a:t>
                </a:r>
                <a:r>
                  <a:rPr lang="en-US" altLang="zh-CN" sz="1800" b="0" dirty="0"/>
                  <a:t>  </a:t>
                </a:r>
                <a14:m>
                  <m:oMath xmlns:m="http://schemas.openxmlformats.org/officeDocument/2006/math">
                    <m:r>
                      <a:rPr lang="en-US" altLang="zh-CN" sz="1800" b="0" i="0" smtClean="0">
                        <a:latin typeface="Cambria Math" panose="02040503050406030204" pitchFamily="18" charset="0"/>
                      </a:rPr>
                      <m:t>    </m:t>
                    </m:r>
                    <m:r>
                      <m:rPr>
                        <m:sty m:val="p"/>
                      </m:rPr>
                      <a:rPr lang="en-US" altLang="zh-CN" sz="1800" smtClean="0">
                        <a:solidFill>
                          <a:srgbClr val="0303DF"/>
                        </a:solidFill>
                        <a:latin typeface="Cambria Math" panose="02040503050406030204" pitchFamily="18" charset="0"/>
                      </a:rPr>
                      <m:t>f</m:t>
                    </m:r>
                    <m:d>
                      <m:dPr>
                        <m:ctrlPr>
                          <a:rPr lang="zh-CN" altLang="zh-CN" sz="1800" i="1">
                            <a:solidFill>
                              <a:srgbClr val="0303DF"/>
                            </a:solidFill>
                            <a:latin typeface="Cambria Math" panose="02040503050406030204" pitchFamily="18" charset="0"/>
                          </a:rPr>
                        </m:ctrlPr>
                      </m:dPr>
                      <m:e>
                        <m:r>
                          <m:rPr>
                            <m:sty m:val="p"/>
                          </m:rPr>
                          <a:rPr lang="en-US" altLang="zh-CN" sz="1800">
                            <a:solidFill>
                              <a:srgbClr val="0303DF"/>
                            </a:solidFill>
                            <a:latin typeface="Cambria Math" panose="02040503050406030204" pitchFamily="18" charset="0"/>
                          </a:rPr>
                          <m:t>n</m:t>
                        </m:r>
                      </m:e>
                    </m:d>
                    <m:r>
                      <a:rPr lang="en-US" altLang="zh-CN" sz="1800">
                        <a:solidFill>
                          <a:srgbClr val="0303DF"/>
                        </a:solidFill>
                        <a:latin typeface="Cambria Math" panose="02040503050406030204" pitchFamily="18" charset="0"/>
                      </a:rPr>
                      <m:t>=</m:t>
                    </m:r>
                    <m:d>
                      <m:dPr>
                        <m:begChr m:val="{"/>
                        <m:endChr m:val=""/>
                        <m:ctrlPr>
                          <a:rPr lang="zh-CN" altLang="zh-CN" sz="1800" i="1">
                            <a:solidFill>
                              <a:srgbClr val="0303DF"/>
                            </a:solidFill>
                            <a:latin typeface="Cambria Math" panose="02040503050406030204" pitchFamily="18" charset="0"/>
                          </a:rPr>
                        </m:ctrlPr>
                      </m:dPr>
                      <m:e>
                        <m:eqArr>
                          <m:eqArrPr>
                            <m:ctrlPr>
                              <a:rPr lang="zh-CN" altLang="zh-CN" sz="1800" b="0" i="1">
                                <a:solidFill>
                                  <a:srgbClr val="0303DF"/>
                                </a:solidFill>
                                <a:latin typeface="Cambria Math" panose="02040503050406030204" pitchFamily="18" charset="0"/>
                              </a:rPr>
                            </m:ctrlPr>
                          </m:eqArrPr>
                          <m:e>
                            <m:r>
                              <a:rPr lang="en-US" altLang="zh-CN" sz="1800" b="0" i="1" smtClean="0">
                                <a:solidFill>
                                  <a:srgbClr val="0303DF"/>
                                </a:solidFill>
                                <a:latin typeface="Cambria Math" panose="02040503050406030204" pitchFamily="18" charset="0"/>
                              </a:rPr>
                              <m:t>0</m:t>
                            </m:r>
                            <m:r>
                              <a:rPr lang="en-US" altLang="zh-CN" sz="1800" i="1">
                                <a:solidFill>
                                  <a:srgbClr val="0303DF"/>
                                </a:solidFill>
                                <a:latin typeface="Cambria Math" panose="02040503050406030204" pitchFamily="18" charset="0"/>
                              </a:rPr>
                              <m:t>                       </m:t>
                            </m:r>
                            <m:r>
                              <a:rPr lang="en-US" altLang="zh-CN" sz="1800" b="0" i="1" smtClean="0">
                                <a:solidFill>
                                  <a:srgbClr val="0303DF"/>
                                </a:solidFill>
                                <a:latin typeface="Cambria Math" panose="02040503050406030204" pitchFamily="18" charset="0"/>
                              </a:rPr>
                              <m:t>     </m:t>
                            </m:r>
                            <m:r>
                              <a:rPr lang="en-US" altLang="zh-CN" sz="1800" i="1">
                                <a:solidFill>
                                  <a:srgbClr val="0303DF"/>
                                </a:solidFill>
                                <a:latin typeface="Cambria Math" panose="02040503050406030204" pitchFamily="18" charset="0"/>
                              </a:rPr>
                              <m:t>  </m:t>
                            </m:r>
                            <m:r>
                              <a:rPr lang="en-US" altLang="zh-CN" sz="1800" b="0" i="1" smtClean="0">
                                <a:solidFill>
                                  <a:srgbClr val="0303DF"/>
                                </a:solidFill>
                                <a:latin typeface="Cambria Math" panose="02040503050406030204" pitchFamily="18" charset="0"/>
                              </a:rPr>
                              <m:t>   </m:t>
                            </m:r>
                            <m:r>
                              <a:rPr lang="en-US" altLang="zh-CN" sz="1800" i="1">
                                <a:solidFill>
                                  <a:srgbClr val="0303DF"/>
                                </a:solidFill>
                                <a:latin typeface="Cambria Math" panose="02040503050406030204" pitchFamily="18" charset="0"/>
                              </a:rPr>
                              <m:t>    ,</m:t>
                            </m:r>
                            <m:r>
                              <a:rPr lang="en-US" altLang="zh-CN" sz="1800" i="1">
                                <a:solidFill>
                                  <a:srgbClr val="0303DF"/>
                                </a:solidFill>
                                <a:latin typeface="Cambria Math" panose="02040503050406030204" pitchFamily="18" charset="0"/>
                              </a:rPr>
                              <m:t>𝑛</m:t>
                            </m:r>
                            <m:r>
                              <a:rPr lang="en-US" altLang="zh-CN" sz="1800" b="0" i="1" smtClean="0">
                                <a:solidFill>
                                  <a:srgbClr val="0303DF"/>
                                </a:solidFill>
                                <a:latin typeface="Cambria Math" panose="02040503050406030204" pitchFamily="18" charset="0"/>
                              </a:rPr>
                              <m:t>=0</m:t>
                            </m:r>
                          </m:e>
                          <m:e>
                            <m:r>
                              <a:rPr lang="en-US" altLang="zh-CN" sz="1800" b="0" i="1" smtClean="0">
                                <a:solidFill>
                                  <a:srgbClr val="0303DF"/>
                                </a:solidFill>
                                <a:latin typeface="Cambria Math" panose="02040503050406030204" pitchFamily="18" charset="0"/>
                              </a:rPr>
                              <m:t>1                                     </m:t>
                            </m:r>
                            <m:r>
                              <a:rPr lang="en-US" altLang="zh-CN" sz="1800" i="1">
                                <a:solidFill>
                                  <a:srgbClr val="0303DF"/>
                                </a:solidFill>
                                <a:latin typeface="Cambria Math" panose="02040503050406030204" pitchFamily="18" charset="0"/>
                              </a:rPr>
                              <m:t>,</m:t>
                            </m:r>
                            <m:r>
                              <a:rPr lang="en-US" altLang="zh-CN" sz="1800" i="1">
                                <a:solidFill>
                                  <a:srgbClr val="0303DF"/>
                                </a:solidFill>
                                <a:latin typeface="Cambria Math" panose="02040503050406030204" pitchFamily="18" charset="0"/>
                              </a:rPr>
                              <m:t>𝑛</m:t>
                            </m:r>
                            <m:r>
                              <a:rPr lang="en-US" altLang="zh-CN" sz="1800" i="1">
                                <a:solidFill>
                                  <a:srgbClr val="0303DF"/>
                                </a:solidFill>
                                <a:latin typeface="Cambria Math" panose="02040503050406030204" pitchFamily="18" charset="0"/>
                              </a:rPr>
                              <m:t>=1</m:t>
                            </m:r>
                          </m:e>
                          <m:e>
                            <m:r>
                              <a:rPr lang="en-US" altLang="zh-CN" sz="1800" i="1">
                                <a:solidFill>
                                  <a:srgbClr val="0303DF"/>
                                </a:solidFill>
                                <a:latin typeface="Cambria Math" panose="02040503050406030204" pitchFamily="18" charset="0"/>
                              </a:rPr>
                              <m:t>𝑓</m:t>
                            </m:r>
                            <m:d>
                              <m:dPr>
                                <m:ctrlPr>
                                  <a:rPr lang="zh-CN" altLang="zh-CN" sz="1800" i="1">
                                    <a:solidFill>
                                      <a:srgbClr val="0303DF"/>
                                    </a:solidFill>
                                    <a:latin typeface="Cambria Math" panose="02040503050406030204" pitchFamily="18" charset="0"/>
                                  </a:rPr>
                                </m:ctrlPr>
                              </m:dPr>
                              <m:e>
                                <m:r>
                                  <a:rPr lang="en-US" altLang="zh-CN" sz="1800" i="1">
                                    <a:solidFill>
                                      <a:srgbClr val="0303DF"/>
                                    </a:solidFill>
                                    <a:latin typeface="Cambria Math" panose="02040503050406030204" pitchFamily="18" charset="0"/>
                                  </a:rPr>
                                  <m:t>𝑛</m:t>
                                </m:r>
                                <m:r>
                                  <a:rPr lang="en-US" altLang="zh-CN" sz="1800" i="1">
                                    <a:solidFill>
                                      <a:srgbClr val="0303DF"/>
                                    </a:solidFill>
                                    <a:latin typeface="Cambria Math" panose="02040503050406030204" pitchFamily="18" charset="0"/>
                                  </a:rPr>
                                  <m:t>−1</m:t>
                                </m:r>
                              </m:e>
                            </m:d>
                            <m:r>
                              <a:rPr lang="en-US" altLang="zh-CN" sz="1800" i="1">
                                <a:solidFill>
                                  <a:srgbClr val="0303DF"/>
                                </a:solidFill>
                                <a:latin typeface="Cambria Math" panose="02040503050406030204" pitchFamily="18" charset="0"/>
                              </a:rPr>
                              <m:t>+</m:t>
                            </m:r>
                            <m:r>
                              <a:rPr lang="en-US" altLang="zh-CN" sz="1800" i="1">
                                <a:solidFill>
                                  <a:srgbClr val="0303DF"/>
                                </a:solidFill>
                                <a:latin typeface="Cambria Math" panose="02040503050406030204" pitchFamily="18" charset="0"/>
                              </a:rPr>
                              <m:t>𝑓</m:t>
                            </m:r>
                            <m:d>
                              <m:dPr>
                                <m:ctrlPr>
                                  <a:rPr lang="zh-CN" altLang="zh-CN" sz="1800" i="1">
                                    <a:solidFill>
                                      <a:srgbClr val="0303DF"/>
                                    </a:solidFill>
                                    <a:latin typeface="Cambria Math" panose="02040503050406030204" pitchFamily="18" charset="0"/>
                                  </a:rPr>
                                </m:ctrlPr>
                              </m:dPr>
                              <m:e>
                                <m:r>
                                  <a:rPr lang="en-US" altLang="zh-CN" sz="1800" i="1">
                                    <a:solidFill>
                                      <a:srgbClr val="0303DF"/>
                                    </a:solidFill>
                                    <a:latin typeface="Cambria Math" panose="02040503050406030204" pitchFamily="18" charset="0"/>
                                  </a:rPr>
                                  <m:t>𝑛</m:t>
                                </m:r>
                                <m:r>
                                  <a:rPr lang="en-US" altLang="zh-CN" sz="1800" i="1">
                                    <a:solidFill>
                                      <a:srgbClr val="0303DF"/>
                                    </a:solidFill>
                                    <a:latin typeface="Cambria Math" panose="02040503050406030204" pitchFamily="18" charset="0"/>
                                  </a:rPr>
                                  <m:t>−2</m:t>
                                </m:r>
                              </m:e>
                            </m:d>
                            <m:r>
                              <a:rPr lang="en-US" altLang="zh-CN" sz="1800" i="1">
                                <a:solidFill>
                                  <a:srgbClr val="0303DF"/>
                                </a:solidFill>
                                <a:latin typeface="Cambria Math" panose="02040503050406030204" pitchFamily="18" charset="0"/>
                              </a:rPr>
                              <m:t>,  </m:t>
                            </m:r>
                            <m:r>
                              <a:rPr lang="en-US" altLang="zh-CN" sz="1800" i="1">
                                <a:solidFill>
                                  <a:srgbClr val="0303DF"/>
                                </a:solidFill>
                                <a:latin typeface="Cambria Math" panose="02040503050406030204" pitchFamily="18" charset="0"/>
                              </a:rPr>
                              <m:t>𝑛</m:t>
                            </m:r>
                            <m:r>
                              <a:rPr lang="en-US" altLang="zh-CN" sz="1800" i="1" smtClean="0">
                                <a:solidFill>
                                  <a:srgbClr val="0303DF"/>
                                </a:solidFill>
                                <a:latin typeface="Cambria Math" panose="02040503050406030204" pitchFamily="18" charset="0"/>
                                <a:ea typeface="Cambria Math" panose="02040503050406030204" pitchFamily="18" charset="0"/>
                              </a:rPr>
                              <m:t>≥</m:t>
                            </m:r>
                            <m:r>
                              <a:rPr lang="en-US" altLang="zh-CN" sz="1800" i="1">
                                <a:solidFill>
                                  <a:srgbClr val="0303DF"/>
                                </a:solidFill>
                                <a:latin typeface="Cambria Math" panose="02040503050406030204" pitchFamily="18" charset="0"/>
                              </a:rPr>
                              <m:t>2</m:t>
                            </m:r>
                          </m:e>
                        </m:eqArr>
                      </m:e>
                    </m:d>
                  </m:oMath>
                </a14:m>
                <a:r>
                  <a:rPr lang="zh-CN" altLang="zh-CN" sz="1800" dirty="0">
                    <a:solidFill>
                      <a:srgbClr val="0303DF"/>
                    </a:solidFill>
                  </a:rPr>
                  <a:t>，</a:t>
                </a:r>
                <a:r>
                  <a:rPr lang="en-US" altLang="zh-CN" sz="1800" dirty="0">
                    <a:solidFill>
                      <a:srgbClr val="0303DF"/>
                    </a:solidFill>
                  </a:rPr>
                  <a:t>n</a:t>
                </a:r>
                <a:r>
                  <a:rPr lang="zh-CN" altLang="zh-CN" sz="1800" dirty="0">
                    <a:solidFill>
                      <a:srgbClr val="0303DF"/>
                    </a:solidFill>
                  </a:rPr>
                  <a:t>为</a:t>
                </a:r>
                <a:r>
                  <a:rPr lang="zh-CN" altLang="en-US" sz="1800" dirty="0">
                    <a:solidFill>
                      <a:srgbClr val="0303DF"/>
                    </a:solidFill>
                  </a:rPr>
                  <a:t>自然数</a:t>
                </a:r>
                <a:endParaRPr lang="en-US" altLang="zh-CN" sz="1800" dirty="0"/>
              </a:p>
              <a:p>
                <a:pPr marL="342900" indent="-342900">
                  <a:buFont typeface="Wingdings" panose="05000000000000000000" pitchFamily="2" charset="2"/>
                  <a:buChar char="l"/>
                </a:pPr>
                <a:r>
                  <a:rPr lang="zh-CN" altLang="en-US" sz="1800" dirty="0"/>
                  <a:t>斐波那契数列是一个</a:t>
                </a:r>
                <a:r>
                  <a:rPr lang="zh-CN" altLang="en-US" sz="1800" dirty="0">
                    <a:solidFill>
                      <a:srgbClr val="006600"/>
                    </a:solidFill>
                  </a:rPr>
                  <a:t>完全是自然数的数列</a:t>
                </a:r>
                <a:r>
                  <a:rPr lang="zh-CN" altLang="en-US" sz="1800" dirty="0"/>
                  <a:t>，</a:t>
                </a:r>
                <a:r>
                  <a:rPr lang="zh-CN" altLang="en-US" sz="1800" dirty="0">
                    <a:solidFill>
                      <a:srgbClr val="996633"/>
                    </a:solidFill>
                  </a:rPr>
                  <a:t>通项公式却是用</a:t>
                </a:r>
                <a:r>
                  <a:rPr lang="zh-CN" altLang="en-US" sz="1800" b="1" dirty="0" smtClean="0">
                    <a:solidFill>
                      <a:srgbClr val="C00000"/>
                    </a:solidFill>
                  </a:rPr>
                  <a:t>无理数</a:t>
                </a:r>
                <a:r>
                  <a:rPr lang="zh-CN" altLang="en-US" sz="1800" dirty="0" smtClean="0">
                    <a:solidFill>
                      <a:srgbClr val="996633"/>
                    </a:solidFill>
                  </a:rPr>
                  <a:t>表达</a:t>
                </a:r>
                <a:r>
                  <a:rPr lang="zh-CN" altLang="en-US" sz="1800" dirty="0"/>
                  <a:t>；</a:t>
                </a:r>
                <a:endParaRPr lang="en-US" altLang="zh-CN" sz="1800" dirty="0"/>
              </a:p>
              <a:p>
                <a:pPr marL="342900" indent="-342900">
                  <a:buFont typeface="Wingdings" panose="05000000000000000000" pitchFamily="2" charset="2"/>
                  <a:buChar char="l"/>
                </a:pPr>
                <a:r>
                  <a:rPr lang="zh-CN" altLang="en-US" sz="1800" dirty="0" smtClean="0">
                    <a:solidFill>
                      <a:srgbClr val="7030A0"/>
                    </a:solidFill>
                  </a:rPr>
                  <a:t>当</a:t>
                </a:r>
                <a14:m>
                  <m:oMath xmlns:m="http://schemas.openxmlformats.org/officeDocument/2006/math">
                    <m:r>
                      <a:rPr lang="en-US" altLang="zh-CN" sz="1800" b="0" i="1" smtClean="0">
                        <a:solidFill>
                          <a:srgbClr val="7030A0"/>
                        </a:solidFill>
                        <a:latin typeface="Cambria Math" panose="02040503050406030204" pitchFamily="18" charset="0"/>
                      </a:rPr>
                      <m:t>𝑛</m:t>
                    </m:r>
                    <m:r>
                      <a:rPr lang="en-US" altLang="zh-CN" sz="1800" b="0" i="1" smtClean="0">
                        <a:solidFill>
                          <a:srgbClr val="7030A0"/>
                        </a:solidFill>
                        <a:latin typeface="Cambria Math" panose="02040503050406030204" pitchFamily="18" charset="0"/>
                        <a:ea typeface="Cambria Math" panose="02040503050406030204" pitchFamily="18" charset="0"/>
                      </a:rPr>
                      <m:t>→∞</m:t>
                    </m:r>
                  </m:oMath>
                </a14:m>
                <a:r>
                  <a:rPr lang="zh-CN" altLang="en-US" sz="1800" dirty="0" smtClean="0">
                    <a:solidFill>
                      <a:srgbClr val="7030A0"/>
                    </a:solidFill>
                  </a:rPr>
                  <a:t>时</a:t>
                </a:r>
                <a:r>
                  <a:rPr lang="zh-CN" altLang="en-US" sz="1800" dirty="0">
                    <a:solidFill>
                      <a:srgbClr val="7030A0"/>
                    </a:solidFill>
                  </a:rPr>
                  <a:t>，前一项与后一项的比值</a:t>
                </a:r>
                <a:r>
                  <a:rPr lang="zh-CN" altLang="en-US" sz="1800" dirty="0" smtClean="0">
                    <a:solidFill>
                      <a:srgbClr val="7030A0"/>
                    </a:solidFill>
                  </a:rPr>
                  <a:t>越来越逼近</a:t>
                </a:r>
                <a:r>
                  <a:rPr lang="zh-CN" altLang="en-US" sz="1800" dirty="0">
                    <a:solidFill>
                      <a:srgbClr val="7030A0"/>
                    </a:solidFill>
                  </a:rPr>
                  <a:t>黄金分割</a:t>
                </a:r>
                <a:r>
                  <a:rPr lang="en-US" altLang="zh-CN" sz="1800" dirty="0">
                    <a:solidFill>
                      <a:srgbClr val="7030A0"/>
                    </a:solidFill>
                  </a:rPr>
                  <a:t>0.618</a:t>
                </a:r>
                <a:r>
                  <a:rPr lang="zh-CN" altLang="en-US" sz="1800" dirty="0">
                    <a:solidFill>
                      <a:srgbClr val="7030A0"/>
                    </a:solidFill>
                  </a:rPr>
                  <a:t>，即</a:t>
                </a:r>
                <a14:m>
                  <m:oMath xmlns:m="http://schemas.openxmlformats.org/officeDocument/2006/math">
                    <m:f>
                      <m:fPr>
                        <m:ctrlPr>
                          <a:rPr lang="en-US" altLang="zh-CN" sz="1800" i="1">
                            <a:solidFill>
                              <a:srgbClr val="7030A0"/>
                            </a:solidFill>
                            <a:latin typeface="Cambria Math" panose="02040503050406030204" pitchFamily="18" charset="0"/>
                          </a:rPr>
                        </m:ctrlPr>
                      </m:fPr>
                      <m:num>
                        <m:rad>
                          <m:radPr>
                            <m:degHide m:val="on"/>
                            <m:ctrlPr>
                              <a:rPr lang="en-US" altLang="zh-CN" sz="1800" i="1">
                                <a:solidFill>
                                  <a:srgbClr val="7030A0"/>
                                </a:solidFill>
                                <a:latin typeface="Cambria Math" panose="02040503050406030204" pitchFamily="18" charset="0"/>
                              </a:rPr>
                            </m:ctrlPr>
                          </m:radPr>
                          <m:deg/>
                          <m:e>
                            <m:r>
                              <a:rPr lang="en-US" altLang="zh-CN" sz="1800" i="1">
                                <a:solidFill>
                                  <a:srgbClr val="7030A0"/>
                                </a:solidFill>
                                <a:latin typeface="Cambria Math" panose="02040503050406030204" pitchFamily="18" charset="0"/>
                              </a:rPr>
                              <m:t>5</m:t>
                            </m:r>
                          </m:e>
                        </m:rad>
                        <m:r>
                          <a:rPr lang="en-US" altLang="zh-CN" sz="1800" i="1">
                            <a:solidFill>
                              <a:srgbClr val="7030A0"/>
                            </a:solidFill>
                            <a:latin typeface="Cambria Math" panose="02040503050406030204" pitchFamily="18" charset="0"/>
                          </a:rPr>
                          <m:t>−1</m:t>
                        </m:r>
                      </m:num>
                      <m:den>
                        <m:r>
                          <a:rPr lang="en-US" altLang="zh-CN" sz="1800" i="1">
                            <a:solidFill>
                              <a:srgbClr val="7030A0"/>
                            </a:solidFill>
                            <a:latin typeface="Cambria Math" panose="02040503050406030204" pitchFamily="18" charset="0"/>
                          </a:rPr>
                          <m:t>2</m:t>
                        </m:r>
                      </m:den>
                    </m:f>
                  </m:oMath>
                </a14:m>
                <a:endParaRPr lang="zh-CN" altLang="en-US" sz="1800" dirty="0"/>
              </a:p>
              <a:p>
                <a:pPr marL="342900" indent="-342900">
                  <a:buFont typeface="Wingdings" panose="05000000000000000000" pitchFamily="2" charset="2"/>
                  <a:buChar char="l"/>
                </a:pPr>
                <a:endParaRPr lang="zh-CN" altLang="zh-CN" sz="20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1368" r="-6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61309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7030A0"/>
                </a:solidFill>
              </a:rPr>
              <a:t>自学：</a:t>
            </a:r>
            <a:r>
              <a:rPr lang="zh-CN" altLang="zh-CN" dirty="0" smtClean="0"/>
              <a:t>斐波那契</a:t>
            </a:r>
            <a:r>
              <a:rPr lang="zh-CN" altLang="zh-CN" dirty="0"/>
              <a:t>序列</a:t>
            </a:r>
            <a:r>
              <a:rPr lang="en-US" altLang="zh-CN" dirty="0"/>
              <a:t>--</a:t>
            </a:r>
            <a:r>
              <a:rPr lang="zh-CN" altLang="en-US" dirty="0"/>
              <a:t>例</a:t>
            </a:r>
            <a:endParaRPr lang="en-US" altLang="zh-CN"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a:t>兔子繁殖问题</a:t>
                </a:r>
                <a:endParaRPr lang="en-US" altLang="zh-CN" sz="2000" dirty="0"/>
              </a:p>
              <a:p>
                <a:pPr marL="971550" lvl="1"/>
                <a:r>
                  <a:rPr lang="zh-CN" altLang="en-US" sz="1800" dirty="0"/>
                  <a:t>一对刚出生的兔子</a:t>
                </a:r>
                <a:r>
                  <a:rPr lang="en-US" altLang="zh-CN" sz="1800" dirty="0"/>
                  <a:t>(</a:t>
                </a:r>
                <a:r>
                  <a:rPr lang="zh-CN" altLang="en-US" sz="1800" dirty="0"/>
                  <a:t>一公一母</a:t>
                </a:r>
                <a:r>
                  <a:rPr lang="en-US" altLang="zh-CN" sz="1800" dirty="0"/>
                  <a:t>)</a:t>
                </a:r>
                <a:r>
                  <a:rPr lang="zh-CN" altLang="en-US" sz="1800" dirty="0"/>
                  <a:t>被放到岛上，每对兔子</a:t>
                </a:r>
                <a:r>
                  <a:rPr lang="zh-CN" altLang="en-US" sz="1800" dirty="0">
                    <a:solidFill>
                      <a:srgbClr val="0303DF"/>
                    </a:solidFill>
                  </a:rPr>
                  <a:t>出生两个月</a:t>
                </a:r>
                <a:r>
                  <a:rPr lang="zh-CN" altLang="en-US" sz="1800" dirty="0"/>
                  <a:t>之后才开始繁殖后代；</a:t>
                </a:r>
                <a:endParaRPr lang="en-US" altLang="zh-CN" sz="1800" dirty="0"/>
              </a:p>
              <a:p>
                <a:pPr marL="971550" lvl="1"/>
                <a:r>
                  <a:rPr lang="zh-CN" altLang="en-US" sz="1800" dirty="0"/>
                  <a:t>在兔子出生两个月后，每对兔子在每个月都将繁殖一对新的兔子；</a:t>
                </a:r>
                <a:endParaRPr lang="en-US" altLang="zh-CN" sz="1800" dirty="0"/>
              </a:p>
              <a:p>
                <a:pPr marL="971550" lvl="1"/>
                <a:r>
                  <a:rPr lang="zh-CN" altLang="en-US" sz="1800" dirty="0"/>
                  <a:t>假定兔子不会死去，找出</a:t>
                </a:r>
                <a:r>
                  <a:rPr lang="en-US" altLang="zh-CN" sz="1800" dirty="0"/>
                  <a:t>n</a:t>
                </a:r>
                <a:r>
                  <a:rPr lang="zh-CN" altLang="en-US" sz="1800" dirty="0"/>
                  <a:t>个月岛上兔子的对数；</a:t>
                </a:r>
                <a:endParaRPr lang="en-US" altLang="zh-CN" sz="1800" dirty="0"/>
              </a:p>
              <a:p>
                <a:pPr marL="342900" indent="-342900">
                  <a:buFont typeface="Wingdings" panose="05000000000000000000" pitchFamily="2" charset="2"/>
                  <a:buChar char="l"/>
                </a:pPr>
                <a:r>
                  <a:rPr lang="zh-CN" altLang="en-US" sz="2000" dirty="0"/>
                  <a:t>分析：设</a:t>
                </a:r>
                <a:r>
                  <a:rPr lang="en-US" altLang="zh-CN" sz="2000" dirty="0"/>
                  <a:t>f(n)</a:t>
                </a:r>
                <a:r>
                  <a:rPr lang="zh-CN" altLang="en-US" sz="2000" dirty="0"/>
                  <a:t>表示</a:t>
                </a:r>
                <a:r>
                  <a:rPr lang="en-US" altLang="zh-CN" sz="2000" dirty="0"/>
                  <a:t>n</a:t>
                </a:r>
                <a:r>
                  <a:rPr lang="zh-CN" altLang="en-US" sz="2000" dirty="0"/>
                  <a:t>个月后岛上兔子的对数</a:t>
                </a:r>
                <a:endParaRPr lang="en-US" altLang="zh-CN" sz="2000" dirty="0"/>
              </a:p>
              <a:p>
                <a:pPr marL="971550" lvl="1"/>
                <a:r>
                  <a:rPr lang="zh-CN" altLang="en-US" sz="1800" dirty="0"/>
                  <a:t>初始时： 一对</a:t>
                </a:r>
                <a:r>
                  <a:rPr lang="en-US" altLang="zh-CN" sz="1800" dirty="0"/>
                  <a:t>1</a:t>
                </a:r>
                <a:r>
                  <a:rPr lang="zh-CN" altLang="en-US" sz="1800" dirty="0"/>
                  <a:t>月大小兔子，总数为</a:t>
                </a:r>
                <a:r>
                  <a:rPr lang="en-US" altLang="zh-CN" sz="1800" dirty="0"/>
                  <a:t>1</a:t>
                </a:r>
                <a:r>
                  <a:rPr lang="zh-CN" altLang="en-US" sz="1800" dirty="0"/>
                  <a:t>对</a:t>
                </a:r>
                <a:r>
                  <a:rPr lang="zh-CN" altLang="en-US" sz="1800" dirty="0">
                    <a:solidFill>
                      <a:srgbClr val="0303DF"/>
                    </a:solidFill>
                  </a:rPr>
                  <a:t>； </a:t>
                </a:r>
                <a:r>
                  <a:rPr lang="en-US" altLang="zh-CN" sz="1800" dirty="0">
                    <a:solidFill>
                      <a:srgbClr val="0303DF"/>
                    </a:solidFill>
                  </a:rPr>
                  <a:t>f(0)=1</a:t>
                </a:r>
                <a:r>
                  <a:rPr lang="en-US" altLang="zh-CN" sz="1800" dirty="0"/>
                  <a:t>;</a:t>
                </a:r>
              </a:p>
              <a:p>
                <a:pPr marL="971550" lvl="1"/>
                <a:r>
                  <a:rPr lang="zh-CN" altLang="en-US" sz="1800" dirty="0"/>
                  <a:t>第一个月： </a:t>
                </a:r>
                <a:r>
                  <a:rPr lang="en-US" altLang="zh-CN" sz="1800" dirty="0"/>
                  <a:t>1</a:t>
                </a:r>
                <a:r>
                  <a:rPr lang="zh-CN" altLang="en-US" sz="1800" dirty="0"/>
                  <a:t>月大的小兔子变成</a:t>
                </a:r>
                <a:r>
                  <a:rPr lang="en-US" altLang="zh-CN" sz="1800" dirty="0"/>
                  <a:t>2</a:t>
                </a:r>
                <a:r>
                  <a:rPr lang="zh-CN" altLang="en-US" sz="1800" dirty="0"/>
                  <a:t>月大的兔子，总数还是</a:t>
                </a:r>
                <a:r>
                  <a:rPr lang="en-US" altLang="zh-CN" sz="1800" dirty="0"/>
                  <a:t>1</a:t>
                </a:r>
                <a:r>
                  <a:rPr lang="zh-CN" altLang="en-US" sz="1800" dirty="0"/>
                  <a:t>对</a:t>
                </a:r>
                <a:r>
                  <a:rPr lang="en-US" altLang="zh-CN" sz="1800" dirty="0"/>
                  <a:t>;</a:t>
                </a:r>
                <a:r>
                  <a:rPr lang="zh-CN" altLang="en-US" sz="1800" dirty="0"/>
                  <a:t>  </a:t>
                </a:r>
                <a:r>
                  <a:rPr lang="en-US" altLang="zh-CN" sz="1800" dirty="0">
                    <a:solidFill>
                      <a:srgbClr val="0303DF"/>
                    </a:solidFill>
                  </a:rPr>
                  <a:t>f(1)=1</a:t>
                </a:r>
                <a:r>
                  <a:rPr lang="en-US" altLang="zh-CN" sz="1800" dirty="0"/>
                  <a:t>;</a:t>
                </a:r>
              </a:p>
              <a:p>
                <a:pPr marL="971550" lvl="1"/>
                <a:r>
                  <a:rPr lang="zh-CN" altLang="en-US" sz="1800" dirty="0"/>
                  <a:t>第二个月： </a:t>
                </a:r>
                <a:r>
                  <a:rPr lang="en-US" altLang="zh-CN" sz="1800" dirty="0"/>
                  <a:t>2</a:t>
                </a:r>
                <a:r>
                  <a:rPr lang="zh-CN" altLang="en-US" sz="1800" dirty="0"/>
                  <a:t>月大的小兔子变成</a:t>
                </a:r>
                <a:r>
                  <a:rPr lang="en-US" altLang="zh-CN" sz="1800" dirty="0"/>
                  <a:t>3</a:t>
                </a:r>
                <a:r>
                  <a:rPr lang="zh-CN" altLang="en-US" sz="1800" dirty="0"/>
                  <a:t>月大的兔子，繁殖了</a:t>
                </a:r>
                <a:r>
                  <a:rPr lang="en-US" altLang="zh-CN" sz="1800" dirty="0"/>
                  <a:t>1</a:t>
                </a:r>
                <a:r>
                  <a:rPr lang="zh-CN" altLang="en-US" sz="1800" dirty="0"/>
                  <a:t>对小兔子，总数为</a:t>
                </a:r>
                <a:r>
                  <a:rPr lang="en-US" altLang="zh-CN" sz="1800" dirty="0"/>
                  <a:t>2</a:t>
                </a:r>
                <a:r>
                  <a:rPr lang="zh-CN" altLang="en-US" sz="1800" dirty="0"/>
                  <a:t>对</a:t>
                </a:r>
                <a:r>
                  <a:rPr lang="en-US" altLang="zh-CN" sz="1800" dirty="0"/>
                  <a:t>;</a:t>
                </a:r>
                <a:r>
                  <a:rPr lang="zh-CN" altLang="en-US" sz="1800" dirty="0"/>
                  <a:t>   即：</a:t>
                </a:r>
                <a:r>
                  <a:rPr lang="en-US" altLang="zh-CN" sz="1800" dirty="0">
                    <a:solidFill>
                      <a:srgbClr val="0303DF"/>
                    </a:solidFill>
                  </a:rPr>
                  <a:t>f(2)=2</a:t>
                </a:r>
                <a:r>
                  <a:rPr lang="en-US" altLang="zh-CN" sz="1800" dirty="0">
                    <a:solidFill>
                      <a:srgbClr val="7030A0"/>
                    </a:solidFill>
                  </a:rPr>
                  <a:t>=f(0)+f(1)</a:t>
                </a:r>
              </a:p>
              <a:p>
                <a:pPr marL="971550" lvl="1"/>
                <a:r>
                  <a:rPr lang="zh-CN" altLang="en-US" sz="1800" dirty="0"/>
                  <a:t>第三个月： </a:t>
                </a:r>
                <a:r>
                  <a:rPr lang="en-US" altLang="zh-CN" sz="1800" dirty="0"/>
                  <a:t>3</a:t>
                </a:r>
                <a:r>
                  <a:rPr lang="zh-CN" altLang="en-US" sz="1800" dirty="0"/>
                  <a:t>月大的兔子又生了</a:t>
                </a:r>
                <a:r>
                  <a:rPr lang="en-US" altLang="zh-CN" sz="1800" dirty="0"/>
                  <a:t>1</a:t>
                </a:r>
                <a:r>
                  <a:rPr lang="zh-CN" altLang="en-US" sz="1800" dirty="0"/>
                  <a:t>对小兔子，第二个月生的小兔子变成了</a:t>
                </a:r>
                <a:r>
                  <a:rPr lang="en-US" altLang="zh-CN" sz="1800" dirty="0"/>
                  <a:t>2</a:t>
                </a:r>
                <a:r>
                  <a:rPr lang="zh-CN" altLang="en-US" sz="1800" dirty="0"/>
                  <a:t>月大的兔子，总数为</a:t>
                </a:r>
                <a:r>
                  <a:rPr lang="en-US" altLang="zh-CN" sz="1800" dirty="0"/>
                  <a:t>3</a:t>
                </a:r>
                <a:r>
                  <a:rPr lang="zh-CN" altLang="en-US" sz="1800" dirty="0"/>
                  <a:t>对；</a:t>
                </a:r>
                <a:r>
                  <a:rPr lang="en-US" altLang="zh-CN" sz="1800" dirty="0">
                    <a:solidFill>
                      <a:srgbClr val="0303DF"/>
                    </a:solidFill>
                  </a:rPr>
                  <a:t>f(3)=3</a:t>
                </a:r>
                <a:r>
                  <a:rPr lang="en-US" altLang="zh-CN" sz="1800" dirty="0">
                    <a:solidFill>
                      <a:srgbClr val="7030A0"/>
                    </a:solidFill>
                  </a:rPr>
                  <a:t>=f(1)+f(2);</a:t>
                </a:r>
              </a:p>
              <a:p>
                <a:pPr marL="971550" lvl="1"/>
                <a:r>
                  <a:rPr lang="zh-CN" altLang="en-US" sz="1800" dirty="0"/>
                  <a:t>以此类推，第</a:t>
                </a:r>
                <a:r>
                  <a:rPr lang="en-US" altLang="zh-CN" sz="1800" dirty="0"/>
                  <a:t>n</a:t>
                </a:r>
                <a:r>
                  <a:rPr lang="zh-CN" altLang="en-US" sz="1800" dirty="0"/>
                  <a:t>个月</a:t>
                </a:r>
                <a:r>
                  <a:rPr lang="en-US" altLang="zh-CN" sz="1800" dirty="0"/>
                  <a:t>, </a:t>
                </a:r>
                <a:r>
                  <a:rPr lang="en-US" altLang="zh-CN" sz="1800" b="1" dirty="0">
                    <a:solidFill>
                      <a:srgbClr val="C00000"/>
                    </a:solidFill>
                  </a:rPr>
                  <a:t>f(n)=f(n-1)+f(n-2);  n</a:t>
                </a:r>
                <a14:m>
                  <m:oMath xmlns:m="http://schemas.openxmlformats.org/officeDocument/2006/math">
                    <m:r>
                      <a:rPr lang="en-US" altLang="zh-CN" sz="1800" b="1" i="1" smtClean="0">
                        <a:solidFill>
                          <a:srgbClr val="C00000"/>
                        </a:solidFill>
                        <a:latin typeface="Cambria Math" panose="02040503050406030204" pitchFamily="18" charset="0"/>
                        <a:ea typeface="Cambria Math" panose="02040503050406030204" pitchFamily="18" charset="0"/>
                      </a:rPr>
                      <m:t>≥</m:t>
                    </m:r>
                    <m:r>
                      <a:rPr lang="en-US" altLang="zh-CN" sz="1800" b="1" i="1" smtClean="0">
                        <a:solidFill>
                          <a:srgbClr val="C00000"/>
                        </a:solidFill>
                        <a:latin typeface="Cambria Math" panose="02040503050406030204" pitchFamily="18" charset="0"/>
                        <a:ea typeface="Cambria Math" panose="02040503050406030204" pitchFamily="18" charset="0"/>
                      </a:rPr>
                      <m:t>𝟑</m:t>
                    </m:r>
                  </m:oMath>
                </a14:m>
                <a:endParaRPr lang="en-US" altLang="zh-CN" sz="1800" b="1" dirty="0">
                  <a:solidFill>
                    <a:srgbClr val="C00000"/>
                  </a:solidFill>
                </a:endParaRPr>
              </a:p>
              <a:p>
                <a:pPr marL="971550" lvl="1"/>
                <a:endParaRPr lang="en-US" altLang="zh-CN" sz="1800" dirty="0"/>
              </a:p>
              <a:p>
                <a:pPr marL="342900" indent="-342900">
                  <a:buFont typeface="Wingdings" panose="05000000000000000000" pitchFamily="2" charset="2"/>
                  <a:buChar char="l"/>
                </a:pPr>
                <a:endParaRPr lang="en-US" altLang="zh-CN" sz="2000" dirty="0"/>
              </a:p>
              <a:p>
                <a:pPr marL="342900" indent="-342900">
                  <a:buFont typeface="Wingdings" panose="05000000000000000000" pitchFamily="2" charset="2"/>
                  <a:buChar char="l"/>
                </a:pP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1368" r="-5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29030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1" name="Rectangle 3"/>
          <p:cNvSpPr>
            <a:spLocks noGrp="1" noRot="1" noChangeArrowheads="1"/>
          </p:cNvSpPr>
          <p:nvPr>
            <p:ph type="body" idx="1"/>
          </p:nvPr>
        </p:nvSpPr>
        <p:spPr>
          <a:xfrm>
            <a:off x="493569" y="1026897"/>
            <a:ext cx="8047758" cy="5405076"/>
          </a:xfrm>
        </p:spPr>
        <p:txBody>
          <a:bodyPr/>
          <a:lstStyle/>
          <a:p>
            <a:pPr marL="457200" indent="-457200" algn="just">
              <a:buFont typeface="Wingdings" panose="05000000000000000000" pitchFamily="2" charset="2"/>
              <a:buChar char="l"/>
            </a:pPr>
            <a:r>
              <a:rPr lang="zh-CN" altLang="en-US" sz="2000" dirty="0" smtClean="0"/>
              <a:t>定义</a:t>
            </a:r>
            <a:r>
              <a:rPr lang="zh-CN" altLang="en-US" sz="2000" dirty="0"/>
              <a:t>方式：</a:t>
            </a:r>
            <a:endParaRPr lang="en-US" altLang="zh-CN" sz="2000" dirty="0"/>
          </a:p>
          <a:p>
            <a:pPr marL="1085850" lvl="1" indent="-457200" algn="just"/>
            <a:r>
              <a:rPr lang="zh-CN" altLang="en-US" sz="1800" b="1" dirty="0">
                <a:solidFill>
                  <a:srgbClr val="FF3300"/>
                </a:solidFill>
              </a:rPr>
              <a:t>类型说明符 </a:t>
            </a:r>
            <a:r>
              <a:rPr lang="zh-CN" altLang="en-US" sz="1800" b="1" dirty="0">
                <a:solidFill>
                  <a:srgbClr val="030DCD"/>
                </a:solidFill>
              </a:rPr>
              <a:t>数组名</a:t>
            </a:r>
            <a:r>
              <a:rPr lang="zh-CN" altLang="en-US" sz="1800" b="1" dirty="0">
                <a:solidFill>
                  <a:srgbClr val="006600"/>
                </a:solidFill>
              </a:rPr>
              <a:t>[整型常量表达式]</a:t>
            </a:r>
            <a:endParaRPr lang="en-US" altLang="zh-CN" sz="1800" b="1" dirty="0">
              <a:solidFill>
                <a:srgbClr val="006600"/>
              </a:solidFill>
            </a:endParaRPr>
          </a:p>
          <a:p>
            <a:pPr marL="1085850" lvl="1" indent="-457200" algn="just"/>
            <a:r>
              <a:rPr lang="zh-CN" altLang="en-US" sz="1800" dirty="0">
                <a:sym typeface="Arial" panose="020B0604020202020204" pitchFamily="34" charset="0"/>
              </a:rPr>
              <a:t>如</a:t>
            </a:r>
            <a:r>
              <a:rPr lang="en-US" altLang="zh-CN" sz="1800" dirty="0">
                <a:sym typeface="Arial" panose="020B0604020202020204" pitchFamily="34" charset="0"/>
              </a:rPr>
              <a:t>: </a:t>
            </a:r>
            <a:r>
              <a:rPr lang="en-US" altLang="zh-CN" sz="1800" b="1" dirty="0">
                <a:solidFill>
                  <a:srgbClr val="FF3300"/>
                </a:solidFill>
                <a:sym typeface="Arial" panose="020B0604020202020204" pitchFamily="34" charset="0"/>
              </a:rPr>
              <a:t>int</a:t>
            </a:r>
            <a:r>
              <a:rPr lang="en-US" altLang="zh-CN" sz="1800" dirty="0">
                <a:sym typeface="Arial" panose="020B0604020202020204" pitchFamily="34" charset="0"/>
              </a:rPr>
              <a:t> </a:t>
            </a:r>
            <a:r>
              <a:rPr lang="en-US" altLang="zh-CN" sz="1800" b="1" dirty="0">
                <a:solidFill>
                  <a:srgbClr val="030DCD"/>
                </a:solidFill>
                <a:sym typeface="Arial" panose="020B0604020202020204" pitchFamily="34" charset="0"/>
              </a:rPr>
              <a:t>a</a:t>
            </a:r>
            <a:r>
              <a:rPr lang="en-US" altLang="zh-CN" sz="1800" dirty="0">
                <a:sym typeface="Arial" panose="020B0604020202020204" pitchFamily="34" charset="0"/>
              </a:rPr>
              <a:t>[</a:t>
            </a:r>
            <a:r>
              <a:rPr lang="en-US" altLang="zh-CN" sz="1800" b="1" dirty="0">
                <a:solidFill>
                  <a:srgbClr val="006600"/>
                </a:solidFill>
                <a:sym typeface="Arial" panose="020B0604020202020204" pitchFamily="34" charset="0"/>
              </a:rPr>
              <a:t>20</a:t>
            </a:r>
            <a:r>
              <a:rPr lang="en-US" altLang="zh-CN" sz="1800" dirty="0">
                <a:sym typeface="Arial" panose="020B0604020202020204" pitchFamily="34" charset="0"/>
              </a:rPr>
              <a:t>];  </a:t>
            </a:r>
            <a:r>
              <a:rPr lang="en-US" altLang="zh-CN" sz="1800" b="1" dirty="0">
                <a:solidFill>
                  <a:srgbClr val="FF3300"/>
                </a:solidFill>
                <a:sym typeface="Arial" panose="020B0604020202020204" pitchFamily="34" charset="0"/>
              </a:rPr>
              <a:t>char</a:t>
            </a:r>
            <a:r>
              <a:rPr lang="en-US" altLang="zh-CN" sz="1800" dirty="0">
                <a:sym typeface="Arial" panose="020B0604020202020204" pitchFamily="34" charset="0"/>
              </a:rPr>
              <a:t> </a:t>
            </a:r>
            <a:r>
              <a:rPr lang="en-US" altLang="zh-CN" sz="1800" b="1" dirty="0">
                <a:solidFill>
                  <a:srgbClr val="030DCD"/>
                </a:solidFill>
                <a:sym typeface="Arial" panose="020B0604020202020204" pitchFamily="34" charset="0"/>
              </a:rPr>
              <a:t>c</a:t>
            </a:r>
            <a:r>
              <a:rPr lang="en-US" altLang="zh-CN" sz="1800" dirty="0">
                <a:sym typeface="Arial" panose="020B0604020202020204" pitchFamily="34" charset="0"/>
              </a:rPr>
              <a:t>[</a:t>
            </a:r>
            <a:r>
              <a:rPr lang="en-US" altLang="zh-CN" sz="1800" b="1" dirty="0">
                <a:solidFill>
                  <a:srgbClr val="006600"/>
                </a:solidFill>
                <a:sym typeface="Arial" panose="020B0604020202020204" pitchFamily="34" charset="0"/>
              </a:rPr>
              <a:t>10</a:t>
            </a:r>
            <a:r>
              <a:rPr lang="en-US" altLang="zh-CN" sz="1800" dirty="0">
                <a:sym typeface="Arial" panose="020B0604020202020204" pitchFamily="34" charset="0"/>
              </a:rPr>
              <a:t>];  </a:t>
            </a:r>
            <a:r>
              <a:rPr lang="en-US" altLang="zh-CN" sz="1800" b="1" dirty="0">
                <a:solidFill>
                  <a:srgbClr val="FF3300"/>
                </a:solidFill>
                <a:sym typeface="Arial" panose="020B0604020202020204" pitchFamily="34" charset="0"/>
              </a:rPr>
              <a:t>float</a:t>
            </a:r>
            <a:r>
              <a:rPr lang="en-US" altLang="zh-CN" sz="1800" dirty="0">
                <a:sym typeface="Arial" panose="020B0604020202020204" pitchFamily="34" charset="0"/>
              </a:rPr>
              <a:t> </a:t>
            </a:r>
            <a:r>
              <a:rPr lang="en-US" altLang="zh-CN" sz="1800" b="1" dirty="0">
                <a:solidFill>
                  <a:srgbClr val="030DCD"/>
                </a:solidFill>
                <a:sym typeface="Arial" panose="020B0604020202020204" pitchFamily="34" charset="0"/>
              </a:rPr>
              <a:t>f</a:t>
            </a:r>
            <a:r>
              <a:rPr lang="en-US" altLang="zh-CN" sz="1800" dirty="0">
                <a:sym typeface="Arial" panose="020B0604020202020204" pitchFamily="34" charset="0"/>
              </a:rPr>
              <a:t>[</a:t>
            </a:r>
            <a:r>
              <a:rPr lang="en-US" altLang="zh-CN" sz="1800" b="1" dirty="0">
                <a:solidFill>
                  <a:srgbClr val="006600"/>
                </a:solidFill>
                <a:sym typeface="Arial" panose="020B0604020202020204" pitchFamily="34" charset="0"/>
              </a:rPr>
              <a:t>100</a:t>
            </a:r>
            <a:r>
              <a:rPr lang="en-US" altLang="zh-CN" sz="1800" dirty="0">
                <a:sym typeface="Arial" panose="020B0604020202020204" pitchFamily="34" charset="0"/>
              </a:rPr>
              <a:t>]; </a:t>
            </a:r>
            <a:r>
              <a:rPr lang="zh-CN" altLang="en-US" sz="1800" dirty="0">
                <a:sym typeface="Arial" panose="020B0604020202020204" pitchFamily="34" charset="0"/>
              </a:rPr>
              <a:t>等；</a:t>
            </a:r>
            <a:endParaRPr lang="en-US" altLang="zh-CN" sz="1800" dirty="0">
              <a:sym typeface="Arial" panose="020B0604020202020204" pitchFamily="34" charset="0"/>
            </a:endParaRPr>
          </a:p>
          <a:p>
            <a:pPr marL="342900" indent="-342900" algn="just">
              <a:buFont typeface="Wingdings" panose="05000000000000000000" pitchFamily="2" charset="2"/>
              <a:buChar char="l"/>
            </a:pPr>
            <a:r>
              <a:rPr lang="zh-CN" altLang="en-US" sz="2000" dirty="0"/>
              <a:t>注：</a:t>
            </a:r>
            <a:endParaRPr lang="en-US" altLang="zh-CN" sz="2000" dirty="0"/>
          </a:p>
          <a:p>
            <a:pPr lvl="1" algn="just"/>
            <a:r>
              <a:rPr lang="zh-CN" altLang="en-US" sz="1800" b="1" dirty="0">
                <a:solidFill>
                  <a:srgbClr val="006600"/>
                </a:solidFill>
              </a:rPr>
              <a:t>类型说明（基类型）</a:t>
            </a:r>
            <a:r>
              <a:rPr lang="zh-CN" altLang="en-US" sz="1800" dirty="0"/>
              <a:t>：指的是</a:t>
            </a:r>
            <a:r>
              <a:rPr lang="zh-CN" altLang="en-US" sz="1800" dirty="0">
                <a:solidFill>
                  <a:srgbClr val="FF3300"/>
                </a:solidFill>
              </a:rPr>
              <a:t>数据元素</a:t>
            </a:r>
            <a:r>
              <a:rPr lang="zh-CN" altLang="en-US" sz="1800" dirty="0"/>
              <a:t>的类型；</a:t>
            </a:r>
            <a:endParaRPr lang="en-US" altLang="zh-CN" sz="1800" dirty="0"/>
          </a:p>
          <a:p>
            <a:pPr lvl="2" algn="just"/>
            <a:r>
              <a:rPr lang="zh-CN" altLang="en-US" sz="1600" b="1" dirty="0"/>
              <a:t>可以是</a:t>
            </a:r>
            <a:r>
              <a:rPr lang="zh-CN" altLang="en-US" sz="1600" b="1" dirty="0">
                <a:solidFill>
                  <a:srgbClr val="030DCD"/>
                </a:solidFill>
              </a:rPr>
              <a:t>基本数据类型</a:t>
            </a:r>
            <a:r>
              <a:rPr lang="zh-CN" altLang="en-US" sz="1600" b="1" dirty="0"/>
              <a:t>；</a:t>
            </a:r>
            <a:endParaRPr lang="en-US" altLang="zh-CN" sz="1600" b="1" dirty="0"/>
          </a:p>
          <a:p>
            <a:pPr lvl="2" algn="just"/>
            <a:r>
              <a:rPr lang="zh-CN" altLang="en-US" sz="1600" b="1" dirty="0"/>
              <a:t>也可以是</a:t>
            </a:r>
            <a:r>
              <a:rPr lang="zh-CN" altLang="en-US" sz="1600" b="1" dirty="0">
                <a:solidFill>
                  <a:srgbClr val="030DCD"/>
                </a:solidFill>
              </a:rPr>
              <a:t>构造数据类型</a:t>
            </a:r>
            <a:r>
              <a:rPr lang="zh-CN" altLang="en-US" sz="1600" b="1" dirty="0"/>
              <a:t>；</a:t>
            </a:r>
            <a:endParaRPr lang="en-US" altLang="zh-CN" sz="1600" b="1" dirty="0"/>
          </a:p>
          <a:p>
            <a:pPr lvl="2" algn="just"/>
            <a:r>
              <a:rPr lang="zh-CN" altLang="en-US" sz="1600" dirty="0">
                <a:solidFill>
                  <a:srgbClr val="030DCD"/>
                </a:solidFill>
              </a:rPr>
              <a:t>基类型</a:t>
            </a:r>
            <a:r>
              <a:rPr lang="zh-CN" altLang="en-US" sz="1600" dirty="0"/>
              <a:t>确定了每个数组元素所占用的内存字节数；</a:t>
            </a:r>
            <a:endParaRPr lang="en-US" altLang="zh-CN" sz="1600" dirty="0"/>
          </a:p>
          <a:p>
            <a:pPr lvl="2" algn="just"/>
            <a:r>
              <a:rPr kumimoji="1" lang="zh-CN" altLang="en-US" sz="1600" b="1" dirty="0">
                <a:solidFill>
                  <a:srgbClr val="0000CC"/>
                </a:solidFill>
                <a:latin typeface="Times New Roman" panose="02020603050405020304" pitchFamily="18" charset="0"/>
                <a:sym typeface="Monotype Sorts" pitchFamily="2" charset="2"/>
              </a:rPr>
              <a:t>每个数据元素占用的字节数，就是</a:t>
            </a:r>
            <a:r>
              <a:rPr kumimoji="1" lang="zh-CN" altLang="en-US" sz="1600" b="1" dirty="0">
                <a:solidFill>
                  <a:srgbClr val="006600"/>
                </a:solidFill>
                <a:latin typeface="Times New Roman" panose="02020603050405020304" pitchFamily="18" charset="0"/>
                <a:sym typeface="Monotype Sorts" pitchFamily="2" charset="2"/>
              </a:rPr>
              <a:t>基类型</a:t>
            </a:r>
            <a:r>
              <a:rPr kumimoji="1" lang="zh-CN" altLang="en-US" sz="1600" b="1" dirty="0">
                <a:solidFill>
                  <a:srgbClr val="0000CC"/>
                </a:solidFill>
                <a:latin typeface="Times New Roman" panose="02020603050405020304" pitchFamily="18" charset="0"/>
                <a:sym typeface="Monotype Sorts" pitchFamily="2" charset="2"/>
              </a:rPr>
              <a:t>的字节数；</a:t>
            </a:r>
            <a:endParaRPr lang="zh-CN" altLang="en-US" sz="1600" dirty="0">
              <a:solidFill>
                <a:srgbClr val="0000CC"/>
              </a:solidFill>
            </a:endParaRPr>
          </a:p>
          <a:p>
            <a:pPr lvl="1" algn="just"/>
            <a:r>
              <a:rPr lang="zh-CN" altLang="en-US" sz="1800" b="1" dirty="0">
                <a:solidFill>
                  <a:srgbClr val="003300"/>
                </a:solidFill>
              </a:rPr>
              <a:t>数组名</a:t>
            </a:r>
            <a:r>
              <a:rPr lang="zh-CN" altLang="en-US" sz="1800" dirty="0"/>
              <a:t>：按</a:t>
            </a:r>
            <a:r>
              <a:rPr lang="zh-CN" altLang="en-US" sz="1800" dirty="0">
                <a:solidFill>
                  <a:srgbClr val="FF3300"/>
                </a:solidFill>
              </a:rPr>
              <a:t>标识符规则</a:t>
            </a:r>
            <a:r>
              <a:rPr lang="zh-CN" altLang="en-US" sz="1800" dirty="0"/>
              <a:t>。本例</a:t>
            </a:r>
            <a:r>
              <a:rPr lang="en-US" altLang="zh-CN" sz="1800" dirty="0"/>
              <a:t>a</a:t>
            </a:r>
            <a:r>
              <a:rPr lang="zh-CN" altLang="en-US" sz="1800" dirty="0"/>
              <a:t>就是数组名；</a:t>
            </a:r>
          </a:p>
          <a:p>
            <a:pPr lvl="1" algn="just"/>
            <a:r>
              <a:rPr lang="zh-CN" altLang="en-US" sz="1800" b="1" dirty="0">
                <a:solidFill>
                  <a:srgbClr val="006600"/>
                </a:solidFill>
              </a:rPr>
              <a:t>整型常量表达式</a:t>
            </a:r>
            <a:r>
              <a:rPr lang="zh-CN" altLang="en-US" sz="1800" dirty="0"/>
              <a:t>：表示数组元素</a:t>
            </a:r>
            <a:r>
              <a:rPr lang="zh-CN" altLang="en-US" sz="1800" dirty="0">
                <a:solidFill>
                  <a:srgbClr val="FF3300"/>
                </a:solidFill>
              </a:rPr>
              <a:t>个数</a:t>
            </a:r>
            <a:r>
              <a:rPr lang="zh-CN" altLang="en-US" sz="1800" dirty="0"/>
              <a:t>（数组的</a:t>
            </a:r>
            <a:r>
              <a:rPr lang="zh-CN" altLang="en-US" sz="1800" dirty="0">
                <a:solidFill>
                  <a:srgbClr val="FF3300"/>
                </a:solidFill>
              </a:rPr>
              <a:t>长度</a:t>
            </a:r>
            <a:r>
              <a:rPr lang="zh-CN" altLang="en-US" sz="1800" dirty="0"/>
              <a:t>）；</a:t>
            </a:r>
            <a:endParaRPr lang="en-US" altLang="zh-CN" sz="1800" dirty="0"/>
          </a:p>
          <a:p>
            <a:pPr lvl="2" algn="just">
              <a:buFont typeface="Arial" panose="020B0604020202020204" pitchFamily="34" charset="0"/>
              <a:buChar char="•"/>
            </a:pPr>
            <a:r>
              <a:rPr lang="zh-CN" altLang="en-US" sz="1600" dirty="0"/>
              <a:t>可以是</a:t>
            </a:r>
            <a:r>
              <a:rPr lang="zh-CN" altLang="en-US" sz="1600" dirty="0">
                <a:solidFill>
                  <a:srgbClr val="0000CC"/>
                </a:solidFill>
              </a:rPr>
              <a:t>整型常量</a:t>
            </a:r>
            <a:r>
              <a:rPr lang="zh-CN" altLang="en-US" sz="1600" dirty="0"/>
              <a:t>，</a:t>
            </a:r>
            <a:r>
              <a:rPr lang="zh-CN" altLang="en-US" sz="1600" b="1" dirty="0">
                <a:solidFill>
                  <a:srgbClr val="FF3300"/>
                </a:solidFill>
              </a:rPr>
              <a:t>符号常量</a:t>
            </a:r>
            <a:r>
              <a:rPr lang="zh-CN" altLang="en-US" sz="1600" dirty="0"/>
              <a:t>或</a:t>
            </a:r>
            <a:r>
              <a:rPr lang="zh-CN" altLang="en-US" sz="1600" dirty="0">
                <a:solidFill>
                  <a:srgbClr val="030DCD"/>
                </a:solidFill>
              </a:rPr>
              <a:t>已赋值的变量</a:t>
            </a:r>
            <a:r>
              <a:rPr lang="zh-CN" altLang="en-US" sz="1600" dirty="0"/>
              <a:t>，</a:t>
            </a:r>
            <a:r>
              <a:rPr lang="zh-CN" altLang="en-US" sz="1600" b="1" dirty="0"/>
              <a:t>不允许用未赋值的变量；</a:t>
            </a:r>
            <a:endParaRPr lang="en-US" altLang="zh-CN" sz="1600" b="1" dirty="0"/>
          </a:p>
          <a:p>
            <a:pPr lvl="2" algn="just">
              <a:buFont typeface="Arial" panose="020B0604020202020204" pitchFamily="34" charset="0"/>
              <a:buChar char="•"/>
            </a:pPr>
            <a:r>
              <a:rPr lang="zh-CN" altLang="en-US" sz="1600" dirty="0"/>
              <a:t>整型常量表达式在说明数组元素个数的</a:t>
            </a:r>
            <a:r>
              <a:rPr lang="zh-CN" altLang="en-US" sz="1600" dirty="0">
                <a:solidFill>
                  <a:srgbClr val="FF3300"/>
                </a:solidFill>
              </a:rPr>
              <a:t>同时</a:t>
            </a:r>
            <a:r>
              <a:rPr lang="zh-CN" altLang="en-US" sz="1600" dirty="0"/>
              <a:t>也确定了数组元素下标的范围；</a:t>
            </a:r>
            <a:endParaRPr lang="en-US" altLang="zh-CN" sz="1600" dirty="0"/>
          </a:p>
          <a:p>
            <a:pPr lvl="2" algn="just">
              <a:buFont typeface="Arial" panose="020B0604020202020204" pitchFamily="34" charset="0"/>
              <a:buChar char="•"/>
            </a:pPr>
            <a:r>
              <a:rPr lang="zh-CN" altLang="en-US" sz="1600" b="1" u="sng" dirty="0">
                <a:solidFill>
                  <a:srgbClr val="FF0000"/>
                </a:solidFill>
              </a:rPr>
              <a:t>下标：从0开始～整型常量表达式-1（</a:t>
            </a:r>
            <a:r>
              <a:rPr lang="zh-CN" altLang="en-US" sz="1600" b="1" u="sng" dirty="0">
                <a:solidFill>
                  <a:srgbClr val="030DCD"/>
                </a:solidFill>
              </a:rPr>
              <a:t>注意不是1～整型常量表达式</a:t>
            </a:r>
            <a:r>
              <a:rPr lang="zh-CN" altLang="en-US" sz="1600" b="1" u="sng" dirty="0">
                <a:solidFill>
                  <a:srgbClr val="FF0000"/>
                </a:solidFill>
              </a:rPr>
              <a:t>）；</a:t>
            </a:r>
          </a:p>
          <a:p>
            <a:pPr marL="457200" indent="-457200" algn="just">
              <a:buFont typeface="Wingdings" panose="05000000000000000000" pitchFamily="2" charset="2"/>
              <a:buChar char="l"/>
            </a:pPr>
            <a:endParaRPr lang="en-US" altLang="zh-CN" dirty="0"/>
          </a:p>
          <a:p>
            <a:pPr marL="457200" indent="-457200" algn="just">
              <a:buFont typeface="Wingdings" panose="05000000000000000000" pitchFamily="2" charset="2"/>
              <a:buChar char="l"/>
            </a:pPr>
            <a:endParaRPr lang="zh-CN" altLang="en-US" sz="2800" b="1" dirty="0">
              <a:solidFill>
                <a:srgbClr val="FF3300"/>
              </a:solidFill>
            </a:endParaRPr>
          </a:p>
          <a:p>
            <a:pPr marL="457200" indent="-457200" algn="just">
              <a:buFont typeface="Wingdings" panose="05000000000000000000" pitchFamily="2" charset="2"/>
              <a:buChar char="l"/>
            </a:pPr>
            <a:endParaRPr lang="zh-CN" altLang="en-US" sz="2800" b="1" dirty="0"/>
          </a:p>
        </p:txBody>
      </p:sp>
      <p:sp>
        <p:nvSpPr>
          <p:cNvPr id="5" name="Rectangle 2"/>
          <p:cNvSpPr>
            <a:spLocks noGrp="1" noRot="1" noChangeArrowheads="1"/>
          </p:cNvSpPr>
          <p:nvPr>
            <p:ph type="title"/>
          </p:nvPr>
        </p:nvSpPr>
        <p:spPr>
          <a:xfrm>
            <a:off x="493569" y="238559"/>
            <a:ext cx="7772400" cy="609600"/>
          </a:xfrm>
        </p:spPr>
        <p:txBody>
          <a:bodyPr/>
          <a:lstStyle/>
          <a:p>
            <a:r>
              <a:rPr lang="zh-CN" altLang="en-US" sz="3200" dirty="0"/>
              <a:t>一维数组</a:t>
            </a:r>
          </a:p>
        </p:txBody>
      </p:sp>
    </p:spTree>
    <p:extLst>
      <p:ext uri="{BB962C8B-B14F-4D97-AF65-F5344CB8AC3E}">
        <p14:creationId xmlns:p14="http://schemas.microsoft.com/office/powerpoint/2010/main" val="28543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7030A0"/>
                </a:solidFill>
              </a:rPr>
              <a:t>自学：</a:t>
            </a:r>
            <a:r>
              <a:rPr lang="zh-CN" altLang="zh-CN" dirty="0" smtClean="0"/>
              <a:t>斐波那契</a:t>
            </a:r>
            <a:r>
              <a:rPr lang="zh-CN" altLang="zh-CN" dirty="0"/>
              <a:t>序列</a:t>
            </a:r>
            <a:r>
              <a:rPr lang="zh-CN" altLang="en-US" dirty="0"/>
              <a:t>例</a:t>
            </a:r>
            <a:endParaRPr lang="en-US" altLang="zh-CN"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a:solidFill>
                  <a:srgbClr val="7030A0"/>
                </a:solidFill>
              </a:rPr>
              <a:t>青蛙跳台阶问题</a:t>
            </a:r>
            <a:endParaRPr lang="en-US" altLang="zh-CN" sz="2000" dirty="0">
              <a:solidFill>
                <a:srgbClr val="7030A0"/>
              </a:solidFill>
            </a:endParaRPr>
          </a:p>
          <a:p>
            <a:pPr marL="971550" lvl="1"/>
            <a:r>
              <a:rPr lang="zh-CN" altLang="en-US" sz="1800" dirty="0"/>
              <a:t>有</a:t>
            </a:r>
            <a:r>
              <a:rPr lang="en-US" altLang="zh-CN" sz="1800" dirty="0"/>
              <a:t>n</a:t>
            </a:r>
            <a:r>
              <a:rPr lang="zh-CN" altLang="en-US" sz="1800" dirty="0"/>
              <a:t>个台阶，每次青蛙可以选择</a:t>
            </a:r>
            <a:r>
              <a:rPr lang="zh-CN" altLang="en-US" sz="1800" dirty="0">
                <a:solidFill>
                  <a:srgbClr val="7030A0"/>
                </a:solidFill>
              </a:rPr>
              <a:t>跳</a:t>
            </a:r>
            <a:r>
              <a:rPr lang="en-US" altLang="zh-CN" sz="1800" dirty="0">
                <a:solidFill>
                  <a:srgbClr val="7030A0"/>
                </a:solidFill>
              </a:rPr>
              <a:t>1</a:t>
            </a:r>
            <a:r>
              <a:rPr lang="zh-CN" altLang="en-US" sz="1800" dirty="0">
                <a:solidFill>
                  <a:srgbClr val="7030A0"/>
                </a:solidFill>
              </a:rPr>
              <a:t>个</a:t>
            </a:r>
            <a:r>
              <a:rPr lang="zh-CN" altLang="en-US" sz="1800" dirty="0" smtClean="0">
                <a:solidFill>
                  <a:srgbClr val="7030A0"/>
                </a:solidFill>
              </a:rPr>
              <a:t>台阶</a:t>
            </a:r>
            <a:r>
              <a:rPr lang="zh-CN" altLang="en-US" sz="1800" dirty="0" smtClean="0"/>
              <a:t>或者</a:t>
            </a:r>
            <a:r>
              <a:rPr lang="en-US" altLang="zh-CN" sz="1800" dirty="0">
                <a:solidFill>
                  <a:srgbClr val="7030A0"/>
                </a:solidFill>
              </a:rPr>
              <a:t>2</a:t>
            </a:r>
            <a:r>
              <a:rPr lang="zh-CN" altLang="en-US" sz="1800" dirty="0" smtClean="0">
                <a:solidFill>
                  <a:srgbClr val="7030A0"/>
                </a:solidFill>
              </a:rPr>
              <a:t>个台阶</a:t>
            </a:r>
            <a:r>
              <a:rPr lang="zh-CN" altLang="en-US" sz="1800" dirty="0" smtClean="0"/>
              <a:t>，</a:t>
            </a:r>
            <a:r>
              <a:rPr lang="zh-CN" altLang="en-US" sz="1800" dirty="0"/>
              <a:t>青蛙爬到第</a:t>
            </a:r>
            <a:r>
              <a:rPr lang="en-US" altLang="zh-CN" sz="1800" dirty="0"/>
              <a:t>n</a:t>
            </a:r>
            <a:r>
              <a:rPr lang="zh-CN" altLang="en-US" sz="1800" dirty="0"/>
              <a:t>个台阶，共有多少种走法？</a:t>
            </a:r>
            <a:endParaRPr lang="en-US" altLang="zh-CN" sz="1800" dirty="0"/>
          </a:p>
          <a:p>
            <a:pPr marL="342900" indent="-342900">
              <a:buFont typeface="Wingdings" panose="05000000000000000000" pitchFamily="2" charset="2"/>
              <a:buChar char="l"/>
            </a:pPr>
            <a:r>
              <a:rPr lang="zh-CN" altLang="en-US" sz="2000" dirty="0"/>
              <a:t>分析：</a:t>
            </a:r>
            <a:r>
              <a:rPr lang="zh-CN" altLang="zh-CN" sz="2000" dirty="0"/>
              <a:t>设</a:t>
            </a:r>
            <a:r>
              <a:rPr lang="en-US" altLang="zh-CN" sz="2000" dirty="0"/>
              <a:t>f(n)</a:t>
            </a:r>
            <a:r>
              <a:rPr lang="zh-CN" altLang="zh-CN" sz="2000" dirty="0" smtClean="0"/>
              <a:t>表示</a:t>
            </a:r>
            <a:r>
              <a:rPr lang="zh-CN" altLang="en-US" sz="2000" dirty="0" smtClean="0"/>
              <a:t>青蛙</a:t>
            </a:r>
            <a:r>
              <a:rPr lang="zh-CN" altLang="zh-CN" sz="2000" dirty="0" smtClean="0"/>
              <a:t>爬</a:t>
            </a:r>
            <a:r>
              <a:rPr lang="zh-CN" altLang="zh-CN" sz="2000" dirty="0"/>
              <a:t>到第</a:t>
            </a:r>
            <a:r>
              <a:rPr lang="en-US" altLang="zh-CN" sz="2000" dirty="0"/>
              <a:t>n</a:t>
            </a:r>
            <a:r>
              <a:rPr lang="zh-CN" altLang="zh-CN" sz="2000" dirty="0"/>
              <a:t>个台阶的所有走法；</a:t>
            </a:r>
            <a:endParaRPr lang="en-US" altLang="zh-CN" sz="2000" dirty="0"/>
          </a:p>
          <a:p>
            <a:pPr marL="971550" lvl="1"/>
            <a:r>
              <a:rPr lang="zh-CN" altLang="en-US" sz="1800" dirty="0" smtClean="0"/>
              <a:t>根据题意，青蛙跳到第</a:t>
            </a:r>
            <a:r>
              <a:rPr lang="en-US" altLang="zh-CN" sz="1800" dirty="0" smtClean="0"/>
              <a:t>n</a:t>
            </a:r>
            <a:r>
              <a:rPr lang="zh-CN" altLang="en-US" sz="1800" dirty="0" smtClean="0"/>
              <a:t>个台阶的走法</a:t>
            </a:r>
            <a:endParaRPr lang="en-US" altLang="zh-CN" sz="1800" dirty="0"/>
          </a:p>
          <a:p>
            <a:pPr marL="1200150" lvl="2"/>
            <a:r>
              <a:rPr lang="zh-CN" altLang="en-US" sz="1600" dirty="0" smtClean="0">
                <a:solidFill>
                  <a:srgbClr val="0303DF"/>
                </a:solidFill>
              </a:rPr>
              <a:t>从第</a:t>
            </a:r>
            <a:r>
              <a:rPr lang="en-US" altLang="zh-CN" sz="1600" dirty="0" smtClean="0">
                <a:solidFill>
                  <a:srgbClr val="0303DF"/>
                </a:solidFill>
              </a:rPr>
              <a:t>(n-1)</a:t>
            </a:r>
            <a:r>
              <a:rPr lang="zh-CN" altLang="en-US" sz="1600" dirty="0" smtClean="0">
                <a:solidFill>
                  <a:srgbClr val="0303DF"/>
                </a:solidFill>
              </a:rPr>
              <a:t>个</a:t>
            </a:r>
            <a:r>
              <a:rPr lang="zh-CN" altLang="zh-CN" sz="1600" dirty="0" smtClean="0">
                <a:solidFill>
                  <a:srgbClr val="0303DF"/>
                </a:solidFill>
              </a:rPr>
              <a:t>台阶，</a:t>
            </a:r>
            <a:r>
              <a:rPr lang="zh-CN" altLang="en-US" sz="1600" dirty="0" smtClean="0">
                <a:solidFill>
                  <a:srgbClr val="0303DF"/>
                </a:solidFill>
              </a:rPr>
              <a:t>再跳</a:t>
            </a:r>
            <a:r>
              <a:rPr lang="en-US" altLang="zh-CN" sz="1600" dirty="0" smtClean="0">
                <a:solidFill>
                  <a:srgbClr val="0303DF"/>
                </a:solidFill>
              </a:rPr>
              <a:t>1</a:t>
            </a:r>
            <a:r>
              <a:rPr lang="zh-CN" altLang="zh-CN" sz="1600" dirty="0">
                <a:solidFill>
                  <a:srgbClr val="0303DF"/>
                </a:solidFill>
              </a:rPr>
              <a:t>个</a:t>
            </a:r>
            <a:r>
              <a:rPr lang="zh-CN" altLang="zh-CN" sz="1600" dirty="0" smtClean="0">
                <a:solidFill>
                  <a:srgbClr val="0303DF"/>
                </a:solidFill>
              </a:rPr>
              <a:t>台阶到达</a:t>
            </a:r>
            <a:r>
              <a:rPr lang="zh-CN" altLang="zh-CN" sz="1600" dirty="0">
                <a:solidFill>
                  <a:srgbClr val="0303DF"/>
                </a:solidFill>
              </a:rPr>
              <a:t>第</a:t>
            </a:r>
            <a:r>
              <a:rPr lang="en-US" altLang="zh-CN" sz="1600" dirty="0">
                <a:solidFill>
                  <a:srgbClr val="0303DF"/>
                </a:solidFill>
              </a:rPr>
              <a:t>n</a:t>
            </a:r>
            <a:r>
              <a:rPr lang="zh-CN" altLang="zh-CN" sz="1600" dirty="0">
                <a:solidFill>
                  <a:srgbClr val="0303DF"/>
                </a:solidFill>
              </a:rPr>
              <a:t>个台阶；</a:t>
            </a:r>
          </a:p>
          <a:p>
            <a:pPr marL="1200150" lvl="2"/>
            <a:r>
              <a:rPr lang="zh-CN" altLang="en-US" sz="1600" dirty="0">
                <a:solidFill>
                  <a:srgbClr val="0303DF"/>
                </a:solidFill>
              </a:rPr>
              <a:t>从第</a:t>
            </a:r>
            <a:r>
              <a:rPr lang="en-US" altLang="zh-CN" sz="1600" dirty="0">
                <a:solidFill>
                  <a:srgbClr val="0303DF"/>
                </a:solidFill>
              </a:rPr>
              <a:t>(</a:t>
            </a:r>
            <a:r>
              <a:rPr lang="en-US" altLang="zh-CN" sz="1600" dirty="0" smtClean="0">
                <a:solidFill>
                  <a:srgbClr val="0303DF"/>
                </a:solidFill>
              </a:rPr>
              <a:t>n-2)</a:t>
            </a:r>
            <a:r>
              <a:rPr lang="zh-CN" altLang="en-US" sz="1600" dirty="0">
                <a:solidFill>
                  <a:srgbClr val="0303DF"/>
                </a:solidFill>
              </a:rPr>
              <a:t>个</a:t>
            </a:r>
            <a:r>
              <a:rPr lang="zh-CN" altLang="zh-CN" sz="1600" dirty="0">
                <a:solidFill>
                  <a:srgbClr val="0303DF"/>
                </a:solidFill>
              </a:rPr>
              <a:t>台阶，</a:t>
            </a:r>
            <a:r>
              <a:rPr lang="zh-CN" altLang="en-US" sz="1600" dirty="0">
                <a:solidFill>
                  <a:srgbClr val="0303DF"/>
                </a:solidFill>
              </a:rPr>
              <a:t>再</a:t>
            </a:r>
            <a:r>
              <a:rPr lang="zh-CN" altLang="en-US" sz="1600" dirty="0" smtClean="0">
                <a:solidFill>
                  <a:srgbClr val="0303DF"/>
                </a:solidFill>
              </a:rPr>
              <a:t>跳</a:t>
            </a:r>
            <a:r>
              <a:rPr lang="en-US" altLang="zh-CN" sz="1600" dirty="0" smtClean="0">
                <a:solidFill>
                  <a:srgbClr val="0303DF"/>
                </a:solidFill>
              </a:rPr>
              <a:t>2</a:t>
            </a:r>
            <a:r>
              <a:rPr lang="zh-CN" altLang="zh-CN" sz="1600" dirty="0" smtClean="0">
                <a:solidFill>
                  <a:srgbClr val="0303DF"/>
                </a:solidFill>
              </a:rPr>
              <a:t>个</a:t>
            </a:r>
            <a:r>
              <a:rPr lang="zh-CN" altLang="zh-CN" sz="1600" dirty="0">
                <a:solidFill>
                  <a:srgbClr val="0303DF"/>
                </a:solidFill>
              </a:rPr>
              <a:t>台阶到达第</a:t>
            </a:r>
            <a:r>
              <a:rPr lang="en-US" altLang="zh-CN" sz="1600" dirty="0">
                <a:solidFill>
                  <a:srgbClr val="0303DF"/>
                </a:solidFill>
              </a:rPr>
              <a:t>n</a:t>
            </a:r>
            <a:r>
              <a:rPr lang="zh-CN" altLang="zh-CN" sz="1600" dirty="0">
                <a:solidFill>
                  <a:srgbClr val="0303DF"/>
                </a:solidFill>
              </a:rPr>
              <a:t>个台阶</a:t>
            </a:r>
            <a:r>
              <a:rPr lang="zh-CN" altLang="zh-CN" sz="1600" dirty="0" smtClean="0">
                <a:solidFill>
                  <a:srgbClr val="0303DF"/>
                </a:solidFill>
              </a:rPr>
              <a:t>；</a:t>
            </a:r>
            <a:endParaRPr lang="en-US" altLang="zh-CN" sz="1600" dirty="0" smtClean="0">
              <a:solidFill>
                <a:srgbClr val="0303DF"/>
              </a:solidFill>
            </a:endParaRPr>
          </a:p>
          <a:p>
            <a:pPr marL="1200150" lvl="2"/>
            <a:r>
              <a:rPr lang="zh-CN" altLang="en-US" sz="1600" dirty="0" smtClean="0"/>
              <a:t>因此有递推关系，</a:t>
            </a:r>
            <a:r>
              <a:rPr lang="en-US" altLang="zh-CN" sz="1600" b="1" dirty="0">
                <a:solidFill>
                  <a:srgbClr val="FF0000"/>
                </a:solidFill>
              </a:rPr>
              <a:t>f(n)=f(n-1)+ f(n-2</a:t>
            </a:r>
            <a:r>
              <a:rPr lang="en-US" altLang="zh-CN" sz="1600" b="1" dirty="0" smtClean="0">
                <a:solidFill>
                  <a:srgbClr val="FF0000"/>
                </a:solidFill>
              </a:rPr>
              <a:t>) </a:t>
            </a:r>
            <a:r>
              <a:rPr lang="zh-CN" altLang="en-US" sz="1600" b="1" dirty="0">
                <a:solidFill>
                  <a:srgbClr val="FF0000"/>
                </a:solidFill>
              </a:rPr>
              <a:t>，</a:t>
            </a:r>
            <a:r>
              <a:rPr lang="en-US" altLang="zh-CN" sz="1600" b="1" dirty="0" smtClean="0">
                <a:solidFill>
                  <a:srgbClr val="FF0000"/>
                </a:solidFill>
              </a:rPr>
              <a:t>n&gt;2;</a:t>
            </a:r>
            <a:endParaRPr lang="zh-CN" altLang="zh-CN" sz="1600" b="1" dirty="0">
              <a:solidFill>
                <a:srgbClr val="FF0000"/>
              </a:solidFill>
            </a:endParaRPr>
          </a:p>
          <a:p>
            <a:pPr marL="971550" lvl="1"/>
            <a:r>
              <a:rPr lang="zh-CN" altLang="zh-CN" sz="1800" dirty="0"/>
              <a:t>其中，</a:t>
            </a:r>
            <a:endParaRPr lang="en-US" altLang="zh-CN" sz="1800" dirty="0"/>
          </a:p>
          <a:p>
            <a:pPr marL="1200150" lvl="2"/>
            <a:r>
              <a:rPr lang="en-US" altLang="zh-CN" sz="1600" dirty="0">
                <a:solidFill>
                  <a:srgbClr val="C00000"/>
                </a:solidFill>
              </a:rPr>
              <a:t>f(1)=1   </a:t>
            </a:r>
            <a:r>
              <a:rPr lang="zh-CN" altLang="zh-CN" sz="1600" dirty="0"/>
              <a:t>（</a:t>
            </a:r>
            <a:r>
              <a:rPr lang="zh-CN" altLang="en-US" sz="1600" dirty="0"/>
              <a:t>只有</a:t>
            </a:r>
            <a:r>
              <a:rPr lang="en-US" altLang="zh-CN" sz="1600" dirty="0"/>
              <a:t>1</a:t>
            </a:r>
            <a:r>
              <a:rPr lang="zh-CN" altLang="zh-CN" sz="1600" dirty="0"/>
              <a:t>种走法：</a:t>
            </a:r>
            <a:r>
              <a:rPr lang="zh-CN" altLang="en-US" sz="1600" dirty="0"/>
              <a:t>一步</a:t>
            </a:r>
            <a:r>
              <a:rPr lang="zh-CN" altLang="zh-CN" sz="1600" dirty="0"/>
              <a:t>迈</a:t>
            </a:r>
            <a:r>
              <a:rPr lang="en-US" altLang="zh-CN" sz="1600" dirty="0"/>
              <a:t>1</a:t>
            </a:r>
            <a:r>
              <a:rPr lang="zh-CN" altLang="zh-CN" sz="1600" dirty="0"/>
              <a:t>个台阶，表示为</a:t>
            </a:r>
            <a:r>
              <a:rPr lang="en-US" altLang="zh-CN" sz="1600" dirty="0"/>
              <a:t>1</a:t>
            </a:r>
            <a:r>
              <a:rPr lang="zh-CN" altLang="zh-CN" sz="1600" dirty="0"/>
              <a:t>）</a:t>
            </a:r>
          </a:p>
          <a:p>
            <a:pPr marL="1200150" lvl="2"/>
            <a:r>
              <a:rPr lang="en-US" altLang="zh-CN" sz="1600" dirty="0">
                <a:solidFill>
                  <a:srgbClr val="C00000"/>
                </a:solidFill>
              </a:rPr>
              <a:t>f(2)=2   </a:t>
            </a:r>
            <a:r>
              <a:rPr lang="zh-CN" altLang="zh-CN" sz="1600" dirty="0"/>
              <a:t>（</a:t>
            </a:r>
            <a:r>
              <a:rPr lang="zh-CN" altLang="en-US" sz="1600" dirty="0"/>
              <a:t>可有</a:t>
            </a:r>
            <a:r>
              <a:rPr lang="en-US" altLang="zh-CN" sz="1600" dirty="0"/>
              <a:t>2</a:t>
            </a:r>
            <a:r>
              <a:rPr lang="zh-CN" altLang="zh-CN" sz="1600" dirty="0"/>
              <a:t>种走法：两个</a:t>
            </a:r>
            <a:r>
              <a:rPr lang="en-US" altLang="zh-CN" sz="1600" dirty="0"/>
              <a:t>1</a:t>
            </a:r>
            <a:r>
              <a:rPr lang="zh-CN" altLang="zh-CN" sz="1600" dirty="0"/>
              <a:t>步，或一个</a:t>
            </a:r>
            <a:r>
              <a:rPr lang="en-US" altLang="zh-CN" sz="1600" dirty="0"/>
              <a:t>2</a:t>
            </a:r>
            <a:r>
              <a:rPr lang="zh-CN" altLang="zh-CN" sz="1600" dirty="0"/>
              <a:t>步，表示为</a:t>
            </a:r>
            <a:r>
              <a:rPr lang="en-US" altLang="zh-CN" sz="1600" dirty="0"/>
              <a:t>11</a:t>
            </a:r>
            <a:r>
              <a:rPr lang="zh-CN" altLang="zh-CN" sz="1600" dirty="0"/>
              <a:t>或</a:t>
            </a:r>
            <a:r>
              <a:rPr lang="en-US" altLang="zh-CN" sz="1600" dirty="0"/>
              <a:t>2</a:t>
            </a:r>
            <a:r>
              <a:rPr lang="zh-CN" altLang="zh-CN" sz="1600" dirty="0"/>
              <a:t>）</a:t>
            </a:r>
          </a:p>
          <a:p>
            <a:pPr marL="342900" indent="-342900">
              <a:buFont typeface="Wingdings" panose="05000000000000000000" pitchFamily="2" charset="2"/>
              <a:buChar char="l"/>
            </a:pPr>
            <a:r>
              <a:rPr lang="zh-CN" altLang="en-US" sz="2000" dirty="0"/>
              <a:t>思考：</a:t>
            </a:r>
            <a:endParaRPr lang="en-US" altLang="zh-CN" sz="2000" dirty="0"/>
          </a:p>
          <a:p>
            <a:pPr marL="971550" lvl="1"/>
            <a:r>
              <a:rPr lang="zh-CN" altLang="en-US" sz="1600" dirty="0"/>
              <a:t>有</a:t>
            </a:r>
            <a:r>
              <a:rPr lang="en-US" altLang="zh-CN" sz="1600" dirty="0"/>
              <a:t>n</a:t>
            </a:r>
            <a:r>
              <a:rPr lang="zh-CN" altLang="en-US" sz="1600" dirty="0"/>
              <a:t>个台阶，每次青蛙可以选择跳</a:t>
            </a:r>
            <a:r>
              <a:rPr lang="en-US" altLang="zh-CN" sz="1600" dirty="0"/>
              <a:t>1</a:t>
            </a:r>
            <a:r>
              <a:rPr lang="zh-CN" altLang="en-US" sz="1600" dirty="0"/>
              <a:t>个台阶、</a:t>
            </a:r>
            <a:r>
              <a:rPr lang="en-US" altLang="zh-CN" sz="1600" dirty="0"/>
              <a:t>2</a:t>
            </a:r>
            <a:r>
              <a:rPr lang="zh-CN" altLang="en-US" sz="1600" dirty="0"/>
              <a:t>个台阶，或者</a:t>
            </a:r>
            <a:r>
              <a:rPr lang="en-US" altLang="zh-CN" sz="1600" dirty="0"/>
              <a:t>3</a:t>
            </a:r>
            <a:r>
              <a:rPr lang="zh-CN" altLang="en-US" sz="1600" dirty="0"/>
              <a:t>个台阶，</a:t>
            </a:r>
            <a:r>
              <a:rPr lang="zh-CN" altLang="en-US" sz="1600" dirty="0" smtClean="0"/>
              <a:t>青蛙跳到</a:t>
            </a:r>
            <a:r>
              <a:rPr lang="zh-CN" altLang="en-US" sz="1600" dirty="0"/>
              <a:t>第</a:t>
            </a:r>
            <a:r>
              <a:rPr lang="en-US" altLang="zh-CN" sz="1600" dirty="0"/>
              <a:t>n</a:t>
            </a:r>
            <a:r>
              <a:rPr lang="zh-CN" altLang="en-US" sz="1600" dirty="0"/>
              <a:t>个台阶，共有多少种走法？</a:t>
            </a:r>
            <a:endParaRPr lang="en-US" altLang="zh-CN" sz="1600" dirty="0"/>
          </a:p>
          <a:p>
            <a:pPr marL="1200150" lvl="2"/>
            <a:r>
              <a:rPr lang="en-US" altLang="zh-CN" sz="1400" dirty="0"/>
              <a:t>1</a:t>
            </a:r>
            <a:r>
              <a:rPr lang="zh-CN" altLang="en-US" sz="1400" dirty="0"/>
              <a:t>个</a:t>
            </a:r>
            <a:r>
              <a:rPr lang="zh-CN" altLang="en-US" sz="1400" dirty="0" smtClean="0"/>
              <a:t>台阶一种走法</a:t>
            </a:r>
            <a:r>
              <a:rPr lang="en-US" altLang="zh-CN" sz="1400" dirty="0" smtClean="0"/>
              <a:t>:1</a:t>
            </a:r>
            <a:r>
              <a:rPr lang="zh-CN" altLang="en-US" sz="1400" dirty="0"/>
              <a:t>；</a:t>
            </a:r>
            <a:r>
              <a:rPr lang="en-US" altLang="zh-CN" sz="1400" dirty="0"/>
              <a:t>2</a:t>
            </a:r>
            <a:r>
              <a:rPr lang="zh-CN" altLang="en-US" sz="1400" dirty="0"/>
              <a:t>个</a:t>
            </a:r>
            <a:r>
              <a:rPr lang="zh-CN" altLang="en-US" sz="1400" dirty="0" smtClean="0"/>
              <a:t>台阶</a:t>
            </a:r>
            <a:r>
              <a:rPr lang="en-US" altLang="zh-CN" sz="1400" dirty="0" smtClean="0"/>
              <a:t>2</a:t>
            </a:r>
            <a:r>
              <a:rPr lang="zh-CN" altLang="en-US" sz="1400" dirty="0" smtClean="0"/>
              <a:t>种走法</a:t>
            </a:r>
            <a:r>
              <a:rPr lang="en-US" altLang="zh-CN" sz="1400" dirty="0" smtClean="0"/>
              <a:t>:11,2</a:t>
            </a:r>
            <a:r>
              <a:rPr lang="zh-CN" altLang="en-US" sz="1400" dirty="0"/>
              <a:t>；</a:t>
            </a:r>
            <a:r>
              <a:rPr lang="en-US" altLang="zh-CN" sz="1400" dirty="0"/>
              <a:t>3</a:t>
            </a:r>
            <a:r>
              <a:rPr lang="zh-CN" altLang="en-US" sz="1400" dirty="0"/>
              <a:t>个</a:t>
            </a:r>
            <a:r>
              <a:rPr lang="zh-CN" altLang="en-US" sz="1400" dirty="0" smtClean="0"/>
              <a:t>台阶</a:t>
            </a:r>
            <a:r>
              <a:rPr lang="en-US" altLang="zh-CN" sz="1400" dirty="0" smtClean="0"/>
              <a:t>4</a:t>
            </a:r>
            <a:r>
              <a:rPr lang="zh-CN" altLang="en-US" sz="1400" dirty="0" smtClean="0"/>
              <a:t>种走法：</a:t>
            </a:r>
            <a:r>
              <a:rPr lang="en-US" altLang="zh-CN" sz="1400" dirty="0"/>
              <a:t>111,12,21,3</a:t>
            </a:r>
          </a:p>
          <a:p>
            <a:pPr marL="342900" indent="-342900">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24180225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7030A0"/>
                </a:solidFill>
              </a:rPr>
              <a:t>自学：</a:t>
            </a:r>
            <a:r>
              <a:rPr lang="zh-CN" altLang="zh-CN" dirty="0" smtClean="0"/>
              <a:t>斐波那契</a:t>
            </a:r>
            <a:r>
              <a:rPr lang="zh-CN" altLang="zh-CN" dirty="0"/>
              <a:t>序列</a:t>
            </a:r>
            <a:r>
              <a:rPr lang="zh-CN" altLang="en-US" dirty="0"/>
              <a:t>例</a:t>
            </a:r>
            <a:endParaRPr lang="en-US" altLang="zh-CN"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a:solidFill>
                  <a:srgbClr val="7030A0"/>
                </a:solidFill>
              </a:rPr>
              <a:t>找零问题：</a:t>
            </a:r>
            <a:endParaRPr lang="en-US" altLang="zh-CN" sz="2000" dirty="0">
              <a:solidFill>
                <a:srgbClr val="7030A0"/>
              </a:solidFill>
            </a:endParaRPr>
          </a:p>
          <a:p>
            <a:pPr marL="971550" lvl="1"/>
            <a:r>
              <a:rPr lang="zh-CN" altLang="en-US" sz="1800" dirty="0"/>
              <a:t>一个商店只有</a:t>
            </a:r>
            <a:r>
              <a:rPr lang="en-US" altLang="zh-CN" sz="1800" dirty="0"/>
              <a:t>1</a:t>
            </a:r>
            <a:r>
              <a:rPr lang="zh-CN" altLang="en-US" sz="1800" dirty="0"/>
              <a:t>元和</a:t>
            </a:r>
            <a:r>
              <a:rPr lang="en-US" altLang="zh-CN" sz="1800" dirty="0"/>
              <a:t>2</a:t>
            </a:r>
            <a:r>
              <a:rPr lang="zh-CN" altLang="en-US" sz="1800" dirty="0"/>
              <a:t>元硬币，对于</a:t>
            </a:r>
            <a:r>
              <a:rPr lang="en-US" altLang="zh-CN" sz="1800" dirty="0"/>
              <a:t>n</a:t>
            </a:r>
            <a:r>
              <a:rPr lang="zh-CN" altLang="en-US" sz="1800" dirty="0"/>
              <a:t>元现金，有多少种找零方法？</a:t>
            </a:r>
            <a:endParaRPr lang="en-US" altLang="zh-CN" sz="1800" dirty="0"/>
          </a:p>
          <a:p>
            <a:pPr marL="342900" indent="-342900">
              <a:buFont typeface="Wingdings" panose="05000000000000000000" pitchFamily="2" charset="2"/>
              <a:buChar char="l"/>
            </a:pPr>
            <a:r>
              <a:rPr lang="zh-CN" altLang="en-US" sz="2000" dirty="0"/>
              <a:t>分析：</a:t>
            </a:r>
            <a:r>
              <a:rPr lang="zh-CN" altLang="zh-CN" sz="2000" dirty="0"/>
              <a:t>设</a:t>
            </a:r>
            <a:r>
              <a:rPr lang="en-US" altLang="zh-CN" sz="2000" dirty="0"/>
              <a:t>f(n)</a:t>
            </a:r>
            <a:r>
              <a:rPr lang="zh-CN" altLang="zh-CN" sz="2000" dirty="0"/>
              <a:t>表示</a:t>
            </a:r>
            <a:r>
              <a:rPr lang="en-US" altLang="zh-CN" sz="2000" dirty="0"/>
              <a:t>n</a:t>
            </a:r>
            <a:r>
              <a:rPr lang="zh-CN" altLang="en-US" sz="2000" dirty="0"/>
              <a:t>元现金所有的找零方法</a:t>
            </a:r>
            <a:r>
              <a:rPr lang="zh-CN" altLang="zh-CN" sz="2000" dirty="0"/>
              <a:t>；</a:t>
            </a:r>
            <a:endParaRPr lang="en-US" altLang="zh-CN" sz="2000" dirty="0"/>
          </a:p>
          <a:p>
            <a:pPr marL="971550" lvl="1"/>
            <a:r>
              <a:rPr lang="zh-CN" altLang="zh-CN" sz="1800" dirty="0"/>
              <a:t>原问题分解为</a:t>
            </a:r>
            <a:r>
              <a:rPr lang="en-US" altLang="zh-CN" sz="1800" dirty="0"/>
              <a:t>2</a:t>
            </a:r>
            <a:r>
              <a:rPr lang="zh-CN" altLang="zh-CN" sz="1800" dirty="0"/>
              <a:t>个子问题</a:t>
            </a:r>
            <a:endParaRPr lang="en-US" altLang="zh-CN" sz="1800" dirty="0"/>
          </a:p>
          <a:p>
            <a:pPr marL="1200150" lvl="2"/>
            <a:r>
              <a:rPr lang="zh-CN" altLang="en-US" sz="1600" dirty="0">
                <a:solidFill>
                  <a:srgbClr val="0303DF"/>
                </a:solidFill>
              </a:rPr>
              <a:t>目前有</a:t>
            </a:r>
            <a:r>
              <a:rPr lang="en-US" altLang="zh-CN" sz="1600" dirty="0">
                <a:solidFill>
                  <a:srgbClr val="0303DF"/>
                </a:solidFill>
              </a:rPr>
              <a:t>n-1</a:t>
            </a:r>
            <a:r>
              <a:rPr lang="zh-CN" altLang="en-US" sz="1600" dirty="0">
                <a:solidFill>
                  <a:srgbClr val="0303DF"/>
                </a:solidFill>
              </a:rPr>
              <a:t>元钱</a:t>
            </a:r>
            <a:r>
              <a:rPr lang="zh-CN" altLang="zh-CN" sz="1600" dirty="0">
                <a:solidFill>
                  <a:srgbClr val="0303DF"/>
                </a:solidFill>
              </a:rPr>
              <a:t>，</a:t>
            </a:r>
            <a:r>
              <a:rPr lang="zh-CN" altLang="en-US" sz="1600" dirty="0">
                <a:solidFill>
                  <a:srgbClr val="0303DF"/>
                </a:solidFill>
              </a:rPr>
              <a:t>再找一个</a:t>
            </a:r>
            <a:r>
              <a:rPr lang="en-US" altLang="zh-CN" sz="1600" dirty="0">
                <a:solidFill>
                  <a:srgbClr val="0303DF"/>
                </a:solidFill>
              </a:rPr>
              <a:t>1</a:t>
            </a:r>
            <a:r>
              <a:rPr lang="zh-CN" altLang="en-US" sz="1600" dirty="0">
                <a:solidFill>
                  <a:srgbClr val="0303DF"/>
                </a:solidFill>
              </a:rPr>
              <a:t>元硬币，即可将</a:t>
            </a:r>
            <a:r>
              <a:rPr lang="en-US" altLang="zh-CN" sz="1600" dirty="0">
                <a:solidFill>
                  <a:srgbClr val="0303DF"/>
                </a:solidFill>
              </a:rPr>
              <a:t>n</a:t>
            </a:r>
            <a:r>
              <a:rPr lang="zh-CN" altLang="en-US" sz="1600" dirty="0">
                <a:solidFill>
                  <a:srgbClr val="0303DF"/>
                </a:solidFill>
              </a:rPr>
              <a:t>元现金换成零钱</a:t>
            </a:r>
            <a:r>
              <a:rPr lang="zh-CN" altLang="zh-CN" sz="1600" dirty="0">
                <a:solidFill>
                  <a:srgbClr val="0303DF"/>
                </a:solidFill>
              </a:rPr>
              <a:t>；</a:t>
            </a:r>
          </a:p>
          <a:p>
            <a:pPr marL="1200150" lvl="2"/>
            <a:r>
              <a:rPr lang="zh-CN" altLang="en-US" sz="1600" dirty="0">
                <a:solidFill>
                  <a:srgbClr val="0303DF"/>
                </a:solidFill>
              </a:rPr>
              <a:t>目前有</a:t>
            </a:r>
            <a:r>
              <a:rPr lang="en-US" altLang="zh-CN" sz="1600" dirty="0">
                <a:solidFill>
                  <a:srgbClr val="0303DF"/>
                </a:solidFill>
              </a:rPr>
              <a:t>n-2</a:t>
            </a:r>
            <a:r>
              <a:rPr lang="zh-CN" altLang="en-US" sz="1600" dirty="0">
                <a:solidFill>
                  <a:srgbClr val="0303DF"/>
                </a:solidFill>
              </a:rPr>
              <a:t>元钱</a:t>
            </a:r>
            <a:r>
              <a:rPr lang="zh-CN" altLang="zh-CN" sz="1600" dirty="0">
                <a:solidFill>
                  <a:srgbClr val="0303DF"/>
                </a:solidFill>
              </a:rPr>
              <a:t>，</a:t>
            </a:r>
            <a:r>
              <a:rPr lang="zh-CN" altLang="en-US" sz="1600" dirty="0">
                <a:solidFill>
                  <a:srgbClr val="0303DF"/>
                </a:solidFill>
              </a:rPr>
              <a:t>再找一个</a:t>
            </a:r>
            <a:r>
              <a:rPr lang="en-US" altLang="zh-CN" sz="1600" dirty="0">
                <a:solidFill>
                  <a:srgbClr val="0303DF"/>
                </a:solidFill>
              </a:rPr>
              <a:t>2</a:t>
            </a:r>
            <a:r>
              <a:rPr lang="zh-CN" altLang="en-US" sz="1600" dirty="0">
                <a:solidFill>
                  <a:srgbClr val="0303DF"/>
                </a:solidFill>
              </a:rPr>
              <a:t>元硬币，即可将</a:t>
            </a:r>
            <a:r>
              <a:rPr lang="en-US" altLang="zh-CN" sz="1600" dirty="0">
                <a:solidFill>
                  <a:srgbClr val="0303DF"/>
                </a:solidFill>
              </a:rPr>
              <a:t>n</a:t>
            </a:r>
            <a:r>
              <a:rPr lang="zh-CN" altLang="en-US" sz="1600" dirty="0">
                <a:solidFill>
                  <a:srgbClr val="0303DF"/>
                </a:solidFill>
              </a:rPr>
              <a:t>元现金换成零钱</a:t>
            </a:r>
            <a:r>
              <a:rPr lang="zh-CN" altLang="zh-CN" sz="1600" dirty="0">
                <a:solidFill>
                  <a:srgbClr val="0303DF"/>
                </a:solidFill>
              </a:rPr>
              <a:t>；</a:t>
            </a:r>
            <a:endParaRPr lang="en-US" altLang="zh-CN" sz="1600" dirty="0">
              <a:solidFill>
                <a:srgbClr val="0303DF"/>
              </a:solidFill>
            </a:endParaRPr>
          </a:p>
          <a:p>
            <a:pPr marL="1200150" lvl="2"/>
            <a:r>
              <a:rPr lang="zh-CN" altLang="en-US" sz="1600" dirty="0"/>
              <a:t>以此类推，</a:t>
            </a:r>
            <a:r>
              <a:rPr lang="en-US" altLang="zh-CN" sz="1600" b="1" dirty="0">
                <a:solidFill>
                  <a:srgbClr val="FF0000"/>
                </a:solidFill>
              </a:rPr>
              <a:t>f(n)=f(n-1)+ f(n-2) </a:t>
            </a:r>
            <a:r>
              <a:rPr lang="zh-CN" altLang="en-US" sz="1600" b="1" dirty="0">
                <a:solidFill>
                  <a:srgbClr val="FF0000"/>
                </a:solidFill>
              </a:rPr>
              <a:t>，</a:t>
            </a:r>
            <a:r>
              <a:rPr lang="en-US" altLang="zh-CN" sz="1600" b="1" dirty="0">
                <a:solidFill>
                  <a:srgbClr val="FF0000"/>
                </a:solidFill>
              </a:rPr>
              <a:t>n&gt;2;</a:t>
            </a:r>
            <a:endParaRPr lang="zh-CN" altLang="zh-CN" sz="1600" b="1" dirty="0">
              <a:solidFill>
                <a:srgbClr val="FF0000"/>
              </a:solidFill>
            </a:endParaRPr>
          </a:p>
          <a:p>
            <a:pPr marL="971550" lvl="1"/>
            <a:r>
              <a:rPr lang="zh-CN" altLang="zh-CN" sz="1800" dirty="0"/>
              <a:t>其中，</a:t>
            </a:r>
            <a:endParaRPr lang="en-US" altLang="zh-CN" sz="1800" dirty="0"/>
          </a:p>
          <a:p>
            <a:pPr marL="1200150" lvl="2"/>
            <a:r>
              <a:rPr lang="en-US" altLang="zh-CN" sz="1600" dirty="0"/>
              <a:t>f(1)=1   </a:t>
            </a:r>
            <a:r>
              <a:rPr lang="zh-CN" altLang="zh-CN" sz="1600" dirty="0"/>
              <a:t>（</a:t>
            </a:r>
            <a:r>
              <a:rPr lang="zh-CN" altLang="en-US" sz="1600" dirty="0"/>
              <a:t>只有</a:t>
            </a:r>
            <a:r>
              <a:rPr lang="en-US" altLang="zh-CN" sz="1600" dirty="0"/>
              <a:t>1</a:t>
            </a:r>
            <a:r>
              <a:rPr lang="zh-CN" altLang="zh-CN" sz="1600" dirty="0"/>
              <a:t>种</a:t>
            </a:r>
            <a:r>
              <a:rPr lang="zh-CN" altLang="en-US" sz="1600" dirty="0"/>
              <a:t>找零方法：</a:t>
            </a:r>
            <a:r>
              <a:rPr lang="en-US" altLang="zh-CN" sz="1600" dirty="0"/>
              <a:t>1</a:t>
            </a:r>
            <a:r>
              <a:rPr lang="zh-CN" altLang="en-US" sz="1600" dirty="0"/>
              <a:t>个一元硬币</a:t>
            </a:r>
            <a:r>
              <a:rPr lang="zh-CN" altLang="zh-CN" sz="1600" dirty="0"/>
              <a:t>）</a:t>
            </a:r>
          </a:p>
          <a:p>
            <a:pPr marL="1200150" lvl="2"/>
            <a:r>
              <a:rPr lang="en-US" altLang="zh-CN" sz="1600" dirty="0"/>
              <a:t>f(2)=2   </a:t>
            </a:r>
            <a:r>
              <a:rPr lang="zh-CN" altLang="zh-CN" sz="1600" dirty="0"/>
              <a:t>（</a:t>
            </a:r>
            <a:r>
              <a:rPr lang="zh-CN" altLang="en-US" sz="1600" dirty="0"/>
              <a:t>可有</a:t>
            </a:r>
            <a:r>
              <a:rPr lang="en-US" altLang="zh-CN" sz="1600" dirty="0"/>
              <a:t>2</a:t>
            </a:r>
            <a:r>
              <a:rPr lang="zh-CN" altLang="zh-CN" sz="1600" dirty="0"/>
              <a:t>种</a:t>
            </a:r>
            <a:r>
              <a:rPr lang="zh-CN" altLang="en-US" sz="1600" dirty="0"/>
              <a:t>找零方法</a:t>
            </a:r>
            <a:r>
              <a:rPr lang="zh-CN" altLang="zh-CN" sz="1600" dirty="0"/>
              <a:t>：两个</a:t>
            </a:r>
            <a:r>
              <a:rPr lang="en-US" altLang="zh-CN" sz="1600" dirty="0"/>
              <a:t>1</a:t>
            </a:r>
            <a:r>
              <a:rPr lang="zh-CN" altLang="en-US" sz="1600" dirty="0"/>
              <a:t>元</a:t>
            </a:r>
            <a:r>
              <a:rPr lang="zh-CN" altLang="zh-CN" sz="1600" dirty="0"/>
              <a:t>，或一个</a:t>
            </a:r>
            <a:r>
              <a:rPr lang="en-US" altLang="zh-CN" sz="1600" dirty="0"/>
              <a:t>2</a:t>
            </a:r>
            <a:r>
              <a:rPr lang="zh-CN" altLang="en-US" sz="1600" dirty="0"/>
              <a:t>元</a:t>
            </a:r>
            <a:r>
              <a:rPr lang="zh-CN" altLang="zh-CN" sz="1600" dirty="0"/>
              <a:t>，表示为</a:t>
            </a:r>
            <a:r>
              <a:rPr lang="en-US" altLang="zh-CN" sz="1600" dirty="0"/>
              <a:t>11</a:t>
            </a:r>
            <a:r>
              <a:rPr lang="zh-CN" altLang="zh-CN" sz="1600" dirty="0"/>
              <a:t>或</a:t>
            </a:r>
            <a:r>
              <a:rPr lang="en-US" altLang="zh-CN" sz="1600" dirty="0"/>
              <a:t>2</a:t>
            </a:r>
            <a:r>
              <a:rPr lang="zh-CN" altLang="zh-CN" sz="1600" dirty="0"/>
              <a:t>）</a:t>
            </a:r>
          </a:p>
          <a:p>
            <a:pPr marL="342900" indent="-342900">
              <a:buFont typeface="Wingdings" panose="05000000000000000000" pitchFamily="2" charset="2"/>
              <a:buChar char="l"/>
            </a:pPr>
            <a:r>
              <a:rPr lang="zh-CN" altLang="en-US" sz="2000" b="1" dirty="0">
                <a:solidFill>
                  <a:srgbClr val="C00000"/>
                </a:solidFill>
              </a:rPr>
              <a:t>在求解问题时，如果能够把一个问题抽象成一个已知的模型，则问题很容易解决。</a:t>
            </a:r>
            <a:endParaRPr lang="zh-CN" altLang="zh-CN" sz="2000" b="1" dirty="0">
              <a:solidFill>
                <a:srgbClr val="C00000"/>
              </a:solidFill>
            </a:endParaRPr>
          </a:p>
          <a:p>
            <a:pPr marL="342900" indent="-342900">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17335138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7030A0"/>
                </a:solidFill>
              </a:rPr>
              <a:t>课后练习：</a:t>
            </a:r>
            <a:r>
              <a:rPr lang="zh-CN" altLang="en-US" dirty="0" smtClean="0">
                <a:solidFill>
                  <a:srgbClr val="006600"/>
                </a:solidFill>
              </a:rPr>
              <a:t>递推求解</a:t>
            </a:r>
            <a:r>
              <a:rPr lang="en-US" altLang="zh-CN" dirty="0" smtClean="0"/>
              <a:t>Fibonacci </a:t>
            </a:r>
            <a:r>
              <a:rPr lang="en-US" altLang="zh-CN" dirty="0"/>
              <a:t>sequence</a:t>
            </a:r>
            <a:endParaRPr lang="zh-CN" altLang="en-US" dirty="0"/>
          </a:p>
        </p:txBody>
      </p:sp>
      <p:sp>
        <p:nvSpPr>
          <p:cNvPr id="3" name="内容占位符 2"/>
          <p:cNvSpPr>
            <a:spLocks noGrp="1"/>
          </p:cNvSpPr>
          <p:nvPr>
            <p:ph idx="1"/>
          </p:nvPr>
        </p:nvSpPr>
        <p:spPr/>
        <p:txBody>
          <a:bodyPr/>
          <a:lstStyle/>
          <a:p>
            <a:pPr>
              <a:spcBef>
                <a:spcPts val="600"/>
              </a:spcBef>
              <a:buNone/>
            </a:pPr>
            <a:r>
              <a:rPr lang="en-US" altLang="zh-CN" sz="1800" dirty="0">
                <a:solidFill>
                  <a:srgbClr val="000000"/>
                </a:solidFill>
              </a:rPr>
              <a:t>int main()</a:t>
            </a:r>
          </a:p>
          <a:p>
            <a:pPr>
              <a:spcBef>
                <a:spcPts val="600"/>
              </a:spcBef>
              <a:buNone/>
            </a:pPr>
            <a:r>
              <a:rPr lang="en-US" altLang="zh-CN" sz="1800" dirty="0">
                <a:solidFill>
                  <a:srgbClr val="000000"/>
                </a:solidFill>
              </a:rPr>
              <a:t>{</a:t>
            </a:r>
          </a:p>
          <a:p>
            <a:pPr>
              <a:spcBef>
                <a:spcPts val="600"/>
              </a:spcBef>
              <a:buNone/>
            </a:pPr>
            <a:r>
              <a:rPr lang="en-US" altLang="zh-CN" sz="1800" dirty="0">
                <a:solidFill>
                  <a:srgbClr val="000000"/>
                </a:solidFill>
              </a:rPr>
              <a:t>        int n;</a:t>
            </a:r>
          </a:p>
          <a:p>
            <a:pPr>
              <a:spcBef>
                <a:spcPts val="600"/>
              </a:spcBef>
              <a:buNone/>
            </a:pPr>
            <a:r>
              <a:rPr lang="en-US" altLang="zh-CN" sz="1800" dirty="0">
                <a:solidFill>
                  <a:srgbClr val="000000"/>
                </a:solidFill>
              </a:rPr>
              <a:t>         </a:t>
            </a:r>
            <a:r>
              <a:rPr lang="en-US" altLang="zh-CN" sz="1800" dirty="0" err="1">
                <a:solidFill>
                  <a:srgbClr val="000000"/>
                </a:solidFill>
              </a:rPr>
              <a:t>scanf</a:t>
            </a:r>
            <a:r>
              <a:rPr lang="en-US" altLang="zh-CN" sz="1800" dirty="0">
                <a:solidFill>
                  <a:srgbClr val="000000"/>
                </a:solidFill>
              </a:rPr>
              <a:t>(“%</a:t>
            </a:r>
            <a:r>
              <a:rPr lang="en-US" altLang="zh-CN" sz="1800" dirty="0" err="1">
                <a:solidFill>
                  <a:srgbClr val="000000"/>
                </a:solidFill>
              </a:rPr>
              <a:t>d”,&amp;n</a:t>
            </a:r>
            <a:r>
              <a:rPr lang="en-US" altLang="zh-CN" sz="1800" dirty="0" smtClean="0">
                <a:solidFill>
                  <a:srgbClr val="000000"/>
                </a:solidFill>
              </a:rPr>
              <a:t>);   //</a:t>
            </a:r>
            <a:r>
              <a:rPr lang="zh-CN" altLang="en-US" sz="1800" dirty="0" smtClean="0">
                <a:solidFill>
                  <a:srgbClr val="000000"/>
                </a:solidFill>
              </a:rPr>
              <a:t>计算斐波那契序列的第</a:t>
            </a:r>
            <a:r>
              <a:rPr lang="en-US" altLang="zh-CN" sz="1800" dirty="0" smtClean="0">
                <a:solidFill>
                  <a:srgbClr val="000000"/>
                </a:solidFill>
              </a:rPr>
              <a:t>n</a:t>
            </a:r>
            <a:r>
              <a:rPr lang="zh-CN" altLang="en-US" sz="1800" smtClean="0">
                <a:solidFill>
                  <a:srgbClr val="000000"/>
                </a:solidFill>
              </a:rPr>
              <a:t>项</a:t>
            </a:r>
            <a:endParaRPr lang="en-US" altLang="zh-CN" sz="1800" dirty="0">
              <a:solidFill>
                <a:srgbClr val="000000"/>
              </a:solidFill>
            </a:endParaRPr>
          </a:p>
          <a:p>
            <a:pPr>
              <a:spcBef>
                <a:spcPts val="600"/>
              </a:spcBef>
              <a:buNone/>
            </a:pPr>
            <a:r>
              <a:rPr lang="en-US" altLang="zh-CN" sz="1800" dirty="0">
                <a:solidFill>
                  <a:srgbClr val="000000"/>
                </a:solidFill>
              </a:rPr>
              <a:t>        unsigned long </a:t>
            </a:r>
            <a:r>
              <a:rPr lang="en-US" altLang="zh-CN" sz="1800" dirty="0" err="1">
                <a:solidFill>
                  <a:srgbClr val="000000"/>
                </a:solidFill>
              </a:rPr>
              <a:t>long</a:t>
            </a:r>
            <a:r>
              <a:rPr lang="en-US" altLang="zh-CN" sz="1800" dirty="0">
                <a:solidFill>
                  <a:srgbClr val="000000"/>
                </a:solidFill>
              </a:rPr>
              <a:t> fib[n+1];</a:t>
            </a:r>
          </a:p>
          <a:p>
            <a:pPr>
              <a:spcBef>
                <a:spcPts val="600"/>
              </a:spcBef>
              <a:buNone/>
            </a:pPr>
            <a:r>
              <a:rPr lang="en-US" altLang="zh-CN" sz="1800" dirty="0">
                <a:solidFill>
                  <a:srgbClr val="000000"/>
                </a:solidFill>
              </a:rPr>
              <a:t>        fib[0]=0; </a:t>
            </a:r>
          </a:p>
          <a:p>
            <a:pPr>
              <a:spcBef>
                <a:spcPts val="600"/>
              </a:spcBef>
              <a:buNone/>
            </a:pPr>
            <a:r>
              <a:rPr lang="en-US" altLang="zh-CN" sz="1800" dirty="0">
                <a:solidFill>
                  <a:srgbClr val="000000"/>
                </a:solidFill>
              </a:rPr>
              <a:t>        fib[1]=1;</a:t>
            </a:r>
          </a:p>
          <a:p>
            <a:pPr>
              <a:spcBef>
                <a:spcPts val="600"/>
              </a:spcBef>
              <a:buNone/>
            </a:pPr>
            <a:r>
              <a:rPr lang="en-US" altLang="zh-CN" sz="1800" dirty="0">
                <a:solidFill>
                  <a:srgbClr val="000000"/>
                </a:solidFill>
              </a:rPr>
              <a:t>        for (</a:t>
            </a:r>
            <a:r>
              <a:rPr lang="en-US" altLang="zh-CN" sz="1800" dirty="0" err="1">
                <a:solidFill>
                  <a:srgbClr val="000000"/>
                </a:solidFill>
              </a:rPr>
              <a:t>int</a:t>
            </a:r>
            <a:r>
              <a:rPr lang="en-US" altLang="zh-CN" sz="1800" dirty="0">
                <a:solidFill>
                  <a:srgbClr val="000000"/>
                </a:solidFill>
              </a:rPr>
              <a:t> </a:t>
            </a:r>
            <a:r>
              <a:rPr lang="en-US" altLang="zh-CN" sz="1800" dirty="0" err="1" smtClean="0">
                <a:solidFill>
                  <a:srgbClr val="000000"/>
                </a:solidFill>
              </a:rPr>
              <a:t>i</a:t>
            </a:r>
            <a:r>
              <a:rPr lang="en-US" altLang="zh-CN" sz="1800" dirty="0" smtClean="0">
                <a:solidFill>
                  <a:srgbClr val="000000"/>
                </a:solidFill>
              </a:rPr>
              <a:t>=2;i</a:t>
            </a:r>
            <a:r>
              <a:rPr lang="en-US" altLang="zh-CN" sz="1800" dirty="0">
                <a:solidFill>
                  <a:srgbClr val="000000"/>
                </a:solidFill>
              </a:rPr>
              <a:t>&lt;=</a:t>
            </a:r>
            <a:r>
              <a:rPr lang="en-US" altLang="zh-CN" sz="1800" dirty="0" err="1">
                <a:solidFill>
                  <a:srgbClr val="000000"/>
                </a:solidFill>
              </a:rPr>
              <a:t>n;i</a:t>
            </a:r>
            <a:r>
              <a:rPr lang="en-US" altLang="zh-CN" sz="1800" dirty="0">
                <a:solidFill>
                  <a:srgbClr val="000000"/>
                </a:solidFill>
              </a:rPr>
              <a:t>++)</a:t>
            </a:r>
          </a:p>
          <a:p>
            <a:pPr>
              <a:spcBef>
                <a:spcPts val="600"/>
              </a:spcBef>
              <a:buNone/>
            </a:pPr>
            <a:r>
              <a:rPr lang="en-US" altLang="zh-CN" sz="1800" dirty="0">
                <a:solidFill>
                  <a:srgbClr val="0303DF"/>
                </a:solidFill>
              </a:rPr>
              <a:t>              fib[</a:t>
            </a:r>
            <a:r>
              <a:rPr lang="en-US" altLang="zh-CN" sz="1800" dirty="0" err="1">
                <a:solidFill>
                  <a:srgbClr val="0303DF"/>
                </a:solidFill>
              </a:rPr>
              <a:t>i</a:t>
            </a:r>
            <a:r>
              <a:rPr lang="en-US" altLang="zh-CN" sz="1800" dirty="0">
                <a:solidFill>
                  <a:srgbClr val="0303DF"/>
                </a:solidFill>
              </a:rPr>
              <a:t>]=fib[i-1]+fib[i-2];     </a:t>
            </a:r>
            <a:r>
              <a:rPr lang="en-US" altLang="zh-CN" sz="1800" dirty="0">
                <a:solidFill>
                  <a:srgbClr val="000000"/>
                </a:solidFill>
              </a:rPr>
              <a:t>//</a:t>
            </a:r>
            <a:r>
              <a:rPr lang="zh-CN" altLang="en-US" sz="1800" dirty="0">
                <a:solidFill>
                  <a:srgbClr val="000000"/>
                </a:solidFill>
              </a:rPr>
              <a:t>递推</a:t>
            </a:r>
            <a:endParaRPr lang="en-US" altLang="zh-CN" sz="1800" dirty="0">
              <a:solidFill>
                <a:srgbClr val="000000"/>
              </a:solidFill>
            </a:endParaRPr>
          </a:p>
          <a:p>
            <a:pPr>
              <a:spcBef>
                <a:spcPts val="600"/>
              </a:spcBef>
              <a:buNone/>
            </a:pPr>
            <a:endParaRPr lang="en-US" altLang="zh-CN" sz="1800" dirty="0">
              <a:solidFill>
                <a:srgbClr val="000000"/>
              </a:solidFill>
            </a:endParaRPr>
          </a:p>
          <a:p>
            <a:pPr>
              <a:spcBef>
                <a:spcPts val="600"/>
              </a:spcBef>
              <a:buNone/>
            </a:pPr>
            <a:r>
              <a:rPr lang="en-US" altLang="zh-CN" sz="1800" dirty="0">
                <a:solidFill>
                  <a:srgbClr val="000000"/>
                </a:solidFill>
              </a:rPr>
              <a:t>        for (int </a:t>
            </a:r>
            <a:r>
              <a:rPr lang="en-US" altLang="zh-CN" sz="1800" dirty="0" err="1">
                <a:solidFill>
                  <a:srgbClr val="000000"/>
                </a:solidFill>
              </a:rPr>
              <a:t>i</a:t>
            </a:r>
            <a:r>
              <a:rPr lang="en-US" altLang="zh-CN" sz="1800" dirty="0">
                <a:solidFill>
                  <a:srgbClr val="000000"/>
                </a:solidFill>
              </a:rPr>
              <a:t>=0;i&lt;=</a:t>
            </a:r>
            <a:r>
              <a:rPr lang="en-US" altLang="zh-CN" sz="1800" dirty="0" err="1">
                <a:solidFill>
                  <a:srgbClr val="000000"/>
                </a:solidFill>
              </a:rPr>
              <a:t>n;i</a:t>
            </a:r>
            <a:r>
              <a:rPr lang="en-US" altLang="zh-CN" sz="1800" dirty="0">
                <a:solidFill>
                  <a:srgbClr val="000000"/>
                </a:solidFill>
              </a:rPr>
              <a:t>++)   //</a:t>
            </a:r>
            <a:r>
              <a:rPr lang="zh-CN" altLang="en-US" sz="1800" dirty="0">
                <a:solidFill>
                  <a:srgbClr val="000000"/>
                </a:solidFill>
              </a:rPr>
              <a:t>输出</a:t>
            </a:r>
            <a:r>
              <a:rPr lang="en-US" altLang="zh-CN" sz="1800" dirty="0">
                <a:solidFill>
                  <a:srgbClr val="000000"/>
                </a:solidFill>
              </a:rPr>
              <a:t>Fibonacci sequence</a:t>
            </a:r>
          </a:p>
          <a:p>
            <a:pPr>
              <a:spcBef>
                <a:spcPts val="600"/>
              </a:spcBef>
              <a:buNone/>
            </a:pPr>
            <a:r>
              <a:rPr lang="en-US" altLang="zh-CN" sz="1800" dirty="0">
                <a:solidFill>
                  <a:srgbClr val="000000"/>
                </a:solidFill>
              </a:rPr>
              <a:t>              </a:t>
            </a:r>
            <a:r>
              <a:rPr lang="en-US" altLang="zh-CN" sz="1800" dirty="0" err="1">
                <a:solidFill>
                  <a:srgbClr val="000000"/>
                </a:solidFill>
              </a:rPr>
              <a:t>printf</a:t>
            </a:r>
            <a:r>
              <a:rPr lang="en-US" altLang="zh-CN" sz="1800" dirty="0">
                <a:solidFill>
                  <a:srgbClr val="000000"/>
                </a:solidFill>
              </a:rPr>
              <a:t>(“%</a:t>
            </a:r>
            <a:r>
              <a:rPr lang="en-US" altLang="zh-CN" sz="1800" dirty="0" err="1">
                <a:solidFill>
                  <a:srgbClr val="000000"/>
                </a:solidFill>
              </a:rPr>
              <a:t>llu</a:t>
            </a:r>
            <a:r>
              <a:rPr lang="en-US" altLang="zh-CN" sz="1800" dirty="0">
                <a:solidFill>
                  <a:srgbClr val="000000"/>
                </a:solidFill>
              </a:rPr>
              <a:t>, ”, fib[</a:t>
            </a:r>
            <a:r>
              <a:rPr lang="en-US" altLang="zh-CN" sz="1800" dirty="0" err="1">
                <a:solidFill>
                  <a:srgbClr val="000000"/>
                </a:solidFill>
              </a:rPr>
              <a:t>i</a:t>
            </a:r>
            <a:r>
              <a:rPr lang="en-US" altLang="zh-CN" sz="1800" dirty="0">
                <a:solidFill>
                  <a:srgbClr val="000000"/>
                </a:solidFill>
              </a:rPr>
              <a:t>]);</a:t>
            </a:r>
          </a:p>
          <a:p>
            <a:pPr>
              <a:spcBef>
                <a:spcPts val="600"/>
              </a:spcBef>
              <a:buNone/>
            </a:pPr>
            <a:r>
              <a:rPr lang="en-US" altLang="zh-CN" sz="1800" dirty="0">
                <a:solidFill>
                  <a:srgbClr val="000000"/>
                </a:solidFill>
              </a:rPr>
              <a:t>        return 0;</a:t>
            </a:r>
          </a:p>
          <a:p>
            <a:pPr>
              <a:spcBef>
                <a:spcPts val="600"/>
              </a:spcBef>
              <a:buNone/>
            </a:pPr>
            <a:r>
              <a:rPr lang="en-US" altLang="zh-CN" sz="1800" dirty="0">
                <a:solidFill>
                  <a:srgbClr val="000000"/>
                </a:solidFill>
              </a:rPr>
              <a:t>}</a:t>
            </a:r>
            <a:endParaRPr lang="zh-CN" altLang="en-US" sz="1800" dirty="0">
              <a:solidFill>
                <a:srgbClr val="000000"/>
              </a:solidFill>
            </a:endParaRPr>
          </a:p>
        </p:txBody>
      </p:sp>
    </p:spTree>
    <p:extLst>
      <p:ext uri="{BB962C8B-B14F-4D97-AF65-F5344CB8AC3E}">
        <p14:creationId xmlns:p14="http://schemas.microsoft.com/office/powerpoint/2010/main" val="17994822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7030A0"/>
                </a:solidFill>
              </a:rPr>
              <a:t>课后练习：</a:t>
            </a:r>
            <a:r>
              <a:rPr lang="zh-CN" altLang="en-US" dirty="0" smtClean="0"/>
              <a:t>利用</a:t>
            </a:r>
            <a:r>
              <a:rPr lang="zh-CN" altLang="en-US" dirty="0"/>
              <a:t>线性</a:t>
            </a:r>
            <a:r>
              <a:rPr lang="zh-CN" altLang="zh-CN" dirty="0"/>
              <a:t>同余法</a:t>
            </a:r>
            <a:r>
              <a:rPr lang="zh-CN" altLang="en-US" dirty="0"/>
              <a:t>产生伪随机数</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a:t>函数</a:t>
            </a:r>
            <a:r>
              <a:rPr lang="en-US" altLang="zh-CN" sz="2000" dirty="0">
                <a:solidFill>
                  <a:srgbClr val="C00000"/>
                </a:solidFill>
              </a:rPr>
              <a:t>rand()</a:t>
            </a:r>
            <a:r>
              <a:rPr lang="zh-CN" altLang="en-US" sz="2000" dirty="0"/>
              <a:t>产生</a:t>
            </a:r>
            <a:r>
              <a:rPr lang="en-US" altLang="zh-CN" sz="2000" dirty="0">
                <a:solidFill>
                  <a:srgbClr val="0303DF"/>
                </a:solidFill>
              </a:rPr>
              <a:t>0~0x7FFF</a:t>
            </a:r>
            <a:r>
              <a:rPr lang="zh-CN" altLang="en-US" sz="2000" dirty="0"/>
              <a:t>之间的随机数（整数）；</a:t>
            </a:r>
            <a:endParaRPr lang="en-US" altLang="zh-CN" sz="2000" dirty="0"/>
          </a:p>
          <a:p>
            <a:pPr marL="971550" lvl="1"/>
            <a:r>
              <a:rPr lang="en-US" altLang="zh-CN" sz="1800" dirty="0"/>
              <a:t>int rand(void);   //</a:t>
            </a:r>
            <a:r>
              <a:rPr lang="en-US" altLang="zh-CN" sz="1800" dirty="0" err="1"/>
              <a:t>stdlib.h</a:t>
            </a:r>
            <a:endParaRPr lang="en-US" altLang="zh-CN" sz="1800" dirty="0"/>
          </a:p>
          <a:p>
            <a:pPr marL="971550" lvl="1"/>
            <a:r>
              <a:rPr lang="zh-CN" altLang="en-US" sz="1800" dirty="0"/>
              <a:t>思考：</a:t>
            </a:r>
            <a:endParaRPr lang="en-US" altLang="zh-CN" sz="1800" dirty="0"/>
          </a:p>
          <a:p>
            <a:pPr marL="1200150" lvl="2"/>
            <a:r>
              <a:rPr lang="zh-CN" altLang="en-US" sz="1600" dirty="0"/>
              <a:t>如何产生一个</a:t>
            </a:r>
            <a:r>
              <a:rPr lang="en-US" altLang="zh-CN" sz="1600" dirty="0"/>
              <a:t>0~99</a:t>
            </a:r>
            <a:r>
              <a:rPr lang="zh-CN" altLang="en-US" sz="1600" dirty="0"/>
              <a:t>之间的随机</a:t>
            </a:r>
            <a:r>
              <a:rPr lang="zh-CN" altLang="en-US" sz="1600" dirty="0">
                <a:solidFill>
                  <a:srgbClr val="0303DF"/>
                </a:solidFill>
              </a:rPr>
              <a:t>整数</a:t>
            </a:r>
            <a:r>
              <a:rPr lang="zh-CN" altLang="en-US" sz="1600" dirty="0"/>
              <a:t>？</a:t>
            </a:r>
            <a:endParaRPr lang="en-US" altLang="zh-CN" sz="1600" dirty="0"/>
          </a:p>
          <a:p>
            <a:pPr marL="1200150" lvl="2"/>
            <a:r>
              <a:rPr lang="zh-CN" altLang="en-US" sz="1600" dirty="0"/>
              <a:t>如何产生一个</a:t>
            </a:r>
            <a:r>
              <a:rPr lang="en-US" altLang="zh-CN" sz="1600" dirty="0"/>
              <a:t>[0,1]</a:t>
            </a:r>
            <a:r>
              <a:rPr lang="zh-CN" altLang="en-US" sz="1600" dirty="0"/>
              <a:t>之间的随机</a:t>
            </a:r>
            <a:r>
              <a:rPr lang="zh-CN" altLang="en-US" sz="1600" dirty="0">
                <a:solidFill>
                  <a:srgbClr val="0303DF"/>
                </a:solidFill>
              </a:rPr>
              <a:t>小数</a:t>
            </a:r>
            <a:r>
              <a:rPr lang="zh-CN" altLang="en-US" sz="1600" dirty="0"/>
              <a:t>？</a:t>
            </a:r>
            <a:endParaRPr lang="en-US" altLang="zh-CN" sz="1600" dirty="0"/>
          </a:p>
          <a:p>
            <a:pPr marL="342900" indent="-342900">
              <a:buFont typeface="Wingdings" panose="05000000000000000000" pitchFamily="2" charset="2"/>
              <a:buChar char="l"/>
            </a:pPr>
            <a:r>
              <a:rPr lang="zh-CN" altLang="en-US" sz="2000" dirty="0">
                <a:solidFill>
                  <a:srgbClr val="C00000"/>
                </a:solidFill>
              </a:rPr>
              <a:t>每次打开</a:t>
            </a:r>
            <a:r>
              <a:rPr lang="en-US" altLang="zh-CN" sz="2000" dirty="0">
                <a:solidFill>
                  <a:srgbClr val="C00000"/>
                </a:solidFill>
              </a:rPr>
              <a:t>IDE</a:t>
            </a:r>
            <a:r>
              <a:rPr lang="zh-CN" altLang="en-US" sz="2000" dirty="0"/>
              <a:t>，运行下述程序段，产生的随机数序列均相同；</a:t>
            </a:r>
            <a:endParaRPr lang="en-US" altLang="zh-CN" sz="2000" dirty="0"/>
          </a:p>
          <a:p>
            <a:pPr marL="914400" lvl="1" indent="-285750"/>
            <a:r>
              <a:rPr lang="en-US" altLang="zh-CN" sz="1800" dirty="0"/>
              <a:t>int a[10];   for (int </a:t>
            </a:r>
            <a:r>
              <a:rPr lang="en-US" altLang="zh-CN" sz="1800" dirty="0" err="1"/>
              <a:t>i</a:t>
            </a:r>
            <a:r>
              <a:rPr lang="en-US" altLang="zh-CN" sz="1800" dirty="0"/>
              <a:t>=0;i&lt;10;i++)   a[</a:t>
            </a:r>
            <a:r>
              <a:rPr lang="en-US" altLang="zh-CN" sz="1800" dirty="0" err="1"/>
              <a:t>i</a:t>
            </a:r>
            <a:r>
              <a:rPr lang="en-US" altLang="zh-CN" sz="1800" dirty="0"/>
              <a:t>]=rand();</a:t>
            </a:r>
          </a:p>
          <a:p>
            <a:pPr marL="914400" lvl="1" indent="-285750"/>
            <a:r>
              <a:rPr lang="zh-CN" altLang="en-US" sz="1800" dirty="0">
                <a:solidFill>
                  <a:srgbClr val="0303DF"/>
                </a:solidFill>
              </a:rPr>
              <a:t>因为每次</a:t>
            </a:r>
            <a:r>
              <a:rPr lang="zh-CN" altLang="en-US" sz="1800" dirty="0" smtClean="0">
                <a:solidFill>
                  <a:srgbClr val="0303DF"/>
                </a:solidFill>
              </a:rPr>
              <a:t>运行时，</a:t>
            </a:r>
            <a:r>
              <a:rPr lang="en-US" altLang="zh-CN" sz="1800" b="1" dirty="0">
                <a:solidFill>
                  <a:srgbClr val="7030A0"/>
                </a:solidFill>
              </a:rPr>
              <a:t>rand()</a:t>
            </a:r>
            <a:r>
              <a:rPr lang="zh-CN" altLang="en-US" sz="1800" b="1" dirty="0">
                <a:solidFill>
                  <a:srgbClr val="7030A0"/>
                </a:solidFill>
              </a:rPr>
              <a:t>的种子都相同；</a:t>
            </a:r>
            <a:endParaRPr lang="en-US" altLang="zh-CN" sz="2000" b="1" dirty="0">
              <a:solidFill>
                <a:srgbClr val="7030A0"/>
              </a:solidFill>
            </a:endParaRPr>
          </a:p>
          <a:p>
            <a:pPr marL="342900" indent="-342900">
              <a:buFont typeface="Wingdings" panose="05000000000000000000" pitchFamily="2" charset="2"/>
              <a:buChar char="l"/>
            </a:pPr>
            <a:r>
              <a:rPr lang="zh-CN" altLang="en-US" sz="2000" dirty="0"/>
              <a:t>函数</a:t>
            </a:r>
            <a:r>
              <a:rPr lang="en-US" altLang="zh-CN" sz="2000" dirty="0" err="1">
                <a:solidFill>
                  <a:srgbClr val="C00000"/>
                </a:solidFill>
              </a:rPr>
              <a:t>srand</a:t>
            </a:r>
            <a:r>
              <a:rPr lang="en-US" altLang="zh-CN" sz="2000" dirty="0" smtClean="0">
                <a:solidFill>
                  <a:srgbClr val="C00000"/>
                </a:solidFill>
              </a:rPr>
              <a:t>()</a:t>
            </a:r>
            <a:r>
              <a:rPr lang="zh-CN" altLang="en-US" sz="2000" dirty="0" smtClean="0"/>
              <a:t>用于设置</a:t>
            </a:r>
            <a:r>
              <a:rPr lang="zh-CN" altLang="en-US" sz="2000" dirty="0"/>
              <a:t>随机数的</a:t>
            </a:r>
            <a:r>
              <a:rPr lang="zh-CN" altLang="en-US" sz="2000" dirty="0">
                <a:solidFill>
                  <a:srgbClr val="7030A0"/>
                </a:solidFill>
              </a:rPr>
              <a:t>种子</a:t>
            </a:r>
            <a:r>
              <a:rPr lang="zh-CN" altLang="en-US" sz="2000" dirty="0"/>
              <a:t>；</a:t>
            </a:r>
            <a:endParaRPr lang="en-US" altLang="zh-CN" sz="2000" dirty="0"/>
          </a:p>
          <a:p>
            <a:pPr marL="971550" lvl="1"/>
            <a:r>
              <a:rPr lang="en-US" altLang="zh-CN" sz="1800" dirty="0"/>
              <a:t>void </a:t>
            </a:r>
            <a:r>
              <a:rPr lang="en-US" altLang="zh-CN" sz="1800" dirty="0" err="1"/>
              <a:t>srand</a:t>
            </a:r>
            <a:r>
              <a:rPr lang="en-US" altLang="zh-CN" sz="1800" dirty="0"/>
              <a:t>(unsigned seed);   //</a:t>
            </a:r>
            <a:r>
              <a:rPr lang="en-US" altLang="zh-CN" sz="1800" dirty="0" err="1"/>
              <a:t>stdio.h</a:t>
            </a:r>
            <a:endParaRPr lang="en-US" altLang="zh-CN" sz="1800" dirty="0"/>
          </a:p>
          <a:p>
            <a:pPr marL="971550" lvl="1"/>
            <a:r>
              <a:rPr lang="en-US" altLang="zh-CN" sz="1800" dirty="0">
                <a:solidFill>
                  <a:srgbClr val="006600"/>
                </a:solidFill>
              </a:rPr>
              <a:t> </a:t>
            </a:r>
            <a:r>
              <a:rPr lang="zh-CN" altLang="en-US" sz="1800" dirty="0">
                <a:solidFill>
                  <a:srgbClr val="006600"/>
                </a:solidFill>
              </a:rPr>
              <a:t>常把种子设置成</a:t>
            </a:r>
            <a:r>
              <a:rPr lang="zh-CN" altLang="en-US" sz="1800" b="1" dirty="0">
                <a:solidFill>
                  <a:srgbClr val="7030A0"/>
                </a:solidFill>
              </a:rPr>
              <a:t>当前时间</a:t>
            </a:r>
            <a:r>
              <a:rPr lang="zh-CN" altLang="en-US" sz="1800" dirty="0">
                <a:solidFill>
                  <a:srgbClr val="006600"/>
                </a:solidFill>
              </a:rPr>
              <a:t>（</a:t>
            </a:r>
            <a:r>
              <a:rPr lang="zh-CN" altLang="en-US" sz="1800" dirty="0">
                <a:solidFill>
                  <a:srgbClr val="0303DF"/>
                </a:solidFill>
              </a:rPr>
              <a:t>每次运行，种子都不同</a:t>
            </a:r>
            <a:r>
              <a:rPr lang="zh-CN" altLang="en-US" sz="1800" dirty="0">
                <a:solidFill>
                  <a:srgbClr val="006600"/>
                </a:solidFill>
              </a:rPr>
              <a:t>）</a:t>
            </a:r>
            <a:endParaRPr lang="en-US" altLang="zh-CN" sz="1800" dirty="0">
              <a:solidFill>
                <a:srgbClr val="006600"/>
              </a:solidFill>
            </a:endParaRPr>
          </a:p>
          <a:p>
            <a:pPr marL="1200150" lvl="2"/>
            <a:r>
              <a:rPr lang="en-US" altLang="zh-CN" sz="1600" dirty="0" err="1">
                <a:solidFill>
                  <a:srgbClr val="080808"/>
                </a:solidFill>
              </a:rPr>
              <a:t>srand</a:t>
            </a:r>
            <a:r>
              <a:rPr lang="en-US" altLang="zh-CN" sz="1600" dirty="0">
                <a:solidFill>
                  <a:srgbClr val="080808"/>
                </a:solidFill>
              </a:rPr>
              <a:t>(time(0));    //</a:t>
            </a:r>
            <a:r>
              <a:rPr lang="en-US" altLang="zh-CN" sz="1600" dirty="0" err="1">
                <a:solidFill>
                  <a:srgbClr val="080808"/>
                </a:solidFill>
              </a:rPr>
              <a:t>srand</a:t>
            </a:r>
            <a:r>
              <a:rPr lang="en-US" altLang="zh-CN" sz="1600" dirty="0">
                <a:solidFill>
                  <a:srgbClr val="080808"/>
                </a:solidFill>
              </a:rPr>
              <a:t>(time(NULL));    //</a:t>
            </a:r>
            <a:r>
              <a:rPr lang="en-US" altLang="zh-CN" sz="1600" dirty="0" err="1">
                <a:solidFill>
                  <a:srgbClr val="080808"/>
                </a:solidFill>
              </a:rPr>
              <a:t>time.h</a:t>
            </a:r>
            <a:endParaRPr lang="en-US" altLang="zh-CN" sz="1600" dirty="0">
              <a:solidFill>
                <a:srgbClr val="080808"/>
              </a:solidFill>
            </a:endParaRPr>
          </a:p>
          <a:p>
            <a:pPr marL="1200150" lvl="2"/>
            <a:r>
              <a:rPr lang="en-US" altLang="zh-CN" sz="1600" dirty="0"/>
              <a:t>int a[10];   for (int </a:t>
            </a:r>
            <a:r>
              <a:rPr lang="en-US" altLang="zh-CN" sz="1600" dirty="0" err="1"/>
              <a:t>i</a:t>
            </a:r>
            <a:r>
              <a:rPr lang="en-US" altLang="zh-CN" sz="1600" dirty="0"/>
              <a:t>=0;i&lt;10;i++)   a[</a:t>
            </a:r>
            <a:r>
              <a:rPr lang="en-US" altLang="zh-CN" sz="1600" dirty="0" err="1"/>
              <a:t>i</a:t>
            </a:r>
            <a:r>
              <a:rPr lang="en-US" altLang="zh-CN" sz="1600" dirty="0"/>
              <a:t>]=rand();</a:t>
            </a:r>
          </a:p>
          <a:p>
            <a:pPr marL="1200150" lvl="2"/>
            <a:r>
              <a:rPr lang="zh-CN" altLang="en-US" sz="1600" dirty="0">
                <a:solidFill>
                  <a:srgbClr val="080808"/>
                </a:solidFill>
              </a:rPr>
              <a:t>每次运行产生不同的随机数序列；</a:t>
            </a:r>
            <a:endParaRPr lang="en-US" altLang="zh-CN" sz="1600" dirty="0">
              <a:solidFill>
                <a:srgbClr val="080808"/>
              </a:solidFill>
            </a:endParaRPr>
          </a:p>
          <a:p>
            <a:pPr marL="1028700" lvl="2" indent="0">
              <a:buNone/>
            </a:pPr>
            <a:endParaRPr lang="zh-CN" altLang="en-US" sz="1800" dirty="0"/>
          </a:p>
        </p:txBody>
      </p:sp>
    </p:spTree>
    <p:extLst>
      <p:ext uri="{BB962C8B-B14F-4D97-AF65-F5344CB8AC3E}">
        <p14:creationId xmlns:p14="http://schemas.microsoft.com/office/powerpoint/2010/main" val="33655931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课后练习： </a:t>
            </a:r>
            <a:r>
              <a:rPr lang="zh-CN" altLang="en-US" dirty="0" smtClean="0"/>
              <a:t>利用</a:t>
            </a:r>
            <a:r>
              <a:rPr lang="zh-CN" altLang="en-US" dirty="0"/>
              <a:t>线性</a:t>
            </a:r>
            <a:r>
              <a:rPr lang="zh-CN" altLang="zh-CN" dirty="0"/>
              <a:t>同余法</a:t>
            </a:r>
            <a:r>
              <a:rPr lang="zh-CN" altLang="en-US" dirty="0"/>
              <a:t>产生伪随机数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342900" indent="-342900">
                  <a:spcBef>
                    <a:spcPts val="600"/>
                  </a:spcBef>
                  <a:buFont typeface="Wingdings" panose="05000000000000000000" pitchFamily="2" charset="2"/>
                  <a:buChar char="l"/>
                </a:pPr>
                <a:r>
                  <a:rPr lang="zh-CN" altLang="zh-CN" sz="1800" dirty="0" smtClean="0">
                    <a:solidFill>
                      <a:srgbClr val="7030A0"/>
                    </a:solidFill>
                  </a:rPr>
                  <a:t>线性同余法</a:t>
                </a:r>
                <a:r>
                  <a:rPr lang="zh-CN" altLang="zh-CN" sz="1800" dirty="0"/>
                  <a:t>是一个经典的</a:t>
                </a:r>
                <a:r>
                  <a:rPr lang="zh-CN" altLang="zh-CN" sz="1800" dirty="0">
                    <a:solidFill>
                      <a:srgbClr val="7030A0"/>
                    </a:solidFill>
                  </a:rPr>
                  <a:t>伪随机数发生器</a:t>
                </a:r>
                <a:r>
                  <a:rPr lang="zh-CN" altLang="zh-CN" sz="1800" dirty="0"/>
                  <a:t>，算法如下：</a:t>
                </a:r>
              </a:p>
              <a:p>
                <a:pPr marL="971550" lvl="1">
                  <a:lnSpc>
                    <a:spcPct val="90000"/>
                  </a:lnSpc>
                  <a:spcBef>
                    <a:spcPts val="600"/>
                  </a:spcBef>
                </a:pPr>
                <a:r>
                  <a:rPr lang="zh-CN" altLang="zh-CN" sz="1600" dirty="0">
                    <a:solidFill>
                      <a:srgbClr val="0000CC"/>
                    </a:solidFill>
                  </a:rPr>
                  <a:t>将</a:t>
                </a:r>
                <a:r>
                  <a:rPr lang="en-US" altLang="zh-CN" sz="1600" dirty="0">
                    <a:solidFill>
                      <a:srgbClr val="C00000"/>
                    </a:solidFill>
                  </a:rPr>
                  <a:t>X(0)</a:t>
                </a:r>
                <a:r>
                  <a:rPr lang="zh-CN" altLang="zh-CN" sz="1600" dirty="0">
                    <a:solidFill>
                      <a:srgbClr val="C00000"/>
                    </a:solidFill>
                  </a:rPr>
                  <a:t>作为随机数的种子</a:t>
                </a:r>
                <a:r>
                  <a:rPr lang="zh-CN" altLang="zh-CN" sz="1600" dirty="0">
                    <a:solidFill>
                      <a:srgbClr val="0000CC"/>
                    </a:solidFill>
                  </a:rPr>
                  <a:t>；</a:t>
                </a:r>
              </a:p>
              <a:p>
                <a:pPr marL="971550" lvl="1">
                  <a:lnSpc>
                    <a:spcPct val="90000"/>
                  </a:lnSpc>
                  <a:spcBef>
                    <a:spcPts val="600"/>
                  </a:spcBef>
                </a:pPr>
                <a:r>
                  <a:rPr lang="zh-CN" altLang="zh-CN" sz="1600" dirty="0">
                    <a:solidFill>
                      <a:srgbClr val="0000CC"/>
                    </a:solidFill>
                  </a:rPr>
                  <a:t>根据递推公式</a:t>
                </a:r>
                <a:r>
                  <a:rPr lang="en-US" altLang="zh-CN" sz="1600" dirty="0">
                    <a:solidFill>
                      <a:srgbClr val="C00000"/>
                    </a:solidFill>
                  </a:rPr>
                  <a:t>X(n+1) = (a*X(n)+b) mod M</a:t>
                </a:r>
                <a:r>
                  <a:rPr lang="zh-CN" altLang="zh-CN" sz="1600" dirty="0">
                    <a:solidFill>
                      <a:srgbClr val="0000CC"/>
                    </a:solidFill>
                  </a:rPr>
                  <a:t>，依次产生一个随机数序列</a:t>
                </a:r>
                <a:r>
                  <a:rPr lang="en-US" altLang="zh-CN" sz="1600" dirty="0">
                    <a:solidFill>
                      <a:srgbClr val="0000CC"/>
                    </a:solidFill>
                  </a:rPr>
                  <a:t>X(1),X(2)</a:t>
                </a:r>
                <a:r>
                  <a:rPr lang="zh-CN" altLang="zh-CN" sz="1600" dirty="0">
                    <a:solidFill>
                      <a:srgbClr val="0000CC"/>
                    </a:solidFill>
                  </a:rPr>
                  <a:t>，</a:t>
                </a:r>
                <a:r>
                  <a:rPr lang="en-US" altLang="zh-CN" sz="1600" dirty="0">
                    <a:solidFill>
                      <a:srgbClr val="0000CC"/>
                    </a:solidFill>
                  </a:rPr>
                  <a:t>… </a:t>
                </a:r>
                <a:endParaRPr lang="zh-CN" altLang="zh-CN" sz="1600" dirty="0">
                  <a:solidFill>
                    <a:srgbClr val="0000CC"/>
                  </a:solidFill>
                </a:endParaRPr>
              </a:p>
              <a:p>
                <a:pPr marL="971550" lvl="1">
                  <a:lnSpc>
                    <a:spcPct val="100000"/>
                  </a:lnSpc>
                  <a:spcBef>
                    <a:spcPts val="600"/>
                  </a:spcBef>
                </a:pPr>
                <a:r>
                  <a:rPr lang="en-US" altLang="zh-CN" sz="1600" b="1" dirty="0" err="1">
                    <a:solidFill>
                      <a:srgbClr val="C00000"/>
                    </a:solidFill>
                  </a:rPr>
                  <a:t>a,b,M</a:t>
                </a:r>
                <a:r>
                  <a:rPr lang="zh-CN" altLang="en-US" sz="1600" b="1" dirty="0">
                    <a:solidFill>
                      <a:srgbClr val="C00000"/>
                    </a:solidFill>
                  </a:rPr>
                  <a:t>的取值相当敏感，对产生的伪随机数序列的效果影响很大；</a:t>
                </a:r>
                <a:endParaRPr lang="en-US" altLang="zh-CN" sz="1600" b="1" dirty="0">
                  <a:solidFill>
                    <a:srgbClr val="C00000"/>
                  </a:solidFill>
                </a:endParaRPr>
              </a:p>
              <a:p>
                <a:pPr marL="971550" lvl="1">
                  <a:lnSpc>
                    <a:spcPct val="100000"/>
                  </a:lnSpc>
                  <a:spcBef>
                    <a:spcPts val="600"/>
                  </a:spcBef>
                </a:pPr>
                <a:r>
                  <a:rPr lang="zh-CN" altLang="zh-CN" sz="1600" dirty="0"/>
                  <a:t>如果</a:t>
                </a:r>
                <a:r>
                  <a:rPr lang="en-US" altLang="zh-CN" sz="1600" dirty="0"/>
                  <a:t>a</a:t>
                </a:r>
                <a:r>
                  <a:rPr lang="zh-CN" altLang="zh-CN" sz="1600" dirty="0"/>
                  <a:t>和</a:t>
                </a:r>
                <a:r>
                  <a:rPr lang="en-US" altLang="zh-CN" sz="1600" dirty="0"/>
                  <a:t>M</a:t>
                </a:r>
                <a:r>
                  <a:rPr lang="zh-CN" altLang="zh-CN" sz="1600" dirty="0"/>
                  <a:t>如果互质，产生随机数效果更好。</a:t>
                </a:r>
              </a:p>
              <a:p>
                <a:pPr marL="971550" lvl="1">
                  <a:lnSpc>
                    <a:spcPct val="100000"/>
                  </a:lnSpc>
                  <a:spcBef>
                    <a:spcPts val="600"/>
                  </a:spcBef>
                </a:pPr>
                <a:r>
                  <a:rPr lang="en-US" altLang="zh-CN" sz="1600" dirty="0" smtClean="0"/>
                  <a:t>a</a:t>
                </a:r>
                <a:r>
                  <a:rPr lang="zh-CN" altLang="zh-CN" sz="1600" dirty="0"/>
                  <a:t>和</a:t>
                </a:r>
                <a:r>
                  <a:rPr lang="en-US" altLang="zh-CN" sz="1600" dirty="0"/>
                  <a:t>b</a:t>
                </a:r>
                <a:r>
                  <a:rPr lang="zh-CN" altLang="zh-CN" sz="1600" dirty="0"/>
                  <a:t>的值越大，产生的伪随机数也越均匀</a:t>
                </a:r>
                <a:r>
                  <a:rPr lang="zh-CN" altLang="en-US" sz="1600" dirty="0"/>
                  <a:t>，但可能导致运算过程中溢出；</a:t>
                </a:r>
                <a:endParaRPr lang="zh-CN" altLang="zh-CN" sz="1600" dirty="0"/>
              </a:p>
              <a:p>
                <a:pPr marL="971550" lvl="1">
                  <a:lnSpc>
                    <a:spcPct val="100000"/>
                  </a:lnSpc>
                  <a:spcBef>
                    <a:spcPts val="600"/>
                  </a:spcBef>
                </a:pPr>
                <a:r>
                  <a:rPr lang="zh-CN" altLang="zh-CN" sz="1600" dirty="0"/>
                  <a:t>虽然</a:t>
                </a:r>
                <a:r>
                  <a:rPr lang="en-US" altLang="zh-CN" sz="1600" dirty="0"/>
                  <a:t>M</a:t>
                </a:r>
                <a:r>
                  <a:rPr lang="zh-CN" altLang="zh-CN" sz="1600" dirty="0"/>
                  <a:t>的作用是限定产生的伪随机数在</a:t>
                </a:r>
                <a:r>
                  <a:rPr lang="en-US" altLang="zh-CN" sz="1600" dirty="0"/>
                  <a:t>0</a:t>
                </a:r>
                <a:r>
                  <a:rPr lang="zh-CN" altLang="zh-CN" sz="1600" dirty="0"/>
                  <a:t>到</a:t>
                </a:r>
                <a:r>
                  <a:rPr lang="en-US" altLang="zh-CN" sz="1600" dirty="0"/>
                  <a:t>M-1</a:t>
                </a:r>
                <a:r>
                  <a:rPr lang="zh-CN" altLang="zh-CN" sz="1600" dirty="0"/>
                  <a:t>范围之间，但</a:t>
                </a:r>
                <a:r>
                  <a:rPr lang="en-US" altLang="zh-CN" sz="1600" dirty="0"/>
                  <a:t>M</a:t>
                </a:r>
                <a:r>
                  <a:rPr lang="zh-CN" altLang="zh-CN" sz="1600" dirty="0"/>
                  <a:t>的大小直接影响伪随机数序列的周期长短，因此运算过程中</a:t>
                </a:r>
                <a:r>
                  <a:rPr lang="en-US" altLang="zh-CN" sz="1600" dirty="0"/>
                  <a:t>M</a:t>
                </a:r>
                <a:r>
                  <a:rPr lang="zh-CN" altLang="zh-CN" sz="1600" dirty="0"/>
                  <a:t>尽可能取比较大的值；在输出时，再将产生的随机数限定在给定的范围之内</a:t>
                </a:r>
                <a:r>
                  <a:rPr lang="zh-CN" altLang="zh-CN" sz="1600" dirty="0" smtClean="0"/>
                  <a:t>。</a:t>
                </a:r>
                <a:endParaRPr lang="zh-CN" altLang="zh-CN" sz="1600" dirty="0"/>
              </a:p>
              <a:p>
                <a:pPr marL="342900" indent="-342900">
                  <a:spcBef>
                    <a:spcPts val="600"/>
                  </a:spcBef>
                  <a:buFont typeface="Wingdings" panose="05000000000000000000" pitchFamily="2" charset="2"/>
                  <a:buChar char="l"/>
                </a:pPr>
                <a:r>
                  <a:rPr lang="zh-CN" altLang="en-US" sz="1800" dirty="0" smtClean="0"/>
                  <a:t>为防止运算过程中数值溢出，</a:t>
                </a:r>
                <a:r>
                  <a:rPr lang="en-US" altLang="zh-CN" sz="1800" dirty="0"/>
                  <a:t> X</a:t>
                </a:r>
                <a:r>
                  <a:rPr lang="zh-CN" altLang="zh-CN" sz="1800" dirty="0"/>
                  <a:t>可定义</a:t>
                </a:r>
                <a:r>
                  <a:rPr lang="zh-CN" altLang="zh-CN" sz="1800" dirty="0" smtClean="0"/>
                  <a:t>为</a:t>
                </a:r>
                <a:r>
                  <a:rPr lang="en-US" altLang="zh-CN" sz="1800" dirty="0" smtClean="0"/>
                  <a:t>long </a:t>
                </a:r>
                <a:r>
                  <a:rPr lang="en-US" altLang="zh-CN" sz="1800" dirty="0" err="1" smtClean="0"/>
                  <a:t>long</a:t>
                </a:r>
                <a:r>
                  <a:rPr lang="en-US" altLang="zh-CN" sz="1800" dirty="0" smtClean="0"/>
                  <a:t> </a:t>
                </a:r>
                <a:r>
                  <a:rPr lang="zh-CN" altLang="zh-CN" sz="1800" dirty="0" smtClean="0"/>
                  <a:t>型</a:t>
                </a:r>
                <a:r>
                  <a:rPr lang="zh-CN" altLang="en-US" sz="1800" dirty="0" smtClean="0"/>
                  <a:t>数组；</a:t>
                </a:r>
                <a:endParaRPr lang="en-US" altLang="zh-CN" sz="1800" dirty="0" smtClean="0"/>
              </a:p>
              <a:p>
                <a:pPr marL="342900" indent="-342900">
                  <a:spcBef>
                    <a:spcPts val="600"/>
                  </a:spcBef>
                  <a:buFont typeface="Wingdings" panose="05000000000000000000" pitchFamily="2" charset="2"/>
                  <a:buChar char="l"/>
                </a:pPr>
                <a:r>
                  <a:rPr lang="zh-CN" altLang="en-US" sz="1800" dirty="0" smtClean="0"/>
                  <a:t>为防止</a:t>
                </a:r>
                <a:r>
                  <a:rPr lang="zh-CN" altLang="zh-CN" sz="1800" dirty="0"/>
                  <a:t>伪随机数序列的</a:t>
                </a:r>
                <a:r>
                  <a:rPr lang="zh-CN" altLang="zh-CN" sz="1800" dirty="0" smtClean="0"/>
                  <a:t>周期</a:t>
                </a:r>
                <a:r>
                  <a:rPr lang="zh-CN" altLang="en-US" sz="1800" dirty="0" smtClean="0"/>
                  <a:t>太短</a:t>
                </a:r>
                <a:r>
                  <a:rPr lang="zh-CN" altLang="en-US" sz="1800" dirty="0"/>
                  <a:t>，</a:t>
                </a:r>
                <a:r>
                  <a:rPr lang="en-US" altLang="zh-CN" sz="1800" dirty="0"/>
                  <a:t> </a:t>
                </a:r>
                <a:r>
                  <a:rPr lang="zh-CN" altLang="en-US" sz="1800" dirty="0" smtClean="0"/>
                  <a:t>运算过程中，</a:t>
                </a:r>
                <a:r>
                  <a:rPr lang="en-US" altLang="zh-CN" sz="1800" dirty="0" smtClean="0"/>
                  <a:t>X(n+1</a:t>
                </a:r>
                <a:r>
                  <a:rPr lang="en-US" altLang="zh-CN" sz="1800" dirty="0"/>
                  <a:t>) = (a*X(n)+b) mod M</a:t>
                </a:r>
                <a:r>
                  <a:rPr lang="zh-CN" altLang="en-US" sz="1800" dirty="0"/>
                  <a:t>中</a:t>
                </a:r>
                <a:r>
                  <a:rPr lang="zh-CN" altLang="en-US" sz="1800" dirty="0" smtClean="0"/>
                  <a:t>的</a:t>
                </a:r>
                <a:r>
                  <a:rPr lang="en-US" altLang="zh-CN" sz="1800" dirty="0" smtClean="0"/>
                  <a:t>M</a:t>
                </a:r>
                <a:r>
                  <a:rPr lang="zh-CN" altLang="en-US" sz="1800" dirty="0" smtClean="0"/>
                  <a:t>可以取比较大的值，如</a:t>
                </a:r>
                <a:r>
                  <a:rPr lang="en-US" altLang="zh-CN" sz="1800" dirty="0" smtClean="0">
                    <a:solidFill>
                      <a:srgbClr val="7030A0"/>
                    </a:solidFill>
                  </a:rPr>
                  <a:t>M=</a:t>
                </a:r>
                <a14:m>
                  <m:oMath xmlns:m="http://schemas.openxmlformats.org/officeDocument/2006/math">
                    <m:sSup>
                      <m:sSupPr>
                        <m:ctrlPr>
                          <a:rPr lang="en-US" altLang="zh-CN" sz="1800" i="1" smtClean="0">
                            <a:solidFill>
                              <a:srgbClr val="7030A0"/>
                            </a:solidFill>
                            <a:latin typeface="Cambria Math" panose="02040503050406030204" pitchFamily="18" charset="0"/>
                          </a:rPr>
                        </m:ctrlPr>
                      </m:sSupPr>
                      <m:e>
                        <m:r>
                          <a:rPr lang="en-US" altLang="zh-CN" sz="1800" b="0" i="1" smtClean="0">
                            <a:solidFill>
                              <a:srgbClr val="7030A0"/>
                            </a:solidFill>
                            <a:latin typeface="Cambria Math" panose="02040503050406030204" pitchFamily="18" charset="0"/>
                          </a:rPr>
                          <m:t>2</m:t>
                        </m:r>
                      </m:e>
                      <m:sup>
                        <m:r>
                          <a:rPr lang="en-US" altLang="zh-CN" sz="1800" b="0" i="1" smtClean="0">
                            <a:solidFill>
                              <a:srgbClr val="7030A0"/>
                            </a:solidFill>
                            <a:latin typeface="Cambria Math" panose="02040503050406030204" pitchFamily="18" charset="0"/>
                          </a:rPr>
                          <m:t>31</m:t>
                        </m:r>
                      </m:sup>
                    </m:sSup>
                    <m:r>
                      <a:rPr lang="en-US" altLang="zh-CN" sz="1800" i="1" smtClean="0">
                        <a:solidFill>
                          <a:srgbClr val="7030A0"/>
                        </a:solidFill>
                        <a:latin typeface="Cambria Math" panose="02040503050406030204" pitchFamily="18" charset="0"/>
                        <a:ea typeface="Cambria Math" panose="02040503050406030204" pitchFamily="18" charset="0"/>
                      </a:rPr>
                      <m:t>−</m:t>
                    </m:r>
                    <m:r>
                      <a:rPr lang="en-US" altLang="zh-CN" sz="1800" b="0" i="1" smtClean="0">
                        <a:solidFill>
                          <a:srgbClr val="7030A0"/>
                        </a:solidFill>
                        <a:latin typeface="Cambria Math" panose="02040503050406030204" pitchFamily="18" charset="0"/>
                        <a:ea typeface="Cambria Math" panose="02040503050406030204" pitchFamily="18" charset="0"/>
                      </a:rPr>
                      <m:t>1</m:t>
                    </m:r>
                    <m:r>
                      <a:rPr lang="zh-CN" altLang="en-US" sz="1800" i="1">
                        <a:latin typeface="Cambria Math" panose="02040503050406030204" pitchFamily="18" charset="0"/>
                        <a:ea typeface="Cambria Math" panose="02040503050406030204" pitchFamily="18" charset="0"/>
                      </a:rPr>
                      <m:t>；</m:t>
                    </m:r>
                  </m:oMath>
                </a14:m>
                <a:endParaRPr lang="en-US" altLang="zh-CN" sz="1800" dirty="0"/>
              </a:p>
              <a:p>
                <a:pPr marL="342900" indent="-342900">
                  <a:spcBef>
                    <a:spcPts val="600"/>
                  </a:spcBef>
                  <a:buFont typeface="Wingdings" panose="05000000000000000000" pitchFamily="2" charset="2"/>
                  <a:buChar char="l"/>
                </a:pPr>
                <a:r>
                  <a:rPr lang="zh-CN" altLang="en-US" sz="1800" dirty="0" smtClean="0">
                    <a:solidFill>
                      <a:srgbClr val="0303DF"/>
                    </a:solidFill>
                  </a:rPr>
                  <a:t>最后，将</a:t>
                </a:r>
                <a:r>
                  <a:rPr lang="en-US" altLang="zh-CN" sz="1800" dirty="0" smtClean="0">
                    <a:solidFill>
                      <a:srgbClr val="7030A0"/>
                    </a:solidFill>
                  </a:rPr>
                  <a:t>X(</a:t>
                </a:r>
                <a:r>
                  <a:rPr lang="en-US" altLang="zh-CN" sz="1800" dirty="0" err="1" smtClean="0">
                    <a:solidFill>
                      <a:srgbClr val="7030A0"/>
                    </a:solidFill>
                  </a:rPr>
                  <a:t>i</a:t>
                </a:r>
                <a:r>
                  <a:rPr lang="en-US" altLang="zh-CN" sz="1800" dirty="0" smtClean="0">
                    <a:solidFill>
                      <a:srgbClr val="7030A0"/>
                    </a:solidFill>
                  </a:rPr>
                  <a:t>)%0x7FFF</a:t>
                </a:r>
                <a:r>
                  <a:rPr lang="zh-CN" altLang="en-US" sz="1800" dirty="0" smtClean="0">
                    <a:solidFill>
                      <a:srgbClr val="0303DF"/>
                    </a:solidFill>
                  </a:rPr>
                  <a:t>作为产生的随机数，其范围限定在</a:t>
                </a:r>
                <a:r>
                  <a:rPr lang="en-US" altLang="zh-CN" sz="1800" dirty="0" smtClean="0">
                    <a:solidFill>
                      <a:srgbClr val="0303DF"/>
                    </a:solidFill>
                  </a:rPr>
                  <a:t>0~0x7FFF</a:t>
                </a:r>
                <a:r>
                  <a:rPr lang="zh-CN" altLang="en-US" sz="1800" dirty="0" smtClean="0">
                    <a:solidFill>
                      <a:srgbClr val="0303DF"/>
                    </a:solidFill>
                  </a:rPr>
                  <a:t>之间；</a:t>
                </a:r>
                <a:endParaRPr lang="en-US" altLang="zh-CN" sz="1800" dirty="0" smtClean="0">
                  <a:solidFill>
                    <a:srgbClr val="0303DF"/>
                  </a:solidFill>
                </a:endParaRPr>
              </a:p>
              <a:p>
                <a:pPr marL="342900" indent="-342900">
                  <a:spcBef>
                    <a:spcPts val="600"/>
                  </a:spcBef>
                  <a:buFont typeface="Wingdings" panose="05000000000000000000" pitchFamily="2" charset="2"/>
                  <a:buChar char="l"/>
                </a:pPr>
                <a:r>
                  <a:rPr lang="zh-CN" altLang="zh-CN" sz="1800" dirty="0" smtClean="0"/>
                  <a:t>种子</a:t>
                </a:r>
                <a:r>
                  <a:rPr lang="en-US" altLang="zh-CN" sz="1800" dirty="0">
                    <a:solidFill>
                      <a:srgbClr val="C00000"/>
                    </a:solidFill>
                  </a:rPr>
                  <a:t>X(0)</a:t>
                </a:r>
                <a:r>
                  <a:rPr lang="zh-CN" altLang="zh-CN" sz="1800" dirty="0"/>
                  <a:t>可依次取</a:t>
                </a:r>
                <a:r>
                  <a:rPr lang="en-US" altLang="zh-CN" sz="1800" dirty="0"/>
                  <a:t>1,2,3,…,</a:t>
                </a:r>
                <a:r>
                  <a:rPr lang="zh-CN" altLang="zh-CN" sz="1800" dirty="0"/>
                  <a:t>或</a:t>
                </a:r>
                <a:r>
                  <a:rPr lang="zh-CN" altLang="zh-CN" sz="1800" dirty="0" smtClean="0"/>
                  <a:t>取</a:t>
                </a:r>
                <a:r>
                  <a:rPr lang="zh-CN" altLang="en-US" sz="1800" dirty="0" smtClean="0"/>
                  <a:t>（</a:t>
                </a:r>
                <a:r>
                  <a:rPr lang="zh-CN" altLang="zh-CN" sz="1800" dirty="0" smtClean="0"/>
                  <a:t>当前时间</a:t>
                </a:r>
                <a:r>
                  <a:rPr lang="en-US" altLang="zh-CN" sz="1800" dirty="0" smtClean="0"/>
                  <a:t>%M</a:t>
                </a:r>
                <a:r>
                  <a:rPr lang="zh-CN" altLang="en-US" sz="1800" dirty="0" smtClean="0"/>
                  <a:t>）</a:t>
                </a:r>
                <a:r>
                  <a:rPr lang="zh-CN" altLang="zh-CN" sz="1800" dirty="0" smtClean="0"/>
                  <a:t>作为</a:t>
                </a:r>
                <a:r>
                  <a:rPr lang="zh-CN" altLang="zh-CN" sz="1800" dirty="0" smtClean="0">
                    <a:solidFill>
                      <a:srgbClr val="C00000"/>
                    </a:solidFill>
                  </a:rPr>
                  <a:t>种子</a:t>
                </a:r>
                <a:r>
                  <a:rPr lang="zh-CN" altLang="zh-CN" sz="1800" dirty="0" smtClean="0"/>
                  <a:t>，</a:t>
                </a:r>
                <a:r>
                  <a:rPr lang="zh-CN" altLang="zh-CN" sz="1800" dirty="0"/>
                  <a:t>测试你生成的随机数；</a:t>
                </a:r>
              </a:p>
              <a:p>
                <a:pPr marL="342900" indent="-342900">
                  <a:buFont typeface="Wingdings" panose="05000000000000000000" pitchFamily="2" charset="2"/>
                  <a:buChar char="l"/>
                </a:pPr>
                <a:endParaRPr lang="zh-CN" altLang="en-US"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1368" r="-2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60568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课后练习：</a:t>
            </a:r>
            <a:r>
              <a:rPr lang="zh-CN" altLang="en-US" dirty="0" smtClean="0"/>
              <a:t>利用</a:t>
            </a:r>
            <a:r>
              <a:rPr lang="zh-CN" altLang="en-US" dirty="0"/>
              <a:t>线性</a:t>
            </a:r>
            <a:r>
              <a:rPr lang="zh-CN" altLang="zh-CN" dirty="0"/>
              <a:t>同余法</a:t>
            </a:r>
            <a:r>
              <a:rPr lang="zh-CN" altLang="en-US" dirty="0"/>
              <a:t>产生伪随机数</a:t>
            </a:r>
          </a:p>
        </p:txBody>
      </p:sp>
      <p:sp>
        <p:nvSpPr>
          <p:cNvPr id="3" name="内容占位符 2"/>
          <p:cNvSpPr>
            <a:spLocks noGrp="1"/>
          </p:cNvSpPr>
          <p:nvPr>
            <p:ph idx="1"/>
          </p:nvPr>
        </p:nvSpPr>
        <p:spPr>
          <a:xfrm>
            <a:off x="485775" y="1034395"/>
            <a:ext cx="8398452" cy="5345112"/>
          </a:xfrm>
        </p:spPr>
        <p:txBody>
          <a:bodyPr/>
          <a:lstStyle/>
          <a:p>
            <a:pPr marL="285750" lvl="1" indent="0">
              <a:lnSpc>
                <a:spcPct val="100000"/>
              </a:lnSpc>
              <a:buNone/>
            </a:pPr>
            <a:r>
              <a:rPr lang="en-US" altLang="zh-CN" sz="1600" dirty="0"/>
              <a:t>void RAND(unsigned seed, </a:t>
            </a:r>
            <a:r>
              <a:rPr lang="en-US" altLang="zh-CN" sz="1600" dirty="0" err="1"/>
              <a:t>int</a:t>
            </a:r>
            <a:r>
              <a:rPr lang="en-US" altLang="zh-CN" sz="1600" dirty="0"/>
              <a:t> n)</a:t>
            </a:r>
          </a:p>
          <a:p>
            <a:pPr marL="285750" lvl="1" indent="0">
              <a:lnSpc>
                <a:spcPct val="100000"/>
              </a:lnSpc>
              <a:buNone/>
            </a:pPr>
            <a:r>
              <a:rPr lang="en-US" altLang="zh-CN" sz="1600" dirty="0"/>
              <a:t>{</a:t>
            </a:r>
          </a:p>
          <a:p>
            <a:pPr marL="285750" lvl="1" indent="0">
              <a:lnSpc>
                <a:spcPct val="100000"/>
              </a:lnSpc>
              <a:buNone/>
            </a:pPr>
            <a:r>
              <a:rPr lang="en-US" altLang="zh-CN" sz="1600" dirty="0"/>
              <a:t> </a:t>
            </a:r>
            <a:r>
              <a:rPr lang="en-US" altLang="zh-CN" sz="1600" dirty="0" smtClean="0"/>
              <a:t>     </a:t>
            </a:r>
            <a:r>
              <a:rPr lang="en-US" altLang="zh-CN" sz="1600" dirty="0" err="1" smtClean="0"/>
              <a:t>int</a:t>
            </a:r>
            <a:r>
              <a:rPr lang="en-US" altLang="zh-CN" sz="1600" dirty="0" smtClean="0"/>
              <a:t> </a:t>
            </a:r>
            <a:r>
              <a:rPr lang="en-US" altLang="zh-CN" sz="1600" dirty="0"/>
              <a:t>a=1234567, b=7654321</a:t>
            </a:r>
            <a:r>
              <a:rPr lang="en-US" altLang="zh-CN" sz="1600" dirty="0" smtClean="0"/>
              <a:t>;</a:t>
            </a:r>
          </a:p>
          <a:p>
            <a:pPr marL="285750" lvl="1" indent="0">
              <a:lnSpc>
                <a:spcPct val="100000"/>
              </a:lnSpc>
              <a:buNone/>
            </a:pPr>
            <a:r>
              <a:rPr lang="en-US" altLang="zh-CN" sz="1600" dirty="0"/>
              <a:t> </a:t>
            </a:r>
            <a:r>
              <a:rPr lang="en-US" altLang="zh-CN" sz="1600" dirty="0" smtClean="0"/>
              <a:t>     </a:t>
            </a:r>
            <a:r>
              <a:rPr lang="en-US" altLang="zh-CN" sz="1600" dirty="0" err="1" smtClean="0"/>
              <a:t>int</a:t>
            </a:r>
            <a:r>
              <a:rPr lang="en-US" altLang="zh-CN" sz="1600" dirty="0" smtClean="0"/>
              <a:t> MOD=0x7FFF;</a:t>
            </a:r>
          </a:p>
          <a:p>
            <a:pPr marL="285750" lvl="1" indent="0">
              <a:lnSpc>
                <a:spcPct val="100000"/>
              </a:lnSpc>
              <a:buNone/>
            </a:pPr>
            <a:r>
              <a:rPr lang="en-US" altLang="zh-CN" sz="1600" dirty="0"/>
              <a:t> </a:t>
            </a:r>
            <a:r>
              <a:rPr lang="en-US" altLang="zh-CN" sz="1600" dirty="0" smtClean="0"/>
              <a:t>     </a:t>
            </a:r>
            <a:r>
              <a:rPr lang="en-US" altLang="zh-CN" sz="1600" dirty="0" err="1" smtClean="0"/>
              <a:t>int</a:t>
            </a:r>
            <a:r>
              <a:rPr lang="en-US" altLang="zh-CN" sz="1600" dirty="0" smtClean="0"/>
              <a:t> M=pow(2,31)-1;  //</a:t>
            </a:r>
            <a:r>
              <a:rPr lang="zh-CN" altLang="en-US" sz="1600" dirty="0" smtClean="0"/>
              <a:t>防止</a:t>
            </a:r>
            <a:r>
              <a:rPr lang="zh-CN" altLang="zh-CN" sz="1600" dirty="0"/>
              <a:t>伪随机数序列的</a:t>
            </a:r>
            <a:r>
              <a:rPr lang="zh-CN" altLang="zh-CN" sz="1600" dirty="0" smtClean="0"/>
              <a:t>周期</a:t>
            </a:r>
            <a:r>
              <a:rPr lang="zh-CN" altLang="en-US" sz="1600" dirty="0" smtClean="0"/>
              <a:t>太短</a:t>
            </a:r>
            <a:endParaRPr lang="en-US" altLang="zh-CN" sz="1600" dirty="0"/>
          </a:p>
          <a:p>
            <a:pPr marL="285750" lvl="1" indent="0">
              <a:lnSpc>
                <a:spcPct val="100000"/>
              </a:lnSpc>
              <a:buNone/>
            </a:pPr>
            <a:r>
              <a:rPr lang="en-US" altLang="zh-CN" sz="1600" dirty="0" smtClean="0">
                <a:solidFill>
                  <a:srgbClr val="006600"/>
                </a:solidFill>
              </a:rPr>
              <a:t>      long </a:t>
            </a:r>
            <a:r>
              <a:rPr lang="en-US" altLang="zh-CN" sz="1600" dirty="0" err="1" smtClean="0">
                <a:solidFill>
                  <a:srgbClr val="006600"/>
                </a:solidFill>
              </a:rPr>
              <a:t>long</a:t>
            </a:r>
            <a:r>
              <a:rPr lang="en-US" altLang="zh-CN" sz="1600" dirty="0" smtClean="0">
                <a:solidFill>
                  <a:srgbClr val="006600"/>
                </a:solidFill>
              </a:rPr>
              <a:t>  </a:t>
            </a:r>
            <a:r>
              <a:rPr lang="en-US" altLang="zh-CN" sz="1600" dirty="0">
                <a:solidFill>
                  <a:srgbClr val="006600"/>
                </a:solidFill>
              </a:rPr>
              <a:t>R</a:t>
            </a:r>
            <a:r>
              <a:rPr lang="en-US" altLang="zh-CN" sz="1600" dirty="0" smtClean="0">
                <a:solidFill>
                  <a:srgbClr val="006600"/>
                </a:solidFill>
              </a:rPr>
              <a:t>[n];    //</a:t>
            </a:r>
            <a:r>
              <a:rPr lang="zh-CN" altLang="en-US" sz="1600" dirty="0" smtClean="0">
                <a:solidFill>
                  <a:srgbClr val="006600"/>
                </a:solidFill>
              </a:rPr>
              <a:t>防止运算过程溢出</a:t>
            </a:r>
            <a:endParaRPr lang="en-US" altLang="zh-CN" sz="1600" dirty="0">
              <a:solidFill>
                <a:srgbClr val="006600"/>
              </a:solidFill>
            </a:endParaRPr>
          </a:p>
          <a:p>
            <a:pPr marL="285750" lvl="1" indent="0">
              <a:lnSpc>
                <a:spcPct val="100000"/>
              </a:lnSpc>
              <a:buNone/>
            </a:pPr>
            <a:r>
              <a:rPr lang="en-US" altLang="zh-CN" sz="1600" dirty="0"/>
              <a:t> </a:t>
            </a:r>
            <a:r>
              <a:rPr lang="en-US" altLang="zh-CN" sz="1600" dirty="0" smtClean="0"/>
              <a:t>     </a:t>
            </a:r>
            <a:r>
              <a:rPr lang="en-US" altLang="zh-CN" sz="1600" dirty="0">
                <a:solidFill>
                  <a:srgbClr val="0000CC"/>
                </a:solidFill>
              </a:rPr>
              <a:t>R</a:t>
            </a:r>
            <a:r>
              <a:rPr lang="en-US" altLang="zh-CN" sz="1600" dirty="0" smtClean="0">
                <a:solidFill>
                  <a:srgbClr val="0000CC"/>
                </a:solidFill>
              </a:rPr>
              <a:t>[0</a:t>
            </a:r>
            <a:r>
              <a:rPr lang="en-US" altLang="zh-CN" sz="1600" dirty="0">
                <a:solidFill>
                  <a:srgbClr val="0000CC"/>
                </a:solidFill>
              </a:rPr>
              <a:t>]=</a:t>
            </a:r>
            <a:r>
              <a:rPr lang="en-US" altLang="zh-CN" sz="1600" dirty="0" err="1">
                <a:solidFill>
                  <a:srgbClr val="0000CC"/>
                </a:solidFill>
              </a:rPr>
              <a:t>seed%M</a:t>
            </a:r>
            <a:r>
              <a:rPr lang="en-US" altLang="zh-CN" sz="1600" dirty="0">
                <a:solidFill>
                  <a:srgbClr val="0000CC"/>
                </a:solidFill>
              </a:rPr>
              <a:t>;   </a:t>
            </a:r>
            <a:r>
              <a:rPr lang="en-US" altLang="zh-CN" sz="1600" dirty="0"/>
              <a:t>//</a:t>
            </a:r>
            <a:r>
              <a:rPr lang="zh-CN" altLang="en-US" sz="1600" dirty="0"/>
              <a:t>如果利用当前时间作为种子，可能溢出，故取余；</a:t>
            </a:r>
            <a:endParaRPr lang="en-US" altLang="zh-CN" sz="1600" dirty="0"/>
          </a:p>
          <a:p>
            <a:pPr marL="285750" lvl="1" indent="0">
              <a:lnSpc>
                <a:spcPct val="100000"/>
              </a:lnSpc>
              <a:buNone/>
            </a:pPr>
            <a:r>
              <a:rPr lang="en-US" altLang="zh-CN" sz="1600" dirty="0"/>
              <a:t> </a:t>
            </a:r>
            <a:r>
              <a:rPr lang="en-US" altLang="zh-CN" sz="1600" dirty="0" smtClean="0"/>
              <a:t>     for </a:t>
            </a:r>
            <a:r>
              <a:rPr lang="en-US" altLang="zh-CN" sz="1600" dirty="0"/>
              <a:t>(</a:t>
            </a:r>
            <a:r>
              <a:rPr lang="en-US" altLang="zh-CN" sz="1600" dirty="0" err="1"/>
              <a:t>int</a:t>
            </a:r>
            <a:r>
              <a:rPr lang="en-US" altLang="zh-CN" sz="1600" dirty="0"/>
              <a:t> </a:t>
            </a:r>
            <a:r>
              <a:rPr lang="en-US" altLang="zh-CN" sz="1600" dirty="0" err="1" smtClean="0"/>
              <a:t>i</a:t>
            </a:r>
            <a:r>
              <a:rPr lang="en-US" altLang="zh-CN" sz="1600" dirty="0" smtClean="0"/>
              <a:t>=1;i&lt;</a:t>
            </a:r>
            <a:r>
              <a:rPr lang="en-US" altLang="zh-CN" sz="1600" dirty="0" err="1" smtClean="0"/>
              <a:t>n;i</a:t>
            </a:r>
            <a:r>
              <a:rPr lang="en-US" altLang="zh-CN" sz="1600" dirty="0"/>
              <a:t>++)  ////</a:t>
            </a:r>
            <a:r>
              <a:rPr lang="zh-CN" altLang="en-US" sz="1600" dirty="0"/>
              <a:t>防止</a:t>
            </a:r>
            <a:r>
              <a:rPr lang="zh-CN" altLang="zh-CN" sz="1600" dirty="0"/>
              <a:t>伪随机数序列的周期</a:t>
            </a:r>
            <a:r>
              <a:rPr lang="zh-CN" altLang="en-US" sz="1600" dirty="0"/>
              <a:t>太</a:t>
            </a:r>
            <a:r>
              <a:rPr lang="zh-CN" altLang="en-US" sz="1600" dirty="0" smtClean="0"/>
              <a:t>短</a:t>
            </a:r>
            <a:endParaRPr lang="en-US" altLang="zh-CN" sz="1600" dirty="0"/>
          </a:p>
          <a:p>
            <a:pPr marL="285750" lvl="1" indent="0">
              <a:lnSpc>
                <a:spcPct val="100000"/>
              </a:lnSpc>
              <a:buNone/>
            </a:pPr>
            <a:r>
              <a:rPr lang="en-US" altLang="zh-CN" sz="1600" dirty="0"/>
              <a:t>      </a:t>
            </a:r>
            <a:r>
              <a:rPr lang="en-US" altLang="zh-CN" sz="1600" dirty="0" smtClean="0"/>
              <a:t>    </a:t>
            </a:r>
            <a:r>
              <a:rPr lang="en-US" altLang="zh-CN" sz="1600" b="1" dirty="0">
                <a:solidFill>
                  <a:srgbClr val="FF0000"/>
                </a:solidFill>
              </a:rPr>
              <a:t>R[</a:t>
            </a:r>
            <a:r>
              <a:rPr lang="en-US" altLang="zh-CN" sz="1600" b="1" dirty="0" err="1">
                <a:solidFill>
                  <a:srgbClr val="FF0000"/>
                </a:solidFill>
              </a:rPr>
              <a:t>i</a:t>
            </a:r>
            <a:r>
              <a:rPr lang="en-US" altLang="zh-CN" sz="1600" b="1" dirty="0" smtClean="0">
                <a:solidFill>
                  <a:srgbClr val="FF0000"/>
                </a:solidFill>
              </a:rPr>
              <a:t>]=(a </a:t>
            </a:r>
            <a:r>
              <a:rPr lang="en-US" altLang="zh-CN" sz="1600" b="1" dirty="0">
                <a:solidFill>
                  <a:srgbClr val="FF0000"/>
                </a:solidFill>
              </a:rPr>
              <a:t>* R[i-1] + </a:t>
            </a:r>
            <a:r>
              <a:rPr lang="en-US" altLang="zh-CN" sz="1600" b="1" dirty="0" smtClean="0">
                <a:solidFill>
                  <a:srgbClr val="FF0000"/>
                </a:solidFill>
              </a:rPr>
              <a:t>b)%M;</a:t>
            </a:r>
            <a:endParaRPr lang="en-US" altLang="zh-CN" sz="1600" b="1" dirty="0">
              <a:solidFill>
                <a:srgbClr val="FF0000"/>
              </a:solidFill>
            </a:endParaRPr>
          </a:p>
          <a:p>
            <a:pPr marL="285750" lvl="1" indent="0">
              <a:lnSpc>
                <a:spcPct val="100000"/>
              </a:lnSpc>
              <a:buNone/>
            </a:pPr>
            <a:r>
              <a:rPr lang="en-US" altLang="zh-CN" sz="1600" dirty="0"/>
              <a:t>	</a:t>
            </a:r>
            <a:r>
              <a:rPr lang="en-US" altLang="zh-CN" sz="1600" b="1" dirty="0" smtClean="0">
                <a:solidFill>
                  <a:srgbClr val="0000CC"/>
                </a:solidFill>
              </a:rPr>
              <a:t> </a:t>
            </a:r>
            <a:r>
              <a:rPr lang="en-US" altLang="zh-CN" sz="1600" dirty="0"/>
              <a:t>	    </a:t>
            </a:r>
          </a:p>
          <a:p>
            <a:pPr marL="285750" lvl="1" indent="0">
              <a:lnSpc>
                <a:spcPct val="100000"/>
              </a:lnSpc>
              <a:buNone/>
            </a:pPr>
            <a:r>
              <a:rPr lang="en-US" altLang="zh-CN" sz="1600" dirty="0"/>
              <a:t> </a:t>
            </a:r>
            <a:r>
              <a:rPr lang="en-US" altLang="zh-CN" sz="1600" dirty="0" smtClean="0"/>
              <a:t>     for </a:t>
            </a:r>
            <a:r>
              <a:rPr lang="en-US" altLang="zh-CN" sz="1600" dirty="0"/>
              <a:t>(</a:t>
            </a:r>
            <a:r>
              <a:rPr lang="en-US" altLang="zh-CN" sz="1600" dirty="0" err="1"/>
              <a:t>int</a:t>
            </a:r>
            <a:r>
              <a:rPr lang="en-US" altLang="zh-CN" sz="1600" dirty="0"/>
              <a:t> </a:t>
            </a:r>
            <a:r>
              <a:rPr lang="en-US" altLang="zh-CN" sz="1600" dirty="0" err="1"/>
              <a:t>i</a:t>
            </a:r>
            <a:r>
              <a:rPr lang="en-US" altLang="zh-CN" sz="1600" dirty="0"/>
              <a:t>=0;i&lt;</a:t>
            </a:r>
            <a:r>
              <a:rPr lang="en-US" altLang="zh-CN" sz="1600" dirty="0" err="1"/>
              <a:t>n;i</a:t>
            </a:r>
            <a:r>
              <a:rPr lang="en-US" altLang="zh-CN" sz="1600" dirty="0"/>
              <a:t>++)</a:t>
            </a:r>
          </a:p>
          <a:p>
            <a:pPr marL="285750" lvl="1" indent="0">
              <a:lnSpc>
                <a:spcPct val="100000"/>
              </a:lnSpc>
              <a:buNone/>
            </a:pPr>
            <a:r>
              <a:rPr lang="en-US" altLang="zh-CN" sz="1600" dirty="0"/>
              <a:t>      </a:t>
            </a:r>
            <a:r>
              <a:rPr lang="en-US" altLang="zh-CN" sz="1600" dirty="0" smtClean="0"/>
              <a:t>      </a:t>
            </a:r>
            <a:r>
              <a:rPr lang="en-US" altLang="zh-CN" sz="1600" dirty="0" err="1"/>
              <a:t>printf</a:t>
            </a:r>
            <a:r>
              <a:rPr lang="en-US" altLang="zh-CN" sz="1600" dirty="0" smtClean="0"/>
              <a:t>(“%</a:t>
            </a:r>
            <a:r>
              <a:rPr lang="en-US" altLang="zh-CN" sz="1600" dirty="0"/>
              <a:t>d </a:t>
            </a:r>
            <a:r>
              <a:rPr lang="en-US" altLang="zh-CN" sz="1600" dirty="0" smtClean="0"/>
              <a:t>”,R[</a:t>
            </a:r>
            <a:r>
              <a:rPr lang="en-US" altLang="zh-CN" sz="1600" dirty="0" err="1" smtClean="0"/>
              <a:t>i</a:t>
            </a:r>
            <a:r>
              <a:rPr lang="en-US" altLang="zh-CN" sz="1600" dirty="0" smtClean="0"/>
              <a:t>]%MOD);  //</a:t>
            </a:r>
            <a:r>
              <a:rPr lang="zh-CN" altLang="en-US" sz="1600" dirty="0" smtClean="0"/>
              <a:t>限定随机数范围：</a:t>
            </a:r>
            <a:r>
              <a:rPr lang="en-US" altLang="zh-CN" sz="1600" dirty="0" smtClean="0"/>
              <a:t>0~0x7FFF</a:t>
            </a:r>
            <a:endParaRPr lang="en-US" altLang="zh-CN" sz="1600" dirty="0"/>
          </a:p>
          <a:p>
            <a:pPr marL="285750" lvl="1" indent="0">
              <a:lnSpc>
                <a:spcPct val="100000"/>
              </a:lnSpc>
              <a:buNone/>
            </a:pPr>
            <a:r>
              <a:rPr lang="en-US" altLang="zh-CN" sz="1600" dirty="0"/>
              <a:t>	</a:t>
            </a:r>
            <a:r>
              <a:rPr lang="en-US" altLang="zh-CN" sz="1600" dirty="0" smtClean="0"/>
              <a:t>   </a:t>
            </a:r>
            <a:r>
              <a:rPr lang="en-US" altLang="zh-CN" sz="1600" dirty="0"/>
              <a:t>//</a:t>
            </a:r>
            <a:r>
              <a:rPr lang="en-US" altLang="zh-CN" sz="1600" dirty="0" err="1"/>
              <a:t>printf</a:t>
            </a:r>
            <a:r>
              <a:rPr lang="en-US" altLang="zh-CN" sz="1600" dirty="0"/>
              <a:t>("%d </a:t>
            </a:r>
            <a:r>
              <a:rPr lang="en-US" altLang="zh-CN" sz="1600" dirty="0" smtClean="0"/>
              <a:t>",R[</a:t>
            </a:r>
            <a:r>
              <a:rPr lang="en-US" altLang="zh-CN" sz="1600" dirty="0" err="1" smtClean="0"/>
              <a:t>i</a:t>
            </a:r>
            <a:r>
              <a:rPr lang="en-US" altLang="zh-CN" sz="1600" dirty="0"/>
              <a:t>]%100</a:t>
            </a:r>
            <a:r>
              <a:rPr lang="en-US" altLang="zh-CN" sz="1600" dirty="0" smtClean="0"/>
              <a:t>);</a:t>
            </a:r>
            <a:endParaRPr lang="en-US" altLang="zh-CN" sz="1600" dirty="0"/>
          </a:p>
          <a:p>
            <a:pPr marL="285750" lvl="1" indent="0">
              <a:lnSpc>
                <a:spcPct val="100000"/>
              </a:lnSpc>
              <a:buNone/>
            </a:pPr>
            <a:r>
              <a:rPr lang="en-US" altLang="zh-CN" sz="1600" dirty="0"/>
              <a:t>}</a:t>
            </a:r>
          </a:p>
          <a:p>
            <a:pPr marL="285750" lvl="1" indent="0">
              <a:lnSpc>
                <a:spcPct val="100000"/>
              </a:lnSpc>
              <a:buNone/>
            </a:pPr>
            <a:r>
              <a:rPr lang="en-US" altLang="zh-CN" sz="1600" dirty="0"/>
              <a:t>//</a:t>
            </a:r>
            <a:r>
              <a:rPr lang="zh-CN" altLang="en-US" sz="1600" dirty="0"/>
              <a:t>调用例：</a:t>
            </a:r>
            <a:r>
              <a:rPr lang="en-US" altLang="zh-CN" sz="1600" dirty="0"/>
              <a:t>RAND(1)</a:t>
            </a:r>
            <a:r>
              <a:rPr lang="zh-CN" altLang="en-US" sz="1600" dirty="0"/>
              <a:t>，</a:t>
            </a:r>
            <a:r>
              <a:rPr lang="en-US" altLang="zh-CN" sz="1600" dirty="0"/>
              <a:t> RAND(8)</a:t>
            </a:r>
            <a:r>
              <a:rPr lang="zh-CN" altLang="en-US" sz="1600" dirty="0"/>
              <a:t>，</a:t>
            </a:r>
            <a:r>
              <a:rPr lang="en-US" altLang="zh-CN" sz="1600" dirty="0"/>
              <a:t> RAND((unsigned)time(NULL));</a:t>
            </a:r>
          </a:p>
          <a:p>
            <a:pPr marL="285750" lvl="1" indent="0">
              <a:lnSpc>
                <a:spcPct val="100000"/>
              </a:lnSpc>
              <a:buNone/>
            </a:pPr>
            <a:r>
              <a:rPr lang="en-US" altLang="zh-CN" sz="1600" dirty="0">
                <a:solidFill>
                  <a:srgbClr val="030DCD"/>
                </a:solidFill>
              </a:rPr>
              <a:t>//</a:t>
            </a:r>
            <a:r>
              <a:rPr lang="zh-CN" altLang="en-US" sz="1600" dirty="0">
                <a:solidFill>
                  <a:srgbClr val="030DCD"/>
                </a:solidFill>
              </a:rPr>
              <a:t>思考</a:t>
            </a:r>
            <a:r>
              <a:rPr lang="zh-CN" altLang="en-US" sz="1600" dirty="0" smtClean="0">
                <a:solidFill>
                  <a:srgbClr val="030DCD"/>
                </a:solidFill>
              </a:rPr>
              <a:t>：按照上述方法，每次</a:t>
            </a:r>
            <a:r>
              <a:rPr lang="zh-CN" altLang="en-US" sz="1600" dirty="0">
                <a:solidFill>
                  <a:srgbClr val="030DCD"/>
                </a:solidFill>
              </a:rPr>
              <a:t>调用</a:t>
            </a:r>
            <a:r>
              <a:rPr lang="en-US" altLang="zh-CN" sz="1600" dirty="0">
                <a:solidFill>
                  <a:srgbClr val="030DCD"/>
                </a:solidFill>
              </a:rPr>
              <a:t>RAND</a:t>
            </a:r>
            <a:r>
              <a:rPr lang="zh-CN" altLang="en-US" sz="1600" dirty="0">
                <a:solidFill>
                  <a:srgbClr val="030DCD"/>
                </a:solidFill>
              </a:rPr>
              <a:t>函数，会依次产生</a:t>
            </a:r>
            <a:r>
              <a:rPr lang="en-US" altLang="zh-CN" sz="1600" dirty="0">
                <a:solidFill>
                  <a:srgbClr val="030DCD"/>
                </a:solidFill>
              </a:rPr>
              <a:t>n</a:t>
            </a:r>
            <a:r>
              <a:rPr lang="zh-CN" altLang="en-US" sz="1600" dirty="0">
                <a:solidFill>
                  <a:srgbClr val="030DCD"/>
                </a:solidFill>
              </a:rPr>
              <a:t>个随机数</a:t>
            </a:r>
            <a:r>
              <a:rPr lang="zh-CN" altLang="en-US" sz="1600" dirty="0" smtClean="0">
                <a:solidFill>
                  <a:srgbClr val="030DCD"/>
                </a:solidFill>
              </a:rPr>
              <a:t>；</a:t>
            </a:r>
            <a:endParaRPr lang="en-US" altLang="zh-CN" sz="1600" dirty="0" smtClean="0">
              <a:solidFill>
                <a:srgbClr val="030DCD"/>
              </a:solidFill>
            </a:endParaRPr>
          </a:p>
          <a:p>
            <a:pPr marL="285750" lvl="1" indent="0">
              <a:lnSpc>
                <a:spcPct val="100000"/>
              </a:lnSpc>
              <a:buNone/>
            </a:pPr>
            <a:r>
              <a:rPr lang="en-US" altLang="zh-CN" sz="1600" dirty="0" smtClean="0">
                <a:solidFill>
                  <a:srgbClr val="030DCD"/>
                </a:solidFill>
              </a:rPr>
              <a:t>//            </a:t>
            </a:r>
            <a:r>
              <a:rPr lang="zh-CN" altLang="en-US" sz="1600" dirty="0" smtClean="0">
                <a:solidFill>
                  <a:srgbClr val="030DCD"/>
                </a:solidFill>
              </a:rPr>
              <a:t>而</a:t>
            </a:r>
            <a:r>
              <a:rPr lang="zh-CN" altLang="en-US" sz="1600" dirty="0">
                <a:solidFill>
                  <a:srgbClr val="030DCD"/>
                </a:solidFill>
              </a:rPr>
              <a:t>每次调用</a:t>
            </a:r>
            <a:r>
              <a:rPr lang="en-US" altLang="zh-CN" sz="1600" dirty="0">
                <a:solidFill>
                  <a:srgbClr val="030DCD"/>
                </a:solidFill>
              </a:rPr>
              <a:t>C</a:t>
            </a:r>
            <a:r>
              <a:rPr lang="zh-CN" altLang="en-US" sz="1600" dirty="0">
                <a:solidFill>
                  <a:srgbClr val="030DCD"/>
                </a:solidFill>
              </a:rPr>
              <a:t>函数</a:t>
            </a:r>
            <a:r>
              <a:rPr lang="en-US" altLang="zh-CN" sz="1600" dirty="0">
                <a:solidFill>
                  <a:srgbClr val="030DCD"/>
                </a:solidFill>
              </a:rPr>
              <a:t>rand()</a:t>
            </a:r>
            <a:r>
              <a:rPr lang="zh-CN" altLang="en-US" sz="1600" dirty="0" smtClean="0">
                <a:solidFill>
                  <a:srgbClr val="030DCD"/>
                </a:solidFill>
              </a:rPr>
              <a:t>，只产生</a:t>
            </a:r>
            <a:r>
              <a:rPr lang="zh-CN" altLang="en-US" sz="1600" dirty="0">
                <a:solidFill>
                  <a:srgbClr val="030DCD"/>
                </a:solidFill>
              </a:rPr>
              <a:t>一个随机数</a:t>
            </a:r>
            <a:r>
              <a:rPr lang="zh-CN" altLang="en-US" sz="1600" dirty="0" smtClean="0">
                <a:solidFill>
                  <a:srgbClr val="030DCD"/>
                </a:solidFill>
              </a:rPr>
              <a:t>；</a:t>
            </a:r>
            <a:endParaRPr lang="en-US" altLang="zh-CN" sz="1600" dirty="0" smtClean="0">
              <a:solidFill>
                <a:srgbClr val="030DCD"/>
              </a:solidFill>
            </a:endParaRPr>
          </a:p>
          <a:p>
            <a:pPr marL="285750" lvl="1" indent="0">
              <a:lnSpc>
                <a:spcPct val="100000"/>
              </a:lnSpc>
              <a:buNone/>
            </a:pPr>
            <a:r>
              <a:rPr lang="en-US" altLang="zh-CN" sz="1600" dirty="0" smtClean="0">
                <a:solidFill>
                  <a:srgbClr val="030DCD"/>
                </a:solidFill>
              </a:rPr>
              <a:t>//             </a:t>
            </a:r>
            <a:r>
              <a:rPr lang="zh-CN" altLang="en-US" sz="1600" dirty="0" smtClean="0">
                <a:solidFill>
                  <a:srgbClr val="C00000"/>
                </a:solidFill>
              </a:rPr>
              <a:t>但</a:t>
            </a:r>
            <a:r>
              <a:rPr lang="zh-CN" altLang="en-US" sz="1600" dirty="0">
                <a:solidFill>
                  <a:srgbClr val="C00000"/>
                </a:solidFill>
              </a:rPr>
              <a:t>连续调用，会产生不同的随机数。</a:t>
            </a:r>
            <a:r>
              <a:rPr lang="en-US" altLang="zh-CN" sz="1600" dirty="0">
                <a:solidFill>
                  <a:srgbClr val="C00000"/>
                </a:solidFill>
              </a:rPr>
              <a:t>HOW</a:t>
            </a:r>
            <a:r>
              <a:rPr lang="zh-CN" altLang="en-US" sz="1600" dirty="0">
                <a:solidFill>
                  <a:srgbClr val="C00000"/>
                </a:solidFill>
              </a:rPr>
              <a:t>？</a:t>
            </a:r>
          </a:p>
        </p:txBody>
      </p:sp>
    </p:spTree>
    <p:extLst>
      <p:ext uri="{BB962C8B-B14F-4D97-AF65-F5344CB8AC3E}">
        <p14:creationId xmlns:p14="http://schemas.microsoft.com/office/powerpoint/2010/main" val="31197223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2EA57-A7A6-448A-9C40-3CF430054DC9}"/>
              </a:ext>
            </a:extLst>
          </p:cNvPr>
          <p:cNvSpPr>
            <a:spLocks noGrp="1"/>
          </p:cNvSpPr>
          <p:nvPr>
            <p:ph type="title"/>
          </p:nvPr>
        </p:nvSpPr>
        <p:spPr/>
        <p:txBody>
          <a:bodyPr/>
          <a:lstStyle/>
          <a:p>
            <a:r>
              <a:rPr lang="zh-CN" altLang="en-US" dirty="0"/>
              <a:t>迭代</a:t>
            </a:r>
          </a:p>
        </p:txBody>
      </p:sp>
      <p:sp>
        <p:nvSpPr>
          <p:cNvPr id="3" name="内容占位符 2">
            <a:extLst>
              <a:ext uri="{FF2B5EF4-FFF2-40B4-BE49-F238E27FC236}">
                <a16:creationId xmlns:a16="http://schemas.microsoft.com/office/drawing/2014/main" id="{52C5264D-871A-43F9-8920-9BC1AAAC5C6F}"/>
              </a:ext>
            </a:extLst>
          </p:cNvPr>
          <p:cNvSpPr>
            <a:spLocks noGrp="1"/>
          </p:cNvSpPr>
          <p:nvPr>
            <p:ph idx="1"/>
          </p:nvPr>
        </p:nvSpPr>
        <p:spPr/>
        <p:txBody>
          <a:bodyPr/>
          <a:lstStyle/>
          <a:p>
            <a:pPr marL="342900" indent="-342900">
              <a:buFont typeface="Wingdings" panose="05000000000000000000" pitchFamily="2" charset="2"/>
              <a:buChar char="l"/>
            </a:pPr>
            <a:r>
              <a:rPr lang="zh-CN" altLang="en-US" sz="2000" dirty="0"/>
              <a:t>迭代是</a:t>
            </a:r>
            <a:r>
              <a:rPr lang="zh-CN" altLang="en-US" sz="2000" dirty="0">
                <a:solidFill>
                  <a:srgbClr val="C00000"/>
                </a:solidFill>
              </a:rPr>
              <a:t>重复反馈过程</a:t>
            </a:r>
            <a:r>
              <a:rPr lang="zh-CN" altLang="en-US" sz="2000" dirty="0"/>
              <a:t>的活动，通常是为了逼近所期望的目标或结果；</a:t>
            </a:r>
            <a:endParaRPr lang="en-US" altLang="zh-CN" sz="2000" dirty="0"/>
          </a:p>
          <a:p>
            <a:pPr marL="342900" indent="-342900">
              <a:buFont typeface="Wingdings" panose="05000000000000000000" pitchFamily="2" charset="2"/>
              <a:buChar char="l"/>
            </a:pPr>
            <a:r>
              <a:rPr lang="zh-CN" altLang="en-US" sz="2000" dirty="0"/>
              <a:t>每一次对过程的重复称为一次“迭代”；</a:t>
            </a:r>
            <a:endParaRPr lang="en-US" altLang="zh-CN" sz="2000" dirty="0"/>
          </a:p>
          <a:p>
            <a:pPr marL="342900" indent="-342900">
              <a:buFont typeface="Wingdings" panose="05000000000000000000" pitchFamily="2" charset="2"/>
              <a:buChar char="l"/>
            </a:pPr>
            <a:r>
              <a:rPr lang="zh-CN" altLang="en-US" sz="2000" dirty="0"/>
              <a:t>每一次迭代得到的结果作为下一次迭代的初始值；</a:t>
            </a:r>
            <a:endParaRPr lang="en-US" altLang="zh-CN" sz="2000" dirty="0"/>
          </a:p>
          <a:p>
            <a:pPr marL="342900" indent="-342900">
              <a:buFont typeface="Wingdings" panose="05000000000000000000" pitchFamily="2" charset="2"/>
              <a:buChar char="l"/>
            </a:pPr>
            <a:r>
              <a:rPr lang="zh-CN" altLang="en-US" sz="2000" dirty="0"/>
              <a:t>编程实现迭代</a:t>
            </a:r>
            <a:endParaRPr lang="en-US" altLang="zh-CN" sz="2000" dirty="0"/>
          </a:p>
          <a:p>
            <a:pPr marL="971550" lvl="1"/>
            <a:r>
              <a:rPr lang="zh-CN" altLang="en-US" sz="1800" dirty="0"/>
              <a:t>对变量赋予一个初始值；</a:t>
            </a:r>
            <a:endParaRPr lang="en-US" altLang="zh-CN" sz="1800" dirty="0"/>
          </a:p>
          <a:p>
            <a:pPr marL="971550" lvl="1"/>
            <a:r>
              <a:rPr lang="zh-CN" altLang="en-US" sz="1800" dirty="0"/>
              <a:t>利用变量的当前值推出变量的一个新值，作为下一次迭代的初始值；</a:t>
            </a:r>
            <a:endParaRPr lang="en-US" altLang="zh-CN" sz="1800" dirty="0"/>
          </a:p>
          <a:p>
            <a:pPr marL="971550" lvl="1"/>
            <a:r>
              <a:rPr lang="zh-CN" altLang="en-US" sz="1800" dirty="0"/>
              <a:t>直到满足迭代的结束条件为止。</a:t>
            </a:r>
            <a:endParaRPr lang="en-US" altLang="zh-CN" sz="1800" dirty="0"/>
          </a:p>
          <a:p>
            <a:pPr marL="342900" indent="-342900">
              <a:buFont typeface="Wingdings" panose="05000000000000000000" pitchFamily="2" charset="2"/>
              <a:buChar char="l"/>
            </a:pPr>
            <a:endParaRPr lang="en-US" altLang="zh-CN" sz="2000" dirty="0"/>
          </a:p>
          <a:p>
            <a:pPr marL="342900" indent="-342900">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28474233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2EA57-A7A6-448A-9C40-3CF430054DC9}"/>
              </a:ext>
            </a:extLst>
          </p:cNvPr>
          <p:cNvSpPr>
            <a:spLocks noGrp="1"/>
          </p:cNvSpPr>
          <p:nvPr>
            <p:ph type="title"/>
          </p:nvPr>
        </p:nvSpPr>
        <p:spPr/>
        <p:txBody>
          <a:bodyPr/>
          <a:lstStyle/>
          <a:p>
            <a:r>
              <a:rPr lang="zh-CN" altLang="en-US" dirty="0">
                <a:solidFill>
                  <a:srgbClr val="7030A0"/>
                </a:solidFill>
              </a:rPr>
              <a:t>课后练习：</a:t>
            </a:r>
            <a:r>
              <a:rPr lang="zh-CN" altLang="en-US" dirty="0" smtClean="0"/>
              <a:t>迭代</a:t>
            </a:r>
            <a:r>
              <a:rPr lang="en-US" altLang="zh-CN" dirty="0"/>
              <a:t>—</a:t>
            </a:r>
            <a:r>
              <a:rPr lang="zh-CN" altLang="en-US" dirty="0">
                <a:solidFill>
                  <a:srgbClr val="006600"/>
                </a:solidFill>
              </a:rPr>
              <a:t>计算</a:t>
            </a:r>
            <a:r>
              <a:rPr lang="en-US" altLang="zh-CN" dirty="0">
                <a:solidFill>
                  <a:srgbClr val="006600"/>
                </a:solidFill>
              </a:rPr>
              <a:t>Fibonacci sequence</a:t>
            </a:r>
            <a:endParaRPr lang="zh-CN" altLang="en-US" dirty="0">
              <a:solidFill>
                <a:srgbClr val="006600"/>
              </a:solidFill>
            </a:endParaRPr>
          </a:p>
        </p:txBody>
      </p:sp>
      <p:sp>
        <p:nvSpPr>
          <p:cNvPr id="3" name="内容占位符 2">
            <a:extLst>
              <a:ext uri="{FF2B5EF4-FFF2-40B4-BE49-F238E27FC236}">
                <a16:creationId xmlns:a16="http://schemas.microsoft.com/office/drawing/2014/main" id="{52C5264D-871A-43F9-8920-9BC1AAAC5C6F}"/>
              </a:ext>
            </a:extLst>
          </p:cNvPr>
          <p:cNvSpPr>
            <a:spLocks noGrp="1"/>
          </p:cNvSpPr>
          <p:nvPr>
            <p:ph idx="1"/>
          </p:nvPr>
        </p:nvSpPr>
        <p:spPr>
          <a:xfrm>
            <a:off x="4671881" y="1067951"/>
            <a:ext cx="3641609" cy="5345112"/>
          </a:xfrm>
          <a:ln>
            <a:solidFill>
              <a:srgbClr val="000000"/>
            </a:solidFill>
          </a:ln>
        </p:spPr>
        <p:txBody>
          <a:bodyPr/>
          <a:lstStyle/>
          <a:p>
            <a:pPr>
              <a:lnSpc>
                <a:spcPct val="100000"/>
              </a:lnSpc>
              <a:spcBef>
                <a:spcPts val="0"/>
              </a:spcBef>
              <a:buNone/>
            </a:pPr>
            <a:r>
              <a:rPr lang="en-US" altLang="zh-CN" sz="1800" dirty="0">
                <a:solidFill>
                  <a:srgbClr val="000000"/>
                </a:solidFill>
              </a:rPr>
              <a:t>#include &lt;</a:t>
            </a:r>
            <a:r>
              <a:rPr lang="en-US" altLang="zh-CN" sz="1800" dirty="0" err="1">
                <a:solidFill>
                  <a:srgbClr val="000000"/>
                </a:solidFill>
              </a:rPr>
              <a:t>stdio.h</a:t>
            </a:r>
            <a:r>
              <a:rPr lang="en-US" altLang="zh-CN" sz="1800" dirty="0">
                <a:solidFill>
                  <a:srgbClr val="000000"/>
                </a:solidFill>
              </a:rPr>
              <a:t>&gt;</a:t>
            </a:r>
          </a:p>
          <a:p>
            <a:pPr>
              <a:lnSpc>
                <a:spcPct val="100000"/>
              </a:lnSpc>
              <a:spcBef>
                <a:spcPts val="0"/>
              </a:spcBef>
              <a:buNone/>
            </a:pPr>
            <a:r>
              <a:rPr lang="en-US" altLang="zh-CN" sz="1800" dirty="0">
                <a:solidFill>
                  <a:srgbClr val="000000"/>
                </a:solidFill>
              </a:rPr>
              <a:t>int main()</a:t>
            </a:r>
          </a:p>
          <a:p>
            <a:pPr>
              <a:lnSpc>
                <a:spcPct val="100000"/>
              </a:lnSpc>
              <a:spcBef>
                <a:spcPts val="0"/>
              </a:spcBef>
              <a:buNone/>
            </a:pPr>
            <a:r>
              <a:rPr lang="en-US" altLang="zh-CN" sz="1800" dirty="0">
                <a:solidFill>
                  <a:srgbClr val="000000"/>
                </a:solidFill>
              </a:rPr>
              <a:t>{</a:t>
            </a:r>
          </a:p>
          <a:p>
            <a:pPr>
              <a:lnSpc>
                <a:spcPct val="100000"/>
              </a:lnSpc>
              <a:spcBef>
                <a:spcPts val="0"/>
              </a:spcBef>
              <a:buNone/>
            </a:pPr>
            <a:r>
              <a:rPr lang="en-US" altLang="zh-CN" sz="1800" dirty="0">
                <a:solidFill>
                  <a:srgbClr val="000000"/>
                </a:solidFill>
              </a:rPr>
              <a:t>        </a:t>
            </a:r>
            <a:r>
              <a:rPr lang="en-US" altLang="zh-CN" sz="1800" dirty="0" err="1">
                <a:solidFill>
                  <a:srgbClr val="000000"/>
                </a:solidFill>
              </a:rPr>
              <a:t>scanf</a:t>
            </a:r>
            <a:r>
              <a:rPr lang="en-US" altLang="zh-CN" sz="1800" dirty="0">
                <a:solidFill>
                  <a:srgbClr val="000000"/>
                </a:solidFill>
              </a:rPr>
              <a:t>("%</a:t>
            </a:r>
            <a:r>
              <a:rPr lang="en-US" altLang="zh-CN" sz="1800" dirty="0" err="1">
                <a:solidFill>
                  <a:srgbClr val="000000"/>
                </a:solidFill>
              </a:rPr>
              <a:t>d",&amp;n</a:t>
            </a:r>
            <a:r>
              <a:rPr lang="en-US" altLang="zh-CN" sz="1800" dirty="0">
                <a:solidFill>
                  <a:srgbClr val="000000"/>
                </a:solidFill>
              </a:rPr>
              <a:t>);</a:t>
            </a:r>
          </a:p>
          <a:p>
            <a:pPr>
              <a:lnSpc>
                <a:spcPct val="100000"/>
              </a:lnSpc>
              <a:spcBef>
                <a:spcPts val="0"/>
              </a:spcBef>
              <a:buNone/>
            </a:pPr>
            <a:r>
              <a:rPr lang="en-US" altLang="zh-CN" sz="1800" dirty="0">
                <a:solidFill>
                  <a:srgbClr val="000000"/>
                </a:solidFill>
              </a:rPr>
              <a:t>        unsigned long </a:t>
            </a:r>
            <a:r>
              <a:rPr lang="en-US" altLang="zh-CN" sz="1800" dirty="0" err="1">
                <a:solidFill>
                  <a:srgbClr val="000000"/>
                </a:solidFill>
              </a:rPr>
              <a:t>long</a:t>
            </a:r>
            <a:r>
              <a:rPr lang="en-US" altLang="zh-CN" sz="1800" dirty="0">
                <a:solidFill>
                  <a:srgbClr val="000000"/>
                </a:solidFill>
              </a:rPr>
              <a:t> </a:t>
            </a:r>
            <a:r>
              <a:rPr lang="en-US" altLang="zh-CN" sz="1800" dirty="0" err="1">
                <a:solidFill>
                  <a:srgbClr val="0303DF"/>
                </a:solidFill>
              </a:rPr>
              <a:t>a,b</a:t>
            </a:r>
            <a:r>
              <a:rPr lang="en-US" altLang="zh-CN" sz="1800" dirty="0">
                <a:solidFill>
                  <a:srgbClr val="000000"/>
                </a:solidFill>
              </a:rPr>
              <a:t>;</a:t>
            </a:r>
          </a:p>
          <a:p>
            <a:pPr>
              <a:lnSpc>
                <a:spcPct val="100000"/>
              </a:lnSpc>
              <a:spcBef>
                <a:spcPts val="0"/>
              </a:spcBef>
              <a:buNone/>
            </a:pPr>
            <a:r>
              <a:rPr lang="en-US" altLang="zh-CN" sz="1800" dirty="0">
                <a:solidFill>
                  <a:srgbClr val="000000"/>
                </a:solidFill>
              </a:rPr>
              <a:t>        a=0; </a:t>
            </a:r>
          </a:p>
          <a:p>
            <a:pPr>
              <a:lnSpc>
                <a:spcPct val="100000"/>
              </a:lnSpc>
              <a:spcBef>
                <a:spcPts val="0"/>
              </a:spcBef>
              <a:buNone/>
            </a:pPr>
            <a:r>
              <a:rPr lang="en-US" altLang="zh-CN" sz="1800" dirty="0">
                <a:solidFill>
                  <a:srgbClr val="000000"/>
                </a:solidFill>
              </a:rPr>
              <a:t>        b=1;</a:t>
            </a:r>
          </a:p>
          <a:p>
            <a:pPr>
              <a:lnSpc>
                <a:spcPct val="100000"/>
              </a:lnSpc>
              <a:spcBef>
                <a:spcPts val="0"/>
              </a:spcBef>
              <a:buNone/>
            </a:pPr>
            <a:r>
              <a:rPr lang="en-US" altLang="zh-CN" sz="1800" dirty="0">
                <a:solidFill>
                  <a:srgbClr val="000000"/>
                </a:solidFill>
              </a:rPr>
              <a:t>        </a:t>
            </a:r>
            <a:r>
              <a:rPr lang="en-US" altLang="zh-CN" sz="1800" dirty="0" err="1">
                <a:solidFill>
                  <a:srgbClr val="000000"/>
                </a:solidFill>
              </a:rPr>
              <a:t>printf</a:t>
            </a:r>
            <a:r>
              <a:rPr lang="en-US" altLang="zh-CN" sz="1800" dirty="0">
                <a:solidFill>
                  <a:srgbClr val="000000"/>
                </a:solidFill>
              </a:rPr>
              <a:t>("%</a:t>
            </a:r>
            <a:r>
              <a:rPr lang="en-US" altLang="zh-CN" sz="1800" dirty="0" err="1">
                <a:solidFill>
                  <a:srgbClr val="000000"/>
                </a:solidFill>
              </a:rPr>
              <a:t>llu</a:t>
            </a:r>
            <a:r>
              <a:rPr lang="en-US" altLang="zh-CN" sz="1800" dirty="0">
                <a:solidFill>
                  <a:srgbClr val="000000"/>
                </a:solidFill>
              </a:rPr>
              <a:t>,%</a:t>
            </a:r>
            <a:r>
              <a:rPr lang="en-US" altLang="zh-CN" sz="1800" dirty="0" err="1">
                <a:solidFill>
                  <a:srgbClr val="000000"/>
                </a:solidFill>
              </a:rPr>
              <a:t>llu</a:t>
            </a:r>
            <a:r>
              <a:rPr lang="en-US" altLang="zh-CN" sz="1800" dirty="0">
                <a:solidFill>
                  <a:srgbClr val="000000"/>
                </a:solidFill>
              </a:rPr>
              <a:t>,",</a:t>
            </a:r>
            <a:r>
              <a:rPr lang="en-US" altLang="zh-CN" sz="1800" dirty="0" err="1">
                <a:solidFill>
                  <a:srgbClr val="000000"/>
                </a:solidFill>
              </a:rPr>
              <a:t>a,b</a:t>
            </a:r>
            <a:r>
              <a:rPr lang="en-US" altLang="zh-CN" sz="1800" dirty="0">
                <a:solidFill>
                  <a:srgbClr val="000000"/>
                </a:solidFill>
              </a:rPr>
              <a:t>);   </a:t>
            </a:r>
          </a:p>
          <a:p>
            <a:pPr>
              <a:lnSpc>
                <a:spcPct val="100000"/>
              </a:lnSpc>
              <a:spcBef>
                <a:spcPts val="0"/>
              </a:spcBef>
              <a:buNone/>
            </a:pPr>
            <a:r>
              <a:rPr lang="en-US" altLang="zh-CN" sz="1800" dirty="0">
                <a:solidFill>
                  <a:srgbClr val="000000"/>
                </a:solidFill>
              </a:rPr>
              <a:t>        for (int </a:t>
            </a:r>
            <a:r>
              <a:rPr lang="en-US" altLang="zh-CN" sz="1800" dirty="0" err="1">
                <a:solidFill>
                  <a:srgbClr val="000000"/>
                </a:solidFill>
              </a:rPr>
              <a:t>i</a:t>
            </a:r>
            <a:r>
              <a:rPr lang="en-US" altLang="zh-CN" sz="1800" dirty="0">
                <a:solidFill>
                  <a:srgbClr val="000000"/>
                </a:solidFill>
              </a:rPr>
              <a:t>=3;i&lt;=</a:t>
            </a:r>
            <a:r>
              <a:rPr lang="en-US" altLang="zh-CN" sz="1800" dirty="0" err="1">
                <a:solidFill>
                  <a:srgbClr val="000000"/>
                </a:solidFill>
              </a:rPr>
              <a:t>n;i</a:t>
            </a:r>
            <a:r>
              <a:rPr lang="en-US" altLang="zh-CN" sz="1800" dirty="0">
                <a:solidFill>
                  <a:srgbClr val="000000"/>
                </a:solidFill>
              </a:rPr>
              <a:t>++)</a:t>
            </a:r>
          </a:p>
          <a:p>
            <a:pPr>
              <a:lnSpc>
                <a:spcPct val="100000"/>
              </a:lnSpc>
              <a:spcBef>
                <a:spcPts val="0"/>
              </a:spcBef>
              <a:buNone/>
            </a:pPr>
            <a:r>
              <a:rPr lang="en-US" altLang="zh-CN" sz="1800" dirty="0">
                <a:solidFill>
                  <a:srgbClr val="000000"/>
                </a:solidFill>
              </a:rPr>
              <a:t>        {</a:t>
            </a:r>
          </a:p>
          <a:p>
            <a:pPr>
              <a:lnSpc>
                <a:spcPct val="100000"/>
              </a:lnSpc>
              <a:spcBef>
                <a:spcPts val="0"/>
              </a:spcBef>
              <a:buNone/>
            </a:pPr>
            <a:r>
              <a:rPr lang="en-US" altLang="zh-CN" sz="1800" dirty="0">
                <a:solidFill>
                  <a:srgbClr val="0303DF"/>
                </a:solidFill>
              </a:rPr>
              <a:t>              b=</a:t>
            </a:r>
            <a:r>
              <a:rPr lang="en-US" altLang="zh-CN" sz="1800" dirty="0" err="1">
                <a:solidFill>
                  <a:srgbClr val="0303DF"/>
                </a:solidFill>
              </a:rPr>
              <a:t>b+a</a:t>
            </a:r>
            <a:r>
              <a:rPr lang="en-US" altLang="zh-CN" sz="1800" dirty="0">
                <a:solidFill>
                  <a:srgbClr val="0303DF"/>
                </a:solidFill>
              </a:rPr>
              <a:t>;	           	</a:t>
            </a:r>
          </a:p>
          <a:p>
            <a:pPr>
              <a:lnSpc>
                <a:spcPct val="100000"/>
              </a:lnSpc>
              <a:spcBef>
                <a:spcPts val="0"/>
              </a:spcBef>
              <a:buNone/>
            </a:pPr>
            <a:r>
              <a:rPr lang="en-US" altLang="zh-CN" sz="1800" dirty="0">
                <a:solidFill>
                  <a:srgbClr val="0303DF"/>
                </a:solidFill>
              </a:rPr>
              <a:t>              a=b-a;</a:t>
            </a:r>
          </a:p>
          <a:p>
            <a:pPr>
              <a:lnSpc>
                <a:spcPct val="100000"/>
              </a:lnSpc>
              <a:spcBef>
                <a:spcPts val="0"/>
              </a:spcBef>
              <a:buNone/>
            </a:pPr>
            <a:r>
              <a:rPr lang="en-US" altLang="zh-CN" sz="1800" dirty="0">
                <a:solidFill>
                  <a:srgbClr val="000000"/>
                </a:solidFill>
              </a:rPr>
              <a:t>              </a:t>
            </a:r>
            <a:r>
              <a:rPr lang="en-US" altLang="zh-CN" sz="1800" dirty="0" err="1">
                <a:solidFill>
                  <a:srgbClr val="000000"/>
                </a:solidFill>
              </a:rPr>
              <a:t>printf</a:t>
            </a:r>
            <a:r>
              <a:rPr lang="en-US" altLang="zh-CN" sz="1800" dirty="0">
                <a:solidFill>
                  <a:srgbClr val="000000"/>
                </a:solidFill>
              </a:rPr>
              <a:t>("%</a:t>
            </a:r>
            <a:r>
              <a:rPr lang="en-US" altLang="zh-CN" sz="1800" dirty="0" err="1">
                <a:solidFill>
                  <a:srgbClr val="000000"/>
                </a:solidFill>
              </a:rPr>
              <a:t>llu</a:t>
            </a:r>
            <a:r>
              <a:rPr lang="en-US" altLang="zh-CN" sz="1800" dirty="0">
                <a:solidFill>
                  <a:srgbClr val="000000"/>
                </a:solidFill>
              </a:rPr>
              <a:t>,",b);    </a:t>
            </a:r>
          </a:p>
          <a:p>
            <a:pPr>
              <a:lnSpc>
                <a:spcPct val="100000"/>
              </a:lnSpc>
              <a:spcBef>
                <a:spcPts val="0"/>
              </a:spcBef>
              <a:buNone/>
            </a:pPr>
            <a:r>
              <a:rPr lang="en-US" altLang="zh-CN" sz="1800" dirty="0">
                <a:solidFill>
                  <a:srgbClr val="000000"/>
                </a:solidFill>
              </a:rPr>
              <a:t>        }</a:t>
            </a:r>
          </a:p>
          <a:p>
            <a:pPr>
              <a:lnSpc>
                <a:spcPct val="100000"/>
              </a:lnSpc>
              <a:spcBef>
                <a:spcPts val="0"/>
              </a:spcBef>
              <a:buNone/>
            </a:pPr>
            <a:r>
              <a:rPr lang="en-US" altLang="zh-CN" sz="1800" dirty="0">
                <a:solidFill>
                  <a:srgbClr val="000000"/>
                </a:solidFill>
              </a:rPr>
              <a:t>        return 0;</a:t>
            </a:r>
          </a:p>
          <a:p>
            <a:pPr>
              <a:lnSpc>
                <a:spcPct val="100000"/>
              </a:lnSpc>
              <a:spcBef>
                <a:spcPts val="0"/>
              </a:spcBef>
              <a:buNone/>
            </a:pPr>
            <a:r>
              <a:rPr lang="en-US" altLang="zh-CN" sz="1800" dirty="0">
                <a:solidFill>
                  <a:srgbClr val="000000"/>
                </a:solidFill>
              </a:rPr>
              <a:t>}</a:t>
            </a:r>
          </a:p>
          <a:p>
            <a:pPr marL="342900" indent="-342900">
              <a:buFont typeface="Wingdings" panose="05000000000000000000" pitchFamily="2" charset="2"/>
              <a:buChar char="l"/>
            </a:pPr>
            <a:endParaRPr lang="zh-CN" altLang="en-US" sz="2000" dirty="0"/>
          </a:p>
        </p:txBody>
      </p:sp>
      <p:sp>
        <p:nvSpPr>
          <p:cNvPr id="4" name="内容占位符 2">
            <a:extLst>
              <a:ext uri="{FF2B5EF4-FFF2-40B4-BE49-F238E27FC236}">
                <a16:creationId xmlns:a16="http://schemas.microsoft.com/office/drawing/2014/main" id="{05ED2B0B-E66D-4856-B359-23157F0D5B38}"/>
              </a:ext>
            </a:extLst>
          </p:cNvPr>
          <p:cNvSpPr txBox="1">
            <a:spLocks/>
          </p:cNvSpPr>
          <p:nvPr/>
        </p:nvSpPr>
        <p:spPr bwMode="auto">
          <a:xfrm>
            <a:off x="485381" y="1067951"/>
            <a:ext cx="3843338" cy="5345112"/>
          </a:xfrm>
          <a:prstGeom prst="rect">
            <a:avLst/>
          </a:prstGeom>
          <a:noFill/>
          <a:ln>
            <a:solidFill>
              <a:srgbClr val="00000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 typeface="Wingdings 2" panose="05020102010507070707" pitchFamily="18" charset="2"/>
              <a:buNone/>
            </a:pPr>
            <a:r>
              <a:rPr lang="en-US" altLang="zh-CN" sz="1800" dirty="0">
                <a:solidFill>
                  <a:srgbClr val="000000"/>
                </a:solidFill>
              </a:rPr>
              <a:t>#include &lt;</a:t>
            </a:r>
            <a:r>
              <a:rPr lang="en-US" altLang="zh-CN" sz="1800" dirty="0" err="1">
                <a:solidFill>
                  <a:srgbClr val="000000"/>
                </a:solidFill>
              </a:rPr>
              <a:t>stdio.h</a:t>
            </a:r>
            <a:r>
              <a:rPr lang="en-US" altLang="zh-CN" sz="1800" dirty="0">
                <a:solidFill>
                  <a:srgbClr val="000000"/>
                </a:solidFill>
              </a:rPr>
              <a:t>&gt;</a:t>
            </a:r>
          </a:p>
          <a:p>
            <a:pPr>
              <a:lnSpc>
                <a:spcPct val="100000"/>
              </a:lnSpc>
              <a:spcBef>
                <a:spcPts val="0"/>
              </a:spcBef>
              <a:buFont typeface="Wingdings 2" panose="05020102010507070707" pitchFamily="18" charset="2"/>
              <a:buNone/>
            </a:pPr>
            <a:r>
              <a:rPr lang="en-US" altLang="zh-CN" sz="1800" dirty="0">
                <a:solidFill>
                  <a:srgbClr val="000000"/>
                </a:solidFill>
              </a:rPr>
              <a:t>int main()</a:t>
            </a:r>
          </a:p>
          <a:p>
            <a:pPr>
              <a:lnSpc>
                <a:spcPct val="100000"/>
              </a:lnSpc>
              <a:spcBef>
                <a:spcPts val="0"/>
              </a:spcBef>
              <a:buFont typeface="Wingdings 2" panose="05020102010507070707" pitchFamily="18" charset="2"/>
              <a:buNone/>
            </a:pPr>
            <a:r>
              <a:rPr lang="en-US" altLang="zh-CN" sz="1800" dirty="0">
                <a:solidFill>
                  <a:srgbClr val="000000"/>
                </a:solidFill>
              </a:rPr>
              <a:t>{</a:t>
            </a:r>
          </a:p>
          <a:p>
            <a:pPr>
              <a:lnSpc>
                <a:spcPct val="100000"/>
              </a:lnSpc>
              <a:spcBef>
                <a:spcPts val="0"/>
              </a:spcBef>
              <a:buFont typeface="Wingdings 2" panose="05020102010507070707" pitchFamily="18" charset="2"/>
              <a:buNone/>
            </a:pPr>
            <a:r>
              <a:rPr lang="en-US" altLang="zh-CN" sz="1800" dirty="0">
                <a:solidFill>
                  <a:srgbClr val="000000"/>
                </a:solidFill>
              </a:rPr>
              <a:t>        </a:t>
            </a:r>
            <a:r>
              <a:rPr lang="en-US" altLang="zh-CN" sz="1800" dirty="0" err="1">
                <a:solidFill>
                  <a:srgbClr val="000000"/>
                </a:solidFill>
              </a:rPr>
              <a:t>scanf</a:t>
            </a:r>
            <a:r>
              <a:rPr lang="en-US" altLang="zh-CN" sz="1800" dirty="0">
                <a:solidFill>
                  <a:srgbClr val="000000"/>
                </a:solidFill>
              </a:rPr>
              <a:t>("%</a:t>
            </a:r>
            <a:r>
              <a:rPr lang="en-US" altLang="zh-CN" sz="1800" dirty="0" err="1">
                <a:solidFill>
                  <a:srgbClr val="000000"/>
                </a:solidFill>
              </a:rPr>
              <a:t>d",&amp;n</a:t>
            </a:r>
            <a:r>
              <a:rPr lang="en-US" altLang="zh-CN" sz="1800" dirty="0">
                <a:solidFill>
                  <a:srgbClr val="000000"/>
                </a:solidFill>
              </a:rPr>
              <a:t>);</a:t>
            </a:r>
          </a:p>
          <a:p>
            <a:pPr>
              <a:lnSpc>
                <a:spcPct val="100000"/>
              </a:lnSpc>
              <a:spcBef>
                <a:spcPts val="0"/>
              </a:spcBef>
              <a:buFont typeface="Wingdings 2" panose="05020102010507070707" pitchFamily="18" charset="2"/>
              <a:buNone/>
            </a:pPr>
            <a:r>
              <a:rPr lang="en-US" altLang="zh-CN" sz="1800" dirty="0">
                <a:solidFill>
                  <a:srgbClr val="000000"/>
                </a:solidFill>
              </a:rPr>
              <a:t>        unsigned long </a:t>
            </a:r>
            <a:r>
              <a:rPr lang="en-US" altLang="zh-CN" sz="1800" dirty="0" err="1">
                <a:solidFill>
                  <a:srgbClr val="000000"/>
                </a:solidFill>
              </a:rPr>
              <a:t>long</a:t>
            </a:r>
            <a:r>
              <a:rPr lang="en-US" altLang="zh-CN" sz="1800" dirty="0">
                <a:solidFill>
                  <a:srgbClr val="000000"/>
                </a:solidFill>
              </a:rPr>
              <a:t> </a:t>
            </a:r>
            <a:r>
              <a:rPr lang="en-US" altLang="zh-CN" sz="1800" b="1" dirty="0" err="1">
                <a:solidFill>
                  <a:srgbClr val="0303DF"/>
                </a:solidFill>
              </a:rPr>
              <a:t>a,b,c</a:t>
            </a:r>
            <a:r>
              <a:rPr lang="en-US" altLang="zh-CN" sz="1800" dirty="0">
                <a:solidFill>
                  <a:srgbClr val="000000"/>
                </a:solidFill>
              </a:rPr>
              <a:t>;</a:t>
            </a:r>
          </a:p>
          <a:p>
            <a:pPr>
              <a:lnSpc>
                <a:spcPct val="100000"/>
              </a:lnSpc>
              <a:spcBef>
                <a:spcPts val="0"/>
              </a:spcBef>
              <a:buFont typeface="Wingdings 2" panose="05020102010507070707" pitchFamily="18" charset="2"/>
              <a:buNone/>
            </a:pPr>
            <a:r>
              <a:rPr lang="en-US" altLang="zh-CN" sz="1800" dirty="0">
                <a:solidFill>
                  <a:srgbClr val="7030A0"/>
                </a:solidFill>
              </a:rPr>
              <a:t>        a=0; </a:t>
            </a:r>
          </a:p>
          <a:p>
            <a:pPr>
              <a:lnSpc>
                <a:spcPct val="100000"/>
              </a:lnSpc>
              <a:spcBef>
                <a:spcPts val="0"/>
              </a:spcBef>
              <a:buFont typeface="Wingdings 2" panose="05020102010507070707" pitchFamily="18" charset="2"/>
              <a:buNone/>
            </a:pPr>
            <a:r>
              <a:rPr lang="en-US" altLang="zh-CN" sz="1800" dirty="0">
                <a:solidFill>
                  <a:srgbClr val="7030A0"/>
                </a:solidFill>
              </a:rPr>
              <a:t>        b=1;</a:t>
            </a:r>
          </a:p>
          <a:p>
            <a:pPr>
              <a:lnSpc>
                <a:spcPct val="100000"/>
              </a:lnSpc>
              <a:spcBef>
                <a:spcPts val="0"/>
              </a:spcBef>
              <a:buFont typeface="Wingdings 2" panose="05020102010507070707" pitchFamily="18" charset="2"/>
              <a:buNone/>
            </a:pPr>
            <a:r>
              <a:rPr lang="en-US" altLang="zh-CN" sz="1800" dirty="0">
                <a:solidFill>
                  <a:srgbClr val="000000"/>
                </a:solidFill>
              </a:rPr>
              <a:t>        </a:t>
            </a:r>
            <a:r>
              <a:rPr lang="en-US" altLang="zh-CN" sz="1800" dirty="0" err="1">
                <a:solidFill>
                  <a:srgbClr val="000000"/>
                </a:solidFill>
              </a:rPr>
              <a:t>printf</a:t>
            </a:r>
            <a:r>
              <a:rPr lang="en-US" altLang="zh-CN" sz="1800" dirty="0">
                <a:solidFill>
                  <a:srgbClr val="000000"/>
                </a:solidFill>
              </a:rPr>
              <a:t>("%</a:t>
            </a:r>
            <a:r>
              <a:rPr lang="en-US" altLang="zh-CN" sz="1800" dirty="0" err="1">
                <a:solidFill>
                  <a:srgbClr val="000000"/>
                </a:solidFill>
              </a:rPr>
              <a:t>llu</a:t>
            </a:r>
            <a:r>
              <a:rPr lang="en-US" altLang="zh-CN" sz="1800" dirty="0">
                <a:solidFill>
                  <a:srgbClr val="000000"/>
                </a:solidFill>
              </a:rPr>
              <a:t>,%</a:t>
            </a:r>
            <a:r>
              <a:rPr lang="en-US" altLang="zh-CN" sz="1800" dirty="0" err="1">
                <a:solidFill>
                  <a:srgbClr val="000000"/>
                </a:solidFill>
              </a:rPr>
              <a:t>llu</a:t>
            </a:r>
            <a:r>
              <a:rPr lang="en-US" altLang="zh-CN" sz="1800" dirty="0">
                <a:solidFill>
                  <a:srgbClr val="000000"/>
                </a:solidFill>
              </a:rPr>
              <a:t>,",</a:t>
            </a:r>
            <a:r>
              <a:rPr lang="en-US" altLang="zh-CN" sz="1800" dirty="0" err="1">
                <a:solidFill>
                  <a:srgbClr val="000000"/>
                </a:solidFill>
              </a:rPr>
              <a:t>a,b</a:t>
            </a:r>
            <a:r>
              <a:rPr lang="en-US" altLang="zh-CN" sz="1800" dirty="0">
                <a:solidFill>
                  <a:srgbClr val="000000"/>
                </a:solidFill>
              </a:rPr>
              <a:t>);   </a:t>
            </a:r>
          </a:p>
          <a:p>
            <a:pPr>
              <a:lnSpc>
                <a:spcPct val="100000"/>
              </a:lnSpc>
              <a:spcBef>
                <a:spcPts val="0"/>
              </a:spcBef>
              <a:buFont typeface="Wingdings 2" panose="05020102010507070707" pitchFamily="18" charset="2"/>
              <a:buNone/>
            </a:pPr>
            <a:r>
              <a:rPr lang="en-US" altLang="zh-CN" sz="1800" dirty="0">
                <a:solidFill>
                  <a:srgbClr val="000000"/>
                </a:solidFill>
              </a:rPr>
              <a:t>        </a:t>
            </a:r>
            <a:r>
              <a:rPr lang="en-US" altLang="zh-CN" sz="1800" dirty="0">
                <a:solidFill>
                  <a:srgbClr val="7030A0"/>
                </a:solidFill>
              </a:rPr>
              <a:t>for (int </a:t>
            </a:r>
            <a:r>
              <a:rPr lang="en-US" altLang="zh-CN" sz="1800" dirty="0" err="1">
                <a:solidFill>
                  <a:srgbClr val="7030A0"/>
                </a:solidFill>
              </a:rPr>
              <a:t>i</a:t>
            </a:r>
            <a:r>
              <a:rPr lang="en-US" altLang="zh-CN" sz="1800" dirty="0">
                <a:solidFill>
                  <a:srgbClr val="7030A0"/>
                </a:solidFill>
              </a:rPr>
              <a:t>=3;i&lt;=</a:t>
            </a:r>
            <a:r>
              <a:rPr lang="en-US" altLang="zh-CN" sz="1800" dirty="0" err="1">
                <a:solidFill>
                  <a:srgbClr val="7030A0"/>
                </a:solidFill>
              </a:rPr>
              <a:t>n;i</a:t>
            </a:r>
            <a:r>
              <a:rPr lang="en-US" altLang="zh-CN" sz="1800" dirty="0">
                <a:solidFill>
                  <a:srgbClr val="7030A0"/>
                </a:solidFill>
              </a:rPr>
              <a:t>++)</a:t>
            </a:r>
          </a:p>
          <a:p>
            <a:pPr>
              <a:lnSpc>
                <a:spcPct val="100000"/>
              </a:lnSpc>
              <a:spcBef>
                <a:spcPts val="0"/>
              </a:spcBef>
              <a:buFont typeface="Wingdings 2" panose="05020102010507070707" pitchFamily="18" charset="2"/>
              <a:buNone/>
            </a:pPr>
            <a:r>
              <a:rPr lang="en-US" altLang="zh-CN" sz="1800" dirty="0">
                <a:solidFill>
                  <a:srgbClr val="000000"/>
                </a:solidFill>
              </a:rPr>
              <a:t>        {</a:t>
            </a:r>
          </a:p>
          <a:p>
            <a:pPr>
              <a:lnSpc>
                <a:spcPct val="100000"/>
              </a:lnSpc>
              <a:spcBef>
                <a:spcPts val="0"/>
              </a:spcBef>
              <a:buFont typeface="Wingdings 2" panose="05020102010507070707" pitchFamily="18" charset="2"/>
              <a:buNone/>
            </a:pPr>
            <a:r>
              <a:rPr lang="en-US" altLang="zh-CN" sz="1800" dirty="0">
                <a:solidFill>
                  <a:srgbClr val="0303DF"/>
                </a:solidFill>
              </a:rPr>
              <a:t>              c=</a:t>
            </a:r>
            <a:r>
              <a:rPr lang="en-US" altLang="zh-CN" sz="1800" dirty="0" err="1">
                <a:solidFill>
                  <a:srgbClr val="0303DF"/>
                </a:solidFill>
              </a:rPr>
              <a:t>b+a</a:t>
            </a:r>
            <a:r>
              <a:rPr lang="en-US" altLang="zh-CN" sz="1800" dirty="0">
                <a:solidFill>
                  <a:srgbClr val="0303DF"/>
                </a:solidFill>
              </a:rPr>
              <a:t>;	           	</a:t>
            </a:r>
          </a:p>
          <a:p>
            <a:pPr>
              <a:lnSpc>
                <a:spcPct val="100000"/>
              </a:lnSpc>
              <a:spcBef>
                <a:spcPts val="0"/>
              </a:spcBef>
              <a:buFont typeface="Wingdings 2" panose="05020102010507070707" pitchFamily="18" charset="2"/>
              <a:buNone/>
            </a:pPr>
            <a:r>
              <a:rPr lang="en-US" altLang="zh-CN" sz="1800" dirty="0">
                <a:solidFill>
                  <a:srgbClr val="0303DF"/>
                </a:solidFill>
              </a:rPr>
              <a:t>              a=b;</a:t>
            </a:r>
          </a:p>
          <a:p>
            <a:pPr>
              <a:lnSpc>
                <a:spcPct val="100000"/>
              </a:lnSpc>
              <a:spcBef>
                <a:spcPts val="0"/>
              </a:spcBef>
              <a:buFont typeface="Wingdings 2" panose="05020102010507070707" pitchFamily="18" charset="2"/>
              <a:buNone/>
            </a:pPr>
            <a:r>
              <a:rPr lang="en-US" altLang="zh-CN" sz="1800" dirty="0">
                <a:solidFill>
                  <a:srgbClr val="0303DF"/>
                </a:solidFill>
              </a:rPr>
              <a:t>              b=c;</a:t>
            </a:r>
          </a:p>
          <a:p>
            <a:pPr>
              <a:lnSpc>
                <a:spcPct val="100000"/>
              </a:lnSpc>
              <a:spcBef>
                <a:spcPts val="0"/>
              </a:spcBef>
              <a:buFont typeface="Wingdings 2" panose="05020102010507070707" pitchFamily="18" charset="2"/>
              <a:buNone/>
            </a:pPr>
            <a:r>
              <a:rPr lang="en-US" altLang="zh-CN" sz="1800" dirty="0">
                <a:solidFill>
                  <a:srgbClr val="000000"/>
                </a:solidFill>
              </a:rPr>
              <a:t>              </a:t>
            </a:r>
            <a:r>
              <a:rPr lang="en-US" altLang="zh-CN" sz="1800" dirty="0" err="1">
                <a:solidFill>
                  <a:srgbClr val="000000"/>
                </a:solidFill>
              </a:rPr>
              <a:t>printf</a:t>
            </a:r>
            <a:r>
              <a:rPr lang="en-US" altLang="zh-CN" sz="1800" dirty="0">
                <a:solidFill>
                  <a:srgbClr val="000000"/>
                </a:solidFill>
              </a:rPr>
              <a:t>("%</a:t>
            </a:r>
            <a:r>
              <a:rPr lang="en-US" altLang="zh-CN" sz="1800" dirty="0" err="1">
                <a:solidFill>
                  <a:srgbClr val="000000"/>
                </a:solidFill>
              </a:rPr>
              <a:t>llu</a:t>
            </a:r>
            <a:r>
              <a:rPr lang="en-US" altLang="zh-CN" sz="1800" dirty="0">
                <a:solidFill>
                  <a:srgbClr val="000000"/>
                </a:solidFill>
              </a:rPr>
              <a:t>,",c);    </a:t>
            </a:r>
          </a:p>
          <a:p>
            <a:pPr>
              <a:lnSpc>
                <a:spcPct val="100000"/>
              </a:lnSpc>
              <a:spcBef>
                <a:spcPts val="0"/>
              </a:spcBef>
              <a:buFont typeface="Wingdings 2" panose="05020102010507070707" pitchFamily="18" charset="2"/>
              <a:buNone/>
            </a:pPr>
            <a:r>
              <a:rPr lang="en-US" altLang="zh-CN" sz="1800" dirty="0">
                <a:solidFill>
                  <a:srgbClr val="000000"/>
                </a:solidFill>
              </a:rPr>
              <a:t>        }</a:t>
            </a:r>
          </a:p>
          <a:p>
            <a:pPr>
              <a:lnSpc>
                <a:spcPct val="100000"/>
              </a:lnSpc>
              <a:spcBef>
                <a:spcPts val="0"/>
              </a:spcBef>
              <a:buFont typeface="Wingdings 2" panose="05020102010507070707" pitchFamily="18" charset="2"/>
              <a:buNone/>
            </a:pPr>
            <a:r>
              <a:rPr lang="en-US" altLang="zh-CN" sz="1800" dirty="0">
                <a:solidFill>
                  <a:srgbClr val="000000"/>
                </a:solidFill>
              </a:rPr>
              <a:t>        return 0;</a:t>
            </a:r>
          </a:p>
          <a:p>
            <a:pPr>
              <a:lnSpc>
                <a:spcPct val="100000"/>
              </a:lnSpc>
              <a:spcBef>
                <a:spcPts val="0"/>
              </a:spcBef>
              <a:buFont typeface="Wingdings 2" panose="05020102010507070707" pitchFamily="18" charset="2"/>
              <a:buNone/>
            </a:pPr>
            <a:r>
              <a:rPr lang="en-US" altLang="zh-CN" sz="1800" dirty="0">
                <a:solidFill>
                  <a:srgbClr val="000000"/>
                </a:solidFill>
              </a:rPr>
              <a:t>}</a:t>
            </a:r>
          </a:p>
          <a:p>
            <a:pPr marL="342900" indent="-342900">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26624992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2B6EC-DC4D-4535-9B71-C5E46ABE4CB1}"/>
              </a:ext>
            </a:extLst>
          </p:cNvPr>
          <p:cNvSpPr>
            <a:spLocks noGrp="1"/>
          </p:cNvSpPr>
          <p:nvPr>
            <p:ph type="title"/>
          </p:nvPr>
        </p:nvSpPr>
        <p:spPr/>
        <p:txBody>
          <a:bodyPr/>
          <a:lstStyle/>
          <a:p>
            <a:r>
              <a:rPr lang="zh-CN" altLang="en-US" dirty="0">
                <a:solidFill>
                  <a:srgbClr val="7030A0"/>
                </a:solidFill>
              </a:rPr>
              <a:t>课后练习：</a:t>
            </a:r>
            <a:r>
              <a:rPr lang="zh-CN" altLang="en-US" dirty="0" smtClean="0"/>
              <a:t>迭代</a:t>
            </a:r>
            <a:r>
              <a:rPr lang="en-US" altLang="zh-CN" dirty="0"/>
              <a:t>—</a:t>
            </a:r>
            <a:r>
              <a:rPr lang="zh-CN" altLang="en-US" dirty="0">
                <a:solidFill>
                  <a:srgbClr val="006600"/>
                </a:solidFill>
              </a:rPr>
              <a:t>求方程</a:t>
            </a:r>
            <a:r>
              <a:rPr lang="en-US" altLang="zh-CN" dirty="0">
                <a:solidFill>
                  <a:srgbClr val="006600"/>
                </a:solidFill>
              </a:rPr>
              <a:t>f(x)=0</a:t>
            </a:r>
            <a:r>
              <a:rPr lang="zh-CN" altLang="en-US" dirty="0">
                <a:solidFill>
                  <a:srgbClr val="006600"/>
                </a:solidFill>
              </a:rPr>
              <a:t>的近似根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C1D4ADC-78C6-4FA6-9443-012F70A9DB9E}"/>
                  </a:ext>
                </a:extLst>
              </p:cNvPr>
              <p:cNvSpPr>
                <a:spLocks noGrp="1"/>
              </p:cNvSpPr>
              <p:nvPr>
                <p:ph idx="1"/>
              </p:nvPr>
            </p:nvSpPr>
            <p:spPr/>
            <p:txBody>
              <a:bodyPr/>
              <a:lstStyle/>
              <a:p>
                <a:pPr marL="342900" indent="-342900">
                  <a:buFont typeface="Wingdings" panose="05000000000000000000" pitchFamily="2" charset="2"/>
                  <a:buChar char="l"/>
                </a:pPr>
                <a:r>
                  <a:rPr lang="zh-CN" altLang="en-US" sz="2000" dirty="0"/>
                  <a:t>算法描述</a:t>
                </a:r>
                <a:endParaRPr lang="en-US" altLang="zh-CN" sz="2000" dirty="0"/>
              </a:p>
              <a:p>
                <a:pPr lvl="1" indent="0">
                  <a:buNone/>
                </a:pPr>
                <a:r>
                  <a:rPr lang="en-US" altLang="zh-CN" sz="1800" dirty="0"/>
                  <a:t>(1)</a:t>
                </a:r>
                <a:r>
                  <a:rPr lang="zh-CN" altLang="en-US" sz="1800" dirty="0"/>
                  <a:t> 给定一个方程的近似根，赋给变量</a:t>
                </a:r>
                <a:r>
                  <a:rPr lang="en-US" altLang="zh-CN" sz="1800" dirty="0"/>
                  <a:t>x0;   //float x0=…</a:t>
                </a:r>
              </a:p>
              <a:p>
                <a:pPr lvl="1" indent="0">
                  <a:buNone/>
                </a:pPr>
                <a:r>
                  <a:rPr lang="en-US" altLang="zh-CN" sz="1800" dirty="0"/>
                  <a:t>(2) x1=x0;</a:t>
                </a:r>
              </a:p>
              <a:p>
                <a:pPr lvl="1" indent="0">
                  <a:buNone/>
                </a:pPr>
                <a:r>
                  <a:rPr lang="en-US" altLang="zh-CN" sz="1800" dirty="0"/>
                  <a:t>(3) x0=f(x1);</a:t>
                </a:r>
              </a:p>
              <a:p>
                <a:pPr lvl="1" indent="0">
                  <a:buNone/>
                </a:pPr>
                <a:r>
                  <a:rPr lang="en-US" altLang="zh-CN" sz="1800" dirty="0"/>
                  <a:t>(4) </a:t>
                </a:r>
                <a:r>
                  <a:rPr lang="zh-CN" altLang="en-US" sz="1800" dirty="0"/>
                  <a:t>重复步骤</a:t>
                </a:r>
                <a:r>
                  <a:rPr lang="en-US" altLang="zh-CN" sz="1800" dirty="0"/>
                  <a:t>(2)(3)</a:t>
                </a:r>
                <a:r>
                  <a:rPr lang="zh-CN" altLang="en-US" sz="1800" dirty="0"/>
                  <a:t>，直到</a:t>
                </a:r>
                <a:r>
                  <a:rPr lang="en-US" altLang="zh-CN" sz="1800" dirty="0" err="1"/>
                  <a:t>fabsf</a:t>
                </a:r>
                <a:r>
                  <a:rPr lang="en-US" altLang="zh-CN" sz="1800" dirty="0"/>
                  <a:t>(x0-x1)</a:t>
                </a:r>
                <a14:m>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oMath>
                </a14:m>
                <a:r>
                  <a:rPr lang="zh-CN" altLang="en-US" sz="1800" dirty="0"/>
                  <a:t>指定的精度，循环结束；</a:t>
                </a:r>
                <a:endParaRPr lang="en-US" altLang="zh-CN" sz="1800" dirty="0"/>
              </a:p>
              <a:p>
                <a:pPr lvl="1" indent="0">
                  <a:buNone/>
                </a:pPr>
                <a:r>
                  <a:rPr lang="en-US" altLang="zh-CN" sz="1800" dirty="0"/>
                  <a:t>(5) </a:t>
                </a:r>
                <a:r>
                  <a:rPr lang="zh-CN" altLang="en-US" sz="1800" dirty="0"/>
                  <a:t>输出方程</a:t>
                </a:r>
                <a:r>
                  <a:rPr lang="en-US" altLang="zh-CN" sz="1800" dirty="0"/>
                  <a:t>f(x)=0</a:t>
                </a:r>
                <a:r>
                  <a:rPr lang="zh-CN" altLang="en-US" sz="1800" dirty="0"/>
                  <a:t>的近似根</a:t>
                </a:r>
                <a:r>
                  <a:rPr lang="en-US" altLang="zh-CN" sz="1800" dirty="0"/>
                  <a:t>x0</a:t>
                </a:r>
                <a:r>
                  <a:rPr lang="zh-CN" altLang="en-US" sz="1800" dirty="0"/>
                  <a:t>；</a:t>
                </a:r>
                <a:endParaRPr lang="en-US" altLang="zh-CN" sz="1800" dirty="0"/>
              </a:p>
              <a:p>
                <a:pPr marL="342900" indent="-342900">
                  <a:buFont typeface="Wingdings" panose="05000000000000000000" pitchFamily="2" charset="2"/>
                  <a:buChar char="l"/>
                </a:pPr>
                <a:r>
                  <a:rPr lang="zh-CN" altLang="en-US" sz="2000" dirty="0"/>
                  <a:t>伪代码</a:t>
                </a:r>
                <a:endParaRPr lang="en-US" altLang="zh-CN" sz="2000" dirty="0"/>
              </a:p>
              <a:p>
                <a:pPr marL="514350" lvl="2" indent="0">
                  <a:buNone/>
                </a:pPr>
                <a:r>
                  <a:rPr lang="en-US" altLang="zh-CN" sz="1800" dirty="0"/>
                  <a:t>x0=</a:t>
                </a:r>
                <a:r>
                  <a:rPr lang="zh-CN" altLang="en-US" sz="1800" dirty="0"/>
                  <a:t>初始近似根；  </a:t>
                </a:r>
                <a:r>
                  <a:rPr lang="en-US" altLang="zh-CN" sz="1800" dirty="0"/>
                  <a:t>//float x0,x1;</a:t>
                </a:r>
                <a:endParaRPr lang="zh-CN" altLang="en-US" sz="1800" dirty="0"/>
              </a:p>
              <a:p>
                <a:pPr marL="514350" lvl="2" indent="0">
                  <a:buNone/>
                </a:pPr>
                <a:r>
                  <a:rPr lang="zh-CN" altLang="en-US" sz="1800" dirty="0"/>
                  <a:t> </a:t>
                </a:r>
                <a:r>
                  <a:rPr lang="en-US" altLang="zh-CN" sz="1800" dirty="0"/>
                  <a:t>do {  </a:t>
                </a:r>
              </a:p>
              <a:p>
                <a:pPr marL="514350" lvl="2" indent="0">
                  <a:buNone/>
                </a:pPr>
                <a:r>
                  <a:rPr lang="en-US" altLang="zh-CN" sz="1800" dirty="0"/>
                  <a:t>     </a:t>
                </a:r>
                <a:r>
                  <a:rPr lang="en-US" altLang="zh-CN" sz="1800" dirty="0">
                    <a:solidFill>
                      <a:srgbClr val="0303DF"/>
                    </a:solidFill>
                  </a:rPr>
                  <a:t> </a:t>
                </a:r>
                <a:r>
                  <a:rPr lang="zh-CN" altLang="en-US" sz="1800" dirty="0">
                    <a:solidFill>
                      <a:srgbClr val="C00000"/>
                    </a:solidFill>
                  </a:rPr>
                  <a:t>  </a:t>
                </a:r>
                <a:r>
                  <a:rPr lang="en-US" altLang="zh-CN" sz="1800" dirty="0">
                    <a:solidFill>
                      <a:srgbClr val="C00000"/>
                    </a:solidFill>
                  </a:rPr>
                  <a:t>x1=x0</a:t>
                </a:r>
                <a:r>
                  <a:rPr lang="zh-CN" altLang="en-US" sz="1800" dirty="0">
                    <a:solidFill>
                      <a:srgbClr val="C00000"/>
                    </a:solidFill>
                  </a:rPr>
                  <a:t>；    </a:t>
                </a:r>
                <a:endParaRPr lang="en-US" altLang="zh-CN" sz="1800" dirty="0">
                  <a:solidFill>
                    <a:srgbClr val="C00000"/>
                  </a:solidFill>
                </a:endParaRPr>
              </a:p>
              <a:p>
                <a:pPr marL="514350" lvl="2" indent="0">
                  <a:buNone/>
                </a:pPr>
                <a:r>
                  <a:rPr lang="en-US" altLang="zh-CN" sz="1800" dirty="0">
                    <a:solidFill>
                      <a:srgbClr val="C00000"/>
                    </a:solidFill>
                  </a:rPr>
                  <a:t>        x0=f(x1)</a:t>
                </a:r>
                <a:r>
                  <a:rPr lang="zh-CN" altLang="en-US" sz="1800" dirty="0">
                    <a:solidFill>
                      <a:srgbClr val="C00000"/>
                    </a:solidFill>
                  </a:rPr>
                  <a:t>；</a:t>
                </a:r>
                <a:r>
                  <a:rPr lang="zh-CN" altLang="en-US" sz="1800" dirty="0"/>
                  <a:t>   </a:t>
                </a:r>
                <a:r>
                  <a:rPr lang="en-US" altLang="zh-CN" sz="1800" dirty="0"/>
                  <a:t>//  </a:t>
                </a:r>
                <a:r>
                  <a:rPr lang="zh-CN" altLang="en-US" sz="1800" dirty="0"/>
                  <a:t>计算方程新的近似根</a:t>
                </a:r>
                <a:endParaRPr lang="en-US" altLang="zh-CN" sz="1800" dirty="0"/>
              </a:p>
              <a:p>
                <a:pPr marL="514350" lvl="2" indent="0">
                  <a:buNone/>
                </a:pPr>
                <a:r>
                  <a:rPr lang="zh-CN" altLang="en-US" sz="1800" dirty="0"/>
                  <a:t>  </a:t>
                </a:r>
                <a:r>
                  <a:rPr lang="en-US" altLang="zh-CN" sz="1800" dirty="0"/>
                  <a:t>} while ( </a:t>
                </a:r>
                <a:r>
                  <a:rPr lang="en-US" altLang="zh-CN" sz="1800" dirty="0" err="1"/>
                  <a:t>fabsf</a:t>
                </a:r>
                <a:r>
                  <a:rPr lang="en-US" altLang="zh-CN" sz="1800" dirty="0"/>
                  <a:t>(x0-x1)&gt;Epsilon)</a:t>
                </a:r>
                <a:r>
                  <a:rPr lang="zh-CN" altLang="en-US" sz="1800" dirty="0"/>
                  <a:t>；</a:t>
                </a:r>
              </a:p>
              <a:p>
                <a:pPr marL="514350" lvl="2" indent="0">
                  <a:buNone/>
                </a:pPr>
                <a:r>
                  <a:rPr lang="zh-CN" altLang="en-US" sz="1800" dirty="0"/>
                  <a:t>   </a:t>
                </a:r>
                <a:r>
                  <a:rPr lang="en-US" altLang="zh-CN" sz="1800" dirty="0" err="1"/>
                  <a:t>printf</a:t>
                </a:r>
                <a:r>
                  <a:rPr lang="en-US" altLang="zh-CN" sz="1800" dirty="0"/>
                  <a:t>(“</a:t>
                </a:r>
                <a:r>
                  <a:rPr lang="zh-CN" altLang="en-US" sz="1800" dirty="0"/>
                  <a:t>方程的近似根是</a:t>
                </a:r>
                <a:r>
                  <a:rPr lang="en-US" altLang="zh-CN" sz="1800" dirty="0"/>
                  <a:t>: %</a:t>
                </a:r>
                <a:r>
                  <a:rPr lang="en-US" altLang="zh-CN" sz="1800" dirty="0" err="1"/>
                  <a:t>lf</a:t>
                </a:r>
                <a:r>
                  <a:rPr lang="en-US" altLang="zh-CN" sz="1800" dirty="0"/>
                  <a:t>\n</a:t>
                </a:r>
                <a:r>
                  <a:rPr lang="zh-CN" altLang="en-US" sz="1800" dirty="0"/>
                  <a:t>”</a:t>
                </a:r>
                <a:r>
                  <a:rPr lang="en-US" altLang="zh-CN" sz="1800" dirty="0"/>
                  <a:t>,x0)</a:t>
                </a:r>
                <a:r>
                  <a:rPr lang="zh-CN" altLang="en-US" sz="1800" dirty="0"/>
                  <a:t>；</a:t>
                </a:r>
              </a:p>
              <a:p>
                <a:pPr marL="342900" indent="-342900">
                  <a:buFont typeface="Wingdings" panose="05000000000000000000" pitchFamily="2" charset="2"/>
                  <a:buChar char="l"/>
                </a:pPr>
                <a:r>
                  <a:rPr lang="zh-CN" altLang="en-US" sz="2000" dirty="0" smtClean="0">
                    <a:solidFill>
                      <a:srgbClr val="7030A0"/>
                    </a:solidFill>
                  </a:rPr>
                  <a:t>牛顿迭代法</a:t>
                </a:r>
                <a:r>
                  <a:rPr lang="zh-CN" altLang="en-US" sz="2000" dirty="0" smtClean="0"/>
                  <a:t>得到的方程的根比较</a:t>
                </a:r>
                <a:r>
                  <a:rPr lang="zh-CN" altLang="en-US" sz="2000" dirty="0"/>
                  <a:t>理想</a:t>
                </a:r>
              </a:p>
            </p:txBody>
          </p:sp>
        </mc:Choice>
        <mc:Fallback xmlns="">
          <p:sp>
            <p:nvSpPr>
              <p:cNvPr id="3" name="内容占位符 2">
                <a:extLst>
                  <a:ext uri="{FF2B5EF4-FFF2-40B4-BE49-F238E27FC236}">
                    <a16:creationId xmlns:a16="http://schemas.microsoft.com/office/drawing/2014/main" id="{9C1D4ADC-78C6-4FA6-9443-012F70A9DB9E}"/>
                  </a:ext>
                </a:extLst>
              </p:cNvPr>
              <p:cNvSpPr>
                <a:spLocks noGrp="1" noRot="1" noChangeAspect="1" noMove="1" noResize="1" noEditPoints="1" noAdjustHandles="1" noChangeArrowheads="1" noChangeShapeType="1" noTextEdit="1"/>
              </p:cNvSpPr>
              <p:nvPr>
                <p:ph idx="1"/>
              </p:nvPr>
            </p:nvSpPr>
            <p:spPr>
              <a:blipFill>
                <a:blip r:embed="rId2"/>
                <a:stretch>
                  <a:fillRect t="-13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94540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2B6EC-DC4D-4535-9B71-C5E46ABE4CB1}"/>
              </a:ext>
            </a:extLst>
          </p:cNvPr>
          <p:cNvSpPr>
            <a:spLocks noGrp="1"/>
          </p:cNvSpPr>
          <p:nvPr>
            <p:ph type="title"/>
          </p:nvPr>
        </p:nvSpPr>
        <p:spPr/>
        <p:txBody>
          <a:bodyPr/>
          <a:lstStyle/>
          <a:p>
            <a:r>
              <a:rPr lang="zh-CN" altLang="en-US" dirty="0">
                <a:solidFill>
                  <a:srgbClr val="7030A0"/>
                </a:solidFill>
              </a:rPr>
              <a:t>课后练习：</a:t>
            </a:r>
            <a:r>
              <a:rPr lang="zh-CN" altLang="en-US" dirty="0" smtClean="0"/>
              <a:t>迭代</a:t>
            </a:r>
            <a:r>
              <a:rPr lang="en-US" altLang="zh-CN" dirty="0"/>
              <a:t>--</a:t>
            </a:r>
            <a:r>
              <a:rPr lang="zh-CN" altLang="en-US" dirty="0">
                <a:solidFill>
                  <a:srgbClr val="006600"/>
                </a:solidFill>
              </a:rPr>
              <a:t>验证角谷猜想</a:t>
            </a:r>
          </a:p>
        </p:txBody>
      </p:sp>
      <p:sp>
        <p:nvSpPr>
          <p:cNvPr id="3" name="内容占位符 2">
            <a:extLst>
              <a:ext uri="{FF2B5EF4-FFF2-40B4-BE49-F238E27FC236}">
                <a16:creationId xmlns:a16="http://schemas.microsoft.com/office/drawing/2014/main" id="{9C1D4ADC-78C6-4FA6-9443-012F70A9DB9E}"/>
              </a:ext>
            </a:extLst>
          </p:cNvPr>
          <p:cNvSpPr>
            <a:spLocks noGrp="1"/>
          </p:cNvSpPr>
          <p:nvPr>
            <p:ph idx="1"/>
          </p:nvPr>
        </p:nvSpPr>
        <p:spPr/>
        <p:txBody>
          <a:bodyPr/>
          <a:lstStyle/>
          <a:p>
            <a:pPr marL="342900" indent="-342900">
              <a:buFont typeface="Wingdings" panose="05000000000000000000" pitchFamily="2" charset="2"/>
              <a:buChar char="l"/>
            </a:pPr>
            <a:r>
              <a:rPr lang="zh-CN" altLang="en-US" sz="2000" dirty="0"/>
              <a:t>日本数学家角谷静夫在研究自然数时发现了一个现象：</a:t>
            </a:r>
            <a:endParaRPr lang="en-US" altLang="zh-CN" sz="2000" dirty="0"/>
          </a:p>
          <a:p>
            <a:pPr marL="914400" lvl="1" indent="-285750"/>
            <a:r>
              <a:rPr lang="zh-CN" altLang="en-US" sz="1800" dirty="0"/>
              <a:t>对于任意一个自然数 </a:t>
            </a:r>
            <a:r>
              <a:rPr lang="en-US" altLang="zh-CN" sz="1800" dirty="0"/>
              <a:t>n ;</a:t>
            </a:r>
          </a:p>
          <a:p>
            <a:pPr marL="914400" lvl="1" indent="-285750"/>
            <a:r>
              <a:rPr lang="zh-CN" altLang="en-US" sz="1800" dirty="0"/>
              <a:t>若 </a:t>
            </a:r>
            <a:r>
              <a:rPr lang="en-US" altLang="zh-CN" sz="1800" dirty="0"/>
              <a:t>n </a:t>
            </a:r>
            <a:r>
              <a:rPr lang="zh-CN" altLang="en-US" sz="1800" dirty="0"/>
              <a:t>为偶数，则将其除以 </a:t>
            </a:r>
            <a:r>
              <a:rPr lang="en-US" altLang="zh-CN" sz="1800" dirty="0"/>
              <a:t>2 </a:t>
            </a:r>
            <a:r>
              <a:rPr lang="zh-CN" altLang="en-US" sz="1800" dirty="0"/>
              <a:t>；</a:t>
            </a:r>
            <a:endParaRPr lang="en-US" altLang="zh-CN" sz="1800" dirty="0"/>
          </a:p>
          <a:p>
            <a:pPr marL="914400" lvl="1" indent="-285750"/>
            <a:r>
              <a:rPr lang="zh-CN" altLang="en-US" sz="1800" dirty="0"/>
              <a:t>若 </a:t>
            </a:r>
            <a:r>
              <a:rPr lang="en-US" altLang="zh-CN" sz="1800" dirty="0"/>
              <a:t>n </a:t>
            </a:r>
            <a:r>
              <a:rPr lang="zh-CN" altLang="en-US" sz="1800" dirty="0"/>
              <a:t>为奇数，则将其乘以 </a:t>
            </a:r>
            <a:r>
              <a:rPr lang="en-US" altLang="zh-CN" sz="1800" dirty="0"/>
              <a:t>3 </a:t>
            </a:r>
            <a:r>
              <a:rPr lang="zh-CN" altLang="en-US" sz="1800" dirty="0"/>
              <a:t>，然后再加 </a:t>
            </a:r>
            <a:r>
              <a:rPr lang="en-US" altLang="zh-CN" sz="1800" dirty="0"/>
              <a:t>1;</a:t>
            </a:r>
          </a:p>
          <a:p>
            <a:pPr marL="914400" lvl="1" indent="-285750"/>
            <a:r>
              <a:rPr lang="zh-CN" altLang="en-US" sz="1800" dirty="0"/>
              <a:t>如此经过</a:t>
            </a:r>
            <a:r>
              <a:rPr lang="zh-CN" altLang="en-US" sz="1800" dirty="0">
                <a:solidFill>
                  <a:srgbClr val="0303DF"/>
                </a:solidFill>
              </a:rPr>
              <a:t>有限次上述运算</a:t>
            </a:r>
            <a:r>
              <a:rPr lang="zh-CN" altLang="en-US" sz="1800" dirty="0"/>
              <a:t>后，</a:t>
            </a:r>
            <a:r>
              <a:rPr lang="en-US" altLang="zh-CN" sz="1800" dirty="0">
                <a:solidFill>
                  <a:srgbClr val="7030A0"/>
                </a:solidFill>
              </a:rPr>
              <a:t>n</a:t>
            </a:r>
            <a:r>
              <a:rPr lang="zh-CN" altLang="en-US" sz="1800" dirty="0">
                <a:solidFill>
                  <a:srgbClr val="7030A0"/>
                </a:solidFill>
              </a:rPr>
              <a:t>总可以得到自然数</a:t>
            </a:r>
            <a:r>
              <a:rPr lang="en-US" altLang="zh-CN" sz="1800" dirty="0">
                <a:solidFill>
                  <a:srgbClr val="7030A0"/>
                </a:solidFill>
              </a:rPr>
              <a:t>1;</a:t>
            </a:r>
          </a:p>
          <a:p>
            <a:pPr marL="342900" indent="-342900">
              <a:buFont typeface="Wingdings" panose="05000000000000000000" pitchFamily="2" charset="2"/>
              <a:buChar char="l"/>
            </a:pPr>
            <a:r>
              <a:rPr lang="zh-CN" altLang="en-US" sz="2000" dirty="0"/>
              <a:t>伪代码</a:t>
            </a:r>
            <a:endParaRPr lang="en-US" altLang="zh-CN" sz="2000" dirty="0"/>
          </a:p>
          <a:p>
            <a:pPr marL="514350" lvl="2" indent="0">
              <a:lnSpc>
                <a:spcPct val="100000"/>
              </a:lnSpc>
              <a:buNone/>
            </a:pPr>
            <a:r>
              <a:rPr lang="zh-CN" altLang="en-US" sz="1800" dirty="0"/>
              <a:t>输入自然数</a:t>
            </a:r>
            <a:r>
              <a:rPr lang="en-US" altLang="zh-CN" sz="1800" dirty="0"/>
              <a:t>n</a:t>
            </a:r>
            <a:r>
              <a:rPr lang="zh-CN" altLang="en-US" sz="1800" dirty="0"/>
              <a:t>；</a:t>
            </a:r>
            <a:endParaRPr lang="en-US" altLang="zh-CN" sz="1800" dirty="0"/>
          </a:p>
          <a:p>
            <a:pPr marL="514350" lvl="2" indent="0">
              <a:lnSpc>
                <a:spcPct val="100000"/>
              </a:lnSpc>
              <a:buNone/>
            </a:pPr>
            <a:r>
              <a:rPr lang="en-US" altLang="zh-CN" sz="1800" dirty="0"/>
              <a:t>while (n!=1) </a:t>
            </a:r>
          </a:p>
          <a:p>
            <a:pPr marL="514350" lvl="2" indent="0">
              <a:lnSpc>
                <a:spcPct val="100000"/>
              </a:lnSpc>
              <a:buNone/>
            </a:pPr>
            <a:r>
              <a:rPr lang="en-US" altLang="zh-CN" sz="1800" dirty="0"/>
              <a:t>{</a:t>
            </a:r>
          </a:p>
          <a:p>
            <a:pPr marL="514350" lvl="2" indent="0">
              <a:lnSpc>
                <a:spcPct val="100000"/>
              </a:lnSpc>
              <a:buNone/>
            </a:pPr>
            <a:r>
              <a:rPr lang="en-US" altLang="zh-CN" sz="1800" dirty="0"/>
              <a:t>     if n </a:t>
            </a:r>
            <a:r>
              <a:rPr lang="zh-CN" altLang="en-US" sz="1800" dirty="0"/>
              <a:t>为偶数 </a:t>
            </a:r>
            <a:endParaRPr lang="en-US" altLang="zh-CN" sz="1800" dirty="0"/>
          </a:p>
          <a:p>
            <a:pPr marL="514350" lvl="2" indent="0">
              <a:lnSpc>
                <a:spcPct val="100000"/>
              </a:lnSpc>
              <a:buNone/>
            </a:pPr>
            <a:r>
              <a:rPr lang="en-US" altLang="zh-CN" sz="1800" dirty="0"/>
              <a:t>         </a:t>
            </a:r>
            <a:r>
              <a:rPr lang="en-US" altLang="zh-CN" sz="1800" dirty="0" smtClean="0">
                <a:solidFill>
                  <a:srgbClr val="C00000"/>
                </a:solidFill>
              </a:rPr>
              <a:t>n=n/2;</a:t>
            </a:r>
            <a:endParaRPr lang="en-US" altLang="zh-CN" sz="1800" dirty="0">
              <a:solidFill>
                <a:srgbClr val="C00000"/>
              </a:solidFill>
            </a:endParaRPr>
          </a:p>
          <a:p>
            <a:pPr marL="514350" lvl="2" indent="0">
              <a:lnSpc>
                <a:spcPct val="100000"/>
              </a:lnSpc>
              <a:buNone/>
            </a:pPr>
            <a:r>
              <a:rPr lang="en-US" altLang="zh-CN" sz="1800" dirty="0"/>
              <a:t>     else</a:t>
            </a:r>
          </a:p>
          <a:p>
            <a:pPr marL="514350" lvl="2" indent="0">
              <a:lnSpc>
                <a:spcPct val="100000"/>
              </a:lnSpc>
              <a:buNone/>
            </a:pPr>
            <a:r>
              <a:rPr lang="en-US" altLang="zh-CN" sz="1800" dirty="0">
                <a:solidFill>
                  <a:srgbClr val="C00000"/>
                </a:solidFill>
              </a:rPr>
              <a:t>        </a:t>
            </a:r>
            <a:r>
              <a:rPr lang="en-US" altLang="zh-CN" sz="1800" dirty="0" smtClean="0">
                <a:solidFill>
                  <a:srgbClr val="C00000"/>
                </a:solidFill>
              </a:rPr>
              <a:t>n=n*3+1;</a:t>
            </a:r>
            <a:endParaRPr lang="en-US" altLang="zh-CN" sz="1800" dirty="0">
              <a:solidFill>
                <a:srgbClr val="C00000"/>
              </a:solidFill>
            </a:endParaRPr>
          </a:p>
          <a:p>
            <a:pPr marL="514350" lvl="2" indent="0">
              <a:lnSpc>
                <a:spcPct val="100000"/>
              </a:lnSpc>
              <a:buNone/>
            </a:pPr>
            <a:r>
              <a:rPr lang="en-US" altLang="zh-CN" sz="1800" dirty="0"/>
              <a:t>   </a:t>
            </a:r>
            <a:r>
              <a:rPr lang="en-US" altLang="zh-CN" sz="1800" dirty="0" smtClean="0"/>
              <a:t> </a:t>
            </a:r>
            <a:r>
              <a:rPr lang="zh-CN" altLang="en-US" sz="1800" dirty="0"/>
              <a:t>输出</a:t>
            </a:r>
            <a:r>
              <a:rPr lang="en-US" altLang="zh-CN" sz="1800" dirty="0"/>
              <a:t>n</a:t>
            </a:r>
            <a:r>
              <a:rPr lang="zh-CN" altLang="en-US" sz="1800" dirty="0"/>
              <a:t>；</a:t>
            </a:r>
            <a:endParaRPr lang="en-US" altLang="zh-CN" sz="1800" dirty="0"/>
          </a:p>
          <a:p>
            <a:pPr marL="514350" lvl="2" indent="0">
              <a:lnSpc>
                <a:spcPct val="100000"/>
              </a:lnSpc>
              <a:buNone/>
            </a:pPr>
            <a:r>
              <a:rPr lang="en-US" altLang="zh-CN" sz="1800" dirty="0"/>
              <a:t>}</a:t>
            </a:r>
          </a:p>
          <a:p>
            <a:pPr marL="342900" indent="-342900">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40844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Rot="1" noChangeArrowheads="1"/>
          </p:cNvSpPr>
          <p:nvPr>
            <p:ph type="body" idx="1"/>
          </p:nvPr>
        </p:nvSpPr>
        <p:spPr>
          <a:xfrm>
            <a:off x="493569" y="1026897"/>
            <a:ext cx="8268046" cy="5405076"/>
          </a:xfrm>
        </p:spPr>
        <p:txBody>
          <a:bodyPr/>
          <a:lstStyle/>
          <a:p>
            <a:pPr marL="457200" indent="-457200" algn="just">
              <a:buFont typeface="Wingdings" panose="05000000000000000000" pitchFamily="2" charset="2"/>
              <a:buChar char="l"/>
            </a:pPr>
            <a:r>
              <a:rPr lang="zh-CN" altLang="en-US" dirty="0" smtClean="0"/>
              <a:t>如</a:t>
            </a:r>
            <a:r>
              <a:rPr lang="en-US" altLang="zh-CN" dirty="0"/>
              <a:t>:</a:t>
            </a:r>
            <a:r>
              <a:rPr lang="en-US" altLang="zh-CN" dirty="0">
                <a:solidFill>
                  <a:srgbClr val="7030A0"/>
                </a:solidFill>
              </a:rPr>
              <a:t> </a:t>
            </a:r>
            <a:r>
              <a:rPr lang="en-US" altLang="zh-CN" dirty="0" err="1">
                <a:solidFill>
                  <a:srgbClr val="7030A0"/>
                </a:solidFill>
              </a:rPr>
              <a:t>int</a:t>
            </a:r>
            <a:r>
              <a:rPr lang="en-US" altLang="zh-CN" dirty="0">
                <a:solidFill>
                  <a:srgbClr val="7030A0"/>
                </a:solidFill>
              </a:rPr>
              <a:t> </a:t>
            </a:r>
            <a:r>
              <a:rPr lang="en-US" altLang="zh-CN" dirty="0" smtClean="0">
                <a:solidFill>
                  <a:srgbClr val="7030A0"/>
                </a:solidFill>
              </a:rPr>
              <a:t>a[100]</a:t>
            </a:r>
            <a:endParaRPr lang="en-US" altLang="zh-CN" dirty="0">
              <a:solidFill>
                <a:srgbClr val="7030A0"/>
              </a:solidFill>
            </a:endParaRPr>
          </a:p>
          <a:p>
            <a:pPr marL="1085850" lvl="1" indent="-457200" algn="just"/>
            <a:r>
              <a:rPr lang="zh-CN" altLang="en-US" sz="1800" dirty="0"/>
              <a:t>定义一个数组，</a:t>
            </a:r>
            <a:r>
              <a:rPr lang="zh-CN" altLang="en-US" sz="1800" dirty="0">
                <a:solidFill>
                  <a:srgbClr val="030DCD"/>
                </a:solidFill>
              </a:rPr>
              <a:t>数组名</a:t>
            </a:r>
            <a:r>
              <a:rPr lang="en-US" altLang="zh-CN" sz="1800" dirty="0">
                <a:solidFill>
                  <a:srgbClr val="030DCD"/>
                </a:solidFill>
              </a:rPr>
              <a:t>a，</a:t>
            </a:r>
            <a:r>
              <a:rPr lang="zh-CN" altLang="en-US" sz="1800" dirty="0">
                <a:solidFill>
                  <a:srgbClr val="030DCD"/>
                </a:solidFill>
              </a:rPr>
              <a:t>有</a:t>
            </a:r>
            <a:r>
              <a:rPr lang="zh-CN" altLang="en-US" sz="1800" dirty="0" smtClean="0">
                <a:solidFill>
                  <a:srgbClr val="030DCD"/>
                </a:solidFill>
              </a:rPr>
              <a:t>10</a:t>
            </a:r>
            <a:r>
              <a:rPr lang="en-US" altLang="zh-CN" sz="1800" dirty="0" smtClean="0">
                <a:solidFill>
                  <a:srgbClr val="030DCD"/>
                </a:solidFill>
              </a:rPr>
              <a:t>0</a:t>
            </a:r>
            <a:r>
              <a:rPr lang="zh-CN" altLang="en-US" sz="1800" dirty="0" smtClean="0">
                <a:solidFill>
                  <a:srgbClr val="030DCD"/>
                </a:solidFill>
              </a:rPr>
              <a:t>个元素</a:t>
            </a:r>
            <a:r>
              <a:rPr lang="zh-CN" altLang="en-US" sz="1800" dirty="0" smtClean="0"/>
              <a:t>；</a:t>
            </a:r>
            <a:endParaRPr lang="en-US" altLang="zh-CN" sz="1800" dirty="0" smtClean="0"/>
          </a:p>
          <a:p>
            <a:pPr marL="1085850" lvl="1" indent="-457200" algn="just"/>
            <a:r>
              <a:rPr lang="zh-CN" altLang="en-US" sz="1800" dirty="0" smtClean="0">
                <a:solidFill>
                  <a:srgbClr val="030DCD"/>
                </a:solidFill>
              </a:rPr>
              <a:t>每个</a:t>
            </a:r>
            <a:r>
              <a:rPr lang="zh-CN" altLang="en-US" sz="1800" dirty="0">
                <a:solidFill>
                  <a:srgbClr val="030DCD"/>
                </a:solidFill>
              </a:rPr>
              <a:t>元素的类型均为</a:t>
            </a:r>
            <a:r>
              <a:rPr lang="en-US" altLang="zh-CN" sz="1800" dirty="0" err="1">
                <a:solidFill>
                  <a:srgbClr val="030DCD"/>
                </a:solidFill>
              </a:rPr>
              <a:t>int</a:t>
            </a:r>
            <a:r>
              <a:rPr lang="zh-CN" altLang="en-US" sz="1800" dirty="0">
                <a:solidFill>
                  <a:srgbClr val="030DCD"/>
                </a:solidFill>
              </a:rPr>
              <a:t>型</a:t>
            </a:r>
            <a:r>
              <a:rPr lang="zh-CN" altLang="en-US" sz="1800" dirty="0" smtClean="0">
                <a:solidFill>
                  <a:srgbClr val="030DCD"/>
                </a:solidFill>
              </a:rPr>
              <a:t>数据</a:t>
            </a:r>
            <a:r>
              <a:rPr lang="zh-CN" altLang="en-US" sz="1800" dirty="0" smtClean="0"/>
              <a:t>（数组的基类型是</a:t>
            </a:r>
            <a:r>
              <a:rPr lang="en-US" altLang="zh-CN" sz="1800" dirty="0" err="1" smtClean="0"/>
              <a:t>int</a:t>
            </a:r>
            <a:r>
              <a:rPr lang="zh-CN" altLang="en-US" sz="1800" dirty="0" smtClean="0"/>
              <a:t>）；</a:t>
            </a:r>
            <a:endParaRPr lang="en-US" altLang="zh-CN" sz="1800" dirty="0"/>
          </a:p>
          <a:p>
            <a:pPr marL="1085850" lvl="1" indent="-457200" algn="just"/>
            <a:r>
              <a:rPr lang="zh-CN" altLang="en-US" sz="1800" b="1" dirty="0">
                <a:solidFill>
                  <a:srgbClr val="7030A0"/>
                </a:solidFill>
              </a:rPr>
              <a:t>这</a:t>
            </a:r>
            <a:r>
              <a:rPr lang="zh-CN" altLang="en-US" sz="1800" b="1" dirty="0" smtClean="0">
                <a:solidFill>
                  <a:srgbClr val="7030A0"/>
                </a:solidFill>
              </a:rPr>
              <a:t>10</a:t>
            </a:r>
            <a:r>
              <a:rPr lang="en-US" altLang="zh-CN" sz="1800" b="1" dirty="0" smtClean="0">
                <a:solidFill>
                  <a:srgbClr val="7030A0"/>
                </a:solidFill>
              </a:rPr>
              <a:t>0</a:t>
            </a:r>
            <a:r>
              <a:rPr lang="zh-CN" altLang="en-US" sz="1800" b="1" dirty="0" smtClean="0">
                <a:solidFill>
                  <a:srgbClr val="7030A0"/>
                </a:solidFill>
              </a:rPr>
              <a:t>个</a:t>
            </a:r>
            <a:r>
              <a:rPr lang="zh-CN" altLang="en-US" sz="1800" b="1" dirty="0">
                <a:solidFill>
                  <a:srgbClr val="7030A0"/>
                </a:solidFill>
              </a:rPr>
              <a:t>元素分别是：</a:t>
            </a:r>
            <a:r>
              <a:rPr lang="en-US" altLang="zh-CN" sz="1800" b="1" dirty="0">
                <a:solidFill>
                  <a:srgbClr val="7030A0"/>
                </a:solidFill>
              </a:rPr>
              <a:t>a[0]、a[1]、a[2]、a[3]、a[4]、....、</a:t>
            </a:r>
            <a:r>
              <a:rPr lang="en-US" altLang="zh-CN" sz="1800" b="1" dirty="0" smtClean="0">
                <a:solidFill>
                  <a:srgbClr val="7030A0"/>
                </a:solidFill>
              </a:rPr>
              <a:t>a[98</a:t>
            </a:r>
            <a:r>
              <a:rPr lang="en-US" altLang="zh-CN" sz="1800" b="1" dirty="0">
                <a:solidFill>
                  <a:srgbClr val="7030A0"/>
                </a:solidFill>
              </a:rPr>
              <a:t>]、</a:t>
            </a:r>
            <a:r>
              <a:rPr lang="en-US" altLang="zh-CN" sz="1800" b="1" dirty="0" smtClean="0">
                <a:solidFill>
                  <a:srgbClr val="7030A0"/>
                </a:solidFill>
              </a:rPr>
              <a:t>a[99</a:t>
            </a:r>
            <a:r>
              <a:rPr lang="en-US" altLang="zh-CN" sz="1800" b="1" dirty="0">
                <a:solidFill>
                  <a:srgbClr val="7030A0"/>
                </a:solidFill>
              </a:rPr>
              <a:t>]</a:t>
            </a:r>
            <a:r>
              <a:rPr lang="zh-CN" altLang="en-US" sz="1800" b="1" dirty="0">
                <a:solidFill>
                  <a:srgbClr val="7030A0"/>
                </a:solidFill>
              </a:rPr>
              <a:t>；</a:t>
            </a:r>
            <a:r>
              <a:rPr lang="zh-CN" altLang="en-US" sz="1800" b="1" u="sng" dirty="0">
                <a:solidFill>
                  <a:srgbClr val="C00000"/>
                </a:solidFill>
              </a:rPr>
              <a:t>注意</a:t>
            </a:r>
            <a:r>
              <a:rPr lang="zh-CN" altLang="en-US" sz="1800" b="1" u="sng" dirty="0" smtClean="0">
                <a:solidFill>
                  <a:srgbClr val="C00000"/>
                </a:solidFill>
              </a:rPr>
              <a:t>：</a:t>
            </a:r>
            <a:r>
              <a:rPr lang="en-US" altLang="zh-CN" sz="1800" b="1" u="sng" dirty="0" smtClean="0">
                <a:solidFill>
                  <a:srgbClr val="C00000"/>
                </a:solidFill>
              </a:rPr>
              <a:t>C</a:t>
            </a:r>
            <a:r>
              <a:rPr lang="zh-CN" altLang="en-US" sz="1800" b="1" u="sng" dirty="0" smtClean="0">
                <a:solidFill>
                  <a:srgbClr val="C00000"/>
                </a:solidFill>
              </a:rPr>
              <a:t>语言中下标</a:t>
            </a:r>
            <a:r>
              <a:rPr lang="zh-CN" altLang="en-US" sz="1800" b="1" u="sng" dirty="0">
                <a:solidFill>
                  <a:srgbClr val="C00000"/>
                </a:solidFill>
              </a:rPr>
              <a:t>从</a:t>
            </a:r>
            <a:r>
              <a:rPr lang="en-US" altLang="zh-CN" sz="1800" b="1" u="sng" dirty="0">
                <a:solidFill>
                  <a:srgbClr val="C00000"/>
                </a:solidFill>
              </a:rPr>
              <a:t>0</a:t>
            </a:r>
            <a:r>
              <a:rPr lang="zh-CN" altLang="en-US" sz="1800" b="1" u="sng" dirty="0">
                <a:solidFill>
                  <a:srgbClr val="C00000"/>
                </a:solidFill>
              </a:rPr>
              <a:t>开始</a:t>
            </a:r>
            <a:r>
              <a:rPr lang="zh-CN" altLang="en-US" sz="1800" b="1" u="sng" dirty="0" smtClean="0">
                <a:solidFill>
                  <a:srgbClr val="C00000"/>
                </a:solidFill>
              </a:rPr>
              <a:t>；下标用中括号</a:t>
            </a:r>
            <a:endParaRPr lang="en-US" altLang="zh-CN" sz="1800" b="1" u="sng" dirty="0">
              <a:solidFill>
                <a:srgbClr val="C00000"/>
              </a:solidFill>
            </a:endParaRPr>
          </a:p>
          <a:p>
            <a:pPr marL="1085850" lvl="1" indent="-457200" algn="just"/>
            <a:r>
              <a:rPr lang="zh-CN" altLang="en-US" sz="1800" dirty="0"/>
              <a:t>数组的各个元素是</a:t>
            </a:r>
            <a:r>
              <a:rPr lang="zh-CN" altLang="en-US" sz="1800" dirty="0">
                <a:solidFill>
                  <a:srgbClr val="FF3300"/>
                </a:solidFill>
              </a:rPr>
              <a:t>排成一行</a:t>
            </a:r>
            <a:r>
              <a:rPr lang="zh-CN" altLang="en-US" sz="1800" dirty="0"/>
              <a:t>的一组下标变量，用一个统一的数组名来标识，用一个下标来指示其在数组中的位置；</a:t>
            </a:r>
            <a:endParaRPr lang="en-US" altLang="zh-CN" sz="1800" dirty="0"/>
          </a:p>
          <a:p>
            <a:pPr marL="1085850" lvl="1" indent="-457200" algn="just"/>
            <a:r>
              <a:rPr lang="zh-CN" altLang="en-US" sz="1800" dirty="0"/>
              <a:t>一维数组通常和</a:t>
            </a:r>
            <a:r>
              <a:rPr lang="zh-CN" altLang="en-US" sz="1800" dirty="0">
                <a:solidFill>
                  <a:srgbClr val="FF3300"/>
                </a:solidFill>
              </a:rPr>
              <a:t>一重循环</a:t>
            </a:r>
            <a:r>
              <a:rPr lang="zh-CN" altLang="en-US" sz="1800" dirty="0"/>
              <a:t>相配合，对数组元素进行处理。</a:t>
            </a:r>
          </a:p>
          <a:p>
            <a:pPr marL="1085850" lvl="1" indent="-457200" algn="just"/>
            <a:r>
              <a:rPr lang="zh-CN" altLang="en-US" sz="1800" b="1" u="sng" dirty="0">
                <a:solidFill>
                  <a:srgbClr val="7030A0"/>
                </a:solidFill>
              </a:rPr>
              <a:t>数组</a:t>
            </a:r>
            <a:r>
              <a:rPr lang="en-US" altLang="zh-CN" sz="1800" b="1" u="sng" dirty="0">
                <a:solidFill>
                  <a:srgbClr val="7030A0"/>
                </a:solidFill>
              </a:rPr>
              <a:t>a</a:t>
            </a:r>
            <a:r>
              <a:rPr lang="zh-CN" altLang="en-US" sz="1800" b="1" u="sng" dirty="0">
                <a:solidFill>
                  <a:srgbClr val="7030A0"/>
                </a:solidFill>
              </a:rPr>
              <a:t>的基类型是</a:t>
            </a:r>
            <a:r>
              <a:rPr lang="en-US" altLang="zh-CN" sz="1800" b="1" u="sng" dirty="0" err="1">
                <a:solidFill>
                  <a:srgbClr val="7030A0"/>
                </a:solidFill>
              </a:rPr>
              <a:t>int</a:t>
            </a:r>
            <a:r>
              <a:rPr lang="zh-CN" altLang="en-US" sz="1800" dirty="0"/>
              <a:t>，因此编译器</a:t>
            </a:r>
            <a:r>
              <a:rPr lang="zh-CN" altLang="en-US" sz="1800" b="1" u="sng" dirty="0">
                <a:solidFill>
                  <a:srgbClr val="7030A0"/>
                </a:solidFill>
              </a:rPr>
              <a:t>为每个数组元素分配</a:t>
            </a:r>
            <a:r>
              <a:rPr lang="en-US" altLang="zh-CN" sz="1800" b="1" u="sng" dirty="0">
                <a:solidFill>
                  <a:srgbClr val="7030A0"/>
                </a:solidFill>
              </a:rPr>
              <a:t>4</a:t>
            </a:r>
            <a:r>
              <a:rPr lang="zh-CN" altLang="en-US" sz="1800" b="1" u="sng" dirty="0">
                <a:solidFill>
                  <a:srgbClr val="7030A0"/>
                </a:solidFill>
              </a:rPr>
              <a:t>个字节</a:t>
            </a:r>
            <a:r>
              <a:rPr lang="zh-CN" altLang="en-US" sz="1800" dirty="0"/>
              <a:t>的地址空间，</a:t>
            </a:r>
            <a:r>
              <a:rPr lang="zh-CN" altLang="en-US" sz="1800" b="1" u="sng" dirty="0">
                <a:solidFill>
                  <a:srgbClr val="030DCD"/>
                </a:solidFill>
              </a:rPr>
              <a:t>该数组共占用</a:t>
            </a:r>
            <a:r>
              <a:rPr lang="en-US" altLang="zh-CN" sz="1800" b="1" u="sng" dirty="0" smtClean="0">
                <a:solidFill>
                  <a:srgbClr val="030DCD"/>
                </a:solidFill>
              </a:rPr>
              <a:t>400</a:t>
            </a:r>
            <a:r>
              <a:rPr lang="zh-CN" altLang="en-US" sz="1800" b="1" u="sng" dirty="0" smtClean="0">
                <a:solidFill>
                  <a:srgbClr val="030DCD"/>
                </a:solidFill>
              </a:rPr>
              <a:t>个</a:t>
            </a:r>
            <a:r>
              <a:rPr lang="zh-CN" altLang="en-US" sz="1800" b="1" u="sng" dirty="0">
                <a:solidFill>
                  <a:srgbClr val="030DCD"/>
                </a:solidFill>
              </a:rPr>
              <a:t>字节的空间</a:t>
            </a:r>
            <a:r>
              <a:rPr lang="zh-CN" altLang="en-US" sz="1800" dirty="0"/>
              <a:t>；</a:t>
            </a:r>
            <a:endParaRPr lang="en-US" altLang="zh-CN" sz="1800" dirty="0"/>
          </a:p>
          <a:p>
            <a:pPr marL="457200" indent="-457200" algn="just">
              <a:buFont typeface="Wingdings" panose="05000000000000000000" pitchFamily="2" charset="2"/>
              <a:buChar char="l"/>
            </a:pPr>
            <a:r>
              <a:rPr lang="zh-CN" altLang="en-US" dirty="0"/>
              <a:t>思考：</a:t>
            </a:r>
            <a:r>
              <a:rPr lang="en-US" altLang="zh-CN" dirty="0" err="1"/>
              <a:t>sizeof</a:t>
            </a:r>
            <a:r>
              <a:rPr lang="en-US" altLang="zh-CN" dirty="0"/>
              <a:t>(a) =?   </a:t>
            </a:r>
            <a:r>
              <a:rPr lang="zh-CN" altLang="en-US" dirty="0"/>
              <a:t>根据结果进一步理解数组的含义；</a:t>
            </a:r>
            <a:endParaRPr lang="en-US" altLang="zh-CN" dirty="0"/>
          </a:p>
          <a:p>
            <a:pPr marL="457200" indent="-457200" algn="just">
              <a:buFont typeface="Wingdings" panose="05000000000000000000" pitchFamily="2" charset="2"/>
              <a:buChar char="l"/>
            </a:pPr>
            <a:endParaRPr lang="zh-CN" altLang="en-US" sz="2800" b="1" dirty="0">
              <a:solidFill>
                <a:srgbClr val="FF3300"/>
              </a:solidFill>
            </a:endParaRPr>
          </a:p>
          <a:p>
            <a:pPr marL="457200" indent="-457200" algn="just">
              <a:buFont typeface="Wingdings" panose="05000000000000000000" pitchFamily="2" charset="2"/>
              <a:buChar char="l"/>
            </a:pPr>
            <a:endParaRPr lang="zh-CN" altLang="en-US" sz="2800" b="1" dirty="0"/>
          </a:p>
        </p:txBody>
      </p:sp>
      <p:sp>
        <p:nvSpPr>
          <p:cNvPr id="5" name="Rectangle 2"/>
          <p:cNvSpPr>
            <a:spLocks noGrp="1" noRot="1" noChangeArrowheads="1"/>
          </p:cNvSpPr>
          <p:nvPr>
            <p:ph type="title"/>
          </p:nvPr>
        </p:nvSpPr>
        <p:spPr>
          <a:xfrm>
            <a:off x="493569" y="238559"/>
            <a:ext cx="7772400" cy="609600"/>
          </a:xfrm>
        </p:spPr>
        <p:txBody>
          <a:bodyPr/>
          <a:lstStyle/>
          <a:p>
            <a:r>
              <a:rPr lang="zh-CN" altLang="en-US" sz="3200" dirty="0"/>
              <a:t>一维</a:t>
            </a:r>
            <a:r>
              <a:rPr lang="zh-CN" altLang="en-US" sz="3200" dirty="0">
                <a:solidFill>
                  <a:srgbClr val="030DCD"/>
                </a:solidFill>
              </a:rPr>
              <a:t>整型</a:t>
            </a:r>
            <a:r>
              <a:rPr lang="zh-CN" altLang="en-US" sz="3200" dirty="0"/>
              <a:t>数组</a:t>
            </a:r>
          </a:p>
        </p:txBody>
      </p:sp>
    </p:spTree>
    <p:extLst>
      <p:ext uri="{BB962C8B-B14F-4D97-AF65-F5344CB8AC3E}">
        <p14:creationId xmlns:p14="http://schemas.microsoft.com/office/powerpoint/2010/main" val="8819218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 </a:t>
            </a:r>
            <a:r>
              <a:rPr lang="zh-CN" altLang="en-US" dirty="0"/>
              <a:t>指针与数组</a:t>
            </a:r>
          </a:p>
        </p:txBody>
      </p:sp>
      <p:sp>
        <p:nvSpPr>
          <p:cNvPr id="3" name="内容占位符 2"/>
          <p:cNvSpPr>
            <a:spLocks noGrp="1"/>
          </p:cNvSpPr>
          <p:nvPr>
            <p:ph idx="1"/>
          </p:nvPr>
        </p:nvSpPr>
        <p:spPr>
          <a:xfrm>
            <a:off x="485775" y="1135063"/>
            <a:ext cx="5639134" cy="5345112"/>
          </a:xfrm>
        </p:spPr>
        <p:txBody>
          <a:bodyPr/>
          <a:lstStyle/>
          <a:p>
            <a:pPr marL="342900" indent="-342900">
              <a:buFont typeface="Wingdings" panose="05000000000000000000" pitchFamily="2" charset="2"/>
              <a:buChar char="l"/>
            </a:pPr>
            <a:r>
              <a:rPr lang="en-US" altLang="zh-CN" sz="2000" dirty="0">
                <a:solidFill>
                  <a:srgbClr val="030DCD"/>
                </a:solidFill>
              </a:rPr>
              <a:t>int a[8]</a:t>
            </a:r>
            <a:r>
              <a:rPr lang="zh-CN" altLang="en-US" sz="2000" dirty="0">
                <a:solidFill>
                  <a:srgbClr val="030DCD"/>
                </a:solidFill>
              </a:rPr>
              <a:t>；</a:t>
            </a:r>
            <a:endParaRPr lang="en-US" altLang="zh-CN" sz="2000" dirty="0">
              <a:solidFill>
                <a:srgbClr val="030DCD"/>
              </a:solidFill>
            </a:endParaRPr>
          </a:p>
          <a:p>
            <a:pPr marL="342900" indent="-342900">
              <a:buFont typeface="Wingdings" panose="05000000000000000000" pitchFamily="2" charset="2"/>
              <a:buChar char="l"/>
            </a:pPr>
            <a:r>
              <a:rPr lang="zh-CN" altLang="en-US" sz="2000" dirty="0"/>
              <a:t>可以理解为：</a:t>
            </a:r>
            <a:endParaRPr lang="en-US" altLang="zh-CN" sz="2000" dirty="0"/>
          </a:p>
          <a:p>
            <a:pPr marL="971550" lvl="1"/>
            <a:r>
              <a:rPr lang="zh-CN" altLang="en-US" sz="1800" b="1" u="sng" dirty="0">
                <a:solidFill>
                  <a:srgbClr val="C00000"/>
                </a:solidFill>
              </a:rPr>
              <a:t>数组名</a:t>
            </a:r>
            <a:r>
              <a:rPr lang="en-US" altLang="zh-CN" sz="1800" b="1" u="sng" dirty="0">
                <a:solidFill>
                  <a:srgbClr val="C00000"/>
                </a:solidFill>
              </a:rPr>
              <a:t>a</a:t>
            </a:r>
            <a:r>
              <a:rPr lang="zh-CN" altLang="en-US" sz="1800" b="1" u="sng" dirty="0">
                <a:solidFill>
                  <a:srgbClr val="C00000"/>
                </a:solidFill>
              </a:rPr>
              <a:t>是数组的</a:t>
            </a:r>
            <a:r>
              <a:rPr lang="zh-CN" altLang="en-US" sz="1800" b="1" u="sng" dirty="0">
                <a:solidFill>
                  <a:srgbClr val="7030A0"/>
                </a:solidFill>
              </a:rPr>
              <a:t>第一个元素</a:t>
            </a:r>
            <a:r>
              <a:rPr lang="zh-CN" altLang="en-US" sz="1800" b="1" u="sng" dirty="0">
                <a:solidFill>
                  <a:srgbClr val="C00000"/>
                </a:solidFill>
              </a:rPr>
              <a:t>即</a:t>
            </a:r>
            <a:r>
              <a:rPr lang="en-US" altLang="zh-CN" sz="1800" b="1" u="sng" dirty="0">
                <a:solidFill>
                  <a:srgbClr val="C00000"/>
                </a:solidFill>
              </a:rPr>
              <a:t>a[0]</a:t>
            </a:r>
            <a:r>
              <a:rPr lang="zh-CN" altLang="en-US" sz="1800" b="1" u="sng" dirty="0">
                <a:solidFill>
                  <a:srgbClr val="C00000"/>
                </a:solidFill>
              </a:rPr>
              <a:t>的地址</a:t>
            </a:r>
            <a:r>
              <a:rPr lang="zh-CN" altLang="en-US" sz="1800" dirty="0"/>
              <a:t>；</a:t>
            </a:r>
            <a:endParaRPr lang="en-US" altLang="zh-CN" sz="1800" dirty="0"/>
          </a:p>
          <a:p>
            <a:pPr marL="971550" lvl="1"/>
            <a:r>
              <a:rPr lang="zh-CN" altLang="en-US" sz="1800" dirty="0"/>
              <a:t>也可以说</a:t>
            </a:r>
            <a:r>
              <a:rPr lang="zh-CN" altLang="en-US" sz="1800" dirty="0">
                <a:solidFill>
                  <a:srgbClr val="030DCD"/>
                </a:solidFill>
              </a:rPr>
              <a:t>数组名</a:t>
            </a:r>
            <a:r>
              <a:rPr lang="en-US" altLang="zh-CN" sz="1800" dirty="0">
                <a:solidFill>
                  <a:srgbClr val="030DCD"/>
                </a:solidFill>
              </a:rPr>
              <a:t>a</a:t>
            </a:r>
            <a:r>
              <a:rPr lang="zh-CN" altLang="en-US" sz="1800" dirty="0">
                <a:solidFill>
                  <a:srgbClr val="030DCD"/>
                </a:solidFill>
              </a:rPr>
              <a:t>是一个指向数组</a:t>
            </a:r>
            <a:r>
              <a:rPr lang="zh-CN" altLang="en-US" sz="1800" dirty="0">
                <a:solidFill>
                  <a:srgbClr val="7030A0"/>
                </a:solidFill>
              </a:rPr>
              <a:t>第一个</a:t>
            </a:r>
            <a:r>
              <a:rPr lang="zh-CN" altLang="en-US" sz="1800" dirty="0" smtClean="0">
                <a:solidFill>
                  <a:srgbClr val="7030A0"/>
                </a:solidFill>
              </a:rPr>
              <a:t>元素</a:t>
            </a:r>
            <a:r>
              <a:rPr lang="en-US" altLang="zh-CN" sz="1800" dirty="0" smtClean="0">
                <a:solidFill>
                  <a:srgbClr val="7030A0"/>
                </a:solidFill>
              </a:rPr>
              <a:t>a[0]</a:t>
            </a:r>
            <a:r>
              <a:rPr lang="zh-CN" altLang="en-US" sz="1800" dirty="0" smtClean="0">
                <a:solidFill>
                  <a:srgbClr val="030DCD"/>
                </a:solidFill>
              </a:rPr>
              <a:t>的</a:t>
            </a:r>
            <a:r>
              <a:rPr lang="zh-CN" altLang="en-US" sz="1800" dirty="0">
                <a:solidFill>
                  <a:srgbClr val="030DCD"/>
                </a:solidFill>
              </a:rPr>
              <a:t>指针</a:t>
            </a:r>
            <a:r>
              <a:rPr lang="zh-CN" altLang="en-US" sz="1800" dirty="0"/>
              <a:t>，因此，</a:t>
            </a:r>
            <a:r>
              <a:rPr lang="en-US" altLang="zh-CN" sz="1800" dirty="0" err="1">
                <a:solidFill>
                  <a:srgbClr val="006600"/>
                </a:solidFill>
              </a:rPr>
              <a:t>printf</a:t>
            </a:r>
            <a:r>
              <a:rPr lang="en-US" altLang="zh-CN" sz="1800" dirty="0">
                <a:solidFill>
                  <a:srgbClr val="006600"/>
                </a:solidFill>
              </a:rPr>
              <a:t>(“%d”,*a);   //</a:t>
            </a:r>
            <a:r>
              <a:rPr lang="zh-CN" altLang="en-US" sz="1800" dirty="0">
                <a:solidFill>
                  <a:srgbClr val="006600"/>
                </a:solidFill>
              </a:rPr>
              <a:t>输出</a:t>
            </a:r>
            <a:r>
              <a:rPr lang="en-US" altLang="zh-CN" sz="1800" dirty="0">
                <a:solidFill>
                  <a:srgbClr val="006600"/>
                </a:solidFill>
              </a:rPr>
              <a:t>a[0]</a:t>
            </a:r>
            <a:r>
              <a:rPr lang="zh-CN" altLang="en-US" sz="1800" dirty="0">
                <a:solidFill>
                  <a:srgbClr val="006600"/>
                </a:solidFill>
              </a:rPr>
              <a:t>的值；</a:t>
            </a:r>
            <a:endParaRPr lang="en-US" altLang="zh-CN" sz="1800" dirty="0">
              <a:solidFill>
                <a:srgbClr val="006600"/>
              </a:solidFill>
            </a:endParaRPr>
          </a:p>
          <a:p>
            <a:pPr marL="971550" lvl="1"/>
            <a:r>
              <a:rPr lang="zh-CN" altLang="en-US" sz="1800" dirty="0"/>
              <a:t>若</a:t>
            </a:r>
            <a:r>
              <a:rPr lang="en-US" altLang="zh-CN" sz="1800" dirty="0">
                <a:solidFill>
                  <a:srgbClr val="006600"/>
                </a:solidFill>
              </a:rPr>
              <a:t>  int b</a:t>
            </a:r>
            <a:r>
              <a:rPr lang="zh-CN" altLang="en-US" sz="1800" dirty="0">
                <a:solidFill>
                  <a:srgbClr val="006600"/>
                </a:solidFill>
              </a:rPr>
              <a:t>；</a:t>
            </a:r>
            <a:r>
              <a:rPr lang="en-US" altLang="zh-CN" sz="1800" dirty="0">
                <a:solidFill>
                  <a:srgbClr val="006600"/>
                </a:solidFill>
              </a:rPr>
              <a:t>b=*a</a:t>
            </a:r>
            <a:r>
              <a:rPr lang="zh-CN" altLang="en-US" sz="1800" dirty="0">
                <a:solidFill>
                  <a:srgbClr val="006600"/>
                </a:solidFill>
              </a:rPr>
              <a:t>，等价于 </a:t>
            </a:r>
            <a:r>
              <a:rPr lang="en-US" altLang="zh-CN" sz="1800" dirty="0">
                <a:solidFill>
                  <a:srgbClr val="006600"/>
                </a:solidFill>
              </a:rPr>
              <a:t>b=a[0];</a:t>
            </a:r>
          </a:p>
          <a:p>
            <a:pPr marL="342900" indent="-342900">
              <a:buFont typeface="Wingdings" panose="05000000000000000000" pitchFamily="2" charset="2"/>
              <a:buChar char="l"/>
            </a:pPr>
            <a:r>
              <a:rPr lang="zh-CN" altLang="en-US" sz="2000" b="1" dirty="0" smtClean="0">
                <a:solidFill>
                  <a:srgbClr val="C00000"/>
                </a:solidFill>
              </a:rPr>
              <a:t>数组名</a:t>
            </a:r>
            <a:r>
              <a:rPr lang="en-US" altLang="zh-CN" sz="2000" b="1" dirty="0" smtClean="0">
                <a:solidFill>
                  <a:srgbClr val="C00000"/>
                </a:solidFill>
              </a:rPr>
              <a:t>a</a:t>
            </a:r>
            <a:r>
              <a:rPr lang="zh-CN" altLang="en-US" sz="2000" b="1" dirty="0">
                <a:solidFill>
                  <a:srgbClr val="C00000"/>
                </a:solidFill>
              </a:rPr>
              <a:t>是一个</a:t>
            </a:r>
            <a:r>
              <a:rPr lang="zh-CN" altLang="en-US" sz="2000" b="1" dirty="0" smtClean="0">
                <a:solidFill>
                  <a:srgbClr val="C00000"/>
                </a:solidFill>
              </a:rPr>
              <a:t>常量（常量指针）</a:t>
            </a:r>
            <a:endParaRPr lang="en-US" altLang="zh-CN" sz="2000" b="1" dirty="0" smtClean="0">
              <a:solidFill>
                <a:srgbClr val="C00000"/>
              </a:solidFill>
            </a:endParaRPr>
          </a:p>
          <a:p>
            <a:pPr marL="914400" lvl="1" indent="-285750"/>
            <a:r>
              <a:rPr lang="zh-CN" altLang="en-US" sz="1800" b="1" u="sng" dirty="0">
                <a:solidFill>
                  <a:srgbClr val="0303DF"/>
                </a:solidFill>
              </a:rPr>
              <a:t>数组名</a:t>
            </a:r>
            <a:r>
              <a:rPr lang="en-US" altLang="zh-CN" sz="1800" b="1" u="sng" dirty="0">
                <a:solidFill>
                  <a:srgbClr val="0303DF"/>
                </a:solidFill>
              </a:rPr>
              <a:t>a</a:t>
            </a:r>
            <a:r>
              <a:rPr lang="zh-CN" altLang="en-US" sz="1800" b="1" u="sng" dirty="0">
                <a:solidFill>
                  <a:srgbClr val="0303DF"/>
                </a:solidFill>
              </a:rPr>
              <a:t>永远指向</a:t>
            </a:r>
            <a:r>
              <a:rPr lang="en-US" altLang="zh-CN" sz="1800" b="1" u="sng" dirty="0">
                <a:solidFill>
                  <a:srgbClr val="0303DF"/>
                </a:solidFill>
              </a:rPr>
              <a:t>a[0];</a:t>
            </a:r>
          </a:p>
          <a:p>
            <a:pPr marL="914400" lvl="1" indent="-285750"/>
            <a:r>
              <a:rPr lang="zh-CN" altLang="en-US" sz="1800" b="1" u="sng" dirty="0" smtClean="0">
                <a:solidFill>
                  <a:srgbClr val="C00000"/>
                </a:solidFill>
              </a:rPr>
              <a:t> </a:t>
            </a:r>
            <a:r>
              <a:rPr lang="en-US" altLang="zh-CN" sz="1800" b="1" u="sng" dirty="0" smtClean="0">
                <a:solidFill>
                  <a:srgbClr val="7030A0"/>
                </a:solidFill>
              </a:rPr>
              <a:t>a</a:t>
            </a:r>
            <a:r>
              <a:rPr lang="zh-CN" altLang="en-US" sz="1800" b="1" u="sng" dirty="0" smtClean="0">
                <a:solidFill>
                  <a:srgbClr val="7030A0"/>
                </a:solidFill>
              </a:rPr>
              <a:t>指向的位置不允许更改；</a:t>
            </a:r>
            <a:endParaRPr lang="en-US" altLang="zh-CN" sz="1800" b="1" u="sng" dirty="0" smtClean="0">
              <a:solidFill>
                <a:srgbClr val="7030A0"/>
              </a:solidFill>
            </a:endParaRPr>
          </a:p>
          <a:p>
            <a:pPr marL="914400" lvl="1" indent="-285750"/>
            <a:r>
              <a:rPr lang="zh-CN" altLang="en-US" sz="1800" dirty="0" smtClean="0"/>
              <a:t>也就不能</a:t>
            </a:r>
            <a:r>
              <a:rPr lang="zh-CN" altLang="en-US" sz="1800" dirty="0"/>
              <a:t>对</a:t>
            </a:r>
            <a:r>
              <a:rPr lang="en-US" altLang="zh-CN" sz="1800" dirty="0"/>
              <a:t>a</a:t>
            </a:r>
            <a:r>
              <a:rPr lang="zh-CN" altLang="en-US" sz="1800" dirty="0"/>
              <a:t>进行赋值</a:t>
            </a:r>
            <a:r>
              <a:rPr lang="zh-CN" altLang="en-US" sz="1800" dirty="0" smtClean="0"/>
              <a:t>；</a:t>
            </a:r>
            <a:endParaRPr lang="en-US" altLang="zh-CN" sz="1800" dirty="0" smtClean="0"/>
          </a:p>
          <a:p>
            <a:pPr marL="971550" lvl="1"/>
            <a:r>
              <a:rPr lang="zh-CN" altLang="en-US" sz="1800" dirty="0" smtClean="0"/>
              <a:t>如 </a:t>
            </a:r>
            <a:r>
              <a:rPr lang="en-US" altLang="zh-CN" sz="1800" dirty="0"/>
              <a:t>int a[10], b[10]; </a:t>
            </a:r>
            <a:r>
              <a:rPr lang="en-US" altLang="zh-CN" sz="1800" dirty="0" smtClean="0"/>
              <a:t>  </a:t>
            </a:r>
            <a:r>
              <a:rPr lang="en-US" altLang="zh-CN" sz="1800" dirty="0" smtClean="0">
                <a:solidFill>
                  <a:srgbClr val="030DCD"/>
                </a:solidFill>
              </a:rPr>
              <a:t>a=b</a:t>
            </a:r>
            <a:r>
              <a:rPr lang="en-US" altLang="zh-CN" sz="1800" dirty="0">
                <a:solidFill>
                  <a:srgbClr val="030DCD"/>
                </a:solidFill>
              </a:rPr>
              <a:t>;</a:t>
            </a:r>
            <a:r>
              <a:rPr lang="zh-CN" altLang="en-US" sz="1800" dirty="0"/>
              <a:t>是</a:t>
            </a:r>
            <a:r>
              <a:rPr lang="zh-CN" altLang="en-US" sz="1800" dirty="0">
                <a:solidFill>
                  <a:srgbClr val="C00000"/>
                </a:solidFill>
              </a:rPr>
              <a:t>不允许的</a:t>
            </a:r>
            <a:r>
              <a:rPr lang="zh-CN" altLang="en-US" sz="1800" dirty="0"/>
              <a:t>；</a:t>
            </a:r>
            <a:endParaRPr lang="en-US" altLang="zh-CN" sz="1800" dirty="0"/>
          </a:p>
        </p:txBody>
      </p:sp>
      <p:graphicFrame>
        <p:nvGraphicFramePr>
          <p:cNvPr id="4" name="表格 3">
            <a:extLst>
              <a:ext uri="{FF2B5EF4-FFF2-40B4-BE49-F238E27FC236}">
                <a16:creationId xmlns:a16="http://schemas.microsoft.com/office/drawing/2014/main" id="{A59B6715-9FAD-4DF5-86E2-20CA7B3EB603}"/>
              </a:ext>
            </a:extLst>
          </p:cNvPr>
          <p:cNvGraphicFramePr>
            <a:graphicFrameLocks noGrp="1"/>
          </p:cNvGraphicFramePr>
          <p:nvPr>
            <p:extLst>
              <p:ext uri="{D42A27DB-BD31-4B8C-83A1-F6EECF244321}">
                <p14:modId xmlns:p14="http://schemas.microsoft.com/office/powerpoint/2010/main" val="3757034882"/>
              </p:ext>
            </p:extLst>
          </p:nvPr>
        </p:nvGraphicFramePr>
        <p:xfrm>
          <a:off x="7484583" y="1312127"/>
          <a:ext cx="925512" cy="4247318"/>
        </p:xfrm>
        <a:graphic>
          <a:graphicData uri="http://schemas.openxmlformats.org/drawingml/2006/table">
            <a:tbl>
              <a:tblPr firstRow="1" bandRow="1">
                <a:tableStyleId>{5C22544A-7EE6-4342-B048-85BDC9FD1C3A}</a:tableStyleId>
              </a:tblPr>
              <a:tblGrid>
                <a:gridCol w="925512">
                  <a:extLst>
                    <a:ext uri="{9D8B030D-6E8A-4147-A177-3AD203B41FA5}">
                      <a16:colId xmlns:a16="http://schemas.microsoft.com/office/drawing/2014/main" val="3884803815"/>
                    </a:ext>
                  </a:extLst>
                </a:gridCol>
              </a:tblGrid>
              <a:tr h="521085">
                <a:tc>
                  <a:txBody>
                    <a:bodyPr/>
                    <a:lstStyle/>
                    <a:p>
                      <a:r>
                        <a:rPr lang="en-US" altLang="zh-CN" dirty="0">
                          <a:solidFill>
                            <a:srgbClr val="000000"/>
                          </a:solidFill>
                        </a:rPr>
                        <a:t>  0</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66343982"/>
                  </a:ext>
                </a:extLst>
              </a:tr>
              <a:tr h="532319">
                <a:tc>
                  <a:txBody>
                    <a:bodyPr/>
                    <a:lstStyle/>
                    <a:p>
                      <a:r>
                        <a:rPr lang="en-US" altLang="zh-CN" dirty="0">
                          <a:solidFill>
                            <a:srgbClr val="000000"/>
                          </a:solidFill>
                        </a:rPr>
                        <a:t>  1</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1041487"/>
                  </a:ext>
                </a:extLst>
              </a:tr>
              <a:tr h="532319">
                <a:tc>
                  <a:txBody>
                    <a:bodyPr/>
                    <a:lstStyle/>
                    <a:p>
                      <a:r>
                        <a:rPr lang="en-US" altLang="zh-CN" dirty="0">
                          <a:solidFill>
                            <a:srgbClr val="000000"/>
                          </a:solidFill>
                        </a:rPr>
                        <a:t>  4</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79927102"/>
                  </a:ext>
                </a:extLst>
              </a:tr>
              <a:tr h="532319">
                <a:tc>
                  <a:txBody>
                    <a:bodyPr/>
                    <a:lstStyle/>
                    <a:p>
                      <a:r>
                        <a:rPr lang="en-US" altLang="zh-CN" dirty="0">
                          <a:solidFill>
                            <a:srgbClr val="000000"/>
                          </a:solidFill>
                        </a:rPr>
                        <a:t>   9</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59062494"/>
                  </a:ext>
                </a:extLst>
              </a:tr>
              <a:tr h="532319">
                <a:tc>
                  <a:txBody>
                    <a:bodyPr/>
                    <a:lstStyle/>
                    <a:p>
                      <a:r>
                        <a:rPr lang="en-US" altLang="zh-CN" dirty="0">
                          <a:solidFill>
                            <a:srgbClr val="000000"/>
                          </a:solidFill>
                        </a:rPr>
                        <a:t>   16</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314586139"/>
                  </a:ext>
                </a:extLst>
              </a:tr>
              <a:tr h="532319">
                <a:tc>
                  <a:txBody>
                    <a:bodyPr/>
                    <a:lstStyle/>
                    <a:p>
                      <a:r>
                        <a:rPr lang="en-US" altLang="zh-CN" dirty="0">
                          <a:solidFill>
                            <a:srgbClr val="000000"/>
                          </a:solidFill>
                        </a:rPr>
                        <a:t>   25</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364008350"/>
                  </a:ext>
                </a:extLst>
              </a:tr>
              <a:tr h="532319">
                <a:tc>
                  <a:txBody>
                    <a:bodyPr/>
                    <a:lstStyle/>
                    <a:p>
                      <a:r>
                        <a:rPr lang="en-US" altLang="zh-CN" dirty="0">
                          <a:solidFill>
                            <a:srgbClr val="000000"/>
                          </a:solidFill>
                        </a:rPr>
                        <a:t>   36</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0863048"/>
                  </a:ext>
                </a:extLst>
              </a:tr>
              <a:tr h="532319">
                <a:tc>
                  <a:txBody>
                    <a:bodyPr/>
                    <a:lstStyle/>
                    <a:p>
                      <a:r>
                        <a:rPr lang="en-US" altLang="zh-CN" dirty="0">
                          <a:solidFill>
                            <a:srgbClr val="000000"/>
                          </a:solidFill>
                        </a:rPr>
                        <a:t>  49</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651507743"/>
                  </a:ext>
                </a:extLst>
              </a:tr>
            </a:tbl>
          </a:graphicData>
        </a:graphic>
      </p:graphicFrame>
      <p:sp>
        <p:nvSpPr>
          <p:cNvPr id="5" name="文本框 4">
            <a:extLst>
              <a:ext uri="{FF2B5EF4-FFF2-40B4-BE49-F238E27FC236}">
                <a16:creationId xmlns:a16="http://schemas.microsoft.com/office/drawing/2014/main" id="{E0A59B83-10E9-4630-99E6-C2ED2E41A7EC}"/>
              </a:ext>
            </a:extLst>
          </p:cNvPr>
          <p:cNvSpPr txBox="1"/>
          <p:nvPr/>
        </p:nvSpPr>
        <p:spPr>
          <a:xfrm>
            <a:off x="6743700" y="1312129"/>
            <a:ext cx="683201" cy="4247317"/>
          </a:xfrm>
          <a:prstGeom prst="rect">
            <a:avLst/>
          </a:prstGeom>
          <a:noFill/>
        </p:spPr>
        <p:txBody>
          <a:bodyPr wrap="square" rtlCol="0">
            <a:spAutoFit/>
          </a:bodyPr>
          <a:lstStyle/>
          <a:p>
            <a:r>
              <a:rPr lang="en-US" altLang="zh-CN" dirty="0">
                <a:solidFill>
                  <a:srgbClr val="000000"/>
                </a:solidFill>
                <a:latin typeface="+mn-ea"/>
              </a:rPr>
              <a:t>a[0]</a:t>
            </a:r>
          </a:p>
          <a:p>
            <a:endParaRPr lang="en-US" altLang="zh-CN" dirty="0">
              <a:solidFill>
                <a:srgbClr val="000000"/>
              </a:solidFill>
              <a:latin typeface="+mn-ea"/>
            </a:endParaRPr>
          </a:p>
          <a:p>
            <a:r>
              <a:rPr lang="en-US" altLang="zh-CN" dirty="0">
                <a:solidFill>
                  <a:srgbClr val="000000"/>
                </a:solidFill>
                <a:latin typeface="+mn-ea"/>
              </a:rPr>
              <a:t>a[1]</a:t>
            </a:r>
          </a:p>
          <a:p>
            <a:endParaRPr lang="en-US" altLang="zh-CN" dirty="0">
              <a:solidFill>
                <a:srgbClr val="000000"/>
              </a:solidFill>
              <a:latin typeface="+mn-ea"/>
            </a:endParaRPr>
          </a:p>
          <a:p>
            <a:r>
              <a:rPr lang="en-US" altLang="zh-CN" dirty="0">
                <a:solidFill>
                  <a:srgbClr val="000000"/>
                </a:solidFill>
                <a:latin typeface="+mn-ea"/>
              </a:rPr>
              <a:t>a[2]</a:t>
            </a:r>
          </a:p>
          <a:p>
            <a:endParaRPr lang="en-US" altLang="zh-CN" dirty="0">
              <a:solidFill>
                <a:srgbClr val="000000"/>
              </a:solidFill>
              <a:latin typeface="+mn-ea"/>
            </a:endParaRPr>
          </a:p>
          <a:p>
            <a:r>
              <a:rPr lang="en-US" altLang="zh-CN" dirty="0">
                <a:solidFill>
                  <a:srgbClr val="000000"/>
                </a:solidFill>
                <a:latin typeface="+mn-ea"/>
              </a:rPr>
              <a:t>a[3]</a:t>
            </a:r>
          </a:p>
          <a:p>
            <a:endParaRPr lang="en-US" altLang="zh-CN" dirty="0">
              <a:solidFill>
                <a:srgbClr val="000000"/>
              </a:solidFill>
              <a:latin typeface="+mn-ea"/>
            </a:endParaRPr>
          </a:p>
          <a:p>
            <a:r>
              <a:rPr lang="en-US" altLang="zh-CN" dirty="0">
                <a:solidFill>
                  <a:srgbClr val="000000"/>
                </a:solidFill>
                <a:latin typeface="+mn-ea"/>
              </a:rPr>
              <a:t>a[4]</a:t>
            </a:r>
          </a:p>
          <a:p>
            <a:endParaRPr lang="en-US" altLang="zh-CN" dirty="0">
              <a:solidFill>
                <a:srgbClr val="000000"/>
              </a:solidFill>
              <a:latin typeface="+mn-ea"/>
            </a:endParaRPr>
          </a:p>
          <a:p>
            <a:r>
              <a:rPr lang="en-US" altLang="zh-CN" dirty="0">
                <a:solidFill>
                  <a:srgbClr val="000000"/>
                </a:solidFill>
                <a:latin typeface="+mn-ea"/>
              </a:rPr>
              <a:t>a[5]</a:t>
            </a:r>
          </a:p>
          <a:p>
            <a:endParaRPr lang="en-US" altLang="zh-CN" dirty="0">
              <a:solidFill>
                <a:srgbClr val="000000"/>
              </a:solidFill>
              <a:latin typeface="+mn-ea"/>
            </a:endParaRPr>
          </a:p>
          <a:p>
            <a:r>
              <a:rPr lang="en-US" altLang="zh-CN" dirty="0">
                <a:solidFill>
                  <a:srgbClr val="000000"/>
                </a:solidFill>
                <a:latin typeface="+mn-ea"/>
              </a:rPr>
              <a:t>a[6]</a:t>
            </a:r>
          </a:p>
          <a:p>
            <a:endParaRPr lang="en-US" altLang="zh-CN" dirty="0">
              <a:solidFill>
                <a:srgbClr val="000000"/>
              </a:solidFill>
              <a:latin typeface="+mn-ea"/>
            </a:endParaRPr>
          </a:p>
          <a:p>
            <a:r>
              <a:rPr lang="en-US" altLang="zh-CN" dirty="0">
                <a:solidFill>
                  <a:srgbClr val="000000"/>
                </a:solidFill>
                <a:latin typeface="+mn-ea"/>
              </a:rPr>
              <a:t>a[7]</a:t>
            </a:r>
            <a:endParaRPr lang="zh-CN" altLang="en-US" dirty="0">
              <a:solidFill>
                <a:srgbClr val="000000"/>
              </a:solidFill>
              <a:latin typeface="+mn-ea"/>
            </a:endParaRPr>
          </a:p>
        </p:txBody>
      </p:sp>
      <p:cxnSp>
        <p:nvCxnSpPr>
          <p:cNvPr id="7" name="直接箭头连接符 6"/>
          <p:cNvCxnSpPr/>
          <p:nvPr/>
        </p:nvCxnSpPr>
        <p:spPr bwMode="auto">
          <a:xfrm>
            <a:off x="6182591" y="1496291"/>
            <a:ext cx="561109" cy="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8" name="文本框 7"/>
          <p:cNvSpPr txBox="1"/>
          <p:nvPr/>
        </p:nvSpPr>
        <p:spPr>
          <a:xfrm>
            <a:off x="5904369" y="1319645"/>
            <a:ext cx="399518" cy="369332"/>
          </a:xfrm>
          <a:prstGeom prst="rect">
            <a:avLst/>
          </a:prstGeom>
          <a:noFill/>
        </p:spPr>
        <p:txBody>
          <a:bodyPr wrap="square" rtlCol="0">
            <a:spAutoFit/>
          </a:bodyPr>
          <a:lstStyle/>
          <a:p>
            <a:r>
              <a:rPr lang="en-US" altLang="zh-CN" dirty="0">
                <a:solidFill>
                  <a:srgbClr val="FF0000"/>
                </a:solidFill>
              </a:rPr>
              <a:t>a</a:t>
            </a:r>
            <a:endParaRPr lang="zh-CN" altLang="en-US" dirty="0">
              <a:solidFill>
                <a:srgbClr val="FF0000"/>
              </a:solidFill>
            </a:endParaRPr>
          </a:p>
        </p:txBody>
      </p:sp>
    </p:spTree>
    <p:extLst>
      <p:ext uri="{BB962C8B-B14F-4D97-AF65-F5344CB8AC3E}">
        <p14:creationId xmlns:p14="http://schemas.microsoft.com/office/powerpoint/2010/main" val="19584587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指针与数组</a:t>
            </a:r>
          </a:p>
        </p:txBody>
      </p:sp>
      <p:sp>
        <p:nvSpPr>
          <p:cNvPr id="3" name="内容占位符 2"/>
          <p:cNvSpPr>
            <a:spLocks noGrp="1"/>
          </p:cNvSpPr>
          <p:nvPr>
            <p:ph idx="1"/>
          </p:nvPr>
        </p:nvSpPr>
        <p:spPr>
          <a:xfrm>
            <a:off x="485775" y="1135063"/>
            <a:ext cx="5000625" cy="5345112"/>
          </a:xfrm>
        </p:spPr>
        <p:txBody>
          <a:bodyPr/>
          <a:lstStyle/>
          <a:p>
            <a:pPr marL="342900" indent="-342900">
              <a:lnSpc>
                <a:spcPct val="100000"/>
              </a:lnSpc>
              <a:spcBef>
                <a:spcPts val="600"/>
              </a:spcBef>
              <a:buFont typeface="Wingdings" panose="05000000000000000000" pitchFamily="2" charset="2"/>
              <a:buChar char="l"/>
            </a:pPr>
            <a:r>
              <a:rPr lang="zh-CN" altLang="en-US" sz="2000" dirty="0" smtClean="0">
                <a:solidFill>
                  <a:srgbClr val="080808"/>
                </a:solidFill>
              </a:rPr>
              <a:t>可以定义一个与数组元素同类型的</a:t>
            </a:r>
            <a:r>
              <a:rPr lang="zh-CN" altLang="en-US" sz="2000" b="1" dirty="0" smtClean="0">
                <a:solidFill>
                  <a:srgbClr val="7030A0"/>
                </a:solidFill>
              </a:rPr>
              <a:t>指针变量</a:t>
            </a:r>
            <a:r>
              <a:rPr lang="zh-CN" altLang="en-US" sz="2000" dirty="0" smtClean="0">
                <a:solidFill>
                  <a:srgbClr val="080808"/>
                </a:solidFill>
              </a:rPr>
              <a:t>，通过该指针变量访问数组</a:t>
            </a:r>
            <a:endParaRPr lang="en-US" altLang="zh-CN" sz="2000" dirty="0">
              <a:solidFill>
                <a:srgbClr val="080808"/>
              </a:solidFill>
            </a:endParaRPr>
          </a:p>
          <a:p>
            <a:pPr marL="971550" lvl="1">
              <a:lnSpc>
                <a:spcPct val="100000"/>
              </a:lnSpc>
              <a:spcBef>
                <a:spcPts val="0"/>
              </a:spcBef>
            </a:pPr>
            <a:r>
              <a:rPr lang="en-US" altLang="zh-CN" sz="1800" dirty="0" err="1" smtClean="0"/>
              <a:t>int</a:t>
            </a:r>
            <a:r>
              <a:rPr lang="en-US" altLang="zh-CN" sz="1800" dirty="0" smtClean="0"/>
              <a:t> </a:t>
            </a:r>
            <a:r>
              <a:rPr lang="en-US" altLang="zh-CN" sz="1800" dirty="0"/>
              <a:t>a[8]</a:t>
            </a:r>
            <a:r>
              <a:rPr lang="zh-CN" altLang="en-US" sz="1800" dirty="0"/>
              <a:t>；</a:t>
            </a:r>
            <a:endParaRPr lang="en-US" altLang="zh-CN" sz="1800" dirty="0"/>
          </a:p>
          <a:p>
            <a:pPr marL="971550" lvl="1">
              <a:lnSpc>
                <a:spcPct val="100000"/>
              </a:lnSpc>
              <a:spcBef>
                <a:spcPts val="0"/>
              </a:spcBef>
            </a:pPr>
            <a:r>
              <a:rPr lang="en-US" altLang="zh-CN" sz="1800" i="1" dirty="0"/>
              <a:t>int  </a:t>
            </a:r>
            <a:r>
              <a:rPr lang="en-US" altLang="zh-CN" sz="1800" b="1" i="1" dirty="0">
                <a:solidFill>
                  <a:srgbClr val="006600"/>
                </a:solidFill>
              </a:rPr>
              <a:t>*p;</a:t>
            </a:r>
          </a:p>
          <a:p>
            <a:pPr marL="971550" lvl="1">
              <a:lnSpc>
                <a:spcPct val="100000"/>
              </a:lnSpc>
              <a:spcBef>
                <a:spcPts val="0"/>
              </a:spcBef>
            </a:pPr>
            <a:r>
              <a:rPr lang="en-US" altLang="zh-CN" sz="1800" b="1" dirty="0">
                <a:solidFill>
                  <a:srgbClr val="030DCD"/>
                </a:solidFill>
              </a:rPr>
              <a:t>p=a;  //</a:t>
            </a:r>
            <a:r>
              <a:rPr lang="zh-CN" altLang="en-US" sz="1800" b="1" dirty="0">
                <a:solidFill>
                  <a:srgbClr val="030DCD"/>
                </a:solidFill>
              </a:rPr>
              <a:t>等价于 </a:t>
            </a:r>
            <a:r>
              <a:rPr lang="en-US" altLang="zh-CN" sz="1800" b="1" i="1" dirty="0">
                <a:solidFill>
                  <a:srgbClr val="7030A0"/>
                </a:solidFill>
                <a:effectLst>
                  <a:outerShdw blurRad="38100" dist="38100" dir="2700000" algn="tl">
                    <a:srgbClr val="000000">
                      <a:alpha val="43137"/>
                    </a:srgbClr>
                  </a:outerShdw>
                </a:effectLst>
              </a:rPr>
              <a:t>p=&amp;a[0]; </a:t>
            </a:r>
          </a:p>
          <a:p>
            <a:pPr marL="971550" lvl="1">
              <a:lnSpc>
                <a:spcPct val="100000"/>
              </a:lnSpc>
              <a:spcBef>
                <a:spcPts val="0"/>
              </a:spcBef>
            </a:pPr>
            <a:r>
              <a:rPr lang="en-US" altLang="zh-CN" sz="1800" b="1" i="1" u="sng" dirty="0" smtClean="0">
                <a:solidFill>
                  <a:srgbClr val="C00000"/>
                </a:solidFill>
              </a:rPr>
              <a:t>p</a:t>
            </a:r>
            <a:r>
              <a:rPr lang="zh-CN" altLang="en-US" sz="1800" b="1" i="1" u="sng" dirty="0" smtClean="0">
                <a:solidFill>
                  <a:srgbClr val="C00000"/>
                </a:solidFill>
              </a:rPr>
              <a:t>与</a:t>
            </a:r>
            <a:r>
              <a:rPr lang="en-US" altLang="zh-CN" sz="1800" b="1" i="1" u="sng" dirty="0" smtClean="0">
                <a:solidFill>
                  <a:srgbClr val="C00000"/>
                </a:solidFill>
              </a:rPr>
              <a:t>a</a:t>
            </a:r>
            <a:r>
              <a:rPr lang="zh-CN" altLang="en-US" sz="1800" b="1" i="1" u="sng" dirty="0" smtClean="0">
                <a:solidFill>
                  <a:srgbClr val="C00000"/>
                </a:solidFill>
              </a:rPr>
              <a:t>等价；</a:t>
            </a:r>
            <a:endParaRPr lang="en-US" altLang="zh-CN" sz="1800" b="1" i="1" u="sng" dirty="0" smtClean="0">
              <a:solidFill>
                <a:srgbClr val="C00000"/>
              </a:solidFill>
            </a:endParaRPr>
          </a:p>
          <a:p>
            <a:pPr marL="971550" lvl="1">
              <a:lnSpc>
                <a:spcPct val="100000"/>
              </a:lnSpc>
              <a:spcBef>
                <a:spcPts val="0"/>
              </a:spcBef>
            </a:pPr>
            <a:endParaRPr lang="en-US" altLang="zh-CN" sz="1800" b="1" dirty="0">
              <a:solidFill>
                <a:srgbClr val="006600"/>
              </a:solidFill>
            </a:endParaRPr>
          </a:p>
          <a:p>
            <a:pPr marL="971550" lvl="1">
              <a:lnSpc>
                <a:spcPct val="100000"/>
              </a:lnSpc>
              <a:spcBef>
                <a:spcPts val="0"/>
              </a:spcBef>
            </a:pPr>
            <a:r>
              <a:rPr lang="en-US" altLang="zh-CN" sz="1800" b="1" dirty="0">
                <a:solidFill>
                  <a:srgbClr val="006600"/>
                </a:solidFill>
              </a:rPr>
              <a:t>*(</a:t>
            </a:r>
            <a:r>
              <a:rPr lang="en-US" altLang="zh-CN" sz="1800" b="1" dirty="0" err="1">
                <a:solidFill>
                  <a:srgbClr val="006600"/>
                </a:solidFill>
              </a:rPr>
              <a:t>a+i</a:t>
            </a:r>
            <a:r>
              <a:rPr lang="en-US" altLang="zh-CN" sz="1800" b="1" dirty="0">
                <a:solidFill>
                  <a:srgbClr val="006600"/>
                </a:solidFill>
              </a:rPr>
              <a:t>)</a:t>
            </a:r>
            <a:r>
              <a:rPr lang="zh-CN" altLang="en-US" sz="1800" b="1" dirty="0">
                <a:solidFill>
                  <a:srgbClr val="006600"/>
                </a:solidFill>
              </a:rPr>
              <a:t>等价于</a:t>
            </a:r>
            <a:r>
              <a:rPr lang="en-US" altLang="zh-CN" sz="1800" b="1" dirty="0">
                <a:solidFill>
                  <a:srgbClr val="006600"/>
                </a:solidFill>
              </a:rPr>
              <a:t>a[</a:t>
            </a:r>
            <a:r>
              <a:rPr lang="en-US" altLang="zh-CN" sz="1800" b="1" dirty="0" err="1">
                <a:solidFill>
                  <a:srgbClr val="006600"/>
                </a:solidFill>
              </a:rPr>
              <a:t>i</a:t>
            </a:r>
            <a:r>
              <a:rPr lang="en-US" altLang="zh-CN" sz="1800" b="1" dirty="0">
                <a:solidFill>
                  <a:srgbClr val="006600"/>
                </a:solidFill>
              </a:rPr>
              <a:t>];</a:t>
            </a:r>
          </a:p>
          <a:p>
            <a:pPr marL="971550" lvl="1">
              <a:lnSpc>
                <a:spcPct val="100000"/>
              </a:lnSpc>
              <a:spcBef>
                <a:spcPts val="0"/>
              </a:spcBef>
            </a:pPr>
            <a:r>
              <a:rPr lang="en-US" altLang="zh-CN" sz="1800" b="1" dirty="0">
                <a:solidFill>
                  <a:srgbClr val="006600"/>
                </a:solidFill>
              </a:rPr>
              <a:t>*(</a:t>
            </a:r>
            <a:r>
              <a:rPr lang="en-US" altLang="zh-CN" sz="1800" b="1" dirty="0" err="1" smtClean="0">
                <a:solidFill>
                  <a:srgbClr val="006600"/>
                </a:solidFill>
              </a:rPr>
              <a:t>p+i</a:t>
            </a:r>
            <a:r>
              <a:rPr lang="en-US" altLang="zh-CN" sz="1800" b="1" dirty="0" smtClean="0">
                <a:solidFill>
                  <a:srgbClr val="006600"/>
                </a:solidFill>
              </a:rPr>
              <a:t>)</a:t>
            </a:r>
            <a:r>
              <a:rPr lang="zh-CN" altLang="en-US" sz="1800" b="1" dirty="0" smtClean="0">
                <a:solidFill>
                  <a:srgbClr val="006600"/>
                </a:solidFill>
              </a:rPr>
              <a:t>等价</a:t>
            </a:r>
            <a:r>
              <a:rPr lang="zh-CN" altLang="en-US" sz="1800" b="1" dirty="0">
                <a:solidFill>
                  <a:srgbClr val="006600"/>
                </a:solidFill>
              </a:rPr>
              <a:t>于</a:t>
            </a:r>
            <a:r>
              <a:rPr lang="en-US" altLang="zh-CN" sz="1800" b="1" dirty="0">
                <a:solidFill>
                  <a:srgbClr val="006600"/>
                </a:solidFill>
              </a:rPr>
              <a:t>a[</a:t>
            </a:r>
            <a:r>
              <a:rPr lang="en-US" altLang="zh-CN" sz="1800" b="1" dirty="0" err="1">
                <a:solidFill>
                  <a:srgbClr val="006600"/>
                </a:solidFill>
              </a:rPr>
              <a:t>i</a:t>
            </a:r>
            <a:r>
              <a:rPr lang="en-US" altLang="zh-CN" sz="1800" b="1" dirty="0">
                <a:solidFill>
                  <a:srgbClr val="006600"/>
                </a:solidFill>
              </a:rPr>
              <a:t>];</a:t>
            </a:r>
          </a:p>
          <a:p>
            <a:pPr marL="971550" lvl="1">
              <a:lnSpc>
                <a:spcPct val="100000"/>
              </a:lnSpc>
              <a:spcBef>
                <a:spcPts val="0"/>
              </a:spcBef>
            </a:pPr>
            <a:r>
              <a:rPr lang="en-US" altLang="zh-CN" sz="1800" b="1" dirty="0" smtClean="0">
                <a:solidFill>
                  <a:srgbClr val="0303DF"/>
                </a:solidFill>
              </a:rPr>
              <a:t>p=a</a:t>
            </a:r>
            <a:r>
              <a:rPr lang="en-US" altLang="zh-CN" sz="1800" b="1" dirty="0">
                <a:solidFill>
                  <a:srgbClr val="0303DF"/>
                </a:solidFill>
              </a:rPr>
              <a:t>, p+=</a:t>
            </a:r>
            <a:r>
              <a:rPr lang="en-US" altLang="zh-CN" sz="1800" b="1" dirty="0" err="1">
                <a:solidFill>
                  <a:srgbClr val="0303DF"/>
                </a:solidFill>
              </a:rPr>
              <a:t>i</a:t>
            </a:r>
            <a:r>
              <a:rPr lang="en-US" altLang="zh-CN" sz="1800" b="1" dirty="0">
                <a:solidFill>
                  <a:srgbClr val="0303DF"/>
                </a:solidFill>
              </a:rPr>
              <a:t>; </a:t>
            </a:r>
            <a:r>
              <a:rPr lang="en-US" altLang="zh-CN" sz="1800" b="1" dirty="0" smtClean="0">
                <a:solidFill>
                  <a:srgbClr val="0303DF"/>
                </a:solidFill>
              </a:rPr>
              <a:t>   //</a:t>
            </a:r>
            <a:r>
              <a:rPr lang="en-US" altLang="zh-CN" sz="1800" b="1" dirty="0" smtClean="0">
                <a:solidFill>
                  <a:srgbClr val="0070C0"/>
                </a:solidFill>
              </a:rPr>
              <a:t>*</a:t>
            </a:r>
            <a:r>
              <a:rPr lang="en-US" altLang="zh-CN" sz="1800" b="1" dirty="0">
                <a:solidFill>
                  <a:srgbClr val="0070C0"/>
                </a:solidFill>
              </a:rPr>
              <a:t>p</a:t>
            </a:r>
            <a:r>
              <a:rPr lang="zh-CN" altLang="en-US" sz="1800" b="1" dirty="0">
                <a:solidFill>
                  <a:srgbClr val="0070C0"/>
                </a:solidFill>
              </a:rPr>
              <a:t>等价于</a:t>
            </a:r>
            <a:r>
              <a:rPr lang="en-US" altLang="zh-CN" sz="1800" b="1" dirty="0">
                <a:solidFill>
                  <a:srgbClr val="0070C0"/>
                </a:solidFill>
              </a:rPr>
              <a:t>a[</a:t>
            </a:r>
            <a:r>
              <a:rPr lang="en-US" altLang="zh-CN" sz="1800" b="1" dirty="0" err="1">
                <a:solidFill>
                  <a:srgbClr val="0070C0"/>
                </a:solidFill>
              </a:rPr>
              <a:t>i</a:t>
            </a:r>
            <a:r>
              <a:rPr lang="en-US" altLang="zh-CN" sz="1800" b="1" dirty="0" smtClean="0">
                <a:solidFill>
                  <a:srgbClr val="0070C0"/>
                </a:solidFill>
              </a:rPr>
              <a:t>]</a:t>
            </a:r>
          </a:p>
          <a:p>
            <a:pPr marL="971550" lvl="1">
              <a:lnSpc>
                <a:spcPct val="100000"/>
              </a:lnSpc>
              <a:spcBef>
                <a:spcPts val="0"/>
              </a:spcBef>
            </a:pPr>
            <a:r>
              <a:rPr lang="en-US" altLang="zh-CN" sz="1800" b="1" dirty="0" smtClean="0">
                <a:solidFill>
                  <a:srgbClr val="0303DF"/>
                </a:solidFill>
              </a:rPr>
              <a:t>p=a;    </a:t>
            </a:r>
            <a:r>
              <a:rPr lang="en-US" altLang="zh-CN" sz="1800" b="1" dirty="0">
                <a:solidFill>
                  <a:srgbClr val="0070C0"/>
                </a:solidFill>
              </a:rPr>
              <a:t>// p[</a:t>
            </a:r>
            <a:r>
              <a:rPr lang="en-US" altLang="zh-CN" sz="1800" b="1" dirty="0" err="1">
                <a:solidFill>
                  <a:srgbClr val="0070C0"/>
                </a:solidFill>
              </a:rPr>
              <a:t>i</a:t>
            </a:r>
            <a:r>
              <a:rPr lang="en-US" altLang="zh-CN" sz="1800" b="1" dirty="0">
                <a:solidFill>
                  <a:srgbClr val="0070C0"/>
                </a:solidFill>
              </a:rPr>
              <a:t>]</a:t>
            </a:r>
            <a:r>
              <a:rPr lang="en-US" altLang="zh-CN" sz="1800" b="1" dirty="0">
                <a:solidFill>
                  <a:srgbClr val="0070C0"/>
                </a:solidFill>
                <a:sym typeface="Wingdings" panose="05000000000000000000" pitchFamily="2" charset="2"/>
              </a:rPr>
              <a:t> </a:t>
            </a:r>
            <a:r>
              <a:rPr lang="zh-CN" altLang="en-US" sz="1800" b="1" dirty="0">
                <a:solidFill>
                  <a:srgbClr val="0070C0"/>
                </a:solidFill>
              </a:rPr>
              <a:t>等价于</a:t>
            </a:r>
            <a:r>
              <a:rPr lang="en-US" altLang="zh-CN" sz="1800" b="1" dirty="0" smtClean="0">
                <a:solidFill>
                  <a:srgbClr val="0070C0"/>
                </a:solidFill>
              </a:rPr>
              <a:t>a[</a:t>
            </a:r>
            <a:r>
              <a:rPr lang="en-US" altLang="zh-CN" sz="1800" b="1" dirty="0" err="1" smtClean="0">
                <a:solidFill>
                  <a:srgbClr val="0070C0"/>
                </a:solidFill>
              </a:rPr>
              <a:t>i</a:t>
            </a:r>
            <a:r>
              <a:rPr lang="en-US" altLang="zh-CN" sz="1800" b="1" dirty="0" smtClean="0">
                <a:solidFill>
                  <a:srgbClr val="0070C0"/>
                </a:solidFill>
              </a:rPr>
              <a:t>]</a:t>
            </a:r>
            <a:endParaRPr lang="en-US" altLang="zh-CN" sz="1800" b="1" dirty="0">
              <a:solidFill>
                <a:srgbClr val="0070C0"/>
              </a:solidFill>
            </a:endParaRPr>
          </a:p>
          <a:p>
            <a:pPr marL="342900" indent="-342900">
              <a:lnSpc>
                <a:spcPct val="100000"/>
              </a:lnSpc>
              <a:spcBef>
                <a:spcPts val="600"/>
              </a:spcBef>
              <a:buFont typeface="Wingdings" panose="05000000000000000000" pitchFamily="2" charset="2"/>
              <a:buChar char="l"/>
            </a:pPr>
            <a:r>
              <a:rPr lang="en-US" altLang="zh-CN" sz="2000" b="1" dirty="0" smtClean="0">
                <a:solidFill>
                  <a:srgbClr val="C00000"/>
                </a:solidFill>
              </a:rPr>
              <a:t>a[</a:t>
            </a:r>
            <a:r>
              <a:rPr lang="en-US" altLang="zh-CN" sz="2000" b="1" dirty="0" err="1" smtClean="0">
                <a:solidFill>
                  <a:srgbClr val="C00000"/>
                </a:solidFill>
              </a:rPr>
              <a:t>i</a:t>
            </a:r>
            <a:r>
              <a:rPr lang="en-US" altLang="zh-CN" sz="2000" b="1" dirty="0">
                <a:solidFill>
                  <a:srgbClr val="C00000"/>
                </a:solidFill>
              </a:rPr>
              <a:t>], *(</a:t>
            </a:r>
            <a:r>
              <a:rPr lang="en-US" altLang="zh-CN" sz="2000" b="1" dirty="0" err="1">
                <a:solidFill>
                  <a:srgbClr val="C00000"/>
                </a:solidFill>
              </a:rPr>
              <a:t>a+i</a:t>
            </a:r>
            <a:r>
              <a:rPr lang="en-US" altLang="zh-CN" sz="2000" b="1" dirty="0">
                <a:solidFill>
                  <a:srgbClr val="C00000"/>
                </a:solidFill>
              </a:rPr>
              <a:t>),  *(</a:t>
            </a:r>
            <a:r>
              <a:rPr lang="en-US" altLang="zh-CN" sz="2000" b="1" dirty="0" err="1">
                <a:solidFill>
                  <a:srgbClr val="C00000"/>
                </a:solidFill>
              </a:rPr>
              <a:t>p+i</a:t>
            </a:r>
            <a:r>
              <a:rPr lang="en-US" altLang="zh-CN" sz="2000" b="1" dirty="0">
                <a:solidFill>
                  <a:srgbClr val="C00000"/>
                </a:solidFill>
              </a:rPr>
              <a:t>),  p[</a:t>
            </a:r>
            <a:r>
              <a:rPr lang="en-US" altLang="zh-CN" sz="2000" b="1" dirty="0" err="1">
                <a:solidFill>
                  <a:srgbClr val="C00000"/>
                </a:solidFill>
              </a:rPr>
              <a:t>i</a:t>
            </a:r>
            <a:r>
              <a:rPr lang="en-US" altLang="zh-CN" sz="2000" b="1" dirty="0">
                <a:solidFill>
                  <a:srgbClr val="C00000"/>
                </a:solidFill>
              </a:rPr>
              <a:t>] </a:t>
            </a:r>
            <a:r>
              <a:rPr lang="zh-CN" altLang="en-US" sz="2000" b="1" dirty="0">
                <a:solidFill>
                  <a:srgbClr val="030DCD"/>
                </a:solidFill>
              </a:rPr>
              <a:t>是等价的</a:t>
            </a:r>
            <a:r>
              <a:rPr lang="zh-CN" altLang="en-US" sz="2000" b="1" dirty="0" smtClean="0">
                <a:solidFill>
                  <a:srgbClr val="030DCD"/>
                </a:solidFill>
              </a:rPr>
              <a:t>；</a:t>
            </a:r>
            <a:endParaRPr lang="en-US" altLang="zh-CN" sz="2000" b="1" dirty="0" smtClean="0">
              <a:solidFill>
                <a:srgbClr val="030DCD"/>
              </a:solidFill>
            </a:endParaRPr>
          </a:p>
          <a:p>
            <a:pPr marL="342900" indent="-342900">
              <a:lnSpc>
                <a:spcPct val="100000"/>
              </a:lnSpc>
              <a:spcBef>
                <a:spcPts val="600"/>
              </a:spcBef>
              <a:buFont typeface="Wingdings" panose="05000000000000000000" pitchFamily="2" charset="2"/>
              <a:buChar char="l"/>
            </a:pPr>
            <a:r>
              <a:rPr lang="zh-CN" altLang="en-US" sz="2000" b="1" i="1" u="sng" dirty="0" smtClean="0">
                <a:solidFill>
                  <a:srgbClr val="7030A0"/>
                </a:solidFill>
              </a:rPr>
              <a:t>注意这里</a:t>
            </a:r>
            <a:r>
              <a:rPr lang="en-US" altLang="zh-CN" sz="2000" b="1" i="1" u="sng" dirty="0" smtClean="0">
                <a:solidFill>
                  <a:srgbClr val="0070C0"/>
                </a:solidFill>
              </a:rPr>
              <a:t>p[</a:t>
            </a:r>
            <a:r>
              <a:rPr lang="en-US" altLang="zh-CN" sz="2000" b="1" i="1" u="sng" dirty="0" err="1" smtClean="0">
                <a:solidFill>
                  <a:srgbClr val="0070C0"/>
                </a:solidFill>
              </a:rPr>
              <a:t>i</a:t>
            </a:r>
            <a:r>
              <a:rPr lang="en-US" altLang="zh-CN" sz="2000" b="1" i="1" u="sng" dirty="0" smtClean="0">
                <a:solidFill>
                  <a:srgbClr val="0070C0"/>
                </a:solidFill>
              </a:rPr>
              <a:t>]</a:t>
            </a:r>
            <a:r>
              <a:rPr lang="zh-CN" altLang="en-US" sz="2000" b="1" i="1" u="sng" dirty="0" smtClean="0">
                <a:solidFill>
                  <a:srgbClr val="7030A0"/>
                </a:solidFill>
              </a:rPr>
              <a:t>与</a:t>
            </a:r>
            <a:r>
              <a:rPr lang="en-US" altLang="zh-CN" sz="2000" b="1" i="1" u="sng" dirty="0" smtClean="0">
                <a:solidFill>
                  <a:srgbClr val="0070C0"/>
                </a:solidFill>
              </a:rPr>
              <a:t>a[</a:t>
            </a:r>
            <a:r>
              <a:rPr lang="en-US" altLang="zh-CN" sz="2000" b="1" i="1" u="sng" dirty="0" err="1" smtClean="0">
                <a:solidFill>
                  <a:srgbClr val="0070C0"/>
                </a:solidFill>
              </a:rPr>
              <a:t>i</a:t>
            </a:r>
            <a:r>
              <a:rPr lang="en-US" altLang="zh-CN" sz="2000" b="1" i="1" u="sng" dirty="0" smtClean="0">
                <a:solidFill>
                  <a:srgbClr val="0070C0"/>
                </a:solidFill>
              </a:rPr>
              <a:t>]</a:t>
            </a:r>
            <a:r>
              <a:rPr lang="zh-CN" altLang="en-US" sz="2000" b="1" i="1" u="sng" dirty="0" smtClean="0">
                <a:solidFill>
                  <a:srgbClr val="7030A0"/>
                </a:solidFill>
              </a:rPr>
              <a:t>的区别</a:t>
            </a:r>
            <a:endParaRPr lang="en-US" altLang="zh-CN" sz="2000" b="1" i="1" u="sng" dirty="0" smtClean="0">
              <a:solidFill>
                <a:srgbClr val="7030A0"/>
              </a:solidFill>
            </a:endParaRPr>
          </a:p>
          <a:p>
            <a:pPr marL="971550" lvl="1">
              <a:lnSpc>
                <a:spcPct val="100000"/>
              </a:lnSpc>
              <a:buFont typeface="Wingdings" panose="05000000000000000000" pitchFamily="2" charset="2"/>
              <a:buChar char="l"/>
            </a:pPr>
            <a:r>
              <a:rPr lang="en-US" altLang="zh-CN" sz="1800" dirty="0"/>
              <a:t>p</a:t>
            </a:r>
            <a:r>
              <a:rPr lang="zh-CN" altLang="en-US" sz="1800" dirty="0"/>
              <a:t>指向一个地址，则</a:t>
            </a:r>
            <a:endParaRPr lang="en-US" altLang="zh-CN" sz="1800" dirty="0"/>
          </a:p>
          <a:p>
            <a:pPr marL="971550" lvl="1">
              <a:lnSpc>
                <a:spcPct val="100000"/>
              </a:lnSpc>
              <a:buFont typeface="Wingdings" panose="05000000000000000000" pitchFamily="2" charset="2"/>
              <a:buChar char="l"/>
            </a:pPr>
            <a:r>
              <a:rPr lang="en-US" altLang="zh-CN" sz="1800" dirty="0"/>
              <a:t>p[0]</a:t>
            </a:r>
            <a:r>
              <a:rPr lang="en-US" altLang="zh-CN" sz="1800" dirty="0">
                <a:sym typeface="Wingdings" panose="05000000000000000000" pitchFamily="2" charset="2"/>
              </a:rPr>
              <a:t>*p</a:t>
            </a:r>
            <a:r>
              <a:rPr lang="zh-CN" altLang="en-US" sz="1800" dirty="0">
                <a:sym typeface="Wingdings" panose="05000000000000000000" pitchFamily="2" charset="2"/>
              </a:rPr>
              <a:t>，即</a:t>
            </a:r>
            <a:r>
              <a:rPr lang="en-US" altLang="zh-CN" sz="1800" dirty="0">
                <a:sym typeface="Wingdings" panose="05000000000000000000" pitchFamily="2" charset="2"/>
              </a:rPr>
              <a:t>p[0]</a:t>
            </a:r>
            <a:r>
              <a:rPr lang="zh-CN" altLang="en-US" sz="1800" dirty="0">
                <a:sym typeface="Wingdings" panose="05000000000000000000" pitchFamily="2" charset="2"/>
              </a:rPr>
              <a:t>表示当前指向的单元内容</a:t>
            </a:r>
            <a:endParaRPr lang="en-US" altLang="zh-CN" sz="1800" dirty="0">
              <a:sym typeface="Wingdings" panose="05000000000000000000" pitchFamily="2" charset="2"/>
            </a:endParaRPr>
          </a:p>
          <a:p>
            <a:pPr marL="971550" lvl="1">
              <a:buFont typeface="Wingdings" panose="05000000000000000000" pitchFamily="2" charset="2"/>
              <a:buChar char="l"/>
            </a:pPr>
            <a:endParaRPr lang="en-US" altLang="zh-CN" sz="1600" b="1" dirty="0">
              <a:solidFill>
                <a:srgbClr val="080808"/>
              </a:solidFill>
            </a:endParaRPr>
          </a:p>
          <a:p>
            <a:pPr marL="342900" indent="-342900">
              <a:buFont typeface="Wingdings" panose="05000000000000000000" pitchFamily="2" charset="2"/>
              <a:buChar char="l"/>
            </a:pPr>
            <a:endParaRPr lang="en-US" altLang="zh-CN" sz="2000" dirty="0"/>
          </a:p>
          <a:p>
            <a:pPr marL="342900" indent="-342900">
              <a:buFont typeface="Wingdings" panose="05000000000000000000" pitchFamily="2" charset="2"/>
              <a:buChar char="l"/>
            </a:pPr>
            <a:endParaRPr lang="zh-CN" altLang="en-US" dirty="0"/>
          </a:p>
        </p:txBody>
      </p:sp>
      <p:graphicFrame>
        <p:nvGraphicFramePr>
          <p:cNvPr id="4" name="表格 3">
            <a:extLst>
              <a:ext uri="{FF2B5EF4-FFF2-40B4-BE49-F238E27FC236}">
                <a16:creationId xmlns:a16="http://schemas.microsoft.com/office/drawing/2014/main" id="{A59B6715-9FAD-4DF5-86E2-20CA7B3EB603}"/>
              </a:ext>
            </a:extLst>
          </p:cNvPr>
          <p:cNvGraphicFramePr>
            <a:graphicFrameLocks noGrp="1"/>
          </p:cNvGraphicFramePr>
          <p:nvPr>
            <p:extLst>
              <p:ext uri="{D42A27DB-BD31-4B8C-83A1-F6EECF244321}">
                <p14:modId xmlns:p14="http://schemas.microsoft.com/office/powerpoint/2010/main" val="1958786293"/>
              </p:ext>
            </p:extLst>
          </p:nvPr>
        </p:nvGraphicFramePr>
        <p:xfrm>
          <a:off x="7318328" y="1312127"/>
          <a:ext cx="925512" cy="4247318"/>
        </p:xfrm>
        <a:graphic>
          <a:graphicData uri="http://schemas.openxmlformats.org/drawingml/2006/table">
            <a:tbl>
              <a:tblPr firstRow="1" bandRow="1">
                <a:tableStyleId>{5C22544A-7EE6-4342-B048-85BDC9FD1C3A}</a:tableStyleId>
              </a:tblPr>
              <a:tblGrid>
                <a:gridCol w="925512">
                  <a:extLst>
                    <a:ext uri="{9D8B030D-6E8A-4147-A177-3AD203B41FA5}">
                      <a16:colId xmlns:a16="http://schemas.microsoft.com/office/drawing/2014/main" val="3884803815"/>
                    </a:ext>
                  </a:extLst>
                </a:gridCol>
              </a:tblGrid>
              <a:tr h="521085">
                <a:tc>
                  <a:txBody>
                    <a:bodyPr/>
                    <a:lstStyle/>
                    <a:p>
                      <a:r>
                        <a:rPr lang="en-US" altLang="zh-CN" dirty="0">
                          <a:solidFill>
                            <a:srgbClr val="000000"/>
                          </a:solidFill>
                        </a:rPr>
                        <a:t>  0</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66343982"/>
                  </a:ext>
                </a:extLst>
              </a:tr>
              <a:tr h="532319">
                <a:tc>
                  <a:txBody>
                    <a:bodyPr/>
                    <a:lstStyle/>
                    <a:p>
                      <a:r>
                        <a:rPr lang="en-US" altLang="zh-CN" dirty="0">
                          <a:solidFill>
                            <a:srgbClr val="000000"/>
                          </a:solidFill>
                        </a:rPr>
                        <a:t>  1</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1041487"/>
                  </a:ext>
                </a:extLst>
              </a:tr>
              <a:tr h="532319">
                <a:tc>
                  <a:txBody>
                    <a:bodyPr/>
                    <a:lstStyle/>
                    <a:p>
                      <a:r>
                        <a:rPr lang="en-US" altLang="zh-CN" dirty="0">
                          <a:solidFill>
                            <a:srgbClr val="000000"/>
                          </a:solidFill>
                        </a:rPr>
                        <a:t>  4</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79927102"/>
                  </a:ext>
                </a:extLst>
              </a:tr>
              <a:tr h="532319">
                <a:tc>
                  <a:txBody>
                    <a:bodyPr/>
                    <a:lstStyle/>
                    <a:p>
                      <a:r>
                        <a:rPr lang="en-US" altLang="zh-CN" dirty="0">
                          <a:solidFill>
                            <a:srgbClr val="000000"/>
                          </a:solidFill>
                        </a:rPr>
                        <a:t>   9</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59062494"/>
                  </a:ext>
                </a:extLst>
              </a:tr>
              <a:tr h="532319">
                <a:tc>
                  <a:txBody>
                    <a:bodyPr/>
                    <a:lstStyle/>
                    <a:p>
                      <a:r>
                        <a:rPr lang="en-US" altLang="zh-CN" dirty="0">
                          <a:solidFill>
                            <a:srgbClr val="000000"/>
                          </a:solidFill>
                        </a:rPr>
                        <a:t>   16</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314586139"/>
                  </a:ext>
                </a:extLst>
              </a:tr>
              <a:tr h="532319">
                <a:tc>
                  <a:txBody>
                    <a:bodyPr/>
                    <a:lstStyle/>
                    <a:p>
                      <a:r>
                        <a:rPr lang="en-US" altLang="zh-CN" dirty="0">
                          <a:solidFill>
                            <a:srgbClr val="000000"/>
                          </a:solidFill>
                        </a:rPr>
                        <a:t>   25</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364008350"/>
                  </a:ext>
                </a:extLst>
              </a:tr>
              <a:tr h="532319">
                <a:tc>
                  <a:txBody>
                    <a:bodyPr/>
                    <a:lstStyle/>
                    <a:p>
                      <a:r>
                        <a:rPr lang="en-US" altLang="zh-CN" dirty="0">
                          <a:solidFill>
                            <a:srgbClr val="000000"/>
                          </a:solidFill>
                        </a:rPr>
                        <a:t>   36</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0863048"/>
                  </a:ext>
                </a:extLst>
              </a:tr>
              <a:tr h="532319">
                <a:tc>
                  <a:txBody>
                    <a:bodyPr/>
                    <a:lstStyle/>
                    <a:p>
                      <a:r>
                        <a:rPr lang="en-US" altLang="zh-CN" dirty="0">
                          <a:solidFill>
                            <a:srgbClr val="000000"/>
                          </a:solidFill>
                        </a:rPr>
                        <a:t> </a:t>
                      </a:r>
                      <a:r>
                        <a:rPr lang="en-US" altLang="zh-CN" baseline="0" dirty="0">
                          <a:solidFill>
                            <a:srgbClr val="000000"/>
                          </a:solidFill>
                        </a:rPr>
                        <a:t> </a:t>
                      </a:r>
                      <a:r>
                        <a:rPr lang="en-US" altLang="zh-CN" dirty="0">
                          <a:solidFill>
                            <a:srgbClr val="000000"/>
                          </a:solidFill>
                        </a:rPr>
                        <a:t>49</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651507743"/>
                  </a:ext>
                </a:extLst>
              </a:tr>
            </a:tbl>
          </a:graphicData>
        </a:graphic>
      </p:graphicFrame>
      <p:sp>
        <p:nvSpPr>
          <p:cNvPr id="5" name="文本框 4">
            <a:extLst>
              <a:ext uri="{FF2B5EF4-FFF2-40B4-BE49-F238E27FC236}">
                <a16:creationId xmlns:a16="http://schemas.microsoft.com/office/drawing/2014/main" id="{E0A59B83-10E9-4630-99E6-C2ED2E41A7EC}"/>
              </a:ext>
            </a:extLst>
          </p:cNvPr>
          <p:cNvSpPr txBox="1"/>
          <p:nvPr/>
        </p:nvSpPr>
        <p:spPr>
          <a:xfrm>
            <a:off x="6577445" y="1312129"/>
            <a:ext cx="683201" cy="4247317"/>
          </a:xfrm>
          <a:prstGeom prst="rect">
            <a:avLst/>
          </a:prstGeom>
          <a:noFill/>
        </p:spPr>
        <p:txBody>
          <a:bodyPr wrap="square" rtlCol="0">
            <a:spAutoFit/>
          </a:bodyPr>
          <a:lstStyle/>
          <a:p>
            <a:r>
              <a:rPr lang="en-US" altLang="zh-CN" dirty="0">
                <a:solidFill>
                  <a:srgbClr val="000000"/>
                </a:solidFill>
                <a:latin typeface="+mn-ea"/>
              </a:rPr>
              <a:t>a[0]</a:t>
            </a:r>
          </a:p>
          <a:p>
            <a:endParaRPr lang="en-US" altLang="zh-CN" dirty="0">
              <a:solidFill>
                <a:srgbClr val="000000"/>
              </a:solidFill>
              <a:latin typeface="+mn-ea"/>
            </a:endParaRPr>
          </a:p>
          <a:p>
            <a:r>
              <a:rPr lang="en-US" altLang="zh-CN" dirty="0">
                <a:solidFill>
                  <a:srgbClr val="000000"/>
                </a:solidFill>
                <a:latin typeface="+mn-ea"/>
              </a:rPr>
              <a:t>a[1]</a:t>
            </a:r>
          </a:p>
          <a:p>
            <a:endParaRPr lang="en-US" altLang="zh-CN" dirty="0">
              <a:solidFill>
                <a:srgbClr val="000000"/>
              </a:solidFill>
              <a:latin typeface="+mn-ea"/>
            </a:endParaRPr>
          </a:p>
          <a:p>
            <a:r>
              <a:rPr lang="en-US" altLang="zh-CN" dirty="0">
                <a:solidFill>
                  <a:srgbClr val="000000"/>
                </a:solidFill>
                <a:latin typeface="+mn-ea"/>
              </a:rPr>
              <a:t>a[2]</a:t>
            </a:r>
          </a:p>
          <a:p>
            <a:endParaRPr lang="en-US" altLang="zh-CN" dirty="0">
              <a:solidFill>
                <a:srgbClr val="000000"/>
              </a:solidFill>
              <a:latin typeface="+mn-ea"/>
            </a:endParaRPr>
          </a:p>
          <a:p>
            <a:r>
              <a:rPr lang="en-US" altLang="zh-CN" dirty="0">
                <a:solidFill>
                  <a:srgbClr val="000000"/>
                </a:solidFill>
                <a:latin typeface="+mn-ea"/>
              </a:rPr>
              <a:t>a[3]</a:t>
            </a:r>
          </a:p>
          <a:p>
            <a:endParaRPr lang="en-US" altLang="zh-CN" dirty="0">
              <a:solidFill>
                <a:srgbClr val="000000"/>
              </a:solidFill>
              <a:latin typeface="+mn-ea"/>
            </a:endParaRPr>
          </a:p>
          <a:p>
            <a:r>
              <a:rPr lang="en-US" altLang="zh-CN" dirty="0">
                <a:solidFill>
                  <a:srgbClr val="000000"/>
                </a:solidFill>
                <a:latin typeface="+mn-ea"/>
              </a:rPr>
              <a:t>a[4]</a:t>
            </a:r>
          </a:p>
          <a:p>
            <a:endParaRPr lang="en-US" altLang="zh-CN" dirty="0">
              <a:solidFill>
                <a:srgbClr val="000000"/>
              </a:solidFill>
              <a:latin typeface="+mn-ea"/>
            </a:endParaRPr>
          </a:p>
          <a:p>
            <a:r>
              <a:rPr lang="en-US" altLang="zh-CN" dirty="0">
                <a:solidFill>
                  <a:srgbClr val="000000"/>
                </a:solidFill>
                <a:latin typeface="+mn-ea"/>
              </a:rPr>
              <a:t>a[5]</a:t>
            </a:r>
          </a:p>
          <a:p>
            <a:endParaRPr lang="en-US" altLang="zh-CN" dirty="0">
              <a:solidFill>
                <a:srgbClr val="000000"/>
              </a:solidFill>
              <a:latin typeface="+mn-ea"/>
            </a:endParaRPr>
          </a:p>
          <a:p>
            <a:r>
              <a:rPr lang="en-US" altLang="zh-CN" dirty="0">
                <a:solidFill>
                  <a:srgbClr val="000000"/>
                </a:solidFill>
                <a:latin typeface="+mn-ea"/>
              </a:rPr>
              <a:t>a[6]</a:t>
            </a:r>
          </a:p>
          <a:p>
            <a:endParaRPr lang="en-US" altLang="zh-CN" dirty="0">
              <a:solidFill>
                <a:srgbClr val="000000"/>
              </a:solidFill>
              <a:latin typeface="+mn-ea"/>
            </a:endParaRPr>
          </a:p>
          <a:p>
            <a:r>
              <a:rPr lang="en-US" altLang="zh-CN" dirty="0">
                <a:solidFill>
                  <a:srgbClr val="000000"/>
                </a:solidFill>
                <a:latin typeface="+mn-ea"/>
              </a:rPr>
              <a:t>a[7]</a:t>
            </a:r>
            <a:endParaRPr lang="zh-CN" altLang="en-US" dirty="0">
              <a:solidFill>
                <a:srgbClr val="000000"/>
              </a:solidFill>
              <a:latin typeface="+mn-ea"/>
            </a:endParaRPr>
          </a:p>
        </p:txBody>
      </p:sp>
      <p:cxnSp>
        <p:nvCxnSpPr>
          <p:cNvPr id="7" name="直接箭头连接符 6"/>
          <p:cNvCxnSpPr/>
          <p:nvPr/>
        </p:nvCxnSpPr>
        <p:spPr bwMode="auto">
          <a:xfrm>
            <a:off x="6016336" y="1496291"/>
            <a:ext cx="561109" cy="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8" name="文本框 7"/>
          <p:cNvSpPr txBox="1"/>
          <p:nvPr/>
        </p:nvSpPr>
        <p:spPr>
          <a:xfrm>
            <a:off x="5704610" y="1319645"/>
            <a:ext cx="399518" cy="369332"/>
          </a:xfrm>
          <a:prstGeom prst="rect">
            <a:avLst/>
          </a:prstGeom>
          <a:noFill/>
        </p:spPr>
        <p:txBody>
          <a:bodyPr wrap="square" rtlCol="0">
            <a:spAutoFit/>
          </a:bodyPr>
          <a:lstStyle/>
          <a:p>
            <a:r>
              <a:rPr lang="en-US" altLang="zh-CN" dirty="0">
                <a:solidFill>
                  <a:srgbClr val="FF0000"/>
                </a:solidFill>
              </a:rPr>
              <a:t>a</a:t>
            </a:r>
            <a:endParaRPr lang="zh-CN" altLang="en-US" dirty="0">
              <a:solidFill>
                <a:srgbClr val="FF0000"/>
              </a:solidFill>
            </a:endParaRPr>
          </a:p>
        </p:txBody>
      </p:sp>
      <p:sp>
        <p:nvSpPr>
          <p:cNvPr id="9" name="文本框 8"/>
          <p:cNvSpPr txBox="1"/>
          <p:nvPr/>
        </p:nvSpPr>
        <p:spPr>
          <a:xfrm>
            <a:off x="5704610" y="1783463"/>
            <a:ext cx="399518" cy="369332"/>
          </a:xfrm>
          <a:prstGeom prst="rect">
            <a:avLst/>
          </a:prstGeom>
          <a:noFill/>
        </p:spPr>
        <p:txBody>
          <a:bodyPr wrap="square" rtlCol="0">
            <a:spAutoFit/>
          </a:bodyPr>
          <a:lstStyle/>
          <a:p>
            <a:r>
              <a:rPr lang="en-US" altLang="zh-CN" dirty="0">
                <a:solidFill>
                  <a:srgbClr val="FF0000"/>
                </a:solidFill>
              </a:rPr>
              <a:t>p</a:t>
            </a:r>
            <a:endParaRPr lang="zh-CN" altLang="en-US" dirty="0">
              <a:solidFill>
                <a:srgbClr val="FF0000"/>
              </a:solidFill>
            </a:endParaRPr>
          </a:p>
        </p:txBody>
      </p:sp>
      <p:cxnSp>
        <p:nvCxnSpPr>
          <p:cNvPr id="10" name="直接箭头连接符 9"/>
          <p:cNvCxnSpPr/>
          <p:nvPr/>
        </p:nvCxnSpPr>
        <p:spPr bwMode="auto">
          <a:xfrm flipV="1">
            <a:off x="5904369" y="1610591"/>
            <a:ext cx="673076" cy="357538"/>
          </a:xfrm>
          <a:prstGeom prst="straightConnector1">
            <a:avLst/>
          </a:prstGeom>
          <a:solidFill>
            <a:schemeClr val="accent1"/>
          </a:solidFill>
          <a:ln w="9525"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36100590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通过指针访问数组元素</a:t>
            </a:r>
            <a:endParaRPr lang="zh-CN" altLang="en-US" dirty="0"/>
          </a:p>
        </p:txBody>
      </p:sp>
      <p:sp>
        <p:nvSpPr>
          <p:cNvPr id="3" name="内容占位符 2"/>
          <p:cNvSpPr>
            <a:spLocks noGrp="1"/>
          </p:cNvSpPr>
          <p:nvPr>
            <p:ph idx="1"/>
          </p:nvPr>
        </p:nvSpPr>
        <p:spPr>
          <a:xfrm>
            <a:off x="485775" y="1135063"/>
            <a:ext cx="5000625" cy="5345112"/>
          </a:xfrm>
        </p:spPr>
        <p:txBody>
          <a:bodyPr/>
          <a:lstStyle/>
          <a:p>
            <a:pPr marL="342900" indent="-342900">
              <a:buFont typeface="Wingdings" panose="05000000000000000000" pitchFamily="2" charset="2"/>
              <a:buChar char="l"/>
            </a:pPr>
            <a:r>
              <a:rPr lang="zh-CN" altLang="en-US" dirty="0">
                <a:solidFill>
                  <a:srgbClr val="C00000"/>
                </a:solidFill>
              </a:rPr>
              <a:t>利用指针访问数组元素</a:t>
            </a:r>
            <a:endParaRPr lang="en-US" altLang="zh-CN" dirty="0">
              <a:solidFill>
                <a:srgbClr val="C00000"/>
              </a:solidFill>
            </a:endParaRPr>
          </a:p>
          <a:p>
            <a:pPr lvl="1" indent="0">
              <a:lnSpc>
                <a:spcPct val="100000"/>
              </a:lnSpc>
              <a:buNone/>
            </a:pPr>
            <a:r>
              <a:rPr lang="en-US" altLang="zh-CN" sz="1600" dirty="0"/>
              <a:t>int a[8];</a:t>
            </a:r>
          </a:p>
          <a:p>
            <a:pPr lvl="1" indent="0">
              <a:lnSpc>
                <a:spcPct val="100000"/>
              </a:lnSpc>
              <a:buNone/>
            </a:pPr>
            <a:r>
              <a:rPr lang="en-US" altLang="zh-CN" sz="1600" dirty="0"/>
              <a:t>int *p;</a:t>
            </a:r>
          </a:p>
          <a:p>
            <a:pPr lvl="1" indent="0">
              <a:lnSpc>
                <a:spcPct val="100000"/>
              </a:lnSpc>
              <a:buNone/>
            </a:pPr>
            <a:r>
              <a:rPr lang="en-US" altLang="zh-CN" sz="1600" dirty="0"/>
              <a:t>a[7]= -1;  //</a:t>
            </a:r>
            <a:r>
              <a:rPr lang="zh-CN" altLang="en-US" sz="1600" b="1" dirty="0">
                <a:solidFill>
                  <a:srgbClr val="006600"/>
                </a:solidFill>
              </a:rPr>
              <a:t>一组数据的结束标记</a:t>
            </a:r>
            <a:endParaRPr lang="en-US" altLang="zh-CN" sz="1600" b="1" dirty="0">
              <a:solidFill>
                <a:srgbClr val="006600"/>
              </a:solidFill>
            </a:endParaRPr>
          </a:p>
          <a:p>
            <a:pPr lvl="1" indent="0">
              <a:lnSpc>
                <a:spcPct val="100000"/>
              </a:lnSpc>
              <a:buNone/>
            </a:pPr>
            <a:r>
              <a:rPr lang="en-US" altLang="zh-CN" sz="1600" dirty="0"/>
              <a:t>for (int </a:t>
            </a:r>
            <a:r>
              <a:rPr lang="en-US" altLang="zh-CN" sz="1600" dirty="0" err="1"/>
              <a:t>i</a:t>
            </a:r>
            <a:r>
              <a:rPr lang="en-US" altLang="zh-CN" sz="1600" dirty="0"/>
              <a:t>=0;i</a:t>
            </a:r>
            <a:r>
              <a:rPr lang="en-US" altLang="zh-CN" sz="1600" dirty="0" smtClean="0"/>
              <a:t>&lt;=6;i++)  //</a:t>
            </a:r>
            <a:r>
              <a:rPr lang="zh-CN" altLang="en-US" sz="1600" dirty="0" smtClean="0"/>
              <a:t>对数组</a:t>
            </a:r>
            <a:r>
              <a:rPr lang="en-US" altLang="zh-CN" sz="1600" dirty="0" smtClean="0"/>
              <a:t>a</a:t>
            </a:r>
            <a:r>
              <a:rPr lang="zh-CN" altLang="en-US" sz="1600" dirty="0" smtClean="0"/>
              <a:t>各元素赋值</a:t>
            </a:r>
            <a:endParaRPr lang="en-US" altLang="zh-CN" sz="1600" dirty="0"/>
          </a:p>
          <a:p>
            <a:pPr lvl="1" indent="0">
              <a:lnSpc>
                <a:spcPct val="100000"/>
              </a:lnSpc>
              <a:buNone/>
            </a:pPr>
            <a:r>
              <a:rPr lang="en-US" altLang="zh-CN" sz="1600" dirty="0"/>
              <a:t>    a[i]=</a:t>
            </a:r>
            <a:r>
              <a:rPr lang="en-US" altLang="zh-CN" sz="1600" dirty="0" err="1"/>
              <a:t>i</a:t>
            </a:r>
            <a:r>
              <a:rPr lang="en-US" altLang="zh-CN" sz="1600" dirty="0"/>
              <a:t>*</a:t>
            </a:r>
            <a:r>
              <a:rPr lang="en-US" altLang="zh-CN" sz="1600" dirty="0" err="1"/>
              <a:t>i</a:t>
            </a:r>
            <a:r>
              <a:rPr lang="en-US" altLang="zh-CN" sz="1600" dirty="0" smtClean="0"/>
              <a:t>;</a:t>
            </a:r>
          </a:p>
          <a:p>
            <a:pPr lvl="1" indent="0">
              <a:lnSpc>
                <a:spcPct val="100000"/>
              </a:lnSpc>
              <a:buNone/>
            </a:pPr>
            <a:endParaRPr lang="en-US" altLang="zh-CN" sz="1600" dirty="0"/>
          </a:p>
          <a:p>
            <a:pPr lvl="1" indent="0">
              <a:lnSpc>
                <a:spcPct val="100000"/>
              </a:lnSpc>
              <a:buNone/>
            </a:pPr>
            <a:r>
              <a:rPr lang="en-US" altLang="zh-CN" sz="1600" dirty="0" smtClean="0">
                <a:solidFill>
                  <a:srgbClr val="7030A0"/>
                </a:solidFill>
              </a:rPr>
              <a:t>//</a:t>
            </a:r>
            <a:r>
              <a:rPr lang="zh-CN" altLang="en-US" sz="1600" dirty="0" smtClean="0">
                <a:solidFill>
                  <a:srgbClr val="7030A0"/>
                </a:solidFill>
              </a:rPr>
              <a:t>利用指针访问数组</a:t>
            </a:r>
            <a:endParaRPr lang="en-US" altLang="zh-CN" sz="1600" dirty="0" smtClean="0">
              <a:solidFill>
                <a:srgbClr val="7030A0"/>
              </a:solidFill>
            </a:endParaRPr>
          </a:p>
          <a:p>
            <a:pPr lvl="1" indent="0">
              <a:lnSpc>
                <a:spcPct val="100000"/>
              </a:lnSpc>
              <a:buNone/>
            </a:pPr>
            <a:r>
              <a:rPr lang="en-US" altLang="zh-CN" sz="1600" b="1" i="1" dirty="0">
                <a:solidFill>
                  <a:srgbClr val="030DCD"/>
                </a:solidFill>
              </a:rPr>
              <a:t>p=a;    //p=&amp;a[0]; </a:t>
            </a:r>
            <a:endParaRPr lang="en-US" altLang="zh-CN" sz="1600" b="1" i="1" dirty="0">
              <a:solidFill>
                <a:srgbClr val="C00000"/>
              </a:solidFill>
            </a:endParaRPr>
          </a:p>
          <a:p>
            <a:pPr lvl="1" indent="0">
              <a:lnSpc>
                <a:spcPct val="100000"/>
              </a:lnSpc>
              <a:buNone/>
            </a:pPr>
            <a:r>
              <a:rPr lang="en-US" altLang="zh-CN" sz="1600" dirty="0" smtClean="0"/>
              <a:t>while </a:t>
            </a:r>
            <a:r>
              <a:rPr lang="en-US" altLang="zh-CN" sz="1600" dirty="0"/>
              <a:t>(</a:t>
            </a:r>
            <a:r>
              <a:rPr lang="en-US" altLang="zh-CN" sz="1600" dirty="0">
                <a:solidFill>
                  <a:srgbClr val="FF0000"/>
                </a:solidFill>
              </a:rPr>
              <a:t>*p != -1</a:t>
            </a:r>
            <a:r>
              <a:rPr lang="en-US" altLang="zh-CN" sz="1600" dirty="0"/>
              <a:t>)</a:t>
            </a:r>
          </a:p>
          <a:p>
            <a:pPr lvl="1" indent="0">
              <a:lnSpc>
                <a:spcPct val="100000"/>
              </a:lnSpc>
              <a:buNone/>
            </a:pPr>
            <a:r>
              <a:rPr lang="en-US" altLang="zh-CN" sz="1600" dirty="0"/>
              <a:t>    </a:t>
            </a:r>
            <a:r>
              <a:rPr lang="en-US" altLang="zh-CN" sz="1600" dirty="0" err="1"/>
              <a:t>printf</a:t>
            </a:r>
            <a:r>
              <a:rPr lang="en-US" altLang="zh-CN" sz="1600" dirty="0"/>
              <a:t>(“%d </a:t>
            </a:r>
            <a:r>
              <a:rPr lang="en-US" altLang="zh-CN" sz="1600" dirty="0">
                <a:solidFill>
                  <a:srgbClr val="006600"/>
                </a:solidFill>
              </a:rPr>
              <a:t>”,*p++</a:t>
            </a:r>
            <a:r>
              <a:rPr lang="en-US" altLang="zh-CN" sz="1600" dirty="0"/>
              <a:t>);  //</a:t>
            </a:r>
            <a:r>
              <a:rPr lang="zh-CN" altLang="en-US" sz="1600" b="1" i="1" dirty="0">
                <a:solidFill>
                  <a:srgbClr val="C00000"/>
                </a:solidFill>
              </a:rPr>
              <a:t>先取</a:t>
            </a:r>
            <a:r>
              <a:rPr lang="en-US" altLang="zh-CN" sz="1600" b="1" i="1" dirty="0">
                <a:solidFill>
                  <a:srgbClr val="C00000"/>
                </a:solidFill>
              </a:rPr>
              <a:t>*p</a:t>
            </a:r>
            <a:r>
              <a:rPr lang="zh-CN" altLang="en-US" sz="1600" b="1" i="1" dirty="0">
                <a:solidFill>
                  <a:srgbClr val="C00000"/>
                </a:solidFill>
              </a:rPr>
              <a:t>，然后</a:t>
            </a:r>
            <a:r>
              <a:rPr lang="en-US" altLang="zh-CN" sz="1600" b="1" i="1" dirty="0">
                <a:solidFill>
                  <a:srgbClr val="C00000"/>
                </a:solidFill>
              </a:rPr>
              <a:t>p++</a:t>
            </a:r>
          </a:p>
          <a:p>
            <a:pPr lvl="1" indent="0">
              <a:lnSpc>
                <a:spcPct val="100000"/>
              </a:lnSpc>
              <a:buNone/>
            </a:pPr>
            <a:r>
              <a:rPr lang="en-US" altLang="zh-CN" sz="1600" dirty="0" err="1" smtClean="0"/>
              <a:t>printf</a:t>
            </a:r>
            <a:r>
              <a:rPr lang="en-US" altLang="zh-CN" sz="1600" dirty="0"/>
              <a:t>(“\n”);</a:t>
            </a:r>
          </a:p>
          <a:p>
            <a:pPr lvl="1" indent="0">
              <a:lnSpc>
                <a:spcPct val="100000"/>
              </a:lnSpc>
              <a:buNone/>
            </a:pPr>
            <a:endParaRPr lang="en-US" altLang="zh-CN" sz="1600" b="1" dirty="0" smtClean="0">
              <a:solidFill>
                <a:srgbClr val="030DCD"/>
              </a:solidFill>
            </a:endParaRPr>
          </a:p>
          <a:p>
            <a:pPr lvl="1" indent="0">
              <a:lnSpc>
                <a:spcPct val="100000"/>
              </a:lnSpc>
              <a:buNone/>
            </a:pPr>
            <a:r>
              <a:rPr lang="en-US" altLang="zh-CN" sz="1600" dirty="0" smtClean="0">
                <a:solidFill>
                  <a:srgbClr val="7030A0"/>
                </a:solidFill>
              </a:rPr>
              <a:t>//</a:t>
            </a:r>
            <a:r>
              <a:rPr lang="zh-CN" altLang="en-US" sz="1600" dirty="0" smtClean="0">
                <a:solidFill>
                  <a:srgbClr val="7030A0"/>
                </a:solidFill>
              </a:rPr>
              <a:t>将指向数组的指针理解为数组名</a:t>
            </a:r>
            <a:endParaRPr lang="en-US" altLang="zh-CN" sz="1600" dirty="0">
              <a:solidFill>
                <a:srgbClr val="7030A0"/>
              </a:solidFill>
            </a:endParaRPr>
          </a:p>
          <a:p>
            <a:pPr lvl="1" indent="0">
              <a:lnSpc>
                <a:spcPct val="100000"/>
              </a:lnSpc>
              <a:buNone/>
            </a:pPr>
            <a:r>
              <a:rPr lang="en-US" altLang="zh-CN" sz="1600" b="1" dirty="0" smtClean="0">
                <a:solidFill>
                  <a:srgbClr val="030DCD"/>
                </a:solidFill>
              </a:rPr>
              <a:t>p=a</a:t>
            </a:r>
            <a:r>
              <a:rPr lang="en-US" altLang="zh-CN" sz="1600" b="1" dirty="0">
                <a:solidFill>
                  <a:srgbClr val="030DCD"/>
                </a:solidFill>
              </a:rPr>
              <a:t>;    </a:t>
            </a:r>
            <a:r>
              <a:rPr lang="en-US" altLang="zh-CN" sz="1600" b="1" dirty="0" smtClean="0">
                <a:solidFill>
                  <a:srgbClr val="030DCD"/>
                </a:solidFill>
              </a:rPr>
              <a:t>// p</a:t>
            </a:r>
            <a:r>
              <a:rPr lang="zh-CN" altLang="en-US" sz="1600" b="1" dirty="0" smtClean="0">
                <a:solidFill>
                  <a:srgbClr val="030DCD"/>
                </a:solidFill>
              </a:rPr>
              <a:t>重新指向</a:t>
            </a:r>
            <a:r>
              <a:rPr lang="en-US" altLang="zh-CN" sz="1600" b="1" dirty="0">
                <a:solidFill>
                  <a:srgbClr val="030DCD"/>
                </a:solidFill>
              </a:rPr>
              <a:t>a[0]</a:t>
            </a:r>
          </a:p>
          <a:p>
            <a:pPr lvl="1" indent="0">
              <a:lnSpc>
                <a:spcPct val="100000"/>
              </a:lnSpc>
              <a:buNone/>
            </a:pPr>
            <a:r>
              <a:rPr lang="en-US" altLang="zh-CN" sz="1600" dirty="0" smtClean="0"/>
              <a:t>for </a:t>
            </a:r>
            <a:r>
              <a:rPr lang="en-US" altLang="zh-CN" sz="1600" dirty="0"/>
              <a:t>(int </a:t>
            </a:r>
            <a:r>
              <a:rPr lang="en-US" altLang="zh-CN" sz="1600" dirty="0" err="1"/>
              <a:t>i</a:t>
            </a:r>
            <a:r>
              <a:rPr lang="en-US" altLang="zh-CN" sz="1600" dirty="0"/>
              <a:t>=0;i&lt;7;i++)</a:t>
            </a:r>
          </a:p>
          <a:p>
            <a:pPr lvl="1" indent="0">
              <a:lnSpc>
                <a:spcPct val="100000"/>
              </a:lnSpc>
              <a:buNone/>
            </a:pPr>
            <a:r>
              <a:rPr lang="en-US" altLang="zh-CN" sz="1600" dirty="0"/>
              <a:t>    </a:t>
            </a:r>
            <a:r>
              <a:rPr lang="en-US" altLang="zh-CN" sz="1600" dirty="0" err="1"/>
              <a:t>printf</a:t>
            </a:r>
            <a:r>
              <a:rPr lang="en-US" altLang="zh-CN" sz="1600" dirty="0"/>
              <a:t>(“%d </a:t>
            </a:r>
            <a:r>
              <a:rPr lang="en-US" altLang="zh-CN" sz="1600" dirty="0">
                <a:solidFill>
                  <a:srgbClr val="006600"/>
                </a:solidFill>
              </a:rPr>
              <a:t>”,p[</a:t>
            </a:r>
            <a:r>
              <a:rPr lang="en-US" altLang="zh-CN" sz="1600" dirty="0" err="1">
                <a:solidFill>
                  <a:srgbClr val="006600"/>
                </a:solidFill>
              </a:rPr>
              <a:t>i</a:t>
            </a:r>
            <a:r>
              <a:rPr lang="en-US" altLang="zh-CN" sz="1600" dirty="0">
                <a:solidFill>
                  <a:srgbClr val="006600"/>
                </a:solidFill>
              </a:rPr>
              <a:t>]</a:t>
            </a:r>
            <a:r>
              <a:rPr lang="en-US" altLang="zh-CN" sz="1600" dirty="0"/>
              <a:t>);   //</a:t>
            </a:r>
            <a:r>
              <a:rPr lang="en-US" altLang="zh-CN" sz="1600" dirty="0">
                <a:solidFill>
                  <a:srgbClr val="0303DF"/>
                </a:solidFill>
              </a:rPr>
              <a:t>a</a:t>
            </a:r>
            <a:r>
              <a:rPr lang="zh-CN" altLang="en-US" sz="1600" dirty="0">
                <a:solidFill>
                  <a:srgbClr val="0303DF"/>
                </a:solidFill>
              </a:rPr>
              <a:t>与</a:t>
            </a:r>
            <a:r>
              <a:rPr lang="en-US" altLang="zh-CN" sz="1600" dirty="0">
                <a:solidFill>
                  <a:srgbClr val="0303DF"/>
                </a:solidFill>
              </a:rPr>
              <a:t>p</a:t>
            </a:r>
            <a:r>
              <a:rPr lang="zh-CN" altLang="en-US" sz="1600" dirty="0">
                <a:solidFill>
                  <a:srgbClr val="0303DF"/>
                </a:solidFill>
              </a:rPr>
              <a:t>等价</a:t>
            </a:r>
            <a:endParaRPr lang="en-US" altLang="zh-CN" sz="1600" dirty="0">
              <a:solidFill>
                <a:srgbClr val="0303DF"/>
              </a:solidFill>
            </a:endParaRPr>
          </a:p>
          <a:p>
            <a:pPr marL="342900" indent="-342900">
              <a:buFont typeface="Wingdings" panose="05000000000000000000" pitchFamily="2" charset="2"/>
              <a:buChar char="l"/>
            </a:pPr>
            <a:endParaRPr lang="zh-CN" altLang="en-US" dirty="0"/>
          </a:p>
        </p:txBody>
      </p:sp>
      <p:graphicFrame>
        <p:nvGraphicFramePr>
          <p:cNvPr id="9" name="表格 8">
            <a:extLst>
              <a:ext uri="{FF2B5EF4-FFF2-40B4-BE49-F238E27FC236}">
                <a16:creationId xmlns:a16="http://schemas.microsoft.com/office/drawing/2014/main" id="{A59B6715-9FAD-4DF5-86E2-20CA7B3EB603}"/>
              </a:ext>
            </a:extLst>
          </p:cNvPr>
          <p:cNvGraphicFramePr>
            <a:graphicFrameLocks noGrp="1"/>
          </p:cNvGraphicFramePr>
          <p:nvPr>
            <p:extLst>
              <p:ext uri="{D42A27DB-BD31-4B8C-83A1-F6EECF244321}">
                <p14:modId xmlns:p14="http://schemas.microsoft.com/office/powerpoint/2010/main" val="1630202096"/>
              </p:ext>
            </p:extLst>
          </p:nvPr>
        </p:nvGraphicFramePr>
        <p:xfrm>
          <a:off x="7318328" y="1312127"/>
          <a:ext cx="925512" cy="4247318"/>
        </p:xfrm>
        <a:graphic>
          <a:graphicData uri="http://schemas.openxmlformats.org/drawingml/2006/table">
            <a:tbl>
              <a:tblPr firstRow="1" bandRow="1">
                <a:tableStyleId>{5C22544A-7EE6-4342-B048-85BDC9FD1C3A}</a:tableStyleId>
              </a:tblPr>
              <a:tblGrid>
                <a:gridCol w="925512">
                  <a:extLst>
                    <a:ext uri="{9D8B030D-6E8A-4147-A177-3AD203B41FA5}">
                      <a16:colId xmlns:a16="http://schemas.microsoft.com/office/drawing/2014/main" val="3884803815"/>
                    </a:ext>
                  </a:extLst>
                </a:gridCol>
              </a:tblGrid>
              <a:tr h="521085">
                <a:tc>
                  <a:txBody>
                    <a:bodyPr/>
                    <a:lstStyle/>
                    <a:p>
                      <a:r>
                        <a:rPr lang="en-US" altLang="zh-CN" dirty="0">
                          <a:solidFill>
                            <a:srgbClr val="000000"/>
                          </a:solidFill>
                        </a:rPr>
                        <a:t>  0</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66343982"/>
                  </a:ext>
                </a:extLst>
              </a:tr>
              <a:tr h="532319">
                <a:tc>
                  <a:txBody>
                    <a:bodyPr/>
                    <a:lstStyle/>
                    <a:p>
                      <a:r>
                        <a:rPr lang="en-US" altLang="zh-CN" dirty="0">
                          <a:solidFill>
                            <a:srgbClr val="000000"/>
                          </a:solidFill>
                        </a:rPr>
                        <a:t>  1</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1041487"/>
                  </a:ext>
                </a:extLst>
              </a:tr>
              <a:tr h="532319">
                <a:tc>
                  <a:txBody>
                    <a:bodyPr/>
                    <a:lstStyle/>
                    <a:p>
                      <a:r>
                        <a:rPr lang="en-US" altLang="zh-CN" dirty="0">
                          <a:solidFill>
                            <a:srgbClr val="000000"/>
                          </a:solidFill>
                        </a:rPr>
                        <a:t>  4</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79927102"/>
                  </a:ext>
                </a:extLst>
              </a:tr>
              <a:tr h="532319">
                <a:tc>
                  <a:txBody>
                    <a:bodyPr/>
                    <a:lstStyle/>
                    <a:p>
                      <a:r>
                        <a:rPr lang="en-US" altLang="zh-CN" dirty="0">
                          <a:solidFill>
                            <a:srgbClr val="000000"/>
                          </a:solidFill>
                        </a:rPr>
                        <a:t>   9</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59062494"/>
                  </a:ext>
                </a:extLst>
              </a:tr>
              <a:tr h="532319">
                <a:tc>
                  <a:txBody>
                    <a:bodyPr/>
                    <a:lstStyle/>
                    <a:p>
                      <a:r>
                        <a:rPr lang="en-US" altLang="zh-CN" dirty="0">
                          <a:solidFill>
                            <a:srgbClr val="000000"/>
                          </a:solidFill>
                        </a:rPr>
                        <a:t>   16</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314586139"/>
                  </a:ext>
                </a:extLst>
              </a:tr>
              <a:tr h="532319">
                <a:tc>
                  <a:txBody>
                    <a:bodyPr/>
                    <a:lstStyle/>
                    <a:p>
                      <a:r>
                        <a:rPr lang="en-US" altLang="zh-CN" dirty="0">
                          <a:solidFill>
                            <a:srgbClr val="000000"/>
                          </a:solidFill>
                        </a:rPr>
                        <a:t>   25</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364008350"/>
                  </a:ext>
                </a:extLst>
              </a:tr>
              <a:tr h="532319">
                <a:tc>
                  <a:txBody>
                    <a:bodyPr/>
                    <a:lstStyle/>
                    <a:p>
                      <a:r>
                        <a:rPr lang="en-US" altLang="zh-CN" dirty="0">
                          <a:solidFill>
                            <a:srgbClr val="000000"/>
                          </a:solidFill>
                        </a:rPr>
                        <a:t>   36</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0863048"/>
                  </a:ext>
                </a:extLst>
              </a:tr>
              <a:tr h="532319">
                <a:tc>
                  <a:txBody>
                    <a:bodyPr/>
                    <a:lstStyle/>
                    <a:p>
                      <a:r>
                        <a:rPr lang="en-US" altLang="zh-CN" dirty="0">
                          <a:solidFill>
                            <a:srgbClr val="000000"/>
                          </a:solidFill>
                        </a:rPr>
                        <a:t>  </a:t>
                      </a:r>
                      <a:r>
                        <a:rPr lang="en-US" altLang="zh-CN" dirty="0">
                          <a:solidFill>
                            <a:srgbClr val="C00000"/>
                          </a:solidFill>
                        </a:rPr>
                        <a:t>-1</a:t>
                      </a:r>
                      <a:endParaRPr lang="zh-CN" alt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651507743"/>
                  </a:ext>
                </a:extLst>
              </a:tr>
            </a:tbl>
          </a:graphicData>
        </a:graphic>
      </p:graphicFrame>
      <p:sp>
        <p:nvSpPr>
          <p:cNvPr id="10" name="文本框 9">
            <a:extLst>
              <a:ext uri="{FF2B5EF4-FFF2-40B4-BE49-F238E27FC236}">
                <a16:creationId xmlns:a16="http://schemas.microsoft.com/office/drawing/2014/main" id="{E0A59B83-10E9-4630-99E6-C2ED2E41A7EC}"/>
              </a:ext>
            </a:extLst>
          </p:cNvPr>
          <p:cNvSpPr txBox="1"/>
          <p:nvPr/>
        </p:nvSpPr>
        <p:spPr>
          <a:xfrm>
            <a:off x="6577445" y="1312129"/>
            <a:ext cx="683201" cy="4247317"/>
          </a:xfrm>
          <a:prstGeom prst="rect">
            <a:avLst/>
          </a:prstGeom>
          <a:noFill/>
        </p:spPr>
        <p:txBody>
          <a:bodyPr wrap="square" rtlCol="0">
            <a:spAutoFit/>
          </a:bodyPr>
          <a:lstStyle/>
          <a:p>
            <a:r>
              <a:rPr lang="en-US" altLang="zh-CN" dirty="0">
                <a:solidFill>
                  <a:srgbClr val="000000"/>
                </a:solidFill>
                <a:latin typeface="+mn-ea"/>
              </a:rPr>
              <a:t>a[0]</a:t>
            </a:r>
          </a:p>
          <a:p>
            <a:endParaRPr lang="en-US" altLang="zh-CN" dirty="0">
              <a:solidFill>
                <a:srgbClr val="000000"/>
              </a:solidFill>
              <a:latin typeface="+mn-ea"/>
            </a:endParaRPr>
          </a:p>
          <a:p>
            <a:r>
              <a:rPr lang="en-US" altLang="zh-CN" dirty="0">
                <a:solidFill>
                  <a:srgbClr val="000000"/>
                </a:solidFill>
                <a:latin typeface="+mn-ea"/>
              </a:rPr>
              <a:t>a[1]</a:t>
            </a:r>
          </a:p>
          <a:p>
            <a:endParaRPr lang="en-US" altLang="zh-CN" dirty="0">
              <a:solidFill>
                <a:srgbClr val="000000"/>
              </a:solidFill>
              <a:latin typeface="+mn-ea"/>
            </a:endParaRPr>
          </a:p>
          <a:p>
            <a:r>
              <a:rPr lang="en-US" altLang="zh-CN" dirty="0">
                <a:solidFill>
                  <a:srgbClr val="000000"/>
                </a:solidFill>
                <a:latin typeface="+mn-ea"/>
              </a:rPr>
              <a:t>a[2]</a:t>
            </a:r>
          </a:p>
          <a:p>
            <a:endParaRPr lang="en-US" altLang="zh-CN" dirty="0">
              <a:solidFill>
                <a:srgbClr val="000000"/>
              </a:solidFill>
              <a:latin typeface="+mn-ea"/>
            </a:endParaRPr>
          </a:p>
          <a:p>
            <a:r>
              <a:rPr lang="en-US" altLang="zh-CN" dirty="0">
                <a:solidFill>
                  <a:srgbClr val="000000"/>
                </a:solidFill>
                <a:latin typeface="+mn-ea"/>
              </a:rPr>
              <a:t>a[3]</a:t>
            </a:r>
          </a:p>
          <a:p>
            <a:endParaRPr lang="en-US" altLang="zh-CN" dirty="0">
              <a:solidFill>
                <a:srgbClr val="000000"/>
              </a:solidFill>
              <a:latin typeface="+mn-ea"/>
            </a:endParaRPr>
          </a:p>
          <a:p>
            <a:r>
              <a:rPr lang="en-US" altLang="zh-CN" dirty="0">
                <a:solidFill>
                  <a:srgbClr val="000000"/>
                </a:solidFill>
                <a:latin typeface="+mn-ea"/>
              </a:rPr>
              <a:t>a[4]</a:t>
            </a:r>
          </a:p>
          <a:p>
            <a:endParaRPr lang="en-US" altLang="zh-CN" dirty="0">
              <a:solidFill>
                <a:srgbClr val="000000"/>
              </a:solidFill>
              <a:latin typeface="+mn-ea"/>
            </a:endParaRPr>
          </a:p>
          <a:p>
            <a:r>
              <a:rPr lang="en-US" altLang="zh-CN" dirty="0">
                <a:solidFill>
                  <a:srgbClr val="000000"/>
                </a:solidFill>
                <a:latin typeface="+mn-ea"/>
              </a:rPr>
              <a:t>a[5]</a:t>
            </a:r>
          </a:p>
          <a:p>
            <a:endParaRPr lang="en-US" altLang="zh-CN" dirty="0">
              <a:solidFill>
                <a:srgbClr val="000000"/>
              </a:solidFill>
              <a:latin typeface="+mn-ea"/>
            </a:endParaRPr>
          </a:p>
          <a:p>
            <a:r>
              <a:rPr lang="en-US" altLang="zh-CN" dirty="0">
                <a:solidFill>
                  <a:srgbClr val="000000"/>
                </a:solidFill>
                <a:latin typeface="+mn-ea"/>
              </a:rPr>
              <a:t>a[6]</a:t>
            </a:r>
          </a:p>
          <a:p>
            <a:endParaRPr lang="en-US" altLang="zh-CN" dirty="0">
              <a:solidFill>
                <a:srgbClr val="000000"/>
              </a:solidFill>
              <a:latin typeface="+mn-ea"/>
            </a:endParaRPr>
          </a:p>
          <a:p>
            <a:r>
              <a:rPr lang="en-US" altLang="zh-CN" dirty="0">
                <a:solidFill>
                  <a:srgbClr val="000000"/>
                </a:solidFill>
                <a:latin typeface="+mn-ea"/>
              </a:rPr>
              <a:t>a[7]</a:t>
            </a:r>
            <a:endParaRPr lang="zh-CN" altLang="en-US" dirty="0">
              <a:solidFill>
                <a:srgbClr val="000000"/>
              </a:solidFill>
              <a:latin typeface="+mn-ea"/>
            </a:endParaRPr>
          </a:p>
        </p:txBody>
      </p:sp>
      <p:cxnSp>
        <p:nvCxnSpPr>
          <p:cNvPr id="11" name="直接箭头连接符 10"/>
          <p:cNvCxnSpPr/>
          <p:nvPr/>
        </p:nvCxnSpPr>
        <p:spPr bwMode="auto">
          <a:xfrm>
            <a:off x="6016336" y="1496291"/>
            <a:ext cx="561109" cy="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2" name="文本框 11"/>
          <p:cNvSpPr txBox="1"/>
          <p:nvPr/>
        </p:nvSpPr>
        <p:spPr>
          <a:xfrm>
            <a:off x="5704610" y="1319645"/>
            <a:ext cx="399518" cy="369332"/>
          </a:xfrm>
          <a:prstGeom prst="rect">
            <a:avLst/>
          </a:prstGeom>
          <a:noFill/>
        </p:spPr>
        <p:txBody>
          <a:bodyPr wrap="square" rtlCol="0">
            <a:spAutoFit/>
          </a:bodyPr>
          <a:lstStyle/>
          <a:p>
            <a:r>
              <a:rPr lang="en-US" altLang="zh-CN" dirty="0">
                <a:solidFill>
                  <a:srgbClr val="FF0000"/>
                </a:solidFill>
              </a:rPr>
              <a:t>a</a:t>
            </a:r>
            <a:endParaRPr lang="zh-CN" altLang="en-US" dirty="0">
              <a:solidFill>
                <a:srgbClr val="FF0000"/>
              </a:solidFill>
            </a:endParaRPr>
          </a:p>
        </p:txBody>
      </p:sp>
      <p:sp>
        <p:nvSpPr>
          <p:cNvPr id="13" name="文本框 12"/>
          <p:cNvSpPr txBox="1"/>
          <p:nvPr/>
        </p:nvSpPr>
        <p:spPr>
          <a:xfrm>
            <a:off x="5704610" y="1783463"/>
            <a:ext cx="399518" cy="369332"/>
          </a:xfrm>
          <a:prstGeom prst="rect">
            <a:avLst/>
          </a:prstGeom>
          <a:noFill/>
        </p:spPr>
        <p:txBody>
          <a:bodyPr wrap="square" rtlCol="0">
            <a:spAutoFit/>
          </a:bodyPr>
          <a:lstStyle/>
          <a:p>
            <a:r>
              <a:rPr lang="en-US" altLang="zh-CN" dirty="0">
                <a:solidFill>
                  <a:srgbClr val="FF0000"/>
                </a:solidFill>
              </a:rPr>
              <a:t>p</a:t>
            </a:r>
            <a:endParaRPr lang="zh-CN" altLang="en-US" dirty="0">
              <a:solidFill>
                <a:srgbClr val="FF0000"/>
              </a:solidFill>
            </a:endParaRPr>
          </a:p>
        </p:txBody>
      </p:sp>
      <p:cxnSp>
        <p:nvCxnSpPr>
          <p:cNvPr id="14" name="直接箭头连接符 13"/>
          <p:cNvCxnSpPr/>
          <p:nvPr/>
        </p:nvCxnSpPr>
        <p:spPr bwMode="auto">
          <a:xfrm flipV="1">
            <a:off x="5904369" y="1610591"/>
            <a:ext cx="673076" cy="357538"/>
          </a:xfrm>
          <a:prstGeom prst="straightConnector1">
            <a:avLst/>
          </a:prstGeom>
          <a:solidFill>
            <a:schemeClr val="accent1"/>
          </a:solidFill>
          <a:ln w="9525"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377509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课后练习：</a:t>
            </a:r>
            <a:r>
              <a:rPr lang="zh-CN" altLang="en-US" dirty="0" smtClean="0"/>
              <a:t>利用</a:t>
            </a:r>
            <a:r>
              <a:rPr lang="zh-CN" altLang="en-US" dirty="0"/>
              <a:t>指针访问整型数组元素</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a:t>数组名是个常量指针</a:t>
            </a:r>
            <a:endParaRPr lang="en-US" altLang="zh-CN" dirty="0"/>
          </a:p>
          <a:p>
            <a:pPr lvl="1" indent="0">
              <a:lnSpc>
                <a:spcPct val="100000"/>
              </a:lnSpc>
              <a:buNone/>
            </a:pPr>
            <a:r>
              <a:rPr lang="en-US" altLang="zh-CN" sz="1800" dirty="0" err="1"/>
              <a:t>int</a:t>
            </a:r>
            <a:r>
              <a:rPr lang="en-US" altLang="zh-CN" sz="1800" dirty="0"/>
              <a:t> n=8;</a:t>
            </a:r>
          </a:p>
          <a:p>
            <a:pPr lvl="1" indent="0">
              <a:lnSpc>
                <a:spcPct val="100000"/>
              </a:lnSpc>
              <a:buNone/>
            </a:pPr>
            <a:r>
              <a:rPr lang="en-US" altLang="zh-CN" sz="1800" dirty="0" err="1">
                <a:solidFill>
                  <a:srgbClr val="006600"/>
                </a:solidFill>
              </a:rPr>
              <a:t>int</a:t>
            </a:r>
            <a:r>
              <a:rPr lang="en-US" altLang="zh-CN" sz="1800" dirty="0">
                <a:solidFill>
                  <a:srgbClr val="006600"/>
                </a:solidFill>
              </a:rPr>
              <a:t> a[n], b[n];   //</a:t>
            </a:r>
            <a:r>
              <a:rPr lang="zh-CN" altLang="en-US" sz="1800" dirty="0">
                <a:solidFill>
                  <a:srgbClr val="006600"/>
                </a:solidFill>
              </a:rPr>
              <a:t>整型数组与整型指针</a:t>
            </a:r>
            <a:endParaRPr lang="en-US" altLang="zh-CN" sz="1800" dirty="0">
              <a:solidFill>
                <a:srgbClr val="006600"/>
              </a:solidFill>
            </a:endParaRPr>
          </a:p>
          <a:p>
            <a:pPr lvl="1" indent="0">
              <a:lnSpc>
                <a:spcPct val="100000"/>
              </a:lnSpc>
              <a:buNone/>
            </a:pPr>
            <a:r>
              <a:rPr lang="en-US" altLang="zh-CN" sz="1800" dirty="0" err="1">
                <a:solidFill>
                  <a:srgbClr val="030DCD"/>
                </a:solidFill>
              </a:rPr>
              <a:t>int</a:t>
            </a:r>
            <a:r>
              <a:rPr lang="en-US" altLang="zh-CN" sz="1800" dirty="0">
                <a:solidFill>
                  <a:srgbClr val="030DCD"/>
                </a:solidFill>
              </a:rPr>
              <a:t> *</a:t>
            </a:r>
            <a:r>
              <a:rPr lang="en-US" altLang="zh-CN" sz="1800" dirty="0" err="1">
                <a:solidFill>
                  <a:srgbClr val="030DCD"/>
                </a:solidFill>
              </a:rPr>
              <a:t>ap</a:t>
            </a:r>
            <a:r>
              <a:rPr lang="en-US" altLang="zh-CN" sz="1800" dirty="0">
                <a:solidFill>
                  <a:srgbClr val="030DCD"/>
                </a:solidFill>
              </a:rPr>
              <a:t>=a,*</a:t>
            </a:r>
            <a:r>
              <a:rPr lang="en-US" altLang="zh-CN" sz="1800" dirty="0" err="1">
                <a:solidFill>
                  <a:srgbClr val="030DCD"/>
                </a:solidFill>
              </a:rPr>
              <a:t>bp</a:t>
            </a:r>
            <a:r>
              <a:rPr lang="en-US" altLang="zh-CN" sz="1800" dirty="0">
                <a:solidFill>
                  <a:srgbClr val="030DCD"/>
                </a:solidFill>
              </a:rPr>
              <a:t>=b;   </a:t>
            </a:r>
          </a:p>
          <a:p>
            <a:pPr lvl="1" indent="0">
              <a:lnSpc>
                <a:spcPct val="100000"/>
              </a:lnSpc>
              <a:buNone/>
            </a:pPr>
            <a:r>
              <a:rPr lang="en-US" altLang="zh-CN" sz="1800" dirty="0">
                <a:solidFill>
                  <a:srgbClr val="030DCD"/>
                </a:solidFill>
              </a:rPr>
              <a:t> </a:t>
            </a:r>
            <a:r>
              <a:rPr lang="en-US" altLang="zh-CN" sz="1800" dirty="0"/>
              <a:t>//</a:t>
            </a:r>
            <a:r>
              <a:rPr lang="zh-CN" altLang="en-US" sz="1800" dirty="0"/>
              <a:t>相当于</a:t>
            </a:r>
            <a:r>
              <a:rPr lang="en-US" altLang="zh-CN" sz="1800" dirty="0"/>
              <a:t> </a:t>
            </a:r>
            <a:r>
              <a:rPr lang="en-US" altLang="zh-CN" sz="1800" dirty="0" err="1">
                <a:solidFill>
                  <a:srgbClr val="7030A0"/>
                </a:solidFill>
              </a:rPr>
              <a:t>ap</a:t>
            </a:r>
            <a:r>
              <a:rPr lang="en-US" altLang="zh-CN" sz="1800" dirty="0">
                <a:solidFill>
                  <a:srgbClr val="7030A0"/>
                </a:solidFill>
              </a:rPr>
              <a:t>=&amp;a[0], </a:t>
            </a:r>
            <a:r>
              <a:rPr lang="en-US" altLang="zh-CN" sz="1800" dirty="0" err="1">
                <a:solidFill>
                  <a:srgbClr val="7030A0"/>
                </a:solidFill>
              </a:rPr>
              <a:t>bp</a:t>
            </a:r>
            <a:r>
              <a:rPr lang="en-US" altLang="zh-CN" sz="1800" dirty="0">
                <a:solidFill>
                  <a:srgbClr val="7030A0"/>
                </a:solidFill>
              </a:rPr>
              <a:t>=&amp;b[0];</a:t>
            </a:r>
          </a:p>
          <a:p>
            <a:pPr lvl="1" indent="0">
              <a:lnSpc>
                <a:spcPct val="100000"/>
              </a:lnSpc>
              <a:buNone/>
            </a:pPr>
            <a:r>
              <a:rPr lang="en-US" altLang="zh-CN" sz="1800" dirty="0"/>
              <a:t>for (</a:t>
            </a:r>
            <a:r>
              <a:rPr lang="en-US" altLang="zh-CN" sz="1800" dirty="0" err="1"/>
              <a:t>int</a:t>
            </a:r>
            <a:r>
              <a:rPr lang="en-US" altLang="zh-CN" sz="1800" dirty="0"/>
              <a:t> </a:t>
            </a:r>
            <a:r>
              <a:rPr lang="en-US" altLang="zh-CN" sz="1800" dirty="0" err="1"/>
              <a:t>i</a:t>
            </a:r>
            <a:r>
              <a:rPr lang="en-US" altLang="zh-CN" sz="1800" dirty="0"/>
              <a:t>=0;i&lt;</a:t>
            </a:r>
            <a:r>
              <a:rPr lang="en-US" altLang="zh-CN" sz="1800" dirty="0" err="1"/>
              <a:t>n;i</a:t>
            </a:r>
            <a:r>
              <a:rPr lang="en-US" altLang="zh-CN" sz="1800" dirty="0"/>
              <a:t>++)</a:t>
            </a:r>
          </a:p>
          <a:p>
            <a:pPr lvl="1" indent="0">
              <a:lnSpc>
                <a:spcPct val="100000"/>
              </a:lnSpc>
              <a:buNone/>
            </a:pPr>
            <a:r>
              <a:rPr lang="en-US" altLang="zh-CN" sz="1800" dirty="0"/>
              <a:t>    </a:t>
            </a:r>
            <a:r>
              <a:rPr lang="en-US" altLang="zh-CN" sz="1800" dirty="0">
                <a:solidFill>
                  <a:srgbClr val="7030A0"/>
                </a:solidFill>
              </a:rPr>
              <a:t>*</a:t>
            </a:r>
            <a:r>
              <a:rPr lang="en-US" altLang="zh-CN" sz="1800" dirty="0" err="1">
                <a:solidFill>
                  <a:srgbClr val="7030A0"/>
                </a:solidFill>
              </a:rPr>
              <a:t>ap</a:t>
            </a:r>
            <a:r>
              <a:rPr lang="en-US" altLang="zh-CN" sz="1800" dirty="0">
                <a:solidFill>
                  <a:srgbClr val="7030A0"/>
                </a:solidFill>
              </a:rPr>
              <a:t>++=</a:t>
            </a:r>
            <a:r>
              <a:rPr lang="en-US" altLang="zh-CN" sz="1800" dirty="0" err="1">
                <a:solidFill>
                  <a:srgbClr val="7030A0"/>
                </a:solidFill>
              </a:rPr>
              <a:t>i</a:t>
            </a:r>
            <a:r>
              <a:rPr lang="en-US" altLang="zh-CN" sz="1800" dirty="0">
                <a:solidFill>
                  <a:srgbClr val="7030A0"/>
                </a:solidFill>
              </a:rPr>
              <a:t>*</a:t>
            </a:r>
            <a:r>
              <a:rPr lang="en-US" altLang="zh-CN" sz="1800" dirty="0" err="1">
                <a:solidFill>
                  <a:srgbClr val="7030A0"/>
                </a:solidFill>
              </a:rPr>
              <a:t>i</a:t>
            </a:r>
            <a:r>
              <a:rPr lang="en-US" altLang="zh-CN" sz="1800" dirty="0">
                <a:solidFill>
                  <a:srgbClr val="7030A0"/>
                </a:solidFill>
              </a:rPr>
              <a:t>;      </a:t>
            </a:r>
            <a:r>
              <a:rPr lang="en-US" altLang="zh-CN" sz="1800" dirty="0"/>
              <a:t>//a[</a:t>
            </a:r>
            <a:r>
              <a:rPr lang="en-US" altLang="zh-CN" sz="1800" dirty="0" err="1"/>
              <a:t>i</a:t>
            </a:r>
            <a:r>
              <a:rPr lang="en-US" altLang="zh-CN" sz="1800" dirty="0"/>
              <a:t>]=</a:t>
            </a:r>
            <a:r>
              <a:rPr lang="en-US" altLang="zh-CN" sz="1800" dirty="0" err="1"/>
              <a:t>i</a:t>
            </a:r>
            <a:r>
              <a:rPr lang="en-US" altLang="zh-CN" sz="1800" dirty="0"/>
              <a:t>*</a:t>
            </a:r>
            <a:r>
              <a:rPr lang="en-US" altLang="zh-CN" sz="1800" dirty="0" err="1"/>
              <a:t>i</a:t>
            </a:r>
            <a:r>
              <a:rPr lang="en-US" altLang="zh-CN" sz="1800" dirty="0"/>
              <a:t>;</a:t>
            </a:r>
          </a:p>
          <a:p>
            <a:pPr lvl="1" indent="0">
              <a:lnSpc>
                <a:spcPct val="100000"/>
              </a:lnSpc>
              <a:buNone/>
            </a:pPr>
            <a:endParaRPr lang="en-US" altLang="zh-CN" sz="1800" dirty="0">
              <a:solidFill>
                <a:srgbClr val="FF0000"/>
              </a:solidFill>
            </a:endParaRPr>
          </a:p>
          <a:p>
            <a:pPr lvl="1" indent="0">
              <a:lnSpc>
                <a:spcPct val="100000"/>
              </a:lnSpc>
              <a:buNone/>
            </a:pPr>
            <a:r>
              <a:rPr lang="en-US" altLang="zh-CN" sz="1800" dirty="0">
                <a:solidFill>
                  <a:srgbClr val="FF0000"/>
                </a:solidFill>
              </a:rPr>
              <a:t>//</a:t>
            </a:r>
            <a:r>
              <a:rPr lang="zh-CN" altLang="en-US" sz="1800" dirty="0" smtClean="0">
                <a:solidFill>
                  <a:srgbClr val="FF0000"/>
                </a:solidFill>
              </a:rPr>
              <a:t>思考： 此时，</a:t>
            </a:r>
            <a:r>
              <a:rPr lang="en-US" altLang="zh-CN" sz="1800" dirty="0" err="1" smtClean="0">
                <a:solidFill>
                  <a:srgbClr val="030DCD"/>
                </a:solidFill>
              </a:rPr>
              <a:t>ap</a:t>
            </a:r>
            <a:r>
              <a:rPr lang="en-US" altLang="zh-CN" sz="1800" dirty="0" smtClean="0">
                <a:solidFill>
                  <a:srgbClr val="030DCD"/>
                </a:solidFill>
              </a:rPr>
              <a:t>-a </a:t>
            </a:r>
            <a:r>
              <a:rPr lang="en-US" altLang="zh-CN" sz="1800" dirty="0">
                <a:solidFill>
                  <a:srgbClr val="030DCD"/>
                </a:solidFill>
              </a:rPr>
              <a:t>=?     </a:t>
            </a:r>
          </a:p>
          <a:p>
            <a:pPr lvl="1" indent="0">
              <a:lnSpc>
                <a:spcPct val="100000"/>
              </a:lnSpc>
              <a:buNone/>
            </a:pPr>
            <a:endParaRPr lang="en-US" altLang="zh-CN" sz="1800" dirty="0">
              <a:solidFill>
                <a:srgbClr val="C00000"/>
              </a:solidFill>
            </a:endParaRPr>
          </a:p>
          <a:p>
            <a:pPr lvl="1" indent="0">
              <a:lnSpc>
                <a:spcPct val="100000"/>
              </a:lnSpc>
              <a:buNone/>
            </a:pPr>
            <a:r>
              <a:rPr lang="en-US" altLang="zh-CN" sz="1800" dirty="0">
                <a:solidFill>
                  <a:srgbClr val="C00000"/>
                </a:solidFill>
              </a:rPr>
              <a:t>ap=a;</a:t>
            </a:r>
          </a:p>
          <a:p>
            <a:pPr lvl="1" indent="0">
              <a:lnSpc>
                <a:spcPct val="100000"/>
              </a:lnSpc>
              <a:buNone/>
            </a:pPr>
            <a:r>
              <a:rPr lang="en-US" altLang="zh-CN" sz="1800" dirty="0"/>
              <a:t>for (</a:t>
            </a:r>
            <a:r>
              <a:rPr lang="en-US" altLang="zh-CN" sz="1800" dirty="0" err="1"/>
              <a:t>int</a:t>
            </a:r>
            <a:r>
              <a:rPr lang="en-US" altLang="zh-CN" sz="1800" dirty="0"/>
              <a:t> </a:t>
            </a:r>
            <a:r>
              <a:rPr lang="en-US" altLang="zh-CN" sz="1800" dirty="0" err="1"/>
              <a:t>i</a:t>
            </a:r>
            <a:r>
              <a:rPr lang="en-US" altLang="zh-CN" sz="1800" dirty="0"/>
              <a:t>=0;i&lt;</a:t>
            </a:r>
            <a:r>
              <a:rPr lang="en-US" altLang="zh-CN" sz="1800" dirty="0" err="1"/>
              <a:t>n;i</a:t>
            </a:r>
            <a:r>
              <a:rPr lang="en-US" altLang="zh-CN" sz="1800" dirty="0"/>
              <a:t>++)</a:t>
            </a:r>
          </a:p>
          <a:p>
            <a:pPr lvl="1" indent="0">
              <a:lnSpc>
                <a:spcPct val="100000"/>
              </a:lnSpc>
              <a:buNone/>
            </a:pPr>
            <a:r>
              <a:rPr lang="en-US" altLang="zh-CN" sz="1800" dirty="0">
                <a:solidFill>
                  <a:srgbClr val="030DCD"/>
                </a:solidFill>
              </a:rPr>
              <a:t>    *</a:t>
            </a:r>
            <a:r>
              <a:rPr lang="en-US" altLang="zh-CN" sz="1800" dirty="0" err="1">
                <a:solidFill>
                  <a:srgbClr val="030DCD"/>
                </a:solidFill>
              </a:rPr>
              <a:t>bp</a:t>
            </a:r>
            <a:r>
              <a:rPr lang="en-US" altLang="zh-CN" sz="1800" dirty="0">
                <a:solidFill>
                  <a:srgbClr val="030DCD"/>
                </a:solidFill>
              </a:rPr>
              <a:t>++=*</a:t>
            </a:r>
            <a:r>
              <a:rPr lang="en-US" altLang="zh-CN" sz="1800" dirty="0" err="1">
                <a:solidFill>
                  <a:srgbClr val="030DCD"/>
                </a:solidFill>
              </a:rPr>
              <a:t>ap</a:t>
            </a:r>
            <a:r>
              <a:rPr lang="en-US" altLang="zh-CN" sz="1800" dirty="0">
                <a:solidFill>
                  <a:srgbClr val="030DCD"/>
                </a:solidFill>
              </a:rPr>
              <a:t>++;      </a:t>
            </a:r>
            <a:r>
              <a:rPr lang="en-US" altLang="zh-CN" sz="1800" dirty="0"/>
              <a:t>//b[</a:t>
            </a:r>
            <a:r>
              <a:rPr lang="en-US" altLang="zh-CN" sz="1800" dirty="0" err="1"/>
              <a:t>i</a:t>
            </a:r>
            <a:r>
              <a:rPr lang="en-US" altLang="zh-CN" sz="1800" dirty="0"/>
              <a:t>] = a[</a:t>
            </a:r>
            <a:r>
              <a:rPr lang="en-US" altLang="zh-CN" sz="1800" dirty="0" err="1"/>
              <a:t>i</a:t>
            </a:r>
            <a:r>
              <a:rPr lang="en-US" altLang="zh-CN" sz="1800" dirty="0"/>
              <a:t>];</a:t>
            </a:r>
          </a:p>
          <a:p>
            <a:pPr lvl="1" indent="0">
              <a:lnSpc>
                <a:spcPct val="100000"/>
              </a:lnSpc>
              <a:buNone/>
            </a:pPr>
            <a:r>
              <a:rPr lang="en-US" altLang="zh-CN" sz="1800" dirty="0" err="1">
                <a:solidFill>
                  <a:srgbClr val="FF0000"/>
                </a:solidFill>
              </a:rPr>
              <a:t>bp</a:t>
            </a:r>
            <a:r>
              <a:rPr lang="en-US" altLang="zh-CN" sz="1800" dirty="0">
                <a:solidFill>
                  <a:srgbClr val="FF0000"/>
                </a:solidFill>
              </a:rPr>
              <a:t>=b;</a:t>
            </a:r>
          </a:p>
          <a:p>
            <a:pPr lvl="1" indent="0">
              <a:lnSpc>
                <a:spcPct val="100000"/>
              </a:lnSpc>
              <a:buNone/>
            </a:pPr>
            <a:r>
              <a:rPr lang="en-US" altLang="zh-CN" sz="1800" dirty="0"/>
              <a:t>for (</a:t>
            </a:r>
            <a:r>
              <a:rPr lang="en-US" altLang="zh-CN" sz="1800" dirty="0" err="1"/>
              <a:t>int</a:t>
            </a:r>
            <a:r>
              <a:rPr lang="en-US" altLang="zh-CN" sz="1800" dirty="0"/>
              <a:t> </a:t>
            </a:r>
            <a:r>
              <a:rPr lang="en-US" altLang="zh-CN" sz="1800" dirty="0" err="1"/>
              <a:t>i</a:t>
            </a:r>
            <a:r>
              <a:rPr lang="en-US" altLang="zh-CN" sz="1800" dirty="0"/>
              <a:t>=0;i&lt;</a:t>
            </a:r>
            <a:r>
              <a:rPr lang="en-US" altLang="zh-CN" sz="1800" dirty="0" err="1"/>
              <a:t>n;i</a:t>
            </a:r>
            <a:r>
              <a:rPr lang="en-US" altLang="zh-CN" sz="1800" dirty="0"/>
              <a:t>++)</a:t>
            </a:r>
          </a:p>
          <a:p>
            <a:pPr lvl="1" indent="0">
              <a:lnSpc>
                <a:spcPct val="100000"/>
              </a:lnSpc>
              <a:buNone/>
            </a:pPr>
            <a:r>
              <a:rPr lang="en-US" altLang="zh-CN" sz="1800" dirty="0"/>
              <a:t>    </a:t>
            </a:r>
            <a:r>
              <a:rPr lang="en-US" altLang="zh-CN" sz="1800" dirty="0" err="1"/>
              <a:t>printf</a:t>
            </a:r>
            <a:r>
              <a:rPr lang="en-US" altLang="zh-CN" sz="1800" dirty="0"/>
              <a:t>(“a[%d]=%d ”,</a:t>
            </a:r>
            <a:r>
              <a:rPr lang="en-US" altLang="zh-CN" sz="1800" dirty="0" err="1"/>
              <a:t>i</a:t>
            </a:r>
            <a:r>
              <a:rPr lang="en-US" altLang="zh-CN" sz="1800" dirty="0"/>
              <a:t>, </a:t>
            </a:r>
            <a:r>
              <a:rPr lang="en-US" altLang="zh-CN" sz="1800" dirty="0">
                <a:solidFill>
                  <a:srgbClr val="7030A0"/>
                </a:solidFill>
              </a:rPr>
              <a:t>*</a:t>
            </a:r>
            <a:r>
              <a:rPr lang="en-US" altLang="zh-CN" sz="1800" dirty="0" err="1">
                <a:solidFill>
                  <a:srgbClr val="7030A0"/>
                </a:solidFill>
              </a:rPr>
              <a:t>bp</a:t>
            </a:r>
            <a:r>
              <a:rPr lang="en-US" altLang="zh-CN" sz="1800" dirty="0">
                <a:solidFill>
                  <a:srgbClr val="7030A0"/>
                </a:solidFill>
              </a:rPr>
              <a:t>++</a:t>
            </a:r>
            <a:r>
              <a:rPr lang="en-US" altLang="zh-CN" sz="1800" dirty="0"/>
              <a:t>);  </a:t>
            </a:r>
          </a:p>
          <a:p>
            <a:pPr lvl="1" indent="0">
              <a:buNone/>
            </a:pPr>
            <a:endParaRPr lang="en-US" altLang="zh-CN" dirty="0"/>
          </a:p>
          <a:p>
            <a:pPr lvl="1" indent="0">
              <a:buNone/>
            </a:pPr>
            <a:r>
              <a:rPr lang="en-US" altLang="zh-CN" dirty="0"/>
              <a:t> </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sp>
        <p:nvSpPr>
          <p:cNvPr id="5" name="文本框 4">
            <a:extLst>
              <a:ext uri="{FF2B5EF4-FFF2-40B4-BE49-F238E27FC236}">
                <a16:creationId xmlns:a16="http://schemas.microsoft.com/office/drawing/2014/main" id="{E0A59B83-10E9-4630-99E6-C2ED2E41A7EC}"/>
              </a:ext>
            </a:extLst>
          </p:cNvPr>
          <p:cNvSpPr txBox="1"/>
          <p:nvPr/>
        </p:nvSpPr>
        <p:spPr>
          <a:xfrm>
            <a:off x="6577445" y="1312129"/>
            <a:ext cx="683201" cy="4247317"/>
          </a:xfrm>
          <a:prstGeom prst="rect">
            <a:avLst/>
          </a:prstGeom>
          <a:noFill/>
        </p:spPr>
        <p:txBody>
          <a:bodyPr wrap="square" rtlCol="0">
            <a:spAutoFit/>
          </a:bodyPr>
          <a:lstStyle/>
          <a:p>
            <a:r>
              <a:rPr lang="en-US" altLang="zh-CN" dirty="0">
                <a:solidFill>
                  <a:srgbClr val="000000"/>
                </a:solidFill>
                <a:latin typeface="+mn-ea"/>
              </a:rPr>
              <a:t>a[0]</a:t>
            </a:r>
          </a:p>
          <a:p>
            <a:endParaRPr lang="en-US" altLang="zh-CN" dirty="0">
              <a:solidFill>
                <a:srgbClr val="000000"/>
              </a:solidFill>
              <a:latin typeface="+mn-ea"/>
            </a:endParaRPr>
          </a:p>
          <a:p>
            <a:r>
              <a:rPr lang="en-US" altLang="zh-CN" dirty="0">
                <a:solidFill>
                  <a:srgbClr val="000000"/>
                </a:solidFill>
                <a:latin typeface="+mn-ea"/>
              </a:rPr>
              <a:t>a[1]</a:t>
            </a:r>
          </a:p>
          <a:p>
            <a:endParaRPr lang="en-US" altLang="zh-CN" dirty="0">
              <a:solidFill>
                <a:srgbClr val="000000"/>
              </a:solidFill>
              <a:latin typeface="+mn-ea"/>
            </a:endParaRPr>
          </a:p>
          <a:p>
            <a:r>
              <a:rPr lang="en-US" altLang="zh-CN" dirty="0">
                <a:solidFill>
                  <a:srgbClr val="000000"/>
                </a:solidFill>
                <a:latin typeface="+mn-ea"/>
              </a:rPr>
              <a:t>a[2]</a:t>
            </a:r>
          </a:p>
          <a:p>
            <a:endParaRPr lang="en-US" altLang="zh-CN" dirty="0">
              <a:solidFill>
                <a:srgbClr val="000000"/>
              </a:solidFill>
              <a:latin typeface="+mn-ea"/>
            </a:endParaRPr>
          </a:p>
          <a:p>
            <a:r>
              <a:rPr lang="en-US" altLang="zh-CN" dirty="0">
                <a:solidFill>
                  <a:srgbClr val="000000"/>
                </a:solidFill>
                <a:latin typeface="+mn-ea"/>
              </a:rPr>
              <a:t>a[3]</a:t>
            </a:r>
          </a:p>
          <a:p>
            <a:endParaRPr lang="en-US" altLang="zh-CN" dirty="0">
              <a:solidFill>
                <a:srgbClr val="000000"/>
              </a:solidFill>
              <a:latin typeface="+mn-ea"/>
            </a:endParaRPr>
          </a:p>
          <a:p>
            <a:r>
              <a:rPr lang="en-US" altLang="zh-CN" dirty="0">
                <a:solidFill>
                  <a:srgbClr val="000000"/>
                </a:solidFill>
                <a:latin typeface="+mn-ea"/>
              </a:rPr>
              <a:t>a[4]</a:t>
            </a:r>
          </a:p>
          <a:p>
            <a:endParaRPr lang="en-US" altLang="zh-CN" dirty="0">
              <a:solidFill>
                <a:srgbClr val="000000"/>
              </a:solidFill>
              <a:latin typeface="+mn-ea"/>
            </a:endParaRPr>
          </a:p>
          <a:p>
            <a:r>
              <a:rPr lang="en-US" altLang="zh-CN" dirty="0">
                <a:solidFill>
                  <a:srgbClr val="000000"/>
                </a:solidFill>
                <a:latin typeface="+mn-ea"/>
              </a:rPr>
              <a:t>a[5]</a:t>
            </a:r>
          </a:p>
          <a:p>
            <a:endParaRPr lang="en-US" altLang="zh-CN" dirty="0">
              <a:solidFill>
                <a:srgbClr val="000000"/>
              </a:solidFill>
              <a:latin typeface="+mn-ea"/>
            </a:endParaRPr>
          </a:p>
          <a:p>
            <a:r>
              <a:rPr lang="en-US" altLang="zh-CN" dirty="0">
                <a:solidFill>
                  <a:srgbClr val="000000"/>
                </a:solidFill>
                <a:latin typeface="+mn-ea"/>
              </a:rPr>
              <a:t>a[6]</a:t>
            </a:r>
          </a:p>
          <a:p>
            <a:endParaRPr lang="en-US" altLang="zh-CN" dirty="0">
              <a:solidFill>
                <a:srgbClr val="000000"/>
              </a:solidFill>
              <a:latin typeface="+mn-ea"/>
            </a:endParaRPr>
          </a:p>
          <a:p>
            <a:r>
              <a:rPr lang="en-US" altLang="zh-CN" dirty="0">
                <a:solidFill>
                  <a:srgbClr val="000000"/>
                </a:solidFill>
                <a:latin typeface="+mn-ea"/>
              </a:rPr>
              <a:t>a[7]</a:t>
            </a:r>
            <a:endParaRPr lang="zh-CN" altLang="en-US" dirty="0">
              <a:solidFill>
                <a:srgbClr val="000000"/>
              </a:solidFill>
              <a:latin typeface="+mn-ea"/>
            </a:endParaRPr>
          </a:p>
        </p:txBody>
      </p:sp>
      <p:cxnSp>
        <p:nvCxnSpPr>
          <p:cNvPr id="6" name="直接箭头连接符 5"/>
          <p:cNvCxnSpPr/>
          <p:nvPr/>
        </p:nvCxnSpPr>
        <p:spPr bwMode="auto">
          <a:xfrm>
            <a:off x="6016336" y="1496291"/>
            <a:ext cx="561109" cy="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7" name="文本框 6"/>
          <p:cNvSpPr txBox="1"/>
          <p:nvPr/>
        </p:nvSpPr>
        <p:spPr>
          <a:xfrm>
            <a:off x="5704610" y="1319645"/>
            <a:ext cx="399518" cy="369332"/>
          </a:xfrm>
          <a:prstGeom prst="rect">
            <a:avLst/>
          </a:prstGeom>
          <a:noFill/>
        </p:spPr>
        <p:txBody>
          <a:bodyPr wrap="square" rtlCol="0">
            <a:spAutoFit/>
          </a:bodyPr>
          <a:lstStyle/>
          <a:p>
            <a:r>
              <a:rPr lang="en-US" altLang="zh-CN" dirty="0">
                <a:solidFill>
                  <a:srgbClr val="FF0000"/>
                </a:solidFill>
              </a:rPr>
              <a:t>a</a:t>
            </a:r>
            <a:endParaRPr lang="zh-CN" altLang="en-US" dirty="0">
              <a:solidFill>
                <a:srgbClr val="FF0000"/>
              </a:solidFill>
            </a:endParaRPr>
          </a:p>
        </p:txBody>
      </p:sp>
      <p:sp>
        <p:nvSpPr>
          <p:cNvPr id="8" name="文本框 7"/>
          <p:cNvSpPr txBox="1"/>
          <p:nvPr/>
        </p:nvSpPr>
        <p:spPr>
          <a:xfrm>
            <a:off x="5725392" y="1669747"/>
            <a:ext cx="469391" cy="369332"/>
          </a:xfrm>
          <a:prstGeom prst="rect">
            <a:avLst/>
          </a:prstGeom>
          <a:noFill/>
        </p:spPr>
        <p:txBody>
          <a:bodyPr wrap="square" rtlCol="0">
            <a:spAutoFit/>
          </a:bodyPr>
          <a:lstStyle/>
          <a:p>
            <a:r>
              <a:rPr lang="en-US" altLang="zh-CN" dirty="0" err="1">
                <a:solidFill>
                  <a:srgbClr val="FF0000"/>
                </a:solidFill>
              </a:rPr>
              <a:t>ap</a:t>
            </a:r>
            <a:endParaRPr lang="zh-CN" altLang="en-US" dirty="0">
              <a:solidFill>
                <a:srgbClr val="FF0000"/>
              </a:solidFill>
            </a:endParaRPr>
          </a:p>
        </p:txBody>
      </p:sp>
      <p:cxnSp>
        <p:nvCxnSpPr>
          <p:cNvPr id="9" name="直接箭头连接符 8"/>
          <p:cNvCxnSpPr/>
          <p:nvPr/>
        </p:nvCxnSpPr>
        <p:spPr bwMode="auto">
          <a:xfrm flipV="1">
            <a:off x="6117382" y="1688977"/>
            <a:ext cx="480844" cy="168543"/>
          </a:xfrm>
          <a:prstGeom prst="straightConnector1">
            <a:avLst/>
          </a:prstGeom>
          <a:solidFill>
            <a:schemeClr val="accent1"/>
          </a:solidFill>
          <a:ln w="9525" cap="flat" cmpd="sng" algn="ctr">
            <a:solidFill>
              <a:schemeClr val="tx1"/>
            </a:solidFill>
            <a:prstDash val="solid"/>
            <a:round/>
            <a:headEnd type="none" w="med" len="med"/>
            <a:tailEnd type="triangle"/>
          </a:ln>
        </p:spPr>
      </p:cxnSp>
      <p:graphicFrame>
        <p:nvGraphicFramePr>
          <p:cNvPr id="10" name="表格 9">
            <a:extLst>
              <a:ext uri="{FF2B5EF4-FFF2-40B4-BE49-F238E27FC236}">
                <a16:creationId xmlns:a16="http://schemas.microsoft.com/office/drawing/2014/main" id="{A59B6715-9FAD-4DF5-86E2-20CA7B3EB603}"/>
              </a:ext>
            </a:extLst>
          </p:cNvPr>
          <p:cNvGraphicFramePr>
            <a:graphicFrameLocks noGrp="1"/>
          </p:cNvGraphicFramePr>
          <p:nvPr>
            <p:extLst>
              <p:ext uri="{D42A27DB-BD31-4B8C-83A1-F6EECF244321}">
                <p14:modId xmlns:p14="http://schemas.microsoft.com/office/powerpoint/2010/main" val="3391318150"/>
              </p:ext>
            </p:extLst>
          </p:nvPr>
        </p:nvGraphicFramePr>
        <p:xfrm>
          <a:off x="7318328" y="1332908"/>
          <a:ext cx="925512" cy="4247318"/>
        </p:xfrm>
        <a:graphic>
          <a:graphicData uri="http://schemas.openxmlformats.org/drawingml/2006/table">
            <a:tbl>
              <a:tblPr firstRow="1" bandRow="1">
                <a:tableStyleId>{5C22544A-7EE6-4342-B048-85BDC9FD1C3A}</a:tableStyleId>
              </a:tblPr>
              <a:tblGrid>
                <a:gridCol w="925512">
                  <a:extLst>
                    <a:ext uri="{9D8B030D-6E8A-4147-A177-3AD203B41FA5}">
                      <a16:colId xmlns:a16="http://schemas.microsoft.com/office/drawing/2014/main" val="3884803815"/>
                    </a:ext>
                  </a:extLst>
                </a:gridCol>
              </a:tblGrid>
              <a:tr h="521085">
                <a:tc>
                  <a:txBody>
                    <a:bodyPr/>
                    <a:lstStyle/>
                    <a:p>
                      <a:r>
                        <a:rPr lang="en-US" altLang="zh-CN" dirty="0">
                          <a:solidFill>
                            <a:srgbClr val="000000"/>
                          </a:solidFill>
                        </a:rPr>
                        <a:t>  0</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66343982"/>
                  </a:ext>
                </a:extLst>
              </a:tr>
              <a:tr h="532319">
                <a:tc>
                  <a:txBody>
                    <a:bodyPr/>
                    <a:lstStyle/>
                    <a:p>
                      <a:r>
                        <a:rPr lang="en-US" altLang="zh-CN" dirty="0">
                          <a:solidFill>
                            <a:srgbClr val="000000"/>
                          </a:solidFill>
                        </a:rPr>
                        <a:t>  1</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1041487"/>
                  </a:ext>
                </a:extLst>
              </a:tr>
              <a:tr h="532319">
                <a:tc>
                  <a:txBody>
                    <a:bodyPr/>
                    <a:lstStyle/>
                    <a:p>
                      <a:r>
                        <a:rPr lang="en-US" altLang="zh-CN" dirty="0">
                          <a:solidFill>
                            <a:srgbClr val="000000"/>
                          </a:solidFill>
                        </a:rPr>
                        <a:t>  4</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79927102"/>
                  </a:ext>
                </a:extLst>
              </a:tr>
              <a:tr h="532319">
                <a:tc>
                  <a:txBody>
                    <a:bodyPr/>
                    <a:lstStyle/>
                    <a:p>
                      <a:r>
                        <a:rPr lang="en-US" altLang="zh-CN" dirty="0">
                          <a:solidFill>
                            <a:srgbClr val="000000"/>
                          </a:solidFill>
                        </a:rPr>
                        <a:t>   9</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59062494"/>
                  </a:ext>
                </a:extLst>
              </a:tr>
              <a:tr h="532319">
                <a:tc>
                  <a:txBody>
                    <a:bodyPr/>
                    <a:lstStyle/>
                    <a:p>
                      <a:r>
                        <a:rPr lang="en-US" altLang="zh-CN" dirty="0">
                          <a:solidFill>
                            <a:srgbClr val="000000"/>
                          </a:solidFill>
                        </a:rPr>
                        <a:t>   16</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314586139"/>
                  </a:ext>
                </a:extLst>
              </a:tr>
              <a:tr h="532319">
                <a:tc>
                  <a:txBody>
                    <a:bodyPr/>
                    <a:lstStyle/>
                    <a:p>
                      <a:r>
                        <a:rPr lang="en-US" altLang="zh-CN" dirty="0">
                          <a:solidFill>
                            <a:srgbClr val="000000"/>
                          </a:solidFill>
                        </a:rPr>
                        <a:t>   25</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364008350"/>
                  </a:ext>
                </a:extLst>
              </a:tr>
              <a:tr h="532319">
                <a:tc>
                  <a:txBody>
                    <a:bodyPr/>
                    <a:lstStyle/>
                    <a:p>
                      <a:r>
                        <a:rPr lang="en-US" altLang="zh-CN" dirty="0">
                          <a:solidFill>
                            <a:srgbClr val="000000"/>
                          </a:solidFill>
                        </a:rPr>
                        <a:t>   36</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0863048"/>
                  </a:ext>
                </a:extLst>
              </a:tr>
              <a:tr h="532319">
                <a:tc>
                  <a:txBody>
                    <a:bodyPr/>
                    <a:lstStyle/>
                    <a:p>
                      <a:r>
                        <a:rPr lang="en-US" altLang="zh-CN" dirty="0">
                          <a:solidFill>
                            <a:srgbClr val="000000"/>
                          </a:solidFill>
                        </a:rPr>
                        <a:t>  49</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651507743"/>
                  </a:ext>
                </a:extLst>
              </a:tr>
            </a:tbl>
          </a:graphicData>
        </a:graphic>
      </p:graphicFrame>
      <p:sp>
        <p:nvSpPr>
          <p:cNvPr id="4" name="对话气泡: 圆角矩形 3">
            <a:extLst>
              <a:ext uri="{FF2B5EF4-FFF2-40B4-BE49-F238E27FC236}">
                <a16:creationId xmlns:a16="http://schemas.microsoft.com/office/drawing/2014/main" id="{01108C92-1F8F-4066-9F4F-B3BBC6009835}"/>
              </a:ext>
            </a:extLst>
          </p:cNvPr>
          <p:cNvSpPr/>
          <p:nvPr/>
        </p:nvSpPr>
        <p:spPr bwMode="auto">
          <a:xfrm>
            <a:off x="3710331" y="3285041"/>
            <a:ext cx="2586559" cy="624484"/>
          </a:xfrm>
          <a:prstGeom prst="wedgeRoundRectCallout">
            <a:avLst>
              <a:gd name="adj1" fmla="val -21389"/>
              <a:gd name="adj2" fmla="val 50872"/>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600" dirty="0" smtClean="0">
                <a:solidFill>
                  <a:srgbClr val="000000"/>
                </a:solidFill>
                <a:ea typeface="宋体" panose="02010600030101010101" pitchFamily="2" charset="-122"/>
              </a:rPr>
              <a:t>此时，</a:t>
            </a:r>
            <a:r>
              <a:rPr lang="en-US" altLang="zh-CN" sz="1600" dirty="0" err="1" smtClean="0">
                <a:solidFill>
                  <a:srgbClr val="000000"/>
                </a:solidFill>
                <a:ea typeface="宋体" panose="02010600030101010101" pitchFamily="2" charset="-122"/>
              </a:rPr>
              <a:t>a</a:t>
            </a:r>
            <a:r>
              <a:rPr kumimoji="0" lang="en-US" altLang="zh-CN" sz="1600" b="0" i="0" u="none" strike="noStrike" cap="none" normalizeH="0" baseline="0" dirty="0" err="1" smtClean="0">
                <a:ln>
                  <a:noFill/>
                </a:ln>
                <a:solidFill>
                  <a:srgbClr val="000000"/>
                </a:solidFill>
                <a:effectLst/>
                <a:latin typeface="Arial" panose="020B0604020202020204" pitchFamily="34" charset="0"/>
                <a:ea typeface="宋体" panose="02010600030101010101" pitchFamily="2" charset="-122"/>
              </a:rPr>
              <a:t>p</a:t>
            </a:r>
            <a:r>
              <a:rPr lang="zh-CN" altLang="en-US" sz="1600" dirty="0">
                <a:solidFill>
                  <a:srgbClr val="000000"/>
                </a:solidFill>
                <a:ea typeface="宋体" panose="02010600030101010101" pitchFamily="2" charset="-122"/>
              </a:rPr>
              <a:t>指向</a:t>
            </a:r>
            <a:r>
              <a:rPr lang="en-US" altLang="zh-CN" sz="1600" dirty="0">
                <a:solidFill>
                  <a:srgbClr val="000000"/>
                </a:solidFill>
                <a:ea typeface="宋体" panose="02010600030101010101" pitchFamily="2" charset="-122"/>
              </a:rPr>
              <a:t>a[7]</a:t>
            </a:r>
            <a:r>
              <a:rPr lang="zh-CN" altLang="en-US" sz="1600" dirty="0">
                <a:solidFill>
                  <a:srgbClr val="000000"/>
                </a:solidFill>
                <a:ea typeface="宋体" panose="02010600030101010101" pitchFamily="2" charset="-122"/>
              </a:rPr>
              <a:t>的后一个字节的位置</a:t>
            </a:r>
            <a:r>
              <a:rPr lang="en-US" altLang="zh-CN" sz="1600" dirty="0" smtClean="0">
                <a:solidFill>
                  <a:srgbClr val="000000"/>
                </a:solidFill>
                <a:ea typeface="宋体" panose="02010600030101010101" pitchFamily="2" charset="-122"/>
              </a:rPr>
              <a:t>,</a:t>
            </a:r>
            <a:r>
              <a:rPr lang="zh-CN" altLang="en-US" sz="1600" dirty="0" smtClean="0">
                <a:solidFill>
                  <a:srgbClr val="000000"/>
                </a:solidFill>
                <a:ea typeface="宋体" panose="02010600030101010101" pitchFamily="2" charset="-122"/>
              </a:rPr>
              <a:t>故  </a:t>
            </a:r>
            <a:r>
              <a:rPr lang="en-US" altLang="zh-CN" sz="1600" dirty="0">
                <a:solidFill>
                  <a:srgbClr val="000000"/>
                </a:solidFill>
                <a:ea typeface="宋体" panose="02010600030101010101" pitchFamily="2" charset="-122"/>
              </a:rPr>
              <a:t>a</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p-a=8</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68282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课后练习：</a:t>
            </a:r>
            <a:r>
              <a:rPr lang="zh-CN" altLang="en-US" dirty="0" smtClean="0"/>
              <a:t>利用</a:t>
            </a:r>
            <a:r>
              <a:rPr lang="zh-CN" altLang="en-US" dirty="0"/>
              <a:t>指针访问浮点数组元素</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a:t>数组名是个常量指针</a:t>
            </a:r>
            <a:endParaRPr lang="en-US" altLang="zh-CN" dirty="0"/>
          </a:p>
          <a:p>
            <a:pPr lvl="1" indent="0">
              <a:buNone/>
            </a:pPr>
            <a:r>
              <a:rPr lang="en-US" altLang="zh-CN" sz="1800" dirty="0" err="1"/>
              <a:t>int</a:t>
            </a:r>
            <a:r>
              <a:rPr lang="en-US" altLang="zh-CN" sz="1800" dirty="0"/>
              <a:t> n=10;</a:t>
            </a:r>
          </a:p>
          <a:p>
            <a:pPr lvl="1" indent="0">
              <a:buNone/>
            </a:pPr>
            <a:r>
              <a:rPr lang="en-US" altLang="zh-CN" sz="1800" b="1" dirty="0">
                <a:solidFill>
                  <a:srgbClr val="006600"/>
                </a:solidFill>
              </a:rPr>
              <a:t>float a[n], b[n];    //</a:t>
            </a:r>
            <a:r>
              <a:rPr lang="zh-CN" altLang="en-US" sz="1800" b="1" dirty="0">
                <a:solidFill>
                  <a:srgbClr val="006600"/>
                </a:solidFill>
              </a:rPr>
              <a:t>浮点型数组与浮点型型指针</a:t>
            </a:r>
            <a:endParaRPr lang="en-US" altLang="zh-CN" sz="1800" b="1" dirty="0">
              <a:solidFill>
                <a:srgbClr val="006600"/>
              </a:solidFill>
            </a:endParaRPr>
          </a:p>
          <a:p>
            <a:pPr lvl="1" indent="0">
              <a:buNone/>
            </a:pPr>
            <a:r>
              <a:rPr lang="en-US" altLang="zh-CN" sz="1800" dirty="0">
                <a:solidFill>
                  <a:srgbClr val="030DCD"/>
                </a:solidFill>
              </a:rPr>
              <a:t>float *</a:t>
            </a:r>
            <a:r>
              <a:rPr lang="en-US" altLang="zh-CN" sz="1800" dirty="0" err="1">
                <a:solidFill>
                  <a:srgbClr val="030DCD"/>
                </a:solidFill>
              </a:rPr>
              <a:t>ap</a:t>
            </a:r>
            <a:r>
              <a:rPr lang="en-US" altLang="zh-CN" sz="1800" dirty="0">
                <a:solidFill>
                  <a:srgbClr val="030DCD"/>
                </a:solidFill>
              </a:rPr>
              <a:t>=a,*</a:t>
            </a:r>
            <a:r>
              <a:rPr lang="en-US" altLang="zh-CN" sz="1800" dirty="0" err="1">
                <a:solidFill>
                  <a:srgbClr val="030DCD"/>
                </a:solidFill>
              </a:rPr>
              <a:t>bp</a:t>
            </a:r>
            <a:r>
              <a:rPr lang="en-US" altLang="zh-CN" sz="1800" dirty="0">
                <a:solidFill>
                  <a:srgbClr val="030DCD"/>
                </a:solidFill>
              </a:rPr>
              <a:t>=b;   </a:t>
            </a:r>
          </a:p>
          <a:p>
            <a:pPr lvl="1" indent="0">
              <a:buNone/>
            </a:pPr>
            <a:r>
              <a:rPr lang="en-US" altLang="zh-CN" sz="1800" dirty="0">
                <a:solidFill>
                  <a:srgbClr val="030DCD"/>
                </a:solidFill>
              </a:rPr>
              <a:t> </a:t>
            </a:r>
            <a:r>
              <a:rPr lang="en-US" altLang="zh-CN" sz="1800" dirty="0"/>
              <a:t>//</a:t>
            </a:r>
            <a:r>
              <a:rPr lang="zh-CN" altLang="en-US" sz="1800" dirty="0"/>
              <a:t>相当于</a:t>
            </a:r>
            <a:r>
              <a:rPr lang="en-US" altLang="zh-CN" sz="1800" dirty="0"/>
              <a:t> </a:t>
            </a:r>
            <a:r>
              <a:rPr lang="en-US" altLang="zh-CN" sz="1800" dirty="0" err="1"/>
              <a:t>ap</a:t>
            </a:r>
            <a:r>
              <a:rPr lang="en-US" altLang="zh-CN" sz="1800" dirty="0"/>
              <a:t>=&amp;a[0], </a:t>
            </a:r>
            <a:r>
              <a:rPr lang="en-US" altLang="zh-CN" sz="1800" dirty="0" err="1"/>
              <a:t>bp</a:t>
            </a:r>
            <a:r>
              <a:rPr lang="en-US" altLang="zh-CN" sz="1800" dirty="0"/>
              <a:t>=&amp;b[0];</a:t>
            </a:r>
          </a:p>
          <a:p>
            <a:pPr lvl="1" indent="0">
              <a:buNone/>
            </a:pPr>
            <a:r>
              <a:rPr lang="en-US" altLang="zh-CN" sz="1800" dirty="0"/>
              <a:t>for (</a:t>
            </a:r>
            <a:r>
              <a:rPr lang="en-US" altLang="zh-CN" sz="1800" dirty="0" err="1"/>
              <a:t>int</a:t>
            </a:r>
            <a:r>
              <a:rPr lang="en-US" altLang="zh-CN" sz="1800" dirty="0"/>
              <a:t> </a:t>
            </a:r>
            <a:r>
              <a:rPr lang="en-US" altLang="zh-CN" sz="1800" dirty="0" err="1"/>
              <a:t>i</a:t>
            </a:r>
            <a:r>
              <a:rPr lang="en-US" altLang="zh-CN" sz="1800" dirty="0"/>
              <a:t>=0;i&lt;</a:t>
            </a:r>
            <a:r>
              <a:rPr lang="en-US" altLang="zh-CN" sz="1800" dirty="0" err="1"/>
              <a:t>n;i</a:t>
            </a:r>
            <a:r>
              <a:rPr lang="en-US" altLang="zh-CN" sz="1800" dirty="0"/>
              <a:t>++)</a:t>
            </a:r>
          </a:p>
          <a:p>
            <a:pPr lvl="1" indent="0">
              <a:buNone/>
            </a:pPr>
            <a:r>
              <a:rPr lang="en-US" altLang="zh-CN" sz="1800" dirty="0"/>
              <a:t>    *</a:t>
            </a:r>
            <a:r>
              <a:rPr lang="en-US" altLang="zh-CN" sz="1800" dirty="0" err="1"/>
              <a:t>ap</a:t>
            </a:r>
            <a:r>
              <a:rPr lang="en-US" altLang="zh-CN" sz="1800" dirty="0"/>
              <a:t>++=</a:t>
            </a:r>
            <a:r>
              <a:rPr lang="en-US" altLang="zh-CN" sz="1800" dirty="0" err="1"/>
              <a:t>i</a:t>
            </a:r>
            <a:r>
              <a:rPr lang="en-US" altLang="zh-CN" sz="1800" dirty="0"/>
              <a:t>*</a:t>
            </a:r>
            <a:r>
              <a:rPr lang="en-US" altLang="zh-CN" sz="1800" dirty="0" err="1"/>
              <a:t>i</a:t>
            </a:r>
            <a:r>
              <a:rPr lang="en-US" altLang="zh-CN" sz="1800" dirty="0"/>
              <a:t>;      //a[</a:t>
            </a:r>
            <a:r>
              <a:rPr lang="en-US" altLang="zh-CN" sz="1800" dirty="0" err="1"/>
              <a:t>i</a:t>
            </a:r>
            <a:r>
              <a:rPr lang="en-US" altLang="zh-CN" sz="1800" dirty="0"/>
              <a:t>]=</a:t>
            </a:r>
            <a:r>
              <a:rPr lang="en-US" altLang="zh-CN" sz="1800" dirty="0" err="1"/>
              <a:t>i</a:t>
            </a:r>
            <a:r>
              <a:rPr lang="en-US" altLang="zh-CN" sz="1800" dirty="0"/>
              <a:t>*</a:t>
            </a:r>
            <a:r>
              <a:rPr lang="en-US" altLang="zh-CN" sz="1800" dirty="0" err="1"/>
              <a:t>i</a:t>
            </a:r>
            <a:r>
              <a:rPr lang="en-US" altLang="zh-CN" sz="1800" dirty="0"/>
              <a:t>;</a:t>
            </a:r>
          </a:p>
          <a:p>
            <a:pPr lvl="1" indent="0">
              <a:buNone/>
            </a:pPr>
            <a:r>
              <a:rPr lang="en-US" altLang="zh-CN" sz="1800" dirty="0">
                <a:solidFill>
                  <a:srgbClr val="FF0000"/>
                </a:solidFill>
              </a:rPr>
              <a:t>//</a:t>
            </a:r>
            <a:r>
              <a:rPr lang="zh-CN" altLang="en-US" sz="1800" dirty="0">
                <a:solidFill>
                  <a:srgbClr val="FF0000"/>
                </a:solidFill>
              </a:rPr>
              <a:t>思考 </a:t>
            </a:r>
            <a:r>
              <a:rPr lang="en-US" altLang="zh-CN" sz="1800" dirty="0" err="1">
                <a:solidFill>
                  <a:srgbClr val="030DCD"/>
                </a:solidFill>
              </a:rPr>
              <a:t>ap</a:t>
            </a:r>
            <a:r>
              <a:rPr lang="en-US" altLang="zh-CN" sz="1800" dirty="0">
                <a:solidFill>
                  <a:srgbClr val="030DCD"/>
                </a:solidFill>
              </a:rPr>
              <a:t>-a =?</a:t>
            </a:r>
          </a:p>
          <a:p>
            <a:pPr lvl="1" indent="0">
              <a:buNone/>
            </a:pPr>
            <a:r>
              <a:rPr lang="en-US" altLang="zh-CN" sz="1800" dirty="0" err="1">
                <a:solidFill>
                  <a:srgbClr val="C00000"/>
                </a:solidFill>
              </a:rPr>
              <a:t>ap</a:t>
            </a:r>
            <a:r>
              <a:rPr lang="en-US" altLang="zh-CN" sz="1800" dirty="0">
                <a:solidFill>
                  <a:srgbClr val="C00000"/>
                </a:solidFill>
              </a:rPr>
              <a:t>=a;</a:t>
            </a:r>
          </a:p>
          <a:p>
            <a:pPr lvl="1" indent="0">
              <a:buNone/>
            </a:pPr>
            <a:r>
              <a:rPr lang="en-US" altLang="zh-CN" sz="1800" dirty="0"/>
              <a:t>for (</a:t>
            </a:r>
            <a:r>
              <a:rPr lang="en-US" altLang="zh-CN" sz="1800" dirty="0" err="1"/>
              <a:t>int</a:t>
            </a:r>
            <a:r>
              <a:rPr lang="en-US" altLang="zh-CN" sz="1800" dirty="0"/>
              <a:t> </a:t>
            </a:r>
            <a:r>
              <a:rPr lang="en-US" altLang="zh-CN" sz="1800" dirty="0" err="1"/>
              <a:t>i</a:t>
            </a:r>
            <a:r>
              <a:rPr lang="en-US" altLang="zh-CN" sz="1800" dirty="0"/>
              <a:t>=0;i&lt;</a:t>
            </a:r>
            <a:r>
              <a:rPr lang="en-US" altLang="zh-CN" sz="1800" dirty="0" err="1"/>
              <a:t>n;i</a:t>
            </a:r>
            <a:r>
              <a:rPr lang="en-US" altLang="zh-CN" sz="1800" dirty="0"/>
              <a:t>++)</a:t>
            </a:r>
          </a:p>
          <a:p>
            <a:pPr lvl="1" indent="0">
              <a:buNone/>
            </a:pPr>
            <a:r>
              <a:rPr lang="en-US" altLang="zh-CN" sz="1800" dirty="0">
                <a:solidFill>
                  <a:srgbClr val="030DCD"/>
                </a:solidFill>
              </a:rPr>
              <a:t>    *</a:t>
            </a:r>
            <a:r>
              <a:rPr lang="en-US" altLang="zh-CN" sz="1800" dirty="0" err="1">
                <a:solidFill>
                  <a:srgbClr val="030DCD"/>
                </a:solidFill>
              </a:rPr>
              <a:t>bp</a:t>
            </a:r>
            <a:r>
              <a:rPr lang="en-US" altLang="zh-CN" sz="1800" dirty="0">
                <a:solidFill>
                  <a:srgbClr val="030DCD"/>
                </a:solidFill>
              </a:rPr>
              <a:t>++=*</a:t>
            </a:r>
            <a:r>
              <a:rPr lang="en-US" altLang="zh-CN" sz="1800" dirty="0" err="1">
                <a:solidFill>
                  <a:srgbClr val="030DCD"/>
                </a:solidFill>
              </a:rPr>
              <a:t>ap</a:t>
            </a:r>
            <a:r>
              <a:rPr lang="en-US" altLang="zh-CN" sz="1800" dirty="0">
                <a:solidFill>
                  <a:srgbClr val="030DCD"/>
                </a:solidFill>
              </a:rPr>
              <a:t>++;      </a:t>
            </a:r>
            <a:r>
              <a:rPr lang="en-US" altLang="zh-CN" sz="1800" dirty="0"/>
              <a:t>//b[</a:t>
            </a:r>
            <a:r>
              <a:rPr lang="en-US" altLang="zh-CN" sz="1800" dirty="0" err="1"/>
              <a:t>i</a:t>
            </a:r>
            <a:r>
              <a:rPr lang="en-US" altLang="zh-CN" sz="1800" dirty="0"/>
              <a:t>] = a[</a:t>
            </a:r>
            <a:r>
              <a:rPr lang="en-US" altLang="zh-CN" sz="1800" dirty="0" err="1"/>
              <a:t>i</a:t>
            </a:r>
            <a:r>
              <a:rPr lang="en-US" altLang="zh-CN" sz="1800" dirty="0"/>
              <a:t>];</a:t>
            </a:r>
          </a:p>
          <a:p>
            <a:pPr lvl="1" indent="0">
              <a:buNone/>
            </a:pPr>
            <a:r>
              <a:rPr lang="en-US" altLang="zh-CN" sz="1800" dirty="0" err="1">
                <a:solidFill>
                  <a:srgbClr val="FF0000"/>
                </a:solidFill>
              </a:rPr>
              <a:t>bp</a:t>
            </a:r>
            <a:r>
              <a:rPr lang="en-US" altLang="zh-CN" sz="1800" dirty="0">
                <a:solidFill>
                  <a:srgbClr val="FF0000"/>
                </a:solidFill>
              </a:rPr>
              <a:t>=b;</a:t>
            </a:r>
          </a:p>
          <a:p>
            <a:pPr lvl="1" indent="0">
              <a:buNone/>
            </a:pPr>
            <a:r>
              <a:rPr lang="en-US" altLang="zh-CN" sz="1800" dirty="0"/>
              <a:t>for (</a:t>
            </a:r>
            <a:r>
              <a:rPr lang="en-US" altLang="zh-CN" sz="1800" dirty="0" err="1"/>
              <a:t>int</a:t>
            </a:r>
            <a:r>
              <a:rPr lang="en-US" altLang="zh-CN" sz="1800" dirty="0"/>
              <a:t> </a:t>
            </a:r>
            <a:r>
              <a:rPr lang="en-US" altLang="zh-CN" sz="1800" dirty="0" err="1"/>
              <a:t>i</a:t>
            </a:r>
            <a:r>
              <a:rPr lang="en-US" altLang="zh-CN" sz="1800" dirty="0"/>
              <a:t>=0;i&lt;</a:t>
            </a:r>
            <a:r>
              <a:rPr lang="en-US" altLang="zh-CN" sz="1800" dirty="0" err="1"/>
              <a:t>n;i</a:t>
            </a:r>
            <a:r>
              <a:rPr lang="en-US" altLang="zh-CN" sz="1800" dirty="0"/>
              <a:t>++)</a:t>
            </a:r>
          </a:p>
          <a:p>
            <a:pPr lvl="1" indent="0">
              <a:buNone/>
            </a:pPr>
            <a:r>
              <a:rPr lang="en-US" altLang="zh-CN" sz="1800" dirty="0"/>
              <a:t>    </a:t>
            </a:r>
            <a:r>
              <a:rPr lang="en-US" altLang="zh-CN" sz="1800" dirty="0" err="1"/>
              <a:t>printf</a:t>
            </a:r>
            <a:r>
              <a:rPr lang="en-US" altLang="zh-CN" sz="1800" dirty="0"/>
              <a:t>(“a[%d]=%f ”,</a:t>
            </a:r>
            <a:r>
              <a:rPr lang="en-US" altLang="zh-CN" sz="1800" dirty="0" err="1"/>
              <a:t>i</a:t>
            </a:r>
            <a:r>
              <a:rPr lang="en-US" altLang="zh-CN" sz="1800" dirty="0"/>
              <a:t>, *</a:t>
            </a:r>
            <a:r>
              <a:rPr lang="en-US" altLang="zh-CN" sz="1800" dirty="0" err="1"/>
              <a:t>bp</a:t>
            </a:r>
            <a:r>
              <a:rPr lang="en-US" altLang="zh-CN" sz="1800" dirty="0"/>
              <a:t>++);  </a:t>
            </a:r>
          </a:p>
          <a:p>
            <a:pPr lvl="1" indent="0">
              <a:buNone/>
            </a:pPr>
            <a:endParaRPr lang="en-US" altLang="zh-CN" dirty="0"/>
          </a:p>
          <a:p>
            <a:pPr lvl="1" indent="0">
              <a:buNone/>
            </a:pPr>
            <a:r>
              <a:rPr lang="en-US" altLang="zh-CN" dirty="0"/>
              <a:t> </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sp>
        <p:nvSpPr>
          <p:cNvPr id="5" name="文本框 4">
            <a:extLst>
              <a:ext uri="{FF2B5EF4-FFF2-40B4-BE49-F238E27FC236}">
                <a16:creationId xmlns:a16="http://schemas.microsoft.com/office/drawing/2014/main" id="{E0A59B83-10E9-4630-99E6-C2ED2E41A7EC}"/>
              </a:ext>
            </a:extLst>
          </p:cNvPr>
          <p:cNvSpPr txBox="1"/>
          <p:nvPr/>
        </p:nvSpPr>
        <p:spPr>
          <a:xfrm>
            <a:off x="6577445" y="1312129"/>
            <a:ext cx="683201" cy="4247317"/>
          </a:xfrm>
          <a:prstGeom prst="rect">
            <a:avLst/>
          </a:prstGeom>
          <a:noFill/>
        </p:spPr>
        <p:txBody>
          <a:bodyPr wrap="square" rtlCol="0">
            <a:spAutoFit/>
          </a:bodyPr>
          <a:lstStyle/>
          <a:p>
            <a:r>
              <a:rPr lang="en-US" altLang="zh-CN" dirty="0">
                <a:solidFill>
                  <a:srgbClr val="000000"/>
                </a:solidFill>
                <a:latin typeface="+mn-ea"/>
              </a:rPr>
              <a:t>a[0]</a:t>
            </a:r>
          </a:p>
          <a:p>
            <a:endParaRPr lang="en-US" altLang="zh-CN" dirty="0">
              <a:solidFill>
                <a:srgbClr val="000000"/>
              </a:solidFill>
              <a:latin typeface="+mn-ea"/>
            </a:endParaRPr>
          </a:p>
          <a:p>
            <a:r>
              <a:rPr lang="en-US" altLang="zh-CN" dirty="0">
                <a:solidFill>
                  <a:srgbClr val="000000"/>
                </a:solidFill>
                <a:latin typeface="+mn-ea"/>
              </a:rPr>
              <a:t>a[1]</a:t>
            </a:r>
          </a:p>
          <a:p>
            <a:endParaRPr lang="en-US" altLang="zh-CN" dirty="0">
              <a:solidFill>
                <a:srgbClr val="000000"/>
              </a:solidFill>
              <a:latin typeface="+mn-ea"/>
            </a:endParaRPr>
          </a:p>
          <a:p>
            <a:r>
              <a:rPr lang="en-US" altLang="zh-CN" dirty="0">
                <a:solidFill>
                  <a:srgbClr val="000000"/>
                </a:solidFill>
                <a:latin typeface="+mn-ea"/>
              </a:rPr>
              <a:t>a[2]</a:t>
            </a:r>
          </a:p>
          <a:p>
            <a:endParaRPr lang="en-US" altLang="zh-CN" dirty="0">
              <a:solidFill>
                <a:srgbClr val="000000"/>
              </a:solidFill>
              <a:latin typeface="+mn-ea"/>
            </a:endParaRPr>
          </a:p>
          <a:p>
            <a:r>
              <a:rPr lang="en-US" altLang="zh-CN" dirty="0">
                <a:solidFill>
                  <a:srgbClr val="000000"/>
                </a:solidFill>
                <a:latin typeface="+mn-ea"/>
              </a:rPr>
              <a:t>a[3]</a:t>
            </a:r>
          </a:p>
          <a:p>
            <a:endParaRPr lang="en-US" altLang="zh-CN" dirty="0">
              <a:solidFill>
                <a:srgbClr val="000000"/>
              </a:solidFill>
              <a:latin typeface="+mn-ea"/>
            </a:endParaRPr>
          </a:p>
          <a:p>
            <a:r>
              <a:rPr lang="en-US" altLang="zh-CN" dirty="0">
                <a:solidFill>
                  <a:srgbClr val="000000"/>
                </a:solidFill>
                <a:latin typeface="+mn-ea"/>
              </a:rPr>
              <a:t>a[4]</a:t>
            </a:r>
          </a:p>
          <a:p>
            <a:endParaRPr lang="en-US" altLang="zh-CN" dirty="0">
              <a:solidFill>
                <a:srgbClr val="000000"/>
              </a:solidFill>
              <a:latin typeface="+mn-ea"/>
            </a:endParaRPr>
          </a:p>
          <a:p>
            <a:r>
              <a:rPr lang="en-US" altLang="zh-CN" dirty="0">
                <a:solidFill>
                  <a:srgbClr val="000000"/>
                </a:solidFill>
                <a:latin typeface="+mn-ea"/>
              </a:rPr>
              <a:t>a[5]</a:t>
            </a:r>
          </a:p>
          <a:p>
            <a:endParaRPr lang="en-US" altLang="zh-CN" dirty="0">
              <a:solidFill>
                <a:srgbClr val="000000"/>
              </a:solidFill>
              <a:latin typeface="+mn-ea"/>
            </a:endParaRPr>
          </a:p>
          <a:p>
            <a:r>
              <a:rPr lang="en-US" altLang="zh-CN" dirty="0">
                <a:solidFill>
                  <a:srgbClr val="000000"/>
                </a:solidFill>
                <a:latin typeface="+mn-ea"/>
              </a:rPr>
              <a:t>a[6]</a:t>
            </a:r>
          </a:p>
          <a:p>
            <a:endParaRPr lang="en-US" altLang="zh-CN" dirty="0">
              <a:solidFill>
                <a:srgbClr val="000000"/>
              </a:solidFill>
              <a:latin typeface="+mn-ea"/>
            </a:endParaRPr>
          </a:p>
          <a:p>
            <a:r>
              <a:rPr lang="en-US" altLang="zh-CN" dirty="0">
                <a:solidFill>
                  <a:srgbClr val="000000"/>
                </a:solidFill>
                <a:latin typeface="+mn-ea"/>
              </a:rPr>
              <a:t>a[7]</a:t>
            </a:r>
            <a:endParaRPr lang="zh-CN" altLang="en-US" dirty="0">
              <a:solidFill>
                <a:srgbClr val="000000"/>
              </a:solidFill>
              <a:latin typeface="+mn-ea"/>
            </a:endParaRPr>
          </a:p>
        </p:txBody>
      </p:sp>
      <p:cxnSp>
        <p:nvCxnSpPr>
          <p:cNvPr id="6" name="直接箭头连接符 5"/>
          <p:cNvCxnSpPr/>
          <p:nvPr/>
        </p:nvCxnSpPr>
        <p:spPr bwMode="auto">
          <a:xfrm>
            <a:off x="6016336" y="1496291"/>
            <a:ext cx="561109" cy="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7" name="文本框 6"/>
          <p:cNvSpPr txBox="1"/>
          <p:nvPr/>
        </p:nvSpPr>
        <p:spPr>
          <a:xfrm>
            <a:off x="5704610" y="1319645"/>
            <a:ext cx="399518" cy="369332"/>
          </a:xfrm>
          <a:prstGeom prst="rect">
            <a:avLst/>
          </a:prstGeom>
          <a:noFill/>
        </p:spPr>
        <p:txBody>
          <a:bodyPr wrap="square" rtlCol="0">
            <a:spAutoFit/>
          </a:bodyPr>
          <a:lstStyle/>
          <a:p>
            <a:r>
              <a:rPr lang="en-US" altLang="zh-CN" dirty="0">
                <a:solidFill>
                  <a:srgbClr val="FF0000"/>
                </a:solidFill>
              </a:rPr>
              <a:t>a</a:t>
            </a:r>
            <a:endParaRPr lang="zh-CN" altLang="en-US" dirty="0">
              <a:solidFill>
                <a:srgbClr val="FF0000"/>
              </a:solidFill>
            </a:endParaRPr>
          </a:p>
        </p:txBody>
      </p:sp>
      <p:sp>
        <p:nvSpPr>
          <p:cNvPr id="8" name="文本框 7"/>
          <p:cNvSpPr txBox="1"/>
          <p:nvPr/>
        </p:nvSpPr>
        <p:spPr>
          <a:xfrm>
            <a:off x="5725392" y="1669747"/>
            <a:ext cx="469391" cy="369332"/>
          </a:xfrm>
          <a:prstGeom prst="rect">
            <a:avLst/>
          </a:prstGeom>
          <a:noFill/>
        </p:spPr>
        <p:txBody>
          <a:bodyPr wrap="square" rtlCol="0">
            <a:spAutoFit/>
          </a:bodyPr>
          <a:lstStyle/>
          <a:p>
            <a:r>
              <a:rPr lang="en-US" altLang="zh-CN" dirty="0" err="1">
                <a:solidFill>
                  <a:srgbClr val="FF0000"/>
                </a:solidFill>
              </a:rPr>
              <a:t>ap</a:t>
            </a:r>
            <a:endParaRPr lang="zh-CN" altLang="en-US" dirty="0">
              <a:solidFill>
                <a:srgbClr val="FF0000"/>
              </a:solidFill>
            </a:endParaRPr>
          </a:p>
        </p:txBody>
      </p:sp>
      <p:cxnSp>
        <p:nvCxnSpPr>
          <p:cNvPr id="9" name="直接箭头连接符 8"/>
          <p:cNvCxnSpPr/>
          <p:nvPr/>
        </p:nvCxnSpPr>
        <p:spPr bwMode="auto">
          <a:xfrm flipV="1">
            <a:off x="6117382" y="1688977"/>
            <a:ext cx="480844" cy="168543"/>
          </a:xfrm>
          <a:prstGeom prst="straightConnector1">
            <a:avLst/>
          </a:prstGeom>
          <a:solidFill>
            <a:schemeClr val="accent1"/>
          </a:solidFill>
          <a:ln w="9525" cap="flat" cmpd="sng" algn="ctr">
            <a:solidFill>
              <a:schemeClr val="tx1"/>
            </a:solidFill>
            <a:prstDash val="solid"/>
            <a:round/>
            <a:headEnd type="none" w="med" len="med"/>
            <a:tailEnd type="triangle"/>
          </a:ln>
        </p:spPr>
      </p:cxnSp>
      <p:graphicFrame>
        <p:nvGraphicFramePr>
          <p:cNvPr id="10" name="表格 9">
            <a:extLst>
              <a:ext uri="{FF2B5EF4-FFF2-40B4-BE49-F238E27FC236}">
                <a16:creationId xmlns:a16="http://schemas.microsoft.com/office/drawing/2014/main" id="{A59B6715-9FAD-4DF5-86E2-20CA7B3EB603}"/>
              </a:ext>
            </a:extLst>
          </p:cNvPr>
          <p:cNvGraphicFramePr>
            <a:graphicFrameLocks noGrp="1"/>
          </p:cNvGraphicFramePr>
          <p:nvPr>
            <p:extLst>
              <p:ext uri="{D42A27DB-BD31-4B8C-83A1-F6EECF244321}">
                <p14:modId xmlns:p14="http://schemas.microsoft.com/office/powerpoint/2010/main" val="2523471528"/>
              </p:ext>
            </p:extLst>
          </p:nvPr>
        </p:nvGraphicFramePr>
        <p:xfrm>
          <a:off x="7318328" y="1312127"/>
          <a:ext cx="925512" cy="4247318"/>
        </p:xfrm>
        <a:graphic>
          <a:graphicData uri="http://schemas.openxmlformats.org/drawingml/2006/table">
            <a:tbl>
              <a:tblPr firstRow="1" bandRow="1">
                <a:tableStyleId>{5C22544A-7EE6-4342-B048-85BDC9FD1C3A}</a:tableStyleId>
              </a:tblPr>
              <a:tblGrid>
                <a:gridCol w="925512">
                  <a:extLst>
                    <a:ext uri="{9D8B030D-6E8A-4147-A177-3AD203B41FA5}">
                      <a16:colId xmlns:a16="http://schemas.microsoft.com/office/drawing/2014/main" val="3884803815"/>
                    </a:ext>
                  </a:extLst>
                </a:gridCol>
              </a:tblGrid>
              <a:tr h="521085">
                <a:tc>
                  <a:txBody>
                    <a:bodyPr/>
                    <a:lstStyle/>
                    <a:p>
                      <a:r>
                        <a:rPr lang="en-US" altLang="zh-CN" dirty="0">
                          <a:solidFill>
                            <a:srgbClr val="000000"/>
                          </a:solidFill>
                        </a:rPr>
                        <a:t>  0</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66343982"/>
                  </a:ext>
                </a:extLst>
              </a:tr>
              <a:tr h="532319">
                <a:tc>
                  <a:txBody>
                    <a:bodyPr/>
                    <a:lstStyle/>
                    <a:p>
                      <a:r>
                        <a:rPr lang="en-US" altLang="zh-CN" dirty="0">
                          <a:solidFill>
                            <a:srgbClr val="000000"/>
                          </a:solidFill>
                        </a:rPr>
                        <a:t>  1.0</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1041487"/>
                  </a:ext>
                </a:extLst>
              </a:tr>
              <a:tr h="532319">
                <a:tc>
                  <a:txBody>
                    <a:bodyPr/>
                    <a:lstStyle/>
                    <a:p>
                      <a:r>
                        <a:rPr lang="en-US" altLang="zh-CN" dirty="0">
                          <a:solidFill>
                            <a:srgbClr val="000000"/>
                          </a:solidFill>
                        </a:rPr>
                        <a:t>  4.0</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79927102"/>
                  </a:ext>
                </a:extLst>
              </a:tr>
              <a:tr h="532319">
                <a:tc>
                  <a:txBody>
                    <a:bodyPr/>
                    <a:lstStyle/>
                    <a:p>
                      <a:r>
                        <a:rPr lang="en-US" altLang="zh-CN" dirty="0">
                          <a:solidFill>
                            <a:srgbClr val="000000"/>
                          </a:solidFill>
                        </a:rPr>
                        <a:t>   9.0</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59062494"/>
                  </a:ext>
                </a:extLst>
              </a:tr>
              <a:tr h="532319">
                <a:tc>
                  <a:txBody>
                    <a:bodyPr/>
                    <a:lstStyle/>
                    <a:p>
                      <a:r>
                        <a:rPr lang="en-US" altLang="zh-CN" dirty="0">
                          <a:solidFill>
                            <a:srgbClr val="000000"/>
                          </a:solidFill>
                        </a:rPr>
                        <a:t>   16.0</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314586139"/>
                  </a:ext>
                </a:extLst>
              </a:tr>
              <a:tr h="532319">
                <a:tc>
                  <a:txBody>
                    <a:bodyPr/>
                    <a:lstStyle/>
                    <a:p>
                      <a:r>
                        <a:rPr lang="en-US" altLang="zh-CN" dirty="0">
                          <a:solidFill>
                            <a:srgbClr val="000000"/>
                          </a:solidFill>
                        </a:rPr>
                        <a:t>   25.0</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364008350"/>
                  </a:ext>
                </a:extLst>
              </a:tr>
              <a:tr h="532319">
                <a:tc>
                  <a:txBody>
                    <a:bodyPr/>
                    <a:lstStyle/>
                    <a:p>
                      <a:r>
                        <a:rPr lang="en-US" altLang="zh-CN" dirty="0">
                          <a:solidFill>
                            <a:srgbClr val="000000"/>
                          </a:solidFill>
                        </a:rPr>
                        <a:t>   36.0</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0863048"/>
                  </a:ext>
                </a:extLst>
              </a:tr>
              <a:tr h="532319">
                <a:tc>
                  <a:txBody>
                    <a:bodyPr/>
                    <a:lstStyle/>
                    <a:p>
                      <a:r>
                        <a:rPr lang="en-US" altLang="zh-CN" dirty="0">
                          <a:solidFill>
                            <a:srgbClr val="000000"/>
                          </a:solidFill>
                        </a:rPr>
                        <a:t>  49.0</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651507743"/>
                  </a:ext>
                </a:extLst>
              </a:tr>
            </a:tbl>
          </a:graphicData>
        </a:graphic>
      </p:graphicFrame>
    </p:spTree>
    <p:extLst>
      <p:ext uri="{BB962C8B-B14F-4D97-AF65-F5344CB8AC3E}">
        <p14:creationId xmlns:p14="http://schemas.microsoft.com/office/powerpoint/2010/main" val="3410915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Rot="1" noChangeArrowheads="1"/>
          </p:cNvSpPr>
          <p:nvPr>
            <p:ph type="body" idx="1"/>
          </p:nvPr>
        </p:nvSpPr>
        <p:spPr>
          <a:xfrm>
            <a:off x="493569" y="1026897"/>
            <a:ext cx="8359486" cy="5405076"/>
          </a:xfrm>
        </p:spPr>
        <p:txBody>
          <a:bodyPr/>
          <a:lstStyle/>
          <a:p>
            <a:pPr marL="342900" indent="-342900" algn="just">
              <a:buFont typeface="Wingdings" panose="05000000000000000000" pitchFamily="2" charset="2"/>
              <a:buChar char="l"/>
            </a:pPr>
            <a:r>
              <a:rPr lang="zh-CN" altLang="en-US" sz="2000" dirty="0" smtClean="0"/>
              <a:t>如何</a:t>
            </a:r>
            <a:r>
              <a:rPr lang="zh-CN" altLang="en-US" sz="2000" dirty="0"/>
              <a:t>定义或声明一个一维数组？</a:t>
            </a:r>
            <a:endParaRPr lang="en-US" altLang="zh-CN" sz="2000" dirty="0"/>
          </a:p>
          <a:p>
            <a:pPr marL="971550" lvl="1" algn="just"/>
            <a:r>
              <a:rPr lang="zh-CN" altLang="en-US" sz="1800" dirty="0"/>
              <a:t>要让</a:t>
            </a:r>
            <a:r>
              <a:rPr lang="zh-CN" altLang="en-US" sz="1800" dirty="0">
                <a:solidFill>
                  <a:srgbClr val="0303DF"/>
                </a:solidFill>
              </a:rPr>
              <a:t>编译器</a:t>
            </a:r>
            <a:r>
              <a:rPr lang="zh-CN" altLang="en-US" sz="1800" dirty="0"/>
              <a:t>能够</a:t>
            </a:r>
            <a:r>
              <a:rPr lang="zh-CN" altLang="en-US" sz="1800" dirty="0">
                <a:solidFill>
                  <a:srgbClr val="C00000"/>
                </a:solidFill>
              </a:rPr>
              <a:t>知道</a:t>
            </a:r>
            <a:r>
              <a:rPr lang="zh-CN" altLang="en-US" sz="1800" dirty="0"/>
              <a:t>或能够</a:t>
            </a:r>
            <a:r>
              <a:rPr lang="zh-CN" altLang="en-US" sz="1800" dirty="0">
                <a:solidFill>
                  <a:srgbClr val="C00000"/>
                </a:solidFill>
              </a:rPr>
              <a:t>推出</a:t>
            </a:r>
            <a:r>
              <a:rPr lang="zh-CN" altLang="en-US" sz="1800" dirty="0"/>
              <a:t>数组元素的个数，以便为其分配内存空间； </a:t>
            </a:r>
            <a:endParaRPr lang="en-US" altLang="zh-CN" sz="1800" dirty="0"/>
          </a:p>
          <a:p>
            <a:pPr marL="971550" lvl="1" algn="just"/>
            <a:r>
              <a:rPr lang="en-US" altLang="zh-CN" sz="1800" i="1" dirty="0" err="1">
                <a:solidFill>
                  <a:srgbClr val="7030A0"/>
                </a:solidFill>
              </a:rPr>
              <a:t>i</a:t>
            </a:r>
            <a:r>
              <a:rPr lang="en-US" altLang="zh-CN" sz="1800" i="1" dirty="0" err="1" smtClean="0">
                <a:solidFill>
                  <a:srgbClr val="7030A0"/>
                </a:solidFill>
              </a:rPr>
              <a:t>nt</a:t>
            </a:r>
            <a:r>
              <a:rPr lang="en-US" altLang="zh-CN" sz="1800" i="1" dirty="0" smtClean="0">
                <a:solidFill>
                  <a:srgbClr val="7030A0"/>
                </a:solidFill>
              </a:rPr>
              <a:t> a[</a:t>
            </a:r>
            <a:r>
              <a:rPr lang="en-US" altLang="zh-CN" sz="1800" i="1" dirty="0" smtClean="0">
                <a:solidFill>
                  <a:srgbClr val="006600"/>
                </a:solidFill>
              </a:rPr>
              <a:t>M</a:t>
            </a:r>
            <a:r>
              <a:rPr lang="en-US" altLang="zh-CN" sz="1800" i="1" dirty="0">
                <a:solidFill>
                  <a:srgbClr val="7030A0"/>
                </a:solidFill>
              </a:rPr>
              <a:t>][</a:t>
            </a:r>
            <a:r>
              <a:rPr lang="en-US" altLang="zh-CN" sz="1800" i="1" dirty="0">
                <a:solidFill>
                  <a:srgbClr val="006600"/>
                </a:solidFill>
              </a:rPr>
              <a:t>N</a:t>
            </a:r>
            <a:r>
              <a:rPr lang="en-US" altLang="zh-CN" sz="1800" i="1" dirty="0">
                <a:solidFill>
                  <a:srgbClr val="7030A0"/>
                </a:solidFill>
              </a:rPr>
              <a:t>]</a:t>
            </a:r>
            <a:r>
              <a:rPr lang="zh-CN" altLang="en-US" sz="1800" i="1" dirty="0">
                <a:solidFill>
                  <a:srgbClr val="7030A0"/>
                </a:solidFill>
              </a:rPr>
              <a:t>，</a:t>
            </a:r>
            <a:r>
              <a:rPr lang="en-US" altLang="zh-CN" sz="1800" i="1" dirty="0">
                <a:solidFill>
                  <a:srgbClr val="7030A0"/>
                </a:solidFill>
              </a:rPr>
              <a:t>a[][</a:t>
            </a:r>
            <a:r>
              <a:rPr lang="en-US" altLang="zh-CN" sz="1800" i="1" dirty="0">
                <a:solidFill>
                  <a:srgbClr val="0303DF"/>
                </a:solidFill>
              </a:rPr>
              <a:t>N</a:t>
            </a:r>
            <a:r>
              <a:rPr lang="en-US" altLang="zh-CN" sz="1800" i="1" dirty="0">
                <a:solidFill>
                  <a:srgbClr val="7030A0"/>
                </a:solidFill>
              </a:rPr>
              <a:t>]={</a:t>
            </a:r>
            <a:r>
              <a:rPr lang="zh-CN" altLang="en-US" sz="1800" i="1" dirty="0">
                <a:solidFill>
                  <a:srgbClr val="7030A0"/>
                </a:solidFill>
              </a:rPr>
              <a:t>初始化数据</a:t>
            </a:r>
            <a:r>
              <a:rPr lang="en-US" altLang="zh-CN" sz="1800" i="1" dirty="0">
                <a:solidFill>
                  <a:srgbClr val="7030A0"/>
                </a:solidFill>
              </a:rPr>
              <a:t>};    </a:t>
            </a:r>
            <a:r>
              <a:rPr lang="en-US" altLang="zh-CN" sz="1800" i="1" dirty="0" smtClean="0"/>
              <a:t>//</a:t>
            </a:r>
            <a:r>
              <a:rPr lang="zh-CN" altLang="en-US" sz="1800" b="1" i="1" dirty="0" smtClean="0">
                <a:solidFill>
                  <a:srgbClr val="006600"/>
                </a:solidFill>
              </a:rPr>
              <a:t>允许，但不建议使用第二种方式</a:t>
            </a:r>
            <a:endParaRPr lang="en-US" altLang="zh-CN" sz="1800" b="1" i="1" dirty="0">
              <a:solidFill>
                <a:srgbClr val="006600"/>
              </a:solidFill>
            </a:endParaRPr>
          </a:p>
          <a:p>
            <a:pPr marL="971550" lvl="1" algn="just"/>
            <a:r>
              <a:rPr lang="en-US" altLang="zh-CN" sz="1800" strike="sngStrike" dirty="0" err="1">
                <a:solidFill>
                  <a:srgbClr val="7030A0"/>
                </a:solidFill>
              </a:rPr>
              <a:t>i</a:t>
            </a:r>
            <a:r>
              <a:rPr lang="en-US" altLang="zh-CN" sz="1800" strike="sngStrike" dirty="0" err="1" smtClean="0">
                <a:solidFill>
                  <a:srgbClr val="7030A0"/>
                </a:solidFill>
              </a:rPr>
              <a:t>nt</a:t>
            </a:r>
            <a:r>
              <a:rPr lang="en-US" altLang="zh-CN" sz="1800" strike="sngStrike" dirty="0" smtClean="0">
                <a:solidFill>
                  <a:srgbClr val="7030A0"/>
                </a:solidFill>
              </a:rPr>
              <a:t> a</a:t>
            </a:r>
            <a:r>
              <a:rPr lang="en-US" altLang="zh-CN" sz="1800" strike="sngStrike" dirty="0">
                <a:solidFill>
                  <a:srgbClr val="7030A0"/>
                </a:solidFill>
              </a:rPr>
              <a:t>[][]={</a:t>
            </a:r>
            <a:r>
              <a:rPr lang="zh-CN" altLang="en-US" sz="1800" strike="sngStrike" dirty="0">
                <a:solidFill>
                  <a:srgbClr val="7030A0"/>
                </a:solidFill>
              </a:rPr>
              <a:t>初始化</a:t>
            </a:r>
            <a:r>
              <a:rPr lang="en-US" altLang="zh-CN" sz="1800" strike="sngStrike" dirty="0">
                <a:solidFill>
                  <a:srgbClr val="7030A0"/>
                </a:solidFill>
              </a:rPr>
              <a:t>}</a:t>
            </a:r>
            <a:r>
              <a:rPr lang="zh-CN" altLang="en-US" sz="1800" strike="sngStrike" dirty="0">
                <a:solidFill>
                  <a:srgbClr val="7030A0"/>
                </a:solidFill>
              </a:rPr>
              <a:t>，</a:t>
            </a:r>
            <a:r>
              <a:rPr lang="en-US" altLang="zh-CN" sz="1800" strike="sngStrike" dirty="0">
                <a:solidFill>
                  <a:srgbClr val="7030A0"/>
                </a:solidFill>
              </a:rPr>
              <a:t> a[M][]={</a:t>
            </a:r>
            <a:r>
              <a:rPr lang="zh-CN" altLang="en-US" sz="1800" strike="sngStrike" dirty="0">
                <a:solidFill>
                  <a:srgbClr val="7030A0"/>
                </a:solidFill>
              </a:rPr>
              <a:t>初始化</a:t>
            </a:r>
            <a:r>
              <a:rPr lang="en-US" altLang="zh-CN" sz="1800" strike="sngStrike" dirty="0">
                <a:solidFill>
                  <a:srgbClr val="7030A0"/>
                </a:solidFill>
              </a:rPr>
              <a:t>};  </a:t>
            </a:r>
            <a:r>
              <a:rPr lang="en-US" altLang="zh-CN" sz="1800" dirty="0">
                <a:solidFill>
                  <a:srgbClr val="030DCD"/>
                </a:solidFill>
              </a:rPr>
              <a:t>//</a:t>
            </a:r>
            <a:r>
              <a:rPr lang="zh-CN" altLang="en-US" sz="1800" dirty="0">
                <a:solidFill>
                  <a:srgbClr val="C00000"/>
                </a:solidFill>
              </a:rPr>
              <a:t>不</a:t>
            </a:r>
            <a:r>
              <a:rPr lang="zh-CN" altLang="en-US" sz="1800" dirty="0" smtClean="0">
                <a:solidFill>
                  <a:srgbClr val="C00000"/>
                </a:solidFill>
              </a:rPr>
              <a:t>允许，无法推出</a:t>
            </a:r>
            <a:r>
              <a:rPr lang="en-US" altLang="zh-CN" sz="1800" dirty="0" smtClean="0">
                <a:solidFill>
                  <a:srgbClr val="C00000"/>
                </a:solidFill>
              </a:rPr>
              <a:t>a</a:t>
            </a:r>
            <a:r>
              <a:rPr lang="zh-CN" altLang="en-US" sz="1800" dirty="0" smtClean="0">
                <a:solidFill>
                  <a:srgbClr val="C00000"/>
                </a:solidFill>
              </a:rPr>
              <a:t>的大小</a:t>
            </a:r>
            <a:endParaRPr lang="en-US" altLang="zh-CN" sz="1800" dirty="0">
              <a:solidFill>
                <a:srgbClr val="C00000"/>
              </a:solidFill>
            </a:endParaRPr>
          </a:p>
          <a:p>
            <a:pPr marL="342900" indent="-342900" algn="just">
              <a:buFont typeface="Wingdings" panose="05000000000000000000" pitchFamily="2" charset="2"/>
              <a:buChar char="l"/>
            </a:pPr>
            <a:r>
              <a:rPr lang="zh-CN" altLang="en-US" sz="2000" dirty="0">
                <a:latin typeface="宋体" panose="02010600030101010101" pitchFamily="2" charset="-122"/>
              </a:rPr>
              <a:t>二维数组的数组元素可以看作是排列为</a:t>
            </a:r>
            <a:r>
              <a:rPr lang="zh-CN" altLang="en-US" sz="2000" dirty="0">
                <a:solidFill>
                  <a:srgbClr val="FF3300"/>
                </a:solidFill>
                <a:latin typeface="宋体" panose="02010600030101010101" pitchFamily="2" charset="-122"/>
              </a:rPr>
              <a:t>行列的形式</a:t>
            </a:r>
            <a:r>
              <a:rPr lang="zh-CN" altLang="en-US" sz="2000" dirty="0">
                <a:latin typeface="宋体" panose="02010600030101010101" pitchFamily="2" charset="-122"/>
              </a:rPr>
              <a:t>（矩阵）；</a:t>
            </a:r>
            <a:endParaRPr lang="en-US" altLang="zh-CN" sz="2000" dirty="0">
              <a:latin typeface="宋体" panose="02010600030101010101" pitchFamily="2" charset="-122"/>
            </a:endParaRPr>
          </a:p>
          <a:p>
            <a:pPr marL="342900" indent="-342900" algn="just">
              <a:buFont typeface="Wingdings" panose="05000000000000000000" pitchFamily="2" charset="2"/>
              <a:buChar char="l"/>
            </a:pPr>
            <a:r>
              <a:rPr lang="zh-CN" altLang="en-US" sz="2000" b="1" dirty="0" smtClean="0">
                <a:solidFill>
                  <a:srgbClr val="CC3300"/>
                </a:solidFill>
              </a:rPr>
              <a:t>二</a:t>
            </a:r>
            <a:r>
              <a:rPr lang="zh-CN" altLang="en-US" sz="2000" b="1" dirty="0">
                <a:solidFill>
                  <a:srgbClr val="CC3300"/>
                </a:solidFill>
              </a:rPr>
              <a:t>维数组也用统一的数组名来标识</a:t>
            </a:r>
            <a:endParaRPr lang="en-US" altLang="zh-CN" sz="2000" b="1" dirty="0">
              <a:solidFill>
                <a:srgbClr val="CC3300"/>
              </a:solidFill>
            </a:endParaRPr>
          </a:p>
          <a:p>
            <a:pPr marL="971550" lvl="1" algn="just"/>
            <a:r>
              <a:rPr lang="zh-CN" altLang="en-US" sz="1800" b="1" dirty="0" smtClean="0">
                <a:solidFill>
                  <a:srgbClr val="006600"/>
                </a:solidFill>
                <a:sym typeface="Arial" panose="020B0604020202020204" pitchFamily="34" charset="0"/>
              </a:rPr>
              <a:t>如，</a:t>
            </a:r>
            <a:r>
              <a:rPr lang="en-US" altLang="zh-CN" sz="1800" b="1" dirty="0" smtClean="0">
                <a:solidFill>
                  <a:srgbClr val="006600"/>
                </a:solidFill>
                <a:sym typeface="Arial" panose="020B0604020202020204" pitchFamily="34" charset="0"/>
              </a:rPr>
              <a:t>a[</a:t>
            </a:r>
            <a:r>
              <a:rPr lang="en-US" altLang="zh-CN" sz="1800" b="1" dirty="0" err="1" smtClean="0">
                <a:solidFill>
                  <a:srgbClr val="006600"/>
                </a:solidFill>
                <a:sym typeface="Arial" panose="020B0604020202020204" pitchFamily="34" charset="0"/>
              </a:rPr>
              <a:t>i</a:t>
            </a:r>
            <a:r>
              <a:rPr lang="en-US" altLang="zh-CN" sz="1800" b="1" dirty="0" smtClean="0">
                <a:solidFill>
                  <a:srgbClr val="006600"/>
                </a:solidFill>
                <a:sym typeface="Arial" panose="020B0604020202020204" pitchFamily="34" charset="0"/>
              </a:rPr>
              <a:t>][j]</a:t>
            </a:r>
            <a:r>
              <a:rPr lang="zh-CN" altLang="en-US" sz="1800" b="1" dirty="0" smtClean="0">
                <a:solidFill>
                  <a:srgbClr val="006600"/>
                </a:solidFill>
                <a:sym typeface="Arial" panose="020B0604020202020204" pitchFamily="34" charset="0"/>
              </a:rPr>
              <a:t>，表示第</a:t>
            </a:r>
            <a:r>
              <a:rPr lang="en-US" altLang="zh-CN" sz="1800" b="1" dirty="0" err="1" smtClean="0">
                <a:solidFill>
                  <a:srgbClr val="006600"/>
                </a:solidFill>
                <a:sym typeface="Arial" panose="020B0604020202020204" pitchFamily="34" charset="0"/>
              </a:rPr>
              <a:t>i</a:t>
            </a:r>
            <a:r>
              <a:rPr lang="zh-CN" altLang="en-US" sz="1800" b="1" dirty="0" smtClean="0">
                <a:solidFill>
                  <a:srgbClr val="006600"/>
                </a:solidFill>
                <a:sym typeface="Arial" panose="020B0604020202020204" pitchFamily="34" charset="0"/>
              </a:rPr>
              <a:t>行的第</a:t>
            </a:r>
            <a:r>
              <a:rPr lang="en-US" altLang="zh-CN" sz="1800" b="1" dirty="0" smtClean="0">
                <a:solidFill>
                  <a:srgbClr val="006600"/>
                </a:solidFill>
                <a:sym typeface="Arial" panose="020B0604020202020204" pitchFamily="34" charset="0"/>
              </a:rPr>
              <a:t>j</a:t>
            </a:r>
            <a:r>
              <a:rPr lang="zh-CN" altLang="en-US" sz="1800" b="1" dirty="0" smtClean="0">
                <a:solidFill>
                  <a:srgbClr val="006600"/>
                </a:solidFill>
                <a:sym typeface="Arial" panose="020B0604020202020204" pitchFamily="34" charset="0"/>
              </a:rPr>
              <a:t>列个元素</a:t>
            </a:r>
            <a:endParaRPr lang="en-US" altLang="zh-CN" sz="1800" b="1" dirty="0" smtClean="0">
              <a:solidFill>
                <a:srgbClr val="006600"/>
              </a:solidFill>
              <a:sym typeface="Arial" panose="020B0604020202020204" pitchFamily="34" charset="0"/>
            </a:endParaRPr>
          </a:p>
          <a:p>
            <a:pPr marL="971550" lvl="1" algn="just"/>
            <a:r>
              <a:rPr lang="zh-CN" altLang="en-US" sz="1800" dirty="0" smtClean="0">
                <a:solidFill>
                  <a:srgbClr val="0303DF"/>
                </a:solidFill>
                <a:sym typeface="Arial" panose="020B0604020202020204" pitchFamily="34" charset="0"/>
              </a:rPr>
              <a:t>第一</a:t>
            </a:r>
            <a:r>
              <a:rPr lang="zh-CN" altLang="en-US" sz="1800" dirty="0">
                <a:solidFill>
                  <a:srgbClr val="0303DF"/>
                </a:solidFill>
                <a:sym typeface="Arial" panose="020B0604020202020204" pitchFamily="34" charset="0"/>
              </a:rPr>
              <a:t>个下标表示</a:t>
            </a:r>
            <a:r>
              <a:rPr lang="zh-CN" altLang="en-US" sz="1800" dirty="0">
                <a:solidFill>
                  <a:srgbClr val="C00000"/>
                </a:solidFill>
                <a:sym typeface="Arial" panose="020B0604020202020204" pitchFamily="34" charset="0"/>
              </a:rPr>
              <a:t>行</a:t>
            </a:r>
            <a:endParaRPr lang="en-US" altLang="zh-CN" sz="1800" dirty="0">
              <a:solidFill>
                <a:srgbClr val="C00000"/>
              </a:solidFill>
              <a:sym typeface="Arial" panose="020B0604020202020204" pitchFamily="34" charset="0"/>
            </a:endParaRPr>
          </a:p>
          <a:p>
            <a:pPr marL="971550" lvl="1" algn="just"/>
            <a:r>
              <a:rPr lang="zh-CN" altLang="en-US" sz="1800" dirty="0">
                <a:solidFill>
                  <a:srgbClr val="0303DF"/>
                </a:solidFill>
                <a:sym typeface="Arial" panose="020B0604020202020204" pitchFamily="34" charset="0"/>
              </a:rPr>
              <a:t>第二个下标表示</a:t>
            </a:r>
            <a:r>
              <a:rPr lang="zh-CN" altLang="en-US" sz="1800" dirty="0">
                <a:solidFill>
                  <a:srgbClr val="C00000"/>
                </a:solidFill>
                <a:sym typeface="Arial" panose="020B0604020202020204" pitchFamily="34" charset="0"/>
              </a:rPr>
              <a:t>列</a:t>
            </a:r>
            <a:endParaRPr lang="en-US" altLang="zh-CN" sz="1800" dirty="0">
              <a:solidFill>
                <a:srgbClr val="C00000"/>
              </a:solidFill>
              <a:sym typeface="Arial" panose="020B0604020202020204" pitchFamily="34" charset="0"/>
            </a:endParaRPr>
          </a:p>
          <a:p>
            <a:pPr marL="971550" lvl="1" algn="just"/>
            <a:r>
              <a:rPr lang="zh-CN" altLang="en-US" sz="1800" dirty="0">
                <a:solidFill>
                  <a:srgbClr val="C00000"/>
                </a:solidFill>
                <a:sym typeface="Arial" panose="020B0604020202020204" pitchFamily="34" charset="0"/>
              </a:rPr>
              <a:t>两个下标均从0开始。</a:t>
            </a:r>
          </a:p>
          <a:p>
            <a:pPr marL="342900" indent="-342900" algn="just">
              <a:buFont typeface="Wingdings" panose="05000000000000000000" pitchFamily="2" charset="2"/>
              <a:buChar char="l"/>
            </a:pPr>
            <a:r>
              <a:rPr lang="zh-CN" altLang="en-US" sz="2000" dirty="0" smtClean="0">
                <a:solidFill>
                  <a:srgbClr val="080808"/>
                </a:solidFill>
                <a:latin typeface="宋体" panose="02010600030101010101" pitchFamily="2" charset="-122"/>
              </a:rPr>
              <a:t>应用：</a:t>
            </a:r>
            <a:r>
              <a:rPr lang="zh-CN" altLang="en-US" sz="2000" dirty="0" smtClean="0">
                <a:solidFill>
                  <a:srgbClr val="030DCD"/>
                </a:solidFill>
                <a:latin typeface="宋体" panose="02010600030101010101" pitchFamily="2" charset="-122"/>
              </a:rPr>
              <a:t>可</a:t>
            </a:r>
            <a:r>
              <a:rPr lang="zh-CN" altLang="en-US" sz="2000" dirty="0">
                <a:solidFill>
                  <a:srgbClr val="030DCD"/>
                </a:solidFill>
                <a:latin typeface="宋体" panose="02010600030101010101" pitchFamily="2" charset="-122"/>
              </a:rPr>
              <a:t>直观地表示矩阵等</a:t>
            </a:r>
            <a:r>
              <a:rPr lang="zh-CN" altLang="en-US" sz="2000" dirty="0" smtClean="0">
                <a:solidFill>
                  <a:srgbClr val="030DCD"/>
                </a:solidFill>
                <a:latin typeface="宋体" panose="02010600030101010101" pitchFamily="2" charset="-122"/>
              </a:rPr>
              <a:t>结构</a:t>
            </a:r>
            <a:endParaRPr lang="en-US" altLang="zh-CN" sz="2000" dirty="0" smtClean="0">
              <a:solidFill>
                <a:srgbClr val="030DCD"/>
              </a:solidFill>
              <a:latin typeface="宋体" panose="02010600030101010101" pitchFamily="2" charset="-122"/>
            </a:endParaRPr>
          </a:p>
          <a:p>
            <a:pPr marL="342900" indent="-342900" algn="just">
              <a:buFont typeface="Wingdings" panose="05000000000000000000" pitchFamily="2" charset="2"/>
              <a:buChar char="l"/>
            </a:pPr>
            <a:r>
              <a:rPr lang="zh-CN" altLang="en-US" sz="2000" dirty="0" smtClean="0"/>
              <a:t>利用</a:t>
            </a:r>
            <a:r>
              <a:rPr lang="zh-CN" altLang="en-US" sz="2000" dirty="0" smtClean="0">
                <a:solidFill>
                  <a:srgbClr val="7030A0"/>
                </a:solidFill>
              </a:rPr>
              <a:t>二重循环</a:t>
            </a:r>
            <a:r>
              <a:rPr lang="en-US" altLang="zh-CN" sz="2000" dirty="0" smtClean="0">
                <a:solidFill>
                  <a:srgbClr val="7030A0"/>
                </a:solidFill>
              </a:rPr>
              <a:t>+</a:t>
            </a:r>
            <a:r>
              <a:rPr lang="zh-CN" altLang="en-US" sz="2000" dirty="0" smtClean="0">
                <a:solidFill>
                  <a:srgbClr val="7030A0"/>
                </a:solidFill>
              </a:rPr>
              <a:t>二维数组</a:t>
            </a:r>
            <a:r>
              <a:rPr lang="zh-CN" altLang="en-US" sz="2000" dirty="0" smtClean="0"/>
              <a:t>，容易完成矩阵的转置、加减、乘法等运算；</a:t>
            </a:r>
            <a:endParaRPr lang="en-US" altLang="zh-CN" sz="2000" dirty="0"/>
          </a:p>
          <a:p>
            <a:pPr marL="457200" indent="-457200" algn="just">
              <a:buFont typeface="Wingdings" panose="05000000000000000000" pitchFamily="2" charset="2"/>
              <a:buChar char="l"/>
            </a:pPr>
            <a:endParaRPr lang="zh-CN" altLang="en-US" sz="2800" b="1" dirty="0">
              <a:solidFill>
                <a:srgbClr val="FF3300"/>
              </a:solidFill>
            </a:endParaRPr>
          </a:p>
          <a:p>
            <a:pPr marL="457200" indent="-457200" algn="just">
              <a:buFont typeface="Wingdings" panose="05000000000000000000" pitchFamily="2" charset="2"/>
              <a:buChar char="l"/>
            </a:pPr>
            <a:endParaRPr lang="zh-CN" altLang="en-US" sz="2800" b="1" dirty="0"/>
          </a:p>
        </p:txBody>
      </p:sp>
      <p:sp>
        <p:nvSpPr>
          <p:cNvPr id="5" name="Rectangle 2"/>
          <p:cNvSpPr>
            <a:spLocks noGrp="1" noRot="1" noChangeArrowheads="1"/>
          </p:cNvSpPr>
          <p:nvPr>
            <p:ph type="title"/>
          </p:nvPr>
        </p:nvSpPr>
        <p:spPr>
          <a:xfrm>
            <a:off x="493569" y="238559"/>
            <a:ext cx="7772400" cy="609600"/>
          </a:xfrm>
        </p:spPr>
        <p:txBody>
          <a:bodyPr/>
          <a:lstStyle/>
          <a:p>
            <a:r>
              <a:rPr lang="en-US" altLang="zh-CN" sz="3200" dirty="0"/>
              <a:t>6.8 </a:t>
            </a:r>
            <a:r>
              <a:rPr lang="zh-CN" altLang="en-US" sz="3200" dirty="0"/>
              <a:t>二维数组 </a:t>
            </a:r>
          </a:p>
        </p:txBody>
      </p:sp>
    </p:spTree>
    <p:extLst>
      <p:ext uri="{BB962C8B-B14F-4D97-AF65-F5344CB8AC3E}">
        <p14:creationId xmlns:p14="http://schemas.microsoft.com/office/powerpoint/2010/main" val="2382864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Rot="1" noChangeArrowheads="1"/>
          </p:cNvSpPr>
          <p:nvPr>
            <p:ph type="body" idx="1"/>
          </p:nvPr>
        </p:nvSpPr>
        <p:spPr>
          <a:xfrm>
            <a:off x="385186" y="997527"/>
            <a:ext cx="8190489" cy="5404284"/>
          </a:xfrm>
        </p:spPr>
        <p:txBody>
          <a:bodyPr/>
          <a:lstStyle/>
          <a:p>
            <a:pPr marL="342900" indent="-342900" algn="just">
              <a:buFont typeface="Wingdings" panose="05000000000000000000" pitchFamily="2" charset="2"/>
              <a:buChar char="l"/>
            </a:pPr>
            <a:r>
              <a:rPr lang="zh-CN" altLang="en-US" sz="2000" dirty="0"/>
              <a:t>二维数组的定义 </a:t>
            </a:r>
          </a:p>
          <a:p>
            <a:pPr marL="971550" lvl="1" algn="just"/>
            <a:r>
              <a:rPr lang="zh-CN" altLang="en-US" dirty="0">
                <a:solidFill>
                  <a:srgbClr val="FF3300"/>
                </a:solidFill>
              </a:rPr>
              <a:t>类型说明符  数组名1[行常量表达式1][列常量表达式1], </a:t>
            </a:r>
            <a:endParaRPr lang="en-US" altLang="zh-CN" dirty="0">
              <a:solidFill>
                <a:srgbClr val="FF3300"/>
              </a:solidFill>
            </a:endParaRPr>
          </a:p>
          <a:p>
            <a:pPr lvl="1" indent="0" algn="just">
              <a:buNone/>
            </a:pPr>
            <a:r>
              <a:rPr lang="en-US" altLang="zh-CN" dirty="0">
                <a:solidFill>
                  <a:srgbClr val="FF3300"/>
                </a:solidFill>
              </a:rPr>
              <a:t>                            </a:t>
            </a:r>
            <a:r>
              <a:rPr lang="zh-CN" altLang="en-US" dirty="0">
                <a:solidFill>
                  <a:srgbClr val="FF3300"/>
                </a:solidFill>
              </a:rPr>
              <a:t>数组名2[行常量表达式2][列常量表达式2]……;</a:t>
            </a:r>
          </a:p>
          <a:p>
            <a:pPr marL="342900" indent="-342900" algn="just">
              <a:buFont typeface="Wingdings" panose="05000000000000000000" pitchFamily="2" charset="2"/>
              <a:buChar char="l"/>
            </a:pPr>
            <a:r>
              <a:rPr lang="zh-CN" altLang="en-US" sz="2000" dirty="0"/>
              <a:t>例如：</a:t>
            </a:r>
            <a:r>
              <a:rPr lang="en-US" altLang="zh-CN" sz="2000" b="1" dirty="0" err="1">
                <a:solidFill>
                  <a:srgbClr val="030DCD"/>
                </a:solidFill>
              </a:rPr>
              <a:t>int</a:t>
            </a:r>
            <a:r>
              <a:rPr lang="en-US" altLang="zh-CN" sz="2000" b="1" dirty="0">
                <a:solidFill>
                  <a:srgbClr val="030DCD"/>
                </a:solidFill>
              </a:rPr>
              <a:t> a[3][4]; </a:t>
            </a:r>
            <a:r>
              <a:rPr lang="en-US" altLang="zh-CN" sz="2000" dirty="0">
                <a:solidFill>
                  <a:srgbClr val="7030A0"/>
                </a:solidFill>
              </a:rPr>
              <a:t>a</a:t>
            </a:r>
            <a:r>
              <a:rPr lang="zh-CN" altLang="en-US" sz="2000" dirty="0">
                <a:solidFill>
                  <a:srgbClr val="7030A0"/>
                </a:solidFill>
              </a:rPr>
              <a:t>为3×4(3行4列)的整型数组</a:t>
            </a:r>
            <a:r>
              <a:rPr lang="zh-CN" altLang="en-US" sz="2000" dirty="0"/>
              <a:t>；</a:t>
            </a:r>
          </a:p>
          <a:p>
            <a:pPr>
              <a:buNone/>
            </a:pPr>
            <a:r>
              <a:rPr lang="en-US" altLang="zh-CN" sz="2000" dirty="0"/>
              <a:t>                </a:t>
            </a:r>
            <a:r>
              <a:rPr lang="en-US" altLang="zh-CN" sz="2000" b="1" dirty="0">
                <a:solidFill>
                  <a:srgbClr val="030DCD"/>
                </a:solidFill>
              </a:rPr>
              <a:t>float b[5][10];</a:t>
            </a:r>
            <a:r>
              <a:rPr lang="en-US" altLang="zh-CN" sz="2000" dirty="0">
                <a:solidFill>
                  <a:srgbClr val="7030A0"/>
                </a:solidFill>
              </a:rPr>
              <a:t>b</a:t>
            </a:r>
            <a:r>
              <a:rPr lang="zh-CN" altLang="en-US" sz="2000" dirty="0">
                <a:solidFill>
                  <a:srgbClr val="7030A0"/>
                </a:solidFill>
              </a:rPr>
              <a:t>为5×10(5行10列)的浮点型数组</a:t>
            </a:r>
            <a:r>
              <a:rPr lang="zh-CN" altLang="en-US" sz="2000" dirty="0"/>
              <a:t>；</a:t>
            </a:r>
            <a:endParaRPr lang="en-US" altLang="zh-CN" sz="2000" dirty="0"/>
          </a:p>
          <a:p>
            <a:pPr marL="342900" indent="-342900">
              <a:buFont typeface="Wingdings" panose="05000000000000000000" pitchFamily="2" charset="2"/>
              <a:buChar char="l"/>
            </a:pPr>
            <a:endParaRPr lang="en-US" altLang="zh-CN" sz="2000" dirty="0"/>
          </a:p>
          <a:p>
            <a:pPr marL="342900" indent="-342900">
              <a:buFont typeface="Wingdings" panose="05000000000000000000" pitchFamily="2" charset="2"/>
              <a:buChar char="l"/>
            </a:pPr>
            <a:r>
              <a:rPr lang="zh-CN" altLang="en-US" sz="2000" dirty="0" smtClean="0"/>
              <a:t>二</a:t>
            </a:r>
            <a:r>
              <a:rPr lang="zh-CN" altLang="en-US" sz="2000" dirty="0"/>
              <a:t>维数组定义中的第1个下标表示该数组具有的</a:t>
            </a:r>
            <a:r>
              <a:rPr lang="zh-CN" altLang="en-US" sz="2000" dirty="0">
                <a:solidFill>
                  <a:srgbClr val="9900FF"/>
                </a:solidFill>
              </a:rPr>
              <a:t>行数</a:t>
            </a:r>
            <a:r>
              <a:rPr lang="zh-CN" altLang="en-US" sz="2000" dirty="0"/>
              <a:t>，第2个下标表示该数组具有的</a:t>
            </a:r>
            <a:r>
              <a:rPr lang="zh-CN" altLang="en-US" sz="2000" dirty="0">
                <a:solidFill>
                  <a:srgbClr val="9900FF"/>
                </a:solidFill>
              </a:rPr>
              <a:t>列数</a:t>
            </a:r>
            <a:r>
              <a:rPr lang="zh-CN" altLang="en-US" sz="2000" dirty="0"/>
              <a:t>，两个</a:t>
            </a:r>
            <a:r>
              <a:rPr lang="zh-CN" altLang="en-US" sz="2000" dirty="0">
                <a:solidFill>
                  <a:srgbClr val="9900FF"/>
                </a:solidFill>
              </a:rPr>
              <a:t>下标之积</a:t>
            </a:r>
            <a:r>
              <a:rPr lang="zh-CN" altLang="en-US" sz="2000" dirty="0"/>
              <a:t>是该数组具有的数组元素的</a:t>
            </a:r>
            <a:r>
              <a:rPr lang="zh-CN" altLang="en-US" sz="2000" dirty="0">
                <a:solidFill>
                  <a:srgbClr val="9900FF"/>
                </a:solidFill>
              </a:rPr>
              <a:t>个数</a:t>
            </a:r>
            <a:r>
              <a:rPr lang="zh-CN" altLang="en-US" sz="2000" dirty="0"/>
              <a:t>；</a:t>
            </a:r>
            <a:endParaRPr lang="en-US" altLang="zh-CN" sz="2000" dirty="0"/>
          </a:p>
          <a:p>
            <a:pPr marL="342900" indent="-342900">
              <a:buFont typeface="Wingdings" panose="05000000000000000000" pitchFamily="2" charset="2"/>
              <a:buChar char="l"/>
            </a:pPr>
            <a:r>
              <a:rPr lang="zh-CN" altLang="en-US" sz="2000" dirty="0" smtClean="0">
                <a:solidFill>
                  <a:srgbClr val="030DCD"/>
                </a:solidFill>
              </a:rPr>
              <a:t>与一</a:t>
            </a:r>
            <a:r>
              <a:rPr lang="zh-CN" altLang="en-US" sz="2000" dirty="0">
                <a:solidFill>
                  <a:srgbClr val="030DCD"/>
                </a:solidFill>
              </a:rPr>
              <a:t>维数</a:t>
            </a:r>
            <a:r>
              <a:rPr lang="zh-CN" altLang="en-US" sz="2000" dirty="0" smtClean="0">
                <a:solidFill>
                  <a:srgbClr val="030DCD"/>
                </a:solidFill>
              </a:rPr>
              <a:t>组一样，</a:t>
            </a:r>
            <a:r>
              <a:rPr lang="zh-CN" altLang="en-US" sz="2000" dirty="0">
                <a:solidFill>
                  <a:srgbClr val="030DCD"/>
                </a:solidFill>
              </a:rPr>
              <a:t>二维数组中的每个数组元素的数据类型均相同。</a:t>
            </a:r>
            <a:endParaRPr lang="en-US" altLang="zh-CN" sz="2000" dirty="0">
              <a:solidFill>
                <a:srgbClr val="030DCD"/>
              </a:solidFill>
            </a:endParaRPr>
          </a:p>
          <a:p>
            <a:pPr marL="342900" indent="-342900">
              <a:buFont typeface="Wingdings" panose="05000000000000000000" pitchFamily="2" charset="2"/>
              <a:buChar char="l"/>
            </a:pPr>
            <a:r>
              <a:rPr lang="en-US" altLang="zh-CN" sz="2000" b="1" i="1" u="sng" dirty="0">
                <a:solidFill>
                  <a:srgbClr val="C00000"/>
                </a:solidFill>
                <a:effectLst>
                  <a:outerShdw blurRad="38100" dist="38100" dir="2700000" algn="tl">
                    <a:srgbClr val="000000">
                      <a:alpha val="43137"/>
                    </a:srgbClr>
                  </a:outerShdw>
                </a:effectLst>
              </a:rPr>
              <a:t>C</a:t>
            </a:r>
            <a:r>
              <a:rPr lang="zh-CN" altLang="en-US" sz="2000" b="1" i="1" u="sng" dirty="0">
                <a:solidFill>
                  <a:srgbClr val="C00000"/>
                </a:solidFill>
                <a:effectLst>
                  <a:outerShdw blurRad="38100" dist="38100" dir="2700000" algn="tl">
                    <a:srgbClr val="000000">
                      <a:alpha val="43137"/>
                    </a:srgbClr>
                  </a:outerShdw>
                </a:effectLst>
              </a:rPr>
              <a:t>语言中，二维数组的存放规律是“</a:t>
            </a:r>
            <a:r>
              <a:rPr lang="zh-CN" altLang="en-US" sz="2000" b="1" i="1" u="sng" dirty="0">
                <a:solidFill>
                  <a:srgbClr val="030DCD"/>
                </a:solidFill>
                <a:effectLst>
                  <a:outerShdw blurRad="38100" dist="38100" dir="2700000" algn="tl">
                    <a:srgbClr val="000000">
                      <a:alpha val="43137"/>
                    </a:srgbClr>
                  </a:outerShdw>
                </a:effectLst>
              </a:rPr>
              <a:t>按行排列</a:t>
            </a:r>
            <a:r>
              <a:rPr lang="zh-CN" altLang="en-US" sz="2000" b="1" i="1" u="sng" dirty="0">
                <a:solidFill>
                  <a:srgbClr val="C00000"/>
                </a:solidFill>
                <a:effectLst>
                  <a:outerShdw blurRad="38100" dist="38100" dir="2700000" algn="tl">
                    <a:srgbClr val="000000">
                      <a:alpha val="43137"/>
                    </a:srgbClr>
                  </a:outerShdw>
                </a:effectLst>
              </a:rPr>
              <a:t>”，存储在一段连续的内存空间中</a:t>
            </a:r>
            <a:r>
              <a:rPr lang="zh-CN" altLang="en-US" sz="2000" dirty="0">
                <a:solidFill>
                  <a:srgbClr val="C00000"/>
                </a:solidFill>
              </a:rPr>
              <a:t>。</a:t>
            </a:r>
          </a:p>
          <a:p>
            <a:pPr marL="342900" indent="-342900">
              <a:buFont typeface="Wingdings" panose="05000000000000000000" pitchFamily="2" charset="2"/>
              <a:buChar char="l"/>
            </a:pPr>
            <a:endParaRPr lang="zh-CN" altLang="en-US" dirty="0"/>
          </a:p>
          <a:p>
            <a:pPr marL="342900" indent="-342900">
              <a:buFont typeface="Wingdings" panose="05000000000000000000" pitchFamily="2" charset="2"/>
              <a:buChar char="l"/>
            </a:pPr>
            <a:endParaRPr lang="en-US" altLang="zh-CN" dirty="0"/>
          </a:p>
        </p:txBody>
      </p:sp>
      <p:sp>
        <p:nvSpPr>
          <p:cNvPr id="3" name="标题 1"/>
          <p:cNvSpPr>
            <a:spLocks noGrp="1"/>
          </p:cNvSpPr>
          <p:nvPr>
            <p:ph type="title"/>
          </p:nvPr>
        </p:nvSpPr>
        <p:spPr>
          <a:xfrm>
            <a:off x="485775" y="255588"/>
            <a:ext cx="8089900" cy="584200"/>
          </a:xfrm>
        </p:spPr>
        <p:txBody>
          <a:bodyPr>
            <a:normAutofit/>
          </a:bodyPr>
          <a:lstStyle/>
          <a:p>
            <a:r>
              <a:rPr lang="zh-CN" altLang="en-US" dirty="0"/>
              <a:t>二维数组的定义</a:t>
            </a:r>
          </a:p>
        </p:txBody>
      </p:sp>
    </p:spTree>
    <p:extLst>
      <p:ext uri="{BB962C8B-B14F-4D97-AF65-F5344CB8AC3E}">
        <p14:creationId xmlns:p14="http://schemas.microsoft.com/office/powerpoint/2010/main" val="2805946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Rot="1" noChangeArrowheads="1"/>
          </p:cNvSpPr>
          <p:nvPr>
            <p:ph type="body" idx="1"/>
          </p:nvPr>
        </p:nvSpPr>
        <p:spPr>
          <a:xfrm>
            <a:off x="644525" y="1181099"/>
            <a:ext cx="7772400" cy="1229591"/>
          </a:xfrm>
        </p:spPr>
        <p:txBody>
          <a:bodyPr/>
          <a:lstStyle/>
          <a:p>
            <a:pPr marL="342900" indent="-342900">
              <a:buFont typeface="Wingdings" panose="05000000000000000000" pitchFamily="2" charset="2"/>
              <a:buChar char="l"/>
            </a:pPr>
            <a:r>
              <a:rPr lang="zh-CN" altLang="en-US" sz="2000" dirty="0">
                <a:solidFill>
                  <a:srgbClr val="0000CC"/>
                </a:solidFill>
                <a:latin typeface=""/>
              </a:rPr>
              <a:t>二维数组的元素在内存中的存放顺序：</a:t>
            </a:r>
          </a:p>
          <a:p>
            <a:pPr marL="342900" indent="-342900">
              <a:buFont typeface="Wingdings" panose="05000000000000000000" pitchFamily="2" charset="2"/>
              <a:buChar char="l"/>
            </a:pPr>
            <a:r>
              <a:rPr lang="zh-CN" altLang="en-US" sz="2000" b="1" i="1" dirty="0">
                <a:solidFill>
                  <a:srgbClr val="C00000"/>
                </a:solidFill>
                <a:latin typeface=""/>
              </a:rPr>
              <a:t>按行存放</a:t>
            </a:r>
            <a:r>
              <a:rPr lang="zh-CN" altLang="en-US" sz="2000" dirty="0">
                <a:latin typeface=""/>
              </a:rPr>
              <a:t>，即：先顺序存放</a:t>
            </a:r>
            <a:r>
              <a:rPr lang="zh-CN" altLang="en-US" sz="2000" dirty="0">
                <a:solidFill>
                  <a:srgbClr val="FF3300"/>
                </a:solidFill>
                <a:latin typeface=""/>
              </a:rPr>
              <a:t>第一行</a:t>
            </a:r>
            <a:r>
              <a:rPr lang="zh-CN" altLang="en-US" sz="2000" dirty="0">
                <a:latin typeface=""/>
              </a:rPr>
              <a:t>的元素，再存放第二行的元素；</a:t>
            </a:r>
            <a:endParaRPr lang="en-US" altLang="zh-CN" sz="2000" dirty="0">
              <a:latin typeface=""/>
            </a:endParaRPr>
          </a:p>
          <a:p>
            <a:pPr marL="342900" indent="-342900">
              <a:buFont typeface="Wingdings" panose="05000000000000000000" pitchFamily="2" charset="2"/>
              <a:buChar char="l"/>
            </a:pPr>
            <a:r>
              <a:rPr lang="zh-CN" altLang="en-US" sz="2000" dirty="0">
                <a:latin typeface=""/>
              </a:rPr>
              <a:t>                         </a:t>
            </a:r>
            <a:r>
              <a:rPr lang="zh-CN" altLang="en-US" sz="2000" dirty="0">
                <a:solidFill>
                  <a:srgbClr val="FF3300"/>
                </a:solidFill>
                <a:latin typeface=""/>
              </a:rPr>
              <a:t>最右边</a:t>
            </a:r>
            <a:r>
              <a:rPr lang="zh-CN" altLang="en-US" sz="2000" dirty="0">
                <a:latin typeface=""/>
              </a:rPr>
              <a:t>的下标变化最快，</a:t>
            </a:r>
            <a:r>
              <a:rPr lang="zh-CN" altLang="en-US" sz="2000" dirty="0">
                <a:solidFill>
                  <a:srgbClr val="FF3300"/>
                </a:solidFill>
                <a:latin typeface=""/>
              </a:rPr>
              <a:t>第一维的下标变化</a:t>
            </a:r>
            <a:r>
              <a:rPr lang="zh-CN" altLang="en-US" sz="2000" dirty="0">
                <a:latin typeface=""/>
              </a:rPr>
              <a:t>最慢；</a:t>
            </a:r>
          </a:p>
          <a:p>
            <a:endParaRPr lang="zh-CN" altLang="en-US" sz="2800" b="1" dirty="0">
              <a:latin typeface=""/>
            </a:endParaRPr>
          </a:p>
          <a:p>
            <a:endParaRPr lang="zh-CN" altLang="en-US" b="1" dirty="0"/>
          </a:p>
          <a:p>
            <a:endParaRPr lang="zh-CN" altLang="en-US" b="1" dirty="0"/>
          </a:p>
          <a:p>
            <a:endParaRPr lang="zh-CN" altLang="en-US" dirty="0"/>
          </a:p>
          <a:p>
            <a:endParaRPr lang="zh-CN" altLang="en-US" dirty="0"/>
          </a:p>
        </p:txBody>
      </p:sp>
      <p:pic>
        <p:nvPicPr>
          <p:cNvPr id="38917" name="Picture 5" descr="fig6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2740916"/>
            <a:ext cx="6470073" cy="1825336"/>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a:spLocks noGrp="1"/>
          </p:cNvSpPr>
          <p:nvPr>
            <p:ph type="title"/>
          </p:nvPr>
        </p:nvSpPr>
        <p:spPr>
          <a:xfrm>
            <a:off x="485775" y="255588"/>
            <a:ext cx="8089900" cy="584200"/>
          </a:xfrm>
        </p:spPr>
        <p:txBody>
          <a:bodyPr>
            <a:normAutofit/>
          </a:bodyPr>
          <a:lstStyle/>
          <a:p>
            <a:r>
              <a:rPr lang="zh-CN" altLang="en-US" dirty="0"/>
              <a:t>二维数组的机内存储</a:t>
            </a:r>
          </a:p>
        </p:txBody>
      </p:sp>
    </p:spTree>
    <p:extLst>
      <p:ext uri="{BB962C8B-B14F-4D97-AF65-F5344CB8AC3E}">
        <p14:creationId xmlns:p14="http://schemas.microsoft.com/office/powerpoint/2010/main" val="15477643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40" name="Text Box 4"/>
          <p:cNvSpPr txBox="1">
            <a:spLocks noChangeArrowheads="1"/>
          </p:cNvSpPr>
          <p:nvPr/>
        </p:nvSpPr>
        <p:spPr bwMode="auto">
          <a:xfrm>
            <a:off x="1866901" y="1803133"/>
            <a:ext cx="4060727" cy="461665"/>
          </a:xfrm>
          <a:prstGeom prst="rect">
            <a:avLst/>
          </a:prstGeom>
          <a:noFill/>
          <a:ln>
            <a:noFill/>
          </a:ln>
          <a:effectLst/>
          <a:extLst>
            <a:ext uri="{909E8E84-426E-40DD-AFC4-6F175D3DCCD1}">
              <a14:hiddenFill xmlns:a14="http://schemas.microsoft.com/office/drawing/2010/main">
                <a:solidFill>
                  <a:srgbClr val="3333FF"/>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20000"/>
              </a:spcBef>
              <a:buClr>
                <a:srgbClr val="CC99FF"/>
              </a:buClr>
              <a:buFont typeface="Monotype Sorts" pitchFamily="2" charset="2"/>
              <a:buNone/>
            </a:pPr>
            <a:r>
              <a:rPr kumimoji="1" lang="zh-CN" altLang="en-US" sz="2400" b="1" dirty="0">
                <a:solidFill>
                  <a:srgbClr val="CC0000"/>
                </a:solidFill>
                <a:effectLst>
                  <a:outerShdw blurRad="38100" dist="38100" dir="2700000" algn="tl">
                    <a:srgbClr val="C0C0C0"/>
                  </a:outerShdw>
                </a:effectLst>
                <a:latin typeface="黑体" panose="02010609060101010101" pitchFamily="49" charset="-122"/>
                <a:ea typeface="黑体" panose="02010609060101010101" pitchFamily="49" charset="-122"/>
                <a:sym typeface="Monotype Sorts" pitchFamily="2" charset="2"/>
              </a:rPr>
              <a:t>地址</a:t>
            </a:r>
            <a:r>
              <a:rPr kumimoji="1" lang="zh-CN" altLang="en-US" sz="2400" b="1"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sym typeface="Monotype Sorts" pitchFamily="2" charset="2"/>
              </a:rPr>
              <a:t>     </a:t>
            </a:r>
            <a:r>
              <a:rPr kumimoji="1" lang="zh-CN" altLang="en-US" sz="2400" b="1" dirty="0">
                <a:solidFill>
                  <a:srgbClr val="9900FF"/>
                </a:solidFill>
                <a:effectLst>
                  <a:outerShdw blurRad="38100" dist="38100" dir="2700000" algn="tl">
                    <a:srgbClr val="C0C0C0"/>
                  </a:outerShdw>
                </a:effectLst>
                <a:latin typeface="黑体" panose="02010609060101010101" pitchFamily="49" charset="-122"/>
                <a:ea typeface="黑体" panose="02010609060101010101" pitchFamily="49" charset="-122"/>
                <a:sym typeface="Monotype Sorts" pitchFamily="2" charset="2"/>
              </a:rPr>
              <a:t>值</a:t>
            </a:r>
            <a:r>
              <a:rPr kumimoji="1" lang="zh-CN" altLang="en-US" sz="2400" b="1"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sym typeface="Monotype Sorts" pitchFamily="2" charset="2"/>
              </a:rPr>
              <a:t>      </a:t>
            </a:r>
            <a:r>
              <a:rPr kumimoji="1" lang="zh-CN" altLang="en-US" sz="2400" b="1" dirty="0">
                <a:effectLst>
                  <a:outerShdw blurRad="38100" dist="38100" dir="2700000" algn="tl">
                    <a:srgbClr val="C0C0C0"/>
                  </a:outerShdw>
                </a:effectLst>
                <a:latin typeface="黑体" panose="02010609060101010101" pitchFamily="49" charset="-122"/>
                <a:ea typeface="黑体" panose="02010609060101010101" pitchFamily="49" charset="-122"/>
                <a:sym typeface="Monotype Sorts" pitchFamily="2" charset="2"/>
              </a:rPr>
              <a:t>数组元素</a:t>
            </a:r>
          </a:p>
        </p:txBody>
      </p:sp>
      <p:sp>
        <p:nvSpPr>
          <p:cNvPr id="244743" name="Rectangle 7"/>
          <p:cNvSpPr>
            <a:spLocks noChangeArrowheads="1"/>
          </p:cNvSpPr>
          <p:nvPr/>
        </p:nvSpPr>
        <p:spPr bwMode="auto">
          <a:xfrm>
            <a:off x="485775" y="1110059"/>
            <a:ext cx="7126720" cy="461665"/>
          </a:xfrm>
          <a:prstGeom prst="rect">
            <a:avLst/>
          </a:prstGeom>
          <a:noFill/>
          <a:ln>
            <a:noFill/>
          </a:ln>
          <a:effectLst/>
          <a:extLst>
            <a:ext uri="{909E8E84-426E-40DD-AFC4-6F175D3DCCD1}">
              <a14:hiddenFill xmlns:a14="http://schemas.microsoft.com/office/drawing/2010/main">
                <a:solidFill>
                  <a:srgbClr val="F3FFF3"/>
                </a:solidFill>
              </a14:hiddenFill>
            </a:ext>
            <a:ext uri="{91240B29-F687-4F45-9708-019B960494DF}">
              <a14:hiddenLine xmlns:a14="http://schemas.microsoft.com/office/drawing/2010/main" w="38100" cmpd="dbl">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rgbClr val="CC99FF"/>
              </a:buClr>
              <a:buFont typeface="Monotype Sorts" pitchFamily="2" charset="2"/>
              <a:buNone/>
            </a:pPr>
            <a:r>
              <a:rPr kumimoji="1" lang="zh-CN" altLang="en-US" sz="2400" dirty="0">
                <a:solidFill>
                  <a:srgbClr val="CC0000"/>
                </a:solidFill>
                <a:latin typeface="+mn-lt"/>
                <a:ea typeface="+mn-ea"/>
                <a:sym typeface="Monotype Sorts" pitchFamily="2" charset="2"/>
              </a:rPr>
              <a:t>例如：</a:t>
            </a:r>
            <a:r>
              <a:rPr kumimoji="1" lang="zh-CN" altLang="en-US" sz="2400" dirty="0">
                <a:solidFill>
                  <a:srgbClr val="000000"/>
                </a:solidFill>
                <a:latin typeface="+mn-lt"/>
                <a:ea typeface="+mn-ea"/>
                <a:sym typeface="Monotype Sorts" pitchFamily="2" charset="2"/>
              </a:rPr>
              <a:t>整型数组 </a:t>
            </a:r>
            <a:r>
              <a:rPr kumimoji="1" lang="en-US" altLang="zh-CN" sz="2400" dirty="0">
                <a:solidFill>
                  <a:srgbClr val="CC0000"/>
                </a:solidFill>
                <a:latin typeface="+mn-lt"/>
                <a:ea typeface="+mn-ea"/>
                <a:sym typeface="Monotype Sorts" pitchFamily="2" charset="2"/>
              </a:rPr>
              <a:t>b[3][3]={ {1,2,3}, </a:t>
            </a:r>
            <a:r>
              <a:rPr kumimoji="1" lang="en-US" altLang="zh-CN" sz="2400" dirty="0">
                <a:solidFill>
                  <a:srgbClr val="030DCD"/>
                </a:solidFill>
                <a:latin typeface="+mn-lt"/>
                <a:ea typeface="+mn-ea"/>
                <a:sym typeface="Monotype Sorts" pitchFamily="2" charset="2"/>
              </a:rPr>
              <a:t>{4,5,6}, </a:t>
            </a:r>
            <a:r>
              <a:rPr kumimoji="1" lang="en-US" altLang="zh-CN" sz="2400" dirty="0">
                <a:solidFill>
                  <a:srgbClr val="CC0000"/>
                </a:solidFill>
                <a:latin typeface="+mn-lt"/>
                <a:ea typeface="+mn-ea"/>
                <a:sym typeface="Monotype Sorts" pitchFamily="2" charset="2"/>
              </a:rPr>
              <a:t>{7,8,9} };</a:t>
            </a:r>
          </a:p>
        </p:txBody>
      </p:sp>
      <p:grpSp>
        <p:nvGrpSpPr>
          <p:cNvPr id="3" name="组合 2"/>
          <p:cNvGrpSpPr/>
          <p:nvPr/>
        </p:nvGrpSpPr>
        <p:grpSpPr>
          <a:xfrm>
            <a:off x="1544782" y="2380180"/>
            <a:ext cx="4293242" cy="3908762"/>
            <a:chOff x="1066800" y="1787356"/>
            <a:chExt cx="4293242" cy="3908762"/>
          </a:xfrm>
        </p:grpSpPr>
        <p:sp>
          <p:nvSpPr>
            <p:cNvPr id="244741" name="Text Box 5"/>
            <p:cNvSpPr txBox="1">
              <a:spLocks noChangeArrowheads="1"/>
            </p:cNvSpPr>
            <p:nvPr/>
          </p:nvSpPr>
          <p:spPr bwMode="auto">
            <a:xfrm>
              <a:off x="3912242" y="1845020"/>
              <a:ext cx="1447800" cy="383181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135000"/>
                </a:lnSpc>
                <a:buClr>
                  <a:srgbClr val="CC99FF"/>
                </a:buClr>
                <a:buFont typeface="Monotype Sorts" pitchFamily="2" charset="2"/>
                <a:buNone/>
              </a:pPr>
              <a:r>
                <a:rPr kumimoji="1" lang="en-US" altLang="en-US" sz="2000" b="1" dirty="0">
                  <a:solidFill>
                    <a:srgbClr val="C00000"/>
                  </a:solidFill>
                  <a:latin typeface="宋体" panose="02010600030101010101" pitchFamily="2" charset="-122"/>
                  <a:sym typeface="Monotype Sorts" pitchFamily="2" charset="2"/>
                </a:rPr>
                <a:t>b[0][0]</a:t>
              </a:r>
            </a:p>
            <a:p>
              <a:pPr algn="ctr">
                <a:lnSpc>
                  <a:spcPct val="135000"/>
                </a:lnSpc>
                <a:buClr>
                  <a:srgbClr val="CC99FF"/>
                </a:buClr>
                <a:buFont typeface="Monotype Sorts" pitchFamily="2" charset="2"/>
                <a:buNone/>
              </a:pPr>
              <a:r>
                <a:rPr kumimoji="1" lang="en-US" altLang="en-US" sz="2000" b="1" dirty="0">
                  <a:solidFill>
                    <a:srgbClr val="C00000"/>
                  </a:solidFill>
                  <a:latin typeface="宋体" panose="02010600030101010101" pitchFamily="2" charset="-122"/>
                  <a:sym typeface="Monotype Sorts" pitchFamily="2" charset="2"/>
                </a:rPr>
                <a:t>b[0][1]</a:t>
              </a:r>
            </a:p>
            <a:p>
              <a:pPr algn="ctr">
                <a:lnSpc>
                  <a:spcPct val="135000"/>
                </a:lnSpc>
                <a:buClr>
                  <a:srgbClr val="CC99FF"/>
                </a:buClr>
                <a:buFont typeface="Monotype Sorts" pitchFamily="2" charset="2"/>
                <a:buNone/>
              </a:pPr>
              <a:r>
                <a:rPr kumimoji="1" lang="en-US" altLang="en-US" sz="2000" b="1" dirty="0">
                  <a:solidFill>
                    <a:srgbClr val="C00000"/>
                  </a:solidFill>
                  <a:latin typeface="宋体" panose="02010600030101010101" pitchFamily="2" charset="-122"/>
                  <a:sym typeface="Monotype Sorts" pitchFamily="2" charset="2"/>
                </a:rPr>
                <a:t>b[0][2]</a:t>
              </a:r>
            </a:p>
            <a:p>
              <a:pPr algn="ctr">
                <a:lnSpc>
                  <a:spcPct val="135000"/>
                </a:lnSpc>
                <a:buClr>
                  <a:srgbClr val="CC99FF"/>
                </a:buClr>
                <a:buFont typeface="Monotype Sorts" pitchFamily="2" charset="2"/>
                <a:buNone/>
              </a:pPr>
              <a:r>
                <a:rPr kumimoji="1" lang="en-US" altLang="en-US" sz="2000" b="1" dirty="0">
                  <a:solidFill>
                    <a:srgbClr val="006600"/>
                  </a:solidFill>
                  <a:latin typeface="宋体" panose="02010600030101010101" pitchFamily="2" charset="-122"/>
                  <a:sym typeface="Monotype Sorts" pitchFamily="2" charset="2"/>
                </a:rPr>
                <a:t>b</a:t>
              </a:r>
              <a:r>
                <a:rPr kumimoji="1" lang="en-US" altLang="en-US" sz="2000" b="1" dirty="0">
                  <a:latin typeface="宋体" panose="02010600030101010101" pitchFamily="2" charset="-122"/>
                  <a:sym typeface="Monotype Sorts" pitchFamily="2" charset="2"/>
                </a:rPr>
                <a:t>[1][0]</a:t>
              </a:r>
            </a:p>
            <a:p>
              <a:pPr algn="ctr">
                <a:lnSpc>
                  <a:spcPct val="135000"/>
                </a:lnSpc>
                <a:buClr>
                  <a:srgbClr val="CC99FF"/>
                </a:buClr>
                <a:buFont typeface="Monotype Sorts" pitchFamily="2" charset="2"/>
                <a:buNone/>
              </a:pPr>
              <a:r>
                <a:rPr kumimoji="1" lang="en-US" altLang="en-US" sz="2000" b="1" dirty="0">
                  <a:solidFill>
                    <a:srgbClr val="006600"/>
                  </a:solidFill>
                  <a:latin typeface="宋体" panose="02010600030101010101" pitchFamily="2" charset="-122"/>
                  <a:sym typeface="Monotype Sorts" pitchFamily="2" charset="2"/>
                </a:rPr>
                <a:t>b</a:t>
              </a:r>
              <a:r>
                <a:rPr kumimoji="1" lang="en-US" altLang="en-US" sz="2000" b="1" dirty="0">
                  <a:latin typeface="宋体" panose="02010600030101010101" pitchFamily="2" charset="-122"/>
                  <a:sym typeface="Monotype Sorts" pitchFamily="2" charset="2"/>
                </a:rPr>
                <a:t>[1][1]</a:t>
              </a:r>
            </a:p>
            <a:p>
              <a:pPr algn="ctr">
                <a:lnSpc>
                  <a:spcPct val="135000"/>
                </a:lnSpc>
                <a:buClr>
                  <a:srgbClr val="CC99FF"/>
                </a:buClr>
                <a:buFont typeface="Monotype Sorts" pitchFamily="2" charset="2"/>
                <a:buNone/>
              </a:pPr>
              <a:r>
                <a:rPr kumimoji="1" lang="en-US" altLang="en-US" sz="2000" b="1" dirty="0">
                  <a:solidFill>
                    <a:srgbClr val="006600"/>
                  </a:solidFill>
                  <a:latin typeface="宋体" panose="02010600030101010101" pitchFamily="2" charset="-122"/>
                  <a:sym typeface="Monotype Sorts" pitchFamily="2" charset="2"/>
                </a:rPr>
                <a:t>b</a:t>
              </a:r>
              <a:r>
                <a:rPr kumimoji="1" lang="en-US" altLang="en-US" sz="2000" b="1" dirty="0">
                  <a:latin typeface="宋体" panose="02010600030101010101" pitchFamily="2" charset="-122"/>
                  <a:sym typeface="Monotype Sorts" pitchFamily="2" charset="2"/>
                </a:rPr>
                <a:t>[1][2]</a:t>
              </a:r>
            </a:p>
            <a:p>
              <a:pPr algn="ctr">
                <a:lnSpc>
                  <a:spcPct val="135000"/>
                </a:lnSpc>
                <a:buClr>
                  <a:srgbClr val="CC99FF"/>
                </a:buClr>
                <a:buFont typeface="Monotype Sorts" pitchFamily="2" charset="2"/>
                <a:buNone/>
              </a:pPr>
              <a:r>
                <a:rPr kumimoji="1" lang="en-US" altLang="en-US" sz="2000" b="1" dirty="0">
                  <a:solidFill>
                    <a:srgbClr val="C00000"/>
                  </a:solidFill>
                  <a:latin typeface="宋体" panose="02010600030101010101" pitchFamily="2" charset="-122"/>
                  <a:sym typeface="Monotype Sorts" pitchFamily="2" charset="2"/>
                </a:rPr>
                <a:t>b[2][0]</a:t>
              </a:r>
            </a:p>
            <a:p>
              <a:pPr algn="ctr">
                <a:lnSpc>
                  <a:spcPct val="135000"/>
                </a:lnSpc>
                <a:buClr>
                  <a:srgbClr val="CC99FF"/>
                </a:buClr>
                <a:buFont typeface="Monotype Sorts" pitchFamily="2" charset="2"/>
                <a:buNone/>
              </a:pPr>
              <a:r>
                <a:rPr kumimoji="1" lang="en-US" altLang="en-US" sz="2000" b="1" dirty="0">
                  <a:solidFill>
                    <a:srgbClr val="C00000"/>
                  </a:solidFill>
                  <a:latin typeface="宋体" panose="02010600030101010101" pitchFamily="2" charset="-122"/>
                  <a:sym typeface="Monotype Sorts" pitchFamily="2" charset="2"/>
                </a:rPr>
                <a:t>b[2][1]</a:t>
              </a:r>
            </a:p>
            <a:p>
              <a:pPr algn="ctr">
                <a:lnSpc>
                  <a:spcPct val="135000"/>
                </a:lnSpc>
                <a:buClr>
                  <a:srgbClr val="CC99FF"/>
                </a:buClr>
                <a:buFont typeface="Monotype Sorts" pitchFamily="2" charset="2"/>
                <a:buNone/>
              </a:pPr>
              <a:r>
                <a:rPr kumimoji="1" lang="en-US" altLang="en-US" sz="2000" b="1" dirty="0">
                  <a:solidFill>
                    <a:srgbClr val="C00000"/>
                  </a:solidFill>
                  <a:latin typeface="宋体" panose="02010600030101010101" pitchFamily="2" charset="-122"/>
                  <a:sym typeface="Monotype Sorts" pitchFamily="2" charset="2"/>
                </a:rPr>
                <a:t>b[2][2]</a:t>
              </a:r>
              <a:endParaRPr kumimoji="1" lang="en-US" altLang="zh-CN" sz="2000" b="1" dirty="0">
                <a:solidFill>
                  <a:srgbClr val="C00000"/>
                </a:solidFill>
                <a:latin typeface="宋体" panose="02010600030101010101" pitchFamily="2" charset="-122"/>
                <a:sym typeface="Monotype Sorts" pitchFamily="2" charset="2"/>
              </a:endParaRPr>
            </a:p>
          </p:txBody>
        </p:sp>
        <p:sp>
          <p:nvSpPr>
            <p:cNvPr id="244742" name="Text Box 6"/>
            <p:cNvSpPr txBox="1">
              <a:spLocks noChangeArrowheads="1"/>
            </p:cNvSpPr>
            <p:nvPr/>
          </p:nvSpPr>
          <p:spPr bwMode="auto">
            <a:xfrm>
              <a:off x="1066800" y="1787356"/>
              <a:ext cx="1371600" cy="390876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120000"/>
                </a:lnSpc>
                <a:spcBef>
                  <a:spcPct val="20000"/>
                </a:spcBef>
                <a:buClr>
                  <a:srgbClr val="CC99FF"/>
                </a:buClr>
                <a:buFont typeface="Monotype Sorts" pitchFamily="2" charset="2"/>
                <a:buNone/>
              </a:pPr>
              <a:r>
                <a:rPr kumimoji="1" lang="en-US" altLang="zh-CN" sz="2000" dirty="0">
                  <a:solidFill>
                    <a:srgbClr val="000000"/>
                  </a:solidFill>
                  <a:latin typeface="+mn-lt"/>
                  <a:sym typeface="Monotype Sorts" pitchFamily="2" charset="2"/>
                </a:rPr>
                <a:t>3000H</a:t>
              </a:r>
            </a:p>
            <a:p>
              <a:pPr algn="ctr">
                <a:lnSpc>
                  <a:spcPct val="120000"/>
                </a:lnSpc>
                <a:spcBef>
                  <a:spcPct val="20000"/>
                </a:spcBef>
                <a:buClr>
                  <a:srgbClr val="CC99FF"/>
                </a:buClr>
                <a:buFont typeface="Monotype Sorts" pitchFamily="2" charset="2"/>
                <a:buNone/>
              </a:pPr>
              <a:r>
                <a:rPr kumimoji="1" lang="en-US" altLang="zh-CN" sz="2000" dirty="0">
                  <a:solidFill>
                    <a:srgbClr val="000000"/>
                  </a:solidFill>
                  <a:latin typeface="+mn-lt"/>
                  <a:sym typeface="Monotype Sorts" pitchFamily="2" charset="2"/>
                </a:rPr>
                <a:t>3002H</a:t>
              </a:r>
            </a:p>
            <a:p>
              <a:pPr algn="ctr">
                <a:lnSpc>
                  <a:spcPct val="120000"/>
                </a:lnSpc>
                <a:spcBef>
                  <a:spcPct val="20000"/>
                </a:spcBef>
                <a:buClr>
                  <a:srgbClr val="CC99FF"/>
                </a:buClr>
                <a:buFont typeface="Monotype Sorts" pitchFamily="2" charset="2"/>
                <a:buNone/>
              </a:pPr>
              <a:r>
                <a:rPr kumimoji="1" lang="en-US" altLang="zh-CN" sz="2000" dirty="0">
                  <a:solidFill>
                    <a:srgbClr val="000000"/>
                  </a:solidFill>
                  <a:latin typeface="+mn-lt"/>
                  <a:sym typeface="Monotype Sorts" pitchFamily="2" charset="2"/>
                </a:rPr>
                <a:t>3004H</a:t>
              </a:r>
            </a:p>
            <a:p>
              <a:pPr algn="ctr">
                <a:lnSpc>
                  <a:spcPct val="120000"/>
                </a:lnSpc>
                <a:spcBef>
                  <a:spcPct val="20000"/>
                </a:spcBef>
                <a:buClr>
                  <a:srgbClr val="CC99FF"/>
                </a:buClr>
                <a:buFont typeface="Monotype Sorts" pitchFamily="2" charset="2"/>
                <a:buNone/>
              </a:pPr>
              <a:r>
                <a:rPr kumimoji="1" lang="en-US" altLang="zh-CN" sz="2000" dirty="0">
                  <a:solidFill>
                    <a:srgbClr val="000000"/>
                  </a:solidFill>
                  <a:latin typeface="+mn-lt"/>
                  <a:sym typeface="Monotype Sorts" pitchFamily="2" charset="2"/>
                </a:rPr>
                <a:t>300</a:t>
              </a:r>
              <a:r>
                <a:rPr kumimoji="1" lang="en-US" altLang="en-US" sz="2000" dirty="0">
                  <a:solidFill>
                    <a:srgbClr val="000000"/>
                  </a:solidFill>
                  <a:latin typeface="+mn-lt"/>
                  <a:sym typeface="Monotype Sorts" pitchFamily="2" charset="2"/>
                </a:rPr>
                <a:t>6</a:t>
              </a:r>
              <a:r>
                <a:rPr kumimoji="1" lang="en-US" altLang="zh-CN" sz="2000" dirty="0">
                  <a:solidFill>
                    <a:srgbClr val="000000"/>
                  </a:solidFill>
                  <a:latin typeface="+mn-lt"/>
                  <a:sym typeface="Monotype Sorts" pitchFamily="2" charset="2"/>
                </a:rPr>
                <a:t>H</a:t>
              </a:r>
            </a:p>
            <a:p>
              <a:pPr algn="ctr">
                <a:lnSpc>
                  <a:spcPct val="120000"/>
                </a:lnSpc>
                <a:spcBef>
                  <a:spcPct val="20000"/>
                </a:spcBef>
                <a:buClr>
                  <a:srgbClr val="CC99FF"/>
                </a:buClr>
                <a:buFont typeface="Monotype Sorts" pitchFamily="2" charset="2"/>
                <a:buNone/>
              </a:pPr>
              <a:r>
                <a:rPr kumimoji="1" lang="en-US" altLang="zh-CN" sz="2000" dirty="0">
                  <a:solidFill>
                    <a:srgbClr val="000000"/>
                  </a:solidFill>
                  <a:latin typeface="+mn-lt"/>
                  <a:sym typeface="Monotype Sorts" pitchFamily="2" charset="2"/>
                </a:rPr>
                <a:t>3008H</a:t>
              </a:r>
            </a:p>
            <a:p>
              <a:pPr algn="ctr">
                <a:lnSpc>
                  <a:spcPct val="120000"/>
                </a:lnSpc>
                <a:spcBef>
                  <a:spcPct val="20000"/>
                </a:spcBef>
                <a:buClr>
                  <a:srgbClr val="CC99FF"/>
                </a:buClr>
                <a:buFont typeface="Monotype Sorts" pitchFamily="2" charset="2"/>
                <a:buNone/>
              </a:pPr>
              <a:r>
                <a:rPr kumimoji="1" lang="en-US" altLang="zh-CN" sz="2000" dirty="0">
                  <a:solidFill>
                    <a:srgbClr val="000000"/>
                  </a:solidFill>
                  <a:latin typeface="+mn-lt"/>
                  <a:sym typeface="Monotype Sorts" pitchFamily="2" charset="2"/>
                </a:rPr>
                <a:t>300AH</a:t>
              </a:r>
            </a:p>
            <a:p>
              <a:pPr algn="ctr">
                <a:lnSpc>
                  <a:spcPct val="120000"/>
                </a:lnSpc>
                <a:spcBef>
                  <a:spcPct val="20000"/>
                </a:spcBef>
                <a:buClr>
                  <a:srgbClr val="CC99FF"/>
                </a:buClr>
                <a:buFont typeface="Monotype Sorts" pitchFamily="2" charset="2"/>
                <a:buNone/>
              </a:pPr>
              <a:r>
                <a:rPr kumimoji="1" lang="en-US" altLang="zh-CN" sz="2000" dirty="0">
                  <a:solidFill>
                    <a:srgbClr val="000000"/>
                  </a:solidFill>
                  <a:latin typeface="+mn-lt"/>
                  <a:sym typeface="Monotype Sorts" pitchFamily="2" charset="2"/>
                </a:rPr>
                <a:t>300CH</a:t>
              </a:r>
            </a:p>
            <a:p>
              <a:pPr algn="ctr">
                <a:lnSpc>
                  <a:spcPct val="120000"/>
                </a:lnSpc>
                <a:spcBef>
                  <a:spcPct val="20000"/>
                </a:spcBef>
                <a:buClr>
                  <a:srgbClr val="CC99FF"/>
                </a:buClr>
                <a:buFont typeface="Monotype Sorts" pitchFamily="2" charset="2"/>
                <a:buNone/>
              </a:pPr>
              <a:r>
                <a:rPr kumimoji="1" lang="en-US" altLang="zh-CN" sz="2000" dirty="0">
                  <a:solidFill>
                    <a:srgbClr val="000000"/>
                  </a:solidFill>
                  <a:latin typeface="+mn-lt"/>
                  <a:sym typeface="Monotype Sorts" pitchFamily="2" charset="2"/>
                </a:rPr>
                <a:t>300EH</a:t>
              </a:r>
            </a:p>
            <a:p>
              <a:pPr algn="ctr">
                <a:lnSpc>
                  <a:spcPct val="120000"/>
                </a:lnSpc>
                <a:spcBef>
                  <a:spcPct val="20000"/>
                </a:spcBef>
                <a:buClr>
                  <a:srgbClr val="CC99FF"/>
                </a:buClr>
                <a:buFont typeface="Monotype Sorts" pitchFamily="2" charset="2"/>
                <a:buNone/>
              </a:pPr>
              <a:r>
                <a:rPr kumimoji="1" lang="en-US" altLang="zh-CN" sz="2000" dirty="0">
                  <a:solidFill>
                    <a:srgbClr val="000000"/>
                  </a:solidFill>
                  <a:latin typeface="+mn-lt"/>
                  <a:sym typeface="Monotype Sorts" pitchFamily="2" charset="2"/>
                </a:rPr>
                <a:t>3010H</a:t>
              </a:r>
            </a:p>
          </p:txBody>
        </p:sp>
        <p:grpSp>
          <p:nvGrpSpPr>
            <p:cNvPr id="2" name="组合 1"/>
            <p:cNvGrpSpPr/>
            <p:nvPr/>
          </p:nvGrpSpPr>
          <p:grpSpPr>
            <a:xfrm>
              <a:off x="2324886" y="1824789"/>
              <a:ext cx="1600200" cy="3765391"/>
              <a:chOff x="3260068" y="1894660"/>
              <a:chExt cx="1600200" cy="3848996"/>
            </a:xfrm>
          </p:grpSpPr>
          <p:sp>
            <p:nvSpPr>
              <p:cNvPr id="244744" name="Text Box 8"/>
              <p:cNvSpPr txBox="1">
                <a:spLocks noChangeArrowheads="1"/>
              </p:cNvSpPr>
              <p:nvPr/>
            </p:nvSpPr>
            <p:spPr bwMode="auto">
              <a:xfrm>
                <a:off x="3765550" y="1894660"/>
                <a:ext cx="381000" cy="137799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20000"/>
                  </a:spcBef>
                  <a:buClr>
                    <a:srgbClr val="CC99FF"/>
                  </a:buClr>
                  <a:buFont typeface="Monotype Sorts" pitchFamily="2" charset="2"/>
                  <a:buNone/>
                </a:pPr>
                <a:r>
                  <a:rPr kumimoji="1" lang="en-US" altLang="zh-CN" sz="2400" b="1" dirty="0">
                    <a:solidFill>
                      <a:srgbClr val="C00000"/>
                    </a:solidFill>
                    <a:latin typeface="Times New Roman" panose="02020603050405020304" pitchFamily="18" charset="0"/>
                    <a:sym typeface="Monotype Sorts" pitchFamily="2" charset="2"/>
                  </a:rPr>
                  <a:t>1</a:t>
                </a:r>
              </a:p>
              <a:p>
                <a:pPr algn="ctr">
                  <a:spcBef>
                    <a:spcPct val="20000"/>
                  </a:spcBef>
                  <a:buClr>
                    <a:srgbClr val="CC99FF"/>
                  </a:buClr>
                  <a:buFont typeface="Monotype Sorts" pitchFamily="2" charset="2"/>
                  <a:buNone/>
                </a:pPr>
                <a:r>
                  <a:rPr kumimoji="1" lang="zh-CN" altLang="zh-CN" sz="2400" b="1" dirty="0">
                    <a:solidFill>
                      <a:srgbClr val="C00000"/>
                    </a:solidFill>
                    <a:latin typeface="Times New Roman" panose="02020603050405020304" pitchFamily="18" charset="0"/>
                    <a:sym typeface="Monotype Sorts" pitchFamily="2" charset="2"/>
                  </a:rPr>
                  <a:t>2</a:t>
                </a:r>
              </a:p>
              <a:p>
                <a:pPr algn="ctr">
                  <a:spcBef>
                    <a:spcPct val="20000"/>
                  </a:spcBef>
                  <a:buClr>
                    <a:srgbClr val="CC99FF"/>
                  </a:buClr>
                  <a:buFont typeface="Monotype Sorts" pitchFamily="2" charset="2"/>
                  <a:buNone/>
                </a:pPr>
                <a:r>
                  <a:rPr kumimoji="1" lang="zh-CN" altLang="zh-CN" sz="2400" b="1" dirty="0">
                    <a:solidFill>
                      <a:srgbClr val="C00000"/>
                    </a:solidFill>
                    <a:latin typeface="Times New Roman" panose="02020603050405020304" pitchFamily="18" charset="0"/>
                    <a:sym typeface="Monotype Sorts" pitchFamily="2" charset="2"/>
                  </a:rPr>
                  <a:t>3</a:t>
                </a:r>
              </a:p>
            </p:txBody>
          </p:sp>
          <p:sp>
            <p:nvSpPr>
              <p:cNvPr id="244745" name="Text Box 9"/>
              <p:cNvSpPr txBox="1">
                <a:spLocks noChangeArrowheads="1"/>
              </p:cNvSpPr>
              <p:nvPr/>
            </p:nvSpPr>
            <p:spPr bwMode="auto">
              <a:xfrm>
                <a:off x="3796298" y="3167496"/>
                <a:ext cx="338554"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5000"/>
                  </a:lnSpc>
                  <a:spcBef>
                    <a:spcPct val="20000"/>
                  </a:spcBef>
                  <a:buClr>
                    <a:srgbClr val="CC99FF"/>
                  </a:buClr>
                  <a:buFont typeface="Monotype Sorts" pitchFamily="2" charset="2"/>
                  <a:buNone/>
                </a:pPr>
                <a:r>
                  <a:rPr kumimoji="1" lang="zh-CN" altLang="zh-CN" sz="2400" b="1" dirty="0">
                    <a:solidFill>
                      <a:srgbClr val="006600"/>
                    </a:solidFill>
                    <a:latin typeface="Times New Roman" panose="02020603050405020304" pitchFamily="18" charset="0"/>
                    <a:sym typeface="Monotype Sorts" pitchFamily="2" charset="2"/>
                  </a:rPr>
                  <a:t>4</a:t>
                </a:r>
              </a:p>
              <a:p>
                <a:pPr algn="ctr">
                  <a:lnSpc>
                    <a:spcPct val="95000"/>
                  </a:lnSpc>
                  <a:spcBef>
                    <a:spcPct val="20000"/>
                  </a:spcBef>
                  <a:buClr>
                    <a:srgbClr val="CC99FF"/>
                  </a:buClr>
                  <a:buFont typeface="Monotype Sorts" pitchFamily="2" charset="2"/>
                  <a:buNone/>
                </a:pPr>
                <a:r>
                  <a:rPr kumimoji="1" lang="zh-CN" altLang="zh-CN" sz="2400" b="1" dirty="0">
                    <a:solidFill>
                      <a:srgbClr val="006600"/>
                    </a:solidFill>
                    <a:latin typeface="Times New Roman" panose="02020603050405020304" pitchFamily="18" charset="0"/>
                    <a:sym typeface="Monotype Sorts" pitchFamily="2" charset="2"/>
                  </a:rPr>
                  <a:t>5</a:t>
                </a:r>
              </a:p>
              <a:p>
                <a:pPr algn="ctr">
                  <a:lnSpc>
                    <a:spcPct val="95000"/>
                  </a:lnSpc>
                  <a:spcBef>
                    <a:spcPct val="20000"/>
                  </a:spcBef>
                  <a:buClr>
                    <a:srgbClr val="CC99FF"/>
                  </a:buClr>
                  <a:buFont typeface="Monotype Sorts" pitchFamily="2" charset="2"/>
                  <a:buNone/>
                </a:pPr>
                <a:r>
                  <a:rPr kumimoji="1" lang="zh-CN" altLang="zh-CN" sz="2400" b="1" dirty="0">
                    <a:solidFill>
                      <a:srgbClr val="006600"/>
                    </a:solidFill>
                    <a:latin typeface="Times New Roman" panose="02020603050405020304" pitchFamily="18" charset="0"/>
                    <a:sym typeface="Monotype Sorts" pitchFamily="2" charset="2"/>
                  </a:rPr>
                  <a:t>6</a:t>
                </a:r>
                <a:endParaRPr kumimoji="1" lang="en-US" altLang="zh-CN" sz="2400" b="1" dirty="0">
                  <a:solidFill>
                    <a:srgbClr val="006600"/>
                  </a:solidFill>
                  <a:latin typeface="Times New Roman" panose="02020603050405020304" pitchFamily="18" charset="0"/>
                  <a:sym typeface="Monotype Sorts" pitchFamily="2" charset="2"/>
                </a:endParaRPr>
              </a:p>
            </p:txBody>
          </p:sp>
          <p:sp>
            <p:nvSpPr>
              <p:cNvPr id="244746" name="Text Box 10"/>
              <p:cNvSpPr txBox="1">
                <a:spLocks noChangeArrowheads="1"/>
              </p:cNvSpPr>
              <p:nvPr/>
            </p:nvSpPr>
            <p:spPr bwMode="auto">
              <a:xfrm>
                <a:off x="3775075" y="4478122"/>
                <a:ext cx="381000" cy="125572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105000"/>
                  </a:lnSpc>
                  <a:spcBef>
                    <a:spcPct val="20000"/>
                  </a:spcBef>
                  <a:buClr>
                    <a:srgbClr val="CC99FF"/>
                  </a:buClr>
                  <a:buFont typeface="Monotype Sorts" pitchFamily="2" charset="2"/>
                  <a:buNone/>
                </a:pPr>
                <a:r>
                  <a:rPr kumimoji="1" lang="en-US" altLang="zh-CN" sz="2400" b="1" dirty="0">
                    <a:solidFill>
                      <a:srgbClr val="CC0000"/>
                    </a:solidFill>
                    <a:latin typeface="Times New Roman" panose="02020603050405020304" pitchFamily="18" charset="0"/>
                    <a:sym typeface="Monotype Sorts" pitchFamily="2" charset="2"/>
                  </a:rPr>
                  <a:t>789</a:t>
                </a:r>
                <a:endParaRPr kumimoji="1" lang="zh-CN" altLang="zh-CN" sz="2400" b="1" dirty="0">
                  <a:solidFill>
                    <a:srgbClr val="CC0000"/>
                  </a:solidFill>
                  <a:latin typeface="Times New Roman" panose="02020603050405020304" pitchFamily="18" charset="0"/>
                  <a:sym typeface="Monotype Sorts" pitchFamily="2" charset="2"/>
                </a:endParaRPr>
              </a:p>
            </p:txBody>
          </p:sp>
          <p:grpSp>
            <p:nvGrpSpPr>
              <p:cNvPr id="244747" name="Group 11"/>
              <p:cNvGrpSpPr>
                <a:grpSpLocks/>
              </p:cNvGrpSpPr>
              <p:nvPr/>
            </p:nvGrpSpPr>
            <p:grpSpPr bwMode="auto">
              <a:xfrm>
                <a:off x="3260068" y="1950589"/>
                <a:ext cx="1600200" cy="3793067"/>
                <a:chOff x="2016" y="864"/>
                <a:chExt cx="1008" cy="3024"/>
              </a:xfrm>
            </p:grpSpPr>
            <p:sp>
              <p:nvSpPr>
                <p:cNvPr id="244748" name="Rectangle 12"/>
                <p:cNvSpPr>
                  <a:spLocks noChangeArrowheads="1"/>
                </p:cNvSpPr>
                <p:nvPr/>
              </p:nvSpPr>
              <p:spPr bwMode="auto">
                <a:xfrm>
                  <a:off x="2016" y="864"/>
                  <a:ext cx="1008" cy="302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4749" name="Line 13"/>
                <p:cNvSpPr>
                  <a:spLocks noChangeShapeType="1"/>
                </p:cNvSpPr>
                <p:nvPr/>
              </p:nvSpPr>
              <p:spPr bwMode="auto">
                <a:xfrm>
                  <a:off x="2016" y="2544"/>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4750" name="Line 14"/>
                <p:cNvSpPr>
                  <a:spLocks noChangeShapeType="1"/>
                </p:cNvSpPr>
                <p:nvPr/>
              </p:nvSpPr>
              <p:spPr bwMode="auto">
                <a:xfrm>
                  <a:off x="2016" y="2880"/>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4751" name="Line 15"/>
                <p:cNvSpPr>
                  <a:spLocks noChangeShapeType="1"/>
                </p:cNvSpPr>
                <p:nvPr/>
              </p:nvSpPr>
              <p:spPr bwMode="auto">
                <a:xfrm>
                  <a:off x="2016" y="2208"/>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4752" name="Line 16"/>
                <p:cNvSpPr>
                  <a:spLocks noChangeShapeType="1"/>
                </p:cNvSpPr>
                <p:nvPr/>
              </p:nvSpPr>
              <p:spPr bwMode="auto">
                <a:xfrm>
                  <a:off x="2016" y="3216"/>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4753" name="Line 17"/>
                <p:cNvSpPr>
                  <a:spLocks noChangeShapeType="1"/>
                </p:cNvSpPr>
                <p:nvPr/>
              </p:nvSpPr>
              <p:spPr bwMode="auto">
                <a:xfrm>
                  <a:off x="2016" y="3552"/>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4754" name="Line 18"/>
                <p:cNvSpPr>
                  <a:spLocks noChangeShapeType="1"/>
                </p:cNvSpPr>
                <p:nvPr/>
              </p:nvSpPr>
              <p:spPr bwMode="auto">
                <a:xfrm>
                  <a:off x="2016" y="1200"/>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4755" name="Line 19"/>
                <p:cNvSpPr>
                  <a:spLocks noChangeShapeType="1"/>
                </p:cNvSpPr>
                <p:nvPr/>
              </p:nvSpPr>
              <p:spPr bwMode="auto">
                <a:xfrm>
                  <a:off x="2016" y="1872"/>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4756" name="Line 20"/>
                <p:cNvSpPr>
                  <a:spLocks noChangeShapeType="1"/>
                </p:cNvSpPr>
                <p:nvPr/>
              </p:nvSpPr>
              <p:spPr bwMode="auto">
                <a:xfrm>
                  <a:off x="2016" y="1536"/>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grpSp>
      <p:sp>
        <p:nvSpPr>
          <p:cNvPr id="21" name="标题 1"/>
          <p:cNvSpPr>
            <a:spLocks noGrp="1"/>
          </p:cNvSpPr>
          <p:nvPr>
            <p:ph type="title"/>
          </p:nvPr>
        </p:nvSpPr>
        <p:spPr>
          <a:xfrm>
            <a:off x="485775" y="255588"/>
            <a:ext cx="8089900" cy="584200"/>
          </a:xfrm>
        </p:spPr>
        <p:txBody>
          <a:bodyPr>
            <a:normAutofit/>
          </a:bodyPr>
          <a:lstStyle/>
          <a:p>
            <a:r>
              <a:rPr lang="zh-CN" altLang="en-US" dirty="0"/>
              <a:t>二维数组的机内存储</a:t>
            </a:r>
          </a:p>
        </p:txBody>
      </p:sp>
    </p:spTree>
    <p:extLst>
      <p:ext uri="{BB962C8B-B14F-4D97-AF65-F5344CB8AC3E}">
        <p14:creationId xmlns:p14="http://schemas.microsoft.com/office/powerpoint/2010/main" val="2064962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关于二维数组元素的存放方式</a:t>
            </a:r>
          </a:p>
        </p:txBody>
      </p:sp>
      <p:sp>
        <p:nvSpPr>
          <p:cNvPr id="3" name="内容占位符 2"/>
          <p:cNvSpPr>
            <a:spLocks noGrp="1"/>
          </p:cNvSpPr>
          <p:nvPr>
            <p:ph idx="1"/>
          </p:nvPr>
        </p:nvSpPr>
        <p:spPr>
          <a:xfrm>
            <a:off x="485775" y="1135063"/>
            <a:ext cx="8089900" cy="2158855"/>
          </a:xfrm>
        </p:spPr>
        <p:txBody>
          <a:bodyPr/>
          <a:lstStyle/>
          <a:p>
            <a:pPr marL="342900" lvl="0" indent="-342900">
              <a:buClr>
                <a:srgbClr val="47B6E7"/>
              </a:buClr>
              <a:buFont typeface="Wingdings" panose="05000000000000000000" pitchFamily="2" charset="2"/>
              <a:buChar char="l"/>
            </a:pPr>
            <a:r>
              <a:rPr lang="zh-CN" altLang="en-US" sz="2000" b="1" u="sng" dirty="0">
                <a:solidFill>
                  <a:srgbClr val="C00000"/>
                </a:solidFill>
              </a:rPr>
              <a:t>二维数组的存放规律是“</a:t>
            </a:r>
            <a:r>
              <a:rPr lang="zh-CN" altLang="en-US" sz="2000" b="1" u="sng" dirty="0">
                <a:solidFill>
                  <a:srgbClr val="030DCD"/>
                </a:solidFill>
              </a:rPr>
              <a:t>按行排列</a:t>
            </a:r>
            <a:r>
              <a:rPr lang="zh-CN" altLang="en-US" sz="2000" b="1" u="sng" dirty="0">
                <a:solidFill>
                  <a:srgbClr val="C00000"/>
                </a:solidFill>
              </a:rPr>
              <a:t>”，存储在一段连续的内存空间中</a:t>
            </a:r>
            <a:r>
              <a:rPr lang="zh-CN" altLang="en-US" sz="2000" dirty="0">
                <a:solidFill>
                  <a:srgbClr val="C00000"/>
                </a:solidFill>
              </a:rPr>
              <a:t>。</a:t>
            </a:r>
            <a:endParaRPr lang="en-US" altLang="zh-CN" sz="2000" dirty="0"/>
          </a:p>
          <a:p>
            <a:pPr marL="342900" indent="-342900">
              <a:buFont typeface="Wingdings" panose="05000000000000000000" pitchFamily="2" charset="2"/>
              <a:buChar char="l"/>
            </a:pPr>
            <a:r>
              <a:rPr lang="zh-CN" altLang="en-US" sz="2000" b="1" dirty="0">
                <a:solidFill>
                  <a:srgbClr val="030DCD"/>
                </a:solidFill>
              </a:rPr>
              <a:t>思考：为什么要关心二维数组的存放方式？</a:t>
            </a:r>
            <a:endParaRPr lang="en-US" altLang="zh-CN" sz="2000" b="1" dirty="0">
              <a:solidFill>
                <a:srgbClr val="030DCD"/>
              </a:solidFill>
            </a:endParaRPr>
          </a:p>
          <a:p>
            <a:pPr marL="342900" indent="-342900">
              <a:buFont typeface="Wingdings" panose="05000000000000000000" pitchFamily="2" charset="2"/>
              <a:buChar char="l"/>
            </a:pPr>
            <a:r>
              <a:rPr lang="zh-CN" altLang="en-US" sz="2000" dirty="0"/>
              <a:t>考察下述两段代码访问内存的位置，进而考察其执行性能</a:t>
            </a:r>
            <a:r>
              <a:rPr lang="zh-CN" altLang="en-US" sz="2000" dirty="0" smtClean="0"/>
              <a:t>（结合后续课程中的</a:t>
            </a:r>
            <a:r>
              <a:rPr lang="en-US" altLang="zh-CN" sz="2000" dirty="0" smtClean="0">
                <a:solidFill>
                  <a:srgbClr val="7030A0"/>
                </a:solidFill>
              </a:rPr>
              <a:t>cache</a:t>
            </a:r>
            <a:r>
              <a:rPr lang="en-US" altLang="zh-CN" sz="2000" dirty="0">
                <a:solidFill>
                  <a:srgbClr val="7030A0"/>
                </a:solidFill>
              </a:rPr>
              <a:t>, virtual </a:t>
            </a:r>
            <a:r>
              <a:rPr lang="en-US" altLang="zh-CN" sz="2000" dirty="0" smtClean="0">
                <a:solidFill>
                  <a:srgbClr val="7030A0"/>
                </a:solidFill>
              </a:rPr>
              <a:t>memory</a:t>
            </a:r>
            <a:r>
              <a:rPr lang="zh-CN" altLang="en-US" sz="2000" dirty="0" smtClean="0"/>
              <a:t>等相关内容理解）</a:t>
            </a:r>
            <a:endParaRPr lang="zh-CN" altLang="en-US" sz="2000" dirty="0"/>
          </a:p>
        </p:txBody>
      </p:sp>
      <p:sp>
        <p:nvSpPr>
          <p:cNvPr id="4" name="内容占位符 2"/>
          <p:cNvSpPr txBox="1">
            <a:spLocks/>
          </p:cNvSpPr>
          <p:nvPr/>
        </p:nvSpPr>
        <p:spPr bwMode="auto">
          <a:xfrm>
            <a:off x="735156" y="3454111"/>
            <a:ext cx="3629025" cy="25042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altLang="zh-CN" sz="2000" dirty="0" err="1">
                <a:solidFill>
                  <a:srgbClr val="000000"/>
                </a:solidFill>
              </a:rPr>
              <a:t>int</a:t>
            </a:r>
            <a:r>
              <a:rPr lang="en-US" altLang="zh-CN" sz="2000" dirty="0">
                <a:solidFill>
                  <a:srgbClr val="000000"/>
                </a:solidFill>
              </a:rPr>
              <a:t> n=128;</a:t>
            </a:r>
          </a:p>
          <a:p>
            <a:pPr>
              <a:buNone/>
            </a:pPr>
            <a:r>
              <a:rPr lang="en-US" altLang="zh-CN" sz="2000" dirty="0" err="1">
                <a:solidFill>
                  <a:srgbClr val="000000"/>
                </a:solidFill>
              </a:rPr>
              <a:t>int</a:t>
            </a:r>
            <a:r>
              <a:rPr lang="en-US" altLang="zh-CN" sz="2000" dirty="0">
                <a:solidFill>
                  <a:srgbClr val="000000"/>
                </a:solidFill>
              </a:rPr>
              <a:t> a[n][n]; </a:t>
            </a:r>
          </a:p>
          <a:p>
            <a:pPr>
              <a:buNone/>
            </a:pPr>
            <a:r>
              <a:rPr lang="en-US" altLang="zh-CN" sz="2000" dirty="0">
                <a:solidFill>
                  <a:srgbClr val="000000"/>
                </a:solidFill>
              </a:rPr>
              <a:t>for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i</a:t>
            </a:r>
            <a:r>
              <a:rPr lang="en-US" altLang="zh-CN" sz="2000" dirty="0">
                <a:solidFill>
                  <a:srgbClr val="000000"/>
                </a:solidFill>
              </a:rPr>
              <a:t>=0; </a:t>
            </a:r>
            <a:r>
              <a:rPr lang="en-US" altLang="zh-CN" sz="2000" dirty="0" err="1">
                <a:solidFill>
                  <a:srgbClr val="000000"/>
                </a:solidFill>
              </a:rPr>
              <a:t>i</a:t>
            </a:r>
            <a:r>
              <a:rPr lang="en-US" altLang="zh-CN" sz="2000" dirty="0">
                <a:solidFill>
                  <a:srgbClr val="000000"/>
                </a:solidFill>
              </a:rPr>
              <a:t>&lt;n; </a:t>
            </a:r>
            <a:r>
              <a:rPr lang="en-US" altLang="zh-CN" sz="2000" dirty="0" err="1">
                <a:solidFill>
                  <a:srgbClr val="000000"/>
                </a:solidFill>
              </a:rPr>
              <a:t>i</a:t>
            </a:r>
            <a:r>
              <a:rPr lang="en-US" altLang="zh-CN" sz="2000" dirty="0">
                <a:solidFill>
                  <a:srgbClr val="000000"/>
                </a:solidFill>
              </a:rPr>
              <a:t>++)</a:t>
            </a:r>
          </a:p>
          <a:p>
            <a:pPr>
              <a:buNone/>
            </a:pPr>
            <a:r>
              <a:rPr lang="en-US" altLang="zh-CN" sz="2000" dirty="0">
                <a:solidFill>
                  <a:srgbClr val="000000"/>
                </a:solidFill>
              </a:rPr>
              <a:t>   for (</a:t>
            </a:r>
            <a:r>
              <a:rPr lang="en-US" altLang="zh-CN" sz="2000" dirty="0" err="1">
                <a:solidFill>
                  <a:srgbClr val="000000"/>
                </a:solidFill>
              </a:rPr>
              <a:t>int</a:t>
            </a:r>
            <a:r>
              <a:rPr lang="en-US" altLang="zh-CN" sz="2000" dirty="0">
                <a:solidFill>
                  <a:srgbClr val="000000"/>
                </a:solidFill>
              </a:rPr>
              <a:t> j=0; j&lt;n; j++)</a:t>
            </a:r>
          </a:p>
          <a:p>
            <a:pPr>
              <a:buNone/>
            </a:pPr>
            <a:r>
              <a:rPr lang="en-US" altLang="zh-CN" sz="2000" b="1" dirty="0">
                <a:solidFill>
                  <a:srgbClr val="030DCD"/>
                </a:solidFill>
              </a:rPr>
              <a:t>      a[</a:t>
            </a:r>
            <a:r>
              <a:rPr lang="en-US" altLang="zh-CN" sz="2000" b="1" dirty="0" err="1">
                <a:solidFill>
                  <a:srgbClr val="C00000"/>
                </a:solidFill>
              </a:rPr>
              <a:t>i</a:t>
            </a:r>
            <a:r>
              <a:rPr lang="en-US" altLang="zh-CN" sz="2000" b="1" dirty="0">
                <a:solidFill>
                  <a:srgbClr val="030DCD"/>
                </a:solidFill>
              </a:rPr>
              <a:t>][</a:t>
            </a:r>
            <a:r>
              <a:rPr lang="en-US" altLang="zh-CN" sz="2000" b="1" dirty="0">
                <a:solidFill>
                  <a:srgbClr val="C00000"/>
                </a:solidFill>
              </a:rPr>
              <a:t>j</a:t>
            </a:r>
            <a:r>
              <a:rPr lang="en-US" altLang="zh-CN" sz="2000" b="1" dirty="0">
                <a:solidFill>
                  <a:srgbClr val="030DCD"/>
                </a:solidFill>
              </a:rPr>
              <a:t>]=0;   //</a:t>
            </a:r>
            <a:r>
              <a:rPr lang="zh-CN" altLang="en-US" sz="2000" b="1" dirty="0">
                <a:solidFill>
                  <a:srgbClr val="030DCD"/>
                </a:solidFill>
              </a:rPr>
              <a:t>按行访问</a:t>
            </a:r>
            <a:endParaRPr lang="en-US" altLang="zh-CN" sz="2000" b="1" dirty="0">
              <a:solidFill>
                <a:srgbClr val="030DCD"/>
              </a:solidFill>
            </a:endParaRPr>
          </a:p>
          <a:p>
            <a:pPr marL="342900" indent="-342900">
              <a:buFont typeface="Wingdings" panose="05000000000000000000" pitchFamily="2" charset="2"/>
              <a:buChar char="l"/>
            </a:pPr>
            <a:endParaRPr lang="zh-CN" altLang="en-US" sz="2000" dirty="0"/>
          </a:p>
        </p:txBody>
      </p:sp>
      <p:sp>
        <p:nvSpPr>
          <p:cNvPr id="5" name="内容占位符 2"/>
          <p:cNvSpPr txBox="1">
            <a:spLocks/>
          </p:cNvSpPr>
          <p:nvPr/>
        </p:nvSpPr>
        <p:spPr bwMode="auto">
          <a:xfrm>
            <a:off x="4613852" y="3462048"/>
            <a:ext cx="3629025" cy="24962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altLang="zh-CN" sz="2000" dirty="0" err="1">
                <a:solidFill>
                  <a:srgbClr val="000000"/>
                </a:solidFill>
              </a:rPr>
              <a:t>int</a:t>
            </a:r>
            <a:r>
              <a:rPr lang="en-US" altLang="zh-CN" sz="2000" dirty="0">
                <a:solidFill>
                  <a:srgbClr val="000000"/>
                </a:solidFill>
              </a:rPr>
              <a:t> n=128;</a:t>
            </a:r>
          </a:p>
          <a:p>
            <a:pPr>
              <a:buNone/>
            </a:pPr>
            <a:r>
              <a:rPr lang="en-US" altLang="zh-CN" sz="2000" dirty="0" err="1">
                <a:solidFill>
                  <a:srgbClr val="000000"/>
                </a:solidFill>
              </a:rPr>
              <a:t>int</a:t>
            </a:r>
            <a:r>
              <a:rPr lang="en-US" altLang="zh-CN" sz="2000" dirty="0">
                <a:solidFill>
                  <a:srgbClr val="000000"/>
                </a:solidFill>
              </a:rPr>
              <a:t> a[n][n]; </a:t>
            </a:r>
          </a:p>
          <a:p>
            <a:pPr>
              <a:buNone/>
            </a:pPr>
            <a:r>
              <a:rPr lang="en-US" altLang="zh-CN" sz="2000" dirty="0">
                <a:solidFill>
                  <a:srgbClr val="000000"/>
                </a:solidFill>
              </a:rPr>
              <a:t>for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i</a:t>
            </a:r>
            <a:r>
              <a:rPr lang="en-US" altLang="zh-CN" sz="2000" dirty="0">
                <a:solidFill>
                  <a:srgbClr val="000000"/>
                </a:solidFill>
              </a:rPr>
              <a:t>=0; </a:t>
            </a:r>
            <a:r>
              <a:rPr lang="en-US" altLang="zh-CN" sz="2000" dirty="0" err="1">
                <a:solidFill>
                  <a:srgbClr val="000000"/>
                </a:solidFill>
              </a:rPr>
              <a:t>i</a:t>
            </a:r>
            <a:r>
              <a:rPr lang="en-US" altLang="zh-CN" sz="2000" dirty="0">
                <a:solidFill>
                  <a:srgbClr val="000000"/>
                </a:solidFill>
              </a:rPr>
              <a:t>&lt;n; </a:t>
            </a:r>
            <a:r>
              <a:rPr lang="en-US" altLang="zh-CN" sz="2000" dirty="0" err="1">
                <a:solidFill>
                  <a:srgbClr val="000000"/>
                </a:solidFill>
              </a:rPr>
              <a:t>i</a:t>
            </a:r>
            <a:r>
              <a:rPr lang="en-US" altLang="zh-CN" sz="2000" dirty="0">
                <a:solidFill>
                  <a:srgbClr val="000000"/>
                </a:solidFill>
              </a:rPr>
              <a:t>++)</a:t>
            </a:r>
          </a:p>
          <a:p>
            <a:pPr>
              <a:buNone/>
            </a:pPr>
            <a:r>
              <a:rPr lang="en-US" altLang="zh-CN" sz="2000" dirty="0">
                <a:solidFill>
                  <a:srgbClr val="000000"/>
                </a:solidFill>
              </a:rPr>
              <a:t>   for (</a:t>
            </a:r>
            <a:r>
              <a:rPr lang="en-US" altLang="zh-CN" sz="2000" dirty="0" err="1">
                <a:solidFill>
                  <a:srgbClr val="000000"/>
                </a:solidFill>
              </a:rPr>
              <a:t>int</a:t>
            </a:r>
            <a:r>
              <a:rPr lang="en-US" altLang="zh-CN" sz="2000" dirty="0">
                <a:solidFill>
                  <a:srgbClr val="000000"/>
                </a:solidFill>
              </a:rPr>
              <a:t> j=0; j&lt;n; j++)</a:t>
            </a:r>
          </a:p>
          <a:p>
            <a:pPr>
              <a:buNone/>
            </a:pPr>
            <a:r>
              <a:rPr lang="en-US" altLang="zh-CN" sz="2000" dirty="0">
                <a:solidFill>
                  <a:srgbClr val="000000"/>
                </a:solidFill>
              </a:rPr>
              <a:t>      </a:t>
            </a:r>
            <a:r>
              <a:rPr lang="en-US" altLang="zh-CN" sz="2000" b="1" dirty="0">
                <a:solidFill>
                  <a:srgbClr val="030DCD"/>
                </a:solidFill>
              </a:rPr>
              <a:t>a[</a:t>
            </a:r>
            <a:r>
              <a:rPr lang="en-US" altLang="zh-CN" sz="2000" b="1" dirty="0">
                <a:solidFill>
                  <a:srgbClr val="C00000"/>
                </a:solidFill>
              </a:rPr>
              <a:t>j</a:t>
            </a:r>
            <a:r>
              <a:rPr lang="en-US" altLang="zh-CN" sz="2000" b="1" dirty="0">
                <a:solidFill>
                  <a:srgbClr val="030DCD"/>
                </a:solidFill>
              </a:rPr>
              <a:t>][</a:t>
            </a:r>
            <a:r>
              <a:rPr lang="en-US" altLang="zh-CN" sz="2000" b="1" dirty="0" err="1">
                <a:solidFill>
                  <a:srgbClr val="C00000"/>
                </a:solidFill>
              </a:rPr>
              <a:t>i</a:t>
            </a:r>
            <a:r>
              <a:rPr lang="en-US" altLang="zh-CN" sz="2000" b="1" dirty="0">
                <a:solidFill>
                  <a:srgbClr val="030DCD"/>
                </a:solidFill>
              </a:rPr>
              <a:t>]=0;  //</a:t>
            </a:r>
            <a:r>
              <a:rPr lang="zh-CN" altLang="en-US" sz="2000" b="1" dirty="0">
                <a:solidFill>
                  <a:srgbClr val="030DCD"/>
                </a:solidFill>
              </a:rPr>
              <a:t>按列访问</a:t>
            </a:r>
            <a:endParaRPr lang="en-US" altLang="zh-CN" sz="2000" b="1" dirty="0">
              <a:solidFill>
                <a:srgbClr val="030DCD"/>
              </a:solidFill>
            </a:endParaRPr>
          </a:p>
          <a:p>
            <a:pPr marL="342900" indent="-342900">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795786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Rectangle 4"/>
          <p:cNvSpPr>
            <a:spLocks noChangeArrowheads="1"/>
          </p:cNvSpPr>
          <p:nvPr/>
        </p:nvSpPr>
        <p:spPr bwMode="auto">
          <a:xfrm>
            <a:off x="468313" y="1411560"/>
            <a:ext cx="57912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ct val="5000"/>
              </a:spcBef>
            </a:pPr>
            <a:r>
              <a:rPr lang="zh-CN" altLang="en-US" sz="2000" b="1">
                <a:solidFill>
                  <a:srgbClr val="000000"/>
                </a:solidFill>
                <a:latin typeface="宋体" panose="02010600030101010101" pitchFamily="2" charset="-122"/>
              </a:rPr>
              <a:t>一</a:t>
            </a:r>
            <a:r>
              <a:rPr lang="zh-CN" altLang="en-US" sz="2000" b="1" smtClean="0">
                <a:solidFill>
                  <a:srgbClr val="000000"/>
                </a:solidFill>
                <a:latin typeface="宋体" panose="02010600030101010101" pitchFamily="2" charset="-122"/>
              </a:rPr>
              <a:t>维整型数组</a:t>
            </a:r>
            <a:r>
              <a:rPr lang="zh-CN" altLang="en-US" sz="2000" b="1" dirty="0">
                <a:solidFill>
                  <a:srgbClr val="000000"/>
                </a:solidFill>
                <a:latin typeface="宋体" panose="02010600030101010101" pitchFamily="2" charset="-122"/>
              </a:rPr>
              <a:t>： </a:t>
            </a:r>
            <a:r>
              <a:rPr lang="en-US" altLang="zh-CN" sz="2000" b="1" dirty="0">
                <a:solidFill>
                  <a:srgbClr val="CC0000"/>
                </a:solidFill>
                <a:latin typeface="宋体" panose="02010600030101010101" pitchFamily="2" charset="-122"/>
              </a:rPr>
              <a:t>int</a:t>
            </a:r>
            <a:r>
              <a:rPr lang="en-US" altLang="en-US" sz="2000" b="1" dirty="0">
                <a:solidFill>
                  <a:srgbClr val="9CFEB8"/>
                </a:solidFill>
                <a:latin typeface="宋体" panose="02010600030101010101" pitchFamily="2" charset="-122"/>
              </a:rPr>
              <a:t> </a:t>
            </a:r>
            <a:r>
              <a:rPr lang="en-US" altLang="en-US" sz="2000" b="1" dirty="0">
                <a:solidFill>
                  <a:srgbClr val="000000"/>
                </a:solidFill>
                <a:latin typeface="宋体" panose="02010600030101010101" pitchFamily="2" charset="-122"/>
              </a:rPr>
              <a:t>a</a:t>
            </a:r>
            <a:r>
              <a:rPr lang="en-US" altLang="en-US" sz="2000" b="1" dirty="0">
                <a:solidFill>
                  <a:srgbClr val="336600"/>
                </a:solidFill>
                <a:latin typeface="宋体" panose="02010600030101010101" pitchFamily="2" charset="-122"/>
              </a:rPr>
              <a:t>[100];</a:t>
            </a:r>
            <a:endParaRPr lang="en-US" altLang="zh-CN" sz="2000" b="1" dirty="0">
              <a:solidFill>
                <a:srgbClr val="336600"/>
              </a:solidFill>
              <a:latin typeface="宋体" panose="02010600030101010101" pitchFamily="2" charset="-122"/>
            </a:endParaRPr>
          </a:p>
        </p:txBody>
      </p:sp>
      <p:grpSp>
        <p:nvGrpSpPr>
          <p:cNvPr id="243717" name="Group 5"/>
          <p:cNvGrpSpPr>
            <a:grpSpLocks/>
          </p:cNvGrpSpPr>
          <p:nvPr/>
        </p:nvGrpSpPr>
        <p:grpSpPr bwMode="auto">
          <a:xfrm>
            <a:off x="3855029" y="1832977"/>
            <a:ext cx="3586163" cy="3335872"/>
            <a:chOff x="2645" y="1290"/>
            <a:chExt cx="2259" cy="2432"/>
          </a:xfrm>
        </p:grpSpPr>
        <p:sp>
          <p:nvSpPr>
            <p:cNvPr id="243718" name="Rectangle 6"/>
            <p:cNvSpPr>
              <a:spLocks noChangeArrowheads="1"/>
            </p:cNvSpPr>
            <p:nvPr/>
          </p:nvSpPr>
          <p:spPr bwMode="auto">
            <a:xfrm>
              <a:off x="3322" y="1486"/>
              <a:ext cx="1094" cy="220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3333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Autofit/>
            </a:bodyPr>
            <a:lstStyle/>
            <a:p>
              <a:endParaRPr lang="zh-CN" altLang="en-US"/>
            </a:p>
          </p:txBody>
        </p:sp>
        <p:sp>
          <p:nvSpPr>
            <p:cNvPr id="243719" name="Line 7"/>
            <p:cNvSpPr>
              <a:spLocks noChangeShapeType="1"/>
            </p:cNvSpPr>
            <p:nvPr/>
          </p:nvSpPr>
          <p:spPr bwMode="auto">
            <a:xfrm>
              <a:off x="3322" y="2540"/>
              <a:ext cx="107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243720" name="Line 8"/>
            <p:cNvSpPr>
              <a:spLocks noChangeShapeType="1"/>
            </p:cNvSpPr>
            <p:nvPr/>
          </p:nvSpPr>
          <p:spPr bwMode="auto">
            <a:xfrm>
              <a:off x="3322" y="1763"/>
              <a:ext cx="108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243721" name="Line 9"/>
            <p:cNvSpPr>
              <a:spLocks noChangeShapeType="1"/>
            </p:cNvSpPr>
            <p:nvPr/>
          </p:nvSpPr>
          <p:spPr bwMode="auto">
            <a:xfrm>
              <a:off x="3322" y="2042"/>
              <a:ext cx="110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243722" name="Line 10"/>
            <p:cNvSpPr>
              <a:spLocks noChangeShapeType="1"/>
            </p:cNvSpPr>
            <p:nvPr/>
          </p:nvSpPr>
          <p:spPr bwMode="auto">
            <a:xfrm>
              <a:off x="3322" y="2269"/>
              <a:ext cx="108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243723" name="Line 11"/>
            <p:cNvSpPr>
              <a:spLocks noChangeShapeType="1"/>
            </p:cNvSpPr>
            <p:nvPr/>
          </p:nvSpPr>
          <p:spPr bwMode="auto">
            <a:xfrm>
              <a:off x="3322" y="3364"/>
              <a:ext cx="1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243724" name="Line 12"/>
            <p:cNvSpPr>
              <a:spLocks noChangeShapeType="1"/>
            </p:cNvSpPr>
            <p:nvPr/>
          </p:nvSpPr>
          <p:spPr bwMode="auto">
            <a:xfrm>
              <a:off x="2982" y="2952"/>
              <a:ext cx="0" cy="336"/>
            </a:xfrm>
            <a:prstGeom prst="line">
              <a:avLst/>
            </a:prstGeom>
            <a:noFill/>
            <a:ln w="3810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3725" name="Line 13"/>
            <p:cNvSpPr>
              <a:spLocks noChangeShapeType="1"/>
            </p:cNvSpPr>
            <p:nvPr/>
          </p:nvSpPr>
          <p:spPr bwMode="auto">
            <a:xfrm>
              <a:off x="4416" y="2952"/>
              <a:ext cx="0" cy="336"/>
            </a:xfrm>
            <a:prstGeom prst="line">
              <a:avLst/>
            </a:prstGeom>
            <a:noFill/>
            <a:ln w="3810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3726" name="Text Box 14"/>
            <p:cNvSpPr txBox="1">
              <a:spLocks noChangeArrowheads="1"/>
            </p:cNvSpPr>
            <p:nvPr/>
          </p:nvSpPr>
          <p:spPr bwMode="auto">
            <a:xfrm>
              <a:off x="4438" y="1469"/>
              <a:ext cx="466" cy="2177"/>
            </a:xfrm>
            <a:prstGeom prst="rect">
              <a:avLst/>
            </a:prstGeom>
            <a:noFill/>
            <a:ln>
              <a:noFill/>
            </a:ln>
            <a:effectLst/>
            <a:extLst>
              <a:ext uri="{909E8E84-426E-40DD-AFC4-6F175D3DCCD1}">
                <a14:hiddenFill xmlns:a14="http://schemas.microsoft.com/office/drawing/2010/main">
                  <a:solidFill>
                    <a:srgbClr val="3333FF"/>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20000"/>
                </a:spcBef>
                <a:buClr>
                  <a:srgbClr val="CC99FF"/>
                </a:buClr>
                <a:buFont typeface="Monotype Sorts" pitchFamily="2" charset="2"/>
                <a:buNone/>
              </a:pPr>
              <a:r>
                <a:rPr kumimoji="1" lang="en-US" altLang="en-US" sz="2000" b="1" dirty="0">
                  <a:solidFill>
                    <a:srgbClr val="336600"/>
                  </a:solidFill>
                  <a:latin typeface="Times New Roman" panose="02020603050405020304" pitchFamily="18" charset="0"/>
                  <a:sym typeface="Monotype Sorts" pitchFamily="2" charset="2"/>
                </a:rPr>
                <a:t>a[</a:t>
              </a:r>
              <a:r>
                <a:rPr kumimoji="1" lang="en-US" altLang="en-US" sz="2000" b="1" dirty="0">
                  <a:solidFill>
                    <a:srgbClr val="C00000"/>
                  </a:solidFill>
                  <a:latin typeface="Times New Roman" panose="02020603050405020304" pitchFamily="18" charset="0"/>
                  <a:sym typeface="Monotype Sorts" pitchFamily="2" charset="2"/>
                </a:rPr>
                <a:t>0</a:t>
              </a:r>
              <a:r>
                <a:rPr kumimoji="1" lang="en-US" altLang="en-US" sz="2000" b="1" dirty="0">
                  <a:solidFill>
                    <a:srgbClr val="336600"/>
                  </a:solidFill>
                  <a:latin typeface="Times New Roman" panose="02020603050405020304" pitchFamily="18" charset="0"/>
                  <a:sym typeface="Monotype Sorts" pitchFamily="2" charset="2"/>
                </a:rPr>
                <a:t>]</a:t>
              </a:r>
            </a:p>
            <a:p>
              <a:pPr algn="ctr">
                <a:spcBef>
                  <a:spcPct val="20000"/>
                </a:spcBef>
                <a:buClr>
                  <a:srgbClr val="CC99FF"/>
                </a:buClr>
                <a:buFont typeface="Monotype Sorts" pitchFamily="2" charset="2"/>
                <a:buNone/>
              </a:pPr>
              <a:r>
                <a:rPr kumimoji="1" lang="en-US" altLang="en-US" sz="2000" b="1" dirty="0">
                  <a:solidFill>
                    <a:srgbClr val="336600"/>
                  </a:solidFill>
                  <a:latin typeface="Times New Roman" panose="02020603050405020304" pitchFamily="18" charset="0"/>
                  <a:sym typeface="Monotype Sorts" pitchFamily="2" charset="2"/>
                </a:rPr>
                <a:t>a[</a:t>
              </a:r>
              <a:r>
                <a:rPr kumimoji="1" lang="en-US" altLang="en-US" sz="2000" b="1" dirty="0">
                  <a:solidFill>
                    <a:srgbClr val="C00000"/>
                  </a:solidFill>
                  <a:latin typeface="Times New Roman" panose="02020603050405020304" pitchFamily="18" charset="0"/>
                  <a:sym typeface="Monotype Sorts" pitchFamily="2" charset="2"/>
                </a:rPr>
                <a:t>1</a:t>
              </a:r>
              <a:r>
                <a:rPr kumimoji="1" lang="en-US" altLang="en-US" sz="2000" b="1" dirty="0">
                  <a:solidFill>
                    <a:srgbClr val="336600"/>
                  </a:solidFill>
                  <a:latin typeface="Times New Roman" panose="02020603050405020304" pitchFamily="18" charset="0"/>
                  <a:sym typeface="Monotype Sorts" pitchFamily="2" charset="2"/>
                </a:rPr>
                <a:t>]</a:t>
              </a:r>
            </a:p>
            <a:p>
              <a:pPr algn="ctr">
                <a:spcBef>
                  <a:spcPct val="20000"/>
                </a:spcBef>
                <a:buClr>
                  <a:srgbClr val="CC99FF"/>
                </a:buClr>
                <a:buFont typeface="Monotype Sorts" pitchFamily="2" charset="2"/>
                <a:buNone/>
              </a:pPr>
              <a:r>
                <a:rPr kumimoji="1" lang="en-US" altLang="en-US" sz="2000" b="1" dirty="0">
                  <a:solidFill>
                    <a:srgbClr val="336600"/>
                  </a:solidFill>
                  <a:latin typeface="Times New Roman" panose="02020603050405020304" pitchFamily="18" charset="0"/>
                  <a:sym typeface="Monotype Sorts" pitchFamily="2" charset="2"/>
                </a:rPr>
                <a:t>a[</a:t>
              </a:r>
              <a:r>
                <a:rPr kumimoji="1" lang="en-US" altLang="en-US" sz="2000" b="1" dirty="0">
                  <a:solidFill>
                    <a:srgbClr val="C00000"/>
                  </a:solidFill>
                  <a:latin typeface="Times New Roman" panose="02020603050405020304" pitchFamily="18" charset="0"/>
                  <a:sym typeface="Monotype Sorts" pitchFamily="2" charset="2"/>
                </a:rPr>
                <a:t>2</a:t>
              </a:r>
              <a:r>
                <a:rPr kumimoji="1" lang="en-US" altLang="en-US" sz="2000" b="1" dirty="0">
                  <a:solidFill>
                    <a:srgbClr val="336600"/>
                  </a:solidFill>
                  <a:latin typeface="Times New Roman" panose="02020603050405020304" pitchFamily="18" charset="0"/>
                  <a:sym typeface="Monotype Sorts" pitchFamily="2" charset="2"/>
                </a:rPr>
                <a:t>]</a:t>
              </a:r>
            </a:p>
            <a:p>
              <a:pPr algn="ctr">
                <a:spcBef>
                  <a:spcPct val="20000"/>
                </a:spcBef>
                <a:buClr>
                  <a:srgbClr val="CC99FF"/>
                </a:buClr>
                <a:buFont typeface="Monotype Sorts" pitchFamily="2" charset="2"/>
                <a:buNone/>
              </a:pPr>
              <a:r>
                <a:rPr kumimoji="1" lang="en-US" altLang="en-US" sz="2000" b="1" dirty="0">
                  <a:solidFill>
                    <a:srgbClr val="336600"/>
                  </a:solidFill>
                  <a:latin typeface="Times New Roman" panose="02020603050405020304" pitchFamily="18" charset="0"/>
                  <a:sym typeface="Monotype Sorts" pitchFamily="2" charset="2"/>
                </a:rPr>
                <a:t>a[</a:t>
              </a:r>
              <a:r>
                <a:rPr kumimoji="1" lang="en-US" altLang="en-US" sz="2000" b="1" dirty="0">
                  <a:solidFill>
                    <a:srgbClr val="C00000"/>
                  </a:solidFill>
                  <a:latin typeface="Times New Roman" panose="02020603050405020304" pitchFamily="18" charset="0"/>
                  <a:sym typeface="Monotype Sorts" pitchFamily="2" charset="2"/>
                </a:rPr>
                <a:t>3</a:t>
              </a:r>
              <a:r>
                <a:rPr kumimoji="1" lang="en-US" altLang="en-US" sz="2000" b="1" dirty="0">
                  <a:solidFill>
                    <a:srgbClr val="336600"/>
                  </a:solidFill>
                  <a:latin typeface="Times New Roman" panose="02020603050405020304" pitchFamily="18" charset="0"/>
                  <a:sym typeface="Monotype Sorts" pitchFamily="2" charset="2"/>
                </a:rPr>
                <a:t>]</a:t>
              </a:r>
            </a:p>
            <a:p>
              <a:pPr algn="ctr">
                <a:spcBef>
                  <a:spcPct val="20000"/>
                </a:spcBef>
                <a:buClr>
                  <a:srgbClr val="CC99FF"/>
                </a:buClr>
                <a:buFont typeface="Monotype Sorts" pitchFamily="2" charset="2"/>
                <a:buNone/>
              </a:pPr>
              <a:r>
                <a:rPr kumimoji="1" lang="en-US" altLang="en-US" sz="2000" b="1" dirty="0">
                  <a:solidFill>
                    <a:srgbClr val="336600"/>
                  </a:solidFill>
                  <a:latin typeface="Arial Black" panose="020B0A04020102020204" pitchFamily="34" charset="0"/>
                  <a:sym typeface="Monotype Sorts" pitchFamily="2" charset="2"/>
                </a:rPr>
                <a:t>.</a:t>
              </a:r>
            </a:p>
            <a:p>
              <a:pPr algn="ctr">
                <a:spcBef>
                  <a:spcPct val="20000"/>
                </a:spcBef>
                <a:buClr>
                  <a:srgbClr val="CC99FF"/>
                </a:buClr>
                <a:buFont typeface="Monotype Sorts" pitchFamily="2" charset="2"/>
                <a:buNone/>
              </a:pPr>
              <a:r>
                <a:rPr kumimoji="1" lang="en-US" altLang="en-US" sz="2000" b="1" dirty="0">
                  <a:solidFill>
                    <a:srgbClr val="336600"/>
                  </a:solidFill>
                  <a:latin typeface="Arial Black" panose="020B0A04020102020204" pitchFamily="34" charset="0"/>
                  <a:sym typeface="Monotype Sorts" pitchFamily="2" charset="2"/>
                </a:rPr>
                <a:t>.</a:t>
              </a:r>
            </a:p>
            <a:p>
              <a:pPr algn="ctr">
                <a:spcBef>
                  <a:spcPct val="20000"/>
                </a:spcBef>
                <a:buClr>
                  <a:srgbClr val="CC99FF"/>
                </a:buClr>
                <a:buFont typeface="Monotype Sorts" pitchFamily="2" charset="2"/>
                <a:buNone/>
              </a:pPr>
              <a:r>
                <a:rPr kumimoji="1" lang="en-US" altLang="en-US" sz="2000" b="1" dirty="0">
                  <a:solidFill>
                    <a:srgbClr val="336600"/>
                  </a:solidFill>
                  <a:latin typeface="Arial Black" panose="020B0A04020102020204" pitchFamily="34" charset="0"/>
                  <a:sym typeface="Monotype Sorts" pitchFamily="2" charset="2"/>
                </a:rPr>
                <a:t>.</a:t>
              </a:r>
              <a:endParaRPr kumimoji="1" lang="en-US" altLang="en-US" sz="2000" b="1" dirty="0">
                <a:solidFill>
                  <a:srgbClr val="336600"/>
                </a:solidFill>
                <a:latin typeface="Times New Roman" panose="02020603050405020304" pitchFamily="18" charset="0"/>
                <a:sym typeface="Monotype Sorts" pitchFamily="2" charset="2"/>
              </a:endParaRPr>
            </a:p>
            <a:p>
              <a:pPr algn="ctr">
                <a:spcBef>
                  <a:spcPct val="20000"/>
                </a:spcBef>
                <a:buClr>
                  <a:srgbClr val="CC99FF"/>
                </a:buClr>
                <a:buFont typeface="Monotype Sorts" pitchFamily="2" charset="2"/>
                <a:buNone/>
              </a:pPr>
              <a:r>
                <a:rPr kumimoji="1" lang="en-US" altLang="en-US" sz="2000" b="1" dirty="0">
                  <a:solidFill>
                    <a:srgbClr val="336600"/>
                  </a:solidFill>
                  <a:latin typeface="Times New Roman" panose="02020603050405020304" pitchFamily="18" charset="0"/>
                  <a:sym typeface="Monotype Sorts" pitchFamily="2" charset="2"/>
                </a:rPr>
                <a:t>a[</a:t>
              </a:r>
              <a:r>
                <a:rPr kumimoji="1" lang="en-US" altLang="en-US" sz="2000" b="1" dirty="0">
                  <a:solidFill>
                    <a:srgbClr val="C00000"/>
                  </a:solidFill>
                  <a:latin typeface="Times New Roman" panose="02020603050405020304" pitchFamily="18" charset="0"/>
                  <a:sym typeface="Monotype Sorts" pitchFamily="2" charset="2"/>
                </a:rPr>
                <a:t>99</a:t>
              </a:r>
              <a:r>
                <a:rPr kumimoji="1" lang="en-US" altLang="en-US" sz="2000" b="1" dirty="0">
                  <a:solidFill>
                    <a:srgbClr val="336600"/>
                  </a:solidFill>
                  <a:latin typeface="Times New Roman" panose="02020603050405020304" pitchFamily="18" charset="0"/>
                  <a:sym typeface="Monotype Sorts" pitchFamily="2" charset="2"/>
                </a:rPr>
                <a:t>]</a:t>
              </a:r>
              <a:endParaRPr kumimoji="1" lang="en-US" altLang="zh-CN" sz="2000" b="1" dirty="0">
                <a:solidFill>
                  <a:srgbClr val="336600"/>
                </a:solidFill>
                <a:latin typeface="Times New Roman" panose="02020603050405020304" pitchFamily="18" charset="0"/>
                <a:sym typeface="Monotype Sorts" pitchFamily="2" charset="2"/>
              </a:endParaRPr>
            </a:p>
          </p:txBody>
        </p:sp>
        <p:sp>
          <p:nvSpPr>
            <p:cNvPr id="243727" name="Text Box 15"/>
            <p:cNvSpPr txBox="1">
              <a:spLocks noChangeArrowheads="1"/>
            </p:cNvSpPr>
            <p:nvPr/>
          </p:nvSpPr>
          <p:spPr bwMode="auto">
            <a:xfrm>
              <a:off x="3654" y="1456"/>
              <a:ext cx="278" cy="2266"/>
            </a:xfrm>
            <a:prstGeom prst="rect">
              <a:avLst/>
            </a:prstGeom>
            <a:noFill/>
            <a:ln>
              <a:noFill/>
            </a:ln>
            <a:effectLst/>
            <a:extLst>
              <a:ext uri="{909E8E84-426E-40DD-AFC4-6F175D3DCCD1}">
                <a14:hiddenFill xmlns:a14="http://schemas.microsoft.com/office/drawing/2010/main">
                  <a:solidFill>
                    <a:srgbClr val="3333FF"/>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20000"/>
                </a:spcBef>
                <a:buClr>
                  <a:srgbClr val="CC99FF"/>
                </a:buClr>
                <a:buFont typeface="Monotype Sorts" pitchFamily="2" charset="2"/>
                <a:buNone/>
              </a:pPr>
              <a:r>
                <a:rPr kumimoji="1" lang="en-US" altLang="zh-CN" sz="2000" b="1" dirty="0">
                  <a:solidFill>
                    <a:srgbClr val="000000"/>
                  </a:solidFill>
                  <a:latin typeface="Times New Roman" panose="02020603050405020304" pitchFamily="18" charset="0"/>
                  <a:sym typeface="Monotype Sorts" pitchFamily="2" charset="2"/>
                </a:rPr>
                <a:t>34</a:t>
              </a:r>
            </a:p>
            <a:p>
              <a:pPr algn="ctr">
                <a:spcBef>
                  <a:spcPct val="20000"/>
                </a:spcBef>
                <a:buClr>
                  <a:srgbClr val="CC99FF"/>
                </a:buClr>
                <a:buFont typeface="Monotype Sorts" pitchFamily="2" charset="2"/>
                <a:buNone/>
              </a:pPr>
              <a:r>
                <a:rPr kumimoji="1" lang="en-US" altLang="zh-CN" sz="2000" b="1" dirty="0">
                  <a:solidFill>
                    <a:srgbClr val="000000"/>
                  </a:solidFill>
                  <a:latin typeface="Times New Roman" panose="02020603050405020304" pitchFamily="18" charset="0"/>
                  <a:sym typeface="Monotype Sorts" pitchFamily="2" charset="2"/>
                </a:rPr>
                <a:t>64</a:t>
              </a:r>
            </a:p>
            <a:p>
              <a:pPr algn="ctr">
                <a:spcBef>
                  <a:spcPct val="20000"/>
                </a:spcBef>
                <a:buClr>
                  <a:srgbClr val="CC99FF"/>
                </a:buClr>
                <a:buFont typeface="Monotype Sorts" pitchFamily="2" charset="2"/>
                <a:buNone/>
              </a:pPr>
              <a:r>
                <a:rPr kumimoji="1" lang="en-US" altLang="zh-CN" sz="2000" b="1" dirty="0">
                  <a:solidFill>
                    <a:srgbClr val="000000"/>
                  </a:solidFill>
                  <a:latin typeface="Times New Roman" panose="02020603050405020304" pitchFamily="18" charset="0"/>
                  <a:sym typeface="Monotype Sorts" pitchFamily="2" charset="2"/>
                </a:rPr>
                <a:t>73</a:t>
              </a:r>
            </a:p>
            <a:p>
              <a:pPr algn="ctr">
                <a:spcBef>
                  <a:spcPct val="20000"/>
                </a:spcBef>
                <a:buClr>
                  <a:srgbClr val="CC99FF"/>
                </a:buClr>
                <a:buFont typeface="Monotype Sorts" pitchFamily="2" charset="2"/>
                <a:buNone/>
              </a:pPr>
              <a:r>
                <a:rPr kumimoji="1" lang="en-US" altLang="zh-CN" sz="2000" b="1" dirty="0">
                  <a:solidFill>
                    <a:srgbClr val="000000"/>
                  </a:solidFill>
                  <a:latin typeface="Times New Roman" panose="02020603050405020304" pitchFamily="18" charset="0"/>
                  <a:sym typeface="Monotype Sorts" pitchFamily="2" charset="2"/>
                </a:rPr>
                <a:t>89</a:t>
              </a:r>
            </a:p>
            <a:p>
              <a:pPr algn="ctr">
                <a:spcBef>
                  <a:spcPts val="0"/>
                </a:spcBef>
                <a:buClr>
                  <a:srgbClr val="CC99FF"/>
                </a:buClr>
                <a:buFont typeface="Monotype Sorts" pitchFamily="2" charset="2"/>
                <a:buNone/>
              </a:pPr>
              <a:r>
                <a:rPr kumimoji="1" lang="en-US" altLang="zh-CN" sz="2000" b="1" dirty="0">
                  <a:solidFill>
                    <a:srgbClr val="000000"/>
                  </a:solidFill>
                  <a:latin typeface="Arial Black" panose="020B0A04020102020204" pitchFamily="34" charset="0"/>
                  <a:sym typeface="Monotype Sorts" pitchFamily="2" charset="2"/>
                </a:rPr>
                <a:t>.</a:t>
              </a:r>
            </a:p>
            <a:p>
              <a:pPr algn="ctr">
                <a:spcBef>
                  <a:spcPts val="0"/>
                </a:spcBef>
                <a:buClr>
                  <a:srgbClr val="CC99FF"/>
                </a:buClr>
                <a:buFont typeface="Monotype Sorts" pitchFamily="2" charset="2"/>
                <a:buNone/>
              </a:pPr>
              <a:r>
                <a:rPr kumimoji="1" lang="en-US" altLang="zh-CN" sz="2000" b="1" dirty="0">
                  <a:solidFill>
                    <a:srgbClr val="000000"/>
                  </a:solidFill>
                  <a:latin typeface="Arial Black" panose="020B0A04020102020204" pitchFamily="34" charset="0"/>
                  <a:sym typeface="Monotype Sorts" pitchFamily="2" charset="2"/>
                </a:rPr>
                <a:t>.</a:t>
              </a:r>
            </a:p>
            <a:p>
              <a:pPr algn="ctr">
                <a:spcBef>
                  <a:spcPts val="0"/>
                </a:spcBef>
                <a:buClr>
                  <a:srgbClr val="CC99FF"/>
                </a:buClr>
                <a:buFont typeface="Monotype Sorts" pitchFamily="2" charset="2"/>
                <a:buNone/>
              </a:pPr>
              <a:r>
                <a:rPr kumimoji="1" lang="en-US" altLang="zh-CN" sz="2000" b="1" dirty="0">
                  <a:solidFill>
                    <a:srgbClr val="000000"/>
                  </a:solidFill>
                  <a:latin typeface="Arial Black" panose="020B0A04020102020204" pitchFamily="34" charset="0"/>
                  <a:sym typeface="Monotype Sorts" pitchFamily="2" charset="2"/>
                </a:rPr>
                <a:t>.</a:t>
              </a:r>
              <a:endParaRPr kumimoji="1" lang="en-US" altLang="zh-CN" sz="2000" b="1" dirty="0">
                <a:solidFill>
                  <a:srgbClr val="000000"/>
                </a:solidFill>
                <a:latin typeface="Times New Roman" panose="02020603050405020304" pitchFamily="18" charset="0"/>
                <a:sym typeface="Monotype Sorts" pitchFamily="2" charset="2"/>
              </a:endParaRPr>
            </a:p>
            <a:p>
              <a:pPr algn="ctr">
                <a:spcBef>
                  <a:spcPts val="0"/>
                </a:spcBef>
                <a:buClr>
                  <a:srgbClr val="CC99FF"/>
                </a:buClr>
                <a:buFont typeface="Monotype Sorts" pitchFamily="2" charset="2"/>
                <a:buNone/>
              </a:pPr>
              <a:endParaRPr kumimoji="1" lang="en-US" altLang="zh-CN" sz="2000" b="1" dirty="0">
                <a:solidFill>
                  <a:srgbClr val="000000"/>
                </a:solidFill>
                <a:latin typeface="Times New Roman" panose="02020603050405020304" pitchFamily="18" charset="0"/>
                <a:sym typeface="Monotype Sorts" pitchFamily="2" charset="2"/>
              </a:endParaRPr>
            </a:p>
            <a:p>
              <a:pPr algn="ctr">
                <a:spcBef>
                  <a:spcPct val="20000"/>
                </a:spcBef>
                <a:buClr>
                  <a:srgbClr val="CC99FF"/>
                </a:buClr>
                <a:buFont typeface="Monotype Sorts" pitchFamily="2" charset="2"/>
                <a:buNone/>
              </a:pPr>
              <a:r>
                <a:rPr kumimoji="1" lang="en-US" altLang="zh-CN" sz="2000" b="1" dirty="0">
                  <a:solidFill>
                    <a:srgbClr val="000000"/>
                  </a:solidFill>
                  <a:latin typeface="Times New Roman" panose="02020603050405020304" pitchFamily="18" charset="0"/>
                  <a:sym typeface="Monotype Sorts" pitchFamily="2" charset="2"/>
                </a:rPr>
                <a:t>21</a:t>
              </a:r>
            </a:p>
          </p:txBody>
        </p:sp>
        <p:sp>
          <p:nvSpPr>
            <p:cNvPr id="243728" name="Text Box 16"/>
            <p:cNvSpPr txBox="1">
              <a:spLocks noChangeArrowheads="1"/>
            </p:cNvSpPr>
            <p:nvPr/>
          </p:nvSpPr>
          <p:spPr bwMode="auto">
            <a:xfrm>
              <a:off x="2645" y="1290"/>
              <a:ext cx="601" cy="2432"/>
            </a:xfrm>
            <a:prstGeom prst="rect">
              <a:avLst/>
            </a:prstGeom>
            <a:noFill/>
            <a:ln>
              <a:noFill/>
            </a:ln>
            <a:effectLst/>
            <a:extLst>
              <a:ext uri="{909E8E84-426E-40DD-AFC4-6F175D3DCCD1}">
                <a14:hiddenFill xmlns:a14="http://schemas.microsoft.com/office/drawing/2010/main">
                  <a:solidFill>
                    <a:srgbClr val="3333FF"/>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20000"/>
                </a:spcBef>
                <a:buClr>
                  <a:srgbClr val="CC99FF"/>
                </a:buClr>
                <a:buFont typeface="Monotype Sorts" pitchFamily="2" charset="2"/>
                <a:buNone/>
              </a:pPr>
              <a:r>
                <a:rPr kumimoji="1" lang="zh-CN" altLang="en-US" sz="2000" b="1" dirty="0">
                  <a:solidFill>
                    <a:srgbClr val="336600"/>
                  </a:solidFill>
                  <a:latin typeface="Times New Roman" panose="02020603050405020304" pitchFamily="18" charset="0"/>
                  <a:sym typeface="Monotype Sorts" pitchFamily="2" charset="2"/>
                </a:rPr>
                <a:t>低地址</a:t>
              </a:r>
            </a:p>
            <a:p>
              <a:pPr algn="ctr">
                <a:spcBef>
                  <a:spcPct val="20000"/>
                </a:spcBef>
                <a:buClr>
                  <a:srgbClr val="CC99FF"/>
                </a:buClr>
                <a:buFont typeface="Monotype Sorts" pitchFamily="2" charset="2"/>
                <a:buNone/>
              </a:pPr>
              <a:endParaRPr kumimoji="1" lang="zh-CN" altLang="en-US" sz="2000" b="1" dirty="0">
                <a:solidFill>
                  <a:srgbClr val="66FFFF"/>
                </a:solidFill>
                <a:latin typeface="Times New Roman" panose="02020603050405020304" pitchFamily="18" charset="0"/>
                <a:sym typeface="Monotype Sorts" pitchFamily="2" charset="2"/>
              </a:endParaRPr>
            </a:p>
            <a:p>
              <a:pPr algn="ctr">
                <a:spcBef>
                  <a:spcPct val="20000"/>
                </a:spcBef>
                <a:buClr>
                  <a:srgbClr val="CC99FF"/>
                </a:buClr>
                <a:buFont typeface="Monotype Sorts" pitchFamily="2" charset="2"/>
                <a:buNone/>
              </a:pPr>
              <a:endParaRPr kumimoji="1" lang="zh-CN" altLang="en-US" sz="2000" b="1" dirty="0">
                <a:solidFill>
                  <a:srgbClr val="66FFFF"/>
                </a:solidFill>
                <a:latin typeface="Times New Roman" panose="02020603050405020304" pitchFamily="18" charset="0"/>
                <a:sym typeface="Monotype Sorts" pitchFamily="2" charset="2"/>
              </a:endParaRPr>
            </a:p>
            <a:p>
              <a:pPr algn="ctr">
                <a:spcBef>
                  <a:spcPct val="20000"/>
                </a:spcBef>
                <a:buClr>
                  <a:srgbClr val="CC99FF"/>
                </a:buClr>
                <a:buFont typeface="Monotype Sorts" pitchFamily="2" charset="2"/>
                <a:buNone/>
              </a:pPr>
              <a:endParaRPr kumimoji="1" lang="zh-CN" altLang="en-US" sz="2000" b="1" dirty="0">
                <a:solidFill>
                  <a:srgbClr val="66FFFF"/>
                </a:solidFill>
                <a:latin typeface="Times New Roman" panose="02020603050405020304" pitchFamily="18" charset="0"/>
                <a:sym typeface="Monotype Sorts" pitchFamily="2" charset="2"/>
              </a:endParaRPr>
            </a:p>
            <a:p>
              <a:pPr algn="ctr">
                <a:spcBef>
                  <a:spcPct val="20000"/>
                </a:spcBef>
                <a:buClr>
                  <a:srgbClr val="CC99FF"/>
                </a:buClr>
                <a:buFont typeface="Monotype Sorts" pitchFamily="2" charset="2"/>
                <a:buNone/>
              </a:pPr>
              <a:r>
                <a:rPr kumimoji="1" lang="zh-CN" altLang="en-US" sz="2000" b="1" dirty="0">
                  <a:solidFill>
                    <a:srgbClr val="66FFFF"/>
                  </a:solidFill>
                  <a:latin typeface="Arial Black" panose="020B0A04020102020204" pitchFamily="34" charset="0"/>
                  <a:sym typeface="Monotype Sorts" pitchFamily="2" charset="2"/>
                </a:rPr>
                <a:t> </a:t>
              </a:r>
            </a:p>
            <a:p>
              <a:pPr algn="ctr">
                <a:spcBef>
                  <a:spcPct val="20000"/>
                </a:spcBef>
                <a:buClr>
                  <a:srgbClr val="CC99FF"/>
                </a:buClr>
                <a:buFont typeface="Monotype Sorts" pitchFamily="2" charset="2"/>
                <a:buNone/>
              </a:pPr>
              <a:endParaRPr kumimoji="1" lang="en-US" altLang="zh-CN" sz="2000" b="1" dirty="0">
                <a:solidFill>
                  <a:srgbClr val="66FFFF"/>
                </a:solidFill>
                <a:latin typeface="Times New Roman" panose="02020603050405020304" pitchFamily="18" charset="0"/>
                <a:sym typeface="Monotype Sorts" pitchFamily="2" charset="2"/>
              </a:endParaRPr>
            </a:p>
            <a:p>
              <a:pPr algn="ctr">
                <a:spcBef>
                  <a:spcPct val="20000"/>
                </a:spcBef>
                <a:buClr>
                  <a:srgbClr val="CC99FF"/>
                </a:buClr>
                <a:buFont typeface="Monotype Sorts" pitchFamily="2" charset="2"/>
                <a:buNone/>
              </a:pPr>
              <a:endParaRPr kumimoji="1" lang="en-US" altLang="zh-CN" sz="2000" b="1" dirty="0">
                <a:solidFill>
                  <a:srgbClr val="66FFFF"/>
                </a:solidFill>
                <a:latin typeface="Times New Roman" panose="02020603050405020304" pitchFamily="18" charset="0"/>
                <a:sym typeface="Monotype Sorts" pitchFamily="2" charset="2"/>
              </a:endParaRPr>
            </a:p>
            <a:p>
              <a:pPr algn="ctr">
                <a:spcBef>
                  <a:spcPct val="20000"/>
                </a:spcBef>
                <a:buClr>
                  <a:srgbClr val="CC99FF"/>
                </a:buClr>
                <a:buFont typeface="Monotype Sorts" pitchFamily="2" charset="2"/>
                <a:buNone/>
              </a:pPr>
              <a:endParaRPr kumimoji="1" lang="zh-CN" altLang="en-US" sz="2000" b="1" dirty="0">
                <a:solidFill>
                  <a:srgbClr val="66FFFF"/>
                </a:solidFill>
                <a:latin typeface="Times New Roman" panose="02020603050405020304" pitchFamily="18" charset="0"/>
                <a:sym typeface="Monotype Sorts" pitchFamily="2" charset="2"/>
              </a:endParaRPr>
            </a:p>
            <a:p>
              <a:pPr algn="ctr">
                <a:spcBef>
                  <a:spcPct val="20000"/>
                </a:spcBef>
                <a:buClr>
                  <a:srgbClr val="CC99FF"/>
                </a:buClr>
                <a:buFont typeface="Monotype Sorts" pitchFamily="2" charset="2"/>
                <a:buNone/>
              </a:pPr>
              <a:r>
                <a:rPr kumimoji="1" lang="zh-CN" altLang="zh-CN" sz="2000" b="1" dirty="0">
                  <a:solidFill>
                    <a:srgbClr val="336600"/>
                  </a:solidFill>
                  <a:latin typeface="Times New Roman" panose="02020603050405020304" pitchFamily="18" charset="0"/>
                  <a:sym typeface="Monotype Sorts" pitchFamily="2" charset="2"/>
                </a:rPr>
                <a:t>高地址</a:t>
              </a:r>
              <a:endParaRPr kumimoji="1" lang="zh-CN" altLang="en-US" sz="2000" b="1" dirty="0">
                <a:solidFill>
                  <a:srgbClr val="336600"/>
                </a:solidFill>
                <a:latin typeface="Times New Roman" panose="02020603050405020304" pitchFamily="18" charset="0"/>
                <a:sym typeface="Monotype Sorts" pitchFamily="2" charset="2"/>
              </a:endParaRPr>
            </a:p>
          </p:txBody>
        </p:sp>
      </p:grpSp>
      <p:sp>
        <p:nvSpPr>
          <p:cNvPr id="243729" name="AutoShape 17"/>
          <p:cNvSpPr>
            <a:spLocks noChangeArrowheads="1"/>
          </p:cNvSpPr>
          <p:nvPr/>
        </p:nvSpPr>
        <p:spPr bwMode="auto">
          <a:xfrm>
            <a:off x="4161417" y="2242454"/>
            <a:ext cx="285750" cy="2590800"/>
          </a:xfrm>
          <a:prstGeom prst="downArrow">
            <a:avLst>
              <a:gd name="adj1" fmla="val 50000"/>
              <a:gd name="adj2" fmla="val 133333"/>
            </a:avLst>
          </a:prstGeom>
          <a:gradFill rotWithShape="0">
            <a:gsLst>
              <a:gs pos="0">
                <a:srgbClr val="99FFCC"/>
              </a:gs>
              <a:gs pos="100000">
                <a:srgbClr val="FFFF00"/>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243730" name="AutoShape 18"/>
          <p:cNvSpPr>
            <a:spLocks noChangeArrowheads="1"/>
          </p:cNvSpPr>
          <p:nvPr/>
        </p:nvSpPr>
        <p:spPr bwMode="auto">
          <a:xfrm>
            <a:off x="100232" y="2172650"/>
            <a:ext cx="4445360" cy="2839176"/>
          </a:xfrm>
          <a:prstGeom prst="cloudCallout">
            <a:avLst>
              <a:gd name="adj1" fmla="val 59681"/>
              <a:gd name="adj2" fmla="val -43889"/>
            </a:avLst>
          </a:prstGeom>
          <a:noFill/>
          <a:ln w="38100">
            <a:solidFill>
              <a:srgbClr val="FF3300"/>
            </a:solidFill>
            <a:round/>
            <a:headEnd/>
            <a:tailEnd/>
          </a:ln>
          <a:effectLst/>
          <a:extLst>
            <a:ext uri="{909E8E84-426E-40DD-AFC4-6F175D3DCCD1}">
              <a14:hiddenFill xmlns:a14="http://schemas.microsoft.com/office/drawing/2010/main">
                <a:solidFill>
                  <a:srgbClr val="3333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pPr marL="285750" indent="-285750">
              <a:spcBef>
                <a:spcPct val="20000"/>
              </a:spcBef>
              <a:buClr>
                <a:srgbClr val="CC99FF"/>
              </a:buClr>
              <a:buFont typeface="Wingdings" panose="05000000000000000000" pitchFamily="2" charset="2"/>
              <a:buChar char="ü"/>
            </a:pPr>
            <a:r>
              <a:rPr kumimoji="1" lang="zh-CN" altLang="en-US" b="1" dirty="0">
                <a:solidFill>
                  <a:srgbClr val="0070C0"/>
                </a:solidFill>
                <a:latin typeface="Times New Roman" panose="02020603050405020304" pitchFamily="18" charset="0"/>
                <a:ea typeface="+mn-ea"/>
                <a:cs typeface="Times New Roman" panose="02020603050405020304" pitchFamily="18" charset="0"/>
                <a:sym typeface="Monotype Sorts" pitchFamily="2" charset="2"/>
              </a:rPr>
              <a:t>每个数据元素占用的字节数，就是</a:t>
            </a:r>
            <a:r>
              <a:rPr kumimoji="1" lang="zh-CN" altLang="en-US" b="1" dirty="0">
                <a:solidFill>
                  <a:srgbClr val="C00000"/>
                </a:solidFill>
                <a:latin typeface="Times New Roman" panose="02020603050405020304" pitchFamily="18" charset="0"/>
                <a:ea typeface="+mn-ea"/>
                <a:cs typeface="Times New Roman" panose="02020603050405020304" pitchFamily="18" charset="0"/>
                <a:sym typeface="Monotype Sorts" pitchFamily="2" charset="2"/>
              </a:rPr>
              <a:t>基类型</a:t>
            </a:r>
            <a:r>
              <a:rPr kumimoji="1" lang="zh-CN" altLang="en-US" b="1" dirty="0">
                <a:solidFill>
                  <a:srgbClr val="0070C0"/>
                </a:solidFill>
                <a:latin typeface="Times New Roman" panose="02020603050405020304" pitchFamily="18" charset="0"/>
                <a:ea typeface="+mn-ea"/>
                <a:cs typeface="Times New Roman" panose="02020603050405020304" pitchFamily="18" charset="0"/>
                <a:sym typeface="Monotype Sorts" pitchFamily="2" charset="2"/>
              </a:rPr>
              <a:t>的字节数</a:t>
            </a:r>
          </a:p>
          <a:p>
            <a:pPr marL="285750" indent="-285750">
              <a:spcBef>
                <a:spcPct val="20000"/>
              </a:spcBef>
              <a:buClr>
                <a:srgbClr val="CC99FF"/>
              </a:buClr>
              <a:buFont typeface="Wingdings" panose="05000000000000000000" pitchFamily="2" charset="2"/>
              <a:buChar char="ü"/>
            </a:pPr>
            <a:r>
              <a:rPr kumimoji="1" lang="zh-CN" altLang="en-US" b="1" dirty="0">
                <a:solidFill>
                  <a:srgbClr val="336600"/>
                </a:solidFill>
                <a:latin typeface="Times New Roman" panose="02020603050405020304" pitchFamily="18" charset="0"/>
                <a:ea typeface="+mn-ea"/>
                <a:cs typeface="Times New Roman" panose="02020603050405020304" pitchFamily="18" charset="0"/>
                <a:sym typeface="Monotype Sorts" pitchFamily="2" charset="2"/>
              </a:rPr>
              <a:t>一个元素占</a:t>
            </a:r>
            <a:r>
              <a:rPr kumimoji="1" lang="en-US" altLang="zh-CN" b="1" dirty="0">
                <a:solidFill>
                  <a:srgbClr val="0000CC"/>
                </a:solidFill>
                <a:latin typeface="Times New Roman" panose="02020603050405020304" pitchFamily="18" charset="0"/>
                <a:ea typeface="+mn-ea"/>
                <a:cs typeface="Times New Roman" panose="02020603050405020304" pitchFamily="18" charset="0"/>
                <a:sym typeface="Monotype Sorts" pitchFamily="2" charset="2"/>
              </a:rPr>
              <a:t>4</a:t>
            </a:r>
            <a:r>
              <a:rPr kumimoji="1" lang="zh-CN" altLang="en-US" b="1" dirty="0">
                <a:solidFill>
                  <a:srgbClr val="0000CC"/>
                </a:solidFill>
                <a:latin typeface="Times New Roman" panose="02020603050405020304" pitchFamily="18" charset="0"/>
                <a:ea typeface="+mn-ea"/>
                <a:cs typeface="Times New Roman" panose="02020603050405020304" pitchFamily="18" charset="0"/>
                <a:sym typeface="Monotype Sorts" pitchFamily="2" charset="2"/>
              </a:rPr>
              <a:t>个</a:t>
            </a:r>
            <a:r>
              <a:rPr kumimoji="1" lang="zh-CN" altLang="en-US" b="1" dirty="0">
                <a:solidFill>
                  <a:srgbClr val="336600"/>
                </a:solidFill>
                <a:latin typeface="Times New Roman" panose="02020603050405020304" pitchFamily="18" charset="0"/>
                <a:ea typeface="+mn-ea"/>
                <a:cs typeface="Times New Roman" panose="02020603050405020304" pitchFamily="18" charset="0"/>
                <a:sym typeface="Monotype Sorts" pitchFamily="2" charset="2"/>
              </a:rPr>
              <a:t>字节；</a:t>
            </a:r>
            <a:endParaRPr kumimoji="1" lang="en-US" altLang="zh-CN" b="1" dirty="0">
              <a:solidFill>
                <a:srgbClr val="336600"/>
              </a:solidFill>
              <a:latin typeface="Times New Roman" panose="02020603050405020304" pitchFamily="18" charset="0"/>
              <a:ea typeface="+mn-ea"/>
              <a:cs typeface="Times New Roman" panose="02020603050405020304" pitchFamily="18" charset="0"/>
              <a:sym typeface="Monotype Sorts" pitchFamily="2" charset="2"/>
            </a:endParaRPr>
          </a:p>
          <a:p>
            <a:pPr marL="285750" indent="-285750">
              <a:spcBef>
                <a:spcPct val="20000"/>
              </a:spcBef>
              <a:buClr>
                <a:srgbClr val="CC99FF"/>
              </a:buClr>
              <a:buFont typeface="Wingdings" panose="05000000000000000000" pitchFamily="2" charset="2"/>
              <a:buChar char="ü"/>
            </a:pPr>
            <a:r>
              <a:rPr kumimoji="1" lang="zh-CN" altLang="en-US" b="1" dirty="0">
                <a:solidFill>
                  <a:srgbClr val="030DCD"/>
                </a:solidFill>
                <a:latin typeface="Times New Roman" panose="02020603050405020304" pitchFamily="18" charset="0"/>
                <a:ea typeface="+mn-ea"/>
                <a:cs typeface="Times New Roman" panose="02020603050405020304" pitchFamily="18" charset="0"/>
                <a:sym typeface="Monotype Sorts" pitchFamily="2" charset="2"/>
              </a:rPr>
              <a:t>系统为数组</a:t>
            </a:r>
            <a:r>
              <a:rPr kumimoji="1" lang="en-US" altLang="zh-CN" b="1" dirty="0">
                <a:solidFill>
                  <a:srgbClr val="030DCD"/>
                </a:solidFill>
                <a:latin typeface="Times New Roman" panose="02020603050405020304" pitchFamily="18" charset="0"/>
                <a:ea typeface="+mn-ea"/>
                <a:cs typeface="Times New Roman" panose="02020603050405020304" pitchFamily="18" charset="0"/>
                <a:sym typeface="Monotype Sorts" pitchFamily="2" charset="2"/>
              </a:rPr>
              <a:t>a</a:t>
            </a:r>
            <a:r>
              <a:rPr kumimoji="1" lang="zh-CN" altLang="en-US" b="1" dirty="0">
                <a:solidFill>
                  <a:srgbClr val="030DCD"/>
                </a:solidFill>
                <a:latin typeface="Times New Roman" panose="02020603050405020304" pitchFamily="18" charset="0"/>
                <a:ea typeface="+mn-ea"/>
                <a:cs typeface="Times New Roman" panose="02020603050405020304" pitchFamily="18" charset="0"/>
                <a:sym typeface="Monotype Sorts" pitchFamily="2" charset="2"/>
              </a:rPr>
              <a:t>连续分配了</a:t>
            </a:r>
            <a:r>
              <a:rPr kumimoji="1" lang="en-US" altLang="zh-CN" b="1" dirty="0">
                <a:solidFill>
                  <a:srgbClr val="030DCD"/>
                </a:solidFill>
                <a:latin typeface="Times New Roman" panose="02020603050405020304" pitchFamily="18" charset="0"/>
                <a:ea typeface="+mn-ea"/>
                <a:cs typeface="Times New Roman" panose="02020603050405020304" pitchFamily="18" charset="0"/>
                <a:sym typeface="Monotype Sorts" pitchFamily="2" charset="2"/>
              </a:rPr>
              <a:t>400</a:t>
            </a:r>
            <a:r>
              <a:rPr kumimoji="1" lang="zh-CN" altLang="en-US" b="1" dirty="0">
                <a:solidFill>
                  <a:srgbClr val="030DCD"/>
                </a:solidFill>
                <a:latin typeface="Times New Roman" panose="02020603050405020304" pitchFamily="18" charset="0"/>
                <a:ea typeface="+mn-ea"/>
                <a:cs typeface="Times New Roman" panose="02020603050405020304" pitchFamily="18" charset="0"/>
                <a:sym typeface="Monotype Sorts" pitchFamily="2" charset="2"/>
              </a:rPr>
              <a:t>个字节的地址空间；</a:t>
            </a:r>
          </a:p>
        </p:txBody>
      </p:sp>
      <p:sp>
        <p:nvSpPr>
          <p:cNvPr id="17" name="标题 1"/>
          <p:cNvSpPr>
            <a:spLocks noGrp="1"/>
          </p:cNvSpPr>
          <p:nvPr>
            <p:ph type="title"/>
          </p:nvPr>
        </p:nvSpPr>
        <p:spPr>
          <a:xfrm>
            <a:off x="485775" y="255588"/>
            <a:ext cx="8089900" cy="584200"/>
          </a:xfrm>
        </p:spPr>
        <p:txBody>
          <a:bodyPr/>
          <a:lstStyle/>
          <a:p>
            <a:r>
              <a:rPr lang="zh-CN" altLang="en-US" dirty="0"/>
              <a:t>一维整型数组</a:t>
            </a:r>
          </a:p>
        </p:txBody>
      </p:sp>
      <p:sp>
        <p:nvSpPr>
          <p:cNvPr id="2" name="矩形 1">
            <a:extLst>
              <a:ext uri="{FF2B5EF4-FFF2-40B4-BE49-F238E27FC236}">
                <a16:creationId xmlns:a16="http://schemas.microsoft.com/office/drawing/2014/main" id="{E10094D6-D904-4A18-AE4C-B3163D925DA7}"/>
              </a:ext>
            </a:extLst>
          </p:cNvPr>
          <p:cNvSpPr/>
          <p:nvPr/>
        </p:nvSpPr>
        <p:spPr>
          <a:xfrm>
            <a:off x="357298" y="940525"/>
            <a:ext cx="7343795" cy="400110"/>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rgbClr val="030DCD"/>
                </a:solidFill>
                <a:latin typeface="Times New Roman" panose="02020603050405020304" pitchFamily="18" charset="0"/>
                <a:ea typeface="+mn-ea"/>
                <a:cs typeface="Times New Roman" panose="02020603050405020304" pitchFamily="18" charset="0"/>
              </a:rPr>
              <a:t>C</a:t>
            </a:r>
            <a:r>
              <a:rPr lang="zh-CN" altLang="en-US" sz="2000" dirty="0">
                <a:solidFill>
                  <a:srgbClr val="030DCD"/>
                </a:solidFill>
                <a:latin typeface="Times New Roman" panose="02020603050405020304" pitchFamily="18" charset="0"/>
                <a:ea typeface="+mn-ea"/>
                <a:cs typeface="Times New Roman" panose="02020603050405020304" pitchFamily="18" charset="0"/>
              </a:rPr>
              <a:t>编译程序为数组分配了一片连续的空间；</a:t>
            </a:r>
            <a:endParaRPr lang="en-US" altLang="zh-CN" sz="2000" dirty="0">
              <a:solidFill>
                <a:srgbClr val="030DCD"/>
              </a:solidFill>
              <a:latin typeface="Times New Roman" panose="02020603050405020304" pitchFamily="18" charset="0"/>
              <a:ea typeface="+mn-ea"/>
              <a:cs typeface="Times New Roman" panose="02020603050405020304" pitchFamily="18" charset="0"/>
            </a:endParaRPr>
          </a:p>
        </p:txBody>
      </p:sp>
      <p:sp>
        <p:nvSpPr>
          <p:cNvPr id="3" name="对话气泡: 圆角矩形 2">
            <a:extLst>
              <a:ext uri="{FF2B5EF4-FFF2-40B4-BE49-F238E27FC236}">
                <a16:creationId xmlns:a16="http://schemas.microsoft.com/office/drawing/2014/main" id="{98AB1078-3DC8-4856-B793-75110BEAC93A}"/>
              </a:ext>
            </a:extLst>
          </p:cNvPr>
          <p:cNvSpPr/>
          <p:nvPr/>
        </p:nvSpPr>
        <p:spPr bwMode="auto">
          <a:xfrm>
            <a:off x="5794160" y="1195866"/>
            <a:ext cx="1894233" cy="649113"/>
          </a:xfrm>
          <a:prstGeom prst="wedgeRoundRectCallout">
            <a:avLst>
              <a:gd name="adj1" fmla="val 15482"/>
              <a:gd name="adj2" fmla="val 99979"/>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dirty="0">
                <a:solidFill>
                  <a:srgbClr val="000000"/>
                </a:solidFill>
                <a:ea typeface="宋体" panose="02010600030101010101" pitchFamily="2" charset="-122"/>
              </a:rPr>
              <a:t>数组元素下标从</a:t>
            </a:r>
            <a:r>
              <a:rPr lang="en-US" altLang="zh-CN" dirty="0">
                <a:solidFill>
                  <a:srgbClr val="000000"/>
                </a:solidFill>
                <a:ea typeface="宋体" panose="02010600030101010101" pitchFamily="2" charset="-122"/>
              </a:rPr>
              <a:t>0</a:t>
            </a:r>
            <a:r>
              <a:rPr lang="zh-CN" altLang="en-US" dirty="0">
                <a:solidFill>
                  <a:srgbClr val="000000"/>
                </a:solidFill>
                <a:ea typeface="宋体" panose="02010600030101010101" pitchFamily="2" charset="-122"/>
              </a:rPr>
              <a:t>开始编号</a:t>
            </a:r>
            <a:endParaRPr kumimoji="0" lang="zh-CN" altLang="en-US" sz="1800" b="0" i="0" u="none" strike="noStrike" cap="none" normalizeH="0" baseline="0" dirty="0">
              <a:ln>
                <a:noFill/>
              </a:ln>
              <a:solidFill>
                <a:srgbClr val="000000"/>
              </a:solidFill>
              <a:effectLst/>
              <a:ea typeface="宋体" panose="02010600030101010101" pitchFamily="2" charset="-122"/>
            </a:endParaRPr>
          </a:p>
        </p:txBody>
      </p:sp>
      <p:sp>
        <p:nvSpPr>
          <p:cNvPr id="4" name="矩形 3"/>
          <p:cNvSpPr/>
          <p:nvPr/>
        </p:nvSpPr>
        <p:spPr>
          <a:xfrm>
            <a:off x="178853" y="5391775"/>
            <a:ext cx="8250877" cy="646331"/>
          </a:xfrm>
          <a:prstGeom prst="rect">
            <a:avLst/>
          </a:prstGeom>
        </p:spPr>
        <p:txBody>
          <a:bodyPr wrap="square">
            <a:spAutoFit/>
          </a:bodyPr>
          <a:lstStyle/>
          <a:p>
            <a:pPr marL="457200" indent="-457200" algn="just">
              <a:lnSpc>
                <a:spcPct val="100000"/>
              </a:lnSpc>
              <a:buFont typeface="Wingdings" panose="05000000000000000000" pitchFamily="2" charset="2"/>
              <a:buChar char="l"/>
            </a:pPr>
            <a:r>
              <a:rPr lang="zh-CN" altLang="en-US" b="1" u="sng" dirty="0">
                <a:solidFill>
                  <a:srgbClr val="7030A0"/>
                </a:solidFill>
              </a:rPr>
              <a:t>每个数组元素</a:t>
            </a:r>
            <a:r>
              <a:rPr lang="zh-CN" altLang="en-US" b="1" u="sng" dirty="0" smtClean="0">
                <a:solidFill>
                  <a:srgbClr val="000000"/>
                </a:solidFill>
              </a:rPr>
              <a:t>，如</a:t>
            </a:r>
            <a:r>
              <a:rPr lang="en-US" altLang="zh-CN" b="1" u="sng" dirty="0" smtClean="0">
                <a:solidFill>
                  <a:srgbClr val="000000"/>
                </a:solidFill>
              </a:rPr>
              <a:t>a[0]</a:t>
            </a:r>
            <a:r>
              <a:rPr lang="zh-CN" altLang="en-US" b="1" u="sng" dirty="0" smtClean="0">
                <a:solidFill>
                  <a:srgbClr val="000000"/>
                </a:solidFill>
              </a:rPr>
              <a:t>，实质上</a:t>
            </a:r>
            <a:r>
              <a:rPr lang="zh-CN" altLang="en-US" b="1" u="sng" dirty="0">
                <a:solidFill>
                  <a:srgbClr val="000000"/>
                </a:solidFill>
              </a:rPr>
              <a:t>就是</a:t>
            </a:r>
            <a:r>
              <a:rPr lang="zh-CN" altLang="en-US" b="1" u="sng" dirty="0">
                <a:solidFill>
                  <a:srgbClr val="9900FF"/>
                </a:solidFill>
              </a:rPr>
              <a:t>1个变量</a:t>
            </a:r>
            <a:r>
              <a:rPr lang="zh-CN" altLang="en-US" b="1" u="sng" dirty="0">
                <a:solidFill>
                  <a:srgbClr val="000000"/>
                </a:solidFill>
              </a:rPr>
              <a:t>，它具有和</a:t>
            </a:r>
            <a:r>
              <a:rPr lang="zh-CN" altLang="en-US" b="1" u="sng" dirty="0">
                <a:solidFill>
                  <a:srgbClr val="7030A0"/>
                </a:solidFill>
              </a:rPr>
              <a:t>相同类型单个变量</a:t>
            </a:r>
            <a:r>
              <a:rPr lang="zh-CN" altLang="en-US" b="1" u="sng" dirty="0">
                <a:solidFill>
                  <a:srgbClr val="000000"/>
                </a:solidFill>
              </a:rPr>
              <a:t>一样的属性，可以对它进行赋值和参与各种运算。</a:t>
            </a:r>
            <a:endParaRPr lang="zh-CN" altLang="en-US" b="1" u="sng" dirty="0"/>
          </a:p>
        </p:txBody>
      </p:sp>
    </p:spTree>
    <p:extLst>
      <p:ext uri="{BB962C8B-B14F-4D97-AF65-F5344CB8AC3E}">
        <p14:creationId xmlns:p14="http://schemas.microsoft.com/office/powerpoint/2010/main" val="88615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Rot="1" noChangeArrowheads="1"/>
          </p:cNvSpPr>
          <p:nvPr>
            <p:ph type="body" idx="1"/>
          </p:nvPr>
        </p:nvSpPr>
        <p:spPr>
          <a:xfrm>
            <a:off x="385186" y="997527"/>
            <a:ext cx="8190489" cy="2784764"/>
          </a:xfrm>
        </p:spPr>
        <p:txBody>
          <a:bodyPr/>
          <a:lstStyle/>
          <a:p>
            <a:pPr marL="342900" indent="-342900" algn="just">
              <a:buFont typeface="Wingdings" panose="05000000000000000000" pitchFamily="2" charset="2"/>
              <a:buChar char="l"/>
            </a:pPr>
            <a:r>
              <a:rPr lang="zh-CN" altLang="en-US" sz="2000" dirty="0"/>
              <a:t>例如：</a:t>
            </a:r>
            <a:r>
              <a:rPr lang="en-US" altLang="zh-CN" sz="2000" dirty="0" err="1"/>
              <a:t>int</a:t>
            </a:r>
            <a:r>
              <a:rPr lang="en-US" altLang="zh-CN" sz="2000" dirty="0"/>
              <a:t> a[3][4]; a</a:t>
            </a:r>
            <a:r>
              <a:rPr lang="zh-CN" altLang="en-US" sz="2000" dirty="0"/>
              <a:t>为3×4(3行4列)的整型数组；</a:t>
            </a:r>
          </a:p>
          <a:p>
            <a:pPr marL="342900" indent="-342900">
              <a:buFont typeface="Wingdings" panose="05000000000000000000" pitchFamily="2" charset="2"/>
              <a:buChar char="l"/>
            </a:pPr>
            <a:r>
              <a:rPr lang="zh-CN" altLang="en-US" sz="2000" dirty="0">
                <a:solidFill>
                  <a:srgbClr val="9900FF"/>
                </a:solidFill>
              </a:rPr>
              <a:t>二维数组的理解：</a:t>
            </a:r>
          </a:p>
          <a:p>
            <a:pPr marL="971550" lvl="1"/>
            <a:r>
              <a:rPr lang="zh-CN" altLang="en-US" sz="1800" dirty="0"/>
              <a:t>二维数组可以看作</a:t>
            </a:r>
            <a:r>
              <a:rPr lang="zh-CN" altLang="en-US" sz="1800" dirty="0">
                <a:solidFill>
                  <a:srgbClr val="FF3300"/>
                </a:solidFill>
              </a:rPr>
              <a:t>是数组元素为一维数组</a:t>
            </a:r>
            <a:r>
              <a:rPr lang="zh-CN" altLang="en-US" sz="1800" dirty="0"/>
              <a:t>的</a:t>
            </a:r>
            <a:r>
              <a:rPr lang="zh-CN" altLang="en-US" sz="1800" dirty="0">
                <a:solidFill>
                  <a:srgbClr val="030DCD"/>
                </a:solidFill>
              </a:rPr>
              <a:t>数组</a:t>
            </a:r>
            <a:r>
              <a:rPr lang="zh-CN" altLang="en-US" sz="1800" dirty="0"/>
              <a:t>；</a:t>
            </a:r>
            <a:endParaRPr lang="en-US" altLang="zh-CN" sz="1800" dirty="0"/>
          </a:p>
          <a:p>
            <a:pPr marL="971550" lvl="1"/>
            <a:r>
              <a:rPr lang="zh-CN" altLang="en-US" sz="1800" b="1" i="1" u="sng" dirty="0"/>
              <a:t>即把二维数组的</a:t>
            </a:r>
            <a:r>
              <a:rPr lang="zh-CN" altLang="en-US" sz="1800" b="1" i="1" u="sng" dirty="0">
                <a:solidFill>
                  <a:srgbClr val="C00000"/>
                </a:solidFill>
              </a:rPr>
              <a:t>每一行</a:t>
            </a:r>
            <a:r>
              <a:rPr lang="zh-CN" altLang="en-US" sz="1800" b="1" i="1" u="sng" dirty="0"/>
              <a:t>理解为</a:t>
            </a:r>
            <a:r>
              <a:rPr lang="zh-CN" altLang="en-US" sz="1800" b="1" i="1" u="sng" dirty="0">
                <a:solidFill>
                  <a:srgbClr val="C00000"/>
                </a:solidFill>
              </a:rPr>
              <a:t>一个一维数组</a:t>
            </a:r>
            <a:r>
              <a:rPr lang="zh-CN" altLang="en-US" sz="1800" b="1" i="1" u="sng" dirty="0"/>
              <a:t>；</a:t>
            </a:r>
            <a:endParaRPr lang="en-US" altLang="zh-CN" sz="1800" b="1" i="1" u="sng" dirty="0"/>
          </a:p>
          <a:p>
            <a:pPr marL="971550" lvl="1"/>
            <a:r>
              <a:rPr lang="zh-CN" altLang="en-US" sz="1800" dirty="0">
                <a:solidFill>
                  <a:srgbClr val="030DCD"/>
                </a:solidFill>
              </a:rPr>
              <a:t>二维数组</a:t>
            </a:r>
            <a:r>
              <a:rPr lang="en-US" altLang="zh-CN" sz="1800" dirty="0">
                <a:solidFill>
                  <a:srgbClr val="030DCD"/>
                </a:solidFill>
              </a:rPr>
              <a:t>a[3][4]</a:t>
            </a:r>
            <a:r>
              <a:rPr lang="zh-CN" altLang="en-US" sz="1800" dirty="0">
                <a:solidFill>
                  <a:srgbClr val="030DCD"/>
                </a:solidFill>
              </a:rPr>
              <a:t>理解为：</a:t>
            </a:r>
            <a:endParaRPr lang="en-US" altLang="zh-CN" sz="1800" dirty="0">
              <a:solidFill>
                <a:srgbClr val="030DCD"/>
              </a:solidFill>
            </a:endParaRPr>
          </a:p>
          <a:p>
            <a:pPr marL="1200150" lvl="2"/>
            <a:r>
              <a:rPr lang="zh-CN" altLang="en-US" sz="1600" dirty="0">
                <a:solidFill>
                  <a:srgbClr val="006600"/>
                </a:solidFill>
              </a:rPr>
              <a:t>有三个元素</a:t>
            </a:r>
            <a:r>
              <a:rPr lang="en-US" altLang="zh-CN" sz="1600" dirty="0">
                <a:solidFill>
                  <a:srgbClr val="006600"/>
                </a:solidFill>
              </a:rPr>
              <a:t>a[0]、a[1]、a[2]，</a:t>
            </a:r>
            <a:r>
              <a:rPr lang="zh-CN" altLang="en-US" sz="1600" dirty="0">
                <a:solidFill>
                  <a:srgbClr val="006600"/>
                </a:solidFill>
              </a:rPr>
              <a:t>每一个元素是一个包含4个元素的数组；</a:t>
            </a:r>
            <a:endParaRPr lang="en-US" altLang="zh-CN" sz="1600" dirty="0">
              <a:solidFill>
                <a:srgbClr val="006600"/>
              </a:solidFill>
            </a:endParaRPr>
          </a:p>
          <a:p>
            <a:pPr marL="971550" lvl="1"/>
            <a:r>
              <a:rPr lang="zh-CN" altLang="en-US" sz="1800" dirty="0"/>
              <a:t>利用这种观点，可以很好地理解数组的存储与访问方法；</a:t>
            </a:r>
          </a:p>
          <a:p>
            <a:pPr marL="1200150" lvl="2"/>
            <a:endParaRPr lang="zh-CN" altLang="en-US" sz="2800" dirty="0"/>
          </a:p>
        </p:txBody>
      </p:sp>
      <p:sp>
        <p:nvSpPr>
          <p:cNvPr id="3" name="标题 1"/>
          <p:cNvSpPr>
            <a:spLocks noGrp="1"/>
          </p:cNvSpPr>
          <p:nvPr>
            <p:ph type="title"/>
          </p:nvPr>
        </p:nvSpPr>
        <p:spPr>
          <a:xfrm>
            <a:off x="485775" y="255588"/>
            <a:ext cx="8089900" cy="584200"/>
          </a:xfrm>
        </p:spPr>
        <p:txBody>
          <a:bodyPr>
            <a:normAutofit/>
          </a:bodyPr>
          <a:lstStyle/>
          <a:p>
            <a:r>
              <a:rPr lang="zh-CN" altLang="en-US" dirty="0"/>
              <a:t>二维数组的理解</a:t>
            </a:r>
          </a:p>
        </p:txBody>
      </p:sp>
      <p:pic>
        <p:nvPicPr>
          <p:cNvPr id="4" name="Picture 4" descr="fig6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805" y="3782291"/>
            <a:ext cx="5715000" cy="1510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66179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Rot="1" noChangeArrowheads="1"/>
          </p:cNvSpPr>
          <p:nvPr>
            <p:ph type="body" idx="1"/>
          </p:nvPr>
        </p:nvSpPr>
        <p:spPr>
          <a:xfrm>
            <a:off x="539750" y="1037359"/>
            <a:ext cx="7772400" cy="5343525"/>
          </a:xfrm>
        </p:spPr>
        <p:txBody>
          <a:bodyPr/>
          <a:lstStyle/>
          <a:p>
            <a:pPr marL="342900" indent="-342900" algn="just">
              <a:lnSpc>
                <a:spcPct val="90000"/>
              </a:lnSpc>
              <a:spcBef>
                <a:spcPts val="1200"/>
              </a:spcBef>
              <a:buFont typeface="Wingdings" panose="05000000000000000000" pitchFamily="2" charset="2"/>
              <a:buChar char="l"/>
            </a:pPr>
            <a:r>
              <a:rPr lang="zh-CN" altLang="en-US" dirty="0">
                <a:solidFill>
                  <a:srgbClr val="FF3300"/>
                </a:solidFill>
              </a:rPr>
              <a:t>分行赋值</a:t>
            </a:r>
            <a:r>
              <a:rPr lang="zh-CN" altLang="en-US" dirty="0"/>
              <a:t>，如：</a:t>
            </a:r>
            <a:endParaRPr lang="en-US" altLang="zh-CN" dirty="0"/>
          </a:p>
          <a:p>
            <a:pPr marL="971550" lvl="1" algn="just">
              <a:lnSpc>
                <a:spcPct val="90000"/>
              </a:lnSpc>
              <a:spcBef>
                <a:spcPts val="1200"/>
              </a:spcBef>
            </a:pPr>
            <a:r>
              <a:rPr lang="en-US" altLang="zh-CN" dirty="0"/>
              <a:t>int a[3][4] = {</a:t>
            </a:r>
            <a:r>
              <a:rPr lang="en-US" altLang="zh-CN" dirty="0">
                <a:solidFill>
                  <a:srgbClr val="C00000"/>
                </a:solidFill>
              </a:rPr>
              <a:t>{</a:t>
            </a:r>
            <a:r>
              <a:rPr lang="en-US" altLang="zh-CN" dirty="0"/>
              <a:t>1,2,3,4</a:t>
            </a:r>
            <a:r>
              <a:rPr lang="en-US" altLang="zh-CN" dirty="0">
                <a:solidFill>
                  <a:srgbClr val="C00000"/>
                </a:solidFill>
              </a:rPr>
              <a:t>}</a:t>
            </a:r>
            <a:r>
              <a:rPr lang="en-US" altLang="zh-CN" dirty="0"/>
              <a:t>,</a:t>
            </a:r>
            <a:r>
              <a:rPr lang="en-US" altLang="zh-CN" dirty="0">
                <a:solidFill>
                  <a:srgbClr val="C00000"/>
                </a:solidFill>
              </a:rPr>
              <a:t>{</a:t>
            </a:r>
            <a:r>
              <a:rPr lang="en-US" altLang="zh-CN" dirty="0"/>
              <a:t>5,6,7,8</a:t>
            </a:r>
            <a:r>
              <a:rPr lang="en-US" altLang="zh-CN" dirty="0">
                <a:solidFill>
                  <a:srgbClr val="C00000"/>
                </a:solidFill>
              </a:rPr>
              <a:t>}</a:t>
            </a:r>
            <a:r>
              <a:rPr lang="en-US" altLang="zh-CN" dirty="0"/>
              <a:t>,</a:t>
            </a:r>
            <a:r>
              <a:rPr lang="en-US" altLang="zh-CN" dirty="0">
                <a:solidFill>
                  <a:srgbClr val="C00000"/>
                </a:solidFill>
              </a:rPr>
              <a:t>{</a:t>
            </a:r>
            <a:r>
              <a:rPr lang="en-US" altLang="zh-CN" dirty="0"/>
              <a:t>9,10,11,12</a:t>
            </a:r>
            <a:r>
              <a:rPr lang="en-US" altLang="zh-CN" dirty="0">
                <a:solidFill>
                  <a:srgbClr val="C00000"/>
                </a:solidFill>
              </a:rPr>
              <a:t>}</a:t>
            </a:r>
            <a:r>
              <a:rPr lang="en-US" altLang="zh-CN" dirty="0"/>
              <a:t>}；</a:t>
            </a:r>
          </a:p>
          <a:p>
            <a:pPr marL="342900" indent="-342900" algn="just">
              <a:lnSpc>
                <a:spcPct val="90000"/>
              </a:lnSpc>
              <a:spcBef>
                <a:spcPts val="1200"/>
              </a:spcBef>
              <a:buFont typeface="Wingdings" panose="05000000000000000000" pitchFamily="2" charset="2"/>
              <a:buChar char="l"/>
            </a:pPr>
            <a:r>
              <a:rPr lang="zh-CN" altLang="en-US" dirty="0">
                <a:solidFill>
                  <a:srgbClr val="FF3300"/>
                </a:solidFill>
              </a:rPr>
              <a:t>全部数据</a:t>
            </a:r>
            <a:r>
              <a:rPr lang="zh-CN" altLang="en-US" dirty="0"/>
              <a:t>写在一个大括号内</a:t>
            </a:r>
            <a:r>
              <a:rPr lang="zh-CN" altLang="en-US" dirty="0" smtClean="0"/>
              <a:t>，如</a:t>
            </a:r>
            <a:r>
              <a:rPr lang="en-US" altLang="zh-CN" dirty="0"/>
              <a:t>:</a:t>
            </a:r>
          </a:p>
          <a:p>
            <a:pPr marL="971550" lvl="1" algn="just">
              <a:lnSpc>
                <a:spcPct val="90000"/>
              </a:lnSpc>
              <a:spcBef>
                <a:spcPts val="1200"/>
              </a:spcBef>
            </a:pPr>
            <a:r>
              <a:rPr lang="en-US" altLang="zh-CN" dirty="0"/>
              <a:t>int a[3][4]= {1,2,3,4,5,6,7,8,9,10,11,12}；</a:t>
            </a:r>
          </a:p>
          <a:p>
            <a:pPr marL="342900" indent="-342900" algn="just">
              <a:spcBef>
                <a:spcPts val="1200"/>
              </a:spcBef>
              <a:buFont typeface="Wingdings" panose="05000000000000000000" pitchFamily="2" charset="2"/>
              <a:buChar char="l"/>
            </a:pPr>
            <a:r>
              <a:rPr lang="zh-CN" altLang="en-US" dirty="0">
                <a:solidFill>
                  <a:srgbClr val="FF3300"/>
                </a:solidFill>
              </a:rPr>
              <a:t>部分元素赋值</a:t>
            </a:r>
            <a:r>
              <a:rPr lang="zh-CN" altLang="en-US" dirty="0"/>
              <a:t>，如</a:t>
            </a:r>
            <a:r>
              <a:rPr lang="en-US" altLang="zh-CN" dirty="0"/>
              <a:t>:</a:t>
            </a:r>
          </a:p>
          <a:p>
            <a:pPr marL="971550" lvl="1" algn="just">
              <a:spcBef>
                <a:spcPts val="0"/>
              </a:spcBef>
            </a:pPr>
            <a:r>
              <a:rPr lang="en-US" altLang="zh-CN" dirty="0"/>
              <a:t>int a[3][4] = {{1},{5},{9}}；</a:t>
            </a:r>
          </a:p>
          <a:p>
            <a:pPr marL="971550" lvl="1" algn="just">
              <a:spcBef>
                <a:spcPts val="0"/>
              </a:spcBef>
            </a:pPr>
            <a:r>
              <a:rPr lang="zh-CN" altLang="en-US" kern="0" dirty="0"/>
              <a:t>仅对</a:t>
            </a:r>
            <a:r>
              <a:rPr lang="en-US" altLang="zh-CN" kern="0" dirty="0"/>
              <a:t>a[0][0]、a[1][0]、a[2][0]</a:t>
            </a:r>
            <a:r>
              <a:rPr lang="zh-CN" altLang="en-US" kern="0" dirty="0"/>
              <a:t>赋值，其余元素未赋值；</a:t>
            </a:r>
            <a:endParaRPr lang="en-US" altLang="zh-CN" kern="0" dirty="0"/>
          </a:p>
          <a:p>
            <a:pPr marL="971550" lvl="1" algn="just">
              <a:spcBef>
                <a:spcPts val="0"/>
              </a:spcBef>
            </a:pPr>
            <a:r>
              <a:rPr lang="zh-CN" altLang="en-US" kern="0" dirty="0"/>
              <a:t>有的编译器为未赋值元素自动</a:t>
            </a:r>
            <a:r>
              <a:rPr lang="zh-CN" altLang="en-US" kern="0" dirty="0">
                <a:solidFill>
                  <a:srgbClr val="FF3300"/>
                </a:solidFill>
              </a:rPr>
              <a:t>赋初值0</a:t>
            </a:r>
            <a:r>
              <a:rPr lang="zh-CN" altLang="en-US" kern="0" dirty="0"/>
              <a:t>；</a:t>
            </a:r>
            <a:endParaRPr lang="en-US" altLang="zh-CN" kern="0" dirty="0"/>
          </a:p>
          <a:p>
            <a:pPr marL="971550" lvl="1" algn="just">
              <a:spcBef>
                <a:spcPts val="0"/>
              </a:spcBef>
            </a:pPr>
            <a:r>
              <a:rPr lang="zh-CN" altLang="en-US" kern="0" dirty="0"/>
              <a:t>建议：自己显式地为其余的数组元素设置初值，不要依赖于编译器的默认设定；</a:t>
            </a:r>
          </a:p>
          <a:p>
            <a:pPr marL="971550" lvl="1" algn="just">
              <a:spcBef>
                <a:spcPts val="1200"/>
              </a:spcBef>
            </a:pPr>
            <a:endParaRPr lang="en-US" altLang="zh-CN" dirty="0"/>
          </a:p>
          <a:p>
            <a:pPr>
              <a:spcBef>
                <a:spcPts val="1200"/>
              </a:spcBef>
              <a:buFont typeface="Wingdings" panose="05000000000000000000" pitchFamily="2" charset="2"/>
              <a:buNone/>
            </a:pPr>
            <a:endParaRPr lang="en-US" altLang="zh-CN" sz="2000" dirty="0">
              <a:solidFill>
                <a:srgbClr val="000000"/>
              </a:solidFill>
            </a:endParaRPr>
          </a:p>
          <a:p>
            <a:pPr lvl="2" algn="just">
              <a:spcBef>
                <a:spcPts val="1200"/>
              </a:spcBef>
              <a:buNone/>
            </a:pPr>
            <a:r>
              <a:rPr lang="zh-CN" altLang="en-US" dirty="0"/>
              <a:t>   </a:t>
            </a:r>
            <a:endParaRPr lang="en-US" altLang="zh-CN" dirty="0"/>
          </a:p>
          <a:p>
            <a:pPr marL="342900" indent="-342900">
              <a:lnSpc>
                <a:spcPct val="90000"/>
              </a:lnSpc>
              <a:buFont typeface="Wingdings" panose="05000000000000000000" pitchFamily="2" charset="2"/>
              <a:buChar char="l"/>
            </a:pPr>
            <a:endParaRPr lang="en-US" altLang="zh-CN" dirty="0"/>
          </a:p>
          <a:p>
            <a:pPr algn="just">
              <a:lnSpc>
                <a:spcPct val="90000"/>
              </a:lnSpc>
            </a:pPr>
            <a:endParaRPr lang="zh-CN" altLang="en-US" sz="2800" b="1" dirty="0">
              <a:latin typeface=""/>
            </a:endParaRPr>
          </a:p>
          <a:p>
            <a:pPr>
              <a:lnSpc>
                <a:spcPct val="90000"/>
              </a:lnSpc>
            </a:pPr>
            <a:endParaRPr lang="zh-CN" altLang="en-US" sz="2800" b="1" dirty="0">
              <a:latin typeface=""/>
            </a:endParaRPr>
          </a:p>
          <a:p>
            <a:pPr algn="just">
              <a:lnSpc>
                <a:spcPct val="90000"/>
              </a:lnSpc>
            </a:pPr>
            <a:endParaRPr lang="zh-CN" altLang="en-US" sz="2800" dirty="0"/>
          </a:p>
        </p:txBody>
      </p:sp>
      <p:sp>
        <p:nvSpPr>
          <p:cNvPr id="2" name="矩形 1"/>
          <p:cNvSpPr/>
          <p:nvPr/>
        </p:nvSpPr>
        <p:spPr>
          <a:xfrm>
            <a:off x="463110" y="354559"/>
            <a:ext cx="3147015" cy="480131"/>
          </a:xfrm>
          <a:prstGeom prst="rect">
            <a:avLst/>
          </a:prstGeom>
        </p:spPr>
        <p:txBody>
          <a:bodyPr wrap="none">
            <a:spAutoFit/>
          </a:bodyPr>
          <a:lstStyle/>
          <a:p>
            <a:pPr algn="just">
              <a:lnSpc>
                <a:spcPct val="90000"/>
              </a:lnSpc>
              <a:buFont typeface="Wingdings" panose="05000000000000000000" pitchFamily="2" charset="2"/>
              <a:buNone/>
            </a:pPr>
            <a:r>
              <a:rPr lang="zh-CN" altLang="en-US" sz="2800" dirty="0">
                <a:solidFill>
                  <a:srgbClr val="1A93C8"/>
                </a:solidFill>
                <a:latin typeface="+mj-lt"/>
                <a:ea typeface="+mj-ea"/>
                <a:cs typeface="+mj-cs"/>
              </a:rPr>
              <a:t>二维数组的初始化 </a:t>
            </a:r>
          </a:p>
        </p:txBody>
      </p:sp>
    </p:spTree>
    <p:extLst>
      <p:ext uri="{BB962C8B-B14F-4D97-AF65-F5344CB8AC3E}">
        <p14:creationId xmlns:p14="http://schemas.microsoft.com/office/powerpoint/2010/main" val="173330253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7" name="Rectangle 3"/>
          <p:cNvSpPr>
            <a:spLocks noGrp="1" noRot="1" noChangeArrowheads="1"/>
          </p:cNvSpPr>
          <p:nvPr>
            <p:ph type="body" idx="1"/>
          </p:nvPr>
        </p:nvSpPr>
        <p:spPr>
          <a:xfrm>
            <a:off x="611188" y="1196975"/>
            <a:ext cx="7772400" cy="4752975"/>
          </a:xfrm>
        </p:spPr>
        <p:txBody>
          <a:bodyPr/>
          <a:lstStyle/>
          <a:p>
            <a:pPr marL="457200" indent="-457200" algn="just">
              <a:buFont typeface="Wingdings" panose="05000000000000000000" pitchFamily="2" charset="2"/>
              <a:buChar char="l"/>
            </a:pPr>
            <a:r>
              <a:rPr lang="zh-CN" altLang="en-US" sz="2000" dirty="0"/>
              <a:t>如果对</a:t>
            </a:r>
            <a:r>
              <a:rPr lang="zh-CN" altLang="en-US" sz="2000" b="1" dirty="0">
                <a:solidFill>
                  <a:srgbClr val="0000CC"/>
                </a:solidFill>
              </a:rPr>
              <a:t>全部元素赋初值</a:t>
            </a:r>
            <a:r>
              <a:rPr lang="zh-CN" altLang="en-US" sz="2000" dirty="0"/>
              <a:t>，则</a:t>
            </a:r>
            <a:r>
              <a:rPr lang="zh-CN" altLang="en-US" sz="2000" dirty="0">
                <a:solidFill>
                  <a:srgbClr val="9900FF"/>
                </a:solidFill>
              </a:rPr>
              <a:t>第一维的长度可以不指定</a:t>
            </a:r>
            <a:r>
              <a:rPr lang="zh-CN" altLang="en-US" sz="2000" dirty="0"/>
              <a:t>，但必须指定</a:t>
            </a:r>
            <a:r>
              <a:rPr lang="zh-CN" altLang="en-US" sz="2000" dirty="0">
                <a:solidFill>
                  <a:srgbClr val="FF3300"/>
                </a:solidFill>
              </a:rPr>
              <a:t>第二维</a:t>
            </a:r>
            <a:r>
              <a:rPr lang="zh-CN" altLang="en-US" sz="2000" dirty="0"/>
              <a:t>的长度；</a:t>
            </a:r>
            <a:endParaRPr lang="en-US" altLang="zh-CN" sz="2000" dirty="0"/>
          </a:p>
          <a:p>
            <a:pPr marL="1085850" lvl="1" indent="-457200" algn="just"/>
            <a:r>
              <a:rPr lang="zh-CN" altLang="en-US" sz="1800" dirty="0"/>
              <a:t>指定第二维长度，不指定第一维的长度，能根据全部的初始化数据确定出第一维 的长度；</a:t>
            </a:r>
            <a:endParaRPr lang="en-US" altLang="zh-CN" sz="1800" dirty="0"/>
          </a:p>
          <a:p>
            <a:pPr marL="1085850" lvl="1" indent="-457200" algn="just"/>
            <a:r>
              <a:rPr lang="zh-CN" altLang="en-US" sz="1800" dirty="0"/>
              <a:t>但指定第一维的长度，不指定第二维的长度，无法根据初始化数据推断出第一维的长度；</a:t>
            </a:r>
          </a:p>
          <a:p>
            <a:pPr marL="342900" indent="-342900" algn="just">
              <a:buFont typeface="Wingdings" panose="05000000000000000000" pitchFamily="2" charset="2"/>
              <a:buChar char="l"/>
            </a:pPr>
            <a:r>
              <a:rPr lang="zh-CN" altLang="en-US" sz="2000" dirty="0"/>
              <a:t>例如</a:t>
            </a:r>
            <a:r>
              <a:rPr lang="en-US" altLang="zh-CN" sz="2000" dirty="0"/>
              <a:t>:</a:t>
            </a:r>
          </a:p>
          <a:p>
            <a:pPr>
              <a:buNone/>
            </a:pPr>
            <a:r>
              <a:rPr lang="en-US" altLang="zh-CN" sz="2000" dirty="0">
                <a:solidFill>
                  <a:srgbClr val="000000"/>
                </a:solidFill>
              </a:rPr>
              <a:t>       </a:t>
            </a:r>
            <a:r>
              <a:rPr lang="en-US" altLang="zh-CN" sz="1800" dirty="0">
                <a:solidFill>
                  <a:srgbClr val="000000"/>
                </a:solidFill>
              </a:rPr>
              <a:t> </a:t>
            </a:r>
            <a:r>
              <a:rPr lang="en-US" altLang="zh-CN" sz="1800" dirty="0" err="1">
                <a:solidFill>
                  <a:srgbClr val="000000"/>
                </a:solidFill>
              </a:rPr>
              <a:t>int</a:t>
            </a:r>
            <a:r>
              <a:rPr lang="en-US" altLang="zh-CN" sz="1800" dirty="0">
                <a:solidFill>
                  <a:srgbClr val="000000"/>
                </a:solidFill>
              </a:rPr>
              <a:t> a[3][4]={1,2,3,4,5,6,7,8,9,10,11,12};</a:t>
            </a:r>
          </a:p>
          <a:p>
            <a:pPr marL="342900" indent="-342900">
              <a:buFont typeface="Wingdings" panose="05000000000000000000" pitchFamily="2" charset="2"/>
              <a:buChar char="l"/>
            </a:pPr>
            <a:r>
              <a:rPr lang="zh-CN" altLang="en-US" sz="2000" dirty="0"/>
              <a:t>与下面定义等价：</a:t>
            </a:r>
          </a:p>
          <a:p>
            <a:pPr>
              <a:buNone/>
            </a:pPr>
            <a:r>
              <a:rPr lang="en-US" altLang="zh-CN" sz="2000" dirty="0"/>
              <a:t>       </a:t>
            </a:r>
            <a:r>
              <a:rPr lang="en-US" altLang="zh-CN" sz="1800" b="1" dirty="0">
                <a:solidFill>
                  <a:srgbClr val="FF0000"/>
                </a:solidFill>
              </a:rPr>
              <a:t>int a[ ][4] </a:t>
            </a:r>
            <a:r>
              <a:rPr lang="en-US" altLang="zh-CN" sz="1800" dirty="0">
                <a:solidFill>
                  <a:srgbClr val="000000"/>
                </a:solidFill>
              </a:rPr>
              <a:t>={</a:t>
            </a:r>
            <a:r>
              <a:rPr lang="en-US" altLang="zh-CN" sz="1800" dirty="0">
                <a:solidFill>
                  <a:srgbClr val="030DCD"/>
                </a:solidFill>
              </a:rPr>
              <a:t>1,2,3,4</a:t>
            </a:r>
            <a:r>
              <a:rPr lang="en-US" altLang="zh-CN" sz="1800" dirty="0">
                <a:solidFill>
                  <a:srgbClr val="000000"/>
                </a:solidFill>
              </a:rPr>
              <a:t>,</a:t>
            </a:r>
            <a:r>
              <a:rPr lang="en-US" altLang="zh-CN" sz="1800" dirty="0">
                <a:solidFill>
                  <a:srgbClr val="006600"/>
                </a:solidFill>
              </a:rPr>
              <a:t>5,6,7,8,9</a:t>
            </a:r>
            <a:r>
              <a:rPr lang="en-US" altLang="zh-CN" sz="1800" dirty="0">
                <a:solidFill>
                  <a:srgbClr val="000000"/>
                </a:solidFill>
              </a:rPr>
              <a:t>,</a:t>
            </a:r>
            <a:r>
              <a:rPr lang="en-US" altLang="zh-CN" sz="1800" dirty="0">
                <a:solidFill>
                  <a:srgbClr val="030DCD"/>
                </a:solidFill>
              </a:rPr>
              <a:t>10,11,12</a:t>
            </a:r>
            <a:r>
              <a:rPr lang="en-US" altLang="zh-CN" sz="1800" dirty="0">
                <a:solidFill>
                  <a:srgbClr val="000000"/>
                </a:solidFill>
              </a:rPr>
              <a:t>};    </a:t>
            </a:r>
            <a:r>
              <a:rPr lang="en-US" altLang="zh-CN" sz="1800" b="1" dirty="0">
                <a:solidFill>
                  <a:srgbClr val="030DCD"/>
                </a:solidFill>
              </a:rPr>
              <a:t>//</a:t>
            </a:r>
            <a:r>
              <a:rPr lang="zh-CN" altLang="en-US" sz="1800" b="1" dirty="0">
                <a:solidFill>
                  <a:srgbClr val="030DCD"/>
                </a:solidFill>
              </a:rPr>
              <a:t>可推出</a:t>
            </a:r>
            <a:r>
              <a:rPr lang="en-US" altLang="zh-CN" sz="1800" b="1" dirty="0">
                <a:solidFill>
                  <a:srgbClr val="030DCD"/>
                </a:solidFill>
              </a:rPr>
              <a:t>a[3][4]</a:t>
            </a:r>
            <a:r>
              <a:rPr lang="zh-CN" altLang="en-US" sz="1800" b="1" dirty="0">
                <a:solidFill>
                  <a:srgbClr val="030DCD"/>
                </a:solidFill>
              </a:rPr>
              <a:t>； </a:t>
            </a:r>
            <a:r>
              <a:rPr lang="en-US" altLang="zh-CN" sz="1800" b="1" dirty="0">
                <a:solidFill>
                  <a:srgbClr val="C00000"/>
                </a:solidFill>
              </a:rPr>
              <a:t>why</a:t>
            </a:r>
            <a:r>
              <a:rPr lang="zh-CN" altLang="en-US" sz="1800" b="1" dirty="0">
                <a:solidFill>
                  <a:srgbClr val="C00000"/>
                </a:solidFill>
              </a:rPr>
              <a:t>？</a:t>
            </a:r>
            <a:endParaRPr lang="en-US" altLang="zh-CN" sz="1800" b="1" dirty="0">
              <a:solidFill>
                <a:srgbClr val="C00000"/>
              </a:solidFill>
            </a:endParaRPr>
          </a:p>
          <a:p>
            <a:pPr marL="342900" indent="-342900">
              <a:buFont typeface="Wingdings" panose="05000000000000000000" pitchFamily="2" charset="2"/>
              <a:buChar char="l"/>
            </a:pPr>
            <a:r>
              <a:rPr lang="en-US" altLang="zh-CN" sz="2000" dirty="0"/>
              <a:t>int [3][]</a:t>
            </a:r>
            <a:r>
              <a:rPr lang="en-US" altLang="zh-CN" sz="2000" dirty="0">
                <a:solidFill>
                  <a:srgbClr val="000000"/>
                </a:solidFill>
              </a:rPr>
              <a:t> ={1,2,3,4,5,6,7,8,9,10,11,12};  </a:t>
            </a:r>
            <a:r>
              <a:rPr lang="en-US" altLang="zh-CN" sz="1800" dirty="0">
                <a:solidFill>
                  <a:srgbClr val="006600"/>
                </a:solidFill>
              </a:rPr>
              <a:t>// a[3][?]</a:t>
            </a:r>
            <a:r>
              <a:rPr lang="zh-CN" altLang="en-US" sz="1800" dirty="0">
                <a:solidFill>
                  <a:srgbClr val="006600"/>
                </a:solidFill>
              </a:rPr>
              <a:t>，无法推出第二维长度</a:t>
            </a:r>
          </a:p>
        </p:txBody>
      </p:sp>
      <p:sp>
        <p:nvSpPr>
          <p:cNvPr id="3" name="矩形 2"/>
          <p:cNvSpPr/>
          <p:nvPr/>
        </p:nvSpPr>
        <p:spPr>
          <a:xfrm>
            <a:off x="463110" y="354559"/>
            <a:ext cx="7300977" cy="480131"/>
          </a:xfrm>
          <a:prstGeom prst="rect">
            <a:avLst/>
          </a:prstGeom>
        </p:spPr>
        <p:txBody>
          <a:bodyPr wrap="square">
            <a:spAutoFit/>
          </a:bodyPr>
          <a:lstStyle/>
          <a:p>
            <a:pPr algn="just">
              <a:lnSpc>
                <a:spcPct val="90000"/>
              </a:lnSpc>
              <a:buFont typeface="Wingdings" panose="05000000000000000000" pitchFamily="2" charset="2"/>
              <a:buNone/>
            </a:pPr>
            <a:r>
              <a:rPr lang="zh-CN" altLang="en-US" sz="2800" dirty="0" smtClean="0">
                <a:solidFill>
                  <a:srgbClr val="7030A0"/>
                </a:solidFill>
                <a:latin typeface="+mj-lt"/>
                <a:ea typeface="+mj-ea"/>
                <a:cs typeface="+mj-cs"/>
              </a:rPr>
              <a:t>课后练习：</a:t>
            </a:r>
            <a:r>
              <a:rPr lang="zh-CN" altLang="en-US" sz="2800" dirty="0" smtClean="0">
                <a:solidFill>
                  <a:srgbClr val="1A93C8"/>
                </a:solidFill>
                <a:latin typeface="+mj-lt"/>
                <a:ea typeface="+mj-ea"/>
                <a:cs typeface="+mj-cs"/>
              </a:rPr>
              <a:t>二</a:t>
            </a:r>
            <a:r>
              <a:rPr lang="zh-CN" altLang="en-US" sz="2800" dirty="0">
                <a:solidFill>
                  <a:srgbClr val="1A93C8"/>
                </a:solidFill>
                <a:latin typeface="+mj-lt"/>
                <a:ea typeface="+mj-ea"/>
                <a:cs typeface="+mj-cs"/>
              </a:rPr>
              <a:t>维数组的初始化 </a:t>
            </a:r>
          </a:p>
        </p:txBody>
      </p:sp>
    </p:spTree>
    <p:extLst>
      <p:ext uri="{BB962C8B-B14F-4D97-AF65-F5344CB8AC3E}">
        <p14:creationId xmlns:p14="http://schemas.microsoft.com/office/powerpoint/2010/main" val="1001806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9C244D-33ED-45F5-BA24-850B3DEF8061}"/>
              </a:ext>
            </a:extLst>
          </p:cNvPr>
          <p:cNvSpPr>
            <a:spLocks noGrp="1"/>
          </p:cNvSpPr>
          <p:nvPr>
            <p:ph type="title"/>
          </p:nvPr>
        </p:nvSpPr>
        <p:spPr/>
        <p:txBody>
          <a:bodyPr/>
          <a:lstStyle/>
          <a:p>
            <a:r>
              <a:rPr lang="zh-CN" altLang="en-US" dirty="0">
                <a:solidFill>
                  <a:srgbClr val="7030A0"/>
                </a:solidFill>
              </a:rPr>
              <a:t>课后练习： </a:t>
            </a:r>
            <a:r>
              <a:rPr lang="zh-CN" altLang="en-US" dirty="0" smtClean="0"/>
              <a:t>二</a:t>
            </a:r>
            <a:r>
              <a:rPr lang="zh-CN" altLang="en-US" dirty="0"/>
              <a:t>维数组的初始化 </a:t>
            </a:r>
          </a:p>
        </p:txBody>
      </p:sp>
      <p:sp>
        <p:nvSpPr>
          <p:cNvPr id="3" name="内容占位符 2">
            <a:extLst>
              <a:ext uri="{FF2B5EF4-FFF2-40B4-BE49-F238E27FC236}">
                <a16:creationId xmlns:a16="http://schemas.microsoft.com/office/drawing/2014/main" id="{14D15177-6773-4A21-A8BA-FCB7E026BB9D}"/>
              </a:ext>
            </a:extLst>
          </p:cNvPr>
          <p:cNvSpPr>
            <a:spLocks noGrp="1"/>
          </p:cNvSpPr>
          <p:nvPr>
            <p:ph idx="1"/>
          </p:nvPr>
        </p:nvSpPr>
        <p:spPr/>
        <p:txBody>
          <a:bodyPr/>
          <a:lstStyle/>
          <a:p>
            <a:pPr marL="342900" indent="-342900">
              <a:buFont typeface="Wingdings" panose="05000000000000000000" pitchFamily="2" charset="2"/>
              <a:buChar char="l"/>
            </a:pPr>
            <a:r>
              <a:rPr lang="en-US" altLang="zh-CN" sz="2000" b="1" dirty="0">
                <a:solidFill>
                  <a:srgbClr val="FF0000"/>
                </a:solidFill>
              </a:rPr>
              <a:t>int a[ ][4] </a:t>
            </a:r>
            <a:r>
              <a:rPr lang="en-US" altLang="zh-CN" sz="2000" dirty="0">
                <a:solidFill>
                  <a:srgbClr val="000000"/>
                </a:solidFill>
              </a:rPr>
              <a:t>={</a:t>
            </a:r>
            <a:r>
              <a:rPr lang="en-US" altLang="zh-CN" sz="2000" dirty="0">
                <a:solidFill>
                  <a:srgbClr val="030DCD"/>
                </a:solidFill>
              </a:rPr>
              <a:t>1,2,3,4</a:t>
            </a:r>
            <a:r>
              <a:rPr lang="en-US" altLang="zh-CN" sz="2000" dirty="0">
                <a:solidFill>
                  <a:srgbClr val="000000"/>
                </a:solidFill>
              </a:rPr>
              <a:t>,</a:t>
            </a:r>
            <a:r>
              <a:rPr lang="en-US" altLang="zh-CN" sz="2000" dirty="0">
                <a:solidFill>
                  <a:srgbClr val="006600"/>
                </a:solidFill>
              </a:rPr>
              <a:t>5,6,7,8,9</a:t>
            </a:r>
            <a:r>
              <a:rPr lang="en-US" altLang="zh-CN" sz="2000" dirty="0">
                <a:solidFill>
                  <a:srgbClr val="000000"/>
                </a:solidFill>
              </a:rPr>
              <a:t>,</a:t>
            </a:r>
            <a:r>
              <a:rPr lang="en-US" altLang="zh-CN" sz="2000" dirty="0">
                <a:solidFill>
                  <a:srgbClr val="030DCD"/>
                </a:solidFill>
              </a:rPr>
              <a:t>10,11,12</a:t>
            </a:r>
            <a:r>
              <a:rPr lang="en-US" altLang="zh-CN" sz="2000" dirty="0">
                <a:solidFill>
                  <a:srgbClr val="000000"/>
                </a:solidFill>
              </a:rPr>
              <a:t>}; </a:t>
            </a:r>
          </a:p>
          <a:p>
            <a:pPr marL="971550" lvl="1"/>
            <a:r>
              <a:rPr lang="zh-CN" altLang="en-US" sz="1800" dirty="0">
                <a:solidFill>
                  <a:srgbClr val="000000"/>
                </a:solidFill>
              </a:rPr>
              <a:t>数据按行存储；</a:t>
            </a:r>
            <a:endParaRPr lang="en-US" altLang="zh-CN" sz="1800" dirty="0">
              <a:solidFill>
                <a:srgbClr val="000000"/>
              </a:solidFill>
            </a:endParaRPr>
          </a:p>
          <a:p>
            <a:pPr marL="971550" lvl="1"/>
            <a:r>
              <a:rPr lang="zh-CN" altLang="en-US" sz="1800" dirty="0"/>
              <a:t>已知有</a:t>
            </a:r>
            <a:r>
              <a:rPr lang="en-US" altLang="zh-CN" sz="1800" dirty="0"/>
              <a:t>4</a:t>
            </a:r>
            <a:r>
              <a:rPr lang="zh-CN" altLang="en-US" sz="1800" dirty="0"/>
              <a:t>列；</a:t>
            </a:r>
            <a:endParaRPr lang="en-US" altLang="zh-CN" sz="1800" dirty="0"/>
          </a:p>
          <a:p>
            <a:pPr marL="971550" lvl="1"/>
            <a:r>
              <a:rPr lang="zh-CN" altLang="en-US" sz="1800" dirty="0"/>
              <a:t>会将</a:t>
            </a:r>
            <a:r>
              <a:rPr lang="en-US" altLang="zh-CN" sz="1800" dirty="0"/>
              <a:t>12</a:t>
            </a:r>
            <a:r>
              <a:rPr lang="zh-CN" altLang="en-US" sz="1800" dirty="0"/>
              <a:t>个数据每</a:t>
            </a:r>
            <a:r>
              <a:rPr lang="en-US" altLang="zh-CN" sz="1800" dirty="0"/>
              <a:t>4</a:t>
            </a:r>
            <a:r>
              <a:rPr lang="zh-CN" altLang="en-US" sz="1800" dirty="0"/>
              <a:t>个一组作为一行存储，可分成</a:t>
            </a:r>
            <a:r>
              <a:rPr lang="en-US" altLang="zh-CN" sz="1800" dirty="0"/>
              <a:t>3</a:t>
            </a:r>
            <a:r>
              <a:rPr lang="zh-CN" altLang="en-US" sz="1800" dirty="0"/>
              <a:t>行；</a:t>
            </a:r>
            <a:endParaRPr lang="en-US" altLang="zh-CN" sz="1800" dirty="0"/>
          </a:p>
          <a:p>
            <a:pPr marL="971550" lvl="1"/>
            <a:r>
              <a:rPr lang="zh-CN" altLang="en-US" sz="1800" dirty="0"/>
              <a:t>故可推出第一维大小是</a:t>
            </a:r>
            <a:r>
              <a:rPr lang="en-US" altLang="zh-CN" sz="1800" dirty="0"/>
              <a:t>3</a:t>
            </a:r>
            <a:r>
              <a:rPr lang="zh-CN" altLang="en-US" sz="1800" dirty="0"/>
              <a:t>；</a:t>
            </a:r>
            <a:endParaRPr lang="en-US" altLang="zh-CN" sz="1800" dirty="0"/>
          </a:p>
          <a:p>
            <a:pPr marL="971550" lvl="1"/>
            <a:r>
              <a:rPr lang="zh-CN" altLang="en-US" b="1" dirty="0">
                <a:solidFill>
                  <a:srgbClr val="FF0000"/>
                </a:solidFill>
              </a:rPr>
              <a:t>即使</a:t>
            </a:r>
            <a:r>
              <a:rPr lang="en-US" altLang="zh-CN" b="1" dirty="0">
                <a:solidFill>
                  <a:srgbClr val="FF0000"/>
                </a:solidFill>
              </a:rPr>
              <a:t>int a[ ][4] </a:t>
            </a:r>
            <a:r>
              <a:rPr lang="en-US" altLang="zh-CN" dirty="0"/>
              <a:t>={</a:t>
            </a:r>
            <a:r>
              <a:rPr lang="en-US" altLang="zh-CN" dirty="0">
                <a:solidFill>
                  <a:srgbClr val="030DCD"/>
                </a:solidFill>
              </a:rPr>
              <a:t>1,2,3,4</a:t>
            </a:r>
            <a:r>
              <a:rPr lang="en-US" altLang="zh-CN" dirty="0"/>
              <a:t>,</a:t>
            </a:r>
            <a:r>
              <a:rPr lang="en-US" altLang="zh-CN" dirty="0">
                <a:solidFill>
                  <a:srgbClr val="006600"/>
                </a:solidFill>
              </a:rPr>
              <a:t>5,6,7,8,9</a:t>
            </a:r>
            <a:r>
              <a:rPr lang="en-US" altLang="zh-CN" dirty="0"/>
              <a:t>,</a:t>
            </a:r>
            <a:r>
              <a:rPr lang="en-US" altLang="zh-CN" dirty="0">
                <a:solidFill>
                  <a:srgbClr val="030DCD"/>
                </a:solidFill>
              </a:rPr>
              <a:t>10</a:t>
            </a:r>
            <a:r>
              <a:rPr lang="en-US" altLang="zh-CN" dirty="0"/>
              <a:t>}; </a:t>
            </a:r>
            <a:r>
              <a:rPr lang="zh-CN" altLang="en-US" dirty="0"/>
              <a:t>也会推出</a:t>
            </a:r>
            <a:r>
              <a:rPr lang="en-US" altLang="zh-CN" dirty="0"/>
              <a:t>3</a:t>
            </a:r>
            <a:r>
              <a:rPr lang="zh-CN" altLang="en-US" dirty="0"/>
              <a:t>行</a:t>
            </a:r>
            <a:endParaRPr lang="en-US" altLang="zh-CN" dirty="0"/>
          </a:p>
          <a:p>
            <a:pPr marL="342900" indent="-342900">
              <a:buFont typeface="Wingdings" panose="05000000000000000000" pitchFamily="2" charset="2"/>
              <a:buChar char="l"/>
            </a:pPr>
            <a:r>
              <a:rPr lang="en-US" altLang="zh-CN" sz="2000" dirty="0"/>
              <a:t>int [3][]</a:t>
            </a:r>
            <a:r>
              <a:rPr lang="en-US" altLang="zh-CN" sz="2000" dirty="0">
                <a:solidFill>
                  <a:srgbClr val="000000"/>
                </a:solidFill>
              </a:rPr>
              <a:t> ={1,2,3,4,5,6,7,8,9,10,11,12};</a:t>
            </a:r>
          </a:p>
          <a:p>
            <a:pPr marL="971550" lvl="1"/>
            <a:r>
              <a:rPr lang="zh-CN" altLang="en-US" sz="1800" dirty="0"/>
              <a:t>数据按行存储；</a:t>
            </a:r>
            <a:endParaRPr lang="en-US" altLang="zh-CN" sz="1800" dirty="0"/>
          </a:p>
          <a:p>
            <a:pPr marL="971550" lvl="1"/>
            <a:r>
              <a:rPr lang="zh-CN" altLang="en-US" sz="1800" dirty="0"/>
              <a:t>没有指定列数；</a:t>
            </a:r>
            <a:endParaRPr lang="en-US" altLang="zh-CN" sz="1800" dirty="0"/>
          </a:p>
          <a:p>
            <a:pPr marL="971550" lvl="1"/>
            <a:r>
              <a:rPr lang="zh-CN" altLang="en-US" sz="1800" dirty="0"/>
              <a:t>无法确定将几个数据作为一行存储；</a:t>
            </a:r>
            <a:r>
              <a:rPr lang="en-US" altLang="zh-CN" sz="1800" dirty="0"/>
              <a:t>//</a:t>
            </a:r>
            <a:r>
              <a:rPr lang="zh-CN" altLang="en-US" sz="1800" dirty="0">
                <a:solidFill>
                  <a:srgbClr val="030DCD"/>
                </a:solidFill>
              </a:rPr>
              <a:t>编译器没有达到人的智能高度</a:t>
            </a:r>
            <a:endParaRPr lang="en-US" altLang="zh-CN" sz="1800" dirty="0">
              <a:solidFill>
                <a:srgbClr val="030DCD"/>
              </a:solidFill>
            </a:endParaRPr>
          </a:p>
          <a:p>
            <a:pPr marL="971550" lvl="1"/>
            <a:r>
              <a:rPr lang="zh-CN" altLang="en-US" sz="1800" dirty="0"/>
              <a:t>无法推出第二维的大小；</a:t>
            </a:r>
            <a:endParaRPr lang="en-US" altLang="zh-CN" sz="1800" dirty="0"/>
          </a:p>
          <a:p>
            <a:pPr marL="342900" indent="-342900">
              <a:buFont typeface="Wingdings" panose="05000000000000000000" pitchFamily="2" charset="2"/>
              <a:buChar char="l"/>
            </a:pPr>
            <a:endParaRPr lang="en-US" altLang="zh-CN" sz="2000" b="1" dirty="0">
              <a:solidFill>
                <a:srgbClr val="000000"/>
              </a:solidFill>
            </a:endParaRPr>
          </a:p>
          <a:p>
            <a:pPr marL="342900" indent="-342900">
              <a:buFont typeface="Wingdings" panose="05000000000000000000" pitchFamily="2" charset="2"/>
              <a:buChar char="l"/>
            </a:pPr>
            <a:endParaRPr lang="en-US" altLang="zh-CN" sz="2000" b="1" dirty="0">
              <a:solidFill>
                <a:srgbClr val="C00000"/>
              </a:solidFill>
            </a:endParaRPr>
          </a:p>
          <a:p>
            <a:endParaRPr lang="zh-CN" altLang="en-US" dirty="0"/>
          </a:p>
        </p:txBody>
      </p:sp>
    </p:spTree>
    <p:extLst>
      <p:ext uri="{BB962C8B-B14F-4D97-AF65-F5344CB8AC3E}">
        <p14:creationId xmlns:p14="http://schemas.microsoft.com/office/powerpoint/2010/main" val="363102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Rot="1" noChangeArrowheads="1"/>
          </p:cNvSpPr>
          <p:nvPr>
            <p:ph type="body" idx="1"/>
          </p:nvPr>
        </p:nvSpPr>
        <p:spPr>
          <a:xfrm>
            <a:off x="684213" y="981075"/>
            <a:ext cx="7772400" cy="4114800"/>
          </a:xfrm>
        </p:spPr>
        <p:txBody>
          <a:bodyPr/>
          <a:lstStyle/>
          <a:p>
            <a:pPr marL="342900" indent="-342900">
              <a:lnSpc>
                <a:spcPct val="100000"/>
              </a:lnSpc>
              <a:spcBef>
                <a:spcPts val="1200"/>
              </a:spcBef>
              <a:buFont typeface="Wingdings" panose="05000000000000000000" pitchFamily="2" charset="2"/>
              <a:buChar char="l"/>
            </a:pPr>
            <a:r>
              <a:rPr lang="zh-CN" altLang="en-US" dirty="0"/>
              <a:t>用</a:t>
            </a:r>
            <a:r>
              <a:rPr lang="zh-CN" altLang="en-US" dirty="0">
                <a:solidFill>
                  <a:srgbClr val="9900FF"/>
                </a:solidFill>
              </a:rPr>
              <a:t>数组名和下标</a:t>
            </a:r>
            <a:r>
              <a:rPr lang="zh-CN" altLang="en-US" dirty="0"/>
              <a:t>引用元素。例</a:t>
            </a:r>
            <a:r>
              <a:rPr lang="en-US" altLang="zh-CN" dirty="0"/>
              <a:t>:</a:t>
            </a:r>
          </a:p>
          <a:p>
            <a:pPr marL="971550" lvl="1">
              <a:lnSpc>
                <a:spcPct val="100000"/>
              </a:lnSpc>
              <a:spcBef>
                <a:spcPts val="1200"/>
              </a:spcBef>
            </a:pPr>
            <a:r>
              <a:rPr lang="en-US" altLang="zh-CN" dirty="0"/>
              <a:t>float a[2][3]; </a:t>
            </a:r>
            <a:r>
              <a:rPr lang="zh-CN" altLang="en-US" dirty="0"/>
              <a:t>有6个元素，按如下方式引用各元素：</a:t>
            </a:r>
          </a:p>
          <a:p>
            <a:pPr marL="971550" lvl="1">
              <a:lnSpc>
                <a:spcPct val="100000"/>
              </a:lnSpc>
              <a:spcBef>
                <a:spcPts val="1200"/>
              </a:spcBef>
            </a:pPr>
            <a:r>
              <a:rPr lang="en-US" altLang="zh-CN" dirty="0"/>
              <a:t>a[0][0]、a[0][1]、a[0][2]、a[1][0]、a[1][1]、a[1][2] （</a:t>
            </a:r>
            <a:r>
              <a:rPr lang="zh-CN" altLang="en-US" dirty="0"/>
              <a:t>下标从0始）</a:t>
            </a:r>
          </a:p>
          <a:p>
            <a:pPr marL="342900" indent="-342900">
              <a:lnSpc>
                <a:spcPct val="100000"/>
              </a:lnSpc>
              <a:spcBef>
                <a:spcPts val="1200"/>
              </a:spcBef>
              <a:buFont typeface="Wingdings" panose="05000000000000000000" pitchFamily="2" charset="2"/>
              <a:buChar char="l"/>
            </a:pPr>
            <a:r>
              <a:rPr lang="zh-CN" altLang="en-US" dirty="0">
                <a:solidFill>
                  <a:srgbClr val="FF3300"/>
                </a:solidFill>
              </a:rPr>
              <a:t>注意</a:t>
            </a:r>
            <a:r>
              <a:rPr lang="zh-CN" altLang="en-US" dirty="0"/>
              <a:t>：数组</a:t>
            </a:r>
            <a:r>
              <a:rPr lang="en-US" altLang="zh-CN" dirty="0"/>
              <a:t>float a[2][3]</a:t>
            </a:r>
            <a:r>
              <a:rPr lang="zh-CN" altLang="en-US" dirty="0"/>
              <a:t>中无元素</a:t>
            </a:r>
            <a:r>
              <a:rPr lang="en-US" altLang="zh-CN" dirty="0"/>
              <a:t>a[2][3]。</a:t>
            </a:r>
            <a:endParaRPr lang="zh-CN" altLang="en-US" dirty="0"/>
          </a:p>
        </p:txBody>
      </p:sp>
      <p:sp>
        <p:nvSpPr>
          <p:cNvPr id="3" name="矩形 2"/>
          <p:cNvSpPr/>
          <p:nvPr/>
        </p:nvSpPr>
        <p:spPr>
          <a:xfrm>
            <a:off x="642645" y="354559"/>
            <a:ext cx="2787943" cy="480131"/>
          </a:xfrm>
          <a:prstGeom prst="rect">
            <a:avLst/>
          </a:prstGeom>
        </p:spPr>
        <p:txBody>
          <a:bodyPr wrap="none">
            <a:spAutoFit/>
          </a:bodyPr>
          <a:lstStyle/>
          <a:p>
            <a:pPr algn="just">
              <a:lnSpc>
                <a:spcPct val="90000"/>
              </a:lnSpc>
              <a:buFont typeface="Wingdings" panose="05000000000000000000" pitchFamily="2" charset="2"/>
              <a:buNone/>
            </a:pPr>
            <a:r>
              <a:rPr lang="zh-CN" altLang="en-US" sz="2800" dirty="0">
                <a:solidFill>
                  <a:srgbClr val="1A93C8"/>
                </a:solidFill>
                <a:latin typeface="+mj-lt"/>
                <a:ea typeface="+mj-ea"/>
                <a:cs typeface="+mj-cs"/>
              </a:rPr>
              <a:t>二维数组的引用 </a:t>
            </a:r>
          </a:p>
        </p:txBody>
      </p:sp>
    </p:spTree>
    <p:extLst>
      <p:ext uri="{BB962C8B-B14F-4D97-AF65-F5344CB8AC3E}">
        <p14:creationId xmlns:p14="http://schemas.microsoft.com/office/powerpoint/2010/main" val="5399203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3011" name="Rectangle 3"/>
              <p:cNvSpPr>
                <a:spLocks noGrp="1" noRot="1" noChangeArrowheads="1"/>
              </p:cNvSpPr>
              <p:nvPr>
                <p:ph type="body" idx="1"/>
              </p:nvPr>
            </p:nvSpPr>
            <p:spPr>
              <a:xfrm>
                <a:off x="684213" y="1007918"/>
                <a:ext cx="7772400" cy="5434446"/>
              </a:xfrm>
            </p:spPr>
            <p:txBody>
              <a:bodyPr/>
              <a:lstStyle/>
              <a:p>
                <a:pPr marL="342900" indent="-342900">
                  <a:buFont typeface="Wingdings" panose="05000000000000000000" pitchFamily="2" charset="2"/>
                  <a:buChar char="l"/>
                </a:pPr>
                <a:r>
                  <a:rPr lang="zh-CN" altLang="en-US" dirty="0" smtClean="0">
                    <a:latin typeface="宋体" panose="02010600030101010101" pitchFamily="2" charset="-122"/>
                  </a:rPr>
                  <a:t>遍历二维数组，一般都采用</a:t>
                </a:r>
                <a:r>
                  <a:rPr lang="zh-CN" altLang="en-US" dirty="0">
                    <a:solidFill>
                      <a:srgbClr val="FF3300"/>
                    </a:solidFill>
                    <a:latin typeface="宋体" panose="02010600030101010101" pitchFamily="2" charset="-122"/>
                  </a:rPr>
                  <a:t>双重循环处理</a:t>
                </a:r>
                <a:r>
                  <a:rPr lang="zh-CN" altLang="en-US" dirty="0">
                    <a:latin typeface="宋体" panose="02010600030101010101" pitchFamily="2" charset="-122"/>
                  </a:rPr>
                  <a:t>（</a:t>
                </a:r>
                <a:r>
                  <a:rPr lang="zh-CN" altLang="en-US" dirty="0">
                    <a:solidFill>
                      <a:srgbClr val="0000CC"/>
                    </a:solidFill>
                    <a:latin typeface="宋体" panose="02010600030101010101" pitchFamily="2" charset="-122"/>
                  </a:rPr>
                  <a:t>行</a:t>
                </a:r>
                <a:r>
                  <a:rPr lang="zh-CN" altLang="en-US" dirty="0" smtClean="0">
                    <a:solidFill>
                      <a:srgbClr val="0000CC"/>
                    </a:solidFill>
                    <a:latin typeface="宋体" panose="02010600030101010101" pitchFamily="2" charset="-122"/>
                  </a:rPr>
                  <a:t>循环</a:t>
                </a:r>
                <a:r>
                  <a:rPr lang="en-US" altLang="zh-CN" dirty="0" smtClean="0">
                    <a:solidFill>
                      <a:srgbClr val="0000CC"/>
                    </a:solidFill>
                    <a:latin typeface="宋体" panose="02010600030101010101" pitchFamily="2" charset="-122"/>
                  </a:rPr>
                  <a:t>+</a:t>
                </a:r>
                <a:r>
                  <a:rPr lang="zh-CN" altLang="en-US" dirty="0" smtClean="0">
                    <a:solidFill>
                      <a:srgbClr val="7030A0"/>
                    </a:solidFill>
                    <a:latin typeface="宋体" panose="02010600030101010101" pitchFamily="2" charset="-122"/>
                  </a:rPr>
                  <a:t>列</a:t>
                </a:r>
                <a:r>
                  <a:rPr lang="zh-CN" altLang="en-US" dirty="0">
                    <a:solidFill>
                      <a:srgbClr val="7030A0"/>
                    </a:solidFill>
                    <a:latin typeface="宋体" panose="02010600030101010101" pitchFamily="2" charset="-122"/>
                  </a:rPr>
                  <a:t>循环</a:t>
                </a:r>
                <a:r>
                  <a:rPr lang="zh-CN" altLang="en-US" dirty="0">
                    <a:latin typeface="宋体" panose="02010600030101010101" pitchFamily="2" charset="-122"/>
                  </a:rPr>
                  <a:t>）。</a:t>
                </a:r>
              </a:p>
              <a:p>
                <a:pPr marL="342900" indent="-342900">
                  <a:buFont typeface="Wingdings" panose="05000000000000000000" pitchFamily="2" charset="2"/>
                  <a:buChar char="l"/>
                </a:pPr>
                <a:r>
                  <a:rPr lang="zh-CN" altLang="en-US" dirty="0">
                    <a:latin typeface=""/>
                  </a:rPr>
                  <a:t>例：将一个二维数组行和列交换，存到另一个二维数组中；（</a:t>
                </a:r>
                <a:r>
                  <a:rPr lang="zh-CN" altLang="en-US" b="1" dirty="0">
                    <a:solidFill>
                      <a:srgbClr val="030DCD"/>
                    </a:solidFill>
                    <a:latin typeface=""/>
                  </a:rPr>
                  <a:t>矩阵转置</a:t>
                </a:r>
                <a:r>
                  <a:rPr lang="zh-CN" altLang="en-US" dirty="0">
                    <a:latin typeface=""/>
                  </a:rPr>
                  <a:t>）</a:t>
                </a:r>
                <a:endParaRPr lang="en-US" altLang="zh-CN" dirty="0">
                  <a:latin typeface=""/>
                </a:endParaRPr>
              </a:p>
              <a:p>
                <a:pPr marL="342900" indent="-342900">
                  <a:buFont typeface="Wingdings" panose="05000000000000000000" pitchFamily="2" charset="2"/>
                  <a:buChar char="l"/>
                </a:pPr>
                <a:r>
                  <a:rPr lang="zh-CN" altLang="en-US" dirty="0">
                    <a:latin typeface=""/>
                  </a:rPr>
                  <a:t>例如</a:t>
                </a:r>
                <a:r>
                  <a:rPr lang="en-US" altLang="zh-CN" dirty="0">
                    <a:latin typeface=""/>
                  </a:rPr>
                  <a:t>:   </a:t>
                </a:r>
                <a14:m>
                  <m:oMath xmlns:m="http://schemas.openxmlformats.org/officeDocument/2006/math">
                    <m:sSubSup>
                      <m:sSubSupPr>
                        <m:ctrlPr>
                          <a:rPr lang="en-US" altLang="zh-CN" i="1" dirty="0" smtClean="0">
                            <a:latin typeface="Cambria Math" panose="02040503050406030204" pitchFamily="18" charset="0"/>
                          </a:rPr>
                        </m:ctrlPr>
                      </m:sSubSupPr>
                      <m:e>
                        <m:r>
                          <a:rPr lang="en-US" altLang="zh-CN" b="0" i="1" dirty="0" smtClean="0">
                            <a:latin typeface="Cambria Math" panose="02040503050406030204" pitchFamily="18" charset="0"/>
                          </a:rPr>
                          <m:t>𝐴</m:t>
                        </m:r>
                      </m:e>
                      <m:sub>
                        <m:r>
                          <a:rPr lang="en-US" altLang="zh-CN" b="0" i="1" dirty="0" smtClean="0">
                            <a:latin typeface="Cambria Math" panose="02040503050406030204" pitchFamily="18" charset="0"/>
                          </a:rPr>
                          <m:t>2</m:t>
                        </m:r>
                        <m:r>
                          <m:rPr>
                            <m:sty m:val="p"/>
                          </m:rPr>
                          <a:rPr lang="en-US" altLang="zh-CN" i="1" dirty="0">
                            <a:latin typeface="Cambria Math" panose="02040503050406030204" pitchFamily="18" charset="0"/>
                          </a:rPr>
                          <m:t>x</m:t>
                        </m:r>
                        <m:r>
                          <a:rPr lang="en-US" altLang="zh-CN" b="0" i="1" dirty="0" smtClean="0">
                            <a:latin typeface="Cambria Math" panose="02040503050406030204" pitchFamily="18" charset="0"/>
                          </a:rPr>
                          <m:t>3</m:t>
                        </m:r>
                      </m:sub>
                      <m:sup>
                        <m:r>
                          <a:rPr lang="en-US" altLang="zh-CN" b="0" i="1" dirty="0" smtClean="0">
                            <a:latin typeface="Cambria Math" panose="02040503050406030204" pitchFamily="18" charset="0"/>
                          </a:rPr>
                          <m:t>𝑇</m:t>
                        </m:r>
                      </m:sup>
                    </m:sSubSup>
                    <m:r>
                      <a:rPr lang="en-US" altLang="zh-CN" i="1"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𝐵</m:t>
                        </m:r>
                      </m:e>
                      <m:sub>
                        <m:r>
                          <a:rPr lang="en-US" altLang="zh-CN" i="1" dirty="0">
                            <a:latin typeface="Cambria Math" panose="02040503050406030204" pitchFamily="18" charset="0"/>
                          </a:rPr>
                          <m:t>3</m:t>
                        </m:r>
                        <m:r>
                          <a:rPr lang="en-US" altLang="zh-CN" i="1" dirty="0">
                            <a:latin typeface="Cambria Math" panose="02040503050406030204" pitchFamily="18" charset="0"/>
                          </a:rPr>
                          <m:t>𝑋</m:t>
                        </m:r>
                        <m:r>
                          <a:rPr lang="en-US" altLang="zh-CN" i="1" dirty="0">
                            <a:latin typeface="Cambria Math" panose="02040503050406030204" pitchFamily="18" charset="0"/>
                          </a:rPr>
                          <m:t>2</m:t>
                        </m:r>
                      </m:sub>
                    </m:sSub>
                  </m:oMath>
                </a14:m>
                <a:endParaRPr lang="en-US" altLang="zh-CN" dirty="0">
                  <a:latin typeface=""/>
                </a:endParaRPr>
              </a:p>
              <a:p>
                <a:pPr>
                  <a:buFont typeface="Wingdings" panose="05000000000000000000" pitchFamily="2" charset="2"/>
                  <a:buNone/>
                </a:pPr>
                <a:r>
                  <a:rPr lang="zh-CN" altLang="en-US" b="1" dirty="0"/>
                  <a:t> </a:t>
                </a:r>
                <a:endParaRPr lang="en-US" altLang="zh-CN" b="1" dirty="0" smtClean="0"/>
              </a:p>
              <a:p>
                <a:pPr>
                  <a:buFont typeface="Wingdings" panose="05000000000000000000" pitchFamily="2" charset="2"/>
                  <a:buNone/>
                </a:pPr>
                <a:r>
                  <a:rPr lang="en-US" altLang="zh-CN" b="1" dirty="0" smtClean="0"/>
                  <a:t>	</a:t>
                </a:r>
                <a14:m>
                  <m:oMath xmlns:m="http://schemas.openxmlformats.org/officeDocument/2006/math">
                    <m:r>
                      <a:rPr lang="en-US" altLang="zh-CN" b="1" i="0" smtClean="0">
                        <a:latin typeface="Cambria Math" panose="02040503050406030204" pitchFamily="18" charset="0"/>
                      </a:rPr>
                      <m:t>𝐀</m:t>
                    </m:r>
                    <m:r>
                      <a:rPr lang="en-US" altLang="zh-CN" b="1" i="0" smtClean="0">
                        <a:latin typeface="Cambria Math" panose="02040503050406030204" pitchFamily="18" charset="0"/>
                      </a:rPr>
                      <m:t>=</m:t>
                    </m:r>
                    <m:d>
                      <m:dPr>
                        <m:begChr m:val="["/>
                        <m:endChr m:val="]"/>
                        <m:ctrlPr>
                          <a:rPr lang="en-US" altLang="zh-CN" b="1" i="1" smtClean="0">
                            <a:latin typeface="Cambria Math" panose="02040503050406030204" pitchFamily="18" charset="0"/>
                          </a:rPr>
                        </m:ctrlPr>
                      </m:dPr>
                      <m:e>
                        <m:m>
                          <m:mPr>
                            <m:mcs>
                              <m:mc>
                                <m:mcPr>
                                  <m:count m:val="2"/>
                                  <m:mcJc m:val="center"/>
                                </m:mcPr>
                              </m:mc>
                            </m:mcs>
                            <m:ctrlPr>
                              <a:rPr lang="en-US" altLang="zh-CN" b="1" i="1" smtClean="0">
                                <a:latin typeface="Cambria Math" panose="02040503050406030204" pitchFamily="18" charset="0"/>
                              </a:rPr>
                            </m:ctrlPr>
                          </m:mPr>
                          <m:mr>
                            <m:e>
                              <m:r>
                                <m:rPr>
                                  <m:brk m:alnAt="7"/>
                                </m:rPr>
                                <a:rPr lang="en-US" altLang="zh-CN" b="1" i="1" smtClean="0">
                                  <a:latin typeface="Cambria Math" panose="02040503050406030204" pitchFamily="18" charset="0"/>
                                </a:rPr>
                                <m:t>𝟏</m:t>
                              </m:r>
                            </m:e>
                            <m:e>
                              <m:m>
                                <m:mPr>
                                  <m:mcs>
                                    <m:mc>
                                      <m:mcPr>
                                        <m:count m:val="2"/>
                                        <m:mcJc m:val="center"/>
                                      </m:mcPr>
                                    </m:mc>
                                  </m:mcs>
                                  <m:ctrlPr>
                                    <a:rPr lang="en-US" altLang="zh-CN" b="1" i="1" smtClean="0">
                                      <a:latin typeface="Cambria Math" panose="02040503050406030204" pitchFamily="18" charset="0"/>
                                    </a:rPr>
                                  </m:ctrlPr>
                                </m:mPr>
                                <m:mr>
                                  <m:e>
                                    <m:r>
                                      <m:rPr>
                                        <m:brk m:alnAt="7"/>
                                      </m:rPr>
                                      <a:rPr lang="en-US" altLang="zh-CN" b="1" i="1" smtClean="0">
                                        <a:latin typeface="Cambria Math" panose="02040503050406030204" pitchFamily="18" charset="0"/>
                                      </a:rPr>
                                      <m:t>𝟐</m:t>
                                    </m:r>
                                  </m:e>
                                  <m:e>
                                    <m:r>
                                      <a:rPr lang="en-US" altLang="zh-CN" b="1" i="1" smtClean="0">
                                        <a:latin typeface="Cambria Math" panose="02040503050406030204" pitchFamily="18" charset="0"/>
                                      </a:rPr>
                                      <m:t>𝟑</m:t>
                                    </m:r>
                                  </m:e>
                                </m:mr>
                              </m:m>
                            </m:e>
                          </m:mr>
                          <m:mr>
                            <m:e>
                              <m:r>
                                <a:rPr lang="en-US" altLang="zh-CN" b="1" i="1" smtClean="0">
                                  <a:latin typeface="Cambria Math" panose="02040503050406030204" pitchFamily="18" charset="0"/>
                                </a:rPr>
                                <m:t>𝟒</m:t>
                              </m:r>
                            </m:e>
                            <m:e>
                              <m:m>
                                <m:mPr>
                                  <m:mcs>
                                    <m:mc>
                                      <m:mcPr>
                                        <m:count m:val="2"/>
                                        <m:mcJc m:val="center"/>
                                      </m:mcPr>
                                    </m:mc>
                                  </m:mcs>
                                  <m:ctrlPr>
                                    <a:rPr lang="en-US" altLang="zh-CN" b="1" i="1" smtClean="0">
                                      <a:latin typeface="Cambria Math" panose="02040503050406030204" pitchFamily="18" charset="0"/>
                                    </a:rPr>
                                  </m:ctrlPr>
                                </m:mPr>
                                <m:mr>
                                  <m:e>
                                    <m:r>
                                      <m:rPr>
                                        <m:brk m:alnAt="7"/>
                                      </m:rPr>
                                      <a:rPr lang="en-US" altLang="zh-CN" b="1" i="1" smtClean="0">
                                        <a:latin typeface="Cambria Math" panose="02040503050406030204" pitchFamily="18" charset="0"/>
                                      </a:rPr>
                                      <m:t>𝟓</m:t>
                                    </m:r>
                                  </m:e>
                                  <m:e>
                                    <m:r>
                                      <a:rPr lang="en-US" altLang="zh-CN" b="1" i="1" smtClean="0">
                                        <a:latin typeface="Cambria Math" panose="02040503050406030204" pitchFamily="18" charset="0"/>
                                      </a:rPr>
                                      <m:t>𝟔</m:t>
                                    </m:r>
                                  </m:e>
                                </m:mr>
                              </m:m>
                            </m:e>
                          </m:mr>
                        </m:m>
                      </m:e>
                    </m:d>
                    <m:r>
                      <a:rPr lang="en-US" altLang="zh-CN" b="1" i="1" smtClean="0">
                        <a:latin typeface="Cambria Math" panose="02040503050406030204" pitchFamily="18" charset="0"/>
                      </a:rPr>
                      <m:t>     </m:t>
                    </m:r>
                    <m:r>
                      <a:rPr lang="en-US" altLang="zh-CN" b="1" i="0" smtClean="0">
                        <a:latin typeface="Cambria Math" panose="02040503050406030204" pitchFamily="18" charset="0"/>
                      </a:rPr>
                      <m:t>𝐁</m:t>
                    </m:r>
                    <m:r>
                      <a:rPr lang="en-US" altLang="zh-CN" b="1">
                        <a:latin typeface="Cambria Math" panose="02040503050406030204" pitchFamily="18" charset="0"/>
                      </a:rPr>
                      <m:t>=</m:t>
                    </m:r>
                    <m:d>
                      <m:dPr>
                        <m:begChr m:val="["/>
                        <m:endChr m:val="]"/>
                        <m:ctrlPr>
                          <a:rPr lang="en-US" altLang="zh-CN" b="1" i="1">
                            <a:latin typeface="Cambria Math" panose="02040503050406030204" pitchFamily="18" charset="0"/>
                          </a:rPr>
                        </m:ctrlPr>
                      </m:dPr>
                      <m:e>
                        <m:m>
                          <m:mPr>
                            <m:mcs>
                              <m:mc>
                                <m:mcPr>
                                  <m:count m:val="2"/>
                                  <m:mcJc m:val="center"/>
                                </m:mcPr>
                              </m:mc>
                            </m:mcs>
                            <m:ctrlPr>
                              <a:rPr lang="en-US" altLang="zh-CN" b="1" i="1">
                                <a:latin typeface="Cambria Math" panose="02040503050406030204" pitchFamily="18" charset="0"/>
                              </a:rPr>
                            </m:ctrlPr>
                          </m:mPr>
                          <m:mr>
                            <m:e>
                              <m:r>
                                <m:rPr>
                                  <m:brk m:alnAt="7"/>
                                </m:rPr>
                                <a:rPr lang="en-US" altLang="zh-CN" b="1" i="1">
                                  <a:latin typeface="Cambria Math" panose="02040503050406030204" pitchFamily="18" charset="0"/>
                                </a:rPr>
                                <m:t>𝟏</m:t>
                              </m:r>
                            </m:e>
                            <m:e>
                              <m:r>
                                <a:rPr lang="en-US" altLang="zh-CN" b="1" i="1" smtClean="0">
                                  <a:latin typeface="Cambria Math" panose="02040503050406030204" pitchFamily="18" charset="0"/>
                                </a:rPr>
                                <m:t>𝟒</m:t>
                              </m:r>
                            </m:e>
                          </m:mr>
                          <m:mr>
                            <m:e>
                              <m:m>
                                <m:mPr>
                                  <m:mcs>
                                    <m:mc>
                                      <m:mcPr>
                                        <m:count m:val="1"/>
                                        <m:mcJc m:val="center"/>
                                      </m:mcPr>
                                    </m:mc>
                                  </m:mcs>
                                  <m:ctrlPr>
                                    <a:rPr lang="en-US" altLang="zh-CN" b="1" i="1" smtClean="0">
                                      <a:latin typeface="Cambria Math" panose="02040503050406030204" pitchFamily="18" charset="0"/>
                                    </a:rPr>
                                  </m:ctrlPr>
                                </m:mPr>
                                <m:mr>
                                  <m:e>
                                    <m:r>
                                      <m:rPr>
                                        <m:brk m:alnAt="7"/>
                                      </m:rPr>
                                      <a:rPr lang="en-US" altLang="zh-CN" b="1" i="1" smtClean="0">
                                        <a:latin typeface="Cambria Math" panose="02040503050406030204" pitchFamily="18" charset="0"/>
                                      </a:rPr>
                                      <m:t>𝟐</m:t>
                                    </m:r>
                                  </m:e>
                                </m:mr>
                                <m:mr>
                                  <m:e>
                                    <m:r>
                                      <a:rPr lang="en-US" altLang="zh-CN" b="1" i="1" smtClean="0">
                                        <a:latin typeface="Cambria Math" panose="02040503050406030204" pitchFamily="18" charset="0"/>
                                      </a:rPr>
                                      <m:t>𝟑</m:t>
                                    </m:r>
                                  </m:e>
                                </m:mr>
                              </m:m>
                            </m:e>
                            <m:e>
                              <m:m>
                                <m:mPr>
                                  <m:mcs>
                                    <m:mc>
                                      <m:mcPr>
                                        <m:count m:val="1"/>
                                        <m:mcJc m:val="center"/>
                                      </m:mcPr>
                                    </m:mc>
                                  </m:mcs>
                                  <m:ctrlPr>
                                    <a:rPr lang="en-US" altLang="zh-CN" b="1" i="1" smtClean="0">
                                      <a:latin typeface="Cambria Math" panose="02040503050406030204" pitchFamily="18" charset="0"/>
                                    </a:rPr>
                                  </m:ctrlPr>
                                </m:mPr>
                                <m:mr>
                                  <m:e>
                                    <m:r>
                                      <m:rPr>
                                        <m:brk m:alnAt="7"/>
                                      </m:rPr>
                                      <a:rPr lang="en-US" altLang="zh-CN" b="1" i="1" smtClean="0">
                                        <a:latin typeface="Cambria Math" panose="02040503050406030204" pitchFamily="18" charset="0"/>
                                      </a:rPr>
                                      <m:t>𝟓</m:t>
                                    </m:r>
                                  </m:e>
                                </m:mr>
                                <m:mr>
                                  <m:e>
                                    <m:r>
                                      <a:rPr lang="en-US" altLang="zh-CN" b="1" i="1" smtClean="0">
                                        <a:latin typeface="Cambria Math" panose="02040503050406030204" pitchFamily="18" charset="0"/>
                                      </a:rPr>
                                      <m:t>𝟔</m:t>
                                    </m:r>
                                  </m:e>
                                </m:mr>
                              </m:m>
                            </m:e>
                          </m:mr>
                        </m:m>
                      </m:e>
                    </m:d>
                  </m:oMath>
                </a14:m>
                <a:endParaRPr lang="en-US" altLang="zh-CN" b="1" dirty="0"/>
              </a:p>
              <a:p>
                <a:pPr>
                  <a:buFont typeface="Wingdings" panose="05000000000000000000" pitchFamily="2" charset="2"/>
                  <a:buNone/>
                </a:pPr>
                <a:endParaRPr lang="zh-CN" altLang="en-US" b="1" dirty="0"/>
              </a:p>
            </p:txBody>
          </p:sp>
        </mc:Choice>
        <mc:Fallback xmlns="">
          <p:sp>
            <p:nvSpPr>
              <p:cNvPr id="43011" name="Rectangle 3"/>
              <p:cNvSpPr>
                <a:spLocks noGrp="1" noRot="1" noChangeAspect="1" noMove="1" noResize="1" noEditPoints="1" noAdjustHandles="1" noChangeArrowheads="1" noChangeShapeType="1" noTextEdit="1"/>
              </p:cNvSpPr>
              <p:nvPr>
                <p:ph type="body" idx="1"/>
              </p:nvPr>
            </p:nvSpPr>
            <p:spPr>
              <a:xfrm>
                <a:off x="684213" y="1007918"/>
                <a:ext cx="7772400" cy="5434446"/>
              </a:xfrm>
              <a:blipFill>
                <a:blip r:embed="rId2"/>
                <a:stretch>
                  <a:fillRect l="-157" t="-1570" r="-157"/>
                </a:stretch>
              </a:blipFill>
            </p:spPr>
            <p:txBody>
              <a:bodyPr/>
              <a:lstStyle/>
              <a:p>
                <a:r>
                  <a:rPr lang="zh-CN" altLang="en-US">
                    <a:noFill/>
                  </a:rPr>
                  <a:t> </a:t>
                </a:r>
              </a:p>
            </p:txBody>
          </p:sp>
        </mc:Fallback>
      </mc:AlternateContent>
      <p:sp>
        <p:nvSpPr>
          <p:cNvPr id="2" name="矩形 1"/>
          <p:cNvSpPr/>
          <p:nvPr/>
        </p:nvSpPr>
        <p:spPr>
          <a:xfrm>
            <a:off x="323300" y="334447"/>
            <a:ext cx="3147015" cy="523220"/>
          </a:xfrm>
          <a:prstGeom prst="rect">
            <a:avLst/>
          </a:prstGeom>
        </p:spPr>
        <p:txBody>
          <a:bodyPr wrap="none">
            <a:spAutoFit/>
          </a:bodyPr>
          <a:lstStyle/>
          <a:p>
            <a:pPr>
              <a:buFont typeface="Wingdings" panose="05000000000000000000" pitchFamily="2" charset="2"/>
              <a:buNone/>
            </a:pPr>
            <a:r>
              <a:rPr lang="zh-CN" altLang="en-US" sz="2800" dirty="0">
                <a:solidFill>
                  <a:srgbClr val="1A93C8"/>
                </a:solidFill>
                <a:latin typeface="+mj-lt"/>
                <a:ea typeface="+mj-ea"/>
                <a:cs typeface="+mj-cs"/>
              </a:rPr>
              <a:t>二维数组应用举例 </a:t>
            </a:r>
          </a:p>
        </p:txBody>
      </p:sp>
    </p:spTree>
    <p:extLst>
      <p:ext uri="{BB962C8B-B14F-4D97-AF65-F5344CB8AC3E}">
        <p14:creationId xmlns:p14="http://schemas.microsoft.com/office/powerpoint/2010/main" val="38771060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Rot="1" noChangeArrowheads="1"/>
          </p:cNvSpPr>
          <p:nvPr>
            <p:ph type="body" idx="1"/>
          </p:nvPr>
        </p:nvSpPr>
        <p:spPr>
          <a:xfrm>
            <a:off x="193532" y="1028700"/>
            <a:ext cx="4305732" cy="5351318"/>
          </a:xfrm>
          <a:ln>
            <a:solidFill>
              <a:srgbClr val="000000"/>
            </a:solidFill>
          </a:ln>
        </p:spPr>
        <p:txBody>
          <a:bodyPr/>
          <a:lstStyle/>
          <a:p>
            <a:pPr marL="342900" indent="-342900">
              <a:lnSpc>
                <a:spcPct val="100000"/>
              </a:lnSpc>
              <a:spcBef>
                <a:spcPts val="0"/>
              </a:spcBef>
              <a:buFont typeface="Wingdings" panose="05000000000000000000" pitchFamily="2" charset="2"/>
              <a:buChar char="l"/>
            </a:pPr>
            <a:r>
              <a:rPr lang="zh-CN" altLang="en-US" sz="2000" dirty="0">
                <a:solidFill>
                  <a:srgbClr val="FF3300"/>
                </a:solidFill>
              </a:rPr>
              <a:t>算法</a:t>
            </a:r>
            <a:r>
              <a:rPr lang="zh-CN" altLang="en-US" sz="2000" dirty="0"/>
              <a:t>： </a:t>
            </a:r>
            <a:r>
              <a:rPr lang="en-US" altLang="zh-CN" sz="2000" dirty="0"/>
              <a:t>b[j][</a:t>
            </a:r>
            <a:r>
              <a:rPr lang="en-US" altLang="zh-CN" sz="2000" dirty="0" err="1"/>
              <a:t>i</a:t>
            </a:r>
            <a:r>
              <a:rPr lang="en-US" altLang="zh-CN" sz="2000" dirty="0"/>
              <a:t>] = a[</a:t>
            </a:r>
            <a:r>
              <a:rPr lang="en-US" altLang="zh-CN" sz="2000" dirty="0" err="1"/>
              <a:t>i</a:t>
            </a:r>
            <a:r>
              <a:rPr lang="en-US" altLang="zh-CN" sz="2000" dirty="0"/>
              <a:t>][j]</a:t>
            </a:r>
          </a:p>
          <a:p>
            <a:pPr marL="342900" indent="-342900">
              <a:lnSpc>
                <a:spcPct val="100000"/>
              </a:lnSpc>
              <a:spcBef>
                <a:spcPts val="0"/>
              </a:spcBef>
              <a:buFont typeface="Wingdings" panose="05000000000000000000" pitchFamily="2" charset="2"/>
              <a:buChar char="l"/>
            </a:pPr>
            <a:r>
              <a:rPr lang="zh-CN" altLang="en-US" sz="2000" dirty="0"/>
              <a:t>程序：</a:t>
            </a:r>
          </a:p>
          <a:p>
            <a:pPr lvl="1" indent="0">
              <a:lnSpc>
                <a:spcPct val="100000"/>
              </a:lnSpc>
              <a:spcBef>
                <a:spcPts val="0"/>
              </a:spcBef>
              <a:buNone/>
            </a:pPr>
            <a:r>
              <a:rPr lang="en-US" altLang="zh-CN" sz="1800" dirty="0" err="1"/>
              <a:t>int</a:t>
            </a:r>
            <a:r>
              <a:rPr lang="en-US" altLang="zh-CN" sz="1800" dirty="0"/>
              <a:t> main()</a:t>
            </a:r>
          </a:p>
          <a:p>
            <a:pPr lvl="1" indent="0">
              <a:lnSpc>
                <a:spcPct val="100000"/>
              </a:lnSpc>
              <a:spcBef>
                <a:spcPts val="0"/>
              </a:spcBef>
              <a:buNone/>
            </a:pPr>
            <a:r>
              <a:rPr lang="en-US" altLang="zh-CN" sz="1800" dirty="0"/>
              <a:t>{ </a:t>
            </a:r>
          </a:p>
          <a:p>
            <a:pPr lvl="1" indent="0">
              <a:lnSpc>
                <a:spcPct val="100000"/>
              </a:lnSpc>
              <a:spcBef>
                <a:spcPts val="0"/>
              </a:spcBef>
              <a:buNone/>
            </a:pPr>
            <a:r>
              <a:rPr lang="en-US" altLang="zh-CN" sz="1800" dirty="0"/>
              <a:t>     </a:t>
            </a:r>
            <a:r>
              <a:rPr lang="en-US" altLang="zh-CN" sz="1800" dirty="0" err="1"/>
              <a:t>int</a:t>
            </a:r>
            <a:r>
              <a:rPr lang="en-US" altLang="zh-CN" sz="1800" dirty="0"/>
              <a:t> a[2][3] = {{1,2,3},{4,5,6}};</a:t>
            </a:r>
          </a:p>
          <a:p>
            <a:pPr lvl="1" indent="0">
              <a:lnSpc>
                <a:spcPct val="100000"/>
              </a:lnSpc>
              <a:spcBef>
                <a:spcPts val="0"/>
              </a:spcBef>
              <a:buNone/>
            </a:pPr>
            <a:r>
              <a:rPr lang="en-US" altLang="zh-CN" sz="1800" dirty="0"/>
              <a:t>     </a:t>
            </a:r>
            <a:r>
              <a:rPr lang="en-US" altLang="zh-CN" sz="1800" dirty="0" err="1"/>
              <a:t>int</a:t>
            </a:r>
            <a:r>
              <a:rPr lang="en-US" altLang="zh-CN" sz="1800" dirty="0"/>
              <a:t> b[3][2], </a:t>
            </a:r>
            <a:r>
              <a:rPr lang="en-US" altLang="zh-CN" sz="1800" dirty="0" err="1"/>
              <a:t>i,j</a:t>
            </a:r>
            <a:r>
              <a:rPr lang="en-US" altLang="zh-CN" sz="1800" dirty="0"/>
              <a:t>;</a:t>
            </a:r>
          </a:p>
          <a:p>
            <a:pPr lvl="1" indent="0">
              <a:lnSpc>
                <a:spcPct val="100000"/>
              </a:lnSpc>
              <a:spcBef>
                <a:spcPts val="0"/>
              </a:spcBef>
              <a:buNone/>
            </a:pPr>
            <a:r>
              <a:rPr lang="en-US" altLang="zh-CN" sz="1800" dirty="0"/>
              <a:t>     </a:t>
            </a:r>
            <a:r>
              <a:rPr lang="en-US" altLang="zh-CN" sz="1800" dirty="0" err="1"/>
              <a:t>printf</a:t>
            </a:r>
            <a:r>
              <a:rPr lang="en-US" altLang="zh-CN" sz="1800" dirty="0"/>
              <a:t>("array a:\n");</a:t>
            </a:r>
          </a:p>
          <a:p>
            <a:pPr lvl="1" indent="0">
              <a:lnSpc>
                <a:spcPct val="100000"/>
              </a:lnSpc>
              <a:spcBef>
                <a:spcPts val="0"/>
              </a:spcBef>
              <a:buNone/>
            </a:pPr>
            <a:r>
              <a:rPr lang="en-US" altLang="zh-CN" sz="1800" dirty="0">
                <a:solidFill>
                  <a:srgbClr val="FF3300"/>
                </a:solidFill>
              </a:rPr>
              <a:t>     for(</a:t>
            </a:r>
            <a:r>
              <a:rPr lang="en-US" altLang="zh-CN" sz="1800" dirty="0" err="1">
                <a:solidFill>
                  <a:srgbClr val="FF3300"/>
                </a:solidFill>
              </a:rPr>
              <a:t>i</a:t>
            </a:r>
            <a:r>
              <a:rPr lang="en-US" altLang="zh-CN" sz="1800" dirty="0">
                <a:solidFill>
                  <a:srgbClr val="FF3300"/>
                </a:solidFill>
              </a:rPr>
              <a:t>=0;i&lt;=1;i++)</a:t>
            </a:r>
            <a:r>
              <a:rPr lang="en-US" altLang="zh-CN" sz="1800" dirty="0"/>
              <a:t>  </a:t>
            </a:r>
            <a:r>
              <a:rPr lang="en-US" altLang="zh-CN" sz="1800" dirty="0">
                <a:solidFill>
                  <a:srgbClr val="030DCD"/>
                </a:solidFill>
              </a:rPr>
              <a:t>/* 0～1</a:t>
            </a:r>
            <a:r>
              <a:rPr lang="zh-CN" altLang="en-US" sz="1800" dirty="0">
                <a:solidFill>
                  <a:srgbClr val="030DCD"/>
                </a:solidFill>
              </a:rPr>
              <a:t>行 */</a:t>
            </a:r>
          </a:p>
          <a:p>
            <a:pPr lvl="1" indent="0">
              <a:lnSpc>
                <a:spcPct val="100000"/>
              </a:lnSpc>
              <a:spcBef>
                <a:spcPts val="0"/>
              </a:spcBef>
              <a:buNone/>
            </a:pPr>
            <a:r>
              <a:rPr lang="zh-CN" altLang="en-US" sz="1800" dirty="0"/>
              <a:t>    {</a:t>
            </a:r>
          </a:p>
          <a:p>
            <a:pPr lvl="1" indent="0">
              <a:lnSpc>
                <a:spcPct val="100000"/>
              </a:lnSpc>
              <a:spcBef>
                <a:spcPts val="0"/>
              </a:spcBef>
              <a:buNone/>
            </a:pPr>
            <a:r>
              <a:rPr lang="zh-CN" altLang="en-US" sz="1800" dirty="0">
                <a:solidFill>
                  <a:srgbClr val="FF3300"/>
                </a:solidFill>
              </a:rPr>
              <a:t>          </a:t>
            </a:r>
            <a:r>
              <a:rPr lang="en-US" altLang="zh-CN" sz="1800" dirty="0">
                <a:solidFill>
                  <a:srgbClr val="FF3300"/>
                </a:solidFill>
              </a:rPr>
              <a:t>for(j=0;j&lt;=2;j++)</a:t>
            </a:r>
            <a:r>
              <a:rPr lang="en-US" altLang="zh-CN" sz="1800" dirty="0"/>
              <a:t>  </a:t>
            </a:r>
            <a:r>
              <a:rPr lang="en-US" altLang="zh-CN" sz="1800" dirty="0">
                <a:solidFill>
                  <a:srgbClr val="030DCD"/>
                </a:solidFill>
              </a:rPr>
              <a:t>/* 0～2</a:t>
            </a:r>
            <a:r>
              <a:rPr lang="zh-CN" altLang="en-US" sz="1800" dirty="0">
                <a:solidFill>
                  <a:srgbClr val="030DCD"/>
                </a:solidFill>
              </a:rPr>
              <a:t>列 */</a:t>
            </a:r>
          </a:p>
          <a:p>
            <a:pPr lvl="1" indent="0">
              <a:lnSpc>
                <a:spcPct val="100000"/>
              </a:lnSpc>
              <a:spcBef>
                <a:spcPts val="0"/>
              </a:spcBef>
              <a:buNone/>
            </a:pPr>
            <a:r>
              <a:rPr lang="zh-CN" altLang="en-US" sz="1800" dirty="0"/>
              <a:t>         {</a:t>
            </a:r>
          </a:p>
          <a:p>
            <a:pPr lvl="1" indent="0">
              <a:lnSpc>
                <a:spcPct val="100000"/>
              </a:lnSpc>
              <a:spcBef>
                <a:spcPts val="0"/>
              </a:spcBef>
              <a:buNone/>
            </a:pPr>
            <a:r>
              <a:rPr lang="zh-CN" altLang="en-US" sz="1800" dirty="0"/>
              <a:t>             </a:t>
            </a:r>
            <a:r>
              <a:rPr lang="en-US" altLang="zh-CN" sz="1800" dirty="0" err="1"/>
              <a:t>printf</a:t>
            </a:r>
            <a:r>
              <a:rPr lang="en-US" altLang="zh-CN" sz="1800" dirty="0"/>
              <a:t>("%5d",a[</a:t>
            </a:r>
            <a:r>
              <a:rPr lang="en-US" altLang="zh-CN" sz="1800" dirty="0" err="1"/>
              <a:t>i</a:t>
            </a:r>
            <a:r>
              <a:rPr lang="en-US" altLang="zh-CN" sz="1800" dirty="0"/>
              <a:t>][j]);</a:t>
            </a:r>
          </a:p>
          <a:p>
            <a:pPr lvl="1" indent="0">
              <a:lnSpc>
                <a:spcPct val="100000"/>
              </a:lnSpc>
              <a:spcBef>
                <a:spcPts val="0"/>
              </a:spcBef>
              <a:buNone/>
            </a:pPr>
            <a:r>
              <a:rPr lang="en-US" altLang="zh-CN" sz="1800" dirty="0"/>
              <a:t>             </a:t>
            </a:r>
            <a:r>
              <a:rPr lang="en-US" altLang="zh-CN" sz="1800" dirty="0">
                <a:solidFill>
                  <a:srgbClr val="006600"/>
                </a:solidFill>
              </a:rPr>
              <a:t>b[j][</a:t>
            </a:r>
            <a:r>
              <a:rPr lang="en-US" altLang="zh-CN" sz="1800" dirty="0" err="1">
                <a:solidFill>
                  <a:srgbClr val="006600"/>
                </a:solidFill>
              </a:rPr>
              <a:t>i</a:t>
            </a:r>
            <a:r>
              <a:rPr lang="en-US" altLang="zh-CN" sz="1800" dirty="0">
                <a:solidFill>
                  <a:srgbClr val="006600"/>
                </a:solidFill>
              </a:rPr>
              <a:t>] = a[</a:t>
            </a:r>
            <a:r>
              <a:rPr lang="en-US" altLang="zh-CN" sz="1800" dirty="0" err="1">
                <a:solidFill>
                  <a:srgbClr val="006600"/>
                </a:solidFill>
              </a:rPr>
              <a:t>i</a:t>
            </a:r>
            <a:r>
              <a:rPr lang="en-US" altLang="zh-CN" sz="1800" dirty="0">
                <a:solidFill>
                  <a:srgbClr val="006600"/>
                </a:solidFill>
              </a:rPr>
              <a:t>][j];</a:t>
            </a:r>
          </a:p>
          <a:p>
            <a:pPr lvl="1" indent="0">
              <a:lnSpc>
                <a:spcPct val="100000"/>
              </a:lnSpc>
              <a:spcBef>
                <a:spcPts val="0"/>
              </a:spcBef>
              <a:buNone/>
            </a:pPr>
            <a:r>
              <a:rPr lang="zh-CN" altLang="en-US" sz="1800" b="1" dirty="0"/>
              <a:t>             </a:t>
            </a:r>
            <a:r>
              <a:rPr lang="en-US" altLang="zh-CN" sz="1800" dirty="0" err="1">
                <a:solidFill>
                  <a:srgbClr val="000000"/>
                </a:solidFill>
                <a:sym typeface="宋体" panose="02010600030101010101" pitchFamily="2" charset="-122"/>
              </a:rPr>
              <a:t>printf</a:t>
            </a:r>
            <a:r>
              <a:rPr lang="en-US" altLang="zh-CN" sz="1800" dirty="0">
                <a:solidFill>
                  <a:srgbClr val="000000"/>
                </a:solidFill>
                <a:sym typeface="宋体" panose="02010600030101010101" pitchFamily="2" charset="-122"/>
              </a:rPr>
              <a:t>("\n");</a:t>
            </a:r>
            <a:endParaRPr lang="zh-CN" altLang="en-US" sz="1800" dirty="0">
              <a:solidFill>
                <a:srgbClr val="000000"/>
              </a:solidFill>
              <a:sym typeface="宋体" panose="02010600030101010101" pitchFamily="2" charset="-122"/>
            </a:endParaRPr>
          </a:p>
          <a:p>
            <a:pPr>
              <a:lnSpc>
                <a:spcPct val="100000"/>
              </a:lnSpc>
              <a:spcBef>
                <a:spcPts val="0"/>
              </a:spcBef>
              <a:buNone/>
            </a:pPr>
            <a:r>
              <a:rPr lang="zh-CN" altLang="en-US" sz="1800" dirty="0">
                <a:solidFill>
                  <a:srgbClr val="000000"/>
                </a:solidFill>
                <a:sym typeface="宋体" panose="02010600030101010101" pitchFamily="2" charset="-122"/>
              </a:rPr>
              <a:t>                    }</a:t>
            </a:r>
          </a:p>
          <a:p>
            <a:pPr marL="285750" lvl="1" indent="0">
              <a:lnSpc>
                <a:spcPct val="100000"/>
              </a:lnSpc>
              <a:spcBef>
                <a:spcPts val="0"/>
              </a:spcBef>
              <a:buNone/>
            </a:pPr>
            <a:r>
              <a:rPr lang="zh-CN" altLang="en-US" sz="1800" dirty="0">
                <a:solidFill>
                  <a:srgbClr val="000000"/>
                </a:solidFill>
                <a:sym typeface="宋体" panose="02010600030101010101" pitchFamily="2" charset="-122"/>
              </a:rPr>
              <a:t>           }</a:t>
            </a:r>
          </a:p>
          <a:p>
            <a:pPr marL="285750" lvl="1" indent="0">
              <a:lnSpc>
                <a:spcPct val="100000"/>
              </a:lnSpc>
              <a:spcBef>
                <a:spcPts val="0"/>
              </a:spcBef>
              <a:buNone/>
            </a:pPr>
            <a:r>
              <a:rPr lang="zh-CN" altLang="en-US" sz="1800" dirty="0">
                <a:solidFill>
                  <a:srgbClr val="000000"/>
                </a:solidFill>
                <a:sym typeface="宋体" panose="02010600030101010101" pitchFamily="2" charset="-122"/>
              </a:rPr>
              <a:t> </a:t>
            </a:r>
            <a:endParaRPr lang="zh-CN" altLang="en-US" dirty="0"/>
          </a:p>
          <a:p>
            <a:pPr marL="285750" lvl="1" indent="0">
              <a:lnSpc>
                <a:spcPct val="100000"/>
              </a:lnSpc>
              <a:spcBef>
                <a:spcPts val="0"/>
              </a:spcBef>
              <a:buNone/>
            </a:pPr>
            <a:r>
              <a:rPr lang="zh-CN" altLang="en-US" dirty="0"/>
              <a:t>    </a:t>
            </a:r>
          </a:p>
        </p:txBody>
      </p:sp>
      <p:sp>
        <p:nvSpPr>
          <p:cNvPr id="3" name="Rectangle 3"/>
          <p:cNvSpPr txBox="1">
            <a:spLocks noRot="1" noChangeArrowheads="1"/>
          </p:cNvSpPr>
          <p:nvPr/>
        </p:nvSpPr>
        <p:spPr bwMode="auto">
          <a:xfrm>
            <a:off x="4765531" y="1028700"/>
            <a:ext cx="4129087" cy="5351318"/>
          </a:xfrm>
          <a:prstGeom prst="rect">
            <a:avLst/>
          </a:prstGeom>
          <a:noFill/>
          <a:ln>
            <a:solidFill>
              <a:srgbClr val="00000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0">
              <a:lnSpc>
                <a:spcPct val="100000"/>
              </a:lnSpc>
              <a:spcBef>
                <a:spcPts val="0"/>
              </a:spcBef>
              <a:buFont typeface="Wingdings" panose="05000000000000000000" pitchFamily="2" charset="2"/>
              <a:buNone/>
            </a:pPr>
            <a:r>
              <a:rPr lang="en-US" altLang="zh-CN" sz="1800" dirty="0"/>
              <a:t>//</a:t>
            </a:r>
            <a:r>
              <a:rPr lang="zh-CN" altLang="en-US" sz="1800" dirty="0"/>
              <a:t>输出转置后的矩阵</a:t>
            </a:r>
            <a:endParaRPr lang="en-US" altLang="zh-CN" sz="1800" dirty="0"/>
          </a:p>
          <a:p>
            <a:pPr marL="285750" lvl="1" indent="0">
              <a:lnSpc>
                <a:spcPct val="100000"/>
              </a:lnSpc>
              <a:spcBef>
                <a:spcPts val="0"/>
              </a:spcBef>
              <a:buFont typeface="Wingdings" panose="05000000000000000000" pitchFamily="2" charset="2"/>
              <a:buNone/>
            </a:pPr>
            <a:r>
              <a:rPr lang="en-US" altLang="zh-CN" sz="1800" dirty="0" err="1"/>
              <a:t>printf</a:t>
            </a:r>
            <a:r>
              <a:rPr lang="en-US" altLang="zh-CN" sz="1800" dirty="0"/>
              <a:t>("array b:\n");</a:t>
            </a:r>
          </a:p>
          <a:p>
            <a:pPr marL="285750" lvl="1" indent="0">
              <a:lnSpc>
                <a:spcPct val="100000"/>
              </a:lnSpc>
              <a:spcBef>
                <a:spcPts val="0"/>
              </a:spcBef>
              <a:buFont typeface="Wingdings" panose="05000000000000000000" pitchFamily="2" charset="2"/>
              <a:buNone/>
            </a:pPr>
            <a:r>
              <a:rPr lang="en-US" altLang="zh-CN" sz="1800" dirty="0"/>
              <a:t> for(</a:t>
            </a:r>
            <a:r>
              <a:rPr lang="en-US" altLang="zh-CN" sz="1800" dirty="0" err="1"/>
              <a:t>i</a:t>
            </a:r>
            <a:r>
              <a:rPr lang="en-US" altLang="zh-CN" sz="1800" dirty="0"/>
              <a:t>=0;i&lt;3;i++)</a:t>
            </a:r>
          </a:p>
          <a:p>
            <a:pPr marL="285750" lvl="1" indent="0">
              <a:lnSpc>
                <a:spcPct val="100000"/>
              </a:lnSpc>
              <a:spcBef>
                <a:spcPts val="0"/>
              </a:spcBef>
              <a:buFont typeface="Wingdings" panose="05000000000000000000" pitchFamily="2" charset="2"/>
              <a:buNone/>
            </a:pPr>
            <a:r>
              <a:rPr lang="en-US" altLang="zh-CN" sz="1800" dirty="0"/>
              <a:t> {</a:t>
            </a:r>
          </a:p>
          <a:p>
            <a:pPr marL="285750" lvl="1" indent="0">
              <a:lnSpc>
                <a:spcPct val="100000"/>
              </a:lnSpc>
              <a:spcBef>
                <a:spcPts val="0"/>
              </a:spcBef>
              <a:buFont typeface="Wingdings" panose="05000000000000000000" pitchFamily="2" charset="2"/>
              <a:buNone/>
            </a:pPr>
            <a:r>
              <a:rPr lang="en-US" altLang="zh-CN" sz="1800" dirty="0"/>
              <a:t>      for(j=0;j&lt;2;j++)</a:t>
            </a:r>
          </a:p>
          <a:p>
            <a:pPr marL="285750" lvl="1" indent="0">
              <a:lnSpc>
                <a:spcPct val="100000"/>
              </a:lnSpc>
              <a:spcBef>
                <a:spcPts val="0"/>
              </a:spcBef>
              <a:buFont typeface="Wingdings" panose="05000000000000000000" pitchFamily="2" charset="2"/>
              <a:buNone/>
            </a:pPr>
            <a:r>
              <a:rPr lang="en-US" altLang="zh-CN" sz="1800" dirty="0"/>
              <a:t>           </a:t>
            </a:r>
            <a:r>
              <a:rPr lang="en-US" altLang="zh-CN" sz="1800" dirty="0" err="1"/>
              <a:t>printf</a:t>
            </a:r>
            <a:r>
              <a:rPr lang="en-US" altLang="zh-CN" sz="1800" dirty="0"/>
              <a:t>("%5d",b[</a:t>
            </a:r>
            <a:r>
              <a:rPr lang="en-US" altLang="zh-CN" sz="1800" dirty="0" err="1"/>
              <a:t>i</a:t>
            </a:r>
            <a:r>
              <a:rPr lang="en-US" altLang="zh-CN" sz="1800" dirty="0"/>
              <a:t>][j]);</a:t>
            </a:r>
          </a:p>
          <a:p>
            <a:pPr marL="285750" lvl="1" indent="0">
              <a:lnSpc>
                <a:spcPct val="100000"/>
              </a:lnSpc>
              <a:spcBef>
                <a:spcPts val="0"/>
              </a:spcBef>
              <a:buNone/>
            </a:pPr>
            <a:r>
              <a:rPr lang="en-US" altLang="zh-CN" sz="1800" dirty="0"/>
              <a:t>      /*</a:t>
            </a:r>
            <a:r>
              <a:rPr lang="zh-CN" altLang="en-US" sz="1800" dirty="0"/>
              <a:t>输出一行后换行 */</a:t>
            </a:r>
          </a:p>
          <a:p>
            <a:pPr marL="285750" lvl="1" indent="0">
              <a:lnSpc>
                <a:spcPct val="100000"/>
              </a:lnSpc>
              <a:spcBef>
                <a:spcPts val="0"/>
              </a:spcBef>
              <a:buFont typeface="Wingdings" panose="05000000000000000000" pitchFamily="2" charset="2"/>
              <a:buNone/>
            </a:pPr>
            <a:r>
              <a:rPr lang="en-US" altLang="zh-CN" sz="1800" dirty="0"/>
              <a:t>      </a:t>
            </a:r>
            <a:r>
              <a:rPr lang="en-US" altLang="zh-CN" sz="1800" dirty="0" err="1"/>
              <a:t>printf</a:t>
            </a:r>
            <a:r>
              <a:rPr lang="en-US" altLang="zh-CN" sz="1800" dirty="0"/>
              <a:t>("\n"); </a:t>
            </a:r>
          </a:p>
          <a:p>
            <a:pPr marL="285750" lvl="1" indent="0">
              <a:lnSpc>
                <a:spcPct val="100000"/>
              </a:lnSpc>
              <a:spcBef>
                <a:spcPts val="0"/>
              </a:spcBef>
              <a:buFont typeface="Wingdings" panose="05000000000000000000" pitchFamily="2" charset="2"/>
              <a:buNone/>
            </a:pPr>
            <a:r>
              <a:rPr lang="zh-CN" altLang="en-US" sz="1800" dirty="0"/>
              <a:t>  }</a:t>
            </a:r>
          </a:p>
          <a:p>
            <a:pPr marL="285750" lvl="1" indent="0">
              <a:lnSpc>
                <a:spcPct val="100000"/>
              </a:lnSpc>
              <a:spcBef>
                <a:spcPts val="0"/>
              </a:spcBef>
              <a:buFont typeface="Wingdings" panose="05000000000000000000" pitchFamily="2" charset="2"/>
              <a:buNone/>
            </a:pPr>
            <a:r>
              <a:rPr lang="en-US" altLang="zh-CN" sz="1800" dirty="0"/>
              <a:t>   return 0;</a:t>
            </a:r>
          </a:p>
          <a:p>
            <a:pPr marL="285750" lvl="1" indent="0">
              <a:lnSpc>
                <a:spcPct val="100000"/>
              </a:lnSpc>
              <a:spcBef>
                <a:spcPts val="0"/>
              </a:spcBef>
              <a:buFont typeface="Wingdings" panose="05000000000000000000" pitchFamily="2" charset="2"/>
              <a:buNone/>
            </a:pPr>
            <a:r>
              <a:rPr lang="zh-CN" altLang="en-US" sz="1800" dirty="0"/>
              <a:t>}</a:t>
            </a:r>
          </a:p>
          <a:p>
            <a:pPr lvl="1" indent="0">
              <a:lnSpc>
                <a:spcPct val="100000"/>
              </a:lnSpc>
              <a:spcBef>
                <a:spcPts val="0"/>
              </a:spcBef>
              <a:buFont typeface="Wingdings" panose="05000000000000000000" pitchFamily="2" charset="2"/>
              <a:buNone/>
            </a:pPr>
            <a:endParaRPr lang="zh-CN" altLang="en-US" dirty="0"/>
          </a:p>
          <a:p>
            <a:pPr marL="285750" lvl="1" indent="0">
              <a:lnSpc>
                <a:spcPct val="100000"/>
              </a:lnSpc>
              <a:spcBef>
                <a:spcPts val="0"/>
              </a:spcBef>
              <a:buFont typeface="Wingdings" panose="05000000000000000000" pitchFamily="2" charset="2"/>
              <a:buNone/>
            </a:pPr>
            <a:r>
              <a:rPr lang="zh-CN" altLang="en-US" dirty="0"/>
              <a:t>    </a:t>
            </a:r>
          </a:p>
        </p:txBody>
      </p:sp>
      <p:sp>
        <p:nvSpPr>
          <p:cNvPr id="2" name="矩形 1"/>
          <p:cNvSpPr/>
          <p:nvPr/>
        </p:nvSpPr>
        <p:spPr>
          <a:xfrm>
            <a:off x="412357" y="324488"/>
            <a:ext cx="8388743" cy="523220"/>
          </a:xfrm>
          <a:prstGeom prst="rect">
            <a:avLst/>
          </a:prstGeom>
        </p:spPr>
        <p:txBody>
          <a:bodyPr wrap="square">
            <a:spAutoFit/>
          </a:bodyPr>
          <a:lstStyle/>
          <a:p>
            <a:r>
              <a:rPr lang="zh-CN" altLang="en-US" sz="2800" dirty="0" smtClean="0">
                <a:solidFill>
                  <a:srgbClr val="7030A0"/>
                </a:solidFill>
                <a:latin typeface="+mj-lt"/>
                <a:ea typeface="+mj-ea"/>
                <a:cs typeface="+mj-cs"/>
              </a:rPr>
              <a:t>课后练习：</a:t>
            </a:r>
            <a:r>
              <a:rPr lang="zh-CN" altLang="en-US" sz="2800" dirty="0" smtClean="0">
                <a:solidFill>
                  <a:srgbClr val="1A93C8"/>
                </a:solidFill>
                <a:latin typeface="+mj-lt"/>
                <a:ea typeface="+mj-ea"/>
                <a:cs typeface="+mj-cs"/>
              </a:rPr>
              <a:t>矩阵</a:t>
            </a:r>
            <a:r>
              <a:rPr lang="zh-CN" altLang="en-US" sz="2800" dirty="0">
                <a:solidFill>
                  <a:srgbClr val="1A93C8"/>
                </a:solidFill>
                <a:latin typeface="+mj-lt"/>
                <a:ea typeface="+mj-ea"/>
                <a:cs typeface="+mj-cs"/>
              </a:rPr>
              <a:t>转置</a:t>
            </a:r>
          </a:p>
        </p:txBody>
      </p:sp>
    </p:spTree>
    <p:extLst>
      <p:ext uri="{BB962C8B-B14F-4D97-AF65-F5344CB8AC3E}">
        <p14:creationId xmlns:p14="http://schemas.microsoft.com/office/powerpoint/2010/main" val="14562397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25127-F0B5-4A8D-AFDF-2C761F3447A2}"/>
              </a:ext>
            </a:extLst>
          </p:cNvPr>
          <p:cNvSpPr>
            <a:spLocks noGrp="1"/>
          </p:cNvSpPr>
          <p:nvPr>
            <p:ph type="title"/>
          </p:nvPr>
        </p:nvSpPr>
        <p:spPr/>
        <p:txBody>
          <a:bodyPr/>
          <a:lstStyle/>
          <a:p>
            <a:r>
              <a:rPr lang="zh-CN" altLang="en-US" dirty="0"/>
              <a:t>矩阵乘法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41D68EF-410E-43D8-AB0B-3A720EE6FA76}"/>
                  </a:ext>
                </a:extLst>
              </p:cNvPr>
              <p:cNvSpPr>
                <a:spLocks noGrp="1"/>
              </p:cNvSpPr>
              <p:nvPr>
                <p:ph idx="1"/>
              </p:nvPr>
            </p:nvSpPr>
            <p:spPr>
              <a:xfrm>
                <a:off x="440029" y="1189937"/>
                <a:ext cx="8263942" cy="4437779"/>
              </a:xfrm>
            </p:spPr>
            <p:txBody>
              <a:bodyPr/>
              <a:lstStyle/>
              <a:p>
                <a:pPr marL="342900" indent="-342900">
                  <a:buFont typeface="Wingdings" panose="05000000000000000000" pitchFamily="2" charset="2"/>
                  <a:buChar char="l"/>
                </a:pPr>
                <a:r>
                  <a:rPr lang="zh-CN" altLang="en-US" sz="2000" dirty="0" smtClean="0"/>
                  <a:t>对于上页的两</a:t>
                </a:r>
                <a:r>
                  <a:rPr lang="zh-CN" altLang="en-US" sz="2000" dirty="0"/>
                  <a:t>个矩阵</a:t>
                </a:r>
                <a:r>
                  <a:rPr lang="en-US" altLang="zh-CN" sz="2000" dirty="0" smtClean="0"/>
                  <a:t>a</a:t>
                </a:r>
                <a:r>
                  <a:rPr lang="en-US" altLang="zh-CN" sz="2000" baseline="-25000" dirty="0" smtClean="0"/>
                  <a:t>2x3</a:t>
                </a:r>
                <a:r>
                  <a:rPr lang="zh-CN" altLang="en-US" sz="2000" dirty="0" smtClean="0"/>
                  <a:t>、</a:t>
                </a:r>
                <a:r>
                  <a:rPr lang="en-US" altLang="zh-CN" sz="2000" dirty="0" smtClean="0"/>
                  <a:t>b</a:t>
                </a:r>
                <a:r>
                  <a:rPr lang="en-US" altLang="zh-CN" sz="2000" baseline="-25000" dirty="0" smtClean="0"/>
                  <a:t>3x2</a:t>
                </a:r>
                <a:r>
                  <a:rPr lang="zh-CN" altLang="en-US" sz="2000" dirty="0" smtClean="0"/>
                  <a:t>，</a:t>
                </a:r>
                <a:r>
                  <a:rPr lang="zh-CN" altLang="en-US" sz="2000" dirty="0"/>
                  <a:t>假设</a:t>
                </a:r>
                <a:r>
                  <a:rPr lang="en-US" altLang="zh-CN" sz="2000" dirty="0"/>
                  <a:t>c=a*b</a:t>
                </a:r>
                <a:r>
                  <a:rPr lang="zh-CN" altLang="en-US" sz="2000" dirty="0"/>
                  <a:t>，则</a:t>
                </a:r>
                <a:r>
                  <a:rPr lang="en-US" altLang="zh-CN" sz="2000" dirty="0"/>
                  <a:t>c</a:t>
                </a:r>
                <a:r>
                  <a:rPr lang="zh-CN" altLang="en-US" sz="2000" dirty="0"/>
                  <a:t>为</a:t>
                </a:r>
                <a14:m>
                  <m:oMath xmlns:m="http://schemas.openxmlformats.org/officeDocument/2006/math">
                    <m:r>
                      <a:rPr lang="en-US" altLang="zh-CN" sz="2000" b="0" i="1" smtClean="0">
                        <a:latin typeface="Cambria Math" panose="02040503050406030204" pitchFamily="18" charset="0"/>
                      </a:rPr>
                      <m:t>2</m:t>
                    </m:r>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2</m:t>
                    </m:r>
                  </m:oMath>
                </a14:m>
                <a:r>
                  <a:rPr lang="zh-CN" altLang="en-US" sz="2000" dirty="0"/>
                  <a:t>矩阵，即</a:t>
                </a:r>
                <a:r>
                  <a:rPr lang="en-US" altLang="zh-CN" sz="2000" dirty="0"/>
                  <a:t>c</a:t>
                </a:r>
                <a:r>
                  <a:rPr lang="zh-CN" altLang="en-US" sz="2000" dirty="0"/>
                  <a:t>应为</a:t>
                </a:r>
                <a:r>
                  <a:rPr lang="en-US" altLang="zh-CN" sz="2000" dirty="0"/>
                  <a:t>c[2][2]</a:t>
                </a:r>
                <a:r>
                  <a:rPr lang="zh-CN" altLang="en-US" sz="2000" dirty="0"/>
                  <a:t>的二维数组，其中，</a:t>
                </a:r>
                <a:endParaRPr lang="en-US" altLang="zh-CN" sz="2000" dirty="0"/>
              </a:p>
              <a:p>
                <a:pPr marL="971550" lvl="1"/>
                <a:r>
                  <a:rPr lang="zh-CN" altLang="en-US" sz="1600" i="1" dirty="0"/>
                  <a:t>如：</a:t>
                </a:r>
                <a:r>
                  <a:rPr lang="en-US" altLang="zh-CN" sz="1600" i="1" dirty="0"/>
                  <a:t>c</a:t>
                </a:r>
                <a:r>
                  <a:rPr lang="en-US" altLang="zh-CN" sz="1800" i="1" dirty="0"/>
                  <a:t>[0][1]</a:t>
                </a:r>
                <a:r>
                  <a:rPr lang="en-US" altLang="zh-CN" sz="1600" i="1" dirty="0"/>
                  <a:t>=1*4+2*5+3*6 </a:t>
                </a:r>
                <a:r>
                  <a:rPr lang="zh-CN" altLang="en-US" sz="1600" i="1" dirty="0"/>
                  <a:t>；</a:t>
                </a:r>
                <a:r>
                  <a:rPr lang="en-US" altLang="zh-CN" sz="1600" i="1" dirty="0"/>
                  <a:t> </a:t>
                </a:r>
              </a:p>
              <a:p>
                <a:pPr marL="971550" lvl="1"/>
                <a:r>
                  <a:rPr lang="zh-CN" altLang="en-US" sz="1800" dirty="0"/>
                  <a:t>即</a:t>
                </a:r>
                <a:r>
                  <a:rPr lang="en-US" altLang="zh-CN" sz="1400" i="1" dirty="0"/>
                  <a:t>c</a:t>
                </a:r>
                <a:r>
                  <a:rPr lang="en-US" altLang="zh-CN" sz="1600" i="1" dirty="0"/>
                  <a:t>[</a:t>
                </a:r>
                <a:r>
                  <a:rPr lang="en-US" altLang="zh-CN" sz="1600" i="1" dirty="0">
                    <a:solidFill>
                      <a:srgbClr val="0303DF"/>
                    </a:solidFill>
                  </a:rPr>
                  <a:t>0</a:t>
                </a:r>
                <a:r>
                  <a:rPr lang="en-US" altLang="zh-CN" sz="1600" i="1" dirty="0"/>
                  <a:t>][</a:t>
                </a:r>
                <a:r>
                  <a:rPr lang="en-US" altLang="zh-CN" sz="1600" i="1" dirty="0">
                    <a:solidFill>
                      <a:srgbClr val="006600"/>
                    </a:solidFill>
                  </a:rPr>
                  <a:t>1</a:t>
                </a:r>
                <a:r>
                  <a:rPr lang="en-US" altLang="zh-CN" sz="1600" i="1" dirty="0"/>
                  <a:t>]</a:t>
                </a:r>
                <a:r>
                  <a:rPr lang="en-US" altLang="zh-CN" sz="1400" i="1" dirty="0"/>
                  <a:t>= </a:t>
                </a:r>
                <a:r>
                  <a:rPr lang="en-US" altLang="zh-CN" sz="1600" i="1" dirty="0"/>
                  <a:t>a</a:t>
                </a:r>
                <a:r>
                  <a:rPr lang="en-US" altLang="zh-CN" sz="1800" i="1" dirty="0"/>
                  <a:t>[</a:t>
                </a:r>
                <a:r>
                  <a:rPr lang="en-US" altLang="zh-CN" sz="1800" i="1" dirty="0">
                    <a:solidFill>
                      <a:srgbClr val="0303DF"/>
                    </a:solidFill>
                  </a:rPr>
                  <a:t>0</a:t>
                </a:r>
                <a:r>
                  <a:rPr lang="en-US" altLang="zh-CN" sz="1800" i="1" dirty="0"/>
                  <a:t>][</a:t>
                </a:r>
                <a:r>
                  <a:rPr lang="en-US" altLang="zh-CN" sz="1800" i="1" dirty="0">
                    <a:solidFill>
                      <a:srgbClr val="C00000"/>
                    </a:solidFill>
                  </a:rPr>
                  <a:t>0</a:t>
                </a:r>
                <a:r>
                  <a:rPr lang="en-US" altLang="zh-CN" sz="1800" i="1" dirty="0"/>
                  <a:t>]*b[</a:t>
                </a:r>
                <a:r>
                  <a:rPr lang="en-US" altLang="zh-CN" sz="1800" i="1" dirty="0">
                    <a:solidFill>
                      <a:srgbClr val="C00000"/>
                    </a:solidFill>
                  </a:rPr>
                  <a:t>0</a:t>
                </a:r>
                <a:r>
                  <a:rPr lang="en-US" altLang="zh-CN" sz="1800" i="1" dirty="0"/>
                  <a:t>][</a:t>
                </a:r>
                <a:r>
                  <a:rPr lang="en-US" altLang="zh-CN" sz="1800" i="1" dirty="0">
                    <a:solidFill>
                      <a:srgbClr val="006600"/>
                    </a:solidFill>
                  </a:rPr>
                  <a:t>1</a:t>
                </a:r>
                <a:r>
                  <a:rPr lang="en-US" altLang="zh-CN" sz="1800" i="1" dirty="0"/>
                  <a:t>]+</a:t>
                </a:r>
                <a:r>
                  <a:rPr lang="en-US" altLang="zh-CN" sz="1600" i="1" dirty="0"/>
                  <a:t>a</a:t>
                </a:r>
                <a:r>
                  <a:rPr lang="en-US" altLang="zh-CN" sz="1800" i="1" dirty="0"/>
                  <a:t>[</a:t>
                </a:r>
                <a:r>
                  <a:rPr lang="en-US" altLang="zh-CN" sz="1800" i="1" dirty="0">
                    <a:solidFill>
                      <a:srgbClr val="0303DF"/>
                    </a:solidFill>
                  </a:rPr>
                  <a:t>0</a:t>
                </a:r>
                <a:r>
                  <a:rPr lang="en-US" altLang="zh-CN" sz="1800" i="1" dirty="0"/>
                  <a:t>][</a:t>
                </a:r>
                <a:r>
                  <a:rPr lang="en-US" altLang="zh-CN" sz="1800" i="1" dirty="0">
                    <a:solidFill>
                      <a:srgbClr val="C00000"/>
                    </a:solidFill>
                  </a:rPr>
                  <a:t>1</a:t>
                </a:r>
                <a:r>
                  <a:rPr lang="en-US" altLang="zh-CN" sz="1800" i="1" dirty="0"/>
                  <a:t>]*b[</a:t>
                </a:r>
                <a:r>
                  <a:rPr lang="en-US" altLang="zh-CN" sz="1800" i="1" dirty="0">
                    <a:solidFill>
                      <a:srgbClr val="C00000"/>
                    </a:solidFill>
                  </a:rPr>
                  <a:t>1</a:t>
                </a:r>
                <a:r>
                  <a:rPr lang="en-US" altLang="zh-CN" sz="1800" i="1" dirty="0"/>
                  <a:t>][</a:t>
                </a:r>
                <a:r>
                  <a:rPr lang="en-US" altLang="zh-CN" sz="1800" i="1" dirty="0">
                    <a:solidFill>
                      <a:srgbClr val="006600"/>
                    </a:solidFill>
                  </a:rPr>
                  <a:t>1</a:t>
                </a:r>
                <a:r>
                  <a:rPr lang="en-US" altLang="zh-CN" sz="1800" i="1" dirty="0"/>
                  <a:t>]+</a:t>
                </a:r>
                <a:r>
                  <a:rPr lang="en-US" altLang="zh-CN" sz="1600" i="1" dirty="0"/>
                  <a:t>a</a:t>
                </a:r>
                <a:r>
                  <a:rPr lang="en-US" altLang="zh-CN" sz="1800" i="1" dirty="0"/>
                  <a:t>[</a:t>
                </a:r>
                <a:r>
                  <a:rPr lang="en-US" altLang="zh-CN" sz="1800" i="1" dirty="0">
                    <a:solidFill>
                      <a:srgbClr val="0303DF"/>
                    </a:solidFill>
                  </a:rPr>
                  <a:t>0</a:t>
                </a:r>
                <a:r>
                  <a:rPr lang="en-US" altLang="zh-CN" sz="1800" i="1" dirty="0"/>
                  <a:t>][</a:t>
                </a:r>
                <a:r>
                  <a:rPr lang="en-US" altLang="zh-CN" sz="1800" i="1" dirty="0">
                    <a:solidFill>
                      <a:srgbClr val="C00000"/>
                    </a:solidFill>
                  </a:rPr>
                  <a:t>2</a:t>
                </a:r>
                <a:r>
                  <a:rPr lang="en-US" altLang="zh-CN" sz="1800" i="1" dirty="0"/>
                  <a:t>]*b[</a:t>
                </a:r>
                <a:r>
                  <a:rPr lang="en-US" altLang="zh-CN" sz="1800" i="1" dirty="0">
                    <a:solidFill>
                      <a:srgbClr val="C00000"/>
                    </a:solidFill>
                  </a:rPr>
                  <a:t>2</a:t>
                </a:r>
                <a:r>
                  <a:rPr lang="en-US" altLang="zh-CN" sz="1800" i="1" dirty="0"/>
                  <a:t>][</a:t>
                </a:r>
                <a:r>
                  <a:rPr lang="en-US" altLang="zh-CN" sz="1800" i="1" dirty="0">
                    <a:solidFill>
                      <a:srgbClr val="006600"/>
                    </a:solidFill>
                  </a:rPr>
                  <a:t>1</a:t>
                </a:r>
                <a:r>
                  <a:rPr lang="en-US" altLang="zh-CN" sz="1800" i="1" dirty="0"/>
                  <a:t>]</a:t>
                </a:r>
              </a:p>
              <a:p>
                <a:pPr marL="971550" lvl="1"/>
                <a:r>
                  <a:rPr lang="zh-CN" altLang="en-US" sz="1800" dirty="0">
                    <a:sym typeface="Arial" panose="020B0604020202020204" pitchFamily="34" charset="0"/>
                  </a:rPr>
                  <a:t>观察其中的三个数组的下标的规律，可得元素</a:t>
                </a:r>
                <a:r>
                  <a:rPr lang="en-US" altLang="zh-CN" sz="1800" dirty="0">
                    <a:sym typeface="Arial" panose="020B0604020202020204" pitchFamily="34" charset="0"/>
                  </a:rPr>
                  <a:t>c[</a:t>
                </a:r>
                <a:r>
                  <a:rPr lang="en-US" altLang="zh-CN" sz="1800" dirty="0" err="1">
                    <a:sym typeface="Arial" panose="020B0604020202020204" pitchFamily="34" charset="0"/>
                  </a:rPr>
                  <a:t>i</a:t>
                </a:r>
                <a:r>
                  <a:rPr lang="en-US" altLang="zh-CN" sz="1800" dirty="0">
                    <a:sym typeface="Arial" panose="020B0604020202020204" pitchFamily="34" charset="0"/>
                  </a:rPr>
                  <a:t>][j]</a:t>
                </a:r>
                <a:r>
                  <a:rPr lang="zh-CN" altLang="en-US" sz="1800" dirty="0">
                    <a:sym typeface="Arial" panose="020B0604020202020204" pitchFamily="34" charset="0"/>
                  </a:rPr>
                  <a:t>的通项</a:t>
                </a:r>
                <a:r>
                  <a:rPr lang="zh-CN" altLang="en-US" sz="1800" dirty="0"/>
                  <a:t>： </a:t>
                </a:r>
                <a:endParaRPr lang="en-US" altLang="zh-CN" sz="1800" dirty="0"/>
              </a:p>
              <a:p>
                <a:pPr marL="971550" lvl="1"/>
                <a:r>
                  <a:rPr lang="en-US" altLang="zh-CN" sz="1800" dirty="0"/>
                  <a:t> </a:t>
                </a:r>
              </a:p>
              <a:p>
                <a:pPr lvl="1" indent="0">
                  <a:buNone/>
                </a:pPr>
                <a:r>
                  <a:rPr lang="en-US" altLang="zh-CN" sz="1800" dirty="0">
                    <a:solidFill>
                      <a:srgbClr val="0303DF"/>
                    </a:solidFill>
                  </a:rPr>
                  <a:t> </a:t>
                </a:r>
              </a:p>
              <a:p>
                <a:pPr marL="342900" indent="-342900">
                  <a:buFont typeface="Wingdings" panose="05000000000000000000" pitchFamily="2" charset="2"/>
                  <a:buChar char="l"/>
                </a:pPr>
                <a:r>
                  <a:rPr lang="zh-CN" altLang="en-US" sz="2000" dirty="0"/>
                  <a:t>对于</a:t>
                </a:r>
                <a14:m>
                  <m:oMath xmlns:m="http://schemas.openxmlformats.org/officeDocument/2006/math">
                    <m:r>
                      <a:rPr lang="en-US" altLang="zh-CN" sz="2000" i="1">
                        <a:latin typeface="Cambria Math" panose="02040503050406030204" pitchFamily="18" charset="0"/>
                      </a:rPr>
                      <m:t>𝑚</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𝑙</m:t>
                    </m:r>
                  </m:oMath>
                </a14:m>
                <a:r>
                  <a:rPr lang="zh-CN" altLang="en-US" sz="2000" dirty="0"/>
                  <a:t>与</a:t>
                </a:r>
                <a14:m>
                  <m:oMath xmlns:m="http://schemas.openxmlformats.org/officeDocument/2006/math">
                    <m:r>
                      <a:rPr lang="en-US" altLang="zh-CN" sz="2000" i="1">
                        <a:latin typeface="Cambria Math" panose="02040503050406030204" pitchFamily="18" charset="0"/>
                        <a:ea typeface="Cambria Math" panose="02040503050406030204" pitchFamily="18" charset="0"/>
                      </a:rPr>
                      <m:t>𝑙</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𝑛</m:t>
                    </m:r>
                  </m:oMath>
                </a14:m>
                <a:r>
                  <a:rPr lang="zh-CN" altLang="en-US" sz="2000" dirty="0"/>
                  <a:t>的两个矩阵相乘，得到</a:t>
                </a:r>
                <a14:m>
                  <m:oMath xmlns:m="http://schemas.openxmlformats.org/officeDocument/2006/math">
                    <m:r>
                      <a:rPr lang="en-US" altLang="zh-CN" sz="2000" i="1">
                        <a:latin typeface="Cambria Math" panose="02040503050406030204" pitchFamily="18" charset="0"/>
                      </a:rPr>
                      <m:t>𝑚</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𝑛</m:t>
                    </m:r>
                  </m:oMath>
                </a14:m>
                <a:r>
                  <a:rPr lang="zh-CN" altLang="en-US" sz="2000" dirty="0"/>
                  <a:t>的矩阵；</a:t>
                </a:r>
                <a:endParaRPr lang="en-US" altLang="zh-CN" sz="2000" dirty="0"/>
              </a:p>
              <a:p>
                <a:pPr marL="971550" lvl="1"/>
                <a:r>
                  <a:rPr lang="zh-CN" altLang="en-US" sz="1800" dirty="0"/>
                  <a:t>设</a:t>
                </a:r>
                <a:r>
                  <a:rPr lang="en-US" altLang="zh-CN" sz="1800" i="1" dirty="0"/>
                  <a:t>a[m][l]</a:t>
                </a:r>
                <a:r>
                  <a:rPr lang="zh-CN" altLang="en-US" sz="1800" i="1" dirty="0"/>
                  <a:t>，</a:t>
                </a:r>
                <a:r>
                  <a:rPr lang="en-US" altLang="zh-CN" sz="1800" i="1" dirty="0"/>
                  <a:t>b[l][n]</a:t>
                </a:r>
                <a:r>
                  <a:rPr lang="zh-CN" altLang="en-US" sz="1800" i="1" dirty="0"/>
                  <a:t>，</a:t>
                </a:r>
                <a:r>
                  <a:rPr lang="en-US" altLang="zh-CN" sz="1800" i="1" dirty="0"/>
                  <a:t>c[m][n]</a:t>
                </a:r>
                <a:r>
                  <a:rPr lang="zh-CN" altLang="en-US" sz="1800" dirty="0"/>
                  <a:t>，计算</a:t>
                </a:r>
                <a:r>
                  <a:rPr lang="en-US" altLang="zh-CN" sz="1800" i="1" dirty="0"/>
                  <a:t>c=a*b</a:t>
                </a:r>
                <a:r>
                  <a:rPr lang="zh-CN" altLang="en-US" sz="1800" i="1" dirty="0"/>
                  <a:t>；</a:t>
                </a:r>
                <a:endParaRPr lang="en-US" altLang="zh-CN" sz="1800" i="1" dirty="0"/>
              </a:p>
              <a:p>
                <a:pPr marL="971550" lvl="1"/>
                <a:endParaRPr lang="en-US" altLang="zh-CN" sz="1800" i="1" dirty="0"/>
              </a:p>
              <a:p>
                <a:pPr marL="971550" lvl="1"/>
                <a:r>
                  <a:rPr lang="zh-CN" altLang="en-US" sz="1800" dirty="0"/>
                  <a:t>通项：</a:t>
                </a:r>
                <a:endParaRPr lang="en-US" altLang="zh-CN" sz="1800" i="1" dirty="0">
                  <a:ea typeface="Cambria Math" panose="02040503050406030204" pitchFamily="18" charset="0"/>
                </a:endParaRPr>
              </a:p>
            </p:txBody>
          </p:sp>
        </mc:Choice>
        <mc:Fallback xmlns="">
          <p:sp>
            <p:nvSpPr>
              <p:cNvPr id="3" name="内容占位符 2">
                <a:extLst>
                  <a:ext uri="{FF2B5EF4-FFF2-40B4-BE49-F238E27FC236}">
                    <a16:creationId xmlns:a16="http://schemas.microsoft.com/office/drawing/2014/main" id="{841D68EF-410E-43D8-AB0B-3A720EE6FA76}"/>
                  </a:ext>
                </a:extLst>
              </p:cNvPr>
              <p:cNvSpPr>
                <a:spLocks noGrp="1" noRot="1" noChangeAspect="1" noMove="1" noResize="1" noEditPoints="1" noAdjustHandles="1" noChangeArrowheads="1" noChangeShapeType="1" noTextEdit="1"/>
              </p:cNvSpPr>
              <p:nvPr>
                <p:ph idx="1"/>
              </p:nvPr>
            </p:nvSpPr>
            <p:spPr>
              <a:xfrm>
                <a:off x="440029" y="1189937"/>
                <a:ext cx="8263942" cy="4437779"/>
              </a:xfrm>
              <a:blipFill>
                <a:blip r:embed="rId2"/>
                <a:stretch>
                  <a:fillRect t="-16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7CD0EE9-DE65-4C18-8B8D-3D998EF31A56}"/>
                  </a:ext>
                </a:extLst>
              </p:cNvPr>
              <p:cNvSpPr/>
              <p:nvPr/>
            </p:nvSpPr>
            <p:spPr>
              <a:xfrm>
                <a:off x="1136021" y="2780537"/>
                <a:ext cx="5617115" cy="7906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600" i="1" smtClean="0">
                          <a:solidFill>
                            <a:srgbClr val="000000"/>
                          </a:solidFill>
                          <a:latin typeface="Cambria Math" panose="02040503050406030204" pitchFamily="18" charset="0"/>
                          <a:ea typeface="+mn-ea"/>
                        </a:rPr>
                        <m:t>𝑐</m:t>
                      </m:r>
                      <m:d>
                        <m:dPr>
                          <m:begChr m:val="["/>
                          <m:endChr m:val="]"/>
                          <m:ctrlPr>
                            <a:rPr lang="zh-CN" altLang="en-US" sz="1600" i="1">
                              <a:solidFill>
                                <a:srgbClr val="000000"/>
                              </a:solidFill>
                              <a:latin typeface="Cambria Math" panose="02040503050406030204" pitchFamily="18" charset="0"/>
                              <a:ea typeface="+mn-ea"/>
                            </a:rPr>
                          </m:ctrlPr>
                        </m:dPr>
                        <m:e>
                          <m:r>
                            <a:rPr lang="zh-CN" altLang="en-US" sz="1600" i="1">
                              <a:solidFill>
                                <a:srgbClr val="000000"/>
                              </a:solidFill>
                              <a:latin typeface="Cambria Math" panose="02040503050406030204" pitchFamily="18" charset="0"/>
                              <a:ea typeface="+mn-ea"/>
                            </a:rPr>
                            <m:t>𝑖</m:t>
                          </m:r>
                        </m:e>
                      </m:d>
                      <m:d>
                        <m:dPr>
                          <m:begChr m:val="["/>
                          <m:endChr m:val="]"/>
                          <m:ctrlPr>
                            <a:rPr lang="zh-CN" altLang="en-US" sz="1600" i="1">
                              <a:solidFill>
                                <a:srgbClr val="000000"/>
                              </a:solidFill>
                              <a:latin typeface="Cambria Math" panose="02040503050406030204" pitchFamily="18" charset="0"/>
                              <a:ea typeface="+mn-ea"/>
                            </a:rPr>
                          </m:ctrlPr>
                        </m:dPr>
                        <m:e>
                          <m:r>
                            <a:rPr lang="zh-CN" altLang="en-US" sz="1600" i="1">
                              <a:solidFill>
                                <a:srgbClr val="000000"/>
                              </a:solidFill>
                              <a:latin typeface="Cambria Math" panose="02040503050406030204" pitchFamily="18" charset="0"/>
                              <a:ea typeface="+mn-ea"/>
                            </a:rPr>
                            <m:t>𝑗</m:t>
                          </m:r>
                        </m:e>
                      </m:d>
                      <m:r>
                        <a:rPr lang="zh-CN" altLang="en-US" sz="1600">
                          <a:solidFill>
                            <a:srgbClr val="000000"/>
                          </a:solidFill>
                          <a:latin typeface="Cambria Math" panose="02040503050406030204" pitchFamily="18" charset="0"/>
                          <a:ea typeface="+mn-ea"/>
                        </a:rPr>
                        <m:t>=</m:t>
                      </m:r>
                      <m:nary>
                        <m:naryPr>
                          <m:chr m:val="∑"/>
                          <m:limLoc m:val="undOvr"/>
                          <m:ctrlPr>
                            <a:rPr lang="zh-CN" altLang="en-US" sz="1600" i="1">
                              <a:solidFill>
                                <a:srgbClr val="000000"/>
                              </a:solidFill>
                              <a:latin typeface="Cambria Math" panose="02040503050406030204" pitchFamily="18" charset="0"/>
                              <a:ea typeface="+mn-ea"/>
                            </a:rPr>
                          </m:ctrlPr>
                        </m:naryPr>
                        <m:sub>
                          <m:r>
                            <a:rPr lang="zh-CN" altLang="en-US" sz="1600" i="1">
                              <a:solidFill>
                                <a:srgbClr val="000000"/>
                              </a:solidFill>
                              <a:latin typeface="Cambria Math" panose="02040503050406030204" pitchFamily="18" charset="0"/>
                              <a:ea typeface="+mn-ea"/>
                            </a:rPr>
                            <m:t>𝑘</m:t>
                          </m:r>
                          <m:r>
                            <a:rPr lang="zh-CN" altLang="en-US" sz="1600">
                              <a:solidFill>
                                <a:srgbClr val="000000"/>
                              </a:solidFill>
                              <a:latin typeface="Cambria Math" panose="02040503050406030204" pitchFamily="18" charset="0"/>
                              <a:ea typeface="+mn-ea"/>
                            </a:rPr>
                            <m:t>=0</m:t>
                          </m:r>
                        </m:sub>
                        <m:sup>
                          <m:r>
                            <a:rPr lang="zh-CN" altLang="en-US" sz="1600">
                              <a:solidFill>
                                <a:srgbClr val="000000"/>
                              </a:solidFill>
                              <a:latin typeface="Cambria Math" panose="02040503050406030204" pitchFamily="18" charset="0"/>
                              <a:ea typeface="+mn-ea"/>
                            </a:rPr>
                            <m:t>2</m:t>
                          </m:r>
                        </m:sup>
                        <m:e>
                          <m:r>
                            <a:rPr lang="zh-CN" altLang="en-US" sz="1600" i="1">
                              <a:solidFill>
                                <a:srgbClr val="000000"/>
                              </a:solidFill>
                              <a:latin typeface="Cambria Math" panose="02040503050406030204" pitchFamily="18" charset="0"/>
                              <a:ea typeface="+mn-ea"/>
                            </a:rPr>
                            <m:t>𝑎</m:t>
                          </m:r>
                          <m:d>
                            <m:dPr>
                              <m:begChr m:val="["/>
                              <m:endChr m:val="]"/>
                              <m:ctrlPr>
                                <a:rPr lang="zh-CN" altLang="en-US" sz="1600" i="1">
                                  <a:solidFill>
                                    <a:srgbClr val="000000"/>
                                  </a:solidFill>
                                  <a:latin typeface="Cambria Math" panose="02040503050406030204" pitchFamily="18" charset="0"/>
                                  <a:ea typeface="+mn-ea"/>
                                </a:rPr>
                              </m:ctrlPr>
                            </m:dPr>
                            <m:e>
                              <m:r>
                                <a:rPr lang="zh-CN" altLang="en-US" sz="1600" i="1">
                                  <a:solidFill>
                                    <a:srgbClr val="000000"/>
                                  </a:solidFill>
                                  <a:latin typeface="Cambria Math" panose="02040503050406030204" pitchFamily="18" charset="0"/>
                                  <a:ea typeface="+mn-ea"/>
                                </a:rPr>
                                <m:t>𝑖</m:t>
                              </m:r>
                            </m:e>
                          </m:d>
                          <m:d>
                            <m:dPr>
                              <m:begChr m:val="["/>
                              <m:endChr m:val="]"/>
                              <m:ctrlPr>
                                <a:rPr lang="zh-CN" altLang="en-US" sz="1600" i="1">
                                  <a:solidFill>
                                    <a:srgbClr val="000000"/>
                                  </a:solidFill>
                                  <a:latin typeface="Cambria Math" panose="02040503050406030204" pitchFamily="18" charset="0"/>
                                  <a:ea typeface="+mn-ea"/>
                                </a:rPr>
                              </m:ctrlPr>
                            </m:dPr>
                            <m:e>
                              <m:r>
                                <a:rPr lang="zh-CN" altLang="en-US" sz="1600" i="1">
                                  <a:solidFill>
                                    <a:srgbClr val="000000"/>
                                  </a:solidFill>
                                  <a:latin typeface="Cambria Math" panose="02040503050406030204" pitchFamily="18" charset="0"/>
                                  <a:ea typeface="+mn-ea"/>
                                </a:rPr>
                                <m:t>𝑘</m:t>
                              </m:r>
                            </m:e>
                          </m:d>
                          <m:r>
                            <a:rPr lang="zh-CN" altLang="en-US" sz="1600">
                              <a:solidFill>
                                <a:srgbClr val="000000"/>
                              </a:solidFill>
                              <a:latin typeface="Cambria Math" panose="02040503050406030204" pitchFamily="18" charset="0"/>
                              <a:ea typeface="+mn-ea"/>
                            </a:rPr>
                            <m:t>∗</m:t>
                          </m:r>
                          <m:r>
                            <a:rPr lang="zh-CN" altLang="en-US" sz="1600" i="1">
                              <a:solidFill>
                                <a:srgbClr val="000000"/>
                              </a:solidFill>
                              <a:latin typeface="Cambria Math" panose="02040503050406030204" pitchFamily="18" charset="0"/>
                              <a:ea typeface="+mn-ea"/>
                            </a:rPr>
                            <m:t>𝑏</m:t>
                          </m:r>
                          <m:d>
                            <m:dPr>
                              <m:begChr m:val="["/>
                              <m:endChr m:val="]"/>
                              <m:ctrlPr>
                                <a:rPr lang="zh-CN" altLang="en-US" sz="1600" i="1">
                                  <a:solidFill>
                                    <a:srgbClr val="000000"/>
                                  </a:solidFill>
                                  <a:latin typeface="Cambria Math" panose="02040503050406030204" pitchFamily="18" charset="0"/>
                                  <a:ea typeface="+mn-ea"/>
                                </a:rPr>
                              </m:ctrlPr>
                            </m:dPr>
                            <m:e>
                              <m:r>
                                <a:rPr lang="zh-CN" altLang="en-US" sz="1600" i="1">
                                  <a:solidFill>
                                    <a:srgbClr val="000000"/>
                                  </a:solidFill>
                                  <a:latin typeface="Cambria Math" panose="02040503050406030204" pitchFamily="18" charset="0"/>
                                  <a:ea typeface="+mn-ea"/>
                                </a:rPr>
                                <m:t>𝑘</m:t>
                              </m:r>
                            </m:e>
                          </m:d>
                          <m:d>
                            <m:dPr>
                              <m:begChr m:val="["/>
                              <m:endChr m:val="]"/>
                              <m:ctrlPr>
                                <a:rPr lang="zh-CN" altLang="en-US" sz="1600" i="1">
                                  <a:solidFill>
                                    <a:srgbClr val="000000"/>
                                  </a:solidFill>
                                  <a:latin typeface="Cambria Math" panose="02040503050406030204" pitchFamily="18" charset="0"/>
                                  <a:ea typeface="+mn-ea"/>
                                </a:rPr>
                              </m:ctrlPr>
                            </m:dPr>
                            <m:e>
                              <m:r>
                                <a:rPr lang="zh-CN" altLang="en-US" sz="1600" i="1">
                                  <a:solidFill>
                                    <a:srgbClr val="000000"/>
                                  </a:solidFill>
                                  <a:latin typeface="Cambria Math" panose="02040503050406030204" pitchFamily="18" charset="0"/>
                                  <a:ea typeface="+mn-ea"/>
                                </a:rPr>
                                <m:t>𝑗</m:t>
                              </m:r>
                            </m:e>
                          </m:d>
                          <m:r>
                            <a:rPr lang="zh-CN" altLang="en-US" sz="1600" i="1" smtClean="0">
                              <a:solidFill>
                                <a:srgbClr val="000000"/>
                              </a:solidFill>
                              <a:latin typeface="Cambria Math" panose="02040503050406030204" pitchFamily="18" charset="0"/>
                              <a:ea typeface="+mn-ea"/>
                            </a:rPr>
                            <m:t>，其中</m:t>
                          </m:r>
                          <m:r>
                            <a:rPr lang="zh-CN" altLang="en-US" sz="1600">
                              <a:solidFill>
                                <a:srgbClr val="000000"/>
                              </a:solidFill>
                              <a:latin typeface="Cambria Math" panose="02040503050406030204" pitchFamily="18" charset="0"/>
                              <a:ea typeface="+mn-ea"/>
                            </a:rPr>
                            <m:t>0≤</m:t>
                          </m:r>
                          <m:r>
                            <a:rPr lang="zh-CN" altLang="en-US" sz="1600" i="1">
                              <a:solidFill>
                                <a:srgbClr val="000000"/>
                              </a:solidFill>
                              <a:latin typeface="Cambria Math" panose="02040503050406030204" pitchFamily="18" charset="0"/>
                              <a:ea typeface="+mn-ea"/>
                            </a:rPr>
                            <m:t>𝑖</m:t>
                          </m:r>
                          <m:r>
                            <a:rPr lang="zh-CN" altLang="en-US" sz="1600">
                              <a:solidFill>
                                <a:srgbClr val="000000"/>
                              </a:solidFill>
                              <a:latin typeface="Cambria Math" panose="02040503050406030204" pitchFamily="18" charset="0"/>
                              <a:ea typeface="+mn-ea"/>
                            </a:rPr>
                            <m:t>≤1, </m:t>
                          </m:r>
                        </m:e>
                      </m:nary>
                      <m:r>
                        <a:rPr lang="zh-CN" altLang="en-US" sz="1600">
                          <a:solidFill>
                            <a:srgbClr val="000000"/>
                          </a:solidFill>
                          <a:latin typeface="Cambria Math" panose="02040503050406030204" pitchFamily="18" charset="0"/>
                          <a:ea typeface="+mn-ea"/>
                        </a:rPr>
                        <m:t>0≤</m:t>
                      </m:r>
                      <m:r>
                        <a:rPr lang="zh-CN" altLang="en-US" sz="1600" i="1">
                          <a:solidFill>
                            <a:srgbClr val="000000"/>
                          </a:solidFill>
                          <a:latin typeface="Cambria Math" panose="02040503050406030204" pitchFamily="18" charset="0"/>
                          <a:ea typeface="+mn-ea"/>
                        </a:rPr>
                        <m:t>𝑗</m:t>
                      </m:r>
                      <m:r>
                        <a:rPr lang="zh-CN" altLang="en-US" sz="1600">
                          <a:solidFill>
                            <a:srgbClr val="000000"/>
                          </a:solidFill>
                          <a:latin typeface="Cambria Math" panose="02040503050406030204" pitchFamily="18" charset="0"/>
                          <a:ea typeface="+mn-ea"/>
                        </a:rPr>
                        <m:t>≤1</m:t>
                      </m:r>
                    </m:oMath>
                  </m:oMathPara>
                </a14:m>
                <a:endParaRPr lang="zh-CN" altLang="en-US" sz="1600" dirty="0">
                  <a:solidFill>
                    <a:srgbClr val="000000"/>
                  </a:solidFill>
                  <a:latin typeface="Times New Roman" panose="02020603050405020304" pitchFamily="18" charset="0"/>
                  <a:ea typeface="+mn-ea"/>
                  <a:cs typeface="Times New Roman" panose="02020603050405020304" pitchFamily="18" charset="0"/>
                </a:endParaRPr>
              </a:p>
            </p:txBody>
          </p:sp>
        </mc:Choice>
        <mc:Fallback xmlns="">
          <p:sp>
            <p:nvSpPr>
              <p:cNvPr id="8" name="矩形 7">
                <a:extLst>
                  <a:ext uri="{FF2B5EF4-FFF2-40B4-BE49-F238E27FC236}">
                    <a16:creationId xmlns:a16="http://schemas.microsoft.com/office/drawing/2014/main" id="{67CD0EE9-DE65-4C18-8B8D-3D998EF31A56}"/>
                  </a:ext>
                </a:extLst>
              </p:cNvPr>
              <p:cNvSpPr>
                <a:spLocks noRot="1" noChangeAspect="1" noMove="1" noResize="1" noEditPoints="1" noAdjustHandles="1" noChangeArrowheads="1" noChangeShapeType="1" noTextEdit="1"/>
              </p:cNvSpPr>
              <p:nvPr/>
            </p:nvSpPr>
            <p:spPr>
              <a:xfrm>
                <a:off x="1136021" y="2780537"/>
                <a:ext cx="5617115" cy="79066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F5235CC-04B5-42E9-8A36-196E3462F542}"/>
                  </a:ext>
                </a:extLst>
              </p:cNvPr>
              <p:cNvSpPr/>
              <p:nvPr/>
            </p:nvSpPr>
            <p:spPr>
              <a:xfrm>
                <a:off x="1907809" y="4497778"/>
                <a:ext cx="6145623" cy="78951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600" i="1" smtClean="0">
                          <a:solidFill>
                            <a:srgbClr val="000000"/>
                          </a:solidFill>
                          <a:latin typeface="Cambria Math" panose="02040503050406030204" pitchFamily="18" charset="0"/>
                          <a:ea typeface="+mn-ea"/>
                        </a:rPr>
                        <m:t>𝑐</m:t>
                      </m:r>
                      <m:d>
                        <m:dPr>
                          <m:begChr m:val="["/>
                          <m:endChr m:val="]"/>
                          <m:ctrlPr>
                            <a:rPr lang="zh-CN" altLang="en-US" sz="1600" i="1">
                              <a:solidFill>
                                <a:srgbClr val="000000"/>
                              </a:solidFill>
                              <a:latin typeface="Cambria Math" panose="02040503050406030204" pitchFamily="18" charset="0"/>
                              <a:ea typeface="+mn-ea"/>
                            </a:rPr>
                          </m:ctrlPr>
                        </m:dPr>
                        <m:e>
                          <m:r>
                            <a:rPr lang="zh-CN" altLang="en-US" sz="1600" i="1">
                              <a:solidFill>
                                <a:srgbClr val="000000"/>
                              </a:solidFill>
                              <a:latin typeface="Cambria Math" panose="02040503050406030204" pitchFamily="18" charset="0"/>
                              <a:ea typeface="+mn-ea"/>
                            </a:rPr>
                            <m:t>𝑖</m:t>
                          </m:r>
                        </m:e>
                      </m:d>
                      <m:d>
                        <m:dPr>
                          <m:begChr m:val="["/>
                          <m:endChr m:val="]"/>
                          <m:ctrlPr>
                            <a:rPr lang="zh-CN" altLang="en-US" sz="1600" i="1">
                              <a:solidFill>
                                <a:srgbClr val="000000"/>
                              </a:solidFill>
                              <a:latin typeface="Cambria Math" panose="02040503050406030204" pitchFamily="18" charset="0"/>
                              <a:ea typeface="+mn-ea"/>
                            </a:rPr>
                          </m:ctrlPr>
                        </m:dPr>
                        <m:e>
                          <m:r>
                            <a:rPr lang="zh-CN" altLang="en-US" sz="1600" i="1">
                              <a:solidFill>
                                <a:srgbClr val="000000"/>
                              </a:solidFill>
                              <a:latin typeface="Cambria Math" panose="02040503050406030204" pitchFamily="18" charset="0"/>
                              <a:ea typeface="+mn-ea"/>
                            </a:rPr>
                            <m:t>𝑗</m:t>
                          </m:r>
                        </m:e>
                      </m:d>
                      <m:r>
                        <a:rPr lang="zh-CN" altLang="en-US" sz="1600">
                          <a:solidFill>
                            <a:srgbClr val="000000"/>
                          </a:solidFill>
                          <a:latin typeface="Cambria Math" panose="02040503050406030204" pitchFamily="18" charset="0"/>
                          <a:ea typeface="+mn-ea"/>
                        </a:rPr>
                        <m:t>=</m:t>
                      </m:r>
                      <m:nary>
                        <m:naryPr>
                          <m:chr m:val="∑"/>
                          <m:limLoc m:val="undOvr"/>
                          <m:ctrlPr>
                            <a:rPr lang="zh-CN" altLang="en-US" sz="1600" i="1">
                              <a:solidFill>
                                <a:srgbClr val="000000"/>
                              </a:solidFill>
                              <a:latin typeface="Cambria Math" panose="02040503050406030204" pitchFamily="18" charset="0"/>
                              <a:ea typeface="+mn-ea"/>
                            </a:rPr>
                          </m:ctrlPr>
                        </m:naryPr>
                        <m:sub>
                          <m:r>
                            <a:rPr lang="zh-CN" altLang="en-US" sz="1600" i="1">
                              <a:solidFill>
                                <a:srgbClr val="000000"/>
                              </a:solidFill>
                              <a:latin typeface="Cambria Math" panose="02040503050406030204" pitchFamily="18" charset="0"/>
                              <a:ea typeface="+mn-ea"/>
                            </a:rPr>
                            <m:t>𝑘</m:t>
                          </m:r>
                          <m:r>
                            <a:rPr lang="zh-CN" altLang="en-US" sz="1600">
                              <a:solidFill>
                                <a:srgbClr val="000000"/>
                              </a:solidFill>
                              <a:latin typeface="Cambria Math" panose="02040503050406030204" pitchFamily="18" charset="0"/>
                              <a:ea typeface="+mn-ea"/>
                            </a:rPr>
                            <m:t>=0</m:t>
                          </m:r>
                        </m:sub>
                        <m:sup>
                          <m:r>
                            <a:rPr lang="en-US" altLang="zh-CN" sz="1600" i="1">
                              <a:solidFill>
                                <a:srgbClr val="000000"/>
                              </a:solidFill>
                              <a:latin typeface="Cambria Math" panose="02040503050406030204" pitchFamily="18" charset="0"/>
                              <a:ea typeface="+mn-ea"/>
                            </a:rPr>
                            <m:t>𝑙</m:t>
                          </m:r>
                          <m:r>
                            <a:rPr lang="en-US" altLang="zh-CN" sz="1600" i="1">
                              <a:solidFill>
                                <a:srgbClr val="000000"/>
                              </a:solidFill>
                              <a:latin typeface="Cambria Math" panose="02040503050406030204" pitchFamily="18" charset="0"/>
                              <a:ea typeface="+mn-ea"/>
                            </a:rPr>
                            <m:t>−1</m:t>
                          </m:r>
                        </m:sup>
                        <m:e>
                          <m:r>
                            <a:rPr lang="zh-CN" altLang="en-US" sz="1600" i="1">
                              <a:solidFill>
                                <a:srgbClr val="000000"/>
                              </a:solidFill>
                              <a:latin typeface="Cambria Math" panose="02040503050406030204" pitchFamily="18" charset="0"/>
                              <a:ea typeface="+mn-ea"/>
                            </a:rPr>
                            <m:t>𝑎</m:t>
                          </m:r>
                          <m:d>
                            <m:dPr>
                              <m:begChr m:val="["/>
                              <m:endChr m:val="]"/>
                              <m:ctrlPr>
                                <a:rPr lang="zh-CN" altLang="en-US" sz="1600" i="1">
                                  <a:solidFill>
                                    <a:srgbClr val="000000"/>
                                  </a:solidFill>
                                  <a:latin typeface="Cambria Math" panose="02040503050406030204" pitchFamily="18" charset="0"/>
                                  <a:ea typeface="+mn-ea"/>
                                </a:rPr>
                              </m:ctrlPr>
                            </m:dPr>
                            <m:e>
                              <m:r>
                                <a:rPr lang="zh-CN" altLang="en-US" sz="1600" i="1">
                                  <a:solidFill>
                                    <a:srgbClr val="000000"/>
                                  </a:solidFill>
                                  <a:latin typeface="Cambria Math" panose="02040503050406030204" pitchFamily="18" charset="0"/>
                                  <a:ea typeface="+mn-ea"/>
                                </a:rPr>
                                <m:t>𝑖</m:t>
                              </m:r>
                            </m:e>
                          </m:d>
                          <m:d>
                            <m:dPr>
                              <m:begChr m:val="["/>
                              <m:endChr m:val="]"/>
                              <m:ctrlPr>
                                <a:rPr lang="zh-CN" altLang="en-US" sz="1600" i="1">
                                  <a:solidFill>
                                    <a:srgbClr val="000000"/>
                                  </a:solidFill>
                                  <a:latin typeface="Cambria Math" panose="02040503050406030204" pitchFamily="18" charset="0"/>
                                  <a:ea typeface="+mn-ea"/>
                                </a:rPr>
                              </m:ctrlPr>
                            </m:dPr>
                            <m:e>
                              <m:r>
                                <a:rPr lang="zh-CN" altLang="en-US" sz="1600" i="1">
                                  <a:solidFill>
                                    <a:srgbClr val="000000"/>
                                  </a:solidFill>
                                  <a:latin typeface="Cambria Math" panose="02040503050406030204" pitchFamily="18" charset="0"/>
                                  <a:ea typeface="+mn-ea"/>
                                </a:rPr>
                                <m:t>𝑘</m:t>
                              </m:r>
                            </m:e>
                          </m:d>
                          <m:r>
                            <a:rPr lang="zh-CN" altLang="en-US" sz="1600">
                              <a:solidFill>
                                <a:srgbClr val="000000"/>
                              </a:solidFill>
                              <a:latin typeface="Cambria Math" panose="02040503050406030204" pitchFamily="18" charset="0"/>
                              <a:ea typeface="+mn-ea"/>
                            </a:rPr>
                            <m:t>∗</m:t>
                          </m:r>
                          <m:r>
                            <a:rPr lang="zh-CN" altLang="en-US" sz="1600" i="1">
                              <a:solidFill>
                                <a:srgbClr val="000000"/>
                              </a:solidFill>
                              <a:latin typeface="Cambria Math" panose="02040503050406030204" pitchFamily="18" charset="0"/>
                              <a:ea typeface="+mn-ea"/>
                            </a:rPr>
                            <m:t>𝑏</m:t>
                          </m:r>
                          <m:d>
                            <m:dPr>
                              <m:begChr m:val="["/>
                              <m:endChr m:val="]"/>
                              <m:ctrlPr>
                                <a:rPr lang="zh-CN" altLang="en-US" sz="1600" i="1">
                                  <a:solidFill>
                                    <a:srgbClr val="000000"/>
                                  </a:solidFill>
                                  <a:latin typeface="Cambria Math" panose="02040503050406030204" pitchFamily="18" charset="0"/>
                                  <a:ea typeface="+mn-ea"/>
                                </a:rPr>
                              </m:ctrlPr>
                            </m:dPr>
                            <m:e>
                              <m:r>
                                <a:rPr lang="zh-CN" altLang="en-US" sz="1600" i="1">
                                  <a:solidFill>
                                    <a:srgbClr val="000000"/>
                                  </a:solidFill>
                                  <a:latin typeface="Cambria Math" panose="02040503050406030204" pitchFamily="18" charset="0"/>
                                  <a:ea typeface="+mn-ea"/>
                                </a:rPr>
                                <m:t>𝑘</m:t>
                              </m:r>
                            </m:e>
                          </m:d>
                          <m:d>
                            <m:dPr>
                              <m:begChr m:val="["/>
                              <m:endChr m:val="]"/>
                              <m:ctrlPr>
                                <a:rPr lang="zh-CN" altLang="en-US" sz="1600" i="1">
                                  <a:solidFill>
                                    <a:srgbClr val="000000"/>
                                  </a:solidFill>
                                  <a:latin typeface="Cambria Math" panose="02040503050406030204" pitchFamily="18" charset="0"/>
                                  <a:ea typeface="+mn-ea"/>
                                </a:rPr>
                              </m:ctrlPr>
                            </m:dPr>
                            <m:e>
                              <m:r>
                                <a:rPr lang="zh-CN" altLang="en-US" sz="1600" i="1">
                                  <a:solidFill>
                                    <a:srgbClr val="000000"/>
                                  </a:solidFill>
                                  <a:latin typeface="Cambria Math" panose="02040503050406030204" pitchFamily="18" charset="0"/>
                                  <a:ea typeface="+mn-ea"/>
                                </a:rPr>
                                <m:t>𝑗</m:t>
                              </m:r>
                            </m:e>
                          </m:d>
                          <m:r>
                            <a:rPr lang="zh-CN" altLang="en-US" sz="1600" i="1" smtClean="0">
                              <a:solidFill>
                                <a:srgbClr val="000000"/>
                              </a:solidFill>
                              <a:latin typeface="Cambria Math" panose="02040503050406030204" pitchFamily="18" charset="0"/>
                              <a:ea typeface="+mn-ea"/>
                            </a:rPr>
                            <m:t>，其中</m:t>
                          </m:r>
                          <m:r>
                            <a:rPr lang="zh-CN" altLang="en-US" sz="1600">
                              <a:solidFill>
                                <a:srgbClr val="000000"/>
                              </a:solidFill>
                              <a:latin typeface="Cambria Math" panose="02040503050406030204" pitchFamily="18" charset="0"/>
                              <a:ea typeface="+mn-ea"/>
                            </a:rPr>
                            <m:t>0≤</m:t>
                          </m:r>
                          <m:r>
                            <a:rPr lang="zh-CN" altLang="en-US" sz="1600" i="1">
                              <a:solidFill>
                                <a:srgbClr val="000000"/>
                              </a:solidFill>
                              <a:latin typeface="Cambria Math" panose="02040503050406030204" pitchFamily="18" charset="0"/>
                              <a:ea typeface="+mn-ea"/>
                            </a:rPr>
                            <m:t>𝑖</m:t>
                          </m:r>
                          <m:r>
                            <a:rPr lang="zh-CN" altLang="en-US" sz="1600">
                              <a:solidFill>
                                <a:srgbClr val="000000"/>
                              </a:solidFill>
                              <a:latin typeface="Cambria Math" panose="02040503050406030204" pitchFamily="18" charset="0"/>
                              <a:ea typeface="+mn-ea"/>
                            </a:rPr>
                            <m:t>≤</m:t>
                          </m:r>
                          <m:r>
                            <m:rPr>
                              <m:sty m:val="p"/>
                            </m:rPr>
                            <a:rPr lang="en-US" altLang="zh-CN" sz="1600" b="0" i="0" smtClean="0">
                              <a:solidFill>
                                <a:srgbClr val="000000"/>
                              </a:solidFill>
                              <a:latin typeface="Cambria Math" panose="02040503050406030204" pitchFamily="18" charset="0"/>
                              <a:ea typeface="+mn-ea"/>
                            </a:rPr>
                            <m:t>m</m:t>
                          </m:r>
                          <m:r>
                            <a:rPr lang="en-US" altLang="zh-CN" sz="1600" b="0" i="0" smtClean="0">
                              <a:solidFill>
                                <a:srgbClr val="000000"/>
                              </a:solidFill>
                              <a:latin typeface="Cambria Math" panose="02040503050406030204" pitchFamily="18" charset="0"/>
                              <a:ea typeface="+mn-ea"/>
                            </a:rPr>
                            <m:t>−1, </m:t>
                          </m:r>
                        </m:e>
                      </m:nary>
                      <m:r>
                        <a:rPr lang="zh-CN" altLang="en-US" sz="1600">
                          <a:solidFill>
                            <a:srgbClr val="000000"/>
                          </a:solidFill>
                          <a:latin typeface="Cambria Math" panose="02040503050406030204" pitchFamily="18" charset="0"/>
                          <a:ea typeface="+mn-ea"/>
                        </a:rPr>
                        <m:t>0≤</m:t>
                      </m:r>
                      <m:r>
                        <a:rPr lang="zh-CN" altLang="en-US" sz="1600" i="1">
                          <a:solidFill>
                            <a:srgbClr val="000000"/>
                          </a:solidFill>
                          <a:latin typeface="Cambria Math" panose="02040503050406030204" pitchFamily="18" charset="0"/>
                          <a:ea typeface="+mn-ea"/>
                        </a:rPr>
                        <m:t>𝑗</m:t>
                      </m:r>
                      <m:r>
                        <a:rPr lang="zh-CN" altLang="en-US" sz="1600">
                          <a:solidFill>
                            <a:srgbClr val="000000"/>
                          </a:solidFill>
                          <a:latin typeface="Cambria Math" panose="02040503050406030204" pitchFamily="18" charset="0"/>
                          <a:ea typeface="+mn-ea"/>
                        </a:rPr>
                        <m:t>≤</m:t>
                      </m:r>
                      <m:r>
                        <m:rPr>
                          <m:sty m:val="p"/>
                        </m:rPr>
                        <a:rPr lang="en-US" altLang="zh-CN" sz="1600" b="0" i="0" smtClean="0">
                          <a:solidFill>
                            <a:srgbClr val="000000"/>
                          </a:solidFill>
                          <a:latin typeface="Cambria Math" panose="02040503050406030204" pitchFamily="18" charset="0"/>
                          <a:ea typeface="+mn-ea"/>
                        </a:rPr>
                        <m:t>n</m:t>
                      </m:r>
                      <m:r>
                        <a:rPr lang="en-US" altLang="zh-CN" sz="1600" b="0" i="0" smtClean="0">
                          <a:solidFill>
                            <a:srgbClr val="000000"/>
                          </a:solidFill>
                          <a:latin typeface="Cambria Math" panose="02040503050406030204" pitchFamily="18" charset="0"/>
                          <a:ea typeface="+mn-ea"/>
                        </a:rPr>
                        <m:t>−1</m:t>
                      </m:r>
                    </m:oMath>
                  </m:oMathPara>
                </a14:m>
                <a:endParaRPr lang="zh-CN" altLang="en-US" sz="1600" dirty="0">
                  <a:solidFill>
                    <a:srgbClr val="000000"/>
                  </a:solidFill>
                  <a:latin typeface="Times New Roman" panose="02020603050405020304" pitchFamily="18" charset="0"/>
                  <a:ea typeface="+mn-ea"/>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5F5235CC-04B5-42E9-8A36-196E3462F542}"/>
                  </a:ext>
                </a:extLst>
              </p:cNvPr>
              <p:cNvSpPr>
                <a:spLocks noRot="1" noChangeAspect="1" noMove="1" noResize="1" noEditPoints="1" noAdjustHandles="1" noChangeArrowheads="1" noChangeShapeType="1" noTextEdit="1"/>
              </p:cNvSpPr>
              <p:nvPr/>
            </p:nvSpPr>
            <p:spPr>
              <a:xfrm>
                <a:off x="1907809" y="4497778"/>
                <a:ext cx="6145623" cy="78951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6373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Rot="1" noChangeArrowheads="1"/>
          </p:cNvSpPr>
          <p:nvPr>
            <p:ph type="body" idx="1"/>
          </p:nvPr>
        </p:nvSpPr>
        <p:spPr>
          <a:xfrm>
            <a:off x="193532" y="1028700"/>
            <a:ext cx="4420032" cy="5351318"/>
          </a:xfrm>
          <a:ln>
            <a:solidFill>
              <a:srgbClr val="000000"/>
            </a:solidFill>
          </a:ln>
        </p:spPr>
        <p:txBody>
          <a:bodyPr/>
          <a:lstStyle/>
          <a:p>
            <a:pPr marL="342900" indent="-342900">
              <a:lnSpc>
                <a:spcPct val="100000"/>
              </a:lnSpc>
              <a:spcBef>
                <a:spcPts val="0"/>
              </a:spcBef>
              <a:buFont typeface="Wingdings" panose="05000000000000000000" pitchFamily="2" charset="2"/>
              <a:buChar char="l"/>
            </a:pPr>
            <a:r>
              <a:rPr lang="zh-CN" altLang="en-US" sz="2000" dirty="0">
                <a:solidFill>
                  <a:srgbClr val="FF3300"/>
                </a:solidFill>
              </a:rPr>
              <a:t>算法</a:t>
            </a:r>
            <a:r>
              <a:rPr lang="zh-CN" altLang="en-US" sz="2000" dirty="0"/>
              <a:t>： </a:t>
            </a:r>
            <a:r>
              <a:rPr lang="en-US" altLang="zh-CN" sz="2000" dirty="0">
                <a:solidFill>
                  <a:srgbClr val="0303DF"/>
                </a:solidFill>
              </a:rPr>
              <a:t>c[</a:t>
            </a:r>
            <a:r>
              <a:rPr lang="en-US" altLang="zh-CN" sz="2000" dirty="0" err="1">
                <a:solidFill>
                  <a:srgbClr val="0303DF"/>
                </a:solidFill>
              </a:rPr>
              <a:t>i</a:t>
            </a:r>
            <a:r>
              <a:rPr lang="en-US" altLang="zh-CN" sz="2000" dirty="0">
                <a:solidFill>
                  <a:srgbClr val="0303DF"/>
                </a:solidFill>
              </a:rPr>
              <a:t>][j]=c[</a:t>
            </a:r>
            <a:r>
              <a:rPr lang="en-US" altLang="zh-CN" sz="2000" dirty="0" err="1">
                <a:solidFill>
                  <a:srgbClr val="0303DF"/>
                </a:solidFill>
              </a:rPr>
              <a:t>i</a:t>
            </a:r>
            <a:r>
              <a:rPr lang="en-US" altLang="zh-CN" sz="2000" dirty="0">
                <a:solidFill>
                  <a:srgbClr val="0303DF"/>
                </a:solidFill>
              </a:rPr>
              <a:t>][j]+a[</a:t>
            </a:r>
            <a:r>
              <a:rPr lang="en-US" altLang="zh-CN" sz="2000" dirty="0" err="1">
                <a:solidFill>
                  <a:srgbClr val="0303DF"/>
                </a:solidFill>
              </a:rPr>
              <a:t>i</a:t>
            </a:r>
            <a:r>
              <a:rPr lang="en-US" altLang="zh-CN" sz="2000" dirty="0">
                <a:solidFill>
                  <a:srgbClr val="0303DF"/>
                </a:solidFill>
              </a:rPr>
              <a:t>][k]+b[k][j]</a:t>
            </a:r>
          </a:p>
          <a:p>
            <a:pPr marL="342900" indent="-342900">
              <a:lnSpc>
                <a:spcPct val="100000"/>
              </a:lnSpc>
              <a:spcBef>
                <a:spcPts val="0"/>
              </a:spcBef>
              <a:buFont typeface="Wingdings" panose="05000000000000000000" pitchFamily="2" charset="2"/>
              <a:buChar char="l"/>
            </a:pPr>
            <a:r>
              <a:rPr lang="zh-CN" altLang="en-US" sz="2000" dirty="0"/>
              <a:t>程序：</a:t>
            </a:r>
          </a:p>
          <a:p>
            <a:pPr lvl="1" indent="0">
              <a:lnSpc>
                <a:spcPct val="100000"/>
              </a:lnSpc>
              <a:spcBef>
                <a:spcPts val="0"/>
              </a:spcBef>
              <a:buNone/>
            </a:pPr>
            <a:r>
              <a:rPr lang="en-US" altLang="zh-CN" sz="1600" dirty="0" err="1"/>
              <a:t>int</a:t>
            </a:r>
            <a:r>
              <a:rPr lang="en-US" altLang="zh-CN" sz="1600" dirty="0"/>
              <a:t> main()</a:t>
            </a:r>
          </a:p>
          <a:p>
            <a:pPr lvl="1" indent="0">
              <a:lnSpc>
                <a:spcPct val="100000"/>
              </a:lnSpc>
              <a:spcBef>
                <a:spcPts val="0"/>
              </a:spcBef>
              <a:buNone/>
            </a:pPr>
            <a:r>
              <a:rPr lang="en-US" altLang="zh-CN" sz="1600" dirty="0"/>
              <a:t>{ </a:t>
            </a:r>
          </a:p>
          <a:p>
            <a:pPr lvl="1" indent="0">
              <a:lnSpc>
                <a:spcPct val="100000"/>
              </a:lnSpc>
              <a:spcBef>
                <a:spcPts val="0"/>
              </a:spcBef>
              <a:buNone/>
            </a:pPr>
            <a:r>
              <a:rPr lang="en-US" altLang="zh-CN" sz="1600" dirty="0"/>
              <a:t>     int a[2][3] = {{1,2,3},{4,5,6}};</a:t>
            </a:r>
          </a:p>
          <a:p>
            <a:pPr lvl="1" indent="0">
              <a:lnSpc>
                <a:spcPct val="100000"/>
              </a:lnSpc>
              <a:spcBef>
                <a:spcPts val="0"/>
              </a:spcBef>
              <a:buNone/>
            </a:pPr>
            <a:r>
              <a:rPr lang="en-US" altLang="zh-CN" sz="1600" dirty="0"/>
              <a:t>     int b[3][2] {{1,2},{3,4},{5,6}};</a:t>
            </a:r>
          </a:p>
          <a:p>
            <a:pPr lvl="1" indent="0">
              <a:lnSpc>
                <a:spcPct val="100000"/>
              </a:lnSpc>
              <a:spcBef>
                <a:spcPts val="0"/>
              </a:spcBef>
              <a:buNone/>
            </a:pPr>
            <a:r>
              <a:rPr lang="en-US" altLang="zh-CN" sz="1600" dirty="0"/>
              <a:t>     int c[2][2];  </a:t>
            </a:r>
            <a:r>
              <a:rPr lang="en-US" altLang="zh-CN" sz="1600" dirty="0">
                <a:solidFill>
                  <a:srgbClr val="006600"/>
                </a:solidFill>
              </a:rPr>
              <a:t>//2x2</a:t>
            </a:r>
            <a:r>
              <a:rPr lang="zh-CN" altLang="en-US" sz="1600" dirty="0">
                <a:solidFill>
                  <a:srgbClr val="006600"/>
                </a:solidFill>
              </a:rPr>
              <a:t>矩阵</a:t>
            </a:r>
            <a:endParaRPr lang="en-US" altLang="zh-CN" sz="1600" dirty="0">
              <a:solidFill>
                <a:srgbClr val="006600"/>
              </a:solidFill>
            </a:endParaRPr>
          </a:p>
          <a:p>
            <a:pPr lvl="1" indent="0">
              <a:lnSpc>
                <a:spcPct val="100000"/>
              </a:lnSpc>
              <a:spcBef>
                <a:spcPts val="0"/>
              </a:spcBef>
              <a:buNone/>
            </a:pPr>
            <a:r>
              <a:rPr lang="en-US" altLang="zh-CN" sz="1600" dirty="0"/>
              <a:t>     </a:t>
            </a:r>
            <a:r>
              <a:rPr lang="en-US" altLang="zh-CN" sz="1600" dirty="0" err="1"/>
              <a:t>printf</a:t>
            </a:r>
            <a:r>
              <a:rPr lang="en-US" altLang="zh-CN" sz="1600" dirty="0"/>
              <a:t>("array a:\n");</a:t>
            </a:r>
          </a:p>
          <a:p>
            <a:pPr lvl="1" indent="0">
              <a:lnSpc>
                <a:spcPct val="100000"/>
              </a:lnSpc>
              <a:spcBef>
                <a:spcPts val="0"/>
              </a:spcBef>
              <a:buNone/>
            </a:pPr>
            <a:r>
              <a:rPr lang="en-US" altLang="zh-CN" sz="1600" dirty="0">
                <a:solidFill>
                  <a:srgbClr val="FF3300"/>
                </a:solidFill>
              </a:rPr>
              <a:t>     </a:t>
            </a:r>
            <a:r>
              <a:rPr lang="en-US" altLang="zh-CN" sz="1600" dirty="0">
                <a:solidFill>
                  <a:srgbClr val="0303DF"/>
                </a:solidFill>
              </a:rPr>
              <a:t>for(int </a:t>
            </a:r>
            <a:r>
              <a:rPr lang="en-US" altLang="zh-CN" sz="1600" dirty="0" err="1">
                <a:solidFill>
                  <a:srgbClr val="0303DF"/>
                </a:solidFill>
              </a:rPr>
              <a:t>i</a:t>
            </a:r>
            <a:r>
              <a:rPr lang="en-US" altLang="zh-CN" sz="1600" dirty="0">
                <a:solidFill>
                  <a:srgbClr val="0303DF"/>
                </a:solidFill>
              </a:rPr>
              <a:t>=0;i&lt;2;i++)  </a:t>
            </a:r>
            <a:endParaRPr lang="zh-CN" altLang="en-US" sz="1600" dirty="0">
              <a:solidFill>
                <a:srgbClr val="030DCD"/>
              </a:solidFill>
            </a:endParaRPr>
          </a:p>
          <a:p>
            <a:pPr lvl="1" indent="0">
              <a:lnSpc>
                <a:spcPct val="100000"/>
              </a:lnSpc>
              <a:spcBef>
                <a:spcPts val="0"/>
              </a:spcBef>
              <a:buNone/>
            </a:pPr>
            <a:r>
              <a:rPr lang="zh-CN" altLang="en-US" sz="1600" dirty="0"/>
              <a:t>   </a:t>
            </a:r>
            <a:r>
              <a:rPr lang="zh-CN" altLang="en-US" sz="1600" dirty="0">
                <a:solidFill>
                  <a:srgbClr val="FF3300"/>
                </a:solidFill>
              </a:rPr>
              <a:t>      </a:t>
            </a:r>
            <a:r>
              <a:rPr lang="en-US" altLang="zh-CN" sz="1600" dirty="0">
                <a:solidFill>
                  <a:srgbClr val="0303DF"/>
                </a:solidFill>
              </a:rPr>
              <a:t>for(int j=0;j&lt;2;j++)  </a:t>
            </a:r>
            <a:endParaRPr lang="zh-CN" altLang="en-US" sz="1600" dirty="0">
              <a:solidFill>
                <a:srgbClr val="030DCD"/>
              </a:solidFill>
            </a:endParaRPr>
          </a:p>
          <a:p>
            <a:pPr lvl="1" indent="0">
              <a:lnSpc>
                <a:spcPct val="100000"/>
              </a:lnSpc>
              <a:spcBef>
                <a:spcPts val="0"/>
              </a:spcBef>
              <a:buNone/>
            </a:pPr>
            <a:r>
              <a:rPr lang="zh-CN" altLang="en-US" sz="1600" dirty="0"/>
              <a:t>         {</a:t>
            </a:r>
          </a:p>
          <a:p>
            <a:pPr lvl="1" indent="0">
              <a:lnSpc>
                <a:spcPct val="100000"/>
              </a:lnSpc>
              <a:spcBef>
                <a:spcPts val="0"/>
              </a:spcBef>
              <a:buNone/>
            </a:pPr>
            <a:r>
              <a:rPr lang="zh-CN" altLang="en-US" sz="1600" dirty="0"/>
              <a:t>             </a:t>
            </a:r>
            <a:r>
              <a:rPr lang="en-US" altLang="zh-CN" sz="1600" b="1" dirty="0">
                <a:solidFill>
                  <a:srgbClr val="006600"/>
                </a:solidFill>
              </a:rPr>
              <a:t>c[</a:t>
            </a:r>
            <a:r>
              <a:rPr lang="en-US" altLang="zh-CN" sz="1600" b="1" dirty="0" err="1">
                <a:solidFill>
                  <a:srgbClr val="006600"/>
                </a:solidFill>
              </a:rPr>
              <a:t>i</a:t>
            </a:r>
            <a:r>
              <a:rPr lang="en-US" altLang="zh-CN" sz="1600" b="1" dirty="0">
                <a:solidFill>
                  <a:srgbClr val="006600"/>
                </a:solidFill>
              </a:rPr>
              <a:t>][j]=0;  </a:t>
            </a:r>
            <a:r>
              <a:rPr lang="en-US" altLang="zh-CN" sz="1600" b="1" dirty="0">
                <a:solidFill>
                  <a:srgbClr val="0303DF"/>
                </a:solidFill>
              </a:rPr>
              <a:t>//</a:t>
            </a:r>
            <a:r>
              <a:rPr lang="zh-CN" altLang="en-US" sz="1600" b="1" dirty="0">
                <a:solidFill>
                  <a:srgbClr val="0303DF"/>
                </a:solidFill>
              </a:rPr>
              <a:t>累加，一定要初始化</a:t>
            </a:r>
            <a:endParaRPr lang="en-US" altLang="zh-CN" sz="1600" b="1" dirty="0">
              <a:solidFill>
                <a:srgbClr val="0303DF"/>
              </a:solidFill>
            </a:endParaRPr>
          </a:p>
          <a:p>
            <a:pPr lvl="1" indent="0">
              <a:lnSpc>
                <a:spcPct val="100000"/>
              </a:lnSpc>
              <a:spcBef>
                <a:spcPts val="0"/>
              </a:spcBef>
              <a:buNone/>
            </a:pPr>
            <a:r>
              <a:rPr lang="en-US" altLang="zh-CN" sz="1600" dirty="0">
                <a:solidFill>
                  <a:srgbClr val="0000CC"/>
                </a:solidFill>
              </a:rPr>
              <a:t>           </a:t>
            </a:r>
            <a:r>
              <a:rPr lang="zh-CN" altLang="en-US" sz="1600" dirty="0">
                <a:solidFill>
                  <a:srgbClr val="0000CC"/>
                </a:solidFill>
              </a:rPr>
              <a:t>  </a:t>
            </a:r>
            <a:r>
              <a:rPr lang="en-US" altLang="zh-CN" sz="1600" b="1" dirty="0">
                <a:solidFill>
                  <a:srgbClr val="C00000"/>
                </a:solidFill>
              </a:rPr>
              <a:t>for (</a:t>
            </a:r>
            <a:r>
              <a:rPr lang="en-US" altLang="zh-CN" sz="1600" b="1" dirty="0" err="1">
                <a:solidFill>
                  <a:srgbClr val="C00000"/>
                </a:solidFill>
              </a:rPr>
              <a:t>int</a:t>
            </a:r>
            <a:r>
              <a:rPr lang="en-US" altLang="zh-CN" sz="1600" b="1" dirty="0">
                <a:solidFill>
                  <a:srgbClr val="C00000"/>
                </a:solidFill>
              </a:rPr>
              <a:t> k=0;k&lt;3;k++)</a:t>
            </a:r>
          </a:p>
          <a:p>
            <a:pPr lvl="1" indent="0">
              <a:lnSpc>
                <a:spcPct val="100000"/>
              </a:lnSpc>
              <a:spcBef>
                <a:spcPts val="0"/>
              </a:spcBef>
              <a:buNone/>
            </a:pPr>
            <a:r>
              <a:rPr lang="en-US" altLang="zh-CN" sz="1600" dirty="0"/>
              <a:t>                 c[</a:t>
            </a:r>
            <a:r>
              <a:rPr lang="en-US" altLang="zh-CN" sz="1600" dirty="0" err="1"/>
              <a:t>i</a:t>
            </a:r>
            <a:r>
              <a:rPr lang="en-US" altLang="zh-CN" sz="1600" dirty="0"/>
              <a:t>][j] += a[</a:t>
            </a:r>
            <a:r>
              <a:rPr lang="en-US" altLang="zh-CN" sz="1600" dirty="0" err="1"/>
              <a:t>i</a:t>
            </a:r>
            <a:r>
              <a:rPr lang="en-US" altLang="zh-CN" sz="1600" dirty="0"/>
              <a:t>][k]*b[k][j];                               </a:t>
            </a:r>
          </a:p>
          <a:p>
            <a:pPr lvl="1" indent="0">
              <a:lnSpc>
                <a:spcPct val="100000"/>
              </a:lnSpc>
              <a:spcBef>
                <a:spcPts val="0"/>
              </a:spcBef>
              <a:buNone/>
            </a:pPr>
            <a:r>
              <a:rPr lang="zh-CN" altLang="en-US" sz="1600" b="1" dirty="0"/>
              <a:t>          </a:t>
            </a:r>
            <a:r>
              <a:rPr lang="zh-CN" altLang="en-US" sz="1600" dirty="0">
                <a:solidFill>
                  <a:srgbClr val="000000"/>
                </a:solidFill>
                <a:sym typeface="宋体" panose="02010600030101010101" pitchFamily="2" charset="-122"/>
              </a:rPr>
              <a:t>}</a:t>
            </a:r>
            <a:endParaRPr lang="en-US" altLang="zh-CN" sz="1600" dirty="0">
              <a:solidFill>
                <a:srgbClr val="000000"/>
              </a:solidFill>
              <a:sym typeface="宋体" panose="02010600030101010101" pitchFamily="2" charset="-122"/>
            </a:endParaRPr>
          </a:p>
          <a:p>
            <a:pPr lvl="1" indent="0">
              <a:lnSpc>
                <a:spcPct val="100000"/>
              </a:lnSpc>
              <a:spcBef>
                <a:spcPts val="0"/>
              </a:spcBef>
              <a:buNone/>
            </a:pPr>
            <a:r>
              <a:rPr lang="zh-CN" altLang="en-US" sz="1600" dirty="0">
                <a:solidFill>
                  <a:srgbClr val="000000"/>
                </a:solidFill>
                <a:sym typeface="宋体" panose="02010600030101010101" pitchFamily="2" charset="-122"/>
              </a:rPr>
              <a:t>}</a:t>
            </a:r>
          </a:p>
          <a:p>
            <a:pPr marL="285750" lvl="1" indent="0">
              <a:lnSpc>
                <a:spcPct val="100000"/>
              </a:lnSpc>
              <a:spcBef>
                <a:spcPts val="0"/>
              </a:spcBef>
              <a:buNone/>
            </a:pPr>
            <a:r>
              <a:rPr lang="zh-CN" altLang="en-US" sz="1800" dirty="0">
                <a:solidFill>
                  <a:srgbClr val="000000"/>
                </a:solidFill>
                <a:sym typeface="宋体" panose="02010600030101010101" pitchFamily="2" charset="-122"/>
              </a:rPr>
              <a:t> </a:t>
            </a:r>
            <a:endParaRPr lang="zh-CN" altLang="en-US" dirty="0"/>
          </a:p>
          <a:p>
            <a:pPr marL="285750" lvl="1" indent="0">
              <a:lnSpc>
                <a:spcPct val="100000"/>
              </a:lnSpc>
              <a:spcBef>
                <a:spcPts val="0"/>
              </a:spcBef>
              <a:buNone/>
            </a:pPr>
            <a:r>
              <a:rPr lang="zh-CN" altLang="en-US" dirty="0"/>
              <a:t>    </a:t>
            </a:r>
          </a:p>
        </p:txBody>
      </p:sp>
      <p:sp>
        <p:nvSpPr>
          <p:cNvPr id="3" name="Rectangle 3"/>
          <p:cNvSpPr txBox="1">
            <a:spLocks noRot="1" noChangeArrowheads="1"/>
          </p:cNvSpPr>
          <p:nvPr/>
        </p:nvSpPr>
        <p:spPr bwMode="auto">
          <a:xfrm>
            <a:off x="4765531" y="1028700"/>
            <a:ext cx="4129087" cy="5351318"/>
          </a:xfrm>
          <a:prstGeom prst="rect">
            <a:avLst/>
          </a:prstGeom>
          <a:noFill/>
          <a:ln>
            <a:solidFill>
              <a:srgbClr val="00000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0">
              <a:lnSpc>
                <a:spcPct val="100000"/>
              </a:lnSpc>
              <a:spcBef>
                <a:spcPts val="0"/>
              </a:spcBef>
              <a:buFont typeface="Wingdings" panose="05000000000000000000" pitchFamily="2" charset="2"/>
              <a:buNone/>
            </a:pPr>
            <a:r>
              <a:rPr lang="en-US" altLang="zh-CN" sz="1800" dirty="0"/>
              <a:t>//</a:t>
            </a:r>
            <a:r>
              <a:rPr lang="zh-CN" altLang="en-US" sz="1800" dirty="0"/>
              <a:t>输出</a:t>
            </a:r>
            <a:endParaRPr lang="en-US" altLang="zh-CN" sz="1800" dirty="0"/>
          </a:p>
          <a:p>
            <a:pPr marL="285750" lvl="1" indent="0">
              <a:lnSpc>
                <a:spcPct val="100000"/>
              </a:lnSpc>
              <a:spcBef>
                <a:spcPts val="0"/>
              </a:spcBef>
              <a:buFont typeface="Wingdings" panose="05000000000000000000" pitchFamily="2" charset="2"/>
              <a:buNone/>
            </a:pPr>
            <a:r>
              <a:rPr lang="en-US" altLang="zh-CN" sz="1800" dirty="0" err="1"/>
              <a:t>printf</a:t>
            </a:r>
            <a:r>
              <a:rPr lang="en-US" altLang="zh-CN" sz="1800" dirty="0"/>
              <a:t>("array c:\n");</a:t>
            </a:r>
          </a:p>
          <a:p>
            <a:pPr marL="285750" lvl="1" indent="0">
              <a:lnSpc>
                <a:spcPct val="100000"/>
              </a:lnSpc>
              <a:spcBef>
                <a:spcPts val="0"/>
              </a:spcBef>
              <a:buFont typeface="Wingdings" panose="05000000000000000000" pitchFamily="2" charset="2"/>
              <a:buNone/>
            </a:pPr>
            <a:r>
              <a:rPr lang="en-US" altLang="zh-CN" sz="1800" dirty="0"/>
              <a:t> for(</a:t>
            </a:r>
            <a:r>
              <a:rPr lang="en-US" altLang="zh-CN" sz="1800" dirty="0" err="1"/>
              <a:t>i</a:t>
            </a:r>
            <a:r>
              <a:rPr lang="en-US" altLang="zh-CN" sz="1800" dirty="0"/>
              <a:t>=0;i&lt;2;i++)</a:t>
            </a:r>
          </a:p>
          <a:p>
            <a:pPr marL="285750" lvl="1" indent="0">
              <a:lnSpc>
                <a:spcPct val="100000"/>
              </a:lnSpc>
              <a:spcBef>
                <a:spcPts val="0"/>
              </a:spcBef>
              <a:buFont typeface="Wingdings" panose="05000000000000000000" pitchFamily="2" charset="2"/>
              <a:buNone/>
            </a:pPr>
            <a:r>
              <a:rPr lang="en-US" altLang="zh-CN" sz="1800" dirty="0"/>
              <a:t> {</a:t>
            </a:r>
          </a:p>
          <a:p>
            <a:pPr marL="285750" lvl="1" indent="0">
              <a:lnSpc>
                <a:spcPct val="100000"/>
              </a:lnSpc>
              <a:spcBef>
                <a:spcPts val="0"/>
              </a:spcBef>
              <a:buFont typeface="Wingdings" panose="05000000000000000000" pitchFamily="2" charset="2"/>
              <a:buNone/>
            </a:pPr>
            <a:r>
              <a:rPr lang="en-US" altLang="zh-CN" sz="1800" dirty="0"/>
              <a:t>      for(j=0;j&lt;2;j++)</a:t>
            </a:r>
          </a:p>
          <a:p>
            <a:pPr marL="285750" lvl="1" indent="0">
              <a:lnSpc>
                <a:spcPct val="100000"/>
              </a:lnSpc>
              <a:spcBef>
                <a:spcPts val="0"/>
              </a:spcBef>
              <a:buFont typeface="Wingdings" panose="05000000000000000000" pitchFamily="2" charset="2"/>
              <a:buNone/>
            </a:pPr>
            <a:r>
              <a:rPr lang="en-US" altLang="zh-CN" sz="1800" dirty="0"/>
              <a:t>           </a:t>
            </a:r>
            <a:r>
              <a:rPr lang="en-US" altLang="zh-CN" sz="1800" dirty="0" err="1"/>
              <a:t>printf</a:t>
            </a:r>
            <a:r>
              <a:rPr lang="en-US" altLang="zh-CN" sz="1800" dirty="0"/>
              <a:t>("%5d",c[</a:t>
            </a:r>
            <a:r>
              <a:rPr lang="en-US" altLang="zh-CN" sz="1800" dirty="0" err="1"/>
              <a:t>i</a:t>
            </a:r>
            <a:r>
              <a:rPr lang="en-US" altLang="zh-CN" sz="1800" dirty="0"/>
              <a:t>][j]);</a:t>
            </a:r>
          </a:p>
          <a:p>
            <a:pPr marL="285750" lvl="1" indent="0">
              <a:lnSpc>
                <a:spcPct val="100000"/>
              </a:lnSpc>
              <a:spcBef>
                <a:spcPts val="0"/>
              </a:spcBef>
              <a:buFont typeface="Wingdings" panose="05000000000000000000" pitchFamily="2" charset="2"/>
              <a:buNone/>
            </a:pPr>
            <a:r>
              <a:rPr lang="en-US" altLang="zh-CN" sz="1800" dirty="0"/>
              <a:t>      </a:t>
            </a:r>
            <a:r>
              <a:rPr lang="en-US" altLang="zh-CN" sz="1800" dirty="0" err="1"/>
              <a:t>printf</a:t>
            </a:r>
            <a:r>
              <a:rPr lang="en-US" altLang="zh-CN" sz="1800" dirty="0"/>
              <a:t>("\n"); </a:t>
            </a:r>
          </a:p>
          <a:p>
            <a:pPr marL="285750" lvl="1" indent="0">
              <a:lnSpc>
                <a:spcPct val="100000"/>
              </a:lnSpc>
              <a:spcBef>
                <a:spcPts val="0"/>
              </a:spcBef>
              <a:buFont typeface="Wingdings" panose="05000000000000000000" pitchFamily="2" charset="2"/>
              <a:buNone/>
            </a:pPr>
            <a:r>
              <a:rPr lang="zh-CN" altLang="en-US" sz="1800" dirty="0"/>
              <a:t>  }</a:t>
            </a:r>
          </a:p>
          <a:p>
            <a:pPr marL="285750" lvl="1" indent="0">
              <a:lnSpc>
                <a:spcPct val="100000"/>
              </a:lnSpc>
              <a:spcBef>
                <a:spcPts val="0"/>
              </a:spcBef>
              <a:buFont typeface="Wingdings" panose="05000000000000000000" pitchFamily="2" charset="2"/>
              <a:buNone/>
            </a:pPr>
            <a:r>
              <a:rPr lang="en-US" altLang="zh-CN" sz="1800" dirty="0"/>
              <a:t>   return 0;</a:t>
            </a:r>
          </a:p>
          <a:p>
            <a:pPr marL="285750" lvl="1" indent="0">
              <a:lnSpc>
                <a:spcPct val="100000"/>
              </a:lnSpc>
              <a:spcBef>
                <a:spcPts val="0"/>
              </a:spcBef>
              <a:buFont typeface="Wingdings" panose="05000000000000000000" pitchFamily="2" charset="2"/>
              <a:buNone/>
            </a:pPr>
            <a:r>
              <a:rPr lang="zh-CN" altLang="en-US" sz="1800" dirty="0"/>
              <a:t>}</a:t>
            </a:r>
          </a:p>
          <a:p>
            <a:pPr lvl="1" indent="0">
              <a:lnSpc>
                <a:spcPct val="100000"/>
              </a:lnSpc>
              <a:spcBef>
                <a:spcPts val="0"/>
              </a:spcBef>
              <a:buFont typeface="Wingdings" panose="05000000000000000000" pitchFamily="2" charset="2"/>
              <a:buNone/>
            </a:pPr>
            <a:endParaRPr lang="zh-CN" altLang="en-US" dirty="0"/>
          </a:p>
          <a:p>
            <a:pPr marL="285750" lvl="1" indent="0">
              <a:lnSpc>
                <a:spcPct val="100000"/>
              </a:lnSpc>
              <a:spcBef>
                <a:spcPts val="0"/>
              </a:spcBef>
              <a:buFont typeface="Wingdings" panose="05000000000000000000" pitchFamily="2" charset="2"/>
              <a:buNone/>
            </a:pPr>
            <a:r>
              <a:rPr lang="zh-CN" altLang="en-US" dirty="0"/>
              <a:t>    </a:t>
            </a:r>
          </a:p>
        </p:txBody>
      </p:sp>
      <p:sp>
        <p:nvSpPr>
          <p:cNvPr id="2" name="矩形 1"/>
          <p:cNvSpPr/>
          <p:nvPr/>
        </p:nvSpPr>
        <p:spPr>
          <a:xfrm>
            <a:off x="412357" y="324488"/>
            <a:ext cx="8388743" cy="523220"/>
          </a:xfrm>
          <a:prstGeom prst="rect">
            <a:avLst/>
          </a:prstGeom>
        </p:spPr>
        <p:txBody>
          <a:bodyPr wrap="square">
            <a:spAutoFit/>
          </a:bodyPr>
          <a:lstStyle/>
          <a:p>
            <a:r>
              <a:rPr lang="zh-CN" altLang="en-US" sz="2800" dirty="0" smtClean="0">
                <a:solidFill>
                  <a:srgbClr val="7030A0"/>
                </a:solidFill>
                <a:latin typeface="+mj-lt"/>
                <a:ea typeface="+mj-ea"/>
                <a:cs typeface="+mj-cs"/>
              </a:rPr>
              <a:t>课后练习：</a:t>
            </a:r>
            <a:r>
              <a:rPr lang="zh-CN" altLang="en-US" sz="2800" dirty="0" smtClean="0">
                <a:solidFill>
                  <a:srgbClr val="1A93C8"/>
                </a:solidFill>
                <a:latin typeface="+mj-lt"/>
                <a:ea typeface="+mj-ea"/>
                <a:cs typeface="+mj-cs"/>
              </a:rPr>
              <a:t>矩阵</a:t>
            </a:r>
            <a:r>
              <a:rPr lang="zh-CN" altLang="en-US" sz="2800" dirty="0">
                <a:solidFill>
                  <a:srgbClr val="1A93C8"/>
                </a:solidFill>
                <a:latin typeface="+mj-lt"/>
                <a:ea typeface="+mj-ea"/>
                <a:cs typeface="+mj-cs"/>
              </a:rPr>
              <a:t>乘法</a:t>
            </a:r>
            <a:r>
              <a:rPr lang="en-US" altLang="zh-CN" sz="2800" dirty="0">
                <a:solidFill>
                  <a:srgbClr val="1A93C8"/>
                </a:solidFill>
                <a:latin typeface="+mj-lt"/>
                <a:ea typeface="+mj-ea"/>
                <a:cs typeface="+mj-cs"/>
              </a:rPr>
              <a:t>—</a:t>
            </a:r>
            <a:r>
              <a:rPr lang="zh-CN" altLang="en-US" sz="2800" dirty="0">
                <a:solidFill>
                  <a:srgbClr val="1A93C8"/>
                </a:solidFill>
                <a:latin typeface="+mj-lt"/>
                <a:ea typeface="+mj-ea"/>
                <a:cs typeface="+mj-cs"/>
              </a:rPr>
              <a:t>参考代码</a:t>
            </a:r>
          </a:p>
        </p:txBody>
      </p:sp>
    </p:spTree>
    <p:extLst>
      <p:ext uri="{BB962C8B-B14F-4D97-AF65-F5344CB8AC3E}">
        <p14:creationId xmlns:p14="http://schemas.microsoft.com/office/powerpoint/2010/main" val="205875676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Rot="1" noChangeArrowheads="1"/>
          </p:cNvSpPr>
          <p:nvPr>
            <p:ph type="body" idx="1"/>
          </p:nvPr>
        </p:nvSpPr>
        <p:spPr>
          <a:xfrm>
            <a:off x="517669" y="1029999"/>
            <a:ext cx="7772400" cy="5048683"/>
          </a:xfrm>
        </p:spPr>
        <p:txBody>
          <a:bodyPr/>
          <a:lstStyle/>
          <a:p>
            <a:pPr marL="342900" indent="-342900">
              <a:buFont typeface="Wingdings" panose="05000000000000000000" pitchFamily="2" charset="2"/>
              <a:buChar char="l"/>
            </a:pPr>
            <a:r>
              <a:rPr lang="zh-CN" altLang="en-US" dirty="0"/>
              <a:t>有一个3×4的矩阵，要求编程序以求出其中值最大的那个元素的值及其所在的行号和列号。</a:t>
            </a:r>
          </a:p>
          <a:p>
            <a:pPr marL="342900" indent="-342900">
              <a:buFont typeface="Wingdings" panose="05000000000000000000" pitchFamily="2" charset="2"/>
              <a:buChar char="l"/>
            </a:pPr>
            <a:r>
              <a:rPr lang="zh-CN" altLang="en-US" dirty="0">
                <a:solidFill>
                  <a:srgbClr val="FF3300"/>
                </a:solidFill>
              </a:rPr>
              <a:t>算法</a:t>
            </a:r>
            <a:r>
              <a:rPr lang="zh-CN" altLang="en-US" dirty="0"/>
              <a:t>：</a:t>
            </a:r>
            <a:endParaRPr lang="en-US" altLang="zh-CN" dirty="0"/>
          </a:p>
          <a:p>
            <a:pPr marL="971550" lvl="1"/>
            <a:r>
              <a:rPr lang="zh-CN" altLang="en-US" dirty="0"/>
              <a:t>首先把第一个元素</a:t>
            </a:r>
            <a:r>
              <a:rPr lang="en-US" altLang="zh-CN" dirty="0"/>
              <a:t>a[0][0]</a:t>
            </a:r>
            <a:r>
              <a:rPr lang="zh-CN" altLang="en-US" dirty="0"/>
              <a:t>作为</a:t>
            </a:r>
            <a:r>
              <a:rPr lang="zh-CN" altLang="en-US" dirty="0">
                <a:solidFill>
                  <a:srgbClr val="9900FF"/>
                </a:solidFill>
              </a:rPr>
              <a:t>临时最大值</a:t>
            </a:r>
            <a:r>
              <a:rPr lang="en-US" altLang="zh-CN" dirty="0">
                <a:solidFill>
                  <a:srgbClr val="9900FF"/>
                </a:solidFill>
              </a:rPr>
              <a:t>max</a:t>
            </a:r>
            <a:r>
              <a:rPr lang="zh-CN" altLang="en-US" dirty="0">
                <a:solidFill>
                  <a:srgbClr val="9900FF"/>
                </a:solidFill>
              </a:rPr>
              <a:t>；</a:t>
            </a:r>
            <a:endParaRPr lang="en-US" altLang="zh-CN" dirty="0">
              <a:solidFill>
                <a:srgbClr val="9900FF"/>
              </a:solidFill>
            </a:endParaRPr>
          </a:p>
          <a:p>
            <a:pPr marL="971550" lvl="1"/>
            <a:r>
              <a:rPr lang="zh-CN" altLang="en-US" dirty="0"/>
              <a:t>然后把临时最大值</a:t>
            </a:r>
            <a:r>
              <a:rPr lang="en-US" altLang="zh-CN" dirty="0"/>
              <a:t>max</a:t>
            </a:r>
            <a:r>
              <a:rPr lang="zh-CN" altLang="en-US" dirty="0"/>
              <a:t>与每一个元素</a:t>
            </a:r>
            <a:r>
              <a:rPr lang="en-US" altLang="zh-CN" dirty="0"/>
              <a:t>a[</a:t>
            </a:r>
            <a:r>
              <a:rPr lang="en-US" altLang="zh-CN" dirty="0" err="1"/>
              <a:t>i</a:t>
            </a:r>
            <a:r>
              <a:rPr lang="en-US" altLang="zh-CN" dirty="0"/>
              <a:t>][j]</a:t>
            </a:r>
            <a:r>
              <a:rPr lang="zh-CN" altLang="en-US" dirty="0"/>
              <a:t>进行比较，若</a:t>
            </a:r>
            <a:r>
              <a:rPr lang="en-US" altLang="zh-CN" dirty="0"/>
              <a:t>a[</a:t>
            </a:r>
            <a:r>
              <a:rPr lang="en-US" altLang="zh-CN" dirty="0" err="1"/>
              <a:t>i</a:t>
            </a:r>
            <a:r>
              <a:rPr lang="en-US" altLang="zh-CN" dirty="0"/>
              <a:t>][j]&gt;max，</a:t>
            </a:r>
            <a:r>
              <a:rPr lang="zh-CN" altLang="en-US" dirty="0"/>
              <a:t>把</a:t>
            </a:r>
            <a:r>
              <a:rPr lang="en-US" altLang="zh-CN" dirty="0"/>
              <a:t>a[</a:t>
            </a:r>
            <a:r>
              <a:rPr lang="en-US" altLang="zh-CN" dirty="0" err="1"/>
              <a:t>i</a:t>
            </a:r>
            <a:r>
              <a:rPr lang="en-US" altLang="zh-CN" dirty="0"/>
              <a:t>][j]</a:t>
            </a:r>
            <a:r>
              <a:rPr lang="zh-CN" altLang="en-US" dirty="0"/>
              <a:t>作为</a:t>
            </a:r>
            <a:r>
              <a:rPr lang="zh-CN" altLang="en-US" dirty="0">
                <a:solidFill>
                  <a:srgbClr val="9900FF"/>
                </a:solidFill>
              </a:rPr>
              <a:t>新的临时</a:t>
            </a:r>
            <a:r>
              <a:rPr lang="zh-CN" altLang="en-US" dirty="0"/>
              <a:t>最大值，并</a:t>
            </a:r>
            <a:r>
              <a:rPr lang="zh-CN" altLang="en-US" dirty="0">
                <a:solidFill>
                  <a:srgbClr val="9900FF"/>
                </a:solidFill>
              </a:rPr>
              <a:t>记录</a:t>
            </a:r>
            <a:r>
              <a:rPr lang="zh-CN" altLang="en-US" dirty="0"/>
              <a:t>下其下标</a:t>
            </a:r>
            <a:r>
              <a:rPr lang="en-US" altLang="zh-CN" dirty="0" err="1"/>
              <a:t>i</a:t>
            </a:r>
            <a:r>
              <a:rPr lang="zh-CN" altLang="en-US" dirty="0"/>
              <a:t>和</a:t>
            </a:r>
            <a:r>
              <a:rPr lang="en-US" altLang="zh-CN" dirty="0"/>
              <a:t>j</a:t>
            </a:r>
            <a:r>
              <a:rPr lang="zh-CN" altLang="en-US" dirty="0"/>
              <a:t>；</a:t>
            </a:r>
            <a:endParaRPr lang="en-US" altLang="zh-CN" dirty="0"/>
          </a:p>
          <a:p>
            <a:pPr marL="971550" lvl="1"/>
            <a:r>
              <a:rPr lang="zh-CN" altLang="en-US" dirty="0"/>
              <a:t>当全部元素比较完后，</a:t>
            </a:r>
            <a:r>
              <a:rPr lang="en-US" altLang="zh-CN" dirty="0"/>
              <a:t>max</a:t>
            </a:r>
            <a:r>
              <a:rPr lang="zh-CN" altLang="en-US" dirty="0"/>
              <a:t>是整个矩阵全部元素的最大值；</a:t>
            </a:r>
            <a:endParaRPr lang="en-US" altLang="zh-CN" dirty="0"/>
          </a:p>
          <a:p>
            <a:pPr marL="342900" indent="-342900">
              <a:buFont typeface="Wingdings" panose="05000000000000000000" pitchFamily="2" charset="2"/>
              <a:buChar char="l"/>
            </a:pPr>
            <a:endParaRPr lang="zh-CN" altLang="en-US" dirty="0"/>
          </a:p>
          <a:p>
            <a:endParaRPr lang="zh-CN" altLang="en-US" b="1" dirty="0">
              <a:latin typeface=""/>
            </a:endParaRPr>
          </a:p>
          <a:p>
            <a:endParaRPr lang="zh-CN" altLang="en-US" dirty="0"/>
          </a:p>
        </p:txBody>
      </p:sp>
      <p:sp>
        <p:nvSpPr>
          <p:cNvPr id="3" name="矩形 2"/>
          <p:cNvSpPr/>
          <p:nvPr/>
        </p:nvSpPr>
        <p:spPr>
          <a:xfrm>
            <a:off x="412357" y="324488"/>
            <a:ext cx="8388743" cy="523220"/>
          </a:xfrm>
          <a:prstGeom prst="rect">
            <a:avLst/>
          </a:prstGeom>
        </p:spPr>
        <p:txBody>
          <a:bodyPr wrap="square">
            <a:spAutoFit/>
          </a:bodyPr>
          <a:lstStyle/>
          <a:p>
            <a:r>
              <a:rPr lang="zh-CN" altLang="en-US" sz="2800" dirty="0">
                <a:solidFill>
                  <a:srgbClr val="7030A0"/>
                </a:solidFill>
                <a:latin typeface="+mj-lt"/>
                <a:ea typeface="+mj-ea"/>
                <a:cs typeface="+mj-cs"/>
              </a:rPr>
              <a:t>课后练习：</a:t>
            </a:r>
            <a:r>
              <a:rPr lang="zh-CN" altLang="en-US" sz="2800" dirty="0" smtClean="0">
                <a:solidFill>
                  <a:srgbClr val="1A93C8"/>
                </a:solidFill>
                <a:latin typeface="+mj-lt"/>
                <a:ea typeface="+mj-ea"/>
                <a:cs typeface="+mj-cs"/>
              </a:rPr>
              <a:t>求</a:t>
            </a:r>
            <a:r>
              <a:rPr lang="zh-CN" altLang="en-US" sz="2800" dirty="0">
                <a:solidFill>
                  <a:srgbClr val="1A93C8"/>
                </a:solidFill>
                <a:latin typeface="+mj-lt"/>
                <a:ea typeface="+mj-ea"/>
                <a:cs typeface="+mj-cs"/>
              </a:rPr>
              <a:t>矩阵的最大元素</a:t>
            </a:r>
          </a:p>
        </p:txBody>
      </p:sp>
    </p:spTree>
    <p:extLst>
      <p:ext uri="{BB962C8B-B14F-4D97-AF65-F5344CB8AC3E}">
        <p14:creationId xmlns:p14="http://schemas.microsoft.com/office/powerpoint/2010/main" val="4137298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7" dur="500"/>
                                        <p:tgtEl>
                                          <p:spTgt spid="4608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0" dur="500"/>
                                        <p:tgtEl>
                                          <p:spTgt spid="4608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13" dur="500"/>
                                        <p:tgtEl>
                                          <p:spTgt spid="46083">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6083">
                                            <p:txEl>
                                              <p:pRg st="4" end="4"/>
                                            </p:txEl>
                                          </p:spTgt>
                                        </p:tgtEl>
                                        <p:attrNameLst>
                                          <p:attrName>style.visibility</p:attrName>
                                        </p:attrNameLst>
                                      </p:cBhvr>
                                      <p:to>
                                        <p:strVal val="visible"/>
                                      </p:to>
                                    </p:set>
                                    <p:animEffect transition="in" filter="blinds(horizontal)">
                                      <p:cBhvr>
                                        <p:cTn id="16" dur="500"/>
                                        <p:tgtEl>
                                          <p:spTgt spid="46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theme/theme1.xml><?xml version="1.0" encoding="utf-8"?>
<a:theme xmlns:a="http://schemas.openxmlformats.org/drawingml/2006/main" name="53cd865050490">
  <a:themeElements>
    <a:clrScheme name="53cd865050490 1">
      <a:dk1>
        <a:srgbClr val="3D3F41"/>
      </a:dk1>
      <a:lt1>
        <a:srgbClr val="FFFFFF"/>
      </a:lt1>
      <a:dk2>
        <a:srgbClr val="3D3F41"/>
      </a:dk2>
      <a:lt2>
        <a:srgbClr val="EAF5FC"/>
      </a:lt2>
      <a:accent1>
        <a:srgbClr val="47B6E7"/>
      </a:accent1>
      <a:accent2>
        <a:srgbClr val="628EE3"/>
      </a:accent2>
      <a:accent3>
        <a:srgbClr val="FFFFFF"/>
      </a:accent3>
      <a:accent4>
        <a:srgbClr val="333436"/>
      </a:accent4>
      <a:accent5>
        <a:srgbClr val="B1D7F1"/>
      </a:accent5>
      <a:accent6>
        <a:srgbClr val="5880CE"/>
      </a:accent6>
      <a:hlink>
        <a:srgbClr val="00B0F0"/>
      </a:hlink>
      <a:folHlink>
        <a:srgbClr val="AFB2B4"/>
      </a:folHlink>
    </a:clrScheme>
    <a:fontScheme name="53cd865050490">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3cd865050490 1">
        <a:dk1>
          <a:srgbClr val="3D3F41"/>
        </a:dk1>
        <a:lt1>
          <a:srgbClr val="FFFFFF"/>
        </a:lt1>
        <a:dk2>
          <a:srgbClr val="3D3F41"/>
        </a:dk2>
        <a:lt2>
          <a:srgbClr val="EAF5FC"/>
        </a:lt2>
        <a:accent1>
          <a:srgbClr val="47B6E7"/>
        </a:accent1>
        <a:accent2>
          <a:srgbClr val="628EE3"/>
        </a:accent2>
        <a:accent3>
          <a:srgbClr val="FFFFFF"/>
        </a:accent3>
        <a:accent4>
          <a:srgbClr val="333436"/>
        </a:accent4>
        <a:accent5>
          <a:srgbClr val="B1D7F1"/>
        </a:accent5>
        <a:accent6>
          <a:srgbClr val="5880CE"/>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50601A08PWBG">
  <a:themeElements>
    <a:clrScheme name="A000120150601A08PWBG 1">
      <a:dk1>
        <a:srgbClr val="4D4D4D"/>
      </a:dk1>
      <a:lt1>
        <a:srgbClr val="FFFFFF"/>
      </a:lt1>
      <a:dk2>
        <a:srgbClr val="4D4D4D"/>
      </a:dk2>
      <a:lt2>
        <a:srgbClr val="FFFFFF"/>
      </a:lt2>
      <a:accent1>
        <a:srgbClr val="B8650A"/>
      </a:accent1>
      <a:accent2>
        <a:srgbClr val="D37051"/>
      </a:accent2>
      <a:accent3>
        <a:srgbClr val="FFFFFF"/>
      </a:accent3>
      <a:accent4>
        <a:srgbClr val="404040"/>
      </a:accent4>
      <a:accent5>
        <a:srgbClr val="D8B8AA"/>
      </a:accent5>
      <a:accent6>
        <a:srgbClr val="BF6549"/>
      </a:accent6>
      <a:hlink>
        <a:srgbClr val="92D050"/>
      </a:hlink>
      <a:folHlink>
        <a:srgbClr val="AFB2B4"/>
      </a:folHlink>
    </a:clrScheme>
    <a:fontScheme name="A000120150601A08PWBG">
      <a:majorFont>
        <a:latin typeface="华文中宋"/>
        <a:ea typeface="华文中宋"/>
        <a:cs typeface=""/>
      </a:majorFont>
      <a:minorFont>
        <a:latin typeface="幼圆"/>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601A08PWBG 1">
        <a:dk1>
          <a:srgbClr val="4D4D4D"/>
        </a:dk1>
        <a:lt1>
          <a:srgbClr val="FFFFFF"/>
        </a:lt1>
        <a:dk2>
          <a:srgbClr val="4D4D4D"/>
        </a:dk2>
        <a:lt2>
          <a:srgbClr val="FFFFFF"/>
        </a:lt2>
        <a:accent1>
          <a:srgbClr val="B8650A"/>
        </a:accent1>
        <a:accent2>
          <a:srgbClr val="D37051"/>
        </a:accent2>
        <a:accent3>
          <a:srgbClr val="FFFFFF"/>
        </a:accent3>
        <a:accent4>
          <a:srgbClr val="404040"/>
        </a:accent4>
        <a:accent5>
          <a:srgbClr val="D8B8AA"/>
        </a:accent5>
        <a:accent6>
          <a:srgbClr val="BF6549"/>
        </a:accent6>
        <a:hlink>
          <a:srgbClr val="92D05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000120150204A05PWBG">
  <a:themeElements>
    <a:clrScheme name="A000120150204A05PWBG 1">
      <a:dk1>
        <a:srgbClr val="5F5F5F"/>
      </a:dk1>
      <a:lt1>
        <a:srgbClr val="FFFFFF"/>
      </a:lt1>
      <a:dk2>
        <a:srgbClr val="5F5F5F"/>
      </a:dk2>
      <a:lt2>
        <a:srgbClr val="FFFFFF"/>
      </a:lt2>
      <a:accent1>
        <a:srgbClr val="FFB549"/>
      </a:accent1>
      <a:accent2>
        <a:srgbClr val="ED8E2F"/>
      </a:accent2>
      <a:accent3>
        <a:srgbClr val="B6B6B6"/>
      </a:accent3>
      <a:accent4>
        <a:srgbClr val="DADADA"/>
      </a:accent4>
      <a:accent5>
        <a:srgbClr val="FFD7B1"/>
      </a:accent5>
      <a:accent6>
        <a:srgbClr val="D7802A"/>
      </a:accent6>
      <a:hlink>
        <a:srgbClr val="00B0F0"/>
      </a:hlink>
      <a:folHlink>
        <a:srgbClr val="AFB2B4"/>
      </a:folHlink>
    </a:clrScheme>
    <a:fontScheme name="A000120150204A05PWBG">
      <a:majorFont>
        <a:latin typeface="Arial"/>
        <a:ea typeface="华文中宋"/>
        <a:cs typeface=""/>
      </a:majorFont>
      <a:minorFont>
        <a:latin typeface="Arial"/>
        <a:ea typeface="华文中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204A05PWBG 1">
        <a:dk1>
          <a:srgbClr val="5F5F5F"/>
        </a:dk1>
        <a:lt1>
          <a:srgbClr val="FFFFFF"/>
        </a:lt1>
        <a:dk2>
          <a:srgbClr val="5F5F5F"/>
        </a:dk2>
        <a:lt2>
          <a:srgbClr val="FFFFFF"/>
        </a:lt2>
        <a:accent1>
          <a:srgbClr val="FFB549"/>
        </a:accent1>
        <a:accent2>
          <a:srgbClr val="ED8E2F"/>
        </a:accent2>
        <a:accent3>
          <a:srgbClr val="B6B6B6"/>
        </a:accent3>
        <a:accent4>
          <a:srgbClr val="DADADA"/>
        </a:accent4>
        <a:accent5>
          <a:srgbClr val="FFD7B1"/>
        </a:accent5>
        <a:accent6>
          <a:srgbClr val="D7802A"/>
        </a:accent6>
        <a:hlink>
          <a:srgbClr val="00B0F0"/>
        </a:hlink>
        <a:folHlink>
          <a:srgbClr val="AFB2B4"/>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000120150306A04PWBG">
  <a:themeElements>
    <a:clrScheme name="A000120150306A04PWBG 1">
      <a:dk1>
        <a:srgbClr val="5F5F5F"/>
      </a:dk1>
      <a:lt1>
        <a:srgbClr val="FFFFFF"/>
      </a:lt1>
      <a:dk2>
        <a:srgbClr val="5F5F5F"/>
      </a:dk2>
      <a:lt2>
        <a:srgbClr val="FFFFFF"/>
      </a:lt2>
      <a:accent1>
        <a:srgbClr val="47B6E7"/>
      </a:accent1>
      <a:accent2>
        <a:srgbClr val="628EE3"/>
      </a:accent2>
      <a:accent3>
        <a:srgbClr val="FFFFFF"/>
      </a:accent3>
      <a:accent4>
        <a:srgbClr val="505050"/>
      </a:accent4>
      <a:accent5>
        <a:srgbClr val="B1D7F1"/>
      </a:accent5>
      <a:accent6>
        <a:srgbClr val="5880CE"/>
      </a:accent6>
      <a:hlink>
        <a:srgbClr val="00B0F0"/>
      </a:hlink>
      <a:folHlink>
        <a:srgbClr val="AFB2B4"/>
      </a:folHlink>
    </a:clrScheme>
    <a:fontScheme name="A000120150306A04PWBG">
      <a:majorFont>
        <a:latin typeface="Times New Roman"/>
        <a:ea typeface="华文中宋"/>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306A04PWBG 1">
        <a:dk1>
          <a:srgbClr val="5F5F5F"/>
        </a:dk1>
        <a:lt1>
          <a:srgbClr val="FFFFFF"/>
        </a:lt1>
        <a:dk2>
          <a:srgbClr val="5F5F5F"/>
        </a:dk2>
        <a:lt2>
          <a:srgbClr val="FFFFFF"/>
        </a:lt2>
        <a:accent1>
          <a:srgbClr val="47B6E7"/>
        </a:accent1>
        <a:accent2>
          <a:srgbClr val="628EE3"/>
        </a:accent2>
        <a:accent3>
          <a:srgbClr val="FFFFFF"/>
        </a:accent3>
        <a:accent4>
          <a:srgbClr val="505050"/>
        </a:accent4>
        <a:accent5>
          <a:srgbClr val="B1D7F1"/>
        </a:accent5>
        <a:accent6>
          <a:srgbClr val="5880CE"/>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默认设计模板">
  <a:themeElements>
    <a:clrScheme name="1_默认设计模板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336699"/>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spPr>
      <a:bodyPr wrap="square" rtlCol="0">
        <a:spAutoFit/>
      </a:bodyPr>
      <a:lstStyle>
        <a:defPPr>
          <a:defRPr dirty="0"/>
        </a:defPPr>
      </a:lstStyle>
    </a:txDef>
  </a:objectDefaul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33669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15396</TotalTime>
  <Words>16946</Words>
  <Application>Microsoft Office PowerPoint</Application>
  <PresentationFormat>全屏显示(4:3)</PresentationFormat>
  <Paragraphs>1769</Paragraphs>
  <Slides>125</Slides>
  <Notes>1</Notes>
  <HiddenSlides>38</HiddenSlides>
  <MMClips>0</MMClips>
  <ScaleCrop>false</ScaleCrop>
  <HeadingPairs>
    <vt:vector size="6" baseType="variant">
      <vt:variant>
        <vt:lpstr>已用的字体</vt:lpstr>
      </vt:variant>
      <vt:variant>
        <vt:i4>15</vt:i4>
      </vt:variant>
      <vt:variant>
        <vt:lpstr>主题</vt:lpstr>
      </vt:variant>
      <vt:variant>
        <vt:i4>5</vt:i4>
      </vt:variant>
      <vt:variant>
        <vt:lpstr>幻灯片标题</vt:lpstr>
      </vt:variant>
      <vt:variant>
        <vt:i4>125</vt:i4>
      </vt:variant>
    </vt:vector>
  </HeadingPairs>
  <TitlesOfParts>
    <vt:vector size="145" baseType="lpstr">
      <vt:lpstr>Monotype Sorts</vt:lpstr>
      <vt:lpstr>黑体</vt:lpstr>
      <vt:lpstr>华文中宋</vt:lpstr>
      <vt:lpstr>楷体_GB2312</vt:lpstr>
      <vt:lpstr>宋体</vt:lpstr>
      <vt:lpstr>微软雅黑</vt:lpstr>
      <vt:lpstr>幼圆</vt:lpstr>
      <vt:lpstr>Arial</vt:lpstr>
      <vt:lpstr>Arial Black</vt:lpstr>
      <vt:lpstr>Calibri</vt:lpstr>
      <vt:lpstr>Cambria Math</vt:lpstr>
      <vt:lpstr>Courier New</vt:lpstr>
      <vt:lpstr>Times New Roman</vt:lpstr>
      <vt:lpstr>Wingdings</vt:lpstr>
      <vt:lpstr>Wingdings 2</vt:lpstr>
      <vt:lpstr>53cd865050490</vt:lpstr>
      <vt:lpstr>A000120150601A08PWBG</vt:lpstr>
      <vt:lpstr>A000120150204A05PWBG</vt:lpstr>
      <vt:lpstr>A000120150306A04PWBG</vt:lpstr>
      <vt:lpstr>1_默认设计模板</vt:lpstr>
      <vt:lpstr>计算导论与程序设计</vt:lpstr>
      <vt:lpstr>6 数据的组织与处理（1）--数组</vt:lpstr>
      <vt:lpstr>6.1 数组</vt:lpstr>
      <vt:lpstr>数组</vt:lpstr>
      <vt:lpstr>数组</vt:lpstr>
      <vt:lpstr>一维数组</vt:lpstr>
      <vt:lpstr>一维数组</vt:lpstr>
      <vt:lpstr>一维整型数组</vt:lpstr>
      <vt:lpstr>一维整型数组</vt:lpstr>
      <vt:lpstr>每个数组元素a[i]就是一个数组基类型的变量</vt:lpstr>
      <vt:lpstr>关于数组下标与地址越界</vt:lpstr>
      <vt:lpstr>数组之间不能利用数组名直接进行赋值</vt:lpstr>
      <vt:lpstr>关于常量指针： int* const p</vt:lpstr>
      <vt:lpstr>关于常量指针  int* const p</vt:lpstr>
      <vt:lpstr>关于指针常量 const int *p </vt:lpstr>
      <vt:lpstr>关于指针常量 const int *p </vt:lpstr>
      <vt:lpstr>复习与思考：关于常量指针与指针常量</vt:lpstr>
      <vt:lpstr>数组的动态定义</vt:lpstr>
      <vt:lpstr>编译时、运行时为数组元素分配内存空间</vt:lpstr>
      <vt:lpstr>一维浮点型数组</vt:lpstr>
      <vt:lpstr>一维数组元素的赋值 </vt:lpstr>
      <vt:lpstr>一维数组的初始化 </vt:lpstr>
      <vt:lpstr>一维数组的初始化 </vt:lpstr>
      <vt:lpstr>自学与练习：一维数组的初始化： memset 函数 </vt:lpstr>
      <vt:lpstr>PowerPoint 演示文稿</vt:lpstr>
      <vt:lpstr>PowerPoint 演示文稿</vt:lpstr>
      <vt:lpstr>PowerPoint 演示文稿</vt:lpstr>
      <vt:lpstr>PowerPoint 演示文稿</vt:lpstr>
      <vt:lpstr>PowerPoint 演示文稿</vt:lpstr>
      <vt:lpstr>6.2 筛法</vt:lpstr>
      <vt:lpstr>课后练习：利用筛法求素数</vt:lpstr>
      <vt:lpstr>课后练习：利用筛法求素数</vt:lpstr>
      <vt:lpstr>6.3 线性查找和折半查找</vt:lpstr>
      <vt:lpstr>顺序查找</vt:lpstr>
      <vt:lpstr>顺序查找--时间复杂度分析</vt:lpstr>
      <vt:lpstr>顺序查找--时间复杂度分析</vt:lpstr>
      <vt:lpstr>自学与课后练习：线性查找算法的改进</vt:lpstr>
      <vt:lpstr>在有序数据中查找--二分查找，对半查找，折半查找</vt:lpstr>
      <vt:lpstr>二分查找，对半查找，折半查找</vt:lpstr>
      <vt:lpstr>有序二叉树的构造</vt:lpstr>
      <vt:lpstr>基于有序二叉树的查找过程</vt:lpstr>
      <vt:lpstr>课后练习：二分查找，对半查找，折半查找</vt:lpstr>
      <vt:lpstr>二分查找，对半查找，折半查找</vt:lpstr>
      <vt:lpstr>课后练习：折半查找例—确定鸡蛋硬度</vt:lpstr>
      <vt:lpstr>课后练习：折半查找例—确定鸡蛋硬度</vt:lpstr>
      <vt:lpstr>折半查找应用例：小明识别假硬币</vt:lpstr>
      <vt:lpstr>PowerPoint 演示文稿</vt:lpstr>
      <vt:lpstr>PowerPoint 演示文稿</vt:lpstr>
      <vt:lpstr>PowerPoint 演示文稿</vt:lpstr>
      <vt:lpstr>PowerPoint 演示文稿</vt:lpstr>
      <vt:lpstr>PowerPoint 演示文稿</vt:lpstr>
      <vt:lpstr>PowerPoint 演示文稿</vt:lpstr>
      <vt:lpstr>冒泡排序（Bubble Sort）--时间复杂度分析</vt:lpstr>
      <vt:lpstr>冒泡排序（Bubble Sort）--时间复杂度分析</vt:lpstr>
      <vt:lpstr>课后练习：归并排序</vt:lpstr>
      <vt:lpstr>6.5 递推</vt:lpstr>
      <vt:lpstr>自学：递推例---5人捕鱼</vt:lpstr>
      <vt:lpstr>自学：递推例---5人捕鱼</vt:lpstr>
      <vt:lpstr>自学：递推例---5人捕鱼</vt:lpstr>
      <vt:lpstr>自学：递推例---5人捕鱼</vt:lpstr>
      <vt:lpstr>自学：递推例---5人捕鱼—参考程序</vt:lpstr>
      <vt:lpstr>自学：递推例---5人捕鱼—参考程序</vt:lpstr>
      <vt:lpstr>6.5.1 递推序列</vt:lpstr>
      <vt:lpstr>6.5.2 递推算法的程序实现</vt:lpstr>
      <vt:lpstr>自学：王小二切大饼</vt:lpstr>
      <vt:lpstr>自学：王小二切大饼参考程序</vt:lpstr>
      <vt:lpstr>课后练习：利用递推算法求阶乘</vt:lpstr>
      <vt:lpstr>利用递推计算Fibonacci sequence</vt:lpstr>
      <vt:lpstr>自学：斐波那契序列--例</vt:lpstr>
      <vt:lpstr>自学：斐波那契序列例</vt:lpstr>
      <vt:lpstr>自学：斐波那契序列例</vt:lpstr>
      <vt:lpstr>课后练习：递推求解Fibonacci sequence</vt:lpstr>
      <vt:lpstr>课后练习：利用线性同余法产生伪随机数</vt:lpstr>
      <vt:lpstr>课后练习： 利用线性同余法产生伪随机数</vt:lpstr>
      <vt:lpstr>课后练习：利用线性同余法产生伪随机数</vt:lpstr>
      <vt:lpstr>迭代</vt:lpstr>
      <vt:lpstr>课后练习：迭代—计算Fibonacci sequence</vt:lpstr>
      <vt:lpstr>课后练习：迭代—求方程f(x)=0的近似根</vt:lpstr>
      <vt:lpstr>课后练习：迭代--验证角谷猜想</vt:lpstr>
      <vt:lpstr>6.6 指针与数组</vt:lpstr>
      <vt:lpstr>指针与数组</vt:lpstr>
      <vt:lpstr>通过指针访问数组元素</vt:lpstr>
      <vt:lpstr>课后练习：利用指针访问整型数组元素</vt:lpstr>
      <vt:lpstr>课后练习：利用指针访问浮点数组元素</vt:lpstr>
      <vt:lpstr>6.8 二维数组 </vt:lpstr>
      <vt:lpstr>二维数组的定义</vt:lpstr>
      <vt:lpstr>二维数组的机内存储</vt:lpstr>
      <vt:lpstr>二维数组的机内存储</vt:lpstr>
      <vt:lpstr>关于二维数组元素的存放方式</vt:lpstr>
      <vt:lpstr>二维数组的理解</vt:lpstr>
      <vt:lpstr>PowerPoint 演示文稿</vt:lpstr>
      <vt:lpstr>PowerPoint 演示文稿</vt:lpstr>
      <vt:lpstr>课后练习： 二维数组的初始化 </vt:lpstr>
      <vt:lpstr>PowerPoint 演示文稿</vt:lpstr>
      <vt:lpstr>PowerPoint 演示文稿</vt:lpstr>
      <vt:lpstr>PowerPoint 演示文稿</vt:lpstr>
      <vt:lpstr>矩阵乘法</vt:lpstr>
      <vt:lpstr>PowerPoint 演示文稿</vt:lpstr>
      <vt:lpstr>PowerPoint 演示文稿</vt:lpstr>
      <vt:lpstr>PowerPoint 演示文稿</vt:lpstr>
      <vt:lpstr>PowerPoint 演示文稿</vt:lpstr>
      <vt:lpstr>PowerPoint 演示文稿</vt:lpstr>
      <vt:lpstr>指针数组的概念</vt:lpstr>
      <vt:lpstr>二维数组与指针数组</vt:lpstr>
      <vt:lpstr>二维数组与指针数组</vt:lpstr>
      <vt:lpstr>二维数组与指针数组</vt:lpstr>
      <vt:lpstr>利用指针数组访问二维数组</vt:lpstr>
      <vt:lpstr>考察二维数组在内存中的存储（按行连续存储）</vt:lpstr>
      <vt:lpstr>自学：进阶：二维数组名相当于一个二级指针</vt:lpstr>
      <vt:lpstr>自学：进阶二级指针的概念</vt:lpstr>
      <vt:lpstr>自学：指向指针数组名的指针</vt:lpstr>
      <vt:lpstr>利用二级指针访问一维数组</vt:lpstr>
      <vt:lpstr>编译器对一维数组名的解读</vt:lpstr>
      <vt:lpstr>编译器对一维数组名的解读</vt:lpstr>
      <vt:lpstr>编译器对二维数组名的解读</vt:lpstr>
      <vt:lpstr>编译器对二维数组名的解读</vt:lpstr>
      <vt:lpstr>编译器对二维数组名的解读</vt:lpstr>
      <vt:lpstr>利用二级指针访问二维数组</vt:lpstr>
      <vt:lpstr>数组指针的概念</vt:lpstr>
      <vt:lpstr>一维数组指针的使用</vt:lpstr>
      <vt:lpstr>一维数组指针的使用</vt:lpstr>
      <vt:lpstr>二维数组指针的使用</vt:lpstr>
      <vt:lpstr>用typedef定义类型数组类型-- iArray100</vt:lpstr>
      <vt:lpstr>PowerPoint 演示文稿</vt:lpstr>
      <vt:lpstr>Any  Question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han</cp:lastModifiedBy>
  <cp:revision>2729</cp:revision>
  <dcterms:created xsi:type="dcterms:W3CDTF">2013-01-25T01:44:00Z</dcterms:created>
  <dcterms:modified xsi:type="dcterms:W3CDTF">2022-10-15T13:32:33Z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