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28"/>
  </p:notesMasterIdLst>
  <p:sldIdLst>
    <p:sldId id="256" r:id="rId6"/>
    <p:sldId id="665" r:id="rId7"/>
    <p:sldId id="666" r:id="rId8"/>
    <p:sldId id="659" r:id="rId9"/>
    <p:sldId id="660" r:id="rId10"/>
    <p:sldId id="603" r:id="rId11"/>
    <p:sldId id="667" r:id="rId12"/>
    <p:sldId id="609" r:id="rId13"/>
    <p:sldId id="662" r:id="rId14"/>
    <p:sldId id="663" r:id="rId15"/>
    <p:sldId id="668" r:id="rId16"/>
    <p:sldId id="664" r:id="rId17"/>
    <p:sldId id="614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513" r:id="rId26"/>
    <p:sldId id="541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6600"/>
    <a:srgbClr val="000000"/>
    <a:srgbClr val="030DCD"/>
    <a:srgbClr val="003300"/>
    <a:srgbClr val="0000CC"/>
    <a:srgbClr val="99CC00"/>
    <a:srgbClr val="7FE41A"/>
    <a:srgbClr val="6AD565"/>
    <a:srgbClr val="9DE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94660" autoAdjust="0"/>
  </p:normalViewPr>
  <p:slideViewPr>
    <p:cSldViewPr snapToGrid="0" snapToObjects="1">
      <p:cViewPr varScale="1">
        <p:scale>
          <a:sx n="105" d="100"/>
          <a:sy n="105" d="100"/>
        </p:scale>
        <p:origin x="1674" y="102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2022/11/1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22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88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/>
              <a:t>单击此处</a:t>
            </a:r>
            <a:br>
              <a:rPr lang="zh-CN" noProof="0"/>
            </a:br>
            <a:r>
              <a:rPr lang="zh-CN" noProof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2022/11/1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2022/11/1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2022/11/1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2022/11/1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2022/11/1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2022/11/1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2022/11/1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2022/11/1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2022/11/1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2022/11/1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2022/11/1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2022/11/1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2022/11/1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2022/11/1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2022/11/1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2022/11/1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2022/11/1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2022/11/1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2022/11/1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2022/11/1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2022/11/1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2022/11/1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2022/11/1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2022/11/1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2022/11/1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2022/11/1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2022/11/1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2022/11/1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2022/11/1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2022/11/1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2022/11/1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2022/11/1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2022/11/1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2022/11/1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2022/11/1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2022/11/1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2022/11/1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2022/11/1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2022/11/1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eaLnBrk="1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eaLnBrk="1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4489087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1010465"/>
            <a:ext cx="8636000" cy="4972050"/>
          </a:xfrm>
        </p:spPr>
        <p:txBody>
          <a:bodyPr/>
          <a:lstStyle>
            <a:lvl1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lvl1pPr>
            <a:lvl2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lvl2pPr>
            <a:lvl3pPr eaLnBrk="1">
              <a:lnSpc>
                <a:spcPct val="130000"/>
              </a:lnSpc>
              <a:spcBef>
                <a:spcPts val="0"/>
              </a:spcBef>
              <a:defRPr/>
            </a:lvl3pPr>
            <a:lvl4pPr eaLnBrk="1">
              <a:lnSpc>
                <a:spcPct val="130000"/>
              </a:lnSpc>
              <a:spcBef>
                <a:spcPts val="0"/>
              </a:spcBef>
              <a:defRPr/>
            </a:lvl4pPr>
            <a:lvl5pPr eaLnBrk="1"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Text Box 17"/>
          <p:cNvSpPr txBox="1">
            <a:spLocks noChangeArrowheads="1"/>
          </p:cNvSpPr>
          <p:nvPr userDrawn="1"/>
        </p:nvSpPr>
        <p:spPr bwMode="auto">
          <a:xfrm>
            <a:off x="50800" y="6481763"/>
            <a:ext cx="9067800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  <a:defRPr/>
            </a:pPr>
            <a:fld id="{380602F7-2D1E-4BA3-9157-D4E968859D90}" type="slidenum">
              <a:rPr lang="zh-CN" altLang="en-US" sz="1600" b="1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186712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7356039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0FF57203-C35C-4101-BB59-5D58D06E0BA5}" type="slidenum"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4900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9FC7E16D-5A04-4A97-B5EF-ADB58EFF5016}" type="slidenum">
              <a:rPr lang="zh-CN" altLang="en-US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60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2022/11/1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2022/11/1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2022/11/1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2022/11/1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2022/11/1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2022/11/1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2022/11/1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2022/11/1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2022/11/1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2" descr="aaaa00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119063"/>
            <a:ext cx="85471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096963"/>
            <a:ext cx="86360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92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Ø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sz="2400" b="1">
          <a:solidFill>
            <a:srgbClr val="000000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þ"/>
        <a:defRPr sz="2400" b="1">
          <a:solidFill>
            <a:srgbClr val="A854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Blip>
          <a:blip r:embed="rId9"/>
        </a:buBlip>
        <a:defRPr sz="1600" b="1">
          <a:solidFill>
            <a:srgbClr val="800080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5.png"/><Relationship Id="rId4" Type="http://schemas.openxmlformats.org/officeDocument/2006/relationships/image" Target="../media/image2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00"/>
                </a:solidFill>
              </a:rPr>
              <a:t>计算导论与程序设计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84464" y="4656919"/>
            <a:ext cx="3567480" cy="466725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贪心算法与蒙特卡罗算法</a:t>
            </a: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0"/>
            <a:ext cx="9144000" cy="25472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贪心算法（</a:t>
            </a:r>
            <a:r>
              <a:rPr lang="en-US" altLang="zh-CN" dirty="0"/>
              <a:t>greedy</a:t>
            </a:r>
            <a:r>
              <a:rPr lang="zh-CN" altLang="en-US" dirty="0"/>
              <a:t>）</a:t>
            </a:r>
            <a:r>
              <a:rPr lang="en-US" altLang="zh-CN" dirty="0"/>
              <a:t>--0/1</a:t>
            </a:r>
            <a:r>
              <a:rPr lang="zh-CN" altLang="en-US" dirty="0"/>
              <a:t>背包问题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</a:rPr>
              <a:t>问题求解</a:t>
            </a:r>
            <a:r>
              <a:rPr lang="zh-CN" altLang="en-US" dirty="0" smtClean="0">
                <a:solidFill>
                  <a:srgbClr val="C00000"/>
                </a:solidFill>
              </a:rPr>
              <a:t>策略（贪心策略）</a:t>
            </a:r>
            <a:endParaRPr lang="en-US" altLang="zh-CN" dirty="0">
              <a:solidFill>
                <a:srgbClr val="C00000"/>
              </a:solidFill>
            </a:endParaRPr>
          </a:p>
          <a:p>
            <a:pPr marL="971550" lvl="1">
              <a:spcBef>
                <a:spcPts val="600"/>
              </a:spcBef>
            </a:pPr>
            <a:r>
              <a:rPr lang="zh-CN" altLang="en-US" dirty="0">
                <a:solidFill>
                  <a:srgbClr val="006600"/>
                </a:solidFill>
              </a:rPr>
              <a:t>每次选择价值或收益最大的物品；</a:t>
            </a:r>
            <a:endParaRPr lang="en-US" altLang="zh-CN" dirty="0">
              <a:solidFill>
                <a:srgbClr val="006600"/>
              </a:solidFill>
            </a:endParaRPr>
          </a:p>
          <a:p>
            <a:pPr marL="971550" lvl="1">
              <a:spcBef>
                <a:spcPts val="600"/>
              </a:spcBef>
            </a:pPr>
            <a:r>
              <a:rPr lang="zh-CN" altLang="en-US" dirty="0"/>
              <a:t>每次</a:t>
            </a:r>
            <a:r>
              <a:rPr lang="zh-CN" altLang="en-US" dirty="0" smtClean="0"/>
              <a:t>选择体积最小</a:t>
            </a:r>
            <a:r>
              <a:rPr lang="zh-CN" altLang="en-US" dirty="0"/>
              <a:t>的物品；</a:t>
            </a:r>
            <a:endParaRPr lang="en-US" altLang="zh-CN" dirty="0"/>
          </a:p>
          <a:p>
            <a:pPr marL="971550" lvl="1">
              <a:spcBef>
                <a:spcPts val="600"/>
              </a:spcBef>
            </a:pPr>
            <a:r>
              <a:rPr lang="zh-CN" altLang="en-US" dirty="0">
                <a:solidFill>
                  <a:srgbClr val="030DCD"/>
                </a:solidFill>
              </a:rPr>
              <a:t>每次选择单位体积价值（收益）最大的物品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很多反例可以说明，上述</a:t>
            </a:r>
            <a:r>
              <a:rPr lang="en-US" altLang="zh-CN" dirty="0"/>
              <a:t>3</a:t>
            </a:r>
            <a:r>
              <a:rPr lang="zh-CN" altLang="en-US" dirty="0"/>
              <a:t>种贪心策略不一定得到最优解。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456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3ED5C-E5AE-42F5-996B-7251194B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en-US" altLang="zh-CN" dirty="0" smtClean="0"/>
              <a:t>0/1</a:t>
            </a:r>
            <a:r>
              <a:rPr lang="zh-CN" altLang="en-US" dirty="0"/>
              <a:t>背包问题</a:t>
            </a:r>
            <a:r>
              <a:rPr lang="en-US" altLang="zh-CN" dirty="0"/>
              <a:t>—</a:t>
            </a:r>
            <a:r>
              <a:rPr lang="zh-CN" altLang="en-US" dirty="0"/>
              <a:t>贪心算法（</a:t>
            </a:r>
            <a:r>
              <a:rPr lang="en-US" altLang="zh-CN" dirty="0"/>
              <a:t>greedy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A10808-525E-4A1C-AB60-CF19BBFC6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560" y="1135063"/>
                <a:ext cx="8464491" cy="5345112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600" b="1" dirty="0">
                    <a:solidFill>
                      <a:srgbClr val="C00000"/>
                    </a:solidFill>
                  </a:rPr>
                  <a:t>贪心策略：</a:t>
                </a:r>
                <a:r>
                  <a:rPr lang="zh-CN" altLang="en-US" sz="1600" dirty="0">
                    <a:solidFill>
                      <a:srgbClr val="030DCD"/>
                    </a:solidFill>
                  </a:rPr>
                  <a:t>每次选择单位重量价值（收益）最大的物品</a:t>
                </a:r>
                <a:r>
                  <a:rPr lang="zh-CN" altLang="en-US" sz="1600" dirty="0"/>
                  <a:t>；</a:t>
                </a:r>
                <a:endParaRPr lang="en-US" altLang="zh-CN" sz="16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600" dirty="0"/>
                  <a:t>变量定义</a:t>
                </a:r>
                <a:endParaRPr lang="en-US" altLang="zh-CN" sz="1600" dirty="0"/>
              </a:p>
              <a:p>
                <a:pPr marL="971550" lvl="1">
                  <a:lnSpc>
                    <a:spcPct val="120000"/>
                  </a:lnSpc>
                </a:pP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种物品的重量，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种物品的价值；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表示问题的解，初始化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X=0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>
                  <a:lnSpc>
                    <a:spcPct val="120000"/>
                  </a:lnSpc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No=(1,2,3,4,…,n-1,n)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对应物品的序号；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>
                  <a:lnSpc>
                    <a:spcPct val="120000"/>
                  </a:lnSpc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表示背包的容量（所能容纳的重量）；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>
                  <a:lnSpc>
                    <a:spcPct val="120000"/>
                  </a:lnSpc>
                </a:pP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背包中物品的初始重量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Weight=0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，初始价值为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Value=0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600" dirty="0"/>
                  <a:t>算法描述（伪代码）</a:t>
                </a:r>
                <a:endParaRPr lang="en-US" altLang="zh-CN" sz="1600" dirty="0"/>
              </a:p>
              <a:p>
                <a:pPr marL="971550" lvl="1">
                  <a:lnSpc>
                    <a:spcPct val="120000"/>
                  </a:lnSpc>
                </a:pP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种物品按照其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进行降序排列，得到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𝑝𝑤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400" i="1" dirty="0">
                    <a:latin typeface="Cambria Math" panose="02040503050406030204" pitchFamily="18" charset="0"/>
                  </a:rPr>
                  <a:t>；</a:t>
                </a:r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:pPr marL="971550" lvl="1">
                  <a:lnSpc>
                    <a:spcPct val="120000"/>
                  </a:lnSpc>
                </a:pPr>
                <a:r>
                  <a: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将向量</a:t>
                </a:r>
                <a:r>
                  <a:rPr lang="en-US" altLang="zh-CN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r>
                  <a: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中物品的顺序也按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altLang="zh-CN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的顺序做相应的调整；</a:t>
                </a:r>
                <a:endParaRPr lang="en-US" altLang="zh-CN" sz="1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dirty="0"/>
                  <a:t>for (</a:t>
                </a:r>
                <a:r>
                  <a:rPr lang="en-US" altLang="zh-CN" sz="1400" dirty="0" err="1"/>
                  <a:t>i</a:t>
                </a:r>
                <a:r>
                  <a:rPr lang="en-US" altLang="zh-CN" sz="1400" dirty="0"/>
                  <a:t>=1 to n)</a:t>
                </a:r>
              </a:p>
              <a:p>
                <a:pPr lvl="1" indent="0">
                  <a:lnSpc>
                    <a:spcPct val="120000"/>
                  </a:lnSpc>
                  <a:buNone/>
                </a:pPr>
                <a:r>
                  <a:rPr lang="en-US" altLang="zh-CN" sz="1400" dirty="0"/>
                  <a:t>      {</a:t>
                </a:r>
              </a:p>
              <a:p>
                <a:pPr lvl="1" indent="0">
                  <a:lnSpc>
                    <a:spcPct val="120000"/>
                  </a:lnSpc>
                  <a:buNone/>
                </a:pPr>
                <a:r>
                  <a:rPr lang="zh-CN" altLang="en-US" sz="1400" dirty="0"/>
                  <a:t>             若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Weight+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zh-CN" altLang="en-US" sz="1400" dirty="0"/>
                  <a:t>，则将物品</a:t>
                </a:r>
                <a:r>
                  <a:rPr lang="en-US" altLang="zh-CN" sz="1400" i="1" dirty="0" err="1"/>
                  <a:t>i</a:t>
                </a:r>
                <a:r>
                  <a:rPr lang="zh-CN" altLang="en-US" sz="1400" dirty="0"/>
                  <a:t>装入背包中</a:t>
                </a:r>
                <a:r>
                  <a:rPr lang="en-US" altLang="zh-CN" sz="1400" dirty="0"/>
                  <a:t>,</a:t>
                </a:r>
                <a:r>
                  <a:rPr lang="zh-CN" altLang="en-US" sz="1400" dirty="0"/>
                  <a:t> 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400" dirty="0"/>
                  <a:t>，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=Value+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indent="0">
                  <a:lnSpc>
                    <a:spcPct val="120000"/>
                  </a:lnSpc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Weight =Weight +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</a:rPr>
                      <m:t>；</m:t>
                    </m:r>
                    <m:r>
                      <a:rPr lang="zh-CN" altLang="en-US" sz="1400" i="1" smtClean="0">
                        <a:solidFill>
                          <a:srgbClr val="030DCD"/>
                        </a:solidFill>
                        <a:latin typeface="Cambria Math" panose="02040503050406030204" pitchFamily="18" charset="0"/>
                      </a:rPr>
                      <m:t>继续</m:t>
                    </m:r>
                  </m:oMath>
                </a14:m>
                <a:r>
                  <a:rPr lang="zh-CN" altLang="en-US" sz="1400" dirty="0">
                    <a:solidFill>
                      <a:srgbClr val="030DCD"/>
                    </a:solidFill>
                  </a:rPr>
                  <a:t>循环</a:t>
                </a:r>
                <a:r>
                  <a:rPr lang="zh-CN" altLang="en-US" sz="1400" dirty="0"/>
                  <a:t>；</a:t>
                </a:r>
                <a:endParaRPr lang="en-US" altLang="zh-CN" sz="1400" dirty="0"/>
              </a:p>
              <a:p>
                <a:pPr lvl="1" indent="0">
                  <a:lnSpc>
                    <a:spcPct val="120000"/>
                  </a:lnSpc>
                  <a:buNone/>
                </a:pPr>
                <a:r>
                  <a:rPr lang="en-US" altLang="zh-CN" sz="1400" dirty="0"/>
                  <a:t>            </a:t>
                </a:r>
                <a:r>
                  <a:rPr lang="zh-CN" altLang="en-US" sz="1400" dirty="0"/>
                  <a:t>否则，</a:t>
                </a:r>
                <a:r>
                  <a:rPr lang="zh-CN" altLang="en-US" sz="1400" dirty="0">
                    <a:solidFill>
                      <a:srgbClr val="030DCD"/>
                    </a:solidFill>
                  </a:rPr>
                  <a:t>退出循环</a:t>
                </a:r>
                <a:r>
                  <a:rPr lang="zh-CN" altLang="en-US" sz="1400" dirty="0"/>
                  <a:t>；</a:t>
                </a:r>
                <a:endParaRPr lang="en-US" altLang="zh-CN" sz="1400" dirty="0"/>
              </a:p>
              <a:p>
                <a:pPr lvl="1" indent="0">
                  <a:lnSpc>
                    <a:spcPct val="120000"/>
                  </a:lnSpc>
                  <a:buNone/>
                </a:pPr>
                <a:r>
                  <a:rPr lang="en-US" altLang="zh-CN" sz="1400" dirty="0"/>
                  <a:t>}</a:t>
                </a:r>
              </a:p>
              <a:p>
                <a:pPr marL="971550" lvl="1">
                  <a:lnSpc>
                    <a:spcPct val="120000"/>
                  </a:lnSpc>
                </a:pPr>
                <a:r>
                  <a:rPr lang="zh-CN" altLang="en-US" sz="1400" dirty="0"/>
                  <a:t>输出贪心解</a:t>
                </a:r>
                <a:r>
                  <a:rPr lang="en-US" altLang="zh-CN" sz="1400" dirty="0"/>
                  <a:t>X</a:t>
                </a:r>
                <a:r>
                  <a:rPr lang="zh-CN" altLang="en-US" sz="1400" dirty="0"/>
                  <a:t>和物品的相关信息，背包中物品价值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 </a:t>
                </a:r>
                <a:r>
                  <a:rPr lang="zh-CN" altLang="en-US" sz="1400" dirty="0"/>
                  <a:t>，及背包中物品重量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14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600" dirty="0"/>
                  <a:t>将一种物品的</a:t>
                </a:r>
                <a:r>
                  <a:rPr lang="en-US" altLang="zh-CN" sz="1600" dirty="0" err="1"/>
                  <a:t>No,w,v,pw</a:t>
                </a:r>
                <a:r>
                  <a:rPr lang="zh-CN" altLang="en-US" sz="1600"/>
                  <a:t>定义成一个结构体，编程会相对简单（后续介绍）</a:t>
                </a:r>
                <a:endParaRPr lang="en-US" altLang="zh-CN" sz="16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A10808-525E-4A1C-AB60-CF19BBFC6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560" y="1135063"/>
                <a:ext cx="8464491" cy="5345112"/>
              </a:xfrm>
              <a:blipFill>
                <a:blip r:embed="rId2"/>
                <a:stretch>
                  <a:fillRect t="-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83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sz="3200" smtClean="0">
                <a:solidFill>
                  <a:srgbClr val="7030A0"/>
                </a:solidFill>
              </a:rPr>
              <a:t>贪心策略</a:t>
            </a:r>
            <a:r>
              <a:rPr lang="zh-CN" altLang="en-US" sz="3200" smtClean="0"/>
              <a:t>例</a:t>
            </a:r>
            <a:r>
              <a:rPr lang="en-US" altLang="zh-CN" sz="3200" dirty="0" smtClean="0"/>
              <a:t>---</a:t>
            </a:r>
            <a:r>
              <a:rPr lang="zh-CN" altLang="en-US" sz="3200" dirty="0"/>
              <a:t>最多酱油</a:t>
            </a:r>
            <a:endParaRPr lang="en-US" altLang="zh-CN" sz="32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小明带着</a:t>
            </a:r>
            <a:r>
              <a:rPr lang="en-US" altLang="zh-CN" sz="1800" dirty="0"/>
              <a:t>N</a:t>
            </a:r>
            <a:r>
              <a:rPr lang="zh-CN" altLang="en-US" sz="1800" dirty="0"/>
              <a:t>元钱去买酱油。酱油</a:t>
            </a:r>
            <a:r>
              <a:rPr lang="en-US" altLang="zh-CN" sz="1800" dirty="0">
                <a:solidFill>
                  <a:srgbClr val="030DCD"/>
                </a:solidFill>
              </a:rPr>
              <a:t>10</a:t>
            </a:r>
            <a:r>
              <a:rPr lang="zh-CN" altLang="en-US" sz="1800" dirty="0">
                <a:solidFill>
                  <a:srgbClr val="030DCD"/>
                </a:solidFill>
              </a:rPr>
              <a:t>元</a:t>
            </a:r>
            <a:r>
              <a:rPr lang="en-US" altLang="zh-CN" sz="1800" dirty="0">
                <a:solidFill>
                  <a:srgbClr val="030DCD"/>
                </a:solidFill>
              </a:rPr>
              <a:t>1</a:t>
            </a:r>
            <a:r>
              <a:rPr lang="zh-CN" altLang="en-US" sz="1800" dirty="0">
                <a:solidFill>
                  <a:srgbClr val="030DCD"/>
                </a:solidFill>
              </a:rPr>
              <a:t>瓶</a:t>
            </a:r>
            <a:r>
              <a:rPr lang="zh-CN" altLang="en-US" sz="1800" dirty="0"/>
              <a:t>，商家搞促销，每</a:t>
            </a:r>
            <a:r>
              <a:rPr lang="zh-CN" altLang="en-US" sz="1800" dirty="0">
                <a:solidFill>
                  <a:srgbClr val="030DCD"/>
                </a:solidFill>
              </a:rPr>
              <a:t>买</a:t>
            </a:r>
            <a:r>
              <a:rPr lang="en-US" altLang="zh-CN" sz="1800" dirty="0">
                <a:solidFill>
                  <a:srgbClr val="030DCD"/>
                </a:solidFill>
              </a:rPr>
              <a:t>3</a:t>
            </a:r>
            <a:r>
              <a:rPr lang="zh-CN" altLang="en-US" sz="1800" dirty="0">
                <a:solidFill>
                  <a:srgbClr val="030DCD"/>
                </a:solidFill>
              </a:rPr>
              <a:t>瓶送</a:t>
            </a:r>
            <a:r>
              <a:rPr lang="en-US" altLang="zh-CN" sz="1800" dirty="0">
                <a:solidFill>
                  <a:srgbClr val="030DCD"/>
                </a:solidFill>
              </a:rPr>
              <a:t>1</a:t>
            </a:r>
            <a:r>
              <a:rPr lang="zh-CN" altLang="en-US" sz="1800" dirty="0">
                <a:solidFill>
                  <a:srgbClr val="030DCD"/>
                </a:solidFill>
              </a:rPr>
              <a:t>瓶</a:t>
            </a:r>
            <a:r>
              <a:rPr lang="zh-CN" altLang="en-US" sz="1800" dirty="0"/>
              <a:t>，或者每</a:t>
            </a:r>
            <a:r>
              <a:rPr lang="zh-CN" altLang="en-US" sz="1800" dirty="0" smtClean="0"/>
              <a:t>买</a:t>
            </a:r>
            <a:r>
              <a:rPr lang="en-US" altLang="zh-CN" sz="1800" dirty="0" smtClean="0">
                <a:solidFill>
                  <a:srgbClr val="030DCD"/>
                </a:solidFill>
              </a:rPr>
              <a:t>5</a:t>
            </a:r>
            <a:r>
              <a:rPr lang="zh-CN" altLang="en-US" sz="1800" dirty="0" smtClean="0">
                <a:solidFill>
                  <a:srgbClr val="030DCD"/>
                </a:solidFill>
              </a:rPr>
              <a:t>瓶送</a:t>
            </a:r>
            <a:r>
              <a:rPr lang="en-US" altLang="zh-CN" sz="1800" dirty="0" smtClean="0">
                <a:solidFill>
                  <a:srgbClr val="030DCD"/>
                </a:solidFill>
              </a:rPr>
              <a:t>2</a:t>
            </a:r>
            <a:r>
              <a:rPr lang="zh-CN" altLang="en-US" sz="1800" dirty="0" smtClean="0">
                <a:solidFill>
                  <a:srgbClr val="030DCD"/>
                </a:solidFill>
              </a:rPr>
              <a:t>瓶</a:t>
            </a:r>
            <a:r>
              <a:rPr lang="zh-CN" altLang="en-US" sz="1800" dirty="0" smtClean="0"/>
              <a:t>。</a:t>
            </a:r>
            <a:r>
              <a:rPr lang="zh-CN" altLang="en-US" sz="1800" dirty="0"/>
              <a:t>请问小明</a:t>
            </a:r>
            <a:r>
              <a:rPr lang="zh-CN" altLang="en-US" sz="1800" dirty="0">
                <a:solidFill>
                  <a:srgbClr val="FF0000"/>
                </a:solidFill>
              </a:rPr>
              <a:t>最多</a:t>
            </a:r>
            <a:r>
              <a:rPr lang="zh-CN" altLang="en-US" sz="1800" dirty="0"/>
              <a:t>可以买多少瓶酱油？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输入</a:t>
            </a:r>
            <a:r>
              <a:rPr lang="zh-CN" altLang="en-US" sz="1800" dirty="0" smtClean="0"/>
              <a:t>格式</a:t>
            </a:r>
            <a:endParaRPr lang="en-US" altLang="zh-CN" sz="1800" dirty="0"/>
          </a:p>
          <a:p>
            <a:pPr marL="971550" lvl="1"/>
            <a:r>
              <a:rPr lang="zh-CN" altLang="en-US" sz="1600" dirty="0"/>
              <a:t>输入的第一行包含了一个整数</a:t>
            </a:r>
            <a:r>
              <a:rPr lang="en-US" altLang="zh-CN" sz="1600" dirty="0"/>
              <a:t>N</a:t>
            </a:r>
            <a:r>
              <a:rPr lang="zh-CN" altLang="en-US" sz="1600" dirty="0"/>
              <a:t>，表示小明可以买酱油的钱数。</a:t>
            </a:r>
            <a:r>
              <a:rPr lang="en-US" altLang="zh-CN" sz="1600" dirty="0"/>
              <a:t>N</a:t>
            </a:r>
            <a:r>
              <a:rPr lang="zh-CN" altLang="en-US" sz="1600" dirty="0"/>
              <a:t>是</a:t>
            </a:r>
            <a:r>
              <a:rPr lang="en-US" altLang="zh-CN" sz="1600" dirty="0"/>
              <a:t>10</a:t>
            </a:r>
            <a:r>
              <a:rPr lang="zh-CN" altLang="en-US" sz="1600" dirty="0"/>
              <a:t>的整数倍数。</a:t>
            </a:r>
            <a:r>
              <a:rPr lang="en-US" altLang="zh-CN" sz="1600" dirty="0"/>
              <a:t>N</a:t>
            </a:r>
            <a:r>
              <a:rPr lang="zh-CN" altLang="en-US" sz="1600" dirty="0"/>
              <a:t>不超过</a:t>
            </a:r>
            <a:r>
              <a:rPr lang="en-US" altLang="zh-CN" sz="1600" dirty="0"/>
              <a:t>300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输出格式</a:t>
            </a:r>
            <a:endParaRPr lang="en-US" altLang="zh-CN" sz="1800" dirty="0"/>
          </a:p>
          <a:p>
            <a:pPr marL="971550" lvl="1"/>
            <a:r>
              <a:rPr lang="zh-CN" altLang="en-US" sz="1600" dirty="0"/>
              <a:t>输出一个整数，表示小明最多可以得到多少瓶酱油。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b="1" dirty="0">
                <a:solidFill>
                  <a:srgbClr val="7030A0"/>
                </a:solidFill>
              </a:rPr>
              <a:t>贪心策略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600" b="1" dirty="0">
                <a:solidFill>
                  <a:srgbClr val="006600"/>
                </a:solidFill>
              </a:rPr>
              <a:t>尽量用</a:t>
            </a:r>
            <a:r>
              <a:rPr lang="zh-CN" altLang="en-US" sz="1600" b="1" dirty="0">
                <a:solidFill>
                  <a:srgbClr val="C00000"/>
                </a:solidFill>
              </a:rPr>
              <a:t>每瓶酱油价格最便宜</a:t>
            </a:r>
            <a:r>
              <a:rPr lang="zh-CN" altLang="en-US" sz="1600" b="1" dirty="0">
                <a:solidFill>
                  <a:srgbClr val="006600"/>
                </a:solidFill>
              </a:rPr>
              <a:t>的促销手段购买</a:t>
            </a:r>
            <a:r>
              <a:rPr lang="zh-CN" altLang="en-US" sz="1600" dirty="0"/>
              <a:t>；（</a:t>
            </a:r>
            <a:r>
              <a:rPr lang="zh-CN" altLang="en-US" sz="1600" b="1" dirty="0">
                <a:solidFill>
                  <a:srgbClr val="C00000"/>
                </a:solidFill>
              </a:rPr>
              <a:t>每瓶价格最低的方案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971550" lvl="1"/>
            <a:r>
              <a:rPr lang="zh-CN" altLang="en-US" sz="1600" dirty="0" smtClean="0"/>
              <a:t>按瓶买</a:t>
            </a:r>
            <a:r>
              <a:rPr lang="en-US" altLang="zh-CN" sz="1600" dirty="0" smtClean="0">
                <a:sym typeface="Wingdings" panose="05000000000000000000" pitchFamily="2" charset="2"/>
              </a:rPr>
              <a:t>10</a:t>
            </a:r>
            <a:r>
              <a:rPr lang="zh-CN" altLang="en-US" sz="1600" dirty="0" smtClean="0">
                <a:sym typeface="Wingdings" panose="05000000000000000000" pitchFamily="2" charset="2"/>
              </a:rPr>
              <a:t>元</a:t>
            </a:r>
            <a:r>
              <a:rPr lang="en-US" altLang="zh-CN" sz="1600" dirty="0" smtClean="0">
                <a:sym typeface="Wingdings" panose="05000000000000000000" pitchFamily="2" charset="2"/>
              </a:rPr>
              <a:t>/</a:t>
            </a:r>
            <a:r>
              <a:rPr lang="zh-CN" altLang="en-US" sz="1600" dirty="0" smtClean="0">
                <a:sym typeface="Wingdings" panose="05000000000000000000" pitchFamily="2" charset="2"/>
              </a:rPr>
              <a:t>瓶； </a:t>
            </a:r>
            <a:r>
              <a:rPr lang="en-US" altLang="zh-CN" sz="1600" dirty="0" smtClean="0"/>
              <a:t>3</a:t>
            </a:r>
            <a:r>
              <a:rPr lang="zh-CN" altLang="en-US" sz="1600" dirty="0"/>
              <a:t>瓶送</a:t>
            </a:r>
            <a:r>
              <a:rPr lang="en-US" altLang="zh-CN" sz="1600" dirty="0"/>
              <a:t>1</a:t>
            </a:r>
            <a:r>
              <a:rPr lang="zh-CN" altLang="en-US" sz="1600" dirty="0"/>
              <a:t>瓶</a:t>
            </a:r>
            <a:r>
              <a:rPr lang="en-US" altLang="zh-CN" sz="1600" dirty="0">
                <a:sym typeface="Wingdings" panose="05000000000000000000" pitchFamily="2" charset="2"/>
              </a:rPr>
              <a:t></a:t>
            </a:r>
            <a:r>
              <a:rPr lang="en-US" altLang="zh-CN" sz="1600" dirty="0" smtClean="0">
                <a:sym typeface="Wingdings" panose="05000000000000000000" pitchFamily="2" charset="2"/>
              </a:rPr>
              <a:t>7</a:t>
            </a:r>
            <a:r>
              <a:rPr lang="en-US" altLang="zh-CN" sz="1600" dirty="0">
                <a:sym typeface="Wingdings" panose="05000000000000000000" pitchFamily="2" charset="2"/>
              </a:rPr>
              <a:t>.</a:t>
            </a:r>
            <a:r>
              <a:rPr lang="en-US" altLang="zh-CN" sz="1600" dirty="0" smtClean="0">
                <a:sym typeface="Wingdings" panose="05000000000000000000" pitchFamily="2" charset="2"/>
              </a:rPr>
              <a:t>5</a:t>
            </a:r>
            <a:r>
              <a:rPr lang="zh-CN" altLang="en-US" sz="1600" dirty="0">
                <a:sym typeface="Wingdings" panose="05000000000000000000" pitchFamily="2" charset="2"/>
              </a:rPr>
              <a:t>元</a:t>
            </a:r>
            <a:r>
              <a:rPr lang="en-US" altLang="zh-CN" sz="1600" dirty="0">
                <a:sym typeface="Wingdings" panose="05000000000000000000" pitchFamily="2" charset="2"/>
              </a:rPr>
              <a:t>/</a:t>
            </a:r>
            <a:r>
              <a:rPr lang="zh-CN" altLang="en-US" sz="1600" dirty="0" smtClean="0">
                <a:sym typeface="Wingdings" panose="05000000000000000000" pitchFamily="2" charset="2"/>
              </a:rPr>
              <a:t>瓶</a:t>
            </a:r>
            <a:r>
              <a:rPr lang="zh-CN" altLang="en-US" sz="1600" dirty="0">
                <a:sym typeface="Wingdings" panose="05000000000000000000" pitchFamily="2" charset="2"/>
              </a:rPr>
              <a:t>；</a:t>
            </a:r>
            <a:r>
              <a:rPr lang="en-US" altLang="zh-CN" sz="1600" dirty="0" smtClean="0"/>
              <a:t>5</a:t>
            </a:r>
            <a:r>
              <a:rPr lang="zh-CN" altLang="en-US" sz="1600" dirty="0"/>
              <a:t>瓶送</a:t>
            </a:r>
            <a:r>
              <a:rPr lang="en-US" altLang="zh-CN" sz="1600" dirty="0"/>
              <a:t>2</a:t>
            </a:r>
            <a:r>
              <a:rPr lang="zh-CN" altLang="en-US" sz="1600" dirty="0"/>
              <a:t>瓶</a:t>
            </a:r>
            <a:r>
              <a:rPr lang="en-US" altLang="zh-CN" sz="1600" dirty="0">
                <a:sym typeface="Wingdings" panose="05000000000000000000" pitchFamily="2" charset="2"/>
              </a:rPr>
              <a:t>7.14</a:t>
            </a:r>
            <a:r>
              <a:rPr lang="zh-CN" altLang="en-US" sz="1600" dirty="0">
                <a:sym typeface="Wingdings" panose="05000000000000000000" pitchFamily="2" charset="2"/>
              </a:rPr>
              <a:t>元</a:t>
            </a:r>
            <a:r>
              <a:rPr lang="en-US" altLang="zh-CN" sz="1600" dirty="0">
                <a:sym typeface="Wingdings" panose="05000000000000000000" pitchFamily="2" charset="2"/>
              </a:rPr>
              <a:t>/</a:t>
            </a:r>
            <a:r>
              <a:rPr lang="zh-CN" altLang="en-US" sz="1600" dirty="0">
                <a:sym typeface="Wingdings" panose="05000000000000000000" pitchFamily="2" charset="2"/>
              </a:rPr>
              <a:t>瓶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问题求解</a:t>
            </a:r>
            <a:endParaRPr lang="en-US" altLang="zh-CN" sz="1800" dirty="0"/>
          </a:p>
          <a:p>
            <a:pPr marL="971550" lvl="1"/>
            <a:r>
              <a:rPr lang="zh-CN" altLang="en-US" sz="1600" b="1" dirty="0">
                <a:solidFill>
                  <a:srgbClr val="030DCD"/>
                </a:solidFill>
              </a:rPr>
              <a:t>将</a:t>
            </a:r>
            <a:r>
              <a:rPr lang="en-US" altLang="zh-CN" sz="1600" b="1" dirty="0" smtClean="0">
                <a:solidFill>
                  <a:srgbClr val="030DCD"/>
                </a:solidFill>
              </a:rPr>
              <a:t>N</a:t>
            </a:r>
            <a:r>
              <a:rPr lang="zh-CN" altLang="en-US" sz="1600" b="1" dirty="0" smtClean="0">
                <a:solidFill>
                  <a:srgbClr val="030DCD"/>
                </a:solidFill>
              </a:rPr>
              <a:t>元钱尽可能</a:t>
            </a:r>
            <a:r>
              <a:rPr lang="zh-CN" altLang="en-US" sz="1600" b="1" dirty="0">
                <a:solidFill>
                  <a:srgbClr val="030DCD"/>
                </a:solidFill>
              </a:rPr>
              <a:t>地按</a:t>
            </a:r>
            <a:r>
              <a:rPr lang="en-US" altLang="zh-CN" sz="1600" b="1" dirty="0">
                <a:solidFill>
                  <a:srgbClr val="030DCD"/>
                </a:solidFill>
              </a:rPr>
              <a:t>50</a:t>
            </a:r>
            <a:r>
              <a:rPr lang="zh-CN" altLang="en-US" sz="1600" b="1" dirty="0">
                <a:solidFill>
                  <a:srgbClr val="030DCD"/>
                </a:solidFill>
              </a:rPr>
              <a:t>分解，剩余的尽可能地按</a:t>
            </a:r>
            <a:r>
              <a:rPr lang="en-US" altLang="zh-CN" sz="1600" b="1" dirty="0">
                <a:solidFill>
                  <a:srgbClr val="030DCD"/>
                </a:solidFill>
              </a:rPr>
              <a:t>30</a:t>
            </a:r>
            <a:r>
              <a:rPr lang="zh-CN" altLang="en-US" sz="1600" b="1" dirty="0">
                <a:solidFill>
                  <a:srgbClr val="030DCD"/>
                </a:solidFill>
              </a:rPr>
              <a:t>分解，其余的按</a:t>
            </a:r>
            <a:r>
              <a:rPr lang="en-US" altLang="zh-CN" sz="1600" b="1" dirty="0">
                <a:solidFill>
                  <a:srgbClr val="030DCD"/>
                </a:solidFill>
              </a:rPr>
              <a:t>10</a:t>
            </a:r>
            <a:r>
              <a:rPr lang="zh-CN" altLang="en-US" sz="1600" b="1" dirty="0">
                <a:solidFill>
                  <a:srgbClr val="030DCD"/>
                </a:solidFill>
              </a:rPr>
              <a:t>分解；</a:t>
            </a:r>
            <a:endParaRPr lang="en-US" altLang="zh-CN" sz="1600" b="1" dirty="0">
              <a:solidFill>
                <a:srgbClr val="030DCD"/>
              </a:solidFill>
            </a:endParaRPr>
          </a:p>
          <a:p>
            <a:pPr marL="971550" lvl="1"/>
            <a:r>
              <a:rPr lang="en-US" altLang="zh-CN" sz="1600" b="1" dirty="0">
                <a:solidFill>
                  <a:srgbClr val="030DCD"/>
                </a:solidFill>
              </a:rPr>
              <a:t>(N/50)*7+((N%50)/30)*4+((N%50)%30)/10;</a:t>
            </a:r>
          </a:p>
          <a:p>
            <a:pPr marL="971550"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598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2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2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55588"/>
            <a:ext cx="8077200" cy="584200"/>
          </a:xfrm>
        </p:spPr>
        <p:txBody>
          <a:bodyPr/>
          <a:lstStyle/>
          <a:p>
            <a:r>
              <a:rPr lang="zh-CN" altLang="en-US" sz="3200" dirty="0" smtClean="0">
                <a:solidFill>
                  <a:srgbClr val="7030A0"/>
                </a:solidFill>
              </a:rPr>
              <a:t>自学：贪心策略</a:t>
            </a:r>
            <a:r>
              <a:rPr lang="zh-CN" altLang="en-US" sz="3200" dirty="0" smtClean="0"/>
              <a:t>例</a:t>
            </a:r>
            <a:r>
              <a:rPr lang="en-US" altLang="zh-CN" sz="3200" dirty="0" smtClean="0"/>
              <a:t>---</a:t>
            </a:r>
            <a:r>
              <a:rPr lang="zh-CN" altLang="en-US" sz="3200" dirty="0" smtClean="0"/>
              <a:t>最少硬币</a:t>
            </a:r>
            <a:r>
              <a:rPr lang="zh-CN" altLang="en-US" sz="3200" dirty="0"/>
              <a:t>数</a:t>
            </a:r>
            <a:endParaRPr lang="en-US" altLang="zh-CN" sz="32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136649"/>
            <a:ext cx="8080375" cy="500289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某国的硬币体系包含</a:t>
            </a:r>
            <a:r>
              <a:rPr lang="en-US" altLang="zh-CN" sz="2000" dirty="0"/>
              <a:t>N</a:t>
            </a:r>
            <a:r>
              <a:rPr lang="zh-CN" altLang="en-US" sz="2000" dirty="0"/>
              <a:t>种面值（一定有面值为</a:t>
            </a:r>
            <a:r>
              <a:rPr lang="en-US" altLang="zh-CN" sz="2000" dirty="0"/>
              <a:t>1</a:t>
            </a:r>
            <a:r>
              <a:rPr lang="zh-CN" altLang="en-US" sz="2000" dirty="0"/>
              <a:t>的硬币），现有一种商品价格</a:t>
            </a:r>
            <a:r>
              <a:rPr lang="en-US" altLang="zh-CN" sz="2000" dirty="0"/>
              <a:t>P</a:t>
            </a:r>
            <a:r>
              <a:rPr lang="zh-CN" altLang="en-US" sz="2000" dirty="0"/>
              <a:t>，问</a:t>
            </a:r>
            <a:r>
              <a:rPr lang="zh-CN" altLang="en-US" sz="2000" b="1" dirty="0">
                <a:solidFill>
                  <a:srgbClr val="7030A0"/>
                </a:solidFill>
              </a:rPr>
              <a:t>最少</a:t>
            </a:r>
            <a:r>
              <a:rPr lang="zh-CN" altLang="en-US" sz="2000" dirty="0"/>
              <a:t>用</a:t>
            </a:r>
            <a:r>
              <a:rPr lang="zh-CN" altLang="en-US" sz="2000" dirty="0">
                <a:solidFill>
                  <a:srgbClr val="030DCD"/>
                </a:solidFill>
              </a:rPr>
              <a:t>多少枚硬币</a:t>
            </a:r>
            <a:r>
              <a:rPr lang="zh-CN" altLang="en-US" sz="2000" dirty="0"/>
              <a:t>可以正好买下该件商品？</a:t>
            </a:r>
            <a:endParaRPr lang="en-US" altLang="zh-CN" sz="20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</a:rPr>
              <a:t>贪心策略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C00000"/>
                </a:solidFill>
              </a:rPr>
              <a:t>尽量用面值最大的硬币购买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问题求解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将</a:t>
            </a:r>
            <a:r>
              <a:rPr lang="en-US" altLang="zh-CN" sz="1800" dirty="0"/>
              <a:t>P</a:t>
            </a:r>
            <a:r>
              <a:rPr lang="zh-CN" altLang="en-US" sz="1800" dirty="0"/>
              <a:t>尽可能地按面值最大的硬币分解，以此类推；</a:t>
            </a:r>
            <a:endParaRPr lang="en-US" altLang="zh-C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反例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某国硬币体系为</a:t>
            </a:r>
            <a:r>
              <a:rPr lang="en-US" altLang="zh-CN" sz="1800" dirty="0"/>
              <a:t>{1,5,8,10}</a:t>
            </a:r>
            <a:r>
              <a:rPr lang="zh-CN" altLang="en-US" sz="1800" dirty="0"/>
              <a:t>，</a:t>
            </a:r>
            <a:r>
              <a:rPr lang="en-US" altLang="zh-CN" sz="1800" dirty="0"/>
              <a:t>P=13</a:t>
            </a:r>
            <a:r>
              <a:rPr lang="zh-CN" altLang="en-US" sz="1800" dirty="0"/>
              <a:t>，利用该</a:t>
            </a:r>
            <a:r>
              <a:rPr lang="zh-CN" altLang="en-US" sz="1800" dirty="0">
                <a:solidFill>
                  <a:srgbClr val="7030A0"/>
                </a:solidFill>
              </a:rPr>
              <a:t>贪心策略</a:t>
            </a:r>
            <a:r>
              <a:rPr lang="zh-CN" altLang="en-US" sz="1800" dirty="0"/>
              <a:t>需要</a:t>
            </a:r>
            <a:r>
              <a:rPr lang="en-US" altLang="zh-CN" sz="1800" dirty="0">
                <a:solidFill>
                  <a:srgbClr val="C00000"/>
                </a:solidFill>
              </a:rPr>
              <a:t>4</a:t>
            </a:r>
            <a:r>
              <a:rPr lang="zh-CN" altLang="en-US" sz="1800" dirty="0">
                <a:solidFill>
                  <a:srgbClr val="C00000"/>
                </a:solidFill>
              </a:rPr>
              <a:t>枚</a:t>
            </a:r>
            <a:r>
              <a:rPr lang="zh-CN" altLang="en-US" sz="1800" dirty="0"/>
              <a:t>硬币；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而最优解：</a:t>
            </a:r>
            <a:r>
              <a:rPr lang="en-US" altLang="zh-CN" sz="1800" dirty="0"/>
              <a:t>8+5=13</a:t>
            </a:r>
            <a:r>
              <a:rPr lang="zh-CN" altLang="en-US" sz="1800" dirty="0"/>
              <a:t>，需要</a:t>
            </a:r>
            <a:r>
              <a:rPr lang="en-US" altLang="zh-CN" sz="1800" dirty="0">
                <a:solidFill>
                  <a:srgbClr val="C00000"/>
                </a:solidFill>
              </a:rPr>
              <a:t>2</a:t>
            </a:r>
            <a:r>
              <a:rPr lang="zh-CN" altLang="en-US" sz="1800" dirty="0">
                <a:solidFill>
                  <a:srgbClr val="C00000"/>
                </a:solidFill>
              </a:rPr>
              <a:t>枚</a:t>
            </a:r>
            <a:r>
              <a:rPr lang="zh-CN" altLang="en-US" sz="1800" dirty="0"/>
              <a:t>即可；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DCD"/>
                </a:solidFill>
              </a:rPr>
              <a:t>利用线性规划方法可求得最优解</a:t>
            </a:r>
            <a:endParaRPr lang="en-US" altLang="zh-CN" sz="2000" dirty="0">
              <a:solidFill>
                <a:srgbClr val="030DCD"/>
              </a:solidFill>
            </a:endParaRPr>
          </a:p>
          <a:p>
            <a:pPr marL="342900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5814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12 </a:t>
            </a:r>
            <a:r>
              <a:rPr lang="zh-CN" altLang="en-US" dirty="0"/>
              <a:t>蒙特</a:t>
            </a:r>
            <a:r>
              <a:rPr lang="en-US" altLang="zh-CN" dirty="0"/>
              <a:t>·</a:t>
            </a:r>
            <a:r>
              <a:rPr lang="zh-CN" altLang="en-US" dirty="0"/>
              <a:t>卡罗方法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47046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蒙特</a:t>
            </a:r>
            <a:r>
              <a:rPr lang="en-US" altLang="zh-CN" sz="1800" dirty="0"/>
              <a:t>·</a:t>
            </a:r>
            <a:r>
              <a:rPr lang="zh-CN" altLang="en-US" sz="1800" dirty="0"/>
              <a:t>卡罗方法（</a:t>
            </a:r>
            <a:r>
              <a:rPr lang="en-US" altLang="zh-CN" sz="1800" dirty="0"/>
              <a:t>Monte Carlo method</a:t>
            </a:r>
            <a:r>
              <a:rPr lang="zh-CN" altLang="en-US" sz="1800" dirty="0"/>
              <a:t>），也称统计模拟方法，是一种不确定性算法，属于</a:t>
            </a:r>
            <a:r>
              <a:rPr lang="zh-CN" altLang="en-US" sz="1800" dirty="0">
                <a:solidFill>
                  <a:srgbClr val="C00000"/>
                </a:solidFill>
              </a:rPr>
              <a:t>随机算法</a:t>
            </a:r>
            <a:r>
              <a:rPr lang="zh-CN" altLang="en-US" sz="1800" dirty="0"/>
              <a:t>的范畴。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是一种以</a:t>
            </a:r>
            <a:r>
              <a:rPr lang="zh-CN" altLang="en-US" sz="1800" dirty="0">
                <a:solidFill>
                  <a:srgbClr val="7030A0"/>
                </a:solidFill>
              </a:rPr>
              <a:t>概率统计理论</a:t>
            </a:r>
            <a:r>
              <a:rPr lang="zh-CN" altLang="en-US" sz="1800" dirty="0"/>
              <a:t>为指导的一类非常重要的数值计算方法，通常使用</a:t>
            </a:r>
            <a:r>
              <a:rPr lang="zh-CN" altLang="en-US" sz="1800" dirty="0">
                <a:solidFill>
                  <a:srgbClr val="7030A0"/>
                </a:solidFill>
              </a:rPr>
              <a:t>随机数</a:t>
            </a:r>
            <a:r>
              <a:rPr lang="zh-CN" altLang="en-US" sz="1800" dirty="0"/>
              <a:t>（或更常见的伪随机数）来解决众多的计算问题。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当所求解问题是某种随机事件出现的概率，或者是某个随机变量的期望值时，通过某种“实验”的方法，以这种事件出现的频率估计这一随机事件的概率，或者得到这个随机变量的某些数字特征，并将其作为问题的解。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dirty="0"/>
              <a:t>20</a:t>
            </a:r>
            <a:r>
              <a:rPr lang="zh-CN" altLang="en-US" sz="1800" dirty="0"/>
              <a:t>世纪</a:t>
            </a:r>
            <a:r>
              <a:rPr lang="en-US" altLang="zh-CN" sz="1800" dirty="0"/>
              <a:t>40</a:t>
            </a:r>
            <a:r>
              <a:rPr lang="zh-CN" altLang="en-US" sz="1800" dirty="0"/>
              <a:t>年代美国在第二次世界大战中研制原子弹的“曼哈顿计划”中，由计划的成员</a:t>
            </a:r>
            <a:r>
              <a:rPr lang="en-US" altLang="zh-CN" sz="1800" dirty="0">
                <a:solidFill>
                  <a:srgbClr val="030DCD"/>
                </a:solidFill>
              </a:rPr>
              <a:t>S.M.</a:t>
            </a:r>
            <a:r>
              <a:rPr lang="zh-CN" altLang="en-US" sz="1800" dirty="0">
                <a:solidFill>
                  <a:srgbClr val="030DCD"/>
                </a:solidFill>
              </a:rPr>
              <a:t>乌拉姆和</a:t>
            </a:r>
            <a:r>
              <a:rPr lang="en-US" altLang="zh-CN" sz="1800" dirty="0">
                <a:solidFill>
                  <a:srgbClr val="030DCD"/>
                </a:solidFill>
              </a:rPr>
              <a:t>J.</a:t>
            </a:r>
            <a:r>
              <a:rPr lang="zh-CN" altLang="en-US" sz="1800" dirty="0">
                <a:solidFill>
                  <a:srgbClr val="030DCD"/>
                </a:solidFill>
              </a:rPr>
              <a:t>冯</a:t>
            </a:r>
            <a:r>
              <a:rPr lang="en-US" altLang="zh-CN" sz="1800" dirty="0">
                <a:solidFill>
                  <a:srgbClr val="030DCD"/>
                </a:solidFill>
              </a:rPr>
              <a:t>·</a:t>
            </a:r>
            <a:r>
              <a:rPr lang="zh-CN" altLang="en-US" sz="1800" dirty="0">
                <a:solidFill>
                  <a:srgbClr val="030DCD"/>
                </a:solidFill>
              </a:rPr>
              <a:t>诺伊曼</a:t>
            </a:r>
            <a:r>
              <a:rPr lang="zh-CN" altLang="en-US" sz="1800" dirty="0"/>
              <a:t>提出，并采用</a:t>
            </a:r>
            <a:r>
              <a:rPr lang="zh-CN" altLang="en-US" sz="1800" dirty="0">
                <a:solidFill>
                  <a:srgbClr val="006600"/>
                </a:solidFill>
              </a:rPr>
              <a:t>赌城</a:t>
            </a:r>
            <a:r>
              <a:rPr lang="en-US" altLang="zh-CN" sz="1800" dirty="0">
                <a:solidFill>
                  <a:srgbClr val="006600"/>
                </a:solidFill>
              </a:rPr>
              <a:t>—</a:t>
            </a:r>
            <a:r>
              <a:rPr lang="zh-CN" altLang="en-US" sz="1800" dirty="0">
                <a:solidFill>
                  <a:srgbClr val="006600"/>
                </a:solidFill>
              </a:rPr>
              <a:t>摩纳哥的</a:t>
            </a:r>
            <a:r>
              <a:rPr lang="en-US" altLang="zh-CN" sz="1800" dirty="0">
                <a:solidFill>
                  <a:srgbClr val="006600"/>
                </a:solidFill>
              </a:rPr>
              <a:t>Monte Carlo—</a:t>
            </a:r>
            <a:r>
              <a:rPr lang="zh-CN" altLang="en-US" sz="1800" dirty="0">
                <a:solidFill>
                  <a:srgbClr val="006600"/>
                </a:solidFill>
              </a:rPr>
              <a:t>来命名</a:t>
            </a:r>
            <a:r>
              <a:rPr lang="zh-CN" altLang="en-US" sz="1800" dirty="0"/>
              <a:t>这种方法。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1800" dirty="0" smtClean="0"/>
              <a:t>1777</a:t>
            </a:r>
            <a:r>
              <a:rPr lang="zh-CN" altLang="en-US" sz="1800" dirty="0" smtClean="0"/>
              <a:t>年，</a:t>
            </a:r>
            <a:r>
              <a:rPr lang="zh-CN" altLang="en-US" sz="1800" dirty="0" smtClean="0">
                <a:solidFill>
                  <a:srgbClr val="030DCD"/>
                </a:solidFill>
              </a:rPr>
              <a:t>法国数学家布丰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Georges Louis </a:t>
            </a:r>
            <a:r>
              <a:rPr lang="en-US" altLang="zh-CN" sz="1800" dirty="0" err="1" smtClean="0"/>
              <a:t>Leclere</a:t>
            </a:r>
            <a:r>
              <a:rPr lang="en-US" altLang="zh-CN" sz="1800" dirty="0" smtClean="0"/>
              <a:t> de Buffon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1707—1788</a:t>
            </a:r>
            <a:r>
              <a:rPr lang="zh-CN" altLang="en-US" sz="1800" dirty="0" smtClean="0"/>
              <a:t>）提出用</a:t>
            </a:r>
            <a:r>
              <a:rPr lang="zh-CN" altLang="en-US" sz="1800" dirty="0" smtClean="0">
                <a:solidFill>
                  <a:srgbClr val="FF0000"/>
                </a:solidFill>
              </a:rPr>
              <a:t>投针实验</a:t>
            </a:r>
            <a:r>
              <a:rPr lang="zh-CN" altLang="en-US" sz="1800" dirty="0" smtClean="0"/>
              <a:t>的方法求</a:t>
            </a:r>
            <a:r>
              <a:rPr lang="zh-CN" altLang="en-US" sz="1800" dirty="0" smtClean="0">
                <a:solidFill>
                  <a:srgbClr val="7030A0"/>
                </a:solidFill>
              </a:rPr>
              <a:t>圆周率</a:t>
            </a:r>
            <a:r>
              <a:rPr lang="el-GR" altLang="zh-CN" sz="1800" dirty="0" smtClean="0">
                <a:solidFill>
                  <a:srgbClr val="7030A0"/>
                </a:solidFill>
              </a:rPr>
              <a:t>π</a:t>
            </a:r>
            <a:r>
              <a:rPr lang="zh-CN" altLang="en-US" sz="1800" dirty="0" smtClean="0"/>
              <a:t>，被认为是蒙特卡罗方法的起源。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在</a:t>
            </a:r>
            <a:r>
              <a:rPr lang="zh-CN" altLang="en-US" sz="1800" dirty="0"/>
              <a:t>金融工程学，宏观经济学，计算物理学（如粒子输运计算、量子热力学计算、空气动力学计算）等领域应用广泛。</a:t>
            </a:r>
          </a:p>
        </p:txBody>
      </p:sp>
    </p:spTree>
    <p:extLst>
      <p:ext uri="{BB962C8B-B14F-4D97-AF65-F5344CB8AC3E}">
        <p14:creationId xmlns:p14="http://schemas.microsoft.com/office/powerpoint/2010/main" val="35706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布丰：</a:t>
                </a:r>
                <a:r>
                  <a:rPr lang="zh-CN" altLang="en-US" dirty="0" smtClean="0">
                    <a:solidFill>
                      <a:srgbClr val="7030A0"/>
                    </a:solidFill>
                  </a:rPr>
                  <a:t>投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针法计算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zh-CN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83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5775" y="1135063"/>
                <a:ext cx="8089900" cy="2414472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1800" dirty="0"/>
                  <a:t>法国数学家布丰最早</a:t>
                </a:r>
                <a:r>
                  <a:rPr lang="zh-CN" altLang="en-US" sz="1800" dirty="0" smtClean="0"/>
                  <a:t>设计的投</a:t>
                </a:r>
                <a:r>
                  <a:rPr lang="zh-CN" altLang="en-US" sz="1800" dirty="0"/>
                  <a:t>针试验</a:t>
                </a:r>
                <a:r>
                  <a:rPr lang="zh-CN" altLang="en-US" sz="1800" dirty="0" smtClean="0"/>
                  <a:t>。</a:t>
                </a:r>
                <a:endParaRPr lang="en-US" altLang="zh-CN" sz="1800" dirty="0" smtClean="0"/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1800" dirty="0"/>
                  <a:t>被认为是蒙特卡罗方法的起源。</a:t>
                </a:r>
                <a:endParaRPr lang="en-US" altLang="zh-CN" sz="1800" dirty="0"/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1800" dirty="0" smtClean="0"/>
                  <a:t>步骤</a:t>
                </a:r>
                <a:r>
                  <a:rPr lang="zh-CN" altLang="en-US" sz="1800" dirty="0"/>
                  <a:t>：</a:t>
                </a:r>
              </a:p>
              <a:p>
                <a:pPr marL="971550"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en-US" sz="1600" dirty="0"/>
                  <a:t>取一张白纸，在上面画上许多条</a:t>
                </a:r>
                <a:r>
                  <a:rPr lang="zh-CN" altLang="en-US" sz="1600" b="1" dirty="0">
                    <a:solidFill>
                      <a:srgbClr val="030DCD"/>
                    </a:solidFill>
                  </a:rPr>
                  <a:t>间距为</a:t>
                </a:r>
                <a:r>
                  <a:rPr lang="en-US" altLang="zh-CN" sz="1600" b="1" dirty="0">
                    <a:solidFill>
                      <a:srgbClr val="030DCD"/>
                    </a:solidFill>
                  </a:rPr>
                  <a:t>a</a:t>
                </a:r>
                <a:r>
                  <a:rPr lang="zh-CN" altLang="en-US" sz="1600" dirty="0"/>
                  <a:t>的平行线。</a:t>
                </a:r>
              </a:p>
              <a:p>
                <a:pPr marL="971550"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en-US" sz="1600" dirty="0"/>
                  <a:t>取一根长度</a:t>
                </a:r>
                <a:r>
                  <a:rPr lang="zh-CN" altLang="en-US" sz="1600" dirty="0" smtClean="0"/>
                  <a:t>为</a:t>
                </a:r>
                <a:r>
                  <a:rPr lang="en-US" altLang="zh-CN" sz="1600" dirty="0" smtClean="0"/>
                  <a:t>L</a:t>
                </a:r>
                <a:r>
                  <a:rPr lang="zh-CN" altLang="en-US" sz="1600" dirty="0" smtClean="0"/>
                  <a:t>（</a:t>
                </a:r>
                <a:r>
                  <a:rPr lang="en-US" altLang="zh-CN" sz="1600" dirty="0" err="1" smtClean="0">
                    <a:solidFill>
                      <a:srgbClr val="7030A0"/>
                    </a:solidFill>
                  </a:rPr>
                  <a:t>L≤</a:t>
                </a:r>
                <a:r>
                  <a:rPr lang="en-US" altLang="zh-CN" sz="1600" dirty="0" err="1">
                    <a:solidFill>
                      <a:srgbClr val="7030A0"/>
                    </a:solidFill>
                  </a:rPr>
                  <a:t>a</a:t>
                </a:r>
                <a:r>
                  <a:rPr lang="zh-CN" altLang="en-US" sz="1600" dirty="0"/>
                  <a:t>） 的针，随机地向画有平行直线的纸上掷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次，观察针与直线相交的次数，记为</a:t>
                </a:r>
                <a:r>
                  <a:rPr lang="en-US" altLang="zh-CN" sz="1600" dirty="0"/>
                  <a:t>m</a:t>
                </a:r>
                <a:r>
                  <a:rPr lang="zh-CN" altLang="en-US" sz="1600" dirty="0"/>
                  <a:t>。</a:t>
                </a:r>
              </a:p>
              <a:p>
                <a:pPr marL="971550"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en-US" sz="1600" dirty="0"/>
                  <a:t>计算针与直线相交的概率，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rgbClr val="030DCD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sz="1600" b="0" i="1" smtClean="0">
                        <a:solidFill>
                          <a:srgbClr val="030DCD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a:rPr lang="zh-CN" altLang="en-US" sz="1600" b="0" i="1" smtClean="0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1600" b="0" i="1" smtClean="0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CN" sz="16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135063"/>
                <a:ext cx="8089900" cy="2414472"/>
              </a:xfrm>
              <a:blipFill>
                <a:blip r:embed="rId3"/>
                <a:stretch>
                  <a:fillRect t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gss2.bdstatic.com/-fo3dSag_xI4khGkpoWK1HF6hhy/baike/w%3D268%3Bg%3D0/sign=087634caaeaf2eddd4f14eefb52b66d4/eac4b74543a98226b18361eb8882b9014b90ebb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157" y="3657282"/>
            <a:ext cx="4004252" cy="207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2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蒙特</a:t>
            </a:r>
            <a:r>
              <a:rPr lang="en-US" altLang="zh-CN" dirty="0"/>
              <a:t>·</a:t>
            </a:r>
            <a:r>
              <a:rPr lang="zh-CN" altLang="en-US" dirty="0"/>
              <a:t>卡罗方法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常用来计算不规则</a:t>
            </a:r>
            <a:r>
              <a:rPr lang="zh-CN" altLang="en-US" dirty="0">
                <a:solidFill>
                  <a:srgbClr val="030DCD"/>
                </a:solidFill>
              </a:rPr>
              <a:t>图形的面积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30DCD"/>
                </a:solidFill>
              </a:rPr>
              <a:t>定积分</a:t>
            </a:r>
            <a:r>
              <a:rPr lang="zh-CN" altLang="en-US" dirty="0"/>
              <a:t>，或</a:t>
            </a:r>
            <a:r>
              <a:rPr lang="zh-CN" altLang="en-US" dirty="0">
                <a:solidFill>
                  <a:srgbClr val="030DCD"/>
                </a:solidFill>
              </a:rPr>
              <a:t>函数的近似值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基本思想</a:t>
            </a:r>
            <a:endParaRPr lang="en-US" altLang="zh-CN" dirty="0"/>
          </a:p>
          <a:p>
            <a:pPr marL="971550" lvl="1"/>
            <a:r>
              <a:rPr lang="zh-CN" altLang="en-US" dirty="0"/>
              <a:t>依据</a:t>
            </a:r>
            <a:r>
              <a:rPr lang="zh-CN" altLang="en-US" b="1" dirty="0">
                <a:solidFill>
                  <a:srgbClr val="7030A0"/>
                </a:solidFill>
              </a:rPr>
              <a:t>要计算面积的图形</a:t>
            </a:r>
            <a:r>
              <a:rPr lang="zh-CN" altLang="en-US" dirty="0"/>
              <a:t>，构造一个包含该图形的</a:t>
            </a:r>
            <a:r>
              <a:rPr lang="zh-CN" altLang="en-US" dirty="0">
                <a:solidFill>
                  <a:srgbClr val="C00000"/>
                </a:solidFill>
              </a:rPr>
              <a:t>特殊图形</a:t>
            </a:r>
            <a:r>
              <a:rPr lang="zh-CN" altLang="en-US" dirty="0"/>
              <a:t>，如</a:t>
            </a:r>
            <a:r>
              <a:rPr lang="zh-CN" altLang="en-US" b="1" dirty="0">
                <a:solidFill>
                  <a:srgbClr val="7030A0"/>
                </a:solidFill>
              </a:rPr>
              <a:t>正方形，矩形，圆</a:t>
            </a:r>
            <a:r>
              <a:rPr lang="zh-CN" altLang="en-US" dirty="0"/>
              <a:t>等，</a:t>
            </a:r>
            <a:r>
              <a:rPr lang="zh-CN" altLang="en-US" dirty="0">
                <a:solidFill>
                  <a:srgbClr val="030DCD"/>
                </a:solidFill>
              </a:rPr>
              <a:t>该图形的面积容易计算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/>
            <a:r>
              <a:rPr lang="zh-CN" altLang="en-US" dirty="0">
                <a:solidFill>
                  <a:srgbClr val="006600"/>
                </a:solidFill>
              </a:rPr>
              <a:t>在图形内随机投点</a:t>
            </a:r>
            <a:r>
              <a:rPr lang="zh-CN" altLang="en-US" dirty="0"/>
              <a:t>，分别计算</a:t>
            </a:r>
            <a:r>
              <a:rPr lang="zh-CN" altLang="en-US" dirty="0">
                <a:solidFill>
                  <a:srgbClr val="0070C0"/>
                </a:solidFill>
              </a:rPr>
              <a:t>落入两图形中的点数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/>
            <a:r>
              <a:rPr lang="zh-CN" altLang="en-US" dirty="0"/>
              <a:t>利用概率的思想，</a:t>
            </a:r>
            <a:r>
              <a:rPr lang="zh-CN" altLang="en-US" dirty="0">
                <a:solidFill>
                  <a:srgbClr val="C00000"/>
                </a:solidFill>
              </a:rPr>
              <a:t>两图形的面积之比等于点数之比；</a:t>
            </a:r>
            <a:endParaRPr lang="en-US" altLang="zh-CN" dirty="0">
              <a:solidFill>
                <a:srgbClr val="C00000"/>
              </a:solidFill>
            </a:endParaRPr>
          </a:p>
          <a:p>
            <a:pPr marL="971550" lvl="1"/>
            <a:r>
              <a:rPr lang="zh-CN" altLang="en-US" dirty="0"/>
              <a:t>从而估算出相应图形的面积；</a:t>
            </a:r>
            <a:endParaRPr lang="en-US" altLang="zh-CN" dirty="0"/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66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的近似值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83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5775" y="1135063"/>
                <a:ext cx="8089900" cy="2946486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在一个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边长为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的正方形</a:t>
                </a:r>
                <a:r>
                  <a:rPr lang="zh-CN" altLang="en-US" sz="2000" dirty="0"/>
                  <a:t>中划定一个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半径为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的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1/4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圆区域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向这个正方形区域内随机投点（或雨滴）；</a:t>
                </a: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设落在</a:t>
                </a:r>
                <a:r>
                  <a:rPr lang="zh-CN" altLang="en-US" sz="2000" dirty="0">
                    <a:solidFill>
                      <a:srgbClr val="030DCD"/>
                    </a:solidFill>
                  </a:rPr>
                  <a:t>整个正方形内的点数是</a:t>
                </a:r>
                <a:r>
                  <a:rPr lang="en-US" altLang="zh-CN" sz="2000" dirty="0">
                    <a:solidFill>
                      <a:srgbClr val="030DCD"/>
                    </a:solidFill>
                  </a:rPr>
                  <a:t>C</a:t>
                </a:r>
                <a:r>
                  <a:rPr lang="zh-CN" altLang="en-US" sz="2000" dirty="0"/>
                  <a:t>，落在</a:t>
                </a:r>
                <a:r>
                  <a:rPr lang="en-US" altLang="zh-CN" sz="2000" dirty="0">
                    <a:solidFill>
                      <a:srgbClr val="030DCD"/>
                    </a:solidFill>
                  </a:rPr>
                  <a:t>1/4</a:t>
                </a:r>
                <a:r>
                  <a:rPr lang="zh-CN" altLang="en-US" sz="2000" dirty="0">
                    <a:solidFill>
                      <a:srgbClr val="030DCD"/>
                    </a:solidFill>
                  </a:rPr>
                  <a:t>圆内的点数是</a:t>
                </a:r>
                <a:r>
                  <a:rPr lang="en-US" altLang="zh-CN" sz="2000" dirty="0">
                    <a:solidFill>
                      <a:srgbClr val="030DCD"/>
                    </a:solidFill>
                  </a:rPr>
                  <a:t>D</a:t>
                </a:r>
                <a:r>
                  <a:rPr lang="zh-CN" altLang="en-US" sz="2000" dirty="0"/>
                  <a:t>；</a:t>
                </a: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则点数之比即为面积之比；</a:t>
                </a: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>
                    <a:solidFill>
                      <a:srgbClr val="7030A0"/>
                    </a:solidFill>
                  </a:rPr>
                  <a:t>边长为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的正方形的面积为</a:t>
                </a:r>
                <a:r>
                  <a:rPr lang="en-US" altLang="zh-CN" sz="2000" dirty="0" smtClean="0">
                    <a:solidFill>
                      <a:srgbClr val="7030A0"/>
                    </a:solidFill>
                  </a:rPr>
                  <a:t>1</a:t>
                </a:r>
                <a:r>
                  <a:rPr lang="zh-CN" altLang="en-US" sz="2000" dirty="0" smtClean="0">
                    <a:solidFill>
                      <a:srgbClr val="7030A0"/>
                    </a:solidFill>
                  </a:rPr>
                  <a:t>，</a:t>
                </a:r>
                <a:r>
                  <a:rPr lang="en-US" altLang="zh-CN" sz="2000" dirty="0" smtClean="0">
                    <a:solidFill>
                      <a:srgbClr val="7030A0"/>
                    </a:solidFill>
                  </a:rPr>
                  <a:t>1/4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圆的面积是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zh-CN" altLang="en-US" sz="2000" dirty="0">
                    <a:solidFill>
                      <a:srgbClr val="7030A0"/>
                    </a:solidFill>
                  </a:rPr>
                  <a:t>，</a:t>
                </a:r>
                <a:r>
                  <a:rPr lang="zh-CN" altLang="en-US" sz="2000" dirty="0"/>
                  <a:t>因此有</a:t>
                </a:r>
                <a:endParaRPr lang="en-US" altLang="zh-CN" sz="2000" dirty="0"/>
              </a:p>
              <a:p>
                <a:pPr>
                  <a:buNone/>
                </a:pPr>
                <a:r>
                  <a:rPr lang="zh-CN" altLang="en-US" sz="2000" dirty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CN" altLang="en-US" sz="2000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即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135063"/>
                <a:ext cx="8089900" cy="2946486"/>
              </a:xfrm>
              <a:blipFill>
                <a:blip r:embed="rId3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231" y="3520440"/>
            <a:ext cx="2585020" cy="238972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 bwMode="auto">
          <a:xfrm>
            <a:off x="6941127" y="3537066"/>
            <a:ext cx="1243850" cy="689956"/>
          </a:xfrm>
          <a:prstGeom prst="wedgeRoundRectCallout">
            <a:avLst>
              <a:gd name="adj1" fmla="val -49570"/>
              <a:gd name="adj2" fmla="val 3238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落入正方形的点数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2991381" y="4817226"/>
            <a:ext cx="1243850" cy="918556"/>
          </a:xfrm>
          <a:prstGeom prst="wedgeRoundRectCallout">
            <a:avLst>
              <a:gd name="adj1" fmla="val -49570"/>
              <a:gd name="adj2" fmla="val 32380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落入扇形区域的点数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592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的近似值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583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5775" y="1135062"/>
                <a:ext cx="8089900" cy="5265737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可以用随机数模拟点的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投掷（或雨滴下落）；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设坐标原点在圆心；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产生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之间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的随机数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产生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0,1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之间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的随机数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y;</a:t>
                </a:r>
              </a:p>
              <a:p>
                <a:pPr marL="971550" lvl="1"/>
                <a:r>
                  <a:rPr lang="zh-CN" altLang="en-US" dirty="0">
                    <a:solidFill>
                      <a:srgbClr val="030DC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两随机数表示的点一定落在正方形中；</a:t>
                </a:r>
                <a:endParaRPr lang="en-US" altLang="zh-CN" dirty="0">
                  <a:solidFill>
                    <a:srgbClr val="030DC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/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两随机数表示的点落入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1/4</a:t>
                </a:r>
                <a:r>
                  <a:rPr lang="zh-CN" alt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圆内的条件</a:t>
                </a:r>
                <a:endParaRPr lang="en-US" altLang="zh-CN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200150" lvl="2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这里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，即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135062"/>
                <a:ext cx="8089900" cy="5265737"/>
              </a:xfrm>
              <a:blipFill>
                <a:blip r:embed="rId3"/>
                <a:stretch>
                  <a:fillRect l="-151" t="-1968"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96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7030A0"/>
                    </a:solidFill>
                  </a:rPr>
                  <a:t>课后练习：</a:t>
                </a:r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dirty="0"/>
                  <a:t>的近似值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83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77121"/>
            <a:ext cx="8089900" cy="546524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参考程序片段</a:t>
            </a:r>
            <a:endParaRPr lang="en-US" altLang="zh-CN" sz="20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stdlib.h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time.h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math.h</a:t>
            </a:r>
            <a:r>
              <a:rPr lang="en-US" altLang="zh-CN" sz="1600" dirty="0"/>
              <a:t>&gt;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 smtClean="0"/>
              <a:t>&gt;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err="1"/>
              <a:t>i</a:t>
            </a:r>
            <a:r>
              <a:rPr lang="en-US" altLang="zh-CN" sz="1600" dirty="0" err="1" smtClean="0"/>
              <a:t>nt</a:t>
            </a:r>
            <a:r>
              <a:rPr lang="en-US" altLang="zh-CN" sz="1600" dirty="0" smtClean="0"/>
              <a:t> main()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{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CONST </a:t>
            </a:r>
            <a:r>
              <a:rPr lang="en-US" altLang="zh-CN" sz="1600" dirty="0"/>
              <a:t>long </a:t>
            </a:r>
            <a:r>
              <a:rPr lang="en-US" altLang="zh-CN" sz="1600" dirty="0" err="1"/>
              <a:t>long</a:t>
            </a:r>
            <a:r>
              <a:rPr lang="en-US" altLang="zh-CN" sz="1600" dirty="0" smtClean="0"/>
              <a:t> N=100000000</a:t>
            </a:r>
            <a:r>
              <a:rPr lang="en-US" altLang="zh-CN" sz="1600" dirty="0"/>
              <a:t>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	 </a:t>
            </a:r>
            <a:r>
              <a:rPr lang="en-US" altLang="zh-CN" sz="1600" dirty="0" smtClean="0"/>
              <a:t>  float </a:t>
            </a:r>
            <a:r>
              <a:rPr lang="en-US" altLang="zh-CN" sz="1600" dirty="0" err="1"/>
              <a:t>x,y,pi</a:t>
            </a:r>
            <a:r>
              <a:rPr lang="en-US" altLang="zh-CN" sz="1600" dirty="0"/>
              <a:t>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long </a:t>
            </a:r>
            <a:r>
              <a:rPr lang="en-US" altLang="zh-CN" sz="1600" dirty="0" err="1"/>
              <a:t>long</a:t>
            </a:r>
            <a:r>
              <a:rPr lang="en-US" altLang="zh-CN" sz="1600" dirty="0"/>
              <a:t> C=0,D=0;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srand</a:t>
            </a:r>
            <a:r>
              <a:rPr lang="en-US" altLang="zh-CN" sz="1600" dirty="0">
                <a:solidFill>
                  <a:srgbClr val="C00000"/>
                </a:solidFill>
              </a:rPr>
              <a:t>((unsigned)time(NULL</a:t>
            </a:r>
            <a:r>
              <a:rPr lang="en-US" altLang="zh-CN" sz="1600" dirty="0" smtClean="0">
                <a:solidFill>
                  <a:srgbClr val="C00000"/>
                </a:solidFill>
              </a:rPr>
              <a:t>)); 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 for </a:t>
            </a:r>
            <a:r>
              <a:rPr lang="en-US" altLang="zh-CN" sz="1600" dirty="0"/>
              <a:t>(long </a:t>
            </a:r>
            <a:r>
              <a:rPr lang="en-US" altLang="zh-CN" sz="1600" dirty="0" err="1"/>
              <a:t>long</a:t>
            </a:r>
            <a:r>
              <a:rPr lang="en-US" altLang="zh-CN" sz="1600" dirty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=0;i&lt;=</a:t>
            </a:r>
            <a:r>
              <a:rPr lang="en-US" altLang="zh-CN" sz="1600" dirty="0" err="1" smtClean="0"/>
              <a:t>N;i</a:t>
            </a:r>
            <a:r>
              <a:rPr lang="en-US" altLang="zh-CN" sz="1600" dirty="0"/>
              <a:t>++)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{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C++;   </a:t>
            </a:r>
            <a:r>
              <a:rPr lang="en-US" altLang="zh-CN" sz="1600" b="1" dirty="0">
                <a:solidFill>
                  <a:srgbClr val="006600"/>
                </a:solidFill>
              </a:rPr>
              <a:t>//</a:t>
            </a:r>
            <a:r>
              <a:rPr lang="zh-CN" altLang="en-US" sz="1600" b="1" dirty="0">
                <a:solidFill>
                  <a:srgbClr val="006600"/>
                </a:solidFill>
              </a:rPr>
              <a:t>落入整个正方形内的点数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x=(float)rand()/RAND_MAX;  //RAND_MAX=0x7FFF</a:t>
            </a:r>
            <a:r>
              <a:rPr lang="zh-CN" altLang="en-US" sz="1600" dirty="0"/>
              <a:t>，</a:t>
            </a:r>
            <a:r>
              <a:rPr lang="en-US" altLang="zh-CN" sz="1600" dirty="0"/>
              <a:t>see </a:t>
            </a:r>
            <a:r>
              <a:rPr lang="en-US" altLang="zh-CN" sz="1600" dirty="0" err="1"/>
              <a:t>stdlib.h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y=(float)rand()/RAND_MAX;  //</a:t>
            </a:r>
            <a:r>
              <a:rPr lang="en-US" altLang="zh-CN" sz="1600" dirty="0" err="1"/>
              <a:t>x,y</a:t>
            </a:r>
            <a:r>
              <a:rPr lang="zh-CN" altLang="en-US" sz="1600" dirty="0"/>
              <a:t>为</a:t>
            </a:r>
            <a:r>
              <a:rPr lang="en-US" altLang="zh-CN" sz="1600" dirty="0"/>
              <a:t>[0,1]</a:t>
            </a:r>
            <a:r>
              <a:rPr lang="zh-CN" altLang="en-US" sz="1600" dirty="0"/>
              <a:t>之间的伪随机数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if  (</a:t>
            </a:r>
            <a:r>
              <a:rPr lang="en-US" altLang="zh-CN" sz="1600" dirty="0" err="1">
                <a:solidFill>
                  <a:srgbClr val="030DCD"/>
                </a:solidFill>
              </a:rPr>
              <a:t>sqrt</a:t>
            </a:r>
            <a:r>
              <a:rPr lang="en-US" altLang="zh-CN" sz="1600" dirty="0">
                <a:solidFill>
                  <a:srgbClr val="030DCD"/>
                </a:solidFill>
              </a:rPr>
              <a:t>(x*</a:t>
            </a:r>
            <a:r>
              <a:rPr lang="en-US" altLang="zh-CN" sz="1600" dirty="0" err="1">
                <a:solidFill>
                  <a:srgbClr val="030DCD"/>
                </a:solidFill>
              </a:rPr>
              <a:t>x+y</a:t>
            </a:r>
            <a:r>
              <a:rPr lang="en-US" altLang="zh-CN" sz="1600" dirty="0">
                <a:solidFill>
                  <a:srgbClr val="030DCD"/>
                </a:solidFill>
              </a:rPr>
              <a:t>*y)&lt;=1</a:t>
            </a:r>
            <a:r>
              <a:rPr lang="en-US" altLang="zh-CN" sz="1600" dirty="0"/>
              <a:t>)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	     D++;  </a:t>
            </a:r>
            <a:r>
              <a:rPr lang="en-US" altLang="zh-CN" sz="1600" b="1" dirty="0">
                <a:solidFill>
                  <a:srgbClr val="006600"/>
                </a:solidFill>
              </a:rPr>
              <a:t>//</a:t>
            </a:r>
            <a:r>
              <a:rPr lang="zh-CN" altLang="en-US" sz="1600" b="1" dirty="0">
                <a:solidFill>
                  <a:srgbClr val="006600"/>
                </a:solidFill>
              </a:rPr>
              <a:t>落入</a:t>
            </a:r>
            <a:r>
              <a:rPr lang="en-US" altLang="zh-CN" sz="1600" b="1" dirty="0">
                <a:solidFill>
                  <a:srgbClr val="006600"/>
                </a:solidFill>
              </a:rPr>
              <a:t>1/4</a:t>
            </a:r>
            <a:r>
              <a:rPr lang="zh-CN" altLang="en-US" sz="1600" b="1" dirty="0">
                <a:solidFill>
                  <a:srgbClr val="006600"/>
                </a:solidFill>
              </a:rPr>
              <a:t>圆内的点数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}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pi=4.0f</a:t>
            </a:r>
            <a:r>
              <a:rPr lang="en-US" altLang="zh-CN" sz="1600" dirty="0"/>
              <a:t>*(float)D/C;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	</a:t>
            </a:r>
            <a:r>
              <a:rPr lang="en-US" altLang="zh-CN" sz="1600" dirty="0" smtClean="0"/>
              <a:t>  </a:t>
            </a:r>
            <a:r>
              <a:rPr lang="en-US" altLang="zh-CN" sz="1600" dirty="0" err="1" smtClean="0"/>
              <a:t>printf</a:t>
            </a:r>
            <a:r>
              <a:rPr lang="en-US" altLang="zh-CN" sz="1600" dirty="0"/>
              <a:t>("pi=%f\</a:t>
            </a:r>
            <a:r>
              <a:rPr lang="en-US" altLang="zh-CN" sz="1600" dirty="0" err="1"/>
              <a:t>n",pi</a:t>
            </a:r>
            <a:r>
              <a:rPr lang="en-US" altLang="zh-CN" sz="1600" dirty="0" smtClean="0"/>
              <a:t>);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return 0;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}		</a:t>
            </a:r>
          </a:p>
          <a:p>
            <a:pPr lvl="1" indent="0">
              <a:buNone/>
            </a:pPr>
            <a:endParaRPr lang="en-US" altLang="zh-CN" sz="1600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4447310" y="977121"/>
            <a:ext cx="4572000" cy="2688792"/>
          </a:xfrm>
          <a:prstGeom prst="wedgeRoundRectCallout">
            <a:avLst>
              <a:gd name="adj1" fmla="val -21412"/>
              <a:gd name="adj2" fmla="val 4936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如果不利用语句</a:t>
            </a:r>
            <a:r>
              <a:rPr lang="en-US" altLang="zh-CN" sz="1600" dirty="0" err="1" smtClean="0">
                <a:solidFill>
                  <a:srgbClr val="030DCD"/>
                </a:solidFill>
                <a:latin typeface="+mn-lt"/>
              </a:rPr>
              <a:t>srand</a:t>
            </a:r>
            <a:r>
              <a:rPr lang="en-US" altLang="zh-CN" sz="1600" dirty="0">
                <a:solidFill>
                  <a:srgbClr val="030DCD"/>
                </a:solidFill>
                <a:latin typeface="+mn-lt"/>
              </a:rPr>
              <a:t>((unsigned)time(NULL</a:t>
            </a:r>
            <a:r>
              <a:rPr lang="en-US" altLang="zh-CN" sz="1600" dirty="0" smtClean="0">
                <a:solidFill>
                  <a:srgbClr val="030DCD"/>
                </a:solidFill>
                <a:latin typeface="+mn-lt"/>
              </a:rPr>
              <a:t>)) 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将随机数函数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</a:rPr>
              <a:t>rand()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的种子随时间而变，则</a:t>
            </a:r>
            <a:r>
              <a:rPr lang="zh-CN" altLang="en-US" sz="1600" dirty="0" smtClean="0">
                <a:solidFill>
                  <a:srgbClr val="006600"/>
                </a:solidFill>
                <a:latin typeface="+mn-lt"/>
                <a:ea typeface="+mn-ea"/>
              </a:rPr>
              <a:t>每次重启该程序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，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</a:rPr>
              <a:t>for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循环中得到的随机数序列都是</a:t>
            </a:r>
            <a:r>
              <a:rPr lang="zh-CN" altLang="en-US" sz="1600" dirty="0" smtClean="0">
                <a:solidFill>
                  <a:srgbClr val="C00000"/>
                </a:solidFill>
                <a:latin typeface="+mn-lt"/>
                <a:ea typeface="+mn-ea"/>
              </a:rPr>
              <a:t>一样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的，则得到的</a:t>
            </a:r>
            <a:r>
              <a:rPr lang="en-US" altLang="zh-CN" sz="1600" dirty="0" smtClean="0">
                <a:solidFill>
                  <a:srgbClr val="000000"/>
                </a:solidFill>
                <a:latin typeface="+mn-lt"/>
                <a:ea typeface="+mn-ea"/>
              </a:rPr>
              <a:t>PI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值也是</a:t>
            </a:r>
            <a:r>
              <a:rPr lang="zh-CN" altLang="en-US" sz="1600" dirty="0" smtClean="0">
                <a:solidFill>
                  <a:srgbClr val="C00000"/>
                </a:solidFill>
                <a:latin typeface="+mn-lt"/>
                <a:ea typeface="+mn-ea"/>
              </a:rPr>
              <a:t>不变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的；</a:t>
            </a:r>
            <a:endParaRPr lang="en-US" altLang="zh-CN" sz="1600" dirty="0" smtClean="0">
              <a:solidFill>
                <a:srgbClr val="000000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如果利用语句</a:t>
            </a:r>
            <a:r>
              <a:rPr lang="en-US" altLang="zh-CN" sz="1600" dirty="0" err="1">
                <a:solidFill>
                  <a:srgbClr val="030DCD"/>
                </a:solidFill>
                <a:latin typeface="+mn-lt"/>
              </a:rPr>
              <a:t>srand</a:t>
            </a:r>
            <a:r>
              <a:rPr lang="en-US" altLang="zh-CN" sz="1600" dirty="0">
                <a:solidFill>
                  <a:srgbClr val="030DCD"/>
                </a:solidFill>
                <a:latin typeface="+mn-lt"/>
              </a:rPr>
              <a:t>((unsigned)time(NULL))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将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</a:rPr>
              <a:t>随机数函数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</a:rPr>
              <a:t>rand()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</a:rPr>
              <a:t>的种子随时间而变，则每次重启该程序，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</a:rPr>
              <a:t>for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</a:rPr>
              <a:t>循环中得到的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随机数序列是</a:t>
            </a:r>
            <a:r>
              <a:rPr lang="zh-CN" altLang="en-US" sz="1600" dirty="0" smtClean="0">
                <a:solidFill>
                  <a:srgbClr val="C00000"/>
                </a:solidFill>
                <a:latin typeface="+mn-lt"/>
                <a:ea typeface="+mn-ea"/>
              </a:rPr>
              <a:t>不一样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</a:rPr>
              <a:t>的，则得到的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</a:rPr>
              <a:t>PI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</a:rPr>
              <a:t>值也是</a:t>
            </a:r>
            <a:r>
              <a:rPr lang="zh-CN" altLang="en-US" sz="1600" dirty="0" smtClean="0">
                <a:solidFill>
                  <a:srgbClr val="C00000"/>
                </a:solidFill>
                <a:latin typeface="+mn-lt"/>
                <a:ea typeface="+mn-ea"/>
              </a:rPr>
              <a:t>不同</a:t>
            </a:r>
            <a:r>
              <a:rPr lang="zh-CN" altLang="en-US" sz="1600" dirty="0" smtClean="0">
                <a:solidFill>
                  <a:srgbClr val="000000"/>
                </a:solidFill>
                <a:latin typeface="+mn-lt"/>
                <a:ea typeface="+mn-ea"/>
              </a:rPr>
              <a:t>的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</a:rPr>
              <a:t>；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211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10 </a:t>
            </a:r>
            <a:r>
              <a:rPr lang="zh-CN" altLang="en-US" dirty="0"/>
              <a:t>贪心算法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基本思想</a:t>
            </a:r>
            <a:endParaRPr lang="en-US" altLang="zh-CN" sz="2000" dirty="0"/>
          </a:p>
          <a:p>
            <a:pPr marL="914400" lvl="1" indent="-285750"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dirty="0">
                <a:solidFill>
                  <a:srgbClr val="006600"/>
                </a:solidFill>
              </a:rPr>
              <a:t>根据目标</a:t>
            </a:r>
            <a:r>
              <a:rPr lang="zh-CN" altLang="en-US" sz="1800" dirty="0"/>
              <a:t>，确定</a:t>
            </a:r>
            <a:r>
              <a:rPr lang="zh-CN" altLang="en-US" sz="1800" b="1" u="sng" dirty="0">
                <a:solidFill>
                  <a:srgbClr val="C00000"/>
                </a:solidFill>
              </a:rPr>
              <a:t>贪心策略</a:t>
            </a:r>
            <a:r>
              <a:rPr lang="zh-CN" altLang="en-US" sz="1800" dirty="0">
                <a:solidFill>
                  <a:srgbClr val="030DCD"/>
                </a:solidFill>
              </a:rPr>
              <a:t>，</a:t>
            </a:r>
            <a:r>
              <a:rPr lang="zh-CN" altLang="en-US" sz="1800" b="1" u="sng" dirty="0">
                <a:solidFill>
                  <a:srgbClr val="7030A0"/>
                </a:solidFill>
              </a:rPr>
              <a:t>每步决策时</a:t>
            </a:r>
            <a:r>
              <a:rPr lang="zh-CN" altLang="en-US" sz="1800" dirty="0"/>
              <a:t>选择在</a:t>
            </a:r>
            <a:r>
              <a:rPr lang="zh-CN" altLang="en-US" sz="1800" b="1" u="sng" dirty="0">
                <a:solidFill>
                  <a:srgbClr val="7030A0"/>
                </a:solidFill>
              </a:rPr>
              <a:t>该策略下的最优值</a:t>
            </a:r>
            <a:r>
              <a:rPr lang="zh-CN" altLang="en-US" sz="1800" dirty="0"/>
              <a:t>（</a:t>
            </a:r>
            <a:r>
              <a:rPr lang="zh-CN" altLang="en-US" sz="1800" dirty="0">
                <a:solidFill>
                  <a:srgbClr val="030DCD"/>
                </a:solidFill>
              </a:rPr>
              <a:t>局部最优</a:t>
            </a:r>
            <a:r>
              <a:rPr lang="zh-CN" altLang="en-US" sz="1800" dirty="0"/>
              <a:t>）；</a:t>
            </a:r>
            <a:endParaRPr lang="en-US" altLang="zh-CN" sz="1800" dirty="0"/>
          </a:p>
          <a:p>
            <a:pPr marL="914400" lvl="1" indent="-285750"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u="sng" dirty="0">
                <a:solidFill>
                  <a:srgbClr val="C00000"/>
                </a:solidFill>
              </a:rPr>
              <a:t>每步的决策构成一个决策序列，作为问题的一个解；</a:t>
            </a:r>
            <a:endParaRPr lang="en-US" altLang="zh-CN" sz="1800" b="1" u="sng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b="1" u="sng" dirty="0">
                <a:solidFill>
                  <a:srgbClr val="030DCD"/>
                </a:solidFill>
              </a:rPr>
              <a:t>贪心策略</a:t>
            </a:r>
            <a:r>
              <a:rPr lang="zh-CN" altLang="en-US" sz="2000" dirty="0">
                <a:solidFill>
                  <a:srgbClr val="030DCD"/>
                </a:solidFill>
              </a:rPr>
              <a:t>的选择</a:t>
            </a:r>
            <a:r>
              <a:rPr lang="zh-CN" altLang="en-US" sz="2000" dirty="0"/>
              <a:t>对算法的解影响很大；</a:t>
            </a:r>
            <a:endParaRPr lang="en-US" altLang="zh-CN" sz="2000" dirty="0"/>
          </a:p>
          <a:p>
            <a:pPr marL="914400" lvl="1" indent="-285750"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dirty="0"/>
              <a:t>如 志愿填报，人生规划等都具有贪心算法的影子；</a:t>
            </a:r>
            <a:endParaRPr lang="en-US" altLang="zh-CN" sz="1800" dirty="0"/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贪心算法</a:t>
            </a:r>
            <a:endParaRPr lang="en-US" altLang="zh-CN" sz="2000" dirty="0"/>
          </a:p>
          <a:p>
            <a:pPr marL="914400" lvl="1" indent="-285750"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dirty="0"/>
              <a:t>不满足最优化原理；</a:t>
            </a:r>
            <a:endParaRPr lang="en-US" altLang="zh-CN" sz="1800" dirty="0"/>
          </a:p>
          <a:p>
            <a:pPr marL="914400" lvl="1" indent="-285750"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dirty="0"/>
              <a:t>贪心算法找到的解</a:t>
            </a:r>
            <a:r>
              <a:rPr lang="zh-CN" altLang="en-US" sz="1800" dirty="0">
                <a:solidFill>
                  <a:srgbClr val="030DCD"/>
                </a:solidFill>
              </a:rPr>
              <a:t>不一定是最优解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14400" lvl="1" indent="-285750"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dirty="0">
                <a:solidFill>
                  <a:srgbClr val="C00000"/>
                </a:solidFill>
              </a:rPr>
              <a:t>一般是每部决策的方案是</a:t>
            </a:r>
            <a:r>
              <a:rPr lang="zh-CN" altLang="en-US" sz="1800" dirty="0">
                <a:solidFill>
                  <a:srgbClr val="030DCD"/>
                </a:solidFill>
              </a:rPr>
              <a:t>局部最优</a:t>
            </a:r>
            <a:r>
              <a:rPr lang="zh-CN" altLang="en-US" sz="1800" dirty="0">
                <a:solidFill>
                  <a:srgbClr val="C00000"/>
                </a:solidFill>
              </a:rPr>
              <a:t>，最后的解决方案也</a:t>
            </a:r>
            <a:r>
              <a:rPr lang="zh-CN" altLang="en-US" sz="1800" dirty="0">
                <a:solidFill>
                  <a:srgbClr val="030DCD"/>
                </a:solidFill>
              </a:rPr>
              <a:t>不能保证全局最优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218817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利用</a:t>
            </a:r>
            <a:r>
              <a:rPr lang="zh-CN" altLang="en-US" dirty="0"/>
              <a:t>蒙特卡洛</a:t>
            </a:r>
            <a:r>
              <a:rPr lang="zh-CN" altLang="en-US" dirty="0" smtClean="0"/>
              <a:t>方法计算</a:t>
            </a:r>
            <a:r>
              <a:rPr lang="zh-CN" altLang="en-US" dirty="0" smtClean="0">
                <a:solidFill>
                  <a:srgbClr val="7030A0"/>
                </a:solidFill>
              </a:rPr>
              <a:t>定积分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50670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考虑如下定积分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96" y="1641764"/>
            <a:ext cx="1190625" cy="571500"/>
          </a:xfrm>
          <a:prstGeom prst="rect">
            <a:avLst/>
          </a:prstGeom>
        </p:spPr>
      </p:pic>
      <p:sp>
        <p:nvSpPr>
          <p:cNvPr id="6" name="内容占位符 2"/>
          <p:cNvSpPr txBox="1">
            <a:spLocks/>
          </p:cNvSpPr>
          <p:nvPr/>
        </p:nvSpPr>
        <p:spPr bwMode="auto">
          <a:xfrm>
            <a:off x="513916" y="2378799"/>
            <a:ext cx="8089900" cy="50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其图像大致如下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118" y="2879153"/>
            <a:ext cx="3276600" cy="2276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内容占位符 2"/>
              <p:cNvSpPr txBox="1">
                <a:spLocks/>
              </p:cNvSpPr>
              <p:nvPr/>
            </p:nvSpPr>
            <p:spPr bwMode="auto">
              <a:xfrm>
                <a:off x="669780" y="5325848"/>
                <a:ext cx="8089900" cy="506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algn="l" defTabSz="685800" rtl="0" fontAlgn="base">
                  <a:lnSpc>
                    <a:spcPct val="90000"/>
                  </a:lnSpc>
                  <a:spcBef>
                    <a:spcPts val="135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 2" panose="05020102010507070707" pitchFamily="18" charset="2"/>
                  <a:buChar char=""/>
                  <a:defRPr sz="2400" kern="1200">
                    <a:solidFill>
                      <a:srgbClr val="1A93C8"/>
                    </a:solidFill>
                    <a:latin typeface="+mn-lt"/>
                    <a:ea typeface="+mn-ea"/>
                    <a:cs typeface="+mn-cs"/>
                    <a:sym typeface="Arial" panose="020B0604020202020204" pitchFamily="34" charset="0"/>
                  </a:defRPr>
                </a:lvl1pPr>
                <a:lvl2pPr marL="628650" indent="-342900" algn="l" defTabSz="685800" rtl="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SzPct val="80000"/>
                  <a:buFont typeface="Wingdings" panose="05000000000000000000" pitchFamily="2" charset="2"/>
                  <a:buChar char="ü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宋体" panose="02010600030101010101" pitchFamily="2" charset="-122"/>
                  </a:defRPr>
                </a:lvl2pPr>
                <a:lvl3pPr marL="857250" indent="-171450" algn="l" defTabSz="685800" rtl="0" fontAlgn="base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Calibri" panose="020F0502020204030204" pitchFamily="34" charset="0"/>
                  <a:buChar char="•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宋体" panose="02010600030101010101" pitchFamily="2" charset="-122"/>
                  </a:defRPr>
                </a:lvl3pPr>
                <a:lvl4pPr marL="1200150" indent="-171450" algn="l" defTabSz="685800" rtl="0" fontAlgn="base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Calibri" panose="020F0502020204030204" pitchFamily="34" charset="0"/>
                  <a:buChar char="•"/>
                  <a:defRPr sz="16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宋体" panose="02010600030101010101" pitchFamily="2" charset="-122"/>
                  </a:defRPr>
                </a:lvl4pPr>
                <a:lvl5pPr marL="1543050" indent="-171450" algn="l" defTabSz="685800" rtl="0" fontAlgn="base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Font typeface="Calibri" panose="020F0502020204030204" pitchFamily="34" charset="0"/>
                  <a:buChar char="•"/>
                  <a:defRPr sz="1300" kern="1200">
                    <a:solidFill>
                      <a:srgbClr val="7F7F7F"/>
                    </a:solidFill>
                    <a:latin typeface="+mn-lt"/>
                    <a:ea typeface="幼圆" panose="02010509060101010101" pitchFamily="49" charset="-122"/>
                    <a:cs typeface="+mn-cs"/>
                    <a:sym typeface="宋体" panose="02010600030101010101" pitchFamily="2" charset="-122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上述积分是求阴影部分的面积，即定积分或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zh-CN" altLang="en-US" dirty="0"/>
                  <a:t>的值；</a:t>
                </a:r>
              </a:p>
            </p:txBody>
          </p:sp>
        </mc:Choice>
        <mc:Fallback xmlns="">
          <p:sp>
            <p:nvSpPr>
              <p:cNvPr id="13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9780" y="5325848"/>
                <a:ext cx="8089900" cy="506701"/>
              </a:xfrm>
              <a:prstGeom prst="rect">
                <a:avLst/>
              </a:prstGeom>
              <a:blipFill>
                <a:blip r:embed="rId4"/>
                <a:stretch>
                  <a:fillRect l="-151" t="-20482" b="-72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5293" y="1660814"/>
            <a:ext cx="29908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7030A0"/>
                </a:solidFill>
              </a:rPr>
              <a:t>课后练习：</a:t>
            </a:r>
            <a:r>
              <a:rPr lang="zh-CN" altLang="en-US" smtClean="0"/>
              <a:t>计算</a:t>
            </a:r>
            <a:r>
              <a:rPr lang="zh-CN" altLang="en-US" dirty="0" smtClean="0"/>
              <a:t>定积分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5775" y="1135062"/>
                <a:ext cx="8089900" cy="5172219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/>
                  <a:t>利用蒙特卡洛</a:t>
                </a:r>
                <a:r>
                  <a:rPr lang="zh-CN" altLang="en-US" sz="2000" dirty="0"/>
                  <a:t>方法</a:t>
                </a:r>
                <a:endParaRPr lang="en-US" altLang="zh-CN" sz="2000" dirty="0"/>
              </a:p>
              <a:p>
                <a:pPr marL="971550" lvl="1"/>
                <a:r>
                  <a:rPr lang="zh-CN" altLang="en-US" sz="1800" dirty="0"/>
                  <a:t>在所标矩形内取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个随机点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/>
                  <a:t>，满足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</m:t>
                    </m:r>
                    <m:r>
                      <a:rPr lang="zh-CN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marL="971550"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个点都在矩形的范围内；</a:t>
                </a:r>
                <a:endParaRPr lang="en-US" altLang="zh-CN" sz="1800" dirty="0"/>
              </a:p>
              <a:p>
                <a:pPr marL="971550" lvl="1"/>
                <a:r>
                  <a:rPr lang="zh-CN" altLang="en-US" sz="1800" dirty="0"/>
                  <a:t>矩形的面积为</a:t>
                </a:r>
                <a:r>
                  <a:rPr lang="en-US" altLang="zh-CN" sz="1800" dirty="0"/>
                  <a:t>A=(2-1)*(1-0)</a:t>
                </a:r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marL="971550" lvl="1"/>
                <a:r>
                  <a:rPr lang="zh-CN" altLang="en-US" sz="1800" dirty="0"/>
                  <a:t>阴影部分的面积设为</a:t>
                </a:r>
                <a:r>
                  <a:rPr lang="en-US" altLang="zh-CN" sz="1800" dirty="0"/>
                  <a:t>S</a:t>
                </a:r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marL="971550" lvl="1"/>
                <a:r>
                  <a:rPr lang="zh-CN" altLang="en-US" sz="1800" dirty="0">
                    <a:solidFill>
                      <a:srgbClr val="030DCD"/>
                    </a:solidFill>
                  </a:rPr>
                  <a:t>若这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>
                    <a:solidFill>
                      <a:srgbClr val="030DCD"/>
                    </a:solidFill>
                  </a:rPr>
                  <a:t>个点中有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800" dirty="0">
                    <a:solidFill>
                      <a:srgbClr val="030DCD"/>
                    </a:solidFill>
                  </a:rPr>
                  <a:t>个落入阴影内</a:t>
                </a:r>
                <a:r>
                  <a:rPr lang="zh-CN" altLang="en-US" sz="1800" dirty="0"/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，则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2−1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1−0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marL="971550" lvl="1"/>
                <a:r>
                  <a:rPr lang="zh-CN" altLang="en-US" sz="1800" dirty="0"/>
                  <a:t>即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zh-CN" altLang="en-US" sz="180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sz="1800" dirty="0"/>
              </a:p>
              <a:p>
                <a:pPr marL="971550" lvl="1"/>
                <a:r>
                  <a:rPr lang="zh-CN" altLang="en-US" sz="1800" dirty="0">
                    <a:solidFill>
                      <a:srgbClr val="030DCD"/>
                    </a:solidFill>
                  </a:rPr>
                  <a:t>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i="1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30DC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30DC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30DC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30DC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30DC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030DCD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1800" i="1" smtClean="0">
                        <a:solidFill>
                          <a:srgbClr val="030DCD"/>
                        </a:solidFill>
                        <a:latin typeface="Cambria Math" panose="02040503050406030204" pitchFamily="18" charset="0"/>
                      </a:rPr>
                      <m:t>落入</m:t>
                    </m:r>
                    <m:r>
                      <a:rPr lang="zh-CN" altLang="en-US" sz="1800" i="1">
                        <a:solidFill>
                          <a:srgbClr val="030DCD"/>
                        </a:solidFill>
                        <a:latin typeface="Cambria Math" panose="02040503050406030204" pitchFamily="18" charset="0"/>
                      </a:rPr>
                      <m:t>阴影</m:t>
                    </m:r>
                    <m:r>
                      <a:rPr lang="zh-CN" altLang="en-US" sz="1800" b="0" i="1" smtClean="0">
                        <a:solidFill>
                          <a:srgbClr val="030DCD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800" i="1">
                        <a:solidFill>
                          <a:srgbClr val="030DCD"/>
                        </a:solidFill>
                        <a:latin typeface="Cambria Math" panose="02040503050406030204" pitchFamily="18" charset="0"/>
                      </a:rPr>
                      <m:t>条件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18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135062"/>
                <a:ext cx="8089900" cy="5172219"/>
              </a:xfrm>
              <a:blipFill>
                <a:blip r:embed="rId2"/>
                <a:stretch>
                  <a:fillRect t="-1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110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22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052802" y="1579419"/>
            <a:ext cx="7327900" cy="830695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98686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背包问题描述</a:t>
            </a:r>
            <a:endParaRPr lang="en-US" altLang="zh-CN" dirty="0"/>
          </a:p>
          <a:p>
            <a:pPr marL="971550" lvl="1"/>
            <a:r>
              <a:rPr lang="zh-CN" altLang="en-US" dirty="0"/>
              <a:t>有一个背包，</a:t>
            </a:r>
            <a:r>
              <a:rPr lang="zh-CN" altLang="en-US" dirty="0" smtClean="0"/>
              <a:t>容量</a:t>
            </a:r>
            <a:r>
              <a:rPr lang="en-US" altLang="zh-CN" dirty="0" smtClean="0"/>
              <a:t>(</a:t>
            </a:r>
            <a:r>
              <a:rPr lang="zh-CN" altLang="en-US" dirty="0" smtClean="0"/>
              <a:t>或最大承重</a:t>
            </a:r>
            <a:r>
              <a:rPr lang="en-US" altLang="zh-CN" dirty="0" smtClean="0"/>
              <a:t>)</a:t>
            </a:r>
            <a:r>
              <a:rPr lang="zh-CN" altLang="en-US" dirty="0" smtClean="0"/>
              <a:t>为</a:t>
            </a:r>
            <a:r>
              <a:rPr lang="en-US" altLang="zh-CN" dirty="0">
                <a:solidFill>
                  <a:srgbClr val="7030A0"/>
                </a:solidFill>
              </a:rPr>
              <a:t>C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/>
            <a:r>
              <a:rPr lang="zh-CN" altLang="en-US" dirty="0"/>
              <a:t>有</a:t>
            </a:r>
            <a:r>
              <a:rPr lang="en-US" altLang="zh-CN" dirty="0">
                <a:solidFill>
                  <a:srgbClr val="006600"/>
                </a:solidFill>
              </a:rPr>
              <a:t>n</a:t>
            </a:r>
            <a:r>
              <a:rPr lang="zh-CN" altLang="en-US" dirty="0"/>
              <a:t>个物体，每个物体的体积</a:t>
            </a:r>
            <a:r>
              <a:rPr lang="en-US" altLang="zh-CN" dirty="0"/>
              <a:t>(</a:t>
            </a:r>
            <a:r>
              <a:rPr lang="zh-CN" altLang="en-US" dirty="0"/>
              <a:t>重量</a:t>
            </a:r>
            <a:r>
              <a:rPr lang="en-US" altLang="zh-CN" dirty="0"/>
              <a:t>)</a:t>
            </a:r>
            <a:r>
              <a:rPr lang="zh-CN" altLang="en-US" dirty="0" smtClean="0"/>
              <a:t>为</a:t>
            </a:r>
            <a:r>
              <a:rPr lang="en-US" altLang="zh-CN" dirty="0" err="1" smtClean="0">
                <a:solidFill>
                  <a:srgbClr val="C00000"/>
                </a:solidFill>
              </a:rPr>
              <a:t>w</a:t>
            </a:r>
            <a:r>
              <a:rPr lang="en-US" altLang="zh-CN" baseline="-25000" dirty="0" err="1" smtClean="0">
                <a:solidFill>
                  <a:srgbClr val="C00000"/>
                </a:solidFill>
              </a:rPr>
              <a:t>i</a:t>
            </a:r>
            <a:r>
              <a:rPr lang="zh-CN" altLang="en-US" dirty="0"/>
              <a:t>，每个物体完全放入背包后可获得</a:t>
            </a:r>
            <a:r>
              <a:rPr lang="zh-CN" altLang="en-US" dirty="0" smtClean="0"/>
              <a:t>收益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71550" lvl="1"/>
            <a:r>
              <a:rPr lang="zh-CN" altLang="en-US" dirty="0"/>
              <a:t>问：</a:t>
            </a:r>
            <a:r>
              <a:rPr lang="zh-CN" altLang="en-US" b="1" dirty="0">
                <a:solidFill>
                  <a:srgbClr val="C00000"/>
                </a:solidFill>
              </a:rPr>
              <a:t>如何放置能获得最大的收益？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00CC"/>
                </a:solidFill>
              </a:rPr>
              <a:t>0/1</a:t>
            </a:r>
            <a:r>
              <a:rPr lang="zh-CN" altLang="en-US" dirty="0">
                <a:solidFill>
                  <a:srgbClr val="0000CC"/>
                </a:solidFill>
              </a:rPr>
              <a:t>背包问题</a:t>
            </a:r>
            <a:endParaRPr lang="en-US" altLang="zh-CN" dirty="0">
              <a:solidFill>
                <a:srgbClr val="0000CC"/>
              </a:solidFill>
            </a:endParaRPr>
          </a:p>
          <a:p>
            <a:pPr marL="971550" lvl="1"/>
            <a:r>
              <a:rPr lang="zh-CN" altLang="en-US" dirty="0">
                <a:solidFill>
                  <a:srgbClr val="006600"/>
                </a:solidFill>
              </a:rPr>
              <a:t>物体不可分割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/>
            <a:r>
              <a:rPr lang="zh-CN" altLang="en-US" dirty="0"/>
              <a:t>要么选择整个物体，要么不选择该物体；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7030A0"/>
                </a:solidFill>
              </a:rPr>
              <a:t>部分背包问题，一般背包问题</a:t>
            </a:r>
            <a:endParaRPr lang="en-US" altLang="zh-CN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dirty="0">
                <a:solidFill>
                  <a:srgbClr val="006600"/>
                </a:solidFill>
              </a:rPr>
              <a:t>物体可以分割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/>
            <a:r>
              <a:rPr lang="zh-CN" altLang="en-US" dirty="0"/>
              <a:t>可以将物体无限细分；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55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0/1</a:t>
            </a:r>
            <a:r>
              <a:rPr lang="zh-CN" altLang="en-US"/>
              <a:t>背包问题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0/1</a:t>
            </a:r>
            <a:r>
              <a:rPr lang="zh-CN" altLang="en-US" dirty="0"/>
              <a:t>背包问题，是一个整数规划问题；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/>
              <a:t>0/1</a:t>
            </a:r>
            <a:r>
              <a:rPr lang="zh-CN" altLang="en-US" dirty="0"/>
              <a:t>背包是很多问题的抽象</a:t>
            </a:r>
            <a:endParaRPr lang="en-US" altLang="zh-CN" dirty="0"/>
          </a:p>
          <a:p>
            <a:pPr marL="971550" lvl="1"/>
            <a:r>
              <a:rPr lang="zh-CN" altLang="en-US" dirty="0"/>
              <a:t>装箱问题；</a:t>
            </a:r>
            <a:endParaRPr lang="en-US" altLang="zh-CN" dirty="0"/>
          </a:p>
          <a:p>
            <a:pPr marL="971550" lvl="1"/>
            <a:r>
              <a:rPr lang="zh-CN" altLang="en-US" dirty="0"/>
              <a:t>装船问题；</a:t>
            </a:r>
            <a:endParaRPr lang="en-US" altLang="zh-CN" dirty="0"/>
          </a:p>
          <a:p>
            <a:pPr marL="971550" lvl="1"/>
            <a:r>
              <a:rPr lang="zh-CN" altLang="en-US" dirty="0"/>
              <a:t>小偷抢劫珠宝店问题；</a:t>
            </a:r>
            <a:endParaRPr lang="en-US" altLang="zh-CN" dirty="0"/>
          </a:p>
          <a:p>
            <a:pPr marL="971550" lvl="1"/>
            <a:r>
              <a:rPr lang="zh-CN" altLang="en-US" dirty="0"/>
              <a:t>阿里巴巴与</a:t>
            </a:r>
            <a:r>
              <a:rPr lang="en-US" altLang="zh-CN" dirty="0"/>
              <a:t>40</a:t>
            </a:r>
            <a:r>
              <a:rPr lang="zh-CN" altLang="en-US" dirty="0"/>
              <a:t>大盗；</a:t>
            </a:r>
            <a:endParaRPr lang="en-US" altLang="zh-CN" dirty="0"/>
          </a:p>
          <a:p>
            <a:pPr marL="971550" lvl="1"/>
            <a:r>
              <a:rPr lang="en-US" altLang="zh-CN" dirty="0"/>
              <a:t>….</a:t>
            </a:r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11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0/1</a:t>
            </a:r>
            <a:r>
              <a:rPr lang="zh-CN" altLang="en-US" dirty="0"/>
              <a:t>背包问题</a:t>
            </a:r>
            <a:r>
              <a:rPr lang="en-US" altLang="zh-CN" dirty="0"/>
              <a:t>—</a:t>
            </a:r>
            <a:r>
              <a:rPr lang="zh-CN" altLang="en-US" dirty="0"/>
              <a:t>形式化描述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问题描述</a:t>
                </a:r>
                <a:endParaRPr lang="en-US" altLang="zh-CN" sz="2000" dirty="0"/>
              </a:p>
              <a:p>
                <a:pPr marL="971550" lvl="1"/>
                <a:r>
                  <a:rPr lang="zh-CN" altLang="en-US" sz="18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种物品和一背包。</a:t>
                </a:r>
                <a:r>
                  <a:rPr lang="zh-CN" altLang="en-US" sz="1800" dirty="0" smtClean="0">
                    <a:solidFill>
                      <a:srgbClr val="7030A0"/>
                    </a:solidFill>
                  </a:rPr>
                  <a:t>物品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 smtClean="0"/>
                  <a:t>的</a:t>
                </a:r>
                <a:r>
                  <a:rPr lang="zh-CN" altLang="en-US" sz="1800" dirty="0" smtClean="0">
                    <a:solidFill>
                      <a:srgbClr val="0000CC"/>
                    </a:solidFill>
                  </a:rPr>
                  <a:t>体积是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，其</a:t>
                </a:r>
                <a:r>
                  <a:rPr lang="zh-CN" altLang="en-US" sz="1800" dirty="0">
                    <a:solidFill>
                      <a:srgbClr val="0000CC"/>
                    </a:solidFill>
                  </a:rPr>
                  <a:t>价值为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，</a:t>
                </a:r>
                <a:r>
                  <a:rPr lang="zh-CN" altLang="en-US" sz="1800" dirty="0">
                    <a:solidFill>
                      <a:srgbClr val="0000CC"/>
                    </a:solidFill>
                  </a:rPr>
                  <a:t>背包的容量为</a:t>
                </a:r>
                <a:r>
                  <a:rPr lang="en-US" altLang="zh-CN" sz="1800" dirty="0">
                    <a:solidFill>
                      <a:srgbClr val="0000CC"/>
                    </a:solidFill>
                  </a:rPr>
                  <a:t>C</a:t>
                </a:r>
                <a:r>
                  <a:rPr lang="zh-CN" altLang="en-US" sz="1800" dirty="0"/>
                  <a:t>。问：应如何选择装入背包的物品，使得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装入背包中物品的总价值最大</a:t>
                </a:r>
                <a:r>
                  <a:rPr lang="zh-CN" altLang="en-US" sz="1800" dirty="0"/>
                  <a:t>。</a:t>
                </a:r>
                <a:endParaRPr lang="en-US" altLang="zh-CN" sz="18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形式化描述</a:t>
                </a:r>
                <a:endParaRPr lang="en-US" altLang="zh-CN" sz="2000" dirty="0"/>
              </a:p>
              <a:p>
                <a:pPr marL="971550" lvl="1"/>
                <a:r>
                  <a:rPr lang="zh-CN" altLang="en-US" sz="1800" dirty="0"/>
                  <a:t>给定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  1≤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1800" dirty="0"/>
                  <a:t>要求找一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/>
                  <a:t>元向量 </a:t>
                </a:r>
                <a:r>
                  <a:rPr lang="en-US" altLang="zh-CN" sz="1800" dirty="0"/>
                  <a:t>X=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  …,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zh-CN" altLang="en-US" sz="18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满足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且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1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最大</m:t>
                            </m:r>
                          </m:e>
                        </m:nary>
                      </m:e>
                    </m:nary>
                  </m:oMath>
                </a14:m>
                <a:r>
                  <a:rPr lang="zh-CN" altLang="en-US" sz="1800" dirty="0"/>
                  <a:t>，即：</a:t>
                </a:r>
                <a:endParaRPr lang="en-US" altLang="zh-CN" sz="1800" dirty="0"/>
              </a:p>
              <a:p>
                <a:pPr marL="971550" lvl="1"/>
                <a:endParaRPr lang="en-US" altLang="zh-CN" sz="1800" dirty="0"/>
              </a:p>
              <a:p>
                <a:pPr marL="971550" lvl="1"/>
                <a:endParaRPr lang="en-US" altLang="zh-CN" sz="1800" dirty="0"/>
              </a:p>
              <a:p>
                <a:pPr marL="971550" lvl="1"/>
                <a:endParaRPr lang="en-US" altLang="zh-CN" sz="1800" dirty="0"/>
              </a:p>
              <a:p>
                <a:pPr marL="971550" lvl="1"/>
                <a:endParaRPr lang="en-US" altLang="zh-CN" sz="1800" dirty="0"/>
              </a:p>
              <a:p>
                <a:pPr marL="971550" lvl="1"/>
                <a:endParaRPr lang="en-US" altLang="zh-CN" sz="1800" dirty="0"/>
              </a:p>
              <a:p>
                <a:pPr marL="971550" lvl="1"/>
                <a:r>
                  <a:rPr lang="zh-CN" altLang="en-US" sz="1800" dirty="0"/>
                  <a:t>这是一个优化问题，是一个整数规划问题。</a:t>
                </a:r>
                <a:endParaRPr lang="en-US" altLang="zh-CN" sz="18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971550" lvl="1"/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137" y="3807618"/>
            <a:ext cx="3499572" cy="158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</a:t>
            </a:r>
            <a:r>
              <a:rPr lang="en-US" altLang="zh-CN" dirty="0"/>
              <a:t>—</a:t>
            </a:r>
            <a:r>
              <a:rPr lang="zh-CN" altLang="en-US" dirty="0"/>
              <a:t>问题求解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7030A0"/>
                </a:solidFill>
              </a:rPr>
              <a:t>穷举法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800" dirty="0"/>
                  <a:t>设物品有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个，一个一维的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个元素的向量</a:t>
                </a:r>
                <a:r>
                  <a:rPr lang="en-US" altLang="zh-CN" sz="1800" dirty="0" smtClean="0"/>
                  <a:t>X</a:t>
                </a:r>
              </a:p>
              <a:p>
                <a:pPr marL="971550" lvl="1"/>
                <a:r>
                  <a:rPr lang="en-US" altLang="zh-CN" sz="1600" dirty="0"/>
                  <a:t>X[</a:t>
                </a:r>
                <a:r>
                  <a:rPr lang="en-US" altLang="zh-CN" sz="1600" dirty="0" err="1"/>
                  <a:t>i</a:t>
                </a:r>
                <a:r>
                  <a:rPr lang="en-US" altLang="zh-CN" sz="1600" dirty="0"/>
                  <a:t>]=0</a:t>
                </a:r>
                <a:r>
                  <a:rPr lang="zh-CN" altLang="en-US" sz="1600" dirty="0"/>
                  <a:t>，表示不装入第</a:t>
                </a:r>
                <a:r>
                  <a:rPr lang="en-US" altLang="zh-CN" sz="1600" dirty="0" err="1"/>
                  <a:t>i</a:t>
                </a:r>
                <a:r>
                  <a:rPr lang="zh-CN" altLang="en-US" sz="1600" dirty="0"/>
                  <a:t>件物品</a:t>
                </a:r>
                <a:endParaRPr lang="en-US" altLang="zh-CN" sz="1600" dirty="0"/>
              </a:p>
              <a:p>
                <a:pPr marL="971550" lvl="1"/>
                <a:r>
                  <a:rPr lang="en-US" altLang="zh-CN" sz="1600" dirty="0"/>
                  <a:t>X[</a:t>
                </a:r>
                <a:r>
                  <a:rPr lang="en-US" altLang="zh-CN" sz="1600" dirty="0" err="1"/>
                  <a:t>i</a:t>
                </a:r>
                <a:r>
                  <a:rPr lang="en-US" altLang="zh-CN" sz="1600" dirty="0"/>
                  <a:t>]=1</a:t>
                </a:r>
                <a:r>
                  <a:rPr lang="zh-CN" altLang="en-US" sz="1600" dirty="0"/>
                  <a:t>，表示装入第</a:t>
                </a:r>
                <a:r>
                  <a:rPr lang="en-US" altLang="zh-CN" sz="1600" dirty="0" err="1"/>
                  <a:t>i</a:t>
                </a:r>
                <a:r>
                  <a:rPr lang="zh-CN" altLang="en-US" sz="1600" dirty="0"/>
                  <a:t>件物品</a:t>
                </a:r>
                <a:endParaRPr lang="en-US" altLang="zh-CN" sz="16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800" dirty="0" smtClean="0"/>
                  <a:t>枚举法</a:t>
                </a:r>
                <a:r>
                  <a:rPr lang="zh-CN" altLang="en-US" sz="1800" dirty="0"/>
                  <a:t>或者穷举法</a:t>
                </a:r>
                <a:endParaRPr lang="en-US" altLang="zh-CN" sz="1800" dirty="0"/>
              </a:p>
              <a:p>
                <a:pPr marL="971550" lvl="1"/>
                <a:r>
                  <a:rPr lang="zh-CN" altLang="en-US" sz="1600" dirty="0" smtClean="0"/>
                  <a:t>穷举</a:t>
                </a:r>
                <a:r>
                  <a:rPr lang="zh-CN" altLang="en-US" sz="1600" dirty="0"/>
                  <a:t>所有可能的装法；</a:t>
                </a:r>
                <a:endParaRPr lang="en-US" altLang="zh-CN" sz="1600" dirty="0"/>
              </a:p>
              <a:p>
                <a:pPr marL="971550" lvl="1"/>
                <a:r>
                  <a:rPr lang="zh-CN" altLang="en-US" sz="1600" u="sng" dirty="0" smtClean="0"/>
                  <a:t>即</a:t>
                </a:r>
                <a:r>
                  <a:rPr lang="zh-CN" altLang="en-US" sz="1600" u="sng" dirty="0">
                    <a:solidFill>
                      <a:srgbClr val="C00000"/>
                    </a:solidFill>
                  </a:rPr>
                  <a:t>穷举从</a:t>
                </a:r>
                <a:r>
                  <a:rPr lang="en-US" altLang="zh-CN" sz="1600" u="sng" dirty="0">
                    <a:solidFill>
                      <a:srgbClr val="030DCD"/>
                    </a:solidFill>
                  </a:rPr>
                  <a:t>X=(0,0,…,0)</a:t>
                </a:r>
                <a:r>
                  <a:rPr lang="zh-CN" altLang="en-US" sz="1600" u="sng" dirty="0">
                    <a:solidFill>
                      <a:srgbClr val="C00000"/>
                    </a:solidFill>
                  </a:rPr>
                  <a:t>到</a:t>
                </a:r>
                <a:r>
                  <a:rPr lang="en-US" altLang="zh-CN" sz="1600" u="sng" dirty="0">
                    <a:solidFill>
                      <a:srgbClr val="030DCD"/>
                    </a:solidFill>
                  </a:rPr>
                  <a:t>X=(1,1,…,1)</a:t>
                </a:r>
                <a:r>
                  <a:rPr lang="zh-CN" altLang="en-US" sz="1600" u="sng" dirty="0">
                    <a:solidFill>
                      <a:srgbClr val="C00000"/>
                    </a:solidFill>
                  </a:rPr>
                  <a:t>所有状态</a:t>
                </a:r>
                <a:r>
                  <a:rPr lang="zh-CN" altLang="en-US" sz="1600" u="sng" dirty="0"/>
                  <a:t>；</a:t>
                </a:r>
                <a:endParaRPr lang="en-US" altLang="zh-CN" sz="1600" u="sng" dirty="0"/>
              </a:p>
              <a:p>
                <a:pPr marL="971550" lvl="1"/>
                <a:r>
                  <a:rPr lang="zh-CN" altLang="en-US" sz="1600" dirty="0"/>
                  <a:t>若</a:t>
                </a:r>
                <a:r>
                  <a:rPr lang="zh-CN" altLang="en-US" sz="1600" dirty="0">
                    <a:solidFill>
                      <a:srgbClr val="030DCD"/>
                    </a:solidFill>
                  </a:rPr>
                  <a:t>解</a:t>
                </a:r>
                <a:r>
                  <a:rPr lang="zh-CN" altLang="en-US" sz="1600" dirty="0"/>
                  <a:t>为</a:t>
                </a:r>
                <a:r>
                  <a:rPr lang="en-US" altLang="zh-CN" sz="1600" dirty="0"/>
                  <a:t>X=(0,0,…,0)</a:t>
                </a:r>
                <a:r>
                  <a:rPr lang="zh-CN" altLang="en-US" sz="1600" dirty="0"/>
                  <a:t>，表示任何物品的重量都超过背包规定的重量，背包无法装入任何物品；</a:t>
                </a:r>
                <a:endParaRPr lang="en-US" altLang="zh-CN" sz="1600" dirty="0"/>
              </a:p>
              <a:p>
                <a:pPr marL="971550" lvl="1"/>
                <a:r>
                  <a:rPr lang="zh-CN" altLang="en-US" sz="1600" dirty="0"/>
                  <a:t>若解为</a:t>
                </a:r>
                <a:r>
                  <a:rPr lang="en-US" altLang="zh-CN" sz="1600" dirty="0"/>
                  <a:t>X=(1,1,0,…,0)</a:t>
                </a:r>
                <a:r>
                  <a:rPr lang="zh-CN" altLang="en-US" sz="1600" dirty="0"/>
                  <a:t>，表示将物品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与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装入背包，若再装入其余的任何一件物品，都会超出背包规定的容量；</a:t>
                </a:r>
                <a:endParaRPr lang="en-US" altLang="zh-CN" sz="1600" dirty="0"/>
              </a:p>
              <a:p>
                <a:pPr marL="971550" lvl="1"/>
                <a:endParaRPr lang="en-US" altLang="zh-CN" sz="1600" dirty="0"/>
              </a:p>
              <a:p>
                <a:pPr marL="971550" lvl="1"/>
                <a:r>
                  <a:rPr lang="zh-CN" altLang="en-US" sz="1600" dirty="0"/>
                  <a:t>如果规定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1600" dirty="0"/>
                  <a:t>可定义 </a:t>
                </a:r>
                <a:r>
                  <a:rPr lang="en-US" altLang="zh-CN" sz="1600" dirty="0" smtClean="0"/>
                  <a:t>char </a:t>
                </a:r>
                <a:r>
                  <a:rPr lang="en-US" altLang="zh-CN" sz="1600" dirty="0"/>
                  <a:t>X[n+1]</a:t>
                </a:r>
                <a:r>
                  <a:rPr lang="zh-CN" altLang="en-US" sz="1600" dirty="0"/>
                  <a:t>，</a:t>
                </a:r>
                <a:r>
                  <a:rPr lang="en-US" altLang="zh-CN" sz="1600" dirty="0"/>
                  <a:t>x[1]~X[n]</a:t>
                </a:r>
                <a:r>
                  <a:rPr lang="zh-CN" altLang="en-US" sz="1600" dirty="0"/>
                  <a:t>表示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个物品的装袋的状态；共有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/>
                  <a:t>种可能；</a:t>
                </a:r>
                <a:endParaRPr lang="en-US" altLang="zh-CN" sz="1600" dirty="0"/>
              </a:p>
              <a:p>
                <a:pPr marL="971550" lvl="1"/>
                <a:r>
                  <a:rPr lang="zh-CN" altLang="en-US" sz="1600" dirty="0">
                    <a:solidFill>
                      <a:srgbClr val="030DCD"/>
                    </a:solidFill>
                  </a:rPr>
                  <a:t>若采用枚（穷）举法，</a:t>
                </a:r>
                <a:r>
                  <a:rPr lang="zh-CN" altLang="en-US" sz="1600" b="1" dirty="0" smtClean="0">
                    <a:solidFill>
                      <a:srgbClr val="C00000"/>
                    </a:solidFill>
                  </a:rPr>
                  <a:t>算法的时间复杂度是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16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altLang="zh-CN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b="1" dirty="0">
                    <a:solidFill>
                      <a:srgbClr val="C00000"/>
                    </a:solidFill>
                  </a:rPr>
                  <a:t>；</a:t>
                </a:r>
                <a:endParaRPr lang="en-US" altLang="zh-CN" sz="1600" b="1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68" r="-2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62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3ED5C-E5AE-42F5-996B-7251194B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背包</a:t>
            </a:r>
            <a:r>
              <a:rPr lang="zh-CN" altLang="en-US" dirty="0"/>
              <a:t>问题</a:t>
            </a:r>
            <a:r>
              <a:rPr lang="en-US" altLang="zh-CN" dirty="0"/>
              <a:t>—</a:t>
            </a:r>
            <a:r>
              <a:rPr lang="zh-CN" altLang="en-US" dirty="0"/>
              <a:t>问题求解</a:t>
            </a:r>
            <a:r>
              <a:rPr lang="en-US" altLang="zh-CN" dirty="0"/>
              <a:t>—</a:t>
            </a:r>
            <a:r>
              <a:rPr lang="zh-CN" altLang="en-US" dirty="0"/>
              <a:t>穷举法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A10808-525E-4A1C-AB60-CF19BBFC6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560" y="1135063"/>
                <a:ext cx="8464491" cy="5345112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600" dirty="0"/>
                  <a:t>变量定义</a:t>
                </a:r>
                <a:endParaRPr lang="en-US" altLang="zh-CN" sz="1600" dirty="0"/>
              </a:p>
              <a:p>
                <a:pPr marL="971550" lvl="1"/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种物品的重量，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种物品的价值；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/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表示问题的最优解，若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，表示将第</a:t>
                </a:r>
                <a:r>
                  <a:rPr lang="en-US" altLang="zh-CN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种物品装入背包，最优解对应的背包重量为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价值为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；初始化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Weight=0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Value=0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表示背包的容量（所能容纳的重量）；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/>
                <a:r>
                  <a:rPr lang="en-US" altLang="zh-CN" sz="1400" i="1" dirty="0">
                    <a:latin typeface="Cambria Math" panose="020405030504060302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表示目前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种物品的一种装法（解法），此时，背包中物品的重量为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CurWeight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，背包中物品的价值为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CurValue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600" dirty="0"/>
                  <a:t>算法描述（伪代码）</a:t>
                </a:r>
                <a:endParaRPr lang="en-US" altLang="zh-CN" sz="1600" dirty="0"/>
              </a:p>
              <a:p>
                <a:pPr marL="971550" lvl="1"/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(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-1) </a:t>
                </a:r>
              </a:p>
              <a:p>
                <a:pPr lvl="2" indent="0"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{</a:t>
                </a:r>
              </a:p>
              <a:p>
                <a:pPr lvl="2" indent="0"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1400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分解成二进制形式</a:t>
                </a:r>
                <a:r>
                  <a:rPr lang="zh-CN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，并将对应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的二进制数</a:t>
                </a:r>
                <a:r>
                  <a:rPr lang="zh-CN" altLang="en-US" sz="1400" b="1" dirty="0">
                    <a:solidFill>
                      <a:srgbClr val="030DC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按位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存放到</a:t>
                </a:r>
                <a:r>
                  <a:rPr lang="en-US" altLang="zh-CN" sz="1400" b="1" dirty="0">
                    <a:solidFill>
                      <a:srgbClr val="030DC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中；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0"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尝试按照装包方案</a:t>
                </a:r>
                <a:r>
                  <a:rPr lang="en-US" altLang="zh-CN" sz="1400" b="1" dirty="0">
                    <a:solidFill>
                      <a:srgbClr val="030DC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装包，背包中物品的重量为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CurWeight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价值为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CurValue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0"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CurWeight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&gt;C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，则丢弃该方案，</a:t>
                </a:r>
                <a:r>
                  <a:rPr lang="zh-CN" altLang="en-US" sz="1400" b="1" dirty="0">
                    <a:solidFill>
                      <a:srgbClr val="030DC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继续尝试下一种方案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；否则，该方案是一个</a:t>
                </a:r>
                <a:r>
                  <a:rPr lang="zh-CN" altLang="en-US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可行解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0">
                  <a:buNone/>
                </a:pP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若该方案优于以前的方案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，即如果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CurValue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&gt;Value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，则暂存该可行方案：即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0"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X=Y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Value=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CurValue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Weight= </a:t>
                </a:r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CurWeight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 继续循环；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indent="0">
                  <a:buNone/>
                </a:pP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}</a:t>
                </a:r>
              </a:p>
              <a:p>
                <a:pPr marL="971550" lvl="1"/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输出最优解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和物品的相关信息，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背包中物品的价值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，背包中物品的重量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71550" lvl="1"/>
                <a:endParaRPr lang="en-US" altLang="zh-CN" sz="16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A10808-525E-4A1C-AB60-CF19BBFC6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560" y="1135063"/>
                <a:ext cx="8464491" cy="5345112"/>
              </a:xfrm>
              <a:blipFill>
                <a:blip r:embed="rId2"/>
                <a:stretch>
                  <a:fillRect t="-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915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背包问题</a:t>
            </a:r>
            <a:r>
              <a:rPr lang="en-US" altLang="zh-CN" dirty="0"/>
              <a:t>—</a:t>
            </a:r>
            <a:r>
              <a:rPr lang="zh-CN" altLang="en-US" dirty="0"/>
              <a:t>问题求解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7030A0"/>
                </a:solidFill>
              </a:rPr>
              <a:t>贪心算法（</a:t>
            </a:r>
            <a:r>
              <a:rPr lang="en-US" altLang="zh-CN" dirty="0">
                <a:solidFill>
                  <a:srgbClr val="7030A0"/>
                </a:solidFill>
              </a:rPr>
              <a:t>greedy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设有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个物品，利用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穷举法枚举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所有的可能装法，可以求出其最优解，其</a:t>
                </a:r>
                <a:r>
                  <a:rPr lang="zh-CN" altLang="en-US" sz="2000" dirty="0">
                    <a:solidFill>
                      <a:srgbClr val="030DCD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时间复杂度是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30DC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rgbClr val="030DCD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30DCD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030DCD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比较大时，问题几乎无法求解；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00000"/>
                  </a:lnSpc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对于这种优化问题，如果求最优解的时间复杂度太高，可以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降低时间复杂度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的情况下，尽量求解</a:t>
                </a:r>
                <a:r>
                  <a:rPr lang="zh-CN" altLang="en-US" sz="2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不是最优但满意的的解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即可；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98" r="-2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00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贪心算法（</a:t>
            </a:r>
            <a:r>
              <a:rPr lang="en-US" altLang="zh-CN" dirty="0"/>
              <a:t>greedy</a:t>
            </a:r>
            <a:r>
              <a:rPr lang="zh-CN" altLang="en-US" dirty="0"/>
              <a:t>）</a:t>
            </a:r>
            <a:r>
              <a:rPr lang="en-US" altLang="zh-CN" dirty="0"/>
              <a:t>--0/1</a:t>
            </a:r>
            <a:r>
              <a:rPr lang="zh-CN" altLang="en-US" dirty="0"/>
              <a:t>背包问题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>
                    <a:solidFill>
                      <a:srgbClr val="C00000"/>
                    </a:solidFill>
                  </a:rPr>
                  <a:t>问题求解策略（</a:t>
                </a:r>
                <a:r>
                  <a:rPr lang="zh-CN" altLang="en-US" sz="2000" dirty="0">
                    <a:solidFill>
                      <a:srgbClr val="030DCD"/>
                    </a:solidFill>
                  </a:rPr>
                  <a:t>贪心策略</a:t>
                </a:r>
                <a:r>
                  <a:rPr lang="zh-CN" altLang="en-US" sz="2000" dirty="0">
                    <a:solidFill>
                      <a:srgbClr val="C00000"/>
                    </a:solidFill>
                  </a:rPr>
                  <a:t>）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971550"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en-US" sz="1800" b="1" dirty="0">
                    <a:solidFill>
                      <a:srgbClr val="006600"/>
                    </a:solidFill>
                  </a:rPr>
                  <a:t>每次选择</a:t>
                </a:r>
                <a:r>
                  <a:rPr lang="zh-CN" altLang="en-US" sz="1800" b="1" dirty="0">
                    <a:solidFill>
                      <a:srgbClr val="7030A0"/>
                    </a:solidFill>
                  </a:rPr>
                  <a:t>价值或收益</a:t>
                </a:r>
                <a:r>
                  <a:rPr lang="zh-CN" altLang="en-US" sz="1800" b="1" dirty="0">
                    <a:solidFill>
                      <a:srgbClr val="C00000"/>
                    </a:solidFill>
                  </a:rPr>
                  <a:t>最大</a:t>
                </a:r>
                <a:r>
                  <a:rPr lang="zh-CN" altLang="en-US" sz="1800" b="1" dirty="0">
                    <a:solidFill>
                      <a:srgbClr val="006600"/>
                    </a:solidFill>
                  </a:rPr>
                  <a:t>的物品</a:t>
                </a:r>
                <a:r>
                  <a:rPr lang="zh-CN" altLang="en-US" sz="1800" b="1" dirty="0" smtClean="0">
                    <a:solidFill>
                      <a:srgbClr val="006600"/>
                    </a:solidFill>
                  </a:rPr>
                  <a:t>；</a:t>
                </a:r>
                <a:endParaRPr lang="en-US" altLang="zh-CN" sz="1800" b="1" dirty="0">
                  <a:solidFill>
                    <a:srgbClr val="006600"/>
                  </a:solidFill>
                </a:endParaRPr>
              </a:p>
              <a:p>
                <a:pPr marL="971550"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en-US" sz="1800" b="1" dirty="0"/>
                  <a:t>每次</a:t>
                </a:r>
                <a:r>
                  <a:rPr lang="zh-CN" altLang="en-US" sz="1800" b="1" dirty="0" smtClean="0"/>
                  <a:t>选择</a:t>
                </a:r>
                <a:r>
                  <a:rPr lang="zh-CN" altLang="en-US" sz="1800" b="1" dirty="0" smtClean="0">
                    <a:solidFill>
                      <a:srgbClr val="7030A0"/>
                    </a:solidFill>
                  </a:rPr>
                  <a:t>体积</a:t>
                </a:r>
                <a:r>
                  <a:rPr lang="zh-CN" altLang="en-US" sz="1800" b="1" dirty="0" smtClean="0">
                    <a:solidFill>
                      <a:srgbClr val="C00000"/>
                    </a:solidFill>
                  </a:rPr>
                  <a:t>最小</a:t>
                </a:r>
                <a:r>
                  <a:rPr lang="zh-CN" altLang="en-US" sz="1800" b="1" dirty="0"/>
                  <a:t>的物品；</a:t>
                </a:r>
                <a:endParaRPr lang="en-US" altLang="zh-CN" sz="1800" b="1" dirty="0"/>
              </a:p>
              <a:p>
                <a:pPr marL="971550"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en-US" sz="1800" b="1" dirty="0">
                    <a:solidFill>
                      <a:srgbClr val="030DCD"/>
                    </a:solidFill>
                  </a:rPr>
                  <a:t>每次选择</a:t>
                </a:r>
                <a:r>
                  <a:rPr lang="zh-CN" altLang="en-US" sz="1800" b="1" dirty="0" smtClean="0">
                    <a:solidFill>
                      <a:srgbClr val="7030A0"/>
                    </a:solidFill>
                  </a:rPr>
                  <a:t>单位体积价值</a:t>
                </a:r>
                <a:r>
                  <a:rPr lang="en-US" altLang="zh-CN" sz="1800" b="1" dirty="0">
                    <a:solidFill>
                      <a:srgbClr val="7030A0"/>
                    </a:solidFill>
                  </a:rPr>
                  <a:t>(</a:t>
                </a:r>
                <a:r>
                  <a:rPr lang="zh-CN" altLang="en-US" sz="1800" b="1" dirty="0">
                    <a:solidFill>
                      <a:srgbClr val="7030A0"/>
                    </a:solidFill>
                  </a:rPr>
                  <a:t>收益</a:t>
                </a:r>
                <a:r>
                  <a:rPr lang="en-US" altLang="zh-CN" sz="1800" b="1" dirty="0">
                    <a:solidFill>
                      <a:srgbClr val="7030A0"/>
                    </a:solidFill>
                  </a:rPr>
                  <a:t>)</a:t>
                </a:r>
                <a:r>
                  <a:rPr lang="zh-CN" altLang="en-US" sz="1800" b="1" dirty="0" smtClean="0">
                    <a:solidFill>
                      <a:srgbClr val="C00000"/>
                    </a:solidFill>
                  </a:rPr>
                  <a:t>最大</a:t>
                </a:r>
                <a:r>
                  <a:rPr lang="zh-CN" altLang="en-US" sz="1800" b="1" dirty="0">
                    <a:solidFill>
                      <a:srgbClr val="030DCD"/>
                    </a:solidFill>
                  </a:rPr>
                  <a:t>的物品</a:t>
                </a:r>
                <a:r>
                  <a:rPr lang="zh-CN" altLang="en-US" sz="1800" b="1" dirty="0"/>
                  <a:t>；</a:t>
                </a:r>
                <a:endParaRPr lang="en-US" altLang="zh-CN" sz="1800" b="1" dirty="0"/>
              </a:p>
              <a:p>
                <a:pPr marL="285750" indent="-28575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问题求解</a:t>
                </a:r>
                <a:endParaRPr lang="en-US" altLang="zh-CN" sz="2000" dirty="0"/>
              </a:p>
              <a:p>
                <a:pPr marL="971550"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en-US" sz="1800" dirty="0"/>
                  <a:t>按策略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：将物品按其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价值降序</a:t>
                </a:r>
                <a:r>
                  <a:rPr lang="zh-CN" altLang="en-US" sz="1800" dirty="0"/>
                  <a:t>排列，</a:t>
                </a:r>
                <a:r>
                  <a:rPr lang="zh-CN" altLang="en-US" sz="1800" dirty="0">
                    <a:solidFill>
                      <a:srgbClr val="030DCD"/>
                    </a:solidFill>
                  </a:rPr>
                  <a:t>从头开始选择</a:t>
                </a:r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marL="971550"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en-US" sz="1800" dirty="0"/>
                  <a:t>按策略</a:t>
                </a:r>
                <a:r>
                  <a:rPr lang="en-US" altLang="zh-CN" sz="1800" dirty="0"/>
                  <a:t>2</a:t>
                </a:r>
                <a:r>
                  <a:rPr lang="zh-CN" altLang="en-US" sz="1800" dirty="0"/>
                  <a:t>：将物品按</a:t>
                </a:r>
                <a:r>
                  <a:rPr lang="zh-CN" altLang="en-US" sz="1800" dirty="0" smtClean="0"/>
                  <a:t>其</a:t>
                </a:r>
                <a:r>
                  <a:rPr lang="zh-CN" altLang="en-US" sz="1800" dirty="0" smtClean="0">
                    <a:solidFill>
                      <a:srgbClr val="7030A0"/>
                    </a:solidFill>
                  </a:rPr>
                  <a:t>体积升序</a:t>
                </a:r>
                <a:r>
                  <a:rPr lang="zh-CN" altLang="en-US" sz="1800" dirty="0" smtClean="0"/>
                  <a:t>排列</a:t>
                </a:r>
                <a:r>
                  <a:rPr lang="zh-CN" altLang="en-US" sz="1800" dirty="0"/>
                  <a:t>，从头开始选择；</a:t>
                </a:r>
                <a:endParaRPr lang="en-US" altLang="zh-CN" sz="1800" dirty="0"/>
              </a:p>
              <a:p>
                <a:pPr marL="971550"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en-US" sz="1800" dirty="0"/>
                  <a:t>按策略</a:t>
                </a:r>
                <a:r>
                  <a:rPr lang="en-US" altLang="zh-CN" sz="1800" dirty="0"/>
                  <a:t>3</a:t>
                </a:r>
                <a:r>
                  <a:rPr lang="zh-CN" altLang="en-US" sz="1800" dirty="0"/>
                  <a:t>：将物品按其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“</a:t>
                </a:r>
                <a:r>
                  <a:rPr lang="zh-CN" altLang="en-US" sz="1800" b="1" dirty="0">
                    <a:solidFill>
                      <a:srgbClr val="C00000"/>
                    </a:solidFill>
                  </a:rPr>
                  <a:t>价值</a:t>
                </a:r>
                <a:r>
                  <a:rPr lang="en-US" altLang="zh-CN" sz="1800" b="1" dirty="0" smtClean="0">
                    <a:solidFill>
                      <a:srgbClr val="C00000"/>
                    </a:solidFill>
                  </a:rPr>
                  <a:t>/</a:t>
                </a:r>
                <a:r>
                  <a:rPr lang="zh-CN" altLang="en-US" sz="1800" b="1" dirty="0" smtClean="0">
                    <a:solidFill>
                      <a:srgbClr val="C00000"/>
                    </a:solidFill>
                  </a:rPr>
                  <a:t>体积</a:t>
                </a:r>
                <a:r>
                  <a:rPr lang="zh-CN" altLang="en-US" sz="1800" dirty="0" smtClean="0">
                    <a:solidFill>
                      <a:srgbClr val="7030A0"/>
                    </a:solidFill>
                  </a:rPr>
                  <a:t>” 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降序</a:t>
                </a:r>
                <a:r>
                  <a:rPr lang="zh-CN" altLang="en-US" sz="1800" dirty="0"/>
                  <a:t>排列，从头开始选择；</a:t>
                </a:r>
                <a:endParaRPr lang="en-US" altLang="zh-CN" sz="1800" dirty="0"/>
              </a:p>
              <a:p>
                <a:pPr marL="285750" indent="-28575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算法时间复杂度</a:t>
                </a:r>
                <a:endParaRPr lang="en-US" altLang="zh-CN" sz="2000" dirty="0"/>
              </a:p>
              <a:p>
                <a:pPr marL="971550"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en-US" sz="1800" dirty="0" smtClean="0"/>
                  <a:t>排序后选择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物品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时间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复杂度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;</a:t>
                </a:r>
                <a:endParaRPr lang="en-US" altLang="zh-CN" sz="1800" dirty="0" smtClean="0"/>
              </a:p>
              <a:p>
                <a:pPr marL="971550"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en-US" sz="1800" dirty="0" smtClean="0"/>
                  <a:t>主要花费时间用于排序</a:t>
                </a:r>
                <a:r>
                  <a:rPr lang="zh-CN" altLang="en-US" sz="1800" dirty="0"/>
                  <a:t>，若采用冒泡法为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;</a:t>
                </a:r>
              </a:p>
              <a:p>
                <a:pPr marL="971550"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en-US" sz="1800" dirty="0"/>
                  <a:t>目前最好的排序算法可以达到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;</a:t>
                </a:r>
                <a:endParaRPr lang="en-US" altLang="zh-CN" sz="1800" dirty="0" smtClean="0"/>
              </a:p>
              <a:p>
                <a:pPr marL="971550"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zh-CN" altLang="en-US" sz="1800" dirty="0" smtClean="0"/>
                  <a:t>因此贪心算法的时间复杂度取决于排序操作，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 smtClean="0"/>
                  <a:t>或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/>
              </a:p>
              <a:p>
                <a:pPr marL="971550" lvl="1">
                  <a:lnSpc>
                    <a:spcPct val="100000"/>
                  </a:lnSpc>
                  <a:spcBef>
                    <a:spcPts val="600"/>
                  </a:spcBef>
                </a:pPr>
                <a:endParaRPr lang="en-US" altLang="zh-CN" dirty="0"/>
              </a:p>
              <a:p>
                <a:pPr marL="285750" indent="-285750"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285750" indent="-285750">
                  <a:spcBef>
                    <a:spcPts val="1200"/>
                  </a:spcBef>
                  <a:buFont typeface="Wingdings" panose="05000000000000000000" pitchFamily="2" charset="2"/>
                  <a:buChar char="l"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090522"/>
      </p:ext>
    </p:extLst>
  </p:cSld>
  <p:clrMapOvr>
    <a:masterClrMapping/>
  </p:clrMapOvr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默认设计模板">
  <a:themeElements>
    <a:clrScheme name="1_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336699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gradFill flip="none" rotWithShape="1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12611</TotalTime>
  <Words>3124</Words>
  <Application>Microsoft Office PowerPoint</Application>
  <PresentationFormat>全屏显示(4:3)</PresentationFormat>
  <Paragraphs>223</Paragraphs>
  <Slides>22</Slides>
  <Notes>1</Notes>
  <HiddenSlides>2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22</vt:i4>
      </vt:variant>
    </vt:vector>
  </HeadingPairs>
  <TitlesOfParts>
    <vt:vector size="39" baseType="lpstr">
      <vt:lpstr>华文中宋</vt:lpstr>
      <vt:lpstr>楷体_GB2312</vt:lpstr>
      <vt:lpstr>宋体</vt:lpstr>
      <vt:lpstr>微软雅黑</vt:lpstr>
      <vt:lpstr>幼圆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1_默认设计模板</vt:lpstr>
      <vt:lpstr>计算导论与程序设计</vt:lpstr>
      <vt:lpstr> 10 贪心算法</vt:lpstr>
      <vt:lpstr>背包问题</vt:lpstr>
      <vt:lpstr>0/1背包问题</vt:lpstr>
      <vt:lpstr>0/1背包问题—形式化描述</vt:lpstr>
      <vt:lpstr>背包问题—问题求解—穷举法</vt:lpstr>
      <vt:lpstr>课后练习：背包问题—问题求解—穷举法</vt:lpstr>
      <vt:lpstr>背包问题—问题求解—贪心算法（greedy）</vt:lpstr>
      <vt:lpstr>贪心算法（greedy）--0/1背包问题</vt:lpstr>
      <vt:lpstr>贪心算法（greedy）--0/1背包问题</vt:lpstr>
      <vt:lpstr>课后练习：0/1背包问题—贪心算法（greedy）</vt:lpstr>
      <vt:lpstr>贪心策略例---最多酱油</vt:lpstr>
      <vt:lpstr>自学：贪心策略例---最少硬币数</vt:lpstr>
      <vt:lpstr>12 蒙特·卡罗方法</vt:lpstr>
      <vt:lpstr>布丰：投针法计算π</vt:lpstr>
      <vt:lpstr>蒙特·卡罗方法</vt:lpstr>
      <vt:lpstr>求π的近似值</vt:lpstr>
      <vt:lpstr>求π的近似值</vt:lpstr>
      <vt:lpstr>课后练习：求π的近似值</vt:lpstr>
      <vt:lpstr>课后练习：利用蒙特卡洛方法计算定积分</vt:lpstr>
      <vt:lpstr>课后练习：计算定积分</vt:lpstr>
      <vt:lpstr>Any 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han</cp:lastModifiedBy>
  <cp:revision>2003</cp:revision>
  <dcterms:created xsi:type="dcterms:W3CDTF">2013-01-25T01:44:00Z</dcterms:created>
  <dcterms:modified xsi:type="dcterms:W3CDTF">2022-11-01T08:19:22Z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