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714" r:id="rId5"/>
  </p:sldMasterIdLst>
  <p:notesMasterIdLst>
    <p:notesMasterId r:id="rId103"/>
  </p:notesMasterIdLst>
  <p:sldIdLst>
    <p:sldId id="660" r:id="rId6"/>
    <p:sldId id="662" r:id="rId7"/>
    <p:sldId id="615" r:id="rId8"/>
    <p:sldId id="671" r:id="rId9"/>
    <p:sldId id="691" r:id="rId10"/>
    <p:sldId id="948" r:id="rId11"/>
    <p:sldId id="681" r:id="rId12"/>
    <p:sldId id="725" r:id="rId13"/>
    <p:sldId id="690" r:id="rId14"/>
    <p:sldId id="949" r:id="rId15"/>
    <p:sldId id="677" r:id="rId16"/>
    <p:sldId id="689" r:id="rId17"/>
    <p:sldId id="678" r:id="rId18"/>
    <p:sldId id="967" r:id="rId19"/>
    <p:sldId id="968" r:id="rId20"/>
    <p:sldId id="653" r:id="rId21"/>
    <p:sldId id="652" r:id="rId22"/>
    <p:sldId id="651" r:id="rId23"/>
    <p:sldId id="621" r:id="rId24"/>
    <p:sldId id="668" r:id="rId25"/>
    <p:sldId id="970" r:id="rId26"/>
    <p:sldId id="971" r:id="rId27"/>
    <p:sldId id="972" r:id="rId28"/>
    <p:sldId id="670" r:id="rId29"/>
    <p:sldId id="961" r:id="rId30"/>
    <p:sldId id="674" r:id="rId31"/>
    <p:sldId id="675" r:id="rId32"/>
    <p:sldId id="676" r:id="rId33"/>
    <p:sldId id="700" r:id="rId34"/>
    <p:sldId id="701" r:id="rId35"/>
    <p:sldId id="669" r:id="rId36"/>
    <p:sldId id="712" r:id="rId37"/>
    <p:sldId id="950" r:id="rId38"/>
    <p:sldId id="969" r:id="rId39"/>
    <p:sldId id="960" r:id="rId40"/>
    <p:sldId id="610" r:id="rId41"/>
    <p:sldId id="626" r:id="rId42"/>
    <p:sldId id="624" r:id="rId43"/>
    <p:sldId id="625" r:id="rId44"/>
    <p:sldId id="952" r:id="rId45"/>
    <p:sldId id="628" r:id="rId46"/>
    <p:sldId id="627" r:id="rId47"/>
    <p:sldId id="630" r:id="rId48"/>
    <p:sldId id="629" r:id="rId49"/>
    <p:sldId id="639" r:id="rId50"/>
    <p:sldId id="638" r:id="rId51"/>
    <p:sldId id="672" r:id="rId52"/>
    <p:sldId id="953" r:id="rId53"/>
    <p:sldId id="640" r:id="rId54"/>
    <p:sldId id="974" r:id="rId55"/>
    <p:sldId id="975" r:id="rId56"/>
    <p:sldId id="951" r:id="rId57"/>
    <p:sldId id="631" r:id="rId58"/>
    <p:sldId id="632" r:id="rId59"/>
    <p:sldId id="697" r:id="rId60"/>
    <p:sldId id="962" r:id="rId61"/>
    <p:sldId id="637" r:id="rId62"/>
    <p:sldId id="976" r:id="rId63"/>
    <p:sldId id="977" r:id="rId64"/>
    <p:sldId id="978" r:id="rId65"/>
    <p:sldId id="954" r:id="rId66"/>
    <p:sldId id="716" r:id="rId67"/>
    <p:sldId id="717" r:id="rId68"/>
    <p:sldId id="644" r:id="rId69"/>
    <p:sldId id="666" r:id="rId70"/>
    <p:sldId id="667" r:id="rId71"/>
    <p:sldId id="665" r:id="rId72"/>
    <p:sldId id="724" r:id="rId73"/>
    <p:sldId id="646" r:id="rId74"/>
    <p:sldId id="694" r:id="rId75"/>
    <p:sldId id="695" r:id="rId76"/>
    <p:sldId id="655" r:id="rId77"/>
    <p:sldId id="656" r:id="rId78"/>
    <p:sldId id="657" r:id="rId79"/>
    <p:sldId id="658" r:id="rId80"/>
    <p:sldId id="659" r:id="rId81"/>
    <p:sldId id="718" r:id="rId82"/>
    <p:sldId id="955" r:id="rId83"/>
    <p:sldId id="956" r:id="rId84"/>
    <p:sldId id="957" r:id="rId85"/>
    <p:sldId id="959" r:id="rId86"/>
    <p:sldId id="958" r:id="rId87"/>
    <p:sldId id="966" r:id="rId88"/>
    <p:sldId id="965" r:id="rId89"/>
    <p:sldId id="705" r:id="rId90"/>
    <p:sldId id="709" r:id="rId91"/>
    <p:sldId id="973" r:id="rId92"/>
    <p:sldId id="719" r:id="rId93"/>
    <p:sldId id="720" r:id="rId94"/>
    <p:sldId id="721" r:id="rId95"/>
    <p:sldId id="722" r:id="rId96"/>
    <p:sldId id="723" r:id="rId97"/>
    <p:sldId id="649" r:id="rId98"/>
    <p:sldId id="650" r:id="rId99"/>
    <p:sldId id="692" r:id="rId100"/>
    <p:sldId id="693" r:id="rId101"/>
    <p:sldId id="654" r:id="rId10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DCD"/>
    <a:srgbClr val="080808"/>
    <a:srgbClr val="0000CC"/>
    <a:srgbClr val="006600"/>
    <a:srgbClr val="0303DF"/>
    <a:srgbClr val="7D0C00"/>
    <a:srgbClr val="FFFFCC"/>
    <a:srgbClr val="E3E3E4"/>
    <a:srgbClr val="000099"/>
    <a:srgbClr val="05A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494" autoAdjust="0"/>
  </p:normalViewPr>
  <p:slideViewPr>
    <p:cSldViewPr snapToGrid="0" snapToObjects="1">
      <p:cViewPr varScale="1">
        <p:scale>
          <a:sx n="106" d="100"/>
          <a:sy n="106" d="100"/>
        </p:scale>
        <p:origin x="1686" y="96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07" Type="http://schemas.openxmlformats.org/officeDocument/2006/relationships/tableStyles" Target="tableStyles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presProps" Target="pres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AA068-423C-4043-8EE2-1CC6D935DDF0}" type="slidenum">
              <a:rPr lang="zh-CN" alt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99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AA068-423C-4043-8EE2-1CC6D935DDF0}" type="slidenum">
              <a:rPr lang="zh-CN" alt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3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AA068-423C-4043-8EE2-1CC6D935DDF0}" type="slidenum">
              <a:rPr lang="zh-CN" alt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AA068-423C-4043-8EE2-1CC6D935DDF0}" type="slidenum">
              <a:rPr lang="zh-CN" alt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charset="0"/>
                <a:ea typeface="宋体" charset="-122"/>
              </a:rPr>
              <a:pPr/>
              <a:t>2022/12/14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charset="0"/>
                <a:ea typeface="宋体" charset="-122"/>
              </a:rPr>
              <a:pPr/>
              <a:t>97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267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/>
              <a:t>单击此处</a:t>
            </a:r>
            <a:br>
              <a:rPr lang="zh-CN" noProof="0"/>
            </a:br>
            <a:r>
              <a:rPr lang="zh-CN" noProof="0"/>
              <a:t>编辑母版标题样式</a:t>
            </a:r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  <a:t>2022/12/14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2022/12/14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2022/12/14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  <a:t>2022/12/14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2022/12/14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2022/12/14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2022/12/14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2022/12/14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2022/12/14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2022/12/14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2022/12/14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2022/12/14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2022/12/14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2022/12/14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2022/12/14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  <a:t>2022/12/14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2022/12/14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2022/12/14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2022/12/14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2022/12/14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2022/12/14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2022/12/14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2022/12/14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2022/12/14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2022/12/14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2022/12/14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2022/12/14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  <a:t>2022/12/14</a:t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2022/12/14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2022/12/14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2022/12/14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2022/12/14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2022/12/14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2022/12/14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2022/12/14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2022/12/14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2022/12/14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2022/12/14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2022/12/14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eaLnBrk="1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eaLnBrk="1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28044024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1010465"/>
            <a:ext cx="8636000" cy="4972050"/>
          </a:xfrm>
        </p:spPr>
        <p:txBody>
          <a:bodyPr/>
          <a:lstStyle>
            <a:lvl1pPr eaLnBrk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lvl1pPr>
            <a:lvl2pPr eaLnBrk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lvl2pPr>
            <a:lvl3pPr eaLnBrk="1">
              <a:lnSpc>
                <a:spcPct val="130000"/>
              </a:lnSpc>
              <a:spcBef>
                <a:spcPts val="0"/>
              </a:spcBef>
              <a:defRPr/>
            </a:lvl3pPr>
            <a:lvl4pPr eaLnBrk="1">
              <a:lnSpc>
                <a:spcPct val="130000"/>
              </a:lnSpc>
              <a:spcBef>
                <a:spcPts val="0"/>
              </a:spcBef>
              <a:defRPr/>
            </a:lvl4pPr>
            <a:lvl5pPr eaLnBrk="1"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Text Box 17"/>
          <p:cNvSpPr txBox="1">
            <a:spLocks noChangeArrowheads="1"/>
          </p:cNvSpPr>
          <p:nvPr userDrawn="1"/>
        </p:nvSpPr>
        <p:spPr bwMode="auto">
          <a:xfrm>
            <a:off x="50800" y="6481763"/>
            <a:ext cx="9067800" cy="339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  <a:defRPr/>
            </a:pPr>
            <a:fld id="{380602F7-2D1E-4BA3-9157-D4E968859D90}" type="slidenum">
              <a:rPr lang="zh-CN" altLang="en-US" sz="1600" b="1" smtClean="0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19754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96963"/>
            <a:ext cx="42418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0" y="1096963"/>
            <a:ext cx="42418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1637987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0FF57203-C35C-4101-BB59-5D58D06E0BA5}" type="slidenum"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pPr>
                <a:buFontTx/>
                <a:buNone/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885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1475"/>
            <a:ext cx="3810000" cy="4454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9FC7E16D-5A04-4A97-B5EF-ADB58EFF5016}" type="slidenum">
              <a:rPr lang="zh-CN" altLang="en-US">
                <a:solidFill>
                  <a:srgbClr val="000000"/>
                </a:solidFill>
                <a:latin typeface="Arial" charset="0"/>
                <a:ea typeface="宋体" charset="-122"/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2022/12/14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2022/12/14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2022/12/14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2022/12/14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2022/12/14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2022/12/14</a:t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2022/12/14</a:t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  <a:t>‹#›</a:t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2022/12/14</a:t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  <a:t>‹#›</a:t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2022/12/14</a:t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  <a:t>‹#›</a:t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2" descr="aaaa00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119063"/>
            <a:ext cx="85471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096963"/>
            <a:ext cx="86360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455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Ø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sz="2400" b="1">
          <a:solidFill>
            <a:srgbClr val="000000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þ"/>
        <a:defRPr sz="2400" b="1">
          <a:solidFill>
            <a:srgbClr val="A854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Blip>
          <a:blip r:embed="rId9"/>
        </a:buBlip>
        <a:defRPr sz="1600" b="1">
          <a:solidFill>
            <a:srgbClr val="800080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>
                <a:solidFill>
                  <a:srgbClr val="000000"/>
                </a:solidFill>
              </a:rPr>
              <a:t>计算导论与程序设计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5725" cy="466725"/>
          </a:xfrm>
        </p:spPr>
        <p:txBody>
          <a:bodyPr/>
          <a:lstStyle/>
          <a:p>
            <a:r>
              <a:rPr lang="zh-CN" altLang="en-US" sz="2400" dirty="0"/>
              <a:t>文件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0"/>
            <a:ext cx="9144000" cy="2547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850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716" y="1146002"/>
            <a:ext cx="4488897" cy="2821991"/>
          </a:xfrm>
          <a:ln>
            <a:solidFill>
              <a:srgbClr val="080808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文本文件内容如下：</a:t>
            </a:r>
            <a:endParaRPr lang="en-US" altLang="zh-CN" sz="1800" dirty="0"/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</a:t>
            </a:r>
            <a:r>
              <a:rPr lang="en-US" altLang="zh-CN" sz="1600" dirty="0">
                <a:solidFill>
                  <a:srgbClr val="0303DF"/>
                </a:solidFill>
              </a:rPr>
              <a:t>n=1</a:t>
            </a:r>
            <a:r>
              <a:rPr lang="en-US" altLang="zh-CN" sz="1600" dirty="0" smtClean="0">
                <a:solidFill>
                  <a:srgbClr val="0303DF"/>
                </a:solidFill>
              </a:rPr>
              <a:t>;  </a:t>
            </a:r>
            <a:r>
              <a:rPr lang="en-US" altLang="zh-CN" sz="1600" dirty="0" smtClean="0">
                <a:solidFill>
                  <a:srgbClr val="7030A0"/>
                </a:solidFill>
              </a:rPr>
              <a:t>//</a:t>
            </a:r>
            <a:r>
              <a:rPr lang="zh-CN" altLang="en-US" sz="1600" dirty="0" smtClean="0">
                <a:solidFill>
                  <a:srgbClr val="7030A0"/>
                </a:solidFill>
              </a:rPr>
              <a:t>补码：</a:t>
            </a:r>
            <a:r>
              <a:rPr lang="en-US" altLang="zh-CN" sz="1600" dirty="0" smtClean="0">
                <a:solidFill>
                  <a:srgbClr val="7030A0"/>
                </a:solidFill>
              </a:rPr>
              <a:t>0x00 00 00 01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</a:t>
            </a:r>
            <a:r>
              <a:rPr lang="en-US" altLang="zh-CN" sz="1600" dirty="0" err="1">
                <a:solidFill>
                  <a:srgbClr val="080808"/>
                </a:solidFill>
              </a:rPr>
              <a:t>fwrite</a:t>
            </a:r>
            <a:r>
              <a:rPr lang="en-US" altLang="zh-CN" sz="1600" dirty="0">
                <a:solidFill>
                  <a:srgbClr val="080808"/>
                </a:solidFill>
              </a:rPr>
              <a:t>(&amp;</a:t>
            </a:r>
            <a:r>
              <a:rPr lang="en-US" altLang="zh-CN" sz="1600" dirty="0" err="1">
                <a:solidFill>
                  <a:srgbClr val="080808"/>
                </a:solidFill>
              </a:rPr>
              <a:t>n,sizeof</a:t>
            </a:r>
            <a:r>
              <a:rPr lang="en-US" altLang="zh-CN" sz="1600" dirty="0">
                <a:solidFill>
                  <a:srgbClr val="080808"/>
                </a:solidFill>
              </a:rPr>
              <a:t>(int),1,fp);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</a:t>
            </a:r>
            <a:r>
              <a:rPr lang="en-US" altLang="zh-CN" sz="1600" dirty="0">
                <a:solidFill>
                  <a:srgbClr val="0303DF"/>
                </a:solidFill>
              </a:rPr>
              <a:t>n=-1</a:t>
            </a:r>
            <a:r>
              <a:rPr lang="en-US" altLang="zh-CN" sz="1600" dirty="0" smtClean="0">
                <a:solidFill>
                  <a:srgbClr val="0303DF"/>
                </a:solidFill>
              </a:rPr>
              <a:t>; </a:t>
            </a:r>
            <a:r>
              <a:rPr lang="en-US" altLang="zh-CN" sz="1600" dirty="0" smtClean="0">
                <a:solidFill>
                  <a:srgbClr val="7030A0"/>
                </a:solidFill>
              </a:rPr>
              <a:t>//</a:t>
            </a:r>
            <a:r>
              <a:rPr lang="zh-CN" altLang="en-US" sz="1600" dirty="0" smtClean="0">
                <a:solidFill>
                  <a:srgbClr val="7030A0"/>
                </a:solidFill>
              </a:rPr>
              <a:t>补码：</a:t>
            </a:r>
            <a:r>
              <a:rPr lang="en-US" altLang="zh-CN" sz="1600" dirty="0" smtClean="0">
                <a:solidFill>
                  <a:srgbClr val="7030A0"/>
                </a:solidFill>
              </a:rPr>
              <a:t>0xFF FF 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FF</a:t>
            </a:r>
            <a:r>
              <a:rPr lang="en-US" altLang="zh-CN" sz="1600" dirty="0" smtClean="0">
                <a:solidFill>
                  <a:srgbClr val="7030A0"/>
                </a:solidFill>
              </a:rPr>
              <a:t> 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FF</a:t>
            </a:r>
            <a:r>
              <a:rPr lang="en-US" altLang="zh-CN" sz="1600" dirty="0" smtClean="0">
                <a:solidFill>
                  <a:srgbClr val="7030A0"/>
                </a:solidFill>
              </a:rPr>
              <a:t> 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</a:t>
            </a:r>
            <a:r>
              <a:rPr lang="en-US" altLang="zh-CN" sz="1600" dirty="0" err="1">
                <a:solidFill>
                  <a:srgbClr val="080808"/>
                </a:solidFill>
              </a:rPr>
              <a:t>fwrite</a:t>
            </a:r>
            <a:r>
              <a:rPr lang="en-US" altLang="zh-CN" sz="1600" dirty="0">
                <a:solidFill>
                  <a:srgbClr val="080808"/>
                </a:solidFill>
              </a:rPr>
              <a:t>(&amp;</a:t>
            </a:r>
            <a:r>
              <a:rPr lang="en-US" altLang="zh-CN" sz="1600" dirty="0" err="1">
                <a:solidFill>
                  <a:srgbClr val="080808"/>
                </a:solidFill>
              </a:rPr>
              <a:t>n,sizeof</a:t>
            </a:r>
            <a:r>
              <a:rPr lang="en-US" altLang="zh-CN" sz="1600" dirty="0">
                <a:solidFill>
                  <a:srgbClr val="080808"/>
                </a:solidFill>
              </a:rPr>
              <a:t>(int),1,fp);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</a:t>
            </a:r>
            <a:r>
              <a:rPr lang="en-US" altLang="zh-CN" sz="1600" dirty="0">
                <a:solidFill>
                  <a:srgbClr val="0303DF"/>
                </a:solidFill>
              </a:rPr>
              <a:t>n=99</a:t>
            </a:r>
            <a:r>
              <a:rPr lang="en-US" altLang="zh-CN" sz="1600" dirty="0" smtClean="0">
                <a:solidFill>
                  <a:srgbClr val="0303DF"/>
                </a:solidFill>
              </a:rPr>
              <a:t>; </a:t>
            </a:r>
            <a:r>
              <a:rPr lang="en-US" altLang="zh-CN" sz="1600" dirty="0" smtClean="0">
                <a:solidFill>
                  <a:srgbClr val="7030A0"/>
                </a:solidFill>
              </a:rPr>
              <a:t>//</a:t>
            </a:r>
            <a:r>
              <a:rPr lang="zh-CN" altLang="en-US" sz="1600" dirty="0" smtClean="0">
                <a:solidFill>
                  <a:srgbClr val="7030A0"/>
                </a:solidFill>
              </a:rPr>
              <a:t>补码：</a:t>
            </a:r>
            <a:r>
              <a:rPr lang="en-US" altLang="zh-CN" sz="1600" dirty="0" smtClean="0">
                <a:solidFill>
                  <a:srgbClr val="7030A0"/>
                </a:solidFill>
              </a:rPr>
              <a:t>0x00 00 00 53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</a:t>
            </a:r>
            <a:r>
              <a:rPr lang="en-US" altLang="zh-CN" sz="1600" dirty="0" err="1">
                <a:solidFill>
                  <a:srgbClr val="080808"/>
                </a:solidFill>
              </a:rPr>
              <a:t>fwrite</a:t>
            </a:r>
            <a:r>
              <a:rPr lang="en-US" altLang="zh-CN" sz="1600" dirty="0">
                <a:solidFill>
                  <a:srgbClr val="080808"/>
                </a:solidFill>
              </a:rPr>
              <a:t>(&amp;</a:t>
            </a:r>
            <a:r>
              <a:rPr lang="en-US" altLang="zh-CN" sz="1600" dirty="0" err="1">
                <a:solidFill>
                  <a:srgbClr val="080808"/>
                </a:solidFill>
              </a:rPr>
              <a:t>n,sizeof</a:t>
            </a:r>
            <a:r>
              <a:rPr lang="en-US" altLang="zh-CN" sz="1600" dirty="0">
                <a:solidFill>
                  <a:srgbClr val="080808"/>
                </a:solidFill>
              </a:rPr>
              <a:t>(int),1,fp);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</a:t>
            </a:r>
            <a:r>
              <a:rPr lang="en-US" altLang="zh-CN" sz="1600" dirty="0">
                <a:solidFill>
                  <a:srgbClr val="0303DF"/>
                </a:solidFill>
              </a:rPr>
              <a:t>n=-99</a:t>
            </a:r>
            <a:r>
              <a:rPr lang="en-US" altLang="zh-CN" sz="1600" dirty="0" smtClean="0">
                <a:solidFill>
                  <a:srgbClr val="0303DF"/>
                </a:solidFill>
              </a:rPr>
              <a:t>; </a:t>
            </a:r>
            <a:r>
              <a:rPr lang="en-US" altLang="zh-CN" sz="1600" dirty="0" smtClean="0">
                <a:solidFill>
                  <a:srgbClr val="7030A0"/>
                </a:solidFill>
              </a:rPr>
              <a:t>//</a:t>
            </a:r>
            <a:r>
              <a:rPr lang="zh-CN" altLang="en-US" sz="1600" dirty="0" smtClean="0">
                <a:solidFill>
                  <a:srgbClr val="7030A0"/>
                </a:solidFill>
              </a:rPr>
              <a:t>补码：</a:t>
            </a:r>
            <a:r>
              <a:rPr lang="en-US" altLang="zh-CN" sz="1600" dirty="0" smtClean="0">
                <a:solidFill>
                  <a:srgbClr val="7030A0"/>
                </a:solidFill>
              </a:rPr>
              <a:t>0xFF FF 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FF</a:t>
            </a:r>
            <a:r>
              <a:rPr lang="en-US" altLang="zh-CN" sz="1600" dirty="0" smtClean="0">
                <a:solidFill>
                  <a:srgbClr val="7030A0"/>
                </a:solidFill>
              </a:rPr>
              <a:t> 9D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</a:t>
            </a:r>
            <a:r>
              <a:rPr lang="en-US" altLang="zh-CN" sz="1600" dirty="0" err="1">
                <a:solidFill>
                  <a:srgbClr val="080808"/>
                </a:solidFill>
              </a:rPr>
              <a:t>fwrite</a:t>
            </a:r>
            <a:r>
              <a:rPr lang="en-US" altLang="zh-CN" sz="1600" dirty="0">
                <a:solidFill>
                  <a:srgbClr val="080808"/>
                </a:solidFill>
              </a:rPr>
              <a:t>(&amp;</a:t>
            </a:r>
            <a:r>
              <a:rPr lang="en-US" altLang="zh-CN" sz="1600" dirty="0" err="1">
                <a:solidFill>
                  <a:srgbClr val="080808"/>
                </a:solidFill>
              </a:rPr>
              <a:t>n,sizeof</a:t>
            </a:r>
            <a:r>
              <a:rPr lang="en-US" altLang="zh-CN" sz="1600" dirty="0">
                <a:solidFill>
                  <a:srgbClr val="080808"/>
                </a:solidFill>
              </a:rPr>
              <a:t>(int),1,fp); 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文件内容如下（</a:t>
            </a:r>
            <a:r>
              <a:rPr lang="en-US" altLang="zh-CN" sz="1800" dirty="0"/>
              <a:t> Binary Viewer </a:t>
            </a:r>
            <a:r>
              <a:rPr lang="zh-CN" altLang="en-US" sz="1800" dirty="0" smtClean="0"/>
              <a:t>界面）</a:t>
            </a:r>
            <a:endParaRPr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7985C2-2AF6-454B-888E-C8C79C58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53" y="4074034"/>
            <a:ext cx="7019925" cy="1914525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CB5DCDA-2438-4271-AD16-B3E30BAD3A28}"/>
              </a:ext>
            </a:extLst>
          </p:cNvPr>
          <p:cNvSpPr txBox="1">
            <a:spLocks/>
          </p:cNvSpPr>
          <p:nvPr/>
        </p:nvSpPr>
        <p:spPr bwMode="auto">
          <a:xfrm>
            <a:off x="4783851" y="1146002"/>
            <a:ext cx="3598877" cy="28219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可以看出</a:t>
            </a:r>
            <a:endParaRPr lang="en-US" altLang="zh-CN" sz="1800" dirty="0"/>
          </a:p>
          <a:p>
            <a:pPr marL="648000" lvl="1"/>
            <a:r>
              <a:rPr lang="zh-CN" altLang="en-US" sz="1600" dirty="0">
                <a:solidFill>
                  <a:srgbClr val="080808"/>
                </a:solidFill>
              </a:rPr>
              <a:t>将数据写入到文件中，存储的是数据的机器数，即</a:t>
            </a:r>
            <a:r>
              <a:rPr lang="zh-CN" altLang="en-US" sz="1600" b="1" dirty="0">
                <a:solidFill>
                  <a:srgbClr val="C00000"/>
                </a:solidFill>
              </a:rPr>
              <a:t>在内存中的存储形式，</a:t>
            </a:r>
            <a:r>
              <a:rPr lang="zh-CN" altLang="en-US" sz="1600" dirty="0">
                <a:solidFill>
                  <a:srgbClr val="080808"/>
                </a:solidFill>
              </a:rPr>
              <a:t>即</a:t>
            </a:r>
            <a:r>
              <a:rPr lang="zh-CN" altLang="en-US" sz="1600" dirty="0">
                <a:solidFill>
                  <a:srgbClr val="0303DF"/>
                </a:solidFill>
              </a:rPr>
              <a:t>补码</a:t>
            </a:r>
            <a:r>
              <a:rPr lang="zh-CN" altLang="en-US" sz="1600" dirty="0">
                <a:solidFill>
                  <a:srgbClr val="080808"/>
                </a:solidFill>
              </a:rPr>
              <a:t>形式；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648000" lvl="1"/>
            <a:r>
              <a:rPr lang="zh-CN" altLang="en-US" sz="1600" dirty="0">
                <a:solidFill>
                  <a:srgbClr val="080808"/>
                </a:solidFill>
              </a:rPr>
              <a:t>可以尝试将一个结构变量的内容按照二进制方式存储，查看一下文件的存储结果。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>
              <a:solidFill>
                <a:srgbClr val="080808"/>
              </a:solidFill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1008383" y="4929447"/>
            <a:ext cx="2275144" cy="345624"/>
          </a:xfrm>
          <a:prstGeom prst="wedgeRoundRectCallout">
            <a:avLst>
              <a:gd name="adj1" fmla="val -38238"/>
              <a:gd name="adj2" fmla="val -11867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小端模式存储，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进制</a:t>
            </a:r>
          </a:p>
        </p:txBody>
      </p:sp>
      <p:sp>
        <p:nvSpPr>
          <p:cNvPr id="4" name="矩形标注 3"/>
          <p:cNvSpPr/>
          <p:nvPr/>
        </p:nvSpPr>
        <p:spPr bwMode="auto">
          <a:xfrm>
            <a:off x="870439" y="4498783"/>
            <a:ext cx="800100" cy="187517"/>
          </a:xfrm>
          <a:prstGeom prst="wedgeRectCallout">
            <a:avLst>
              <a:gd name="adj1" fmla="val -20833"/>
              <a:gd name="adj2" fmla="val 49358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标注 8"/>
          <p:cNvSpPr/>
          <p:nvPr/>
        </p:nvSpPr>
        <p:spPr bwMode="auto">
          <a:xfrm>
            <a:off x="1733283" y="4504901"/>
            <a:ext cx="727364" cy="187517"/>
          </a:xfrm>
          <a:prstGeom prst="wedgeRectCallout">
            <a:avLst>
              <a:gd name="adj1" fmla="val -20833"/>
              <a:gd name="adj2" fmla="val 49358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2541158" y="4504901"/>
            <a:ext cx="707018" cy="187517"/>
          </a:xfrm>
          <a:prstGeom prst="wedgeRectCallout">
            <a:avLst>
              <a:gd name="adj1" fmla="val -20833"/>
              <a:gd name="adj2" fmla="val 49358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3324495" y="4498782"/>
            <a:ext cx="777720" cy="187517"/>
          </a:xfrm>
          <a:prstGeom prst="wedgeRectCallout">
            <a:avLst>
              <a:gd name="adj1" fmla="val -20833"/>
              <a:gd name="adj2" fmla="val 49358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8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文本文件与二进制文件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u="sng" dirty="0">
                <a:solidFill>
                  <a:srgbClr val="C00000"/>
                </a:solidFill>
              </a:rPr>
              <a:t>两者的主要区别是</a:t>
            </a:r>
            <a:r>
              <a:rPr lang="zh-CN" altLang="en-US" sz="2000" b="1" u="sng" dirty="0">
                <a:solidFill>
                  <a:srgbClr val="0303DF"/>
                </a:solidFill>
              </a:rPr>
              <a:t>在逻辑上</a:t>
            </a:r>
            <a:r>
              <a:rPr lang="zh-CN" altLang="en-US" sz="2000" b="1" u="sng" dirty="0">
                <a:solidFill>
                  <a:srgbClr val="C00000"/>
                </a:solidFill>
              </a:rPr>
              <a:t>的</a:t>
            </a:r>
            <a:r>
              <a:rPr lang="zh-CN" altLang="en-US" sz="2000" b="1" u="sng" dirty="0">
                <a:solidFill>
                  <a:srgbClr val="006600"/>
                </a:solidFill>
              </a:rPr>
              <a:t>而不是</a:t>
            </a:r>
            <a:r>
              <a:rPr lang="zh-CN" altLang="en-US" sz="2000" b="1" u="sng" dirty="0">
                <a:solidFill>
                  <a:srgbClr val="0303DF"/>
                </a:solidFill>
              </a:rPr>
              <a:t>物理上</a:t>
            </a:r>
            <a:r>
              <a:rPr lang="zh-CN" altLang="en-US" sz="2000" b="1" u="sng" dirty="0">
                <a:solidFill>
                  <a:srgbClr val="C00000"/>
                </a:solidFill>
              </a:rPr>
              <a:t>；</a:t>
            </a:r>
            <a:endParaRPr lang="en-US" altLang="zh-CN" sz="2000" b="1" u="sng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u="sng" dirty="0">
                <a:solidFill>
                  <a:srgbClr val="C00000"/>
                </a:solidFill>
              </a:rPr>
              <a:t>即对一</a:t>
            </a:r>
            <a:r>
              <a:rPr lang="zh-CN" altLang="en-US" sz="2000" b="1" u="sng" dirty="0" smtClean="0">
                <a:solidFill>
                  <a:srgbClr val="C00000"/>
                </a:solidFill>
              </a:rPr>
              <a:t>个文件中的数据</a:t>
            </a:r>
            <a:r>
              <a:rPr lang="zh-CN" altLang="en-US" sz="2000" b="1" u="sng" dirty="0" smtClean="0">
                <a:solidFill>
                  <a:srgbClr val="0303DF"/>
                </a:solidFill>
              </a:rPr>
              <a:t>在逻辑</a:t>
            </a:r>
            <a:r>
              <a:rPr lang="zh-CN" altLang="en-US" sz="2000" b="1" u="sng" dirty="0">
                <a:solidFill>
                  <a:srgbClr val="C00000"/>
                </a:solidFill>
              </a:rPr>
              <a:t>上如何解释它；</a:t>
            </a:r>
            <a:endParaRPr lang="en-US" altLang="zh-CN" sz="2000" b="1" u="sng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例如，对于</a:t>
            </a:r>
            <a:r>
              <a:rPr lang="en-US" altLang="zh-CN" sz="2000" dirty="0"/>
              <a:t>-99</a:t>
            </a:r>
          </a:p>
          <a:p>
            <a:pPr marL="971550" lvl="1"/>
            <a:r>
              <a:rPr lang="zh-CN" altLang="en-US" sz="1800" dirty="0"/>
              <a:t>如果将其理解为三个字符，即字符串“</a:t>
            </a:r>
            <a:r>
              <a:rPr lang="en-US" altLang="zh-CN" sz="1800" dirty="0"/>
              <a:t>-99</a:t>
            </a:r>
            <a:r>
              <a:rPr lang="zh-CN" altLang="en-US" sz="1800" dirty="0"/>
              <a:t>”，则应存储为文本文件，存储的是</a:t>
            </a:r>
            <a:r>
              <a:rPr lang="en-US" altLang="zh-CN" sz="1800" dirty="0"/>
              <a:t>2D3939;</a:t>
            </a:r>
          </a:p>
          <a:p>
            <a:pPr marL="971550" lvl="1"/>
            <a:r>
              <a:rPr lang="zh-CN" altLang="en-US" sz="1800" dirty="0"/>
              <a:t>如果将其解释为整数</a:t>
            </a:r>
            <a:r>
              <a:rPr lang="en-US" altLang="zh-CN" sz="1800" dirty="0"/>
              <a:t>-99</a:t>
            </a:r>
            <a:r>
              <a:rPr lang="zh-CN" altLang="en-US" sz="1800" dirty="0" smtClean="0"/>
              <a:t>，其补码</a:t>
            </a:r>
            <a:r>
              <a:rPr lang="zh-CN" altLang="en-US" sz="1800" dirty="0"/>
              <a:t>是</a:t>
            </a:r>
            <a:r>
              <a:rPr lang="en-US" altLang="zh-CN" sz="1800" dirty="0"/>
              <a:t>FF </a:t>
            </a:r>
            <a:r>
              <a:rPr lang="en-US" altLang="zh-CN" sz="1800" dirty="0" err="1"/>
              <a:t>FF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FF</a:t>
            </a:r>
            <a:r>
              <a:rPr lang="en-US" altLang="zh-CN" sz="1800" dirty="0"/>
              <a:t> 9D</a:t>
            </a:r>
            <a:r>
              <a:rPr lang="zh-CN" altLang="en-US" sz="1800" dirty="0"/>
              <a:t>，则应将其存储为二进制数据文件，存储是</a:t>
            </a:r>
            <a:r>
              <a:rPr lang="en-US" altLang="zh-CN" sz="1800" dirty="0"/>
              <a:t>FF </a:t>
            </a:r>
            <a:r>
              <a:rPr lang="en-US" altLang="zh-CN" sz="1800" dirty="0" err="1"/>
              <a:t>FF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FF</a:t>
            </a:r>
            <a:r>
              <a:rPr lang="en-US" altLang="zh-CN" sz="1800" dirty="0"/>
              <a:t> 9D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因此，对于文件，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物理上，都是采用二进制存储；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逻辑上，根据数据的含义，进行不同的解析，存储的格式也不同；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读取数据时，也需要根据其逻辑意义解析其物理上存储的数据；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971550" lvl="1"/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31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当一个文件主要用于</a:t>
            </a:r>
            <a:r>
              <a:rPr lang="zh-CN" altLang="en-US" sz="1800" b="1" dirty="0">
                <a:solidFill>
                  <a:srgbClr val="C00000"/>
                </a:solidFill>
              </a:rPr>
              <a:t>输入、输出</a:t>
            </a:r>
            <a:r>
              <a:rPr lang="zh-CN" altLang="en-US" sz="1800" dirty="0"/>
              <a:t>时，</a:t>
            </a:r>
            <a:r>
              <a:rPr lang="zh-CN" altLang="en-US" sz="1800" b="1" dirty="0"/>
              <a:t>用</a:t>
            </a:r>
            <a:r>
              <a:rPr lang="zh-CN" altLang="en-US" sz="1800" b="1" dirty="0">
                <a:solidFill>
                  <a:srgbClr val="C00000"/>
                </a:solidFill>
              </a:rPr>
              <a:t>文本文件</a:t>
            </a:r>
            <a:r>
              <a:rPr lang="zh-CN" altLang="en-US" sz="1800" b="1" dirty="0"/>
              <a:t>方式处理</a:t>
            </a:r>
            <a:endParaRPr lang="en-US" altLang="zh-CN" sz="1800" b="1" dirty="0"/>
          </a:p>
          <a:p>
            <a:pPr marL="971550" lvl="1"/>
            <a:r>
              <a:rPr lang="zh-CN" altLang="en-US" sz="1600" dirty="0"/>
              <a:t>处理的是字符型数据；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如果按照一般的二进制数据文件存储，如将</a:t>
            </a:r>
            <a:r>
              <a:rPr lang="en-US" altLang="zh-CN" sz="1600" dirty="0"/>
              <a:t>-1</a:t>
            </a:r>
            <a:r>
              <a:rPr lang="zh-CN" altLang="en-US" sz="1600" dirty="0"/>
              <a:t>写入到文件中时，写入的是</a:t>
            </a:r>
            <a:r>
              <a:rPr lang="en-US" altLang="zh-CN" sz="1600" dirty="0"/>
              <a:t>-1</a:t>
            </a:r>
            <a:r>
              <a:rPr lang="zh-CN" altLang="en-US" sz="1600" dirty="0"/>
              <a:t>的补码</a:t>
            </a:r>
            <a:r>
              <a:rPr lang="en-US" altLang="zh-CN" sz="1600" dirty="0"/>
              <a:t>(0xFFFFFFFF)</a:t>
            </a:r>
            <a:r>
              <a:rPr lang="zh-CN" altLang="en-US" sz="1600" dirty="0"/>
              <a:t>，读出时需要将其再转换成</a:t>
            </a:r>
            <a:r>
              <a:rPr lang="en-US" altLang="zh-CN" sz="1600" dirty="0"/>
              <a:t>-1</a:t>
            </a:r>
            <a:r>
              <a:rPr lang="zh-CN" altLang="en-US" sz="1600" dirty="0"/>
              <a:t>对应的</a:t>
            </a:r>
            <a:r>
              <a:rPr lang="en-US" altLang="zh-CN" sz="1600" dirty="0"/>
              <a:t>ASCII</a:t>
            </a:r>
            <a:r>
              <a:rPr lang="zh-CN" altLang="en-US" sz="1600" dirty="0"/>
              <a:t>码；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浪费时间和空间；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若按文本文件存储</a:t>
            </a:r>
            <a:r>
              <a:rPr lang="en-US" altLang="zh-CN" sz="1600" dirty="0"/>
              <a:t>-1</a:t>
            </a:r>
            <a:r>
              <a:rPr lang="zh-CN" altLang="en-US" sz="1600" dirty="0"/>
              <a:t>，只需要存储</a:t>
            </a:r>
            <a:r>
              <a:rPr lang="en-US" altLang="zh-CN" sz="1600" dirty="0">
                <a:solidFill>
                  <a:srgbClr val="0303DF"/>
                </a:solidFill>
              </a:rPr>
              <a:t>0x2D31</a:t>
            </a:r>
            <a:r>
              <a:rPr lang="zh-CN" altLang="en-US" sz="1600" dirty="0">
                <a:solidFill>
                  <a:srgbClr val="0303DF"/>
                </a:solidFill>
              </a:rPr>
              <a:t>，</a:t>
            </a:r>
            <a:r>
              <a:rPr lang="zh-CN" altLang="en-US" sz="1600" dirty="0"/>
              <a:t>仅需要</a:t>
            </a:r>
            <a:r>
              <a:rPr lang="en-US" altLang="zh-CN" sz="1600" dirty="0"/>
              <a:t>2</a:t>
            </a:r>
            <a:r>
              <a:rPr lang="zh-CN" altLang="en-US" sz="1600" dirty="0"/>
              <a:t>个字节即可，</a:t>
            </a:r>
            <a:r>
              <a:rPr lang="zh-CN" altLang="en-US" sz="1600" b="1" dirty="0">
                <a:solidFill>
                  <a:srgbClr val="7030A0"/>
                </a:solidFill>
              </a:rPr>
              <a:t>而且不需要转换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当一个文件主要用于</a:t>
            </a:r>
            <a:r>
              <a:rPr lang="zh-CN" altLang="en-US" sz="1800" b="1" dirty="0">
                <a:solidFill>
                  <a:srgbClr val="C00000"/>
                </a:solidFill>
              </a:rPr>
              <a:t>数据处理</a:t>
            </a:r>
            <a:r>
              <a:rPr lang="zh-CN" altLang="en-US" sz="1800" dirty="0"/>
              <a:t>时，</a:t>
            </a:r>
            <a:r>
              <a:rPr lang="zh-CN" altLang="en-US" sz="1800" b="1" dirty="0"/>
              <a:t>用</a:t>
            </a:r>
            <a:r>
              <a:rPr lang="zh-CN" altLang="en-US" sz="1800" b="1" dirty="0">
                <a:solidFill>
                  <a:srgbClr val="C00000"/>
                </a:solidFill>
              </a:rPr>
              <a:t>二进制文件</a:t>
            </a:r>
            <a:r>
              <a:rPr lang="zh-CN" altLang="en-US" sz="1800" b="1" dirty="0"/>
              <a:t>方式处理</a:t>
            </a:r>
            <a:endParaRPr lang="en-US" altLang="zh-CN" sz="1800" b="1" dirty="0"/>
          </a:p>
          <a:p>
            <a:pPr marL="971550" lvl="1"/>
            <a:r>
              <a:rPr lang="zh-CN" altLang="en-US" sz="1600" dirty="0"/>
              <a:t>如处理一般的数值运算；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结构型数据等；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直接将数值的机内表示写到文件中，</a:t>
            </a:r>
            <a:r>
              <a:rPr lang="zh-CN" altLang="en-US" sz="1600" b="1" dirty="0">
                <a:solidFill>
                  <a:srgbClr val="7030A0"/>
                </a:solidFill>
              </a:rPr>
              <a:t>读取时也不需要转换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971550" lvl="1"/>
            <a:r>
              <a:rPr lang="zh-CN" altLang="en-US" sz="1600" dirty="0">
                <a:solidFill>
                  <a:srgbClr val="0303DF"/>
                </a:solidFill>
              </a:rPr>
              <a:t>例如 </a:t>
            </a:r>
            <a:r>
              <a:rPr lang="en-US" altLang="zh-CN" sz="1600" dirty="0">
                <a:solidFill>
                  <a:srgbClr val="0303DF"/>
                </a:solidFill>
              </a:rPr>
              <a:t>-1</a:t>
            </a:r>
            <a:r>
              <a:rPr lang="zh-CN" altLang="en-US" sz="1600" dirty="0">
                <a:solidFill>
                  <a:srgbClr val="0303DF"/>
                </a:solidFill>
              </a:rPr>
              <a:t>，二进制文件存储为</a:t>
            </a:r>
            <a:r>
              <a:rPr lang="en-US" altLang="zh-CN" sz="1600" dirty="0">
                <a:solidFill>
                  <a:srgbClr val="0303DF"/>
                </a:solidFill>
              </a:rPr>
              <a:t>0xFFFF…FF</a:t>
            </a:r>
            <a:r>
              <a:rPr lang="zh-CN" altLang="en-US" sz="1600" dirty="0">
                <a:solidFill>
                  <a:srgbClr val="0303DF"/>
                </a:solidFill>
              </a:rPr>
              <a:t>，而文本文件处理成</a:t>
            </a:r>
            <a:r>
              <a:rPr lang="en-US" altLang="zh-CN" sz="1600" dirty="0">
                <a:solidFill>
                  <a:srgbClr val="0303DF"/>
                </a:solidFill>
              </a:rPr>
              <a:t>0x2D31;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7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语言标准文件操作函数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C</a:t>
            </a:r>
            <a:r>
              <a:rPr lang="zh-CN" altLang="en-US" dirty="0"/>
              <a:t>语言提供了一系列对文件操作的标准库函数</a:t>
            </a:r>
            <a:endParaRPr lang="en-US" altLang="zh-CN" dirty="0"/>
          </a:p>
          <a:p>
            <a:pPr marL="971550" lvl="1"/>
            <a:r>
              <a:rPr lang="zh-CN" altLang="en-US" dirty="0">
                <a:solidFill>
                  <a:srgbClr val="080808"/>
                </a:solidFill>
              </a:rPr>
              <a:t>这些函数一般在头文件</a:t>
            </a:r>
            <a:r>
              <a:rPr lang="en-US" altLang="zh-CN" dirty="0" err="1">
                <a:solidFill>
                  <a:srgbClr val="C00000"/>
                </a:solidFill>
              </a:rPr>
              <a:t>stdio.h</a:t>
            </a:r>
            <a:r>
              <a:rPr lang="zh-CN" altLang="en-US" dirty="0"/>
              <a:t>与</a:t>
            </a:r>
            <a:r>
              <a:rPr lang="en-US" altLang="zh-CN" dirty="0" err="1">
                <a:solidFill>
                  <a:srgbClr val="C00000"/>
                </a:solidFill>
              </a:rPr>
              <a:t>io.h</a:t>
            </a:r>
            <a:r>
              <a:rPr lang="zh-CN" altLang="en-US" dirty="0">
                <a:solidFill>
                  <a:srgbClr val="080808"/>
                </a:solidFill>
              </a:rPr>
              <a:t>中声明</a:t>
            </a:r>
            <a:r>
              <a:rPr lang="zh-CN" altLang="en-US" dirty="0" smtClean="0">
                <a:solidFill>
                  <a:srgbClr val="080808"/>
                </a:solidFill>
              </a:rPr>
              <a:t>；</a:t>
            </a:r>
            <a:endParaRPr lang="en-US" altLang="zh-CN" dirty="0" smtClean="0">
              <a:solidFill>
                <a:srgbClr val="080808"/>
              </a:solidFill>
            </a:endParaRPr>
          </a:p>
          <a:p>
            <a:pPr marL="971550" lvl="1"/>
            <a:r>
              <a:rPr lang="zh-CN" altLang="en-US" dirty="0" smtClean="0">
                <a:solidFill>
                  <a:srgbClr val="080808"/>
                </a:solidFill>
              </a:rPr>
              <a:t>对与目录（文件夹）的操作函数，在头文件</a:t>
            </a:r>
            <a:r>
              <a:rPr lang="en-US" altLang="zh-CN" dirty="0" err="1" smtClean="0">
                <a:solidFill>
                  <a:srgbClr val="FF0000"/>
                </a:solidFill>
              </a:rPr>
              <a:t>direct.h</a:t>
            </a:r>
            <a:r>
              <a:rPr lang="zh-CN" altLang="en-US" dirty="0" smtClean="0"/>
              <a:t>中声明；</a:t>
            </a:r>
            <a:endParaRPr lang="zh-CN" altLang="en-US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16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获取当前工作目录（文件夹）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237768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头文件：</a:t>
            </a:r>
            <a:r>
              <a:rPr lang="en-US" altLang="zh-CN" sz="1800" dirty="0" smtClean="0"/>
              <a:t>&lt;</a:t>
            </a:r>
            <a:r>
              <a:rPr lang="en-US" altLang="zh-CN" sz="1800" dirty="0" err="1">
                <a:solidFill>
                  <a:srgbClr val="FF0000"/>
                </a:solidFill>
              </a:rPr>
              <a:t>direct.h</a:t>
            </a:r>
            <a:r>
              <a:rPr lang="en-US" altLang="zh-CN" sz="1800" dirty="0"/>
              <a:t>&gt;</a:t>
            </a:r>
            <a:endParaRPr lang="en-US" altLang="zh-CN" sz="1800" dirty="0" smtClean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 smtClean="0"/>
              <a:t>函数</a:t>
            </a:r>
            <a:r>
              <a:rPr lang="zh-CN" altLang="en-US" sz="1800" dirty="0"/>
              <a:t>原型：</a:t>
            </a:r>
            <a:r>
              <a:rPr lang="en-US" altLang="zh-CN" sz="1800" dirty="0"/>
              <a:t>char *</a:t>
            </a:r>
            <a:r>
              <a:rPr lang="en-US" altLang="zh-CN" sz="1800" dirty="0" err="1">
                <a:solidFill>
                  <a:srgbClr val="FF0000"/>
                </a:solidFill>
              </a:rPr>
              <a:t>getcwd</a:t>
            </a:r>
            <a:r>
              <a:rPr lang="en-US" altLang="zh-CN" sz="1800" dirty="0"/>
              <a:t>( char *buffer,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maxlen</a:t>
            </a:r>
            <a:r>
              <a:rPr lang="en-US" altLang="zh-CN" sz="1800" dirty="0"/>
              <a:t> 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/>
              <a:t>功 能：获取</a:t>
            </a:r>
            <a:r>
              <a:rPr lang="zh-CN" altLang="en-US" sz="1800" dirty="0">
                <a:solidFill>
                  <a:srgbClr val="0303DF"/>
                </a:solidFill>
              </a:rPr>
              <a:t>当前工作目录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/>
              <a:t>参数说明</a:t>
            </a:r>
            <a:r>
              <a:rPr lang="zh-CN" altLang="en-US" sz="1800" dirty="0" smtClean="0"/>
              <a:t>：</a:t>
            </a:r>
            <a:r>
              <a:rPr lang="en-US" altLang="zh-CN" sz="1800" dirty="0" err="1" smtClean="0"/>
              <a:t>getcwd</a:t>
            </a:r>
            <a:r>
              <a:rPr lang="en-US" altLang="zh-CN" sz="1800" dirty="0" smtClean="0"/>
              <a:t>()</a:t>
            </a:r>
            <a:r>
              <a:rPr lang="zh-CN" altLang="en-US" sz="1800" dirty="0" smtClean="0"/>
              <a:t>将</a:t>
            </a:r>
            <a:r>
              <a:rPr lang="zh-CN" altLang="en-US" sz="1800" dirty="0"/>
              <a:t>当前工作目录的绝对路径复制到参数</a:t>
            </a:r>
            <a:r>
              <a:rPr lang="en-US" altLang="zh-CN" sz="1800" dirty="0"/>
              <a:t>buffer</a:t>
            </a:r>
            <a:r>
              <a:rPr lang="zh-CN" altLang="en-US" sz="1800" dirty="0"/>
              <a:t>所指的内存空间</a:t>
            </a:r>
            <a:r>
              <a:rPr lang="zh-CN" altLang="en-US" sz="1800" dirty="0" smtClean="0"/>
              <a:t>中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参数</a:t>
            </a:r>
            <a:r>
              <a:rPr lang="en-US" altLang="zh-CN" sz="1800" dirty="0" err="1"/>
              <a:t>maxlen</a:t>
            </a:r>
            <a:r>
              <a:rPr lang="zh-CN" altLang="en-US" sz="1800" dirty="0"/>
              <a:t>为</a:t>
            </a:r>
            <a:r>
              <a:rPr lang="en-US" altLang="zh-CN" sz="1800" dirty="0"/>
              <a:t>buffer</a:t>
            </a:r>
            <a:r>
              <a:rPr lang="zh-CN" altLang="en-US" sz="1800" dirty="0"/>
              <a:t>的空间大小。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1800" dirty="0"/>
              <a:t>返 回 值</a:t>
            </a:r>
            <a:r>
              <a:rPr lang="zh-CN" altLang="en-US" sz="1800" dirty="0" smtClean="0"/>
              <a:t>：执行成功，返回指向</a:t>
            </a:r>
            <a:r>
              <a:rPr lang="en-US" altLang="zh-CN" sz="1800" dirty="0" smtClean="0"/>
              <a:t>buffer</a:t>
            </a:r>
            <a:r>
              <a:rPr lang="zh-CN" altLang="en-US" sz="1800" dirty="0" smtClean="0"/>
              <a:t>的指针，</a:t>
            </a:r>
            <a:r>
              <a:rPr lang="zh-CN" altLang="en-US" sz="1800" dirty="0"/>
              <a:t>失败返回 </a:t>
            </a:r>
            <a:r>
              <a:rPr lang="en-US" altLang="zh-CN" sz="1800" dirty="0" smtClean="0"/>
              <a:t>NULL</a:t>
            </a:r>
            <a:endParaRPr lang="zh-CN" altLang="en-US" dirty="0"/>
          </a:p>
          <a:p>
            <a:pPr lvl="1" indent="0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dirty="0">
              <a:solidFill>
                <a:srgbClr val="080808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5775" y="3407482"/>
            <a:ext cx="8089900" cy="264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 smtClean="0"/>
              <a:t>例：</a:t>
            </a:r>
            <a:r>
              <a:rPr lang="en-US" altLang="zh-CN" sz="2000" dirty="0" smtClean="0"/>
              <a:t> 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/>
              <a:t>char Path[256</a:t>
            </a:r>
            <a:r>
              <a:rPr lang="en-US" altLang="zh-CN" sz="1800" dirty="0" smtClean="0"/>
              <a:t>];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/>
              <a:t>char *</a:t>
            </a:r>
            <a:r>
              <a:rPr lang="en-US" altLang="zh-CN" sz="1800" dirty="0" err="1" smtClean="0"/>
              <a:t>CurPath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getcwd</a:t>
            </a:r>
            <a:r>
              <a:rPr lang="en-US" altLang="zh-CN" sz="1800" dirty="0" smtClean="0"/>
              <a:t>(Path</a:t>
            </a:r>
            <a:r>
              <a:rPr lang="en-US" altLang="zh-CN" sz="1800" dirty="0"/>
              <a:t>, </a:t>
            </a:r>
            <a:r>
              <a:rPr lang="en-US" altLang="zh-CN" sz="1800" dirty="0" err="1" smtClean="0"/>
              <a:t>sizeof</a:t>
            </a:r>
            <a:r>
              <a:rPr lang="en-US" altLang="zh-CN" sz="1800" dirty="0" smtClean="0"/>
              <a:t>(</a:t>
            </a:r>
            <a:r>
              <a:rPr lang="en-US" altLang="zh-CN" sz="1800" dirty="0"/>
              <a:t>Path</a:t>
            </a:r>
            <a:r>
              <a:rPr lang="en-US" altLang="zh-CN" sz="1800" dirty="0" smtClean="0"/>
              <a:t>)); 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或 </a:t>
            </a:r>
            <a:r>
              <a:rPr lang="en-US" altLang="zh-CN" sz="1800" dirty="0" smtClean="0"/>
              <a:t>char *</a:t>
            </a:r>
            <a:r>
              <a:rPr lang="en-US" altLang="zh-CN" sz="1800" dirty="0" err="1" smtClean="0"/>
              <a:t>CurrentPath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getcwd</a:t>
            </a:r>
            <a:r>
              <a:rPr lang="en-US" altLang="zh-CN" sz="1800" dirty="0" smtClean="0"/>
              <a:t>(NULL</a:t>
            </a:r>
            <a:r>
              <a:rPr lang="en-US" altLang="zh-CN" sz="1800" dirty="0"/>
              <a:t>, 0</a:t>
            </a:r>
            <a:r>
              <a:rPr lang="en-US" altLang="zh-CN" sz="1800" dirty="0" smtClean="0"/>
              <a:t>);  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则，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303DF"/>
                </a:solidFill>
              </a:rPr>
              <a:t>Path</a:t>
            </a:r>
            <a:r>
              <a:rPr lang="zh-CN" altLang="en-US" sz="1800" dirty="0" smtClean="0">
                <a:solidFill>
                  <a:srgbClr val="0303DF"/>
                </a:solidFill>
              </a:rPr>
              <a:t>，</a:t>
            </a:r>
            <a:r>
              <a:rPr lang="en-US" altLang="zh-CN" sz="1800" dirty="0" err="1" smtClean="0">
                <a:solidFill>
                  <a:srgbClr val="0303DF"/>
                </a:solidFill>
              </a:rPr>
              <a:t>CurPath</a:t>
            </a:r>
            <a:r>
              <a:rPr lang="zh-CN" altLang="en-US" sz="1800" dirty="0" smtClean="0">
                <a:solidFill>
                  <a:srgbClr val="0303DF"/>
                </a:solidFill>
              </a:rPr>
              <a:t>，</a:t>
            </a:r>
            <a:r>
              <a:rPr lang="en-US" altLang="zh-CN" sz="1800" dirty="0" err="1" smtClean="0">
                <a:solidFill>
                  <a:srgbClr val="0303DF"/>
                </a:solidFill>
              </a:rPr>
              <a:t>CurrentPath</a:t>
            </a:r>
            <a:r>
              <a:rPr lang="zh-CN" altLang="en-US" sz="1800" dirty="0" smtClean="0">
                <a:solidFill>
                  <a:srgbClr val="0303DF"/>
                </a:solidFill>
              </a:rPr>
              <a:t>中存放的是当前</a:t>
            </a:r>
            <a:r>
              <a:rPr lang="zh-CN" altLang="en-US" sz="1800" dirty="0">
                <a:solidFill>
                  <a:srgbClr val="0303DF"/>
                </a:solidFill>
              </a:rPr>
              <a:t>工作</a:t>
            </a:r>
            <a:r>
              <a:rPr lang="zh-CN" altLang="en-US" sz="1800" dirty="0" smtClean="0">
                <a:solidFill>
                  <a:srgbClr val="0303DF"/>
                </a:solidFill>
              </a:rPr>
              <a:t>目录（路径）</a:t>
            </a:r>
            <a:r>
              <a:rPr lang="en-US" altLang="zh-CN" sz="1800" dirty="0" smtClean="0">
                <a:solidFill>
                  <a:srgbClr val="0303DF"/>
                </a:solidFill>
              </a:rPr>
              <a:t> </a:t>
            </a:r>
            <a:endParaRPr lang="zh-CN" altLang="en-US" sz="1800" dirty="0">
              <a:solidFill>
                <a:srgbClr val="0303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47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获取当前工作目录（文件夹）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70" y="1008754"/>
            <a:ext cx="5972175" cy="5057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25" y="1751704"/>
            <a:ext cx="44767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6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检查文件属性，文件重命名，删除文件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检查</a:t>
            </a:r>
            <a:r>
              <a:rPr lang="zh-CN" altLang="en-US" sz="2000" b="1" dirty="0">
                <a:solidFill>
                  <a:srgbClr val="0303DF"/>
                </a:solidFill>
              </a:rPr>
              <a:t>文件的属性</a:t>
            </a:r>
            <a:r>
              <a:rPr lang="zh-CN" altLang="en-US" sz="2000" dirty="0"/>
              <a:t>，常用来</a:t>
            </a:r>
            <a:r>
              <a:rPr lang="zh-CN" altLang="en-US" sz="2000" b="1" dirty="0">
                <a:solidFill>
                  <a:srgbClr val="7030A0"/>
                </a:solidFill>
              </a:rPr>
              <a:t>判断文件</a:t>
            </a:r>
            <a:r>
              <a:rPr lang="zh-CN" altLang="en-US" sz="2000" b="1" u="sng" dirty="0">
                <a:solidFill>
                  <a:srgbClr val="006600"/>
                </a:solidFill>
              </a:rPr>
              <a:t>是否存在   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//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头文件：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&lt;</a:t>
            </a:r>
            <a:r>
              <a:rPr lang="en-US" altLang="zh-CN" sz="2000" b="1" dirty="0" err="1">
                <a:solidFill>
                  <a:srgbClr val="7030A0"/>
                </a:solidFill>
              </a:rPr>
              <a:t>io.h</a:t>
            </a:r>
            <a:r>
              <a:rPr lang="en-US" altLang="zh-CN" sz="2000" b="1" dirty="0">
                <a:solidFill>
                  <a:srgbClr val="7030A0"/>
                </a:solidFill>
              </a:rPr>
              <a:t>&gt;</a:t>
            </a:r>
          </a:p>
          <a:p>
            <a:pPr marL="971550" lvl="1"/>
            <a:r>
              <a:rPr lang="zh-CN" altLang="en-US" sz="1800" dirty="0"/>
              <a:t>原型：</a:t>
            </a:r>
            <a:r>
              <a:rPr lang="en-US" altLang="zh-CN" sz="1800" dirty="0">
                <a:solidFill>
                  <a:srgbClr val="C00000"/>
                </a:solidFill>
              </a:rPr>
              <a:t>int </a:t>
            </a:r>
            <a:r>
              <a:rPr lang="en-US" altLang="zh-CN" sz="1800" b="1" dirty="0">
                <a:solidFill>
                  <a:srgbClr val="006600"/>
                </a:solidFill>
              </a:rPr>
              <a:t>access</a:t>
            </a:r>
            <a:r>
              <a:rPr lang="en-US" altLang="zh-CN" sz="1800" dirty="0">
                <a:solidFill>
                  <a:srgbClr val="C00000"/>
                </a:solidFill>
              </a:rPr>
              <a:t>(const char * filename, int mode); </a:t>
            </a:r>
          </a:p>
          <a:p>
            <a:pPr marL="971550" lvl="1"/>
            <a:r>
              <a:rPr lang="zh-CN" altLang="en-US" sz="1800" dirty="0"/>
              <a:t>功能：检查文件</a:t>
            </a:r>
            <a:r>
              <a:rPr lang="en-US" altLang="zh-CN" sz="1800" dirty="0"/>
              <a:t>filename</a:t>
            </a:r>
            <a:r>
              <a:rPr lang="zh-CN" altLang="en-US" sz="1800" dirty="0"/>
              <a:t>是否具有</a:t>
            </a:r>
            <a:r>
              <a:rPr lang="en-US" altLang="zh-CN" sz="1800" dirty="0"/>
              <a:t>mode</a:t>
            </a:r>
            <a:r>
              <a:rPr lang="zh-CN" altLang="en-US" sz="1800" dirty="0"/>
              <a:t>给出的属性；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如果文件</a:t>
            </a:r>
            <a:r>
              <a:rPr lang="en-US" altLang="zh-CN" sz="1800" dirty="0"/>
              <a:t>filename</a:t>
            </a:r>
            <a:r>
              <a:rPr lang="zh-CN" altLang="en-US" sz="1800" dirty="0"/>
              <a:t>具有相应的属性，返回</a:t>
            </a:r>
            <a:r>
              <a:rPr lang="en-US" altLang="zh-CN" sz="1800" dirty="0"/>
              <a:t>0</a:t>
            </a:r>
            <a:r>
              <a:rPr lang="zh-CN" altLang="en-US" sz="1800" dirty="0"/>
              <a:t>，否则</a:t>
            </a:r>
            <a:r>
              <a:rPr lang="zh-CN" altLang="en-US" sz="1800" dirty="0" smtClean="0"/>
              <a:t>返回</a:t>
            </a:r>
            <a:r>
              <a:rPr lang="en-US" altLang="zh-CN" sz="1800" dirty="0" smtClean="0"/>
              <a:t>-1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重命名</a:t>
            </a:r>
            <a:r>
              <a:rPr lang="zh-CN" altLang="en-US" sz="2000" dirty="0"/>
              <a:t>文件    </a:t>
            </a:r>
            <a:r>
              <a:rPr lang="en-US" altLang="zh-CN" sz="2000" dirty="0">
                <a:solidFill>
                  <a:srgbClr val="7030A0"/>
                </a:solidFill>
              </a:rPr>
              <a:t>// &lt;</a:t>
            </a:r>
            <a:r>
              <a:rPr lang="en-US" altLang="zh-CN" sz="2000" dirty="0" err="1">
                <a:solidFill>
                  <a:srgbClr val="7030A0"/>
                </a:solidFill>
              </a:rPr>
              <a:t>stdio.h</a:t>
            </a:r>
            <a:r>
              <a:rPr lang="en-US" altLang="zh-CN" sz="2000" dirty="0">
                <a:solidFill>
                  <a:srgbClr val="7030A0"/>
                </a:solidFill>
              </a:rPr>
              <a:t>&gt;</a:t>
            </a:r>
          </a:p>
          <a:p>
            <a:pPr marL="971550" lvl="1"/>
            <a:r>
              <a:rPr lang="zh-CN" altLang="en-US" sz="1800" dirty="0">
                <a:solidFill>
                  <a:srgbClr val="080808"/>
                </a:solidFill>
              </a:rPr>
              <a:t>原型：</a:t>
            </a:r>
            <a:r>
              <a:rPr lang="en-US" altLang="zh-CN" sz="1800" dirty="0">
                <a:solidFill>
                  <a:srgbClr val="C00000"/>
                </a:solidFill>
              </a:rPr>
              <a:t>int </a:t>
            </a:r>
            <a:r>
              <a:rPr lang="en-US" altLang="zh-CN" sz="1800" b="1" dirty="0">
                <a:solidFill>
                  <a:srgbClr val="006600"/>
                </a:solidFill>
              </a:rPr>
              <a:t>rename</a:t>
            </a:r>
            <a:r>
              <a:rPr lang="en-US" altLang="zh-CN" sz="1800" dirty="0">
                <a:solidFill>
                  <a:srgbClr val="C00000"/>
                </a:solidFill>
              </a:rPr>
              <a:t>(char *</a:t>
            </a:r>
            <a:r>
              <a:rPr lang="en-US" altLang="zh-CN" sz="1800" dirty="0" err="1">
                <a:solidFill>
                  <a:srgbClr val="C00000"/>
                </a:solidFill>
              </a:rPr>
              <a:t>oldname</a:t>
            </a:r>
            <a:r>
              <a:rPr lang="en-US" altLang="zh-CN" sz="1800" dirty="0">
                <a:solidFill>
                  <a:srgbClr val="C00000"/>
                </a:solidFill>
              </a:rPr>
              <a:t>, char *newname);</a:t>
            </a:r>
          </a:p>
          <a:p>
            <a:pPr marL="971550" lvl="1"/>
            <a:r>
              <a:rPr lang="zh-CN" altLang="en-US" sz="1800" dirty="0">
                <a:solidFill>
                  <a:srgbClr val="080808"/>
                </a:solidFill>
              </a:rPr>
              <a:t>功能：将文件</a:t>
            </a:r>
            <a:r>
              <a:rPr lang="en-US" altLang="zh-CN" sz="1800" dirty="0" err="1"/>
              <a:t>oldname</a:t>
            </a:r>
            <a:r>
              <a:rPr lang="zh-CN" altLang="en-US" sz="1800" dirty="0">
                <a:solidFill>
                  <a:srgbClr val="080808"/>
                </a:solidFill>
              </a:rPr>
              <a:t>的名字修改为</a:t>
            </a:r>
            <a:r>
              <a:rPr lang="en-US" altLang="zh-CN" sz="1800" dirty="0"/>
              <a:t>newname;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971550" lvl="1"/>
            <a:r>
              <a:rPr lang="zh-CN" altLang="en-US" sz="1800" dirty="0"/>
              <a:t>如果修改成功，返回</a:t>
            </a:r>
            <a:r>
              <a:rPr lang="en-US" altLang="zh-CN" sz="1800" dirty="0"/>
              <a:t>0</a:t>
            </a:r>
            <a:r>
              <a:rPr lang="zh-CN" altLang="en-US" sz="1800" dirty="0"/>
              <a:t>，否则返回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删除</a:t>
            </a:r>
            <a:r>
              <a:rPr lang="zh-CN" altLang="en-US" sz="2000" dirty="0"/>
              <a:t>文件   </a:t>
            </a:r>
            <a:r>
              <a:rPr lang="en-US" altLang="zh-CN" sz="2000" dirty="0">
                <a:solidFill>
                  <a:srgbClr val="006600"/>
                </a:solidFill>
              </a:rPr>
              <a:t>// </a:t>
            </a:r>
            <a:r>
              <a:rPr lang="en-US" altLang="zh-CN" sz="2000" dirty="0">
                <a:solidFill>
                  <a:srgbClr val="7030A0"/>
                </a:solidFill>
              </a:rPr>
              <a:t>&lt;</a:t>
            </a:r>
            <a:r>
              <a:rPr lang="en-US" altLang="zh-CN" sz="2000" dirty="0" err="1">
                <a:solidFill>
                  <a:srgbClr val="7030A0"/>
                </a:solidFill>
              </a:rPr>
              <a:t>stdio.h</a:t>
            </a:r>
            <a:r>
              <a:rPr lang="en-US" altLang="zh-CN" sz="2000" dirty="0">
                <a:solidFill>
                  <a:srgbClr val="7030A0"/>
                </a:solidFill>
              </a:rPr>
              <a:t>&gt;</a:t>
            </a:r>
          </a:p>
          <a:p>
            <a:pPr marL="971550" lvl="1"/>
            <a:r>
              <a:rPr lang="zh-CN" altLang="en-US" sz="1800" dirty="0">
                <a:solidFill>
                  <a:srgbClr val="080808"/>
                </a:solidFill>
              </a:rPr>
              <a:t>原型：</a:t>
            </a:r>
            <a:r>
              <a:rPr lang="en-US" altLang="zh-CN" sz="1800" dirty="0">
                <a:solidFill>
                  <a:srgbClr val="080808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int </a:t>
            </a:r>
            <a:r>
              <a:rPr lang="en-US" altLang="zh-CN" sz="1800" b="1" dirty="0">
                <a:solidFill>
                  <a:srgbClr val="006600"/>
                </a:solidFill>
              </a:rPr>
              <a:t>remove</a:t>
            </a:r>
            <a:r>
              <a:rPr lang="en-US" altLang="zh-CN" sz="1800" dirty="0">
                <a:solidFill>
                  <a:srgbClr val="C00000"/>
                </a:solidFill>
              </a:rPr>
              <a:t>(char * filename);</a:t>
            </a:r>
          </a:p>
          <a:p>
            <a:pPr marL="971550" lvl="1"/>
            <a:r>
              <a:rPr lang="zh-CN" altLang="en-US" sz="1800" dirty="0">
                <a:solidFill>
                  <a:srgbClr val="080808"/>
                </a:solidFill>
              </a:rPr>
              <a:t>功能：删除文件</a:t>
            </a:r>
            <a:r>
              <a:rPr lang="en-US" altLang="zh-CN" sz="1800" dirty="0"/>
              <a:t>filename </a:t>
            </a:r>
            <a:r>
              <a:rPr lang="zh-CN" altLang="en-US" sz="1800" dirty="0">
                <a:solidFill>
                  <a:srgbClr val="080808"/>
                </a:solidFill>
              </a:rPr>
              <a:t>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971550" lvl="1"/>
            <a:r>
              <a:rPr lang="zh-CN" altLang="en-US" sz="1800" dirty="0"/>
              <a:t>如果修改成功，返回</a:t>
            </a:r>
            <a:r>
              <a:rPr lang="en-US" altLang="zh-CN" sz="1800" dirty="0"/>
              <a:t>0</a:t>
            </a:r>
            <a:r>
              <a:rPr lang="zh-CN" altLang="en-US" sz="1800" dirty="0"/>
              <a:t>，否则返回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上述三个函数都是</a:t>
            </a:r>
            <a:r>
              <a:rPr lang="zh-CN" altLang="en-US" sz="2000" dirty="0">
                <a:solidFill>
                  <a:srgbClr val="006600"/>
                </a:solidFill>
              </a:rPr>
              <a:t>基于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文件名</a:t>
            </a:r>
            <a:r>
              <a:rPr lang="zh-CN" altLang="en-US" sz="2000" dirty="0" smtClean="0"/>
              <a:t>进行操作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7030A0"/>
              </a:solidFill>
            </a:endParaRPr>
          </a:p>
          <a:p>
            <a:pPr marL="971550" lvl="1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6338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7030A0"/>
                </a:solidFill>
              </a:rPr>
              <a:t>access()</a:t>
            </a:r>
            <a:r>
              <a:rPr lang="zh-CN" altLang="en-US" b="1" dirty="0">
                <a:solidFill>
                  <a:srgbClr val="7030A0"/>
                </a:solidFill>
              </a:rPr>
              <a:t>函数 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070C0"/>
                </a:solidFill>
              </a:rPr>
              <a:t>头文件</a:t>
            </a:r>
            <a:r>
              <a:rPr lang="en-US" altLang="zh-CN" dirty="0" err="1">
                <a:solidFill>
                  <a:srgbClr val="0070C0"/>
                </a:solidFill>
              </a:rPr>
              <a:t>io.h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80808"/>
                </a:solidFill>
              </a:rPr>
              <a:t>#include &lt;</a:t>
            </a:r>
            <a:r>
              <a:rPr lang="en-US" altLang="zh-CN" dirty="0" err="1">
                <a:solidFill>
                  <a:srgbClr val="080808"/>
                </a:solidFill>
              </a:rPr>
              <a:t>io.h</a:t>
            </a:r>
            <a:r>
              <a:rPr lang="en-US" altLang="zh-CN" dirty="0">
                <a:solidFill>
                  <a:srgbClr val="080808"/>
                </a:solidFill>
              </a:rPr>
              <a:t>&gt;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函数原型： </a:t>
            </a:r>
            <a:r>
              <a:rPr lang="en-US" altLang="zh-CN" dirty="0" err="1">
                <a:solidFill>
                  <a:srgbClr val="0303DF"/>
                </a:solidFill>
              </a:rPr>
              <a:t>int</a:t>
            </a:r>
            <a:r>
              <a:rPr lang="en-US" altLang="zh-CN" dirty="0">
                <a:solidFill>
                  <a:srgbClr val="0303DF"/>
                </a:solidFill>
              </a:rPr>
              <a:t> access(</a:t>
            </a:r>
            <a:r>
              <a:rPr lang="en-US" altLang="zh-CN" dirty="0" err="1">
                <a:solidFill>
                  <a:srgbClr val="0303DF"/>
                </a:solidFill>
              </a:rPr>
              <a:t>const</a:t>
            </a:r>
            <a:r>
              <a:rPr lang="en-US" altLang="zh-CN" dirty="0">
                <a:solidFill>
                  <a:srgbClr val="0303DF"/>
                </a:solidFill>
              </a:rPr>
              <a:t> char *</a:t>
            </a:r>
            <a:r>
              <a:rPr lang="en-US" altLang="zh-CN" dirty="0">
                <a:solidFill>
                  <a:srgbClr val="006600"/>
                </a:solidFill>
              </a:rPr>
              <a:t>filename</a:t>
            </a:r>
            <a:r>
              <a:rPr lang="en-US" altLang="zh-CN" dirty="0">
                <a:solidFill>
                  <a:srgbClr val="0303DF"/>
                </a:solidFill>
              </a:rPr>
              <a:t>, </a:t>
            </a:r>
            <a:r>
              <a:rPr lang="en-US" altLang="zh-CN" dirty="0" err="1">
                <a:solidFill>
                  <a:srgbClr val="0303DF"/>
                </a:solidFill>
              </a:rPr>
              <a:t>int</a:t>
            </a:r>
            <a:r>
              <a:rPr lang="en-US" altLang="zh-CN" dirty="0">
                <a:solidFill>
                  <a:srgbClr val="0303DF"/>
                </a:solidFill>
              </a:rPr>
              <a:t> </a:t>
            </a:r>
            <a:r>
              <a:rPr lang="en-US" altLang="zh-CN" dirty="0">
                <a:solidFill>
                  <a:srgbClr val="006600"/>
                </a:solidFill>
              </a:rPr>
              <a:t>mode</a:t>
            </a:r>
            <a:r>
              <a:rPr lang="en-US" altLang="zh-CN" dirty="0">
                <a:solidFill>
                  <a:srgbClr val="0303DF"/>
                </a:solidFill>
              </a:rPr>
              <a:t>);</a:t>
            </a:r>
          </a:p>
          <a:p>
            <a:pPr marL="971550" lvl="1"/>
            <a:r>
              <a:rPr lang="en-US" altLang="zh-CN" dirty="0"/>
              <a:t>filename</a:t>
            </a:r>
            <a:r>
              <a:rPr lang="zh-CN" altLang="en-US" dirty="0"/>
              <a:t>：文件名（包含路径）</a:t>
            </a:r>
          </a:p>
          <a:p>
            <a:pPr marL="971550" lvl="1"/>
            <a:r>
              <a:rPr lang="en-US" altLang="zh-CN" dirty="0">
                <a:solidFill>
                  <a:srgbClr val="7030A0"/>
                </a:solidFill>
              </a:rPr>
              <a:t>mode</a:t>
            </a:r>
            <a:r>
              <a:rPr lang="zh-CN" altLang="en-US" dirty="0"/>
              <a:t>：</a:t>
            </a:r>
            <a:r>
              <a:rPr lang="en-US" altLang="zh-CN" dirty="0"/>
              <a:t>0 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006600"/>
                </a:solidFill>
              </a:rPr>
              <a:t>F_OK</a:t>
            </a:r>
            <a:r>
              <a:rPr lang="zh-CN" altLang="en-US" dirty="0"/>
              <a:t>）  判断文件是否已经</a:t>
            </a:r>
            <a:r>
              <a:rPr lang="zh-CN" altLang="en-US" b="1" dirty="0">
                <a:solidFill>
                  <a:srgbClr val="C00000"/>
                </a:solidFill>
              </a:rPr>
              <a:t>存在</a:t>
            </a:r>
            <a:r>
              <a:rPr lang="en-US" altLang="zh-CN" b="1" dirty="0">
                <a:solidFill>
                  <a:srgbClr val="006600"/>
                </a:solidFill>
              </a:rPr>
              <a:t>;</a:t>
            </a:r>
            <a:endParaRPr lang="zh-CN" altLang="en-US" b="1" dirty="0">
              <a:solidFill>
                <a:srgbClr val="006600"/>
              </a:solidFill>
            </a:endParaRPr>
          </a:p>
          <a:p>
            <a:pPr lvl="1" indent="0">
              <a:buNone/>
            </a:pPr>
            <a:r>
              <a:rPr lang="zh-CN" altLang="en-US" dirty="0"/>
              <a:t>                  </a:t>
            </a:r>
            <a:r>
              <a:rPr lang="en-US" altLang="zh-CN" dirty="0"/>
              <a:t>1</a:t>
            </a:r>
            <a:r>
              <a:rPr lang="zh-CN" altLang="en-US" dirty="0"/>
              <a:t> 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006600"/>
                </a:solidFill>
              </a:rPr>
              <a:t>X_OK</a:t>
            </a:r>
            <a:r>
              <a:rPr lang="zh-CN" altLang="en-US" dirty="0"/>
              <a:t>）判断文件是否具有</a:t>
            </a:r>
            <a:r>
              <a:rPr lang="zh-CN" altLang="en-US" b="1" dirty="0">
                <a:solidFill>
                  <a:srgbClr val="C00000"/>
                </a:solidFill>
              </a:rPr>
              <a:t>执行</a:t>
            </a:r>
            <a:r>
              <a:rPr lang="zh-CN" altLang="en-US" dirty="0"/>
              <a:t>权限</a:t>
            </a:r>
            <a:r>
              <a:rPr lang="en-US" altLang="zh-CN" dirty="0"/>
              <a:t>;</a:t>
            </a:r>
            <a:endParaRPr lang="zh-CN" altLang="en-US" dirty="0"/>
          </a:p>
          <a:p>
            <a:pPr lvl="1" indent="0">
              <a:buNone/>
            </a:pPr>
            <a:r>
              <a:rPr lang="en-US" altLang="zh-CN" dirty="0"/>
              <a:t>                  2 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006600"/>
                </a:solidFill>
              </a:rPr>
              <a:t>R_OK</a:t>
            </a:r>
            <a:r>
              <a:rPr lang="zh-CN" altLang="en-US" dirty="0"/>
              <a:t>）  判断文件是否具有</a:t>
            </a:r>
            <a:r>
              <a:rPr lang="zh-CN" altLang="en-US" b="1" dirty="0" smtClean="0">
                <a:solidFill>
                  <a:srgbClr val="C00000"/>
                </a:solidFill>
              </a:rPr>
              <a:t>读</a:t>
            </a:r>
            <a:r>
              <a:rPr lang="zh-CN" altLang="en-US" dirty="0" smtClean="0"/>
              <a:t>权限</a:t>
            </a:r>
            <a:r>
              <a:rPr lang="en-US" altLang="zh-CN" dirty="0"/>
              <a:t>;</a:t>
            </a:r>
            <a:endParaRPr lang="zh-CN" altLang="en-US" dirty="0"/>
          </a:p>
          <a:p>
            <a:pPr lvl="1" indent="0">
              <a:buNone/>
            </a:pPr>
            <a:r>
              <a:rPr lang="zh-CN" altLang="en-US" dirty="0"/>
              <a:t>                  </a:t>
            </a:r>
            <a:r>
              <a:rPr lang="en-US" altLang="zh-CN" dirty="0"/>
              <a:t>4 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006600"/>
                </a:solidFill>
              </a:rPr>
              <a:t>W_OK</a:t>
            </a:r>
            <a:r>
              <a:rPr lang="zh-CN" altLang="en-US" dirty="0"/>
              <a:t>）判断文件是否具有</a:t>
            </a:r>
            <a:r>
              <a:rPr lang="zh-CN" altLang="en-US" b="1" dirty="0" smtClean="0">
                <a:solidFill>
                  <a:srgbClr val="C00000"/>
                </a:solidFill>
              </a:rPr>
              <a:t>写</a:t>
            </a:r>
            <a:r>
              <a:rPr lang="zh-CN" altLang="en-US" dirty="0" smtClean="0"/>
              <a:t>权限</a:t>
            </a:r>
            <a:r>
              <a:rPr lang="en-US" altLang="zh-CN" dirty="0"/>
              <a:t>;</a:t>
            </a:r>
            <a:endParaRPr lang="zh-CN" altLang="en-US" dirty="0"/>
          </a:p>
          <a:p>
            <a:pPr lvl="1" indent="0">
              <a:buNone/>
            </a:pPr>
            <a:r>
              <a:rPr lang="zh-CN" altLang="en-US" dirty="0"/>
              <a:t>                 </a:t>
            </a:r>
            <a:endParaRPr lang="en-US" altLang="zh-CN" dirty="0"/>
          </a:p>
          <a:p>
            <a:pPr marL="971550" lvl="1"/>
            <a:r>
              <a:rPr lang="zh-CN" altLang="en-US" dirty="0"/>
              <a:t>文件</a:t>
            </a:r>
            <a:r>
              <a:rPr lang="zh-CN" altLang="en-US" dirty="0">
                <a:solidFill>
                  <a:srgbClr val="0303DF"/>
                </a:solidFill>
              </a:rPr>
              <a:t>若</a:t>
            </a:r>
            <a:r>
              <a:rPr lang="zh-CN" altLang="en-US" dirty="0">
                <a:solidFill>
                  <a:srgbClr val="C00000"/>
                </a:solidFill>
              </a:rPr>
              <a:t>存在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C00000"/>
                </a:solidFill>
              </a:rPr>
              <a:t>具有相应的访问权限</a:t>
            </a:r>
            <a:r>
              <a:rPr lang="zh-CN" altLang="en-US" dirty="0"/>
              <a:t>，返回值为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 smtClean="0"/>
              <a:t>，文件不</a:t>
            </a:r>
            <a:r>
              <a:rPr lang="zh-CN" altLang="en-US" dirty="0"/>
              <a:t>存在或者无相应权限，返回值为</a:t>
            </a:r>
            <a:r>
              <a:rPr lang="en-US" altLang="zh-CN" dirty="0">
                <a:solidFill>
                  <a:srgbClr val="C00000"/>
                </a:solidFill>
              </a:rPr>
              <a:t>-1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1550"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8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例：利用</a:t>
            </a:r>
            <a:r>
              <a:rPr lang="en-US" altLang="zh-CN" dirty="0">
                <a:solidFill>
                  <a:srgbClr val="7030A0"/>
                </a:solidFill>
              </a:rPr>
              <a:t>access()</a:t>
            </a:r>
            <a:r>
              <a:rPr lang="zh-CN" altLang="en-US" dirty="0"/>
              <a:t>判断文件是否已经存在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408843" cy="5345112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#include &lt;</a:t>
            </a:r>
            <a:r>
              <a:rPr lang="en-US" altLang="zh-CN" sz="1800" dirty="0" err="1">
                <a:solidFill>
                  <a:srgbClr val="080808"/>
                </a:solidFill>
              </a:rPr>
              <a:t>stdio.h</a:t>
            </a:r>
            <a:r>
              <a:rPr lang="en-US" altLang="zh-CN" sz="1800" dirty="0">
                <a:solidFill>
                  <a:srgbClr val="080808"/>
                </a:solidFill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#include &lt;</a:t>
            </a:r>
            <a:r>
              <a:rPr lang="en-US" altLang="zh-CN" sz="1800" dirty="0" err="1">
                <a:solidFill>
                  <a:srgbClr val="080808"/>
                </a:solidFill>
              </a:rPr>
              <a:t>io.h</a:t>
            </a:r>
            <a:r>
              <a:rPr lang="en-US" altLang="zh-CN" sz="1800" dirty="0">
                <a:solidFill>
                  <a:srgbClr val="080808"/>
                </a:solidFill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//</a:t>
            </a:r>
            <a:r>
              <a:rPr lang="zh-CN" altLang="en-US" sz="1800" b="1" dirty="0">
                <a:solidFill>
                  <a:srgbClr val="006600"/>
                </a:solidFill>
              </a:rPr>
              <a:t>判断一个文件是否已经存在；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//</a:t>
            </a:r>
            <a:r>
              <a:rPr lang="zh-CN" altLang="en-US" sz="1800" b="1" dirty="0">
                <a:solidFill>
                  <a:srgbClr val="006600"/>
                </a:solidFill>
              </a:rPr>
              <a:t>如果已经存在，返回</a:t>
            </a:r>
            <a:r>
              <a:rPr lang="en-US" altLang="zh-CN" sz="1800" b="1" dirty="0">
                <a:solidFill>
                  <a:srgbClr val="006600"/>
                </a:solidFill>
              </a:rPr>
              <a:t>0</a:t>
            </a:r>
            <a:r>
              <a:rPr lang="zh-CN" altLang="en-US" sz="1800" b="1" dirty="0">
                <a:solidFill>
                  <a:srgbClr val="006600"/>
                </a:solidFill>
              </a:rPr>
              <a:t>，否则返回</a:t>
            </a:r>
            <a:r>
              <a:rPr lang="en-US" altLang="zh-CN" sz="1800" b="1" dirty="0">
                <a:solidFill>
                  <a:srgbClr val="006600"/>
                </a:solidFill>
              </a:rPr>
              <a:t>-1</a:t>
            </a:r>
            <a:r>
              <a:rPr lang="zh-CN" altLang="en-US" sz="1800" b="1" dirty="0">
                <a:solidFill>
                  <a:srgbClr val="006600"/>
                </a:solidFill>
              </a:rPr>
              <a:t>；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altLang="zh-CN" sz="1800" dirty="0">
              <a:solidFill>
                <a:srgbClr val="0303D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int  </a:t>
            </a:r>
            <a:r>
              <a:rPr lang="en-US" altLang="zh-CN" sz="1800" dirty="0" err="1">
                <a:solidFill>
                  <a:srgbClr val="0303DF"/>
                </a:solidFill>
              </a:rPr>
              <a:t>FileExists</a:t>
            </a:r>
            <a:r>
              <a:rPr lang="en-US" altLang="zh-CN" sz="1800" dirty="0">
                <a:solidFill>
                  <a:srgbClr val="0303DF"/>
                </a:solidFill>
              </a:rPr>
              <a:t>(char path</a:t>
            </a:r>
            <a:r>
              <a:rPr lang="en-US" altLang="zh-CN" sz="1800" dirty="0" smtClean="0">
                <a:solidFill>
                  <a:srgbClr val="0303DF"/>
                </a:solidFill>
              </a:rPr>
              <a:t>[])  </a:t>
            </a:r>
            <a:r>
              <a:rPr lang="en-US" altLang="zh-CN" sz="1800" dirty="0">
                <a:solidFill>
                  <a:srgbClr val="7030A0"/>
                </a:solidFill>
              </a:rPr>
              <a:t>//</a:t>
            </a:r>
            <a:r>
              <a:rPr lang="zh-CN" altLang="en-US" sz="1800" dirty="0">
                <a:solidFill>
                  <a:srgbClr val="7030A0"/>
                </a:solidFill>
              </a:rPr>
              <a:t>若文件不在当前目录，则</a:t>
            </a:r>
            <a:r>
              <a:rPr lang="en-US" altLang="zh-CN" sz="1800" dirty="0">
                <a:solidFill>
                  <a:srgbClr val="7030A0"/>
                </a:solidFill>
              </a:rPr>
              <a:t>path</a:t>
            </a:r>
            <a:r>
              <a:rPr lang="zh-CN" altLang="en-US" sz="1800" dirty="0">
                <a:solidFill>
                  <a:srgbClr val="7030A0"/>
                </a:solidFill>
              </a:rPr>
              <a:t>需要给出全路径</a:t>
            </a:r>
            <a:r>
              <a:rPr lang="en-US" altLang="zh-CN" sz="1800" dirty="0">
                <a:solidFill>
                  <a:srgbClr val="7030A0"/>
                </a:solidFill>
              </a:rPr>
              <a:t>(</a:t>
            </a:r>
            <a:r>
              <a:rPr lang="zh-CN" altLang="en-US" sz="1800" dirty="0">
                <a:solidFill>
                  <a:srgbClr val="7030A0"/>
                </a:solidFill>
              </a:rPr>
              <a:t>绝对路径</a:t>
            </a:r>
            <a:r>
              <a:rPr lang="en-US" altLang="zh-CN" sz="1800" dirty="0">
                <a:solidFill>
                  <a:srgbClr val="7030A0"/>
                </a:solidFill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</a:t>
            </a:r>
            <a:r>
              <a:rPr lang="en-US" altLang="zh-CN" sz="1800" dirty="0" smtClean="0">
                <a:solidFill>
                  <a:srgbClr val="080808"/>
                </a:solidFill>
              </a:rPr>
              <a:t>//if </a:t>
            </a:r>
            <a:r>
              <a:rPr lang="en-US" altLang="zh-CN" sz="1800" dirty="0">
                <a:solidFill>
                  <a:srgbClr val="080808"/>
                </a:solidFill>
              </a:rPr>
              <a:t>( </a:t>
            </a:r>
            <a:r>
              <a:rPr lang="en-US" altLang="zh-CN" sz="1800" dirty="0">
                <a:solidFill>
                  <a:srgbClr val="C00000"/>
                </a:solidFill>
              </a:rPr>
              <a:t>access(path,</a:t>
            </a:r>
            <a:r>
              <a:rPr lang="en-US" altLang="zh-CN" sz="1800" dirty="0">
                <a:solidFill>
                  <a:srgbClr val="7030A0"/>
                </a:solidFill>
              </a:rPr>
              <a:t>0</a:t>
            </a:r>
            <a:r>
              <a:rPr lang="en-US" altLang="zh-CN" sz="1800" dirty="0">
                <a:solidFill>
                  <a:srgbClr val="C00000"/>
                </a:solidFill>
              </a:rPr>
              <a:t>)= =0 </a:t>
            </a:r>
            <a:r>
              <a:rPr lang="en-US" altLang="zh-CN" sz="1800" dirty="0">
                <a:solidFill>
                  <a:srgbClr val="080808"/>
                </a:solidFill>
              </a:rPr>
              <a:t>)   </a:t>
            </a:r>
            <a:r>
              <a:rPr lang="en-US" altLang="zh-CN" sz="1800" dirty="0" smtClean="0">
                <a:solidFill>
                  <a:srgbClr val="080808"/>
                </a:solidFill>
              </a:rPr>
              <a:t>      </a:t>
            </a:r>
            <a:r>
              <a:rPr lang="en-US" altLang="zh-CN" sz="1800" dirty="0" smtClean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若则文件</a:t>
            </a:r>
            <a:r>
              <a:rPr lang="zh-CN" altLang="en-US" sz="1800" dirty="0" smtClean="0">
                <a:solidFill>
                  <a:srgbClr val="006600"/>
                </a:solidFill>
              </a:rPr>
              <a:t>存在，</a:t>
            </a:r>
            <a:r>
              <a:rPr lang="en-US" altLang="zh-CN" sz="1800" dirty="0" smtClean="0">
                <a:solidFill>
                  <a:srgbClr val="C00000"/>
                </a:solidFill>
              </a:rPr>
              <a:t>access(path</a:t>
            </a:r>
            <a:r>
              <a:rPr lang="en-US" altLang="zh-CN" sz="1800" dirty="0">
                <a:solidFill>
                  <a:srgbClr val="C00000"/>
                </a:solidFill>
              </a:rPr>
              <a:t>, 0</a:t>
            </a:r>
            <a:r>
              <a:rPr lang="en-US" altLang="zh-CN" sz="1800" dirty="0" smtClean="0">
                <a:solidFill>
                  <a:srgbClr val="C00000"/>
                </a:solidFill>
              </a:rPr>
              <a:t>)</a:t>
            </a:r>
            <a:r>
              <a:rPr lang="zh-CN" altLang="en-US" sz="1800" dirty="0">
                <a:solidFill>
                  <a:srgbClr val="006600"/>
                </a:solidFill>
              </a:rPr>
              <a:t>返回</a:t>
            </a:r>
            <a:r>
              <a:rPr lang="en-US" altLang="zh-CN" sz="1800" dirty="0" smtClean="0">
                <a:solidFill>
                  <a:srgbClr val="006600"/>
                </a:solidFill>
              </a:rPr>
              <a:t>0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80808"/>
                </a:solidFill>
              </a:rPr>
              <a:t>    if </a:t>
            </a:r>
            <a:r>
              <a:rPr lang="en-US" altLang="zh-CN" sz="1800" dirty="0">
                <a:solidFill>
                  <a:srgbClr val="080808"/>
                </a:solidFill>
              </a:rPr>
              <a:t>( </a:t>
            </a:r>
            <a:r>
              <a:rPr lang="en-US" altLang="zh-CN" sz="1800" dirty="0" smtClean="0">
                <a:solidFill>
                  <a:srgbClr val="C00000"/>
                </a:solidFill>
              </a:rPr>
              <a:t>access(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path,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F_OK</a:t>
            </a:r>
            <a:r>
              <a:rPr lang="en-US" altLang="zh-CN" sz="1800" dirty="0" smtClean="0">
                <a:solidFill>
                  <a:srgbClr val="C00000"/>
                </a:solidFill>
              </a:rPr>
              <a:t>)= </a:t>
            </a:r>
            <a:r>
              <a:rPr lang="en-US" altLang="zh-CN" sz="1800" dirty="0">
                <a:solidFill>
                  <a:srgbClr val="C00000"/>
                </a:solidFill>
              </a:rPr>
              <a:t>=0 </a:t>
            </a:r>
            <a:r>
              <a:rPr lang="en-US" altLang="zh-CN" sz="1800" dirty="0">
                <a:solidFill>
                  <a:srgbClr val="080808"/>
                </a:solidFill>
              </a:rPr>
              <a:t>)   </a:t>
            </a:r>
            <a:r>
              <a:rPr lang="en-US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若则文件存在，</a:t>
            </a:r>
            <a:r>
              <a:rPr lang="en-US" altLang="zh-CN" sz="1800" dirty="0">
                <a:solidFill>
                  <a:srgbClr val="C00000"/>
                </a:solidFill>
              </a:rPr>
              <a:t>access(path, F_OK)</a:t>
            </a:r>
            <a:r>
              <a:rPr lang="zh-CN" altLang="en-US" sz="1800" dirty="0">
                <a:solidFill>
                  <a:srgbClr val="006600"/>
                </a:solidFill>
              </a:rPr>
              <a:t>返回</a:t>
            </a:r>
            <a:r>
              <a:rPr lang="en-US" altLang="zh-CN" sz="1800" dirty="0">
                <a:solidFill>
                  <a:srgbClr val="006600"/>
                </a:solidFill>
              </a:rPr>
              <a:t>0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080808"/>
                </a:solidFill>
              </a:rPr>
              <a:t>    </a:t>
            </a:r>
            <a:r>
              <a:rPr lang="en-US" altLang="zh-CN" sz="1800" dirty="0">
                <a:solidFill>
                  <a:srgbClr val="080808"/>
                </a:solidFill>
              </a:rPr>
              <a:t>{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//</a:t>
            </a:r>
            <a:r>
              <a:rPr lang="en-US" altLang="zh-CN" sz="1800" dirty="0" err="1">
                <a:solidFill>
                  <a:srgbClr val="080808"/>
                </a:solidFill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</a:rPr>
              <a:t>("File \"%s\" EXISTS!\</a:t>
            </a:r>
            <a:r>
              <a:rPr lang="en-US" altLang="zh-CN" sz="1800" dirty="0" err="1">
                <a:solidFill>
                  <a:srgbClr val="080808"/>
                </a:solidFill>
              </a:rPr>
              <a:t>n",path</a:t>
            </a:r>
            <a:r>
              <a:rPr lang="en-US" altLang="zh-CN" sz="1800" dirty="0">
                <a:solidFill>
                  <a:srgbClr val="080808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return 0;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else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//</a:t>
            </a:r>
            <a:r>
              <a:rPr lang="en-US" altLang="zh-CN" sz="1800" dirty="0" err="1">
                <a:solidFill>
                  <a:srgbClr val="080808"/>
                </a:solidFill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</a:rPr>
              <a:t>("File \"%s\" doesn't EXISTS!\</a:t>
            </a:r>
            <a:r>
              <a:rPr lang="en-US" altLang="zh-CN" sz="1800" dirty="0" err="1">
                <a:solidFill>
                  <a:srgbClr val="080808"/>
                </a:solidFill>
              </a:rPr>
              <a:t>n",path</a:t>
            </a:r>
            <a:r>
              <a:rPr lang="en-US" altLang="zh-CN" sz="1800" dirty="0">
                <a:solidFill>
                  <a:srgbClr val="080808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return -1;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}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}</a:t>
            </a:r>
            <a:endParaRPr lang="zh-CN" altLang="en-US" sz="1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例：重新</a:t>
            </a:r>
            <a:r>
              <a:rPr lang="zh-CN" altLang="en-US" dirty="0"/>
              <a:t>命名文件，删除文件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#include &lt;</a:t>
            </a:r>
            <a:r>
              <a:rPr lang="en-US" altLang="zh-CN" sz="1600" dirty="0" err="1">
                <a:solidFill>
                  <a:srgbClr val="080808"/>
                </a:solidFill>
              </a:rPr>
              <a:t>stdio.h</a:t>
            </a:r>
            <a:r>
              <a:rPr lang="en-US" altLang="zh-CN" sz="1600" dirty="0">
                <a:solidFill>
                  <a:srgbClr val="080808"/>
                </a:solidFill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main(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080808"/>
                </a:solidFill>
              </a:rPr>
              <a:t>argc</a:t>
            </a:r>
            <a:r>
              <a:rPr lang="en-US" altLang="zh-CN" sz="1600" dirty="0">
                <a:solidFill>
                  <a:srgbClr val="080808"/>
                </a:solidFill>
              </a:rPr>
              <a:t>, char** </a:t>
            </a:r>
            <a:r>
              <a:rPr lang="en-US" altLang="zh-CN" sz="1600" dirty="0" err="1">
                <a:solidFill>
                  <a:srgbClr val="080808"/>
                </a:solidFill>
              </a:rPr>
              <a:t>argv</a:t>
            </a:r>
            <a:r>
              <a:rPr lang="en-US" altLang="zh-CN" sz="1600" dirty="0">
                <a:solidFill>
                  <a:srgbClr val="080808"/>
                </a:solidFill>
              </a:rPr>
              <a:t>) 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{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char path_1[]="</a:t>
            </a:r>
            <a:r>
              <a:rPr lang="en-US" altLang="zh-CN" sz="1600" dirty="0">
                <a:solidFill>
                  <a:srgbClr val="C00000"/>
                </a:solidFill>
              </a:rPr>
              <a:t>D:/C&amp;C++Projects/file/mytest1.txt</a:t>
            </a:r>
            <a:r>
              <a:rPr lang="en-US" altLang="zh-CN" sz="1600" dirty="0">
                <a:solidFill>
                  <a:srgbClr val="080808"/>
                </a:solidFill>
              </a:rPr>
              <a:t>";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char path_2[]=“</a:t>
            </a:r>
            <a:r>
              <a:rPr lang="en-US" altLang="zh-CN" sz="1600" dirty="0">
                <a:solidFill>
                  <a:srgbClr val="C00000"/>
                </a:solidFill>
              </a:rPr>
              <a:t>D:\\C&amp;C++Projects\\file\\mytest2.txt</a:t>
            </a:r>
            <a:r>
              <a:rPr lang="en-US" altLang="zh-CN" sz="1600" dirty="0">
                <a:solidFill>
                  <a:srgbClr val="080808"/>
                </a:solidFill>
              </a:rPr>
              <a:t>”;   //</a:t>
            </a:r>
            <a:r>
              <a:rPr lang="zh-CN" altLang="en-US" sz="1600" dirty="0">
                <a:solidFill>
                  <a:srgbClr val="080808"/>
                </a:solidFill>
              </a:rPr>
              <a:t>转义符</a:t>
            </a:r>
            <a:r>
              <a:rPr lang="en-US" altLang="zh-CN" sz="1600" dirty="0">
                <a:solidFill>
                  <a:srgbClr val="080808"/>
                </a:solidFill>
              </a:rPr>
              <a:t>’\\’</a:t>
            </a:r>
            <a:r>
              <a:rPr lang="zh-CN" altLang="en-US" sz="1600" dirty="0">
                <a:solidFill>
                  <a:srgbClr val="080808"/>
                </a:solidFill>
              </a:rPr>
              <a:t>代表</a:t>
            </a:r>
            <a:r>
              <a:rPr lang="en-US" altLang="zh-CN" sz="1600" dirty="0">
                <a:solidFill>
                  <a:srgbClr val="080808"/>
                </a:solidFill>
              </a:rPr>
              <a:t>’\’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int</a:t>
            </a:r>
            <a:r>
              <a:rPr lang="en-US" altLang="zh-CN" sz="1600" dirty="0" smtClean="0">
                <a:solidFill>
                  <a:srgbClr val="080808"/>
                </a:solidFill>
              </a:rPr>
              <a:t>  </a:t>
            </a:r>
            <a:r>
              <a:rPr lang="en-US" altLang="zh-CN" sz="1600" b="1" dirty="0" smtClean="0">
                <a:solidFill>
                  <a:srgbClr val="080808"/>
                </a:solidFill>
              </a:rPr>
              <a:t>ret=</a:t>
            </a:r>
            <a:r>
              <a:rPr lang="en-US" altLang="zh-CN" sz="1600" b="1" dirty="0" smtClean="0">
                <a:solidFill>
                  <a:srgbClr val="0303DF"/>
                </a:solidFill>
              </a:rPr>
              <a:t>rename</a:t>
            </a:r>
            <a:r>
              <a:rPr lang="en-US" altLang="zh-CN" sz="1600" b="1" dirty="0" smtClean="0">
                <a:solidFill>
                  <a:srgbClr val="080808"/>
                </a:solidFill>
              </a:rPr>
              <a:t>(path_1,path_2</a:t>
            </a:r>
            <a:r>
              <a:rPr lang="en-US" altLang="zh-CN" sz="1600" b="1" dirty="0">
                <a:solidFill>
                  <a:srgbClr val="080808"/>
                </a:solidFill>
              </a:rPr>
              <a:t>);  </a:t>
            </a:r>
            <a:r>
              <a:rPr lang="en-US" altLang="zh-CN" sz="1600" dirty="0">
                <a:solidFill>
                  <a:srgbClr val="006600"/>
                </a:solidFill>
              </a:rPr>
              <a:t>//</a:t>
            </a:r>
            <a:r>
              <a:rPr lang="zh-CN" altLang="en-US" sz="1600" dirty="0">
                <a:solidFill>
                  <a:srgbClr val="006600"/>
                </a:solidFill>
              </a:rPr>
              <a:t>将文件名</a:t>
            </a:r>
            <a:r>
              <a:rPr lang="en-US" altLang="zh-CN" sz="1600" dirty="0">
                <a:solidFill>
                  <a:srgbClr val="006600"/>
                </a:solidFill>
              </a:rPr>
              <a:t>path_1</a:t>
            </a:r>
            <a:r>
              <a:rPr lang="zh-CN" altLang="en-US" sz="1600" dirty="0">
                <a:solidFill>
                  <a:srgbClr val="006600"/>
                </a:solidFill>
              </a:rPr>
              <a:t>改为</a:t>
            </a:r>
            <a:r>
              <a:rPr lang="en-US" altLang="zh-CN" sz="1600" dirty="0">
                <a:solidFill>
                  <a:srgbClr val="006600"/>
                </a:solidFill>
              </a:rPr>
              <a:t>path_2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>
                <a:solidFill>
                  <a:srgbClr val="080808"/>
                </a:solidFill>
              </a:rPr>
              <a:t>if (ret&lt;0)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//</a:t>
            </a:r>
            <a:r>
              <a:rPr lang="zh-CN" altLang="en-US" sz="1600" dirty="0">
                <a:solidFill>
                  <a:srgbClr val="080808"/>
                </a:solidFill>
              </a:rPr>
              <a:t>修改文件名</a:t>
            </a:r>
            <a:r>
              <a:rPr lang="zh-CN" altLang="en-US" sz="1600" dirty="0" smtClean="0">
                <a:solidFill>
                  <a:srgbClr val="080808"/>
                </a:solidFill>
              </a:rPr>
              <a:t>失败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     return -1;   //exit(-1);   //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stdlib.h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80808"/>
                </a:solidFill>
              </a:rPr>
              <a:t>    ret=</a:t>
            </a:r>
            <a:r>
              <a:rPr lang="en-US" altLang="zh-CN" sz="1600" b="1" dirty="0">
                <a:solidFill>
                  <a:srgbClr val="0303DF"/>
                </a:solidFill>
              </a:rPr>
              <a:t>remove</a:t>
            </a:r>
            <a:r>
              <a:rPr lang="en-US" altLang="zh-CN" sz="1600" b="1" dirty="0">
                <a:solidFill>
                  <a:srgbClr val="080808"/>
                </a:solidFill>
              </a:rPr>
              <a:t>(path_1);  </a:t>
            </a:r>
            <a:r>
              <a:rPr lang="en-US" altLang="zh-CN" sz="1600" dirty="0">
                <a:solidFill>
                  <a:srgbClr val="080808"/>
                </a:solidFill>
              </a:rPr>
              <a:t>        </a:t>
            </a:r>
            <a:r>
              <a:rPr lang="en-US" altLang="zh-CN" sz="1600" dirty="0">
                <a:solidFill>
                  <a:srgbClr val="006600"/>
                </a:solidFill>
              </a:rPr>
              <a:t>//</a:t>
            </a:r>
            <a:r>
              <a:rPr lang="zh-CN" altLang="en-US" sz="1600" dirty="0">
                <a:solidFill>
                  <a:srgbClr val="006600"/>
                </a:solidFill>
              </a:rPr>
              <a:t>删除文件</a:t>
            </a:r>
            <a:r>
              <a:rPr lang="en-US" altLang="zh-CN" sz="1600" dirty="0">
                <a:solidFill>
                  <a:srgbClr val="006600"/>
                </a:solidFill>
              </a:rPr>
              <a:t>path1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</a:t>
            </a:r>
            <a:r>
              <a:rPr lang="en-US" altLang="zh-CN" sz="1600" dirty="0">
                <a:solidFill>
                  <a:srgbClr val="080808"/>
                </a:solidFill>
              </a:rPr>
              <a:t>if (ret&lt;0)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//</a:t>
            </a:r>
            <a:r>
              <a:rPr lang="zh-CN" altLang="en-US" sz="1600" dirty="0">
                <a:solidFill>
                  <a:srgbClr val="080808"/>
                </a:solidFill>
              </a:rPr>
              <a:t>删除文件</a:t>
            </a:r>
            <a:r>
              <a:rPr lang="zh-CN" altLang="en-US" sz="1600" dirty="0" smtClean="0">
                <a:solidFill>
                  <a:srgbClr val="080808"/>
                </a:solidFill>
              </a:rPr>
              <a:t>错误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     return -1; //exit(-1); 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stdlib.h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}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  <a:endParaRPr lang="zh-CN" altLang="en-US" sz="16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文件</a:t>
            </a:r>
            <a:r>
              <a:rPr lang="en-US" altLang="zh-CN" dirty="0"/>
              <a:t>—</a:t>
            </a:r>
            <a:r>
              <a:rPr lang="zh-CN" altLang="en-US" dirty="0"/>
              <a:t>标准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r>
              <a:rPr lang="zh-CN" altLang="en-US" dirty="0" smtClean="0"/>
              <a:t>文件与文件操作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文件的概念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文本文件与二进制文件；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检查文件属性：</a:t>
            </a:r>
            <a:r>
              <a:rPr lang="en-US" altLang="zh-CN" sz="2000" dirty="0">
                <a:solidFill>
                  <a:srgbClr val="0303DF"/>
                </a:solidFill>
              </a:rPr>
              <a:t>access()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文件重命名：</a:t>
            </a:r>
            <a:r>
              <a:rPr lang="en-US" altLang="zh-CN" sz="2000" dirty="0">
                <a:solidFill>
                  <a:srgbClr val="0303DF"/>
                </a:solidFill>
              </a:rPr>
              <a:t>rename()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删除文件：</a:t>
            </a:r>
            <a:r>
              <a:rPr lang="en-US" altLang="zh-CN" sz="2000" dirty="0">
                <a:solidFill>
                  <a:srgbClr val="0303DF"/>
                </a:solidFill>
              </a:rPr>
              <a:t>remove()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文件的打开与关闭：</a:t>
            </a:r>
            <a:r>
              <a:rPr lang="en-US" altLang="zh-CN" sz="2000" dirty="0" err="1">
                <a:solidFill>
                  <a:srgbClr val="0303DF"/>
                </a:solidFill>
              </a:rPr>
              <a:t>fopen</a:t>
            </a:r>
            <a:r>
              <a:rPr lang="en-US" altLang="zh-CN" sz="2000" dirty="0">
                <a:solidFill>
                  <a:srgbClr val="0303DF"/>
                </a:solidFill>
              </a:rPr>
              <a:t>()</a:t>
            </a:r>
            <a:r>
              <a:rPr lang="zh-CN" altLang="en-US" sz="2000" dirty="0"/>
              <a:t>与</a:t>
            </a:r>
            <a:r>
              <a:rPr lang="en-US" altLang="zh-CN" sz="2000" dirty="0" err="1">
                <a:solidFill>
                  <a:srgbClr val="0303DF"/>
                </a:solidFill>
              </a:rPr>
              <a:t>fclose</a:t>
            </a:r>
            <a:r>
              <a:rPr lang="en-US" altLang="zh-CN" sz="2000" dirty="0">
                <a:solidFill>
                  <a:srgbClr val="0303DF"/>
                </a:solidFill>
              </a:rPr>
              <a:t>()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文件通用读</a:t>
            </a:r>
            <a:r>
              <a:rPr lang="en-US" altLang="zh-CN" sz="2000" dirty="0"/>
              <a:t>/</a:t>
            </a:r>
            <a:r>
              <a:rPr lang="zh-CN" altLang="en-US" sz="2000" dirty="0"/>
              <a:t>写数据：</a:t>
            </a:r>
            <a:r>
              <a:rPr lang="en-US" altLang="zh-CN" sz="2000" dirty="0" err="1">
                <a:solidFill>
                  <a:srgbClr val="0303DF"/>
                </a:solidFill>
              </a:rPr>
              <a:t>fread</a:t>
            </a:r>
            <a:r>
              <a:rPr lang="en-US" altLang="zh-CN" sz="2000" dirty="0">
                <a:solidFill>
                  <a:srgbClr val="0303DF"/>
                </a:solidFill>
              </a:rPr>
              <a:t>()</a:t>
            </a:r>
            <a:r>
              <a:rPr lang="zh-CN" altLang="en-US" sz="2000" dirty="0">
                <a:solidFill>
                  <a:srgbClr val="0303DF"/>
                </a:solidFill>
              </a:rPr>
              <a:t>，</a:t>
            </a:r>
            <a:r>
              <a:rPr lang="en-US" altLang="zh-CN" sz="2000" dirty="0" err="1">
                <a:solidFill>
                  <a:srgbClr val="0303DF"/>
                </a:solidFill>
              </a:rPr>
              <a:t>fwrite</a:t>
            </a:r>
            <a:r>
              <a:rPr lang="en-US" altLang="zh-CN" sz="2000" dirty="0">
                <a:solidFill>
                  <a:srgbClr val="0303DF"/>
                </a:solidFill>
              </a:rPr>
              <a:t>();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格式化读</a:t>
            </a:r>
            <a:r>
              <a:rPr lang="en-US" altLang="zh-CN" sz="2000" dirty="0"/>
              <a:t>/</a:t>
            </a:r>
            <a:r>
              <a:rPr lang="zh-CN" altLang="en-US" sz="2000" dirty="0"/>
              <a:t>写数据：</a:t>
            </a:r>
            <a:r>
              <a:rPr lang="en-US" altLang="zh-CN" sz="2000" dirty="0" err="1">
                <a:solidFill>
                  <a:srgbClr val="0303DF"/>
                </a:solidFill>
              </a:rPr>
              <a:t>fscanf</a:t>
            </a:r>
            <a:r>
              <a:rPr lang="en-US" altLang="zh-CN" sz="2000" dirty="0">
                <a:solidFill>
                  <a:srgbClr val="0303DF"/>
                </a:solidFill>
              </a:rPr>
              <a:t>()</a:t>
            </a:r>
            <a:r>
              <a:rPr lang="zh-CN" altLang="en-US" sz="2000" dirty="0">
                <a:solidFill>
                  <a:srgbClr val="0303DF"/>
                </a:solidFill>
              </a:rPr>
              <a:t>，</a:t>
            </a:r>
            <a:r>
              <a:rPr lang="en-US" altLang="zh-CN" sz="2000" dirty="0" err="1">
                <a:solidFill>
                  <a:srgbClr val="0303DF"/>
                </a:solidFill>
              </a:rPr>
              <a:t>fprintf</a:t>
            </a:r>
            <a:r>
              <a:rPr lang="en-US" altLang="zh-CN" sz="2000" dirty="0">
                <a:solidFill>
                  <a:srgbClr val="0303DF"/>
                </a:solidFill>
              </a:rPr>
              <a:t>()</a:t>
            </a:r>
            <a:r>
              <a:rPr lang="zh-CN" altLang="en-US" sz="2000" dirty="0">
                <a:solidFill>
                  <a:srgbClr val="0303DF"/>
                </a:solidFill>
              </a:rPr>
              <a:t>；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文件</a:t>
            </a:r>
            <a:r>
              <a:rPr lang="zh-CN" altLang="en-US" sz="2000" dirty="0"/>
              <a:t>读</a:t>
            </a:r>
            <a:r>
              <a:rPr lang="en-US" altLang="zh-CN" sz="2000" dirty="0"/>
              <a:t>/</a:t>
            </a:r>
            <a:r>
              <a:rPr lang="zh-CN" altLang="en-US" sz="2000" dirty="0"/>
              <a:t>写字符：</a:t>
            </a:r>
            <a:r>
              <a:rPr lang="en-US" altLang="zh-CN" sz="2000" dirty="0" err="1">
                <a:solidFill>
                  <a:srgbClr val="0303DF"/>
                </a:solidFill>
              </a:rPr>
              <a:t>fputc</a:t>
            </a:r>
            <a:r>
              <a:rPr lang="en-US" altLang="zh-CN" sz="2000" dirty="0">
                <a:solidFill>
                  <a:srgbClr val="0303DF"/>
                </a:solidFill>
              </a:rPr>
              <a:t>()</a:t>
            </a:r>
            <a:r>
              <a:rPr lang="zh-CN" altLang="en-US" sz="2000" dirty="0"/>
              <a:t>，</a:t>
            </a:r>
            <a:r>
              <a:rPr lang="en-US" altLang="zh-CN" sz="2000" dirty="0" err="1">
                <a:solidFill>
                  <a:srgbClr val="0303DF"/>
                </a:solidFill>
              </a:rPr>
              <a:t>fgetc</a:t>
            </a:r>
            <a:r>
              <a:rPr lang="en-US" altLang="zh-CN" sz="2000" dirty="0">
                <a:solidFill>
                  <a:srgbClr val="0303DF"/>
                </a:solidFill>
              </a:rPr>
              <a:t>()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文件读</a:t>
            </a:r>
            <a:r>
              <a:rPr lang="en-US" altLang="zh-CN" sz="2000" dirty="0"/>
              <a:t>/</a:t>
            </a:r>
            <a:r>
              <a:rPr lang="zh-CN" altLang="en-US" sz="2000" dirty="0"/>
              <a:t>写字符串：</a:t>
            </a:r>
            <a:r>
              <a:rPr lang="en-US" altLang="zh-CN" sz="2000" dirty="0" err="1">
                <a:solidFill>
                  <a:srgbClr val="0303DF"/>
                </a:solidFill>
              </a:rPr>
              <a:t>fputs</a:t>
            </a:r>
            <a:r>
              <a:rPr lang="en-US" altLang="zh-CN" sz="2000" dirty="0">
                <a:solidFill>
                  <a:srgbClr val="0303DF"/>
                </a:solidFill>
              </a:rPr>
              <a:t>()</a:t>
            </a:r>
            <a:r>
              <a:rPr lang="zh-CN" altLang="en-US" sz="2000" dirty="0"/>
              <a:t>，</a:t>
            </a:r>
            <a:r>
              <a:rPr lang="en-US" altLang="zh-CN" sz="2000" dirty="0" err="1">
                <a:solidFill>
                  <a:srgbClr val="0303DF"/>
                </a:solidFill>
              </a:rPr>
              <a:t>fgets</a:t>
            </a:r>
            <a:r>
              <a:rPr lang="en-US" altLang="zh-CN" sz="2000" dirty="0">
                <a:solidFill>
                  <a:srgbClr val="0303DF"/>
                </a:solidFill>
              </a:rPr>
              <a:t>()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文件读</a:t>
            </a:r>
            <a:r>
              <a:rPr lang="en-US" altLang="zh-CN" sz="2000" dirty="0"/>
              <a:t>/</a:t>
            </a:r>
            <a:r>
              <a:rPr lang="zh-CN" altLang="en-US" sz="2000" dirty="0"/>
              <a:t>写整数：</a:t>
            </a:r>
            <a:r>
              <a:rPr lang="en-US" altLang="zh-CN" sz="2000" dirty="0" err="1">
                <a:solidFill>
                  <a:srgbClr val="0303DF"/>
                </a:solidFill>
              </a:rPr>
              <a:t>putw</a:t>
            </a:r>
            <a:r>
              <a:rPr lang="en-US" altLang="zh-CN" sz="2000" dirty="0">
                <a:solidFill>
                  <a:srgbClr val="0303DF"/>
                </a:solidFill>
              </a:rPr>
              <a:t>()</a:t>
            </a:r>
            <a:r>
              <a:rPr lang="zh-CN" altLang="en-US" sz="2000" dirty="0"/>
              <a:t>，</a:t>
            </a:r>
            <a:r>
              <a:rPr lang="en-US" altLang="zh-CN" sz="2000" dirty="0" err="1">
                <a:solidFill>
                  <a:srgbClr val="0303DF"/>
                </a:solidFill>
              </a:rPr>
              <a:t>getw</a:t>
            </a:r>
            <a:r>
              <a:rPr lang="en-US" altLang="zh-CN" sz="2000" dirty="0">
                <a:solidFill>
                  <a:srgbClr val="0303DF"/>
                </a:solidFill>
              </a:rPr>
              <a:t>()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定位、调整读写指针（偏移量）：</a:t>
            </a:r>
            <a:r>
              <a:rPr lang="en-US" altLang="zh-CN" sz="2000" dirty="0" smtClean="0"/>
              <a:t> </a:t>
            </a:r>
            <a:r>
              <a:rPr lang="en-US" altLang="zh-CN" sz="2000" dirty="0" err="1">
                <a:solidFill>
                  <a:srgbClr val="0303DF"/>
                </a:solidFill>
              </a:rPr>
              <a:t>ftell</a:t>
            </a:r>
            <a:r>
              <a:rPr lang="en-US" altLang="zh-CN" sz="2000" dirty="0" smtClean="0">
                <a:solidFill>
                  <a:srgbClr val="0303DF"/>
                </a:solidFill>
              </a:rPr>
              <a:t>()</a:t>
            </a:r>
            <a:r>
              <a:rPr lang="zh-CN" altLang="en-US" sz="2000" dirty="0">
                <a:solidFill>
                  <a:srgbClr val="0303DF"/>
                </a:solidFill>
              </a:rPr>
              <a:t>，</a:t>
            </a:r>
            <a:r>
              <a:rPr lang="en-US" altLang="zh-CN" sz="2000" dirty="0" err="1" smtClean="0">
                <a:solidFill>
                  <a:srgbClr val="0303DF"/>
                </a:solidFill>
              </a:rPr>
              <a:t>fseek</a:t>
            </a:r>
            <a:r>
              <a:rPr lang="en-US" altLang="zh-CN" sz="2000" dirty="0" smtClean="0">
                <a:solidFill>
                  <a:srgbClr val="0303DF"/>
                </a:solidFill>
              </a:rPr>
              <a:t>()</a:t>
            </a:r>
            <a:r>
              <a:rPr lang="zh-CN" altLang="en-US" sz="2000" dirty="0">
                <a:solidFill>
                  <a:srgbClr val="0303DF"/>
                </a:solidFill>
              </a:rPr>
              <a:t>，</a:t>
            </a:r>
            <a:r>
              <a:rPr lang="en-US" altLang="zh-CN" sz="2000" dirty="0" smtClean="0">
                <a:solidFill>
                  <a:srgbClr val="0303DF"/>
                </a:solidFill>
              </a:rPr>
              <a:t>rewind()</a:t>
            </a:r>
            <a:r>
              <a:rPr lang="zh-CN" altLang="en-US" sz="2000" dirty="0" smtClean="0">
                <a:solidFill>
                  <a:srgbClr val="0303DF"/>
                </a:solidFill>
              </a:rPr>
              <a:t>；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1314450" lvl="2" indent="-285750">
              <a:buFont typeface="Wingdings" panose="05000000000000000000" pitchFamily="2" charset="2"/>
              <a:buChar char="ü"/>
            </a:pP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6111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42784"/>
            <a:ext cx="8089900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00000"/>
                </a:solidFill>
              </a:rPr>
              <a:t>文件的</a:t>
            </a:r>
            <a:r>
              <a:rPr lang="zh-CN" altLang="en-US" sz="1800" b="1" dirty="0">
                <a:solidFill>
                  <a:srgbClr val="006600"/>
                </a:solidFill>
              </a:rPr>
              <a:t>读、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写、定位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等</a:t>
            </a:r>
            <a:r>
              <a:rPr lang="zh-CN" altLang="en-US" sz="1800" b="1" dirty="0">
                <a:solidFill>
                  <a:srgbClr val="C00000"/>
                </a:solidFill>
              </a:rPr>
              <a:t>操作需要先打开文件，然后再进行读写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；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why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？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dirty="0"/>
              <a:t>函数原型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971550" lvl="1"/>
            <a:r>
              <a:rPr lang="en-US" altLang="zh-CN" sz="1600" dirty="0" smtClean="0">
                <a:solidFill>
                  <a:srgbClr val="0303DF"/>
                </a:solidFill>
              </a:rPr>
              <a:t>FILE* </a:t>
            </a:r>
            <a:r>
              <a:rPr lang="en-US" altLang="zh-CN" sz="1600" b="1" dirty="0" err="1">
                <a:solidFill>
                  <a:srgbClr val="006600"/>
                </a:solidFill>
              </a:rPr>
              <a:t>fopen</a:t>
            </a:r>
            <a:r>
              <a:rPr lang="en-US" altLang="zh-CN" sz="1600" dirty="0">
                <a:solidFill>
                  <a:srgbClr val="0303DF"/>
                </a:solidFill>
              </a:rPr>
              <a:t>(</a:t>
            </a:r>
            <a:r>
              <a:rPr lang="en-US" altLang="zh-CN" sz="1600" dirty="0" err="1">
                <a:solidFill>
                  <a:srgbClr val="0303DF"/>
                </a:solidFill>
              </a:rPr>
              <a:t>const</a:t>
            </a:r>
            <a:r>
              <a:rPr lang="en-US" altLang="zh-CN" sz="1600" dirty="0">
                <a:solidFill>
                  <a:srgbClr val="0303DF"/>
                </a:solidFill>
              </a:rPr>
              <a:t> </a:t>
            </a:r>
            <a:r>
              <a:rPr lang="en-US" altLang="zh-CN" sz="1600" dirty="0" smtClean="0">
                <a:solidFill>
                  <a:srgbClr val="0303DF"/>
                </a:solidFill>
              </a:rPr>
              <a:t>char* </a:t>
            </a:r>
            <a:r>
              <a:rPr lang="en-US" altLang="zh-CN" sz="1600" dirty="0">
                <a:solidFill>
                  <a:srgbClr val="0070C0"/>
                </a:solidFill>
              </a:rPr>
              <a:t>path</a:t>
            </a:r>
            <a:r>
              <a:rPr lang="en-US" altLang="zh-CN" sz="1600" dirty="0">
                <a:solidFill>
                  <a:srgbClr val="0303DF"/>
                </a:solidFill>
              </a:rPr>
              <a:t>, </a:t>
            </a:r>
            <a:r>
              <a:rPr lang="en-US" altLang="zh-CN" sz="1600" dirty="0" err="1">
                <a:solidFill>
                  <a:srgbClr val="0303DF"/>
                </a:solidFill>
              </a:rPr>
              <a:t>const</a:t>
            </a:r>
            <a:r>
              <a:rPr lang="en-US" altLang="zh-CN" sz="1600" dirty="0">
                <a:solidFill>
                  <a:srgbClr val="0303DF"/>
                </a:solidFill>
              </a:rPr>
              <a:t> </a:t>
            </a:r>
            <a:r>
              <a:rPr lang="en-US" altLang="zh-CN" sz="1600" dirty="0" smtClean="0">
                <a:solidFill>
                  <a:srgbClr val="0303DF"/>
                </a:solidFill>
              </a:rPr>
              <a:t>char* </a:t>
            </a:r>
            <a:r>
              <a:rPr lang="en-US" altLang="zh-CN" sz="1600" dirty="0">
                <a:solidFill>
                  <a:srgbClr val="0070C0"/>
                </a:solidFill>
              </a:rPr>
              <a:t>mode</a:t>
            </a:r>
            <a:r>
              <a:rPr lang="en-US" altLang="zh-CN" sz="1600" dirty="0">
                <a:solidFill>
                  <a:srgbClr val="0303DF"/>
                </a:solidFill>
              </a:rPr>
              <a:t>);  //</a:t>
            </a:r>
            <a:r>
              <a:rPr lang="en-US" altLang="zh-CN" sz="1600" dirty="0"/>
              <a:t>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dirty="0"/>
              <a:t>参数说明：</a:t>
            </a:r>
            <a:endParaRPr lang="en-US" altLang="zh-CN" sz="1800" b="1" dirty="0"/>
          </a:p>
          <a:p>
            <a:pPr marL="1085850" lvl="1" indent="-457200"/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path</a:t>
            </a:r>
            <a:r>
              <a:rPr lang="zh-CN" altLang="en-US" sz="1600" dirty="0"/>
              <a:t>：字符串包含欲</a:t>
            </a:r>
            <a:r>
              <a:rPr lang="zh-CN" altLang="en-US" sz="1600" dirty="0" smtClean="0"/>
              <a:t>打开的文件（绝对路径或相对路径）；</a:t>
            </a:r>
            <a:endParaRPr lang="en-US" altLang="zh-CN" sz="1600" dirty="0"/>
          </a:p>
          <a:p>
            <a:pPr marL="1085850" lvl="1" indent="-457200"/>
            <a:r>
              <a:rPr lang="zh-CN" altLang="en-US" sz="1600" dirty="0"/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mode </a:t>
            </a:r>
            <a:r>
              <a:rPr lang="zh-CN" altLang="en-US" sz="1600" dirty="0"/>
              <a:t>字符串代表打开文件的方式；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dirty="0" smtClean="0"/>
              <a:t>返回</a:t>
            </a:r>
            <a:r>
              <a:rPr lang="zh-CN" altLang="en-US" sz="1800" b="1" dirty="0"/>
              <a:t>值</a:t>
            </a:r>
            <a:endParaRPr lang="en-US" altLang="zh-CN" sz="1800" b="1" dirty="0"/>
          </a:p>
          <a:p>
            <a:pPr marL="971550" lvl="1"/>
            <a:r>
              <a:rPr lang="zh-CN" altLang="en-US" sz="1600" dirty="0"/>
              <a:t>文件顺利</a:t>
            </a:r>
            <a:r>
              <a:rPr lang="zh-CN" altLang="en-US" sz="1600" b="1" dirty="0">
                <a:solidFill>
                  <a:srgbClr val="006600"/>
                </a:solidFill>
              </a:rPr>
              <a:t>成功</a:t>
            </a:r>
            <a:r>
              <a:rPr lang="zh-CN" altLang="en-US" sz="1600" dirty="0"/>
              <a:t>打开后，返回</a:t>
            </a:r>
            <a:r>
              <a:rPr lang="zh-CN" altLang="en-US" sz="1600" b="1" dirty="0">
                <a:solidFill>
                  <a:srgbClr val="006600"/>
                </a:solidFill>
              </a:rPr>
              <a:t>指向该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文件的</a:t>
            </a:r>
            <a:r>
              <a:rPr lang="zh-CN" altLang="en-US" sz="1600" b="1" dirty="0">
                <a:solidFill>
                  <a:srgbClr val="006600"/>
                </a:solidFill>
              </a:rPr>
              <a:t>指针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如果文件打开</a:t>
            </a:r>
            <a:r>
              <a:rPr lang="zh-CN" altLang="en-US" sz="1600" dirty="0">
                <a:solidFill>
                  <a:srgbClr val="0303DF"/>
                </a:solidFill>
              </a:rPr>
              <a:t>失败</a:t>
            </a:r>
            <a:r>
              <a:rPr lang="zh-CN" altLang="en-US" sz="1600" dirty="0"/>
              <a:t>则返回 </a:t>
            </a:r>
            <a:r>
              <a:rPr lang="en-US" altLang="zh-CN" sz="1600" dirty="0">
                <a:solidFill>
                  <a:srgbClr val="0303DF"/>
                </a:solidFill>
              </a:rPr>
              <a:t>NULL</a:t>
            </a:r>
            <a:r>
              <a:rPr lang="zh-CN" altLang="en-US" sz="1600" dirty="0"/>
              <a:t>，并把错误代码存在</a:t>
            </a:r>
            <a:r>
              <a:rPr lang="en-US" altLang="zh-CN" sz="1600" dirty="0"/>
              <a:t>error</a:t>
            </a:r>
            <a:r>
              <a:rPr lang="zh-CN" altLang="en-US" sz="1600" dirty="0"/>
              <a:t>中；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一般而言，打开文件后会做一些文件读取或写入的动作，若打开文件失败，接下来的读写动作也无法顺利进行，所以一般在 </a:t>
            </a:r>
            <a:r>
              <a:rPr lang="en-US" altLang="zh-CN" sz="1600" dirty="0" err="1"/>
              <a:t>fopen</a:t>
            </a:r>
            <a:r>
              <a:rPr lang="en-US" altLang="zh-CN" sz="1600" dirty="0"/>
              <a:t>() </a:t>
            </a:r>
            <a:r>
              <a:rPr lang="zh-CN" altLang="en-US" sz="1600" dirty="0"/>
              <a:t>后作错误判断及处理；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C00000"/>
                </a:solidFill>
              </a:rPr>
              <a:t>注</a:t>
            </a:r>
            <a:r>
              <a:rPr lang="zh-CN" altLang="en-US" sz="1800" dirty="0">
                <a:solidFill>
                  <a:srgbClr val="C00000"/>
                </a:solidFill>
              </a:rPr>
              <a:t>：</a:t>
            </a:r>
            <a:r>
              <a:rPr lang="en-US" altLang="zh-CN" sz="1800" dirty="0"/>
              <a:t>FILE</a:t>
            </a:r>
            <a:r>
              <a:rPr lang="zh-CN" altLang="en-US" sz="1800" dirty="0"/>
              <a:t>实质上是一个结构体 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_</a:t>
            </a:r>
            <a:r>
              <a:rPr lang="en-US" altLang="zh-CN" sz="1800" dirty="0" err="1"/>
              <a:t>iobuf</a:t>
            </a:r>
            <a:r>
              <a:rPr lang="zh-CN" altLang="en-US" sz="1800" dirty="0"/>
              <a:t>类型，</a:t>
            </a:r>
            <a:r>
              <a:rPr lang="en-US" altLang="zh-CN" sz="1800" dirty="0" err="1"/>
              <a:t>fopen</a:t>
            </a:r>
            <a:r>
              <a:rPr lang="en-US" altLang="zh-CN" sz="1800" dirty="0"/>
              <a:t>()</a:t>
            </a:r>
            <a:r>
              <a:rPr lang="zh-CN" altLang="en-US" sz="1800" dirty="0"/>
              <a:t>为打开的文件返回一个指向结构</a:t>
            </a:r>
            <a:r>
              <a:rPr lang="en-US" altLang="zh-CN" sz="1800" dirty="0" err="1"/>
              <a:t>struct</a:t>
            </a:r>
            <a:r>
              <a:rPr lang="en-US" altLang="zh-CN" sz="1800" dirty="0"/>
              <a:t> _</a:t>
            </a:r>
            <a:r>
              <a:rPr lang="en-US" altLang="zh-CN" sz="1800" dirty="0" err="1"/>
              <a:t>iobuf</a:t>
            </a:r>
            <a:r>
              <a:rPr lang="zh-CN" altLang="en-US" sz="1800" dirty="0"/>
              <a:t>的指针；</a:t>
            </a:r>
            <a:r>
              <a:rPr lang="zh-CN" altLang="en-US" sz="1800" dirty="0">
                <a:solidFill>
                  <a:srgbClr val="0303DF"/>
                </a:solidFill>
              </a:rPr>
              <a:t>详见头文件 </a:t>
            </a:r>
            <a:r>
              <a:rPr lang="en-US" altLang="zh-CN" sz="1800" dirty="0">
                <a:solidFill>
                  <a:srgbClr val="0303DF"/>
                </a:solidFill>
              </a:rPr>
              <a:t>&lt;</a:t>
            </a:r>
            <a:r>
              <a:rPr lang="en-US" altLang="zh-CN" sz="1800" dirty="0" err="1">
                <a:solidFill>
                  <a:srgbClr val="0303DF"/>
                </a:solidFill>
              </a:rPr>
              <a:t>stdio.h</a:t>
            </a:r>
            <a:r>
              <a:rPr lang="en-US" altLang="zh-CN" sz="1800" dirty="0">
                <a:solidFill>
                  <a:srgbClr val="0303DF"/>
                </a:solidFill>
              </a:rPr>
              <a:t>&gt;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1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关于文件的打开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196832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00000"/>
                </a:solidFill>
              </a:rPr>
              <a:t>文件在读写等操作前必须打开；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800" dirty="0"/>
              <a:t>C</a:t>
            </a:r>
            <a:r>
              <a:rPr lang="zh-CN" altLang="en-US" sz="1800" dirty="0"/>
              <a:t>语言中，</a:t>
            </a:r>
            <a:r>
              <a:rPr lang="zh-CN" altLang="en-US" sz="1800" dirty="0">
                <a:solidFill>
                  <a:srgbClr val="C00000"/>
                </a:solidFill>
              </a:rPr>
              <a:t>打开一个文件，系统为文件指针分配一个结构类型的缓存</a:t>
            </a:r>
            <a:r>
              <a:rPr lang="zh-CN" altLang="en-US" sz="1800" dirty="0"/>
              <a:t>，用户文件的输入输出基于该结构进行操作（参见</a:t>
            </a:r>
            <a:r>
              <a:rPr lang="en-US" altLang="zh-CN" sz="1800" dirty="0" err="1"/>
              <a:t>stdio.h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971550" lvl="1">
              <a:buFont typeface="Wingdings" panose="05000000000000000000" pitchFamily="2" charset="2"/>
              <a:buChar char="Ø"/>
            </a:pPr>
            <a:r>
              <a:rPr lang="zh-CN" altLang="en-US" sz="1600" b="1" u="sng" dirty="0" smtClean="0"/>
              <a:t>操作系统内核为打开的文件建立了更多的</a:t>
            </a:r>
            <a:r>
              <a:rPr lang="zh-CN" altLang="en-US" sz="1600" b="1" u="sng" dirty="0" smtClean="0">
                <a:solidFill>
                  <a:srgbClr val="006600"/>
                </a:solidFill>
              </a:rPr>
              <a:t>数据结构</a:t>
            </a:r>
            <a:endParaRPr lang="en-US" altLang="zh-CN" sz="1600" b="1" u="sng" dirty="0" smtClean="0">
              <a:solidFill>
                <a:srgbClr val="006600"/>
              </a:solidFill>
            </a:endParaRPr>
          </a:p>
          <a:p>
            <a:pPr marL="971550" lvl="1">
              <a:buFont typeface="Wingdings" panose="05000000000000000000" pitchFamily="2" charset="2"/>
              <a:buChar char="Ø"/>
            </a:pPr>
            <a:r>
              <a:rPr lang="zh-CN" altLang="en-US" sz="1600" b="1" u="sng" dirty="0"/>
              <a:t>操作系统内核为打开的文件</a:t>
            </a:r>
            <a:r>
              <a:rPr lang="zh-CN" altLang="en-US" sz="1600" b="1" u="sng" dirty="0" smtClean="0"/>
              <a:t>建立</a:t>
            </a:r>
            <a:r>
              <a:rPr lang="en-US" altLang="zh-CN" sz="1600" b="1" u="sng" dirty="0" smtClean="0">
                <a:solidFill>
                  <a:srgbClr val="006600"/>
                </a:solidFill>
              </a:rPr>
              <a:t>I/O</a:t>
            </a:r>
            <a:r>
              <a:rPr lang="zh-CN" altLang="en-US" sz="1600" b="1" u="sng" dirty="0" smtClean="0">
                <a:solidFill>
                  <a:srgbClr val="006600"/>
                </a:solidFill>
              </a:rPr>
              <a:t>缓存</a:t>
            </a:r>
            <a:endParaRPr lang="en-US" altLang="zh-CN" sz="1600" b="1" u="sng" dirty="0">
              <a:solidFill>
                <a:srgbClr val="0066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303DF"/>
                </a:solidFill>
              </a:rPr>
              <a:t>类型</a:t>
            </a:r>
            <a:r>
              <a:rPr lang="en-US" altLang="zh-CN" sz="1800" dirty="0">
                <a:solidFill>
                  <a:srgbClr val="7030A0"/>
                </a:solidFill>
              </a:rPr>
              <a:t>FILE</a:t>
            </a:r>
            <a:r>
              <a:rPr lang="zh-CN" altLang="en-US" sz="1800" dirty="0">
                <a:solidFill>
                  <a:srgbClr val="0303DF"/>
                </a:solidFill>
              </a:rPr>
              <a:t>实质上是如下所述的一个结构类型 </a:t>
            </a:r>
            <a:r>
              <a:rPr lang="en-US" altLang="zh-CN" sz="1800" dirty="0">
                <a:solidFill>
                  <a:srgbClr val="0303DF"/>
                </a:solidFill>
              </a:rPr>
              <a:t>//32</a:t>
            </a:r>
            <a:r>
              <a:rPr lang="zh-CN" altLang="en-US" sz="1800" dirty="0">
                <a:solidFill>
                  <a:srgbClr val="0303DF"/>
                </a:solidFill>
              </a:rPr>
              <a:t>位</a:t>
            </a:r>
            <a:r>
              <a:rPr lang="en-US" altLang="zh-CN" sz="1800" dirty="0">
                <a:solidFill>
                  <a:srgbClr val="0303DF"/>
                </a:solidFill>
              </a:rPr>
              <a:t>:32B;</a:t>
            </a:r>
            <a:r>
              <a:rPr lang="zh-CN" altLang="en-US" sz="1800" dirty="0">
                <a:solidFill>
                  <a:srgbClr val="0303DF"/>
                </a:solidFill>
              </a:rPr>
              <a:t> </a:t>
            </a:r>
            <a:r>
              <a:rPr lang="en-US" altLang="zh-CN" sz="1800" dirty="0">
                <a:solidFill>
                  <a:srgbClr val="0303DF"/>
                </a:solidFill>
              </a:rPr>
              <a:t>64</a:t>
            </a:r>
            <a:r>
              <a:rPr lang="zh-CN" altLang="en-US" sz="1800" dirty="0">
                <a:solidFill>
                  <a:srgbClr val="0303DF"/>
                </a:solidFill>
              </a:rPr>
              <a:t>位</a:t>
            </a:r>
            <a:r>
              <a:rPr lang="en-US" altLang="zh-CN" sz="1800" dirty="0">
                <a:solidFill>
                  <a:srgbClr val="0303DF"/>
                </a:solidFill>
              </a:rPr>
              <a:t>:48B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struct _</a:t>
            </a:r>
            <a:r>
              <a:rPr lang="en-US" altLang="zh-CN" sz="1600" dirty="0" err="1"/>
              <a:t>iobuf</a:t>
            </a:r>
            <a:r>
              <a:rPr lang="en-US" altLang="zh-CN" sz="1600" dirty="0"/>
              <a:t> {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char *_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;    //</a:t>
            </a:r>
            <a:r>
              <a:rPr lang="zh-CN" altLang="en-US" sz="1600" dirty="0"/>
              <a:t>指向</a:t>
            </a:r>
            <a:r>
              <a:rPr lang="zh-CN" altLang="en-US" sz="1600" dirty="0">
                <a:solidFill>
                  <a:srgbClr val="0303DF"/>
                </a:solidFill>
              </a:rPr>
              <a:t>文件缓冲区</a:t>
            </a:r>
            <a:r>
              <a:rPr lang="zh-CN" altLang="en-US" sz="1600" dirty="0"/>
              <a:t>中要</a:t>
            </a:r>
            <a:r>
              <a:rPr lang="zh-CN" altLang="en-US" sz="1600" dirty="0">
                <a:solidFill>
                  <a:srgbClr val="C00000"/>
                </a:solidFill>
              </a:rPr>
              <a:t>写入</a:t>
            </a:r>
            <a:r>
              <a:rPr lang="zh-CN" altLang="en-US" sz="1600" dirty="0"/>
              <a:t>或</a:t>
            </a:r>
            <a:r>
              <a:rPr lang="zh-CN" altLang="en-US" sz="1600" dirty="0">
                <a:solidFill>
                  <a:srgbClr val="C00000"/>
                </a:solidFill>
              </a:rPr>
              <a:t>读取</a:t>
            </a:r>
            <a:r>
              <a:rPr lang="zh-CN" altLang="en-US" sz="1600" dirty="0"/>
              <a:t>数据的地址</a:t>
            </a:r>
            <a:r>
              <a:rPr lang="en-US" altLang="zh-CN" sz="1600" dirty="0" smtClean="0"/>
              <a:t>;</a:t>
            </a:r>
            <a:r>
              <a:rPr lang="zh-CN" altLang="en-US" sz="1600" dirty="0" smtClean="0"/>
              <a:t>（读写偏移量）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_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        //</a:t>
            </a:r>
            <a:r>
              <a:rPr lang="zh-CN" altLang="en-US" sz="1600" dirty="0"/>
              <a:t>写文件时，缓冲区中剩余可用空间字节数；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                      //</a:t>
            </a:r>
            <a:r>
              <a:rPr lang="zh-CN" altLang="en-US" sz="1600" dirty="0"/>
              <a:t>读文件时，缓冲区中有效数据剩余字节数</a:t>
            </a:r>
            <a:r>
              <a:rPr lang="en-US" altLang="zh-CN" sz="1600" dirty="0"/>
              <a:t>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char *_base; </a:t>
            </a:r>
            <a:r>
              <a:rPr lang="en-US" altLang="zh-CN" sz="1600" dirty="0">
                <a:solidFill>
                  <a:srgbClr val="0303DF"/>
                </a:solidFill>
              </a:rPr>
              <a:t>//</a:t>
            </a:r>
            <a:r>
              <a:rPr lang="zh-CN" altLang="en-US" sz="1600" dirty="0">
                <a:solidFill>
                  <a:srgbClr val="0303DF"/>
                </a:solidFill>
              </a:rPr>
              <a:t> 缓冲区首地址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_flag;       </a:t>
            </a:r>
            <a:r>
              <a:rPr lang="en-US" altLang="zh-CN" sz="1600" dirty="0" smtClean="0">
                <a:solidFill>
                  <a:srgbClr val="7030A0"/>
                </a:solidFill>
              </a:rPr>
              <a:t>//</a:t>
            </a:r>
            <a:r>
              <a:rPr lang="zh-CN" altLang="en-US" sz="1600" dirty="0" smtClean="0">
                <a:solidFill>
                  <a:srgbClr val="7030A0"/>
                </a:solidFill>
              </a:rPr>
              <a:t>文件的打开</a:t>
            </a:r>
            <a:r>
              <a:rPr lang="zh-CN" altLang="en-US" sz="1600" dirty="0">
                <a:solidFill>
                  <a:srgbClr val="7030A0"/>
                </a:solidFill>
              </a:rPr>
              <a:t>属性或标志，如”</a:t>
            </a:r>
            <a:r>
              <a:rPr lang="en-US" altLang="zh-CN" sz="1600" dirty="0">
                <a:solidFill>
                  <a:srgbClr val="7030A0"/>
                </a:solidFill>
              </a:rPr>
              <a:t>r”  “w+” “</a:t>
            </a:r>
            <a:r>
              <a:rPr lang="en-US" altLang="zh-CN" sz="1600" dirty="0" err="1">
                <a:solidFill>
                  <a:srgbClr val="7030A0"/>
                </a:solidFill>
              </a:rPr>
              <a:t>rb</a:t>
            </a:r>
            <a:r>
              <a:rPr lang="en-US" altLang="zh-CN" sz="1600" dirty="0">
                <a:solidFill>
                  <a:srgbClr val="7030A0"/>
                </a:solidFill>
              </a:rPr>
              <a:t>”</a:t>
            </a:r>
            <a:r>
              <a:rPr lang="zh-CN" altLang="en-US" sz="1600" dirty="0" smtClean="0">
                <a:solidFill>
                  <a:srgbClr val="7030A0"/>
                </a:solidFill>
              </a:rPr>
              <a:t>等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_file;        //UNIX: </a:t>
            </a:r>
            <a:r>
              <a:rPr lang="zh-CN" altLang="en-US" sz="1600" dirty="0"/>
              <a:t>文件描述符，</a:t>
            </a:r>
            <a:r>
              <a:rPr lang="en-US" altLang="zh-CN" sz="1600" dirty="0"/>
              <a:t>Windows:</a:t>
            </a:r>
            <a:r>
              <a:rPr lang="zh-CN" altLang="en-US" sz="1600" dirty="0"/>
              <a:t>文件句柄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_</a:t>
            </a:r>
            <a:r>
              <a:rPr lang="en-US" altLang="zh-CN" sz="1600" dirty="0" err="1"/>
              <a:t>charbuf</a:t>
            </a:r>
            <a:r>
              <a:rPr lang="en-US" altLang="zh-CN" sz="1600" dirty="0"/>
              <a:t>; //</a:t>
            </a:r>
            <a:r>
              <a:rPr lang="zh-CN" altLang="en-US" sz="1600" dirty="0"/>
              <a:t>缓冲区使用状况？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_</a:t>
            </a:r>
            <a:r>
              <a:rPr lang="en-US" altLang="zh-CN" sz="1600" dirty="0" err="1"/>
              <a:t>bufsiz</a:t>
            </a:r>
            <a:r>
              <a:rPr lang="en-US" altLang="zh-CN" sz="1600" dirty="0"/>
              <a:t>;    </a:t>
            </a:r>
            <a:r>
              <a:rPr lang="en-US" altLang="zh-CN" sz="1600" dirty="0">
                <a:solidFill>
                  <a:srgbClr val="0303DF"/>
                </a:solidFill>
              </a:rPr>
              <a:t>//</a:t>
            </a:r>
            <a:r>
              <a:rPr lang="zh-CN" altLang="en-US" sz="1600" dirty="0">
                <a:solidFill>
                  <a:srgbClr val="0303DF"/>
                </a:solidFill>
              </a:rPr>
              <a:t>系统为本次打开文件分配的缓冲区大小（字节数）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char *_</a:t>
            </a:r>
            <a:r>
              <a:rPr lang="en-US" altLang="zh-CN" sz="1600" dirty="0" err="1"/>
              <a:t>tmpfname</a:t>
            </a:r>
            <a:r>
              <a:rPr lang="en-US" altLang="zh-CN" sz="1600" dirty="0"/>
              <a:t>;  //</a:t>
            </a:r>
            <a:r>
              <a:rPr lang="zh-CN" altLang="en-US" sz="1600" dirty="0"/>
              <a:t>临时文件名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</a:t>
            </a:r>
            <a:r>
              <a:rPr lang="en-US" altLang="zh-CN" sz="1600" dirty="0"/>
              <a:t>};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b="1" dirty="0" err="1">
                <a:solidFill>
                  <a:srgbClr val="C00000"/>
                </a:solidFill>
              </a:rPr>
              <a:t>typedef</a:t>
            </a:r>
            <a:r>
              <a:rPr lang="en-US" altLang="zh-CN" sz="1600" b="1" dirty="0">
                <a:solidFill>
                  <a:srgbClr val="C00000"/>
                </a:solidFill>
              </a:rPr>
              <a:t>  </a:t>
            </a:r>
            <a:r>
              <a:rPr lang="en-US" altLang="zh-CN" sz="1600" b="1" dirty="0" err="1">
                <a:solidFill>
                  <a:srgbClr val="C00000"/>
                </a:solidFill>
              </a:rPr>
              <a:t>struct</a:t>
            </a:r>
            <a:r>
              <a:rPr lang="en-US" altLang="zh-CN" sz="1600" b="1" dirty="0">
                <a:solidFill>
                  <a:srgbClr val="C00000"/>
                </a:solidFill>
              </a:rPr>
              <a:t> _</a:t>
            </a:r>
            <a:r>
              <a:rPr lang="en-US" altLang="zh-CN" sz="1600" b="1" dirty="0" err="1">
                <a:solidFill>
                  <a:srgbClr val="C00000"/>
                </a:solidFill>
              </a:rPr>
              <a:t>iobuf</a:t>
            </a:r>
            <a:r>
              <a:rPr lang="en-US" altLang="zh-CN" sz="1600" b="1" dirty="0">
                <a:solidFill>
                  <a:srgbClr val="C00000"/>
                </a:solidFill>
              </a:rPr>
              <a:t>   FILE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/>
              <a:t>//</a:t>
            </a:r>
            <a:r>
              <a:rPr lang="zh-CN" altLang="en-US" sz="1600" dirty="0"/>
              <a:t>定义类型</a:t>
            </a:r>
            <a:r>
              <a:rPr lang="en-US" altLang="zh-CN" sz="1600" dirty="0"/>
              <a:t>FILE</a:t>
            </a:r>
            <a:r>
              <a:rPr lang="zh-CN" altLang="en-US" sz="1600" dirty="0"/>
              <a:t>是一个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_</a:t>
            </a:r>
            <a:r>
              <a:rPr lang="en-US" altLang="zh-CN" sz="1600" dirty="0" err="1"/>
              <a:t>iobuf</a:t>
            </a:r>
            <a:r>
              <a:rPr lang="en-US" altLang="zh-CN" sz="1600" dirty="0"/>
              <a:t> 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0303DF"/>
                </a:solidFill>
              </a:rPr>
              <a:t>//FILE *</a:t>
            </a:r>
            <a:r>
              <a:rPr lang="en-US" altLang="zh-CN" sz="1600" dirty="0" err="1">
                <a:solidFill>
                  <a:srgbClr val="0303DF"/>
                </a:solidFill>
              </a:rPr>
              <a:t>fp</a:t>
            </a:r>
            <a:r>
              <a:rPr lang="zh-CN" altLang="en-US" sz="1600" dirty="0">
                <a:solidFill>
                  <a:srgbClr val="0303DF"/>
                </a:solidFill>
              </a:rPr>
              <a:t>相当于</a:t>
            </a:r>
            <a:r>
              <a:rPr lang="en-US" altLang="zh-CN" sz="1600" dirty="0">
                <a:solidFill>
                  <a:srgbClr val="0303DF"/>
                </a:solidFill>
              </a:rPr>
              <a:t>struct _</a:t>
            </a:r>
            <a:r>
              <a:rPr lang="en-US" altLang="zh-CN" sz="1600" dirty="0" err="1">
                <a:solidFill>
                  <a:srgbClr val="0303DF"/>
                </a:solidFill>
              </a:rPr>
              <a:t>iobuf</a:t>
            </a:r>
            <a:r>
              <a:rPr lang="en-US" altLang="zh-CN" sz="1600" dirty="0">
                <a:solidFill>
                  <a:srgbClr val="0303DF"/>
                </a:solidFill>
              </a:rPr>
              <a:t>  *</a:t>
            </a:r>
            <a:r>
              <a:rPr lang="en-US" altLang="zh-CN" sz="1600" dirty="0" err="1">
                <a:solidFill>
                  <a:srgbClr val="0303DF"/>
                </a:solidFill>
              </a:rPr>
              <a:t>fp</a:t>
            </a:r>
            <a:r>
              <a:rPr lang="en-US" altLang="zh-CN" sz="1600" dirty="0">
                <a:solidFill>
                  <a:srgbClr val="0303DF"/>
                </a:solidFill>
              </a:rPr>
              <a:t>;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971550"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35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访问文件指针指向的</a:t>
            </a:r>
            <a:r>
              <a:rPr lang="zh-CN" altLang="en-US" dirty="0" smtClean="0">
                <a:solidFill>
                  <a:srgbClr val="7030A0"/>
                </a:solidFill>
              </a:rPr>
              <a:t>结构体</a:t>
            </a:r>
            <a:r>
              <a:rPr lang="en-US" altLang="zh-CN" dirty="0" smtClean="0">
                <a:solidFill>
                  <a:srgbClr val="7030A0"/>
                </a:solidFill>
              </a:rPr>
              <a:t>FILE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0"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FILE *</a:t>
            </a:r>
            <a:r>
              <a:rPr lang="en-US" altLang="zh-CN" sz="1800" dirty="0" err="1">
                <a:solidFill>
                  <a:srgbClr val="0303DF"/>
                </a:solidFill>
              </a:rPr>
              <a:t>fp</a:t>
            </a:r>
            <a:r>
              <a:rPr lang="en-US" altLang="zh-CN" sz="1800" dirty="0">
                <a:solidFill>
                  <a:srgbClr val="0303DF"/>
                </a:solidFill>
              </a:rPr>
              <a:t>=NULL</a:t>
            </a:r>
            <a:r>
              <a:rPr lang="zh-CN" altLang="en-US" sz="1800" dirty="0">
                <a:solidFill>
                  <a:srgbClr val="0303DF"/>
                </a:solidFill>
              </a:rPr>
              <a:t>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285750" lvl="1" indent="0">
              <a:buNone/>
            </a:pPr>
            <a:r>
              <a:rPr lang="en-US" altLang="zh-CN" sz="1800" dirty="0" err="1"/>
              <a:t>fp</a:t>
            </a:r>
            <a:r>
              <a:rPr lang="en-US" altLang="zh-CN" sz="1800" dirty="0"/>
              <a:t>=</a:t>
            </a:r>
            <a:r>
              <a:rPr lang="en-US" altLang="zh-CN" sz="1800" dirty="0" err="1"/>
              <a:t>fopen</a:t>
            </a:r>
            <a:r>
              <a:rPr lang="en-US" altLang="zh-CN" sz="1800" dirty="0"/>
              <a:t>(“c:\\</a:t>
            </a:r>
            <a:r>
              <a:rPr lang="en-US" altLang="zh-CN" sz="1800" dirty="0" err="1"/>
              <a:t>cfiles</a:t>
            </a:r>
            <a:r>
              <a:rPr lang="en-US" altLang="zh-CN" sz="1800" dirty="0"/>
              <a:t>\\source\\main.</a:t>
            </a:r>
            <a:r>
              <a:rPr lang="en-US" altLang="zh-CN" sz="1800" dirty="0" err="1"/>
              <a:t>cpp</a:t>
            </a:r>
            <a:r>
              <a:rPr lang="en-US" altLang="zh-CN" sz="1800" dirty="0"/>
              <a:t>”,”</a:t>
            </a:r>
            <a:r>
              <a:rPr lang="en-US" altLang="zh-CN" sz="1800" dirty="0">
                <a:solidFill>
                  <a:srgbClr val="C00000"/>
                </a:solidFill>
              </a:rPr>
              <a:t>w+</a:t>
            </a:r>
            <a:r>
              <a:rPr lang="en-US" altLang="zh-CN" sz="1800" dirty="0"/>
              <a:t>”);</a:t>
            </a:r>
          </a:p>
          <a:p>
            <a:pPr marL="285750" lvl="1" indent="0">
              <a:buNone/>
            </a:pP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 err="1" smtClean="0"/>
              <a:t>printf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-&gt;_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=%p\n",</a:t>
            </a:r>
            <a:r>
              <a:rPr lang="en-US" altLang="zh-CN" sz="1800" dirty="0" err="1"/>
              <a:t>fp</a:t>
            </a:r>
            <a:r>
              <a:rPr lang="en-US" altLang="zh-CN" sz="1800" dirty="0" smtClean="0"/>
              <a:t>-</a:t>
            </a:r>
            <a:r>
              <a:rPr lang="en-US" altLang="zh-CN" sz="1800" dirty="0"/>
              <a:t>&gt;_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);    //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-&gt;_</a:t>
            </a:r>
            <a:r>
              <a:rPr lang="en-US" altLang="zh-CN" sz="1800" dirty="0" err="1"/>
              <a:t>ptr</a:t>
            </a:r>
            <a:r>
              <a:rPr lang="en-US" altLang="zh-CN" sz="1800" dirty="0" smtClean="0"/>
              <a:t>=%s\n</a:t>
            </a:r>
            <a:r>
              <a:rPr lang="en-US" altLang="zh-CN" sz="1800" dirty="0"/>
              <a:t>",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-&gt;_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);</a:t>
            </a:r>
          </a:p>
          <a:p>
            <a:pPr marL="285750" lvl="1" indent="0">
              <a:buNone/>
            </a:pPr>
            <a:r>
              <a:rPr lang="en-US" altLang="zh-CN" sz="1800" dirty="0" err="1"/>
              <a:t>printf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-&gt;_</a:t>
            </a:r>
            <a:r>
              <a:rPr lang="en-US" altLang="zh-CN" sz="1800" dirty="0" err="1"/>
              <a:t>cnt</a:t>
            </a:r>
            <a:r>
              <a:rPr lang="en-US" altLang="zh-CN" sz="1800" dirty="0"/>
              <a:t>=%d\n",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-&gt;_</a:t>
            </a:r>
            <a:r>
              <a:rPr lang="en-US" altLang="zh-CN" sz="1800" dirty="0" err="1"/>
              <a:t>cnt</a:t>
            </a:r>
            <a:r>
              <a:rPr lang="en-US" altLang="zh-CN" sz="1800" dirty="0"/>
              <a:t>);</a:t>
            </a:r>
          </a:p>
          <a:p>
            <a:pPr marL="285750" lvl="1" indent="0">
              <a:buNone/>
            </a:pPr>
            <a:r>
              <a:rPr lang="en-US" altLang="zh-CN" sz="1800" dirty="0" err="1" smtClean="0"/>
              <a:t>printf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-&gt;_base</a:t>
            </a:r>
            <a:r>
              <a:rPr lang="en-US" altLang="zh-CN" sz="1800" dirty="0" smtClean="0"/>
              <a:t>=%p</a:t>
            </a:r>
            <a:r>
              <a:rPr lang="en-US" altLang="zh-CN" sz="1800" dirty="0"/>
              <a:t>\n",</a:t>
            </a:r>
            <a:r>
              <a:rPr lang="en-US" altLang="zh-CN" sz="1800" dirty="0" err="1"/>
              <a:t>fp</a:t>
            </a:r>
            <a:r>
              <a:rPr lang="en-US" altLang="zh-CN" sz="1800" dirty="0" smtClean="0"/>
              <a:t>-</a:t>
            </a:r>
            <a:r>
              <a:rPr lang="en-US" altLang="zh-CN" sz="1800" dirty="0"/>
              <a:t>&gt;_base</a:t>
            </a:r>
            <a:r>
              <a:rPr lang="en-US" altLang="zh-CN" sz="1800" dirty="0" smtClean="0"/>
              <a:t>);  //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-&gt;_base=%s\n",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-&gt;_base</a:t>
            </a:r>
            <a:r>
              <a:rPr lang="en-US" altLang="zh-CN" sz="1800" dirty="0" smtClean="0"/>
              <a:t>);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 err="1"/>
              <a:t>printf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-&gt;_flag=%d\n",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-&gt;_flag);</a:t>
            </a:r>
          </a:p>
          <a:p>
            <a:pPr marL="285750" lvl="1" indent="0">
              <a:buNone/>
            </a:pPr>
            <a:r>
              <a:rPr lang="en-US" altLang="zh-CN" sz="1800" dirty="0" err="1"/>
              <a:t>printf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-&gt;_file=%d\n",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-&gt;_file);  </a:t>
            </a:r>
          </a:p>
          <a:p>
            <a:pPr marL="285750" lvl="1" indent="0">
              <a:buNone/>
            </a:pPr>
            <a:r>
              <a:rPr lang="en-US" altLang="zh-CN" sz="1800" dirty="0" err="1"/>
              <a:t>printf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-&gt;_</a:t>
            </a:r>
            <a:r>
              <a:rPr lang="en-US" altLang="zh-CN" sz="1800" dirty="0" err="1"/>
              <a:t>charbuf</a:t>
            </a:r>
            <a:r>
              <a:rPr lang="en-US" altLang="zh-CN" sz="1800" dirty="0"/>
              <a:t>=%d\n",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-&gt;_</a:t>
            </a:r>
            <a:r>
              <a:rPr lang="en-US" altLang="zh-CN" sz="1800" dirty="0" err="1"/>
              <a:t>charbuf</a:t>
            </a:r>
            <a:r>
              <a:rPr lang="en-US" altLang="zh-CN" sz="1800" dirty="0"/>
              <a:t>);</a:t>
            </a:r>
          </a:p>
          <a:p>
            <a:pPr marL="285750" lvl="1" indent="0">
              <a:buNone/>
            </a:pPr>
            <a:r>
              <a:rPr lang="en-US" altLang="zh-CN" sz="1800" dirty="0" err="1"/>
              <a:t>printf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-&gt;_</a:t>
            </a:r>
            <a:r>
              <a:rPr lang="en-US" altLang="zh-CN" sz="1800" dirty="0" err="1"/>
              <a:t>bufsiz</a:t>
            </a:r>
            <a:r>
              <a:rPr lang="en-US" altLang="zh-CN" sz="1800" dirty="0"/>
              <a:t>=%d\n",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-&gt;_</a:t>
            </a:r>
            <a:r>
              <a:rPr lang="en-US" altLang="zh-CN" sz="1800" dirty="0" err="1"/>
              <a:t>bufsiz</a:t>
            </a:r>
            <a:r>
              <a:rPr lang="en-US" altLang="zh-CN" sz="1800" dirty="0"/>
              <a:t>);</a:t>
            </a:r>
          </a:p>
          <a:p>
            <a:pPr marL="285750" lvl="1" indent="0">
              <a:buNone/>
            </a:pPr>
            <a:r>
              <a:rPr lang="en-US" altLang="zh-CN" sz="1800" dirty="0" err="1"/>
              <a:t>printf</a:t>
            </a:r>
            <a:r>
              <a:rPr lang="en-US" altLang="zh-CN" sz="1800" dirty="0"/>
              <a:t>("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-&gt;_</a:t>
            </a:r>
            <a:r>
              <a:rPr lang="en-US" altLang="zh-CN" sz="1800" dirty="0" err="1"/>
              <a:t>tmpfname</a:t>
            </a:r>
            <a:r>
              <a:rPr lang="en-US" altLang="zh-CN" sz="1800" dirty="0"/>
              <a:t>=%s\n",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-&gt;_</a:t>
            </a:r>
            <a:r>
              <a:rPr lang="en-US" altLang="zh-CN" sz="1800" dirty="0" err="1"/>
              <a:t>tmpfname</a:t>
            </a:r>
            <a:r>
              <a:rPr lang="en-US" altLang="zh-CN" sz="1800" dirty="0"/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96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关于文件的打开（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325716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打开一个文件，系统为该文件分配一个如下的结构体，</a:t>
            </a:r>
            <a:r>
              <a:rPr lang="zh-CN" altLang="en-US" sz="2000" b="1" dirty="0">
                <a:solidFill>
                  <a:srgbClr val="0303DF"/>
                </a:solidFill>
              </a:rPr>
              <a:t>并分配一段读写缓存，后续对文件的读写是在缓存中进行的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写文件时，当缓存满，或者关闭文件时，才将缓存的数据写入到磁盘；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读文件时，先将数据从磁盘读到缓存，然后从缓存读到变量中；</a:t>
            </a:r>
            <a:endParaRPr lang="en-US" altLang="zh-CN" sz="20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err="1"/>
              <a:t>struct</a:t>
            </a:r>
            <a:r>
              <a:rPr lang="en-US" altLang="zh-CN" sz="1600" dirty="0"/>
              <a:t> _</a:t>
            </a:r>
            <a:r>
              <a:rPr lang="en-US" altLang="zh-CN" sz="1600" dirty="0" err="1"/>
              <a:t>iobuf</a:t>
            </a:r>
            <a:r>
              <a:rPr lang="en-US" altLang="zh-CN" sz="1600" dirty="0"/>
              <a:t> {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char *_</a:t>
            </a:r>
            <a:r>
              <a:rPr lang="en-US" altLang="zh-CN" sz="1600" dirty="0" err="1"/>
              <a:t>ptr</a:t>
            </a:r>
            <a:r>
              <a:rPr lang="en-US" altLang="zh-CN" sz="1600" dirty="0"/>
              <a:t>;    //</a:t>
            </a:r>
            <a:r>
              <a:rPr lang="zh-CN" altLang="en-US" sz="1600" dirty="0"/>
              <a:t>指向</a:t>
            </a:r>
            <a:r>
              <a:rPr lang="zh-CN" altLang="en-US" sz="1600" dirty="0">
                <a:solidFill>
                  <a:srgbClr val="0303DF"/>
                </a:solidFill>
              </a:rPr>
              <a:t>文件缓冲区</a:t>
            </a:r>
            <a:r>
              <a:rPr lang="zh-CN" altLang="en-US" sz="1600" dirty="0"/>
              <a:t>中要</a:t>
            </a:r>
            <a:r>
              <a:rPr lang="zh-CN" altLang="en-US" sz="1600" dirty="0">
                <a:solidFill>
                  <a:srgbClr val="C00000"/>
                </a:solidFill>
              </a:rPr>
              <a:t>写入</a:t>
            </a:r>
            <a:r>
              <a:rPr lang="zh-CN" altLang="en-US" sz="1600" dirty="0"/>
              <a:t>或</a:t>
            </a:r>
            <a:r>
              <a:rPr lang="zh-CN" altLang="en-US" sz="1600" dirty="0">
                <a:solidFill>
                  <a:srgbClr val="C00000"/>
                </a:solidFill>
              </a:rPr>
              <a:t>读取</a:t>
            </a:r>
            <a:r>
              <a:rPr lang="zh-CN" altLang="en-US" sz="1600" dirty="0"/>
              <a:t>数据的地址</a:t>
            </a:r>
            <a:r>
              <a:rPr lang="en-US" altLang="zh-CN" sz="1600" dirty="0"/>
              <a:t>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_</a:t>
            </a:r>
            <a:r>
              <a:rPr lang="en-US" altLang="zh-CN" sz="1600" dirty="0" err="1"/>
              <a:t>cnt</a:t>
            </a:r>
            <a:r>
              <a:rPr lang="en-US" altLang="zh-CN" sz="1600" dirty="0"/>
              <a:t>;        //</a:t>
            </a:r>
            <a:r>
              <a:rPr lang="zh-CN" altLang="en-US" sz="1600" dirty="0"/>
              <a:t>写文件时，缓冲区中剩余可用空间字节数；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                      //</a:t>
            </a:r>
            <a:r>
              <a:rPr lang="zh-CN" altLang="en-US" sz="1600" dirty="0"/>
              <a:t>读文件时，缓冲区中有效数据剩余字节数</a:t>
            </a:r>
            <a:r>
              <a:rPr lang="en-US" altLang="zh-CN" sz="1600" dirty="0"/>
              <a:t>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char *_base; //</a:t>
            </a:r>
            <a:r>
              <a:rPr lang="zh-CN" altLang="en-US" sz="1600" dirty="0"/>
              <a:t> 缓冲区首地址；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_flag;       //</a:t>
            </a:r>
            <a:r>
              <a:rPr lang="zh-CN" altLang="en-US" sz="1600" dirty="0"/>
              <a:t>文件的打开属性或标志，如”</a:t>
            </a:r>
            <a:r>
              <a:rPr lang="en-US" altLang="zh-CN" sz="1600" dirty="0"/>
              <a:t>r”  “w+” “</a:t>
            </a:r>
            <a:r>
              <a:rPr lang="en-US" altLang="zh-CN" sz="1600" dirty="0" err="1"/>
              <a:t>rb</a:t>
            </a:r>
            <a:r>
              <a:rPr lang="en-US" altLang="zh-CN" sz="1600" dirty="0"/>
              <a:t>”</a:t>
            </a:r>
            <a:r>
              <a:rPr lang="zh-CN" altLang="en-US" sz="1600" dirty="0"/>
              <a:t>等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_file;        //UNIX: </a:t>
            </a:r>
            <a:r>
              <a:rPr lang="zh-CN" altLang="en-US" sz="1600" dirty="0"/>
              <a:t>文件描述符，</a:t>
            </a:r>
            <a:r>
              <a:rPr lang="en-US" altLang="zh-CN" sz="1600" dirty="0"/>
              <a:t>Windows:</a:t>
            </a:r>
            <a:r>
              <a:rPr lang="zh-CN" altLang="en-US" sz="1600" dirty="0"/>
              <a:t>文件句柄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_</a:t>
            </a:r>
            <a:r>
              <a:rPr lang="en-US" altLang="zh-CN" sz="1600" dirty="0" err="1"/>
              <a:t>charbuf</a:t>
            </a:r>
            <a:r>
              <a:rPr lang="en-US" altLang="zh-CN" sz="1600" dirty="0"/>
              <a:t>; //</a:t>
            </a:r>
            <a:r>
              <a:rPr lang="zh-CN" altLang="en-US" sz="1600" dirty="0"/>
              <a:t>缓冲区使用状况？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_</a:t>
            </a:r>
            <a:r>
              <a:rPr lang="en-US" altLang="zh-CN" sz="1600" dirty="0" err="1"/>
              <a:t>bufsiz</a:t>
            </a:r>
            <a:r>
              <a:rPr lang="en-US" altLang="zh-CN" sz="1600" dirty="0"/>
              <a:t>;    //</a:t>
            </a:r>
            <a:r>
              <a:rPr lang="zh-CN" altLang="en-US" sz="1600" dirty="0"/>
              <a:t>系统为本次打开文件分配的缓冲区大小（字节数）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char *_</a:t>
            </a:r>
            <a:r>
              <a:rPr lang="en-US" altLang="zh-CN" sz="1600" dirty="0" err="1"/>
              <a:t>tmpfname</a:t>
            </a:r>
            <a:r>
              <a:rPr lang="en-US" altLang="zh-CN" sz="1600" dirty="0"/>
              <a:t>;  //</a:t>
            </a:r>
            <a:r>
              <a:rPr lang="zh-CN" altLang="en-US" sz="1600" dirty="0"/>
              <a:t>临时文件名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};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typedef</a:t>
            </a: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_</a:t>
            </a:r>
            <a:r>
              <a:rPr lang="en-US" altLang="zh-CN" sz="1600" dirty="0" err="1">
                <a:solidFill>
                  <a:srgbClr val="006600"/>
                </a:solidFill>
              </a:rPr>
              <a:t>iobuf</a:t>
            </a:r>
            <a:r>
              <a:rPr lang="en-US" altLang="zh-CN" sz="1600" dirty="0">
                <a:solidFill>
                  <a:srgbClr val="006600"/>
                </a:solidFill>
              </a:rPr>
              <a:t>   FILE;  </a:t>
            </a:r>
            <a:r>
              <a:rPr lang="en-US" altLang="zh-CN" sz="1600" dirty="0"/>
              <a:t>//</a:t>
            </a:r>
            <a:r>
              <a:rPr lang="zh-CN" altLang="en-US" sz="1600" dirty="0"/>
              <a:t>定义类型</a:t>
            </a:r>
            <a:r>
              <a:rPr lang="en-US" altLang="zh-CN" sz="1600" dirty="0"/>
              <a:t>FILE</a:t>
            </a:r>
            <a:r>
              <a:rPr lang="zh-CN" altLang="en-US" sz="1600" dirty="0"/>
              <a:t>是一个</a:t>
            </a:r>
            <a:r>
              <a:rPr lang="en-US" altLang="zh-CN" sz="1600" dirty="0" err="1"/>
              <a:t>struct</a:t>
            </a:r>
            <a:r>
              <a:rPr lang="en-US" altLang="zh-CN" sz="1600" dirty="0"/>
              <a:t> _</a:t>
            </a:r>
            <a:r>
              <a:rPr lang="en-US" altLang="zh-CN" sz="1600" dirty="0" err="1"/>
              <a:t>iobuf</a:t>
            </a:r>
            <a:r>
              <a:rPr lang="en-US" altLang="zh-CN" sz="1600" dirty="0"/>
              <a:t> 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//FILE </a:t>
            </a:r>
            <a:r>
              <a:rPr lang="en-US" altLang="zh-CN" sz="1600" dirty="0" err="1">
                <a:solidFill>
                  <a:srgbClr val="C00000"/>
                </a:solidFill>
              </a:rPr>
              <a:t>fp</a:t>
            </a:r>
            <a:r>
              <a:rPr lang="zh-CN" altLang="en-US" sz="1600" dirty="0">
                <a:solidFill>
                  <a:srgbClr val="C00000"/>
                </a:solidFill>
              </a:rPr>
              <a:t>相当于</a:t>
            </a:r>
            <a:r>
              <a:rPr lang="en-US" altLang="zh-CN" sz="1600" dirty="0" err="1">
                <a:solidFill>
                  <a:srgbClr val="C00000"/>
                </a:solidFill>
              </a:rPr>
              <a:t>struct</a:t>
            </a:r>
            <a:r>
              <a:rPr lang="en-US" altLang="zh-CN" sz="1600" dirty="0">
                <a:solidFill>
                  <a:srgbClr val="C00000"/>
                </a:solidFill>
              </a:rPr>
              <a:t> _</a:t>
            </a:r>
            <a:r>
              <a:rPr lang="en-US" altLang="zh-CN" sz="1600" dirty="0" err="1">
                <a:solidFill>
                  <a:srgbClr val="C00000"/>
                </a:solidFill>
              </a:rPr>
              <a:t>iobuf</a:t>
            </a:r>
            <a:r>
              <a:rPr lang="en-US" altLang="zh-CN" sz="1600" dirty="0">
                <a:solidFill>
                  <a:srgbClr val="C00000"/>
                </a:solidFill>
              </a:rPr>
              <a:t>  </a:t>
            </a:r>
            <a:r>
              <a:rPr lang="en-US" altLang="zh-CN" sz="1600" dirty="0" err="1">
                <a:solidFill>
                  <a:srgbClr val="C00000"/>
                </a:solidFill>
              </a:rPr>
              <a:t>fp</a:t>
            </a:r>
            <a:r>
              <a:rPr lang="en-US" altLang="zh-CN" sz="1600" dirty="0">
                <a:solidFill>
                  <a:srgbClr val="C00000"/>
                </a:solidFill>
              </a:rPr>
              <a:t>;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971550"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45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打开文件例</a:t>
            </a:r>
            <a:endParaRPr lang="en-US" altLang="zh-CN" sz="2000" dirty="0"/>
          </a:p>
          <a:p>
            <a:pPr lvl="1" indent="0"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FILE *</a:t>
            </a:r>
            <a:r>
              <a:rPr lang="en-US" altLang="zh-CN" sz="1600" dirty="0" err="1">
                <a:solidFill>
                  <a:srgbClr val="0303DF"/>
                </a:solidFill>
              </a:rPr>
              <a:t>fp</a:t>
            </a:r>
            <a:r>
              <a:rPr lang="en-US" altLang="zh-CN" sz="1600" dirty="0">
                <a:solidFill>
                  <a:srgbClr val="0303DF"/>
                </a:solidFill>
              </a:rPr>
              <a:t>=NULL</a:t>
            </a:r>
            <a:r>
              <a:rPr lang="en-US" altLang="zh-CN" sz="1600" dirty="0"/>
              <a:t>;   //</a:t>
            </a:r>
            <a:r>
              <a:rPr lang="en-US" altLang="zh-CN" sz="1600" dirty="0" err="1"/>
              <a:t>fp</a:t>
            </a:r>
            <a:r>
              <a:rPr lang="zh-CN" altLang="en-US" sz="1600" dirty="0"/>
              <a:t>是一个指向</a:t>
            </a:r>
            <a:r>
              <a:rPr lang="en-US" altLang="zh-CN" sz="1600" dirty="0">
                <a:solidFill>
                  <a:srgbClr val="006600"/>
                </a:solidFill>
              </a:rPr>
              <a:t>FILE</a:t>
            </a:r>
            <a:r>
              <a:rPr lang="zh-CN" altLang="en-US" sz="1600" dirty="0">
                <a:solidFill>
                  <a:srgbClr val="006600"/>
                </a:solidFill>
              </a:rPr>
              <a:t>类型结构体</a:t>
            </a:r>
            <a:r>
              <a:rPr lang="zh-CN" altLang="en-US" sz="1600" dirty="0"/>
              <a:t>的</a:t>
            </a:r>
            <a:r>
              <a:rPr lang="zh-CN" altLang="en-US" sz="1600" dirty="0">
                <a:solidFill>
                  <a:srgbClr val="006600"/>
                </a:solidFill>
              </a:rPr>
              <a:t>指针变量</a:t>
            </a:r>
            <a:r>
              <a:rPr lang="en-US" altLang="zh-CN" sz="1600" dirty="0"/>
              <a:t>;</a:t>
            </a:r>
          </a:p>
          <a:p>
            <a:pPr lvl="1" indent="0">
              <a:buNone/>
            </a:pPr>
            <a:r>
              <a:rPr lang="en-US" altLang="zh-CN" sz="1600" dirty="0"/>
              <a:t>                                //</a:t>
            </a:r>
            <a:r>
              <a:rPr lang="zh-CN" altLang="en-US" sz="1600" dirty="0"/>
              <a:t>简称</a:t>
            </a:r>
            <a:r>
              <a:rPr lang="zh-CN" altLang="en-US" sz="1600" dirty="0">
                <a:solidFill>
                  <a:srgbClr val="006600"/>
                </a:solidFill>
              </a:rPr>
              <a:t>文件指针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 err="1">
                <a:solidFill>
                  <a:srgbClr val="7030A0"/>
                </a:solidFill>
              </a:rPr>
              <a:t>fp</a:t>
            </a:r>
            <a:r>
              <a:rPr lang="en-US" altLang="zh-CN" sz="1600" dirty="0">
                <a:solidFill>
                  <a:srgbClr val="7030A0"/>
                </a:solidFill>
              </a:rPr>
              <a:t>=</a:t>
            </a:r>
            <a:r>
              <a:rPr lang="en-US" altLang="zh-CN" sz="1600" dirty="0" err="1">
                <a:solidFill>
                  <a:srgbClr val="7030A0"/>
                </a:solidFill>
              </a:rPr>
              <a:t>fopen</a:t>
            </a:r>
            <a:r>
              <a:rPr lang="en-US" altLang="zh-CN" sz="1600" dirty="0">
                <a:solidFill>
                  <a:srgbClr val="7030A0"/>
                </a:solidFill>
              </a:rPr>
              <a:t>(“c:\\</a:t>
            </a:r>
            <a:r>
              <a:rPr lang="en-US" altLang="zh-CN" sz="1600" dirty="0" err="1">
                <a:solidFill>
                  <a:srgbClr val="7030A0"/>
                </a:solidFill>
              </a:rPr>
              <a:t>cfiles</a:t>
            </a:r>
            <a:r>
              <a:rPr lang="en-US" altLang="zh-CN" sz="1600" dirty="0">
                <a:solidFill>
                  <a:srgbClr val="7030A0"/>
                </a:solidFill>
              </a:rPr>
              <a:t>\\source\\main.</a:t>
            </a:r>
            <a:r>
              <a:rPr lang="en-US" altLang="zh-CN" sz="1600" dirty="0" err="1">
                <a:solidFill>
                  <a:srgbClr val="7030A0"/>
                </a:solidFill>
              </a:rPr>
              <a:t>cpp</a:t>
            </a:r>
            <a:r>
              <a:rPr lang="en-US" altLang="zh-CN" sz="1600" dirty="0">
                <a:solidFill>
                  <a:srgbClr val="7030A0"/>
                </a:solidFill>
              </a:rPr>
              <a:t>”,”</a:t>
            </a:r>
            <a:r>
              <a:rPr lang="en-US" altLang="zh-CN" sz="1600" dirty="0" err="1">
                <a:solidFill>
                  <a:srgbClr val="7030A0"/>
                </a:solidFill>
              </a:rPr>
              <a:t>wt</a:t>
            </a:r>
            <a:r>
              <a:rPr lang="en-US" altLang="zh-CN" sz="1600" dirty="0">
                <a:solidFill>
                  <a:srgbClr val="7030A0"/>
                </a:solidFill>
              </a:rPr>
              <a:t>+”);   </a:t>
            </a:r>
            <a:r>
              <a:rPr lang="en-US" altLang="zh-CN" sz="1600" dirty="0"/>
              <a:t>//</a:t>
            </a:r>
            <a:r>
              <a:rPr lang="zh-CN" altLang="en-US" sz="1600" dirty="0"/>
              <a:t>以读</a:t>
            </a:r>
            <a:r>
              <a:rPr lang="en-US" altLang="zh-CN" sz="1600" dirty="0"/>
              <a:t>/</a:t>
            </a:r>
            <a:r>
              <a:rPr lang="zh-CN" altLang="en-US" sz="1600" dirty="0"/>
              <a:t>写方式打开</a:t>
            </a:r>
            <a:r>
              <a:rPr lang="zh-CN" altLang="en-US" sz="1600" dirty="0" smtClean="0"/>
              <a:t>文本文件</a:t>
            </a:r>
            <a:endParaRPr lang="en-US" altLang="zh-CN" sz="1600" dirty="0" smtClean="0"/>
          </a:p>
          <a:p>
            <a:pPr lvl="1" indent="0">
              <a:buNone/>
            </a:pPr>
            <a:r>
              <a:rPr lang="en-US" altLang="zh-CN" sz="1600" dirty="0" smtClean="0"/>
              <a:t>//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>
                <a:solidFill>
                  <a:srgbClr val="0303DF"/>
                </a:solidFill>
              </a:rPr>
              <a:t>FILE *</a:t>
            </a:r>
            <a:r>
              <a:rPr lang="en-US" altLang="zh-CN" sz="1600" dirty="0" err="1" smtClean="0">
                <a:solidFill>
                  <a:srgbClr val="0303DF"/>
                </a:solidFill>
              </a:rPr>
              <a:t>fp</a:t>
            </a:r>
            <a:r>
              <a:rPr lang="en-US" altLang="zh-CN" sz="1600" dirty="0" smtClean="0">
                <a:solidFill>
                  <a:srgbClr val="7030A0"/>
                </a:solidFill>
              </a:rPr>
              <a:t>=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fopen</a:t>
            </a:r>
            <a:r>
              <a:rPr lang="en-US" altLang="zh-CN" sz="1600" dirty="0">
                <a:solidFill>
                  <a:srgbClr val="7030A0"/>
                </a:solidFill>
              </a:rPr>
              <a:t>(“</a:t>
            </a:r>
            <a:r>
              <a:rPr lang="en-US" altLang="zh-CN" sz="1600" dirty="0" smtClean="0">
                <a:solidFill>
                  <a:srgbClr val="7030A0"/>
                </a:solidFill>
              </a:rPr>
              <a:t>c:/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cfiles</a:t>
            </a:r>
            <a:r>
              <a:rPr lang="en-US" altLang="zh-CN" sz="1600" dirty="0" smtClean="0">
                <a:solidFill>
                  <a:srgbClr val="7030A0"/>
                </a:solidFill>
              </a:rPr>
              <a:t>/source/main.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cpp</a:t>
            </a:r>
            <a:r>
              <a:rPr lang="en-US" altLang="zh-CN" sz="1600" dirty="0">
                <a:solidFill>
                  <a:srgbClr val="7030A0"/>
                </a:solidFill>
              </a:rPr>
              <a:t>”,”</a:t>
            </a:r>
            <a:r>
              <a:rPr lang="en-US" altLang="zh-CN" sz="1600" dirty="0" err="1">
                <a:solidFill>
                  <a:srgbClr val="7030A0"/>
                </a:solidFill>
              </a:rPr>
              <a:t>wt</a:t>
            </a:r>
            <a:r>
              <a:rPr lang="en-US" altLang="zh-CN" sz="1600" dirty="0">
                <a:solidFill>
                  <a:srgbClr val="7030A0"/>
                </a:solidFill>
              </a:rPr>
              <a:t>+”); 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//</a:t>
            </a:r>
            <a:r>
              <a:rPr lang="zh-CN" altLang="en-US" sz="1600" dirty="0"/>
              <a:t>如果正确打开文件，返回指向该文件的指针，否则返回</a:t>
            </a:r>
            <a:r>
              <a:rPr lang="en-US" altLang="zh-CN" sz="1600" dirty="0"/>
              <a:t>NULL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if  (</a:t>
            </a:r>
            <a:r>
              <a:rPr lang="en-US" altLang="zh-CN" sz="1600" dirty="0" err="1">
                <a:solidFill>
                  <a:srgbClr val="C00000"/>
                </a:solidFill>
              </a:rPr>
              <a:t>fp</a:t>
            </a:r>
            <a:r>
              <a:rPr lang="en-US" altLang="zh-CN" sz="1600" dirty="0">
                <a:solidFill>
                  <a:srgbClr val="C00000"/>
                </a:solidFill>
              </a:rPr>
              <a:t>==NULL)  </a:t>
            </a:r>
            <a:r>
              <a:rPr lang="en-US" altLang="zh-CN" sz="1600" dirty="0" smtClean="0">
                <a:solidFill>
                  <a:srgbClr val="C00000"/>
                </a:solidFill>
              </a:rPr>
              <a:t>  </a:t>
            </a:r>
            <a:r>
              <a:rPr lang="en-US" altLang="zh-CN" sz="1600" dirty="0" smtClean="0">
                <a:solidFill>
                  <a:srgbClr val="7D0C00"/>
                </a:solidFill>
              </a:rPr>
              <a:t>//</a:t>
            </a:r>
            <a:r>
              <a:rPr lang="zh-CN" altLang="en-US" sz="1600" dirty="0" smtClean="0">
                <a:solidFill>
                  <a:srgbClr val="7D0C00"/>
                </a:solidFill>
              </a:rPr>
              <a:t>错误检查并处理，增强程序的鲁棒性 </a:t>
            </a:r>
            <a:r>
              <a:rPr lang="en-US" altLang="zh-CN" sz="1600" dirty="0" smtClean="0">
                <a:solidFill>
                  <a:srgbClr val="7D0C00"/>
                </a:solidFill>
              </a:rPr>
              <a:t>(</a:t>
            </a:r>
            <a:r>
              <a:rPr lang="en-US" altLang="zh-CN" sz="1600" dirty="0" smtClean="0"/>
              <a:t>Robust)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{ </a:t>
            </a:r>
          </a:p>
          <a:p>
            <a:pPr lvl="1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>
                <a:solidFill>
                  <a:srgbClr val="006600"/>
                </a:solidFill>
              </a:rPr>
              <a:t>//</a:t>
            </a:r>
            <a:r>
              <a:rPr lang="zh-CN" altLang="en-US" sz="1600" dirty="0">
                <a:solidFill>
                  <a:srgbClr val="006600"/>
                </a:solidFill>
              </a:rPr>
              <a:t>错误处理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1" indent="0">
              <a:buNone/>
            </a:pPr>
            <a:r>
              <a:rPr lang="en-US" altLang="zh-CN" sz="1600" dirty="0"/>
              <a:t>}</a:t>
            </a:r>
          </a:p>
          <a:p>
            <a:pPr lvl="1" indent="0">
              <a:buNone/>
            </a:pPr>
            <a:r>
              <a:rPr lang="en-US" altLang="zh-CN" sz="1600" dirty="0" smtClean="0"/>
              <a:t>//</a:t>
            </a:r>
            <a:r>
              <a:rPr lang="zh-CN" altLang="en-US" sz="1600" dirty="0" smtClean="0"/>
              <a:t>对</a:t>
            </a:r>
            <a:r>
              <a:rPr lang="zh-CN" altLang="en-US" sz="1600" dirty="0"/>
              <a:t>文件进行读写等操作；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类似于其它指针的使用，防止出现野指针（游离指针）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971550" lvl="1"/>
            <a:r>
              <a:rPr lang="zh-CN" altLang="en-US" sz="1600" dirty="0"/>
              <a:t>在定义文件指针时，将文件指针指向空；如 </a:t>
            </a:r>
            <a:r>
              <a:rPr lang="en-US" altLang="zh-CN" sz="1600" dirty="0"/>
              <a:t>FILE *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 = NULL;</a:t>
            </a:r>
            <a:endParaRPr lang="zh-CN" altLang="en-US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注意：文件路径中的符号“</a:t>
            </a:r>
            <a:r>
              <a:rPr lang="en-US" altLang="zh-CN" sz="2000" dirty="0" smtClean="0"/>
              <a:t>\</a:t>
            </a:r>
            <a:r>
              <a:rPr lang="zh-CN" altLang="en-US" sz="2000" dirty="0" smtClean="0"/>
              <a:t>”的表示形式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0472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zh-CN" altLang="en-US" dirty="0" smtClean="0"/>
              <a:t>文件错误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7030A0"/>
                </a:solidFill>
              </a:rPr>
              <a:t>具体错误原因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若调用</a:t>
            </a:r>
            <a:r>
              <a:rPr lang="en-US" altLang="zh-CN" sz="1800" dirty="0" smtClean="0"/>
              <a:t>FILE </a:t>
            </a:r>
            <a:r>
              <a:rPr lang="zh-CN" altLang="en-US" sz="1800" dirty="0" smtClean="0"/>
              <a:t>*</a:t>
            </a:r>
            <a:r>
              <a:rPr lang="en-US" altLang="zh-CN" sz="1800" dirty="0" err="1" smtClean="0"/>
              <a:t>fp</a:t>
            </a:r>
            <a:r>
              <a:rPr lang="en-US" altLang="zh-CN" sz="1800" dirty="0" smtClean="0"/>
              <a:t>=</a:t>
            </a:r>
            <a:r>
              <a:rPr lang="en-US" altLang="zh-CN" sz="1800" dirty="0" err="1" smtClean="0"/>
              <a:t>fopen</a:t>
            </a:r>
            <a:r>
              <a:rPr lang="en-US" altLang="zh-CN" sz="1800" dirty="0" smtClean="0"/>
              <a:t>(…)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fp</a:t>
            </a:r>
            <a:r>
              <a:rPr lang="zh-CN" altLang="en-US" sz="1800" dirty="0" smtClean="0"/>
              <a:t>返回</a:t>
            </a:r>
            <a:r>
              <a:rPr lang="en-US" altLang="zh-CN" sz="1800" dirty="0" smtClean="0"/>
              <a:t>NULL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可以利用函数</a:t>
            </a:r>
            <a:r>
              <a:rPr lang="en-US" altLang="zh-CN" sz="1800" dirty="0" err="1" smtClean="0">
                <a:solidFill>
                  <a:srgbClr val="7D0C00"/>
                </a:solidFill>
              </a:rPr>
              <a:t>perror</a:t>
            </a:r>
            <a:r>
              <a:rPr lang="en-US" altLang="zh-CN" sz="1800" dirty="0">
                <a:solidFill>
                  <a:srgbClr val="7D0C00"/>
                </a:solidFill>
              </a:rPr>
              <a:t>()</a:t>
            </a:r>
            <a:r>
              <a:rPr lang="zh-CN" altLang="en-US" sz="1800" dirty="0">
                <a:solidFill>
                  <a:srgbClr val="7D0C00"/>
                </a:solidFill>
              </a:rPr>
              <a:t>或</a:t>
            </a:r>
            <a:r>
              <a:rPr lang="en-US" altLang="zh-CN" sz="1800" dirty="0" err="1" smtClean="0">
                <a:solidFill>
                  <a:srgbClr val="7D0C00"/>
                </a:solidFill>
              </a:rPr>
              <a:t>strerror</a:t>
            </a:r>
            <a:r>
              <a:rPr lang="en-US" altLang="zh-CN" sz="1800" dirty="0" smtClean="0">
                <a:solidFill>
                  <a:srgbClr val="7D0C00"/>
                </a:solidFill>
              </a:rPr>
              <a:t>()</a:t>
            </a:r>
            <a:r>
              <a:rPr lang="zh-CN" altLang="en-US" sz="1800" dirty="0" smtClean="0"/>
              <a:t>查找具体原因</a:t>
            </a:r>
            <a:endParaRPr lang="en-US" altLang="zh-CN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例如</a:t>
            </a:r>
            <a:endParaRPr lang="en-US" altLang="zh-CN" sz="1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#</a:t>
            </a:r>
            <a:r>
              <a:rPr lang="en-US" altLang="zh-CN" sz="1600" dirty="0">
                <a:solidFill>
                  <a:srgbClr val="080808"/>
                </a:solidFill>
              </a:rPr>
              <a:t>include &lt;</a:t>
            </a:r>
            <a:r>
              <a:rPr lang="en-US" altLang="zh-CN" sz="1600" dirty="0" err="1">
                <a:solidFill>
                  <a:srgbClr val="080808"/>
                </a:solidFill>
              </a:rPr>
              <a:t>stdio.h</a:t>
            </a:r>
            <a:r>
              <a:rPr lang="en-US" altLang="zh-CN" sz="1600" dirty="0">
                <a:solidFill>
                  <a:srgbClr val="080808"/>
                </a:solidFill>
              </a:rPr>
              <a:t>&gt;   //void </a:t>
            </a:r>
            <a:r>
              <a:rPr lang="en-US" altLang="zh-CN" sz="1600" dirty="0" err="1">
                <a:solidFill>
                  <a:srgbClr val="080808"/>
                </a:solidFill>
              </a:rPr>
              <a:t>perror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(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const</a:t>
            </a: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en-US" altLang="zh-CN" sz="1600" dirty="0">
                <a:solidFill>
                  <a:srgbClr val="080808"/>
                </a:solidFill>
              </a:rPr>
              <a:t>char * </a:t>
            </a:r>
            <a:r>
              <a:rPr lang="en-US" altLang="zh-CN" sz="1600" dirty="0" err="1">
                <a:solidFill>
                  <a:srgbClr val="080808"/>
                </a:solidFill>
              </a:rPr>
              <a:t>str</a:t>
            </a:r>
            <a:r>
              <a:rPr lang="en-US" altLang="zh-CN" sz="1600" dirty="0">
                <a:solidFill>
                  <a:srgbClr val="080808"/>
                </a:solidFill>
              </a:rPr>
              <a:t> 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#include &lt;</a:t>
            </a:r>
            <a:r>
              <a:rPr lang="en-US" altLang="zh-CN" sz="1600" dirty="0" err="1">
                <a:solidFill>
                  <a:srgbClr val="080808"/>
                </a:solidFill>
              </a:rPr>
              <a:t>string.h</a:t>
            </a:r>
            <a:r>
              <a:rPr lang="en-US" altLang="zh-CN" sz="1600" dirty="0">
                <a:solidFill>
                  <a:srgbClr val="080808"/>
                </a:solidFill>
              </a:rPr>
              <a:t>&gt;  </a:t>
            </a:r>
            <a:r>
              <a:rPr lang="en-US" altLang="zh-CN" sz="1600" dirty="0" smtClean="0">
                <a:solidFill>
                  <a:srgbClr val="080808"/>
                </a:solidFill>
              </a:rPr>
              <a:t>//char </a:t>
            </a:r>
            <a:r>
              <a:rPr lang="en-US" altLang="zh-CN" sz="1600" dirty="0">
                <a:solidFill>
                  <a:srgbClr val="080808"/>
                </a:solidFill>
              </a:rPr>
              <a:t>*</a:t>
            </a:r>
            <a:r>
              <a:rPr lang="en-US" altLang="zh-CN" sz="1600" dirty="0" err="1">
                <a:solidFill>
                  <a:srgbClr val="080808"/>
                </a:solidFill>
              </a:rPr>
              <a:t>strerror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080808"/>
                </a:solidFill>
              </a:rPr>
              <a:t>errnum</a:t>
            </a:r>
            <a:r>
              <a:rPr lang="en-US" altLang="zh-CN" sz="1600" dirty="0">
                <a:solidFill>
                  <a:srgbClr val="080808"/>
                </a:solidFill>
              </a:rPr>
              <a:t>)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#include &lt;</a:t>
            </a:r>
            <a:r>
              <a:rPr lang="en-US" altLang="zh-CN" sz="1600" dirty="0" err="1">
                <a:solidFill>
                  <a:srgbClr val="080808"/>
                </a:solidFill>
              </a:rPr>
              <a:t>stdlib.h</a:t>
            </a:r>
            <a:r>
              <a:rPr lang="en-US" altLang="zh-CN" sz="1600" dirty="0">
                <a:solidFill>
                  <a:srgbClr val="080808"/>
                </a:solidFill>
              </a:rPr>
              <a:t>&gt;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#include &lt;</a:t>
            </a:r>
            <a:r>
              <a:rPr lang="en-US" altLang="zh-CN" sz="1600" dirty="0" err="1">
                <a:solidFill>
                  <a:srgbClr val="7030A0"/>
                </a:solidFill>
              </a:rPr>
              <a:t>error.h</a:t>
            </a:r>
            <a:r>
              <a:rPr lang="en-US" altLang="zh-CN" sz="1600" dirty="0" smtClean="0">
                <a:solidFill>
                  <a:srgbClr val="7030A0"/>
                </a:solidFill>
              </a:rPr>
              <a:t>&gt;  //error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main()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FILE *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=</a:t>
            </a:r>
            <a:r>
              <a:rPr lang="en-US" altLang="zh-CN" sz="1600" dirty="0" err="1">
                <a:solidFill>
                  <a:srgbClr val="080808"/>
                </a:solidFill>
              </a:rPr>
              <a:t>fopen</a:t>
            </a:r>
            <a:r>
              <a:rPr lang="en-US" altLang="zh-CN" sz="1600" dirty="0">
                <a:solidFill>
                  <a:srgbClr val="080808"/>
                </a:solidFill>
              </a:rPr>
              <a:t>("</a:t>
            </a:r>
            <a:r>
              <a:rPr lang="en-US" altLang="zh-CN" sz="1600" dirty="0" err="1">
                <a:solidFill>
                  <a:srgbClr val="080808"/>
                </a:solidFill>
              </a:rPr>
              <a:t>ss</a:t>
            </a:r>
            <a:r>
              <a:rPr lang="en-US" altLang="zh-CN" sz="1600" dirty="0">
                <a:solidFill>
                  <a:srgbClr val="080808"/>
                </a:solidFill>
              </a:rPr>
              <a:t>","r+");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</a:t>
            </a:r>
            <a:r>
              <a:rPr lang="en-US" altLang="zh-CN" sz="1600" dirty="0" err="1">
                <a:solidFill>
                  <a:srgbClr val="C00000"/>
                </a:solidFill>
              </a:rPr>
              <a:t>perror</a:t>
            </a:r>
            <a:r>
              <a:rPr lang="en-US" altLang="zh-CN" sz="1600" dirty="0">
                <a:solidFill>
                  <a:srgbClr val="C00000"/>
                </a:solidFill>
              </a:rPr>
              <a:t>("</a:t>
            </a:r>
            <a:r>
              <a:rPr lang="en-US" altLang="zh-CN" sz="1600" dirty="0" err="1">
                <a:solidFill>
                  <a:srgbClr val="C00000"/>
                </a:solidFill>
              </a:rPr>
              <a:t>fopen</a:t>
            </a:r>
            <a:r>
              <a:rPr lang="en-US" altLang="zh-CN" sz="1600" dirty="0" smtClean="0">
                <a:solidFill>
                  <a:srgbClr val="C00000"/>
                </a:solidFill>
              </a:rPr>
              <a:t>");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  </a:t>
            </a:r>
            <a:r>
              <a:rPr lang="en-US" altLang="zh-CN" sz="1600" dirty="0" smtClean="0">
                <a:solidFill>
                  <a:srgbClr val="080808"/>
                </a:solidFill>
              </a:rPr>
              <a:t>//</a:t>
            </a:r>
            <a:r>
              <a:rPr lang="zh-CN" altLang="en-US" sz="1600" dirty="0" smtClean="0">
                <a:solidFill>
                  <a:srgbClr val="0000CC"/>
                </a:solidFill>
              </a:rPr>
              <a:t>输出：</a:t>
            </a:r>
            <a:r>
              <a:rPr lang="en-US" altLang="zh-CN" sz="1600" dirty="0" err="1" smtClean="0">
                <a:solidFill>
                  <a:srgbClr val="0000CC"/>
                </a:solidFill>
              </a:rPr>
              <a:t>fopen</a:t>
            </a:r>
            <a:r>
              <a:rPr lang="en-US" altLang="zh-CN" sz="1600" dirty="0">
                <a:solidFill>
                  <a:srgbClr val="0000CC"/>
                </a:solidFill>
              </a:rPr>
              <a:t>: No such file or </a:t>
            </a:r>
            <a:r>
              <a:rPr lang="en-US" altLang="zh-CN" sz="1600" dirty="0" smtClean="0">
                <a:solidFill>
                  <a:srgbClr val="0000CC"/>
                </a:solidFill>
              </a:rPr>
              <a:t>directory</a:t>
            </a:r>
            <a:endParaRPr lang="en-US" altLang="zh-CN" sz="1600" dirty="0">
              <a:solidFill>
                <a:srgbClr val="0000CC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if (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 == NULL)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{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dirty="0" err="1">
                <a:solidFill>
                  <a:srgbClr val="080808"/>
                </a:solidFill>
              </a:rPr>
              <a:t>fprintf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stderr</a:t>
            </a:r>
            <a:r>
              <a:rPr lang="en-US" altLang="zh-CN" sz="1600" dirty="0">
                <a:solidFill>
                  <a:srgbClr val="080808"/>
                </a:solidFill>
              </a:rPr>
              <a:t>, "%s\n", </a:t>
            </a:r>
            <a:r>
              <a:rPr lang="en-US" altLang="zh-CN" sz="1600" dirty="0" err="1">
                <a:solidFill>
                  <a:srgbClr val="C00000"/>
                </a:solidFill>
              </a:rPr>
              <a:t>strerror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errno</a:t>
            </a:r>
            <a:r>
              <a:rPr lang="en-US" altLang="zh-CN" sz="1600" dirty="0" smtClean="0">
                <a:solidFill>
                  <a:srgbClr val="C00000"/>
                </a:solidFill>
              </a:rPr>
              <a:t>)</a:t>
            </a:r>
            <a:r>
              <a:rPr lang="en-US" altLang="zh-CN" sz="1600" dirty="0" smtClean="0">
                <a:solidFill>
                  <a:srgbClr val="080808"/>
                </a:solidFill>
              </a:rPr>
              <a:t>);   //</a:t>
            </a:r>
            <a:r>
              <a:rPr lang="zh-CN" altLang="en-US" sz="1600" dirty="0" smtClean="0">
                <a:solidFill>
                  <a:srgbClr val="0000CC"/>
                </a:solidFill>
              </a:rPr>
              <a:t>输出：</a:t>
            </a:r>
            <a:r>
              <a:rPr lang="en-US" altLang="zh-CN" sz="1600" dirty="0" smtClean="0">
                <a:solidFill>
                  <a:srgbClr val="0000CC"/>
                </a:solidFill>
              </a:rPr>
              <a:t>No </a:t>
            </a:r>
            <a:r>
              <a:rPr lang="en-US" altLang="zh-CN" sz="1600" dirty="0">
                <a:solidFill>
                  <a:srgbClr val="0000CC"/>
                </a:solidFill>
              </a:rPr>
              <a:t>such file or </a:t>
            </a:r>
            <a:r>
              <a:rPr lang="en-US" altLang="zh-CN" sz="1600" dirty="0" smtClean="0">
                <a:solidFill>
                  <a:srgbClr val="0000CC"/>
                </a:solidFill>
              </a:rPr>
              <a:t>directory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en-US" altLang="zh-CN" sz="1600" dirty="0" smtClean="0">
                <a:solidFill>
                  <a:srgbClr val="080808"/>
                </a:solidFill>
              </a:rPr>
              <a:t>//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("%s\n",</a:t>
            </a:r>
            <a:r>
              <a:rPr lang="en-US" altLang="zh-CN" sz="1600" dirty="0" err="1">
                <a:solidFill>
                  <a:srgbClr val="080808"/>
                </a:solidFill>
              </a:rPr>
              <a:t>strerror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errno</a:t>
            </a:r>
            <a:r>
              <a:rPr lang="en-US" altLang="zh-CN" sz="1600" dirty="0" smtClean="0">
                <a:solidFill>
                  <a:srgbClr val="080808"/>
                </a:solidFill>
              </a:rPr>
              <a:t>));   //</a:t>
            </a:r>
            <a:r>
              <a:rPr lang="zh-CN" altLang="en-US" sz="1600" dirty="0">
                <a:solidFill>
                  <a:srgbClr val="0000CC"/>
                </a:solidFill>
              </a:rPr>
              <a:t>输出：</a:t>
            </a:r>
            <a:r>
              <a:rPr lang="en-US" altLang="zh-CN" sz="1600" dirty="0">
                <a:solidFill>
                  <a:srgbClr val="0000CC"/>
                </a:solidFill>
              </a:rPr>
              <a:t>No such file or directory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exit(1);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}</a:t>
            </a:r>
            <a:endParaRPr lang="en-US" altLang="zh-CN" sz="16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zh-CN" altLang="en-US" dirty="0">
                <a:solidFill>
                  <a:srgbClr val="0303DF"/>
                </a:solidFill>
              </a:rPr>
              <a:t>文本文件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096745"/>
              </p:ext>
            </p:extLst>
          </p:nvPr>
        </p:nvGraphicFramePr>
        <p:xfrm>
          <a:off x="353086" y="1135063"/>
          <a:ext cx="8405021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8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80808"/>
                          </a:solidFill>
                        </a:rPr>
                        <a:t>mode</a:t>
                      </a:r>
                      <a:endParaRPr lang="zh-CN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80808"/>
                          </a:solidFill>
                        </a:rPr>
                        <a:t>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80808"/>
                          </a:solidFill>
                        </a:rPr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303DF"/>
                          </a:solidFill>
                        </a:rPr>
                        <a:t>r</a:t>
                      </a:r>
                      <a:endParaRPr lang="zh-CN" altLang="en-US" sz="1600" dirty="0">
                        <a:solidFill>
                          <a:srgbClr val="0303D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以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只读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方式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打开一个</a:t>
                      </a:r>
                      <a:r>
                        <a:rPr lang="en-US" altLang="zh-CN" sz="1600" dirty="0">
                          <a:solidFill>
                            <a:srgbClr val="080808"/>
                          </a:solidFill>
                        </a:rPr>
                        <a:t>(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文本</a:t>
                      </a:r>
                      <a:r>
                        <a:rPr lang="en-US" altLang="zh-CN" sz="1600" dirty="0">
                          <a:solidFill>
                            <a:srgbClr val="080808"/>
                          </a:solidFill>
                        </a:rPr>
                        <a:t>)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文件</a:t>
                      </a:r>
                      <a:endParaRPr kumimoji="1" lang="zh-CN" altLang="en-US" sz="1600" dirty="0">
                        <a:solidFill>
                          <a:srgbClr val="080808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u="sng" dirty="0">
                          <a:solidFill>
                            <a:srgbClr val="C00000"/>
                          </a:solidFill>
                        </a:rPr>
                        <a:t>该文件必须存在</a:t>
                      </a:r>
                      <a:r>
                        <a:rPr lang="zh-CN" altLang="en-US" sz="1600" b="1" dirty="0">
                          <a:solidFill>
                            <a:srgbClr val="7030A0"/>
                          </a:solidFill>
                        </a:rPr>
                        <a:t>，打开时保持文件内容不变；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303DF"/>
                          </a:solidFill>
                        </a:rPr>
                        <a:t>w</a:t>
                      </a:r>
                      <a:endParaRPr lang="zh-CN" altLang="en-US" sz="1600" dirty="0">
                        <a:solidFill>
                          <a:srgbClr val="0303D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以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只写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方式打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开一个</a:t>
                      </a:r>
                      <a:r>
                        <a:rPr lang="en-US" altLang="zh-CN" sz="1600" dirty="0">
                          <a:solidFill>
                            <a:srgbClr val="080808"/>
                          </a:solidFill>
                        </a:rPr>
                        <a:t>(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文本</a:t>
                      </a:r>
                      <a:r>
                        <a:rPr lang="en-US" altLang="zh-CN" sz="1600" dirty="0">
                          <a:solidFill>
                            <a:srgbClr val="080808"/>
                          </a:solidFill>
                        </a:rPr>
                        <a:t>)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文件</a:t>
                      </a:r>
                      <a:endParaRPr kumimoji="1" lang="zh-CN" altLang="en-US" sz="1600" dirty="0">
                        <a:solidFill>
                          <a:srgbClr val="080808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0303DF"/>
                          </a:solidFill>
                          <a:latin typeface="+mn-lt"/>
                          <a:ea typeface="+mn-ea"/>
                          <a:cs typeface="+mn-cs"/>
                        </a:rPr>
                        <a:t>若文件存在则长度清为 </a:t>
                      </a:r>
                      <a:r>
                        <a:rPr lang="en-US" altLang="zh-CN" sz="1600" kern="1200" dirty="0">
                          <a:solidFill>
                            <a:srgbClr val="0303D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，即该文件内容消失；</a:t>
                      </a:r>
                      <a:endParaRPr lang="en-US" altLang="zh-CN" sz="160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b="1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若不存在则创建该文件</a:t>
                      </a:r>
                      <a:r>
                        <a:rPr lang="zh-CN" altLang="en-US" sz="1600" b="1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303DF"/>
                          </a:solidFill>
                        </a:rPr>
                        <a:t>a</a:t>
                      </a:r>
                      <a:endParaRPr lang="zh-CN" altLang="en-US" sz="1600" dirty="0">
                        <a:solidFill>
                          <a:srgbClr val="0303D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只写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及</a:t>
                      </a:r>
                      <a:r>
                        <a:rPr lang="zh-CN" alt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追加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的方式打开一个</a:t>
                      </a:r>
                      <a:r>
                        <a:rPr lang="en-US" altLang="zh-CN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文本</a:t>
                      </a:r>
                      <a:r>
                        <a:rPr lang="en-US" altLang="zh-CN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文件；</a:t>
                      </a:r>
                      <a:endParaRPr lang="en-US" altLang="zh-CN" sz="160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楷体_GB2312" pitchFamily="49" charset="-122"/>
                          <a:cs typeface="+mn-cs"/>
                        </a:rPr>
                        <a:t>从文件尾追</a:t>
                      </a:r>
                      <a:r>
                        <a:rPr kumimoji="1" lang="zh-CN" altLang="en-US" sz="1600" kern="1200" dirty="0" smtClean="0">
                          <a:solidFill>
                            <a:srgbClr val="080808"/>
                          </a:solidFill>
                          <a:latin typeface="+mn-lt"/>
                          <a:ea typeface="楷体_GB2312" pitchFamily="49" charset="-122"/>
                          <a:cs typeface="+mn-cs"/>
                        </a:rPr>
                        <a:t>加</a:t>
                      </a:r>
                      <a:r>
                        <a:rPr kumimoji="1" lang="en-US" altLang="zh-CN" sz="1600" kern="1200" dirty="0" smtClean="0">
                          <a:solidFill>
                            <a:srgbClr val="080808"/>
                          </a:solidFill>
                          <a:latin typeface="+mn-lt"/>
                          <a:ea typeface="楷体_GB2312" pitchFamily="49" charset="-122"/>
                          <a:cs typeface="+mn-cs"/>
                        </a:rPr>
                        <a:t>(</a:t>
                      </a:r>
                      <a:r>
                        <a:rPr kumimoji="1" lang="zh-CN" altLang="en-US" sz="1600" kern="1200" dirty="0" smtClean="0">
                          <a:solidFill>
                            <a:srgbClr val="080808"/>
                          </a:solidFill>
                          <a:latin typeface="+mn-lt"/>
                          <a:ea typeface="楷体_GB2312" pitchFamily="49" charset="-122"/>
                          <a:cs typeface="+mn-cs"/>
                        </a:rPr>
                        <a:t>写</a:t>
                      </a:r>
                      <a:r>
                        <a:rPr kumimoji="1" lang="en-US" altLang="zh-CN" sz="1600" kern="1200" dirty="0" smtClean="0">
                          <a:solidFill>
                            <a:srgbClr val="080808"/>
                          </a:solidFill>
                          <a:latin typeface="+mn-lt"/>
                          <a:ea typeface="楷体_GB2312" pitchFamily="49" charset="-122"/>
                          <a:cs typeface="+mn-cs"/>
                        </a:rPr>
                        <a:t>)</a:t>
                      </a:r>
                      <a:r>
                        <a:rPr kumimoji="1" lang="zh-CN" altLang="en-US" sz="1600" kern="1200" dirty="0" smtClean="0">
                          <a:solidFill>
                            <a:srgbClr val="080808"/>
                          </a:solidFill>
                          <a:latin typeface="+mn-lt"/>
                          <a:ea typeface="楷体_GB2312" pitchFamily="49" charset="-122"/>
                          <a:cs typeface="+mn-cs"/>
                        </a:rPr>
                        <a:t>数据；</a:t>
                      </a:r>
                      <a:r>
                        <a:rPr kumimoji="1" lang="zh-CN" altLang="en-US" sz="1600" b="1" kern="1200" dirty="0" smtClean="0">
                          <a:solidFill>
                            <a:srgbClr val="0070C0"/>
                          </a:solidFill>
                          <a:latin typeface="+mn-lt"/>
                          <a:ea typeface="楷体_GB2312" pitchFamily="49" charset="-122"/>
                          <a:cs typeface="+mn-cs"/>
                        </a:rPr>
                        <a:t>但从头读</a:t>
                      </a:r>
                      <a:endParaRPr kumimoji="1" lang="zh-CN" altLang="en-US" sz="1600" b="1" kern="1200" dirty="0">
                        <a:solidFill>
                          <a:srgbClr val="0070C0"/>
                        </a:solidFill>
                        <a:latin typeface="+mn-lt"/>
                        <a:ea typeface="楷体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若文件不存在，则会建立该文件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；如果文件存在，写入的数据会被加到文件尾，</a:t>
                      </a:r>
                      <a:r>
                        <a:rPr lang="zh-CN" altLang="en-US" sz="1600" kern="1200" dirty="0">
                          <a:solidFill>
                            <a:srgbClr val="0303DF"/>
                          </a:solidFill>
                          <a:latin typeface="+mn-lt"/>
                          <a:ea typeface="+mn-ea"/>
                          <a:cs typeface="+mn-cs"/>
                        </a:rPr>
                        <a:t>即文件原先的内容会被保留；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80808"/>
                          </a:solidFill>
                        </a:rPr>
                        <a:t>r+</a:t>
                      </a:r>
                      <a:endParaRPr lang="zh-CN" altLang="en-US" sz="16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以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读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写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方式打开一个</a:t>
                      </a:r>
                      <a:r>
                        <a:rPr lang="en-US" altLang="zh-CN" sz="1600" dirty="0">
                          <a:solidFill>
                            <a:srgbClr val="080808"/>
                          </a:solidFill>
                        </a:rPr>
                        <a:t>(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文本</a:t>
                      </a:r>
                      <a:r>
                        <a:rPr lang="en-US" altLang="zh-CN" sz="1600" dirty="0">
                          <a:solidFill>
                            <a:srgbClr val="080808"/>
                          </a:solidFill>
                        </a:rPr>
                        <a:t>)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文件</a:t>
                      </a:r>
                      <a:endParaRPr kumimoji="1" lang="zh-CN" altLang="en-US" sz="1600" dirty="0">
                        <a:solidFill>
                          <a:srgbClr val="080808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u="sng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该文件必须存在</a:t>
                      </a:r>
                      <a:r>
                        <a:rPr lang="zh-CN" altLang="en-US" sz="1600" b="1" dirty="0">
                          <a:solidFill>
                            <a:srgbClr val="7030A0"/>
                          </a:solidFill>
                        </a:rPr>
                        <a:t>，打开时保持文件内容不变；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80808"/>
                          </a:solidFill>
                        </a:rPr>
                        <a:t>w+</a:t>
                      </a:r>
                      <a:endParaRPr lang="zh-CN" altLang="en-US" sz="16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以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读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写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方式打开一个</a:t>
                      </a:r>
                      <a:r>
                        <a:rPr lang="en-US" altLang="zh-CN" sz="1600" dirty="0">
                          <a:solidFill>
                            <a:srgbClr val="080808"/>
                          </a:solidFill>
                        </a:rPr>
                        <a:t>(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文本</a:t>
                      </a:r>
                      <a:r>
                        <a:rPr lang="en-US" altLang="zh-CN" sz="1600" dirty="0">
                          <a:solidFill>
                            <a:srgbClr val="080808"/>
                          </a:solidFill>
                        </a:rPr>
                        <a:t>)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文件</a:t>
                      </a:r>
                      <a:endParaRPr kumimoji="1" lang="zh-CN" altLang="en-US" sz="1600" dirty="0">
                        <a:solidFill>
                          <a:srgbClr val="080808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0303DF"/>
                          </a:solidFill>
                          <a:latin typeface="+mn-lt"/>
                          <a:ea typeface="+mn-ea"/>
                          <a:cs typeface="+mn-cs"/>
                        </a:rPr>
                        <a:t>若文件存在则长度清为 </a:t>
                      </a:r>
                      <a:r>
                        <a:rPr lang="en-US" altLang="zh-CN" sz="1600" kern="1200" dirty="0">
                          <a:solidFill>
                            <a:srgbClr val="0303DF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，即该文件内容消失；</a:t>
                      </a:r>
                      <a:endParaRPr lang="en-US" altLang="zh-CN" sz="160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b="1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若不存在则创建该文件</a:t>
                      </a:r>
                      <a:r>
                        <a:rPr lang="zh-CN" altLang="en-US" sz="1600" kern="1200" dirty="0">
                          <a:solidFill>
                            <a:srgbClr val="006600"/>
                          </a:solidFill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80808"/>
                          </a:solidFill>
                        </a:rPr>
                        <a:t>a+</a:t>
                      </a:r>
                      <a:endParaRPr lang="zh-CN" altLang="en-US" sz="16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读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写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</a:rPr>
                        <a:t>及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</a:rPr>
                        <a:t>追</a:t>
                      </a:r>
                      <a:r>
                        <a:rPr lang="zh-CN" alt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加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的方式打开一个</a:t>
                      </a:r>
                      <a:r>
                        <a:rPr lang="en-US" altLang="zh-CN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文本</a:t>
                      </a:r>
                      <a:r>
                        <a:rPr lang="en-US" altLang="zh-CN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文件；</a:t>
                      </a:r>
                      <a:endParaRPr lang="en-US" altLang="zh-CN" sz="160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楷体_GB2312" pitchFamily="49" charset="-122"/>
                          <a:cs typeface="+mn-cs"/>
                        </a:rPr>
                        <a:t>从文件</a:t>
                      </a:r>
                      <a:r>
                        <a:rPr kumimoji="1" lang="zh-CN" altLang="en-US" sz="1600" kern="1200" dirty="0" smtClean="0">
                          <a:solidFill>
                            <a:srgbClr val="080808"/>
                          </a:solidFill>
                          <a:latin typeface="+mn-lt"/>
                          <a:ea typeface="楷体_GB2312" pitchFamily="49" charset="-122"/>
                          <a:cs typeface="+mn-cs"/>
                        </a:rPr>
                        <a:t>尾开始追加</a:t>
                      </a:r>
                      <a:r>
                        <a:rPr kumimoji="1"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楷体_GB2312" pitchFamily="49" charset="-122"/>
                          <a:cs typeface="+mn-cs"/>
                        </a:rPr>
                        <a:t>数据</a:t>
                      </a:r>
                      <a:r>
                        <a:rPr kumimoji="1" lang="zh-CN" altLang="en-US" sz="1600" kern="1200" dirty="0" smtClean="0">
                          <a:solidFill>
                            <a:srgbClr val="080808"/>
                          </a:solidFill>
                          <a:latin typeface="+mn-lt"/>
                          <a:ea typeface="楷体_GB2312" pitchFamily="49" charset="-122"/>
                          <a:cs typeface="+mn-cs"/>
                        </a:rPr>
                        <a:t>；</a:t>
                      </a:r>
                      <a:r>
                        <a:rPr kumimoji="1" lang="zh-CN" altLang="en-US" sz="1600" b="1" kern="1200" dirty="0" smtClean="0">
                          <a:solidFill>
                            <a:srgbClr val="0070C0"/>
                          </a:solidFill>
                          <a:latin typeface="+mn-lt"/>
                          <a:ea typeface="楷体_GB2312" pitchFamily="49" charset="-122"/>
                          <a:cs typeface="+mn-cs"/>
                        </a:rPr>
                        <a:t>但从头读</a:t>
                      </a:r>
                      <a:endParaRPr kumimoji="1" lang="zh-CN" altLang="en-US" sz="1600" kern="1200" dirty="0">
                        <a:solidFill>
                          <a:srgbClr val="080808"/>
                        </a:solidFill>
                        <a:latin typeface="+mn-lt"/>
                        <a:ea typeface="楷体_GB2312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若文件不存在，则会建立该文件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；如果文件存在，写入的数据会被加到文件尾，即文件原先的内容会被保留；</a:t>
                      </a:r>
                      <a:endParaRPr lang="zh-CN" altLang="en-US" sz="1600" kern="1200" dirty="0">
                        <a:solidFill>
                          <a:srgbClr val="0303D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8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zh-CN" altLang="en-US" dirty="0">
                <a:solidFill>
                  <a:srgbClr val="0303DF"/>
                </a:solidFill>
              </a:rPr>
              <a:t>二进制文件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554381"/>
              </p:ext>
            </p:extLst>
          </p:nvPr>
        </p:nvGraphicFramePr>
        <p:xfrm>
          <a:off x="485775" y="1135063"/>
          <a:ext cx="8280720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0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5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80808"/>
                          </a:solidFill>
                        </a:rPr>
                        <a:t>mode</a:t>
                      </a:r>
                      <a:endParaRPr lang="zh-CN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80808"/>
                          </a:solidFill>
                        </a:rPr>
                        <a:t>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80808"/>
                          </a:solidFill>
                        </a:rPr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rgbClr val="080808"/>
                          </a:solidFill>
                        </a:rPr>
                        <a:t>rb</a:t>
                      </a:r>
                      <a:endParaRPr lang="zh-CN" altLang="en-US" sz="16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以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只读方式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打开一个</a:t>
                      </a:r>
                      <a:r>
                        <a:rPr lang="zh-CN" altLang="en-US" sz="1600" dirty="0">
                          <a:solidFill>
                            <a:srgbClr val="0303DF"/>
                          </a:solidFill>
                        </a:rPr>
                        <a:t>二进制文件</a:t>
                      </a:r>
                      <a:endParaRPr kumimoji="1" lang="zh-CN" altLang="en-US" sz="1600" dirty="0">
                        <a:solidFill>
                          <a:srgbClr val="0303D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u="sng" dirty="0">
                          <a:solidFill>
                            <a:srgbClr val="7030A0"/>
                          </a:solidFill>
                        </a:rPr>
                        <a:t>该文件必须存在</a:t>
                      </a:r>
                      <a:r>
                        <a:rPr lang="zh-CN" altLang="en-US" sz="1600" b="1" dirty="0">
                          <a:solidFill>
                            <a:srgbClr val="7030A0"/>
                          </a:solidFill>
                        </a:rPr>
                        <a:t>，打开时保持文件内容不变；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rgbClr val="080808"/>
                          </a:solidFill>
                        </a:rPr>
                        <a:t>wb</a:t>
                      </a:r>
                      <a:endParaRPr lang="en-US" altLang="zh-CN" sz="1600" dirty="0">
                        <a:solidFill>
                          <a:srgbClr val="080808"/>
                        </a:solidFill>
                      </a:endParaRPr>
                    </a:p>
                    <a:p>
                      <a:pPr algn="ctr"/>
                      <a:endParaRPr lang="zh-CN" altLang="en-US" sz="16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以</a:t>
                      </a:r>
                      <a:r>
                        <a:rPr lang="zh-CN" altLang="en-US" sz="1600" dirty="0">
                          <a:solidFill>
                            <a:srgbClr val="FF0000"/>
                          </a:solidFill>
                        </a:rPr>
                        <a:t>只写方式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打开一个</a:t>
                      </a:r>
                      <a:r>
                        <a:rPr lang="zh-CN" altLang="en-US" sz="1600" dirty="0">
                          <a:solidFill>
                            <a:srgbClr val="0303DF"/>
                          </a:solidFill>
                        </a:rPr>
                        <a:t>二进制文件</a:t>
                      </a:r>
                      <a:endParaRPr kumimoji="1" lang="zh-CN" altLang="en-US" sz="1600" dirty="0">
                        <a:solidFill>
                          <a:srgbClr val="0303D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若文件存在则长度清为 </a:t>
                      </a:r>
                      <a:r>
                        <a:rPr lang="en-US" altLang="zh-CN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，即该文件内容消失；</a:t>
                      </a:r>
                      <a:endParaRPr lang="en-US" altLang="zh-CN" sz="160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若不存在则创建该文件；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80808"/>
                          </a:solidFill>
                        </a:rPr>
                        <a:t>ab</a:t>
                      </a:r>
                      <a:endParaRPr lang="zh-CN" altLang="en-US" sz="16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以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只写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及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附加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方式打开一个</a:t>
                      </a:r>
                      <a:r>
                        <a:rPr lang="zh-CN" altLang="en-US" sz="1600" dirty="0">
                          <a:solidFill>
                            <a:srgbClr val="0303DF"/>
                          </a:solidFill>
                        </a:rPr>
                        <a:t>二进制文件；</a:t>
                      </a:r>
                      <a:endParaRPr lang="en-US" altLang="zh-CN" sz="1600" dirty="0">
                        <a:solidFill>
                          <a:srgbClr val="0303D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rgbClr val="080808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从文件尾追加数据</a:t>
                      </a:r>
                      <a:r>
                        <a:rPr kumimoji="1" lang="zh-CN" altLang="en-US" sz="1600" dirty="0" smtClean="0">
                          <a:solidFill>
                            <a:srgbClr val="080808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；</a:t>
                      </a:r>
                      <a:r>
                        <a:rPr kumimoji="1" lang="zh-CN" altLang="en-US" sz="1600" dirty="0" smtClean="0">
                          <a:solidFill>
                            <a:srgbClr val="0070C0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但从头读</a:t>
                      </a:r>
                      <a:r>
                        <a:rPr kumimoji="1" lang="zh-CN" altLang="en-US" sz="1600" dirty="0" smtClean="0">
                          <a:solidFill>
                            <a:srgbClr val="080808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。</a:t>
                      </a:r>
                      <a:endParaRPr kumimoji="1" lang="zh-CN" altLang="en-US" sz="1600" dirty="0">
                        <a:solidFill>
                          <a:srgbClr val="080808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若文件不存在，则会建立该文件；如果文件存在，写入的数据会被加到文件尾，即文件原先的内容会被保留；</a:t>
                      </a:r>
                      <a:endParaRPr lang="zh-CN" altLang="en-US" sz="1600" kern="1200" dirty="0">
                        <a:solidFill>
                          <a:srgbClr val="0303D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rgbClr val="080808"/>
                          </a:solidFill>
                        </a:rPr>
                        <a:t>rb</a:t>
                      </a:r>
                      <a:r>
                        <a:rPr lang="en-US" altLang="zh-CN" sz="1600" dirty="0">
                          <a:solidFill>
                            <a:srgbClr val="080808"/>
                          </a:solidFill>
                        </a:rPr>
                        <a:t>+</a:t>
                      </a:r>
                      <a:endParaRPr lang="zh-CN" altLang="en-US" sz="16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以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读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写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方式打开一个</a:t>
                      </a:r>
                      <a:r>
                        <a:rPr lang="zh-CN" altLang="en-US" sz="1600" dirty="0">
                          <a:solidFill>
                            <a:srgbClr val="0303DF"/>
                          </a:solidFill>
                        </a:rPr>
                        <a:t>二进制文件</a:t>
                      </a:r>
                      <a:endParaRPr kumimoji="1" lang="zh-CN" altLang="en-US" sz="1600" dirty="0">
                        <a:solidFill>
                          <a:srgbClr val="0303D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u="sng" dirty="0">
                          <a:solidFill>
                            <a:srgbClr val="7030A0"/>
                          </a:solidFill>
                        </a:rPr>
                        <a:t>该文件必须存在</a:t>
                      </a:r>
                      <a:r>
                        <a:rPr lang="zh-CN" altLang="en-US" sz="1600" b="1" dirty="0">
                          <a:solidFill>
                            <a:srgbClr val="7030A0"/>
                          </a:solidFill>
                        </a:rPr>
                        <a:t>，打开时保持文件内容不变；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rgbClr val="080808"/>
                          </a:solidFill>
                        </a:rPr>
                        <a:t>wb</a:t>
                      </a:r>
                      <a:r>
                        <a:rPr lang="en-US" altLang="zh-CN" sz="1600" dirty="0">
                          <a:solidFill>
                            <a:srgbClr val="080808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以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读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写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方式打开一个</a:t>
                      </a:r>
                      <a:r>
                        <a:rPr lang="zh-CN" altLang="en-US" sz="1600" dirty="0">
                          <a:solidFill>
                            <a:srgbClr val="0303DF"/>
                          </a:solidFill>
                        </a:rPr>
                        <a:t>二进制文件</a:t>
                      </a:r>
                      <a:endParaRPr kumimoji="1" lang="zh-CN" altLang="en-US" sz="1600" dirty="0">
                        <a:solidFill>
                          <a:srgbClr val="0303D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若文件存在则长度清为 </a:t>
                      </a:r>
                      <a:r>
                        <a:rPr lang="en-US" altLang="zh-CN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，即该文件内容消失；</a:t>
                      </a:r>
                      <a:endParaRPr lang="en-US" altLang="zh-CN" sz="160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若不存在则创建该文件；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80808"/>
                          </a:solidFill>
                        </a:rPr>
                        <a:t>ab+</a:t>
                      </a:r>
                      <a:endParaRPr lang="zh-CN" altLang="en-US" sz="16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以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读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写及追加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方式打开一个</a:t>
                      </a:r>
                      <a:r>
                        <a:rPr lang="zh-CN" altLang="en-US" sz="1600" dirty="0">
                          <a:solidFill>
                            <a:srgbClr val="0303DF"/>
                          </a:solidFill>
                        </a:rPr>
                        <a:t>二进制文件；</a:t>
                      </a:r>
                      <a:endParaRPr lang="en-US" altLang="zh-CN" sz="1600" dirty="0">
                        <a:solidFill>
                          <a:srgbClr val="0303DF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rgbClr val="080808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从文件尾追加数据</a:t>
                      </a:r>
                      <a:r>
                        <a:rPr kumimoji="1" lang="zh-CN" altLang="en-US" sz="1600" dirty="0" smtClean="0">
                          <a:solidFill>
                            <a:srgbClr val="080808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；（</a:t>
                      </a:r>
                      <a:r>
                        <a:rPr kumimoji="1" lang="zh-CN" altLang="en-US" sz="1600" dirty="0" smtClean="0">
                          <a:solidFill>
                            <a:srgbClr val="0070C0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从头读</a:t>
                      </a:r>
                      <a:r>
                        <a:rPr kumimoji="1" lang="zh-CN" altLang="en-US" sz="1600" dirty="0" smtClean="0">
                          <a:solidFill>
                            <a:srgbClr val="080808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）</a:t>
                      </a:r>
                      <a:endParaRPr kumimoji="1" lang="zh-CN" altLang="en-US" sz="1600" dirty="0">
                        <a:solidFill>
                          <a:srgbClr val="080808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若文件不存在，则会建立该文件；如果文件存在，写入的数据会被加到文件尾，即文件原先的内容会被保留；</a:t>
                      </a:r>
                      <a:endParaRPr lang="zh-CN" altLang="en-US" sz="1600" kern="1200" dirty="0">
                        <a:solidFill>
                          <a:srgbClr val="0303D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7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</a:t>
            </a:r>
            <a:r>
              <a:rPr lang="zh-CN" altLang="en-US" dirty="0">
                <a:solidFill>
                  <a:srgbClr val="0303DF"/>
                </a:solidFill>
              </a:rPr>
              <a:t>文本文件</a:t>
            </a:r>
            <a:r>
              <a:rPr lang="en-US" altLang="zh-CN" dirty="0"/>
              <a:t>—</a:t>
            </a:r>
            <a:r>
              <a:rPr lang="zh-CN" altLang="en-US" dirty="0"/>
              <a:t>为了与</a:t>
            </a:r>
            <a:r>
              <a:rPr lang="en-US" altLang="zh-CN" dirty="0" err="1" smtClean="0">
                <a:solidFill>
                  <a:srgbClr val="7030A0"/>
                </a:solidFill>
              </a:rPr>
              <a:t>rb,wb,ab</a:t>
            </a:r>
            <a:r>
              <a:rPr lang="zh-CN" altLang="en-US" dirty="0" smtClean="0">
                <a:solidFill>
                  <a:srgbClr val="7030A0"/>
                </a:solidFill>
              </a:rPr>
              <a:t>对应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455569"/>
              </p:ext>
            </p:extLst>
          </p:nvPr>
        </p:nvGraphicFramePr>
        <p:xfrm>
          <a:off x="485775" y="1135063"/>
          <a:ext cx="8089899" cy="428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6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0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80808"/>
                          </a:solidFill>
                        </a:rPr>
                        <a:t>mode</a:t>
                      </a:r>
                      <a:endParaRPr lang="zh-CN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80808"/>
                          </a:solidFill>
                        </a:rPr>
                        <a:t>含义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080808"/>
                          </a:solidFill>
                        </a:rPr>
                        <a:t>说明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rgbClr val="0303DF"/>
                          </a:solidFill>
                        </a:rPr>
                        <a:t>rt</a:t>
                      </a:r>
                      <a:endParaRPr lang="zh-CN" altLang="en-US" sz="1600" dirty="0">
                        <a:solidFill>
                          <a:srgbClr val="0303D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以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只读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方式打开一个</a:t>
                      </a:r>
                      <a:r>
                        <a:rPr lang="zh-CN" altLang="en-US" sz="1600" dirty="0">
                          <a:solidFill>
                            <a:srgbClr val="0303DF"/>
                          </a:solidFill>
                        </a:rPr>
                        <a:t>文本文件</a:t>
                      </a:r>
                      <a:endParaRPr kumimoji="1" lang="zh-CN" altLang="en-US" sz="1600" dirty="0">
                        <a:solidFill>
                          <a:srgbClr val="0303D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rgbClr val="7030A0"/>
                          </a:solidFill>
                        </a:rPr>
                        <a:t>该文件必须存在，打开时保持文件内容不变；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rgbClr val="0303DF"/>
                          </a:solidFill>
                        </a:rPr>
                        <a:t>wt</a:t>
                      </a:r>
                      <a:endParaRPr lang="en-US" altLang="zh-CN" sz="1600" dirty="0">
                        <a:solidFill>
                          <a:srgbClr val="0303DF"/>
                        </a:solidFill>
                      </a:endParaRPr>
                    </a:p>
                    <a:p>
                      <a:pPr algn="ctr"/>
                      <a:endParaRPr lang="zh-CN" altLang="en-US" sz="1600" dirty="0">
                        <a:solidFill>
                          <a:srgbClr val="0303D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以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只写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方式打开一个</a:t>
                      </a:r>
                      <a:r>
                        <a:rPr lang="zh-CN" altLang="en-US" sz="1600" dirty="0">
                          <a:solidFill>
                            <a:srgbClr val="0303DF"/>
                          </a:solidFill>
                        </a:rPr>
                        <a:t>文本文件</a:t>
                      </a:r>
                      <a:endParaRPr kumimoji="1" lang="zh-CN" altLang="en-US" sz="1600" dirty="0">
                        <a:solidFill>
                          <a:srgbClr val="0303D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若不存在则创建该文件；</a:t>
                      </a:r>
                    </a:p>
                    <a:p>
                      <a:r>
                        <a:rPr lang="zh-CN" altLang="en-US" sz="160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若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文件存在则长度清为 </a:t>
                      </a:r>
                      <a:r>
                        <a:rPr lang="en-US" altLang="zh-CN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，即该文件内容消失</a:t>
                      </a:r>
                      <a:r>
                        <a:rPr lang="zh-CN" altLang="en-US" sz="160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endParaRPr lang="en-US" altLang="zh-CN" sz="160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303DF"/>
                          </a:solidFill>
                        </a:rPr>
                        <a:t>at</a:t>
                      </a:r>
                      <a:endParaRPr lang="zh-CN" altLang="en-US" sz="1600" dirty="0">
                        <a:solidFill>
                          <a:srgbClr val="0303D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zh-CN" alt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只写及附加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的方式打开一个</a:t>
                      </a:r>
                      <a:r>
                        <a:rPr lang="zh-CN" altLang="en-US" sz="1600" kern="1200" dirty="0">
                          <a:solidFill>
                            <a:srgbClr val="0303DF"/>
                          </a:solidFill>
                          <a:latin typeface="+mn-lt"/>
                          <a:ea typeface="+mn-ea"/>
                          <a:cs typeface="+mn-cs"/>
                        </a:rPr>
                        <a:t>文本文件；</a:t>
                      </a:r>
                      <a:endParaRPr lang="en-US" altLang="zh-CN" sz="1600" kern="1200" dirty="0">
                        <a:solidFill>
                          <a:srgbClr val="0303D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rgbClr val="080808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从文件尾追加数据</a:t>
                      </a:r>
                      <a:r>
                        <a:rPr kumimoji="1" lang="zh-CN" altLang="en-US" sz="1600" dirty="0" smtClean="0">
                          <a:solidFill>
                            <a:srgbClr val="080808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；（</a:t>
                      </a:r>
                      <a:r>
                        <a:rPr kumimoji="1" lang="zh-CN" altLang="en-US" sz="1600" dirty="0" smtClean="0">
                          <a:solidFill>
                            <a:srgbClr val="0070C0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从头读</a:t>
                      </a:r>
                      <a:r>
                        <a:rPr kumimoji="1" lang="zh-CN" altLang="en-US" sz="1600" dirty="0" smtClean="0">
                          <a:solidFill>
                            <a:srgbClr val="080808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）</a:t>
                      </a:r>
                      <a:endParaRPr kumimoji="1" lang="zh-CN" altLang="en-US" sz="1600" dirty="0">
                        <a:solidFill>
                          <a:srgbClr val="080808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若文件不存在，则会建立该文件；如果文件存在，写入的数据会被加到文件尾，即文件原先的内容会被保留</a:t>
                      </a:r>
                      <a:r>
                        <a:rPr lang="zh-CN" altLang="en-US" sz="160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；</a:t>
                      </a:r>
                      <a:endParaRPr lang="zh-CN" altLang="en-US" sz="1600" kern="1200" dirty="0">
                        <a:solidFill>
                          <a:srgbClr val="0303D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rgbClr val="080808"/>
                          </a:solidFill>
                        </a:rPr>
                        <a:t>rt</a:t>
                      </a:r>
                      <a:r>
                        <a:rPr lang="en-US" altLang="zh-CN" sz="1600" dirty="0">
                          <a:solidFill>
                            <a:srgbClr val="080808"/>
                          </a:solidFill>
                        </a:rPr>
                        <a:t>+</a:t>
                      </a:r>
                      <a:endParaRPr lang="zh-CN" altLang="en-US" sz="16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以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读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写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方式打开一个</a:t>
                      </a:r>
                      <a:r>
                        <a:rPr lang="zh-CN" altLang="en-US" sz="1600" dirty="0">
                          <a:solidFill>
                            <a:srgbClr val="0303DF"/>
                          </a:solidFill>
                        </a:rPr>
                        <a:t>文本文件</a:t>
                      </a:r>
                      <a:endParaRPr kumimoji="1" lang="zh-CN" altLang="en-US" sz="1600" dirty="0">
                        <a:solidFill>
                          <a:srgbClr val="0303D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rgbClr val="7030A0"/>
                          </a:solidFill>
                        </a:rPr>
                        <a:t>该文件必须存在，打开时保持文件内容不变；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rgbClr val="080808"/>
                          </a:solidFill>
                        </a:rPr>
                        <a:t>wt</a:t>
                      </a:r>
                      <a:r>
                        <a:rPr lang="en-US" altLang="zh-CN" sz="1600" dirty="0">
                          <a:solidFill>
                            <a:srgbClr val="080808"/>
                          </a:solidFill>
                        </a:rPr>
                        <a:t>+</a:t>
                      </a:r>
                      <a:endParaRPr lang="zh-CN" altLang="en-US" sz="16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以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读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写</a:t>
                      </a:r>
                      <a:r>
                        <a:rPr lang="zh-CN" altLang="en-US" sz="1600" dirty="0">
                          <a:solidFill>
                            <a:srgbClr val="080808"/>
                          </a:solidFill>
                        </a:rPr>
                        <a:t>方式打开一个</a:t>
                      </a:r>
                      <a:r>
                        <a:rPr lang="zh-CN" altLang="en-US" sz="1600" dirty="0">
                          <a:solidFill>
                            <a:srgbClr val="0303DF"/>
                          </a:solidFill>
                        </a:rPr>
                        <a:t>文本文件</a:t>
                      </a:r>
                      <a:endParaRPr kumimoji="1" lang="zh-CN" altLang="en-US" sz="1600" dirty="0">
                        <a:solidFill>
                          <a:srgbClr val="0303DF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若文件存在则长度清为 </a:t>
                      </a:r>
                      <a:r>
                        <a:rPr lang="en-US" altLang="zh-CN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，即该文件内容消失；</a:t>
                      </a:r>
                      <a:endParaRPr lang="en-US" altLang="zh-CN" sz="1600" kern="1200" dirty="0">
                        <a:solidFill>
                          <a:srgbClr val="08080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若不存在则创建该文件；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rgbClr val="080808"/>
                          </a:solidFill>
                        </a:rPr>
                        <a:t>at+</a:t>
                      </a:r>
                      <a:endParaRPr lang="zh-CN" altLang="en-US" sz="1600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读</a:t>
                      </a:r>
                      <a:r>
                        <a:rPr lang="en-US" altLang="zh-CN" sz="1600" dirty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rgbClr val="C00000"/>
                          </a:solidFill>
                        </a:rPr>
                        <a:t>写及</a:t>
                      </a:r>
                      <a:r>
                        <a:rPr lang="zh-CN" alt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附加</a:t>
                      </a: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的方式打开一个</a:t>
                      </a:r>
                      <a:r>
                        <a:rPr lang="zh-CN" altLang="en-US" sz="1600" kern="1200" dirty="0">
                          <a:solidFill>
                            <a:srgbClr val="0303DF"/>
                          </a:solidFill>
                          <a:latin typeface="+mn-lt"/>
                          <a:ea typeface="+mn-ea"/>
                          <a:cs typeface="+mn-cs"/>
                        </a:rPr>
                        <a:t>文本文件；</a:t>
                      </a:r>
                      <a:endParaRPr lang="en-US" altLang="zh-CN" sz="1600" kern="1200" dirty="0">
                        <a:solidFill>
                          <a:srgbClr val="0303D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600" dirty="0">
                          <a:solidFill>
                            <a:srgbClr val="080808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从文件尾追加数据</a:t>
                      </a:r>
                      <a:r>
                        <a:rPr kumimoji="1" lang="zh-CN" altLang="en-US" sz="1600" dirty="0" smtClean="0">
                          <a:solidFill>
                            <a:srgbClr val="080808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；（</a:t>
                      </a:r>
                      <a:r>
                        <a:rPr kumimoji="1" lang="zh-CN" altLang="en-US" sz="1600" dirty="0" smtClean="0">
                          <a:solidFill>
                            <a:srgbClr val="0070C0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从头读</a:t>
                      </a:r>
                      <a:r>
                        <a:rPr kumimoji="1" lang="zh-CN" altLang="en-US" sz="1600" dirty="0" smtClean="0">
                          <a:solidFill>
                            <a:srgbClr val="080808"/>
                          </a:solidFill>
                          <a:latin typeface="楷体_GB2312" pitchFamily="49" charset="-122"/>
                          <a:ea typeface="楷体_GB2312" pitchFamily="49" charset="-122"/>
                        </a:rPr>
                        <a:t>）</a:t>
                      </a:r>
                      <a:endParaRPr kumimoji="1" lang="zh-CN" altLang="en-US" sz="1600" dirty="0">
                        <a:solidFill>
                          <a:srgbClr val="080808"/>
                        </a:solidFill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200" dirty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若文件不存在，则会建立该文件；如果文件存在，写入的数据会被加到文件尾，即文件原先的内容会被</a:t>
                      </a:r>
                      <a:r>
                        <a:rPr lang="zh-CN" altLang="en-US" sz="1600" kern="1200" dirty="0" smtClean="0">
                          <a:solidFill>
                            <a:srgbClr val="080808"/>
                          </a:solidFill>
                          <a:latin typeface="+mn-lt"/>
                          <a:ea typeface="+mn-ea"/>
                          <a:cs typeface="+mn-cs"/>
                        </a:rPr>
                        <a:t>保留；</a:t>
                      </a:r>
                      <a:endParaRPr lang="zh-CN" altLang="en-US" sz="1600" kern="1200" dirty="0">
                        <a:solidFill>
                          <a:srgbClr val="0303D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8080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6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关于文件的打开方式</a:t>
            </a:r>
            <a:r>
              <a:rPr lang="en-US" altLang="zh-CN" dirty="0"/>
              <a:t>—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以只读方式打开（</a:t>
            </a:r>
            <a:r>
              <a:rPr lang="en-US" altLang="zh-CN" sz="2000" dirty="0"/>
              <a:t>r, </a:t>
            </a:r>
            <a:r>
              <a:rPr lang="en-US" altLang="zh-CN" sz="2000" dirty="0" err="1"/>
              <a:t>rt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rb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文件必须存在，否则，</a:t>
            </a:r>
            <a:r>
              <a:rPr lang="en-US" altLang="zh-CN" sz="1800" dirty="0" err="1"/>
              <a:t>fopen</a:t>
            </a:r>
            <a:r>
              <a:rPr lang="en-US" altLang="zh-CN" sz="1800" dirty="0"/>
              <a:t>()</a:t>
            </a:r>
            <a:r>
              <a:rPr lang="zh-CN" altLang="en-US" sz="1800" dirty="0"/>
              <a:t>返回</a:t>
            </a:r>
            <a:r>
              <a:rPr lang="en-US" altLang="zh-CN" sz="1800" dirty="0"/>
              <a:t>NULL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文件内容保持不变，从文件头开始读；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不能写文件；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以只写方式打开（</a:t>
            </a:r>
            <a:r>
              <a:rPr lang="en-US" altLang="zh-CN" sz="2000" dirty="0"/>
              <a:t>w, </a:t>
            </a:r>
            <a:r>
              <a:rPr lang="en-US" altLang="zh-CN" sz="2000" dirty="0" err="1"/>
              <a:t>wt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wb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文件如果已经存在，将文件内容清除；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如果文件不存在，则新建一个空文件；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从文件头开始写；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不能读文件；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以只写的追加方式打开（</a:t>
            </a:r>
            <a:r>
              <a:rPr lang="en-US" altLang="zh-CN" sz="2000" dirty="0"/>
              <a:t>a,  at,  ab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文件内容保持不变；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从文件尾开始写；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不能读文件；</a:t>
            </a:r>
          </a:p>
        </p:txBody>
      </p:sp>
    </p:spTree>
    <p:extLst>
      <p:ext uri="{BB962C8B-B14F-4D97-AF65-F5344CB8AC3E}">
        <p14:creationId xmlns:p14="http://schemas.microsoft.com/office/powerpoint/2010/main" val="13287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文件：</a:t>
            </a:r>
            <a:r>
              <a:rPr lang="en-US" altLang="zh-CN" dirty="0" smtClean="0"/>
              <a:t>file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  <a:latin typeface="+mn-ea"/>
              </a:rPr>
              <a:t>文件</a:t>
            </a:r>
            <a:r>
              <a:rPr lang="zh-CN" altLang="en-US" sz="2000" dirty="0" smtClean="0">
                <a:solidFill>
                  <a:srgbClr val="080808"/>
                </a:solidFill>
                <a:latin typeface="+mn-ea"/>
              </a:rPr>
              <a:t>：存储</a:t>
            </a:r>
            <a:r>
              <a:rPr lang="zh-CN" altLang="en-US" sz="2000" dirty="0">
                <a:solidFill>
                  <a:srgbClr val="080808"/>
                </a:solidFill>
                <a:latin typeface="+mn-ea"/>
              </a:rPr>
              <a:t>在外部介质</a:t>
            </a:r>
            <a:r>
              <a:rPr lang="en-US" altLang="zh-CN" sz="2000" dirty="0">
                <a:solidFill>
                  <a:srgbClr val="080808"/>
                </a:solidFill>
                <a:latin typeface="+mn-ea"/>
              </a:rPr>
              <a:t>(</a:t>
            </a:r>
            <a:r>
              <a:rPr lang="zh-CN" altLang="en-US" sz="2000" dirty="0">
                <a:solidFill>
                  <a:srgbClr val="080808"/>
                </a:solidFill>
                <a:latin typeface="+mn-ea"/>
              </a:rPr>
              <a:t>如磁盘，</a:t>
            </a:r>
            <a:r>
              <a:rPr lang="en-US" altLang="zh-CN" sz="2000" dirty="0" smtClean="0">
                <a:solidFill>
                  <a:srgbClr val="080808"/>
                </a:solidFill>
                <a:latin typeface="+mn-ea"/>
              </a:rPr>
              <a:t>SSD</a:t>
            </a:r>
            <a:r>
              <a:rPr lang="zh-CN" altLang="en-US" sz="2000" dirty="0" smtClean="0">
                <a:solidFill>
                  <a:srgbClr val="080808"/>
                </a:solidFill>
                <a:latin typeface="+mn-ea"/>
              </a:rPr>
              <a:t>、优盘</a:t>
            </a:r>
            <a:r>
              <a:rPr lang="en-US" altLang="zh-CN" sz="2000" dirty="0" smtClean="0">
                <a:solidFill>
                  <a:srgbClr val="080808"/>
                </a:solidFill>
                <a:latin typeface="+mn-ea"/>
              </a:rPr>
              <a:t>)</a:t>
            </a:r>
            <a:r>
              <a:rPr lang="zh-CN" altLang="en-US" sz="2000" dirty="0" smtClean="0">
                <a:solidFill>
                  <a:srgbClr val="080808"/>
                </a:solidFill>
                <a:latin typeface="+mn-ea"/>
              </a:rPr>
              <a:t>上一组数据</a:t>
            </a:r>
            <a:r>
              <a:rPr lang="zh-CN" altLang="en-US" sz="2000" dirty="0">
                <a:solidFill>
                  <a:srgbClr val="080808"/>
                </a:solidFill>
                <a:latin typeface="+mn-ea"/>
              </a:rPr>
              <a:t>的</a:t>
            </a:r>
            <a:r>
              <a:rPr lang="zh-CN" altLang="en-US" sz="2000" dirty="0" smtClean="0">
                <a:solidFill>
                  <a:srgbClr val="080808"/>
                </a:solidFill>
                <a:latin typeface="+mn-ea"/>
              </a:rPr>
              <a:t>集合；</a:t>
            </a:r>
            <a:endParaRPr lang="zh-CN" altLang="en-US" sz="2000" dirty="0">
              <a:solidFill>
                <a:srgbClr val="080808"/>
              </a:solidFill>
              <a:latin typeface="+mn-ea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303DF"/>
                </a:solidFill>
                <a:latin typeface="+mn-ea"/>
              </a:rPr>
              <a:t>操作系统</a:t>
            </a:r>
            <a:r>
              <a:rPr lang="en-US" altLang="zh-CN" sz="2000" dirty="0" smtClean="0">
                <a:solidFill>
                  <a:srgbClr val="0303DF"/>
                </a:solidFill>
                <a:latin typeface="+mn-ea"/>
              </a:rPr>
              <a:t>(OS)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以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文件为单位</a:t>
            </a:r>
            <a:r>
              <a:rPr lang="zh-CN" altLang="en-US" sz="2000" dirty="0">
                <a:solidFill>
                  <a:srgbClr val="0303DF"/>
                </a:solidFill>
                <a:latin typeface="+mn-ea"/>
              </a:rPr>
              <a:t>对数据进行</a:t>
            </a:r>
            <a:r>
              <a:rPr lang="zh-CN" altLang="en-US" sz="2000" dirty="0" smtClean="0">
                <a:solidFill>
                  <a:srgbClr val="0303DF"/>
                </a:solidFill>
                <a:latin typeface="+mn-ea"/>
              </a:rPr>
              <a:t>管理</a:t>
            </a:r>
            <a:endParaRPr lang="en-US" altLang="zh-CN" sz="2000" dirty="0" smtClean="0">
              <a:solidFill>
                <a:srgbClr val="0303DF"/>
              </a:solidFill>
              <a:latin typeface="+mn-ea"/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b="1" dirty="0" smtClean="0">
                <a:solidFill>
                  <a:srgbClr val="FF0000"/>
                </a:solidFill>
                <a:latin typeface="+mn-ea"/>
              </a:rPr>
              <a:t>OS</a:t>
            </a:r>
            <a:r>
              <a:rPr lang="zh-CN" altLang="en-US" sz="1800" b="1" dirty="0" smtClean="0">
                <a:solidFill>
                  <a:srgbClr val="FF0000"/>
                </a:solidFill>
                <a:latin typeface="+mn-ea"/>
              </a:rPr>
              <a:t>无法存储、访问没有建立文件的数据；</a:t>
            </a:r>
            <a:endParaRPr lang="en-US" altLang="zh-CN" sz="1800" b="1" dirty="0" smtClean="0">
              <a:solidFill>
                <a:srgbClr val="FF0000"/>
              </a:solidFill>
              <a:latin typeface="+mn-ea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7030A0"/>
                </a:solidFill>
                <a:latin typeface="+mn-ea"/>
              </a:rPr>
              <a:t>输入</a:t>
            </a:r>
            <a:r>
              <a:rPr lang="en-US" altLang="zh-CN" sz="2000" dirty="0" smtClean="0">
                <a:solidFill>
                  <a:srgbClr val="7030A0"/>
                </a:solidFill>
                <a:latin typeface="+mn-ea"/>
              </a:rPr>
              <a:t>/</a:t>
            </a:r>
            <a:r>
              <a:rPr lang="zh-CN" altLang="en-US" sz="2000" dirty="0" smtClean="0">
                <a:solidFill>
                  <a:srgbClr val="7030A0"/>
                </a:solidFill>
                <a:latin typeface="+mn-ea"/>
              </a:rPr>
              <a:t>输出缓冲区</a:t>
            </a:r>
            <a:r>
              <a:rPr lang="en-US" altLang="zh-CN" sz="2000" dirty="0" smtClean="0">
                <a:solidFill>
                  <a:srgbClr val="7030A0"/>
                </a:solidFill>
                <a:latin typeface="+mn-ea"/>
              </a:rPr>
              <a:t>Buffer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>
                <a:solidFill>
                  <a:srgbClr val="080808"/>
                </a:solidFill>
                <a:latin typeface="+mn-ea"/>
              </a:rPr>
              <a:t>协调</a:t>
            </a: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主机与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I/O</a:t>
            </a: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设备之间的速度</a:t>
            </a:r>
            <a:r>
              <a:rPr lang="zh-CN" altLang="en-US" sz="1800" dirty="0" smtClean="0">
                <a:solidFill>
                  <a:srgbClr val="080808"/>
                </a:solidFill>
                <a:latin typeface="+mn-ea"/>
              </a:rPr>
              <a:t>差异、</a:t>
            </a:r>
            <a:r>
              <a:rPr lang="en-US" altLang="zh-CN" sz="1800" dirty="0" smtClean="0">
                <a:solidFill>
                  <a:srgbClr val="080808"/>
                </a:solidFill>
                <a:latin typeface="+mn-ea"/>
              </a:rPr>
              <a:t>……</a:t>
            </a: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 smtClean="0">
                <a:solidFill>
                  <a:srgbClr val="080808"/>
                </a:solidFill>
                <a:latin typeface="+mn-ea"/>
              </a:rPr>
              <a:t>I/O</a:t>
            </a:r>
            <a:r>
              <a:rPr lang="zh-CN" altLang="en-US" sz="1600" dirty="0" smtClean="0">
                <a:solidFill>
                  <a:srgbClr val="080808"/>
                </a:solidFill>
                <a:latin typeface="+mn-ea"/>
              </a:rPr>
              <a:t>速度慢，主机速度快</a:t>
            </a:r>
            <a:endParaRPr lang="en-US" altLang="zh-CN" sz="1600" dirty="0" smtClean="0">
              <a:solidFill>
                <a:srgbClr val="080808"/>
              </a:solidFill>
              <a:latin typeface="+mn-ea"/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>
                <a:solidFill>
                  <a:srgbClr val="080808"/>
                </a:solidFill>
                <a:latin typeface="+mn-ea"/>
              </a:rPr>
              <a:t>例如，在一个循环结构中，用</a:t>
            </a:r>
            <a:r>
              <a:rPr lang="en-US" altLang="zh-CN" sz="1800" dirty="0" err="1" smtClean="0">
                <a:solidFill>
                  <a:srgbClr val="080808"/>
                </a:solidFill>
                <a:latin typeface="+mn-ea"/>
              </a:rPr>
              <a:t>printf</a:t>
            </a:r>
            <a:r>
              <a:rPr lang="en-US" altLang="zh-CN" sz="1800" dirty="0" smtClean="0">
                <a:solidFill>
                  <a:srgbClr val="080808"/>
                </a:solidFill>
                <a:latin typeface="+mn-ea"/>
              </a:rPr>
              <a:t>()</a:t>
            </a:r>
            <a:r>
              <a:rPr lang="zh-CN" altLang="en-US" sz="1800" dirty="0" smtClean="0">
                <a:solidFill>
                  <a:srgbClr val="080808"/>
                </a:solidFill>
                <a:latin typeface="+mn-ea"/>
              </a:rPr>
              <a:t>输出循环变量，速度相当慢</a:t>
            </a:r>
            <a:endParaRPr lang="zh-CN" altLang="en-US" sz="1800" dirty="0">
              <a:solidFill>
                <a:srgbClr val="080808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396537" y="4135733"/>
            <a:ext cx="5826097" cy="1817103"/>
            <a:chOff x="755650" y="3700463"/>
            <a:chExt cx="7040563" cy="1817103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6653213" y="4030663"/>
              <a:ext cx="1143000" cy="1039812"/>
            </a:xfrm>
            <a:prstGeom prst="flowChartMagneticDisk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lnSpc>
                  <a:spcPct val="14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zh-CN" altLang="en-US" sz="2000">
                  <a:solidFill>
                    <a:srgbClr val="080808"/>
                  </a:solidFill>
                  <a:latin typeface="+mn-ea"/>
                  <a:ea typeface="+mn-ea"/>
                  <a:sym typeface="Monotype Sorts" pitchFamily="2" charset="2"/>
                </a:rPr>
                <a:t>文件</a:t>
              </a:r>
            </a:p>
          </p:txBody>
        </p: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755650" y="4179886"/>
              <a:ext cx="1150938" cy="800219"/>
            </a:xfrm>
            <a:prstGeom prst="rect">
              <a:avLst/>
            </a:prstGeom>
            <a:solidFill>
              <a:srgbClr val="E3E3E4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zh-CN" altLang="en-US" sz="2000">
                  <a:solidFill>
                    <a:srgbClr val="080808"/>
                  </a:solidFill>
                  <a:latin typeface="+mn-ea"/>
                  <a:sym typeface="Monotype Sorts" pitchFamily="2" charset="2"/>
                </a:rPr>
                <a:t>程序</a:t>
              </a:r>
            </a:p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zh-CN" altLang="en-US" sz="2000">
                  <a:solidFill>
                    <a:srgbClr val="080808"/>
                  </a:solidFill>
                  <a:latin typeface="+mn-ea"/>
                  <a:sym typeface="Monotype Sorts" pitchFamily="2" charset="2"/>
                </a:rPr>
                <a:t>数据区</a:t>
              </a:r>
              <a:endParaRPr kumimoji="1" lang="zh-CN" altLang="en-US" sz="2000" dirty="0">
                <a:solidFill>
                  <a:srgbClr val="080808"/>
                </a:solidFill>
                <a:latin typeface="+mn-ea"/>
                <a:sym typeface="Monotype Sorts" pitchFamily="2" charset="2"/>
              </a:endParaRP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2843213" y="3700463"/>
              <a:ext cx="2438400" cy="35977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zh-CN" altLang="en-US" dirty="0">
                  <a:solidFill>
                    <a:srgbClr val="7030A0"/>
                  </a:solidFill>
                  <a:latin typeface="+mn-ea"/>
                  <a:ea typeface="+mn-ea"/>
                  <a:sym typeface="Monotype Sorts" pitchFamily="2" charset="2"/>
                </a:rPr>
                <a:t>输出文件缓冲区</a:t>
              </a:r>
            </a:p>
          </p:txBody>
        </p:sp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2843213" y="5157788"/>
              <a:ext cx="2438400" cy="35977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50000"/>
                </a:spcBef>
                <a:buClr>
                  <a:srgbClr val="CC99FF"/>
                </a:buClr>
                <a:buFont typeface="Monotype Sorts" pitchFamily="2" charset="2"/>
                <a:buNone/>
              </a:pPr>
              <a:r>
                <a:rPr kumimoji="1" lang="zh-CN" altLang="en-US" dirty="0">
                  <a:solidFill>
                    <a:srgbClr val="7030A0"/>
                  </a:solidFill>
                  <a:latin typeface="+mn-ea"/>
                  <a:ea typeface="+mn-ea"/>
                  <a:sym typeface="Monotype Sorts" pitchFamily="2" charset="2"/>
                </a:rPr>
                <a:t>输入文件缓冲区</a:t>
              </a: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V="1">
              <a:off x="1908175" y="3933825"/>
              <a:ext cx="990600" cy="228600"/>
            </a:xfrm>
            <a:prstGeom prst="line">
              <a:avLst/>
            </a:prstGeom>
            <a:noFill/>
            <a:ln w="28575">
              <a:solidFill>
                <a:srgbClr val="0303DF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>
                <a:solidFill>
                  <a:srgbClr val="080808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1852613" y="5005388"/>
              <a:ext cx="990600" cy="400050"/>
            </a:xfrm>
            <a:prstGeom prst="line">
              <a:avLst/>
            </a:prstGeom>
            <a:noFill/>
            <a:ln w="28575">
              <a:solidFill>
                <a:srgbClr val="0303DF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>
                <a:solidFill>
                  <a:srgbClr val="080808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 flipV="1">
              <a:off x="5292725" y="4797425"/>
              <a:ext cx="1371600" cy="609600"/>
            </a:xfrm>
            <a:prstGeom prst="line">
              <a:avLst/>
            </a:prstGeom>
            <a:noFill/>
            <a:ln w="28575">
              <a:solidFill>
                <a:srgbClr val="0303DF"/>
              </a:solidFill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>
                <a:solidFill>
                  <a:srgbClr val="080808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6196013" y="4471988"/>
              <a:ext cx="18415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FFFF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000">
                <a:solidFill>
                  <a:srgbClr val="080808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5292725" y="4017963"/>
              <a:ext cx="1366838" cy="492125"/>
            </a:xfrm>
            <a:prstGeom prst="line">
              <a:avLst/>
            </a:prstGeom>
            <a:noFill/>
            <a:ln w="28575">
              <a:solidFill>
                <a:srgbClr val="0303DF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 sz="2000">
                <a:solidFill>
                  <a:srgbClr val="080808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166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关于文件的打开方式</a:t>
            </a:r>
            <a:r>
              <a:rPr lang="en-US" altLang="zh-CN" dirty="0"/>
              <a:t>—</a:t>
            </a:r>
            <a:r>
              <a:rPr lang="zh-CN" altLang="en-US" dirty="0"/>
              <a:t>小结（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以读写方式打开（</a:t>
            </a:r>
            <a:r>
              <a:rPr lang="en-US" altLang="zh-CN" sz="1800" dirty="0"/>
              <a:t>r+, </a:t>
            </a:r>
            <a:r>
              <a:rPr lang="en-US" altLang="zh-CN" sz="1800" dirty="0" err="1"/>
              <a:t>rt</a:t>
            </a:r>
            <a:r>
              <a:rPr lang="en-US" altLang="zh-CN" sz="1800" dirty="0"/>
              <a:t>+, </a:t>
            </a:r>
            <a:r>
              <a:rPr lang="en-US" altLang="zh-CN" sz="1800" dirty="0" err="1"/>
              <a:t>rb</a:t>
            </a:r>
            <a:r>
              <a:rPr lang="en-US" altLang="zh-CN" sz="1800" dirty="0"/>
              <a:t>+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971550" lvl="1"/>
            <a:r>
              <a:rPr lang="zh-CN" altLang="en-US" sz="1600" dirty="0"/>
              <a:t>文件必须存在，否则，</a:t>
            </a:r>
            <a:r>
              <a:rPr lang="en-US" altLang="zh-CN" sz="1600" dirty="0" err="1"/>
              <a:t>fopen</a:t>
            </a:r>
            <a:r>
              <a:rPr lang="en-US" altLang="zh-CN" sz="1600" dirty="0"/>
              <a:t>()</a:t>
            </a:r>
            <a:r>
              <a:rPr lang="zh-CN" altLang="en-US" sz="1600" dirty="0"/>
              <a:t>返回</a:t>
            </a:r>
            <a:r>
              <a:rPr lang="en-US" altLang="zh-CN" sz="1600" dirty="0"/>
              <a:t>NULL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文件内容保持不变；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从文件头开始读写文件；</a:t>
            </a:r>
            <a:endParaRPr lang="en-US" altLang="zh-CN" sz="1600" dirty="0"/>
          </a:p>
          <a:p>
            <a:pPr marL="971550" lvl="1"/>
            <a:r>
              <a:rPr lang="zh-CN" altLang="en-US" sz="1600" dirty="0">
                <a:solidFill>
                  <a:srgbClr val="0303DF"/>
                </a:solidFill>
              </a:rPr>
              <a:t>如果又读又写，读写结果可能不是期望的结果；（可以分别打开，分别读写）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以读写方式打开（</a:t>
            </a:r>
            <a:r>
              <a:rPr lang="en-US" altLang="zh-CN" sz="1800" dirty="0"/>
              <a:t>w+, </a:t>
            </a:r>
            <a:r>
              <a:rPr lang="en-US" altLang="zh-CN" sz="1800" dirty="0" err="1"/>
              <a:t>wt</a:t>
            </a:r>
            <a:r>
              <a:rPr lang="en-US" altLang="zh-CN" sz="1800" dirty="0"/>
              <a:t>+, </a:t>
            </a:r>
            <a:r>
              <a:rPr lang="en-US" altLang="zh-CN" sz="1800" dirty="0" err="1"/>
              <a:t>wb</a:t>
            </a:r>
            <a:r>
              <a:rPr lang="en-US" altLang="zh-CN" sz="1800" dirty="0"/>
              <a:t>+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971550" lvl="1"/>
            <a:r>
              <a:rPr lang="zh-CN" altLang="en-US" sz="1600" dirty="0"/>
              <a:t>文件如果已经存在，将文件内容清除；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如果文件不存在，则新建一个空文件；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从文件头开始写；</a:t>
            </a:r>
            <a:endParaRPr lang="en-US" altLang="zh-CN" sz="1600" dirty="0"/>
          </a:p>
          <a:p>
            <a:pPr marL="971550" lvl="1"/>
            <a:r>
              <a:rPr lang="zh-CN" altLang="en-US" sz="1600" dirty="0">
                <a:solidFill>
                  <a:srgbClr val="0303DF"/>
                </a:solidFill>
              </a:rPr>
              <a:t>如果又读又写，读写结果可能不是期望的结果；（可以分别打开，分别读写）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以读写的追加方式打开（</a:t>
            </a:r>
            <a:r>
              <a:rPr lang="en-US" altLang="zh-CN" sz="1800" dirty="0"/>
              <a:t>a+,  at+,  ab+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971550" lvl="1"/>
            <a:r>
              <a:rPr lang="zh-CN" altLang="en-US" sz="1600" dirty="0"/>
              <a:t>文件内容保持不变；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从文件头开始读，从文件尾开始写；</a:t>
            </a:r>
          </a:p>
          <a:p>
            <a:pPr marL="971550" lvl="1"/>
            <a:r>
              <a:rPr lang="zh-CN" altLang="en-US" sz="1600" dirty="0">
                <a:solidFill>
                  <a:srgbClr val="0303DF"/>
                </a:solidFill>
              </a:rPr>
              <a:t>如果又读又写，读写结果可能不是期望的结果；（可以分别打开，分别读写）</a:t>
            </a:r>
            <a:endParaRPr lang="en-US" altLang="zh-CN" sz="1600" dirty="0">
              <a:solidFill>
                <a:srgbClr val="0303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关闭文件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函数原型  </a:t>
            </a:r>
            <a:endParaRPr lang="en-US" altLang="zh-CN" sz="2000" dirty="0"/>
          </a:p>
          <a:p>
            <a:pPr marL="971550" lvl="1"/>
            <a:r>
              <a:rPr lang="en-US" altLang="zh-CN" sz="1800" dirty="0"/>
              <a:t>int </a:t>
            </a:r>
            <a:r>
              <a:rPr lang="en-US" altLang="zh-CN" sz="1800" dirty="0" err="1"/>
              <a:t>fclose</a:t>
            </a:r>
            <a:r>
              <a:rPr lang="en-US" altLang="zh-CN" sz="1800" dirty="0"/>
              <a:t>( FILE *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 );   // </a:t>
            </a:r>
            <a:r>
              <a:rPr lang="en-US" altLang="zh-CN" sz="1800" dirty="0" err="1"/>
              <a:t>stdio.h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返回值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如果文件成功关闭，</a:t>
            </a:r>
            <a:r>
              <a:rPr lang="en-US" altLang="zh-CN" sz="1800" dirty="0" err="1"/>
              <a:t>fclose</a:t>
            </a:r>
            <a:r>
              <a:rPr lang="en-US" altLang="zh-CN" sz="1800" dirty="0"/>
              <a:t> </a:t>
            </a:r>
            <a:r>
              <a:rPr lang="zh-CN" altLang="en-US" sz="1800" dirty="0"/>
              <a:t>返回 </a:t>
            </a:r>
            <a:r>
              <a:rPr lang="en-US" altLang="zh-CN" sz="1800" dirty="0"/>
              <a:t>0</a:t>
            </a:r>
            <a:r>
              <a:rPr lang="zh-CN" altLang="en-US" sz="1800" dirty="0"/>
              <a:t>，否则返回</a:t>
            </a:r>
            <a:r>
              <a:rPr lang="en-US" altLang="zh-CN" sz="1800" dirty="0"/>
              <a:t>-1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C00000"/>
                </a:solidFill>
              </a:rPr>
              <a:t>文件关闭后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971550" lvl="1"/>
            <a:r>
              <a:rPr lang="zh-CN" altLang="en-US" sz="1800" dirty="0" smtClean="0">
                <a:solidFill>
                  <a:srgbClr val="0303DF"/>
                </a:solidFill>
              </a:rPr>
              <a:t>应</a:t>
            </a:r>
            <a:r>
              <a:rPr lang="zh-CN" altLang="en-US" sz="1800" dirty="0">
                <a:solidFill>
                  <a:srgbClr val="0303DF"/>
                </a:solidFill>
              </a:rPr>
              <a:t>防止</a:t>
            </a:r>
            <a:r>
              <a:rPr lang="zh-CN" altLang="en-US" sz="1800" dirty="0" smtClean="0">
                <a:solidFill>
                  <a:srgbClr val="0303DF"/>
                </a:solidFill>
              </a:rPr>
              <a:t>出现游离</a:t>
            </a:r>
            <a:r>
              <a:rPr lang="zh-CN" altLang="en-US" sz="1800" dirty="0">
                <a:solidFill>
                  <a:srgbClr val="0303DF"/>
                </a:solidFill>
              </a:rPr>
              <a:t>指针</a:t>
            </a:r>
            <a:r>
              <a:rPr lang="zh-CN" altLang="en-US" sz="1800" dirty="0"/>
              <a:t>，而对整个工程造成不必要的麻烦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971550" lvl="1"/>
            <a:r>
              <a:rPr lang="zh-CN" altLang="en-US" sz="1800" dirty="0" smtClean="0"/>
              <a:t>应将</a:t>
            </a:r>
            <a:r>
              <a:rPr lang="en-US" altLang="zh-CN" sz="1800" dirty="0" err="1" smtClean="0"/>
              <a:t>fp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= NULL;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6600"/>
                </a:solidFill>
              </a:rPr>
              <a:t>如果关闭失败，最好对错误进行处理；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971550"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06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关于文件的关闭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7030A0"/>
                </a:solidFill>
              </a:rPr>
              <a:t>文件使用</a:t>
            </a:r>
            <a:r>
              <a:rPr lang="zh-CN" altLang="en-US" sz="2000" b="1" dirty="0">
                <a:solidFill>
                  <a:srgbClr val="7030A0"/>
                </a:solidFill>
              </a:rPr>
              <a:t>完毕后必须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关闭文件；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marL="971550" lvl="1"/>
            <a:r>
              <a:rPr lang="zh-CN" altLang="en-US" sz="1800" dirty="0" smtClean="0">
                <a:solidFill>
                  <a:srgbClr val="0303DF"/>
                </a:solidFill>
              </a:rPr>
              <a:t>关闭</a:t>
            </a:r>
            <a:r>
              <a:rPr lang="zh-CN" altLang="en-US" sz="1800" dirty="0">
                <a:solidFill>
                  <a:srgbClr val="0303DF"/>
                </a:solidFill>
              </a:rPr>
              <a:t>文件时，</a:t>
            </a:r>
            <a:r>
              <a:rPr lang="zh-CN" altLang="en-US" sz="1800" dirty="0">
                <a:solidFill>
                  <a:srgbClr val="C00000"/>
                </a:solidFill>
              </a:rPr>
              <a:t>释放系统为其分配的结构体，以及读写缓存</a:t>
            </a:r>
            <a:r>
              <a:rPr lang="zh-CN" altLang="en-US" sz="1800" dirty="0" smtClean="0">
                <a:solidFill>
                  <a:srgbClr val="C00000"/>
                </a:solidFill>
              </a:rPr>
              <a:t>；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marL="971550" lvl="1"/>
            <a:r>
              <a:rPr lang="zh-CN" altLang="en-US" sz="1800" b="1" dirty="0" smtClean="0">
                <a:solidFill>
                  <a:srgbClr val="7030A0"/>
                </a:solidFill>
              </a:rPr>
              <a:t>释放操作系统内核中为</a:t>
            </a:r>
            <a:r>
              <a:rPr lang="zh-CN" altLang="en-US" sz="1800" b="1" dirty="0">
                <a:solidFill>
                  <a:srgbClr val="7030A0"/>
                </a:solidFill>
              </a:rPr>
              <a:t>其建立的数据结构；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pPr marL="971550" lvl="1"/>
            <a:r>
              <a:rPr lang="zh-CN" altLang="en-US" sz="1800" dirty="0" smtClean="0">
                <a:solidFill>
                  <a:srgbClr val="C00000"/>
                </a:solidFill>
              </a:rPr>
              <a:t>数据</a:t>
            </a:r>
            <a:r>
              <a:rPr lang="zh-CN" altLang="en-US" sz="1800" dirty="0">
                <a:solidFill>
                  <a:srgbClr val="C00000"/>
                </a:solidFill>
              </a:rPr>
              <a:t>丢失</a:t>
            </a:r>
            <a:r>
              <a:rPr lang="zh-CN" altLang="en-US" sz="1800" dirty="0"/>
              <a:t>：如果是写操作，</a:t>
            </a:r>
            <a:r>
              <a:rPr lang="zh-CN" altLang="en-US" sz="1800" b="1" dirty="0">
                <a:solidFill>
                  <a:srgbClr val="006600"/>
                </a:solidFill>
              </a:rPr>
              <a:t>关闭操作会将写缓存中的数据</a:t>
            </a:r>
            <a:r>
              <a:rPr lang="en-US" altLang="zh-CN" sz="1800" b="1" dirty="0">
                <a:solidFill>
                  <a:srgbClr val="006600"/>
                </a:solidFill>
              </a:rPr>
              <a:t>flush</a:t>
            </a:r>
            <a:r>
              <a:rPr lang="zh-CN" altLang="en-US" sz="1800" b="1" dirty="0">
                <a:solidFill>
                  <a:srgbClr val="006600"/>
                </a:solidFill>
              </a:rPr>
              <a:t>到磁盘的文件中</a:t>
            </a:r>
            <a:r>
              <a:rPr lang="zh-CN" altLang="en-US" sz="1800" dirty="0"/>
              <a:t>，否则，</a:t>
            </a:r>
            <a:r>
              <a:rPr lang="zh-CN" altLang="en-US" sz="1800" dirty="0">
                <a:solidFill>
                  <a:srgbClr val="7030A0"/>
                </a:solidFill>
              </a:rPr>
              <a:t>写缓存中的数据可能尚未写到磁盘的文件中</a:t>
            </a:r>
            <a:r>
              <a:rPr lang="zh-CN" altLang="en-US" sz="1800" dirty="0" smtClean="0">
                <a:solidFill>
                  <a:srgbClr val="7030A0"/>
                </a:solidFill>
              </a:rPr>
              <a:t>，可能造成</a:t>
            </a:r>
            <a:r>
              <a:rPr lang="zh-CN" altLang="en-US" sz="1800" dirty="0">
                <a:solidFill>
                  <a:srgbClr val="7030A0"/>
                </a:solidFill>
              </a:rPr>
              <a:t>数据丢失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r>
              <a:rPr lang="zh-CN" altLang="en-US" sz="1800" dirty="0">
                <a:solidFill>
                  <a:srgbClr val="C00000"/>
                </a:solidFill>
              </a:rPr>
              <a:t>内存泄漏</a:t>
            </a:r>
            <a:r>
              <a:rPr lang="zh-CN" altLang="en-US" sz="1800" dirty="0"/>
              <a:t>：无论读写操作，如果不关闭一个打开的文件，</a:t>
            </a:r>
            <a:r>
              <a:rPr lang="zh-CN" altLang="en-US" sz="1800" dirty="0">
                <a:solidFill>
                  <a:srgbClr val="0303DF"/>
                </a:solidFill>
              </a:rPr>
              <a:t>会造成文件所占用内存泄漏（所分配的</a:t>
            </a:r>
            <a:r>
              <a:rPr lang="zh-CN" altLang="en-US" sz="1800" dirty="0" smtClean="0">
                <a:solidFill>
                  <a:srgbClr val="0303DF"/>
                </a:solidFill>
              </a:rPr>
              <a:t>缓存等内存区域未</a:t>
            </a:r>
            <a:r>
              <a:rPr lang="zh-CN" altLang="en-US" sz="1800" dirty="0">
                <a:solidFill>
                  <a:srgbClr val="0303DF"/>
                </a:solidFill>
              </a:rPr>
              <a:t>释放），</a:t>
            </a:r>
            <a:r>
              <a:rPr lang="zh-CN" altLang="en-US" sz="1800" dirty="0"/>
              <a:t>在下次访问文件时可能会出现问题；</a:t>
            </a:r>
            <a:endParaRPr lang="en-US" altLang="zh-CN" sz="1800" dirty="0"/>
          </a:p>
          <a:p>
            <a:pPr marL="971550" lvl="1"/>
            <a:r>
              <a:rPr lang="zh-CN" altLang="en-US" sz="1800" b="1" dirty="0"/>
              <a:t>现在的操作系统，在程序退出时</a:t>
            </a:r>
            <a:r>
              <a:rPr lang="zh-CN" altLang="en-US" sz="1800" b="1" dirty="0">
                <a:solidFill>
                  <a:srgbClr val="C00000"/>
                </a:solidFill>
              </a:rPr>
              <a:t>一般会</a:t>
            </a:r>
            <a:r>
              <a:rPr lang="zh-CN" altLang="en-US" sz="1800" b="1" dirty="0"/>
              <a:t>自动关闭所有打开的文件</a:t>
            </a:r>
            <a:r>
              <a:rPr lang="zh-CN" altLang="en-US" sz="1800" b="1" dirty="0" smtClean="0"/>
              <a:t>。</a:t>
            </a:r>
            <a:endParaRPr lang="en-US" altLang="zh-CN" sz="1800" b="1" dirty="0" smtClean="0"/>
          </a:p>
          <a:p>
            <a:pPr marL="1200150" lvl="2"/>
            <a:r>
              <a:rPr lang="zh-CN" altLang="en-US" sz="1600" b="1" dirty="0" smtClean="0"/>
              <a:t>若不关闭文件，当程序错误退出，或掉电时，数据将丢失</a:t>
            </a:r>
            <a:endParaRPr lang="en-US" altLang="zh-CN" sz="1600" b="1" dirty="0" smtClean="0"/>
          </a:p>
          <a:p>
            <a:pPr marL="971550" lvl="1"/>
            <a:r>
              <a:rPr lang="zh-CN" altLang="en-US" sz="1800" b="1" dirty="0" smtClean="0">
                <a:solidFill>
                  <a:srgbClr val="C00000"/>
                </a:solidFill>
              </a:rPr>
              <a:t>推荐：程序中利用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fclose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()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显式关闭文件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971550"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13129-5422-4149-BF2B-9453D937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文件的</a:t>
            </a:r>
            <a:r>
              <a:rPr lang="zh-CN" altLang="en-US" dirty="0">
                <a:solidFill>
                  <a:srgbClr val="7030A0"/>
                </a:solidFill>
              </a:rPr>
              <a:t>读</a:t>
            </a:r>
            <a:r>
              <a:rPr lang="en-US" altLang="zh-CN" dirty="0">
                <a:solidFill>
                  <a:srgbClr val="7030A0"/>
                </a:solidFill>
              </a:rPr>
              <a:t>/</a:t>
            </a:r>
            <a:r>
              <a:rPr lang="zh-CN" altLang="en-US" dirty="0">
                <a:solidFill>
                  <a:srgbClr val="7030A0"/>
                </a:solidFill>
              </a:rPr>
              <a:t>写位置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5D89C-58FC-44EC-80BF-4E60D2D7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当读写一些文件时，操作系统自动维护文件的读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写位置；</a:t>
            </a:r>
            <a:endParaRPr lang="en-US" altLang="zh-CN" sz="1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文件的读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写位置，一般称为</a:t>
            </a:r>
            <a:endParaRPr lang="en-US" altLang="zh-CN" sz="1800" dirty="0" smtClean="0"/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读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写偏移量</a:t>
            </a:r>
            <a:endParaRPr lang="en-US" altLang="zh-CN" sz="1600" dirty="0" smtClean="0"/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读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写指针</a:t>
            </a:r>
            <a:endParaRPr lang="en-US" altLang="zh-CN" sz="1600" dirty="0" smtClean="0"/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按字节编址</a:t>
            </a:r>
            <a:endParaRPr lang="en-US" altLang="zh-CN" sz="16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当打开</a:t>
            </a:r>
            <a:r>
              <a:rPr lang="zh-CN" altLang="en-US" sz="1800" dirty="0"/>
              <a:t>一个文件时，读写指针定位在</a:t>
            </a:r>
            <a:r>
              <a:rPr lang="zh-CN" altLang="en-US" sz="1800" dirty="0" smtClean="0">
                <a:solidFill>
                  <a:srgbClr val="C00000"/>
                </a:solidFill>
              </a:rPr>
              <a:t>文件头，即</a:t>
            </a:r>
            <a:r>
              <a:rPr lang="en-US" altLang="zh-CN" sz="1800" dirty="0" smtClean="0">
                <a:solidFill>
                  <a:srgbClr val="C00000"/>
                </a:solidFill>
              </a:rPr>
              <a:t>0</a:t>
            </a:r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当以</a:t>
            </a:r>
            <a:r>
              <a:rPr lang="en-US" altLang="zh-CN" sz="1600" dirty="0" smtClean="0"/>
              <a:t>at, </a:t>
            </a:r>
            <a:r>
              <a:rPr lang="en-US" altLang="zh-CN" sz="1600" dirty="0"/>
              <a:t>a</a:t>
            </a:r>
            <a:r>
              <a:rPr lang="en-US" altLang="zh-CN" sz="1600" dirty="0" smtClean="0"/>
              <a:t>t+, </a:t>
            </a:r>
            <a:r>
              <a:rPr lang="en-US" altLang="zh-CN" sz="1600" dirty="0"/>
              <a:t>a</a:t>
            </a:r>
            <a:r>
              <a:rPr lang="en-US" altLang="zh-CN" sz="1600" dirty="0" smtClean="0"/>
              <a:t>b, ab+</a:t>
            </a:r>
            <a:r>
              <a:rPr lang="zh-CN" altLang="en-US" sz="1600" dirty="0" smtClean="0"/>
              <a:t>打开时，</a:t>
            </a:r>
            <a:r>
              <a:rPr lang="zh-CN" altLang="en-US" sz="1600" b="1" dirty="0" smtClean="0">
                <a:solidFill>
                  <a:srgbClr val="0303DF"/>
                </a:solidFill>
              </a:rPr>
              <a:t>从文件尾</a:t>
            </a:r>
            <a:r>
              <a:rPr lang="zh-CN" altLang="en-US" sz="1600" b="1" dirty="0">
                <a:solidFill>
                  <a:srgbClr val="0303DF"/>
                </a:solidFill>
              </a:rPr>
              <a:t>开始</a:t>
            </a:r>
            <a:r>
              <a:rPr lang="zh-CN" altLang="en-US" sz="1600" b="1" dirty="0" smtClean="0">
                <a:solidFill>
                  <a:srgbClr val="0303DF"/>
                </a:solidFill>
              </a:rPr>
              <a:t>写，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但从文件头开始读</a:t>
            </a:r>
            <a:r>
              <a:rPr lang="zh-CN" altLang="en-US" sz="1600" b="1" dirty="0">
                <a:solidFill>
                  <a:srgbClr val="7030A0"/>
                </a:solidFill>
              </a:rPr>
              <a:t>，</a:t>
            </a:r>
            <a:endParaRPr lang="en-US" altLang="zh-CN" sz="1600" b="1" dirty="0" smtClean="0">
              <a:solidFill>
                <a:srgbClr val="7030A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当读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写文件时，系统自动将读写偏移量增量，指向下一个读写位置</a:t>
            </a:r>
            <a:endParaRPr lang="en-US" altLang="zh-CN" sz="1800" dirty="0" smtClean="0"/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增量：写入或读出的数据类型所占字节数</a:t>
            </a:r>
            <a:endParaRPr lang="en-US" altLang="zh-CN" sz="16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文件读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写时，共用一个读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写偏移量</a:t>
            </a:r>
            <a:endParaRPr lang="en-US" altLang="zh-CN" sz="1800" dirty="0" smtClean="0"/>
          </a:p>
          <a:p>
            <a:pPr marL="1085850" lvl="1" indent="-45720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例如，如果写入一批数据，接着要读出这些数据时，在读之前要将读写偏移量恢复到写入数据的开始位置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0264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13129-5422-4149-BF2B-9453D937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r>
              <a:rPr lang="zh-CN" altLang="en-US" dirty="0">
                <a:solidFill>
                  <a:srgbClr val="0303DF"/>
                </a:solidFill>
              </a:rPr>
              <a:t>文本文件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几种方法</a:t>
            </a:r>
            <a:endParaRPr lang="zh-CN" altLang="en-US" dirty="0">
              <a:solidFill>
                <a:srgbClr val="0303D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5D89C-58FC-44EC-80BF-4E60D2D7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80808"/>
                </a:solidFill>
              </a:rPr>
              <a:t>读</a:t>
            </a:r>
            <a:r>
              <a:rPr lang="en-US" altLang="zh-CN" sz="1800" dirty="0">
                <a:solidFill>
                  <a:srgbClr val="080808"/>
                </a:solidFill>
              </a:rPr>
              <a:t>/</a:t>
            </a:r>
            <a:r>
              <a:rPr lang="zh-CN" altLang="en-US" sz="1800" dirty="0">
                <a:solidFill>
                  <a:srgbClr val="080808"/>
                </a:solidFill>
              </a:rPr>
              <a:t>写</a:t>
            </a:r>
            <a:r>
              <a:rPr lang="zh-CN" altLang="en-US" sz="1800" dirty="0">
                <a:solidFill>
                  <a:srgbClr val="0000CC"/>
                </a:solidFill>
              </a:rPr>
              <a:t>字符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marL="1085850" lvl="1" indent="-457200"/>
            <a:r>
              <a:rPr lang="en-US" altLang="zh-CN" sz="1600" dirty="0"/>
              <a:t>char </a:t>
            </a:r>
            <a:r>
              <a:rPr lang="en-US" altLang="zh-CN" sz="1600" dirty="0" err="1">
                <a:solidFill>
                  <a:srgbClr val="C00000"/>
                </a:solidFill>
              </a:rPr>
              <a:t>fputc</a:t>
            </a:r>
            <a:r>
              <a:rPr lang="en-US" altLang="zh-CN" sz="1600" dirty="0"/>
              <a:t>(char c, </a:t>
            </a:r>
            <a:r>
              <a:rPr lang="en-US" altLang="zh-CN" sz="1600" dirty="0">
                <a:solidFill>
                  <a:srgbClr val="7030A0"/>
                </a:solidFill>
              </a:rPr>
              <a:t>FILE *</a:t>
            </a:r>
            <a:r>
              <a:rPr lang="en-US" altLang="zh-CN" sz="1600" dirty="0" err="1">
                <a:solidFill>
                  <a:srgbClr val="7030A0"/>
                </a:solidFill>
              </a:rPr>
              <a:t>fp</a:t>
            </a:r>
            <a:r>
              <a:rPr lang="en-US" altLang="zh-CN" sz="1600" dirty="0"/>
              <a:t>)</a:t>
            </a:r>
            <a:r>
              <a:rPr lang="zh-CN" altLang="en-US" sz="1600" dirty="0"/>
              <a:t>； </a:t>
            </a:r>
            <a:r>
              <a:rPr lang="en-US" altLang="zh-CN" sz="1600" dirty="0"/>
              <a:t>//</a:t>
            </a:r>
            <a:r>
              <a:rPr lang="zh-CN" altLang="en-US" sz="1600" dirty="0"/>
              <a:t>将字符</a:t>
            </a:r>
            <a:r>
              <a:rPr lang="en-US" altLang="zh-CN" sz="1600" dirty="0"/>
              <a:t>c</a:t>
            </a:r>
            <a:r>
              <a:rPr lang="zh-CN" altLang="en-US" sz="1600" dirty="0"/>
              <a:t>写到文本文件</a:t>
            </a:r>
            <a:r>
              <a:rPr lang="en-US" altLang="zh-CN" sz="1600" dirty="0" err="1"/>
              <a:t>fp</a:t>
            </a:r>
            <a:r>
              <a:rPr lang="zh-CN" altLang="en-US" sz="1600" dirty="0"/>
              <a:t>中；</a:t>
            </a:r>
            <a:r>
              <a:rPr lang="en-US" altLang="zh-CN" sz="1600" dirty="0"/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</a:rPr>
              <a:t>同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putc</a:t>
            </a:r>
            <a:r>
              <a:rPr lang="en-US" altLang="zh-CN" sz="1600" dirty="0" smtClean="0">
                <a:solidFill>
                  <a:srgbClr val="006600"/>
                </a:solidFill>
              </a:rPr>
              <a:t>()</a:t>
            </a:r>
            <a:endParaRPr lang="zh-CN" altLang="en-US" sz="1600" dirty="0">
              <a:solidFill>
                <a:srgbClr val="006600"/>
              </a:solidFill>
            </a:endParaRPr>
          </a:p>
          <a:p>
            <a:pPr marL="1085850" lvl="1" indent="-457200"/>
            <a:r>
              <a:rPr lang="en-US" altLang="zh-CN" sz="1600" dirty="0"/>
              <a:t>char c=</a:t>
            </a:r>
            <a:r>
              <a:rPr lang="en-US" altLang="zh-CN" sz="1600" dirty="0" err="1">
                <a:solidFill>
                  <a:srgbClr val="C00000"/>
                </a:solidFill>
              </a:rPr>
              <a:t>fgetc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7030A0"/>
                </a:solidFill>
              </a:rPr>
              <a:t>FILE *</a:t>
            </a:r>
            <a:r>
              <a:rPr lang="en-US" altLang="zh-CN" sz="1600" dirty="0" err="1">
                <a:solidFill>
                  <a:srgbClr val="7030A0"/>
                </a:solidFill>
              </a:rPr>
              <a:t>fp</a:t>
            </a:r>
            <a:r>
              <a:rPr lang="en-US" altLang="zh-CN" sz="1600" dirty="0"/>
              <a:t>)</a:t>
            </a:r>
            <a:r>
              <a:rPr lang="zh-CN" altLang="en-US" sz="1600" dirty="0"/>
              <a:t>；</a:t>
            </a:r>
            <a:r>
              <a:rPr lang="en-US" altLang="zh-CN" sz="1600" dirty="0"/>
              <a:t>//</a:t>
            </a:r>
            <a:r>
              <a:rPr lang="zh-CN" altLang="en-US" sz="1600" dirty="0"/>
              <a:t>从文本文件</a:t>
            </a:r>
            <a:r>
              <a:rPr lang="en-US" altLang="zh-CN" sz="1600" dirty="0" err="1"/>
              <a:t>fp</a:t>
            </a:r>
            <a:r>
              <a:rPr lang="zh-CN" altLang="en-US" sz="1600" dirty="0"/>
              <a:t>读一个字符到</a:t>
            </a:r>
            <a:r>
              <a:rPr lang="en-US" altLang="zh-CN" sz="1600" dirty="0"/>
              <a:t>c</a:t>
            </a:r>
            <a:r>
              <a:rPr lang="zh-CN" altLang="en-US" sz="1600" dirty="0"/>
              <a:t>中</a:t>
            </a:r>
            <a:r>
              <a:rPr lang="zh-CN" altLang="en-US" sz="1600" dirty="0" smtClean="0"/>
              <a:t>；  </a:t>
            </a:r>
            <a:r>
              <a:rPr lang="en-US" altLang="zh-CN" sz="1600" dirty="0" smtClean="0">
                <a:solidFill>
                  <a:srgbClr val="006600"/>
                </a:solidFill>
              </a:rPr>
              <a:t>//</a:t>
            </a:r>
            <a:r>
              <a:rPr lang="zh-CN" altLang="en-US" sz="1600" dirty="0" smtClean="0">
                <a:solidFill>
                  <a:srgbClr val="006600"/>
                </a:solidFill>
              </a:rPr>
              <a:t>同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getc</a:t>
            </a:r>
            <a:r>
              <a:rPr lang="en-US" altLang="zh-CN" sz="1600" dirty="0" smtClean="0">
                <a:solidFill>
                  <a:srgbClr val="006600"/>
                </a:solidFill>
              </a:rPr>
              <a:t>()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80808"/>
                </a:solidFill>
              </a:rPr>
              <a:t>读</a:t>
            </a:r>
            <a:r>
              <a:rPr lang="en-US" altLang="zh-CN" sz="1800" dirty="0">
                <a:solidFill>
                  <a:srgbClr val="080808"/>
                </a:solidFill>
              </a:rPr>
              <a:t>/</a:t>
            </a:r>
            <a:r>
              <a:rPr lang="zh-CN" altLang="en-US" sz="1800" dirty="0">
                <a:solidFill>
                  <a:srgbClr val="080808"/>
                </a:solidFill>
              </a:rPr>
              <a:t>写</a:t>
            </a:r>
            <a:r>
              <a:rPr lang="zh-CN" altLang="en-US" sz="1800" dirty="0">
                <a:solidFill>
                  <a:srgbClr val="0000CC"/>
                </a:solidFill>
              </a:rPr>
              <a:t>字符串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marL="1085850" lvl="1" indent="-457200"/>
            <a:r>
              <a:rPr lang="en-US" altLang="zh-CN" sz="1600" dirty="0"/>
              <a:t>int </a:t>
            </a:r>
            <a:r>
              <a:rPr lang="en-US" altLang="zh-CN" sz="1600" dirty="0" err="1">
                <a:solidFill>
                  <a:srgbClr val="C00000"/>
                </a:solidFill>
              </a:rPr>
              <a:t>fputs</a:t>
            </a:r>
            <a:r>
              <a:rPr lang="en-US" altLang="zh-CN" sz="1600" dirty="0"/>
              <a:t>(char *s, </a:t>
            </a:r>
            <a:r>
              <a:rPr lang="en-US" altLang="zh-CN" sz="1600" dirty="0">
                <a:solidFill>
                  <a:srgbClr val="7030A0"/>
                </a:solidFill>
              </a:rPr>
              <a:t>FILE *</a:t>
            </a:r>
            <a:r>
              <a:rPr lang="en-US" altLang="zh-CN" sz="1600" dirty="0" err="1">
                <a:solidFill>
                  <a:srgbClr val="7030A0"/>
                </a:solidFill>
              </a:rPr>
              <a:t>fp</a:t>
            </a:r>
            <a:r>
              <a:rPr lang="en-US" altLang="zh-CN" sz="1600" dirty="0"/>
              <a:t>);</a:t>
            </a:r>
            <a:r>
              <a:rPr lang="zh-CN" altLang="en-US" sz="1600" dirty="0"/>
              <a:t>  </a:t>
            </a:r>
            <a:r>
              <a:rPr lang="en-US" altLang="zh-CN" sz="1600" dirty="0"/>
              <a:t>//</a:t>
            </a:r>
            <a:r>
              <a:rPr lang="zh-CN" altLang="en-US" sz="1600" dirty="0"/>
              <a:t>将字符串</a:t>
            </a:r>
            <a:r>
              <a:rPr lang="en-US" altLang="zh-CN" sz="1600" dirty="0"/>
              <a:t>s</a:t>
            </a:r>
            <a:r>
              <a:rPr lang="zh-CN" altLang="en-US" sz="1600" dirty="0"/>
              <a:t>写到文本文件</a:t>
            </a:r>
            <a:r>
              <a:rPr lang="en-US" altLang="zh-CN" sz="1600" dirty="0" err="1"/>
              <a:t>fp</a:t>
            </a:r>
            <a:r>
              <a:rPr lang="zh-CN" altLang="en-US" sz="1600" dirty="0"/>
              <a:t>中；</a:t>
            </a:r>
            <a:endParaRPr lang="en-US" altLang="zh-CN" sz="1600" dirty="0"/>
          </a:p>
          <a:p>
            <a:pPr marL="1085850" lvl="1" indent="-457200"/>
            <a:r>
              <a:rPr lang="en-US" altLang="zh-CN" sz="1600" dirty="0"/>
              <a:t>char* </a:t>
            </a:r>
            <a:r>
              <a:rPr lang="en-US" altLang="zh-CN" sz="1600" dirty="0" smtClean="0"/>
              <a:t>ret=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fgets</a:t>
            </a:r>
            <a:r>
              <a:rPr lang="en-US" altLang="zh-CN" sz="1600" dirty="0" smtClean="0"/>
              <a:t>(char *s, </a:t>
            </a:r>
            <a:r>
              <a:rPr lang="en-US" altLang="zh-CN" sz="1600" dirty="0"/>
              <a:t>int, </a:t>
            </a:r>
            <a:r>
              <a:rPr lang="en-US" altLang="zh-CN" sz="1600" dirty="0">
                <a:solidFill>
                  <a:srgbClr val="7030A0"/>
                </a:solidFill>
              </a:rPr>
              <a:t>FILE *</a:t>
            </a:r>
            <a:r>
              <a:rPr lang="en-US" altLang="zh-CN" sz="1600" dirty="0"/>
              <a:t> );</a:t>
            </a:r>
            <a:r>
              <a:rPr lang="zh-CN" altLang="en-US" sz="1600" dirty="0"/>
              <a:t> </a:t>
            </a:r>
            <a:r>
              <a:rPr lang="en-US" altLang="zh-CN" sz="1400" dirty="0"/>
              <a:t>//</a:t>
            </a:r>
            <a:r>
              <a:rPr lang="zh-CN" altLang="en-US" sz="1400" dirty="0"/>
              <a:t>从文本文件</a:t>
            </a:r>
            <a:r>
              <a:rPr lang="en-US" altLang="zh-CN" sz="1400" dirty="0" err="1"/>
              <a:t>fp</a:t>
            </a:r>
            <a:r>
              <a:rPr lang="zh-CN" altLang="en-US" sz="1400" dirty="0"/>
              <a:t>读一个指定长度的</a:t>
            </a:r>
            <a:endParaRPr lang="en-US" altLang="zh-CN" sz="1400" dirty="0"/>
          </a:p>
          <a:p>
            <a:pPr lvl="1" indent="0">
              <a:buNone/>
            </a:pPr>
            <a:r>
              <a:rPr lang="en-US" altLang="zh-CN" sz="1400" dirty="0"/>
              <a:t>                                                                      </a:t>
            </a:r>
            <a:r>
              <a:rPr lang="en-US" altLang="zh-CN" sz="1400" dirty="0" smtClean="0"/>
              <a:t>     </a:t>
            </a:r>
            <a:r>
              <a:rPr lang="en-US" altLang="zh-CN" sz="1400" dirty="0"/>
              <a:t>//</a:t>
            </a:r>
            <a:r>
              <a:rPr lang="zh-CN" altLang="en-US" sz="1400" dirty="0"/>
              <a:t>字符串到</a:t>
            </a:r>
            <a:r>
              <a:rPr lang="en-US" altLang="zh-CN" sz="1400" dirty="0"/>
              <a:t>s</a:t>
            </a:r>
            <a:r>
              <a:rPr lang="zh-CN" altLang="en-US" sz="1400" dirty="0" smtClean="0"/>
              <a:t>中，返回读到的字符串；</a:t>
            </a:r>
            <a:endParaRPr lang="zh-CN" altLang="en-US" sz="14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0000CC"/>
                </a:solidFill>
              </a:rPr>
              <a:t>通用读</a:t>
            </a:r>
            <a:r>
              <a:rPr lang="en-US" altLang="zh-CN" sz="1800" b="1" dirty="0">
                <a:solidFill>
                  <a:srgbClr val="0000CC"/>
                </a:solidFill>
              </a:rPr>
              <a:t>/</a:t>
            </a:r>
            <a:r>
              <a:rPr lang="zh-CN" altLang="en-US" sz="1800" b="1" dirty="0">
                <a:solidFill>
                  <a:srgbClr val="0000CC"/>
                </a:solidFill>
              </a:rPr>
              <a:t>写函数</a:t>
            </a:r>
            <a:endParaRPr lang="en-US" altLang="zh-CN" sz="1800" b="1" dirty="0">
              <a:solidFill>
                <a:srgbClr val="0000CC"/>
              </a:solidFill>
            </a:endParaRPr>
          </a:p>
          <a:p>
            <a:pPr marL="971550" lvl="1"/>
            <a:r>
              <a:rPr lang="en-US" altLang="zh-CN" sz="1600" b="1" dirty="0"/>
              <a:t> int </a:t>
            </a:r>
            <a:r>
              <a:rPr lang="en-US" altLang="zh-CN" sz="1600" b="1" dirty="0" err="1"/>
              <a:t>fwrite</a:t>
            </a:r>
            <a:r>
              <a:rPr lang="en-US" altLang="zh-CN" sz="1600" b="1" dirty="0"/>
              <a:t>(void </a:t>
            </a:r>
            <a:r>
              <a:rPr lang="en-US" altLang="zh-CN" sz="1600" b="1" dirty="0">
                <a:solidFill>
                  <a:srgbClr val="006600"/>
                </a:solidFill>
              </a:rPr>
              <a:t>*</a:t>
            </a:r>
            <a:r>
              <a:rPr lang="en-US" altLang="zh-CN" sz="1600" b="1" dirty="0" err="1">
                <a:solidFill>
                  <a:srgbClr val="006600"/>
                </a:solidFill>
              </a:rPr>
              <a:t>buf</a:t>
            </a:r>
            <a:r>
              <a:rPr lang="en-US" altLang="zh-CN" sz="1600" b="1" dirty="0"/>
              <a:t>, int </a:t>
            </a:r>
            <a:r>
              <a:rPr lang="en-US" altLang="zh-CN" sz="1600" b="1" dirty="0">
                <a:solidFill>
                  <a:srgbClr val="006600"/>
                </a:solidFill>
              </a:rPr>
              <a:t>size</a:t>
            </a:r>
            <a:r>
              <a:rPr lang="en-US" altLang="zh-CN" sz="1600" b="1" dirty="0"/>
              <a:t>, int </a:t>
            </a:r>
            <a:r>
              <a:rPr lang="en-US" altLang="zh-CN" sz="1600" b="1" dirty="0">
                <a:solidFill>
                  <a:srgbClr val="006600"/>
                </a:solidFill>
              </a:rPr>
              <a:t>num</a:t>
            </a:r>
            <a:r>
              <a:rPr lang="en-US" altLang="zh-CN" sz="1600" b="1" dirty="0"/>
              <a:t>, </a:t>
            </a:r>
            <a:r>
              <a:rPr lang="en-US" altLang="zh-CN" sz="1600" b="1" dirty="0">
                <a:solidFill>
                  <a:srgbClr val="7030A0"/>
                </a:solidFill>
              </a:rPr>
              <a:t>FILE *</a:t>
            </a:r>
            <a:r>
              <a:rPr lang="en-US" altLang="zh-CN" sz="1600" b="1" dirty="0" err="1">
                <a:solidFill>
                  <a:srgbClr val="7030A0"/>
                </a:solidFill>
              </a:rPr>
              <a:t>fp</a:t>
            </a:r>
            <a:r>
              <a:rPr lang="en-US" altLang="zh-CN" sz="1600" b="1" dirty="0"/>
              <a:t>)</a:t>
            </a:r>
            <a:r>
              <a:rPr lang="zh-CN" altLang="en-US" sz="1600" b="1" dirty="0" smtClean="0"/>
              <a:t>；</a:t>
            </a:r>
            <a:r>
              <a:rPr lang="en-US" altLang="zh-CN" sz="1600" b="1" dirty="0" smtClean="0"/>
              <a:t>//</a:t>
            </a:r>
            <a:r>
              <a:rPr lang="zh-CN" altLang="en-US" sz="1600" b="1" dirty="0" smtClean="0"/>
              <a:t>后续介绍</a:t>
            </a:r>
            <a:endParaRPr lang="zh-CN" altLang="en-US" sz="1600" b="1" dirty="0">
              <a:ea typeface="楷体_GB2312" pitchFamily="49" charset="-122"/>
            </a:endParaRPr>
          </a:p>
          <a:p>
            <a:pPr marL="971550" lvl="1"/>
            <a:r>
              <a:rPr lang="en-US" altLang="zh-CN" sz="1600" b="1" dirty="0"/>
              <a:t> int </a:t>
            </a:r>
            <a:r>
              <a:rPr lang="en-US" altLang="zh-CN" sz="1600" b="1" dirty="0" err="1"/>
              <a:t>fread</a:t>
            </a:r>
            <a:r>
              <a:rPr lang="en-US" altLang="zh-CN" sz="1600" b="1" dirty="0"/>
              <a:t>(void *</a:t>
            </a:r>
            <a:r>
              <a:rPr lang="en-US" altLang="zh-CN" sz="1600" b="1" dirty="0" err="1">
                <a:solidFill>
                  <a:srgbClr val="006600"/>
                </a:solidFill>
              </a:rPr>
              <a:t>buf</a:t>
            </a:r>
            <a:r>
              <a:rPr lang="en-US" altLang="zh-CN" sz="1600" b="1" dirty="0"/>
              <a:t>, int </a:t>
            </a:r>
            <a:r>
              <a:rPr lang="en-US" altLang="zh-CN" sz="1600" b="1" dirty="0">
                <a:solidFill>
                  <a:srgbClr val="006600"/>
                </a:solidFill>
              </a:rPr>
              <a:t>size</a:t>
            </a:r>
            <a:r>
              <a:rPr lang="en-US" altLang="zh-CN" sz="1600" b="1" dirty="0"/>
              <a:t>, int </a:t>
            </a:r>
            <a:r>
              <a:rPr lang="en-US" altLang="zh-CN" sz="1600" b="1" dirty="0">
                <a:solidFill>
                  <a:srgbClr val="006600"/>
                </a:solidFill>
              </a:rPr>
              <a:t>num</a:t>
            </a:r>
            <a:r>
              <a:rPr lang="en-US" altLang="zh-CN" sz="1600" b="1" dirty="0"/>
              <a:t>, </a:t>
            </a:r>
            <a:r>
              <a:rPr lang="en-US" altLang="zh-CN" sz="1600" b="1" dirty="0">
                <a:solidFill>
                  <a:srgbClr val="7030A0"/>
                </a:solidFill>
              </a:rPr>
              <a:t>FILE *</a:t>
            </a:r>
            <a:r>
              <a:rPr lang="en-US" altLang="zh-CN" sz="1600" b="1" dirty="0" err="1">
                <a:solidFill>
                  <a:srgbClr val="7030A0"/>
                </a:solidFill>
              </a:rPr>
              <a:t>fp</a:t>
            </a:r>
            <a:r>
              <a:rPr lang="en-US" altLang="zh-CN" sz="1600" b="1" dirty="0"/>
              <a:t>)</a:t>
            </a:r>
            <a:r>
              <a:rPr lang="zh-CN" altLang="en-US" sz="1600" b="1" dirty="0" smtClean="0"/>
              <a:t>； </a:t>
            </a:r>
            <a:r>
              <a:rPr lang="en-US" altLang="zh-CN" sz="1600" b="1" dirty="0" smtClean="0"/>
              <a:t>//</a:t>
            </a:r>
            <a:r>
              <a:rPr lang="zh-CN" altLang="en-US" sz="1600" b="1" dirty="0" smtClean="0"/>
              <a:t>后续介绍</a:t>
            </a:r>
            <a:endParaRPr lang="zh-CN" altLang="en-US" sz="1600" b="1" dirty="0">
              <a:ea typeface="楷体_GB2312" pitchFamily="49" charset="-122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00CC"/>
                </a:solidFill>
              </a:rPr>
              <a:t>格式化读写函数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marL="971550" lvl="1">
              <a:lnSpc>
                <a:spcPct val="120000"/>
              </a:lnSpc>
            </a:pPr>
            <a:r>
              <a:rPr lang="en-US" altLang="zh-CN" sz="1600" dirty="0" err="1"/>
              <a:t>i</a:t>
            </a:r>
            <a:r>
              <a:rPr lang="en-US" altLang="zh-CN" sz="1600" dirty="0" err="1" smtClean="0"/>
              <a:t>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fprintf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7030A0"/>
                </a:solidFill>
              </a:rPr>
              <a:t>FILE *</a:t>
            </a:r>
            <a:r>
              <a:rPr lang="en-US" altLang="zh-CN" sz="1600" dirty="0" err="1">
                <a:solidFill>
                  <a:srgbClr val="7030A0"/>
                </a:solidFill>
              </a:rPr>
              <a:t>fp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zh-CN" altLang="en-US" sz="1600" dirty="0"/>
              <a:t>，格式字符串，输出表列）</a:t>
            </a:r>
            <a:r>
              <a:rPr lang="zh-CN" altLang="en-US" sz="1600" dirty="0" smtClean="0"/>
              <a:t>；</a:t>
            </a:r>
            <a:r>
              <a:rPr lang="en-US" altLang="zh-CN" sz="1600" dirty="0"/>
              <a:t>//</a:t>
            </a:r>
            <a:r>
              <a:rPr lang="zh-CN" altLang="en-US" sz="1600" dirty="0"/>
              <a:t>后续</a:t>
            </a:r>
            <a:r>
              <a:rPr lang="zh-CN" altLang="en-US" sz="1600" dirty="0" smtClean="0"/>
              <a:t>介绍</a:t>
            </a:r>
            <a:endParaRPr lang="zh-CN" altLang="en-US" sz="1600" dirty="0"/>
          </a:p>
          <a:p>
            <a:pPr marL="971550" lvl="1">
              <a:lnSpc>
                <a:spcPct val="120000"/>
              </a:lnSpc>
            </a:pPr>
            <a:r>
              <a:rPr lang="en-US" altLang="zh-CN" sz="1600" dirty="0" err="1"/>
              <a:t>i</a:t>
            </a:r>
            <a:r>
              <a:rPr lang="en-US" altLang="zh-CN" sz="1600" dirty="0" err="1" smtClean="0"/>
              <a:t>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fscanf</a:t>
            </a:r>
            <a:r>
              <a:rPr lang="en-US" altLang="zh-CN" sz="1600" dirty="0" smtClean="0"/>
              <a:t> 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7030A0"/>
                </a:solidFill>
              </a:rPr>
              <a:t>FILE *</a:t>
            </a:r>
            <a:r>
              <a:rPr lang="en-US" altLang="zh-CN" sz="1600" dirty="0" err="1">
                <a:solidFill>
                  <a:srgbClr val="7030A0"/>
                </a:solidFill>
              </a:rPr>
              <a:t>fp</a:t>
            </a:r>
            <a:r>
              <a:rPr lang="zh-CN" altLang="en-US" sz="1600" dirty="0"/>
              <a:t>，格式字符串，输入表列）； </a:t>
            </a:r>
            <a:r>
              <a:rPr lang="en-US" altLang="zh-CN" sz="1600" dirty="0"/>
              <a:t>//</a:t>
            </a:r>
            <a:r>
              <a:rPr lang="zh-CN" altLang="en-US" sz="1600" dirty="0"/>
              <a:t>后续</a:t>
            </a:r>
            <a:r>
              <a:rPr lang="zh-CN" altLang="en-US" sz="1600" dirty="0" smtClean="0"/>
              <a:t>介绍</a:t>
            </a:r>
            <a:endParaRPr lang="en-US" altLang="zh-CN" sz="16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070C0"/>
                </a:solidFill>
              </a:rPr>
              <a:t>通常以文本方式打开</a:t>
            </a:r>
            <a:r>
              <a:rPr lang="en-US" altLang="zh-CN" sz="1800" dirty="0" smtClean="0">
                <a:solidFill>
                  <a:srgbClr val="0070C0"/>
                </a:solidFill>
              </a:rPr>
              <a:t>/</a:t>
            </a:r>
            <a:r>
              <a:rPr lang="zh-CN" altLang="en-US" sz="1800" dirty="0" smtClean="0">
                <a:solidFill>
                  <a:srgbClr val="0070C0"/>
                </a:solidFill>
              </a:rPr>
              <a:t>创建文件</a:t>
            </a:r>
            <a:endParaRPr lang="zh-CN" altLang="en-US" sz="1800" dirty="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072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13129-5422-4149-BF2B-9453D937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自学与课后练习：</a:t>
            </a:r>
            <a:r>
              <a:rPr lang="en-US" altLang="zh-CN" dirty="0" err="1" smtClean="0">
                <a:solidFill>
                  <a:srgbClr val="0303DF"/>
                </a:solidFill>
              </a:rPr>
              <a:t>ferror</a:t>
            </a:r>
            <a:r>
              <a:rPr lang="en-US" altLang="zh-CN" dirty="0" smtClean="0">
                <a:solidFill>
                  <a:srgbClr val="0303DF"/>
                </a:solidFill>
              </a:rPr>
              <a:t>(FILE </a:t>
            </a:r>
            <a:r>
              <a:rPr lang="zh-CN" altLang="en-US" dirty="0" smtClean="0">
                <a:solidFill>
                  <a:srgbClr val="0303DF"/>
                </a:solidFill>
              </a:rPr>
              <a:t>*</a:t>
            </a:r>
            <a:r>
              <a:rPr lang="en-US" altLang="zh-CN" dirty="0" err="1" smtClean="0">
                <a:solidFill>
                  <a:srgbClr val="0303DF"/>
                </a:solidFill>
              </a:rPr>
              <a:t>fp</a:t>
            </a:r>
            <a:r>
              <a:rPr lang="en-US" altLang="zh-CN" dirty="0" smtClean="0">
                <a:solidFill>
                  <a:srgbClr val="0303DF"/>
                </a:solidFill>
              </a:rPr>
              <a:t>)</a:t>
            </a:r>
            <a:endParaRPr lang="zh-CN" altLang="en-US" dirty="0">
              <a:solidFill>
                <a:srgbClr val="0303D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5D89C-58FC-44EC-80BF-4E60D2D7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文件的输入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输出函数（读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写），如 </a:t>
            </a:r>
            <a:r>
              <a:rPr lang="en-US" altLang="zh-CN" sz="2000" dirty="0" err="1" smtClean="0"/>
              <a:t>fputc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fgetc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fputs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fgets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fread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fwrite</a:t>
            </a:r>
            <a:r>
              <a:rPr lang="zh-CN" altLang="en-US" sz="2000" dirty="0" smtClean="0"/>
              <a:t>等，都有相应的返回值；</a:t>
            </a:r>
            <a:endParaRPr lang="en-US" altLang="zh-CN" sz="20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为保证程序的健壮性（鲁棒性），对文件进行读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写时，应该检查返回值，以确定本次读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写是否正确；</a:t>
            </a:r>
            <a:endParaRPr lang="en-US" altLang="zh-CN" sz="20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除此之外，还</a:t>
            </a:r>
            <a:r>
              <a:rPr lang="zh-CN" altLang="en-US" sz="2000" dirty="0"/>
              <a:t>可以用</a:t>
            </a:r>
            <a:r>
              <a:rPr lang="en-US" altLang="zh-CN" sz="2000" dirty="0" err="1"/>
              <a:t>ferror</a:t>
            </a:r>
            <a:r>
              <a:rPr lang="zh-CN" altLang="en-US" sz="2000" dirty="0"/>
              <a:t>函数</a:t>
            </a:r>
            <a:r>
              <a:rPr lang="zh-CN" altLang="en-US" sz="2000" dirty="0" smtClean="0"/>
              <a:t>检查读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写过程是否出错；</a:t>
            </a:r>
            <a:endParaRPr lang="en-US" altLang="zh-CN" sz="20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000" b="1" dirty="0" err="1" smtClean="0">
                <a:solidFill>
                  <a:srgbClr val="7030A0"/>
                </a:solidFill>
              </a:rPr>
              <a:t>ferror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的调用形式</a:t>
            </a:r>
            <a:endParaRPr lang="en-US" altLang="zh-CN" sz="2000" b="1" dirty="0" smtClean="0">
              <a:solidFill>
                <a:srgbClr val="7030A0"/>
              </a:solidFill>
            </a:endParaRPr>
          </a:p>
          <a:p>
            <a:pPr marL="1085850" lvl="1" indent="-457200"/>
            <a:r>
              <a:rPr lang="en-US" altLang="zh-CN" sz="1800" dirty="0" err="1">
                <a:solidFill>
                  <a:srgbClr val="C00000"/>
                </a:solidFill>
              </a:rPr>
              <a:t>i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nt</a:t>
            </a:r>
            <a:r>
              <a:rPr lang="en-US" altLang="zh-CN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ferror</a:t>
            </a:r>
            <a:r>
              <a:rPr lang="en-US" altLang="zh-CN" sz="1800" dirty="0" smtClean="0">
                <a:solidFill>
                  <a:srgbClr val="C00000"/>
                </a:solidFill>
              </a:rPr>
              <a:t>(FILE *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fp</a:t>
            </a:r>
            <a:r>
              <a:rPr lang="en-US" altLang="zh-CN" sz="1800" dirty="0">
                <a:solidFill>
                  <a:srgbClr val="C00000"/>
                </a:solidFill>
              </a:rPr>
              <a:t>)</a:t>
            </a:r>
            <a:r>
              <a:rPr lang="zh-CN" altLang="en-US" sz="1800" dirty="0" smtClean="0">
                <a:solidFill>
                  <a:srgbClr val="C00000"/>
                </a:solidFill>
              </a:rPr>
              <a:t>； </a:t>
            </a:r>
            <a:r>
              <a:rPr lang="en-US" altLang="zh-CN" dirty="0"/>
              <a:t>//</a:t>
            </a:r>
            <a:r>
              <a:rPr lang="zh-CN" altLang="en-US" dirty="0"/>
              <a:t>头文件</a:t>
            </a:r>
            <a:r>
              <a:rPr lang="en-US" altLang="zh-CN" dirty="0" err="1"/>
              <a:t>stdio.h</a:t>
            </a:r>
            <a:endParaRPr lang="en-US" altLang="zh-CN" dirty="0"/>
          </a:p>
          <a:p>
            <a:pPr marL="1085850" lvl="1" indent="-457200"/>
            <a:r>
              <a:rPr lang="zh-CN" altLang="en-US" sz="1800" dirty="0" smtClean="0"/>
              <a:t>如果</a:t>
            </a:r>
            <a:r>
              <a:rPr lang="en-US" altLang="zh-CN" sz="1800" dirty="0" err="1"/>
              <a:t>ferror</a:t>
            </a:r>
            <a:r>
              <a:rPr lang="zh-CN" altLang="en-US" sz="1800" dirty="0"/>
              <a:t>返回值为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，表示本次读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写未出错</a:t>
            </a:r>
            <a:r>
              <a:rPr lang="zh-CN" altLang="en-US" sz="1800" dirty="0"/>
              <a:t>；</a:t>
            </a:r>
            <a:endParaRPr lang="en-US" altLang="zh-CN" sz="1800" dirty="0" smtClean="0"/>
          </a:p>
          <a:p>
            <a:pPr marL="1085850" lvl="1" indent="-457200"/>
            <a:r>
              <a:rPr lang="zh-CN" altLang="en-US" sz="1800" dirty="0" smtClean="0"/>
              <a:t>如果</a:t>
            </a:r>
            <a:r>
              <a:rPr lang="zh-CN" altLang="en-US" sz="1800" dirty="0"/>
              <a:t>返回一个非零值，</a:t>
            </a:r>
            <a:r>
              <a:rPr lang="zh-CN" altLang="en-US" sz="1800" dirty="0" smtClean="0"/>
              <a:t>表示本次读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写出错</a:t>
            </a:r>
            <a:r>
              <a:rPr lang="zh-CN" altLang="en-US" sz="1800" dirty="0"/>
              <a:t>；</a:t>
            </a:r>
            <a:endParaRPr lang="en-US" altLang="zh-CN" sz="18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最好在</a:t>
            </a:r>
            <a:r>
              <a:rPr lang="zh-CN" altLang="en-US" sz="2000" dirty="0"/>
              <a:t>调用一</a:t>
            </a:r>
            <a:r>
              <a:rPr lang="zh-CN" altLang="en-US" sz="2000" dirty="0" smtClean="0"/>
              <a:t>个读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写函数后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立即检查</a:t>
            </a:r>
            <a:r>
              <a:rPr lang="en-US" altLang="zh-CN" sz="2000" dirty="0" err="1"/>
              <a:t>ferror</a:t>
            </a:r>
            <a:r>
              <a:rPr lang="zh-CN" altLang="en-US" sz="2000" dirty="0"/>
              <a:t>函数的值</a:t>
            </a:r>
            <a:r>
              <a:rPr lang="zh-CN" altLang="en-US" sz="2000" dirty="0" smtClean="0"/>
              <a:t>，以免造成数据会丢失；</a:t>
            </a:r>
            <a:endParaRPr lang="en-US" altLang="zh-CN" sz="2000" dirty="0" smtClean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在</a:t>
            </a:r>
            <a:r>
              <a:rPr lang="zh-CN" altLang="en-US" sz="2000" dirty="0"/>
              <a:t>执行</a:t>
            </a:r>
            <a:r>
              <a:rPr lang="en-US" altLang="zh-CN" sz="2000" dirty="0" err="1" smtClean="0"/>
              <a:t>fopen</a:t>
            </a:r>
            <a:r>
              <a:rPr lang="zh-CN" altLang="en-US" sz="2000" dirty="0" smtClean="0"/>
              <a:t>函数</a:t>
            </a:r>
            <a:r>
              <a:rPr lang="zh-CN" altLang="en-US" sz="2000" dirty="0"/>
              <a:t>时</a:t>
            </a:r>
            <a:r>
              <a:rPr lang="zh-CN" altLang="en-US" sz="2000" dirty="0" smtClean="0"/>
              <a:t>，将</a:t>
            </a:r>
            <a:r>
              <a:rPr lang="en-US" altLang="zh-CN" sz="2000" dirty="0" err="1" smtClean="0"/>
              <a:t>ferror</a:t>
            </a:r>
            <a:r>
              <a:rPr lang="zh-CN" altLang="en-US" sz="2000" dirty="0" smtClean="0"/>
              <a:t>的初始值置</a:t>
            </a:r>
            <a:r>
              <a:rPr lang="zh-CN" altLang="en-US" sz="2000" dirty="0"/>
              <a:t>为</a:t>
            </a:r>
            <a:r>
              <a:rPr lang="en-US" altLang="zh-CN" sz="2000" dirty="0" smtClean="0"/>
              <a:t>0</a:t>
            </a:r>
            <a:r>
              <a:rPr lang="zh-CN" altLang="en-US" sz="2000" dirty="0"/>
              <a:t>；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39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写字符到文本文件中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CC0000"/>
                </a:solidFill>
              </a:rPr>
              <a:t>char </a:t>
            </a:r>
            <a:r>
              <a:rPr lang="en-US" altLang="zh-CN" sz="2000" dirty="0" err="1">
                <a:solidFill>
                  <a:srgbClr val="CC0000"/>
                </a:solidFill>
              </a:rPr>
              <a:t>fputc</a:t>
            </a:r>
            <a:r>
              <a:rPr lang="en-US" altLang="zh-CN" sz="2000" dirty="0">
                <a:solidFill>
                  <a:srgbClr val="CC0000"/>
                </a:solidFill>
              </a:rPr>
              <a:t>(char, FILE *)</a:t>
            </a:r>
            <a:r>
              <a:rPr lang="zh-CN" altLang="en-US" sz="2000" dirty="0" smtClean="0">
                <a:solidFill>
                  <a:srgbClr val="CC0000"/>
                </a:solidFill>
              </a:rPr>
              <a:t>函数，或</a:t>
            </a:r>
            <a:r>
              <a:rPr lang="en-US" altLang="zh-CN" sz="2000" dirty="0">
                <a:solidFill>
                  <a:srgbClr val="CC0000"/>
                </a:solidFill>
              </a:rPr>
              <a:t>char </a:t>
            </a:r>
            <a:r>
              <a:rPr lang="en-US" altLang="zh-CN" sz="2000" dirty="0" err="1" smtClean="0">
                <a:solidFill>
                  <a:srgbClr val="CC0000"/>
                </a:solidFill>
              </a:rPr>
              <a:t>putc</a:t>
            </a:r>
            <a:r>
              <a:rPr lang="en-US" altLang="zh-CN" sz="2000" dirty="0" smtClean="0">
                <a:solidFill>
                  <a:srgbClr val="CC0000"/>
                </a:solidFill>
              </a:rPr>
              <a:t>(char</a:t>
            </a:r>
            <a:r>
              <a:rPr lang="en-US" altLang="zh-CN" sz="2000" dirty="0">
                <a:solidFill>
                  <a:srgbClr val="CC0000"/>
                </a:solidFill>
              </a:rPr>
              <a:t>, FILE </a:t>
            </a:r>
            <a:r>
              <a:rPr lang="en-US" altLang="zh-CN" sz="2000" dirty="0" smtClean="0">
                <a:solidFill>
                  <a:srgbClr val="CC0000"/>
                </a:solidFill>
              </a:rPr>
              <a:t>*)</a:t>
            </a:r>
            <a:r>
              <a:rPr lang="zh-CN" altLang="en-US" sz="2000" dirty="0" smtClean="0">
                <a:solidFill>
                  <a:srgbClr val="CC0000"/>
                </a:solidFill>
              </a:rPr>
              <a:t>宏</a:t>
            </a:r>
            <a:endParaRPr lang="zh-CN" altLang="en-US" sz="2000" dirty="0">
              <a:solidFill>
                <a:srgbClr val="CC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函数调用</a:t>
            </a:r>
            <a:r>
              <a:rPr lang="en-US" altLang="zh-CN" sz="2000" dirty="0">
                <a:solidFill>
                  <a:srgbClr val="000099"/>
                </a:solidFill>
              </a:rPr>
              <a:t>:</a:t>
            </a:r>
          </a:p>
          <a:p>
            <a:pPr marL="971550" lvl="1"/>
            <a:r>
              <a:rPr lang="en-US" altLang="zh-CN" sz="1800" dirty="0"/>
              <a:t>char  </a:t>
            </a:r>
            <a:r>
              <a:rPr lang="en-US" altLang="zh-CN" sz="1800" dirty="0" err="1"/>
              <a:t>fputc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ch</a:t>
            </a:r>
            <a:r>
              <a:rPr lang="en-US" altLang="zh-CN" sz="1800" dirty="0"/>
              <a:t>, </a:t>
            </a:r>
            <a:r>
              <a:rPr lang="en-US" altLang="zh-CN" sz="1800" b="1" dirty="0" err="1">
                <a:solidFill>
                  <a:srgbClr val="006600"/>
                </a:solidFill>
              </a:rPr>
              <a:t>fp</a:t>
            </a:r>
            <a:r>
              <a:rPr lang="en-US" altLang="zh-CN" sz="1800" dirty="0"/>
              <a:t>);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   </a:t>
            </a:r>
            <a:r>
              <a:rPr lang="en-US" altLang="zh-CN" sz="1800" dirty="0"/>
              <a:t>// char  </a:t>
            </a:r>
            <a:r>
              <a:rPr lang="en-US" altLang="zh-CN" sz="1800" dirty="0" err="1" smtClean="0"/>
              <a:t>putc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ch</a:t>
            </a:r>
            <a:r>
              <a:rPr lang="en-US" altLang="zh-CN" sz="1800" dirty="0"/>
              <a:t>, </a:t>
            </a:r>
            <a:r>
              <a:rPr lang="en-US" altLang="zh-CN" sz="1800" b="1" dirty="0" err="1">
                <a:solidFill>
                  <a:srgbClr val="006600"/>
                </a:solidFill>
              </a:rPr>
              <a:t>fp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，宏实现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函数功能</a:t>
            </a:r>
            <a:r>
              <a:rPr lang="en-US" altLang="zh-CN" sz="2000" dirty="0">
                <a:solidFill>
                  <a:srgbClr val="000099"/>
                </a:solidFill>
              </a:rPr>
              <a:t>:</a:t>
            </a:r>
            <a:r>
              <a:rPr lang="en-US" altLang="zh-CN" sz="2000" dirty="0"/>
              <a:t> </a:t>
            </a:r>
          </a:p>
          <a:p>
            <a:pPr marL="971550" lvl="1"/>
            <a:r>
              <a:rPr lang="zh-CN" altLang="en-US" sz="1800" dirty="0"/>
              <a:t>将字符（</a:t>
            </a:r>
            <a:r>
              <a:rPr lang="en-US" altLang="zh-CN" sz="1800" dirty="0" err="1"/>
              <a:t>ch</a:t>
            </a:r>
            <a:r>
              <a:rPr lang="zh-CN" altLang="en-US" sz="1800" dirty="0"/>
              <a:t>的值）输出到</a:t>
            </a:r>
            <a:r>
              <a:rPr lang="en-US" altLang="zh-CN" sz="1800" dirty="0" err="1"/>
              <a:t>fp</a:t>
            </a:r>
            <a:r>
              <a:rPr lang="zh-CN" altLang="en-US" sz="1800" dirty="0"/>
              <a:t>所指向的文本文件中。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返回值</a:t>
            </a:r>
            <a:r>
              <a:rPr lang="en-US" altLang="zh-CN" sz="2000" dirty="0">
                <a:solidFill>
                  <a:srgbClr val="000099"/>
                </a:solidFill>
              </a:rPr>
              <a:t>:</a:t>
            </a:r>
          </a:p>
          <a:p>
            <a:pPr marL="971550" lvl="1"/>
            <a:r>
              <a:rPr lang="zh-CN" altLang="en-US" sz="1800" dirty="0"/>
              <a:t>如果写入成功，则返回输出的字符；</a:t>
            </a:r>
          </a:p>
          <a:p>
            <a:pPr marL="971550" lvl="1"/>
            <a:r>
              <a:rPr lang="zh-CN" altLang="en-US" sz="1800" dirty="0"/>
              <a:t>如果写入失败，则返回</a:t>
            </a:r>
            <a:r>
              <a:rPr lang="en-US" altLang="zh-CN" sz="1800" dirty="0"/>
              <a:t> -1 (</a:t>
            </a:r>
            <a:r>
              <a:rPr lang="zh-CN" altLang="en-US" sz="1800" dirty="0"/>
              <a:t>通常用</a:t>
            </a:r>
            <a:r>
              <a:rPr lang="en-US" altLang="zh-CN" sz="1800" dirty="0"/>
              <a:t>EOF</a:t>
            </a:r>
            <a:r>
              <a:rPr lang="zh-CN" altLang="en-US" sz="1800" dirty="0"/>
              <a:t>表示</a:t>
            </a:r>
            <a:r>
              <a:rPr lang="en-US" altLang="zh-CN" sz="1800" dirty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执行</a:t>
            </a:r>
            <a:r>
              <a:rPr lang="en-US" altLang="zh-CN" sz="2000" dirty="0">
                <a:solidFill>
                  <a:srgbClr val="0303DF"/>
                </a:solidFill>
              </a:rPr>
              <a:t> </a:t>
            </a:r>
            <a:r>
              <a:rPr lang="en-US" altLang="zh-CN" sz="2000" dirty="0" err="1">
                <a:solidFill>
                  <a:srgbClr val="0303DF"/>
                </a:solidFill>
              </a:rPr>
              <a:t>fputc</a:t>
            </a:r>
            <a:r>
              <a:rPr lang="en-US" altLang="zh-CN" sz="2000" dirty="0">
                <a:solidFill>
                  <a:srgbClr val="0303DF"/>
                </a:solidFill>
              </a:rPr>
              <a:t>(</a:t>
            </a:r>
            <a:r>
              <a:rPr lang="en-US" altLang="zh-CN" sz="2000" dirty="0" err="1">
                <a:solidFill>
                  <a:srgbClr val="0303DF"/>
                </a:solidFill>
              </a:rPr>
              <a:t>ch</a:t>
            </a:r>
            <a:r>
              <a:rPr lang="en-US" altLang="zh-CN" sz="2000" dirty="0">
                <a:solidFill>
                  <a:srgbClr val="0303DF"/>
                </a:solidFill>
              </a:rPr>
              <a:t>, </a:t>
            </a:r>
            <a:r>
              <a:rPr lang="en-US" altLang="zh-CN" sz="2000" dirty="0" err="1">
                <a:solidFill>
                  <a:srgbClr val="006600"/>
                </a:solidFill>
              </a:rPr>
              <a:t>fp</a:t>
            </a:r>
            <a:r>
              <a:rPr lang="en-US" altLang="zh-CN" sz="2000" dirty="0">
                <a:solidFill>
                  <a:srgbClr val="0303DF"/>
                </a:solidFill>
              </a:rPr>
              <a:t>)</a:t>
            </a:r>
            <a:r>
              <a:rPr lang="zh-CN" altLang="en-US" sz="2000" dirty="0">
                <a:solidFill>
                  <a:srgbClr val="0303DF"/>
                </a:solidFill>
              </a:rPr>
              <a:t>后，写指针自动增量</a:t>
            </a:r>
            <a:r>
              <a:rPr lang="en-US" altLang="zh-CN" sz="2000" dirty="0">
                <a:solidFill>
                  <a:srgbClr val="0303DF"/>
                </a:solidFill>
              </a:rPr>
              <a:t>1</a:t>
            </a:r>
            <a:r>
              <a:rPr lang="zh-CN" altLang="en-US" sz="2000" dirty="0">
                <a:solidFill>
                  <a:srgbClr val="0303DF"/>
                </a:solidFill>
              </a:rPr>
              <a:t>个字节；</a:t>
            </a:r>
          </a:p>
        </p:txBody>
      </p:sp>
    </p:spTree>
    <p:extLst>
      <p:ext uri="{BB962C8B-B14F-4D97-AF65-F5344CB8AC3E}">
        <p14:creationId xmlns:p14="http://schemas.microsoft.com/office/powerpoint/2010/main" val="32854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en-US" altLang="zh-CN" dirty="0" smtClean="0"/>
              <a:t>char </a:t>
            </a:r>
            <a:r>
              <a:rPr lang="en-US" altLang="zh-CN" dirty="0" err="1"/>
              <a:t>fputc</a:t>
            </a:r>
            <a:r>
              <a:rPr lang="en-US" altLang="zh-CN" dirty="0"/>
              <a:t>(char, FILE *) </a:t>
            </a:r>
            <a:r>
              <a:rPr lang="zh-CN" altLang="en-US" dirty="0"/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例：将小写字符顺序写入文件</a:t>
            </a:r>
            <a:r>
              <a:rPr lang="en-US" altLang="zh-CN" sz="1600" dirty="0"/>
              <a:t>path</a:t>
            </a:r>
            <a:r>
              <a:rPr lang="zh-CN" altLang="en-US" sz="1600" dirty="0"/>
              <a:t>中</a:t>
            </a:r>
            <a:r>
              <a:rPr lang="en-US" altLang="zh-CN" sz="1600" dirty="0"/>
              <a:t> </a:t>
            </a:r>
            <a:r>
              <a:rPr lang="zh-CN" altLang="en-US" sz="1600" dirty="0"/>
              <a:t>，中间用空格分隔；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</a:rPr>
              <a:t>如果写入错误，返回</a:t>
            </a:r>
            <a:r>
              <a:rPr lang="en-US" altLang="zh-CN" sz="1600" dirty="0">
                <a:solidFill>
                  <a:srgbClr val="C00000"/>
                </a:solidFill>
              </a:rPr>
              <a:t>EOF </a:t>
            </a:r>
            <a:r>
              <a:rPr lang="zh-CN" altLang="en-US" sz="1600" dirty="0">
                <a:solidFill>
                  <a:srgbClr val="C00000"/>
                </a:solidFill>
              </a:rPr>
              <a:t>即</a:t>
            </a:r>
            <a:r>
              <a:rPr lang="en-US" altLang="zh-CN" sz="1600" dirty="0">
                <a:solidFill>
                  <a:srgbClr val="C00000"/>
                </a:solidFill>
              </a:rPr>
              <a:t>(-1)</a:t>
            </a:r>
            <a:r>
              <a:rPr lang="zh-CN" altLang="en-US" sz="1600" dirty="0">
                <a:solidFill>
                  <a:srgbClr val="C00000"/>
                </a:solidFill>
              </a:rPr>
              <a:t>；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 smtClean="0">
                <a:solidFill>
                  <a:srgbClr val="080808"/>
                </a:solidFill>
              </a:rPr>
              <a:t>#include &lt;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stdio.h</a:t>
            </a:r>
            <a:r>
              <a:rPr lang="en-US" altLang="zh-CN" sz="1600" dirty="0" smtClean="0">
                <a:solidFill>
                  <a:srgbClr val="080808"/>
                </a:solidFill>
              </a:rPr>
              <a:t>&gt;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#include &lt;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stdlib.h</a:t>
            </a:r>
            <a:r>
              <a:rPr lang="en-US" altLang="zh-CN" sz="1600" dirty="0" smtClean="0">
                <a:solidFill>
                  <a:srgbClr val="080808"/>
                </a:solidFill>
              </a:rPr>
              <a:t>&gt;   //exit()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FILE *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=NULL;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=</a:t>
            </a:r>
            <a:r>
              <a:rPr lang="en-US" altLang="zh-CN" sz="1600" dirty="0" err="1">
                <a:solidFill>
                  <a:srgbClr val="080808"/>
                </a:solidFill>
              </a:rPr>
              <a:t>fopen</a:t>
            </a:r>
            <a:r>
              <a:rPr lang="en-US" altLang="zh-CN" sz="1600" dirty="0">
                <a:solidFill>
                  <a:srgbClr val="080808"/>
                </a:solidFill>
              </a:rPr>
              <a:t>(“….”, “</a:t>
            </a:r>
            <a:r>
              <a:rPr lang="en-US" altLang="zh-CN" sz="1600" dirty="0" err="1">
                <a:solidFill>
                  <a:srgbClr val="080808"/>
                </a:solidFill>
              </a:rPr>
              <a:t>wt</a:t>
            </a:r>
            <a:r>
              <a:rPr lang="en-US" altLang="zh-CN" sz="1600" dirty="0">
                <a:solidFill>
                  <a:srgbClr val="080808"/>
                </a:solidFill>
              </a:rPr>
              <a:t>”);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if (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==NULL) </a:t>
            </a:r>
            <a:r>
              <a:rPr lang="en-US" altLang="zh-CN" sz="1600" dirty="0" smtClean="0">
                <a:solidFill>
                  <a:srgbClr val="7030A0"/>
                </a:solidFill>
              </a:rPr>
              <a:t>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</a:rPr>
              <a:t>       </a:t>
            </a: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</a:rPr>
              <a:t>perror</a:t>
            </a:r>
            <a:r>
              <a:rPr lang="en-US" altLang="zh-CN" sz="1600" dirty="0">
                <a:solidFill>
                  <a:srgbClr val="C00000"/>
                </a:solidFill>
              </a:rPr>
              <a:t>("</a:t>
            </a:r>
            <a:r>
              <a:rPr lang="en-US" altLang="zh-CN" sz="1600" dirty="0" err="1">
                <a:solidFill>
                  <a:srgbClr val="C00000"/>
                </a:solidFill>
              </a:rPr>
              <a:t>fopen</a:t>
            </a:r>
            <a:r>
              <a:rPr lang="en-US" altLang="zh-CN" sz="1600" dirty="0">
                <a:solidFill>
                  <a:srgbClr val="C00000"/>
                </a:solidFill>
              </a:rPr>
              <a:t>"); 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       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</a:rPr>
              <a:t>或</a:t>
            </a:r>
            <a:r>
              <a:rPr lang="en-US" altLang="zh-CN" sz="1600" dirty="0" err="1">
                <a:solidFill>
                  <a:srgbClr val="080808"/>
                </a:solidFill>
              </a:rPr>
              <a:t>fprintf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stderr</a:t>
            </a:r>
            <a:r>
              <a:rPr lang="en-US" altLang="zh-CN" sz="1600" dirty="0">
                <a:solidFill>
                  <a:srgbClr val="080808"/>
                </a:solidFill>
              </a:rPr>
              <a:t>, "%s\n", </a:t>
            </a:r>
            <a:r>
              <a:rPr lang="en-US" altLang="zh-CN" sz="1600" dirty="0" err="1">
                <a:solidFill>
                  <a:srgbClr val="C00000"/>
                </a:solidFill>
              </a:rPr>
              <a:t>strerror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errno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r>
              <a:rPr lang="en-US" altLang="zh-CN" sz="1600" dirty="0">
                <a:solidFill>
                  <a:srgbClr val="080808"/>
                </a:solidFill>
              </a:rPr>
              <a:t>); 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  //</a:t>
            </a:r>
            <a:r>
              <a:rPr lang="zh-CN" altLang="en-US" sz="1600" dirty="0" smtClean="0">
                <a:solidFill>
                  <a:srgbClr val="080808"/>
                </a:solidFill>
              </a:rPr>
              <a:t>或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("%s\n",</a:t>
            </a:r>
            <a:r>
              <a:rPr lang="en-US" altLang="zh-CN" sz="1600" dirty="0" err="1">
                <a:solidFill>
                  <a:srgbClr val="080808"/>
                </a:solidFill>
              </a:rPr>
              <a:t>strerror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errno</a:t>
            </a:r>
            <a:r>
              <a:rPr lang="en-US" altLang="zh-CN" sz="1600" dirty="0">
                <a:solidFill>
                  <a:srgbClr val="080808"/>
                </a:solidFill>
              </a:rPr>
              <a:t>)); </a:t>
            </a:r>
            <a:endParaRPr lang="en-US" altLang="zh-CN" sz="1600" dirty="0" smtClean="0">
              <a:solidFill>
                <a:srgbClr val="7030A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         //</a:t>
            </a:r>
            <a:r>
              <a:rPr lang="zh-CN" altLang="en-US" sz="1600" dirty="0">
                <a:solidFill>
                  <a:srgbClr val="7030A0"/>
                </a:solidFill>
              </a:rPr>
              <a:t>打开文件错误</a:t>
            </a:r>
            <a:r>
              <a:rPr lang="zh-CN" altLang="en-US" sz="1600" dirty="0" smtClean="0">
                <a:solidFill>
                  <a:srgbClr val="7030A0"/>
                </a:solidFill>
              </a:rPr>
              <a:t>处理</a:t>
            </a:r>
            <a:endParaRPr lang="en-US" altLang="zh-CN" sz="1600" dirty="0" smtClean="0">
              <a:solidFill>
                <a:srgbClr val="7030A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</a:rPr>
              <a:t>   }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for (char c='</a:t>
            </a:r>
            <a:r>
              <a:rPr lang="en-US" altLang="zh-CN" sz="1600" dirty="0" err="1">
                <a:solidFill>
                  <a:srgbClr val="080808"/>
                </a:solidFill>
              </a:rPr>
              <a:t>a';c</a:t>
            </a:r>
            <a:r>
              <a:rPr lang="en-US" altLang="zh-CN" sz="1600" dirty="0">
                <a:solidFill>
                  <a:srgbClr val="080808"/>
                </a:solidFill>
              </a:rPr>
              <a:t>&lt;='</a:t>
            </a:r>
            <a:r>
              <a:rPr lang="en-US" altLang="zh-CN" sz="1600" dirty="0" err="1">
                <a:solidFill>
                  <a:srgbClr val="080808"/>
                </a:solidFill>
              </a:rPr>
              <a:t>z';c</a:t>
            </a:r>
            <a:r>
              <a:rPr lang="en-US" altLang="zh-CN" sz="1600" dirty="0" smtClean="0">
                <a:solidFill>
                  <a:srgbClr val="080808"/>
                </a:solidFill>
              </a:rPr>
              <a:t>++)  </a:t>
            </a:r>
            <a:r>
              <a:rPr lang="en-US" altLang="zh-CN" sz="1600" dirty="0">
                <a:solidFill>
                  <a:srgbClr val="080808"/>
                </a:solidFill>
              </a:rPr>
              <a:t>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</a:t>
            </a:r>
            <a:r>
              <a:rPr lang="en-US" altLang="zh-CN" sz="1600" dirty="0" smtClean="0">
                <a:solidFill>
                  <a:srgbClr val="080808"/>
                </a:solidFill>
              </a:rPr>
              <a:t>char ret=</a:t>
            </a:r>
            <a:r>
              <a:rPr lang="en-US" altLang="zh-CN" sz="1600" b="1" dirty="0" err="1" smtClean="0">
                <a:solidFill>
                  <a:srgbClr val="7030A0"/>
                </a:solidFill>
              </a:rPr>
              <a:t>fputc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(</a:t>
            </a:r>
            <a:r>
              <a:rPr lang="en-US" altLang="zh-CN" sz="1600" b="1" dirty="0" err="1" smtClean="0">
                <a:solidFill>
                  <a:srgbClr val="7030A0"/>
                </a:solidFill>
              </a:rPr>
              <a:t>c,fp</a:t>
            </a:r>
            <a:r>
              <a:rPr lang="en-US" altLang="zh-CN" sz="1600" dirty="0" smtClean="0">
                <a:solidFill>
                  <a:srgbClr val="7030A0"/>
                </a:solidFill>
              </a:rPr>
              <a:t>)</a:t>
            </a:r>
            <a:r>
              <a:rPr lang="en-US" altLang="zh-CN" sz="1600" dirty="0" smtClean="0">
                <a:solidFill>
                  <a:srgbClr val="080808"/>
                </a:solidFill>
              </a:rPr>
              <a:t>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   if ((ret==</a:t>
            </a:r>
            <a:r>
              <a:rPr lang="en-US" altLang="zh-CN" sz="1600" dirty="0">
                <a:solidFill>
                  <a:srgbClr val="006600"/>
                </a:solidFill>
              </a:rPr>
              <a:t>EOF</a:t>
            </a:r>
            <a:r>
              <a:rPr lang="en-US" altLang="zh-CN" sz="1600" dirty="0">
                <a:solidFill>
                  <a:srgbClr val="080808"/>
                </a:solidFill>
              </a:rPr>
              <a:t>) </a:t>
            </a:r>
            <a:r>
              <a:rPr lang="en-US" altLang="zh-CN" sz="1600" dirty="0" smtClean="0">
                <a:solidFill>
                  <a:srgbClr val="080808"/>
                </a:solidFill>
              </a:rPr>
              <a:t> || 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ferror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1600" dirty="0" smtClean="0">
                <a:solidFill>
                  <a:srgbClr val="080808"/>
                </a:solidFill>
              </a:rPr>
              <a:t>))   </a:t>
            </a:r>
            <a:r>
              <a:rPr lang="en-US" altLang="zh-CN" sz="1600" dirty="0">
                <a:solidFill>
                  <a:srgbClr val="080808"/>
                </a:solidFill>
              </a:rPr>
              <a:t>//#define EOF (-1</a:t>
            </a:r>
            <a:r>
              <a:rPr lang="en-US" altLang="zh-CN" sz="1600" dirty="0" smtClean="0">
                <a:solidFill>
                  <a:srgbClr val="080808"/>
                </a:solidFill>
              </a:rPr>
              <a:t>) </a:t>
            </a:r>
            <a:r>
              <a:rPr lang="zh-CN" altLang="en-US" sz="1600" dirty="0" smtClean="0">
                <a:solidFill>
                  <a:srgbClr val="080808"/>
                </a:solidFill>
              </a:rPr>
              <a:t>；若正确读写，则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ferror</a:t>
            </a:r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fp</a:t>
            </a:r>
            <a:r>
              <a:rPr lang="en-US" altLang="zh-CN" sz="1600" dirty="0" smtClean="0">
                <a:solidFill>
                  <a:srgbClr val="080808"/>
                </a:solidFill>
              </a:rPr>
              <a:t>)=0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("Write file \"%s\" failed\n", path);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exit(1);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          </a:t>
            </a:r>
            <a:r>
              <a:rPr lang="en-US" altLang="zh-CN" sz="1600" dirty="0" err="1">
                <a:solidFill>
                  <a:srgbClr val="7030A0"/>
                </a:solidFill>
              </a:rPr>
              <a:t>fputc</a:t>
            </a:r>
            <a:r>
              <a:rPr lang="en-US" altLang="zh-CN" sz="1600" dirty="0" smtClean="0">
                <a:solidFill>
                  <a:srgbClr val="7030A0"/>
                </a:solidFill>
              </a:rPr>
              <a:t>('  ',</a:t>
            </a:r>
            <a:r>
              <a:rPr lang="en-US" altLang="zh-CN" sz="1600" dirty="0" err="1">
                <a:solidFill>
                  <a:srgbClr val="7030A0"/>
                </a:solidFill>
              </a:rPr>
              <a:t>fp</a:t>
            </a:r>
            <a:r>
              <a:rPr lang="en-US" altLang="zh-CN" sz="1600" dirty="0">
                <a:solidFill>
                  <a:srgbClr val="7030A0"/>
                </a:solidFill>
              </a:rPr>
              <a:t>); </a:t>
            </a:r>
            <a:r>
              <a:rPr lang="en-US" altLang="zh-CN" sz="1600" dirty="0">
                <a:solidFill>
                  <a:srgbClr val="006600"/>
                </a:solidFill>
              </a:rPr>
              <a:t>//</a:t>
            </a:r>
            <a:r>
              <a:rPr lang="zh-CN" altLang="en-US" sz="1600" dirty="0">
                <a:solidFill>
                  <a:srgbClr val="006600"/>
                </a:solidFill>
              </a:rPr>
              <a:t>用空格将字符隔开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}</a:t>
            </a:r>
            <a:endParaRPr lang="zh-CN" altLang="en-US" sz="16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6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从文本文件中读取字符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CC0000"/>
                </a:solidFill>
              </a:rPr>
              <a:t>char </a:t>
            </a:r>
            <a:r>
              <a:rPr lang="en-US" altLang="zh-CN" sz="2000" dirty="0" err="1">
                <a:solidFill>
                  <a:srgbClr val="CC0000"/>
                </a:solidFill>
              </a:rPr>
              <a:t>fgetc</a:t>
            </a:r>
            <a:r>
              <a:rPr lang="en-US" altLang="zh-CN" sz="2000" dirty="0">
                <a:solidFill>
                  <a:srgbClr val="CC0000"/>
                </a:solidFill>
              </a:rPr>
              <a:t>(FILE *</a:t>
            </a:r>
            <a:r>
              <a:rPr lang="en-US" altLang="zh-CN" sz="2000" dirty="0" err="1">
                <a:solidFill>
                  <a:srgbClr val="CC0000"/>
                </a:solidFill>
              </a:rPr>
              <a:t>fp</a:t>
            </a:r>
            <a:r>
              <a:rPr lang="en-US" altLang="zh-CN" sz="2000" dirty="0">
                <a:solidFill>
                  <a:srgbClr val="CC0000"/>
                </a:solidFill>
              </a:rPr>
              <a:t>)</a:t>
            </a:r>
            <a:r>
              <a:rPr lang="zh-CN" altLang="en-US" sz="2000" dirty="0">
                <a:solidFill>
                  <a:srgbClr val="CC0000"/>
                </a:solidFill>
              </a:rPr>
              <a:t>函数，或</a:t>
            </a:r>
            <a:r>
              <a:rPr lang="en-US" altLang="zh-CN" sz="2000" dirty="0">
                <a:solidFill>
                  <a:srgbClr val="CC0000"/>
                </a:solidFill>
              </a:rPr>
              <a:t>char  </a:t>
            </a:r>
            <a:r>
              <a:rPr lang="en-US" altLang="zh-CN" sz="2000" dirty="0" err="1">
                <a:solidFill>
                  <a:srgbClr val="CC0000"/>
                </a:solidFill>
              </a:rPr>
              <a:t>getc</a:t>
            </a:r>
            <a:r>
              <a:rPr lang="en-US" altLang="zh-CN" sz="2000" dirty="0">
                <a:solidFill>
                  <a:srgbClr val="CC0000"/>
                </a:solidFill>
              </a:rPr>
              <a:t>(FILE *</a:t>
            </a:r>
            <a:r>
              <a:rPr lang="en-US" altLang="zh-CN" sz="2000" dirty="0" err="1">
                <a:solidFill>
                  <a:srgbClr val="CC0000"/>
                </a:solidFill>
              </a:rPr>
              <a:t>fp</a:t>
            </a:r>
            <a:r>
              <a:rPr lang="en-US" altLang="zh-CN" sz="2000" dirty="0" smtClean="0">
                <a:solidFill>
                  <a:srgbClr val="CC0000"/>
                </a:solidFill>
              </a:rPr>
              <a:t>)</a:t>
            </a:r>
            <a:r>
              <a:rPr lang="zh-CN" altLang="en-US" sz="2000" dirty="0" smtClean="0">
                <a:solidFill>
                  <a:srgbClr val="CC0000"/>
                </a:solidFill>
              </a:rPr>
              <a:t>宏</a:t>
            </a:r>
            <a:endParaRPr lang="zh-CN" altLang="en-US" sz="2000" dirty="0">
              <a:solidFill>
                <a:srgbClr val="CC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函数调用</a:t>
            </a:r>
            <a:r>
              <a:rPr lang="en-US" altLang="zh-CN" sz="2000" dirty="0">
                <a:solidFill>
                  <a:srgbClr val="000099"/>
                </a:solidFill>
              </a:rPr>
              <a:t>:</a:t>
            </a:r>
          </a:p>
          <a:p>
            <a:pPr marL="971550" lvl="1"/>
            <a:r>
              <a:rPr lang="en-US" altLang="zh-CN" sz="1800" dirty="0"/>
              <a:t>char c</a:t>
            </a:r>
            <a:r>
              <a:rPr lang="zh-CN" altLang="en-US" sz="1800" dirty="0"/>
              <a:t>＝</a:t>
            </a:r>
            <a:r>
              <a:rPr lang="en-US" altLang="zh-CN" sz="1800" dirty="0" err="1"/>
              <a:t>fgetc</a:t>
            </a:r>
            <a:r>
              <a:rPr lang="en-US" altLang="zh-CN" sz="1800" dirty="0"/>
              <a:t>(</a:t>
            </a:r>
            <a:r>
              <a:rPr lang="en-US" altLang="zh-CN" sz="1800" dirty="0" err="1"/>
              <a:t>fp</a:t>
            </a:r>
            <a:r>
              <a:rPr lang="en-US" altLang="zh-CN" sz="1800" dirty="0" smtClean="0"/>
              <a:t>);  //</a:t>
            </a:r>
            <a:r>
              <a:rPr lang="en-US" altLang="zh-CN" sz="1800" dirty="0" smtClean="0">
                <a:solidFill>
                  <a:srgbClr val="080808"/>
                </a:solidFill>
              </a:rPr>
              <a:t>char </a:t>
            </a:r>
            <a:r>
              <a:rPr lang="en-US" altLang="zh-CN" sz="1800" dirty="0">
                <a:solidFill>
                  <a:srgbClr val="080808"/>
                </a:solidFill>
              </a:rPr>
              <a:t>c=</a:t>
            </a:r>
            <a:r>
              <a:rPr lang="en-US" altLang="zh-CN" sz="1800" dirty="0" err="1">
                <a:solidFill>
                  <a:srgbClr val="080808"/>
                </a:solidFill>
              </a:rPr>
              <a:t>getc</a:t>
            </a:r>
            <a:r>
              <a:rPr lang="en-US" altLang="zh-CN" sz="1800" dirty="0">
                <a:solidFill>
                  <a:srgbClr val="080808"/>
                </a:solidFill>
              </a:rPr>
              <a:t>(</a:t>
            </a:r>
            <a:r>
              <a:rPr lang="en-US" altLang="zh-CN" sz="1800" dirty="0" err="1">
                <a:solidFill>
                  <a:srgbClr val="080808"/>
                </a:solidFill>
              </a:rPr>
              <a:t>fp</a:t>
            </a:r>
            <a:r>
              <a:rPr lang="en-US" altLang="zh-CN" sz="1800" dirty="0" smtClean="0">
                <a:solidFill>
                  <a:srgbClr val="080808"/>
                </a:solidFill>
              </a:rPr>
              <a:t>)</a:t>
            </a:r>
            <a:r>
              <a:rPr lang="zh-CN" altLang="en-US" sz="1800" dirty="0" smtClean="0">
                <a:solidFill>
                  <a:srgbClr val="080808"/>
                </a:solidFill>
              </a:rPr>
              <a:t>，宏实现</a:t>
            </a:r>
            <a:endParaRPr lang="zh-CN" altLang="en-US" sz="1800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函数功能</a:t>
            </a:r>
            <a:r>
              <a:rPr lang="en-US" altLang="zh-CN" sz="2000" dirty="0">
                <a:solidFill>
                  <a:srgbClr val="000099"/>
                </a:solidFill>
              </a:rPr>
              <a:t>:</a:t>
            </a:r>
            <a:r>
              <a:rPr lang="en-US" altLang="zh-CN" sz="2000" dirty="0"/>
              <a:t> </a:t>
            </a:r>
          </a:p>
          <a:p>
            <a:pPr marL="1085850" lvl="1" indent="-457200"/>
            <a:r>
              <a:rPr lang="zh-CN" altLang="en-US" sz="1800" dirty="0"/>
              <a:t>从指定的文件读入一个字符</a:t>
            </a:r>
            <a:r>
              <a:rPr lang="en-US" altLang="zh-CN" sz="1800" dirty="0"/>
              <a:t>;</a:t>
            </a:r>
          </a:p>
          <a:p>
            <a:pPr marL="1085850" lvl="1" indent="-457200"/>
            <a:r>
              <a:rPr lang="zh-CN" altLang="en-US" sz="1800" dirty="0"/>
              <a:t>该文件必须是以</a:t>
            </a:r>
            <a:r>
              <a:rPr lang="zh-CN" altLang="en-US" sz="1800" dirty="0">
                <a:solidFill>
                  <a:srgbClr val="006600"/>
                </a:solidFill>
              </a:rPr>
              <a:t>读或读写</a:t>
            </a:r>
            <a:r>
              <a:rPr lang="zh-CN" altLang="en-US" sz="1800" dirty="0"/>
              <a:t>方式打开的。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返回值</a:t>
            </a:r>
            <a:r>
              <a:rPr lang="en-US" altLang="zh-CN" sz="2000" dirty="0">
                <a:solidFill>
                  <a:srgbClr val="000099"/>
                </a:solidFill>
              </a:rPr>
              <a:t>:</a:t>
            </a:r>
          </a:p>
          <a:p>
            <a:pPr marL="971550" lvl="1"/>
            <a:r>
              <a:rPr lang="zh-CN" altLang="en-US" sz="1800" dirty="0"/>
              <a:t>如果读取成功，返回读取的字符到</a:t>
            </a:r>
            <a:r>
              <a:rPr lang="en-US" altLang="zh-CN" sz="1800" dirty="0"/>
              <a:t>c</a:t>
            </a:r>
            <a:r>
              <a:rPr lang="zh-CN" altLang="en-US" sz="1800" dirty="0"/>
              <a:t>中</a:t>
            </a:r>
            <a:r>
              <a:rPr lang="en-US" altLang="zh-CN" sz="1800" dirty="0"/>
              <a:t>;</a:t>
            </a:r>
            <a:endParaRPr lang="zh-CN" altLang="en-US" sz="1800" dirty="0"/>
          </a:p>
          <a:p>
            <a:pPr marL="971550" lvl="1"/>
            <a:r>
              <a:rPr lang="zh-CN" altLang="en-US" sz="1800" dirty="0"/>
              <a:t>如果读取失败，返回</a:t>
            </a:r>
            <a:r>
              <a:rPr lang="en-US" altLang="zh-CN" sz="1800" dirty="0">
                <a:solidFill>
                  <a:srgbClr val="C00000"/>
                </a:solidFill>
              </a:rPr>
              <a:t>-1</a:t>
            </a:r>
            <a:r>
              <a:rPr lang="zh-CN" altLang="en-US" sz="1800" dirty="0">
                <a:solidFill>
                  <a:srgbClr val="C00000"/>
                </a:solidFill>
              </a:rPr>
              <a:t>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执行</a:t>
            </a:r>
            <a:r>
              <a:rPr lang="en-US" altLang="zh-CN" sz="2000" dirty="0"/>
              <a:t> </a:t>
            </a:r>
            <a:r>
              <a:rPr lang="en-US" altLang="zh-CN" sz="2000" dirty="0" err="1"/>
              <a:t>fgetc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fp</a:t>
            </a:r>
            <a:r>
              <a:rPr lang="en-US" altLang="zh-CN" sz="2000" dirty="0"/>
              <a:t>)</a:t>
            </a:r>
            <a:r>
              <a:rPr lang="zh-CN" altLang="en-US" sz="2000" dirty="0"/>
              <a:t>后，读指针自动增量</a:t>
            </a:r>
            <a:r>
              <a:rPr lang="en-US" altLang="zh-CN" sz="2000" dirty="0"/>
              <a:t>1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303DF"/>
                </a:solidFill>
              </a:rPr>
              <a:t>思考：如何判定是否读到文件尾；</a:t>
            </a:r>
            <a:r>
              <a:rPr lang="zh-CN" altLang="en-US" sz="2000" b="1" dirty="0" smtClean="0">
                <a:solidFill>
                  <a:srgbClr val="0303DF"/>
                </a:solidFill>
              </a:rPr>
              <a:t>（无</a:t>
            </a:r>
            <a:r>
              <a:rPr lang="zh-CN" altLang="en-US" sz="2000" b="1" dirty="0">
                <a:solidFill>
                  <a:srgbClr val="0303DF"/>
                </a:solidFill>
              </a:rPr>
              <a:t>字符可读，返回</a:t>
            </a:r>
            <a:r>
              <a:rPr lang="en-US" altLang="zh-CN" sz="2000" b="1" dirty="0">
                <a:solidFill>
                  <a:srgbClr val="0303DF"/>
                </a:solidFill>
              </a:rPr>
              <a:t>-1</a:t>
            </a:r>
            <a:r>
              <a:rPr lang="zh-CN" altLang="en-US" sz="2000" b="1" dirty="0">
                <a:solidFill>
                  <a:srgbClr val="0303DF"/>
                </a:solidFill>
              </a:rPr>
              <a:t>（</a:t>
            </a:r>
            <a:r>
              <a:rPr lang="en-US" altLang="zh-CN" sz="2000" b="1" dirty="0">
                <a:solidFill>
                  <a:srgbClr val="7030A0"/>
                </a:solidFill>
              </a:rPr>
              <a:t>EOF</a:t>
            </a:r>
            <a:r>
              <a:rPr lang="zh-CN" altLang="en-US" sz="2000" b="1" dirty="0">
                <a:solidFill>
                  <a:srgbClr val="0303DF"/>
                </a:solidFill>
              </a:rPr>
              <a:t>））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9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 </a:t>
            </a:r>
            <a:r>
              <a:rPr lang="en-US" altLang="zh-CN" dirty="0" smtClean="0"/>
              <a:t>char </a:t>
            </a:r>
            <a:r>
              <a:rPr lang="en-US" altLang="zh-CN" dirty="0" err="1"/>
              <a:t>fgetc</a:t>
            </a:r>
            <a:r>
              <a:rPr lang="en-US" altLang="zh-CN" dirty="0"/>
              <a:t>(FILE *</a:t>
            </a:r>
            <a:r>
              <a:rPr lang="en-US" altLang="zh-CN" dirty="0" err="1"/>
              <a:t>fp</a:t>
            </a:r>
            <a:r>
              <a:rPr lang="en-US" altLang="zh-CN" dirty="0"/>
              <a:t>)</a:t>
            </a:r>
            <a:r>
              <a:rPr lang="zh-CN" altLang="en-US" dirty="0"/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693738"/>
          </a:xfrm>
          <a:ln>
            <a:solidFill>
              <a:srgbClr val="080808"/>
            </a:solidFill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例：从一个</a:t>
            </a:r>
            <a:r>
              <a:rPr lang="zh-CN" altLang="en-US" sz="1800" dirty="0">
                <a:solidFill>
                  <a:srgbClr val="CC0000"/>
                </a:solidFill>
              </a:rPr>
              <a:t>文本文件</a:t>
            </a:r>
            <a:r>
              <a:rPr lang="zh-CN" altLang="en-US" sz="1800" dirty="0"/>
              <a:t>顺序读入字符并在屏幕上显示</a:t>
            </a:r>
            <a:r>
              <a:rPr lang="en-US" altLang="zh-CN" sz="1800" dirty="0"/>
              <a:t>;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比较下述两个程序输出结果的不同；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AF8A467-17F8-49C8-8D19-9A95AAD9E64F}"/>
              </a:ext>
            </a:extLst>
          </p:cNvPr>
          <p:cNvSpPr txBox="1">
            <a:spLocks/>
          </p:cNvSpPr>
          <p:nvPr/>
        </p:nvSpPr>
        <p:spPr bwMode="auto">
          <a:xfrm>
            <a:off x="485775" y="1954635"/>
            <a:ext cx="3775832" cy="3399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FILE *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=NULL;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=</a:t>
            </a:r>
            <a:r>
              <a:rPr lang="en-US" altLang="zh-CN" sz="1600" dirty="0" err="1">
                <a:solidFill>
                  <a:srgbClr val="080808"/>
                </a:solidFill>
              </a:rPr>
              <a:t>fopen</a:t>
            </a:r>
            <a:r>
              <a:rPr lang="en-US" altLang="zh-CN" sz="1600" dirty="0">
                <a:solidFill>
                  <a:srgbClr val="080808"/>
                </a:solidFill>
              </a:rPr>
              <a:t>(“….”, </a:t>
            </a:r>
            <a:r>
              <a:rPr lang="en-US" altLang="zh-CN" sz="1600" dirty="0" smtClean="0">
                <a:solidFill>
                  <a:srgbClr val="080808"/>
                </a:solidFill>
              </a:rPr>
              <a:t>“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rt</a:t>
            </a:r>
            <a:r>
              <a:rPr lang="en-US" altLang="zh-CN" sz="1600" dirty="0" smtClean="0">
                <a:solidFill>
                  <a:srgbClr val="080808"/>
                </a:solidFill>
              </a:rPr>
              <a:t>”);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if (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==NULL)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{//</a:t>
            </a:r>
            <a:r>
              <a:rPr lang="zh-CN" altLang="en-US" sz="1600" dirty="0">
                <a:solidFill>
                  <a:srgbClr val="080808"/>
                </a:solidFill>
              </a:rPr>
              <a:t>打开文件错误处理</a:t>
            </a: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char </a:t>
            </a:r>
            <a:r>
              <a:rPr lang="en-US" altLang="zh-CN" sz="1600" dirty="0" err="1">
                <a:solidFill>
                  <a:srgbClr val="C00000"/>
                </a:solidFill>
              </a:rPr>
              <a:t>ch</a:t>
            </a:r>
            <a:r>
              <a:rPr lang="en-US" altLang="zh-CN" sz="1600" dirty="0">
                <a:solidFill>
                  <a:srgbClr val="C00000"/>
                </a:solidFill>
              </a:rPr>
              <a:t> = </a:t>
            </a:r>
            <a:r>
              <a:rPr lang="en-US" altLang="zh-CN" sz="1600" dirty="0" err="1">
                <a:solidFill>
                  <a:srgbClr val="C00000"/>
                </a:solidFill>
              </a:rPr>
              <a:t>fgetc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fp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r>
              <a:rPr lang="zh-CN" altLang="en-US" sz="1600" dirty="0" smtClean="0">
                <a:solidFill>
                  <a:srgbClr val="C00000"/>
                </a:solidFill>
              </a:rPr>
              <a:t>；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//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先读一个字符</a:t>
            </a:r>
            <a:endParaRPr lang="zh-CN" altLang="en-US" sz="1600" b="1" dirty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while  (</a:t>
            </a:r>
            <a:r>
              <a:rPr lang="en-US" altLang="zh-CN" sz="1600" dirty="0" err="1">
                <a:solidFill>
                  <a:srgbClr val="0303DF"/>
                </a:solidFill>
              </a:rPr>
              <a:t>ch</a:t>
            </a:r>
            <a:r>
              <a:rPr lang="en-US" altLang="zh-CN" sz="1600" dirty="0">
                <a:solidFill>
                  <a:srgbClr val="0303DF"/>
                </a:solidFill>
              </a:rPr>
              <a:t> != EOF)    </a:t>
            </a:r>
            <a:r>
              <a:rPr lang="en-US" altLang="zh-CN" sz="1600" dirty="0" smtClean="0">
                <a:solidFill>
                  <a:srgbClr val="0303DF"/>
                </a:solidFill>
              </a:rPr>
              <a:t>//</a:t>
            </a:r>
            <a:r>
              <a:rPr lang="zh-CN" altLang="en-US" sz="1600" dirty="0" smtClean="0">
                <a:solidFill>
                  <a:srgbClr val="0303DF"/>
                </a:solidFill>
              </a:rPr>
              <a:t>尚未读</a:t>
            </a:r>
            <a:r>
              <a:rPr lang="zh-CN" altLang="en-US" sz="1600" dirty="0">
                <a:solidFill>
                  <a:srgbClr val="0303DF"/>
                </a:solidFill>
              </a:rPr>
              <a:t>到文件尾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zh-CN" altLang="en-US" sz="1600" dirty="0">
                <a:solidFill>
                  <a:srgbClr val="080808"/>
                </a:solidFill>
              </a:rPr>
              <a:t>　 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080808"/>
                </a:solidFill>
              </a:rPr>
              <a:t>putchar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ch</a:t>
            </a:r>
            <a:r>
              <a:rPr lang="en-US" altLang="zh-CN" sz="1600" dirty="0">
                <a:solidFill>
                  <a:srgbClr val="080808"/>
                </a:solidFill>
              </a:rPr>
              <a:t>)</a:t>
            </a:r>
            <a:r>
              <a:rPr lang="zh-CN" altLang="en-US" sz="1600" dirty="0">
                <a:solidFill>
                  <a:srgbClr val="080808"/>
                </a:solidFill>
              </a:rPr>
              <a:t>； 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</a:rPr>
              <a:t>屏幕输出读取的字符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zh-CN" altLang="en-US" sz="1600" dirty="0">
                <a:solidFill>
                  <a:srgbClr val="080808"/>
                </a:solidFill>
              </a:rPr>
              <a:t>     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</a:rPr>
              <a:t>ch</a:t>
            </a:r>
            <a:r>
              <a:rPr lang="en-US" altLang="zh-CN" sz="1600" dirty="0">
                <a:solidFill>
                  <a:srgbClr val="C00000"/>
                </a:solidFill>
              </a:rPr>
              <a:t> = </a:t>
            </a:r>
            <a:r>
              <a:rPr lang="en-US" altLang="zh-CN" sz="1600" dirty="0" err="1">
                <a:solidFill>
                  <a:srgbClr val="C00000"/>
                </a:solidFill>
              </a:rPr>
              <a:t>fgetc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fp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r>
              <a:rPr lang="zh-CN" altLang="en-US" sz="1600" dirty="0">
                <a:solidFill>
                  <a:srgbClr val="C00000"/>
                </a:solidFill>
              </a:rPr>
              <a:t>；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zh-CN" altLang="en-US" sz="1600" dirty="0">
                <a:solidFill>
                  <a:srgbClr val="080808"/>
                </a:solidFill>
              </a:rPr>
              <a:t> ｝ </a:t>
            </a:r>
            <a:endParaRPr lang="zh-CN" altLang="en-US" sz="20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3BDE09D-C675-4447-B827-B08EB77C49BF}"/>
              </a:ext>
            </a:extLst>
          </p:cNvPr>
          <p:cNvSpPr txBox="1">
            <a:spLocks/>
          </p:cNvSpPr>
          <p:nvPr/>
        </p:nvSpPr>
        <p:spPr bwMode="auto">
          <a:xfrm>
            <a:off x="4530725" y="1937857"/>
            <a:ext cx="3950545" cy="33991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FILE *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=NULL;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=</a:t>
            </a:r>
            <a:r>
              <a:rPr lang="en-US" altLang="zh-CN" sz="1600" dirty="0" err="1">
                <a:solidFill>
                  <a:srgbClr val="080808"/>
                </a:solidFill>
              </a:rPr>
              <a:t>fopen</a:t>
            </a:r>
            <a:r>
              <a:rPr lang="en-US" altLang="zh-CN" sz="1600" dirty="0">
                <a:solidFill>
                  <a:srgbClr val="080808"/>
                </a:solidFill>
              </a:rPr>
              <a:t>(“….”, </a:t>
            </a:r>
            <a:r>
              <a:rPr lang="en-US" altLang="zh-CN" sz="1600" dirty="0" smtClean="0">
                <a:solidFill>
                  <a:srgbClr val="080808"/>
                </a:solidFill>
              </a:rPr>
              <a:t>“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rt</a:t>
            </a:r>
            <a:r>
              <a:rPr lang="en-US" altLang="zh-CN" sz="1600" dirty="0">
                <a:solidFill>
                  <a:srgbClr val="080808"/>
                </a:solidFill>
              </a:rPr>
              <a:t>”);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if (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==NULL)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{//</a:t>
            </a:r>
            <a:r>
              <a:rPr lang="zh-CN" altLang="en-US" sz="1600" dirty="0">
                <a:solidFill>
                  <a:srgbClr val="080808"/>
                </a:solidFill>
              </a:rPr>
              <a:t>打开文件错误处理</a:t>
            </a:r>
            <a:r>
              <a:rPr lang="en-US" altLang="zh-CN" sz="1600" dirty="0" smtClean="0">
                <a:solidFill>
                  <a:srgbClr val="080808"/>
                </a:solidFill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 smtClean="0">
                <a:solidFill>
                  <a:srgbClr val="0303DF"/>
                </a:solidFill>
              </a:rPr>
              <a:t>char </a:t>
            </a:r>
            <a:r>
              <a:rPr lang="en-US" altLang="zh-CN" sz="1600" dirty="0" err="1" smtClean="0">
                <a:solidFill>
                  <a:srgbClr val="0303DF"/>
                </a:solidFill>
              </a:rPr>
              <a:t>ch</a:t>
            </a:r>
            <a:r>
              <a:rPr lang="en-US" altLang="zh-CN" sz="1600" dirty="0" smtClean="0">
                <a:solidFill>
                  <a:srgbClr val="0303DF"/>
                </a:solidFill>
              </a:rPr>
              <a:t>='';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while</a:t>
            </a:r>
            <a:r>
              <a:rPr lang="zh-CN" altLang="en-US" sz="1600" dirty="0">
                <a:solidFill>
                  <a:srgbClr val="080808"/>
                </a:solidFill>
              </a:rPr>
              <a:t>（</a:t>
            </a:r>
            <a:r>
              <a:rPr lang="en-US" altLang="zh-CN" sz="1600" dirty="0" err="1">
                <a:solidFill>
                  <a:srgbClr val="C00000"/>
                </a:solidFill>
              </a:rPr>
              <a:t>ch</a:t>
            </a:r>
            <a:r>
              <a:rPr lang="en-US" altLang="zh-CN" sz="1600" dirty="0">
                <a:solidFill>
                  <a:srgbClr val="C00000"/>
                </a:solidFill>
              </a:rPr>
              <a:t>!=EOF</a:t>
            </a:r>
            <a:r>
              <a:rPr lang="zh-CN" altLang="en-US" sz="1600" dirty="0">
                <a:solidFill>
                  <a:srgbClr val="080808"/>
                </a:solidFill>
              </a:rPr>
              <a:t>）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</a:rPr>
              <a:t>读到文件尾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303DF"/>
                </a:solidFill>
              </a:rPr>
              <a:t>      </a:t>
            </a:r>
            <a:r>
              <a:rPr lang="en-US" altLang="zh-CN" sz="1600" dirty="0" err="1">
                <a:solidFill>
                  <a:srgbClr val="C00000"/>
                </a:solidFill>
              </a:rPr>
              <a:t>ch</a:t>
            </a:r>
            <a:r>
              <a:rPr lang="en-US" altLang="zh-CN" sz="1600" dirty="0">
                <a:solidFill>
                  <a:srgbClr val="C00000"/>
                </a:solidFill>
              </a:rPr>
              <a:t> = </a:t>
            </a:r>
            <a:r>
              <a:rPr lang="en-US" altLang="zh-CN" sz="1600" dirty="0" err="1">
                <a:solidFill>
                  <a:srgbClr val="C00000"/>
                </a:solidFill>
              </a:rPr>
              <a:t>fgetc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fp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r>
              <a:rPr lang="zh-CN" altLang="en-US" sz="1600" dirty="0">
                <a:solidFill>
                  <a:srgbClr val="C00000"/>
                </a:solidFill>
              </a:rPr>
              <a:t>；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080808"/>
                </a:solidFill>
              </a:rPr>
              <a:t>putchar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ch</a:t>
            </a:r>
            <a:r>
              <a:rPr lang="en-US" altLang="zh-CN" sz="1600" dirty="0">
                <a:solidFill>
                  <a:srgbClr val="080808"/>
                </a:solidFill>
              </a:rPr>
              <a:t>)</a:t>
            </a:r>
            <a:r>
              <a:rPr lang="zh-CN" altLang="en-US" sz="1600" dirty="0">
                <a:solidFill>
                  <a:srgbClr val="080808"/>
                </a:solidFill>
              </a:rPr>
              <a:t>； 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</a:rPr>
              <a:t>屏幕输出读取的字符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80808"/>
                </a:solidFill>
              </a:rPr>
              <a:t>｝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u="sng" dirty="0">
                <a:solidFill>
                  <a:srgbClr val="7030A0"/>
                </a:solidFill>
              </a:rPr>
              <a:t>会</a:t>
            </a:r>
            <a:r>
              <a:rPr lang="zh-CN" altLang="en-US" sz="1800" b="1" u="sng" dirty="0" smtClean="0">
                <a:solidFill>
                  <a:srgbClr val="7030A0"/>
                </a:solidFill>
              </a:rPr>
              <a:t>多读（输出）文件</a:t>
            </a:r>
            <a:r>
              <a:rPr lang="zh-CN" altLang="en-US" sz="1800" b="1" u="sng" dirty="0">
                <a:solidFill>
                  <a:srgbClr val="7030A0"/>
                </a:solidFill>
              </a:rPr>
              <a:t>的结尾符</a:t>
            </a:r>
            <a:endParaRPr lang="en-US" altLang="zh-CN" sz="1800" b="1" u="sng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20F1F5-1695-4230-B20B-F93B1D794EF2}"/>
              </a:ext>
            </a:extLst>
          </p:cNvPr>
          <p:cNvSpPr/>
          <p:nvPr/>
        </p:nvSpPr>
        <p:spPr>
          <a:xfrm>
            <a:off x="485775" y="5479656"/>
            <a:ext cx="7805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303D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一般是先读，然后判断是否读到文件的结尾符；</a:t>
            </a:r>
          </a:p>
        </p:txBody>
      </p:sp>
    </p:spTree>
    <p:extLst>
      <p:ext uri="{BB962C8B-B14F-4D97-AF65-F5344CB8AC3E}">
        <p14:creationId xmlns:p14="http://schemas.microsoft.com/office/powerpoint/2010/main" val="20211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信息在文件中的存储格式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将信息采用</a:t>
            </a:r>
            <a:r>
              <a:rPr lang="zh-CN" altLang="en-US" sz="2000" b="1" dirty="0">
                <a:solidFill>
                  <a:srgbClr val="7030A0"/>
                </a:solidFill>
              </a:rPr>
              <a:t>二进制编码形式</a:t>
            </a:r>
            <a:r>
              <a:rPr lang="zh-CN" altLang="en-US" sz="2000" dirty="0"/>
              <a:t>存储在磁盘的文件中；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我们要处理的文件</a:t>
            </a:r>
            <a:r>
              <a:rPr lang="zh-CN" altLang="en-US" sz="2000" dirty="0" smtClean="0"/>
              <a:t>一般分为</a:t>
            </a:r>
            <a:endParaRPr lang="en-US" altLang="zh-CN" sz="2000" dirty="0"/>
          </a:p>
          <a:p>
            <a:pPr marL="971550" lvl="1"/>
            <a:r>
              <a:rPr lang="zh-CN" altLang="en-US" sz="1800" dirty="0" smtClean="0">
                <a:solidFill>
                  <a:srgbClr val="FF0000"/>
                </a:solidFill>
              </a:rPr>
              <a:t>文本</a:t>
            </a:r>
            <a:r>
              <a:rPr lang="zh-CN" altLang="en-US" sz="1800" dirty="0" smtClean="0">
                <a:solidFill>
                  <a:srgbClr val="0303DF"/>
                </a:solidFill>
              </a:rPr>
              <a:t>文件</a:t>
            </a:r>
            <a:endParaRPr lang="en-US" altLang="zh-CN" sz="1800" dirty="0" smtClean="0">
              <a:solidFill>
                <a:srgbClr val="0303DF"/>
              </a:solidFill>
            </a:endParaRPr>
          </a:p>
          <a:p>
            <a:pPr marL="1200150" lvl="2"/>
            <a:r>
              <a:rPr lang="zh-CN" altLang="en-US" sz="1600" dirty="0" smtClean="0">
                <a:solidFill>
                  <a:srgbClr val="080808"/>
                </a:solidFill>
              </a:rPr>
              <a:t>存储的是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字符的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ASCII</a:t>
            </a:r>
          </a:p>
          <a:p>
            <a:pPr marL="971550" lvl="1"/>
            <a:r>
              <a:rPr lang="zh-CN" altLang="en-US" sz="1800" dirty="0" smtClean="0">
                <a:solidFill>
                  <a:srgbClr val="FF0000"/>
                </a:solidFill>
              </a:rPr>
              <a:t>二进制</a:t>
            </a:r>
            <a:r>
              <a:rPr lang="zh-CN" altLang="en-US" sz="1800" dirty="0">
                <a:solidFill>
                  <a:srgbClr val="0303DF"/>
                </a:solidFill>
              </a:rPr>
              <a:t>文件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1200150" lvl="2"/>
            <a:r>
              <a:rPr lang="zh-CN" altLang="en-US" sz="1600" dirty="0" smtClean="0"/>
              <a:t>其它形式存储</a:t>
            </a:r>
            <a:endParaRPr lang="en-US" altLang="zh-CN" sz="1600" dirty="0"/>
          </a:p>
          <a:p>
            <a:pPr marL="971550" lvl="1"/>
            <a:endParaRPr lang="en-US" altLang="zh-CN" dirty="0"/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79072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7C9E4-5F2A-49ED-90F7-7E3E72CC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C00000"/>
                </a:solidFill>
              </a:rPr>
              <a:t>fgetc</a:t>
            </a:r>
            <a:r>
              <a:rPr lang="zh-CN" altLang="en-US" dirty="0" smtClean="0"/>
              <a:t>检测</a:t>
            </a:r>
            <a:r>
              <a:rPr lang="zh-CN" altLang="en-US" dirty="0">
                <a:solidFill>
                  <a:srgbClr val="7030A0"/>
                </a:solidFill>
              </a:rPr>
              <a:t>是否读到文本文件的文件</a:t>
            </a:r>
            <a:r>
              <a:rPr lang="zh-CN" altLang="en-US" dirty="0" smtClean="0">
                <a:solidFill>
                  <a:srgbClr val="7030A0"/>
                </a:solidFill>
              </a:rPr>
              <a:t>尾</a:t>
            </a:r>
            <a:r>
              <a:rPr lang="zh-CN" altLang="en-US" dirty="0" smtClean="0"/>
              <a:t>的两种方法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8F53C-2C03-4FDE-8839-1C0330041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80808"/>
                </a:solidFill>
              </a:rPr>
              <a:t>下述方法也适用于函数</a:t>
            </a:r>
            <a:r>
              <a:rPr lang="en-US" altLang="zh-CN" sz="2000" dirty="0" err="1" smtClean="0">
                <a:solidFill>
                  <a:srgbClr val="080808"/>
                </a:solidFill>
              </a:rPr>
              <a:t>getc</a:t>
            </a:r>
            <a:endParaRPr lang="en-US" altLang="zh-CN" sz="2000" dirty="0" smtClean="0">
              <a:solidFill>
                <a:srgbClr val="080808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303DF"/>
                </a:solidFill>
              </a:rPr>
              <a:t>方法</a:t>
            </a:r>
            <a:r>
              <a:rPr lang="en-US" altLang="zh-CN" sz="2000" b="1" dirty="0">
                <a:solidFill>
                  <a:srgbClr val="0303DF"/>
                </a:solidFill>
              </a:rPr>
              <a:t>1</a:t>
            </a:r>
            <a:r>
              <a:rPr lang="zh-CN" altLang="en-US" sz="2000" b="1" dirty="0">
                <a:solidFill>
                  <a:srgbClr val="0303DF"/>
                </a:solidFill>
              </a:rPr>
              <a:t>：</a:t>
            </a:r>
            <a:r>
              <a:rPr lang="en-US" altLang="zh-CN" sz="2000" b="1" dirty="0">
                <a:solidFill>
                  <a:srgbClr val="0303DF"/>
                </a:solidFill>
              </a:rPr>
              <a:t>EOF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char </a:t>
            </a:r>
            <a:r>
              <a:rPr lang="en-US" altLang="zh-CN" sz="1600" dirty="0" err="1">
                <a:solidFill>
                  <a:srgbClr val="080808"/>
                </a:solidFill>
              </a:rPr>
              <a:t>ch</a:t>
            </a:r>
            <a:r>
              <a:rPr lang="en-US" altLang="zh-CN" sz="1600" dirty="0">
                <a:solidFill>
                  <a:srgbClr val="080808"/>
                </a:solidFill>
              </a:rPr>
              <a:t> = </a:t>
            </a:r>
            <a:r>
              <a:rPr lang="en-US" altLang="zh-CN" sz="1600" dirty="0" err="1">
                <a:solidFill>
                  <a:srgbClr val="080808"/>
                </a:solidFill>
              </a:rPr>
              <a:t>fgetc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)</a:t>
            </a:r>
            <a:r>
              <a:rPr lang="zh-CN" altLang="en-US" sz="1600" dirty="0">
                <a:solidFill>
                  <a:srgbClr val="080808"/>
                </a:solidFill>
              </a:rPr>
              <a:t>；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</a:rPr>
              <a:t>读不到正确的字符，返回</a:t>
            </a:r>
            <a:r>
              <a:rPr lang="en-US" altLang="zh-CN" sz="1600" dirty="0">
                <a:solidFill>
                  <a:srgbClr val="080808"/>
                </a:solidFill>
              </a:rPr>
              <a:t>EOF</a:t>
            </a:r>
            <a:r>
              <a:rPr lang="zh-CN" altLang="en-US" sz="1600" dirty="0">
                <a:solidFill>
                  <a:srgbClr val="080808"/>
                </a:solidFill>
              </a:rPr>
              <a:t>（</a:t>
            </a:r>
            <a:r>
              <a:rPr lang="en-US" altLang="zh-CN" sz="1600" dirty="0">
                <a:solidFill>
                  <a:srgbClr val="080808"/>
                </a:solidFill>
              </a:rPr>
              <a:t>-1</a:t>
            </a:r>
            <a:r>
              <a:rPr lang="zh-CN" altLang="en-US" sz="1600" dirty="0">
                <a:solidFill>
                  <a:srgbClr val="080808"/>
                </a:solidFill>
              </a:rPr>
              <a:t>）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while (</a:t>
            </a:r>
            <a:r>
              <a:rPr lang="en-US" altLang="zh-CN" sz="1600" dirty="0" err="1">
                <a:solidFill>
                  <a:srgbClr val="C00000"/>
                </a:solidFill>
              </a:rPr>
              <a:t>ch</a:t>
            </a:r>
            <a:r>
              <a:rPr lang="en-US" altLang="zh-CN" sz="1600" dirty="0">
                <a:solidFill>
                  <a:srgbClr val="C00000"/>
                </a:solidFill>
              </a:rPr>
              <a:t> != EOF</a:t>
            </a:r>
            <a:r>
              <a:rPr lang="en-US" altLang="zh-CN" sz="1600" dirty="0">
                <a:solidFill>
                  <a:srgbClr val="080808"/>
                </a:solidFill>
              </a:rPr>
              <a:t>)   //</a:t>
            </a:r>
            <a:r>
              <a:rPr lang="zh-CN" altLang="en-US" sz="1600" dirty="0">
                <a:solidFill>
                  <a:srgbClr val="7030A0"/>
                </a:solidFill>
              </a:rPr>
              <a:t>只能作为</a:t>
            </a:r>
            <a:r>
              <a:rPr lang="zh-CN" altLang="en-US" sz="1600" b="1" u="sng" dirty="0">
                <a:solidFill>
                  <a:srgbClr val="C00000"/>
                </a:solidFill>
              </a:rPr>
              <a:t>文本文件</a:t>
            </a:r>
            <a:r>
              <a:rPr lang="zh-CN" altLang="en-US" sz="1600" dirty="0">
                <a:solidFill>
                  <a:srgbClr val="7030A0"/>
                </a:solidFill>
              </a:rPr>
              <a:t>的结束标记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{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// </a:t>
            </a:r>
            <a:r>
              <a:rPr lang="en-US" altLang="zh-CN" sz="1600" dirty="0" err="1">
                <a:solidFill>
                  <a:srgbClr val="080808"/>
                </a:solidFill>
              </a:rPr>
              <a:t>ch</a:t>
            </a:r>
            <a:r>
              <a:rPr lang="en-US" altLang="zh-CN" sz="1600" dirty="0">
                <a:solidFill>
                  <a:srgbClr val="080808"/>
                </a:solidFill>
              </a:rPr>
              <a:t> = </a:t>
            </a:r>
            <a:r>
              <a:rPr lang="en-US" altLang="zh-CN" sz="1600" dirty="0" err="1">
                <a:solidFill>
                  <a:srgbClr val="080808"/>
                </a:solidFill>
              </a:rPr>
              <a:t>fgetc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)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  <a:r>
              <a:rPr lang="zh-CN" altLang="en-US" sz="1600" dirty="0">
                <a:solidFill>
                  <a:srgbClr val="080808"/>
                </a:solidFill>
              </a:rPr>
              <a:t>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303DF"/>
                </a:solidFill>
              </a:rPr>
              <a:t>方法</a:t>
            </a:r>
            <a:r>
              <a:rPr lang="en-US" altLang="zh-CN" sz="2000" b="1" dirty="0" smtClean="0">
                <a:solidFill>
                  <a:srgbClr val="0303DF"/>
                </a:solidFill>
              </a:rPr>
              <a:t>2</a:t>
            </a:r>
            <a:r>
              <a:rPr lang="zh-CN" altLang="en-US" sz="2000" b="1" dirty="0" smtClean="0">
                <a:solidFill>
                  <a:srgbClr val="0303DF"/>
                </a:solidFill>
              </a:rPr>
              <a:t>：</a:t>
            </a:r>
            <a:r>
              <a:rPr lang="en-US" altLang="zh-CN" sz="2000" b="1" dirty="0" err="1" smtClean="0">
                <a:solidFill>
                  <a:srgbClr val="0303DF"/>
                </a:solidFill>
              </a:rPr>
              <a:t>feof</a:t>
            </a:r>
            <a:r>
              <a:rPr lang="en-US" altLang="zh-CN" sz="2000" b="1" dirty="0" smtClean="0">
                <a:solidFill>
                  <a:srgbClr val="0303DF"/>
                </a:solidFill>
              </a:rPr>
              <a:t>(FILE *)   </a:t>
            </a:r>
            <a:r>
              <a:rPr lang="en-US" altLang="zh-CN" sz="2000" b="1" dirty="0">
                <a:solidFill>
                  <a:srgbClr val="0303DF"/>
                </a:solidFill>
              </a:rPr>
              <a:t>//</a:t>
            </a:r>
            <a:r>
              <a:rPr lang="zh-CN" altLang="en-US" sz="2000" b="1" dirty="0" smtClean="0">
                <a:solidFill>
                  <a:srgbClr val="0303DF"/>
                </a:solidFill>
              </a:rPr>
              <a:t>推荐</a:t>
            </a:r>
            <a:endParaRPr lang="en-US" altLang="zh-CN" sz="2000" b="1" dirty="0" smtClean="0">
              <a:solidFill>
                <a:srgbClr val="0303DF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rgbClr val="080808"/>
                </a:solidFill>
              </a:rPr>
              <a:t>如果</a:t>
            </a:r>
            <a:r>
              <a:rPr lang="zh-CN" altLang="en-US" sz="1600" dirty="0">
                <a:solidFill>
                  <a:srgbClr val="080808"/>
                </a:solidFill>
              </a:rPr>
              <a:t>遇到文件结束，函数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feof</a:t>
            </a:r>
            <a:r>
              <a:rPr lang="en-US" altLang="zh-CN" sz="1600" dirty="0" smtClean="0">
                <a:solidFill>
                  <a:srgbClr val="080808"/>
                </a:solidFill>
              </a:rPr>
              <a:t>(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fp</a:t>
            </a:r>
            <a:r>
              <a:rPr lang="en-US" altLang="zh-CN" sz="1600" dirty="0" smtClean="0">
                <a:solidFill>
                  <a:srgbClr val="080808"/>
                </a:solidFill>
              </a:rPr>
              <a:t>)</a:t>
            </a:r>
            <a:r>
              <a:rPr lang="zh-CN" altLang="en-US" sz="1600" dirty="0" smtClean="0">
                <a:solidFill>
                  <a:srgbClr val="080808"/>
                </a:solidFill>
              </a:rPr>
              <a:t>的</a:t>
            </a:r>
            <a:r>
              <a:rPr lang="zh-CN" altLang="en-US" sz="1600" dirty="0">
                <a:solidFill>
                  <a:srgbClr val="080808"/>
                </a:solidFill>
              </a:rPr>
              <a:t>值为非零值，否则为</a:t>
            </a:r>
            <a:r>
              <a:rPr lang="en-US" altLang="zh-CN" sz="1600" dirty="0">
                <a:solidFill>
                  <a:srgbClr val="080808"/>
                </a:solidFill>
              </a:rPr>
              <a:t>0</a:t>
            </a:r>
            <a:endParaRPr lang="en-US" altLang="zh-CN" sz="1600" b="1" dirty="0">
              <a:solidFill>
                <a:srgbClr val="0303DF"/>
              </a:solidFill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char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ch</a:t>
            </a:r>
            <a:r>
              <a:rPr lang="zh-CN" altLang="en-US" sz="1600" dirty="0" smtClean="0">
                <a:solidFill>
                  <a:srgbClr val="080808"/>
                </a:solidFill>
              </a:rPr>
              <a:t>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while (</a:t>
            </a:r>
            <a:r>
              <a:rPr lang="en-US" altLang="zh-CN" sz="1600" dirty="0">
                <a:solidFill>
                  <a:srgbClr val="C00000"/>
                </a:solidFill>
              </a:rPr>
              <a:t>!</a:t>
            </a:r>
            <a:r>
              <a:rPr lang="en-US" altLang="zh-CN" sz="1600" dirty="0" err="1">
                <a:solidFill>
                  <a:srgbClr val="C00000"/>
                </a:solidFill>
              </a:rPr>
              <a:t>feof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fp</a:t>
            </a:r>
            <a:r>
              <a:rPr lang="en-US" altLang="zh-CN" sz="1600" dirty="0" smtClean="0">
                <a:solidFill>
                  <a:srgbClr val="C00000"/>
                </a:solidFill>
              </a:rPr>
              <a:t>)</a:t>
            </a:r>
            <a:r>
              <a:rPr lang="en-US" altLang="zh-CN" sz="1600" dirty="0" smtClean="0">
                <a:solidFill>
                  <a:srgbClr val="080808"/>
                </a:solidFill>
              </a:rPr>
              <a:t>) 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ch</a:t>
            </a: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en-US" altLang="zh-CN" sz="1600" dirty="0">
                <a:solidFill>
                  <a:srgbClr val="080808"/>
                </a:solidFill>
              </a:rPr>
              <a:t>= </a:t>
            </a:r>
            <a:r>
              <a:rPr lang="en-US" altLang="zh-CN" sz="1600" dirty="0" err="1">
                <a:solidFill>
                  <a:srgbClr val="080808"/>
                </a:solidFill>
              </a:rPr>
              <a:t>fgetc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 smtClean="0">
                <a:solidFill>
                  <a:srgbClr val="080808"/>
                </a:solidFill>
              </a:rPr>
              <a:t>);    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dirty="0" smtClean="0">
                <a:solidFill>
                  <a:srgbClr val="080808"/>
                </a:solidFill>
              </a:rPr>
              <a:t>if </a:t>
            </a:r>
            <a:r>
              <a:rPr lang="en-US" altLang="zh-CN" sz="1600" dirty="0">
                <a:solidFill>
                  <a:srgbClr val="080808"/>
                </a:solidFill>
              </a:rPr>
              <a:t>(c==-1)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       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printf</a:t>
            </a:r>
            <a:r>
              <a:rPr lang="en-US" altLang="zh-CN" sz="1600" dirty="0" smtClean="0">
                <a:solidFill>
                  <a:srgbClr val="080808"/>
                </a:solidFill>
              </a:rPr>
              <a:t>("%x\n</a:t>
            </a:r>
            <a:r>
              <a:rPr lang="en-US" altLang="zh-CN" sz="1600" dirty="0">
                <a:solidFill>
                  <a:srgbClr val="080808"/>
                </a:solidFill>
              </a:rPr>
              <a:t>",</a:t>
            </a:r>
            <a:r>
              <a:rPr lang="en-US" altLang="zh-CN" sz="1600" dirty="0" err="1">
                <a:solidFill>
                  <a:srgbClr val="080808"/>
                </a:solidFill>
              </a:rPr>
              <a:t>feof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));   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  <a:r>
              <a:rPr lang="zh-CN" altLang="en-US" sz="1600" dirty="0">
                <a:solidFill>
                  <a:srgbClr val="080808"/>
                </a:solidFill>
              </a:rPr>
              <a:t> </a:t>
            </a:r>
          </a:p>
          <a:p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 bwMode="auto">
          <a:xfrm>
            <a:off x="3504710" y="1651674"/>
            <a:ext cx="4564990" cy="973831"/>
          </a:xfrm>
          <a:prstGeom prst="wedgeRoundRectCallout">
            <a:avLst>
              <a:gd name="adj1" fmla="val -21442"/>
              <a:gd name="adj2" fmla="val 4250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EOF</a:t>
            </a:r>
            <a:r>
              <a:rPr lang="zh-CN" altLang="en-US" sz="1400" dirty="0">
                <a:solidFill>
                  <a:srgbClr val="080808"/>
                </a:solidFill>
                <a:ea typeface="宋体" panose="02010600030101010101" pitchFamily="2" charset="-122"/>
              </a:rPr>
              <a:t>即为</a:t>
            </a:r>
            <a:r>
              <a:rPr lang="en-US" altLang="zh-CN" sz="1400" dirty="0">
                <a:solidFill>
                  <a:srgbClr val="080808"/>
                </a:solidFill>
                <a:ea typeface="宋体" panose="02010600030101010101" pitchFamily="2" charset="-122"/>
              </a:rPr>
              <a:t>-</a:t>
            </a:r>
            <a:r>
              <a:rPr lang="en-US" altLang="zh-CN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；  </a:t>
            </a:r>
            <a:r>
              <a:rPr lang="en-US" altLang="zh-CN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//#define EOF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若读取</a:t>
            </a:r>
            <a:r>
              <a:rPr lang="zh-CN" altLang="en-US" sz="1400" b="1" dirty="0">
                <a:solidFill>
                  <a:srgbClr val="C00000"/>
                </a:solidFill>
                <a:ea typeface="宋体" panose="02010600030101010101" pitchFamily="2" charset="-122"/>
              </a:rPr>
              <a:t>二进制数据</a:t>
            </a:r>
            <a:r>
              <a:rPr lang="zh-CN" altLang="en-US" sz="1400" dirty="0">
                <a:solidFill>
                  <a:srgbClr val="080808"/>
                </a:solidFill>
                <a:ea typeface="宋体" panose="02010600030101010101" pitchFamily="2" charset="-122"/>
              </a:rPr>
              <a:t>文件，且有</a:t>
            </a:r>
            <a:r>
              <a:rPr lang="zh-CN" altLang="en-US" sz="1400" b="1" dirty="0">
                <a:solidFill>
                  <a:srgbClr val="C00000"/>
                </a:solidFill>
                <a:ea typeface="宋体" panose="02010600030101010101" pitchFamily="2" charset="-122"/>
              </a:rPr>
              <a:t>数据</a:t>
            </a:r>
            <a:r>
              <a:rPr lang="en-US" altLang="zh-CN" sz="1400" b="1" dirty="0">
                <a:solidFill>
                  <a:srgbClr val="C00000"/>
                </a:solidFill>
                <a:ea typeface="宋体" panose="02010600030101010101" pitchFamily="2" charset="-122"/>
              </a:rPr>
              <a:t>-1</a:t>
            </a:r>
            <a:r>
              <a:rPr lang="zh-CN" altLang="en-US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，会导致错误；</a:t>
            </a:r>
            <a:endParaRPr lang="en-US" altLang="zh-CN" sz="1400" dirty="0" smtClean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也不适用于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fread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函数（后续介绍）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3297502" y="3045018"/>
            <a:ext cx="4852659" cy="2885002"/>
          </a:xfrm>
          <a:prstGeom prst="wedgeRoundRectCallout">
            <a:avLst>
              <a:gd name="adj1" fmla="val -21442"/>
              <a:gd name="adj2" fmla="val 4250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需要注意的是：</a:t>
            </a:r>
            <a:endParaRPr kumimoji="0" lang="en-US" altLang="zh-CN" sz="16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u="sng" dirty="0">
                <a:solidFill>
                  <a:srgbClr val="7030A0"/>
                </a:solidFill>
                <a:ea typeface="宋体" panose="02010600030101010101" pitchFamily="2" charset="-122"/>
              </a:rPr>
              <a:t>文件</a:t>
            </a:r>
            <a:r>
              <a:rPr lang="zh-CN" altLang="en-US" sz="1400" b="1" u="sng" dirty="0" smtClean="0">
                <a:solidFill>
                  <a:srgbClr val="7030A0"/>
                </a:solidFill>
                <a:ea typeface="宋体" panose="02010600030101010101" pitchFamily="2" charset="-122"/>
              </a:rPr>
              <a:t>尾</a:t>
            </a:r>
            <a:r>
              <a:rPr lang="en-US" altLang="zh-CN" sz="1400" b="1" u="sng" dirty="0" err="1" smtClean="0">
                <a:solidFill>
                  <a:srgbClr val="7030A0"/>
                </a:solidFill>
                <a:ea typeface="宋体" panose="02010600030101010101" pitchFamily="2" charset="-122"/>
              </a:rPr>
              <a:t>feof</a:t>
            </a:r>
            <a:r>
              <a:rPr lang="en-US" altLang="zh-CN" sz="1400" b="1" u="sng" dirty="0" smtClean="0">
                <a:solidFill>
                  <a:srgbClr val="7030A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400" b="1" u="sng" dirty="0" err="1" smtClean="0">
                <a:solidFill>
                  <a:srgbClr val="7030A0"/>
                </a:solidFill>
                <a:ea typeface="宋体" panose="02010600030101010101" pitchFamily="2" charset="-122"/>
              </a:rPr>
              <a:t>fp</a:t>
            </a:r>
            <a:r>
              <a:rPr lang="en-US" altLang="zh-CN" sz="1400" b="1" u="sng" dirty="0" smtClean="0">
                <a:solidFill>
                  <a:srgbClr val="7030A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1400" b="1" u="sng" dirty="0" smtClean="0">
                <a:solidFill>
                  <a:srgbClr val="7030A0"/>
                </a:solidFill>
                <a:ea typeface="宋体" panose="02010600030101010101" pitchFamily="2" charset="-122"/>
              </a:rPr>
              <a:t>是文件最后一个字节数据之后的一个特殊标记；</a:t>
            </a:r>
            <a:endParaRPr kumimoji="0" lang="en-US" altLang="zh-CN" sz="1400" b="1" i="0" u="sng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303DF"/>
                </a:solidFill>
                <a:effectLst/>
                <a:ea typeface="宋体" panose="02010600030101010101" pitchFamily="2" charset="-122"/>
              </a:rPr>
              <a:t>当读到文件的最后一个字节的</a:t>
            </a:r>
            <a:r>
              <a:rPr lang="zh-CN" altLang="en-US" sz="1400" b="1" dirty="0">
                <a:solidFill>
                  <a:srgbClr val="0303DF"/>
                </a:solidFill>
                <a:ea typeface="宋体" panose="02010600030101010101" pitchFamily="2" charset="-122"/>
              </a:rPr>
              <a:t>数据</a:t>
            </a:r>
            <a:r>
              <a:rPr lang="zh-CN" altLang="en-US" sz="1400" b="1" dirty="0" smtClean="0">
                <a:solidFill>
                  <a:srgbClr val="0303DF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400" b="1" dirty="0" err="1" smtClean="0">
                <a:solidFill>
                  <a:srgbClr val="0303DF"/>
                </a:solidFill>
                <a:ea typeface="宋体" panose="02010600030101010101" pitchFamily="2" charset="-122"/>
              </a:rPr>
              <a:t>feof</a:t>
            </a:r>
            <a:r>
              <a:rPr lang="en-US" altLang="zh-CN" sz="1400" b="1" dirty="0" smtClean="0">
                <a:solidFill>
                  <a:srgbClr val="0303D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400" b="1" dirty="0" err="1" smtClean="0">
                <a:solidFill>
                  <a:srgbClr val="0303DF"/>
                </a:solidFill>
                <a:ea typeface="宋体" panose="02010600030101010101" pitchFamily="2" charset="-122"/>
              </a:rPr>
              <a:t>fp</a:t>
            </a:r>
            <a:r>
              <a:rPr lang="en-US" altLang="zh-CN" sz="1400" b="1" dirty="0" smtClean="0">
                <a:solidFill>
                  <a:srgbClr val="0303DF"/>
                </a:solidFill>
                <a:ea typeface="宋体" panose="02010600030101010101" pitchFamily="2" charset="-122"/>
              </a:rPr>
              <a:t>)</a:t>
            </a:r>
            <a:r>
              <a:rPr lang="zh-CN" altLang="en-US" sz="1400" b="1" dirty="0" smtClean="0">
                <a:solidFill>
                  <a:srgbClr val="0303DF"/>
                </a:solidFill>
                <a:ea typeface="宋体" panose="02010600030101010101" pitchFamily="2" charset="-122"/>
              </a:rPr>
              <a:t>的值仍然是</a:t>
            </a:r>
            <a:r>
              <a:rPr lang="en-US" altLang="zh-CN" sz="1400" b="1" dirty="0" smtClean="0">
                <a:solidFill>
                  <a:srgbClr val="0303DF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400" b="1" dirty="0" smtClean="0">
                <a:solidFill>
                  <a:srgbClr val="0303DF"/>
                </a:solidFill>
                <a:ea typeface="宋体" panose="02010600030101010101" pitchFamily="2" charset="-122"/>
              </a:rPr>
              <a:t>；</a:t>
            </a:r>
            <a:endParaRPr kumimoji="0" lang="en-US" altLang="zh-CN" sz="1400" b="1" i="0" u="none" strike="noStrike" cap="none" normalizeH="0" baseline="0" dirty="0" smtClean="0">
              <a:ln>
                <a:noFill/>
              </a:ln>
              <a:solidFill>
                <a:srgbClr val="0303DF"/>
              </a:solidFill>
              <a:effectLst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400" b="1" i="0" u="none" strike="noStrike" cap="none" normalizeH="0" baseline="0" dirty="0" smtClean="0">
                <a:ln>
                  <a:noFill/>
                </a:ln>
                <a:solidFill>
                  <a:srgbClr val="0303DF"/>
                </a:solidFill>
                <a:effectLst/>
                <a:ea typeface="宋体" panose="02010600030101010101" pitchFamily="2" charset="-122"/>
              </a:rPr>
              <a:t>系统需要继续读</a:t>
            </a:r>
            <a:r>
              <a:rPr lang="zh-CN" altLang="en-US" sz="1400" b="1" dirty="0">
                <a:solidFill>
                  <a:srgbClr val="C00000"/>
                </a:solidFill>
                <a:ea typeface="宋体" panose="02010600030101010101" pitchFamily="2" charset="-122"/>
              </a:rPr>
              <a:t>文件</a:t>
            </a:r>
            <a:r>
              <a:rPr lang="zh-CN" altLang="en-US" sz="1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最后一个字节的数据的下一个位置，才使</a:t>
            </a:r>
            <a:r>
              <a:rPr lang="en-US" altLang="zh-CN" sz="1400" b="1" dirty="0" err="1">
                <a:solidFill>
                  <a:srgbClr val="0303DF"/>
                </a:solidFill>
                <a:ea typeface="宋体" panose="02010600030101010101" pitchFamily="2" charset="-122"/>
              </a:rPr>
              <a:t>feof</a:t>
            </a:r>
            <a:r>
              <a:rPr lang="en-US" altLang="zh-CN" sz="1400" b="1" dirty="0">
                <a:solidFill>
                  <a:srgbClr val="0303DF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400" b="1" dirty="0" err="1">
                <a:solidFill>
                  <a:srgbClr val="0303DF"/>
                </a:solidFill>
                <a:ea typeface="宋体" panose="02010600030101010101" pitchFamily="2" charset="-122"/>
              </a:rPr>
              <a:t>fp</a:t>
            </a:r>
            <a:r>
              <a:rPr lang="en-US" altLang="zh-CN" sz="1400" b="1" dirty="0" smtClean="0">
                <a:solidFill>
                  <a:srgbClr val="0303DF"/>
                </a:solidFill>
                <a:ea typeface="宋体" panose="02010600030101010101" pitchFamily="2" charset="-122"/>
              </a:rPr>
              <a:t>)</a:t>
            </a:r>
            <a:r>
              <a:rPr lang="zh-CN" altLang="en-US" sz="1400" b="1" dirty="0">
                <a:solidFill>
                  <a:srgbClr val="C00000"/>
                </a:solidFill>
                <a:ea typeface="宋体" panose="02010600030101010101" pitchFamily="2" charset="-122"/>
              </a:rPr>
              <a:t>变为非</a:t>
            </a:r>
            <a:r>
              <a:rPr lang="en-US" altLang="zh-CN" sz="1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；</a:t>
            </a:r>
            <a:endParaRPr lang="en-US" altLang="zh-CN" sz="14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因此，当使用该程序段读文件时</a:t>
            </a:r>
            <a:r>
              <a:rPr lang="zh-CN" altLang="en-US" sz="1400" dirty="0">
                <a:solidFill>
                  <a:srgbClr val="080808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400" dirty="0">
                <a:solidFill>
                  <a:srgbClr val="080808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400" dirty="0">
                <a:solidFill>
                  <a:srgbClr val="080808"/>
                </a:solidFill>
                <a:ea typeface="宋体" panose="02010600030101010101" pitchFamily="2" charset="-122"/>
              </a:rPr>
              <a:t>语句</a:t>
            </a:r>
            <a:r>
              <a:rPr lang="en-US" altLang="zh-CN" sz="1400" dirty="0" err="1">
                <a:solidFill>
                  <a:srgbClr val="080808"/>
                </a:solidFill>
                <a:ea typeface="宋体" panose="02010600030101010101" pitchFamily="2" charset="-122"/>
              </a:rPr>
              <a:t>ch</a:t>
            </a:r>
            <a:r>
              <a:rPr lang="en-US" altLang="zh-CN" sz="1400" dirty="0">
                <a:solidFill>
                  <a:srgbClr val="080808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1400" dirty="0" err="1">
                <a:solidFill>
                  <a:srgbClr val="080808"/>
                </a:solidFill>
                <a:ea typeface="宋体" panose="02010600030101010101" pitchFamily="2" charset="-122"/>
              </a:rPr>
              <a:t>fgetc</a:t>
            </a:r>
            <a:r>
              <a:rPr lang="en-US" altLang="zh-CN" sz="1400" dirty="0">
                <a:solidFill>
                  <a:srgbClr val="080808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solidFill>
                  <a:srgbClr val="080808"/>
                </a:solidFill>
                <a:ea typeface="宋体" panose="02010600030101010101" pitchFamily="2" charset="-122"/>
              </a:rPr>
              <a:t>fp</a:t>
            </a:r>
            <a:r>
              <a:rPr lang="en-US" altLang="zh-CN" sz="1400" dirty="0">
                <a:solidFill>
                  <a:srgbClr val="080808"/>
                </a:solidFill>
                <a:ea typeface="宋体" panose="02010600030101010101" pitchFamily="2" charset="-122"/>
              </a:rPr>
              <a:t>)</a:t>
            </a:r>
            <a:r>
              <a:rPr lang="zh-CN" altLang="en-US" sz="1400" dirty="0">
                <a:solidFill>
                  <a:srgbClr val="080808"/>
                </a:solidFill>
                <a:ea typeface="宋体" panose="02010600030101010101" pitchFamily="2" charset="-122"/>
              </a:rPr>
              <a:t>多读了一次文件尾标</a:t>
            </a:r>
            <a:r>
              <a:rPr lang="zh-CN" altLang="en-US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记。</a:t>
            </a:r>
            <a:endParaRPr lang="en-US" altLang="zh-CN" sz="1400" dirty="0" smtClean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rgbClr val="080808"/>
                </a:solidFill>
                <a:ea typeface="宋体" panose="02010600030101010101" pitchFamily="2" charset="-122"/>
              </a:rPr>
              <a:t>ch</a:t>
            </a:r>
            <a:r>
              <a:rPr lang="en-US" altLang="zh-CN" sz="1400" dirty="0">
                <a:solidFill>
                  <a:srgbClr val="080808"/>
                </a:solidFill>
                <a:ea typeface="宋体" panose="02010600030101010101" pitchFamily="2" charset="-122"/>
              </a:rPr>
              <a:t>=</a:t>
            </a:r>
            <a:r>
              <a:rPr lang="en-US" altLang="zh-CN" sz="1400" dirty="0" err="1">
                <a:solidFill>
                  <a:srgbClr val="080808"/>
                </a:solidFill>
                <a:ea typeface="宋体" panose="02010600030101010101" pitchFamily="2" charset="-122"/>
              </a:rPr>
              <a:t>fgetc</a:t>
            </a:r>
            <a:r>
              <a:rPr lang="en-US" altLang="zh-CN" sz="1400" dirty="0">
                <a:solidFill>
                  <a:srgbClr val="080808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solidFill>
                  <a:srgbClr val="080808"/>
                </a:solidFill>
                <a:ea typeface="宋体" panose="02010600030101010101" pitchFamily="2" charset="-122"/>
              </a:rPr>
              <a:t>fp</a:t>
            </a:r>
            <a:r>
              <a:rPr lang="en-US" altLang="zh-CN" sz="1400" dirty="0">
                <a:solidFill>
                  <a:srgbClr val="080808"/>
                </a:solidFill>
                <a:ea typeface="宋体" panose="02010600030101010101" pitchFamily="2" charset="-122"/>
              </a:rPr>
              <a:t>)</a:t>
            </a:r>
            <a:r>
              <a:rPr lang="zh-CN" altLang="en-US" sz="1400" dirty="0">
                <a:solidFill>
                  <a:srgbClr val="080808"/>
                </a:solidFill>
                <a:ea typeface="宋体" panose="02010600030101010101" pitchFamily="2" charset="-122"/>
              </a:rPr>
              <a:t>读</a:t>
            </a:r>
            <a:r>
              <a:rPr lang="zh-CN" altLang="en-US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到文本文件的文件</a:t>
            </a:r>
            <a:r>
              <a:rPr lang="zh-CN" altLang="en-US" sz="1400" dirty="0">
                <a:solidFill>
                  <a:srgbClr val="080808"/>
                </a:solidFill>
                <a:ea typeface="宋体" panose="02010600030101010101" pitchFamily="2" charset="-122"/>
              </a:rPr>
              <a:t>尾时</a:t>
            </a:r>
            <a:r>
              <a:rPr lang="zh-CN" altLang="en-US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400" dirty="0" err="1">
                <a:solidFill>
                  <a:srgbClr val="080808"/>
                </a:solidFill>
                <a:ea typeface="宋体" panose="02010600030101010101" pitchFamily="2" charset="-122"/>
              </a:rPr>
              <a:t>fgetc</a:t>
            </a:r>
            <a:r>
              <a:rPr lang="en-US" altLang="zh-CN" sz="1400" dirty="0">
                <a:solidFill>
                  <a:srgbClr val="080808"/>
                </a:solidFill>
                <a:ea typeface="宋体" panose="02010600030101010101" pitchFamily="2" charset="-122"/>
              </a:rPr>
              <a:t>(</a:t>
            </a:r>
            <a:r>
              <a:rPr lang="en-US" altLang="zh-CN" sz="1400" dirty="0" err="1">
                <a:solidFill>
                  <a:srgbClr val="080808"/>
                </a:solidFill>
                <a:ea typeface="宋体" panose="02010600030101010101" pitchFamily="2" charset="-122"/>
              </a:rPr>
              <a:t>fp</a:t>
            </a:r>
            <a:r>
              <a:rPr lang="en-US" altLang="zh-CN" sz="1400" dirty="0">
                <a:solidFill>
                  <a:srgbClr val="080808"/>
                </a:solidFill>
                <a:ea typeface="宋体" panose="02010600030101010101" pitchFamily="2" charset="-122"/>
              </a:rPr>
              <a:t>)</a:t>
            </a:r>
            <a:r>
              <a:rPr lang="zh-CN" altLang="en-US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返回的</a:t>
            </a:r>
            <a:r>
              <a:rPr lang="zh-CN" altLang="en-US" sz="1400" dirty="0">
                <a:solidFill>
                  <a:srgbClr val="080808"/>
                </a:solidFill>
                <a:ea typeface="宋体" panose="02010600030101010101" pitchFamily="2" charset="-122"/>
              </a:rPr>
              <a:t>不是</a:t>
            </a:r>
            <a:r>
              <a:rPr lang="zh-CN" altLang="en-US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标记文件尾的那个特殊字符，而是返回</a:t>
            </a:r>
            <a:r>
              <a:rPr lang="en-US" altLang="zh-CN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-1</a:t>
            </a:r>
            <a:r>
              <a:rPr lang="zh-CN" altLang="en-US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，即</a:t>
            </a:r>
            <a:r>
              <a:rPr lang="en-US" altLang="zh-CN" sz="1400" dirty="0" err="1" smtClean="0">
                <a:solidFill>
                  <a:srgbClr val="080808"/>
                </a:solidFill>
                <a:ea typeface="宋体" panose="02010600030101010101" pitchFamily="2" charset="-122"/>
              </a:rPr>
              <a:t>ch</a:t>
            </a:r>
            <a:r>
              <a:rPr lang="en-US" altLang="zh-CN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=-1</a:t>
            </a:r>
            <a:r>
              <a:rPr lang="zh-CN" altLang="en-US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，即</a:t>
            </a:r>
            <a:r>
              <a:rPr lang="en-US" altLang="zh-CN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EOF</a:t>
            </a:r>
            <a:r>
              <a:rPr lang="zh-CN" altLang="en-US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。</a:t>
            </a:r>
            <a:endParaRPr lang="zh-CN" altLang="en-US" sz="1400" dirty="0">
              <a:solidFill>
                <a:srgbClr val="080808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55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</a:t>
            </a:r>
            <a:r>
              <a:rPr lang="zh-CN" altLang="en-US" dirty="0">
                <a:solidFill>
                  <a:srgbClr val="7030A0"/>
                </a:solidFill>
              </a:rPr>
              <a:t>字符串</a:t>
            </a:r>
            <a:r>
              <a:rPr lang="zh-CN" altLang="en-US" dirty="0"/>
              <a:t>到文本文件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>
                <a:solidFill>
                  <a:srgbClr val="CC0000"/>
                </a:solidFill>
              </a:rPr>
              <a:t>int</a:t>
            </a:r>
            <a:r>
              <a:rPr lang="en-US" altLang="zh-CN" dirty="0">
                <a:solidFill>
                  <a:srgbClr val="CC0000"/>
                </a:solidFill>
              </a:rPr>
              <a:t> </a:t>
            </a:r>
            <a:r>
              <a:rPr lang="en-US" altLang="zh-CN" dirty="0" err="1">
                <a:solidFill>
                  <a:srgbClr val="CC0000"/>
                </a:solidFill>
              </a:rPr>
              <a:t>fputs</a:t>
            </a:r>
            <a:r>
              <a:rPr lang="en-US" altLang="zh-CN" dirty="0">
                <a:solidFill>
                  <a:srgbClr val="CC0000"/>
                </a:solidFill>
              </a:rPr>
              <a:t>(char *, FILE *)</a:t>
            </a:r>
            <a:r>
              <a:rPr lang="zh-CN" altLang="en-US" dirty="0">
                <a:solidFill>
                  <a:srgbClr val="CC0000"/>
                </a:solidFill>
              </a:rPr>
              <a:t>函数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99"/>
                </a:solidFill>
              </a:rPr>
              <a:t>函数调用</a:t>
            </a:r>
            <a:r>
              <a:rPr lang="en-US" altLang="zh-CN" dirty="0">
                <a:solidFill>
                  <a:srgbClr val="000099"/>
                </a:solidFill>
              </a:rPr>
              <a:t>:</a:t>
            </a:r>
          </a:p>
          <a:p>
            <a:pPr marL="971550"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fputs</a:t>
            </a:r>
            <a:r>
              <a:rPr lang="en-US" altLang="zh-CN" dirty="0"/>
              <a:t>(</a:t>
            </a:r>
            <a:r>
              <a:rPr lang="en-US" altLang="zh-CN" dirty="0" err="1"/>
              <a:t>s,fp</a:t>
            </a:r>
            <a:r>
              <a:rPr lang="en-US" altLang="zh-CN" dirty="0"/>
              <a:t>);</a:t>
            </a:r>
            <a:r>
              <a:rPr lang="zh-CN" altLang="en-US" dirty="0"/>
              <a:t>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99"/>
                </a:solidFill>
              </a:rPr>
              <a:t>函数功能</a:t>
            </a:r>
            <a:r>
              <a:rPr lang="en-US" altLang="zh-CN" dirty="0">
                <a:solidFill>
                  <a:srgbClr val="000099"/>
                </a:solidFill>
              </a:rPr>
              <a:t>:</a:t>
            </a:r>
            <a:r>
              <a:rPr lang="en-US" altLang="zh-CN" dirty="0"/>
              <a:t> </a:t>
            </a:r>
          </a:p>
          <a:p>
            <a:pPr marL="971550" lvl="1"/>
            <a:r>
              <a:rPr lang="zh-CN" altLang="en-US" dirty="0"/>
              <a:t>将字符串（</a:t>
            </a:r>
            <a:r>
              <a:rPr lang="en-US" altLang="zh-CN" dirty="0"/>
              <a:t>s</a:t>
            </a:r>
            <a:r>
              <a:rPr lang="zh-CN" altLang="en-US" dirty="0"/>
              <a:t>的值）写入到</a:t>
            </a:r>
            <a:r>
              <a:rPr lang="en-US" altLang="zh-CN" dirty="0" err="1"/>
              <a:t>fp</a:t>
            </a:r>
            <a:r>
              <a:rPr lang="zh-CN" altLang="en-US" dirty="0"/>
              <a:t>所指向的文件中去。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99"/>
                </a:solidFill>
              </a:rPr>
              <a:t>返回值</a:t>
            </a:r>
            <a:r>
              <a:rPr lang="en-US" altLang="zh-CN" dirty="0">
                <a:solidFill>
                  <a:srgbClr val="000099"/>
                </a:solidFill>
              </a:rPr>
              <a:t>:</a:t>
            </a:r>
          </a:p>
          <a:p>
            <a:pPr marL="971550" lvl="1"/>
            <a:r>
              <a:rPr lang="zh-CN" altLang="en-US" dirty="0"/>
              <a:t>如果写入成功，则返回</a:t>
            </a:r>
            <a:r>
              <a:rPr lang="en-US" altLang="zh-CN" dirty="0"/>
              <a:t>0;</a:t>
            </a:r>
          </a:p>
          <a:p>
            <a:pPr marL="971550" lvl="1"/>
            <a:r>
              <a:rPr lang="zh-CN" altLang="en-US" dirty="0"/>
              <a:t>如果写入失败，则返回一个</a:t>
            </a:r>
            <a:r>
              <a:rPr lang="en-US" altLang="zh-CN" dirty="0"/>
              <a:t>EOF(</a:t>
            </a:r>
            <a:r>
              <a:rPr lang="zh-CN" altLang="en-US" dirty="0"/>
              <a:t>即</a:t>
            </a:r>
            <a:r>
              <a:rPr lang="en-US" altLang="zh-CN" dirty="0"/>
              <a:t>-1)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7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fputs</a:t>
            </a:r>
            <a:r>
              <a:rPr lang="en-US" altLang="zh-CN" dirty="0"/>
              <a:t>(char *, FILE *)</a:t>
            </a:r>
            <a:r>
              <a:rPr lang="zh-CN" altLang="en-US" dirty="0"/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将</a:t>
            </a:r>
            <a:r>
              <a:rPr lang="en-US" altLang="zh-CN" sz="2000" dirty="0"/>
              <a:t>”a”</a:t>
            </a:r>
            <a:r>
              <a:rPr lang="zh-CN" altLang="en-US" sz="2000" dirty="0"/>
              <a:t>、</a:t>
            </a:r>
            <a:r>
              <a:rPr lang="en-US" altLang="zh-CN" sz="2000" dirty="0"/>
              <a:t>”ab”</a:t>
            </a:r>
            <a:r>
              <a:rPr lang="zh-CN" altLang="en-US" sz="2000" dirty="0"/>
              <a:t>、</a:t>
            </a:r>
            <a:r>
              <a:rPr lang="en-US" altLang="zh-CN" sz="2000" dirty="0"/>
              <a:t>”</a:t>
            </a:r>
            <a:r>
              <a:rPr lang="en-US" altLang="zh-CN" sz="2000" dirty="0" err="1"/>
              <a:t>abc</a:t>
            </a:r>
            <a:r>
              <a:rPr lang="en-US" altLang="zh-CN" sz="2000" dirty="0"/>
              <a:t>”</a:t>
            </a:r>
            <a:r>
              <a:rPr lang="zh-CN" altLang="en-US" sz="2000" dirty="0"/>
              <a:t>、</a:t>
            </a:r>
            <a:r>
              <a:rPr lang="en-US" altLang="zh-CN" sz="2000" dirty="0"/>
              <a:t>…</a:t>
            </a:r>
            <a:r>
              <a:rPr lang="zh-CN" altLang="en-US" sz="2000" dirty="0"/>
              <a:t>、依次写入文件</a:t>
            </a:r>
            <a:r>
              <a:rPr lang="en-US" altLang="zh-CN" sz="2000" dirty="0"/>
              <a:t>path</a:t>
            </a:r>
            <a:r>
              <a:rPr lang="zh-CN" altLang="en-US" sz="2000" dirty="0"/>
              <a:t>中，每组字符占用一行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en-US" altLang="zh-CN" sz="1600" dirty="0">
                <a:solidFill>
                  <a:srgbClr val="080808"/>
                </a:solidFill>
              </a:rPr>
              <a:t>FILE *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fp</a:t>
            </a:r>
            <a:r>
              <a:rPr lang="en-US" altLang="zh-CN" sz="1600" dirty="0" smtClean="0">
                <a:solidFill>
                  <a:srgbClr val="080808"/>
                </a:solidFill>
              </a:rPr>
              <a:t>=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fopen</a:t>
            </a:r>
            <a:r>
              <a:rPr lang="en-US" altLang="zh-CN" sz="1600" dirty="0">
                <a:solidFill>
                  <a:srgbClr val="080808"/>
                </a:solidFill>
              </a:rPr>
              <a:t>(“….”, “</a:t>
            </a:r>
            <a:r>
              <a:rPr lang="en-US" altLang="zh-CN" sz="1600" dirty="0" err="1">
                <a:solidFill>
                  <a:srgbClr val="080808"/>
                </a:solidFill>
              </a:rPr>
              <a:t>wt</a:t>
            </a:r>
            <a:r>
              <a:rPr lang="en-US" altLang="zh-CN" sz="1600" dirty="0">
                <a:solidFill>
                  <a:srgbClr val="080808"/>
                </a:solidFill>
              </a:rPr>
              <a:t>”);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080808"/>
                </a:solidFill>
              </a:rPr>
              <a:t>i</a:t>
            </a:r>
            <a:r>
              <a:rPr lang="en-US" altLang="zh-CN" sz="1600" dirty="0">
                <a:solidFill>
                  <a:srgbClr val="080808"/>
                </a:solidFill>
              </a:rPr>
              <a:t>=0;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char s[30]="";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for (char c='</a:t>
            </a:r>
            <a:r>
              <a:rPr lang="en-US" altLang="zh-CN" sz="1600" dirty="0" err="1">
                <a:solidFill>
                  <a:srgbClr val="080808"/>
                </a:solidFill>
              </a:rPr>
              <a:t>a';c</a:t>
            </a:r>
            <a:r>
              <a:rPr lang="en-US" altLang="zh-CN" sz="1600" dirty="0">
                <a:solidFill>
                  <a:srgbClr val="080808"/>
                </a:solidFill>
              </a:rPr>
              <a:t>&lt;='</a:t>
            </a:r>
            <a:r>
              <a:rPr lang="en-US" altLang="zh-CN" sz="1600" dirty="0" err="1">
                <a:solidFill>
                  <a:srgbClr val="080808"/>
                </a:solidFill>
              </a:rPr>
              <a:t>z';c</a:t>
            </a:r>
            <a:r>
              <a:rPr lang="en-US" altLang="zh-CN" sz="1600" dirty="0">
                <a:solidFill>
                  <a:srgbClr val="080808"/>
                </a:solidFill>
              </a:rPr>
              <a:t>++)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{ 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s[</a:t>
            </a:r>
            <a:r>
              <a:rPr lang="en-US" altLang="zh-CN" sz="1600" dirty="0" err="1">
                <a:solidFill>
                  <a:srgbClr val="080808"/>
                </a:solidFill>
              </a:rPr>
              <a:t>i</a:t>
            </a:r>
            <a:r>
              <a:rPr lang="en-US" altLang="zh-CN" sz="1600" dirty="0">
                <a:solidFill>
                  <a:srgbClr val="080808"/>
                </a:solidFill>
              </a:rPr>
              <a:t>++]=c;   //</a:t>
            </a:r>
            <a:r>
              <a:rPr lang="zh-CN" altLang="en-US" sz="1600" dirty="0">
                <a:solidFill>
                  <a:srgbClr val="080808"/>
                </a:solidFill>
              </a:rPr>
              <a:t>依次在</a:t>
            </a:r>
            <a:r>
              <a:rPr lang="en-US" altLang="zh-CN" sz="1600" dirty="0">
                <a:solidFill>
                  <a:srgbClr val="080808"/>
                </a:solidFill>
              </a:rPr>
              <a:t>s</a:t>
            </a:r>
            <a:r>
              <a:rPr lang="zh-CN" altLang="en-US" sz="1600" dirty="0">
                <a:solidFill>
                  <a:srgbClr val="080808"/>
                </a:solidFill>
              </a:rPr>
              <a:t>中形成字符串”</a:t>
            </a:r>
            <a:r>
              <a:rPr lang="en-US" altLang="zh-CN" sz="1600" dirty="0">
                <a:solidFill>
                  <a:srgbClr val="080808"/>
                </a:solidFill>
              </a:rPr>
              <a:t>a”</a:t>
            </a:r>
            <a:r>
              <a:rPr lang="zh-CN" altLang="en-US" sz="1600" dirty="0">
                <a:solidFill>
                  <a:srgbClr val="080808"/>
                </a:solidFill>
              </a:rPr>
              <a:t>、”</a:t>
            </a:r>
            <a:r>
              <a:rPr lang="en-US" altLang="zh-CN" sz="1600" dirty="0">
                <a:solidFill>
                  <a:srgbClr val="080808"/>
                </a:solidFill>
              </a:rPr>
              <a:t>ab”</a:t>
            </a:r>
            <a:r>
              <a:rPr lang="zh-CN" altLang="en-US" sz="1600" dirty="0">
                <a:solidFill>
                  <a:srgbClr val="080808"/>
                </a:solidFill>
              </a:rPr>
              <a:t>、”</a:t>
            </a:r>
            <a:r>
              <a:rPr lang="en-US" altLang="zh-CN" sz="1600" dirty="0" err="1">
                <a:solidFill>
                  <a:srgbClr val="080808"/>
                </a:solidFill>
              </a:rPr>
              <a:t>abc</a:t>
            </a:r>
            <a:r>
              <a:rPr lang="en-US" altLang="zh-CN" sz="1600" dirty="0">
                <a:solidFill>
                  <a:srgbClr val="080808"/>
                </a:solidFill>
              </a:rPr>
              <a:t>”</a:t>
            </a:r>
            <a:r>
              <a:rPr lang="zh-CN" altLang="en-US" sz="1600" dirty="0">
                <a:solidFill>
                  <a:srgbClr val="080808"/>
                </a:solidFill>
              </a:rPr>
              <a:t>、</a:t>
            </a:r>
            <a:r>
              <a:rPr lang="en-US" altLang="zh-CN" sz="1600" dirty="0">
                <a:solidFill>
                  <a:srgbClr val="080808"/>
                </a:solidFill>
              </a:rPr>
              <a:t>…</a:t>
            </a:r>
            <a:r>
              <a:rPr lang="zh-CN" altLang="en-US" sz="1600" dirty="0">
                <a:solidFill>
                  <a:srgbClr val="080808"/>
                </a:solidFill>
              </a:rPr>
              <a:t>、</a:t>
            </a:r>
          </a:p>
          <a:p>
            <a:pPr>
              <a:spcBef>
                <a:spcPts val="600"/>
              </a:spcBef>
              <a:buNone/>
            </a:pPr>
            <a:r>
              <a:rPr lang="zh-CN" altLang="en-US" sz="1600" dirty="0">
                <a:solidFill>
                  <a:srgbClr val="080808"/>
                </a:solidFill>
              </a:rPr>
              <a:t>              </a:t>
            </a:r>
            <a:r>
              <a:rPr lang="en-US" altLang="zh-CN" sz="1600" dirty="0">
                <a:solidFill>
                  <a:srgbClr val="080808"/>
                </a:solidFill>
              </a:rPr>
              <a:t>if (</a:t>
            </a:r>
            <a:r>
              <a:rPr lang="en-US" altLang="zh-CN" sz="1600" dirty="0" err="1">
                <a:solidFill>
                  <a:srgbClr val="080808"/>
                </a:solidFill>
              </a:rPr>
              <a:t>fputs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s,fp</a:t>
            </a:r>
            <a:r>
              <a:rPr lang="en-US" altLang="zh-CN" sz="1600" dirty="0">
                <a:solidFill>
                  <a:srgbClr val="080808"/>
                </a:solidFill>
              </a:rPr>
              <a:t>)==EOF)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{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("\</a:t>
            </a:r>
            <a:r>
              <a:rPr lang="en-US" altLang="zh-CN" sz="1600" dirty="0" err="1">
                <a:solidFill>
                  <a:srgbClr val="080808"/>
                </a:solidFill>
              </a:rPr>
              <a:t>nWrite</a:t>
            </a:r>
            <a:r>
              <a:rPr lang="en-US" altLang="zh-CN" sz="1600" dirty="0">
                <a:solidFill>
                  <a:srgbClr val="080808"/>
                </a:solidFill>
              </a:rPr>
              <a:t> file \"%s\" failed\n",filename1);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     exit(1);   //</a:t>
            </a:r>
            <a:r>
              <a:rPr lang="en-US" altLang="zh-CN" sz="1600" dirty="0" err="1">
                <a:solidFill>
                  <a:srgbClr val="080808"/>
                </a:solidFill>
              </a:rPr>
              <a:t>stdlib.h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</a:t>
            </a:r>
            <a:r>
              <a:rPr lang="en-US" altLang="zh-CN" sz="1600" dirty="0" err="1">
                <a:solidFill>
                  <a:srgbClr val="080808"/>
                </a:solidFill>
              </a:rPr>
              <a:t>fputc</a:t>
            </a:r>
            <a:r>
              <a:rPr lang="en-US" altLang="zh-CN" sz="1600" dirty="0">
                <a:solidFill>
                  <a:srgbClr val="080808"/>
                </a:solidFill>
              </a:rPr>
              <a:t>(‘\0’,fp);   //</a:t>
            </a:r>
            <a:r>
              <a:rPr lang="zh-CN" altLang="en-US" sz="1600" dirty="0">
                <a:solidFill>
                  <a:srgbClr val="080808"/>
                </a:solidFill>
              </a:rPr>
              <a:t>写入字符串结尾符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</a:t>
            </a:r>
            <a:r>
              <a:rPr lang="en-US" altLang="zh-CN" sz="1600" dirty="0" err="1">
                <a:solidFill>
                  <a:srgbClr val="080808"/>
                </a:solidFill>
              </a:rPr>
              <a:t>fputc</a:t>
            </a:r>
            <a:r>
              <a:rPr lang="en-US" altLang="zh-CN" sz="1600" dirty="0">
                <a:solidFill>
                  <a:srgbClr val="080808"/>
                </a:solidFill>
              </a:rPr>
              <a:t>('\n',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);    //</a:t>
            </a:r>
            <a:r>
              <a:rPr lang="zh-CN" altLang="en-US" sz="1600" dirty="0">
                <a:solidFill>
                  <a:srgbClr val="080808"/>
                </a:solidFill>
              </a:rPr>
              <a:t>每行末尾写入换行符</a:t>
            </a:r>
          </a:p>
          <a:p>
            <a:pPr>
              <a:spcBef>
                <a:spcPts val="600"/>
              </a:spcBef>
              <a:buNone/>
            </a:pPr>
            <a:r>
              <a:rPr lang="zh-CN" altLang="en-US" sz="1600" dirty="0">
                <a:solidFill>
                  <a:srgbClr val="080808"/>
                </a:solidFill>
              </a:rPr>
              <a:t>        </a:t>
            </a: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695A68-3BBA-4D86-BAD5-00D943EF1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14" y="1574494"/>
            <a:ext cx="2484189" cy="4215555"/>
          </a:xfrm>
          <a:prstGeom prst="rect">
            <a:avLst/>
          </a:prstGeom>
          <a:ln>
            <a:solidFill>
              <a:srgbClr val="080808"/>
            </a:solidFill>
          </a:ln>
        </p:spPr>
      </p:pic>
    </p:spTree>
    <p:extLst>
      <p:ext uri="{BB962C8B-B14F-4D97-AF65-F5344CB8AC3E}">
        <p14:creationId xmlns:p14="http://schemas.microsoft.com/office/powerpoint/2010/main" val="326925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从文本文件读取字符串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CC0000"/>
                </a:solidFill>
              </a:rPr>
              <a:t>char* </a:t>
            </a:r>
            <a:r>
              <a:rPr lang="en-US" altLang="zh-CN" sz="2000" dirty="0" err="1">
                <a:solidFill>
                  <a:srgbClr val="CC0000"/>
                </a:solidFill>
              </a:rPr>
              <a:t>fgets</a:t>
            </a:r>
            <a:r>
              <a:rPr lang="en-US" altLang="zh-CN" sz="2000" dirty="0">
                <a:solidFill>
                  <a:srgbClr val="CC0000"/>
                </a:solidFill>
              </a:rPr>
              <a:t>(char *, </a:t>
            </a:r>
            <a:r>
              <a:rPr lang="en-US" altLang="zh-CN" sz="2000" dirty="0" err="1">
                <a:solidFill>
                  <a:srgbClr val="CC0000"/>
                </a:solidFill>
              </a:rPr>
              <a:t>int</a:t>
            </a:r>
            <a:r>
              <a:rPr lang="en-US" altLang="zh-CN" sz="2000" dirty="0">
                <a:solidFill>
                  <a:srgbClr val="CC0000"/>
                </a:solidFill>
              </a:rPr>
              <a:t>, FILE * )</a:t>
            </a:r>
            <a:r>
              <a:rPr lang="zh-CN" altLang="en-US" sz="2000" dirty="0">
                <a:solidFill>
                  <a:srgbClr val="CC0000"/>
                </a:solidFill>
              </a:rPr>
              <a:t>函数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函数调用</a:t>
            </a:r>
            <a:r>
              <a:rPr lang="en-US" altLang="zh-CN" sz="2000" dirty="0">
                <a:solidFill>
                  <a:srgbClr val="000099"/>
                </a:solidFill>
              </a:rPr>
              <a:t>:</a:t>
            </a:r>
          </a:p>
          <a:p>
            <a:pPr marL="971550" lvl="1"/>
            <a:r>
              <a:rPr lang="en-US" altLang="zh-CN" sz="1800" dirty="0"/>
              <a:t>char s[20];</a:t>
            </a:r>
          </a:p>
          <a:p>
            <a:pPr marL="971550" lvl="1"/>
            <a:r>
              <a:rPr lang="en-US" altLang="zh-CN" sz="1800" dirty="0"/>
              <a:t>c</a:t>
            </a:r>
            <a:r>
              <a:rPr lang="en-US" altLang="zh-CN" sz="1800" dirty="0" smtClean="0"/>
              <a:t>har *ret= </a:t>
            </a:r>
            <a:r>
              <a:rPr lang="en-US" altLang="zh-CN" sz="1800" dirty="0" err="1" smtClean="0"/>
              <a:t>fgets</a:t>
            </a:r>
            <a:r>
              <a:rPr lang="en-US" altLang="zh-CN" sz="1800" dirty="0" smtClean="0"/>
              <a:t>(s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(s), </a:t>
            </a:r>
            <a:r>
              <a:rPr lang="en-US" altLang="zh-CN" sz="1800" dirty="0" err="1"/>
              <a:t>fp</a:t>
            </a:r>
            <a:r>
              <a:rPr lang="en-US" altLang="zh-CN" sz="1800" dirty="0"/>
              <a:t>) </a:t>
            </a:r>
            <a:endParaRPr lang="zh-CN" altLang="en-US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函数功能</a:t>
            </a:r>
            <a:r>
              <a:rPr lang="en-US" altLang="zh-CN" sz="2000" dirty="0">
                <a:solidFill>
                  <a:srgbClr val="000099"/>
                </a:solidFill>
              </a:rPr>
              <a:t>:</a:t>
            </a:r>
            <a:r>
              <a:rPr lang="en-US" altLang="zh-CN" sz="2000" dirty="0"/>
              <a:t> </a:t>
            </a:r>
          </a:p>
          <a:p>
            <a:pPr marL="1085850" lvl="1" indent="-457200"/>
            <a:r>
              <a:rPr lang="zh-CN" altLang="en-US" sz="1800" dirty="0"/>
              <a:t>从指定的文件</a:t>
            </a:r>
            <a:r>
              <a:rPr lang="en-US" altLang="zh-CN" sz="1800" dirty="0" err="1"/>
              <a:t>fp</a:t>
            </a:r>
            <a:r>
              <a:rPr lang="zh-CN" altLang="en-US" sz="1800" dirty="0"/>
              <a:t>中读入一个长度最大为</a:t>
            </a:r>
            <a:r>
              <a:rPr lang="en-US" altLang="zh-CN" sz="1800" dirty="0"/>
              <a:t>20</a:t>
            </a:r>
            <a:r>
              <a:rPr lang="zh-CN" altLang="en-US" sz="1800" dirty="0"/>
              <a:t>的字符串到</a:t>
            </a:r>
            <a:r>
              <a:rPr lang="en-US" altLang="zh-CN" sz="1800" dirty="0"/>
              <a:t>s</a:t>
            </a:r>
            <a:r>
              <a:rPr lang="zh-CN" altLang="en-US" sz="1800" dirty="0"/>
              <a:t>中</a:t>
            </a:r>
            <a:endParaRPr lang="en-US" altLang="zh-CN" sz="1800" dirty="0"/>
          </a:p>
          <a:p>
            <a:pPr marL="1085850" lvl="1" indent="-457200"/>
            <a:r>
              <a:rPr lang="zh-CN" altLang="en-US" sz="1800" dirty="0"/>
              <a:t>该文件必须是以读或读写方式打开的。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返回值</a:t>
            </a:r>
            <a:r>
              <a:rPr lang="en-US" altLang="zh-CN" sz="2000" dirty="0">
                <a:solidFill>
                  <a:srgbClr val="000099"/>
                </a:solidFill>
              </a:rPr>
              <a:t>:</a:t>
            </a:r>
          </a:p>
          <a:p>
            <a:pPr marL="971550" lvl="1"/>
            <a:r>
              <a:rPr lang="zh-CN" altLang="en-US" sz="1800" dirty="0"/>
              <a:t>读取成功，</a:t>
            </a:r>
            <a:r>
              <a:rPr lang="zh-CN" altLang="en-US" sz="1800" dirty="0">
                <a:solidFill>
                  <a:srgbClr val="0303DF"/>
                </a:solidFill>
              </a:rPr>
              <a:t>返回实际读的</a:t>
            </a:r>
            <a:r>
              <a:rPr lang="zh-CN" altLang="en-US" sz="1800" dirty="0" smtClean="0">
                <a:solidFill>
                  <a:srgbClr val="0303DF"/>
                </a:solidFill>
              </a:rPr>
              <a:t>字符串，</a:t>
            </a:r>
            <a:r>
              <a:rPr lang="en-US" altLang="zh-CN" sz="1800" dirty="0" smtClean="0">
                <a:solidFill>
                  <a:srgbClr val="0303DF"/>
                </a:solidFill>
              </a:rPr>
              <a:t>ret</a:t>
            </a:r>
            <a:r>
              <a:rPr lang="zh-CN" altLang="en-US" sz="1800" dirty="0" smtClean="0">
                <a:solidFill>
                  <a:srgbClr val="0303DF"/>
                </a:solidFill>
              </a:rPr>
              <a:t>是函数返回的字符串</a:t>
            </a:r>
            <a:r>
              <a:rPr lang="zh-CN" altLang="en-US" sz="1800" dirty="0" smtClean="0"/>
              <a:t>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读取失败，返回</a:t>
            </a:r>
            <a:r>
              <a:rPr lang="en-US" altLang="zh-CN" sz="1800" dirty="0"/>
              <a:t>NULL</a:t>
            </a:r>
            <a:r>
              <a:rPr lang="zh-CN" altLang="en-US" sz="1800" dirty="0"/>
              <a:t>（如读一个只读文件）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01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 </a:t>
            </a:r>
            <a:r>
              <a:rPr lang="en-US" altLang="zh-CN" dirty="0" smtClean="0"/>
              <a:t>char</a:t>
            </a:r>
            <a:r>
              <a:rPr lang="en-US" altLang="zh-CN" dirty="0"/>
              <a:t>* </a:t>
            </a:r>
            <a:r>
              <a:rPr lang="en-US" altLang="zh-CN" dirty="0" err="1"/>
              <a:t>fgets</a:t>
            </a:r>
            <a:r>
              <a:rPr lang="en-US" altLang="zh-CN" dirty="0"/>
              <a:t>(char *, int, FILE * )</a:t>
            </a:r>
            <a:r>
              <a:rPr lang="zh-CN" altLang="en-US" dirty="0"/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800" dirty="0"/>
              <a:t> 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char s[30];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</a:t>
            </a:r>
            <a:r>
              <a:rPr lang="en-US" altLang="zh-CN" sz="1800" dirty="0">
                <a:solidFill>
                  <a:srgbClr val="0303DF"/>
                </a:solidFill>
              </a:rPr>
              <a:t>char *ret=</a:t>
            </a:r>
            <a:r>
              <a:rPr lang="en-US" altLang="zh-CN" sz="1800" dirty="0" err="1">
                <a:solidFill>
                  <a:srgbClr val="0303DF"/>
                </a:solidFill>
              </a:rPr>
              <a:t>fgets</a:t>
            </a:r>
            <a:r>
              <a:rPr lang="en-US" altLang="zh-CN" sz="1800" dirty="0">
                <a:solidFill>
                  <a:srgbClr val="0303DF"/>
                </a:solidFill>
              </a:rPr>
              <a:t>(s,30,fp); </a:t>
            </a:r>
            <a:r>
              <a:rPr lang="en-US" altLang="zh-CN" sz="1800" dirty="0">
                <a:solidFill>
                  <a:srgbClr val="080808"/>
                </a:solidFill>
              </a:rPr>
              <a:t>//</a:t>
            </a:r>
            <a:r>
              <a:rPr lang="zh-CN" altLang="en-US" sz="1800" dirty="0">
                <a:solidFill>
                  <a:srgbClr val="080808"/>
                </a:solidFill>
              </a:rPr>
              <a:t>读取最长为</a:t>
            </a:r>
            <a:r>
              <a:rPr lang="en-US" altLang="zh-CN" sz="1800" dirty="0">
                <a:solidFill>
                  <a:srgbClr val="080808"/>
                </a:solidFill>
              </a:rPr>
              <a:t>30</a:t>
            </a:r>
            <a:r>
              <a:rPr lang="zh-CN" altLang="en-US" sz="1800" dirty="0">
                <a:solidFill>
                  <a:srgbClr val="080808"/>
                </a:solidFill>
              </a:rPr>
              <a:t>个字符的字符串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while (!</a:t>
            </a:r>
            <a:r>
              <a:rPr lang="en-US" altLang="zh-CN" sz="1800" dirty="0" err="1">
                <a:solidFill>
                  <a:srgbClr val="080808"/>
                </a:solidFill>
              </a:rPr>
              <a:t>feof</a:t>
            </a:r>
            <a:r>
              <a:rPr lang="en-US" altLang="zh-CN" sz="1800" dirty="0">
                <a:solidFill>
                  <a:srgbClr val="080808"/>
                </a:solidFill>
              </a:rPr>
              <a:t>(</a:t>
            </a:r>
            <a:r>
              <a:rPr lang="en-US" altLang="zh-CN" sz="1800" dirty="0" err="1">
                <a:solidFill>
                  <a:srgbClr val="080808"/>
                </a:solidFill>
              </a:rPr>
              <a:t>fp</a:t>
            </a:r>
            <a:r>
              <a:rPr lang="en-US" altLang="zh-CN" sz="1800" dirty="0">
                <a:solidFill>
                  <a:srgbClr val="080808"/>
                </a:solidFill>
              </a:rPr>
              <a:t>))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{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	puts(s);  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</a:t>
            </a:r>
            <a:r>
              <a:rPr lang="en-US" altLang="zh-CN" sz="1800" dirty="0">
                <a:solidFill>
                  <a:srgbClr val="0303DF"/>
                </a:solidFill>
              </a:rPr>
              <a:t>ret=</a:t>
            </a:r>
            <a:r>
              <a:rPr lang="en-US" altLang="zh-CN" sz="1800" dirty="0" err="1">
                <a:solidFill>
                  <a:srgbClr val="0303DF"/>
                </a:solidFill>
              </a:rPr>
              <a:t>fgets</a:t>
            </a:r>
            <a:r>
              <a:rPr lang="en-US" altLang="zh-CN" sz="1800" dirty="0">
                <a:solidFill>
                  <a:srgbClr val="0303DF"/>
                </a:solidFill>
              </a:rPr>
              <a:t>(s,30,fp);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//puts(ret); //ret</a:t>
            </a:r>
            <a:r>
              <a:rPr lang="zh-CN" altLang="en-US" sz="1800" dirty="0">
                <a:solidFill>
                  <a:srgbClr val="080808"/>
                </a:solidFill>
              </a:rPr>
              <a:t>中是</a:t>
            </a:r>
            <a:r>
              <a:rPr lang="zh-CN" altLang="en-US" sz="1800" dirty="0">
                <a:solidFill>
                  <a:srgbClr val="7030A0"/>
                </a:solidFill>
              </a:rPr>
              <a:t>实际读的字符串</a:t>
            </a:r>
            <a:r>
              <a:rPr lang="zh-CN" altLang="en-US" sz="1800" dirty="0">
                <a:solidFill>
                  <a:srgbClr val="080808"/>
                </a:solidFill>
              </a:rPr>
              <a:t>，最后一个字符串的长度可能不足</a:t>
            </a:r>
            <a:r>
              <a:rPr lang="en-US" altLang="zh-CN" sz="1800" dirty="0">
                <a:solidFill>
                  <a:srgbClr val="080808"/>
                </a:solidFill>
              </a:rPr>
              <a:t>30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}</a:t>
            </a:r>
            <a:endParaRPr lang="zh-CN" altLang="en-US" sz="1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77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通用读文件函数</a:t>
            </a:r>
            <a:r>
              <a:rPr lang="en-US" altLang="zh-CN" dirty="0"/>
              <a:t>---</a:t>
            </a:r>
            <a:r>
              <a:rPr lang="en-US" altLang="zh-CN" dirty="0" err="1">
                <a:solidFill>
                  <a:srgbClr val="7030A0"/>
                </a:solidFill>
              </a:rPr>
              <a:t>fread</a:t>
            </a:r>
            <a:r>
              <a:rPr lang="en-US" altLang="zh-CN" dirty="0">
                <a:solidFill>
                  <a:srgbClr val="7030A0"/>
                </a:solidFill>
              </a:rPr>
              <a:t>( )</a:t>
            </a:r>
            <a:r>
              <a:rPr lang="zh-CN" altLang="en-US" dirty="0">
                <a:solidFill>
                  <a:srgbClr val="7030A0"/>
                </a:solidFill>
              </a:rPr>
              <a:t>函数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函数调用</a:t>
            </a:r>
            <a:r>
              <a:rPr lang="en-US" altLang="zh-CN" sz="2000" dirty="0">
                <a:solidFill>
                  <a:srgbClr val="000099"/>
                </a:solidFill>
              </a:rPr>
              <a:t>:</a:t>
            </a:r>
          </a:p>
          <a:p>
            <a:pPr marL="971550" lvl="1"/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fread</a:t>
            </a:r>
            <a:r>
              <a:rPr lang="en-US" altLang="zh-CN" sz="1800" dirty="0"/>
              <a:t>(void *</a:t>
            </a:r>
            <a:r>
              <a:rPr lang="en-US" altLang="zh-CN" sz="1800" dirty="0" err="1">
                <a:solidFill>
                  <a:srgbClr val="7030A0"/>
                </a:solidFill>
              </a:rPr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size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num</a:t>
            </a:r>
            <a:r>
              <a:rPr lang="en-US" altLang="zh-CN" sz="1800" dirty="0"/>
              <a:t>, FILE *</a:t>
            </a:r>
            <a:r>
              <a:rPr lang="en-US" altLang="zh-CN" sz="1800" dirty="0" err="1">
                <a:solidFill>
                  <a:srgbClr val="7030A0"/>
                </a:solidFill>
              </a:rPr>
              <a:t>fp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函数功能</a:t>
            </a:r>
            <a:r>
              <a:rPr lang="en-US" altLang="zh-CN" sz="2000" dirty="0">
                <a:solidFill>
                  <a:srgbClr val="000099"/>
                </a:solidFill>
              </a:rPr>
              <a:t>:</a:t>
            </a:r>
            <a:r>
              <a:rPr lang="en-US" altLang="zh-CN" sz="2000" dirty="0"/>
              <a:t> </a:t>
            </a:r>
          </a:p>
          <a:p>
            <a:pPr marL="971550" lvl="1"/>
            <a:r>
              <a:rPr lang="zh-CN" altLang="en-US" sz="1800" dirty="0"/>
              <a:t>从</a:t>
            </a:r>
            <a:r>
              <a:rPr lang="en-US" altLang="zh-CN" sz="1800" dirty="0" err="1"/>
              <a:t>fp</a:t>
            </a:r>
            <a:r>
              <a:rPr lang="zh-CN" altLang="en-US" sz="1800" dirty="0"/>
              <a:t>所指向的文件</a:t>
            </a:r>
            <a:r>
              <a:rPr lang="zh-CN" altLang="en-US" sz="1800" dirty="0" smtClean="0"/>
              <a:t>中，读取</a:t>
            </a:r>
            <a:r>
              <a:rPr lang="en-US" altLang="zh-CN" sz="1800" dirty="0" err="1">
                <a:solidFill>
                  <a:srgbClr val="006600"/>
                </a:solidFill>
              </a:rPr>
              <a:t>num</a:t>
            </a:r>
            <a:r>
              <a:rPr lang="zh-CN" altLang="en-US" sz="1800" dirty="0">
                <a:solidFill>
                  <a:srgbClr val="006600"/>
                </a:solidFill>
              </a:rPr>
              <a:t>个</a:t>
            </a:r>
            <a:r>
              <a:rPr lang="zh-CN" altLang="en-US" sz="1800" dirty="0">
                <a:solidFill>
                  <a:srgbClr val="0303DF"/>
                </a:solidFill>
              </a:rPr>
              <a:t>大小为</a:t>
            </a:r>
            <a:r>
              <a:rPr lang="en-US" altLang="zh-CN" sz="1800" dirty="0">
                <a:solidFill>
                  <a:srgbClr val="0303DF"/>
                </a:solidFill>
              </a:rPr>
              <a:t>size</a:t>
            </a:r>
            <a:r>
              <a:rPr lang="zh-CN" altLang="en-US" sz="1800" dirty="0"/>
              <a:t>的</a:t>
            </a:r>
            <a:r>
              <a:rPr lang="zh-CN" altLang="en-US" sz="1800" dirty="0" smtClean="0"/>
              <a:t>数据到</a:t>
            </a:r>
            <a:r>
              <a:rPr lang="en-US" altLang="zh-CN" sz="1800" dirty="0" err="1"/>
              <a:t>buf</a:t>
            </a:r>
            <a:r>
              <a:rPr lang="zh-CN" altLang="en-US" sz="1800" dirty="0"/>
              <a:t>中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00099"/>
                </a:solidFill>
              </a:rPr>
              <a:t>返回</a:t>
            </a:r>
            <a:r>
              <a:rPr lang="zh-CN" altLang="en-US" sz="2000" dirty="0">
                <a:solidFill>
                  <a:srgbClr val="000099"/>
                </a:solidFill>
              </a:rPr>
              <a:t>值</a:t>
            </a:r>
            <a:r>
              <a:rPr lang="en-US" altLang="zh-CN" sz="2000" dirty="0">
                <a:solidFill>
                  <a:srgbClr val="000099"/>
                </a:solidFill>
              </a:rPr>
              <a:t>:</a:t>
            </a:r>
          </a:p>
          <a:p>
            <a:pPr marL="971550" lvl="1"/>
            <a:r>
              <a:rPr lang="zh-CN" altLang="en-US" sz="1800" dirty="0"/>
              <a:t>如果读取成功，则</a:t>
            </a:r>
            <a:r>
              <a:rPr lang="zh-CN" altLang="en-US" sz="1800" dirty="0" smtClean="0">
                <a:solidFill>
                  <a:srgbClr val="C00000"/>
                </a:solidFill>
              </a:rPr>
              <a:t>返回</a:t>
            </a:r>
            <a:r>
              <a:rPr lang="zh-CN" altLang="en-US" sz="1800" b="1" u="sng" dirty="0" smtClean="0">
                <a:solidFill>
                  <a:srgbClr val="C00000"/>
                </a:solidFill>
              </a:rPr>
              <a:t>成功读取</a:t>
            </a:r>
            <a:r>
              <a:rPr lang="zh-CN" altLang="en-US" sz="1800" dirty="0">
                <a:solidFill>
                  <a:srgbClr val="C00000"/>
                </a:solidFill>
              </a:rPr>
              <a:t>的</a:t>
            </a:r>
            <a:r>
              <a:rPr lang="zh-CN" altLang="en-US" sz="1800" b="1" u="sng" dirty="0">
                <a:solidFill>
                  <a:srgbClr val="C00000"/>
                </a:solidFill>
              </a:rPr>
              <a:t>数据个数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如果读取失败，则</a:t>
            </a:r>
            <a:r>
              <a:rPr lang="zh-CN" altLang="en-US" sz="1800" dirty="0" smtClean="0"/>
              <a:t>返回</a:t>
            </a:r>
            <a:r>
              <a:rPr lang="en-US" altLang="zh-CN" sz="1800" dirty="0" smtClean="0"/>
              <a:t>EOF</a:t>
            </a:r>
            <a:r>
              <a:rPr lang="en-US" altLang="zh-CN" sz="1800" dirty="0"/>
              <a:t>(</a:t>
            </a:r>
            <a:r>
              <a:rPr lang="zh-CN" altLang="en-US" sz="1800" dirty="0"/>
              <a:t>即</a:t>
            </a:r>
            <a:r>
              <a:rPr lang="en-US" altLang="zh-CN" sz="1800" dirty="0"/>
              <a:t>-1)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可用于对</a:t>
            </a:r>
            <a:r>
              <a:rPr lang="en-US" altLang="zh-CN" sz="2000" dirty="0" err="1">
                <a:solidFill>
                  <a:srgbClr val="7030A0"/>
                </a:solidFill>
              </a:rPr>
              <a:t>struct</a:t>
            </a:r>
            <a:r>
              <a:rPr lang="zh-CN" altLang="en-US" sz="2000" dirty="0">
                <a:solidFill>
                  <a:srgbClr val="7030A0"/>
                </a:solidFill>
              </a:rPr>
              <a:t>类型的数据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7030A0"/>
                </a:solidFill>
              </a:rPr>
              <a:t>浮点数数据</a:t>
            </a:r>
            <a:r>
              <a:rPr lang="zh-CN" altLang="en-US" sz="2000" dirty="0"/>
              <a:t>等</a:t>
            </a:r>
            <a:r>
              <a:rPr lang="zh-CN" altLang="en-US" sz="2000" b="1" dirty="0">
                <a:solidFill>
                  <a:srgbClr val="C00000"/>
                </a:solidFill>
              </a:rPr>
              <a:t>任何数据类型</a:t>
            </a:r>
            <a:r>
              <a:rPr lang="zh-CN" altLang="en-US" sz="2000" dirty="0"/>
              <a:t>的读取；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注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en-US" altLang="zh-CN" sz="1800" dirty="0" err="1" smtClean="0"/>
              <a:t>fread</a:t>
            </a:r>
            <a:r>
              <a:rPr lang="zh-CN" altLang="en-US" sz="1800" dirty="0" smtClean="0"/>
              <a:t>函数读到文件尾标记时，函数返回值是</a:t>
            </a:r>
            <a:r>
              <a:rPr lang="en-US" altLang="zh-CN" sz="1800" dirty="0" smtClean="0"/>
              <a:t>0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但</a:t>
            </a:r>
            <a:r>
              <a:rPr lang="en-US" altLang="zh-CN" sz="1800" dirty="0" err="1" smtClean="0"/>
              <a:t>buf</a:t>
            </a:r>
            <a:r>
              <a:rPr lang="zh-CN" altLang="en-US" sz="1800" dirty="0" smtClean="0"/>
              <a:t>中的内容保持不变</a:t>
            </a:r>
            <a:endParaRPr lang="en-US" altLang="zh-CN" sz="1800" dirty="0" smtClean="0"/>
          </a:p>
          <a:p>
            <a:pPr marL="971550" lvl="1">
              <a:buFont typeface="Arial" panose="020B0604020202020204" pitchFamily="34" charset="0"/>
              <a:buChar char="•"/>
            </a:pPr>
            <a:r>
              <a:rPr lang="zh-CN" altLang="en-US" sz="1800" dirty="0" smtClean="0"/>
              <a:t>注意与</a:t>
            </a:r>
            <a:r>
              <a:rPr lang="en-US" altLang="zh-CN" sz="1800" dirty="0" err="1" smtClean="0"/>
              <a:t>fgetc</a:t>
            </a:r>
            <a:r>
              <a:rPr lang="zh-CN" altLang="en-US" sz="1800" dirty="0" smtClean="0"/>
              <a:t>或</a:t>
            </a:r>
            <a:r>
              <a:rPr lang="en-US" altLang="zh-CN" sz="1800" dirty="0" err="1" smtClean="0"/>
              <a:t>getc</a:t>
            </a:r>
            <a:r>
              <a:rPr lang="zh-CN" altLang="en-US" sz="1800" dirty="0" smtClean="0"/>
              <a:t>的区别，</a:t>
            </a:r>
            <a:r>
              <a:rPr lang="en-US" altLang="zh-CN" sz="1800" dirty="0" smtClean="0"/>
              <a:t>char c=</a:t>
            </a:r>
            <a:r>
              <a:rPr lang="en-US" altLang="zh-CN" sz="1800" dirty="0" err="1" smtClean="0"/>
              <a:t>fgetc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fp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读到文件尾，</a:t>
            </a:r>
            <a:r>
              <a:rPr lang="en-US" altLang="zh-CN" sz="1800" dirty="0" smtClean="0"/>
              <a:t>c</a:t>
            </a:r>
            <a:r>
              <a:rPr lang="zh-CN" altLang="en-US" sz="1800" dirty="0" smtClean="0"/>
              <a:t>的值是</a:t>
            </a:r>
            <a:r>
              <a:rPr lang="en-US" altLang="zh-CN" sz="1800" dirty="0" smtClean="0"/>
              <a:t>-1</a:t>
            </a:r>
            <a:endParaRPr lang="en-US" altLang="zh-CN" sz="1800" dirty="0"/>
          </a:p>
          <a:p>
            <a:pPr marL="971550" lvl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 bwMode="auto">
          <a:xfrm>
            <a:off x="6174464" y="2616450"/>
            <a:ext cx="2489702" cy="1222219"/>
          </a:xfrm>
          <a:prstGeom prst="wedgeRoundRectCallout">
            <a:avLst>
              <a:gd name="adj1" fmla="val -54956"/>
              <a:gd name="adj2" fmla="val 491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如果</a:t>
            </a:r>
            <a:r>
              <a:rPr lang="zh-CN" altLang="en-US" sz="1400" dirty="0">
                <a:solidFill>
                  <a:srgbClr val="080808"/>
                </a:solidFill>
                <a:ea typeface="宋体" panose="02010600030101010101" pitchFamily="2" charset="-122"/>
              </a:rPr>
              <a:t>以整数、浮点数、</a:t>
            </a:r>
            <a:r>
              <a:rPr lang="zh-CN" altLang="en-US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结构体等数据类型为单位读文件，则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读出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个整数、浮点数、结构体等，都返回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346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通用写文件函数</a:t>
            </a:r>
            <a:r>
              <a:rPr lang="en-US" altLang="zh-CN" dirty="0"/>
              <a:t>---</a:t>
            </a:r>
            <a:r>
              <a:rPr lang="en-US" altLang="zh-CN" dirty="0" err="1">
                <a:solidFill>
                  <a:srgbClr val="7030A0"/>
                </a:solidFill>
              </a:rPr>
              <a:t>fwrite</a:t>
            </a:r>
            <a:r>
              <a:rPr lang="zh-CN" altLang="en-US" dirty="0">
                <a:solidFill>
                  <a:srgbClr val="7030A0"/>
                </a:solidFill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205552" cy="534511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函数调用</a:t>
            </a:r>
            <a:r>
              <a:rPr lang="en-US" altLang="zh-CN" sz="2000" dirty="0">
                <a:solidFill>
                  <a:srgbClr val="000099"/>
                </a:solidFill>
              </a:rPr>
              <a:t>: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fwrite</a:t>
            </a:r>
            <a:r>
              <a:rPr lang="en-US" altLang="zh-CN" sz="1800" dirty="0"/>
              <a:t>(void *</a:t>
            </a:r>
            <a:r>
              <a:rPr lang="en-US" altLang="zh-CN" sz="1800" dirty="0" err="1">
                <a:solidFill>
                  <a:srgbClr val="7030A0"/>
                </a:solidFill>
              </a:rPr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7030A0"/>
                </a:solidFill>
              </a:rPr>
              <a:t>size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>
                <a:solidFill>
                  <a:srgbClr val="7030A0"/>
                </a:solidFill>
              </a:rPr>
              <a:t>num</a:t>
            </a:r>
            <a:r>
              <a:rPr lang="en-US" altLang="zh-CN" sz="1800" dirty="0"/>
              <a:t>, FILE *</a:t>
            </a:r>
            <a:r>
              <a:rPr lang="en-US" altLang="zh-CN" sz="1800" dirty="0" err="1">
                <a:solidFill>
                  <a:srgbClr val="7030A0"/>
                </a:solidFill>
              </a:rPr>
              <a:t>fp</a:t>
            </a:r>
            <a:r>
              <a:rPr lang="en-US" altLang="zh-CN" sz="1800" dirty="0"/>
              <a:t>)</a:t>
            </a:r>
            <a:endParaRPr lang="zh-CN" altLang="en-US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函数功能</a:t>
            </a:r>
            <a:r>
              <a:rPr lang="en-US" altLang="zh-CN" sz="2000" dirty="0">
                <a:solidFill>
                  <a:srgbClr val="000099"/>
                </a:solidFill>
              </a:rPr>
              <a:t>:</a:t>
            </a:r>
            <a:r>
              <a:rPr lang="en-US" altLang="zh-CN" sz="2000" dirty="0"/>
              <a:t> 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将</a:t>
            </a:r>
            <a:r>
              <a:rPr lang="en-US" altLang="zh-CN" sz="1800" dirty="0" err="1"/>
              <a:t>buf</a:t>
            </a:r>
            <a:r>
              <a:rPr lang="zh-CN" altLang="en-US" sz="1800" dirty="0"/>
              <a:t>中的数据写入到</a:t>
            </a:r>
            <a:r>
              <a:rPr lang="en-US" altLang="zh-CN" sz="1800" dirty="0" err="1"/>
              <a:t>fp</a:t>
            </a:r>
            <a:r>
              <a:rPr lang="zh-CN" altLang="en-US" sz="1800" dirty="0"/>
              <a:t>所指向的文件中去</a:t>
            </a:r>
            <a:r>
              <a:rPr lang="en-US" altLang="zh-CN" sz="1800" dirty="0"/>
              <a:t>;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size</a:t>
            </a:r>
            <a:r>
              <a:rPr lang="zh-CN" altLang="en-US" sz="1800" dirty="0" smtClean="0"/>
              <a:t>是要</a:t>
            </a:r>
            <a:r>
              <a:rPr lang="en-US" altLang="zh-CN" sz="1800" dirty="0" err="1" smtClean="0"/>
              <a:t>buf</a:t>
            </a:r>
            <a:r>
              <a:rPr lang="zh-CN" altLang="en-US" sz="1800" dirty="0" smtClean="0"/>
              <a:t>中每个数据元素大小，以</a:t>
            </a:r>
            <a:r>
              <a:rPr lang="zh-CN" altLang="en-US" sz="1800" dirty="0" smtClean="0">
                <a:solidFill>
                  <a:srgbClr val="7030A0"/>
                </a:solidFill>
              </a:rPr>
              <a:t>字节为单位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err="1" smtClean="0"/>
              <a:t>num</a:t>
            </a:r>
            <a:r>
              <a:rPr lang="zh-CN" altLang="en-US" sz="1800" dirty="0" smtClean="0"/>
              <a:t>是</a:t>
            </a:r>
            <a:r>
              <a:rPr lang="en-US" altLang="zh-CN" sz="1800" dirty="0" err="1" smtClean="0"/>
              <a:t>buf</a:t>
            </a:r>
            <a:r>
              <a:rPr lang="zh-CN" altLang="en-US" sz="1800" dirty="0" smtClean="0"/>
              <a:t>中大小为</a:t>
            </a:r>
            <a:r>
              <a:rPr lang="en-US" altLang="zh-CN" sz="1800" dirty="0" smtClean="0"/>
              <a:t>size</a:t>
            </a:r>
            <a:r>
              <a:rPr lang="zh-CN" altLang="en-US" sz="1800" dirty="0" smtClean="0"/>
              <a:t>个字节的数据元素的个数</a:t>
            </a:r>
            <a:endParaRPr lang="zh-CN" altLang="en-US" sz="1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返回值</a:t>
            </a:r>
            <a:r>
              <a:rPr lang="en-US" altLang="zh-CN" sz="2000" dirty="0">
                <a:solidFill>
                  <a:srgbClr val="000099"/>
                </a:solidFill>
              </a:rPr>
              <a:t>: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如果输出成功，则</a:t>
            </a:r>
            <a:r>
              <a:rPr lang="zh-CN" altLang="en-US" sz="1800" dirty="0">
                <a:solidFill>
                  <a:srgbClr val="C00000"/>
                </a:solidFill>
              </a:rPr>
              <a:t>返回成功写入的</a:t>
            </a:r>
            <a:r>
              <a:rPr lang="zh-CN" altLang="en-US" sz="1800" dirty="0" smtClean="0">
                <a:solidFill>
                  <a:srgbClr val="C00000"/>
                </a:solidFill>
              </a:rPr>
              <a:t>数据元素的个数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如果输出失败，则</a:t>
            </a:r>
            <a:r>
              <a:rPr lang="zh-CN" altLang="en-US" sz="1800" dirty="0" smtClean="0"/>
              <a:t>返回</a:t>
            </a:r>
            <a:r>
              <a:rPr lang="en-US" altLang="zh-CN" sz="1800" dirty="0" smtClean="0"/>
              <a:t>EOF</a:t>
            </a:r>
            <a:r>
              <a:rPr lang="en-US" altLang="zh-CN" sz="1800" dirty="0"/>
              <a:t>(</a:t>
            </a:r>
            <a:r>
              <a:rPr lang="zh-CN" altLang="en-US" sz="1800" dirty="0"/>
              <a:t>即</a:t>
            </a:r>
            <a:r>
              <a:rPr lang="en-US" altLang="zh-CN" sz="1800" dirty="0"/>
              <a:t>-1)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可用于对</a:t>
            </a:r>
            <a:r>
              <a:rPr lang="en-US" altLang="zh-CN" sz="2000" dirty="0" err="1">
                <a:solidFill>
                  <a:srgbClr val="7030A0"/>
                </a:solidFill>
              </a:rPr>
              <a:t>struct</a:t>
            </a:r>
            <a:r>
              <a:rPr lang="zh-CN" altLang="en-US" sz="2000" dirty="0">
                <a:solidFill>
                  <a:srgbClr val="7030A0"/>
                </a:solidFill>
              </a:rPr>
              <a:t>类型的数据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7030A0"/>
                </a:solidFill>
              </a:rPr>
              <a:t>浮点数数据</a:t>
            </a:r>
            <a:r>
              <a:rPr lang="zh-CN" altLang="en-US" sz="2000" dirty="0"/>
              <a:t>等</a:t>
            </a:r>
            <a:r>
              <a:rPr lang="zh-CN" altLang="en-US" sz="2000" dirty="0">
                <a:solidFill>
                  <a:srgbClr val="0000CC"/>
                </a:solidFill>
              </a:rPr>
              <a:t>任何数据类型</a:t>
            </a:r>
            <a:r>
              <a:rPr lang="zh-CN" altLang="en-US" sz="2000" dirty="0"/>
              <a:t>的写入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例如</a:t>
            </a:r>
            <a:endParaRPr lang="en-US" altLang="zh-CN" sz="2000" dirty="0" smtClean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 </a:t>
            </a:r>
            <a:r>
              <a:rPr lang="en-US" altLang="zh-CN" sz="1800" dirty="0" err="1" smtClean="0"/>
              <a:t>const</a:t>
            </a:r>
            <a:r>
              <a:rPr lang="en-US" altLang="zh-CN" sz="1800" dirty="0" smtClean="0"/>
              <a:t> char *</a:t>
            </a:r>
            <a:r>
              <a:rPr lang="en-US" altLang="zh-CN" sz="1800" dirty="0" err="1" smtClean="0"/>
              <a:t>str</a:t>
            </a:r>
            <a:r>
              <a:rPr lang="en-US" altLang="zh-CN" sz="1800" dirty="0" smtClean="0"/>
              <a:t>="</a:t>
            </a:r>
            <a:r>
              <a:rPr lang="en-US" altLang="zh-CN" sz="1800" dirty="0"/>
              <a:t>H12345";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 </a:t>
            </a:r>
            <a:r>
              <a:rPr lang="en-US" altLang="zh-CN" sz="1800" dirty="0" err="1" smtClean="0"/>
              <a:t>fwrite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</a:t>
            </a:r>
            <a:r>
              <a:rPr lang="en-US" altLang="zh-CN" sz="1800" dirty="0" smtClean="0"/>
              <a:t>, </a:t>
            </a:r>
            <a:r>
              <a:rPr lang="en-US" altLang="zh-CN" sz="1800" b="1" dirty="0" err="1" smtClean="0">
                <a:solidFill>
                  <a:srgbClr val="006600"/>
                </a:solidFill>
              </a:rPr>
              <a:t>sizeof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(char</a:t>
            </a:r>
            <a:r>
              <a:rPr lang="en-US" altLang="zh-CN" sz="1800" b="1" dirty="0">
                <a:solidFill>
                  <a:srgbClr val="006600"/>
                </a:solidFill>
              </a:rPr>
              <a:t>),</a:t>
            </a:r>
            <a:r>
              <a:rPr lang="en-US" altLang="zh-CN" sz="1800" b="1" dirty="0" err="1" smtClean="0">
                <a:solidFill>
                  <a:srgbClr val="006600"/>
                </a:solidFill>
              </a:rPr>
              <a:t>strlen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(</a:t>
            </a:r>
            <a:r>
              <a:rPr lang="en-US" altLang="zh-CN" sz="1800" b="1" dirty="0" err="1" smtClean="0">
                <a:solidFill>
                  <a:srgbClr val="006600"/>
                </a:solidFill>
              </a:rPr>
              <a:t>str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)</a:t>
            </a:r>
            <a:r>
              <a:rPr lang="en-US" altLang="zh-CN" sz="1800" dirty="0" smtClean="0"/>
              <a:t>, </a:t>
            </a:r>
            <a:r>
              <a:rPr lang="en-US" altLang="zh-CN" sz="1800" dirty="0" err="1" smtClean="0"/>
              <a:t>fp</a:t>
            </a:r>
            <a:r>
              <a:rPr lang="en-US" altLang="zh-CN" sz="1800" dirty="0"/>
              <a:t>);  </a:t>
            </a:r>
            <a:r>
              <a:rPr lang="en-US" altLang="zh-CN" sz="1800" dirty="0" smtClean="0"/>
              <a:t>//</a:t>
            </a:r>
            <a:r>
              <a:rPr lang="zh-CN" altLang="en-US" sz="1800" dirty="0" smtClean="0"/>
              <a:t>将字符串</a:t>
            </a:r>
            <a:r>
              <a:rPr lang="en-US" altLang="zh-CN" sz="1800" dirty="0" err="1" smtClean="0"/>
              <a:t>str</a:t>
            </a:r>
            <a:r>
              <a:rPr lang="zh-CN" altLang="en-US" sz="1800" dirty="0" smtClean="0"/>
              <a:t>写到</a:t>
            </a:r>
            <a:r>
              <a:rPr lang="en-US" altLang="zh-CN" sz="1800" dirty="0" err="1" smtClean="0"/>
              <a:t>fp</a:t>
            </a:r>
            <a:r>
              <a:rPr lang="zh-CN" altLang="en-US" sz="1800" dirty="0" smtClean="0"/>
              <a:t>指向的文件中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/>
              <a:t>或 </a:t>
            </a:r>
            <a:r>
              <a:rPr lang="en-US" altLang="zh-CN" sz="1800" dirty="0" err="1" smtClean="0"/>
              <a:t>fwrite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str</a:t>
            </a:r>
            <a:r>
              <a:rPr lang="en-US" altLang="zh-CN" sz="1800" dirty="0" smtClean="0"/>
              <a:t>,,</a:t>
            </a:r>
            <a:r>
              <a:rPr lang="en-US" altLang="zh-CN" sz="1800" b="1" dirty="0" err="1" smtClean="0">
                <a:solidFill>
                  <a:srgbClr val="006600"/>
                </a:solidFill>
              </a:rPr>
              <a:t>strlen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(</a:t>
            </a:r>
            <a:r>
              <a:rPr lang="en-US" altLang="zh-CN" sz="1800" b="1" dirty="0" err="1" smtClean="0">
                <a:solidFill>
                  <a:srgbClr val="006600"/>
                </a:solidFill>
              </a:rPr>
              <a:t>str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),1</a:t>
            </a:r>
            <a:r>
              <a:rPr lang="en-US" altLang="zh-CN" sz="1800" dirty="0" smtClean="0"/>
              <a:t>,fp</a:t>
            </a:r>
            <a:r>
              <a:rPr lang="en-US" altLang="zh-CN" sz="1800" dirty="0"/>
              <a:t>); 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3778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利用</a:t>
            </a:r>
            <a:r>
              <a:rPr lang="en-US" altLang="zh-CN" dirty="0" err="1"/>
              <a:t>fwrite</a:t>
            </a:r>
            <a:r>
              <a:rPr lang="zh-CN" altLang="en-US" dirty="0"/>
              <a:t>与</a:t>
            </a:r>
            <a:r>
              <a:rPr lang="en-US" altLang="zh-CN" dirty="0" err="1"/>
              <a:t>fread</a:t>
            </a:r>
            <a:r>
              <a:rPr lang="zh-CN" altLang="en-US" dirty="0"/>
              <a:t>读写</a:t>
            </a:r>
            <a:r>
              <a:rPr lang="zh-CN" altLang="en-US" dirty="0">
                <a:solidFill>
                  <a:srgbClr val="0303DF"/>
                </a:solidFill>
              </a:rPr>
              <a:t>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string.h</a:t>
            </a:r>
            <a:r>
              <a:rPr lang="en-US" altLang="zh-CN" sz="1600" dirty="0"/>
              <a:t>&gt;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string.h</a:t>
            </a:r>
            <a:r>
              <a:rPr lang="en-US" altLang="zh-CN" sz="1600" dirty="0"/>
              <a:t>&gt;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int main()</a:t>
            </a:r>
          </a:p>
          <a:p>
            <a:pPr marL="285750" lvl="1" indent="0">
              <a:buNone/>
            </a:pPr>
            <a:r>
              <a:rPr lang="en-US" altLang="zh-CN" sz="1600" dirty="0"/>
              <a:t>{</a:t>
            </a:r>
          </a:p>
          <a:p>
            <a:pPr marL="285750" lvl="1" indent="0"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FILE </a:t>
            </a:r>
            <a:r>
              <a:rPr lang="zh-CN" altLang="en-US" sz="1600" dirty="0" smtClean="0"/>
              <a:t>*</a:t>
            </a:r>
            <a:r>
              <a:rPr lang="en-US" altLang="zh-CN" sz="1600" dirty="0" err="1" smtClean="0"/>
              <a:t>fp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fopen</a:t>
            </a:r>
            <a:r>
              <a:rPr lang="en-US" altLang="zh-CN" sz="1600" dirty="0" smtClean="0"/>
              <a:t>(“</a:t>
            </a:r>
            <a:r>
              <a:rPr lang="en-US" altLang="zh-CN" sz="1600" dirty="0">
                <a:solidFill>
                  <a:srgbClr val="080808"/>
                </a:solidFill>
              </a:rPr>
              <a:t>testfile1</a:t>
            </a:r>
            <a:r>
              <a:rPr lang="en-US" altLang="zh-CN" sz="1600" dirty="0" smtClean="0"/>
              <a:t>”, “</a:t>
            </a:r>
            <a:r>
              <a:rPr lang="en-US" altLang="zh-CN" sz="1600" dirty="0" err="1"/>
              <a:t>w</a:t>
            </a:r>
            <a:r>
              <a:rPr lang="en-US" altLang="zh-CN" sz="1600" dirty="0" err="1" smtClean="0"/>
              <a:t>t</a:t>
            </a:r>
            <a:r>
              <a:rPr lang="en-US" altLang="zh-CN" sz="1600" dirty="0" smtClean="0"/>
              <a:t>+”);</a:t>
            </a:r>
          </a:p>
          <a:p>
            <a:pPr marL="285750" lvl="1" indent="0">
              <a:buNone/>
            </a:pPr>
            <a:r>
              <a:rPr lang="en-US" altLang="zh-CN" sz="1600" dirty="0" smtClean="0">
                <a:solidFill>
                  <a:srgbClr val="7030A0"/>
                </a:solidFill>
              </a:rPr>
              <a:t>        char </a:t>
            </a:r>
            <a:r>
              <a:rPr lang="en-US" altLang="zh-CN" sz="1600" dirty="0">
                <a:solidFill>
                  <a:srgbClr val="7030A0"/>
                </a:solidFill>
              </a:rPr>
              <a:t>c = 'Z';	</a:t>
            </a:r>
          </a:p>
          <a:p>
            <a:pPr marL="28575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ret=</a:t>
            </a:r>
            <a:r>
              <a:rPr lang="en-US" altLang="zh-CN" sz="1600" dirty="0" err="1" smtClean="0">
                <a:solidFill>
                  <a:srgbClr val="0303DF"/>
                </a:solidFill>
              </a:rPr>
              <a:t>fwrite</a:t>
            </a:r>
            <a:r>
              <a:rPr lang="en-US" altLang="zh-CN" sz="1600" dirty="0">
                <a:solidFill>
                  <a:srgbClr val="0303DF"/>
                </a:solidFill>
              </a:rPr>
              <a:t>(&amp;c, </a:t>
            </a:r>
            <a:r>
              <a:rPr lang="en-US" altLang="zh-CN" sz="1600" dirty="0" err="1">
                <a:solidFill>
                  <a:srgbClr val="0303DF"/>
                </a:solidFill>
              </a:rPr>
              <a:t>sizeof</a:t>
            </a:r>
            <a:r>
              <a:rPr lang="en-US" altLang="zh-CN" sz="1600" dirty="0">
                <a:solidFill>
                  <a:srgbClr val="0303DF"/>
                </a:solidFill>
              </a:rPr>
              <a:t>(c),1,fp);     </a:t>
            </a:r>
            <a:r>
              <a:rPr lang="en-US" altLang="zh-CN" sz="1600" dirty="0"/>
              <a:t>//</a:t>
            </a:r>
            <a:r>
              <a:rPr lang="zh-CN" altLang="en-US" sz="1600" dirty="0"/>
              <a:t>将</a:t>
            </a:r>
            <a:r>
              <a:rPr lang="en-US" altLang="zh-CN" sz="1600" dirty="0"/>
              <a:t>c</a:t>
            </a:r>
            <a:r>
              <a:rPr lang="zh-CN" altLang="en-US" sz="1600" dirty="0"/>
              <a:t>的内容写入到文本文件中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285750" lvl="1" indent="0"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       if (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ferror</a:t>
            </a:r>
            <a:r>
              <a:rPr lang="en-US" altLang="zh-CN" sz="1600" dirty="0" smtClean="0">
                <a:solidFill>
                  <a:srgbClr val="C00000"/>
                </a:solidFill>
              </a:rPr>
              <a:t>(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fp</a:t>
            </a:r>
            <a:r>
              <a:rPr lang="en-US" altLang="zh-CN" sz="1600" dirty="0" smtClean="0">
                <a:solidFill>
                  <a:srgbClr val="C00000"/>
                </a:solidFill>
              </a:rPr>
              <a:t>) ||(ret&lt;0)) {</a:t>
            </a:r>
            <a:r>
              <a:rPr lang="zh-CN" altLang="en-US" sz="1600" dirty="0" smtClean="0">
                <a:solidFill>
                  <a:srgbClr val="C00000"/>
                </a:solidFill>
              </a:rPr>
              <a:t>写错误处理</a:t>
            </a:r>
            <a:r>
              <a:rPr lang="en-US" altLang="zh-CN" sz="1600" dirty="0" smtClean="0">
                <a:solidFill>
                  <a:srgbClr val="C00000"/>
                </a:solidFill>
              </a:rPr>
              <a:t>}</a:t>
            </a:r>
            <a:endParaRPr lang="zh-CN" altLang="en-US" sz="1600" dirty="0">
              <a:solidFill>
                <a:srgbClr val="C00000"/>
              </a:solidFill>
            </a:endParaRPr>
          </a:p>
          <a:p>
            <a:pPr marL="285750" lvl="1" indent="0">
              <a:buNone/>
            </a:pPr>
            <a:r>
              <a:rPr lang="zh-CN" altLang="en-US" sz="1600" dirty="0"/>
              <a:t>	</a:t>
            </a:r>
            <a:r>
              <a:rPr lang="en-US" altLang="zh-CN" sz="1600" u="sng" dirty="0">
                <a:solidFill>
                  <a:srgbClr val="006600"/>
                </a:solidFill>
              </a:rPr>
              <a:t>rewind(</a:t>
            </a:r>
            <a:r>
              <a:rPr lang="en-US" altLang="zh-CN" sz="1600" u="sng" dirty="0" err="1">
                <a:solidFill>
                  <a:srgbClr val="006600"/>
                </a:solidFill>
              </a:rPr>
              <a:t>fp</a:t>
            </a:r>
            <a:r>
              <a:rPr lang="en-US" altLang="zh-CN" sz="1600" u="sng" dirty="0">
                <a:solidFill>
                  <a:srgbClr val="006600"/>
                </a:solidFill>
              </a:rPr>
              <a:t>);       //</a:t>
            </a:r>
            <a:r>
              <a:rPr lang="zh-CN" altLang="en-US" sz="1600" u="sng" dirty="0">
                <a:solidFill>
                  <a:srgbClr val="006600"/>
                </a:solidFill>
              </a:rPr>
              <a:t>将</a:t>
            </a:r>
            <a:r>
              <a:rPr lang="zh-CN" altLang="en-US" sz="1600" b="1" u="sng" dirty="0">
                <a:solidFill>
                  <a:srgbClr val="7030A0"/>
                </a:solidFill>
              </a:rPr>
              <a:t>文件读写位置</a:t>
            </a:r>
            <a:r>
              <a:rPr lang="zh-CN" altLang="en-US" sz="1600" u="sng" dirty="0">
                <a:solidFill>
                  <a:srgbClr val="006600"/>
                </a:solidFill>
              </a:rPr>
              <a:t>指针复位到文件头</a:t>
            </a:r>
            <a:endParaRPr lang="en-US" altLang="zh-CN" sz="1600" u="sng" dirty="0">
              <a:solidFill>
                <a:srgbClr val="006600"/>
              </a:solidFill>
            </a:endParaRPr>
          </a:p>
          <a:p>
            <a:pPr marL="285750" lvl="1" indent="0">
              <a:buNone/>
            </a:pPr>
            <a:r>
              <a:rPr lang="en-US" altLang="zh-CN" sz="1600" dirty="0"/>
              <a:t>       </a:t>
            </a:r>
            <a:r>
              <a:rPr lang="en-US" altLang="zh-CN" sz="1600" dirty="0" smtClean="0"/>
              <a:t> ret=</a:t>
            </a:r>
            <a:r>
              <a:rPr lang="en-US" altLang="zh-CN" sz="1600" dirty="0" err="1" smtClean="0">
                <a:solidFill>
                  <a:srgbClr val="0303DF"/>
                </a:solidFill>
              </a:rPr>
              <a:t>fread</a:t>
            </a:r>
            <a:r>
              <a:rPr lang="en-US" altLang="zh-CN" sz="1600" dirty="0">
                <a:solidFill>
                  <a:srgbClr val="0303DF"/>
                </a:solidFill>
              </a:rPr>
              <a:t>(&amp;c, </a:t>
            </a:r>
            <a:r>
              <a:rPr lang="en-US" altLang="zh-CN" sz="1600" dirty="0" err="1">
                <a:solidFill>
                  <a:srgbClr val="0303DF"/>
                </a:solidFill>
              </a:rPr>
              <a:t>sizeof</a:t>
            </a:r>
            <a:r>
              <a:rPr lang="en-US" altLang="zh-CN" sz="1600" dirty="0">
                <a:solidFill>
                  <a:srgbClr val="0303DF"/>
                </a:solidFill>
              </a:rPr>
              <a:t>(c),1,fp);     </a:t>
            </a:r>
            <a:r>
              <a:rPr lang="en-US" altLang="zh-CN" sz="1600" dirty="0"/>
              <a:t>//</a:t>
            </a:r>
            <a:r>
              <a:rPr lang="zh-CN" altLang="en-US" sz="1600" dirty="0"/>
              <a:t>从文件中读取字符到</a:t>
            </a:r>
            <a:r>
              <a:rPr lang="en-US" altLang="zh-CN" sz="1600" dirty="0"/>
              <a:t>c</a:t>
            </a:r>
            <a:r>
              <a:rPr lang="zh-CN" altLang="en-US" sz="1600" dirty="0"/>
              <a:t>中；</a:t>
            </a:r>
            <a:endParaRPr lang="en-US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</a:t>
            </a:r>
            <a:r>
              <a:rPr lang="en-US" altLang="zh-CN" sz="1600" dirty="0" smtClean="0">
                <a:solidFill>
                  <a:srgbClr val="C00000"/>
                </a:solidFill>
              </a:rPr>
              <a:t>if 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ferror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fp</a:t>
            </a:r>
            <a:r>
              <a:rPr lang="en-US" altLang="zh-CN" sz="1600" dirty="0">
                <a:solidFill>
                  <a:srgbClr val="C00000"/>
                </a:solidFill>
              </a:rPr>
              <a:t>) ||(ret&lt;0))</a:t>
            </a:r>
            <a:r>
              <a:rPr lang="en-US" altLang="zh-CN" sz="1600" dirty="0" smtClean="0">
                <a:solidFill>
                  <a:srgbClr val="C00000"/>
                </a:solidFill>
              </a:rPr>
              <a:t>{</a:t>
            </a:r>
            <a:r>
              <a:rPr lang="zh-CN" altLang="en-US" sz="1600" dirty="0" smtClean="0">
                <a:solidFill>
                  <a:srgbClr val="C00000"/>
                </a:solidFill>
              </a:rPr>
              <a:t>读错误</a:t>
            </a:r>
            <a:r>
              <a:rPr lang="zh-CN" altLang="en-US" sz="1600" dirty="0">
                <a:solidFill>
                  <a:srgbClr val="C00000"/>
                </a:solidFill>
              </a:rPr>
              <a:t>处理</a:t>
            </a:r>
            <a:r>
              <a:rPr lang="en-US" altLang="zh-CN" sz="1600" dirty="0">
                <a:solidFill>
                  <a:srgbClr val="C00000"/>
                </a:solidFill>
              </a:rPr>
              <a:t>}      </a:t>
            </a:r>
          </a:p>
          <a:p>
            <a:pPr marL="285750" lvl="1" indent="0">
              <a:buNone/>
            </a:pPr>
            <a:r>
              <a:rPr lang="en-US" altLang="zh-CN" sz="1600" dirty="0" smtClean="0"/>
              <a:t> </a:t>
            </a:r>
            <a:r>
              <a:rPr lang="zh-CN" altLang="en-US" sz="1600" dirty="0" smtClean="0"/>
              <a:t>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("c=%c\</a:t>
            </a:r>
            <a:r>
              <a:rPr lang="en-US" altLang="zh-CN" sz="1600" dirty="0" err="1"/>
              <a:t>n",c</a:t>
            </a:r>
            <a:r>
              <a:rPr lang="en-US" altLang="zh-CN" sz="1600" dirty="0"/>
              <a:t>);</a:t>
            </a:r>
            <a:endParaRPr lang="zh-CN" altLang="en-US" sz="1600" dirty="0"/>
          </a:p>
          <a:p>
            <a:pPr marL="28575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>
                <a:solidFill>
                  <a:srgbClr val="0303DF"/>
                </a:solidFill>
              </a:rPr>
              <a:t>fclose</a:t>
            </a:r>
            <a:r>
              <a:rPr lang="en-US" altLang="zh-CN" sz="1600" dirty="0">
                <a:solidFill>
                  <a:srgbClr val="0303DF"/>
                </a:solidFill>
              </a:rPr>
              <a:t>(</a:t>
            </a:r>
            <a:r>
              <a:rPr lang="en-US" altLang="zh-CN" sz="1600" dirty="0" err="1">
                <a:solidFill>
                  <a:srgbClr val="0303DF"/>
                </a:solidFill>
              </a:rPr>
              <a:t>fp</a:t>
            </a:r>
            <a:r>
              <a:rPr lang="en-US" altLang="zh-CN" sz="1600" dirty="0">
                <a:solidFill>
                  <a:srgbClr val="0303DF"/>
                </a:solidFill>
              </a:rPr>
              <a:t>);/*</a:t>
            </a:r>
            <a:r>
              <a:rPr lang="zh-CN" altLang="en-US" sz="1600" dirty="0">
                <a:solidFill>
                  <a:srgbClr val="0303DF"/>
                </a:solidFill>
              </a:rPr>
              <a:t>关闭文件*</a:t>
            </a:r>
            <a:r>
              <a:rPr lang="en-US" altLang="zh-CN" sz="1600" dirty="0">
                <a:solidFill>
                  <a:srgbClr val="0303DF"/>
                </a:solidFill>
              </a:rPr>
              <a:t>/</a:t>
            </a:r>
          </a:p>
          <a:p>
            <a:pPr marL="285750" lvl="1" indent="0"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	</a:t>
            </a:r>
            <a:r>
              <a:rPr lang="en-US" altLang="zh-CN" sz="1600" dirty="0" err="1">
                <a:solidFill>
                  <a:srgbClr val="0303DF"/>
                </a:solidFill>
              </a:rPr>
              <a:t>fp</a:t>
            </a:r>
            <a:r>
              <a:rPr lang="en-US" altLang="zh-CN" sz="1600" dirty="0">
                <a:solidFill>
                  <a:srgbClr val="0303DF"/>
                </a:solidFill>
              </a:rPr>
              <a:t> = NULL;</a:t>
            </a:r>
          </a:p>
          <a:p>
            <a:pPr marL="285750" lvl="1" indent="0">
              <a:buNone/>
            </a:pPr>
            <a:r>
              <a:rPr lang="en-US" altLang="zh-CN" sz="1600" dirty="0"/>
              <a:t>	return 0;</a:t>
            </a:r>
          </a:p>
          <a:p>
            <a:pPr marL="285750" lvl="1" indent="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980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利用</a:t>
            </a:r>
            <a:r>
              <a:rPr lang="en-US" altLang="zh-CN" dirty="0" err="1"/>
              <a:t>fwrite</a:t>
            </a:r>
            <a:r>
              <a:rPr lang="zh-CN" altLang="en-US" dirty="0"/>
              <a:t>与</a:t>
            </a:r>
            <a:r>
              <a:rPr lang="en-US" altLang="zh-CN" dirty="0" err="1"/>
              <a:t>fread</a:t>
            </a:r>
            <a:r>
              <a:rPr lang="zh-CN" altLang="en-US" dirty="0"/>
              <a:t>读写</a:t>
            </a:r>
            <a:r>
              <a:rPr lang="zh-CN" altLang="en-US" dirty="0">
                <a:solidFill>
                  <a:srgbClr val="0303DF"/>
                </a:solidFill>
              </a:rPr>
              <a:t>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0">
              <a:buNone/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string.h</a:t>
            </a:r>
            <a:r>
              <a:rPr lang="en-US" altLang="zh-CN" sz="1600" dirty="0"/>
              <a:t>&gt;</a:t>
            </a:r>
          </a:p>
          <a:p>
            <a:pPr marL="285750" lvl="1" indent="0">
              <a:buNone/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285750"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string.h</a:t>
            </a:r>
            <a:r>
              <a:rPr lang="en-US" altLang="zh-CN" sz="1600" dirty="0"/>
              <a:t>&gt;</a:t>
            </a:r>
          </a:p>
          <a:p>
            <a:pPr marL="285750" lvl="1" indent="0">
              <a:buNone/>
            </a:pPr>
            <a:r>
              <a:rPr lang="en-US" altLang="zh-CN" sz="1600" dirty="0"/>
              <a:t>int main()</a:t>
            </a:r>
          </a:p>
          <a:p>
            <a:pPr marL="285750" lvl="1" indent="0">
              <a:buNone/>
            </a:pPr>
            <a:r>
              <a:rPr lang="en-US" altLang="zh-CN" sz="1600" dirty="0"/>
              <a:t>{</a:t>
            </a:r>
          </a:p>
          <a:p>
            <a:pPr marL="285750" lvl="1" indent="0">
              <a:buNone/>
            </a:pPr>
            <a:r>
              <a:rPr lang="en-US" altLang="zh-CN" sz="1600" dirty="0"/>
              <a:t>       </a:t>
            </a:r>
            <a:r>
              <a:rPr lang="en-US" altLang="zh-CN" sz="1600" dirty="0">
                <a:solidFill>
                  <a:srgbClr val="7030A0"/>
                </a:solidFill>
              </a:rPr>
              <a:t>char </a:t>
            </a:r>
            <a:r>
              <a:rPr lang="en-US" altLang="zh-CN" sz="1600" dirty="0" err="1">
                <a:solidFill>
                  <a:srgbClr val="7030A0"/>
                </a:solidFill>
              </a:rPr>
              <a:t>buf</a:t>
            </a:r>
            <a:r>
              <a:rPr lang="en-US" altLang="zh-CN" sz="1600" dirty="0">
                <a:solidFill>
                  <a:srgbClr val="7030A0"/>
                </a:solidFill>
              </a:rPr>
              <a:t>[] = "0123456789";	</a:t>
            </a:r>
          </a:p>
          <a:p>
            <a:pPr marL="285750" lvl="1" indent="0">
              <a:buNone/>
            </a:pPr>
            <a:r>
              <a:rPr lang="en-US" altLang="zh-CN" sz="1600" dirty="0"/>
              <a:t>       </a:t>
            </a:r>
            <a:r>
              <a:rPr lang="en-US" altLang="zh-CN" sz="1600" dirty="0">
                <a:solidFill>
                  <a:srgbClr val="080808"/>
                </a:solidFill>
              </a:rPr>
              <a:t>FILE *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 = </a:t>
            </a:r>
            <a:r>
              <a:rPr lang="en-US" altLang="zh-CN" sz="1600" dirty="0" err="1">
                <a:solidFill>
                  <a:srgbClr val="080808"/>
                </a:solidFill>
              </a:rPr>
              <a:t>fopen</a:t>
            </a:r>
            <a:r>
              <a:rPr lang="en-US" altLang="zh-CN" sz="1600" dirty="0">
                <a:solidFill>
                  <a:srgbClr val="080808"/>
                </a:solidFill>
              </a:rPr>
              <a:t>(“testfile1”,“wt+”);     //</a:t>
            </a:r>
            <a:r>
              <a:rPr lang="zh-CN" altLang="en-US" sz="1600" dirty="0">
                <a:solidFill>
                  <a:srgbClr val="080808"/>
                </a:solidFill>
              </a:rPr>
              <a:t>以读写方式打开一个文本文件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28575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>
                <a:solidFill>
                  <a:srgbClr val="0303DF"/>
                </a:solidFill>
              </a:rPr>
              <a:t>fwrite</a:t>
            </a:r>
            <a:r>
              <a:rPr lang="en-US" altLang="zh-CN" sz="1600" dirty="0">
                <a:solidFill>
                  <a:srgbClr val="0303DF"/>
                </a:solidFill>
              </a:rPr>
              <a:t>(</a:t>
            </a:r>
            <a:r>
              <a:rPr lang="en-US" altLang="zh-CN" sz="1600" dirty="0" err="1">
                <a:solidFill>
                  <a:srgbClr val="0303DF"/>
                </a:solidFill>
              </a:rPr>
              <a:t>buf</a:t>
            </a:r>
            <a:r>
              <a:rPr lang="en-US" altLang="zh-CN" sz="1600" dirty="0">
                <a:solidFill>
                  <a:srgbClr val="0303DF"/>
                </a:solidFill>
              </a:rPr>
              <a:t>, </a:t>
            </a:r>
            <a:r>
              <a:rPr lang="en-US" altLang="zh-CN" sz="1600" dirty="0" err="1" smtClean="0">
                <a:solidFill>
                  <a:srgbClr val="0303DF"/>
                </a:solidFill>
              </a:rPr>
              <a:t>sizeof</a:t>
            </a:r>
            <a:r>
              <a:rPr lang="en-US" altLang="zh-CN" sz="1600" dirty="0" smtClean="0">
                <a:solidFill>
                  <a:srgbClr val="0303DF"/>
                </a:solidFill>
              </a:rPr>
              <a:t>(char), </a:t>
            </a:r>
            <a:r>
              <a:rPr lang="en-US" altLang="zh-CN" sz="1600" dirty="0" err="1" smtClean="0">
                <a:solidFill>
                  <a:srgbClr val="0303DF"/>
                </a:solidFill>
              </a:rPr>
              <a:t>strlen</a:t>
            </a:r>
            <a:r>
              <a:rPr lang="en-US" altLang="zh-CN" sz="1600" dirty="0" smtClean="0">
                <a:solidFill>
                  <a:srgbClr val="0303DF"/>
                </a:solidFill>
              </a:rPr>
              <a:t>(</a:t>
            </a:r>
            <a:r>
              <a:rPr lang="en-US" altLang="zh-CN" sz="1600" dirty="0" err="1" smtClean="0">
                <a:solidFill>
                  <a:srgbClr val="0303DF"/>
                </a:solidFill>
              </a:rPr>
              <a:t>buf</a:t>
            </a:r>
            <a:r>
              <a:rPr lang="en-US" altLang="zh-CN" sz="1600" dirty="0" smtClean="0">
                <a:solidFill>
                  <a:srgbClr val="0303DF"/>
                </a:solidFill>
              </a:rPr>
              <a:t>),</a:t>
            </a:r>
            <a:r>
              <a:rPr lang="en-US" altLang="zh-CN" sz="1600" dirty="0">
                <a:solidFill>
                  <a:srgbClr val="0303DF"/>
                </a:solidFill>
              </a:rPr>
              <a:t>fp);     </a:t>
            </a:r>
            <a:r>
              <a:rPr lang="en-US" altLang="zh-CN" sz="1600" dirty="0"/>
              <a:t>//</a:t>
            </a:r>
            <a:r>
              <a:rPr lang="zh-CN" altLang="en-US" sz="1600" dirty="0"/>
              <a:t>将</a:t>
            </a:r>
            <a:r>
              <a:rPr lang="en-US" altLang="zh-CN" sz="1600" dirty="0" err="1"/>
              <a:t>buf</a:t>
            </a:r>
            <a:r>
              <a:rPr lang="zh-CN" altLang="en-US" sz="1600" dirty="0"/>
              <a:t>的内容写入到文本文件中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285750" lvl="1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//</a:t>
            </a:r>
            <a:r>
              <a:rPr lang="en-US" altLang="zh-CN" sz="1600" dirty="0">
                <a:solidFill>
                  <a:srgbClr val="0303DF"/>
                </a:solidFill>
              </a:rPr>
              <a:t> </a:t>
            </a:r>
            <a:r>
              <a:rPr lang="zh-CN" altLang="en-US" sz="1600" dirty="0"/>
              <a:t>或 </a:t>
            </a:r>
            <a:r>
              <a:rPr lang="en-US" altLang="zh-CN" sz="1600" dirty="0" err="1" smtClean="0">
                <a:solidFill>
                  <a:srgbClr val="0303DF"/>
                </a:solidFill>
              </a:rPr>
              <a:t>fwrite</a:t>
            </a:r>
            <a:r>
              <a:rPr lang="en-US" altLang="zh-CN" sz="1600" dirty="0" smtClean="0">
                <a:solidFill>
                  <a:srgbClr val="0303DF"/>
                </a:solidFill>
              </a:rPr>
              <a:t>(</a:t>
            </a:r>
            <a:r>
              <a:rPr lang="en-US" altLang="zh-CN" sz="1600" dirty="0" err="1" smtClean="0">
                <a:solidFill>
                  <a:srgbClr val="0303DF"/>
                </a:solidFill>
              </a:rPr>
              <a:t>buf</a:t>
            </a:r>
            <a:r>
              <a:rPr lang="en-US" altLang="zh-CN" sz="1600" dirty="0">
                <a:solidFill>
                  <a:srgbClr val="0303DF"/>
                </a:solidFill>
              </a:rPr>
              <a:t>, </a:t>
            </a:r>
            <a:r>
              <a:rPr lang="en-US" altLang="zh-CN" sz="1600" dirty="0" err="1">
                <a:solidFill>
                  <a:srgbClr val="0303DF"/>
                </a:solidFill>
              </a:rPr>
              <a:t>strlen</a:t>
            </a:r>
            <a:r>
              <a:rPr lang="en-US" altLang="zh-CN" sz="1600" dirty="0">
                <a:solidFill>
                  <a:srgbClr val="0303DF"/>
                </a:solidFill>
              </a:rPr>
              <a:t>(</a:t>
            </a:r>
            <a:r>
              <a:rPr lang="en-US" altLang="zh-CN" sz="1600" dirty="0" err="1">
                <a:solidFill>
                  <a:srgbClr val="0303DF"/>
                </a:solidFill>
              </a:rPr>
              <a:t>buf</a:t>
            </a:r>
            <a:r>
              <a:rPr lang="en-US" altLang="zh-CN" sz="1600" dirty="0">
                <a:solidFill>
                  <a:srgbClr val="0303DF"/>
                </a:solidFill>
              </a:rPr>
              <a:t>),</a:t>
            </a:r>
            <a:r>
              <a:rPr lang="en-US" altLang="zh-CN" sz="1600" dirty="0">
                <a:solidFill>
                  <a:srgbClr val="C00000"/>
                </a:solidFill>
              </a:rPr>
              <a:t>1</a:t>
            </a:r>
            <a:r>
              <a:rPr lang="en-US" altLang="zh-CN" sz="1600" dirty="0">
                <a:solidFill>
                  <a:srgbClr val="0303DF"/>
                </a:solidFill>
              </a:rPr>
              <a:t>,fp);     </a:t>
            </a:r>
            <a:r>
              <a:rPr lang="en-US" altLang="zh-CN" sz="1600" dirty="0"/>
              <a:t>//</a:t>
            </a:r>
            <a:r>
              <a:rPr lang="zh-CN" altLang="en-US" sz="1600" dirty="0"/>
              <a:t>将</a:t>
            </a:r>
            <a:r>
              <a:rPr lang="en-US" altLang="zh-CN" sz="1600" dirty="0" err="1"/>
              <a:t>buf</a:t>
            </a:r>
            <a:r>
              <a:rPr lang="zh-CN" altLang="en-US" sz="1600" dirty="0"/>
              <a:t>的内容写入到文本文件</a:t>
            </a:r>
            <a:r>
              <a:rPr lang="zh-CN" altLang="en-US" sz="1600" dirty="0" smtClean="0"/>
              <a:t>中</a:t>
            </a:r>
            <a:endParaRPr lang="zh-CN" altLang="en-US" sz="1600" dirty="0"/>
          </a:p>
          <a:p>
            <a:pPr marL="285750" lvl="1" indent="0">
              <a:buNone/>
            </a:pPr>
            <a:r>
              <a:rPr lang="zh-CN" altLang="en-US" sz="1600" dirty="0"/>
              <a:t>   	</a:t>
            </a:r>
            <a:r>
              <a:rPr lang="en-US" altLang="zh-CN" sz="1600" dirty="0">
                <a:solidFill>
                  <a:srgbClr val="7030A0"/>
                </a:solidFill>
              </a:rPr>
              <a:t>rewind(</a:t>
            </a:r>
            <a:r>
              <a:rPr lang="en-US" altLang="zh-CN" sz="1600" dirty="0" err="1">
                <a:solidFill>
                  <a:srgbClr val="7030A0"/>
                </a:solidFill>
              </a:rPr>
              <a:t>fp</a:t>
            </a:r>
            <a:r>
              <a:rPr lang="en-US" altLang="zh-CN" sz="1600" dirty="0">
                <a:solidFill>
                  <a:srgbClr val="7030A0"/>
                </a:solidFill>
              </a:rPr>
              <a:t>);     </a:t>
            </a:r>
            <a:r>
              <a:rPr lang="en-US" altLang="zh-CN" sz="1600" dirty="0"/>
              <a:t>//</a:t>
            </a:r>
            <a:r>
              <a:rPr lang="zh-CN" altLang="en-US" sz="1600" dirty="0"/>
              <a:t>将文件读写位置指针复位到文件头；</a:t>
            </a:r>
            <a:endParaRPr lang="en-US" altLang="zh-CN" sz="1600" dirty="0"/>
          </a:p>
          <a:p>
            <a:pPr marL="285750" lvl="1" indent="0"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>
                <a:solidFill>
                  <a:srgbClr val="0303DF"/>
                </a:solidFill>
              </a:rPr>
              <a:t>fread</a:t>
            </a:r>
            <a:r>
              <a:rPr lang="en-US" altLang="zh-CN" sz="1600" dirty="0">
                <a:solidFill>
                  <a:srgbClr val="0303DF"/>
                </a:solidFill>
              </a:rPr>
              <a:t>(</a:t>
            </a:r>
            <a:r>
              <a:rPr lang="en-US" altLang="zh-CN" sz="1600" dirty="0" err="1">
                <a:solidFill>
                  <a:srgbClr val="0303DF"/>
                </a:solidFill>
              </a:rPr>
              <a:t>buf</a:t>
            </a:r>
            <a:r>
              <a:rPr lang="en-US" altLang="zh-CN" sz="1600" dirty="0">
                <a:solidFill>
                  <a:srgbClr val="0303DF"/>
                </a:solidFill>
              </a:rPr>
              <a:t>, </a:t>
            </a:r>
            <a:r>
              <a:rPr lang="en-US" altLang="zh-CN" sz="1600" dirty="0" err="1">
                <a:solidFill>
                  <a:srgbClr val="0303DF"/>
                </a:solidFill>
              </a:rPr>
              <a:t>strlen</a:t>
            </a:r>
            <a:r>
              <a:rPr lang="en-US" altLang="zh-CN" sz="1600" dirty="0">
                <a:solidFill>
                  <a:srgbClr val="0303DF"/>
                </a:solidFill>
              </a:rPr>
              <a:t>(</a:t>
            </a:r>
            <a:r>
              <a:rPr lang="en-US" altLang="zh-CN" sz="1600" dirty="0" err="1">
                <a:solidFill>
                  <a:srgbClr val="0303DF"/>
                </a:solidFill>
              </a:rPr>
              <a:t>buf</a:t>
            </a:r>
            <a:r>
              <a:rPr lang="en-US" altLang="zh-CN" sz="1600" dirty="0">
                <a:solidFill>
                  <a:srgbClr val="0303DF"/>
                </a:solidFill>
              </a:rPr>
              <a:t>),</a:t>
            </a:r>
            <a:r>
              <a:rPr lang="en-US" altLang="zh-CN" sz="1600" dirty="0">
                <a:solidFill>
                  <a:srgbClr val="C00000"/>
                </a:solidFill>
              </a:rPr>
              <a:t>1</a:t>
            </a:r>
            <a:r>
              <a:rPr lang="en-US" altLang="zh-CN" sz="1600" dirty="0">
                <a:solidFill>
                  <a:srgbClr val="0303DF"/>
                </a:solidFill>
              </a:rPr>
              <a:t>,fp);     </a:t>
            </a:r>
            <a:r>
              <a:rPr lang="en-US" altLang="zh-CN" sz="1600" dirty="0"/>
              <a:t>//</a:t>
            </a:r>
            <a:r>
              <a:rPr lang="zh-CN" altLang="en-US" sz="1600" dirty="0"/>
              <a:t>从文件中读取字符串到</a:t>
            </a:r>
            <a:r>
              <a:rPr lang="en-US" altLang="zh-CN" sz="1600" dirty="0" err="1"/>
              <a:t>buf</a:t>
            </a:r>
            <a:r>
              <a:rPr lang="zh-CN" altLang="en-US" sz="1600" dirty="0"/>
              <a:t>中；</a:t>
            </a:r>
          </a:p>
          <a:p>
            <a:pPr marL="285750" lvl="1" indent="0">
              <a:buNone/>
            </a:pPr>
            <a:r>
              <a:rPr lang="zh-CN" altLang="en-US" sz="1600" dirty="0"/>
              <a:t>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</a:t>
            </a:r>
            <a:r>
              <a:rPr lang="en-US" altLang="zh-CN" sz="1600" dirty="0" err="1"/>
              <a:t>buf</a:t>
            </a:r>
            <a:r>
              <a:rPr lang="en-US" altLang="zh-CN" sz="1600" dirty="0"/>
              <a:t>=%s\n",</a:t>
            </a:r>
            <a:r>
              <a:rPr lang="en-US" altLang="zh-CN" sz="1600" dirty="0" err="1"/>
              <a:t>buf</a:t>
            </a:r>
            <a:r>
              <a:rPr lang="en-US" altLang="zh-CN" sz="1600" dirty="0"/>
              <a:t>);</a:t>
            </a:r>
          </a:p>
          <a:p>
            <a:pPr marL="285750"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>
                <a:solidFill>
                  <a:srgbClr val="0303DF"/>
                </a:solidFill>
              </a:rPr>
              <a:t>fclose</a:t>
            </a:r>
            <a:r>
              <a:rPr lang="en-US" altLang="zh-CN" sz="1600" dirty="0">
                <a:solidFill>
                  <a:srgbClr val="0303DF"/>
                </a:solidFill>
              </a:rPr>
              <a:t>(</a:t>
            </a:r>
            <a:r>
              <a:rPr lang="en-US" altLang="zh-CN" sz="1600" dirty="0" err="1">
                <a:solidFill>
                  <a:srgbClr val="0303DF"/>
                </a:solidFill>
              </a:rPr>
              <a:t>fp</a:t>
            </a:r>
            <a:r>
              <a:rPr lang="en-US" altLang="zh-CN" sz="1600" dirty="0">
                <a:solidFill>
                  <a:srgbClr val="0303DF"/>
                </a:solidFill>
              </a:rPr>
              <a:t>);/*</a:t>
            </a:r>
            <a:r>
              <a:rPr lang="zh-CN" altLang="en-US" sz="1600" dirty="0">
                <a:solidFill>
                  <a:srgbClr val="0303DF"/>
                </a:solidFill>
              </a:rPr>
              <a:t>关闭文件*</a:t>
            </a:r>
            <a:r>
              <a:rPr lang="en-US" altLang="zh-CN" sz="1600" dirty="0">
                <a:solidFill>
                  <a:srgbClr val="0303DF"/>
                </a:solidFill>
              </a:rPr>
              <a:t>/</a:t>
            </a:r>
          </a:p>
          <a:p>
            <a:pPr marL="285750" lvl="1" indent="0"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	</a:t>
            </a:r>
            <a:r>
              <a:rPr lang="en-US" altLang="zh-CN" sz="1600" dirty="0" err="1">
                <a:solidFill>
                  <a:srgbClr val="0303DF"/>
                </a:solidFill>
              </a:rPr>
              <a:t>fp</a:t>
            </a:r>
            <a:r>
              <a:rPr lang="en-US" altLang="zh-CN" sz="1600" dirty="0">
                <a:solidFill>
                  <a:srgbClr val="0303DF"/>
                </a:solidFill>
              </a:rPr>
              <a:t> = NULL;</a:t>
            </a:r>
          </a:p>
          <a:p>
            <a:pPr marL="285750" lvl="1" indent="0">
              <a:buNone/>
            </a:pPr>
            <a:r>
              <a:rPr lang="en-US" altLang="zh-CN" sz="1600" dirty="0"/>
              <a:t>	return 0;</a:t>
            </a:r>
          </a:p>
          <a:p>
            <a:pPr marL="285750" lvl="1" indent="0">
              <a:buNone/>
            </a:pPr>
            <a:r>
              <a:rPr lang="en-US" altLang="zh-CN" sz="1600" dirty="0" smtClean="0"/>
              <a:t>}  //</a:t>
            </a:r>
            <a:r>
              <a:rPr lang="zh-CN" altLang="en-US" sz="1600" dirty="0" smtClean="0"/>
              <a:t>注：应检查</a:t>
            </a:r>
            <a:r>
              <a:rPr lang="en-US" altLang="zh-CN" sz="1600" dirty="0" err="1" smtClean="0">
                <a:solidFill>
                  <a:srgbClr val="0303DF"/>
                </a:solidFill>
              </a:rPr>
              <a:t>fread</a:t>
            </a:r>
            <a:r>
              <a:rPr lang="zh-CN" altLang="en-US" sz="1600" dirty="0" smtClean="0">
                <a:solidFill>
                  <a:srgbClr val="0303DF"/>
                </a:solidFill>
              </a:rPr>
              <a:t>与</a:t>
            </a:r>
            <a:r>
              <a:rPr lang="en-US" altLang="zh-CN" sz="1600" dirty="0" err="1">
                <a:solidFill>
                  <a:srgbClr val="0303DF"/>
                </a:solidFill>
              </a:rPr>
              <a:t>fwrite</a:t>
            </a:r>
            <a:r>
              <a:rPr lang="zh-CN" altLang="en-US" sz="1600" dirty="0" smtClean="0"/>
              <a:t>的返回值，如果读写错误，应对错误处理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7762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zh-CN" altLang="en-US" dirty="0" smtClean="0">
                <a:solidFill>
                  <a:srgbClr val="7030A0"/>
                </a:solidFill>
              </a:rPr>
              <a:t>格式化函数</a:t>
            </a:r>
            <a:r>
              <a:rPr lang="en-US" altLang="zh-CN" dirty="0" err="1" smtClean="0">
                <a:solidFill>
                  <a:srgbClr val="0303DF"/>
                </a:solidFill>
              </a:rPr>
              <a:t>fprintf</a:t>
            </a:r>
            <a:r>
              <a:rPr lang="en-US" altLang="zh-CN" dirty="0">
                <a:solidFill>
                  <a:srgbClr val="0303DF"/>
                </a:solidFill>
              </a:rPr>
              <a:t>()</a:t>
            </a:r>
            <a:r>
              <a:rPr lang="zh-CN" altLang="en-US" dirty="0">
                <a:solidFill>
                  <a:srgbClr val="0303DF"/>
                </a:solidFill>
              </a:rPr>
              <a:t>和</a:t>
            </a:r>
            <a:r>
              <a:rPr lang="en-US" altLang="zh-CN" dirty="0" err="1">
                <a:solidFill>
                  <a:srgbClr val="0303DF"/>
                </a:solidFill>
              </a:rPr>
              <a:t>fscanf</a:t>
            </a:r>
            <a:r>
              <a:rPr lang="en-US" altLang="zh-CN" dirty="0">
                <a:solidFill>
                  <a:srgbClr val="0303DF"/>
                </a:solidFill>
              </a:rPr>
              <a:t>())</a:t>
            </a:r>
            <a:r>
              <a:rPr lang="zh-CN" altLang="en-US" dirty="0"/>
              <a:t>读写</a:t>
            </a:r>
            <a:r>
              <a:rPr lang="zh-CN" altLang="en-US" dirty="0">
                <a:solidFill>
                  <a:srgbClr val="7030A0"/>
                </a:solidFill>
              </a:rPr>
              <a:t>文本文件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436" y="959216"/>
            <a:ext cx="8324117" cy="5485545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r>
              <a:rPr lang="zh-CN" altLang="en-US" sz="1600" dirty="0">
                <a:solidFill>
                  <a:srgbClr val="000099"/>
                </a:solidFill>
              </a:rPr>
              <a:t>格式化读写函数</a:t>
            </a:r>
            <a:r>
              <a:rPr lang="en-US" altLang="zh-CN" sz="1600" dirty="0">
                <a:solidFill>
                  <a:srgbClr val="000099"/>
                </a:solidFill>
              </a:rPr>
              <a:t>(</a:t>
            </a:r>
            <a:r>
              <a:rPr lang="en-US" altLang="zh-CN" sz="1600" dirty="0" err="1">
                <a:solidFill>
                  <a:srgbClr val="000099"/>
                </a:solidFill>
              </a:rPr>
              <a:t>fprintf</a:t>
            </a:r>
            <a:r>
              <a:rPr lang="en-US" altLang="zh-CN" sz="1600" dirty="0">
                <a:solidFill>
                  <a:srgbClr val="000099"/>
                </a:solidFill>
              </a:rPr>
              <a:t>()</a:t>
            </a:r>
            <a:r>
              <a:rPr lang="zh-CN" altLang="en-US" sz="1600" dirty="0">
                <a:solidFill>
                  <a:srgbClr val="000099"/>
                </a:solidFill>
              </a:rPr>
              <a:t>和</a:t>
            </a:r>
            <a:r>
              <a:rPr lang="en-US" altLang="zh-CN" sz="1600" dirty="0" err="1">
                <a:solidFill>
                  <a:srgbClr val="000099"/>
                </a:solidFill>
              </a:rPr>
              <a:t>fscanf</a:t>
            </a:r>
            <a:r>
              <a:rPr lang="en-US" altLang="zh-CN" sz="1600" dirty="0">
                <a:solidFill>
                  <a:srgbClr val="000099"/>
                </a:solidFill>
              </a:rPr>
              <a:t>())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0099"/>
                </a:solidFill>
              </a:rPr>
              <a:t>函数调用</a:t>
            </a:r>
            <a:r>
              <a:rPr lang="en-US" altLang="zh-CN" sz="1600" dirty="0">
                <a:solidFill>
                  <a:srgbClr val="000099"/>
                </a:solidFill>
              </a:rPr>
              <a:t>: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400" dirty="0" err="1"/>
              <a:t>i</a:t>
            </a:r>
            <a:r>
              <a:rPr lang="en-US" altLang="zh-CN" sz="1400" dirty="0" err="1" smtClean="0"/>
              <a:t>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fprintf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(FILE *</a:t>
            </a:r>
            <a:r>
              <a:rPr lang="en-US" altLang="zh-CN" sz="1400" dirty="0" err="1"/>
              <a:t>fp</a:t>
            </a:r>
            <a:r>
              <a:rPr lang="zh-CN" altLang="en-US" sz="1400" dirty="0"/>
              <a:t>，格式字符串，输出表列）；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400" dirty="0" err="1"/>
              <a:t>i</a:t>
            </a:r>
            <a:r>
              <a:rPr lang="en-US" altLang="zh-CN" sz="1400" dirty="0" err="1" smtClean="0"/>
              <a:t>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fscanf</a:t>
            </a:r>
            <a:r>
              <a:rPr lang="en-US" altLang="zh-CN" sz="1400" dirty="0" smtClean="0"/>
              <a:t>  </a:t>
            </a:r>
            <a:r>
              <a:rPr lang="en-US" altLang="zh-CN" sz="1400" dirty="0"/>
              <a:t>(FILE *</a:t>
            </a:r>
            <a:r>
              <a:rPr lang="en-US" altLang="zh-CN" sz="1400" dirty="0" err="1"/>
              <a:t>fp</a:t>
            </a:r>
            <a:r>
              <a:rPr lang="zh-CN" altLang="en-US" sz="1400" dirty="0"/>
              <a:t>，格式字符串，输入表列）； </a:t>
            </a:r>
            <a:endParaRPr lang="en-US" altLang="zh-CN" sz="14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400" b="1" dirty="0">
                <a:solidFill>
                  <a:srgbClr val="7030A0"/>
                </a:solidFill>
              </a:rPr>
              <a:t>其中：格式字符串，输入</a:t>
            </a:r>
            <a:r>
              <a:rPr lang="en-US" altLang="zh-CN" sz="1400" b="1" dirty="0">
                <a:solidFill>
                  <a:srgbClr val="7030A0"/>
                </a:solidFill>
              </a:rPr>
              <a:t>(</a:t>
            </a:r>
            <a:r>
              <a:rPr lang="zh-CN" altLang="en-US" sz="1400" b="1" dirty="0">
                <a:solidFill>
                  <a:srgbClr val="7030A0"/>
                </a:solidFill>
              </a:rPr>
              <a:t>输出</a:t>
            </a:r>
            <a:r>
              <a:rPr lang="en-US" altLang="zh-CN" sz="1400" b="1" dirty="0">
                <a:solidFill>
                  <a:srgbClr val="7030A0"/>
                </a:solidFill>
              </a:rPr>
              <a:t>)</a:t>
            </a:r>
            <a:r>
              <a:rPr lang="zh-CN" altLang="en-US" sz="1400" b="1" dirty="0">
                <a:solidFill>
                  <a:srgbClr val="7030A0"/>
                </a:solidFill>
              </a:rPr>
              <a:t>表列同</a:t>
            </a:r>
            <a:r>
              <a:rPr lang="en-US" altLang="zh-CN" sz="1400" b="1" dirty="0" err="1">
                <a:solidFill>
                  <a:srgbClr val="7030A0"/>
                </a:solidFill>
              </a:rPr>
              <a:t>printf</a:t>
            </a:r>
            <a:r>
              <a:rPr lang="en-US" altLang="zh-CN" sz="1400" b="1" dirty="0">
                <a:solidFill>
                  <a:srgbClr val="7030A0"/>
                </a:solidFill>
              </a:rPr>
              <a:t>()</a:t>
            </a:r>
            <a:r>
              <a:rPr lang="zh-CN" altLang="en-US" sz="1400" b="1" dirty="0">
                <a:solidFill>
                  <a:srgbClr val="7030A0"/>
                </a:solidFill>
              </a:rPr>
              <a:t>与</a:t>
            </a:r>
            <a:r>
              <a:rPr lang="en-US" altLang="zh-CN" sz="1400" b="1" dirty="0" err="1">
                <a:solidFill>
                  <a:srgbClr val="7030A0"/>
                </a:solidFill>
              </a:rPr>
              <a:t>scanf</a:t>
            </a:r>
            <a:r>
              <a:rPr lang="en-US" altLang="zh-CN" sz="1400" b="1" dirty="0">
                <a:solidFill>
                  <a:srgbClr val="7030A0"/>
                </a:solidFill>
              </a:rPr>
              <a:t>()</a:t>
            </a:r>
            <a:r>
              <a:rPr lang="zh-CN" altLang="en-US" sz="1400" b="1" dirty="0">
                <a:solidFill>
                  <a:srgbClr val="7030A0"/>
                </a:solidFill>
              </a:rPr>
              <a:t>；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0099"/>
                </a:solidFill>
              </a:rPr>
              <a:t>函数功能</a:t>
            </a:r>
            <a:r>
              <a:rPr lang="en-US" altLang="zh-CN" sz="1600" dirty="0">
                <a:solidFill>
                  <a:srgbClr val="000099"/>
                </a:solidFill>
              </a:rPr>
              <a:t>: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pPr marL="972000" lvl="1" indent="-324000">
              <a:lnSpc>
                <a:spcPct val="100000"/>
              </a:lnSpc>
              <a:spcBef>
                <a:spcPts val="600"/>
              </a:spcBef>
            </a:pPr>
            <a:r>
              <a:rPr lang="en-US" altLang="zh-CN" sz="1400" dirty="0" err="1">
                <a:sym typeface="Arial" panose="020B0604020202020204" pitchFamily="34" charset="0"/>
              </a:rPr>
              <a:t>fprintf</a:t>
            </a:r>
            <a:r>
              <a:rPr lang="en-US" altLang="zh-CN" sz="1400" dirty="0">
                <a:sym typeface="Arial" panose="020B0604020202020204" pitchFamily="34" charset="0"/>
              </a:rPr>
              <a:t>()</a:t>
            </a:r>
            <a:r>
              <a:rPr lang="zh-CN" altLang="en-US" sz="1400" dirty="0">
                <a:sym typeface="Arial" panose="020B0604020202020204" pitchFamily="34" charset="0"/>
              </a:rPr>
              <a:t>：</a:t>
            </a:r>
            <a:r>
              <a:rPr lang="zh-CN" altLang="en-US" sz="1400" dirty="0" smtClean="0">
                <a:sym typeface="Arial" panose="020B0604020202020204" pitchFamily="34" charset="0"/>
              </a:rPr>
              <a:t>向文件中按照“</a:t>
            </a:r>
            <a:r>
              <a:rPr lang="zh-CN" altLang="en-US" sz="1400" dirty="0" smtClean="0"/>
              <a:t>格式字符串</a:t>
            </a:r>
            <a:r>
              <a:rPr lang="zh-CN" altLang="en-US" sz="1400" dirty="0" smtClean="0">
                <a:sym typeface="Arial" panose="020B0604020202020204" pitchFamily="34" charset="0"/>
              </a:rPr>
              <a:t>”规定的格式写入</a:t>
            </a:r>
            <a:r>
              <a:rPr lang="zh-CN" altLang="en-US" sz="1400" dirty="0">
                <a:sym typeface="Arial" panose="020B0604020202020204" pitchFamily="34" charset="0"/>
              </a:rPr>
              <a:t>数据；</a:t>
            </a:r>
            <a:endParaRPr lang="en-US" altLang="zh-CN" sz="1400" dirty="0">
              <a:sym typeface="Arial" panose="020B0604020202020204" pitchFamily="34" charset="0"/>
            </a:endParaRPr>
          </a:p>
          <a:p>
            <a:pPr marL="972000" lvl="1" indent="-324000">
              <a:lnSpc>
                <a:spcPct val="100000"/>
              </a:lnSpc>
              <a:spcBef>
                <a:spcPts val="600"/>
              </a:spcBef>
            </a:pPr>
            <a:r>
              <a:rPr lang="en-US" altLang="zh-CN" sz="1400" dirty="0" err="1">
                <a:sym typeface="Arial" panose="020B0604020202020204" pitchFamily="34" charset="0"/>
              </a:rPr>
              <a:t>fscanf</a:t>
            </a:r>
            <a:r>
              <a:rPr lang="en-US" altLang="zh-CN" sz="1400" dirty="0">
                <a:sym typeface="Arial" panose="020B0604020202020204" pitchFamily="34" charset="0"/>
              </a:rPr>
              <a:t>()</a:t>
            </a:r>
            <a:r>
              <a:rPr lang="zh-CN" altLang="en-US" sz="1400" dirty="0">
                <a:sym typeface="Arial" panose="020B0604020202020204" pitchFamily="34" charset="0"/>
              </a:rPr>
              <a:t>：</a:t>
            </a:r>
            <a:r>
              <a:rPr lang="zh-CN" altLang="en-US" sz="1400" dirty="0" smtClean="0">
                <a:sym typeface="Arial" panose="020B0604020202020204" pitchFamily="34" charset="0"/>
              </a:rPr>
              <a:t>从文件中</a:t>
            </a:r>
            <a:r>
              <a:rPr lang="zh-CN" altLang="en-US" sz="1400" dirty="0">
                <a:sym typeface="Arial" panose="020B0604020202020204" pitchFamily="34" charset="0"/>
              </a:rPr>
              <a:t>按照“</a:t>
            </a:r>
            <a:r>
              <a:rPr lang="zh-CN" altLang="en-US" sz="1400" dirty="0"/>
              <a:t>格式字符串</a:t>
            </a:r>
            <a:r>
              <a:rPr lang="zh-CN" altLang="en-US" sz="1400" dirty="0">
                <a:sym typeface="Arial" panose="020B0604020202020204" pitchFamily="34" charset="0"/>
              </a:rPr>
              <a:t>”规定的格式</a:t>
            </a:r>
            <a:r>
              <a:rPr lang="zh-CN" altLang="en-US" sz="1400" dirty="0" smtClean="0">
                <a:sym typeface="Arial" panose="020B0604020202020204" pitchFamily="34" charset="0"/>
              </a:rPr>
              <a:t>读取</a:t>
            </a:r>
            <a:r>
              <a:rPr lang="zh-CN" altLang="en-US" sz="1400" dirty="0">
                <a:sym typeface="Arial" panose="020B0604020202020204" pitchFamily="34" charset="0"/>
              </a:rPr>
              <a:t>数据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0099"/>
                </a:solidFill>
              </a:rPr>
              <a:t>返回</a:t>
            </a:r>
            <a:r>
              <a:rPr lang="zh-CN" altLang="en-US" sz="1600" dirty="0" smtClean="0">
                <a:solidFill>
                  <a:srgbClr val="000099"/>
                </a:solidFill>
              </a:rPr>
              <a:t>值（应根据返回值对错误进行处理）</a:t>
            </a:r>
            <a:endParaRPr lang="en-US" altLang="zh-CN" sz="1600" dirty="0" smtClean="0">
              <a:solidFill>
                <a:srgbClr val="000099"/>
              </a:solidFill>
            </a:endParaRPr>
          </a:p>
          <a:p>
            <a:pPr marL="972000" lvl="1" indent="-324000">
              <a:lnSpc>
                <a:spcPct val="100000"/>
              </a:lnSpc>
              <a:spcBef>
                <a:spcPts val="600"/>
              </a:spcBef>
            </a:pPr>
            <a:r>
              <a:rPr lang="en-US" altLang="zh-CN" sz="1400" dirty="0" err="1">
                <a:sym typeface="Arial" panose="020B0604020202020204" pitchFamily="34" charset="0"/>
              </a:rPr>
              <a:t>fprintf</a:t>
            </a:r>
            <a:r>
              <a:rPr lang="en-US" altLang="zh-CN" sz="1400" dirty="0" smtClean="0">
                <a:sym typeface="Arial" panose="020B0604020202020204" pitchFamily="34" charset="0"/>
              </a:rPr>
              <a:t>()</a:t>
            </a:r>
            <a:r>
              <a:rPr lang="zh-CN" altLang="en-US" sz="1400" dirty="0" smtClean="0">
                <a:sym typeface="Arial" panose="020B0604020202020204" pitchFamily="34" charset="0"/>
              </a:rPr>
              <a:t>：</a:t>
            </a:r>
            <a:r>
              <a:rPr lang="zh-CN" altLang="en-US" sz="1400" dirty="0" smtClean="0"/>
              <a:t>如果写入成功</a:t>
            </a:r>
            <a:r>
              <a:rPr lang="zh-CN" altLang="en-US" sz="1400" dirty="0"/>
              <a:t>，则返回写入的字符总数，否则</a:t>
            </a:r>
            <a:r>
              <a:rPr lang="zh-CN" altLang="en-US" sz="1400" dirty="0" smtClean="0"/>
              <a:t>返回</a:t>
            </a:r>
            <a:r>
              <a:rPr lang="en-US" altLang="zh-CN" sz="1400" dirty="0" smtClean="0"/>
              <a:t>EOF</a:t>
            </a:r>
          </a:p>
          <a:p>
            <a:pPr marL="972000" lvl="1" indent="-324000">
              <a:lnSpc>
                <a:spcPct val="100000"/>
              </a:lnSpc>
              <a:spcBef>
                <a:spcPts val="600"/>
              </a:spcBef>
            </a:pPr>
            <a:r>
              <a:rPr lang="en-US" altLang="zh-CN" sz="1400" dirty="0" err="1">
                <a:sym typeface="Arial" panose="020B0604020202020204" pitchFamily="34" charset="0"/>
              </a:rPr>
              <a:t>fscanf</a:t>
            </a:r>
            <a:r>
              <a:rPr lang="en-US" altLang="zh-CN" sz="1400" dirty="0" smtClean="0">
                <a:sym typeface="Arial" panose="020B0604020202020204" pitchFamily="34" charset="0"/>
              </a:rPr>
              <a:t>()</a:t>
            </a:r>
            <a:r>
              <a:rPr lang="zh-CN" altLang="en-US" sz="1400" dirty="0">
                <a:sym typeface="Arial" panose="020B0604020202020204" pitchFamily="34" charset="0"/>
              </a:rPr>
              <a:t>：</a:t>
            </a:r>
            <a:r>
              <a:rPr lang="zh-CN" altLang="en-US" sz="1400" dirty="0"/>
              <a:t>如果读取成功</a:t>
            </a:r>
            <a:r>
              <a:rPr lang="zh-CN" altLang="en-US" sz="1400" dirty="0" smtClean="0"/>
              <a:t>，则返回</a:t>
            </a:r>
            <a:r>
              <a:rPr lang="zh-CN" altLang="en-US" sz="1400" dirty="0"/>
              <a:t>成功匹配和赋值的个数。如果到达文件末尾或发生读错误，则返回 </a:t>
            </a:r>
            <a:r>
              <a:rPr lang="en-US" altLang="zh-CN" sz="1400" dirty="0" smtClean="0"/>
              <a:t>EOF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000099"/>
                </a:solidFill>
              </a:rPr>
              <a:t>例： </a:t>
            </a:r>
            <a:r>
              <a:rPr lang="en-US" altLang="zh-CN" sz="1600" dirty="0" smtClean="0">
                <a:solidFill>
                  <a:srgbClr val="000099"/>
                </a:solidFill>
              </a:rPr>
              <a:t>char c=‘A’; char </a:t>
            </a:r>
            <a:r>
              <a:rPr lang="en-US" altLang="zh-CN" sz="1600" dirty="0" err="1" smtClean="0">
                <a:solidFill>
                  <a:srgbClr val="000099"/>
                </a:solidFill>
              </a:rPr>
              <a:t>str</a:t>
            </a:r>
            <a:r>
              <a:rPr lang="en-US" altLang="zh-CN" sz="1600" dirty="0" smtClean="0">
                <a:solidFill>
                  <a:srgbClr val="000099"/>
                </a:solidFill>
              </a:rPr>
              <a:t>[]=“Hello World”;</a:t>
            </a:r>
            <a:endParaRPr lang="zh-CN" altLang="en-US" sz="1600" dirty="0" smtClean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400" b="1" dirty="0" err="1" smtClean="0"/>
              <a:t>fprintf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fp</a:t>
            </a:r>
            <a:r>
              <a:rPr lang="en-US" altLang="zh-CN" sz="1400" dirty="0"/>
              <a:t>,</a:t>
            </a:r>
            <a:r>
              <a:rPr lang="en-US" altLang="zh-CN" sz="1400" dirty="0">
                <a:solidFill>
                  <a:srgbClr val="000099"/>
                </a:solidFill>
              </a:rPr>
              <a:t> “</a:t>
            </a:r>
            <a:r>
              <a:rPr lang="en-US" altLang="zh-CN" sz="1400" b="1" dirty="0">
                <a:solidFill>
                  <a:srgbClr val="006600"/>
                </a:solidFill>
              </a:rPr>
              <a:t>%c</a:t>
            </a:r>
            <a:r>
              <a:rPr lang="en-US" altLang="zh-CN" sz="1400" dirty="0"/>
              <a:t>,</a:t>
            </a:r>
            <a:r>
              <a:rPr lang="en-US" altLang="zh-CN" sz="1400" dirty="0">
                <a:solidFill>
                  <a:srgbClr val="0303DF"/>
                </a:solidFill>
              </a:rPr>
              <a:t>%s</a:t>
            </a:r>
            <a:r>
              <a:rPr lang="en-US" altLang="zh-CN" sz="1400" dirty="0"/>
              <a:t>”,</a:t>
            </a:r>
            <a:r>
              <a:rPr lang="en-US" altLang="zh-CN" sz="1400" dirty="0" err="1"/>
              <a:t>c,str</a:t>
            </a:r>
            <a:r>
              <a:rPr lang="en-US" altLang="zh-CN" sz="1400" dirty="0"/>
              <a:t>);   //</a:t>
            </a:r>
            <a:r>
              <a:rPr lang="zh-CN" altLang="en-US" sz="1400" dirty="0"/>
              <a:t>写文件</a:t>
            </a:r>
            <a:endParaRPr lang="en-US" altLang="zh-CN" sz="14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400" b="1" u="sng" dirty="0">
                <a:solidFill>
                  <a:srgbClr val="FF0000"/>
                </a:solidFill>
              </a:rPr>
              <a:t>rewind(</a:t>
            </a:r>
            <a:r>
              <a:rPr lang="en-US" altLang="zh-CN" sz="1400" b="1" u="sng" dirty="0" err="1">
                <a:solidFill>
                  <a:srgbClr val="FF0000"/>
                </a:solidFill>
              </a:rPr>
              <a:t>fp</a:t>
            </a:r>
            <a:r>
              <a:rPr lang="en-US" altLang="zh-CN" sz="1400" b="1" u="sng" dirty="0">
                <a:solidFill>
                  <a:srgbClr val="FF0000"/>
                </a:solidFill>
              </a:rPr>
              <a:t>);  //</a:t>
            </a:r>
            <a:r>
              <a:rPr lang="en-US" altLang="zh-CN" sz="1400" b="1" u="sng" dirty="0" err="1">
                <a:solidFill>
                  <a:srgbClr val="FF0000"/>
                </a:solidFill>
              </a:rPr>
              <a:t>fseek</a:t>
            </a:r>
            <a:r>
              <a:rPr lang="en-US" altLang="zh-CN" sz="1400" b="1" u="sng" dirty="0">
                <a:solidFill>
                  <a:srgbClr val="FF0000"/>
                </a:solidFill>
              </a:rPr>
              <a:t>(fp,0,0</a:t>
            </a:r>
            <a:r>
              <a:rPr lang="en-US" altLang="zh-CN" sz="1400" b="1" u="sng" dirty="0" smtClean="0">
                <a:solidFill>
                  <a:srgbClr val="FF0000"/>
                </a:solidFill>
              </a:rPr>
              <a:t>); </a:t>
            </a:r>
            <a:r>
              <a:rPr lang="en-US" altLang="zh-CN" sz="1400" b="1" dirty="0" smtClean="0">
                <a:solidFill>
                  <a:srgbClr val="0070C0"/>
                </a:solidFill>
              </a:rPr>
              <a:t>//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将读写偏移量定位到文件头</a:t>
            </a:r>
            <a:endParaRPr lang="en-US" altLang="zh-CN" sz="1400" b="1" dirty="0">
              <a:solidFill>
                <a:srgbClr val="0070C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400" b="1" dirty="0" err="1"/>
              <a:t>fscanf</a:t>
            </a:r>
            <a:r>
              <a:rPr lang="en-US" altLang="zh-CN" sz="1400" b="1" dirty="0"/>
              <a:t>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fp</a:t>
            </a:r>
            <a:r>
              <a:rPr lang="en-US" altLang="zh-CN" sz="1400" dirty="0"/>
              <a:t>,</a:t>
            </a:r>
            <a:r>
              <a:rPr lang="en-US" altLang="zh-CN" sz="1400" dirty="0">
                <a:solidFill>
                  <a:srgbClr val="000099"/>
                </a:solidFill>
              </a:rPr>
              <a:t> “</a:t>
            </a:r>
            <a:r>
              <a:rPr lang="en-US" altLang="zh-CN" sz="1400" dirty="0"/>
              <a:t>%</a:t>
            </a:r>
            <a:r>
              <a:rPr lang="en-US" altLang="zh-CN" sz="1400" dirty="0" err="1"/>
              <a:t>c,%s</a:t>
            </a:r>
            <a:r>
              <a:rPr lang="en-US" altLang="zh-CN" sz="1400" dirty="0"/>
              <a:t>”, </a:t>
            </a:r>
            <a:r>
              <a:rPr lang="en-US" altLang="zh-CN" sz="1400" dirty="0" smtClean="0"/>
              <a:t>&amp;</a:t>
            </a:r>
            <a:r>
              <a:rPr lang="en-US" altLang="zh-CN" sz="1400" dirty="0"/>
              <a:t>c</a:t>
            </a:r>
            <a:r>
              <a:rPr lang="en-US" altLang="zh-CN" sz="1400" dirty="0" smtClean="0"/>
              <a:t>, </a:t>
            </a:r>
            <a:r>
              <a:rPr lang="en-US" altLang="zh-CN" sz="1400" dirty="0"/>
              <a:t>str);   //</a:t>
            </a:r>
            <a:r>
              <a:rPr lang="zh-CN" altLang="en-US" sz="1400" dirty="0"/>
              <a:t>读文件</a:t>
            </a:r>
            <a:endParaRPr lang="en-US" altLang="zh-CN" sz="14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可用于除了结构体等复合类型以外的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任何基本数据类型</a:t>
            </a:r>
            <a:r>
              <a:rPr lang="zh-CN" altLang="en-US" sz="1600" dirty="0"/>
              <a:t>的读写；</a:t>
            </a:r>
          </a:p>
        </p:txBody>
      </p:sp>
    </p:spTree>
    <p:extLst>
      <p:ext uri="{BB962C8B-B14F-4D97-AF65-F5344CB8AC3E}">
        <p14:creationId xmlns:p14="http://schemas.microsoft.com/office/powerpoint/2010/main" val="110545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信息在文件中的存储格式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0303DF"/>
                </a:solidFill>
              </a:rPr>
              <a:t>文本文件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0303DF"/>
                </a:solidFill>
              </a:rPr>
              <a:t>文本文件</a:t>
            </a:r>
            <a:r>
              <a:rPr lang="zh-CN" altLang="en-US" sz="1800" b="1" dirty="0">
                <a:solidFill>
                  <a:srgbClr val="7030A0"/>
                </a:solidFill>
              </a:rPr>
              <a:t>中的信息可以在屏幕上进行直观地显示输出；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文本文件是</a:t>
            </a:r>
            <a:r>
              <a:rPr lang="zh-CN" altLang="en-US" sz="1800" b="1" dirty="0">
                <a:solidFill>
                  <a:srgbClr val="006600"/>
                </a:solidFill>
              </a:rPr>
              <a:t>把数据在</a:t>
            </a:r>
            <a:r>
              <a:rPr lang="zh-CN" altLang="en-US" sz="1800" dirty="0">
                <a:solidFill>
                  <a:srgbClr val="C00000"/>
                </a:solidFill>
              </a:rPr>
              <a:t>屏幕上的输出形式的二进制数据存储到磁盘上的文件中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/>
              <a:t>对于</a:t>
            </a:r>
            <a:r>
              <a:rPr lang="zh-CN" altLang="en-US" sz="1600" b="1" dirty="0">
                <a:solidFill>
                  <a:srgbClr val="0303DF"/>
                </a:solidFill>
              </a:rPr>
              <a:t>西文字符</a:t>
            </a:r>
            <a:r>
              <a:rPr lang="zh-CN" altLang="en-US" sz="1600" dirty="0"/>
              <a:t>，终端显示的信息采用</a:t>
            </a:r>
            <a:r>
              <a:rPr lang="en-US" altLang="zh-CN" sz="1600" b="1" dirty="0">
                <a:solidFill>
                  <a:srgbClr val="7030A0"/>
                </a:solidFill>
              </a:rPr>
              <a:t>ASCII</a:t>
            </a:r>
            <a:r>
              <a:rPr lang="zh-CN" altLang="en-US" sz="1600" b="1" dirty="0">
                <a:solidFill>
                  <a:srgbClr val="7030A0"/>
                </a:solidFill>
              </a:rPr>
              <a:t>编码</a:t>
            </a:r>
            <a:r>
              <a:rPr lang="zh-CN" altLang="en-US" sz="1600" dirty="0"/>
              <a:t>，因此文件中存储的是西文字符的</a:t>
            </a:r>
            <a:r>
              <a:rPr lang="en-US" altLang="zh-CN" sz="1600" dirty="0"/>
              <a:t>ASCII</a:t>
            </a:r>
            <a:r>
              <a:rPr lang="zh-CN" altLang="en-US" sz="1600" dirty="0"/>
              <a:t>码；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/>
              <a:t>对于</a:t>
            </a:r>
            <a:r>
              <a:rPr lang="zh-CN" altLang="en-US" sz="1600" b="1" dirty="0">
                <a:solidFill>
                  <a:srgbClr val="0303DF"/>
                </a:solidFill>
              </a:rPr>
              <a:t>中文汉字（中文字符），</a:t>
            </a:r>
            <a:r>
              <a:rPr lang="zh-CN" altLang="en-US" sz="1600" dirty="0"/>
              <a:t>终端显示的信息</a:t>
            </a:r>
            <a:r>
              <a:rPr lang="zh-CN" altLang="en-US" sz="1600" dirty="0" smtClean="0"/>
              <a:t>采用汉字机内码</a:t>
            </a:r>
            <a:r>
              <a:rPr lang="zh-CN" altLang="en-US" sz="1600" dirty="0"/>
              <a:t>（类似于</a:t>
            </a:r>
            <a:r>
              <a:rPr lang="en-US" altLang="zh-CN" sz="1600" dirty="0"/>
              <a:t>ASCII</a:t>
            </a:r>
            <a:r>
              <a:rPr lang="zh-CN" altLang="en-US" sz="1600" dirty="0"/>
              <a:t>码），因此文件中存储的是中文字符的</a:t>
            </a:r>
            <a:r>
              <a:rPr lang="zh-CN" altLang="en-US" sz="1600" b="1" dirty="0">
                <a:solidFill>
                  <a:srgbClr val="7030A0"/>
                </a:solidFill>
              </a:rPr>
              <a:t>机内码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如</a:t>
            </a:r>
            <a:r>
              <a:rPr lang="zh-CN" altLang="en-US" sz="1800" dirty="0" smtClean="0"/>
              <a:t>：我们编写的程序，将</a:t>
            </a:r>
            <a:r>
              <a:rPr lang="zh-CN" altLang="en-US" sz="1800" dirty="0"/>
              <a:t>每个西文字符的</a:t>
            </a:r>
            <a:r>
              <a:rPr lang="en-US" altLang="zh-CN" sz="1800" dirty="0"/>
              <a:t>ASCII</a:t>
            </a:r>
            <a:r>
              <a:rPr lang="zh-CN" altLang="en-US" sz="1800" dirty="0"/>
              <a:t>码，或中文字符的机内码存储到文件中；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/>
              <a:t>当</a:t>
            </a:r>
            <a:r>
              <a:rPr lang="zh-CN" altLang="en-US" sz="1600" dirty="0"/>
              <a:t>打开并访问该文件的内容时，需要指明该文件是一个文本文件，打开该文件的软件也需要将上述二进制序列按字符序列进行解析；</a:t>
            </a:r>
            <a:endParaRPr lang="en-US" altLang="zh-CN" sz="16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/>
              <a:t>再如</a:t>
            </a:r>
            <a:r>
              <a:rPr lang="zh-CN" altLang="en-US" sz="1800" b="1" dirty="0" smtClean="0"/>
              <a:t>，</a:t>
            </a:r>
            <a:endParaRPr lang="en-US" altLang="zh-CN" sz="1800" b="1" dirty="0" smtClean="0"/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 smtClean="0"/>
              <a:t>将</a:t>
            </a:r>
            <a:r>
              <a:rPr lang="zh-CN" altLang="en-US" sz="1600" b="1" dirty="0">
                <a:solidFill>
                  <a:srgbClr val="0303DF"/>
                </a:solidFill>
              </a:rPr>
              <a:t>字符串“</a:t>
            </a:r>
            <a:r>
              <a:rPr lang="en-US" altLang="zh-CN" sz="1600" b="1" dirty="0">
                <a:solidFill>
                  <a:srgbClr val="0303DF"/>
                </a:solidFill>
              </a:rPr>
              <a:t>-1</a:t>
            </a:r>
            <a:r>
              <a:rPr lang="zh-CN" altLang="en-US" sz="1600" b="1" dirty="0">
                <a:solidFill>
                  <a:srgbClr val="0303DF"/>
                </a:solidFill>
              </a:rPr>
              <a:t>” </a:t>
            </a:r>
            <a:r>
              <a:rPr lang="zh-CN" altLang="en-US" sz="1600" b="1" dirty="0" smtClean="0"/>
              <a:t>按</a:t>
            </a:r>
            <a:r>
              <a:rPr lang="zh-CN" altLang="en-US" sz="1600" b="1" dirty="0"/>
              <a:t>文本文件格式存储，需要存储</a:t>
            </a:r>
            <a:r>
              <a:rPr lang="zh-CN" altLang="en-US" sz="1600" b="1" dirty="0">
                <a:solidFill>
                  <a:srgbClr val="0303DF"/>
                </a:solidFill>
              </a:rPr>
              <a:t>“</a:t>
            </a:r>
            <a:r>
              <a:rPr lang="en-US" altLang="zh-CN" sz="1600" b="1" dirty="0">
                <a:solidFill>
                  <a:srgbClr val="0303DF"/>
                </a:solidFill>
              </a:rPr>
              <a:t>-</a:t>
            </a:r>
            <a:r>
              <a:rPr lang="zh-CN" altLang="en-US" sz="1600" b="1" dirty="0">
                <a:solidFill>
                  <a:srgbClr val="0303DF"/>
                </a:solidFill>
              </a:rPr>
              <a:t>”</a:t>
            </a:r>
            <a:r>
              <a:rPr lang="zh-CN" altLang="en-US" sz="1600" b="1" dirty="0"/>
              <a:t>与</a:t>
            </a:r>
            <a:r>
              <a:rPr lang="zh-CN" altLang="en-US" sz="1600" b="1" dirty="0">
                <a:solidFill>
                  <a:srgbClr val="0303DF"/>
                </a:solidFill>
              </a:rPr>
              <a:t>“</a:t>
            </a:r>
            <a:r>
              <a:rPr lang="en-US" altLang="zh-CN" sz="1600" b="1" dirty="0">
                <a:solidFill>
                  <a:srgbClr val="0303DF"/>
                </a:solidFill>
              </a:rPr>
              <a:t>1</a:t>
            </a:r>
            <a:r>
              <a:rPr lang="zh-CN" altLang="en-US" sz="1600" b="1" dirty="0">
                <a:solidFill>
                  <a:srgbClr val="0303DF"/>
                </a:solidFill>
              </a:rPr>
              <a:t>”</a:t>
            </a:r>
            <a:r>
              <a:rPr lang="zh-CN" altLang="en-US" sz="1600" b="1" dirty="0"/>
              <a:t>的</a:t>
            </a:r>
            <a:r>
              <a:rPr lang="en-US" altLang="zh-CN" sz="1600" b="1" dirty="0"/>
              <a:t>ASCII</a:t>
            </a:r>
            <a:r>
              <a:rPr lang="zh-CN" altLang="en-US" sz="1600" b="1" dirty="0"/>
              <a:t>码</a:t>
            </a:r>
            <a:r>
              <a:rPr lang="en-US" altLang="zh-CN" sz="1600" b="1" dirty="0">
                <a:solidFill>
                  <a:srgbClr val="0303DF"/>
                </a:solidFill>
              </a:rPr>
              <a:t>0x2D</a:t>
            </a:r>
            <a:r>
              <a:rPr lang="zh-CN" altLang="en-US" sz="1600" b="1" dirty="0"/>
              <a:t>与</a:t>
            </a:r>
            <a:r>
              <a:rPr lang="en-US" altLang="zh-CN" sz="1600" b="1" dirty="0">
                <a:solidFill>
                  <a:srgbClr val="0303DF"/>
                </a:solidFill>
              </a:rPr>
              <a:t>0x31</a:t>
            </a:r>
            <a:r>
              <a:rPr lang="zh-CN" altLang="en-US" sz="1600" b="1" dirty="0">
                <a:solidFill>
                  <a:srgbClr val="0303DF"/>
                </a:solidFill>
              </a:rPr>
              <a:t>，即：</a:t>
            </a:r>
            <a:r>
              <a:rPr lang="en-US" altLang="zh-CN" sz="1600" b="1" dirty="0">
                <a:solidFill>
                  <a:srgbClr val="FF0000"/>
                </a:solidFill>
              </a:rPr>
              <a:t>2D31</a:t>
            </a:r>
            <a:r>
              <a:rPr lang="en-US" altLang="zh-CN" sz="1600" b="1" dirty="0" smtClean="0">
                <a:solidFill>
                  <a:srgbClr val="0303DF"/>
                </a:solidFill>
              </a:rPr>
              <a:t>;</a:t>
            </a:r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rgbClr val="006600"/>
                </a:solidFill>
              </a:rPr>
              <a:t>将</a:t>
            </a:r>
            <a:r>
              <a:rPr lang="zh-CN" altLang="en-US" sz="1600" b="1" dirty="0">
                <a:solidFill>
                  <a:srgbClr val="0303DF"/>
                </a:solidFill>
              </a:rPr>
              <a:t>字符串“</a:t>
            </a:r>
            <a:r>
              <a:rPr lang="en-US" altLang="zh-CN" sz="1600" b="1" dirty="0">
                <a:solidFill>
                  <a:srgbClr val="0303DF"/>
                </a:solidFill>
              </a:rPr>
              <a:t>-99</a:t>
            </a:r>
            <a:r>
              <a:rPr lang="zh-CN" altLang="en-US" sz="1600" b="1" dirty="0">
                <a:solidFill>
                  <a:srgbClr val="0303DF"/>
                </a:solidFill>
              </a:rPr>
              <a:t>”</a:t>
            </a:r>
            <a:r>
              <a:rPr lang="zh-CN" altLang="en-US" sz="1600" b="1" dirty="0">
                <a:solidFill>
                  <a:srgbClr val="006600"/>
                </a:solidFill>
              </a:rPr>
              <a:t>存储到文本文件中，存储的是</a:t>
            </a:r>
            <a:r>
              <a:rPr lang="en-US" altLang="zh-CN" sz="1600" b="1" dirty="0">
                <a:solidFill>
                  <a:srgbClr val="0303DF"/>
                </a:solidFill>
              </a:rPr>
              <a:t>-99</a:t>
            </a:r>
            <a:r>
              <a:rPr lang="en-US" altLang="zh-CN" sz="1600" b="1" dirty="0">
                <a:solidFill>
                  <a:srgbClr val="006600"/>
                </a:solidFill>
              </a:rPr>
              <a:t> </a:t>
            </a:r>
            <a:r>
              <a:rPr lang="zh-CN" altLang="en-US" sz="1600" b="1" dirty="0">
                <a:solidFill>
                  <a:srgbClr val="006600"/>
                </a:solidFill>
              </a:rPr>
              <a:t>对应的</a:t>
            </a:r>
            <a:r>
              <a:rPr lang="en-US" altLang="zh-CN" sz="1600" b="1" dirty="0">
                <a:solidFill>
                  <a:srgbClr val="C00000"/>
                </a:solidFill>
              </a:rPr>
              <a:t>3</a:t>
            </a:r>
            <a:r>
              <a:rPr lang="zh-CN" altLang="en-US" sz="1600" b="1" dirty="0">
                <a:solidFill>
                  <a:srgbClr val="C00000"/>
                </a:solidFill>
              </a:rPr>
              <a:t>个字符</a:t>
            </a:r>
            <a:r>
              <a:rPr lang="zh-CN" altLang="en-US" sz="1600" b="1" dirty="0">
                <a:solidFill>
                  <a:srgbClr val="0303DF"/>
                </a:solidFill>
              </a:rPr>
              <a:t>的</a:t>
            </a:r>
            <a:r>
              <a:rPr lang="en-US" altLang="zh-CN" sz="1600" b="1" dirty="0">
                <a:solidFill>
                  <a:srgbClr val="0303DF"/>
                </a:solidFill>
              </a:rPr>
              <a:t>ASCII</a:t>
            </a:r>
            <a:r>
              <a:rPr lang="zh-CN" altLang="en-US" sz="1600" b="1" dirty="0">
                <a:solidFill>
                  <a:srgbClr val="0303DF"/>
                </a:solidFill>
              </a:rPr>
              <a:t>码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；</a:t>
            </a:r>
            <a:endParaRPr lang="en-US" altLang="zh-CN" sz="1600" b="1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综上，对于文本文本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写入时</a:t>
            </a:r>
            <a:r>
              <a:rPr lang="zh-CN" altLang="en-US" sz="1600" dirty="0" smtClean="0"/>
              <a:t>，将</a:t>
            </a:r>
            <a:r>
              <a:rPr lang="zh-CN" altLang="en-US" sz="1600" dirty="0"/>
              <a:t>信息对应的</a:t>
            </a:r>
            <a:r>
              <a:rPr lang="en-US" altLang="zh-CN" sz="1600" dirty="0"/>
              <a:t>ASCII</a:t>
            </a:r>
            <a:r>
              <a:rPr lang="zh-CN" altLang="en-US" sz="1600" dirty="0"/>
              <a:t>码或机内码写入到文件中；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600" dirty="0"/>
              <a:t>读出时</a:t>
            </a:r>
            <a:r>
              <a:rPr lang="zh-CN" altLang="en-US" sz="1600" dirty="0" smtClean="0"/>
              <a:t>，按照</a:t>
            </a:r>
            <a:r>
              <a:rPr lang="zh-CN" altLang="en-US" sz="1600" dirty="0"/>
              <a:t>文本文件格式对文件的内容进行解析；</a:t>
            </a:r>
          </a:p>
        </p:txBody>
      </p:sp>
    </p:spTree>
    <p:extLst>
      <p:ext uri="{BB962C8B-B14F-4D97-AF65-F5344CB8AC3E}">
        <p14:creationId xmlns:p14="http://schemas.microsoft.com/office/powerpoint/2010/main" val="302620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0" y="1126932"/>
            <a:ext cx="5314950" cy="49720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>
                <a:solidFill>
                  <a:srgbClr val="0303DF"/>
                </a:solidFill>
              </a:rPr>
              <a:t>fprintf</a:t>
            </a:r>
            <a:r>
              <a:rPr lang="en-US" altLang="zh-CN" dirty="0" smtClean="0">
                <a:solidFill>
                  <a:srgbClr val="0303DF"/>
                </a:solidFill>
              </a:rPr>
              <a:t>())</a:t>
            </a:r>
            <a:r>
              <a:rPr lang="zh-CN" altLang="en-US" dirty="0" smtClean="0"/>
              <a:t>写数据到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7030A0"/>
                </a:solidFill>
              </a:rPr>
              <a:t>ASCII</a:t>
            </a:r>
            <a:r>
              <a:rPr lang="zh-CN" altLang="en-US" dirty="0" smtClean="0">
                <a:solidFill>
                  <a:srgbClr val="7030A0"/>
                </a:solidFill>
              </a:rPr>
              <a:t>码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436" y="959217"/>
            <a:ext cx="8324117" cy="33543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endParaRPr lang="zh-CN" altLang="en-US" sz="16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662" y="1004486"/>
            <a:ext cx="5362575" cy="4257675"/>
          </a:xfrm>
          <a:prstGeom prst="rect">
            <a:avLst/>
          </a:prstGeom>
        </p:spPr>
      </p:pic>
      <p:sp>
        <p:nvSpPr>
          <p:cNvPr id="14" name="圆角矩形标注 13"/>
          <p:cNvSpPr/>
          <p:nvPr/>
        </p:nvSpPr>
        <p:spPr bwMode="auto">
          <a:xfrm>
            <a:off x="3836052" y="1294121"/>
            <a:ext cx="4592585" cy="722780"/>
          </a:xfrm>
          <a:prstGeom prst="wedgeRoundRectCallout">
            <a:avLst>
              <a:gd name="adj1" fmla="val 18988"/>
              <a:gd name="adj2" fmla="val 4290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注：类似于利用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输出字面常量，格式控制与数据的类型应该一致。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70" y="1126932"/>
            <a:ext cx="27051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3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>
                <a:solidFill>
                  <a:srgbClr val="0303DF"/>
                </a:solidFill>
              </a:rPr>
              <a:t>fscanf</a:t>
            </a:r>
            <a:r>
              <a:rPr lang="en-US" altLang="zh-CN" dirty="0">
                <a:solidFill>
                  <a:srgbClr val="0303DF"/>
                </a:solidFill>
              </a:rPr>
              <a:t>())</a:t>
            </a:r>
            <a:r>
              <a:rPr lang="zh-CN" altLang="en-US" dirty="0" smtClean="0"/>
              <a:t>读取数据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436" y="959217"/>
            <a:ext cx="8324117" cy="33543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0099"/>
                </a:solidFill>
                <a:ea typeface="楷体_GB2312" pitchFamily="49" charset="-122"/>
              </a:rPr>
              <a:t> 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71" y="959217"/>
            <a:ext cx="7849785" cy="53782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56" y="959217"/>
            <a:ext cx="27051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6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13129-5422-4149-BF2B-9453D937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</a:t>
            </a:r>
            <a:r>
              <a:rPr lang="en-US" altLang="zh-CN" dirty="0"/>
              <a:t>/</a:t>
            </a:r>
            <a:r>
              <a:rPr lang="zh-CN" altLang="en-US" dirty="0"/>
              <a:t>写</a:t>
            </a:r>
            <a:r>
              <a:rPr lang="zh-CN" altLang="en-US" dirty="0">
                <a:solidFill>
                  <a:srgbClr val="0303DF"/>
                </a:solidFill>
              </a:rPr>
              <a:t>二进制文件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几种方法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5D89C-58FC-44EC-80BF-4E60D2D7D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80808"/>
                </a:solidFill>
              </a:rPr>
              <a:t>读</a:t>
            </a:r>
            <a:r>
              <a:rPr lang="en-US" altLang="zh-CN" sz="1800" dirty="0">
                <a:solidFill>
                  <a:srgbClr val="080808"/>
                </a:solidFill>
              </a:rPr>
              <a:t>/</a:t>
            </a:r>
            <a:r>
              <a:rPr lang="zh-CN" altLang="en-US" sz="1800" dirty="0">
                <a:solidFill>
                  <a:srgbClr val="080808"/>
                </a:solidFill>
              </a:rPr>
              <a:t>写</a:t>
            </a:r>
            <a:r>
              <a:rPr lang="zh-CN" altLang="en-US" sz="1800" dirty="0" smtClean="0">
                <a:solidFill>
                  <a:srgbClr val="0000CC"/>
                </a:solidFill>
              </a:rPr>
              <a:t>整数</a:t>
            </a:r>
            <a:r>
              <a:rPr lang="en-US" altLang="zh-CN" sz="1800" dirty="0" smtClean="0">
                <a:solidFill>
                  <a:srgbClr val="0000CC"/>
                </a:solidFill>
              </a:rPr>
              <a:t>—</a:t>
            </a:r>
            <a:r>
              <a:rPr lang="zh-CN" altLang="en-US" sz="1800" dirty="0" smtClean="0">
                <a:solidFill>
                  <a:srgbClr val="080808"/>
                </a:solidFill>
              </a:rPr>
              <a:t>读</a:t>
            </a:r>
            <a:r>
              <a:rPr lang="en-US" altLang="zh-CN" sz="1800" dirty="0" smtClean="0">
                <a:solidFill>
                  <a:srgbClr val="080808"/>
                </a:solidFill>
              </a:rPr>
              <a:t>/</a:t>
            </a:r>
            <a:r>
              <a:rPr lang="zh-CN" altLang="en-US" sz="1800" dirty="0" smtClean="0">
                <a:solidFill>
                  <a:srgbClr val="080808"/>
                </a:solidFill>
              </a:rPr>
              <a:t>写数据的机器数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1085850" lvl="1" indent="-457200"/>
            <a:r>
              <a:rPr lang="en-US" altLang="zh-CN" sz="1600" dirty="0"/>
              <a:t>int </a:t>
            </a:r>
            <a:r>
              <a:rPr lang="en-US" altLang="zh-CN" sz="1600" dirty="0" err="1">
                <a:solidFill>
                  <a:srgbClr val="C00000"/>
                </a:solidFill>
              </a:rPr>
              <a:t>putw</a:t>
            </a:r>
            <a:r>
              <a:rPr lang="en-US" altLang="zh-CN" sz="1600" dirty="0"/>
              <a:t>(int </a:t>
            </a:r>
            <a:r>
              <a:rPr lang="en-US" altLang="zh-CN" sz="1600" dirty="0">
                <a:solidFill>
                  <a:srgbClr val="7030A0"/>
                </a:solidFill>
              </a:rPr>
              <a:t>w</a:t>
            </a:r>
            <a:r>
              <a:rPr lang="en-US" altLang="zh-CN" sz="1600" dirty="0"/>
              <a:t>, FILE *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) ; </a:t>
            </a:r>
            <a:r>
              <a:rPr lang="zh-CN" altLang="en-US" sz="1600" dirty="0"/>
              <a:t> </a:t>
            </a:r>
            <a:r>
              <a:rPr lang="en-US" altLang="zh-CN" sz="1600" dirty="0"/>
              <a:t>//</a:t>
            </a:r>
            <a:r>
              <a:rPr lang="zh-CN" altLang="en-US" sz="1600" dirty="0"/>
              <a:t>将整数</a:t>
            </a:r>
            <a:r>
              <a:rPr lang="en-US" altLang="zh-CN" sz="1600" dirty="0"/>
              <a:t>w</a:t>
            </a:r>
            <a:r>
              <a:rPr lang="zh-CN" altLang="en-US" sz="1600" dirty="0"/>
              <a:t>写到二进制文件</a:t>
            </a:r>
            <a:r>
              <a:rPr lang="en-US" altLang="zh-CN" sz="1600" dirty="0" err="1"/>
              <a:t>fp</a:t>
            </a:r>
            <a:r>
              <a:rPr lang="zh-CN" altLang="en-US" sz="1600" dirty="0"/>
              <a:t>中；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</a:t>
            </a:r>
            <a:endParaRPr lang="zh-CN" altLang="en-US" sz="1600" dirty="0"/>
          </a:p>
          <a:p>
            <a:pPr marL="1085850" lvl="1" indent="-457200"/>
            <a:r>
              <a:rPr lang="en-US" altLang="zh-CN" sz="1600" dirty="0"/>
              <a:t>int w=</a:t>
            </a:r>
            <a:r>
              <a:rPr lang="en-US" altLang="zh-CN" sz="1600" dirty="0" err="1">
                <a:solidFill>
                  <a:srgbClr val="C00000"/>
                </a:solidFill>
              </a:rPr>
              <a:t>getw</a:t>
            </a:r>
            <a:r>
              <a:rPr lang="en-US" altLang="zh-CN" sz="1600" dirty="0"/>
              <a:t>( FILE *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)</a:t>
            </a:r>
            <a:r>
              <a:rPr lang="zh-CN" altLang="en-US" sz="1600" dirty="0"/>
              <a:t>；</a:t>
            </a:r>
            <a:r>
              <a:rPr lang="en-US" altLang="zh-CN" sz="1600" dirty="0"/>
              <a:t>//</a:t>
            </a:r>
            <a:r>
              <a:rPr lang="zh-CN" altLang="en-US" sz="1600" dirty="0"/>
              <a:t>从二进制文件</a:t>
            </a:r>
            <a:r>
              <a:rPr lang="en-US" altLang="zh-CN" sz="1600" dirty="0" err="1"/>
              <a:t>fp</a:t>
            </a:r>
            <a:r>
              <a:rPr lang="zh-CN" altLang="en-US" sz="1600" dirty="0"/>
              <a:t>读一个整数到</a:t>
            </a:r>
            <a:r>
              <a:rPr lang="en-US" altLang="zh-CN" sz="1600" dirty="0"/>
              <a:t>w</a:t>
            </a:r>
            <a:r>
              <a:rPr lang="zh-CN" altLang="en-US" sz="1600" dirty="0"/>
              <a:t>中；</a:t>
            </a:r>
            <a:endParaRPr lang="en-US" altLang="zh-CN" sz="16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00CC"/>
                </a:solidFill>
              </a:rPr>
              <a:t>通用读写</a:t>
            </a:r>
            <a:r>
              <a:rPr lang="zh-CN" altLang="en-US" sz="1800" dirty="0" smtClean="0">
                <a:solidFill>
                  <a:srgbClr val="0000CC"/>
                </a:solidFill>
              </a:rPr>
              <a:t>函数</a:t>
            </a:r>
            <a:r>
              <a:rPr lang="en-US" altLang="zh-CN" sz="1800" dirty="0" smtClean="0">
                <a:solidFill>
                  <a:srgbClr val="0000CC"/>
                </a:solidFill>
              </a:rPr>
              <a:t>---</a:t>
            </a:r>
            <a:r>
              <a:rPr lang="zh-CN" altLang="en-US" sz="1800" dirty="0">
                <a:solidFill>
                  <a:srgbClr val="080808"/>
                </a:solidFill>
              </a:rPr>
              <a:t>读</a:t>
            </a:r>
            <a:r>
              <a:rPr lang="en-US" altLang="zh-CN" sz="1800" dirty="0">
                <a:solidFill>
                  <a:srgbClr val="080808"/>
                </a:solidFill>
              </a:rPr>
              <a:t>/</a:t>
            </a:r>
            <a:r>
              <a:rPr lang="zh-CN" altLang="en-US" sz="1800" dirty="0">
                <a:solidFill>
                  <a:srgbClr val="080808"/>
                </a:solidFill>
              </a:rPr>
              <a:t>写数据的机器</a:t>
            </a:r>
            <a:r>
              <a:rPr lang="zh-CN" altLang="en-US" sz="1800" dirty="0" smtClean="0">
                <a:solidFill>
                  <a:srgbClr val="080808"/>
                </a:solidFill>
              </a:rPr>
              <a:t>数</a:t>
            </a:r>
            <a:endParaRPr lang="en-US" altLang="zh-CN" sz="1800" dirty="0">
              <a:solidFill>
                <a:srgbClr val="0000CC"/>
              </a:solidFill>
            </a:endParaRPr>
          </a:p>
          <a:p>
            <a:pPr marL="971550" lvl="1"/>
            <a:r>
              <a:rPr lang="en-US" altLang="zh-CN" sz="1600" dirty="0"/>
              <a:t> int </a:t>
            </a:r>
            <a:r>
              <a:rPr lang="en-US" altLang="zh-CN" sz="1600" dirty="0" err="1"/>
              <a:t>fwrite</a:t>
            </a:r>
            <a:r>
              <a:rPr lang="en-US" altLang="zh-CN" sz="1600" dirty="0"/>
              <a:t>(void *</a:t>
            </a:r>
            <a:r>
              <a:rPr lang="en-US" altLang="zh-CN" sz="1600" dirty="0" err="1"/>
              <a:t>buf</a:t>
            </a:r>
            <a:r>
              <a:rPr lang="en-US" altLang="zh-CN" sz="1600" dirty="0"/>
              <a:t>, int size, int num, FILE *</a:t>
            </a:r>
            <a:r>
              <a:rPr lang="en-US" altLang="zh-CN" sz="1600" dirty="0" err="1"/>
              <a:t>fp</a:t>
            </a:r>
            <a:r>
              <a:rPr lang="en-US" altLang="zh-CN" sz="1600" dirty="0" smtClean="0"/>
              <a:t>); //</a:t>
            </a:r>
            <a:r>
              <a:rPr lang="zh-CN" altLang="en-US" sz="1600" dirty="0" smtClean="0"/>
              <a:t>写机器数</a:t>
            </a:r>
            <a:endParaRPr lang="zh-CN" altLang="en-US" sz="1600" dirty="0">
              <a:ea typeface="楷体_GB2312" pitchFamily="49" charset="-122"/>
            </a:endParaRPr>
          </a:p>
          <a:p>
            <a:pPr marL="971550" lvl="1"/>
            <a:r>
              <a:rPr lang="en-US" altLang="zh-CN" sz="1600" dirty="0"/>
              <a:t> int </a:t>
            </a:r>
            <a:r>
              <a:rPr lang="en-US" altLang="zh-CN" sz="1600" dirty="0" err="1"/>
              <a:t>fread</a:t>
            </a:r>
            <a:r>
              <a:rPr lang="en-US" altLang="zh-CN" sz="1600" dirty="0"/>
              <a:t>(void *</a:t>
            </a:r>
            <a:r>
              <a:rPr lang="en-US" altLang="zh-CN" sz="1600" dirty="0" err="1"/>
              <a:t>buf</a:t>
            </a:r>
            <a:r>
              <a:rPr lang="en-US" altLang="zh-CN" sz="1600" dirty="0"/>
              <a:t>, int size, int num, FILE *</a:t>
            </a:r>
            <a:r>
              <a:rPr lang="en-US" altLang="zh-CN" sz="1600" dirty="0" err="1"/>
              <a:t>fp</a:t>
            </a:r>
            <a:r>
              <a:rPr lang="en-US" altLang="zh-CN" sz="1600" dirty="0" smtClean="0"/>
              <a:t>);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000CC"/>
                </a:solidFill>
              </a:rPr>
              <a:t>格式化读写函数（？）</a:t>
            </a:r>
            <a:r>
              <a:rPr lang="en-US" altLang="zh-CN" sz="1800" dirty="0" smtClean="0">
                <a:solidFill>
                  <a:srgbClr val="0000CC"/>
                </a:solidFill>
              </a:rPr>
              <a:t>--</a:t>
            </a:r>
            <a:r>
              <a:rPr lang="zh-CN" altLang="en-US" sz="1800" b="1" dirty="0">
                <a:solidFill>
                  <a:srgbClr val="7030A0"/>
                </a:solidFill>
              </a:rPr>
              <a:t>读</a:t>
            </a:r>
            <a:r>
              <a:rPr lang="en-US" altLang="zh-CN" sz="1800" b="1" dirty="0">
                <a:solidFill>
                  <a:srgbClr val="7030A0"/>
                </a:solidFill>
              </a:rPr>
              <a:t>/</a:t>
            </a:r>
            <a:r>
              <a:rPr lang="zh-CN" altLang="en-US" sz="1800" b="1" dirty="0">
                <a:solidFill>
                  <a:srgbClr val="7030A0"/>
                </a:solidFill>
              </a:rPr>
              <a:t>写数据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的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ASCII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码</a:t>
            </a:r>
            <a:endParaRPr lang="en-US" altLang="zh-CN" sz="1800" b="1" dirty="0" smtClean="0">
              <a:solidFill>
                <a:srgbClr val="7030A0"/>
              </a:solidFill>
            </a:endParaRPr>
          </a:p>
          <a:p>
            <a:pPr marL="971550" lvl="1">
              <a:lnSpc>
                <a:spcPct val="120000"/>
              </a:lnSpc>
            </a:pPr>
            <a:r>
              <a:rPr lang="en-US" altLang="zh-CN" sz="1600" dirty="0" err="1" smtClean="0"/>
              <a:t>fprintf</a:t>
            </a:r>
            <a:r>
              <a:rPr lang="en-US" altLang="zh-CN" sz="1600" dirty="0" smtClean="0"/>
              <a:t> (FILE *</a:t>
            </a:r>
            <a:r>
              <a:rPr lang="en-US" altLang="zh-CN" sz="1600" dirty="0" err="1" smtClean="0"/>
              <a:t>fp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，格式字符串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输出表列</a:t>
            </a:r>
            <a:r>
              <a:rPr lang="en-US" altLang="zh-CN" sz="1600" dirty="0" smtClean="0"/>
              <a:t>); //</a:t>
            </a:r>
            <a:r>
              <a:rPr lang="zh-CN" altLang="en-US" sz="1600" dirty="0" smtClean="0"/>
              <a:t>写</a:t>
            </a:r>
            <a:r>
              <a:rPr lang="en-US" altLang="zh-CN" sz="1600" dirty="0" smtClean="0"/>
              <a:t>ASCII</a:t>
            </a:r>
            <a:r>
              <a:rPr lang="zh-CN" altLang="en-US" sz="1600" dirty="0" smtClean="0"/>
              <a:t>码</a:t>
            </a:r>
          </a:p>
          <a:p>
            <a:pPr marL="971550" lvl="1">
              <a:lnSpc>
                <a:spcPct val="120000"/>
              </a:lnSpc>
            </a:pPr>
            <a:r>
              <a:rPr lang="en-US" altLang="zh-CN" sz="1600" dirty="0" err="1" smtClean="0"/>
              <a:t>fscanf</a:t>
            </a:r>
            <a:r>
              <a:rPr lang="en-US" altLang="zh-CN" sz="1600" dirty="0" smtClean="0"/>
              <a:t>  (FILE *</a:t>
            </a:r>
            <a:r>
              <a:rPr lang="en-US" altLang="zh-CN" sz="1600" dirty="0" err="1" smtClean="0"/>
              <a:t>fp</a:t>
            </a:r>
            <a:r>
              <a:rPr lang="zh-CN" altLang="en-US" sz="1600" dirty="0" smtClean="0"/>
              <a:t>，格式字符串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输入表列</a:t>
            </a:r>
            <a:r>
              <a:rPr lang="en-US" altLang="zh-CN" sz="1600" dirty="0" smtClean="0"/>
              <a:t>);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zh-CN" altLang="en-US" sz="1800" b="1" dirty="0" smtClean="0">
                <a:solidFill>
                  <a:srgbClr val="C00000"/>
                </a:solidFill>
              </a:rPr>
              <a:t>注：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80808"/>
                </a:solidFill>
              </a:rPr>
              <a:t>利用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putw</a:t>
            </a:r>
            <a:r>
              <a:rPr lang="zh-CN" altLang="en-US" sz="1600" dirty="0" smtClean="0">
                <a:solidFill>
                  <a:srgbClr val="080808"/>
                </a:solidFill>
              </a:rPr>
              <a:t>、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fwrite</a:t>
            </a:r>
            <a:r>
              <a:rPr lang="zh-CN" altLang="en-US" sz="1600" dirty="0" smtClean="0">
                <a:solidFill>
                  <a:srgbClr val="080808"/>
                </a:solidFill>
              </a:rPr>
              <a:t>是将</a:t>
            </a:r>
            <a:r>
              <a:rPr lang="zh-CN" altLang="en-US" sz="1600" dirty="0" smtClean="0">
                <a:solidFill>
                  <a:srgbClr val="C00000"/>
                </a:solidFill>
              </a:rPr>
              <a:t>数据的机器数</a:t>
            </a:r>
            <a:r>
              <a:rPr lang="zh-CN" altLang="en-US" sz="1600" dirty="0" smtClean="0">
                <a:solidFill>
                  <a:srgbClr val="080808"/>
                </a:solidFill>
              </a:rPr>
              <a:t>写入到文件中；（严格意义的二进制文件）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fprintf</a:t>
            </a:r>
            <a:r>
              <a:rPr lang="zh-CN" altLang="en-US" sz="1600" dirty="0" smtClean="0"/>
              <a:t>类似于</a:t>
            </a:r>
            <a:r>
              <a:rPr lang="en-US" altLang="zh-CN" sz="1600" dirty="0" err="1" smtClean="0"/>
              <a:t>printf</a:t>
            </a:r>
            <a:r>
              <a:rPr lang="zh-CN" altLang="en-US" sz="1600" dirty="0" smtClean="0"/>
              <a:t>，是将数据按照</a:t>
            </a:r>
            <a:r>
              <a:rPr lang="en-US" altLang="zh-CN" sz="1600" dirty="0" smtClean="0"/>
              <a:t>“</a:t>
            </a:r>
            <a:r>
              <a:rPr lang="zh-CN" altLang="en-US" sz="1600" dirty="0" smtClean="0"/>
              <a:t>格式字符串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中规定的格式，将其</a:t>
            </a:r>
            <a:r>
              <a:rPr lang="en-US" altLang="zh-CN" sz="1600" dirty="0" smtClean="0">
                <a:solidFill>
                  <a:srgbClr val="C00000"/>
                </a:solidFill>
              </a:rPr>
              <a:t>ASCII</a:t>
            </a:r>
            <a:r>
              <a:rPr lang="zh-CN" altLang="en-US" sz="1600" dirty="0" smtClean="0">
                <a:solidFill>
                  <a:srgbClr val="C00000"/>
                </a:solidFill>
              </a:rPr>
              <a:t>码</a:t>
            </a:r>
            <a:r>
              <a:rPr lang="zh-CN" altLang="en-US" sz="1600" dirty="0" smtClean="0"/>
              <a:t>写入到文件中。</a:t>
            </a:r>
            <a:r>
              <a:rPr lang="zh-CN" altLang="en-US" sz="1600" dirty="0" smtClean="0">
                <a:solidFill>
                  <a:srgbClr val="080808"/>
                </a:solidFill>
              </a:rPr>
              <a:t>严格地说，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fprintf</a:t>
            </a:r>
            <a:r>
              <a:rPr lang="zh-CN" altLang="en-US" sz="1600" dirty="0" smtClean="0"/>
              <a:t>与</a:t>
            </a:r>
            <a:r>
              <a:rPr lang="en-US" altLang="zh-CN" sz="1600" dirty="0" err="1" smtClean="0"/>
              <a:t>fscanf</a:t>
            </a:r>
            <a:r>
              <a:rPr lang="en-US" altLang="zh-CN" sz="1600" dirty="0" smtClean="0"/>
              <a:t> </a:t>
            </a:r>
            <a:r>
              <a:rPr lang="zh-CN" altLang="en-US" sz="1600" b="1" u="sng" dirty="0" smtClean="0">
                <a:solidFill>
                  <a:srgbClr val="7030A0"/>
                </a:solidFill>
              </a:rPr>
              <a:t>不能算是读写二进制文件的函数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pPr marL="91440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利用</a:t>
            </a:r>
            <a:r>
              <a:rPr lang="en-US" altLang="zh-CN" sz="1600" dirty="0" err="1" smtClean="0"/>
              <a:t>fprintf</a:t>
            </a:r>
            <a:r>
              <a:rPr lang="zh-CN" altLang="en-US" sz="1600" dirty="0" smtClean="0"/>
              <a:t>写入的数据，只能用</a:t>
            </a:r>
            <a:r>
              <a:rPr lang="en-US" altLang="zh-CN" sz="1600" dirty="0" err="1" smtClean="0"/>
              <a:t>fscanf</a:t>
            </a:r>
            <a:r>
              <a:rPr lang="zh-CN" altLang="en-US" sz="1600" dirty="0" smtClean="0"/>
              <a:t>读（利用相同的</a:t>
            </a:r>
            <a:r>
              <a:rPr lang="en-US" altLang="zh-CN" sz="1600" dirty="0" smtClean="0"/>
              <a:t>“</a:t>
            </a:r>
            <a:r>
              <a:rPr lang="zh-CN" altLang="en-US" sz="1600" dirty="0" smtClean="0"/>
              <a:t>格式字符串</a:t>
            </a:r>
            <a:r>
              <a:rPr lang="en-US" altLang="zh-CN" sz="1600" dirty="0" smtClean="0"/>
              <a:t>”</a:t>
            </a:r>
            <a:r>
              <a:rPr lang="zh-CN" altLang="en-US" sz="1600" dirty="0" smtClean="0"/>
              <a:t>），不能用</a:t>
            </a:r>
            <a:r>
              <a:rPr lang="en-US" altLang="zh-CN" sz="1600" dirty="0" err="1" smtClean="0"/>
              <a:t>getw</a:t>
            </a:r>
            <a:r>
              <a:rPr lang="zh-CN" altLang="en-US" sz="1600" dirty="0" smtClean="0"/>
              <a:t>与</a:t>
            </a:r>
            <a:r>
              <a:rPr lang="en-US" altLang="zh-CN" sz="1600" dirty="0" err="1" smtClean="0"/>
              <a:t>fread</a:t>
            </a:r>
            <a:r>
              <a:rPr lang="zh-CN" altLang="en-US" sz="1600" dirty="0" smtClean="0"/>
              <a:t>读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n"/>
            </a:pPr>
            <a:endParaRPr lang="en-US" altLang="zh-CN" sz="2000" dirty="0" smtClean="0">
              <a:solidFill>
                <a:srgbClr val="000099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7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将一个整数写入</a:t>
            </a:r>
            <a:r>
              <a:rPr lang="zh-CN" altLang="en-US" dirty="0">
                <a:solidFill>
                  <a:srgbClr val="0303DF"/>
                </a:solidFill>
              </a:rPr>
              <a:t>二进制数据文件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 int </a:t>
            </a:r>
            <a:r>
              <a:rPr lang="en-US" altLang="zh-CN" dirty="0" err="1">
                <a:solidFill>
                  <a:srgbClr val="C00000"/>
                </a:solidFill>
              </a:rPr>
              <a:t>putw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FILE *)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99"/>
                </a:solidFill>
              </a:rPr>
              <a:t>函数调用</a:t>
            </a:r>
            <a:r>
              <a:rPr lang="en-US" altLang="zh-CN" dirty="0">
                <a:solidFill>
                  <a:srgbClr val="000099"/>
                </a:solidFill>
              </a:rPr>
              <a:t>:</a:t>
            </a:r>
          </a:p>
          <a:p>
            <a:pPr marL="971550"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putw</a:t>
            </a:r>
            <a:r>
              <a:rPr lang="en-US" altLang="zh-CN" dirty="0"/>
              <a:t>(w, </a:t>
            </a:r>
            <a:r>
              <a:rPr lang="en-US" altLang="zh-CN" dirty="0" err="1">
                <a:solidFill>
                  <a:srgbClr val="006600"/>
                </a:solidFill>
              </a:rPr>
              <a:t>fp</a:t>
            </a:r>
            <a:r>
              <a:rPr lang="en-US" altLang="zh-CN" dirty="0"/>
              <a:t>);</a:t>
            </a:r>
            <a:r>
              <a:rPr lang="zh-CN" altLang="en-US" dirty="0"/>
              <a:t>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99"/>
                </a:solidFill>
              </a:rPr>
              <a:t>函数功能</a:t>
            </a:r>
            <a:r>
              <a:rPr lang="en-US" altLang="zh-CN" dirty="0">
                <a:solidFill>
                  <a:srgbClr val="000099"/>
                </a:solidFill>
              </a:rPr>
              <a:t>:</a:t>
            </a:r>
            <a:r>
              <a:rPr lang="en-US" altLang="zh-CN" dirty="0"/>
              <a:t> </a:t>
            </a:r>
          </a:p>
          <a:p>
            <a:pPr marL="971550" lvl="1"/>
            <a:r>
              <a:rPr lang="zh-CN" altLang="en-US" dirty="0"/>
              <a:t>将整数（</a:t>
            </a:r>
            <a:r>
              <a:rPr lang="en-US" altLang="zh-CN" dirty="0"/>
              <a:t>w</a:t>
            </a:r>
            <a:r>
              <a:rPr lang="zh-CN" altLang="en-US" dirty="0"/>
              <a:t>的值）写入到</a:t>
            </a:r>
            <a:r>
              <a:rPr lang="en-US" altLang="zh-CN" dirty="0" err="1"/>
              <a:t>fp</a:t>
            </a:r>
            <a:r>
              <a:rPr lang="zh-CN" altLang="en-US" dirty="0"/>
              <a:t>所指向的文件中去。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99"/>
                </a:solidFill>
              </a:rPr>
              <a:t>返回值</a:t>
            </a:r>
            <a:r>
              <a:rPr lang="en-US" altLang="zh-CN" dirty="0">
                <a:solidFill>
                  <a:srgbClr val="000099"/>
                </a:solidFill>
              </a:rPr>
              <a:t>:</a:t>
            </a:r>
          </a:p>
          <a:p>
            <a:pPr marL="971550" lvl="1"/>
            <a:r>
              <a:rPr lang="zh-CN" altLang="en-US" dirty="0"/>
              <a:t>如果写入成功，则返回写入的整数</a:t>
            </a:r>
            <a:r>
              <a:rPr lang="en-US" altLang="zh-CN" dirty="0"/>
              <a:t>w;</a:t>
            </a:r>
          </a:p>
          <a:p>
            <a:pPr marL="971550" lvl="1"/>
            <a:r>
              <a:rPr lang="zh-CN" altLang="en-US" dirty="0"/>
              <a:t>如果写入失败，则返回</a:t>
            </a:r>
            <a:r>
              <a:rPr lang="en-US" altLang="zh-CN" dirty="0"/>
              <a:t>-1;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zh-CN" altLang="en-US" dirty="0">
                <a:solidFill>
                  <a:srgbClr val="0303DF"/>
                </a:solidFill>
              </a:rPr>
              <a:t>二进制数据文件</a:t>
            </a:r>
            <a:r>
              <a:rPr lang="zh-CN" altLang="en-US" dirty="0"/>
              <a:t>中读取整数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C00000"/>
                </a:solidFill>
              </a:rPr>
              <a:t>getw</a:t>
            </a:r>
            <a:r>
              <a:rPr lang="en-US" altLang="zh-CN" dirty="0"/>
              <a:t>( FILE *)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99"/>
                </a:solidFill>
              </a:rPr>
              <a:t>函数调用</a:t>
            </a:r>
            <a:r>
              <a:rPr lang="en-US" altLang="zh-CN" dirty="0">
                <a:solidFill>
                  <a:srgbClr val="000099"/>
                </a:solidFill>
              </a:rPr>
              <a:t>:</a:t>
            </a:r>
          </a:p>
          <a:p>
            <a:pPr marL="971550"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getw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6600"/>
                </a:solidFill>
              </a:rPr>
              <a:t>fp</a:t>
            </a:r>
            <a:r>
              <a:rPr lang="en-US" altLang="zh-CN" dirty="0"/>
              <a:t>);</a:t>
            </a:r>
            <a:r>
              <a:rPr lang="zh-CN" altLang="en-US" dirty="0"/>
              <a:t>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99"/>
                </a:solidFill>
              </a:rPr>
              <a:t>函数功能</a:t>
            </a:r>
            <a:r>
              <a:rPr lang="en-US" altLang="zh-CN" dirty="0">
                <a:solidFill>
                  <a:srgbClr val="000099"/>
                </a:solidFill>
              </a:rPr>
              <a:t>:</a:t>
            </a:r>
            <a:r>
              <a:rPr lang="en-US" altLang="zh-CN" dirty="0"/>
              <a:t> </a:t>
            </a:r>
          </a:p>
          <a:p>
            <a:pPr marL="971550" lvl="1"/>
            <a:r>
              <a:rPr lang="zh-CN" altLang="en-US" dirty="0"/>
              <a:t>从</a:t>
            </a:r>
            <a:r>
              <a:rPr lang="en-US" altLang="zh-CN" dirty="0" err="1"/>
              <a:t>fp</a:t>
            </a:r>
            <a:r>
              <a:rPr lang="zh-CN" altLang="en-US" dirty="0"/>
              <a:t>所指向的文件中读取一个整数到</a:t>
            </a:r>
            <a:r>
              <a:rPr lang="en-US" altLang="zh-CN" dirty="0"/>
              <a:t>w</a:t>
            </a:r>
            <a:r>
              <a:rPr lang="zh-CN" altLang="en-US" dirty="0"/>
              <a:t>中</a:t>
            </a:r>
            <a:r>
              <a:rPr lang="en-US" altLang="zh-CN" dirty="0"/>
              <a:t>;</a:t>
            </a:r>
            <a:endParaRPr lang="zh-CN" altLang="en-US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99"/>
                </a:solidFill>
              </a:rPr>
              <a:t>返回值</a:t>
            </a:r>
            <a:r>
              <a:rPr lang="en-US" altLang="zh-CN" dirty="0">
                <a:solidFill>
                  <a:srgbClr val="000099"/>
                </a:solidFill>
              </a:rPr>
              <a:t>:</a:t>
            </a:r>
          </a:p>
          <a:p>
            <a:pPr marL="971550" lvl="1"/>
            <a:r>
              <a:rPr lang="zh-CN" altLang="en-US" dirty="0"/>
              <a:t>如果写入成功，则返回读取的整数</a:t>
            </a:r>
            <a:r>
              <a:rPr lang="en-US" altLang="zh-CN" dirty="0"/>
              <a:t>w;</a:t>
            </a:r>
          </a:p>
          <a:p>
            <a:pPr marL="971550" lvl="1"/>
            <a:r>
              <a:rPr lang="zh-CN" altLang="en-US" dirty="0"/>
              <a:t>如果写入失败，则返回</a:t>
            </a:r>
            <a:r>
              <a:rPr lang="en-US" altLang="zh-CN" dirty="0"/>
              <a:t>-1;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C00000"/>
                </a:solidFill>
              </a:rPr>
              <a:t>注：读到文件尾，返回</a:t>
            </a:r>
            <a:r>
              <a:rPr lang="en-US" altLang="zh-CN" sz="2000" dirty="0" smtClean="0">
                <a:solidFill>
                  <a:srgbClr val="C00000"/>
                </a:solidFill>
              </a:rPr>
              <a:t>-1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47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利用</a:t>
            </a:r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r>
              <a:rPr lang="zh-CN" altLang="en-US" dirty="0"/>
              <a:t>与</a:t>
            </a:r>
            <a:r>
              <a:rPr lang="en-US" altLang="zh-CN" dirty="0" err="1"/>
              <a:t>fread</a:t>
            </a:r>
            <a:r>
              <a:rPr lang="en-US" altLang="zh-CN" dirty="0"/>
              <a:t>()</a:t>
            </a:r>
            <a:r>
              <a:rPr lang="zh-CN" altLang="en-US" dirty="0"/>
              <a:t>读写</a:t>
            </a:r>
            <a:r>
              <a:rPr lang="zh-CN" altLang="en-US" dirty="0">
                <a:solidFill>
                  <a:srgbClr val="0303DF"/>
                </a:solidFill>
              </a:rPr>
              <a:t>整数与浮点数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string.h</a:t>
            </a:r>
            <a:r>
              <a:rPr lang="en-US" altLang="zh-CN" sz="1600" dirty="0"/>
              <a:t>&gt;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/>
              <a:t>int main()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/>
              <a:t>{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/>
              <a:t>	int a= 12345;	float f=3.4;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FILE *</a:t>
            </a:r>
            <a:r>
              <a:rPr lang="en-US" altLang="zh-CN" sz="1600" dirty="0" err="1">
                <a:solidFill>
                  <a:srgbClr val="0303DF"/>
                </a:solidFill>
              </a:rPr>
              <a:t>fp</a:t>
            </a:r>
            <a:r>
              <a:rPr lang="en-US" altLang="zh-CN" sz="1600" dirty="0">
                <a:solidFill>
                  <a:srgbClr val="0303DF"/>
                </a:solidFill>
              </a:rPr>
              <a:t> =</a:t>
            </a:r>
            <a:r>
              <a:rPr lang="en-US" altLang="zh-CN" sz="1600" dirty="0" err="1">
                <a:solidFill>
                  <a:srgbClr val="0303DF"/>
                </a:solidFill>
              </a:rPr>
              <a:t>fopen</a:t>
            </a:r>
            <a:r>
              <a:rPr lang="en-US" altLang="zh-CN" sz="1600" dirty="0">
                <a:solidFill>
                  <a:srgbClr val="0303DF"/>
                </a:solidFill>
              </a:rPr>
              <a:t>(“testfile1”,“</a:t>
            </a:r>
            <a:r>
              <a:rPr lang="en-US" altLang="zh-CN" sz="1600" dirty="0">
                <a:solidFill>
                  <a:srgbClr val="C00000"/>
                </a:solidFill>
              </a:rPr>
              <a:t>wb+</a:t>
            </a:r>
            <a:r>
              <a:rPr lang="en-US" altLang="zh-CN" sz="1600" dirty="0">
                <a:solidFill>
                  <a:srgbClr val="0303DF"/>
                </a:solidFill>
              </a:rPr>
              <a:t>”);   </a:t>
            </a:r>
            <a:r>
              <a:rPr lang="en-US" altLang="zh-CN" sz="1600" dirty="0"/>
              <a:t>//</a:t>
            </a:r>
            <a:r>
              <a:rPr lang="zh-CN" altLang="en-US" sz="1600" dirty="0"/>
              <a:t>读写方式打开一个</a:t>
            </a:r>
            <a:r>
              <a:rPr lang="zh-CN" altLang="en-US" sz="1600" b="1" dirty="0">
                <a:solidFill>
                  <a:srgbClr val="C00000"/>
                </a:solidFill>
              </a:rPr>
              <a:t>二进制文件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fwrite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C00000"/>
                </a:solidFill>
              </a:rPr>
              <a:t>&amp;a</a:t>
            </a:r>
            <a:r>
              <a:rPr lang="en-US" altLang="zh-CN" sz="1600" dirty="0"/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sizeof</a:t>
            </a:r>
            <a:r>
              <a:rPr lang="en-US" altLang="zh-CN" sz="1600" dirty="0">
                <a:solidFill>
                  <a:srgbClr val="006600"/>
                </a:solidFill>
              </a:rPr>
              <a:t>(int)</a:t>
            </a:r>
            <a:r>
              <a:rPr lang="en-US" altLang="zh-CN" sz="1600" dirty="0"/>
              <a:t>,1,fp);     //</a:t>
            </a:r>
            <a:r>
              <a:rPr lang="zh-CN" altLang="en-US" sz="1600" dirty="0"/>
              <a:t>将整数</a:t>
            </a:r>
            <a:r>
              <a:rPr lang="en-US" altLang="zh-CN" sz="1600" dirty="0"/>
              <a:t>a</a:t>
            </a:r>
            <a:r>
              <a:rPr lang="zh-CN" altLang="en-US" sz="1600" dirty="0"/>
              <a:t>的内容写入到文件中</a:t>
            </a:r>
            <a:r>
              <a:rPr lang="en-US" altLang="zh-CN" sz="1600" dirty="0"/>
              <a:t>;</a:t>
            </a:r>
            <a:r>
              <a:rPr lang="zh-CN" altLang="en-US" sz="1600" dirty="0"/>
              <a:t>  </a:t>
            </a:r>
            <a:r>
              <a:rPr lang="en-US" altLang="zh-CN" sz="1600" b="1" dirty="0">
                <a:solidFill>
                  <a:srgbClr val="7030A0"/>
                </a:solidFill>
              </a:rPr>
              <a:t>//</a:t>
            </a:r>
            <a:r>
              <a:rPr lang="en-US" altLang="zh-CN" sz="1600" b="1" dirty="0" err="1">
                <a:solidFill>
                  <a:srgbClr val="7030A0"/>
                </a:solidFill>
              </a:rPr>
              <a:t>putw</a:t>
            </a:r>
            <a:r>
              <a:rPr lang="en-US" altLang="zh-CN" sz="1600" b="1" dirty="0">
                <a:solidFill>
                  <a:srgbClr val="7030A0"/>
                </a:solidFill>
              </a:rPr>
              <a:t>(</a:t>
            </a:r>
            <a:r>
              <a:rPr lang="en-US" altLang="zh-CN" sz="1600" b="1" dirty="0" err="1">
                <a:solidFill>
                  <a:srgbClr val="7030A0"/>
                </a:solidFill>
              </a:rPr>
              <a:t>a,fp</a:t>
            </a:r>
            <a:r>
              <a:rPr lang="en-US" altLang="zh-CN" sz="1600" b="1" dirty="0">
                <a:solidFill>
                  <a:srgbClr val="7030A0"/>
                </a:solidFill>
              </a:rPr>
              <a:t>)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fwrite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C00000"/>
                </a:solidFill>
              </a:rPr>
              <a:t>&amp;f</a:t>
            </a:r>
            <a:r>
              <a:rPr lang="en-US" altLang="zh-CN" sz="1600" dirty="0"/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sizeof</a:t>
            </a:r>
            <a:r>
              <a:rPr lang="en-US" altLang="zh-CN" sz="1600" dirty="0">
                <a:solidFill>
                  <a:srgbClr val="006600"/>
                </a:solidFill>
              </a:rPr>
              <a:t>(f)</a:t>
            </a:r>
            <a:r>
              <a:rPr lang="en-US" altLang="zh-CN" sz="1600" dirty="0"/>
              <a:t>,1,fp);        //</a:t>
            </a:r>
            <a:r>
              <a:rPr lang="zh-CN" altLang="en-US" sz="1600" dirty="0"/>
              <a:t>将浮点数</a:t>
            </a:r>
            <a:r>
              <a:rPr lang="en-US" altLang="zh-CN" sz="1600" dirty="0"/>
              <a:t>f</a:t>
            </a:r>
            <a:r>
              <a:rPr lang="zh-CN" altLang="en-US" sz="1600" dirty="0"/>
              <a:t>的内容写入到文件中</a:t>
            </a:r>
            <a:r>
              <a:rPr lang="en-US" altLang="zh-CN" sz="1600" dirty="0"/>
              <a:t>;  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r>
              <a:rPr lang="en-US" altLang="zh-CN" sz="1600" b="1" u="sng" dirty="0" smtClean="0">
                <a:solidFill>
                  <a:srgbClr val="C00000"/>
                </a:solidFill>
              </a:rPr>
              <a:t>rewind(</a:t>
            </a:r>
            <a:r>
              <a:rPr lang="en-US" altLang="zh-CN" sz="1600" b="1" u="sng" dirty="0" err="1" smtClean="0">
                <a:solidFill>
                  <a:srgbClr val="C00000"/>
                </a:solidFill>
              </a:rPr>
              <a:t>fp</a:t>
            </a:r>
            <a:r>
              <a:rPr lang="en-US" altLang="zh-CN" sz="1600" b="1" u="sng" dirty="0">
                <a:solidFill>
                  <a:srgbClr val="C00000"/>
                </a:solidFill>
              </a:rPr>
              <a:t>);   //</a:t>
            </a:r>
            <a:r>
              <a:rPr lang="zh-CN" altLang="en-US" sz="1600" b="1" u="sng" dirty="0">
                <a:solidFill>
                  <a:srgbClr val="C00000"/>
                </a:solidFill>
              </a:rPr>
              <a:t>将读写位置指针复位到文件头；</a:t>
            </a:r>
            <a:endParaRPr lang="en-US" altLang="zh-CN" sz="1600" b="1" u="sng" dirty="0">
              <a:solidFill>
                <a:srgbClr val="C00000"/>
              </a:solidFill>
            </a:endParaRP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fread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C00000"/>
                </a:solidFill>
              </a:rPr>
              <a:t>&amp;a</a:t>
            </a:r>
            <a:r>
              <a:rPr lang="en-US" altLang="zh-CN" sz="1600" dirty="0"/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sizeof</a:t>
            </a:r>
            <a:r>
              <a:rPr lang="en-US" altLang="zh-CN" sz="1600" dirty="0">
                <a:solidFill>
                  <a:srgbClr val="006600"/>
                </a:solidFill>
              </a:rPr>
              <a:t>(int)</a:t>
            </a:r>
            <a:r>
              <a:rPr lang="en-US" altLang="zh-CN" sz="1600" dirty="0"/>
              <a:t>,1,fp);     //</a:t>
            </a:r>
            <a:r>
              <a:rPr lang="zh-CN" altLang="en-US" sz="1600" dirty="0"/>
              <a:t>从文件中读取整数到</a:t>
            </a:r>
            <a:r>
              <a:rPr lang="en-US" altLang="zh-CN" sz="1600" dirty="0"/>
              <a:t>a</a:t>
            </a:r>
            <a:r>
              <a:rPr lang="zh-CN" altLang="en-US" sz="1600" dirty="0"/>
              <a:t>中；</a:t>
            </a:r>
            <a:r>
              <a:rPr lang="en-US" altLang="zh-CN" sz="1600" dirty="0"/>
              <a:t>//</a:t>
            </a:r>
            <a:r>
              <a:rPr lang="en-US" altLang="zh-CN" sz="1600" b="1" dirty="0">
                <a:solidFill>
                  <a:srgbClr val="7030A0"/>
                </a:solidFill>
              </a:rPr>
              <a:t>a=</a:t>
            </a:r>
            <a:r>
              <a:rPr lang="en-US" altLang="zh-CN" sz="1600" b="1" dirty="0" err="1">
                <a:solidFill>
                  <a:srgbClr val="7030A0"/>
                </a:solidFill>
              </a:rPr>
              <a:t>getw</a:t>
            </a:r>
            <a:r>
              <a:rPr lang="en-US" altLang="zh-CN" sz="1600" b="1" dirty="0">
                <a:solidFill>
                  <a:srgbClr val="7030A0"/>
                </a:solidFill>
              </a:rPr>
              <a:t>(</a:t>
            </a:r>
            <a:r>
              <a:rPr lang="en-US" altLang="zh-CN" sz="1600" b="1" dirty="0" err="1">
                <a:solidFill>
                  <a:srgbClr val="7030A0"/>
                </a:solidFill>
              </a:rPr>
              <a:t>fp</a:t>
            </a:r>
            <a:r>
              <a:rPr lang="en-US" altLang="zh-CN" sz="1600" b="1" dirty="0">
                <a:solidFill>
                  <a:srgbClr val="7030A0"/>
                </a:solidFill>
              </a:rPr>
              <a:t>);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fread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C00000"/>
                </a:solidFill>
              </a:rPr>
              <a:t>&amp;f</a:t>
            </a:r>
            <a:r>
              <a:rPr lang="en-US" altLang="zh-CN" sz="1600" dirty="0"/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sizeof</a:t>
            </a:r>
            <a:r>
              <a:rPr lang="en-US" altLang="zh-CN" sz="1600" dirty="0">
                <a:solidFill>
                  <a:srgbClr val="006600"/>
                </a:solidFill>
              </a:rPr>
              <a:t>(f)</a:t>
            </a:r>
            <a:r>
              <a:rPr lang="en-US" altLang="zh-CN" sz="1600" dirty="0"/>
              <a:t>,1,fp);        //</a:t>
            </a:r>
            <a:r>
              <a:rPr lang="zh-CN" altLang="en-US" sz="1600" dirty="0"/>
              <a:t>从文件中读取浮点数到</a:t>
            </a:r>
            <a:r>
              <a:rPr lang="en-US" altLang="zh-CN" sz="1600" dirty="0"/>
              <a:t>f</a:t>
            </a:r>
            <a:r>
              <a:rPr lang="zh-CN" altLang="en-US" sz="1600" dirty="0"/>
              <a:t>中</a:t>
            </a:r>
            <a:r>
              <a:rPr lang="en-US" altLang="zh-CN" sz="1600" dirty="0"/>
              <a:t>;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</a:t>
            </a:r>
            <a:r>
              <a:rPr lang="en-US" altLang="zh-CN" sz="1600" dirty="0" err="1">
                <a:solidFill>
                  <a:srgbClr val="0303DF"/>
                </a:solidFill>
              </a:rPr>
              <a:t>fclose</a:t>
            </a:r>
            <a:r>
              <a:rPr lang="en-US" altLang="zh-CN" sz="1600" dirty="0">
                <a:solidFill>
                  <a:srgbClr val="0303DF"/>
                </a:solidFill>
              </a:rPr>
              <a:t>(</a:t>
            </a:r>
            <a:r>
              <a:rPr lang="en-US" altLang="zh-CN" sz="1600" dirty="0" err="1">
                <a:solidFill>
                  <a:srgbClr val="0303DF"/>
                </a:solidFill>
              </a:rPr>
              <a:t>fp</a:t>
            </a:r>
            <a:r>
              <a:rPr lang="en-US" altLang="zh-CN" sz="1600" dirty="0">
                <a:solidFill>
                  <a:srgbClr val="0303DF"/>
                </a:solidFill>
              </a:rPr>
              <a:t>);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</a:t>
            </a:r>
            <a:r>
              <a:rPr lang="en-US" altLang="zh-CN" sz="1600" dirty="0" err="1">
                <a:solidFill>
                  <a:srgbClr val="0303DF"/>
                </a:solidFill>
              </a:rPr>
              <a:t>fp</a:t>
            </a:r>
            <a:r>
              <a:rPr lang="en-US" altLang="zh-CN" sz="1600" dirty="0">
                <a:solidFill>
                  <a:srgbClr val="0303DF"/>
                </a:solidFill>
              </a:rPr>
              <a:t> = NULL;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/>
              <a:t>	return 0;</a:t>
            </a:r>
          </a:p>
          <a:p>
            <a:pPr marL="28575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  <a:p>
            <a:pPr indent="-3429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注：两个函数的返回值是成功读写</a:t>
            </a:r>
            <a:r>
              <a:rPr lang="zh-CN" altLang="en-US" sz="1800" dirty="0" smtClean="0"/>
              <a:t>的数据个数</a:t>
            </a:r>
            <a:endParaRPr lang="en-US" altLang="zh-CN" sz="1800" dirty="0" smtClean="0"/>
          </a:p>
          <a:p>
            <a:pPr indent="-3429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00000"/>
                </a:solidFill>
              </a:rPr>
              <a:t>如果读到文件尾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，</a:t>
            </a:r>
            <a:r>
              <a:rPr lang="en-US" altLang="zh-CN" sz="1800" dirty="0"/>
              <a:t> </a:t>
            </a:r>
            <a:r>
              <a:rPr lang="en-US" altLang="zh-CN" sz="1800" b="1" dirty="0" err="1">
                <a:solidFill>
                  <a:srgbClr val="C00000"/>
                </a:solidFill>
              </a:rPr>
              <a:t>fwrite</a:t>
            </a:r>
            <a:r>
              <a:rPr lang="zh-CN" altLang="en-US" sz="1800" b="1" dirty="0">
                <a:solidFill>
                  <a:srgbClr val="C00000"/>
                </a:solidFill>
              </a:rPr>
              <a:t>返回值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是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0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，</a:t>
            </a:r>
            <a:r>
              <a:rPr lang="zh-CN" altLang="en-US" sz="1800" b="1" dirty="0" smtClean="0">
                <a:solidFill>
                  <a:srgbClr val="0000CC"/>
                </a:solidFill>
              </a:rPr>
              <a:t>但</a:t>
            </a:r>
            <a:r>
              <a:rPr lang="en-US" altLang="zh-CN" sz="1800" b="1" dirty="0" smtClean="0">
                <a:solidFill>
                  <a:srgbClr val="0000CC"/>
                </a:solidFill>
              </a:rPr>
              <a:t>a</a:t>
            </a:r>
            <a:r>
              <a:rPr lang="zh-CN" altLang="en-US" sz="1800" b="1" dirty="0" smtClean="0">
                <a:solidFill>
                  <a:srgbClr val="0000CC"/>
                </a:solidFill>
              </a:rPr>
              <a:t>与</a:t>
            </a:r>
            <a:r>
              <a:rPr lang="en-US" altLang="zh-CN" sz="1800" b="1" dirty="0" smtClean="0">
                <a:solidFill>
                  <a:srgbClr val="0000CC"/>
                </a:solidFill>
              </a:rPr>
              <a:t>f</a:t>
            </a:r>
            <a:r>
              <a:rPr lang="zh-CN" altLang="en-US" sz="1800" b="1" dirty="0" smtClean="0">
                <a:solidFill>
                  <a:srgbClr val="0000CC"/>
                </a:solidFill>
              </a:rPr>
              <a:t>的值是上一</a:t>
            </a:r>
            <a:r>
              <a:rPr lang="zh-CN" altLang="en-US" sz="1800" b="1" dirty="0" smtClean="0">
                <a:solidFill>
                  <a:srgbClr val="0000CC"/>
                </a:solidFill>
              </a:rPr>
              <a:t>次正确读取</a:t>
            </a:r>
            <a:r>
              <a:rPr lang="zh-CN" altLang="en-US" sz="1800" b="1" dirty="0" smtClean="0">
                <a:solidFill>
                  <a:srgbClr val="0000CC"/>
                </a:solidFill>
              </a:rPr>
              <a:t>的值</a:t>
            </a:r>
            <a:endParaRPr lang="en-US" altLang="zh-CN" sz="1800" b="1" dirty="0" smtClean="0">
              <a:solidFill>
                <a:srgbClr val="0000CC"/>
              </a:solidFill>
            </a:endParaRPr>
          </a:p>
          <a:p>
            <a:pPr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338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利用</a:t>
            </a:r>
            <a:r>
              <a:rPr lang="en-US" altLang="zh-CN" dirty="0" err="1"/>
              <a:t>fwrite</a:t>
            </a:r>
            <a:r>
              <a:rPr lang="zh-CN" altLang="en-US" dirty="0"/>
              <a:t>与</a:t>
            </a:r>
            <a:r>
              <a:rPr lang="en-US" altLang="zh-CN" dirty="0" err="1"/>
              <a:t>fread</a:t>
            </a:r>
            <a:r>
              <a:rPr lang="zh-CN" altLang="en-US" dirty="0" smtClean="0"/>
              <a:t>读写</a:t>
            </a:r>
            <a:r>
              <a:rPr lang="zh-CN" altLang="en-US" dirty="0" smtClean="0">
                <a:solidFill>
                  <a:srgbClr val="006600"/>
                </a:solidFill>
              </a:rPr>
              <a:t>数组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string.h</a:t>
            </a:r>
            <a:r>
              <a:rPr lang="en-US" altLang="zh-CN" sz="1600" dirty="0"/>
              <a:t>&gt;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#include&lt;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string.h</a:t>
            </a:r>
            <a:r>
              <a:rPr lang="en-US" altLang="zh-CN" sz="1600" dirty="0"/>
              <a:t>&gt;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int main()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a[10]={1,2,3,4,5,6,7,8,9,10</a:t>
            </a:r>
            <a:r>
              <a:rPr lang="en-US" altLang="zh-CN" sz="1600" dirty="0" smtClean="0"/>
              <a:t>};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>
                <a:solidFill>
                  <a:srgbClr val="080808"/>
                </a:solidFill>
              </a:rPr>
              <a:t>FILE *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 = </a:t>
            </a:r>
            <a:r>
              <a:rPr lang="en-US" altLang="zh-CN" sz="1600" dirty="0" err="1">
                <a:solidFill>
                  <a:srgbClr val="080808"/>
                </a:solidFill>
              </a:rPr>
              <a:t>fopen</a:t>
            </a:r>
            <a:r>
              <a:rPr lang="en-US" altLang="zh-CN" sz="1600" dirty="0">
                <a:solidFill>
                  <a:srgbClr val="080808"/>
                </a:solidFill>
              </a:rPr>
              <a:t>(“testfile1”,“</a:t>
            </a:r>
            <a:r>
              <a:rPr lang="en-US" altLang="zh-CN" sz="1600" dirty="0" smtClean="0">
                <a:solidFill>
                  <a:srgbClr val="080808"/>
                </a:solidFill>
              </a:rPr>
              <a:t>wb+”);     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</a:rPr>
              <a:t>以读写方式打开一</a:t>
            </a:r>
            <a:r>
              <a:rPr lang="zh-CN" altLang="en-US" sz="1600" dirty="0" smtClean="0">
                <a:solidFill>
                  <a:srgbClr val="080808"/>
                </a:solidFill>
              </a:rPr>
              <a:t>个二进制文件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</a:t>
            </a:r>
            <a:r>
              <a:rPr lang="en-US" altLang="zh-CN" sz="1600" dirty="0" smtClean="0">
                <a:solidFill>
                  <a:srgbClr val="0303DF"/>
                </a:solidFill>
              </a:rPr>
              <a:t> </a:t>
            </a:r>
            <a:r>
              <a:rPr lang="en-US" altLang="zh-CN" sz="1600" dirty="0" err="1">
                <a:solidFill>
                  <a:srgbClr val="0303DF"/>
                </a:solidFill>
              </a:rPr>
              <a:t>fwrite</a:t>
            </a:r>
            <a:r>
              <a:rPr lang="en-US" altLang="zh-CN" sz="1600" dirty="0">
                <a:solidFill>
                  <a:srgbClr val="0303DF"/>
                </a:solidFill>
              </a:rPr>
              <a:t>(</a:t>
            </a:r>
            <a:r>
              <a:rPr lang="en-US" altLang="zh-CN" sz="1600" dirty="0" err="1">
                <a:solidFill>
                  <a:srgbClr val="0303DF"/>
                </a:solidFill>
              </a:rPr>
              <a:t>a,sizeof</a:t>
            </a:r>
            <a:r>
              <a:rPr lang="en-US" altLang="zh-CN" sz="1600" dirty="0">
                <a:solidFill>
                  <a:srgbClr val="0303DF"/>
                </a:solidFill>
              </a:rPr>
              <a:t>(</a:t>
            </a:r>
            <a:r>
              <a:rPr lang="en-US" altLang="zh-CN" sz="1600" dirty="0" err="1">
                <a:solidFill>
                  <a:srgbClr val="0303DF"/>
                </a:solidFill>
              </a:rPr>
              <a:t>int</a:t>
            </a:r>
            <a:r>
              <a:rPr lang="en-US" altLang="zh-CN" sz="1600" dirty="0">
                <a:solidFill>
                  <a:srgbClr val="0303DF"/>
                </a:solidFill>
              </a:rPr>
              <a:t>),10,fp); </a:t>
            </a:r>
            <a:r>
              <a:rPr lang="en-US" altLang="zh-CN" sz="1600" dirty="0" smtClean="0">
                <a:solidFill>
                  <a:srgbClr val="0303DF"/>
                </a:solidFill>
              </a:rPr>
              <a:t>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//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以元素为单位写，写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10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个整型数据；</a:t>
            </a:r>
            <a:endParaRPr lang="en-US" altLang="zh-CN" sz="1600" b="1" dirty="0" smtClean="0">
              <a:solidFill>
                <a:srgbClr val="0070C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b="1" dirty="0">
                <a:solidFill>
                  <a:srgbClr val="006600"/>
                </a:solidFill>
              </a:rPr>
              <a:t>      //</a:t>
            </a:r>
            <a:r>
              <a:rPr lang="en-US" altLang="zh-CN" sz="1600" b="1" dirty="0" err="1">
                <a:solidFill>
                  <a:srgbClr val="006600"/>
                </a:solidFill>
              </a:rPr>
              <a:t>fwrite</a:t>
            </a:r>
            <a:r>
              <a:rPr lang="en-US" altLang="zh-CN" sz="1600" b="1" dirty="0">
                <a:solidFill>
                  <a:srgbClr val="006600"/>
                </a:solidFill>
              </a:rPr>
              <a:t>(</a:t>
            </a:r>
            <a:r>
              <a:rPr lang="en-US" altLang="zh-CN" sz="1600" b="1" dirty="0" err="1">
                <a:solidFill>
                  <a:srgbClr val="006600"/>
                </a:solidFill>
              </a:rPr>
              <a:t>a,sizeof</a:t>
            </a:r>
            <a:r>
              <a:rPr lang="en-US" altLang="zh-CN" sz="1600" b="1" dirty="0">
                <a:solidFill>
                  <a:srgbClr val="006600"/>
                </a:solidFill>
              </a:rPr>
              <a:t>(a),1,fp</a:t>
            </a:r>
            <a:r>
              <a:rPr lang="en-US" altLang="zh-CN" sz="1600" b="1" dirty="0" smtClean="0">
                <a:solidFill>
                  <a:srgbClr val="006600"/>
                </a:solidFill>
              </a:rPr>
              <a:t>);   //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以数组为单位整体写</a:t>
            </a:r>
            <a:endParaRPr lang="zh-CN" altLang="en-US" sz="1600" b="1" dirty="0">
              <a:solidFill>
                <a:srgbClr val="00660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zh-CN" altLang="en-US" sz="1600" dirty="0"/>
              <a:t>   </a:t>
            </a:r>
            <a:r>
              <a:rPr lang="zh-CN" altLang="en-US" sz="1600" dirty="0" smtClean="0"/>
              <a:t>   </a:t>
            </a:r>
            <a:r>
              <a:rPr lang="en-US" altLang="zh-CN" sz="1600" dirty="0" smtClean="0">
                <a:solidFill>
                  <a:srgbClr val="7030A0"/>
                </a:solidFill>
              </a:rPr>
              <a:t>rewind(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fp</a:t>
            </a:r>
            <a:r>
              <a:rPr lang="en-US" altLang="zh-CN" sz="1600" dirty="0">
                <a:solidFill>
                  <a:srgbClr val="7030A0"/>
                </a:solidFill>
              </a:rPr>
              <a:t>);     </a:t>
            </a:r>
            <a:r>
              <a:rPr lang="en-US" altLang="zh-CN" sz="1600" dirty="0"/>
              <a:t>//</a:t>
            </a:r>
            <a:r>
              <a:rPr lang="zh-CN" altLang="en-US" sz="1600" dirty="0"/>
              <a:t>将文件读写位置指针复位到文件头；</a:t>
            </a:r>
            <a:endParaRPr lang="en-US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b[10];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     </a:t>
            </a:r>
            <a:r>
              <a:rPr lang="en-US" altLang="zh-CN" sz="1600" dirty="0">
                <a:solidFill>
                  <a:srgbClr val="C00000"/>
                </a:solidFill>
              </a:rPr>
              <a:t>rewind(</a:t>
            </a:r>
            <a:r>
              <a:rPr lang="en-US" altLang="zh-CN" sz="1600" dirty="0" err="1">
                <a:solidFill>
                  <a:srgbClr val="C00000"/>
                </a:solidFill>
              </a:rPr>
              <a:t>fp</a:t>
            </a:r>
            <a:r>
              <a:rPr lang="en-US" altLang="zh-CN" sz="1600" dirty="0">
                <a:solidFill>
                  <a:srgbClr val="C00000"/>
                </a:solidFill>
              </a:rPr>
              <a:t>);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</a:t>
            </a:r>
            <a:r>
              <a:rPr lang="en-US" altLang="zh-CN" sz="1600" dirty="0" err="1">
                <a:solidFill>
                  <a:srgbClr val="0303DF"/>
                </a:solidFill>
              </a:rPr>
              <a:t>fread</a:t>
            </a:r>
            <a:r>
              <a:rPr lang="en-US" altLang="zh-CN" sz="1600" dirty="0">
                <a:solidFill>
                  <a:srgbClr val="0303DF"/>
                </a:solidFill>
              </a:rPr>
              <a:t>(</a:t>
            </a:r>
            <a:r>
              <a:rPr lang="en-US" altLang="zh-CN" sz="1600" dirty="0" err="1">
                <a:solidFill>
                  <a:srgbClr val="0303DF"/>
                </a:solidFill>
              </a:rPr>
              <a:t>b,sizeof</a:t>
            </a:r>
            <a:r>
              <a:rPr lang="en-US" altLang="zh-CN" sz="1600" dirty="0">
                <a:solidFill>
                  <a:srgbClr val="0303DF"/>
                </a:solidFill>
              </a:rPr>
              <a:t>(</a:t>
            </a:r>
            <a:r>
              <a:rPr lang="en-US" altLang="zh-CN" sz="1600" dirty="0" err="1">
                <a:solidFill>
                  <a:srgbClr val="0303DF"/>
                </a:solidFill>
              </a:rPr>
              <a:t>int</a:t>
            </a:r>
            <a:r>
              <a:rPr lang="en-US" altLang="zh-CN" sz="1600" dirty="0">
                <a:solidFill>
                  <a:srgbClr val="0303DF"/>
                </a:solidFill>
              </a:rPr>
              <a:t>),10,fp); 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//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逐个元素读，读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10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个整型数据</a:t>
            </a:r>
            <a:endParaRPr lang="en-US" altLang="zh-CN" sz="1600" b="1" dirty="0" smtClean="0">
              <a:solidFill>
                <a:srgbClr val="0070C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b="1" dirty="0" smtClean="0">
                <a:solidFill>
                  <a:srgbClr val="0070C0"/>
                </a:solidFill>
              </a:rPr>
              <a:t>      //</a:t>
            </a:r>
            <a:r>
              <a:rPr lang="en-US" altLang="zh-CN" sz="1600" b="1" dirty="0" err="1" smtClean="0">
                <a:solidFill>
                  <a:srgbClr val="006600"/>
                </a:solidFill>
              </a:rPr>
              <a:t>fread</a:t>
            </a:r>
            <a:r>
              <a:rPr lang="en-US" altLang="zh-CN" sz="1600" b="1" dirty="0" smtClean="0">
                <a:solidFill>
                  <a:srgbClr val="006600"/>
                </a:solidFill>
              </a:rPr>
              <a:t>(</a:t>
            </a:r>
            <a:r>
              <a:rPr lang="en-US" altLang="zh-CN" sz="1600" b="1" dirty="0" err="1" smtClean="0">
                <a:solidFill>
                  <a:srgbClr val="006600"/>
                </a:solidFill>
              </a:rPr>
              <a:t>b,sizeof</a:t>
            </a:r>
            <a:r>
              <a:rPr lang="en-US" altLang="zh-CN" sz="1600" b="1" dirty="0" smtClean="0">
                <a:solidFill>
                  <a:srgbClr val="006600"/>
                </a:solidFill>
              </a:rPr>
              <a:t>(b),</a:t>
            </a:r>
            <a:r>
              <a:rPr lang="en-US" altLang="zh-CN" sz="1600" b="1" dirty="0">
                <a:solidFill>
                  <a:srgbClr val="006600"/>
                </a:solidFill>
              </a:rPr>
              <a:t>1,fp</a:t>
            </a:r>
            <a:r>
              <a:rPr lang="en-US" altLang="zh-CN" sz="1600" b="1" dirty="0" smtClean="0">
                <a:solidFill>
                  <a:srgbClr val="006600"/>
                </a:solidFill>
              </a:rPr>
              <a:t>);</a:t>
            </a:r>
            <a:r>
              <a:rPr lang="en-US" altLang="zh-CN" sz="1600" b="1" dirty="0">
                <a:solidFill>
                  <a:srgbClr val="006600"/>
                </a:solidFill>
              </a:rPr>
              <a:t> //</a:t>
            </a:r>
            <a:r>
              <a:rPr lang="zh-CN" altLang="en-US" sz="1600" b="1" dirty="0">
                <a:solidFill>
                  <a:srgbClr val="006600"/>
                </a:solidFill>
              </a:rPr>
              <a:t>以数组为单位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整体读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</a:t>
            </a:r>
            <a:r>
              <a:rPr lang="en-US" altLang="zh-CN" sz="1600" dirty="0" smtClean="0"/>
              <a:t>   for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=0;i&lt;=9;i++)</a:t>
            </a:r>
          </a:p>
          <a:p>
            <a:pPr marL="285750" lvl="1" indent="0">
              <a:lnSpc>
                <a:spcPct val="120000"/>
              </a:lnSpc>
              <a:buNone/>
            </a:pPr>
            <a:r>
              <a:rPr lang="en-US" altLang="zh-CN" sz="1600" dirty="0"/>
              <a:t>   </a:t>
            </a:r>
            <a:r>
              <a:rPr lang="en-US" altLang="zh-CN" sz="1600" dirty="0" smtClean="0"/>
              <a:t> 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("%d ",b[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 	</a:t>
            </a:r>
            <a:endParaRPr lang="en-US" altLang="zh-CN" sz="1600" dirty="0" smtClean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</a:t>
            </a:r>
            <a:r>
              <a:rPr lang="en-US" altLang="zh-CN" sz="1600" dirty="0" smtClean="0">
                <a:solidFill>
                  <a:srgbClr val="0303DF"/>
                </a:solidFill>
              </a:rPr>
              <a:t>      </a:t>
            </a:r>
            <a:r>
              <a:rPr lang="en-US" altLang="zh-CN" sz="1600" dirty="0" err="1" smtClean="0">
                <a:solidFill>
                  <a:srgbClr val="0303DF"/>
                </a:solidFill>
              </a:rPr>
              <a:t>fclose</a:t>
            </a:r>
            <a:r>
              <a:rPr lang="en-US" altLang="zh-CN" sz="1600" dirty="0" smtClean="0">
                <a:solidFill>
                  <a:srgbClr val="0303DF"/>
                </a:solidFill>
              </a:rPr>
              <a:t>(</a:t>
            </a:r>
            <a:r>
              <a:rPr lang="en-US" altLang="zh-CN" sz="1600" dirty="0" err="1" smtClean="0">
                <a:solidFill>
                  <a:srgbClr val="0303DF"/>
                </a:solidFill>
              </a:rPr>
              <a:t>fp</a:t>
            </a:r>
            <a:r>
              <a:rPr lang="en-US" altLang="zh-CN" sz="1600" dirty="0">
                <a:solidFill>
                  <a:srgbClr val="0303DF"/>
                </a:solidFill>
              </a:rPr>
              <a:t>);/*</a:t>
            </a:r>
            <a:r>
              <a:rPr lang="zh-CN" altLang="en-US" sz="1600" dirty="0">
                <a:solidFill>
                  <a:srgbClr val="0303DF"/>
                </a:solidFill>
              </a:rPr>
              <a:t>关闭文件*</a:t>
            </a:r>
            <a:r>
              <a:rPr lang="en-US" altLang="zh-CN" sz="1600" dirty="0">
                <a:solidFill>
                  <a:srgbClr val="0303DF"/>
                </a:solidFill>
              </a:rPr>
              <a:t>/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	</a:t>
            </a:r>
            <a:r>
              <a:rPr lang="en-US" altLang="zh-CN" sz="1600" dirty="0" err="1">
                <a:solidFill>
                  <a:srgbClr val="0303DF"/>
                </a:solidFill>
              </a:rPr>
              <a:t>fp</a:t>
            </a:r>
            <a:r>
              <a:rPr lang="en-US" altLang="zh-CN" sz="1600" dirty="0">
                <a:solidFill>
                  <a:srgbClr val="0303DF"/>
                </a:solidFill>
              </a:rPr>
              <a:t> = NULL;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return 0;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4517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利用</a:t>
            </a:r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r>
              <a:rPr lang="zh-CN" altLang="en-US" dirty="0"/>
              <a:t>与</a:t>
            </a:r>
            <a:r>
              <a:rPr lang="en-US" altLang="zh-CN" dirty="0" err="1"/>
              <a:t>fread</a:t>
            </a:r>
            <a:r>
              <a:rPr lang="en-US" altLang="zh-CN" dirty="0"/>
              <a:t>()</a:t>
            </a:r>
            <a:r>
              <a:rPr lang="zh-CN" altLang="en-US" dirty="0"/>
              <a:t>读写</a:t>
            </a:r>
            <a:r>
              <a:rPr lang="zh-CN" altLang="en-US" dirty="0" smtClean="0">
                <a:solidFill>
                  <a:srgbClr val="0303DF"/>
                </a:solidFill>
              </a:rPr>
              <a:t>结构体型</a:t>
            </a:r>
            <a:r>
              <a:rPr lang="zh-CN" altLang="en-US" dirty="0">
                <a:solidFill>
                  <a:srgbClr val="0303DF"/>
                </a:solidFill>
              </a:rPr>
              <a:t>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80808"/>
                </a:solidFill>
              </a:rPr>
              <a:t>若有如下</a:t>
            </a:r>
            <a:r>
              <a:rPr lang="zh-CN" altLang="en-US" sz="1800" dirty="0" smtClean="0">
                <a:solidFill>
                  <a:srgbClr val="080808"/>
                </a:solidFill>
              </a:rPr>
              <a:t>结构体类型</a:t>
            </a:r>
            <a:r>
              <a:rPr lang="zh-CN" altLang="en-US" sz="1800" dirty="0">
                <a:solidFill>
                  <a:srgbClr val="080808"/>
                </a:solidFill>
              </a:rPr>
              <a:t>：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7030A0"/>
                </a:solidFill>
              </a:rPr>
              <a:t>struct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</a:rPr>
              <a:t>student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char name[10];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080808"/>
                </a:solidFill>
              </a:rPr>
              <a:t>num</a:t>
            </a:r>
            <a:r>
              <a:rPr lang="en-US" altLang="zh-CN" sz="1600" dirty="0">
                <a:solidFill>
                  <a:srgbClr val="080808"/>
                </a:solidFill>
              </a:rPr>
              <a:t>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age;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char </a:t>
            </a:r>
            <a:r>
              <a:rPr lang="en-US" altLang="zh-CN" sz="1600" dirty="0" smtClean="0">
                <a:solidFill>
                  <a:srgbClr val="080808"/>
                </a:solidFill>
              </a:rPr>
              <a:t>address[30</a:t>
            </a:r>
            <a:r>
              <a:rPr lang="en-US" altLang="zh-CN" sz="1600" dirty="0">
                <a:solidFill>
                  <a:srgbClr val="080808"/>
                </a:solidFill>
              </a:rPr>
              <a:t>];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    </a:t>
            </a:r>
            <a:r>
              <a:rPr lang="en-US" altLang="zh-CN" sz="1600" dirty="0">
                <a:solidFill>
                  <a:srgbClr val="7030A0"/>
                </a:solidFill>
              </a:rPr>
              <a:t>stud1[40], </a:t>
            </a:r>
            <a:r>
              <a:rPr lang="en-US" altLang="zh-CN" sz="1600" dirty="0" smtClean="0">
                <a:solidFill>
                  <a:srgbClr val="7030A0"/>
                </a:solidFill>
              </a:rPr>
              <a:t>stud2[40</a:t>
            </a:r>
            <a:r>
              <a:rPr lang="en-US" altLang="zh-CN" sz="1600" dirty="0">
                <a:solidFill>
                  <a:srgbClr val="7030A0"/>
                </a:solidFill>
              </a:rPr>
              <a:t>];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303DF"/>
                </a:solidFill>
              </a:rPr>
              <a:t>用</a:t>
            </a:r>
            <a:r>
              <a:rPr lang="en-US" altLang="zh-CN" sz="1800" dirty="0" err="1">
                <a:solidFill>
                  <a:srgbClr val="0303DF"/>
                </a:solidFill>
              </a:rPr>
              <a:t>fread</a:t>
            </a:r>
            <a:r>
              <a:rPr lang="zh-CN" altLang="en-US" sz="1800" dirty="0">
                <a:solidFill>
                  <a:srgbClr val="0303DF"/>
                </a:solidFill>
              </a:rPr>
              <a:t>和</a:t>
            </a:r>
            <a:r>
              <a:rPr lang="en-US" altLang="zh-CN" sz="1800" dirty="0" err="1">
                <a:solidFill>
                  <a:srgbClr val="0303DF"/>
                </a:solidFill>
              </a:rPr>
              <a:t>fwrite</a:t>
            </a:r>
            <a:r>
              <a:rPr lang="zh-CN" altLang="en-US" sz="1800" dirty="0">
                <a:solidFill>
                  <a:srgbClr val="0303DF"/>
                </a:solidFill>
              </a:rPr>
              <a:t> 对</a:t>
            </a:r>
            <a:r>
              <a:rPr lang="zh-CN" altLang="en-US" sz="1800" dirty="0" smtClean="0">
                <a:solidFill>
                  <a:srgbClr val="0303DF"/>
                </a:solidFill>
              </a:rPr>
              <a:t>结构体进行</a:t>
            </a:r>
            <a:r>
              <a:rPr lang="zh-CN" altLang="en-US" sz="1800" dirty="0" smtClean="0">
                <a:solidFill>
                  <a:srgbClr val="0303DF"/>
                </a:solidFill>
              </a:rPr>
              <a:t>读写：</a:t>
            </a:r>
            <a:endParaRPr lang="zh-CN" altLang="en-US" sz="1800" b="1" u="sng" dirty="0">
              <a:solidFill>
                <a:srgbClr val="7030A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for 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i</a:t>
            </a:r>
            <a:r>
              <a:rPr lang="en-US" altLang="zh-CN" sz="1600" dirty="0">
                <a:solidFill>
                  <a:srgbClr val="080808"/>
                </a:solidFill>
              </a:rPr>
              <a:t>=0;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i</a:t>
            </a:r>
            <a:r>
              <a:rPr lang="en-US" altLang="zh-CN" sz="1600" dirty="0" smtClean="0">
                <a:solidFill>
                  <a:srgbClr val="080808"/>
                </a:solidFill>
              </a:rPr>
              <a:t>&lt;=39; </a:t>
            </a:r>
            <a:r>
              <a:rPr lang="en-US" altLang="zh-CN" sz="1600" dirty="0" err="1">
                <a:solidFill>
                  <a:srgbClr val="080808"/>
                </a:solidFill>
              </a:rPr>
              <a:t>i</a:t>
            </a:r>
            <a:r>
              <a:rPr lang="en-US" altLang="zh-CN" sz="1600" dirty="0" smtClean="0">
                <a:solidFill>
                  <a:srgbClr val="080808"/>
                </a:solidFill>
              </a:rPr>
              <a:t>++)  </a:t>
            </a:r>
            <a:r>
              <a:rPr lang="en-US" altLang="zh-CN" sz="1600" dirty="0" smtClean="0">
                <a:solidFill>
                  <a:srgbClr val="080808"/>
                </a:solidFill>
              </a:rPr>
              <a:t>//</a:t>
            </a:r>
            <a:r>
              <a:rPr lang="zh-CN" altLang="en-US" sz="1600" dirty="0" smtClean="0">
                <a:solidFill>
                  <a:srgbClr val="080808"/>
                </a:solidFill>
              </a:rPr>
              <a:t>对结构体数组元素赋值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scanf</a:t>
            </a:r>
            <a:r>
              <a:rPr lang="en-US" altLang="zh-CN" sz="1600" dirty="0" smtClean="0">
                <a:solidFill>
                  <a:srgbClr val="080808"/>
                </a:solidFill>
              </a:rPr>
              <a:t>(“%s”, stud1[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i</a:t>
            </a:r>
            <a:r>
              <a:rPr lang="en-US" altLang="zh-CN" sz="1600" dirty="0" smtClean="0">
                <a:solidFill>
                  <a:srgbClr val="080808"/>
                </a:solidFill>
              </a:rPr>
              <a:t>]. name);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fflush</a:t>
            </a:r>
            <a:r>
              <a:rPr lang="en-US" altLang="zh-CN" sz="1600" dirty="0" smtClean="0">
                <a:solidFill>
                  <a:srgbClr val="080808"/>
                </a:solidFill>
              </a:rPr>
              <a:t>(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stdin</a:t>
            </a:r>
            <a:r>
              <a:rPr lang="en-US" altLang="zh-CN" sz="1600" dirty="0" smtClean="0">
                <a:solidFill>
                  <a:srgbClr val="080808"/>
                </a:solidFill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scanf</a:t>
            </a:r>
            <a:r>
              <a:rPr lang="en-US" altLang="zh-CN" sz="1600" dirty="0" smtClean="0">
                <a:solidFill>
                  <a:srgbClr val="080808"/>
                </a:solidFill>
              </a:rPr>
              <a:t>(“%d”,</a:t>
            </a:r>
            <a:r>
              <a:rPr lang="en-US" altLang="zh-CN" sz="1600" dirty="0">
                <a:solidFill>
                  <a:srgbClr val="080808"/>
                </a:solidFill>
              </a:rPr>
              <a:t> stud1[</a:t>
            </a:r>
            <a:r>
              <a:rPr lang="en-US" altLang="zh-CN" sz="1600" dirty="0" err="1">
                <a:solidFill>
                  <a:srgbClr val="080808"/>
                </a:solidFill>
              </a:rPr>
              <a:t>i</a:t>
            </a:r>
            <a:r>
              <a:rPr lang="en-US" altLang="zh-CN" sz="1600" dirty="0">
                <a:solidFill>
                  <a:srgbClr val="080808"/>
                </a:solidFill>
              </a:rPr>
              <a:t>]. </a:t>
            </a:r>
            <a:r>
              <a:rPr lang="en-US" altLang="zh-CN" sz="1600" dirty="0" smtClean="0">
                <a:solidFill>
                  <a:srgbClr val="080808"/>
                </a:solidFill>
              </a:rPr>
              <a:t>&amp;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num</a:t>
            </a:r>
            <a:r>
              <a:rPr lang="en-US" altLang="zh-CN" sz="1600" dirty="0" smtClean="0">
                <a:solidFill>
                  <a:srgbClr val="080808"/>
                </a:solidFill>
              </a:rPr>
              <a:t>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080808"/>
                </a:solidFill>
              </a:rPr>
              <a:t>(“%d”, stud1[</a:t>
            </a:r>
            <a:r>
              <a:rPr lang="en-US" altLang="zh-CN" sz="1600" dirty="0" err="1">
                <a:solidFill>
                  <a:srgbClr val="080808"/>
                </a:solidFill>
              </a:rPr>
              <a:t>i</a:t>
            </a:r>
            <a:r>
              <a:rPr lang="en-US" altLang="zh-CN" sz="1600" dirty="0">
                <a:solidFill>
                  <a:srgbClr val="080808"/>
                </a:solidFill>
              </a:rPr>
              <a:t>]. </a:t>
            </a:r>
            <a:r>
              <a:rPr lang="en-US" altLang="zh-CN" sz="1600" dirty="0" smtClean="0">
                <a:solidFill>
                  <a:srgbClr val="080808"/>
                </a:solidFill>
              </a:rPr>
              <a:t>&amp;age);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080808"/>
                </a:solidFill>
              </a:rPr>
              <a:t>(“%d”, stud1[</a:t>
            </a:r>
            <a:r>
              <a:rPr lang="en-US" altLang="zh-CN" sz="1600" dirty="0" err="1">
                <a:solidFill>
                  <a:srgbClr val="080808"/>
                </a:solidFill>
              </a:rPr>
              <a:t>i</a:t>
            </a:r>
            <a:r>
              <a:rPr lang="en-US" altLang="zh-CN" sz="1600" dirty="0">
                <a:solidFill>
                  <a:srgbClr val="080808"/>
                </a:solidFill>
              </a:rPr>
              <a:t>]. </a:t>
            </a:r>
            <a:r>
              <a:rPr lang="en-US" altLang="zh-CN" sz="1600" dirty="0" smtClean="0">
                <a:solidFill>
                  <a:srgbClr val="080808"/>
                </a:solidFill>
              </a:rPr>
              <a:t>address);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</a:t>
            </a:r>
            <a:r>
              <a:rPr lang="en-US" altLang="zh-CN" sz="1600" dirty="0" err="1">
                <a:solidFill>
                  <a:srgbClr val="080808"/>
                </a:solidFill>
              </a:rPr>
              <a:t>fflush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stdin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}</a:t>
            </a:r>
            <a:endParaRPr lang="zh-CN" altLang="en-US" sz="16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1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r>
              <a:rPr lang="zh-CN" altLang="en-US" dirty="0"/>
              <a:t>与</a:t>
            </a:r>
            <a:r>
              <a:rPr lang="en-US" altLang="zh-CN" dirty="0" err="1"/>
              <a:t>fread</a:t>
            </a:r>
            <a:r>
              <a:rPr lang="en-US" altLang="zh-CN" dirty="0"/>
              <a:t>()</a:t>
            </a:r>
            <a:r>
              <a:rPr lang="zh-CN" altLang="en-US" dirty="0"/>
              <a:t>读写</a:t>
            </a:r>
            <a:r>
              <a:rPr lang="zh-CN" altLang="en-US" dirty="0" smtClean="0">
                <a:solidFill>
                  <a:srgbClr val="0303DF"/>
                </a:solidFill>
              </a:rPr>
              <a:t>结构体型数据</a:t>
            </a:r>
            <a:r>
              <a:rPr lang="zh-CN" altLang="en-US" dirty="0"/>
              <a:t>（</a:t>
            </a:r>
            <a:r>
              <a:rPr lang="en-US" altLang="zh-CN" dirty="0"/>
              <a:t>Cont</a:t>
            </a:r>
            <a:r>
              <a:rPr lang="en-US" altLang="zh-CN" dirty="0"/>
              <a:t>.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303DF"/>
                </a:solidFill>
              </a:rPr>
              <a:t>用</a:t>
            </a:r>
            <a:r>
              <a:rPr lang="en-US" altLang="zh-CN" sz="1800" dirty="0" err="1" smtClean="0">
                <a:solidFill>
                  <a:srgbClr val="0303DF"/>
                </a:solidFill>
              </a:rPr>
              <a:t>fwrite</a:t>
            </a:r>
            <a:r>
              <a:rPr lang="zh-CN" altLang="en-US" sz="1800" dirty="0" smtClean="0">
                <a:solidFill>
                  <a:srgbClr val="0303DF"/>
                </a:solidFill>
              </a:rPr>
              <a:t>将结构写入到文件中</a:t>
            </a:r>
            <a:endParaRPr lang="zh-CN" altLang="en-US" sz="1800" b="1" u="sng" dirty="0">
              <a:solidFill>
                <a:srgbClr val="7030A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for 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i</a:t>
            </a:r>
            <a:r>
              <a:rPr lang="en-US" altLang="zh-CN" sz="1600" dirty="0">
                <a:solidFill>
                  <a:srgbClr val="080808"/>
                </a:solidFill>
              </a:rPr>
              <a:t>=0;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i</a:t>
            </a:r>
            <a:r>
              <a:rPr lang="en-US" altLang="zh-CN" sz="1600" dirty="0" smtClean="0">
                <a:solidFill>
                  <a:srgbClr val="080808"/>
                </a:solidFill>
              </a:rPr>
              <a:t>&lt;=39; </a:t>
            </a:r>
            <a:r>
              <a:rPr lang="en-US" altLang="zh-CN" sz="1600" dirty="0" err="1">
                <a:solidFill>
                  <a:srgbClr val="080808"/>
                </a:solidFill>
              </a:rPr>
              <a:t>i</a:t>
            </a:r>
            <a:r>
              <a:rPr lang="en-US" altLang="zh-CN" sz="1600" dirty="0" smtClean="0">
                <a:solidFill>
                  <a:srgbClr val="080808"/>
                </a:solidFill>
              </a:rPr>
              <a:t>++)  //</a:t>
            </a:r>
            <a:r>
              <a:rPr lang="zh-CN" altLang="en-US" sz="1600" dirty="0" smtClean="0">
                <a:solidFill>
                  <a:srgbClr val="080808"/>
                </a:solidFill>
              </a:rPr>
              <a:t>每次写入一个结构体</a:t>
            </a:r>
            <a:endParaRPr lang="zh-CN" altLang="en-US" sz="16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</a:t>
            </a:r>
            <a:r>
              <a:rPr lang="en-US" altLang="zh-CN" sz="1600" dirty="0" err="1">
                <a:solidFill>
                  <a:srgbClr val="080808"/>
                </a:solidFill>
              </a:rPr>
              <a:t>fwrite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>
                <a:solidFill>
                  <a:srgbClr val="C00000"/>
                </a:solidFill>
              </a:rPr>
              <a:t>&amp;</a:t>
            </a:r>
            <a:r>
              <a:rPr lang="en-US" altLang="zh-CN" sz="1600" dirty="0" smtClean="0">
                <a:solidFill>
                  <a:srgbClr val="C00000"/>
                </a:solidFill>
              </a:rPr>
              <a:t>stud1[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],</a:t>
            </a:r>
            <a:r>
              <a:rPr lang="zh-CN" altLang="en-US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sizeof</a:t>
            </a:r>
            <a:r>
              <a:rPr lang="en-US" altLang="zh-CN" sz="1600" dirty="0">
                <a:solidFill>
                  <a:srgbClr val="006600"/>
                </a:solidFill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student)</a:t>
            </a:r>
            <a:r>
              <a:rPr lang="en-US" altLang="zh-CN" sz="1600" dirty="0" smtClean="0">
                <a:solidFill>
                  <a:srgbClr val="080808"/>
                </a:solidFill>
              </a:rPr>
              <a:t>,</a:t>
            </a:r>
            <a:r>
              <a:rPr lang="en-US" altLang="zh-CN" sz="1600" dirty="0">
                <a:solidFill>
                  <a:srgbClr val="080808"/>
                </a:solidFill>
              </a:rPr>
              <a:t>1,fp</a:t>
            </a:r>
            <a:r>
              <a:rPr lang="en-US" altLang="zh-CN" sz="1600" dirty="0" smtClean="0">
                <a:solidFill>
                  <a:srgbClr val="080808"/>
                </a:solidFill>
              </a:rPr>
              <a:t>); //</a:t>
            </a:r>
            <a:r>
              <a:rPr lang="zh-CN" altLang="en-US" sz="1600" b="1" u="sng" dirty="0" smtClean="0">
                <a:solidFill>
                  <a:srgbClr val="0070C0"/>
                </a:solidFill>
              </a:rPr>
              <a:t>每次写</a:t>
            </a:r>
            <a:r>
              <a:rPr lang="zh-CN" altLang="en-US" sz="1600" b="1" u="sng" dirty="0">
                <a:solidFill>
                  <a:srgbClr val="0070C0"/>
                </a:solidFill>
              </a:rPr>
              <a:t>一个数组元素</a:t>
            </a:r>
            <a:endParaRPr lang="en-US" altLang="zh-CN" sz="1600" dirty="0" smtClean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>
                <a:solidFill>
                  <a:srgbClr val="080808"/>
                </a:solidFill>
              </a:rPr>
              <a:t> </a:t>
            </a:r>
            <a:r>
              <a:rPr lang="en-US" altLang="zh-CN" sz="1600" b="1" dirty="0" smtClean="0">
                <a:solidFill>
                  <a:srgbClr val="080808"/>
                </a:solidFill>
              </a:rPr>
              <a:t>      //</a:t>
            </a:r>
            <a:r>
              <a:rPr lang="en-US" altLang="zh-CN" sz="1600" b="1" dirty="0" err="1" smtClean="0">
                <a:solidFill>
                  <a:srgbClr val="080808"/>
                </a:solidFill>
              </a:rPr>
              <a:t>fwrite</a:t>
            </a:r>
            <a:r>
              <a:rPr lang="en-US" altLang="zh-CN" sz="1600" b="1" dirty="0" smtClean="0">
                <a:solidFill>
                  <a:srgbClr val="080808"/>
                </a:solidFill>
              </a:rPr>
              <a:t>(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stud1</a:t>
            </a:r>
            <a:r>
              <a:rPr lang="en-US" altLang="zh-CN" sz="1600" b="1" dirty="0">
                <a:solidFill>
                  <a:srgbClr val="C00000"/>
                </a:solidFill>
              </a:rPr>
              <a:t>,</a:t>
            </a:r>
            <a:r>
              <a:rPr lang="zh-CN" altLang="en-US" sz="1600" b="1" dirty="0">
                <a:solidFill>
                  <a:srgbClr val="080808"/>
                </a:solidFill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</a:rPr>
              <a:t>sizeof</a:t>
            </a:r>
            <a:r>
              <a:rPr lang="en-US" altLang="zh-CN" sz="1600" b="1" dirty="0">
                <a:solidFill>
                  <a:srgbClr val="006600"/>
                </a:solidFill>
              </a:rPr>
              <a:t>(</a:t>
            </a:r>
            <a:r>
              <a:rPr lang="en-US" altLang="zh-CN" sz="1600" b="1" dirty="0" err="1">
                <a:solidFill>
                  <a:srgbClr val="006600"/>
                </a:solidFill>
              </a:rPr>
              <a:t>struct</a:t>
            </a:r>
            <a:r>
              <a:rPr lang="en-US" altLang="zh-CN" sz="1600" b="1" dirty="0">
                <a:solidFill>
                  <a:srgbClr val="006600"/>
                </a:solidFill>
              </a:rPr>
              <a:t> student)</a:t>
            </a:r>
            <a:r>
              <a:rPr lang="en-US" altLang="zh-CN" sz="1600" b="1" dirty="0">
                <a:solidFill>
                  <a:srgbClr val="080808"/>
                </a:solidFill>
              </a:rPr>
              <a:t>,40,fp</a:t>
            </a:r>
            <a:r>
              <a:rPr lang="en-US" altLang="zh-CN" sz="1600" b="1" dirty="0" smtClean="0">
                <a:solidFill>
                  <a:srgbClr val="080808"/>
                </a:solidFill>
              </a:rPr>
              <a:t>); //</a:t>
            </a:r>
            <a:r>
              <a:rPr lang="zh-CN" altLang="en-US" sz="1600" b="1" u="sng" dirty="0">
                <a:solidFill>
                  <a:srgbClr val="7030A0"/>
                </a:solidFill>
              </a:rPr>
              <a:t>对数组</a:t>
            </a:r>
            <a:r>
              <a:rPr lang="zh-CN" altLang="en-US" sz="1600" b="1" u="sng" dirty="0" smtClean="0">
                <a:solidFill>
                  <a:srgbClr val="7030A0"/>
                </a:solidFill>
              </a:rPr>
              <a:t>整体</a:t>
            </a:r>
            <a:r>
              <a:rPr lang="zh-CN" altLang="en-US" sz="1600" b="1" u="sng" dirty="0" smtClean="0">
                <a:solidFill>
                  <a:srgbClr val="7030A0"/>
                </a:solidFill>
              </a:rPr>
              <a:t>写</a:t>
            </a:r>
            <a:endParaRPr lang="en-US" altLang="zh-CN" sz="1600" b="1" u="sng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303DF"/>
                </a:solidFill>
              </a:rPr>
              <a:t>用</a:t>
            </a:r>
            <a:r>
              <a:rPr lang="en-US" altLang="zh-CN" sz="1800" dirty="0" err="1" smtClean="0">
                <a:solidFill>
                  <a:srgbClr val="0303DF"/>
                </a:solidFill>
              </a:rPr>
              <a:t>fread</a:t>
            </a:r>
            <a:r>
              <a:rPr lang="zh-CN" altLang="en-US" sz="1800" dirty="0" smtClean="0">
                <a:solidFill>
                  <a:srgbClr val="0303DF"/>
                </a:solidFill>
              </a:rPr>
              <a:t>从文件中读结构体到数组</a:t>
            </a:r>
            <a:r>
              <a:rPr lang="en-US" altLang="zh-CN" sz="1800" dirty="0" smtClean="0">
                <a:solidFill>
                  <a:srgbClr val="0303DF"/>
                </a:solidFill>
              </a:rPr>
              <a:t>stud2</a:t>
            </a:r>
            <a:r>
              <a:rPr lang="zh-CN" altLang="en-US" sz="1800" dirty="0" smtClean="0">
                <a:solidFill>
                  <a:srgbClr val="0303DF"/>
                </a:solidFill>
              </a:rPr>
              <a:t>中</a:t>
            </a:r>
            <a:endParaRPr lang="zh-CN" altLang="en-US" sz="1800" dirty="0">
              <a:solidFill>
                <a:srgbClr val="0303DF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 smtClean="0">
                <a:solidFill>
                  <a:srgbClr val="7030A0"/>
                </a:solidFill>
              </a:rPr>
              <a:t>   </a:t>
            </a:r>
            <a:r>
              <a:rPr lang="en-US" altLang="zh-CN" sz="1600" b="1" u="sng" dirty="0">
                <a:solidFill>
                  <a:srgbClr val="C00000"/>
                </a:solidFill>
              </a:rPr>
              <a:t>rewind(</a:t>
            </a:r>
            <a:r>
              <a:rPr lang="en-US" altLang="zh-CN" sz="1600" b="1" u="sng" dirty="0" err="1">
                <a:solidFill>
                  <a:srgbClr val="C00000"/>
                </a:solidFill>
              </a:rPr>
              <a:t>fp</a:t>
            </a:r>
            <a:r>
              <a:rPr lang="en-US" altLang="zh-CN" sz="1600" b="1" u="sng" dirty="0">
                <a:solidFill>
                  <a:srgbClr val="C00000"/>
                </a:solidFill>
              </a:rPr>
              <a:t>);</a:t>
            </a:r>
            <a:r>
              <a:rPr lang="zh-CN" altLang="en-US" sz="1600" b="1" u="sng" dirty="0">
                <a:solidFill>
                  <a:srgbClr val="C00000"/>
                </a:solidFill>
              </a:rPr>
              <a:t>　 </a:t>
            </a:r>
            <a:r>
              <a:rPr lang="en-US" altLang="zh-CN" sz="1600" b="1" u="sng" dirty="0" smtClean="0">
                <a:solidFill>
                  <a:srgbClr val="C00000"/>
                </a:solidFill>
              </a:rPr>
              <a:t>//</a:t>
            </a:r>
            <a:r>
              <a:rPr lang="zh-CN" altLang="en-US" sz="1600" b="1" u="sng" dirty="0" smtClean="0">
                <a:solidFill>
                  <a:srgbClr val="C00000"/>
                </a:solidFill>
              </a:rPr>
              <a:t>或 </a:t>
            </a:r>
            <a:r>
              <a:rPr lang="en-US" altLang="zh-CN" sz="1600" b="1" u="sng" dirty="0" err="1" smtClean="0">
                <a:solidFill>
                  <a:srgbClr val="C00000"/>
                </a:solidFill>
              </a:rPr>
              <a:t>fseek</a:t>
            </a:r>
            <a:r>
              <a:rPr lang="en-US" altLang="zh-CN" sz="1600" b="1" u="sng" dirty="0" smtClean="0">
                <a:solidFill>
                  <a:srgbClr val="C00000"/>
                </a:solidFill>
              </a:rPr>
              <a:t>(fp,0,0</a:t>
            </a:r>
            <a:r>
              <a:rPr lang="en-US" altLang="zh-CN" sz="1600" b="1" u="sng" dirty="0">
                <a:solidFill>
                  <a:srgbClr val="C00000"/>
                </a:solidFill>
              </a:rPr>
              <a:t>);</a:t>
            </a:r>
            <a:endParaRPr lang="zh-CN" altLang="en-US" sz="1600" b="1" u="sng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</a:t>
            </a:r>
            <a:r>
              <a:rPr lang="en-US" altLang="zh-CN" sz="1600" dirty="0" smtClean="0">
                <a:solidFill>
                  <a:srgbClr val="080808"/>
                </a:solidFill>
              </a:rPr>
              <a:t>for 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i</a:t>
            </a:r>
            <a:r>
              <a:rPr lang="en-US" altLang="zh-CN" sz="1600" dirty="0">
                <a:solidFill>
                  <a:srgbClr val="080808"/>
                </a:solidFill>
              </a:rPr>
              <a:t>=0;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i</a:t>
            </a:r>
            <a:r>
              <a:rPr lang="en-US" altLang="zh-CN" sz="1600" dirty="0" smtClean="0">
                <a:solidFill>
                  <a:srgbClr val="080808"/>
                </a:solidFill>
              </a:rPr>
              <a:t>&lt;=39; </a:t>
            </a:r>
            <a:r>
              <a:rPr lang="en-US" altLang="zh-CN" sz="1600" dirty="0" err="1">
                <a:solidFill>
                  <a:srgbClr val="080808"/>
                </a:solidFill>
              </a:rPr>
              <a:t>i</a:t>
            </a:r>
            <a:r>
              <a:rPr lang="en-US" altLang="zh-CN" sz="1600" dirty="0" smtClean="0">
                <a:solidFill>
                  <a:srgbClr val="080808"/>
                </a:solidFill>
              </a:rPr>
              <a:t>++)  //</a:t>
            </a:r>
            <a:r>
              <a:rPr lang="zh-CN" altLang="en-US" sz="1600" dirty="0" smtClean="0">
                <a:solidFill>
                  <a:srgbClr val="080808"/>
                </a:solidFill>
              </a:rPr>
              <a:t>每次读出一个</a:t>
            </a:r>
            <a:r>
              <a:rPr lang="zh-CN" altLang="en-US" sz="1600" dirty="0" smtClean="0">
                <a:solidFill>
                  <a:srgbClr val="080808"/>
                </a:solidFill>
              </a:rPr>
              <a:t>结构体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zh-CN" altLang="en-US" sz="1600" dirty="0" smtClean="0">
                <a:solidFill>
                  <a:srgbClr val="080808"/>
                </a:solidFill>
              </a:rPr>
              <a:t>       </a:t>
            </a:r>
            <a:r>
              <a:rPr lang="en-US" altLang="zh-CN" sz="1600" dirty="0" err="1">
                <a:solidFill>
                  <a:srgbClr val="080808"/>
                </a:solidFill>
              </a:rPr>
              <a:t>fread</a:t>
            </a:r>
            <a:r>
              <a:rPr lang="en-US" altLang="zh-CN" sz="1600" dirty="0">
                <a:solidFill>
                  <a:srgbClr val="080808"/>
                </a:solidFill>
              </a:rPr>
              <a:t> (</a:t>
            </a:r>
            <a:r>
              <a:rPr lang="en-US" altLang="zh-CN" sz="1600" dirty="0">
                <a:solidFill>
                  <a:srgbClr val="C00000"/>
                </a:solidFill>
              </a:rPr>
              <a:t>&amp;</a:t>
            </a:r>
            <a:r>
              <a:rPr lang="en-US" altLang="zh-CN" sz="1600" dirty="0" smtClean="0">
                <a:solidFill>
                  <a:srgbClr val="C00000"/>
                </a:solidFill>
              </a:rPr>
              <a:t>stud2[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],</a:t>
            </a:r>
            <a:r>
              <a:rPr lang="zh-CN" altLang="en-US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sizeof</a:t>
            </a:r>
            <a:r>
              <a:rPr lang="en-US" altLang="zh-CN" sz="1600" dirty="0">
                <a:solidFill>
                  <a:srgbClr val="006600"/>
                </a:solidFill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student)</a:t>
            </a:r>
            <a:r>
              <a:rPr lang="en-US" altLang="zh-CN" sz="1600" dirty="0" smtClean="0">
                <a:solidFill>
                  <a:srgbClr val="080808"/>
                </a:solidFill>
              </a:rPr>
              <a:t>,</a:t>
            </a:r>
            <a:r>
              <a:rPr lang="en-US" altLang="zh-CN" sz="1600" dirty="0">
                <a:solidFill>
                  <a:srgbClr val="080808"/>
                </a:solidFill>
              </a:rPr>
              <a:t>1,fp); </a:t>
            </a: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en-US" altLang="zh-CN" sz="1600" b="1" u="sng" dirty="0">
                <a:solidFill>
                  <a:srgbClr val="0070C0"/>
                </a:solidFill>
              </a:rPr>
              <a:t>//</a:t>
            </a:r>
            <a:r>
              <a:rPr lang="zh-CN" altLang="en-US" sz="1600" b="1" u="sng" dirty="0">
                <a:solidFill>
                  <a:srgbClr val="0070C0"/>
                </a:solidFill>
              </a:rPr>
              <a:t>每次读出一个结构体</a:t>
            </a:r>
            <a:endParaRPr lang="en-US" altLang="zh-CN" sz="1600" b="1" u="sng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       </a:t>
            </a:r>
            <a:r>
              <a:rPr lang="en-US" altLang="zh-CN" sz="1600" dirty="0" smtClean="0">
                <a:solidFill>
                  <a:srgbClr val="080808"/>
                </a:solidFill>
              </a:rPr>
              <a:t>//</a:t>
            </a:r>
            <a:r>
              <a:rPr lang="en-US" altLang="zh-CN" sz="1600" b="1" dirty="0" err="1" smtClean="0">
                <a:solidFill>
                  <a:srgbClr val="080808"/>
                </a:solidFill>
              </a:rPr>
              <a:t>fread</a:t>
            </a:r>
            <a:r>
              <a:rPr lang="en-US" altLang="zh-CN" sz="1600" b="1" dirty="0" smtClean="0">
                <a:solidFill>
                  <a:srgbClr val="080808"/>
                </a:solidFill>
              </a:rPr>
              <a:t> </a:t>
            </a:r>
            <a:r>
              <a:rPr lang="en-US" altLang="zh-CN" sz="1600" b="1" dirty="0">
                <a:solidFill>
                  <a:srgbClr val="080808"/>
                </a:solidFill>
              </a:rPr>
              <a:t>(</a:t>
            </a:r>
            <a:r>
              <a:rPr lang="en-US" altLang="zh-CN" sz="1600" b="1" dirty="0">
                <a:solidFill>
                  <a:srgbClr val="C00000"/>
                </a:solidFill>
              </a:rPr>
              <a:t>stud2,</a:t>
            </a:r>
            <a:r>
              <a:rPr lang="zh-CN" altLang="en-US" sz="1600" b="1" dirty="0">
                <a:solidFill>
                  <a:srgbClr val="080808"/>
                </a:solidFill>
              </a:rPr>
              <a:t> </a:t>
            </a:r>
            <a:r>
              <a:rPr lang="en-US" altLang="zh-CN" sz="1600" b="1" dirty="0" err="1">
                <a:solidFill>
                  <a:srgbClr val="006600"/>
                </a:solidFill>
              </a:rPr>
              <a:t>sizeof</a:t>
            </a:r>
            <a:r>
              <a:rPr lang="en-US" altLang="zh-CN" sz="1600" b="1" dirty="0">
                <a:solidFill>
                  <a:srgbClr val="006600"/>
                </a:solidFill>
              </a:rPr>
              <a:t>(</a:t>
            </a:r>
            <a:r>
              <a:rPr lang="en-US" altLang="zh-CN" sz="1600" b="1" dirty="0" err="1">
                <a:solidFill>
                  <a:srgbClr val="006600"/>
                </a:solidFill>
              </a:rPr>
              <a:t>struct</a:t>
            </a:r>
            <a:r>
              <a:rPr lang="en-US" altLang="zh-CN" sz="1600" b="1" dirty="0">
                <a:solidFill>
                  <a:srgbClr val="006600"/>
                </a:solidFill>
              </a:rPr>
              <a:t> student)</a:t>
            </a:r>
            <a:r>
              <a:rPr lang="en-US" altLang="zh-CN" sz="1600" b="1" dirty="0">
                <a:solidFill>
                  <a:srgbClr val="080808"/>
                </a:solidFill>
              </a:rPr>
              <a:t>,40,fp</a:t>
            </a:r>
            <a:r>
              <a:rPr lang="en-US" altLang="zh-CN" sz="1600" b="1" dirty="0" smtClean="0">
                <a:solidFill>
                  <a:srgbClr val="080808"/>
                </a:solidFill>
              </a:rPr>
              <a:t>); //</a:t>
            </a:r>
            <a:r>
              <a:rPr lang="zh-CN" altLang="en-US" sz="1600" b="1" u="sng" dirty="0">
                <a:solidFill>
                  <a:srgbClr val="7030A0"/>
                </a:solidFill>
              </a:rPr>
              <a:t>对数组</a:t>
            </a:r>
            <a:r>
              <a:rPr lang="zh-CN" altLang="en-US" sz="1600" b="1" u="sng" dirty="0" smtClean="0">
                <a:solidFill>
                  <a:srgbClr val="7030A0"/>
                </a:solidFill>
              </a:rPr>
              <a:t>整体</a:t>
            </a:r>
            <a:r>
              <a:rPr lang="zh-CN" altLang="en-US" sz="1600" b="1" u="sng" dirty="0" smtClean="0">
                <a:solidFill>
                  <a:srgbClr val="7030A0"/>
                </a:solidFill>
              </a:rPr>
              <a:t>读</a:t>
            </a:r>
            <a:endParaRPr lang="en-US" altLang="zh-CN" sz="1600" b="1" u="sng" dirty="0" smtClean="0">
              <a:solidFill>
                <a:srgbClr val="7030A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600" b="1" dirty="0" smtClean="0">
                <a:solidFill>
                  <a:srgbClr val="080808"/>
                </a:solidFill>
              </a:rPr>
              <a:t>  </a:t>
            </a:r>
            <a:r>
              <a:rPr lang="zh-CN" altLang="en-US" sz="1600" dirty="0">
                <a:solidFill>
                  <a:srgbClr val="080808"/>
                </a:solidFill>
              </a:rPr>
              <a:t>或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 smtClean="0">
                <a:solidFill>
                  <a:srgbClr val="080808"/>
                </a:solidFill>
              </a:rPr>
              <a:t>   </a:t>
            </a:r>
            <a:r>
              <a:rPr lang="en-US" altLang="zh-CN" sz="1600" b="1" dirty="0">
                <a:solidFill>
                  <a:srgbClr val="080808"/>
                </a:solidFill>
              </a:rPr>
              <a:t> </a:t>
            </a:r>
            <a:r>
              <a:rPr lang="en-US" altLang="zh-CN" sz="1600" b="1" u="sng" dirty="0">
                <a:solidFill>
                  <a:srgbClr val="080808"/>
                </a:solidFill>
              </a:rPr>
              <a:t>rewind(</a:t>
            </a:r>
            <a:r>
              <a:rPr lang="en-US" altLang="zh-CN" sz="1600" b="1" u="sng" dirty="0" err="1">
                <a:solidFill>
                  <a:srgbClr val="080808"/>
                </a:solidFill>
              </a:rPr>
              <a:t>fp</a:t>
            </a:r>
            <a:r>
              <a:rPr lang="en-US" altLang="zh-CN" sz="1600" b="1" u="sng" dirty="0">
                <a:solidFill>
                  <a:srgbClr val="080808"/>
                </a:solidFill>
              </a:rPr>
              <a:t>);</a:t>
            </a:r>
            <a:r>
              <a:rPr lang="zh-CN" altLang="en-US" sz="1600" b="1" u="sng" dirty="0">
                <a:solidFill>
                  <a:srgbClr val="080808"/>
                </a:solidFill>
              </a:rPr>
              <a:t>　 </a:t>
            </a:r>
            <a:r>
              <a:rPr lang="en-US" altLang="zh-CN" sz="1600" b="1" u="sng" dirty="0">
                <a:solidFill>
                  <a:srgbClr val="080808"/>
                </a:solidFill>
              </a:rPr>
              <a:t>//</a:t>
            </a:r>
            <a:r>
              <a:rPr lang="zh-CN" altLang="en-US" sz="1600" b="1" u="sng" dirty="0">
                <a:solidFill>
                  <a:srgbClr val="080808"/>
                </a:solidFill>
              </a:rPr>
              <a:t>或 </a:t>
            </a:r>
            <a:r>
              <a:rPr lang="en-US" altLang="zh-CN" sz="1600" b="1" u="sng" dirty="0" err="1">
                <a:solidFill>
                  <a:srgbClr val="080808"/>
                </a:solidFill>
              </a:rPr>
              <a:t>fseek</a:t>
            </a:r>
            <a:r>
              <a:rPr lang="en-US" altLang="zh-CN" sz="1600" b="1" u="sng" dirty="0">
                <a:solidFill>
                  <a:srgbClr val="080808"/>
                </a:solidFill>
              </a:rPr>
              <a:t>(fp,0,0</a:t>
            </a:r>
            <a:r>
              <a:rPr lang="en-US" altLang="zh-CN" sz="1600" b="1" u="sng" dirty="0" smtClean="0">
                <a:solidFill>
                  <a:srgbClr val="080808"/>
                </a:solidFill>
              </a:rPr>
              <a:t>);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>
                <a:solidFill>
                  <a:srgbClr val="080808"/>
                </a:solidFill>
              </a:rPr>
              <a:t> 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int</a:t>
            </a: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i</a:t>
            </a:r>
            <a:r>
              <a:rPr lang="en-US" altLang="zh-CN" sz="1600" dirty="0" smtClean="0">
                <a:solidFill>
                  <a:srgbClr val="080808"/>
                </a:solidFill>
              </a:rPr>
              <a:t>=0;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b="1" dirty="0">
                <a:solidFill>
                  <a:srgbClr val="080808"/>
                </a:solidFill>
              </a:rPr>
              <a:t> </a:t>
            </a:r>
            <a:r>
              <a:rPr lang="en-US" altLang="zh-CN" sz="1600" b="1" dirty="0" smtClean="0">
                <a:solidFill>
                  <a:srgbClr val="080808"/>
                </a:solidFill>
              </a:rPr>
              <a:t>  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while(!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feof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())   {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        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int</a:t>
            </a:r>
            <a:r>
              <a:rPr lang="en-US" altLang="zh-CN" sz="1600" dirty="0" smtClean="0">
                <a:solidFill>
                  <a:srgbClr val="080808"/>
                </a:solidFill>
              </a:rPr>
              <a:t> n=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fread</a:t>
            </a: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>
                <a:solidFill>
                  <a:srgbClr val="C00000"/>
                </a:solidFill>
              </a:rPr>
              <a:t>&amp;stud2[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],</a:t>
            </a:r>
            <a:r>
              <a:rPr lang="zh-CN" altLang="en-US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sizeof</a:t>
            </a:r>
            <a:r>
              <a:rPr lang="en-US" altLang="zh-CN" sz="1600" dirty="0">
                <a:solidFill>
                  <a:srgbClr val="006600"/>
                </a:solidFill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student)</a:t>
            </a:r>
            <a:r>
              <a:rPr lang="en-US" altLang="zh-CN" sz="1600" dirty="0">
                <a:solidFill>
                  <a:srgbClr val="080808"/>
                </a:solidFill>
              </a:rPr>
              <a:t>,1,fp);  </a:t>
            </a:r>
            <a:r>
              <a:rPr lang="en-US" altLang="zh-CN" sz="1600" b="1" u="sng" dirty="0">
                <a:solidFill>
                  <a:srgbClr val="0070C0"/>
                </a:solidFill>
              </a:rPr>
              <a:t>//</a:t>
            </a:r>
            <a:r>
              <a:rPr lang="zh-CN" altLang="en-US" sz="1600" b="1" u="sng" dirty="0">
                <a:solidFill>
                  <a:srgbClr val="0070C0"/>
                </a:solidFill>
              </a:rPr>
              <a:t>每次读出一个</a:t>
            </a:r>
            <a:r>
              <a:rPr lang="zh-CN" altLang="en-US" sz="1600" b="1" u="sng" dirty="0" smtClean="0">
                <a:solidFill>
                  <a:srgbClr val="0070C0"/>
                </a:solidFill>
              </a:rPr>
              <a:t>结构体</a:t>
            </a:r>
            <a:endParaRPr lang="en-US" altLang="zh-CN" sz="1600" b="1" u="sng" dirty="0" smtClean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>
                <a:solidFill>
                  <a:srgbClr val="080808"/>
                </a:solidFill>
              </a:rPr>
              <a:t>         </a:t>
            </a:r>
            <a:r>
              <a:rPr lang="en-US" altLang="zh-CN" sz="1600" dirty="0" err="1">
                <a:solidFill>
                  <a:srgbClr val="080808"/>
                </a:solidFill>
              </a:rPr>
              <a:t>i</a:t>
            </a:r>
            <a:r>
              <a:rPr lang="en-US" altLang="zh-CN" sz="1600" dirty="0">
                <a:solidFill>
                  <a:srgbClr val="080808"/>
                </a:solidFill>
              </a:rPr>
              <a:t>++;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}</a:t>
            </a:r>
            <a:endParaRPr lang="zh-CN" altLang="en-US" sz="16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7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>
                <a:solidFill>
                  <a:srgbClr val="7030A0"/>
                </a:solidFill>
              </a:rPr>
              <a:t>fread</a:t>
            </a:r>
            <a:r>
              <a:rPr lang="en-US" altLang="zh-CN" dirty="0" smtClean="0">
                <a:solidFill>
                  <a:srgbClr val="7030A0"/>
                </a:solidFill>
              </a:rPr>
              <a:t>()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7030A0"/>
                </a:solidFill>
              </a:rPr>
              <a:t>feof</a:t>
            </a:r>
            <a:r>
              <a:rPr lang="en-US" altLang="zh-CN" dirty="0" smtClean="0">
                <a:solidFill>
                  <a:srgbClr val="7030A0"/>
                </a:solidFill>
              </a:rPr>
              <a:t>()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26422"/>
            <a:ext cx="8089900" cy="45834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80808"/>
                </a:solidFill>
              </a:rPr>
              <a:t>考察下述程序段</a:t>
            </a:r>
            <a:endParaRPr lang="en-US" altLang="zh-CN" sz="2000" dirty="0" smtClean="0">
              <a:solidFill>
                <a:srgbClr val="080808"/>
              </a:solidFill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485775" y="4916032"/>
            <a:ext cx="8089900" cy="1095470"/>
          </a:xfrm>
          <a:prstGeom prst="wedgeRoundRectCallout">
            <a:avLst>
              <a:gd name="adj1" fmla="val -20833"/>
              <a:gd name="adj2" fmla="val 4385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当读到文件的最后一个整数时，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feof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()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的值是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0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，再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30DCD"/>
                </a:solidFill>
                <a:effectLst/>
                <a:ea typeface="宋体" panose="02010600030101010101" pitchFamily="2" charset="-122"/>
              </a:rPr>
              <a:t>读一次，</a:t>
            </a:r>
            <a:r>
              <a:rPr lang="en-US" altLang="zh-CN" sz="1600" dirty="0">
                <a:solidFill>
                  <a:srgbClr val="030DCD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solidFill>
                  <a:srgbClr val="030DCD"/>
                </a:solidFill>
                <a:ea typeface="宋体" panose="02010600030101010101" pitchFamily="2" charset="-122"/>
              </a:rPr>
              <a:t>才读到文件尾，</a:t>
            </a:r>
            <a:r>
              <a:rPr lang="en-US" altLang="zh-CN" sz="1600" dirty="0" err="1" smtClean="0">
                <a:solidFill>
                  <a:srgbClr val="030DCD"/>
                </a:solidFill>
                <a:ea typeface="宋体" panose="02010600030101010101" pitchFamily="2" charset="-122"/>
              </a:rPr>
              <a:t>feof</a:t>
            </a:r>
            <a:r>
              <a:rPr lang="en-US" altLang="zh-CN" sz="1600" dirty="0">
                <a:solidFill>
                  <a:srgbClr val="030DCD"/>
                </a:solidFill>
                <a:ea typeface="宋体" panose="02010600030101010101" pitchFamily="2" charset="-122"/>
              </a:rPr>
              <a:t>()</a:t>
            </a:r>
            <a:r>
              <a:rPr lang="zh-CN" altLang="en-US" sz="1600" dirty="0">
                <a:solidFill>
                  <a:srgbClr val="030DCD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1600" dirty="0" smtClean="0">
                <a:solidFill>
                  <a:srgbClr val="030DCD"/>
                </a:solidFill>
                <a:ea typeface="宋体" panose="02010600030101010101" pitchFamily="2" charset="-122"/>
              </a:rPr>
              <a:t>值才</a:t>
            </a:r>
            <a:r>
              <a:rPr lang="zh-CN" altLang="en-US" sz="1600" dirty="0">
                <a:solidFill>
                  <a:srgbClr val="030DCD"/>
                </a:solidFill>
                <a:ea typeface="宋体" panose="02010600030101010101" pitchFamily="2" charset="-122"/>
              </a:rPr>
              <a:t>变为非</a:t>
            </a:r>
            <a:r>
              <a:rPr lang="en-US" altLang="zh-CN" sz="1600" dirty="0">
                <a:solidFill>
                  <a:srgbClr val="030DCD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solidFill>
                  <a:srgbClr val="080808"/>
                </a:solidFill>
                <a:ea typeface="宋体" panose="02010600030101010101" pitchFamily="2" charset="-122"/>
              </a:rPr>
              <a:t>。</a:t>
            </a:r>
            <a:endParaRPr lang="en-US" altLang="zh-CN" sz="1600" dirty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80808"/>
                </a:solidFill>
                <a:ea typeface="宋体" panose="02010600030101010101" pitchFamily="2" charset="-122"/>
              </a:rPr>
              <a:t>此时，</a:t>
            </a:r>
            <a:r>
              <a:rPr lang="en-US" altLang="zh-CN" sz="1600" dirty="0" err="1">
                <a:solidFill>
                  <a:srgbClr val="080808"/>
                </a:solidFill>
                <a:ea typeface="宋体" panose="02010600030101010101" pitchFamily="2" charset="-122"/>
              </a:rPr>
              <a:t>fread</a:t>
            </a:r>
            <a:r>
              <a:rPr lang="zh-CN" altLang="en-US" sz="1600" dirty="0">
                <a:solidFill>
                  <a:srgbClr val="080808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1600" dirty="0">
                <a:solidFill>
                  <a:srgbClr val="080808"/>
                </a:solidFill>
                <a:ea typeface="宋体" panose="02010600030101010101" pitchFamily="2" charset="-122"/>
              </a:rPr>
              <a:t>返回</a:t>
            </a:r>
            <a:r>
              <a:rPr lang="zh-CN" altLang="en-US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值</a:t>
            </a:r>
            <a:r>
              <a:rPr lang="en-US" altLang="zh-CN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n</a:t>
            </a:r>
            <a:r>
              <a:rPr lang="zh-CN" altLang="en-US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1600" dirty="0">
                <a:solidFill>
                  <a:srgbClr val="080808"/>
                </a:solidFill>
                <a:ea typeface="宋体" panose="02010600030101010101" pitchFamily="2" charset="-122"/>
              </a:rPr>
              <a:t>0（</a:t>
            </a:r>
            <a:r>
              <a:rPr lang="zh-CN" altLang="en-US" sz="1600" dirty="0">
                <a:solidFill>
                  <a:srgbClr val="080808"/>
                </a:solidFill>
                <a:ea typeface="宋体" panose="02010600030101010101" pitchFamily="2" charset="-122"/>
              </a:rPr>
              <a:t>之前都是</a:t>
            </a:r>
            <a:r>
              <a:rPr lang="en-US" altLang="zh-CN" sz="1600" dirty="0">
                <a:solidFill>
                  <a:srgbClr val="080808"/>
                </a:solidFill>
                <a:ea typeface="宋体" panose="02010600030101010101" pitchFamily="2" charset="-122"/>
              </a:rPr>
              <a:t>1）</a:t>
            </a:r>
            <a:r>
              <a:rPr lang="zh-CN" altLang="en-US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w</a:t>
            </a:r>
            <a:r>
              <a:rPr lang="zh-CN" altLang="en-US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的值保持最后一个整数值不变。</a:t>
            </a:r>
            <a:endParaRPr lang="zh-CN" altLang="en-US" sz="1600" dirty="0">
              <a:solidFill>
                <a:srgbClr val="080808"/>
              </a:solidFill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5775" y="1706522"/>
            <a:ext cx="8089900" cy="243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rgbClr val="080808"/>
                </a:solidFill>
              </a:rPr>
              <a:t>//</a:t>
            </a:r>
            <a:r>
              <a:rPr lang="zh-CN" altLang="en-US" sz="1800" dirty="0" smtClean="0">
                <a:solidFill>
                  <a:srgbClr val="030DCD"/>
                </a:solidFill>
              </a:rPr>
              <a:t>读一个文件的数据，计算其累加和</a:t>
            </a:r>
            <a:endParaRPr lang="en-US" altLang="zh-CN" sz="1800" dirty="0" smtClean="0">
              <a:solidFill>
                <a:srgbClr val="030DCD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 err="1" smtClean="0">
                <a:solidFill>
                  <a:srgbClr val="080808"/>
                </a:solidFill>
              </a:rPr>
              <a:t>int</a:t>
            </a:r>
            <a:r>
              <a:rPr lang="en-US" altLang="zh-CN" sz="1800" dirty="0" smtClean="0">
                <a:solidFill>
                  <a:srgbClr val="080808"/>
                </a:solidFill>
              </a:rPr>
              <a:t> w, sum=0;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rgbClr val="080808"/>
                </a:solidFill>
              </a:rPr>
              <a:t>while (!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feof</a:t>
            </a:r>
            <a:r>
              <a:rPr lang="en-US" altLang="zh-CN" sz="1800" dirty="0" smtClean="0">
                <a:solidFill>
                  <a:srgbClr val="080808"/>
                </a:solidFill>
              </a:rPr>
              <a:t>(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fp</a:t>
            </a:r>
            <a:r>
              <a:rPr lang="en-US" altLang="zh-CN" sz="1800" dirty="0" smtClean="0">
                <a:solidFill>
                  <a:srgbClr val="080808"/>
                </a:solidFill>
              </a:rPr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</a:t>
            </a:r>
            <a:r>
              <a:rPr lang="en-US" altLang="zh-CN" sz="1800" dirty="0" smtClean="0">
                <a:solidFill>
                  <a:srgbClr val="080808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int</a:t>
            </a:r>
            <a:r>
              <a:rPr lang="en-US" altLang="zh-CN" sz="1800" dirty="0" smtClean="0">
                <a:solidFill>
                  <a:srgbClr val="080808"/>
                </a:solidFill>
              </a:rPr>
              <a:t> n=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fread</a:t>
            </a:r>
            <a:r>
              <a:rPr lang="en-US" altLang="zh-CN" sz="1800" dirty="0" smtClean="0">
                <a:solidFill>
                  <a:srgbClr val="080808"/>
                </a:solidFill>
              </a:rPr>
              <a:t>(%w, 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sizeof</a:t>
            </a:r>
            <a:r>
              <a:rPr lang="en-US" altLang="zh-CN" sz="1800" dirty="0" smtClean="0">
                <a:solidFill>
                  <a:srgbClr val="080808"/>
                </a:solidFill>
              </a:rPr>
              <a:t>(w),1,fp);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</a:t>
            </a:r>
            <a:r>
              <a:rPr lang="en-US" altLang="zh-CN" sz="1800" dirty="0" smtClean="0">
                <a:solidFill>
                  <a:srgbClr val="080808"/>
                </a:solidFill>
              </a:rPr>
              <a:t>     sum=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sum+w</a:t>
            </a:r>
            <a:r>
              <a:rPr lang="en-US" altLang="zh-CN" sz="1800" dirty="0" smtClean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rgbClr val="080808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 err="1">
                <a:solidFill>
                  <a:srgbClr val="080808"/>
                </a:solidFill>
              </a:rPr>
              <a:t>p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rintf</a:t>
            </a:r>
            <a:r>
              <a:rPr lang="en-US" altLang="zh-CN" sz="1800" dirty="0" smtClean="0">
                <a:solidFill>
                  <a:srgbClr val="080808"/>
                </a:solidFill>
              </a:rPr>
              <a:t>(“sum=%d\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n”,sum</a:t>
            </a:r>
            <a:r>
              <a:rPr lang="en-US" altLang="zh-CN" sz="1800" dirty="0" smtClean="0">
                <a:solidFill>
                  <a:srgbClr val="080808"/>
                </a:solidFill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1800" dirty="0" smtClean="0">
              <a:solidFill>
                <a:srgbClr val="080808"/>
              </a:solidFill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4734962" y="1706522"/>
            <a:ext cx="3775295" cy="1000464"/>
          </a:xfrm>
          <a:prstGeom prst="wedgeRoundRectCallout">
            <a:avLst>
              <a:gd name="adj1" fmla="val -20833"/>
              <a:gd name="adj2" fmla="val 5052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问：假设运算过程中，</a:t>
            </a:r>
            <a:r>
              <a:rPr lang="en-US" altLang="zh-CN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sum</a:t>
            </a:r>
            <a:r>
              <a:rPr lang="zh-CN" altLang="en-US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不会溢出，最后输出</a:t>
            </a:r>
            <a:r>
              <a:rPr lang="en-US" altLang="zh-CN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sum</a:t>
            </a:r>
            <a:r>
              <a:rPr lang="zh-CN" altLang="en-US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的值，是否是我们所期望的结果？</a:t>
            </a:r>
            <a:endParaRPr lang="zh-CN" altLang="en-US" sz="1600" dirty="0">
              <a:solidFill>
                <a:srgbClr val="080808"/>
              </a:solidFill>
              <a:ea typeface="宋体" panose="02010600030101010101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2643077" y="3499111"/>
            <a:ext cx="3114927" cy="357666"/>
          </a:xfrm>
          <a:prstGeom prst="wedgeRoundRectCallout">
            <a:avLst>
              <a:gd name="adj1" fmla="val -61121"/>
              <a:gd name="adj2" fmla="val -1400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文件中最后一个整数加了两次。</a:t>
            </a:r>
            <a:endParaRPr lang="zh-CN" altLang="en-US" sz="1600" dirty="0">
              <a:solidFill>
                <a:srgbClr val="080808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90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0706" y="181264"/>
            <a:ext cx="8101012" cy="69215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ASCII</a:t>
            </a:r>
            <a:r>
              <a:rPr lang="zh-CN" altLang="en-US" dirty="0">
                <a:latin typeface="Times New Roman" panose="02020603050405020304" pitchFamily="18" charset="0"/>
              </a:rPr>
              <a:t>码表</a:t>
            </a:r>
            <a:r>
              <a:rPr lang="en-US" altLang="zh-CN" dirty="0">
                <a:latin typeface="Times New Roman" panose="02020603050405020304" pitchFamily="18" charset="0"/>
              </a:rPr>
              <a:t>—</a:t>
            </a:r>
            <a:r>
              <a:rPr lang="zh-CN" altLang="en-US" dirty="0">
                <a:latin typeface="Times New Roman" panose="02020603050405020304" pitchFamily="18" charset="0"/>
              </a:rPr>
              <a:t>文本文件的存储格式</a:t>
            </a:r>
          </a:p>
        </p:txBody>
      </p:sp>
      <p:pic>
        <p:nvPicPr>
          <p:cNvPr id="70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94" y="974083"/>
            <a:ext cx="6479598" cy="431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668808"/>
      </p:ext>
    </p:extLst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err="1" smtClean="0">
                <a:solidFill>
                  <a:srgbClr val="7030A0"/>
                </a:solidFill>
              </a:rPr>
              <a:t>fread</a:t>
            </a:r>
            <a:r>
              <a:rPr lang="en-US" altLang="zh-CN" dirty="0" smtClean="0">
                <a:solidFill>
                  <a:srgbClr val="7030A0"/>
                </a:solidFill>
              </a:rPr>
              <a:t>()</a:t>
            </a:r>
            <a:r>
              <a:rPr lang="zh-CN" altLang="en-US" dirty="0" smtClean="0"/>
              <a:t>与</a:t>
            </a:r>
            <a:r>
              <a:rPr lang="en-US" altLang="zh-CN" dirty="0" err="1" smtClean="0">
                <a:solidFill>
                  <a:srgbClr val="7030A0"/>
                </a:solidFill>
              </a:rPr>
              <a:t>feof</a:t>
            </a:r>
            <a:r>
              <a:rPr lang="en-US" altLang="zh-CN" dirty="0" smtClean="0">
                <a:solidFill>
                  <a:srgbClr val="7030A0"/>
                </a:solidFill>
              </a:rPr>
              <a:t>()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26422"/>
            <a:ext cx="8089900" cy="458346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80808"/>
                </a:solidFill>
              </a:rPr>
              <a:t>考察下述程序段</a:t>
            </a:r>
            <a:endParaRPr lang="en-US" altLang="zh-CN" sz="2000" dirty="0" smtClean="0">
              <a:solidFill>
                <a:srgbClr val="080808"/>
              </a:solidFill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85775" y="1706522"/>
            <a:ext cx="8089900" cy="3272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rgbClr val="080808"/>
                </a:solidFill>
              </a:rPr>
              <a:t>//</a:t>
            </a:r>
            <a:r>
              <a:rPr lang="zh-CN" altLang="en-US" sz="1800" dirty="0" smtClean="0">
                <a:solidFill>
                  <a:srgbClr val="030DCD"/>
                </a:solidFill>
              </a:rPr>
              <a:t>读一个文件的数据，计算其累加和</a:t>
            </a:r>
            <a:endParaRPr lang="en-US" altLang="zh-CN" sz="1800" dirty="0" smtClean="0">
              <a:solidFill>
                <a:srgbClr val="030DCD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 err="1" smtClean="0">
                <a:solidFill>
                  <a:srgbClr val="080808"/>
                </a:solidFill>
              </a:rPr>
              <a:t>int</a:t>
            </a:r>
            <a:r>
              <a:rPr lang="en-US" altLang="zh-CN" sz="1800" dirty="0" smtClean="0">
                <a:solidFill>
                  <a:srgbClr val="080808"/>
                </a:solidFill>
              </a:rPr>
              <a:t> w, sum=0;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rgbClr val="080808"/>
                </a:solidFill>
              </a:rPr>
              <a:t>while (!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feof</a:t>
            </a:r>
            <a:r>
              <a:rPr lang="en-US" altLang="zh-CN" sz="1800" dirty="0" smtClean="0">
                <a:solidFill>
                  <a:srgbClr val="080808"/>
                </a:solidFill>
              </a:rPr>
              <a:t>(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fp</a:t>
            </a:r>
            <a:r>
              <a:rPr lang="en-US" altLang="zh-CN" sz="1800" dirty="0" smtClean="0">
                <a:solidFill>
                  <a:srgbClr val="080808"/>
                </a:solidFill>
              </a:rPr>
              <a:t>))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</a:t>
            </a:r>
            <a:r>
              <a:rPr lang="en-US" altLang="zh-CN" sz="1800" dirty="0" smtClean="0">
                <a:solidFill>
                  <a:srgbClr val="080808"/>
                </a:solidFill>
              </a:rPr>
              <a:t>     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int</a:t>
            </a:r>
            <a:r>
              <a:rPr lang="en-US" altLang="zh-CN" sz="1800" dirty="0" smtClean="0">
                <a:solidFill>
                  <a:srgbClr val="080808"/>
                </a:solidFill>
              </a:rPr>
              <a:t> n=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fread</a:t>
            </a:r>
            <a:r>
              <a:rPr lang="en-US" altLang="zh-CN" sz="1800" dirty="0" smtClean="0">
                <a:solidFill>
                  <a:srgbClr val="080808"/>
                </a:solidFill>
              </a:rPr>
              <a:t>(%w, 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sizeof</a:t>
            </a:r>
            <a:r>
              <a:rPr lang="en-US" altLang="zh-CN" sz="1800" dirty="0" smtClean="0">
                <a:solidFill>
                  <a:srgbClr val="080808"/>
                </a:solidFill>
              </a:rPr>
              <a:t>(w),1,fp);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</a:rPr>
              <a:t>     if (n&gt;0)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</a:t>
            </a:r>
            <a:r>
              <a:rPr lang="en-US" altLang="zh-CN" sz="1800" dirty="0" smtClean="0">
                <a:solidFill>
                  <a:srgbClr val="080808"/>
                </a:solidFill>
              </a:rPr>
              <a:t>          </a:t>
            </a:r>
            <a:r>
              <a:rPr lang="en-US" altLang="zh-CN" sz="1800" dirty="0" smtClean="0">
                <a:solidFill>
                  <a:srgbClr val="7030A0"/>
                </a:solidFill>
              </a:rPr>
              <a:t>sum=</a:t>
            </a:r>
            <a:r>
              <a:rPr lang="en-US" altLang="zh-CN" sz="1800" dirty="0" err="1" smtClean="0">
                <a:solidFill>
                  <a:srgbClr val="7030A0"/>
                </a:solidFill>
              </a:rPr>
              <a:t>sum+w</a:t>
            </a:r>
            <a:r>
              <a:rPr lang="en-US" altLang="zh-CN" sz="1800" dirty="0" smtClean="0">
                <a:solidFill>
                  <a:srgbClr val="7030A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rgbClr val="080808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 err="1">
                <a:solidFill>
                  <a:srgbClr val="080808"/>
                </a:solidFill>
              </a:rPr>
              <a:t>p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rintf</a:t>
            </a:r>
            <a:r>
              <a:rPr lang="en-US" altLang="zh-CN" sz="1800" dirty="0" smtClean="0">
                <a:solidFill>
                  <a:srgbClr val="080808"/>
                </a:solidFill>
              </a:rPr>
              <a:t>(“sum=%d\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n”,sum</a:t>
            </a:r>
            <a:r>
              <a:rPr lang="en-US" altLang="zh-CN" sz="1800" dirty="0" smtClean="0">
                <a:solidFill>
                  <a:srgbClr val="080808"/>
                </a:solidFill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1800" dirty="0" smtClean="0">
              <a:solidFill>
                <a:srgbClr val="080808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00000"/>
                </a:solidFill>
              </a:rPr>
              <a:t>结果是正确的。</a:t>
            </a:r>
            <a:endParaRPr lang="en-US" altLang="zh-CN" sz="18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利用</a:t>
            </a:r>
            <a:r>
              <a:rPr lang="zh-CN" altLang="en-US" dirty="0"/>
              <a:t>格式化文件读写二进制数据文件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例如：</a:t>
            </a:r>
            <a:endParaRPr lang="en-US" altLang="zh-CN" sz="2000" dirty="0">
              <a:solidFill>
                <a:srgbClr val="000099"/>
              </a:solidFill>
            </a:endParaRPr>
          </a:p>
          <a:p>
            <a:pPr marL="1085850" lvl="1" indent="-457200"/>
            <a:r>
              <a:rPr lang="en-US" altLang="zh-CN" sz="1800" dirty="0">
                <a:solidFill>
                  <a:srgbClr val="000099"/>
                </a:solidFill>
              </a:rPr>
              <a:t>int </a:t>
            </a:r>
            <a:r>
              <a:rPr lang="en-US" altLang="zh-CN" sz="1800" dirty="0" err="1">
                <a:solidFill>
                  <a:srgbClr val="000099"/>
                </a:solidFill>
              </a:rPr>
              <a:t>i</a:t>
            </a:r>
            <a:r>
              <a:rPr lang="en-US" altLang="zh-CN" sz="1800" dirty="0">
                <a:solidFill>
                  <a:srgbClr val="000099"/>
                </a:solidFill>
              </a:rPr>
              <a:t>=10; </a:t>
            </a:r>
          </a:p>
          <a:p>
            <a:pPr marL="1085850" lvl="1" indent="-457200"/>
            <a:r>
              <a:rPr lang="en-US" altLang="zh-CN" sz="1800" dirty="0">
                <a:solidFill>
                  <a:srgbClr val="000099"/>
                </a:solidFill>
              </a:rPr>
              <a:t>float</a:t>
            </a:r>
            <a:r>
              <a:rPr lang="zh-CN" altLang="en-US" sz="1800" dirty="0">
                <a:solidFill>
                  <a:srgbClr val="000099"/>
                </a:solidFill>
              </a:rPr>
              <a:t> </a:t>
            </a:r>
            <a:r>
              <a:rPr lang="en-US" altLang="zh-CN" sz="1800" dirty="0">
                <a:solidFill>
                  <a:srgbClr val="000099"/>
                </a:solidFill>
              </a:rPr>
              <a:t>f=45.3;</a:t>
            </a:r>
            <a:endParaRPr lang="zh-CN" altLang="en-US" sz="1800" dirty="0"/>
          </a:p>
          <a:p>
            <a:pPr marL="971550" lvl="1">
              <a:lnSpc>
                <a:spcPct val="120000"/>
              </a:lnSpc>
            </a:pPr>
            <a:r>
              <a:rPr lang="en-US" altLang="zh-CN" sz="1800" b="1" dirty="0"/>
              <a:t> </a:t>
            </a:r>
            <a:r>
              <a:rPr lang="en-US" altLang="zh-CN" sz="1800" b="1" dirty="0" err="1"/>
              <a:t>fprintf</a:t>
            </a:r>
            <a:r>
              <a:rPr lang="en-US" altLang="zh-CN" sz="1800" b="1" dirty="0"/>
              <a:t>(fp,”</a:t>
            </a:r>
            <a:r>
              <a:rPr lang="en-US" altLang="zh-CN" sz="1800" b="1" dirty="0">
                <a:solidFill>
                  <a:srgbClr val="006600"/>
                </a:solidFill>
              </a:rPr>
              <a:t>%d</a:t>
            </a:r>
            <a:r>
              <a:rPr lang="en-US" altLang="zh-CN" sz="1800" b="1" dirty="0"/>
              <a:t>,</a:t>
            </a:r>
            <a:r>
              <a:rPr lang="en-US" altLang="zh-CN" sz="1800" b="1" dirty="0">
                <a:solidFill>
                  <a:srgbClr val="0303DF"/>
                </a:solidFill>
              </a:rPr>
              <a:t>%6.2f</a:t>
            </a:r>
            <a:r>
              <a:rPr lang="en-US" altLang="zh-CN" sz="1800" b="1" dirty="0"/>
              <a:t>”,i,f);   </a:t>
            </a:r>
            <a:r>
              <a:rPr lang="en-US" altLang="zh-CN" sz="1800" b="1" dirty="0" smtClean="0"/>
              <a:t>//</a:t>
            </a:r>
            <a:r>
              <a:rPr lang="zh-CN" altLang="en-US" sz="1800" b="1" dirty="0" smtClean="0"/>
              <a:t>按格式写</a:t>
            </a:r>
            <a:r>
              <a:rPr lang="zh-CN" altLang="en-US" sz="1800" b="1" dirty="0"/>
              <a:t>文件</a:t>
            </a:r>
            <a:endParaRPr lang="en-US" altLang="zh-CN" sz="1800" b="1" dirty="0"/>
          </a:p>
          <a:p>
            <a:pPr marL="971550" lvl="1">
              <a:lnSpc>
                <a:spcPct val="120000"/>
              </a:lnSpc>
            </a:pPr>
            <a:r>
              <a:rPr lang="en-US" altLang="zh-CN" sz="1800" u="sng" dirty="0">
                <a:solidFill>
                  <a:srgbClr val="FF0000"/>
                </a:solidFill>
              </a:rPr>
              <a:t> rewind(</a:t>
            </a:r>
            <a:r>
              <a:rPr lang="en-US" altLang="zh-CN" sz="1800" u="sng" dirty="0" err="1">
                <a:solidFill>
                  <a:srgbClr val="FF0000"/>
                </a:solidFill>
              </a:rPr>
              <a:t>fp</a:t>
            </a:r>
            <a:r>
              <a:rPr lang="en-US" altLang="zh-CN" sz="1800" u="sng" dirty="0">
                <a:solidFill>
                  <a:srgbClr val="FF0000"/>
                </a:solidFill>
              </a:rPr>
              <a:t>);  //</a:t>
            </a:r>
            <a:r>
              <a:rPr lang="en-US" altLang="zh-CN" sz="1800" u="sng" dirty="0" err="1">
                <a:solidFill>
                  <a:srgbClr val="FF0000"/>
                </a:solidFill>
              </a:rPr>
              <a:t>fseek</a:t>
            </a:r>
            <a:r>
              <a:rPr lang="en-US" altLang="zh-CN" sz="1800" u="sng" dirty="0">
                <a:solidFill>
                  <a:srgbClr val="FF0000"/>
                </a:solidFill>
              </a:rPr>
              <a:t>(fp,0,0);</a:t>
            </a:r>
          </a:p>
          <a:p>
            <a:pPr marL="971550" lvl="1"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en-US" altLang="zh-CN" sz="1800" b="1" dirty="0" err="1"/>
              <a:t>fscanf</a:t>
            </a:r>
            <a:r>
              <a:rPr lang="en-US" altLang="zh-CN" sz="1800" b="1" dirty="0"/>
              <a:t> (</a:t>
            </a:r>
            <a:r>
              <a:rPr lang="en-US" altLang="zh-CN" sz="1800" b="1" dirty="0" err="1"/>
              <a:t>fp</a:t>
            </a:r>
            <a:r>
              <a:rPr lang="en-US" altLang="zh-CN" sz="1800" b="1" dirty="0"/>
              <a:t>,”%d,%f”,&amp;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,&amp;f);   </a:t>
            </a:r>
            <a:r>
              <a:rPr lang="en-US" altLang="zh-CN" sz="1800" b="1" dirty="0" smtClean="0"/>
              <a:t>//</a:t>
            </a:r>
            <a:r>
              <a:rPr lang="zh-CN" altLang="en-US" sz="1800" b="1" dirty="0"/>
              <a:t>按格式读文件</a:t>
            </a:r>
            <a:endParaRPr lang="en-US" altLang="zh-CN" sz="1800" b="1" dirty="0"/>
          </a:p>
          <a:p>
            <a:pPr marL="971550" lvl="1">
              <a:lnSpc>
                <a:spcPct val="120000"/>
              </a:lnSpc>
            </a:pPr>
            <a:r>
              <a:rPr lang="en-US" altLang="zh-CN" sz="1800" dirty="0" err="1"/>
              <a:t>prinf</a:t>
            </a:r>
            <a:r>
              <a:rPr lang="en-US" altLang="zh-CN" sz="1800" dirty="0"/>
              <a:t>(“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=%d,  f= </a:t>
            </a:r>
            <a:r>
              <a:rPr lang="en-US" altLang="zh-CN" sz="1800" dirty="0">
                <a:solidFill>
                  <a:srgbClr val="0303DF"/>
                </a:solidFill>
              </a:rPr>
              <a:t>%6.2f\n</a:t>
            </a:r>
            <a:r>
              <a:rPr lang="en-US" altLang="zh-CN" sz="1800" dirty="0"/>
              <a:t>”,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, f);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u="sng" dirty="0" smtClean="0">
                <a:solidFill>
                  <a:srgbClr val="C00000"/>
                </a:solidFill>
              </a:rPr>
              <a:t>注</a:t>
            </a:r>
            <a:r>
              <a:rPr lang="zh-CN" altLang="en-US" sz="2000" b="1" u="sng" dirty="0" smtClean="0">
                <a:solidFill>
                  <a:srgbClr val="C00000"/>
                </a:solidFill>
              </a:rPr>
              <a:t>：写入到文件中的是数据的</a:t>
            </a:r>
            <a:r>
              <a:rPr lang="en-US" altLang="zh-CN" sz="2000" b="1" u="sng" dirty="0" smtClean="0">
                <a:solidFill>
                  <a:srgbClr val="030DCD"/>
                </a:solidFill>
              </a:rPr>
              <a:t>ASCII</a:t>
            </a:r>
            <a:r>
              <a:rPr lang="zh-CN" altLang="en-US" sz="2000" b="1" u="sng" dirty="0" smtClean="0">
                <a:solidFill>
                  <a:srgbClr val="030DCD"/>
                </a:solidFill>
              </a:rPr>
              <a:t>码</a:t>
            </a:r>
            <a:endParaRPr lang="en-US" altLang="zh-CN" sz="2000" b="1" u="sng" dirty="0" smtClean="0">
              <a:solidFill>
                <a:srgbClr val="030DC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可用于除了结构体等复合类型以外的任何数据类型的读写；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50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回顾：关于</a:t>
            </a:r>
            <a:r>
              <a:rPr lang="zh-CN" altLang="en-US" dirty="0"/>
              <a:t>文件</a:t>
            </a:r>
            <a:r>
              <a:rPr lang="zh-CN" altLang="en-US" dirty="0" smtClean="0"/>
              <a:t>的读写位置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系统为文件的读写维护</a:t>
                </a:r>
                <a:r>
                  <a:rPr lang="zh-CN" altLang="en-US" sz="2000" dirty="0">
                    <a:solidFill>
                      <a:srgbClr val="0303DF"/>
                    </a:solidFill>
                  </a:rPr>
                  <a:t>一个读写位置指针</a:t>
                </a:r>
                <a:r>
                  <a:rPr lang="zh-CN" altLang="en-US" sz="2000" dirty="0"/>
                  <a:t>：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读写指针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,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读写偏移量</a:t>
                </a:r>
                <a:r>
                  <a:rPr lang="zh-CN" altLang="en-US" sz="2000" dirty="0" smtClean="0"/>
                  <a:t>；</a:t>
                </a:r>
                <a:endParaRPr lang="en-US" altLang="zh-CN" sz="2000" dirty="0" smtClean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 smtClean="0"/>
                  <a:t>以</a:t>
                </a:r>
                <a:r>
                  <a:rPr lang="zh-CN" altLang="en-US" sz="2000" b="1" dirty="0" smtClean="0">
                    <a:solidFill>
                      <a:srgbClr val="C00000"/>
                    </a:solidFill>
                  </a:rPr>
                  <a:t>追加</a:t>
                </a:r>
                <a:r>
                  <a:rPr lang="zh-CN" altLang="en-US" sz="2000" dirty="0" smtClean="0">
                    <a:solidFill>
                      <a:srgbClr val="C00000"/>
                    </a:solidFill>
                  </a:rPr>
                  <a:t>方式</a:t>
                </a:r>
                <a:r>
                  <a:rPr lang="zh-CN" altLang="en-US" sz="2000" dirty="0" smtClean="0"/>
                  <a:t>打开一个文件后，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读写</a:t>
                </a:r>
                <a:r>
                  <a:rPr lang="zh-CN" altLang="en-US" sz="2000" b="1" dirty="0" smtClean="0">
                    <a:solidFill>
                      <a:srgbClr val="7030A0"/>
                    </a:solidFill>
                  </a:rPr>
                  <a:t>指针指向文件尾，即文件长度；</a:t>
                </a:r>
                <a:endParaRPr lang="en-US" altLang="zh-CN" sz="2000" b="1" dirty="0" smtClean="0">
                  <a:solidFill>
                    <a:srgbClr val="7030A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 smtClean="0"/>
                  <a:t>以</a:t>
                </a:r>
                <a:r>
                  <a:rPr lang="zh-CN" altLang="en-US" sz="2000" dirty="0" smtClean="0">
                    <a:solidFill>
                      <a:srgbClr val="C00000"/>
                    </a:solidFill>
                  </a:rPr>
                  <a:t>其它方式</a:t>
                </a:r>
                <a:r>
                  <a:rPr lang="zh-CN" altLang="en-US" sz="2000" dirty="0" smtClean="0"/>
                  <a:t>打开文件，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读写指针指向</a:t>
                </a:r>
                <a:r>
                  <a:rPr lang="zh-CN" altLang="en-US" sz="2000" b="1" dirty="0" smtClean="0">
                    <a:solidFill>
                      <a:srgbClr val="7030A0"/>
                    </a:solidFill>
                  </a:rPr>
                  <a:t>文件头，即</a:t>
                </a:r>
                <a:r>
                  <a:rPr lang="en-US" altLang="zh-CN" sz="2000" b="1" dirty="0" smtClean="0">
                    <a:solidFill>
                      <a:srgbClr val="7030A0"/>
                    </a:solidFill>
                  </a:rPr>
                  <a:t>0</a:t>
                </a:r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当读写操作完成后，读写指针</a:t>
                </a:r>
                <a:r>
                  <a:rPr lang="zh-CN" altLang="en-US" sz="2000" u="sng" dirty="0">
                    <a:solidFill>
                      <a:srgbClr val="C00000"/>
                    </a:solidFill>
                  </a:rPr>
                  <a:t>自动根据读写的数据长度</a:t>
                </a:r>
                <a:r>
                  <a:rPr lang="zh-CN" altLang="en-US" sz="2000" dirty="0">
                    <a:solidFill>
                      <a:srgbClr val="006600"/>
                    </a:solidFill>
                  </a:rPr>
                  <a:t>进行</a:t>
                </a:r>
                <a:r>
                  <a:rPr lang="zh-CN" altLang="en-US" sz="2000" dirty="0" smtClean="0">
                    <a:solidFill>
                      <a:srgbClr val="006600"/>
                    </a:solidFill>
                  </a:rPr>
                  <a:t>增量</a:t>
                </a:r>
                <a:r>
                  <a:rPr lang="zh-CN" altLang="en-US" sz="2000" dirty="0" smtClean="0"/>
                  <a:t>；</a:t>
                </a:r>
                <a:endParaRPr lang="en-US" altLang="zh-CN" sz="2000" dirty="0"/>
              </a:p>
              <a:p>
                <a:pPr marL="971550" lvl="1"/>
                <a:r>
                  <a:rPr lang="zh-CN" altLang="en-US" sz="1800" dirty="0"/>
                  <a:t>如读写字符</a:t>
                </a:r>
                <a:r>
                  <a:rPr lang="zh-CN" altLang="en-US" sz="1800" dirty="0" smtClean="0"/>
                  <a:t>自动增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/>
                  <a:t>；</a:t>
                </a:r>
                <a:endParaRPr lang="en-US" altLang="zh-CN" sz="1800" dirty="0"/>
              </a:p>
              <a:p>
                <a:pPr marL="971550" lvl="1"/>
                <a:r>
                  <a:rPr lang="zh-CN" altLang="en-US" sz="1800" dirty="0"/>
                  <a:t>读写整数自动增</a:t>
                </a:r>
                <a:r>
                  <a:rPr lang="en-US" altLang="zh-CN" sz="1800" dirty="0"/>
                  <a:t>4</a:t>
                </a:r>
                <a:r>
                  <a:rPr lang="zh-CN" altLang="en-US" sz="1800" dirty="0"/>
                  <a:t>；</a:t>
                </a:r>
                <a:endParaRPr lang="en-US" altLang="zh-CN" sz="1800" dirty="0"/>
              </a:p>
              <a:p>
                <a:pPr marL="971550" lvl="1"/>
                <a:r>
                  <a:rPr lang="en-US" altLang="zh-CN" sz="1800" dirty="0" err="1"/>
                  <a:t>fwrite</a:t>
                </a:r>
                <a:r>
                  <a:rPr lang="en-US" altLang="zh-CN" sz="1800" dirty="0"/>
                  <a:t>(</a:t>
                </a:r>
                <a:r>
                  <a:rPr lang="en-US" altLang="zh-CN" sz="1800" dirty="0" err="1">
                    <a:solidFill>
                      <a:srgbClr val="C00000"/>
                    </a:solidFill>
                  </a:rPr>
                  <a:t>buf</a:t>
                </a:r>
                <a:r>
                  <a:rPr lang="en-US" altLang="zh-CN" sz="1800" dirty="0"/>
                  <a:t>, </a:t>
                </a:r>
                <a:r>
                  <a:rPr lang="en-US" altLang="zh-CN" sz="1800" dirty="0" err="1">
                    <a:solidFill>
                      <a:srgbClr val="006600"/>
                    </a:solidFill>
                  </a:rPr>
                  <a:t>strlen</a:t>
                </a:r>
                <a:r>
                  <a:rPr lang="en-US" altLang="zh-CN" sz="1800" dirty="0">
                    <a:solidFill>
                      <a:srgbClr val="006600"/>
                    </a:solidFill>
                  </a:rPr>
                  <a:t>(</a:t>
                </a:r>
                <a:r>
                  <a:rPr lang="en-US" altLang="zh-CN" sz="1800" dirty="0" err="1">
                    <a:solidFill>
                      <a:srgbClr val="006600"/>
                    </a:solidFill>
                  </a:rPr>
                  <a:t>buf</a:t>
                </a:r>
                <a:r>
                  <a:rPr lang="en-US" altLang="zh-CN" sz="1800" dirty="0">
                    <a:solidFill>
                      <a:srgbClr val="006600"/>
                    </a:solidFill>
                  </a:rPr>
                  <a:t>)</a:t>
                </a:r>
                <a:r>
                  <a:rPr lang="en-US" altLang="zh-CN" sz="1800" dirty="0"/>
                  <a:t>,</a:t>
                </a:r>
                <a:r>
                  <a:rPr lang="en-US" altLang="zh-CN" sz="1800" dirty="0" err="1"/>
                  <a:t>num,fp</a:t>
                </a:r>
                <a:r>
                  <a:rPr lang="en-US" altLang="zh-CN" sz="1800" dirty="0"/>
                  <a:t>)</a:t>
                </a:r>
                <a:r>
                  <a:rPr lang="zh-CN" altLang="en-US" sz="1800" dirty="0"/>
                  <a:t>；</a:t>
                </a:r>
                <a:endParaRPr lang="en-US" altLang="zh-CN" sz="1800" dirty="0"/>
              </a:p>
              <a:p>
                <a:pPr marL="1200150" lvl="2"/>
                <a:r>
                  <a:rPr lang="en-US" altLang="zh-CN" sz="1800" dirty="0"/>
                  <a:t> </a:t>
                </a:r>
                <a:r>
                  <a:rPr lang="zh-CN" altLang="en-US" sz="1600" dirty="0"/>
                  <a:t>写操作后，指针自动增加</a:t>
                </a:r>
                <a:r>
                  <a:rPr lang="en-US" altLang="zh-CN" sz="1600" dirty="0">
                    <a:solidFill>
                      <a:srgbClr val="006600"/>
                    </a:solidFill>
                  </a:rPr>
                  <a:t>num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1600" dirty="0" err="1">
                    <a:solidFill>
                      <a:srgbClr val="006600"/>
                    </a:solidFill>
                  </a:rPr>
                  <a:t>strlen</a:t>
                </a:r>
                <a:r>
                  <a:rPr lang="en-US" altLang="zh-CN" sz="1600" dirty="0">
                    <a:solidFill>
                      <a:srgbClr val="006600"/>
                    </a:solidFill>
                  </a:rPr>
                  <a:t>(</a:t>
                </a:r>
                <a:r>
                  <a:rPr lang="en-US" altLang="zh-CN" sz="1600" dirty="0" err="1">
                    <a:solidFill>
                      <a:srgbClr val="006600"/>
                    </a:solidFill>
                  </a:rPr>
                  <a:t>buf</a:t>
                </a:r>
                <a:r>
                  <a:rPr lang="en-US" altLang="zh-CN" sz="1600" dirty="0">
                    <a:solidFill>
                      <a:srgbClr val="006600"/>
                    </a:solidFill>
                  </a:rPr>
                  <a:t>)</a:t>
                </a:r>
                <a:r>
                  <a:rPr lang="zh-CN" altLang="en-US" sz="1600" dirty="0"/>
                  <a:t>个字节；（</a:t>
                </a:r>
                <a:r>
                  <a:rPr lang="zh-CN" altLang="en-US" sz="1600" dirty="0">
                    <a:solidFill>
                      <a:srgbClr val="0303DF"/>
                    </a:solidFill>
                  </a:rPr>
                  <a:t>往文件尾移动</a:t>
                </a:r>
                <a:r>
                  <a:rPr lang="zh-CN" altLang="en-US" sz="1600" dirty="0"/>
                  <a:t>）</a:t>
                </a:r>
                <a:endParaRPr lang="en-US" altLang="zh-CN" sz="1600" dirty="0"/>
              </a:p>
              <a:p>
                <a:pPr marL="971550" lvl="1"/>
                <a:r>
                  <a:rPr lang="en-US" altLang="zh-CN" sz="1800" dirty="0" err="1"/>
                  <a:t>fwrite</a:t>
                </a:r>
                <a:r>
                  <a:rPr lang="en-US" altLang="zh-CN" sz="1800" dirty="0"/>
                  <a:t>(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&amp;a</a:t>
                </a:r>
                <a:r>
                  <a:rPr lang="en-US" altLang="zh-CN" sz="1800" dirty="0"/>
                  <a:t>, </a:t>
                </a:r>
                <a:r>
                  <a:rPr lang="en-US" altLang="zh-CN" sz="1800" dirty="0" err="1">
                    <a:solidFill>
                      <a:srgbClr val="006600"/>
                    </a:solidFill>
                  </a:rPr>
                  <a:t>sizeof</a:t>
                </a:r>
                <a:r>
                  <a:rPr lang="en-US" altLang="zh-CN" sz="1800" dirty="0">
                    <a:solidFill>
                      <a:srgbClr val="006600"/>
                    </a:solidFill>
                  </a:rPr>
                  <a:t>(a)</a:t>
                </a:r>
                <a:r>
                  <a:rPr lang="en-US" altLang="zh-CN" sz="1800" dirty="0"/>
                  <a:t>,</a:t>
                </a:r>
                <a:r>
                  <a:rPr lang="en-US" altLang="zh-CN" sz="1800" dirty="0" err="1"/>
                  <a:t>num,fp</a:t>
                </a:r>
                <a:r>
                  <a:rPr lang="en-US" altLang="zh-CN" sz="1800" dirty="0"/>
                  <a:t>)</a:t>
                </a:r>
                <a:r>
                  <a:rPr lang="zh-CN" altLang="en-US" sz="1800" dirty="0"/>
                  <a:t>；</a:t>
                </a:r>
                <a:endParaRPr lang="en-US" altLang="zh-CN" sz="1800" dirty="0"/>
              </a:p>
              <a:p>
                <a:pPr marL="1200150" lvl="2"/>
                <a:r>
                  <a:rPr lang="zh-CN" altLang="en-US" sz="1600" dirty="0"/>
                  <a:t>写操作后，指针自动增加</a:t>
                </a:r>
                <a:r>
                  <a:rPr lang="en-US" altLang="zh-CN" sz="1600" dirty="0">
                    <a:solidFill>
                      <a:srgbClr val="006600"/>
                    </a:solidFill>
                  </a:rPr>
                  <a:t>num</a:t>
                </a:r>
                <a:r>
                  <a:rPr lang="en-US" altLang="zh-CN" sz="16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1600" dirty="0" err="1">
                    <a:solidFill>
                      <a:srgbClr val="006600"/>
                    </a:solidFill>
                  </a:rPr>
                  <a:t>sizeof</a:t>
                </a:r>
                <a:r>
                  <a:rPr lang="en-US" altLang="zh-CN" sz="1600" dirty="0">
                    <a:solidFill>
                      <a:srgbClr val="006600"/>
                    </a:solidFill>
                  </a:rPr>
                  <a:t>(a)</a:t>
                </a:r>
                <a:r>
                  <a:rPr lang="zh-CN" altLang="en-US" sz="1600" dirty="0"/>
                  <a:t>个字节；（</a:t>
                </a:r>
                <a:r>
                  <a:rPr lang="zh-CN" altLang="en-US" sz="1600" dirty="0">
                    <a:solidFill>
                      <a:srgbClr val="0303DF"/>
                    </a:solidFill>
                  </a:rPr>
                  <a:t>往文件尾移动</a:t>
                </a:r>
                <a:r>
                  <a:rPr lang="zh-CN" altLang="en-US" sz="1600" dirty="0"/>
                  <a:t>）</a:t>
                </a:r>
                <a:endParaRPr lang="en-US" altLang="zh-CN" sz="1600" dirty="0"/>
              </a:p>
              <a:p>
                <a:pPr marL="971550" lvl="1"/>
                <a:r>
                  <a:rPr lang="en-US" altLang="zh-CN" sz="1800" dirty="0" err="1"/>
                  <a:t>fread</a:t>
                </a:r>
                <a:r>
                  <a:rPr lang="en-US" altLang="zh-CN" sz="1800" dirty="0"/>
                  <a:t>(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&amp;a</a:t>
                </a:r>
                <a:r>
                  <a:rPr lang="en-US" altLang="zh-CN" sz="1800" dirty="0"/>
                  <a:t>, </a:t>
                </a:r>
                <a:r>
                  <a:rPr lang="en-US" altLang="zh-CN" sz="1800" dirty="0" err="1">
                    <a:solidFill>
                      <a:srgbClr val="006600"/>
                    </a:solidFill>
                  </a:rPr>
                  <a:t>sizeof</a:t>
                </a:r>
                <a:r>
                  <a:rPr lang="en-US" altLang="zh-CN" sz="1800" dirty="0">
                    <a:solidFill>
                      <a:srgbClr val="006600"/>
                    </a:solidFill>
                  </a:rPr>
                  <a:t>(a)</a:t>
                </a:r>
                <a:r>
                  <a:rPr lang="en-US" altLang="zh-CN" sz="1800" dirty="0"/>
                  <a:t>,</a:t>
                </a:r>
                <a:r>
                  <a:rPr lang="en-US" altLang="zh-CN" sz="1800" dirty="0" err="1"/>
                  <a:t>num,fp</a:t>
                </a:r>
                <a:r>
                  <a:rPr lang="en-US" altLang="zh-CN" sz="1800" dirty="0"/>
                  <a:t>)</a:t>
                </a:r>
                <a:r>
                  <a:rPr lang="zh-CN" altLang="en-US" sz="1800" dirty="0"/>
                  <a:t>；</a:t>
                </a:r>
                <a:endParaRPr lang="en-US" altLang="zh-CN" sz="1800" dirty="0"/>
              </a:p>
              <a:p>
                <a:pPr marL="1200150" lvl="2"/>
                <a:r>
                  <a:rPr lang="zh-CN" altLang="en-US" sz="1600" dirty="0"/>
                  <a:t>读操作后，指针自动增加</a:t>
                </a:r>
                <a:r>
                  <a:rPr lang="en-US" altLang="zh-CN" sz="1600" dirty="0">
                    <a:solidFill>
                      <a:srgbClr val="006600"/>
                    </a:solidFill>
                  </a:rPr>
                  <a:t>num</a:t>
                </a:r>
                <a:r>
                  <a:rPr lang="en-US" altLang="zh-CN" sz="1600" dirty="0">
                    <a:solidFill>
                      <a:srgbClr val="0066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1600" dirty="0" err="1">
                    <a:solidFill>
                      <a:srgbClr val="006600"/>
                    </a:solidFill>
                  </a:rPr>
                  <a:t>sizeof</a:t>
                </a:r>
                <a:r>
                  <a:rPr lang="en-US" altLang="zh-CN" sz="1600" dirty="0">
                    <a:solidFill>
                      <a:srgbClr val="006600"/>
                    </a:solidFill>
                  </a:rPr>
                  <a:t>(a)</a:t>
                </a:r>
                <a:r>
                  <a:rPr lang="zh-CN" altLang="en-US" sz="1600" dirty="0"/>
                  <a:t>个字节；（</a:t>
                </a:r>
                <a:r>
                  <a:rPr lang="zh-CN" altLang="en-US" sz="1600" dirty="0">
                    <a:solidFill>
                      <a:srgbClr val="0303DF"/>
                    </a:solidFill>
                  </a:rPr>
                  <a:t>往文件尾移动</a:t>
                </a:r>
                <a:r>
                  <a:rPr lang="zh-CN" altLang="en-US" sz="1600" dirty="0"/>
                  <a:t>）</a:t>
                </a:r>
                <a:endParaRPr lang="en-US" altLang="zh-CN" sz="1600" dirty="0"/>
              </a:p>
              <a:p>
                <a:pPr marL="1200150" lvl="2"/>
                <a:endParaRPr lang="en-US" altLang="zh-CN" sz="16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91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回顾：关于</a:t>
            </a:r>
            <a:r>
              <a:rPr lang="zh-CN" altLang="en-US" dirty="0"/>
              <a:t>文件的读写</a:t>
            </a:r>
            <a:r>
              <a:rPr lang="zh-CN" altLang="en-US" dirty="0" smtClean="0"/>
              <a:t>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操作系统将</a:t>
            </a:r>
            <a:r>
              <a:rPr lang="zh-CN" altLang="en-US" sz="2000" b="1" dirty="0" smtClean="0">
                <a:solidFill>
                  <a:srgbClr val="006600"/>
                </a:solidFill>
              </a:rPr>
              <a:t>读</a:t>
            </a:r>
            <a:r>
              <a:rPr lang="zh-CN" altLang="en-US" sz="2000" b="1" dirty="0">
                <a:solidFill>
                  <a:srgbClr val="006600"/>
                </a:solidFill>
              </a:rPr>
              <a:t>、写指针</a:t>
            </a:r>
            <a:r>
              <a:rPr lang="zh-CN" altLang="en-US" sz="2000" b="1" dirty="0">
                <a:solidFill>
                  <a:srgbClr val="7030A0"/>
                </a:solidFill>
              </a:rPr>
              <a:t>合并为一个</a:t>
            </a:r>
            <a:r>
              <a:rPr lang="zh-CN" altLang="en-US" sz="2000" b="1" dirty="0">
                <a:solidFill>
                  <a:srgbClr val="006600"/>
                </a:solidFill>
              </a:rPr>
              <a:t>指针</a:t>
            </a:r>
            <a:r>
              <a:rPr lang="zh-CN" altLang="en-US" sz="2000" dirty="0"/>
              <a:t>，因此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以读写方式打开一个文件，读操作后如果要写，需要</a:t>
            </a:r>
            <a:r>
              <a:rPr lang="zh-CN" altLang="en-US" sz="1800" dirty="0">
                <a:solidFill>
                  <a:srgbClr val="C00000"/>
                </a:solidFill>
              </a:rPr>
              <a:t>将写指针定位到要写的位置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以读写方式打开一个文件，写操作后如果要读，需要</a:t>
            </a:r>
            <a:r>
              <a:rPr lang="zh-CN" altLang="en-US" sz="1800" dirty="0">
                <a:solidFill>
                  <a:srgbClr val="C00000"/>
                </a:solidFill>
              </a:rPr>
              <a:t>将读指针定位到要读的位置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Times New Roman" panose="02020603050405020304" pitchFamily="18" charset="0"/>
              </a:rPr>
              <a:t>文件</a:t>
            </a:r>
            <a:r>
              <a:rPr kumimoji="1" lang="zh-CN" alt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读</a:t>
            </a:r>
            <a:r>
              <a:rPr kumimoji="1" lang="en-US" altLang="zh-CN" b="1" dirty="0">
                <a:solidFill>
                  <a:srgbClr val="7030A0"/>
                </a:solidFill>
                <a:latin typeface="Times New Roman" panose="02020603050405020304" pitchFamily="18" charset="0"/>
              </a:rPr>
              <a:t>/</a:t>
            </a:r>
            <a:r>
              <a:rPr kumimoji="1" lang="zh-CN" altLang="en-US" b="1" dirty="0">
                <a:solidFill>
                  <a:srgbClr val="7030A0"/>
                </a:solidFill>
                <a:latin typeface="Times New Roman" panose="02020603050405020304" pitchFamily="18" charset="0"/>
              </a:rPr>
              <a:t>写位置</a:t>
            </a:r>
            <a:r>
              <a:rPr kumimoji="1" lang="zh-CN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指针</a:t>
            </a:r>
            <a:r>
              <a:rPr kumimoji="1" lang="zh-CN" altLang="en-US" b="1" dirty="0" smtClean="0">
                <a:latin typeface="Times New Roman" panose="02020603050405020304" pitchFamily="18" charset="0"/>
              </a:rPr>
              <a:t>的有关函数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CC"/>
                </a:solidFill>
              </a:rPr>
              <a:t>long </a:t>
            </a:r>
            <a:r>
              <a:rPr lang="en-US" altLang="zh-CN" dirty="0" err="1">
                <a:solidFill>
                  <a:srgbClr val="0000CC"/>
                </a:solidFill>
              </a:rPr>
              <a:t>ftell</a:t>
            </a:r>
            <a:r>
              <a:rPr lang="en-US" altLang="zh-CN" dirty="0">
                <a:solidFill>
                  <a:srgbClr val="0000CC"/>
                </a:solidFill>
              </a:rPr>
              <a:t>(FILE *</a:t>
            </a:r>
            <a:r>
              <a:rPr lang="en-US" altLang="zh-CN" dirty="0" err="1">
                <a:solidFill>
                  <a:srgbClr val="0000CC"/>
                </a:solidFill>
              </a:rPr>
              <a:t>fp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</a:p>
          <a:p>
            <a:pPr marL="971550" lvl="1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>
                <a:solidFill>
                  <a:srgbClr val="7030A0"/>
                </a:solidFill>
              </a:rPr>
              <a:t>返回</a:t>
            </a:r>
            <a:r>
              <a:rPr lang="zh-CN" altLang="en-US" dirty="0"/>
              <a:t>文件</a:t>
            </a:r>
            <a:r>
              <a:rPr lang="zh-CN" altLang="en-US" b="1" dirty="0">
                <a:solidFill>
                  <a:srgbClr val="0070C0"/>
                </a:solidFill>
              </a:rPr>
              <a:t>当前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6600"/>
                </a:solidFill>
              </a:rPr>
              <a:t>读写位置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0303DF"/>
                </a:solidFill>
              </a:rPr>
              <a:t>读写指针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303DF"/>
                </a:solidFill>
              </a:rPr>
              <a:t>读写偏移量</a:t>
            </a:r>
            <a:r>
              <a:rPr lang="zh-CN" altLang="en-US" dirty="0"/>
              <a:t>）；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en-US" altLang="zh-CN" dirty="0">
                <a:solidFill>
                  <a:srgbClr val="0000CC"/>
                </a:solidFill>
              </a:rPr>
              <a:t>void rewind(FILE *</a:t>
            </a:r>
            <a:r>
              <a:rPr kumimoji="1" lang="en-US" altLang="zh-CN" dirty="0" err="1">
                <a:solidFill>
                  <a:srgbClr val="0000CC"/>
                </a:solidFill>
              </a:rPr>
              <a:t>fp</a:t>
            </a:r>
            <a:r>
              <a:rPr kumimoji="1" lang="en-US" altLang="zh-CN" dirty="0">
                <a:solidFill>
                  <a:srgbClr val="0000CC"/>
                </a:solidFill>
              </a:rPr>
              <a:t>) </a:t>
            </a:r>
          </a:p>
          <a:p>
            <a:pPr marL="971550" lvl="1">
              <a:lnSpc>
                <a:spcPct val="100000"/>
              </a:lnSpc>
              <a:spcBef>
                <a:spcPts val="1200"/>
              </a:spcBef>
            </a:pPr>
            <a:r>
              <a:rPr kumimoji="1" lang="zh-CN" altLang="en-US" dirty="0"/>
              <a:t>使文件读写位置</a:t>
            </a:r>
            <a:r>
              <a:rPr kumimoji="1" lang="zh-CN" altLang="en-US" dirty="0">
                <a:solidFill>
                  <a:srgbClr val="7030A0"/>
                </a:solidFill>
              </a:rPr>
              <a:t>重新置于文件开头</a:t>
            </a:r>
            <a:r>
              <a:rPr kumimoji="1" lang="zh-CN" altLang="en-US" dirty="0"/>
              <a:t>，即位置</a:t>
            </a:r>
            <a:r>
              <a:rPr kumimoji="1" lang="en-US" altLang="zh-CN" dirty="0"/>
              <a:t>0</a:t>
            </a:r>
            <a:r>
              <a:rPr kumimoji="1" lang="zh-CN" altLang="en-US" dirty="0"/>
              <a:t>；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kumimoji="1" lang="en-US" altLang="zh-CN" dirty="0" err="1">
                <a:solidFill>
                  <a:srgbClr val="0000CC"/>
                </a:solidFill>
              </a:rPr>
              <a:t>int</a:t>
            </a:r>
            <a:r>
              <a:rPr kumimoji="1" lang="en-US" altLang="zh-CN" dirty="0">
                <a:solidFill>
                  <a:srgbClr val="0000CC"/>
                </a:solidFill>
              </a:rPr>
              <a:t> </a:t>
            </a:r>
            <a:r>
              <a:rPr kumimoji="1" lang="en-US" altLang="zh-CN" dirty="0" err="1">
                <a:solidFill>
                  <a:srgbClr val="0000CC"/>
                </a:solidFill>
              </a:rPr>
              <a:t>fseek</a:t>
            </a:r>
            <a:r>
              <a:rPr kumimoji="1" lang="en-US" altLang="zh-CN" dirty="0">
                <a:solidFill>
                  <a:srgbClr val="0000CC"/>
                </a:solidFill>
              </a:rPr>
              <a:t>(FILE *stream, long offset, </a:t>
            </a:r>
            <a:r>
              <a:rPr kumimoji="1" lang="en-US" altLang="zh-CN" dirty="0" err="1">
                <a:solidFill>
                  <a:srgbClr val="0000CC"/>
                </a:solidFill>
              </a:rPr>
              <a:t>int</a:t>
            </a:r>
            <a:r>
              <a:rPr kumimoji="1" lang="en-US" altLang="zh-CN" dirty="0">
                <a:solidFill>
                  <a:srgbClr val="0000CC"/>
                </a:solidFill>
              </a:rPr>
              <a:t> </a:t>
            </a:r>
            <a:r>
              <a:rPr kumimoji="1" lang="en-US" altLang="zh-CN" dirty="0" err="1">
                <a:solidFill>
                  <a:srgbClr val="0000CC"/>
                </a:solidFill>
              </a:rPr>
              <a:t>fromwhere</a:t>
            </a:r>
            <a:r>
              <a:rPr kumimoji="1" lang="en-US" altLang="zh-CN" dirty="0">
                <a:solidFill>
                  <a:srgbClr val="0000CC"/>
                </a:solidFill>
              </a:rPr>
              <a:t>);</a:t>
            </a:r>
            <a:endParaRPr kumimoji="1" lang="zh-CN" altLang="en-US" dirty="0">
              <a:solidFill>
                <a:srgbClr val="0000CC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1200"/>
              </a:spcBef>
            </a:pPr>
            <a:r>
              <a:rPr kumimoji="1" lang="zh-CN" altLang="en-US" dirty="0" smtClean="0">
                <a:solidFill>
                  <a:srgbClr val="7030A0"/>
                </a:solidFill>
              </a:rPr>
              <a:t>改变</a:t>
            </a:r>
            <a:r>
              <a:rPr kumimoji="1" lang="zh-CN" altLang="en-US" dirty="0"/>
              <a:t>文件当前的读写位置</a:t>
            </a:r>
            <a:r>
              <a:rPr kumimoji="1" lang="zh-CN" altLang="en-US" dirty="0" smtClean="0"/>
              <a:t>；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37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ftell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99"/>
                </a:solidFill>
              </a:rPr>
              <a:t>long </a:t>
            </a:r>
            <a:r>
              <a:rPr lang="en-US" altLang="zh-CN" sz="2000" dirty="0" err="1">
                <a:solidFill>
                  <a:srgbClr val="000099"/>
                </a:solidFill>
              </a:rPr>
              <a:t>ftell</a:t>
            </a:r>
            <a:r>
              <a:rPr lang="en-US" altLang="zh-CN" sz="2000" dirty="0">
                <a:solidFill>
                  <a:srgbClr val="000099"/>
                </a:solidFill>
              </a:rPr>
              <a:t>(FILE *</a:t>
            </a:r>
            <a:r>
              <a:rPr lang="en-US" altLang="zh-CN" sz="2000" dirty="0" err="1">
                <a:solidFill>
                  <a:srgbClr val="000099"/>
                </a:solidFill>
              </a:rPr>
              <a:t>fp</a:t>
            </a:r>
            <a:r>
              <a:rPr lang="en-US" altLang="zh-CN" sz="2000" dirty="0">
                <a:solidFill>
                  <a:srgbClr val="000099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函数作用：</a:t>
            </a:r>
          </a:p>
          <a:p>
            <a:pPr marL="971550" lvl="1"/>
            <a:r>
              <a:rPr lang="zh-CN" altLang="en-US" sz="1800" dirty="0">
                <a:solidFill>
                  <a:srgbClr val="C00000"/>
                </a:solidFill>
              </a:rPr>
              <a:t>得到</a:t>
            </a:r>
            <a:r>
              <a:rPr lang="zh-CN" altLang="en-US" sz="1800" dirty="0" smtClean="0">
                <a:solidFill>
                  <a:srgbClr val="C00000"/>
                </a:solidFill>
              </a:rPr>
              <a:t>文件当前</a:t>
            </a:r>
            <a:r>
              <a:rPr lang="zh-CN" altLang="en-US" sz="1800" dirty="0">
                <a:solidFill>
                  <a:srgbClr val="C00000"/>
                </a:solidFill>
              </a:rPr>
              <a:t>读写位置；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971550" lvl="1"/>
            <a:r>
              <a:rPr lang="zh-CN" altLang="en-US" sz="1800" dirty="0">
                <a:solidFill>
                  <a:srgbClr val="006600"/>
                </a:solidFill>
              </a:rPr>
              <a:t>读写位置用相对于</a:t>
            </a:r>
            <a:r>
              <a:rPr lang="zh-CN" altLang="en-US" sz="1800" dirty="0">
                <a:solidFill>
                  <a:srgbClr val="0303DF"/>
                </a:solidFill>
              </a:rPr>
              <a:t>文件开头</a:t>
            </a:r>
            <a:r>
              <a:rPr lang="zh-CN" altLang="en-US" sz="1800" dirty="0" smtClean="0">
                <a:solidFill>
                  <a:srgbClr val="0303DF"/>
                </a:solidFill>
              </a:rPr>
              <a:t>的字节偏移</a:t>
            </a:r>
            <a:r>
              <a:rPr lang="zh-CN" altLang="en-US" sz="1800" dirty="0">
                <a:solidFill>
                  <a:srgbClr val="0303DF"/>
                </a:solidFill>
              </a:rPr>
              <a:t>量来表示</a:t>
            </a:r>
            <a:r>
              <a:rPr lang="zh-CN" altLang="en-US" sz="1800" dirty="0">
                <a:solidFill>
                  <a:srgbClr val="006600"/>
                </a:solidFill>
              </a:rPr>
              <a:t>；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marL="971550" lvl="1"/>
            <a:r>
              <a:rPr lang="zh-CN" altLang="en-US" sz="1800" dirty="0" smtClean="0"/>
              <a:t>文件</a:t>
            </a:r>
            <a:r>
              <a:rPr lang="zh-CN" altLang="en-US" sz="1800" dirty="0"/>
              <a:t>开头的读写偏移量为</a:t>
            </a:r>
            <a:r>
              <a:rPr lang="en-US" altLang="zh-CN" sz="1800" dirty="0"/>
              <a:t>0</a:t>
            </a:r>
            <a:r>
              <a:rPr lang="zh-CN" altLang="en-US" sz="1800" dirty="0"/>
              <a:t>；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返回值：</a:t>
            </a:r>
          </a:p>
          <a:p>
            <a:pPr marL="971550" lvl="1"/>
            <a:r>
              <a:rPr lang="zh-CN" altLang="en-US" sz="1800" dirty="0"/>
              <a:t>返回当前位置，</a:t>
            </a:r>
            <a:r>
              <a:rPr lang="zh-CN" altLang="en-US" sz="1800" dirty="0">
                <a:solidFill>
                  <a:srgbClr val="7030A0"/>
                </a:solidFill>
              </a:rPr>
              <a:t>出错时返回</a:t>
            </a:r>
            <a:r>
              <a:rPr lang="en-US" altLang="zh-CN" sz="1800" dirty="0">
                <a:solidFill>
                  <a:srgbClr val="7030A0"/>
                </a:solidFill>
              </a:rPr>
              <a:t>-1L</a:t>
            </a:r>
            <a:r>
              <a:rPr lang="zh-CN" altLang="en-US" sz="1800" dirty="0">
                <a:solidFill>
                  <a:srgbClr val="7030A0"/>
                </a:solidFill>
              </a:rPr>
              <a:t>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应用举例：</a:t>
            </a:r>
          </a:p>
          <a:p>
            <a:pPr marL="971550" lvl="1"/>
            <a:r>
              <a:rPr lang="en-US" altLang="zh-CN" dirty="0"/>
              <a:t>FILE *</a:t>
            </a:r>
            <a:r>
              <a:rPr lang="en-US" altLang="zh-CN" dirty="0" err="1"/>
              <a:t>fp</a:t>
            </a:r>
            <a:r>
              <a:rPr lang="en-US" altLang="zh-CN" dirty="0"/>
              <a:t>;</a:t>
            </a:r>
          </a:p>
          <a:p>
            <a:pPr marL="971550" lvl="1"/>
            <a:r>
              <a:rPr lang="en-US" altLang="zh-CN" dirty="0"/>
              <a:t>long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ftell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</a:p>
          <a:p>
            <a:pPr marL="971550" lvl="1"/>
            <a:r>
              <a:rPr lang="en-US" altLang="zh-CN" dirty="0"/>
              <a:t>if  (</a:t>
            </a:r>
            <a:r>
              <a:rPr lang="en-US" altLang="zh-CN" dirty="0" err="1"/>
              <a:t>i</a:t>
            </a:r>
            <a:r>
              <a:rPr lang="en-US" altLang="zh-CN" dirty="0"/>
              <a:t>== -1L)  </a:t>
            </a:r>
            <a:r>
              <a:rPr lang="en-US" altLang="zh-CN" dirty="0" err="1"/>
              <a:t>printf</a:t>
            </a:r>
            <a:r>
              <a:rPr lang="en-US" altLang="zh-CN" dirty="0"/>
              <a:t>(“error\n”);   //-1L</a:t>
            </a:r>
            <a:r>
              <a:rPr lang="zh-CN" altLang="en-US" dirty="0"/>
              <a:t>表示</a:t>
            </a:r>
            <a:r>
              <a:rPr lang="en-US" altLang="zh-CN" dirty="0"/>
              <a:t>-1</a:t>
            </a:r>
            <a:r>
              <a:rPr lang="zh-CN" altLang="en-US" dirty="0"/>
              <a:t>是一个</a:t>
            </a:r>
            <a:r>
              <a:rPr lang="en-US" altLang="zh-CN" dirty="0"/>
              <a:t>long</a:t>
            </a:r>
            <a:r>
              <a:rPr lang="zh-CN" altLang="en-US" dirty="0"/>
              <a:t>型数据</a:t>
            </a:r>
            <a:r>
              <a:rPr lang="en-US" altLang="zh-CN" dirty="0"/>
              <a:t> 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由于</a:t>
            </a:r>
            <a:r>
              <a:rPr lang="en-US" altLang="zh-CN" sz="2000" dirty="0" smtClean="0"/>
              <a:t>long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字节的有符号数，该</a:t>
            </a:r>
            <a:r>
              <a:rPr lang="zh-CN" altLang="en-US" sz="2000" dirty="0"/>
              <a:t>函数对大于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31</a:t>
            </a:r>
            <a:r>
              <a:rPr lang="en-US" altLang="zh-CN" sz="2000" dirty="0"/>
              <a:t>-1</a:t>
            </a:r>
            <a:r>
              <a:rPr lang="zh-CN" altLang="en-US" sz="2000" dirty="0"/>
              <a:t>文件，即：</a:t>
            </a:r>
            <a:r>
              <a:rPr lang="en-US" altLang="zh-CN" sz="2000" dirty="0"/>
              <a:t>2.1G</a:t>
            </a:r>
            <a:r>
              <a:rPr lang="zh-CN" altLang="en-US" sz="2000" dirty="0"/>
              <a:t>以上的文件操作时可能出错。</a:t>
            </a:r>
          </a:p>
        </p:txBody>
      </p:sp>
    </p:spTree>
    <p:extLst>
      <p:ext uri="{BB962C8B-B14F-4D97-AF65-F5344CB8AC3E}">
        <p14:creationId xmlns:p14="http://schemas.microsoft.com/office/powerpoint/2010/main" val="92214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latin typeface="Times New Roman" panose="02020603050405020304" pitchFamily="18" charset="0"/>
              </a:rPr>
              <a:t>rewind()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kumimoji="1" lang="en-US" altLang="zh-CN" sz="2000" dirty="0">
                <a:solidFill>
                  <a:srgbClr val="0000CC"/>
                </a:solidFill>
              </a:rPr>
              <a:t>void rewind(FILE *</a:t>
            </a:r>
            <a:r>
              <a:rPr kumimoji="1" lang="en-US" altLang="zh-CN" sz="2000" dirty="0" err="1">
                <a:solidFill>
                  <a:srgbClr val="0000CC"/>
                </a:solidFill>
              </a:rPr>
              <a:t>fp</a:t>
            </a:r>
            <a:r>
              <a:rPr kumimoji="1" lang="en-US" altLang="zh-CN" sz="2000" dirty="0">
                <a:solidFill>
                  <a:srgbClr val="0000CC"/>
                </a:solidFill>
              </a:rPr>
              <a:t>)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函数作用：</a:t>
            </a:r>
          </a:p>
          <a:p>
            <a:pPr marL="971550" lvl="1">
              <a:lnSpc>
                <a:spcPct val="120000"/>
              </a:lnSpc>
            </a:pPr>
            <a:r>
              <a:rPr kumimoji="1" lang="zh-CN" altLang="en-US" dirty="0"/>
              <a:t>使文件读写位置重新置于文件开头（读写指针为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）；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返回值：</a:t>
            </a:r>
          </a:p>
          <a:p>
            <a:pPr marL="971550" lvl="1"/>
            <a:r>
              <a:rPr lang="zh-CN" altLang="en-US" dirty="0"/>
              <a:t>无返回值；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99"/>
                </a:solidFill>
              </a:rPr>
              <a:t>应用举例：</a:t>
            </a:r>
            <a:endParaRPr lang="en-US" altLang="zh-CN" sz="2000" dirty="0">
              <a:solidFill>
                <a:srgbClr val="000099"/>
              </a:solidFill>
            </a:endParaRPr>
          </a:p>
          <a:p>
            <a:pPr marL="971550" lvl="1"/>
            <a:r>
              <a:rPr lang="en-US" altLang="zh-CN" dirty="0"/>
              <a:t>FILE *</a:t>
            </a:r>
            <a:r>
              <a:rPr lang="en-US" altLang="zh-CN" dirty="0" err="1"/>
              <a:t>fp</a:t>
            </a:r>
            <a:r>
              <a:rPr lang="en-US" altLang="zh-CN" dirty="0"/>
              <a:t>;</a:t>
            </a:r>
          </a:p>
          <a:p>
            <a:pPr marL="971550" lvl="1"/>
            <a:r>
              <a:rPr lang="en-US" altLang="zh-CN" dirty="0"/>
              <a:t>rewind(</a:t>
            </a:r>
            <a:r>
              <a:rPr lang="en-US" altLang="zh-CN" dirty="0" err="1"/>
              <a:t>fp</a:t>
            </a:r>
            <a:r>
              <a:rPr lang="en-US" altLang="zh-CN" dirty="0"/>
              <a:t>);    //</a:t>
            </a:r>
            <a:r>
              <a:rPr lang="zh-CN" altLang="en-US" dirty="0"/>
              <a:t>重置读写位置从文件头</a:t>
            </a:r>
            <a:r>
              <a:rPr lang="en-US" altLang="zh-CN" dirty="0"/>
              <a:t>0</a:t>
            </a:r>
            <a:r>
              <a:rPr lang="zh-CN" altLang="en-US" dirty="0"/>
              <a:t>开始；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注：写入一个文件后，接着读该文件，应注意文件偏移量的问题；</a:t>
            </a:r>
            <a:endParaRPr lang="en-US" altLang="zh-CN" sz="2000" dirty="0"/>
          </a:p>
          <a:p>
            <a:pPr marL="971550" lvl="1"/>
            <a:r>
              <a:rPr lang="zh-CN" altLang="en-US" sz="1600" dirty="0"/>
              <a:t>在文件中写入一批数据，文件偏移量可能在文件尾；</a:t>
            </a:r>
            <a:endParaRPr lang="en-US" altLang="zh-CN" sz="1600" dirty="0"/>
          </a:p>
          <a:p>
            <a:pPr marL="971550" lvl="1"/>
            <a:r>
              <a:rPr lang="en-US" altLang="zh-CN" sz="1600" dirty="0"/>
              <a:t>while (</a:t>
            </a:r>
            <a:r>
              <a:rPr lang="en-US" altLang="zh-CN" sz="1600" dirty="0" err="1"/>
              <a:t>feof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)) { </a:t>
            </a:r>
            <a:r>
              <a:rPr lang="zh-CN" altLang="en-US" sz="1600" dirty="0"/>
              <a:t>读文件 </a:t>
            </a:r>
            <a:r>
              <a:rPr lang="en-US" altLang="zh-CN" sz="1600" dirty="0"/>
              <a:t>}</a:t>
            </a:r>
            <a:r>
              <a:rPr lang="zh-CN" altLang="en-US" sz="1600" dirty="0"/>
              <a:t>； </a:t>
            </a:r>
            <a:r>
              <a:rPr lang="en-US" altLang="zh-CN" sz="1600" dirty="0"/>
              <a:t>//</a:t>
            </a:r>
            <a:r>
              <a:rPr lang="zh-CN" altLang="en-US" sz="1600" dirty="0"/>
              <a:t>无法读取文件内容，因为可能从文件尾开始读；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应在读之前利用</a:t>
            </a:r>
            <a:r>
              <a:rPr kumimoji="1" lang="en-US" altLang="zh-CN" sz="1600" dirty="0">
                <a:solidFill>
                  <a:srgbClr val="0000CC"/>
                </a:solidFill>
              </a:rPr>
              <a:t>rewind(</a:t>
            </a:r>
            <a:r>
              <a:rPr kumimoji="1" lang="en-US" altLang="zh-CN" sz="1600" dirty="0" err="1">
                <a:solidFill>
                  <a:srgbClr val="0000CC"/>
                </a:solidFill>
              </a:rPr>
              <a:t>fp</a:t>
            </a:r>
            <a:r>
              <a:rPr kumimoji="1" lang="en-US" altLang="zh-CN" sz="1600" dirty="0">
                <a:solidFill>
                  <a:srgbClr val="0000CC"/>
                </a:solidFill>
              </a:rPr>
              <a:t>)</a:t>
            </a:r>
            <a:r>
              <a:rPr lang="zh-CN" altLang="en-US" sz="1600" dirty="0"/>
              <a:t>将文件偏移量恢复到文件头；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81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kumimoji="1" lang="en-US" altLang="zh-CN" b="1" dirty="0" err="1">
                <a:latin typeface="Times New Roman" panose="02020603050405020304" pitchFamily="18" charset="0"/>
              </a:rPr>
              <a:t>fseek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函数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fseek</a:t>
            </a:r>
            <a:r>
              <a:rPr lang="en-US" altLang="zh-CN" sz="2000" dirty="0">
                <a:solidFill>
                  <a:srgbClr val="006600"/>
                </a:solidFill>
              </a:rPr>
              <a:t>(FILE *</a:t>
            </a:r>
            <a:r>
              <a:rPr lang="en-US" altLang="zh-CN" sz="2000" dirty="0" err="1">
                <a:solidFill>
                  <a:srgbClr val="006600"/>
                </a:solidFill>
              </a:rPr>
              <a:t>fp</a:t>
            </a:r>
            <a:r>
              <a:rPr lang="en-US" altLang="zh-CN" sz="2000" dirty="0">
                <a:solidFill>
                  <a:srgbClr val="006600"/>
                </a:solidFill>
              </a:rPr>
              <a:t>, long </a:t>
            </a:r>
            <a:r>
              <a:rPr lang="en-US" altLang="zh-CN" sz="2000" dirty="0">
                <a:solidFill>
                  <a:srgbClr val="C00000"/>
                </a:solidFill>
              </a:rPr>
              <a:t>offset</a:t>
            </a:r>
            <a:r>
              <a:rPr lang="en-US" altLang="zh-CN" sz="2000" dirty="0">
                <a:solidFill>
                  <a:srgbClr val="006600"/>
                </a:solidFill>
              </a:rPr>
              <a:t>, </a:t>
            </a:r>
            <a:r>
              <a:rPr kumimoji="1" lang="en-US" altLang="zh-CN" sz="2000" dirty="0">
                <a:solidFill>
                  <a:srgbClr val="006600"/>
                </a:solidFill>
              </a:rPr>
              <a:t>unsigned </a:t>
            </a:r>
            <a:r>
              <a:rPr lang="en-US" altLang="zh-CN" sz="2000" dirty="0" err="1">
                <a:solidFill>
                  <a:srgbClr val="C00000"/>
                </a:solidFill>
              </a:rPr>
              <a:t>fromwhere</a:t>
            </a:r>
            <a:r>
              <a:rPr lang="en-US" altLang="zh-CN" sz="2000" dirty="0">
                <a:solidFill>
                  <a:srgbClr val="006600"/>
                </a:solidFill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99"/>
                </a:solidFill>
              </a:rPr>
              <a:t>函数功能：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改变文件的位置指针。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以</a:t>
            </a:r>
            <a:r>
              <a:rPr lang="zh-CN" altLang="en-US" sz="1800" dirty="0">
                <a:solidFill>
                  <a:srgbClr val="C00000"/>
                </a:solidFill>
              </a:rPr>
              <a:t>起始点为基准</a:t>
            </a:r>
            <a:r>
              <a:rPr lang="zh-CN" altLang="en-US" sz="1800" dirty="0"/>
              <a:t>，读写位置</a:t>
            </a:r>
            <a:r>
              <a:rPr lang="zh-CN" altLang="en-US" sz="1800" dirty="0">
                <a:solidFill>
                  <a:srgbClr val="C00000"/>
                </a:solidFill>
              </a:rPr>
              <a:t>向文件尾方向</a:t>
            </a:r>
            <a:r>
              <a:rPr lang="zh-CN" altLang="en-US" sz="1800" dirty="0"/>
              <a:t>偏移指定的字节数；</a:t>
            </a:r>
            <a:endParaRPr kumimoji="1" lang="en-US" altLang="zh-CN" sz="1800" dirty="0">
              <a:solidFill>
                <a:srgbClr val="0000CC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en-US" altLang="zh-CN" sz="2000" dirty="0">
                <a:solidFill>
                  <a:srgbClr val="0000CC"/>
                </a:solidFill>
              </a:rPr>
              <a:t>unsigned </a:t>
            </a:r>
            <a:r>
              <a:rPr lang="en-US" altLang="zh-CN" sz="2000" b="1" u="sng" dirty="0" err="1">
                <a:solidFill>
                  <a:srgbClr val="0000CC"/>
                </a:solidFill>
              </a:rPr>
              <a:t>fromwhere</a:t>
            </a:r>
            <a:r>
              <a:rPr lang="zh-CN" altLang="en-US" sz="2000" dirty="0">
                <a:solidFill>
                  <a:srgbClr val="0000CC"/>
                </a:solidFill>
              </a:rPr>
              <a:t>：读写指针从什么位置开始移动</a:t>
            </a:r>
            <a:endParaRPr lang="en-US" altLang="zh-CN" sz="2000" dirty="0">
              <a:solidFill>
                <a:srgbClr val="0000CC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7030A0"/>
                </a:solidFill>
              </a:rPr>
              <a:t>SEEK_SET</a:t>
            </a:r>
            <a:r>
              <a:rPr lang="zh-CN" altLang="en-US" sz="1800" dirty="0"/>
              <a:t>： </a:t>
            </a:r>
            <a:r>
              <a:rPr lang="en-US" altLang="zh-CN" sz="1800" dirty="0"/>
              <a:t>0</a:t>
            </a:r>
            <a:r>
              <a:rPr lang="zh-CN" altLang="en-US" sz="1800" dirty="0"/>
              <a:t>，文件读写指针</a:t>
            </a:r>
            <a:r>
              <a:rPr lang="zh-CN" altLang="en-US" sz="1800" b="1" dirty="0">
                <a:solidFill>
                  <a:srgbClr val="C00000"/>
                </a:solidFill>
              </a:rPr>
              <a:t>从文件开头</a:t>
            </a:r>
            <a:r>
              <a:rPr lang="zh-CN" altLang="en-US" sz="1800" dirty="0"/>
              <a:t>开始移动</a:t>
            </a:r>
            <a:r>
              <a:rPr lang="en-US" altLang="zh-CN" sz="1800" dirty="0">
                <a:solidFill>
                  <a:srgbClr val="7030A0"/>
                </a:solidFill>
              </a:rPr>
              <a:t>offset</a:t>
            </a:r>
            <a:r>
              <a:rPr lang="zh-CN" altLang="en-US" sz="1800" dirty="0"/>
              <a:t>个字节；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7030A0"/>
                </a:solidFill>
              </a:rPr>
              <a:t>SEEK_CUR</a:t>
            </a:r>
            <a:r>
              <a:rPr lang="zh-CN" altLang="en-US" sz="1800" dirty="0"/>
              <a:t>：</a:t>
            </a:r>
            <a:r>
              <a:rPr lang="en-US" altLang="zh-CN" sz="1800" dirty="0"/>
              <a:t>1</a:t>
            </a:r>
            <a:r>
              <a:rPr lang="zh-CN" altLang="en-US" sz="1800" dirty="0"/>
              <a:t>，文件读写指针</a:t>
            </a:r>
            <a:r>
              <a:rPr lang="zh-CN" altLang="en-US" sz="1800" b="1" dirty="0">
                <a:solidFill>
                  <a:srgbClr val="C00000"/>
                </a:solidFill>
              </a:rPr>
              <a:t>从文件当前位置</a:t>
            </a:r>
            <a:r>
              <a:rPr lang="zh-CN" altLang="en-US" sz="1800" dirty="0"/>
              <a:t>开始移动</a:t>
            </a:r>
            <a:r>
              <a:rPr lang="en-US" altLang="zh-CN" sz="1800" dirty="0">
                <a:solidFill>
                  <a:srgbClr val="7030A0"/>
                </a:solidFill>
              </a:rPr>
              <a:t>offset</a:t>
            </a:r>
            <a:r>
              <a:rPr lang="zh-CN" altLang="en-US" sz="1800" dirty="0"/>
              <a:t>个字节；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7030A0"/>
                </a:solidFill>
              </a:rPr>
              <a:t>SEEK_END</a:t>
            </a:r>
            <a:r>
              <a:rPr lang="zh-CN" altLang="en-US" sz="1800" dirty="0"/>
              <a:t>：</a:t>
            </a:r>
            <a:r>
              <a:rPr lang="en-US" altLang="zh-CN" sz="1800" dirty="0"/>
              <a:t>2</a:t>
            </a:r>
            <a:r>
              <a:rPr lang="zh-CN" altLang="en-US" sz="1800" dirty="0"/>
              <a:t>，文件读写指针</a:t>
            </a:r>
            <a:r>
              <a:rPr lang="zh-CN" altLang="en-US" sz="1800" b="1" dirty="0">
                <a:solidFill>
                  <a:srgbClr val="C00000"/>
                </a:solidFill>
              </a:rPr>
              <a:t>从文件末尾</a:t>
            </a:r>
            <a:r>
              <a:rPr lang="zh-CN" altLang="en-US" sz="1800" dirty="0"/>
              <a:t>开始移动</a:t>
            </a:r>
            <a:r>
              <a:rPr lang="en-US" altLang="zh-CN" sz="1800" dirty="0">
                <a:solidFill>
                  <a:srgbClr val="7030A0"/>
                </a:solidFill>
              </a:rPr>
              <a:t>offset</a:t>
            </a:r>
            <a:r>
              <a:rPr lang="zh-CN" altLang="en-US" sz="1800" dirty="0"/>
              <a:t>个字节；</a:t>
            </a:r>
            <a:endParaRPr kumimoji="1" lang="en-US" altLang="zh-CN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00CC"/>
                </a:solidFill>
              </a:rPr>
              <a:t>long </a:t>
            </a:r>
            <a:r>
              <a:rPr lang="en-US" altLang="zh-CN" sz="2000" b="1" u="sng" dirty="0">
                <a:solidFill>
                  <a:srgbClr val="0000CC"/>
                </a:solidFill>
              </a:rPr>
              <a:t>offset</a:t>
            </a:r>
            <a:r>
              <a:rPr lang="zh-CN" altLang="en-US" sz="2000" dirty="0">
                <a:solidFill>
                  <a:srgbClr val="0000CC"/>
                </a:solidFill>
              </a:rPr>
              <a:t>：读写指针相对于位置</a:t>
            </a:r>
            <a:r>
              <a:rPr lang="en-US" altLang="zh-CN" sz="2000" dirty="0" err="1">
                <a:solidFill>
                  <a:srgbClr val="0000CC"/>
                </a:solidFill>
              </a:rPr>
              <a:t>fromwhere</a:t>
            </a:r>
            <a:r>
              <a:rPr lang="zh-CN" altLang="en-US" sz="2000" dirty="0">
                <a:solidFill>
                  <a:srgbClr val="0000CC"/>
                </a:solidFill>
              </a:rPr>
              <a:t>移动的字节数；</a:t>
            </a:r>
            <a:endParaRPr lang="en-US" altLang="zh-CN" sz="2000" dirty="0">
              <a:solidFill>
                <a:srgbClr val="0000CC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如果</a:t>
            </a:r>
            <a:r>
              <a:rPr lang="en-US" altLang="zh-CN" sz="1800" dirty="0">
                <a:solidFill>
                  <a:srgbClr val="0000CC"/>
                </a:solidFill>
              </a:rPr>
              <a:t>offset</a:t>
            </a:r>
            <a:r>
              <a:rPr lang="en-US" altLang="zh-CN" sz="1800" dirty="0">
                <a:solidFill>
                  <a:srgbClr val="C00000"/>
                </a:solidFill>
              </a:rPr>
              <a:t>&gt;0</a:t>
            </a:r>
            <a:r>
              <a:rPr lang="zh-CN" altLang="en-US" sz="1800" dirty="0"/>
              <a:t>，表示从</a:t>
            </a:r>
            <a:r>
              <a:rPr lang="en-US" altLang="zh-CN" sz="1800" dirty="0" err="1">
                <a:solidFill>
                  <a:srgbClr val="0000CC"/>
                </a:solidFill>
              </a:rPr>
              <a:t>fromwhere</a:t>
            </a:r>
            <a:r>
              <a:rPr lang="zh-CN" altLang="en-US" sz="1800" dirty="0"/>
              <a:t>开始</a:t>
            </a:r>
            <a:r>
              <a:rPr lang="zh-CN" altLang="en-US" sz="1800" dirty="0">
                <a:solidFill>
                  <a:srgbClr val="C00000"/>
                </a:solidFill>
              </a:rPr>
              <a:t>往文件尾方向</a:t>
            </a:r>
            <a:r>
              <a:rPr lang="zh-CN" altLang="en-US" sz="1800" dirty="0"/>
              <a:t>移动；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如果</a:t>
            </a:r>
            <a:r>
              <a:rPr lang="en-US" altLang="zh-CN" sz="1800" dirty="0">
                <a:solidFill>
                  <a:srgbClr val="0000CC"/>
                </a:solidFill>
              </a:rPr>
              <a:t>offset</a:t>
            </a:r>
            <a:r>
              <a:rPr lang="en-US" altLang="zh-CN" sz="1800" dirty="0">
                <a:solidFill>
                  <a:srgbClr val="C00000"/>
                </a:solidFill>
              </a:rPr>
              <a:t>&lt;0</a:t>
            </a:r>
            <a:r>
              <a:rPr lang="zh-CN" altLang="en-US" sz="1800" dirty="0"/>
              <a:t>，则表示从</a:t>
            </a:r>
            <a:r>
              <a:rPr lang="en-US" altLang="zh-CN" sz="1800" dirty="0" err="1">
                <a:solidFill>
                  <a:srgbClr val="0000CC"/>
                </a:solidFill>
              </a:rPr>
              <a:t>fromwhere</a:t>
            </a:r>
            <a:r>
              <a:rPr lang="zh-CN" altLang="en-US" sz="1800" dirty="0"/>
              <a:t>开始</a:t>
            </a:r>
            <a:r>
              <a:rPr lang="zh-CN" altLang="en-US" sz="1800" dirty="0">
                <a:solidFill>
                  <a:srgbClr val="C00000"/>
                </a:solidFill>
              </a:rPr>
              <a:t>往文件头方向</a:t>
            </a:r>
            <a:r>
              <a:rPr lang="zh-CN" altLang="en-US" sz="1800" dirty="0"/>
              <a:t>移动；</a:t>
            </a:r>
            <a:endParaRPr lang="en-US" altLang="zh-CN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CC"/>
                </a:solidFill>
              </a:rPr>
              <a:t>返回值：成功设置返回</a:t>
            </a:r>
            <a:r>
              <a:rPr lang="en-US" altLang="zh-CN" sz="2000" dirty="0">
                <a:solidFill>
                  <a:srgbClr val="0000CC"/>
                </a:solidFill>
              </a:rPr>
              <a:t>0</a:t>
            </a:r>
            <a:r>
              <a:rPr lang="zh-CN" altLang="en-US" sz="2000" dirty="0">
                <a:solidFill>
                  <a:srgbClr val="0000CC"/>
                </a:solidFill>
              </a:rPr>
              <a:t>，否则返回</a:t>
            </a:r>
            <a:r>
              <a:rPr lang="en-US" altLang="zh-CN" sz="2000" dirty="0">
                <a:solidFill>
                  <a:srgbClr val="0000CC"/>
                </a:solidFill>
              </a:rPr>
              <a:t>-1</a:t>
            </a:r>
            <a:r>
              <a:rPr lang="zh-CN" altLang="en-US" sz="2000" dirty="0">
                <a:solidFill>
                  <a:srgbClr val="0000CC"/>
                </a:solidFill>
              </a:rPr>
              <a:t>；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72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0C43-4819-42B2-B155-7A1BEB5B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>
                <a:latin typeface="Times New Roman" panose="02020603050405020304" pitchFamily="18" charset="0"/>
              </a:rPr>
              <a:t>fseek</a:t>
            </a:r>
            <a:r>
              <a:rPr kumimoji="1" lang="zh-CN" altLang="en-US" b="1" dirty="0">
                <a:latin typeface="Times New Roman" panose="02020603050405020304" pitchFamily="18" charset="0"/>
              </a:rPr>
              <a:t>函数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61229-E63F-4588-A136-3432BBD0E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头文件</a:t>
            </a:r>
            <a:r>
              <a:rPr lang="en-US" altLang="zh-CN" dirty="0" err="1" smtClean="0"/>
              <a:t>stdio.h</a:t>
            </a:r>
            <a:r>
              <a:rPr lang="zh-CN" altLang="en-US" dirty="0"/>
              <a:t>中有如下三个宏定义</a:t>
            </a:r>
            <a:endParaRPr lang="en-US" altLang="zh-CN" dirty="0"/>
          </a:p>
          <a:p>
            <a:pPr marL="285750" lvl="1" indent="0">
              <a:buNone/>
            </a:pPr>
            <a:r>
              <a:rPr lang="en-US" altLang="zh-CN" dirty="0"/>
              <a:t>#define </a:t>
            </a:r>
            <a:r>
              <a:rPr lang="en-US" altLang="zh-CN" dirty="0">
                <a:solidFill>
                  <a:srgbClr val="0303DF"/>
                </a:solidFill>
              </a:rPr>
              <a:t>SEEK_SET  </a:t>
            </a:r>
            <a:r>
              <a:rPr lang="en-US" altLang="zh-CN" dirty="0"/>
              <a:t>0</a:t>
            </a:r>
            <a:endParaRPr lang="zh-CN" altLang="en-US" dirty="0"/>
          </a:p>
          <a:p>
            <a:pPr marL="285750" lvl="1" indent="0">
              <a:buNone/>
            </a:pPr>
            <a:r>
              <a:rPr lang="en-US" altLang="zh-CN" dirty="0"/>
              <a:t>#define </a:t>
            </a:r>
            <a:r>
              <a:rPr lang="en-US" altLang="zh-CN" dirty="0">
                <a:solidFill>
                  <a:srgbClr val="0303DF"/>
                </a:solidFill>
              </a:rPr>
              <a:t>SEEK_CUR </a:t>
            </a:r>
            <a:r>
              <a:rPr lang="en-US" altLang="zh-CN" dirty="0"/>
              <a:t>1</a:t>
            </a:r>
          </a:p>
          <a:p>
            <a:pPr marL="285750" lvl="1" indent="0">
              <a:buNone/>
            </a:pPr>
            <a:r>
              <a:rPr lang="en-US" altLang="zh-CN" dirty="0"/>
              <a:t>#define </a:t>
            </a:r>
            <a:r>
              <a:rPr lang="en-US" altLang="zh-CN" dirty="0">
                <a:solidFill>
                  <a:srgbClr val="0303DF"/>
                </a:solidFill>
              </a:rPr>
              <a:t>SEEK_END </a:t>
            </a:r>
            <a:r>
              <a:rPr lang="en-US" altLang="zh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644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fseek</a:t>
            </a:r>
            <a:r>
              <a:rPr lang="zh-CN" altLang="en-US" dirty="0"/>
              <a:t>函数例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000099"/>
                </a:solidFill>
              </a:rPr>
              <a:t>fseek</a:t>
            </a:r>
            <a:r>
              <a:rPr lang="en-US" altLang="zh-CN" sz="2000" dirty="0">
                <a:solidFill>
                  <a:srgbClr val="000099"/>
                </a:solidFill>
              </a:rPr>
              <a:t>(</a:t>
            </a:r>
            <a:r>
              <a:rPr lang="en-US" altLang="zh-CN" sz="2000" dirty="0" err="1">
                <a:solidFill>
                  <a:srgbClr val="000099"/>
                </a:solidFill>
              </a:rPr>
              <a:t>fp</a:t>
            </a:r>
            <a:r>
              <a:rPr lang="en-US" altLang="zh-CN" sz="2000" dirty="0">
                <a:solidFill>
                  <a:srgbClr val="000099"/>
                </a:solidFill>
              </a:rPr>
              <a:t>, </a:t>
            </a:r>
            <a:r>
              <a:rPr lang="en-US" altLang="zh-CN" sz="2000" dirty="0">
                <a:solidFill>
                  <a:srgbClr val="006600"/>
                </a:solidFill>
              </a:rPr>
              <a:t>100L</a:t>
            </a:r>
            <a:r>
              <a:rPr lang="en-US" altLang="zh-CN" sz="2000" dirty="0">
                <a:solidFill>
                  <a:srgbClr val="000099"/>
                </a:solidFill>
              </a:rPr>
              <a:t>, 0)</a:t>
            </a:r>
            <a:r>
              <a:rPr lang="zh-CN" altLang="en-US" sz="2000" dirty="0">
                <a:solidFill>
                  <a:srgbClr val="000099"/>
                </a:solidFill>
              </a:rPr>
              <a:t>，或 </a:t>
            </a:r>
            <a:r>
              <a:rPr lang="en-US" altLang="zh-CN" sz="2000" dirty="0" err="1">
                <a:solidFill>
                  <a:srgbClr val="000099"/>
                </a:solidFill>
              </a:rPr>
              <a:t>fseek</a:t>
            </a:r>
            <a:r>
              <a:rPr lang="en-US" altLang="zh-CN" sz="2000" dirty="0">
                <a:solidFill>
                  <a:srgbClr val="000099"/>
                </a:solidFill>
              </a:rPr>
              <a:t>(</a:t>
            </a:r>
            <a:r>
              <a:rPr lang="en-US" altLang="zh-CN" sz="2000" dirty="0" err="1">
                <a:solidFill>
                  <a:srgbClr val="000099"/>
                </a:solidFill>
              </a:rPr>
              <a:t>fp</a:t>
            </a:r>
            <a:r>
              <a:rPr lang="en-US" altLang="zh-CN" sz="2000" dirty="0">
                <a:solidFill>
                  <a:srgbClr val="000099"/>
                </a:solidFill>
              </a:rPr>
              <a:t>, 100L, </a:t>
            </a:r>
            <a:r>
              <a:rPr lang="en-US" altLang="zh-CN" sz="2000" dirty="0">
                <a:solidFill>
                  <a:srgbClr val="0070C0"/>
                </a:solidFill>
              </a:rPr>
              <a:t>SEEK_SET </a:t>
            </a:r>
            <a:r>
              <a:rPr lang="en-US" altLang="zh-CN" sz="2000" dirty="0">
                <a:solidFill>
                  <a:srgbClr val="000099"/>
                </a:solidFill>
              </a:rPr>
              <a:t>);</a:t>
            </a:r>
            <a:endParaRPr lang="zh-CN" altLang="en-US" sz="2000" dirty="0">
              <a:solidFill>
                <a:srgbClr val="000099"/>
              </a:solidFill>
            </a:endParaRPr>
          </a:p>
          <a:p>
            <a:pPr marL="1085850" lvl="1" indent="-457200"/>
            <a:r>
              <a:rPr lang="zh-CN" altLang="en-US" sz="1800" dirty="0"/>
              <a:t>将位置指针向文件尾方向移到</a:t>
            </a:r>
            <a:r>
              <a:rPr lang="zh-CN" altLang="en-US" sz="1800" dirty="0">
                <a:solidFill>
                  <a:srgbClr val="7030A0"/>
                </a:solidFill>
              </a:rPr>
              <a:t>离文件头</a:t>
            </a:r>
            <a:r>
              <a:rPr lang="en-US" altLang="zh-CN" sz="1800" dirty="0"/>
              <a:t>100</a:t>
            </a:r>
            <a:r>
              <a:rPr lang="zh-CN" altLang="en-US" sz="1800" dirty="0"/>
              <a:t>个字节处。</a:t>
            </a:r>
            <a:endParaRPr lang="en-US" altLang="zh-CN" sz="1800" dirty="0"/>
          </a:p>
          <a:p>
            <a:pPr marL="1085850" lvl="1" indent="-457200"/>
            <a:r>
              <a:rPr lang="zh-CN" altLang="en-US" sz="1800" dirty="0">
                <a:solidFill>
                  <a:srgbClr val="000099"/>
                </a:solidFill>
              </a:rPr>
              <a:t>也可以使用类型自动转换</a:t>
            </a:r>
            <a:endParaRPr lang="en-US" altLang="zh-CN" sz="1800" dirty="0">
              <a:solidFill>
                <a:srgbClr val="000099"/>
              </a:solidFill>
            </a:endParaRPr>
          </a:p>
          <a:p>
            <a:pPr marL="1314450" lvl="2" indent="-457200"/>
            <a:r>
              <a:rPr lang="en-US" altLang="zh-CN" sz="1600" dirty="0" err="1">
                <a:solidFill>
                  <a:srgbClr val="000099"/>
                </a:solidFill>
              </a:rPr>
              <a:t>fseek</a:t>
            </a:r>
            <a:r>
              <a:rPr lang="en-US" altLang="zh-CN" sz="1600" dirty="0">
                <a:solidFill>
                  <a:srgbClr val="000099"/>
                </a:solidFill>
              </a:rPr>
              <a:t>(</a:t>
            </a:r>
            <a:r>
              <a:rPr lang="en-US" altLang="zh-CN" sz="1600" dirty="0" err="1">
                <a:solidFill>
                  <a:srgbClr val="000099"/>
                </a:solidFill>
              </a:rPr>
              <a:t>fp</a:t>
            </a:r>
            <a:r>
              <a:rPr lang="en-US" altLang="zh-CN" sz="1600" dirty="0">
                <a:solidFill>
                  <a:srgbClr val="000099"/>
                </a:solidFill>
              </a:rPr>
              <a:t>, </a:t>
            </a:r>
            <a:r>
              <a:rPr lang="en-US" altLang="zh-CN" sz="1600" dirty="0">
                <a:solidFill>
                  <a:srgbClr val="006600"/>
                </a:solidFill>
              </a:rPr>
              <a:t>100</a:t>
            </a:r>
            <a:r>
              <a:rPr lang="en-US" altLang="zh-CN" sz="1600" dirty="0">
                <a:solidFill>
                  <a:srgbClr val="000099"/>
                </a:solidFill>
              </a:rPr>
              <a:t>, 0)</a:t>
            </a:r>
            <a:r>
              <a:rPr lang="zh-CN" altLang="en-US" sz="1600" dirty="0">
                <a:solidFill>
                  <a:srgbClr val="000099"/>
                </a:solidFill>
              </a:rPr>
              <a:t>，或 </a:t>
            </a:r>
            <a:r>
              <a:rPr lang="en-US" altLang="zh-CN" sz="1600" dirty="0" err="1">
                <a:solidFill>
                  <a:srgbClr val="000099"/>
                </a:solidFill>
              </a:rPr>
              <a:t>fseek</a:t>
            </a:r>
            <a:r>
              <a:rPr lang="en-US" altLang="zh-CN" sz="1600" dirty="0">
                <a:solidFill>
                  <a:srgbClr val="000099"/>
                </a:solidFill>
              </a:rPr>
              <a:t>(</a:t>
            </a:r>
            <a:r>
              <a:rPr lang="en-US" altLang="zh-CN" sz="1600" dirty="0" err="1">
                <a:solidFill>
                  <a:srgbClr val="000099"/>
                </a:solidFill>
              </a:rPr>
              <a:t>fp</a:t>
            </a:r>
            <a:r>
              <a:rPr lang="en-US" altLang="zh-CN" sz="1600" dirty="0">
                <a:solidFill>
                  <a:srgbClr val="000099"/>
                </a:solidFill>
              </a:rPr>
              <a:t>, </a:t>
            </a:r>
            <a:r>
              <a:rPr lang="en-US" altLang="zh-CN" sz="1600" dirty="0">
                <a:solidFill>
                  <a:srgbClr val="006600"/>
                </a:solidFill>
              </a:rPr>
              <a:t>100</a:t>
            </a:r>
            <a:r>
              <a:rPr lang="en-US" altLang="zh-CN" sz="1600" dirty="0">
                <a:solidFill>
                  <a:srgbClr val="000099"/>
                </a:solidFill>
              </a:rPr>
              <a:t>, SEEK_SET ); </a:t>
            </a:r>
          </a:p>
          <a:p>
            <a:pPr marL="1314450" lvl="2" indent="-457200"/>
            <a:r>
              <a:rPr lang="zh-CN" altLang="en-US" sz="1600" dirty="0">
                <a:solidFill>
                  <a:srgbClr val="000099"/>
                </a:solidFill>
              </a:rPr>
              <a:t>系统将</a:t>
            </a:r>
            <a:r>
              <a:rPr lang="en-US" altLang="zh-CN" sz="1600" dirty="0">
                <a:solidFill>
                  <a:srgbClr val="000099"/>
                </a:solidFill>
              </a:rPr>
              <a:t>100</a:t>
            </a:r>
            <a:r>
              <a:rPr lang="zh-CN" altLang="en-US" sz="1600" dirty="0">
                <a:solidFill>
                  <a:srgbClr val="000099"/>
                </a:solidFill>
              </a:rPr>
              <a:t>自动转换为</a:t>
            </a:r>
            <a:r>
              <a:rPr lang="en-US" altLang="zh-CN" sz="1600" dirty="0">
                <a:solidFill>
                  <a:srgbClr val="000099"/>
                </a:solidFill>
              </a:rPr>
              <a:t>long</a:t>
            </a:r>
            <a:r>
              <a:rPr lang="zh-CN" altLang="en-US" sz="1600" dirty="0">
                <a:solidFill>
                  <a:srgbClr val="000099"/>
                </a:solidFill>
              </a:rPr>
              <a:t>；</a:t>
            </a:r>
            <a:endParaRPr lang="zh-CN" altLang="en-US" sz="1600" dirty="0"/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000099"/>
                </a:solidFill>
              </a:rPr>
              <a:t>fseek</a:t>
            </a:r>
            <a:r>
              <a:rPr lang="en-US" altLang="zh-CN" sz="2000" dirty="0">
                <a:solidFill>
                  <a:srgbClr val="000099"/>
                </a:solidFill>
              </a:rPr>
              <a:t>(</a:t>
            </a:r>
            <a:r>
              <a:rPr lang="en-US" altLang="zh-CN" sz="2000" dirty="0" err="1">
                <a:solidFill>
                  <a:srgbClr val="000099"/>
                </a:solidFill>
              </a:rPr>
              <a:t>fp</a:t>
            </a:r>
            <a:r>
              <a:rPr lang="en-US" altLang="zh-CN" sz="2000" dirty="0">
                <a:solidFill>
                  <a:srgbClr val="000099"/>
                </a:solidFill>
              </a:rPr>
              <a:t>, 50L, 1</a:t>
            </a:r>
            <a:r>
              <a:rPr lang="zh-CN" altLang="en-US" sz="2000" dirty="0">
                <a:solidFill>
                  <a:srgbClr val="000099"/>
                </a:solidFill>
              </a:rPr>
              <a:t> </a:t>
            </a:r>
            <a:r>
              <a:rPr lang="en-US" altLang="zh-CN" sz="2000" dirty="0">
                <a:solidFill>
                  <a:srgbClr val="000099"/>
                </a:solidFill>
              </a:rPr>
              <a:t>)</a:t>
            </a:r>
            <a:r>
              <a:rPr lang="zh-CN" altLang="en-US" sz="2000" dirty="0">
                <a:solidFill>
                  <a:srgbClr val="000099"/>
                </a:solidFill>
              </a:rPr>
              <a:t>；或</a:t>
            </a:r>
            <a:r>
              <a:rPr lang="en-US" altLang="zh-CN" sz="2000" dirty="0" err="1">
                <a:solidFill>
                  <a:srgbClr val="000099"/>
                </a:solidFill>
              </a:rPr>
              <a:t>fseek</a:t>
            </a:r>
            <a:r>
              <a:rPr lang="en-US" altLang="zh-CN" sz="2000" dirty="0">
                <a:solidFill>
                  <a:srgbClr val="000099"/>
                </a:solidFill>
              </a:rPr>
              <a:t>(</a:t>
            </a:r>
            <a:r>
              <a:rPr lang="en-US" altLang="zh-CN" sz="2000" dirty="0" err="1">
                <a:solidFill>
                  <a:srgbClr val="000099"/>
                </a:solidFill>
              </a:rPr>
              <a:t>fp</a:t>
            </a:r>
            <a:r>
              <a:rPr lang="en-US" altLang="zh-CN" sz="2000" dirty="0">
                <a:solidFill>
                  <a:srgbClr val="000099"/>
                </a:solidFill>
              </a:rPr>
              <a:t>, 50L, </a:t>
            </a:r>
            <a:r>
              <a:rPr lang="en-US" altLang="zh-CN" sz="2000" dirty="0">
                <a:solidFill>
                  <a:srgbClr val="0070C0"/>
                </a:solidFill>
              </a:rPr>
              <a:t>SEEK_CUR</a:t>
            </a:r>
            <a:r>
              <a:rPr lang="zh-CN" altLang="en-US" sz="2000" dirty="0">
                <a:solidFill>
                  <a:srgbClr val="000099"/>
                </a:solidFill>
              </a:rPr>
              <a:t> </a:t>
            </a:r>
            <a:r>
              <a:rPr lang="en-US" altLang="zh-CN" sz="2000" dirty="0">
                <a:solidFill>
                  <a:srgbClr val="000099"/>
                </a:solidFill>
              </a:rPr>
              <a:t>)</a:t>
            </a:r>
            <a:r>
              <a:rPr lang="zh-CN" altLang="en-US" sz="2000" dirty="0">
                <a:solidFill>
                  <a:srgbClr val="000099"/>
                </a:solidFill>
              </a:rPr>
              <a:t>；</a:t>
            </a:r>
          </a:p>
          <a:p>
            <a:pPr marL="1085850" lvl="1" indent="-457200"/>
            <a:r>
              <a:rPr lang="zh-CN" altLang="en-US" sz="1800" dirty="0"/>
              <a:t>将位置指针向文件尾方向移到离</a:t>
            </a:r>
            <a:r>
              <a:rPr lang="zh-CN" altLang="en-US" sz="1800" dirty="0">
                <a:solidFill>
                  <a:srgbClr val="7030A0"/>
                </a:solidFill>
              </a:rPr>
              <a:t>当前位置</a:t>
            </a:r>
            <a:r>
              <a:rPr lang="en-US" altLang="zh-CN" sz="1800" dirty="0"/>
              <a:t>50</a:t>
            </a:r>
            <a:r>
              <a:rPr lang="zh-CN" altLang="en-US" sz="1800" dirty="0"/>
              <a:t>个字节处。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000099"/>
                </a:solidFill>
              </a:rPr>
              <a:t>fseek</a:t>
            </a:r>
            <a:r>
              <a:rPr lang="en-US" altLang="zh-CN" sz="2000" dirty="0">
                <a:solidFill>
                  <a:srgbClr val="000099"/>
                </a:solidFill>
              </a:rPr>
              <a:t>(</a:t>
            </a:r>
            <a:r>
              <a:rPr lang="en-US" altLang="zh-CN" sz="2000" dirty="0" err="1">
                <a:solidFill>
                  <a:srgbClr val="000099"/>
                </a:solidFill>
              </a:rPr>
              <a:t>fp</a:t>
            </a:r>
            <a:r>
              <a:rPr lang="en-US" altLang="zh-CN" sz="2000" dirty="0">
                <a:solidFill>
                  <a:srgbClr val="000099"/>
                </a:solidFill>
              </a:rPr>
              <a:t>, -10L, 2)</a:t>
            </a:r>
            <a:r>
              <a:rPr lang="zh-CN" altLang="en-US" sz="2000" dirty="0">
                <a:solidFill>
                  <a:srgbClr val="000099"/>
                </a:solidFill>
              </a:rPr>
              <a:t>；或</a:t>
            </a:r>
            <a:r>
              <a:rPr lang="en-US" altLang="zh-CN" sz="2000" dirty="0" err="1">
                <a:solidFill>
                  <a:srgbClr val="000099"/>
                </a:solidFill>
              </a:rPr>
              <a:t>fseek</a:t>
            </a:r>
            <a:r>
              <a:rPr lang="en-US" altLang="zh-CN" sz="2000" dirty="0">
                <a:solidFill>
                  <a:srgbClr val="000099"/>
                </a:solidFill>
              </a:rPr>
              <a:t>(</a:t>
            </a:r>
            <a:r>
              <a:rPr lang="en-US" altLang="zh-CN" sz="2000" dirty="0" err="1">
                <a:solidFill>
                  <a:srgbClr val="000099"/>
                </a:solidFill>
              </a:rPr>
              <a:t>fp</a:t>
            </a:r>
            <a:r>
              <a:rPr lang="en-US" altLang="zh-CN" sz="2000" dirty="0">
                <a:solidFill>
                  <a:srgbClr val="000099"/>
                </a:solidFill>
              </a:rPr>
              <a:t>, -10L, </a:t>
            </a:r>
            <a:r>
              <a:rPr lang="en-US" altLang="zh-CN" sz="2000" dirty="0">
                <a:solidFill>
                  <a:srgbClr val="0070C0"/>
                </a:solidFill>
              </a:rPr>
              <a:t>SEEK_END</a:t>
            </a:r>
            <a:r>
              <a:rPr lang="en-US" altLang="zh-CN" sz="2000" dirty="0">
                <a:solidFill>
                  <a:srgbClr val="000099"/>
                </a:solidFill>
              </a:rPr>
              <a:t>)</a:t>
            </a:r>
            <a:r>
              <a:rPr lang="zh-CN" altLang="en-US" sz="2000" dirty="0">
                <a:solidFill>
                  <a:srgbClr val="000099"/>
                </a:solidFill>
              </a:rPr>
              <a:t>；</a:t>
            </a:r>
          </a:p>
          <a:p>
            <a:pPr marL="1085850" lvl="1" indent="-457200"/>
            <a:r>
              <a:rPr lang="zh-CN" altLang="en-US" sz="1800" dirty="0"/>
              <a:t>将位置指针从文件末尾处向</a:t>
            </a:r>
            <a:r>
              <a:rPr lang="zh-CN" altLang="en-US" sz="1800" dirty="0">
                <a:solidFill>
                  <a:srgbClr val="7030A0"/>
                </a:solidFill>
              </a:rPr>
              <a:t>文件头</a:t>
            </a:r>
            <a:r>
              <a:rPr lang="zh-CN" altLang="en-US" sz="1800" dirty="0"/>
              <a:t>方向移动</a:t>
            </a:r>
            <a:r>
              <a:rPr lang="en-US" altLang="zh-CN" sz="1800" dirty="0"/>
              <a:t>10</a:t>
            </a:r>
            <a:r>
              <a:rPr lang="zh-CN" altLang="en-US" sz="1800" dirty="0"/>
              <a:t>个字节。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C00000"/>
                </a:solidFill>
              </a:rPr>
              <a:t>fseek</a:t>
            </a:r>
            <a:r>
              <a:rPr lang="en-US" altLang="zh-CN" sz="2000" dirty="0">
                <a:solidFill>
                  <a:srgbClr val="C00000"/>
                </a:solidFill>
              </a:rPr>
              <a:t>(fp,0,0)</a:t>
            </a:r>
            <a:r>
              <a:rPr lang="zh-CN" altLang="en-US" sz="2000" dirty="0">
                <a:solidFill>
                  <a:srgbClr val="080808"/>
                </a:solidFill>
              </a:rPr>
              <a:t>相当于</a:t>
            </a:r>
            <a:r>
              <a:rPr lang="en-US" altLang="zh-CN" sz="2000" dirty="0">
                <a:solidFill>
                  <a:srgbClr val="C00000"/>
                </a:solidFill>
              </a:rPr>
              <a:t>rewind(</a:t>
            </a:r>
            <a:r>
              <a:rPr lang="en-US" altLang="zh-CN" sz="2000" dirty="0" err="1">
                <a:solidFill>
                  <a:srgbClr val="C00000"/>
                </a:solidFill>
              </a:rPr>
              <a:t>fp</a:t>
            </a:r>
            <a:r>
              <a:rPr lang="en-US" altLang="zh-CN" sz="2000" dirty="0">
                <a:solidFill>
                  <a:srgbClr val="C00000"/>
                </a:solidFill>
              </a:rPr>
              <a:t>);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22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6944"/>
            <a:ext cx="4228838" cy="2880713"/>
          </a:xfrm>
          <a:ln>
            <a:solidFill>
              <a:srgbClr val="080808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文本文件内容如下：</a:t>
            </a:r>
            <a:endParaRPr lang="en-US" altLang="zh-CN" sz="1800" dirty="0"/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it-IT" altLang="zh-CN" sz="1600" dirty="0">
                <a:solidFill>
                  <a:srgbClr val="080808"/>
                </a:solidFill>
              </a:rPr>
              <a:t>School of Computer Science </a:t>
            </a:r>
            <a:r>
              <a:rPr lang="zh-CN" altLang="en-US" sz="1600" dirty="0" smtClean="0">
                <a:solidFill>
                  <a:srgbClr val="080808"/>
                </a:solidFill>
              </a:rPr>
              <a:t>的新</a:t>
            </a:r>
            <a:r>
              <a:rPr lang="zh-CN" altLang="en-US" sz="1600" dirty="0">
                <a:solidFill>
                  <a:srgbClr val="080808"/>
                </a:solidFill>
              </a:rPr>
              <a:t>同学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-1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+1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-99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99</a:t>
            </a:r>
            <a:endParaRPr lang="it-IT" altLang="zh-CN" sz="1600" dirty="0" smtClean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文件内容如下（</a:t>
            </a:r>
            <a:r>
              <a:rPr lang="en-US" altLang="zh-CN" sz="1800" dirty="0" smtClean="0"/>
              <a:t> Binary Viewer </a:t>
            </a:r>
            <a:r>
              <a:rPr lang="zh-CN" altLang="en-US" sz="1800" dirty="0" smtClean="0"/>
              <a:t>界面）</a:t>
            </a:r>
            <a:endParaRPr lang="en-US" altLang="zh-CN" sz="1800" dirty="0" smtClean="0"/>
          </a:p>
          <a:p>
            <a:pPr marL="971550" lvl="1"/>
            <a:r>
              <a:rPr lang="zh-CN" altLang="en-US" sz="1600" dirty="0" smtClean="0"/>
              <a:t>其中</a:t>
            </a:r>
            <a:r>
              <a:rPr lang="zh-CN" altLang="en-US" sz="1600" dirty="0"/>
              <a:t>，</a:t>
            </a:r>
            <a:r>
              <a:rPr lang="en-US" altLang="zh-CN" sz="1600" dirty="0"/>
              <a:t>20—</a:t>
            </a:r>
            <a:r>
              <a:rPr lang="zh-CN" altLang="en-US" sz="1600" dirty="0"/>
              <a:t>空格，</a:t>
            </a:r>
            <a:r>
              <a:rPr lang="en-US" altLang="zh-CN" sz="1600" dirty="0"/>
              <a:t>0D-</a:t>
            </a:r>
            <a:r>
              <a:rPr lang="zh-CN" altLang="en-US" sz="1600" dirty="0"/>
              <a:t>回车</a:t>
            </a:r>
            <a:r>
              <a:rPr lang="en-US" altLang="zh-CN" sz="1600" dirty="0"/>
              <a:t>(\n)</a:t>
            </a:r>
            <a:r>
              <a:rPr lang="zh-CN" altLang="en-US" sz="1600" dirty="0"/>
              <a:t>，</a:t>
            </a:r>
            <a:r>
              <a:rPr lang="en-US" altLang="zh-CN" sz="1600" dirty="0"/>
              <a:t>0A-</a:t>
            </a:r>
            <a:r>
              <a:rPr lang="zh-CN" altLang="en-US" sz="1600" dirty="0"/>
              <a:t>换行</a:t>
            </a:r>
            <a:r>
              <a:rPr lang="en-US" altLang="zh-CN" sz="1600" dirty="0"/>
              <a:t>(\r)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A981E03-A3D4-42B9-AA58-03FDF3AA6C79}"/>
              </a:ext>
            </a:extLst>
          </p:cNvPr>
          <p:cNvSpPr txBox="1">
            <a:spLocks/>
          </p:cNvSpPr>
          <p:nvPr/>
        </p:nvSpPr>
        <p:spPr bwMode="auto">
          <a:xfrm>
            <a:off x="4994031" y="1036945"/>
            <a:ext cx="3388697" cy="28807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可以看出</a:t>
            </a:r>
            <a:endParaRPr lang="en-US" altLang="zh-CN" sz="1800" dirty="0"/>
          </a:p>
          <a:p>
            <a:pPr marL="648000" lvl="1"/>
            <a:r>
              <a:rPr lang="zh-CN" altLang="en-US" sz="1600" dirty="0" smtClean="0">
                <a:solidFill>
                  <a:srgbClr val="080808"/>
                </a:solidFill>
              </a:rPr>
              <a:t>对于英文字符</a:t>
            </a:r>
            <a:r>
              <a:rPr lang="zh-CN" altLang="en-US" sz="1600" dirty="0">
                <a:solidFill>
                  <a:srgbClr val="080808"/>
                </a:solidFill>
              </a:rPr>
              <a:t>，文本文件存储的是字符对应的</a:t>
            </a:r>
            <a:r>
              <a:rPr lang="en-US" altLang="zh-CN" sz="1600" dirty="0">
                <a:solidFill>
                  <a:srgbClr val="080808"/>
                </a:solidFill>
              </a:rPr>
              <a:t>ASCII</a:t>
            </a:r>
            <a:r>
              <a:rPr lang="zh-CN" altLang="en-US" sz="1600" dirty="0">
                <a:solidFill>
                  <a:srgbClr val="080808"/>
                </a:solidFill>
              </a:rPr>
              <a:t>码；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648000" lvl="1"/>
            <a:r>
              <a:rPr lang="zh-CN" altLang="en-US" sz="1600" dirty="0">
                <a:solidFill>
                  <a:srgbClr val="080808"/>
                </a:solidFill>
              </a:rPr>
              <a:t>对于汉字，存储的是其汉字的机内码；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648000" lvl="1"/>
            <a:r>
              <a:rPr lang="zh-CN" altLang="en-US" sz="1600" dirty="0">
                <a:solidFill>
                  <a:srgbClr val="080808"/>
                </a:solidFill>
              </a:rPr>
              <a:t>对于数值，存储的是对应的</a:t>
            </a:r>
            <a:r>
              <a:rPr lang="en-US" altLang="zh-CN" sz="1600" dirty="0">
                <a:solidFill>
                  <a:srgbClr val="080808"/>
                </a:solidFill>
              </a:rPr>
              <a:t>ASCII</a:t>
            </a:r>
            <a:r>
              <a:rPr lang="zh-CN" altLang="en-US" sz="1600" dirty="0">
                <a:solidFill>
                  <a:srgbClr val="080808"/>
                </a:solidFill>
              </a:rPr>
              <a:t>码；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648000" lvl="1"/>
            <a:r>
              <a:rPr lang="zh-CN" altLang="en-US" sz="1600" dirty="0">
                <a:solidFill>
                  <a:srgbClr val="080808"/>
                </a:solidFill>
              </a:rPr>
              <a:t>对于控制字符，如回车换行，对应的是</a:t>
            </a:r>
            <a:r>
              <a:rPr lang="en-US" altLang="zh-CN" sz="1600" dirty="0">
                <a:solidFill>
                  <a:srgbClr val="080808"/>
                </a:solidFill>
              </a:rPr>
              <a:t>0x0D</a:t>
            </a:r>
            <a:r>
              <a:rPr lang="zh-CN" altLang="en-US" sz="1600" dirty="0">
                <a:solidFill>
                  <a:srgbClr val="080808"/>
                </a:solidFill>
              </a:rPr>
              <a:t>与</a:t>
            </a:r>
            <a:r>
              <a:rPr lang="en-US" altLang="zh-CN" sz="1600" dirty="0">
                <a:solidFill>
                  <a:srgbClr val="080808"/>
                </a:solidFill>
              </a:rPr>
              <a:t>0x0A (\r\n)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>
              <a:solidFill>
                <a:srgbClr val="080808"/>
              </a:solidFill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225716" y="5498870"/>
            <a:ext cx="1204073" cy="507076"/>
          </a:xfrm>
          <a:prstGeom prst="wedgeRoundRectCallout">
            <a:avLst>
              <a:gd name="adj1" fmla="val -28924"/>
              <a:gd name="adj2" fmla="val -11812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字节序号，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进制表示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1795548" y="5507829"/>
            <a:ext cx="2543695" cy="507076"/>
          </a:xfrm>
          <a:prstGeom prst="wedgeRoundRectCallout">
            <a:avLst>
              <a:gd name="adj1" fmla="val -32462"/>
              <a:gd name="adj2" fmla="val -10676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字符、数字、空格、回车符、换行符等，</a:t>
            </a:r>
            <a:r>
              <a:rPr lang="en-US" altLang="zh-CN" sz="1400" dirty="0">
                <a:solidFill>
                  <a:srgbClr val="080808"/>
                </a:solidFill>
                <a:ea typeface="宋体" panose="02010600030101010101" pitchFamily="2" charset="-122"/>
              </a:rPr>
              <a:t> 16</a:t>
            </a:r>
            <a:r>
              <a:rPr lang="zh-CN" altLang="en-US" sz="1400" dirty="0">
                <a:solidFill>
                  <a:srgbClr val="080808"/>
                </a:solidFill>
                <a:ea typeface="宋体" panose="02010600030101010101" pitchFamily="2" charset="-122"/>
              </a:rPr>
              <a:t>进制表示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5319019" y="5669281"/>
            <a:ext cx="1780049" cy="345624"/>
          </a:xfrm>
          <a:prstGeom prst="wedgeRoundRectCallout">
            <a:avLst>
              <a:gd name="adj1" fmla="val -39639"/>
              <a:gd name="adj2" fmla="val -17880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ASCII</a:t>
            </a:r>
            <a:r>
              <a:rPr lang="zh-CN" altLang="en-US" sz="1400" dirty="0" smtClean="0">
                <a:solidFill>
                  <a:srgbClr val="080808"/>
                </a:solidFill>
                <a:ea typeface="宋体" panose="02010600030101010101" pitchFamily="2" charset="-122"/>
              </a:rPr>
              <a:t>对应的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字符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92" y="4181475"/>
            <a:ext cx="6705600" cy="1009650"/>
          </a:xfrm>
          <a:prstGeom prst="rect">
            <a:avLst/>
          </a:prstGeom>
        </p:spPr>
      </p:pic>
      <p:sp>
        <p:nvSpPr>
          <p:cNvPr id="9" name="矩形标注 8"/>
          <p:cNvSpPr/>
          <p:nvPr/>
        </p:nvSpPr>
        <p:spPr bwMode="auto">
          <a:xfrm>
            <a:off x="3798279" y="4657597"/>
            <a:ext cx="3156436" cy="145326"/>
          </a:xfrm>
          <a:prstGeom prst="wedgeRectCallout">
            <a:avLst>
              <a:gd name="adj1" fmla="val -20833"/>
              <a:gd name="adj2" fmla="val 45330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3798279" y="4772566"/>
            <a:ext cx="1916721" cy="145326"/>
          </a:xfrm>
          <a:prstGeom prst="wedgeRectCallout">
            <a:avLst>
              <a:gd name="adj1" fmla="val -20833"/>
              <a:gd name="adj2" fmla="val 45330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标注 10"/>
          <p:cNvSpPr/>
          <p:nvPr/>
        </p:nvSpPr>
        <p:spPr bwMode="auto">
          <a:xfrm>
            <a:off x="5539157" y="4909182"/>
            <a:ext cx="404444" cy="123679"/>
          </a:xfrm>
          <a:prstGeom prst="wedgeRectCallout">
            <a:avLst>
              <a:gd name="adj1" fmla="val -20833"/>
              <a:gd name="adj2" fmla="val 45330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标注 11"/>
          <p:cNvSpPr/>
          <p:nvPr/>
        </p:nvSpPr>
        <p:spPr bwMode="auto">
          <a:xfrm>
            <a:off x="6374426" y="4917892"/>
            <a:ext cx="404444" cy="123679"/>
          </a:xfrm>
          <a:prstGeom prst="wedgeRectCallout">
            <a:avLst>
              <a:gd name="adj1" fmla="val -20833"/>
              <a:gd name="adj2" fmla="val 45330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标注 14"/>
          <p:cNvSpPr/>
          <p:nvPr/>
        </p:nvSpPr>
        <p:spPr bwMode="auto">
          <a:xfrm>
            <a:off x="3958245" y="5027647"/>
            <a:ext cx="578585" cy="123679"/>
          </a:xfrm>
          <a:prstGeom prst="wedgeRectCallout">
            <a:avLst>
              <a:gd name="adj1" fmla="val -20833"/>
              <a:gd name="adj2" fmla="val 45330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标注 15"/>
          <p:cNvSpPr/>
          <p:nvPr/>
        </p:nvSpPr>
        <p:spPr bwMode="auto">
          <a:xfrm>
            <a:off x="4951168" y="5009524"/>
            <a:ext cx="367851" cy="146433"/>
          </a:xfrm>
          <a:prstGeom prst="wedgeRectCallout">
            <a:avLst>
              <a:gd name="adj1" fmla="val -20833"/>
              <a:gd name="adj2" fmla="val 45330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标注 16"/>
          <p:cNvSpPr/>
          <p:nvPr/>
        </p:nvSpPr>
        <p:spPr bwMode="auto">
          <a:xfrm>
            <a:off x="3186666" y="4909181"/>
            <a:ext cx="404444" cy="123679"/>
          </a:xfrm>
          <a:prstGeom prst="wedgeRectCallout">
            <a:avLst>
              <a:gd name="adj1" fmla="val -20833"/>
              <a:gd name="adj2" fmla="val 45330"/>
            </a:avLst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标注 17"/>
          <p:cNvSpPr/>
          <p:nvPr/>
        </p:nvSpPr>
        <p:spPr bwMode="auto">
          <a:xfrm>
            <a:off x="2398360" y="4909181"/>
            <a:ext cx="373968" cy="132390"/>
          </a:xfrm>
          <a:prstGeom prst="wedgeRectCallout">
            <a:avLst>
              <a:gd name="adj1" fmla="val -20833"/>
              <a:gd name="adj2" fmla="val 45330"/>
            </a:avLst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矩形标注 18"/>
          <p:cNvSpPr/>
          <p:nvPr/>
        </p:nvSpPr>
        <p:spPr bwMode="auto">
          <a:xfrm>
            <a:off x="1795548" y="5016545"/>
            <a:ext cx="373968" cy="132390"/>
          </a:xfrm>
          <a:prstGeom prst="wedgeRectCallout">
            <a:avLst>
              <a:gd name="adj1" fmla="val -20833"/>
              <a:gd name="adj2" fmla="val 45330"/>
            </a:avLst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标注 19"/>
          <p:cNvSpPr/>
          <p:nvPr/>
        </p:nvSpPr>
        <p:spPr bwMode="auto">
          <a:xfrm>
            <a:off x="795024" y="5016545"/>
            <a:ext cx="586186" cy="174580"/>
          </a:xfrm>
          <a:prstGeom prst="wedgeRectCallout">
            <a:avLst>
              <a:gd name="adj1" fmla="val -20833"/>
              <a:gd name="adj2" fmla="val 45330"/>
            </a:avLst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标注 20"/>
          <p:cNvSpPr/>
          <p:nvPr/>
        </p:nvSpPr>
        <p:spPr bwMode="auto">
          <a:xfrm>
            <a:off x="608040" y="4670533"/>
            <a:ext cx="3125762" cy="132390"/>
          </a:xfrm>
          <a:prstGeom prst="wedgeRectCallout">
            <a:avLst>
              <a:gd name="adj1" fmla="val -20833"/>
              <a:gd name="adj2" fmla="val 45330"/>
            </a:avLst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标注 21"/>
          <p:cNvSpPr/>
          <p:nvPr/>
        </p:nvSpPr>
        <p:spPr bwMode="auto">
          <a:xfrm>
            <a:off x="612888" y="4785502"/>
            <a:ext cx="1945676" cy="123679"/>
          </a:xfrm>
          <a:prstGeom prst="wedgeRectCallout">
            <a:avLst>
              <a:gd name="adj1" fmla="val -20833"/>
              <a:gd name="adj2" fmla="val 45330"/>
            </a:avLst>
          </a:prstGeom>
          <a:noFill/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41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fseek</a:t>
            </a:r>
            <a:r>
              <a:rPr lang="zh-CN" altLang="en-US" dirty="0"/>
              <a:t>函数例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如何为一个文件预留</a:t>
            </a:r>
            <a:r>
              <a:rPr lang="en-US" altLang="zh-CN" dirty="0" smtClean="0"/>
              <a:t>128KB</a:t>
            </a:r>
            <a:r>
              <a:rPr lang="zh-CN" altLang="en-US" dirty="0" smtClean="0"/>
              <a:t>的</a:t>
            </a:r>
            <a:r>
              <a:rPr lang="zh-CN" altLang="en-US" dirty="0"/>
              <a:t>空间？</a:t>
            </a:r>
          </a:p>
        </p:txBody>
      </p:sp>
    </p:spTree>
    <p:extLst>
      <p:ext uri="{BB962C8B-B14F-4D97-AF65-F5344CB8AC3E}">
        <p14:creationId xmlns:p14="http://schemas.microsoft.com/office/powerpoint/2010/main" val="167379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为</a:t>
            </a:r>
            <a:r>
              <a:rPr lang="zh-CN" altLang="en-US" dirty="0"/>
              <a:t>一个文件预留</a:t>
            </a:r>
            <a:r>
              <a:rPr lang="en-US" altLang="zh-CN" dirty="0"/>
              <a:t>128KB</a:t>
            </a:r>
            <a:r>
              <a:rPr lang="zh-CN" altLang="en-US" dirty="0"/>
              <a:t>的空间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273761" cy="5345112"/>
          </a:xfrm>
        </p:spPr>
        <p:txBody>
          <a:bodyPr/>
          <a:lstStyle/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 main()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const char *path="D:\\TestCFiles\\file";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FILE *</a:t>
            </a:r>
            <a:r>
              <a:rPr lang="en-US" altLang="zh-CN" sz="1600" dirty="0" err="1" smtClean="0"/>
              <a:t>fp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fopen</a:t>
            </a:r>
            <a:r>
              <a:rPr lang="en-US" altLang="zh-CN" sz="1600" dirty="0" smtClean="0"/>
              <a:t>(path</a:t>
            </a:r>
            <a:r>
              <a:rPr lang="en-US" altLang="zh-CN" sz="1600" dirty="0"/>
              <a:t>,"</a:t>
            </a:r>
            <a:r>
              <a:rPr lang="en-US" altLang="zh-CN" sz="1600" dirty="0" err="1"/>
              <a:t>wt</a:t>
            </a:r>
            <a:r>
              <a:rPr lang="en-US" altLang="zh-CN" sz="1600" dirty="0"/>
              <a:t>+");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if (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==NULL)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{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("Could not open file %s.\</a:t>
            </a:r>
            <a:r>
              <a:rPr lang="en-US" altLang="zh-CN" sz="1600" dirty="0" err="1"/>
              <a:t>n",path</a:t>
            </a:r>
            <a:r>
              <a:rPr lang="en-US" altLang="zh-CN" sz="1600" dirty="0"/>
              <a:t>);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       exit</a:t>
            </a:r>
            <a:r>
              <a:rPr lang="en-US" altLang="zh-CN" sz="1600" dirty="0" smtClean="0"/>
              <a:t>(-1</a:t>
            </a:r>
            <a:r>
              <a:rPr lang="en-US" altLang="zh-CN" sz="1600" dirty="0"/>
              <a:t>);		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}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>
                <a:solidFill>
                  <a:srgbClr val="0303DF"/>
                </a:solidFill>
              </a:rPr>
              <a:t>const</a:t>
            </a:r>
            <a:r>
              <a:rPr lang="en-US" altLang="zh-CN" sz="1600" dirty="0">
                <a:solidFill>
                  <a:srgbClr val="0303DF"/>
                </a:solidFill>
              </a:rPr>
              <a:t> char* </a:t>
            </a:r>
            <a:r>
              <a:rPr lang="en-US" altLang="zh-CN" sz="1600" dirty="0" err="1">
                <a:solidFill>
                  <a:srgbClr val="0303DF"/>
                </a:solidFill>
              </a:rPr>
              <a:t>endfile</a:t>
            </a:r>
            <a:r>
              <a:rPr lang="en-US" altLang="zh-CN" sz="1600" dirty="0">
                <a:solidFill>
                  <a:srgbClr val="0303DF"/>
                </a:solidFill>
              </a:rPr>
              <a:t>="end of file";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fputs</a:t>
            </a:r>
            <a:r>
              <a:rPr lang="en-US" altLang="zh-CN" sz="1600" dirty="0"/>
              <a:t>(“</a:t>
            </a:r>
            <a:r>
              <a:rPr lang="en-US" altLang="zh-CN" sz="1600" dirty="0" err="1"/>
              <a:t>myFile</a:t>
            </a:r>
            <a:r>
              <a:rPr lang="en-US" altLang="zh-CN" sz="1600" dirty="0"/>
              <a:t>”);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rgbClr val="FF0000"/>
                </a:solidFill>
              </a:rPr>
              <a:t>long </a:t>
            </a:r>
            <a:r>
              <a:rPr lang="en-US" altLang="zh-CN" sz="1600" dirty="0" err="1">
                <a:solidFill>
                  <a:srgbClr val="FF0000"/>
                </a:solidFill>
              </a:rPr>
              <a:t>fileSize</a:t>
            </a:r>
            <a:r>
              <a:rPr lang="en-US" altLang="zh-CN" sz="1600" dirty="0">
                <a:solidFill>
                  <a:srgbClr val="FF0000"/>
                </a:solidFill>
              </a:rPr>
              <a:t>=128*1024  - </a:t>
            </a:r>
            <a:r>
              <a:rPr lang="en-US" altLang="zh-CN" sz="1600" dirty="0" err="1">
                <a:solidFill>
                  <a:srgbClr val="FF0000"/>
                </a:solidFill>
              </a:rPr>
              <a:t>strlen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err="1">
                <a:solidFill>
                  <a:srgbClr val="FF0000"/>
                </a:solidFill>
              </a:rPr>
              <a:t>endfile</a:t>
            </a:r>
            <a:r>
              <a:rPr lang="en-US" altLang="zh-CN" sz="1600" dirty="0">
                <a:solidFill>
                  <a:srgbClr val="FF0000"/>
                </a:solidFill>
              </a:rPr>
              <a:t>);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b="1" dirty="0" err="1">
                <a:solidFill>
                  <a:srgbClr val="0303DF"/>
                </a:solidFill>
              </a:rPr>
              <a:t>fseek</a:t>
            </a:r>
            <a:r>
              <a:rPr lang="en-US" altLang="zh-CN" sz="1600" b="1" dirty="0">
                <a:solidFill>
                  <a:srgbClr val="0303DF"/>
                </a:solidFill>
              </a:rPr>
              <a:t>(</a:t>
            </a:r>
            <a:r>
              <a:rPr lang="en-US" altLang="zh-CN" sz="1600" b="1" dirty="0" err="1">
                <a:solidFill>
                  <a:srgbClr val="0303DF"/>
                </a:solidFill>
              </a:rPr>
              <a:t>fp</a:t>
            </a:r>
            <a:r>
              <a:rPr lang="en-US" altLang="zh-CN" sz="1600" b="1" dirty="0">
                <a:solidFill>
                  <a:srgbClr val="0303DF"/>
                </a:solidFill>
              </a:rPr>
              <a:t>, </a:t>
            </a:r>
            <a:r>
              <a:rPr lang="en-US" altLang="zh-CN" sz="1600" b="1" dirty="0">
                <a:solidFill>
                  <a:srgbClr val="FF0000"/>
                </a:solidFill>
              </a:rPr>
              <a:t>fileSize</a:t>
            </a:r>
            <a:r>
              <a:rPr lang="en-US" altLang="zh-CN" sz="1600" b="1" dirty="0">
                <a:solidFill>
                  <a:srgbClr val="0303DF"/>
                </a:solidFill>
              </a:rPr>
              <a:t>,0);    //</a:t>
            </a:r>
            <a:r>
              <a:rPr lang="zh-CN" altLang="en-US" sz="1600" b="1" dirty="0">
                <a:solidFill>
                  <a:srgbClr val="0303DF"/>
                </a:solidFill>
              </a:rPr>
              <a:t>定位到要写入的位置；</a:t>
            </a:r>
            <a:endParaRPr lang="en-US" altLang="zh-CN" sz="1600" b="1" dirty="0">
              <a:solidFill>
                <a:srgbClr val="0303DF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>
                <a:solidFill>
                  <a:srgbClr val="006600"/>
                </a:solidFill>
              </a:rPr>
              <a:t>fwrite</a:t>
            </a:r>
            <a:r>
              <a:rPr lang="en-US" altLang="zh-CN" sz="1600" dirty="0">
                <a:solidFill>
                  <a:srgbClr val="006600"/>
                </a:solidFill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endfile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strlen</a:t>
            </a:r>
            <a:r>
              <a:rPr lang="en-US" altLang="zh-CN" sz="1600" dirty="0">
                <a:solidFill>
                  <a:srgbClr val="006600"/>
                </a:solidFill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endfile</a:t>
            </a:r>
            <a:r>
              <a:rPr lang="en-US" altLang="zh-CN" sz="1600" dirty="0">
                <a:solidFill>
                  <a:srgbClr val="006600"/>
                </a:solidFill>
              </a:rPr>
              <a:t>),1,,fp);  //</a:t>
            </a:r>
            <a:r>
              <a:rPr lang="en-US" altLang="zh-CN" sz="1600" dirty="0" err="1">
                <a:solidFill>
                  <a:srgbClr val="006600"/>
                </a:solidFill>
              </a:rPr>
              <a:t>fputs</a:t>
            </a:r>
            <a:r>
              <a:rPr lang="en-US" altLang="zh-CN" sz="1600" dirty="0">
                <a:solidFill>
                  <a:srgbClr val="006600"/>
                </a:solidFill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endfile,fp</a:t>
            </a:r>
            <a:r>
              <a:rPr lang="en-US" altLang="zh-CN" sz="1600" dirty="0">
                <a:solidFill>
                  <a:srgbClr val="006600"/>
                </a:solidFill>
              </a:rPr>
              <a:t>);  //</a:t>
            </a:r>
            <a:r>
              <a:rPr lang="zh-CN" altLang="en-US" sz="1600" dirty="0">
                <a:solidFill>
                  <a:srgbClr val="006600"/>
                </a:solidFill>
              </a:rPr>
              <a:t>在文件尾写点内容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fclose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);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=NULL;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3179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文件</a:t>
            </a:r>
            <a:r>
              <a:rPr lang="zh-CN" altLang="en-US" dirty="0"/>
              <a:t>操作</a:t>
            </a:r>
            <a:r>
              <a:rPr lang="en-US" altLang="zh-CN" dirty="0"/>
              <a:t>—</a:t>
            </a:r>
            <a:r>
              <a:rPr lang="zh-CN" altLang="en-US" dirty="0"/>
              <a:t>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从键盘读取</a:t>
            </a:r>
            <a:r>
              <a:rPr lang="en-US" altLang="zh-CN" sz="2000" dirty="0"/>
              <a:t>10</a:t>
            </a:r>
            <a:r>
              <a:rPr lang="zh-CN" altLang="en-US" sz="2000" dirty="0"/>
              <a:t>个同学某一门课的成绩并写入文件中；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然后从磁盘文件读出该门课的成绩，统计成绩为</a:t>
            </a:r>
            <a:r>
              <a:rPr lang="en-US" altLang="zh-CN" sz="2000" dirty="0"/>
              <a:t>90</a:t>
            </a:r>
            <a:r>
              <a:rPr lang="zh-CN" altLang="en-US" sz="2000" dirty="0"/>
              <a:t>分及以上、</a:t>
            </a:r>
            <a:r>
              <a:rPr lang="en-US" altLang="zh-CN" sz="2000" dirty="0"/>
              <a:t>80~89</a:t>
            </a:r>
            <a:r>
              <a:rPr lang="zh-CN" altLang="en-US" sz="2000" dirty="0"/>
              <a:t>、</a:t>
            </a:r>
            <a:r>
              <a:rPr lang="en-US" altLang="zh-CN" sz="2000" dirty="0"/>
              <a:t>70~79</a:t>
            </a:r>
            <a:r>
              <a:rPr lang="zh-CN" altLang="en-US" sz="2000" dirty="0"/>
              <a:t>、</a:t>
            </a:r>
            <a:r>
              <a:rPr lang="en-US" altLang="zh-CN" sz="2000" dirty="0"/>
              <a:t>60~69</a:t>
            </a:r>
            <a:r>
              <a:rPr lang="zh-CN" altLang="en-US" sz="2000" dirty="0"/>
              <a:t>以及</a:t>
            </a:r>
            <a:r>
              <a:rPr lang="en-US" altLang="zh-CN" sz="2000" dirty="0"/>
              <a:t>60</a:t>
            </a:r>
            <a:r>
              <a:rPr lang="zh-CN" altLang="en-US" sz="2000" dirty="0"/>
              <a:t>分以下的人数。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文件操作步骤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以读</a:t>
            </a:r>
            <a:r>
              <a:rPr lang="en-US" altLang="zh-CN" sz="1800" dirty="0"/>
              <a:t>/</a:t>
            </a:r>
            <a:r>
              <a:rPr lang="zh-CN" altLang="en-US" sz="1800" dirty="0"/>
              <a:t>写方式打开</a:t>
            </a:r>
            <a:r>
              <a:rPr lang="en-US" altLang="zh-CN" sz="1800" dirty="0"/>
              <a:t>(</a:t>
            </a:r>
            <a:r>
              <a:rPr lang="zh-CN" altLang="en-US" sz="1800" dirty="0"/>
              <a:t>创建</a:t>
            </a:r>
            <a:r>
              <a:rPr lang="en-US" altLang="zh-CN" sz="1800" dirty="0"/>
              <a:t>)</a:t>
            </a:r>
            <a:r>
              <a:rPr lang="zh-CN" altLang="en-US" sz="1800" dirty="0"/>
              <a:t>二进制文件</a:t>
            </a:r>
            <a:r>
              <a:rPr lang="en-US" altLang="zh-CN" sz="1800" dirty="0"/>
              <a:t>;</a:t>
            </a:r>
          </a:p>
          <a:p>
            <a:pPr marL="971550" lvl="1"/>
            <a:r>
              <a:rPr lang="zh-CN" altLang="en-US" sz="1800" dirty="0"/>
              <a:t>对文件进行相应的操作</a:t>
            </a:r>
            <a:r>
              <a:rPr lang="en-US" altLang="zh-CN" sz="1800" dirty="0"/>
              <a:t>;</a:t>
            </a:r>
          </a:p>
          <a:p>
            <a:pPr marL="971550" lvl="1"/>
            <a:r>
              <a:rPr lang="zh-CN" altLang="en-US" sz="1800" dirty="0"/>
              <a:t>关闭文件</a:t>
            </a:r>
            <a:r>
              <a:rPr lang="en-US" altLang="zh-CN" sz="1800" dirty="0"/>
              <a:t>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4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从</a:t>
            </a:r>
            <a:r>
              <a:rPr lang="zh-CN" altLang="en-US" dirty="0"/>
              <a:t>键盘读取相应的数据，写入文件中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#define NUMBER 10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080808"/>
                </a:solidFill>
              </a:rPr>
              <a:t>WriteToFile</a:t>
            </a:r>
            <a:r>
              <a:rPr lang="en-US" altLang="zh-CN" sz="1600" dirty="0">
                <a:solidFill>
                  <a:srgbClr val="080808"/>
                </a:solidFill>
              </a:rPr>
              <a:t>(char filename[])   //</a:t>
            </a:r>
            <a:r>
              <a:rPr lang="zh-CN" altLang="en-US" sz="1600" dirty="0">
                <a:solidFill>
                  <a:srgbClr val="080808"/>
                </a:solidFill>
              </a:rPr>
              <a:t>写入成功返回实际写入的数据个数，否则返回</a:t>
            </a:r>
            <a:r>
              <a:rPr lang="en-US" altLang="zh-CN" sz="1600" dirty="0">
                <a:solidFill>
                  <a:srgbClr val="080808"/>
                </a:solidFill>
              </a:rPr>
              <a:t>-1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  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0303DF"/>
                </a:solidFill>
              </a:rPr>
              <a:t>dataWrittenToFile</a:t>
            </a:r>
            <a:r>
              <a:rPr lang="en-US" altLang="zh-CN" sz="1600" dirty="0">
                <a:solidFill>
                  <a:srgbClr val="0303DF"/>
                </a:solidFill>
              </a:rPr>
              <a:t>=0</a:t>
            </a:r>
            <a:r>
              <a:rPr lang="zh-CN" altLang="en-US" sz="1600" dirty="0">
                <a:solidFill>
                  <a:srgbClr val="080808"/>
                </a:solidFill>
              </a:rPr>
              <a:t>，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080808"/>
                </a:solidFill>
              </a:rPr>
              <a:t>score_read</a:t>
            </a:r>
            <a:r>
              <a:rPr lang="zh-CN" altLang="en-US" sz="1600" dirty="0">
                <a:solidFill>
                  <a:srgbClr val="080808"/>
                </a:solidFill>
              </a:rPr>
              <a:t>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FILE *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=</a:t>
            </a:r>
            <a:r>
              <a:rPr lang="en-US" altLang="zh-CN" sz="1600" dirty="0" err="1">
                <a:solidFill>
                  <a:srgbClr val="080808"/>
                </a:solidFill>
              </a:rPr>
              <a:t>fopen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fileName</a:t>
            </a:r>
            <a:r>
              <a:rPr lang="en-US" altLang="zh-CN" sz="1600" dirty="0">
                <a:solidFill>
                  <a:srgbClr val="080808"/>
                </a:solidFill>
              </a:rPr>
              <a:t>,“</a:t>
            </a:r>
            <a:r>
              <a:rPr lang="en-US" altLang="zh-CN" sz="1600" dirty="0" err="1">
                <a:solidFill>
                  <a:srgbClr val="080808"/>
                </a:solidFill>
              </a:rPr>
              <a:t>wb</a:t>
            </a:r>
            <a:r>
              <a:rPr lang="en-US" altLang="zh-CN" sz="1600" dirty="0">
                <a:solidFill>
                  <a:srgbClr val="080808"/>
                </a:solidFill>
              </a:rPr>
              <a:t>”);   </a:t>
            </a:r>
            <a:r>
              <a:rPr lang="en-US" altLang="zh-CN" sz="1600" dirty="0">
                <a:solidFill>
                  <a:srgbClr val="006600"/>
                </a:solidFill>
              </a:rPr>
              <a:t>//</a:t>
            </a:r>
            <a:r>
              <a:rPr lang="zh-CN" altLang="en-US" sz="1600" dirty="0">
                <a:solidFill>
                  <a:srgbClr val="006600"/>
                </a:solidFill>
              </a:rPr>
              <a:t>写方式打开文件，</a:t>
            </a:r>
            <a:r>
              <a:rPr lang="en-US" altLang="zh-CN" sz="1600" dirty="0">
                <a:solidFill>
                  <a:srgbClr val="006600"/>
                </a:solidFill>
              </a:rPr>
              <a:t>”</a:t>
            </a:r>
            <a:r>
              <a:rPr lang="en-US" altLang="zh-CN" sz="1600" dirty="0" err="1">
                <a:solidFill>
                  <a:srgbClr val="006600"/>
                </a:solidFill>
              </a:rPr>
              <a:t>wb</a:t>
            </a:r>
            <a:r>
              <a:rPr lang="en-US" altLang="zh-CN" sz="1600" dirty="0">
                <a:solidFill>
                  <a:srgbClr val="006600"/>
                </a:solidFill>
              </a:rPr>
              <a:t>”</a:t>
            </a:r>
            <a:r>
              <a:rPr lang="zh-CN" altLang="en-US" sz="1600" dirty="0">
                <a:solidFill>
                  <a:srgbClr val="006600"/>
                </a:solidFill>
              </a:rPr>
              <a:t>也可以是</a:t>
            </a:r>
            <a:r>
              <a:rPr lang="en-US" altLang="zh-CN" sz="1600" dirty="0">
                <a:solidFill>
                  <a:srgbClr val="006600"/>
                </a:solidFill>
              </a:rPr>
              <a:t>”w”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if (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==NULL)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(“Open file %s failed</a:t>
            </a:r>
            <a:r>
              <a:rPr lang="zh-CN" altLang="en-US" sz="1600" dirty="0">
                <a:solidFill>
                  <a:srgbClr val="080808"/>
                </a:solidFill>
              </a:rPr>
              <a:t>！</a:t>
            </a:r>
            <a:r>
              <a:rPr lang="en-US" altLang="zh-CN" sz="1600" dirty="0">
                <a:solidFill>
                  <a:srgbClr val="080808"/>
                </a:solidFill>
              </a:rPr>
              <a:t>\n",</a:t>
            </a:r>
            <a:r>
              <a:rPr lang="en-US" altLang="zh-CN" sz="1600" dirty="0" err="1">
                <a:solidFill>
                  <a:srgbClr val="080808"/>
                </a:solidFill>
              </a:rPr>
              <a:t>fileName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</a:t>
            </a:r>
            <a:r>
              <a:rPr lang="en-US" altLang="zh-CN" sz="1600" dirty="0">
                <a:solidFill>
                  <a:srgbClr val="006600"/>
                </a:solidFill>
              </a:rPr>
              <a:t>return -1</a:t>
            </a:r>
            <a:r>
              <a:rPr lang="en-US" altLang="zh-CN" sz="1600" dirty="0">
                <a:solidFill>
                  <a:srgbClr val="080808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(“Enter the score:\n”);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for (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080808"/>
                </a:solidFill>
              </a:rPr>
              <a:t>i</a:t>
            </a:r>
            <a:r>
              <a:rPr lang="en-US" altLang="zh-CN" sz="1600" dirty="0">
                <a:solidFill>
                  <a:srgbClr val="080808"/>
                </a:solidFill>
              </a:rPr>
              <a:t>=0;i&lt;</a:t>
            </a:r>
            <a:r>
              <a:rPr lang="en-US" altLang="zh-CN" sz="1600" dirty="0" err="1">
                <a:solidFill>
                  <a:srgbClr val="080808"/>
                </a:solidFill>
              </a:rPr>
              <a:t>NUMBER;i</a:t>
            </a:r>
            <a:r>
              <a:rPr lang="en-US" altLang="zh-CN" sz="1600" dirty="0">
                <a:solidFill>
                  <a:srgbClr val="080808"/>
                </a:solidFill>
              </a:rPr>
              <a:t>++)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   while (</a:t>
            </a:r>
            <a:r>
              <a:rPr lang="en-US" altLang="zh-CN" sz="1600" dirty="0" err="1">
                <a:solidFill>
                  <a:srgbClr val="006600"/>
                </a:solidFill>
              </a:rPr>
              <a:t>scanf</a:t>
            </a:r>
            <a:r>
              <a:rPr lang="en-US" altLang="zh-CN" sz="1600" dirty="0">
                <a:solidFill>
                  <a:srgbClr val="006600"/>
                </a:solidFill>
              </a:rPr>
              <a:t>(“%d”, &amp;</a:t>
            </a:r>
            <a:r>
              <a:rPr lang="en-US" altLang="zh-CN" sz="1600" dirty="0" err="1">
                <a:solidFill>
                  <a:srgbClr val="006600"/>
                </a:solidFill>
              </a:rPr>
              <a:t>score_read</a:t>
            </a:r>
            <a:r>
              <a:rPr lang="en-US" altLang="zh-CN" sz="1600" dirty="0">
                <a:solidFill>
                  <a:srgbClr val="006600"/>
                </a:solidFill>
              </a:rPr>
              <a:t>)&lt;=0) 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ret=</a:t>
            </a:r>
            <a:r>
              <a:rPr lang="en-US" altLang="zh-CN" sz="1600" dirty="0" err="1">
                <a:solidFill>
                  <a:srgbClr val="080808"/>
                </a:solidFill>
              </a:rPr>
              <a:t>fwrite</a:t>
            </a:r>
            <a:r>
              <a:rPr lang="en-US" altLang="zh-CN" sz="1600" dirty="0">
                <a:solidFill>
                  <a:srgbClr val="080808"/>
                </a:solidFill>
              </a:rPr>
              <a:t>(&amp;</a:t>
            </a:r>
            <a:r>
              <a:rPr lang="en-US" altLang="zh-CN" sz="1600" dirty="0" err="1">
                <a:solidFill>
                  <a:srgbClr val="080808"/>
                </a:solidFill>
              </a:rPr>
              <a:t>score_read,sizeof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),1,fp);  </a:t>
            </a:r>
            <a:r>
              <a:rPr lang="en-US" altLang="zh-CN" sz="1600" dirty="0">
                <a:solidFill>
                  <a:srgbClr val="0303DF"/>
                </a:solidFill>
              </a:rPr>
              <a:t>//ret:</a:t>
            </a:r>
            <a:r>
              <a:rPr lang="zh-CN" altLang="en-US" sz="1600" dirty="0">
                <a:solidFill>
                  <a:srgbClr val="0303DF"/>
                </a:solidFill>
              </a:rPr>
              <a:t>写入的数据个数，此处应为</a:t>
            </a:r>
            <a:r>
              <a:rPr lang="en-US" altLang="zh-CN" sz="1600" dirty="0">
                <a:solidFill>
                  <a:srgbClr val="0303DF"/>
                </a:solidFill>
              </a:rPr>
              <a:t>1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   if (ret&lt;=0)  break;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// ret=</a:t>
            </a:r>
            <a:r>
              <a:rPr lang="en-US" altLang="zh-CN" sz="1600" dirty="0" err="1">
                <a:solidFill>
                  <a:srgbClr val="080808"/>
                </a:solidFill>
              </a:rPr>
              <a:t>putw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score_read,fp</a:t>
            </a:r>
            <a:r>
              <a:rPr lang="en-US" altLang="zh-CN" sz="1600" dirty="0">
                <a:solidFill>
                  <a:srgbClr val="080808"/>
                </a:solidFill>
              </a:rPr>
              <a:t>);    </a:t>
            </a:r>
            <a:r>
              <a:rPr lang="en-US" altLang="zh-CN" sz="1600" dirty="0">
                <a:solidFill>
                  <a:srgbClr val="0303DF"/>
                </a:solidFill>
              </a:rPr>
              <a:t>//ret: </a:t>
            </a:r>
            <a:r>
              <a:rPr lang="zh-CN" altLang="en-US" sz="1600" dirty="0">
                <a:solidFill>
                  <a:srgbClr val="0303DF"/>
                </a:solidFill>
              </a:rPr>
              <a:t>写入数据的值，应等于</a:t>
            </a:r>
            <a:r>
              <a:rPr lang="en-US" altLang="zh-CN" sz="1600" dirty="0" err="1">
                <a:solidFill>
                  <a:srgbClr val="0303DF"/>
                </a:solidFill>
              </a:rPr>
              <a:t>score_read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dirty="0" err="1">
                <a:solidFill>
                  <a:srgbClr val="080808"/>
                </a:solidFill>
              </a:rPr>
              <a:t>dataWrittenToFile</a:t>
            </a:r>
            <a:r>
              <a:rPr lang="en-US" altLang="zh-CN" sz="1600" dirty="0">
                <a:solidFill>
                  <a:srgbClr val="080808"/>
                </a:solidFill>
              </a:rPr>
              <a:t>++;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}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 err="1">
                <a:solidFill>
                  <a:srgbClr val="080808"/>
                </a:solidFill>
              </a:rPr>
              <a:t>fclose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);  </a:t>
            </a:r>
            <a:r>
              <a:rPr lang="en-US" altLang="zh-CN" sz="1600" b="1" dirty="0">
                <a:solidFill>
                  <a:srgbClr val="C00000"/>
                </a:solidFill>
              </a:rPr>
              <a:t>//</a:t>
            </a:r>
            <a:r>
              <a:rPr lang="zh-CN" altLang="en-US" sz="1600" b="1" dirty="0">
                <a:solidFill>
                  <a:srgbClr val="C00000"/>
                </a:solidFill>
              </a:rPr>
              <a:t>注意该语句的作用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>
                <a:solidFill>
                  <a:srgbClr val="006600"/>
                </a:solidFill>
              </a:rPr>
              <a:t>return </a:t>
            </a:r>
            <a:r>
              <a:rPr lang="en-US" altLang="zh-CN" sz="1600" dirty="0" err="1">
                <a:solidFill>
                  <a:srgbClr val="080808"/>
                </a:solidFill>
              </a:rPr>
              <a:t>dataWrittenToFile</a:t>
            </a:r>
            <a:r>
              <a:rPr lang="en-US" altLang="zh-CN" sz="1600" dirty="0">
                <a:solidFill>
                  <a:srgbClr val="006600"/>
                </a:solidFill>
              </a:rPr>
              <a:t>;  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</a:rPr>
              <a:t>返回实际写入的字节数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908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从</a:t>
            </a:r>
            <a:r>
              <a:rPr lang="zh-CN" altLang="en-US" dirty="0"/>
              <a:t>磁盘读取数据进行统计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void score() {   //</a:t>
            </a:r>
            <a:r>
              <a:rPr lang="zh-CN" altLang="en-US" sz="1800" dirty="0">
                <a:solidFill>
                  <a:srgbClr val="080808"/>
                </a:solidFill>
              </a:rPr>
              <a:t>统计成绩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</a:t>
            </a:r>
            <a:r>
              <a:rPr lang="en-US" altLang="zh-CN" sz="1800" dirty="0" err="1">
                <a:solidFill>
                  <a:srgbClr val="080808"/>
                </a:solidFill>
              </a:rPr>
              <a:t>int</a:t>
            </a:r>
            <a:r>
              <a:rPr lang="en-US" altLang="zh-CN" sz="1800" dirty="0">
                <a:solidFill>
                  <a:srgbClr val="080808"/>
                </a:solidFill>
              </a:rPr>
              <a:t> grade[5]={0,0,0,0,0};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//char </a:t>
            </a:r>
            <a:r>
              <a:rPr lang="en-US" altLang="zh-CN" sz="1800" dirty="0" err="1">
                <a:solidFill>
                  <a:srgbClr val="080808"/>
                </a:solidFill>
              </a:rPr>
              <a:t>fileName</a:t>
            </a:r>
            <a:r>
              <a:rPr lang="en-US" altLang="zh-CN" sz="1800" dirty="0">
                <a:solidFill>
                  <a:srgbClr val="080808"/>
                </a:solidFill>
              </a:rPr>
              <a:t>[40]="D:/coureses/score.txt";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char </a:t>
            </a:r>
            <a:r>
              <a:rPr lang="en-US" altLang="zh-CN" sz="1800" dirty="0" err="1">
                <a:solidFill>
                  <a:srgbClr val="080808"/>
                </a:solidFill>
              </a:rPr>
              <a:t>fileName</a:t>
            </a:r>
            <a:r>
              <a:rPr lang="en-US" altLang="zh-CN" sz="1800" dirty="0">
                <a:solidFill>
                  <a:srgbClr val="080808"/>
                </a:solidFill>
              </a:rPr>
              <a:t>[40]="D:\\courses\\score.txt";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</a:t>
            </a:r>
            <a:r>
              <a:rPr lang="en-US" altLang="zh-CN" sz="1800" dirty="0" err="1">
                <a:solidFill>
                  <a:srgbClr val="080808"/>
                </a:solidFill>
              </a:rPr>
              <a:t>int</a:t>
            </a:r>
            <a:r>
              <a:rPr lang="en-US" altLang="zh-CN" sz="1800" dirty="0">
                <a:solidFill>
                  <a:srgbClr val="080808"/>
                </a:solidFill>
              </a:rPr>
              <a:t> </a:t>
            </a:r>
            <a:r>
              <a:rPr lang="en-US" altLang="zh-CN" sz="1800" dirty="0" err="1">
                <a:solidFill>
                  <a:srgbClr val="080808"/>
                </a:solidFill>
              </a:rPr>
              <a:t>score_read</a:t>
            </a:r>
            <a:r>
              <a:rPr lang="en-US" altLang="zh-CN" sz="1800" dirty="0">
                <a:solidFill>
                  <a:srgbClr val="080808"/>
                </a:solidFill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if (</a:t>
            </a:r>
            <a:r>
              <a:rPr lang="en-US" altLang="zh-CN" sz="1800" dirty="0" err="1">
                <a:solidFill>
                  <a:srgbClr val="006600"/>
                </a:solidFill>
              </a:rPr>
              <a:t>WriteToFile</a:t>
            </a:r>
            <a:r>
              <a:rPr lang="en-US" altLang="zh-CN" sz="1800" dirty="0">
                <a:solidFill>
                  <a:srgbClr val="006600"/>
                </a:solidFill>
              </a:rPr>
              <a:t>(</a:t>
            </a:r>
            <a:r>
              <a:rPr lang="en-US" altLang="zh-CN" sz="1800" dirty="0" err="1">
                <a:solidFill>
                  <a:srgbClr val="006600"/>
                </a:solidFill>
              </a:rPr>
              <a:t>fileName</a:t>
            </a:r>
            <a:r>
              <a:rPr lang="en-US" altLang="zh-CN" sz="1800" dirty="0">
                <a:solidFill>
                  <a:srgbClr val="006600"/>
                </a:solidFill>
              </a:rPr>
              <a:t>)&lt;0) exit(1);   //#include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stdlib.h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</a:t>
            </a:r>
            <a:r>
              <a:rPr lang="en-US" altLang="zh-CN" sz="1800" dirty="0" err="1">
                <a:solidFill>
                  <a:srgbClr val="080808"/>
                </a:solidFill>
              </a:rPr>
              <a:t>fp</a:t>
            </a:r>
            <a:r>
              <a:rPr lang="en-US" altLang="zh-CN" sz="1800" dirty="0">
                <a:solidFill>
                  <a:srgbClr val="080808"/>
                </a:solidFill>
              </a:rPr>
              <a:t>=</a:t>
            </a:r>
            <a:r>
              <a:rPr lang="en-US" altLang="zh-CN" sz="1800" dirty="0" err="1">
                <a:solidFill>
                  <a:srgbClr val="080808"/>
                </a:solidFill>
              </a:rPr>
              <a:t>fopen</a:t>
            </a:r>
            <a:r>
              <a:rPr lang="en-US" altLang="zh-CN" sz="1800" dirty="0">
                <a:solidFill>
                  <a:srgbClr val="080808"/>
                </a:solidFill>
              </a:rPr>
              <a:t>(</a:t>
            </a:r>
            <a:r>
              <a:rPr lang="en-US" altLang="zh-CN" sz="1800" dirty="0" err="1">
                <a:solidFill>
                  <a:srgbClr val="080808"/>
                </a:solidFill>
              </a:rPr>
              <a:t>fileName</a:t>
            </a:r>
            <a:r>
              <a:rPr lang="en-US" altLang="zh-CN" sz="1800" dirty="0">
                <a:solidFill>
                  <a:srgbClr val="080808"/>
                </a:solidFill>
              </a:rPr>
              <a:t>,“</a:t>
            </a:r>
            <a:r>
              <a:rPr lang="en-US" altLang="zh-CN" sz="1800" dirty="0" err="1">
                <a:solidFill>
                  <a:srgbClr val="080808"/>
                </a:solidFill>
              </a:rPr>
              <a:t>rb</a:t>
            </a:r>
            <a:r>
              <a:rPr lang="en-US" altLang="zh-CN" sz="1800" dirty="0">
                <a:solidFill>
                  <a:srgbClr val="080808"/>
                </a:solidFill>
              </a:rPr>
              <a:t>+”);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if (</a:t>
            </a:r>
            <a:r>
              <a:rPr lang="en-US" altLang="zh-CN" sz="1800" dirty="0" err="1">
                <a:solidFill>
                  <a:srgbClr val="080808"/>
                </a:solidFill>
              </a:rPr>
              <a:t>fp</a:t>
            </a:r>
            <a:r>
              <a:rPr lang="en-US" altLang="zh-CN" sz="1800" dirty="0">
                <a:solidFill>
                  <a:srgbClr val="080808"/>
                </a:solidFill>
              </a:rPr>
              <a:t>==NULL)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</a:t>
            </a:r>
            <a:r>
              <a:rPr lang="en-US" altLang="zh-CN" sz="1800" dirty="0" err="1">
                <a:solidFill>
                  <a:srgbClr val="080808"/>
                </a:solidFill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</a:rPr>
              <a:t>("open file %s failed</a:t>
            </a:r>
            <a:r>
              <a:rPr lang="zh-CN" altLang="en-US" sz="1800" dirty="0">
                <a:solidFill>
                  <a:srgbClr val="080808"/>
                </a:solidFill>
              </a:rPr>
              <a:t>！</a:t>
            </a:r>
            <a:r>
              <a:rPr lang="en-US" altLang="zh-CN" sz="1800" dirty="0">
                <a:solidFill>
                  <a:srgbClr val="080808"/>
                </a:solidFill>
              </a:rPr>
              <a:t>\n",</a:t>
            </a:r>
            <a:r>
              <a:rPr lang="en-US" altLang="zh-CN" sz="1800" dirty="0" err="1">
                <a:solidFill>
                  <a:srgbClr val="080808"/>
                </a:solidFill>
              </a:rPr>
              <a:t>fileName</a:t>
            </a:r>
            <a:r>
              <a:rPr lang="en-US" altLang="zh-CN" sz="1800" dirty="0">
                <a:solidFill>
                  <a:srgbClr val="080808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exit(1);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}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//….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//</a:t>
            </a:r>
            <a:r>
              <a:rPr lang="zh-CN" altLang="en-US" sz="1800" dirty="0">
                <a:solidFill>
                  <a:srgbClr val="080808"/>
                </a:solidFill>
              </a:rPr>
              <a:t>续下页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}  // void score() </a:t>
            </a:r>
            <a:endParaRPr lang="zh-CN" altLang="en-US" sz="1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9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99139"/>
            <a:ext cx="8089900" cy="5345112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void score() {  //</a:t>
            </a:r>
            <a:r>
              <a:rPr lang="zh-CN" altLang="en-US" sz="1600" dirty="0">
                <a:solidFill>
                  <a:srgbClr val="C00000"/>
                </a:solidFill>
              </a:rPr>
              <a:t>或者将数据读到一个数组中，排序，然后统计每个数据段的人数；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//…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while (</a:t>
            </a:r>
            <a:r>
              <a:rPr lang="en-US" altLang="zh-CN" sz="1600" dirty="0" err="1">
                <a:solidFill>
                  <a:srgbClr val="080808"/>
                </a:solidFill>
              </a:rPr>
              <a:t>fread</a:t>
            </a:r>
            <a:r>
              <a:rPr lang="en-US" altLang="zh-CN" sz="1600" dirty="0">
                <a:solidFill>
                  <a:srgbClr val="080808"/>
                </a:solidFill>
              </a:rPr>
              <a:t>(&amp;</a:t>
            </a:r>
            <a:r>
              <a:rPr lang="en-US" altLang="zh-CN" sz="1600" dirty="0" err="1">
                <a:solidFill>
                  <a:srgbClr val="080808"/>
                </a:solidFill>
              </a:rPr>
              <a:t>score_read,sizeof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),1,fp)==1)  </a:t>
            </a:r>
            <a:r>
              <a:rPr lang="en-US" altLang="zh-CN" sz="1600" dirty="0">
                <a:solidFill>
                  <a:srgbClr val="006600"/>
                </a:solidFill>
              </a:rPr>
              <a:t>//</a:t>
            </a:r>
            <a:r>
              <a:rPr lang="zh-CN" altLang="en-US" sz="1600" dirty="0">
                <a:solidFill>
                  <a:srgbClr val="006600"/>
                </a:solidFill>
              </a:rPr>
              <a:t>返回读取的数据个数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//</a:t>
            </a:r>
            <a:r>
              <a:rPr lang="en-US" altLang="zh-CN" sz="1600" dirty="0">
                <a:solidFill>
                  <a:srgbClr val="080808"/>
                </a:solidFill>
              </a:rPr>
              <a:t>while ((</a:t>
            </a:r>
            <a:r>
              <a:rPr lang="en-US" altLang="zh-CN" sz="1600" dirty="0" err="1">
                <a:solidFill>
                  <a:srgbClr val="080808"/>
                </a:solidFill>
              </a:rPr>
              <a:t>score_read</a:t>
            </a:r>
            <a:r>
              <a:rPr lang="en-US" altLang="zh-CN" sz="1600" dirty="0">
                <a:solidFill>
                  <a:srgbClr val="080808"/>
                </a:solidFill>
              </a:rPr>
              <a:t>=</a:t>
            </a:r>
            <a:r>
              <a:rPr lang="en-US" altLang="zh-CN" sz="1600" dirty="0" err="1">
                <a:solidFill>
                  <a:srgbClr val="080808"/>
                </a:solidFill>
              </a:rPr>
              <a:t>getw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))!=EOF)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{ 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switch(</a:t>
            </a:r>
            <a:r>
              <a:rPr lang="en-US" altLang="zh-CN" sz="1600" dirty="0" err="1">
                <a:solidFill>
                  <a:srgbClr val="0303DF"/>
                </a:solidFill>
              </a:rPr>
              <a:t>score_read</a:t>
            </a:r>
            <a:r>
              <a:rPr lang="en-US" altLang="zh-CN" sz="1600" dirty="0">
                <a:solidFill>
                  <a:srgbClr val="0303DF"/>
                </a:solidFill>
              </a:rPr>
              <a:t>/10</a:t>
            </a:r>
            <a:r>
              <a:rPr lang="en-US" altLang="zh-CN" sz="1600" dirty="0">
                <a:solidFill>
                  <a:srgbClr val="080808"/>
                </a:solidFill>
              </a:rPr>
              <a:t>)   //</a:t>
            </a:r>
            <a:r>
              <a:rPr lang="zh-CN" altLang="en-US" sz="1600" dirty="0">
                <a:solidFill>
                  <a:srgbClr val="006600"/>
                </a:solidFill>
              </a:rPr>
              <a:t>也可以将数据读入到一个数组中，排序后统计；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	 case 10: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 case 9: grade[0]++; break;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 case 8: grade[1]++; break;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 case 7: grade[2]++; break;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 case 6: grade[3]++; break;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 case 5: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 case 4: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 case 3: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 case 2: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 case 1: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 case 0: grade[4]++; break;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 default: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("\</a:t>
            </a:r>
            <a:r>
              <a:rPr lang="en-US" altLang="zh-CN" sz="1600" dirty="0" err="1">
                <a:solidFill>
                  <a:srgbClr val="080808"/>
                </a:solidFill>
              </a:rPr>
              <a:t>nerror</a:t>
            </a:r>
            <a:r>
              <a:rPr lang="en-US" altLang="zh-CN" sz="1600" dirty="0">
                <a:solidFill>
                  <a:srgbClr val="080808"/>
                </a:solidFill>
              </a:rPr>
              <a:t>\n");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}</a:t>
            </a:r>
            <a:endParaRPr lang="en-US" altLang="zh-CN" sz="2000" dirty="0">
              <a:solidFill>
                <a:srgbClr val="080808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// …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} //while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fclose</a:t>
            </a:r>
            <a:r>
              <a:rPr lang="en-US" altLang="zh-CN" sz="1600" dirty="0">
                <a:solidFill>
                  <a:srgbClr val="006600"/>
                </a:solidFill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fp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  // void score() </a:t>
            </a:r>
            <a:endParaRPr lang="zh-CN" altLang="en-US" sz="16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8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void score() {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//</a:t>
            </a:r>
            <a:r>
              <a:rPr lang="zh-CN" altLang="en-US" sz="1800" dirty="0">
                <a:solidFill>
                  <a:srgbClr val="080808"/>
                </a:solidFill>
              </a:rPr>
              <a:t>接上页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//…</a:t>
            </a:r>
          </a:p>
          <a:p>
            <a:pPr>
              <a:spcBef>
                <a:spcPts val="0"/>
              </a:spcBef>
              <a:buNone/>
            </a:pPr>
            <a:endParaRPr lang="en-US" altLang="zh-CN" sz="1800" dirty="0">
              <a:solidFill>
                <a:srgbClr val="080808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</a:t>
            </a:r>
            <a:r>
              <a:rPr lang="en-US" altLang="zh-CN" sz="1800" dirty="0" err="1">
                <a:solidFill>
                  <a:srgbClr val="080808"/>
                </a:solidFill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</a:rPr>
              <a:t>("grade:\n");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for (</a:t>
            </a:r>
            <a:r>
              <a:rPr lang="en-US" altLang="zh-CN" sz="1800" dirty="0" err="1">
                <a:solidFill>
                  <a:srgbClr val="080808"/>
                </a:solidFill>
              </a:rPr>
              <a:t>i</a:t>
            </a:r>
            <a:r>
              <a:rPr lang="en-US" altLang="zh-CN" sz="1800" dirty="0">
                <a:solidFill>
                  <a:srgbClr val="080808"/>
                </a:solidFill>
              </a:rPr>
              <a:t>=0;i&lt;5;i++)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	  </a:t>
            </a:r>
            <a:r>
              <a:rPr lang="en-US" altLang="zh-CN" sz="1800" dirty="0" err="1">
                <a:solidFill>
                  <a:srgbClr val="080808"/>
                </a:solidFill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</a:rPr>
              <a:t>("%d   ",grade[</a:t>
            </a:r>
            <a:r>
              <a:rPr lang="en-US" altLang="zh-CN" sz="1800" dirty="0" err="1">
                <a:solidFill>
                  <a:srgbClr val="080808"/>
                </a:solidFill>
              </a:rPr>
              <a:t>i</a:t>
            </a:r>
            <a:r>
              <a:rPr lang="en-US" altLang="zh-CN" sz="1800" dirty="0">
                <a:solidFill>
                  <a:srgbClr val="080808"/>
                </a:solidFill>
              </a:rPr>
              <a:t>]);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</a:t>
            </a:r>
            <a:r>
              <a:rPr lang="en-US" altLang="zh-CN" sz="1800" dirty="0" err="1">
                <a:solidFill>
                  <a:srgbClr val="080808"/>
                </a:solidFill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</a:rPr>
              <a:t>("\n");</a:t>
            </a:r>
          </a:p>
          <a:p>
            <a:pPr>
              <a:spcBef>
                <a:spcPts val="0"/>
              </a:spcBef>
              <a:buNone/>
            </a:pPr>
            <a:endParaRPr lang="en-US" altLang="zh-CN" sz="1800" dirty="0">
              <a:solidFill>
                <a:srgbClr val="080808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}  // void score() </a:t>
            </a:r>
            <a:endParaRPr lang="zh-CN" altLang="en-US" sz="1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0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学生</a:t>
            </a:r>
            <a:r>
              <a:rPr lang="zh-CN" altLang="en-US" dirty="0"/>
              <a:t>成绩管理系统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如定义学生的结构，包括以下成员：</a:t>
            </a:r>
            <a:endParaRPr lang="en-US" altLang="zh-CN" sz="2000" dirty="0"/>
          </a:p>
          <a:p>
            <a:pPr marL="971550" lvl="1"/>
            <a:r>
              <a:rPr lang="zh-CN" altLang="zh-CN" sz="1800" dirty="0"/>
              <a:t>学号、姓名、数学成绩、英语成绩、计算导论与程序设计成绩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对学生成绩进行输入、添加、删除、查询、统计等；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过程与步骤：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编写操作菜单；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定义学生结构体；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输入将学生的信息，将包含学生信息的</a:t>
            </a:r>
            <a:r>
              <a:rPr lang="zh-CN" altLang="en-US" sz="1800" b="1" dirty="0">
                <a:solidFill>
                  <a:srgbClr val="7030A0"/>
                </a:solidFill>
              </a:rPr>
              <a:t>结构体</a:t>
            </a:r>
            <a:r>
              <a:rPr lang="zh-CN" altLang="en-US" sz="1800" dirty="0"/>
              <a:t>写入到文件中；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从文件中读取学生的结构体，采用链表（或数组）存储，然后基于链表（或数组）进行操作。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54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C2CA8-AF87-4559-B27C-CBA072B8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学生</a:t>
            </a:r>
            <a:r>
              <a:rPr lang="zh-CN" altLang="en-US" dirty="0"/>
              <a:t>成绩管理系统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FE6E0-A3BC-4612-BDF4-D018E9E83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如定义学生的结构，包括以下成员：</a:t>
            </a:r>
            <a:endParaRPr lang="en-US" altLang="zh-CN" sz="2000" dirty="0"/>
          </a:p>
          <a:p>
            <a:pPr marL="971550" lvl="1"/>
            <a:r>
              <a:rPr lang="zh-CN" altLang="zh-CN" sz="1800" dirty="0"/>
              <a:t>学号、姓名、数学成绩、英语成绩、计算导论与程序设计成绩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struct student {</a:t>
            </a:r>
          </a:p>
          <a:p>
            <a:pPr lvl="1" indent="0">
              <a:buNone/>
            </a:pPr>
            <a:r>
              <a:rPr lang="en-US" altLang="zh-CN" sz="1800" dirty="0"/>
              <a:t>     char ID[10];</a:t>
            </a:r>
          </a:p>
          <a:p>
            <a:pPr lvl="1" indent="0">
              <a:buNone/>
            </a:pPr>
            <a:r>
              <a:rPr lang="en-US" altLang="zh-CN" sz="1800" dirty="0"/>
              <a:t>     char Name[10];</a:t>
            </a:r>
          </a:p>
          <a:p>
            <a:pPr lvl="1" indent="0">
              <a:buNone/>
            </a:pPr>
            <a:r>
              <a:rPr lang="en-US" altLang="zh-CN" sz="1800" dirty="0"/>
              <a:t>     float Math;</a:t>
            </a:r>
          </a:p>
          <a:p>
            <a:pPr lvl="1" indent="0">
              <a:buNone/>
            </a:pPr>
            <a:r>
              <a:rPr lang="en-US" altLang="zh-CN" sz="1800" dirty="0"/>
              <a:t>     float English;</a:t>
            </a:r>
          </a:p>
          <a:p>
            <a:pPr lvl="1" indent="0">
              <a:buNone/>
            </a:pPr>
            <a:r>
              <a:rPr lang="en-US" altLang="zh-CN" sz="1800" dirty="0"/>
              <a:t>     float </a:t>
            </a:r>
            <a:r>
              <a:rPr lang="en-US" altLang="zh-CN" sz="1800" dirty="0" err="1"/>
              <a:t>C_language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}  </a:t>
            </a:r>
            <a:r>
              <a:rPr lang="en-US" altLang="zh-CN" sz="1800" dirty="0" err="1"/>
              <a:t>stu</a:t>
            </a:r>
            <a:r>
              <a:rPr lang="en-US" altLang="zh-CN" sz="1800" dirty="0"/>
              <a:t>[30];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92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C2CA8-AF87-4559-B27C-CBA072B8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学生</a:t>
            </a:r>
            <a:r>
              <a:rPr lang="zh-CN" altLang="en-US" dirty="0"/>
              <a:t>成绩管理系统</a:t>
            </a:r>
            <a:r>
              <a:rPr lang="en-US" altLang="zh-CN" dirty="0"/>
              <a:t>--</a:t>
            </a:r>
            <a:r>
              <a:rPr lang="zh-CN" altLang="en-US" dirty="0"/>
              <a:t>菜单</a:t>
            </a:r>
            <a:r>
              <a:rPr lang="en-US" altLang="zh-CN" dirty="0"/>
              <a:t>menu()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FE6E0-A3BC-4612-BDF4-D018E9E83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051173"/>
            <a:ext cx="4144948" cy="5345112"/>
          </a:xfrm>
          <a:ln>
            <a:solidFill>
              <a:srgbClr val="080808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void menu() 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while(true)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	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("******************\n");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	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("*  1: Input 	        *\n");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	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("*  2: Search               *\n");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	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("*  3: Insert                 *\n");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	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("*  4: Delete               *\n");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	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("*  ......                       *\n");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	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("*  0: Exit                  *\n");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	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("\t******************");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	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("\</a:t>
            </a:r>
            <a:r>
              <a:rPr lang="en-US" altLang="zh-CN" sz="1600" dirty="0" err="1">
                <a:solidFill>
                  <a:srgbClr val="080808"/>
                </a:solidFill>
              </a:rPr>
              <a:t>nEnter</a:t>
            </a:r>
            <a:r>
              <a:rPr lang="en-US" altLang="zh-CN" sz="1600" dirty="0">
                <a:solidFill>
                  <a:srgbClr val="080808"/>
                </a:solidFill>
              </a:rPr>
              <a:t> a choice(0~9):\n");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	   int choice=0;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	   </a:t>
            </a:r>
            <a:r>
              <a:rPr lang="en-US" altLang="zh-CN" sz="1600" dirty="0" err="1">
                <a:solidFill>
                  <a:srgbClr val="080808"/>
                </a:solidFill>
              </a:rPr>
              <a:t>fflush</a:t>
            </a:r>
            <a:r>
              <a:rPr lang="en-US" altLang="zh-CN" sz="1600" dirty="0">
                <a:solidFill>
                  <a:srgbClr val="080808"/>
                </a:solidFill>
              </a:rPr>
              <a:t>(stdin);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	   int ret=</a:t>
            </a:r>
            <a:r>
              <a:rPr lang="en-US" altLang="zh-CN" sz="1600" dirty="0" err="1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080808"/>
                </a:solidFill>
              </a:rPr>
              <a:t>("%</a:t>
            </a:r>
            <a:r>
              <a:rPr lang="en-US" altLang="zh-CN" sz="1600" dirty="0" err="1">
                <a:solidFill>
                  <a:srgbClr val="080808"/>
                </a:solidFill>
              </a:rPr>
              <a:t>d",&amp;choice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	   if (ret==0)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 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("An integer is expected\n");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 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("Try again.\n\n");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      continue;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}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5F9725D-21BA-453B-A2CF-E2AC102179F9}"/>
              </a:ext>
            </a:extLst>
          </p:cNvPr>
          <p:cNvSpPr txBox="1">
            <a:spLocks/>
          </p:cNvSpPr>
          <p:nvPr/>
        </p:nvSpPr>
        <p:spPr bwMode="auto">
          <a:xfrm>
            <a:off x="4747382" y="1062111"/>
            <a:ext cx="4144948" cy="5345112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	   switch(choice)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	   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	   	  case 0: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	   	  	 exit(1);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  case 1: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	 Input();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	  break;	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  case 2: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	 Search();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	 break;	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  case 3: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	 Insert();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	 break;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	   //...	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}  //switch   	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}</a:t>
            </a:r>
            <a:r>
              <a:rPr lang="zh-CN" altLang="en-US" sz="1600" dirty="0">
                <a:solidFill>
                  <a:srgbClr val="080808"/>
                </a:solidFill>
              </a:rPr>
              <a:t>  </a:t>
            </a:r>
            <a:r>
              <a:rPr lang="en-US" altLang="zh-CN" sz="1600" dirty="0">
                <a:solidFill>
                  <a:srgbClr val="080808"/>
                </a:solidFill>
              </a:rPr>
              <a:t>//menu</a:t>
            </a:r>
          </a:p>
        </p:txBody>
      </p:sp>
    </p:spTree>
    <p:extLst>
      <p:ext uri="{BB962C8B-B14F-4D97-AF65-F5344CB8AC3E}">
        <p14:creationId xmlns:p14="http://schemas.microsoft.com/office/powerpoint/2010/main" val="17956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文本文件</a:t>
            </a:r>
            <a:r>
              <a:rPr lang="en-US" altLang="zh-CN" dirty="0"/>
              <a:t>-C/C++</a:t>
            </a:r>
            <a:r>
              <a:rPr lang="zh-CN" altLang="en-US" dirty="0"/>
              <a:t>源程序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5716" y="1146002"/>
            <a:ext cx="4488897" cy="2754880"/>
          </a:xfrm>
          <a:ln>
            <a:solidFill>
              <a:srgbClr val="080808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文本文件内容如下：</a:t>
            </a:r>
            <a:endParaRPr lang="en-US" altLang="zh-CN" sz="1800" dirty="0"/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#include &lt;</a:t>
            </a:r>
            <a:r>
              <a:rPr lang="en-US" altLang="zh-CN" sz="1800" dirty="0" err="1">
                <a:solidFill>
                  <a:srgbClr val="080808"/>
                </a:solidFill>
              </a:rPr>
              <a:t>stdio.h</a:t>
            </a:r>
            <a:r>
              <a:rPr lang="en-US" altLang="zh-CN" sz="1800" dirty="0">
                <a:solidFill>
                  <a:srgbClr val="080808"/>
                </a:solidFill>
              </a:rPr>
              <a:t>&gt;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int main()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</a:t>
            </a:r>
            <a:r>
              <a:rPr lang="en-US" altLang="zh-CN" sz="1800" dirty="0">
                <a:solidFill>
                  <a:srgbClr val="006600"/>
                </a:solidFill>
              </a:rPr>
              <a:t>int z=-1;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</a:t>
            </a:r>
            <a:r>
              <a:rPr lang="en-US" altLang="zh-CN" sz="1800" dirty="0" err="1">
                <a:solidFill>
                  <a:srgbClr val="080808"/>
                </a:solidFill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</a:rPr>
              <a:t>("Hello, </a:t>
            </a:r>
            <a:r>
              <a:rPr lang="en-US" altLang="zh-CN" sz="1800" dirty="0">
                <a:solidFill>
                  <a:srgbClr val="006600"/>
                </a:solidFill>
              </a:rPr>
              <a:t>3</a:t>
            </a:r>
            <a:r>
              <a:rPr lang="zh-CN" altLang="en-US" sz="1800" dirty="0">
                <a:solidFill>
                  <a:srgbClr val="006600"/>
                </a:solidFill>
              </a:rPr>
              <a:t>、</a:t>
            </a:r>
            <a:r>
              <a:rPr lang="en-US" altLang="zh-CN" sz="1800" dirty="0">
                <a:solidFill>
                  <a:srgbClr val="006600"/>
                </a:solidFill>
              </a:rPr>
              <a:t>4</a:t>
            </a:r>
            <a:r>
              <a:rPr lang="zh-CN" altLang="en-US" sz="1800" dirty="0">
                <a:solidFill>
                  <a:srgbClr val="006600"/>
                </a:solidFill>
              </a:rPr>
              <a:t>班的同学们</a:t>
            </a:r>
            <a:r>
              <a:rPr lang="zh-CN" altLang="en-US" sz="1800" dirty="0">
                <a:solidFill>
                  <a:srgbClr val="080808"/>
                </a:solidFill>
              </a:rPr>
              <a:t>！</a:t>
            </a:r>
            <a:r>
              <a:rPr lang="en-US" altLang="zh-CN" sz="1800" dirty="0">
                <a:solidFill>
                  <a:srgbClr val="080808"/>
                </a:solidFill>
              </a:rPr>
              <a:t>\n");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return 0;</a:t>
            </a:r>
          </a:p>
          <a:p>
            <a:pPr marL="51435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}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文件内容如下（</a:t>
            </a:r>
            <a:r>
              <a:rPr lang="en-US" altLang="zh-CN" sz="2000" dirty="0"/>
              <a:t> Binary </a:t>
            </a:r>
            <a:r>
              <a:rPr lang="en-US" altLang="zh-CN" sz="2000" dirty="0" smtClean="0"/>
              <a:t>Viewer </a:t>
            </a:r>
            <a:r>
              <a:rPr lang="zh-CN" altLang="en-US" sz="2000" dirty="0" smtClean="0"/>
              <a:t>界面</a:t>
            </a:r>
            <a:r>
              <a:rPr lang="en-US" altLang="zh-CN" sz="2000" dirty="0" smtClean="0"/>
              <a:t> 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9AA802-1EAE-4866-A840-9EB3B1820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25" y="4053942"/>
            <a:ext cx="6981825" cy="18669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A5BC09E-87E9-4D94-956E-DAD0EE8DA86D}"/>
              </a:ext>
            </a:extLst>
          </p:cNvPr>
          <p:cNvSpPr txBox="1">
            <a:spLocks/>
          </p:cNvSpPr>
          <p:nvPr/>
        </p:nvSpPr>
        <p:spPr bwMode="auto">
          <a:xfrm>
            <a:off x="4867741" y="1173228"/>
            <a:ext cx="3598877" cy="27276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可以看出</a:t>
            </a:r>
            <a:endParaRPr lang="en-US" altLang="zh-CN" sz="1800" dirty="0"/>
          </a:p>
          <a:p>
            <a:pPr marL="648000" lvl="1"/>
            <a:r>
              <a:rPr lang="zh-CN" altLang="en-US" sz="1600" dirty="0" smtClean="0">
                <a:solidFill>
                  <a:srgbClr val="080808"/>
                </a:solidFill>
              </a:rPr>
              <a:t>对于英文字符</a:t>
            </a:r>
            <a:r>
              <a:rPr lang="zh-CN" altLang="en-US" sz="1600" dirty="0">
                <a:solidFill>
                  <a:srgbClr val="080808"/>
                </a:solidFill>
              </a:rPr>
              <a:t>，文本文件存储的是字符对应的</a:t>
            </a:r>
            <a:r>
              <a:rPr lang="en-US" altLang="zh-CN" sz="1600" dirty="0">
                <a:solidFill>
                  <a:srgbClr val="080808"/>
                </a:solidFill>
              </a:rPr>
              <a:t>ASCII</a:t>
            </a:r>
            <a:r>
              <a:rPr lang="zh-CN" altLang="en-US" sz="1600" dirty="0">
                <a:solidFill>
                  <a:srgbClr val="080808"/>
                </a:solidFill>
              </a:rPr>
              <a:t>码；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648000" lvl="1"/>
            <a:r>
              <a:rPr lang="zh-CN" altLang="en-US" sz="1600" dirty="0">
                <a:solidFill>
                  <a:srgbClr val="080808"/>
                </a:solidFill>
              </a:rPr>
              <a:t>对于汉字，存储的是其汉字的机内码；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648000" lvl="1"/>
            <a:r>
              <a:rPr lang="zh-CN" altLang="en-US" sz="1600" dirty="0">
                <a:solidFill>
                  <a:srgbClr val="080808"/>
                </a:solidFill>
              </a:rPr>
              <a:t>对于数值，存储的是对应的</a:t>
            </a:r>
            <a:r>
              <a:rPr lang="en-US" altLang="zh-CN" sz="1600" dirty="0">
                <a:solidFill>
                  <a:srgbClr val="080808"/>
                </a:solidFill>
              </a:rPr>
              <a:t>ASCII</a:t>
            </a:r>
            <a:r>
              <a:rPr lang="zh-CN" altLang="en-US" sz="1600" dirty="0">
                <a:solidFill>
                  <a:srgbClr val="080808"/>
                </a:solidFill>
              </a:rPr>
              <a:t>码；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C2CA8-AF87-4559-B27C-CBA072B8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学生</a:t>
            </a:r>
            <a:r>
              <a:rPr lang="zh-CN" altLang="en-US" dirty="0"/>
              <a:t>成绩管理系统</a:t>
            </a:r>
            <a:r>
              <a:rPr lang="en-US" altLang="zh-CN" dirty="0"/>
              <a:t>—Input()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FE6E0-A3BC-4612-BDF4-D018E9E83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051173"/>
            <a:ext cx="4144948" cy="5345112"/>
          </a:xfrm>
          <a:ln>
            <a:solidFill>
              <a:srgbClr val="080808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void Input()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FILE *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=</a:t>
            </a:r>
            <a:r>
              <a:rPr lang="en-US" altLang="zh-CN" sz="1600" dirty="0" err="1">
                <a:solidFill>
                  <a:srgbClr val="080808"/>
                </a:solidFill>
              </a:rPr>
              <a:t>fopen</a:t>
            </a:r>
            <a:r>
              <a:rPr lang="en-US" altLang="zh-CN" sz="1600" dirty="0">
                <a:solidFill>
                  <a:srgbClr val="080808"/>
                </a:solidFill>
              </a:rPr>
              <a:t>("student.dat", "</a:t>
            </a:r>
            <a:r>
              <a:rPr lang="en-US" altLang="zh-CN" sz="1600" dirty="0" err="1">
                <a:solidFill>
                  <a:srgbClr val="080808"/>
                </a:solidFill>
              </a:rPr>
              <a:t>rb</a:t>
            </a:r>
            <a:r>
              <a:rPr lang="en-US" altLang="zh-CN" sz="1600" dirty="0">
                <a:solidFill>
                  <a:srgbClr val="080808"/>
                </a:solidFill>
              </a:rPr>
              <a:t>+");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if (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==NULL)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{  //</a:t>
            </a:r>
            <a:r>
              <a:rPr lang="zh-CN" altLang="en-US" sz="1600" dirty="0">
                <a:solidFill>
                  <a:srgbClr val="080808"/>
                </a:solidFill>
              </a:rPr>
              <a:t>错误处理</a:t>
            </a: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struct student </a:t>
            </a:r>
            <a:r>
              <a:rPr lang="en-US" altLang="zh-CN" sz="1600" dirty="0" err="1">
                <a:solidFill>
                  <a:srgbClr val="080808"/>
                </a:solidFill>
              </a:rPr>
              <a:t>stu</a:t>
            </a:r>
            <a:r>
              <a:rPr lang="en-US" altLang="zh-CN" sz="16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while (true)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("Enter a </a:t>
            </a:r>
            <a:r>
              <a:rPr lang="en-US" altLang="zh-CN" sz="1600" dirty="0" err="1">
                <a:solidFill>
                  <a:srgbClr val="080808"/>
                </a:solidFill>
              </a:rPr>
              <a:t>sdtudent</a:t>
            </a:r>
            <a:r>
              <a:rPr lang="en-US" altLang="zh-CN" sz="1600" dirty="0">
                <a:solidFill>
                  <a:srgbClr val="080808"/>
                </a:solidFill>
              </a:rPr>
              <a:t> info:\n");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</a:t>
            </a:r>
            <a:r>
              <a:rPr lang="zh-CN" altLang="en-US" sz="1600" dirty="0">
                <a:solidFill>
                  <a:srgbClr val="080808"/>
                </a:solidFill>
              </a:rPr>
              <a:t>学号</a:t>
            </a:r>
            <a:r>
              <a:rPr lang="en-US" altLang="zh-CN" sz="1600" dirty="0">
                <a:solidFill>
                  <a:srgbClr val="080808"/>
                </a:solidFill>
              </a:rPr>
              <a:t>:");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</a:t>
            </a:r>
            <a:r>
              <a:rPr lang="en-US" altLang="zh-CN" sz="1600" dirty="0" err="1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080808"/>
                </a:solidFill>
              </a:rPr>
              <a:t>("%</a:t>
            </a:r>
            <a:r>
              <a:rPr lang="en-US" altLang="zh-CN" sz="1600" dirty="0" err="1">
                <a:solidFill>
                  <a:srgbClr val="080808"/>
                </a:solidFill>
              </a:rPr>
              <a:t>s",stu.ID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</a:t>
            </a:r>
            <a:r>
              <a:rPr lang="zh-CN" altLang="en-US" sz="1600" dirty="0">
                <a:solidFill>
                  <a:srgbClr val="080808"/>
                </a:solidFill>
              </a:rPr>
              <a:t>姓名</a:t>
            </a:r>
            <a:r>
              <a:rPr lang="en-US" altLang="zh-CN" sz="1600" dirty="0">
                <a:solidFill>
                  <a:srgbClr val="080808"/>
                </a:solidFill>
              </a:rPr>
              <a:t>:");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</a:t>
            </a:r>
            <a:r>
              <a:rPr lang="en-US" altLang="zh-CN" sz="1600" dirty="0" err="1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080808"/>
                </a:solidFill>
              </a:rPr>
              <a:t>("%s",</a:t>
            </a:r>
            <a:r>
              <a:rPr lang="en-US" altLang="zh-CN" sz="1600" dirty="0" err="1">
                <a:solidFill>
                  <a:srgbClr val="080808"/>
                </a:solidFill>
              </a:rPr>
              <a:t>stu.Name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</a:t>
            </a:r>
            <a:r>
              <a:rPr lang="zh-CN" altLang="en-US" sz="1600" dirty="0">
                <a:solidFill>
                  <a:srgbClr val="080808"/>
                </a:solidFill>
              </a:rPr>
              <a:t>数学</a:t>
            </a:r>
            <a:r>
              <a:rPr lang="en-US" altLang="zh-CN" sz="1600" dirty="0">
                <a:solidFill>
                  <a:srgbClr val="080808"/>
                </a:solidFill>
              </a:rPr>
              <a:t>:");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</a:t>
            </a:r>
            <a:r>
              <a:rPr lang="en-US" altLang="zh-CN" sz="1600" dirty="0" err="1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080808"/>
                </a:solidFill>
              </a:rPr>
              <a:t>("%f",&amp;</a:t>
            </a:r>
            <a:r>
              <a:rPr lang="en-US" altLang="zh-CN" sz="1600" dirty="0" err="1">
                <a:solidFill>
                  <a:srgbClr val="080808"/>
                </a:solidFill>
              </a:rPr>
              <a:t>stu.Math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</a:t>
            </a:r>
            <a:r>
              <a:rPr lang="zh-CN" altLang="en-US" sz="1600" dirty="0">
                <a:solidFill>
                  <a:srgbClr val="080808"/>
                </a:solidFill>
              </a:rPr>
              <a:t>英语</a:t>
            </a:r>
            <a:r>
              <a:rPr lang="en-US" altLang="zh-CN" sz="1600" dirty="0">
                <a:solidFill>
                  <a:srgbClr val="080808"/>
                </a:solidFill>
              </a:rPr>
              <a:t>:");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</a:t>
            </a:r>
            <a:r>
              <a:rPr lang="en-US" altLang="zh-CN" sz="1600" dirty="0" err="1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080808"/>
                </a:solidFill>
              </a:rPr>
              <a:t>("%f",&amp;</a:t>
            </a:r>
            <a:r>
              <a:rPr lang="en-US" altLang="zh-CN" sz="1600" dirty="0" err="1">
                <a:solidFill>
                  <a:srgbClr val="080808"/>
                </a:solidFill>
              </a:rPr>
              <a:t>stu.English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</a:t>
            </a:r>
            <a:r>
              <a:rPr lang="zh-CN" altLang="en-US" sz="1600" dirty="0">
                <a:solidFill>
                  <a:srgbClr val="080808"/>
                </a:solidFill>
              </a:rPr>
              <a:t>导论</a:t>
            </a:r>
            <a:r>
              <a:rPr lang="en-US" altLang="zh-CN" sz="1600" dirty="0">
                <a:solidFill>
                  <a:srgbClr val="080808"/>
                </a:solidFill>
              </a:rPr>
              <a:t>:"); 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</a:t>
            </a:r>
            <a:r>
              <a:rPr lang="en-US" altLang="zh-CN" sz="1600" dirty="0" err="1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080808"/>
                </a:solidFill>
              </a:rPr>
              <a:t>("%f",&amp;</a:t>
            </a:r>
            <a:r>
              <a:rPr lang="en-US" altLang="zh-CN" sz="1600" dirty="0" err="1">
                <a:solidFill>
                  <a:srgbClr val="080808"/>
                </a:solidFill>
              </a:rPr>
              <a:t>stu.C_language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5F9725D-21BA-453B-A2CF-E2AC102179F9}"/>
              </a:ext>
            </a:extLst>
          </p:cNvPr>
          <p:cNvSpPr txBox="1">
            <a:spLocks/>
          </p:cNvSpPr>
          <p:nvPr/>
        </p:nvSpPr>
        <p:spPr bwMode="auto">
          <a:xfrm>
            <a:off x="4747382" y="1062111"/>
            <a:ext cx="4144948" cy="5345112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	 </a:t>
            </a:r>
            <a:r>
              <a:rPr lang="en-US" altLang="zh-CN" sz="1600" dirty="0" err="1">
                <a:solidFill>
                  <a:srgbClr val="080808"/>
                </a:solidFill>
              </a:rPr>
              <a:t>fwrite</a:t>
            </a:r>
            <a:r>
              <a:rPr lang="en-US" altLang="zh-CN" sz="1600" dirty="0">
                <a:solidFill>
                  <a:srgbClr val="080808"/>
                </a:solidFill>
              </a:rPr>
              <a:t>(&amp;</a:t>
            </a:r>
            <a:r>
              <a:rPr lang="en-US" altLang="zh-CN" sz="1600" dirty="0" err="1">
                <a:solidFill>
                  <a:srgbClr val="080808"/>
                </a:solidFill>
              </a:rPr>
              <a:t>stu</a:t>
            </a:r>
            <a:r>
              <a:rPr lang="en-US" altLang="zh-CN" sz="1600" dirty="0">
                <a:solidFill>
                  <a:srgbClr val="080808"/>
                </a:solidFill>
              </a:rPr>
              <a:t>, </a:t>
            </a:r>
            <a:r>
              <a:rPr lang="en-US" altLang="zh-CN" sz="1600" dirty="0" err="1">
                <a:solidFill>
                  <a:srgbClr val="080808"/>
                </a:solidFill>
              </a:rPr>
              <a:t>sizeof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stu</a:t>
            </a:r>
            <a:r>
              <a:rPr lang="en-US" altLang="zh-CN" sz="1600" dirty="0">
                <a:solidFill>
                  <a:srgbClr val="080808"/>
                </a:solidFill>
              </a:rPr>
              <a:t>),1,fp);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("\</a:t>
            </a:r>
            <a:r>
              <a:rPr lang="en-US" altLang="zh-CN" sz="1600" dirty="0" err="1">
                <a:solidFill>
                  <a:srgbClr val="080808"/>
                </a:solidFill>
              </a:rPr>
              <a:t>nCotinue</a:t>
            </a:r>
            <a:r>
              <a:rPr lang="en-US" altLang="zh-CN" sz="1600" dirty="0">
                <a:solidFill>
                  <a:srgbClr val="080808"/>
                </a:solidFill>
              </a:rPr>
              <a:t> to Enter (Y/N)?");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char choice='Y';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</a:t>
            </a:r>
            <a:r>
              <a:rPr lang="en-US" altLang="zh-CN" sz="1600" dirty="0" err="1">
                <a:solidFill>
                  <a:srgbClr val="080808"/>
                </a:solidFill>
              </a:rPr>
              <a:t>fflush</a:t>
            </a:r>
            <a:r>
              <a:rPr lang="en-US" altLang="zh-CN" sz="1600" dirty="0">
                <a:solidFill>
                  <a:srgbClr val="080808"/>
                </a:solidFill>
              </a:rPr>
              <a:t>(stdin);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</a:t>
            </a:r>
            <a:r>
              <a:rPr lang="en-US" altLang="zh-CN" sz="1600" dirty="0" err="1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080808"/>
                </a:solidFill>
              </a:rPr>
              <a:t>("%</a:t>
            </a:r>
            <a:r>
              <a:rPr lang="en-US" altLang="zh-CN" sz="1600" dirty="0" err="1">
                <a:solidFill>
                  <a:srgbClr val="080808"/>
                </a:solidFill>
              </a:rPr>
              <a:t>c",&amp;choice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if (</a:t>
            </a:r>
            <a:r>
              <a:rPr lang="en-US" altLang="zh-CN" sz="1600" dirty="0" err="1">
                <a:solidFill>
                  <a:srgbClr val="080808"/>
                </a:solidFill>
              </a:rPr>
              <a:t>toupper</a:t>
            </a:r>
            <a:r>
              <a:rPr lang="en-US" altLang="zh-CN" sz="1600" dirty="0">
                <a:solidFill>
                  <a:srgbClr val="080808"/>
                </a:solidFill>
              </a:rPr>
              <a:t>(choice)!='Y')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        break;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	</a:t>
            </a:r>
            <a:r>
              <a:rPr lang="en-US" altLang="zh-CN" sz="1600" dirty="0" err="1">
                <a:solidFill>
                  <a:srgbClr val="080808"/>
                </a:solidFill>
              </a:rPr>
              <a:t>fclose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);	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783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C2CA8-AF87-4559-B27C-CBA072B8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学生</a:t>
            </a:r>
            <a:r>
              <a:rPr lang="zh-CN" altLang="en-US" dirty="0"/>
              <a:t>成绩管理系统</a:t>
            </a:r>
            <a:r>
              <a:rPr lang="en-US" altLang="zh-CN" dirty="0"/>
              <a:t>—Search()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FE6E0-A3BC-4612-BDF4-D018E9E83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051173"/>
            <a:ext cx="8089900" cy="5345112"/>
          </a:xfrm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void Search()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FILE *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=</a:t>
            </a:r>
            <a:r>
              <a:rPr lang="en-US" altLang="zh-CN" sz="1600" dirty="0" err="1">
                <a:solidFill>
                  <a:srgbClr val="080808"/>
                </a:solidFill>
              </a:rPr>
              <a:t>fopen</a:t>
            </a:r>
            <a:r>
              <a:rPr lang="en-US" altLang="zh-CN" sz="1600" dirty="0">
                <a:solidFill>
                  <a:srgbClr val="080808"/>
                </a:solidFill>
              </a:rPr>
              <a:t>("student.dat", "</a:t>
            </a:r>
            <a:r>
              <a:rPr lang="en-US" altLang="zh-CN" sz="1600" dirty="0" err="1">
                <a:solidFill>
                  <a:srgbClr val="080808"/>
                </a:solidFill>
              </a:rPr>
              <a:t>rb</a:t>
            </a:r>
            <a:r>
              <a:rPr lang="en-US" altLang="zh-CN" sz="1600" dirty="0">
                <a:solidFill>
                  <a:srgbClr val="080808"/>
                </a:solidFill>
              </a:rPr>
              <a:t>+");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if (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==NULL)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{  //</a:t>
            </a:r>
            <a:r>
              <a:rPr lang="zh-CN" altLang="en-US" sz="1600" dirty="0">
                <a:solidFill>
                  <a:srgbClr val="080808"/>
                </a:solidFill>
              </a:rPr>
              <a:t>错误处理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struct student </a:t>
            </a:r>
            <a:r>
              <a:rPr lang="en-US" altLang="zh-CN" sz="1600" dirty="0" err="1">
                <a:solidFill>
                  <a:srgbClr val="080808"/>
                </a:solidFill>
              </a:rPr>
              <a:t>stu</a:t>
            </a:r>
            <a:r>
              <a:rPr lang="en-US" altLang="zh-CN" sz="16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//menu:</a:t>
            </a:r>
            <a:r>
              <a:rPr lang="zh-CN" altLang="en-US" sz="1600" dirty="0">
                <a:solidFill>
                  <a:srgbClr val="080808"/>
                </a:solidFill>
              </a:rPr>
              <a:t>按学号、姓名查找；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//         :</a:t>
            </a:r>
            <a:r>
              <a:rPr lang="zh-CN" altLang="en-US" sz="1600" dirty="0">
                <a:solidFill>
                  <a:srgbClr val="080808"/>
                </a:solidFill>
              </a:rPr>
              <a:t>按某门课程的成绩区段查找、统计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while (!</a:t>
            </a:r>
            <a:r>
              <a:rPr lang="en-US" altLang="zh-CN" sz="1600" dirty="0" err="1">
                <a:solidFill>
                  <a:srgbClr val="080808"/>
                </a:solidFill>
              </a:rPr>
              <a:t>feof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))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</a:t>
            </a:r>
            <a:r>
              <a:rPr lang="en-US" altLang="zh-CN" sz="1600" dirty="0" err="1">
                <a:solidFill>
                  <a:srgbClr val="080808"/>
                </a:solidFill>
              </a:rPr>
              <a:t>fread</a:t>
            </a:r>
            <a:r>
              <a:rPr lang="en-US" altLang="zh-CN" sz="1600" dirty="0">
                <a:solidFill>
                  <a:srgbClr val="080808"/>
                </a:solidFill>
              </a:rPr>
              <a:t>(&amp;</a:t>
            </a:r>
            <a:r>
              <a:rPr lang="en-US" altLang="zh-CN" sz="1600" dirty="0" err="1">
                <a:solidFill>
                  <a:srgbClr val="080808"/>
                </a:solidFill>
              </a:rPr>
              <a:t>stu</a:t>
            </a:r>
            <a:r>
              <a:rPr lang="en-US" altLang="zh-CN" sz="1600" dirty="0">
                <a:solidFill>
                  <a:srgbClr val="080808"/>
                </a:solidFill>
              </a:rPr>
              <a:t>, </a:t>
            </a:r>
            <a:r>
              <a:rPr lang="en-US" altLang="zh-CN" sz="1600" dirty="0" err="1">
                <a:solidFill>
                  <a:srgbClr val="080808"/>
                </a:solidFill>
              </a:rPr>
              <a:t>sizeof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stu</a:t>
            </a:r>
            <a:r>
              <a:rPr lang="en-US" altLang="zh-CN" sz="1600" dirty="0">
                <a:solidFill>
                  <a:srgbClr val="080808"/>
                </a:solidFill>
              </a:rPr>
              <a:t>),1,fp);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if (</a:t>
            </a:r>
            <a:r>
              <a:rPr lang="zh-CN" altLang="en-US" sz="1600" dirty="0">
                <a:solidFill>
                  <a:srgbClr val="080808"/>
                </a:solidFill>
              </a:rPr>
              <a:t>满足查找条件</a:t>
            </a:r>
            <a:r>
              <a:rPr lang="en-US" altLang="zh-CN" sz="1600" dirty="0">
                <a:solidFill>
                  <a:srgbClr val="080808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   //</a:t>
            </a:r>
            <a:r>
              <a:rPr lang="zh-CN" altLang="en-US" sz="1600">
                <a:solidFill>
                  <a:srgbClr val="080808"/>
                </a:solidFill>
              </a:rPr>
              <a:t>输出查找、统计信息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</a:t>
            </a:r>
            <a:r>
              <a:rPr lang="en-US" altLang="zh-CN" sz="1600" dirty="0" err="1">
                <a:solidFill>
                  <a:srgbClr val="080808"/>
                </a:solidFill>
              </a:rPr>
              <a:t>fclose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fp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	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8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6533E-6A90-425E-9A7F-705871CA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</a:t>
            </a:r>
            <a:r>
              <a:rPr lang="en-US" altLang="zh-CN" dirty="0"/>
              <a:t>: </a:t>
            </a:r>
            <a:r>
              <a:rPr lang="zh-CN" altLang="en-US" dirty="0"/>
              <a:t>关于</a:t>
            </a:r>
            <a:r>
              <a:rPr lang="zh-CN" altLang="en-US" dirty="0">
                <a:solidFill>
                  <a:srgbClr val="7030A0"/>
                </a:solidFill>
              </a:rPr>
              <a:t>链表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7030A0"/>
                </a:solidFill>
              </a:rPr>
              <a:t>保存与重构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CE620-F4A6-4484-A75F-56F37DA3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可以把一个链表的结点按顺序写入到文件中保存；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写入到文件后，</a:t>
            </a:r>
            <a:r>
              <a:rPr lang="zh-CN" altLang="en-US" sz="2000" dirty="0" smtClean="0">
                <a:solidFill>
                  <a:srgbClr val="7030A0"/>
                </a:solidFill>
              </a:rPr>
              <a:t>结点</a:t>
            </a:r>
            <a:r>
              <a:rPr lang="zh-CN" altLang="en-US" sz="2000" dirty="0">
                <a:solidFill>
                  <a:srgbClr val="7030A0"/>
                </a:solidFill>
              </a:rPr>
              <a:t>的</a:t>
            </a:r>
            <a:r>
              <a:rPr lang="en-US" altLang="zh-CN" sz="2000" dirty="0">
                <a:solidFill>
                  <a:srgbClr val="7030A0"/>
                </a:solidFill>
              </a:rPr>
              <a:t>next</a:t>
            </a:r>
            <a:r>
              <a:rPr lang="zh-CN" altLang="en-US" sz="2000" dirty="0">
                <a:solidFill>
                  <a:srgbClr val="7030A0"/>
                </a:solidFill>
              </a:rPr>
              <a:t>指针已经失去意义；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当顺序读出链表的结点时，需要按读出顺序对链表进行重构；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从文件中读出一个结点；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为该结点申请内存空间；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重构该</a:t>
            </a:r>
            <a:r>
              <a:rPr lang="zh-CN" altLang="en-US" sz="1800" dirty="0" smtClean="0"/>
              <a:t>链表，即对</a:t>
            </a:r>
            <a:r>
              <a:rPr lang="en-US" altLang="zh-CN" sz="1800" dirty="0" smtClean="0"/>
              <a:t>next</a:t>
            </a:r>
            <a:r>
              <a:rPr lang="zh-CN" altLang="en-US" sz="1800" dirty="0" smtClean="0"/>
              <a:t>指针重新赋值；</a:t>
            </a:r>
            <a:endParaRPr lang="en-US" altLang="zh-CN" sz="1800" dirty="0"/>
          </a:p>
          <a:p>
            <a:pPr marL="971550" lvl="1"/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24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/>
              <a:t>输出当前文件代码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1080B"/>
                </a:solidFill>
              </a:rPr>
              <a:t>如何获取当前文件的文件名？</a:t>
            </a:r>
            <a:endParaRPr lang="en-US" altLang="zh-CN" sz="2000" dirty="0" smtClean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1080B"/>
                </a:solidFill>
              </a:rPr>
              <a:t>预编译程序</a:t>
            </a:r>
            <a:r>
              <a:rPr lang="zh-CN" altLang="en-US" sz="2000" dirty="0">
                <a:solidFill>
                  <a:srgbClr val="01080B"/>
                </a:solidFill>
              </a:rPr>
              <a:t>可以识别一些特殊的符号。</a:t>
            </a:r>
            <a:endParaRPr lang="en-US" altLang="zh-CN" sz="2000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1080B"/>
                </a:solidFill>
              </a:rPr>
              <a:t>预编译程序对于在源程序中出现的这些串将用合适的值进行替换</a:t>
            </a:r>
            <a:endParaRPr lang="en-US" altLang="zh-CN" sz="2000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1080B"/>
                </a:solidFill>
              </a:rPr>
              <a:t>一些特殊符号</a:t>
            </a:r>
            <a:endParaRPr lang="en-US" altLang="zh-CN" sz="2000" dirty="0">
              <a:solidFill>
                <a:srgbClr val="01080B"/>
              </a:solidFill>
            </a:endParaRPr>
          </a:p>
          <a:p>
            <a:pPr marL="971550" lvl="1"/>
            <a:r>
              <a:rPr lang="en-US" altLang="zh-CN" sz="1800" dirty="0" smtClean="0">
                <a:solidFill>
                  <a:srgbClr val="0303DF"/>
                </a:solidFill>
              </a:rPr>
              <a:t>__</a:t>
            </a:r>
            <a:r>
              <a:rPr lang="en-US" altLang="zh-CN" sz="1800" dirty="0">
                <a:solidFill>
                  <a:srgbClr val="0303DF"/>
                </a:solidFill>
              </a:rPr>
              <a:t>FILE</a:t>
            </a:r>
            <a:r>
              <a:rPr lang="en-US" altLang="zh-CN" sz="1800" dirty="0" smtClean="0">
                <a:solidFill>
                  <a:srgbClr val="0303DF"/>
                </a:solidFill>
              </a:rPr>
              <a:t>__</a:t>
            </a:r>
            <a:r>
              <a:rPr lang="en-US" altLang="zh-CN" sz="1800" dirty="0">
                <a:solidFill>
                  <a:srgbClr val="0303DF"/>
                </a:solidFill>
              </a:rPr>
              <a:t> </a:t>
            </a:r>
            <a:r>
              <a:rPr lang="zh-CN" altLang="en-US" sz="1800" dirty="0">
                <a:solidFill>
                  <a:srgbClr val="0303DF"/>
                </a:solidFill>
              </a:rPr>
              <a:t>包含当前程序文件名的字符串；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971550" lvl="1"/>
            <a:r>
              <a:rPr lang="en-US" altLang="zh-CN" sz="1800" dirty="0" smtClean="0">
                <a:solidFill>
                  <a:srgbClr val="0303DF"/>
                </a:solidFill>
              </a:rPr>
              <a:t>__</a:t>
            </a:r>
            <a:r>
              <a:rPr lang="en-US" altLang="zh-CN" sz="1800" dirty="0">
                <a:solidFill>
                  <a:srgbClr val="0303DF"/>
                </a:solidFill>
              </a:rPr>
              <a:t>LINE</a:t>
            </a:r>
            <a:r>
              <a:rPr lang="en-US" altLang="zh-CN" sz="1800" dirty="0" smtClean="0">
                <a:solidFill>
                  <a:srgbClr val="0303DF"/>
                </a:solidFill>
              </a:rPr>
              <a:t>__</a:t>
            </a:r>
            <a:r>
              <a:rPr lang="en-US" altLang="zh-CN" sz="1800" dirty="0">
                <a:solidFill>
                  <a:srgbClr val="0303DF"/>
                </a:solidFill>
              </a:rPr>
              <a:t> </a:t>
            </a:r>
            <a:r>
              <a:rPr lang="zh-CN" altLang="en-US" sz="1800" dirty="0">
                <a:solidFill>
                  <a:srgbClr val="0303DF"/>
                </a:solidFill>
              </a:rPr>
              <a:t>表示当前行号的整数；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971550" lvl="1"/>
            <a:r>
              <a:rPr lang="en-US" altLang="zh-CN" sz="1800" dirty="0" smtClean="0">
                <a:solidFill>
                  <a:srgbClr val="0303DF"/>
                </a:solidFill>
              </a:rPr>
              <a:t>__</a:t>
            </a:r>
            <a:r>
              <a:rPr lang="en-US" altLang="zh-CN" sz="1800" dirty="0">
                <a:solidFill>
                  <a:srgbClr val="0303DF"/>
                </a:solidFill>
              </a:rPr>
              <a:t>DATE</a:t>
            </a:r>
            <a:r>
              <a:rPr lang="en-US" altLang="zh-CN" sz="1800" dirty="0" smtClean="0">
                <a:solidFill>
                  <a:srgbClr val="0303DF"/>
                </a:solidFill>
              </a:rPr>
              <a:t>__</a:t>
            </a:r>
            <a:r>
              <a:rPr lang="en-US" altLang="zh-CN" sz="1800" dirty="0">
                <a:solidFill>
                  <a:srgbClr val="0303DF"/>
                </a:solidFill>
              </a:rPr>
              <a:t> </a:t>
            </a:r>
            <a:r>
              <a:rPr lang="zh-CN" altLang="en-US" sz="1800" dirty="0">
                <a:solidFill>
                  <a:srgbClr val="0303DF"/>
                </a:solidFill>
              </a:rPr>
              <a:t>包含当前日期的字符串；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971550" lvl="1"/>
            <a:r>
              <a:rPr lang="en-US" altLang="zh-CN" sz="1800" dirty="0" smtClean="0">
                <a:solidFill>
                  <a:srgbClr val="0303DF"/>
                </a:solidFill>
              </a:rPr>
              <a:t>__</a:t>
            </a:r>
            <a:r>
              <a:rPr lang="en-US" altLang="zh-CN" sz="1800" dirty="0">
                <a:solidFill>
                  <a:srgbClr val="0303DF"/>
                </a:solidFill>
              </a:rPr>
              <a:t>TIME</a:t>
            </a:r>
            <a:r>
              <a:rPr lang="en-US" altLang="zh-CN" sz="1800" dirty="0" smtClean="0">
                <a:solidFill>
                  <a:srgbClr val="0303DF"/>
                </a:solidFill>
              </a:rPr>
              <a:t>__</a:t>
            </a:r>
            <a:r>
              <a:rPr lang="en-US" altLang="zh-CN" sz="1800" dirty="0">
                <a:solidFill>
                  <a:srgbClr val="0303DF"/>
                </a:solidFill>
              </a:rPr>
              <a:t> </a:t>
            </a:r>
            <a:r>
              <a:rPr lang="zh-CN" altLang="en-US" sz="1800" dirty="0">
                <a:solidFill>
                  <a:srgbClr val="0303DF"/>
                </a:solidFill>
              </a:rPr>
              <a:t>包含当前时间的字符串；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971550" lvl="1"/>
            <a:r>
              <a:rPr lang="en-US" altLang="zh-CN" sz="1800" dirty="0" smtClean="0">
                <a:solidFill>
                  <a:srgbClr val="0303DF"/>
                </a:solidFill>
              </a:rPr>
              <a:t>__</a:t>
            </a:r>
            <a:r>
              <a:rPr lang="en-US" altLang="zh-CN" sz="1800" dirty="0">
                <a:solidFill>
                  <a:srgbClr val="0303DF"/>
                </a:solidFill>
              </a:rPr>
              <a:t>STDC</a:t>
            </a:r>
            <a:r>
              <a:rPr lang="en-US" altLang="zh-CN" sz="1800" dirty="0" smtClean="0">
                <a:solidFill>
                  <a:srgbClr val="0303DF"/>
                </a:solidFill>
              </a:rPr>
              <a:t>__</a:t>
            </a:r>
            <a:r>
              <a:rPr lang="en-US" altLang="zh-CN" sz="1800" dirty="0">
                <a:solidFill>
                  <a:srgbClr val="0303DF"/>
                </a:solidFill>
              </a:rPr>
              <a:t> </a:t>
            </a:r>
            <a:r>
              <a:rPr lang="zh-CN" altLang="en-US" sz="1800" dirty="0">
                <a:solidFill>
                  <a:srgbClr val="0303DF"/>
                </a:solidFill>
              </a:rPr>
              <a:t>如果当前编译器遵循</a:t>
            </a:r>
            <a:r>
              <a:rPr lang="en-US" altLang="zh-CN" sz="1800" dirty="0">
                <a:solidFill>
                  <a:srgbClr val="0303DF"/>
                </a:solidFill>
              </a:rPr>
              <a:t>ANSI C</a:t>
            </a:r>
            <a:r>
              <a:rPr lang="zh-CN" altLang="en-US" sz="1800" dirty="0">
                <a:solidFill>
                  <a:srgbClr val="0303DF"/>
                </a:solidFill>
              </a:rPr>
              <a:t>标准，则为非零值；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971550" lvl="1"/>
            <a:endParaRPr lang="zh-CN" altLang="en-US" dirty="0">
              <a:solidFill>
                <a:srgbClr val="01080B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</a:rPr>
              <a:t>可以在你的程序中的适当位置添加这些符号，以获得当前文件及编译器的某些信息；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108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4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6533E-6A90-425E-9A7F-705871CA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输出当前文件代码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CE620-F4A6-4484-A75F-56F37DA3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lvl="1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lvl="1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main() {</a:t>
            </a:r>
          </a:p>
          <a:p>
            <a:pPr lvl="1" indent="0">
              <a:buNone/>
            </a:pPr>
            <a:r>
              <a:rPr lang="en-US" altLang="zh-CN" sz="1600" dirty="0"/>
              <a:t>    FILE *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;</a:t>
            </a:r>
          </a:p>
          <a:p>
            <a:pPr lvl="1" indent="0">
              <a:buNone/>
            </a:pPr>
            <a:r>
              <a:rPr lang="en-US" altLang="zh-CN" sz="1600" dirty="0"/>
              <a:t>    char c;</a:t>
            </a:r>
          </a:p>
          <a:p>
            <a:pPr lvl="1" indent="0"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</a:rPr>
              <a:t>fp</a:t>
            </a:r>
            <a:r>
              <a:rPr lang="en-US" altLang="zh-CN" sz="1600" dirty="0">
                <a:solidFill>
                  <a:srgbClr val="C00000"/>
                </a:solidFill>
              </a:rPr>
              <a:t> = </a:t>
            </a:r>
            <a:r>
              <a:rPr lang="en-US" altLang="zh-CN" sz="1600" dirty="0" err="1">
                <a:solidFill>
                  <a:srgbClr val="C00000"/>
                </a:solidFill>
              </a:rPr>
              <a:t>fopen</a:t>
            </a:r>
            <a:r>
              <a:rPr lang="en-US" altLang="zh-CN" sz="1600" dirty="0">
                <a:solidFill>
                  <a:srgbClr val="C00000"/>
                </a:solidFill>
              </a:rPr>
              <a:t>(__</a:t>
            </a:r>
            <a:r>
              <a:rPr lang="en-US" altLang="zh-CN" sz="1600" dirty="0" err="1">
                <a:solidFill>
                  <a:srgbClr val="C00000"/>
                </a:solidFill>
              </a:rPr>
              <a:t>FILE__,"r</a:t>
            </a:r>
            <a:r>
              <a:rPr lang="en-US" altLang="zh-CN" sz="1600" dirty="0">
                <a:solidFill>
                  <a:srgbClr val="C00000"/>
                </a:solidFill>
              </a:rPr>
              <a:t>");</a:t>
            </a:r>
          </a:p>
          <a:p>
            <a:pPr lvl="1" indent="0">
              <a:buNone/>
            </a:pPr>
            <a:r>
              <a:rPr lang="en-US" altLang="zh-CN" sz="1600" dirty="0"/>
              <a:t>    do {</a:t>
            </a:r>
          </a:p>
          <a:p>
            <a:pPr lvl="1" indent="0">
              <a:buNone/>
            </a:pPr>
            <a:r>
              <a:rPr lang="en-US" altLang="zh-CN" sz="1600" dirty="0"/>
              <a:t>         c = </a:t>
            </a:r>
            <a:r>
              <a:rPr lang="en-US" altLang="zh-CN" sz="1600" dirty="0" err="1"/>
              <a:t>getc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);</a:t>
            </a:r>
          </a:p>
          <a:p>
            <a:pPr lvl="1" indent="0">
              <a:buNone/>
            </a:pPr>
            <a:r>
              <a:rPr lang="en-US" altLang="zh-CN" sz="1600" dirty="0"/>
              <a:t>         </a:t>
            </a:r>
            <a:r>
              <a:rPr lang="en-US" altLang="zh-CN" sz="1600" dirty="0" err="1"/>
              <a:t>putchar</a:t>
            </a:r>
            <a:r>
              <a:rPr lang="en-US" altLang="zh-CN" sz="1600" dirty="0"/>
              <a:t>(c);</a:t>
            </a:r>
          </a:p>
          <a:p>
            <a:pPr lvl="1" indent="0">
              <a:buNone/>
            </a:pPr>
            <a:r>
              <a:rPr lang="en-US" altLang="zh-CN" sz="1600" dirty="0"/>
              <a:t>    }</a:t>
            </a:r>
          </a:p>
          <a:p>
            <a:pPr lvl="1" indent="0">
              <a:buNone/>
            </a:pPr>
            <a:r>
              <a:rPr lang="en-US" altLang="zh-CN" sz="1600" dirty="0"/>
              <a:t>    while(c != EOF);</a:t>
            </a:r>
          </a:p>
          <a:p>
            <a:pPr lvl="1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fclose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fp</a:t>
            </a:r>
            <a:r>
              <a:rPr lang="en-US" altLang="zh-CN" sz="1600" dirty="0"/>
              <a:t>);</a:t>
            </a:r>
          </a:p>
          <a:p>
            <a:pPr lvl="1" indent="0">
              <a:buNone/>
            </a:pPr>
            <a:r>
              <a:rPr lang="en-US" altLang="zh-CN" sz="1600" dirty="0"/>
              <a:t>    return 0;</a:t>
            </a:r>
          </a:p>
          <a:p>
            <a:pPr lvl="1" indent="0"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012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提高</a:t>
            </a:r>
            <a:r>
              <a:rPr lang="zh-CN" altLang="en-US" dirty="0"/>
              <a:t>：三个标准设备文件（</a:t>
            </a:r>
            <a:r>
              <a:rPr lang="zh-CN" altLang="en-US" dirty="0">
                <a:solidFill>
                  <a:srgbClr val="7030A0"/>
                </a:solidFill>
              </a:rPr>
              <a:t>自学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系统为每个程序自动分配了三个标准的设备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标准输入设备：</a:t>
            </a:r>
            <a:r>
              <a:rPr lang="en-US" altLang="zh-CN" sz="1800" dirty="0" err="1"/>
              <a:t>stdin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标准输出设备：</a:t>
            </a:r>
            <a:r>
              <a:rPr lang="en-US" altLang="zh-CN" sz="1800" dirty="0" err="1"/>
              <a:t>stdout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标准错误输出设备：</a:t>
            </a:r>
            <a:r>
              <a:rPr lang="en-US" altLang="zh-CN" sz="1800" dirty="0" err="1"/>
              <a:t>stderr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系统对设备的处理方式与文件相同，因此有时将上述三个设备称为标准设备文件；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这三个标准设备的文件描述符分别为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标准输入设备：</a:t>
            </a:r>
            <a:r>
              <a:rPr lang="en-US" altLang="zh-CN" sz="1800" dirty="0" err="1"/>
              <a:t>stdin</a:t>
            </a:r>
            <a:r>
              <a:rPr lang="zh-CN" altLang="en-US" sz="1800" dirty="0"/>
              <a:t>：</a:t>
            </a:r>
            <a:r>
              <a:rPr lang="en-US" altLang="zh-CN" sz="1800" dirty="0"/>
              <a:t>0</a:t>
            </a:r>
          </a:p>
          <a:p>
            <a:pPr marL="971550" lvl="1"/>
            <a:r>
              <a:rPr lang="zh-CN" altLang="en-US" sz="1800" dirty="0"/>
              <a:t>标准输出设备：</a:t>
            </a:r>
            <a:r>
              <a:rPr lang="en-US" altLang="zh-CN" sz="1800" dirty="0" err="1"/>
              <a:t>stdout</a:t>
            </a:r>
            <a:r>
              <a:rPr lang="zh-CN" altLang="en-US" sz="1800" dirty="0"/>
              <a:t>：</a:t>
            </a:r>
            <a:r>
              <a:rPr lang="en-US" altLang="zh-CN" sz="1800" dirty="0"/>
              <a:t>1</a:t>
            </a:r>
          </a:p>
          <a:p>
            <a:pPr marL="971550" lvl="1"/>
            <a:r>
              <a:rPr lang="zh-CN" altLang="en-US" sz="1800" dirty="0"/>
              <a:t>标准错误输出设备：</a:t>
            </a:r>
            <a:r>
              <a:rPr lang="en-US" altLang="zh-CN" sz="1800" dirty="0" err="1"/>
              <a:t>stderr</a:t>
            </a:r>
            <a:r>
              <a:rPr lang="zh-CN" altLang="en-US" sz="1800" dirty="0"/>
              <a:t>：</a:t>
            </a:r>
            <a:r>
              <a:rPr lang="en-US" altLang="zh-CN" sz="1800" dirty="0"/>
              <a:t>2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程序运行时系统自动打开这三个标准设备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89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stdin</a:t>
            </a:r>
            <a:r>
              <a:rPr lang="zh-CN" altLang="en-US" dirty="0"/>
              <a:t>与</a:t>
            </a:r>
            <a:r>
              <a:rPr lang="en-US" altLang="zh-CN" dirty="0" err="1"/>
              <a:t>stdout</a:t>
            </a:r>
            <a:r>
              <a:rPr lang="zh-CN" altLang="en-US" dirty="0"/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从键盘读字符，输出到屏幕（或写入到磁盘文件中）；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输入字符</a:t>
            </a:r>
            <a:r>
              <a:rPr lang="en-US" altLang="zh-CN" sz="2000" dirty="0"/>
              <a:t>’Z’</a:t>
            </a:r>
            <a:r>
              <a:rPr lang="zh-CN" altLang="en-US" sz="2000" dirty="0"/>
              <a:t>结束；</a:t>
            </a:r>
            <a:endParaRPr lang="en-US" altLang="zh-CN" sz="2000" dirty="0"/>
          </a:p>
          <a:p>
            <a:pPr lvl="1" indent="0">
              <a:buNone/>
            </a:pPr>
            <a:r>
              <a:rPr lang="en-US" altLang="zh-CN" sz="1800" dirty="0"/>
              <a:t>  FILE *</a:t>
            </a:r>
            <a:r>
              <a:rPr lang="en-US" altLang="zh-CN" sz="1800" dirty="0" err="1"/>
              <a:t>SaveScr</a:t>
            </a:r>
            <a:r>
              <a:rPr lang="en-US" altLang="zh-CN" sz="1800" dirty="0"/>
              <a:t>=</a:t>
            </a:r>
            <a:r>
              <a:rPr lang="en-US" altLang="zh-CN" sz="1800" dirty="0" err="1"/>
              <a:t>fopen</a:t>
            </a:r>
            <a:r>
              <a:rPr lang="en-US" altLang="zh-CN" sz="1800" dirty="0"/>
              <a:t>(“….”, “w+”);</a:t>
            </a:r>
          </a:p>
          <a:p>
            <a:pPr lvl="1" indent="0">
              <a:buNone/>
            </a:pPr>
            <a:r>
              <a:rPr lang="en-US" altLang="zh-CN" sz="1800" dirty="0"/>
              <a:t>	 char c;</a:t>
            </a:r>
          </a:p>
          <a:p>
            <a:pPr lvl="1" indent="0">
              <a:buNone/>
            </a:pPr>
            <a:r>
              <a:rPr lang="en-US" altLang="zh-CN" sz="1800" dirty="0"/>
              <a:t>  while ((c=</a:t>
            </a:r>
            <a:r>
              <a:rPr lang="en-US" altLang="zh-CN" sz="1800" dirty="0" err="1"/>
              <a:t>fgetc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C00000"/>
                </a:solidFill>
              </a:rPr>
              <a:t>stdin</a:t>
            </a:r>
            <a:r>
              <a:rPr lang="en-US" altLang="zh-CN" sz="1800" dirty="0"/>
              <a:t>))!=‘Z’)   //</a:t>
            </a:r>
            <a:r>
              <a:rPr lang="zh-CN" altLang="en-US" sz="1800" dirty="0"/>
              <a:t>接收键盘输入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{</a:t>
            </a:r>
          </a:p>
          <a:p>
            <a:pPr lvl="1" indent="0"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fputc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c,</a:t>
            </a:r>
            <a:r>
              <a:rPr lang="en-US" altLang="zh-CN" sz="1800" dirty="0" err="1">
                <a:solidFill>
                  <a:srgbClr val="C00000"/>
                </a:solidFill>
              </a:rPr>
              <a:t>stdout</a:t>
            </a:r>
            <a:r>
              <a:rPr lang="en-US" altLang="zh-CN" sz="1800" dirty="0"/>
              <a:t>);       //</a:t>
            </a:r>
            <a:r>
              <a:rPr lang="zh-CN" altLang="en-US" sz="1800" dirty="0"/>
              <a:t>将键盘输入输出到屏幕上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fputc</a:t>
            </a:r>
            <a:r>
              <a:rPr lang="en-US" altLang="zh-CN" sz="1800" dirty="0"/>
              <a:t>(c, </a:t>
            </a:r>
            <a:r>
              <a:rPr lang="en-US" altLang="zh-CN" sz="1800" dirty="0" err="1"/>
              <a:t>SaveScr</a:t>
            </a:r>
            <a:r>
              <a:rPr lang="en-US" altLang="zh-CN" sz="1800" dirty="0"/>
              <a:t>);   //</a:t>
            </a:r>
            <a:r>
              <a:rPr lang="zh-CN" altLang="en-US" sz="1800" dirty="0"/>
              <a:t>将键盘输入写入到文件中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</a:t>
            </a:r>
            <a:r>
              <a:rPr lang="en-US" altLang="zh-CN" sz="1800" dirty="0" smtClean="0"/>
              <a:t>}</a:t>
            </a:r>
          </a:p>
          <a:p>
            <a:pPr lvl="1" indent="0">
              <a:buNone/>
            </a:pP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285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stdin</a:t>
            </a:r>
            <a:r>
              <a:rPr lang="zh-CN" altLang="en-US" dirty="0"/>
              <a:t>与</a:t>
            </a:r>
            <a:r>
              <a:rPr lang="en-US" altLang="zh-CN" dirty="0" err="1"/>
              <a:t>stdout</a:t>
            </a:r>
            <a:r>
              <a:rPr lang="zh-CN" altLang="en-US" dirty="0"/>
              <a:t>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从键盘读字符，输出到屏幕（或写入到磁盘文件中）；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输入字符</a:t>
            </a:r>
            <a:r>
              <a:rPr lang="en-US" altLang="zh-CN" sz="2000" dirty="0"/>
              <a:t>’Z’</a:t>
            </a:r>
            <a:r>
              <a:rPr lang="zh-CN" altLang="en-US" sz="2000" dirty="0"/>
              <a:t>结束；</a:t>
            </a:r>
            <a:endParaRPr lang="en-US" altLang="zh-CN" sz="2000" dirty="0"/>
          </a:p>
          <a:p>
            <a:pPr lvl="1" indent="0">
              <a:buNone/>
            </a:pPr>
            <a:r>
              <a:rPr lang="en-US" altLang="zh-CN" sz="1800" dirty="0"/>
              <a:t>  FILE *</a:t>
            </a:r>
            <a:r>
              <a:rPr lang="en-US" altLang="zh-CN" sz="1800" dirty="0" err="1"/>
              <a:t>SaveScr</a:t>
            </a:r>
            <a:r>
              <a:rPr lang="en-US" altLang="zh-CN" sz="1800" dirty="0"/>
              <a:t>=</a:t>
            </a:r>
            <a:r>
              <a:rPr lang="en-US" altLang="zh-CN" sz="1800" dirty="0" err="1"/>
              <a:t>fopen</a:t>
            </a:r>
            <a:r>
              <a:rPr lang="en-US" altLang="zh-CN" sz="1800" dirty="0"/>
              <a:t>(“….”, “w+”);</a:t>
            </a:r>
          </a:p>
          <a:p>
            <a:pPr lvl="1" indent="0">
              <a:buNone/>
            </a:pPr>
            <a:r>
              <a:rPr lang="en-US" altLang="zh-CN" sz="1800" dirty="0"/>
              <a:t>	 char c;</a:t>
            </a:r>
          </a:p>
          <a:p>
            <a:pPr lvl="1" indent="0">
              <a:buNone/>
            </a:pPr>
            <a:r>
              <a:rPr lang="en-US" altLang="zh-CN" sz="1800" dirty="0"/>
              <a:t>	while (1)</a:t>
            </a:r>
          </a:p>
          <a:p>
            <a:pPr lvl="1" indent="0">
              <a:buNone/>
            </a:pPr>
            <a:r>
              <a:rPr lang="en-US" altLang="zh-CN" sz="1800" dirty="0"/>
              <a:t>	{</a:t>
            </a:r>
          </a:p>
          <a:p>
            <a:pPr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     </a:t>
            </a:r>
            <a:r>
              <a:rPr lang="en-US" altLang="zh-CN" sz="1800" dirty="0" err="1"/>
              <a:t>fread</a:t>
            </a:r>
            <a:r>
              <a:rPr lang="en-US" altLang="zh-CN" sz="1800" dirty="0"/>
              <a:t>(&amp;</a:t>
            </a:r>
            <a:r>
              <a:rPr lang="en-US" altLang="zh-CN" sz="1800" dirty="0" err="1"/>
              <a:t>c,sizeof</a:t>
            </a:r>
            <a:r>
              <a:rPr lang="en-US" altLang="zh-CN" sz="1800" dirty="0"/>
              <a:t>(c),1,stdin);</a:t>
            </a:r>
          </a:p>
          <a:p>
            <a:pPr lvl="1" indent="0">
              <a:buNone/>
            </a:pPr>
            <a:r>
              <a:rPr lang="en-US" altLang="zh-CN" sz="1800" dirty="0" smtClean="0"/>
              <a:t>      </a:t>
            </a:r>
            <a:r>
              <a:rPr lang="en-US" altLang="zh-CN" sz="1800" dirty="0"/>
              <a:t>if (c=='Z') break;</a:t>
            </a:r>
          </a:p>
          <a:p>
            <a:pPr lvl="1" indent="0">
              <a:buNone/>
            </a:pPr>
            <a:r>
              <a:rPr lang="en-US" altLang="zh-CN" sz="1800" dirty="0"/>
              <a:t>	   </a:t>
            </a:r>
            <a:r>
              <a:rPr lang="en-US" altLang="zh-CN" sz="1800" dirty="0" smtClean="0"/>
              <a:t> //</a:t>
            </a:r>
            <a:r>
              <a:rPr lang="en-US" altLang="zh-CN" sz="1800" dirty="0" err="1"/>
              <a:t>fwrite</a:t>
            </a:r>
            <a:r>
              <a:rPr lang="en-US" altLang="zh-CN" sz="1800" dirty="0"/>
              <a:t>(&amp;</a:t>
            </a:r>
            <a:r>
              <a:rPr lang="en-US" altLang="zh-CN" sz="1800" dirty="0" err="1"/>
              <a:t>c,sizeof</a:t>
            </a:r>
            <a:r>
              <a:rPr lang="en-US" altLang="zh-CN" sz="1800" dirty="0"/>
              <a:t>(c),1,stdout);</a:t>
            </a:r>
          </a:p>
          <a:p>
            <a:pPr lvl="1" indent="0">
              <a:buNone/>
            </a:pPr>
            <a:r>
              <a:rPr lang="en-US" altLang="zh-CN" sz="1800" dirty="0"/>
              <a:t>	   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fwrite</a:t>
            </a:r>
            <a:r>
              <a:rPr lang="en-US" altLang="zh-CN" sz="1800" dirty="0"/>
              <a:t>(&amp;</a:t>
            </a:r>
            <a:r>
              <a:rPr lang="en-US" altLang="zh-CN" sz="1800" dirty="0" err="1"/>
              <a:t>c,sizeof</a:t>
            </a:r>
            <a:r>
              <a:rPr lang="en-US" altLang="zh-CN" sz="1800" dirty="0"/>
              <a:t>(c),1,fp);</a:t>
            </a:r>
          </a:p>
          <a:p>
            <a:pPr lvl="1" indent="0">
              <a:buNone/>
            </a:pPr>
            <a:r>
              <a:rPr lang="en-US" altLang="zh-CN" sz="1800" dirty="0"/>
              <a:t>	}</a:t>
            </a:r>
          </a:p>
          <a:p>
            <a:pPr lvl="1" indent="0">
              <a:buNone/>
            </a:pPr>
            <a:r>
              <a:rPr lang="en-US" altLang="zh-CN" sz="1800" dirty="0"/>
              <a:t>	 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4012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扩展提高</a:t>
            </a:r>
            <a:r>
              <a:rPr lang="zh-CN" altLang="en-US" dirty="0"/>
              <a:t>：输入输出</a:t>
            </a:r>
            <a:r>
              <a:rPr lang="zh-CN" altLang="en-US" dirty="0">
                <a:solidFill>
                  <a:srgbClr val="7030A0"/>
                </a:solidFill>
              </a:rPr>
              <a:t>重定向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若主函数中有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  <a:r>
              <a:rPr lang="zh-CN" altLang="en-US" sz="2000" dirty="0"/>
              <a:t>及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</a:t>
            </a:r>
            <a:r>
              <a:rPr lang="zh-CN" altLang="en-US" sz="2000" dirty="0"/>
              <a:t>等标准输入输出语句，则</a:t>
            </a:r>
            <a:endParaRPr lang="en-US" altLang="zh-CN" sz="2000" dirty="0"/>
          </a:p>
          <a:p>
            <a:pPr marL="971550" lvl="1"/>
            <a:r>
              <a:rPr lang="en-US" altLang="zh-CN" sz="1800" dirty="0" err="1"/>
              <a:t>scanf</a:t>
            </a:r>
            <a:r>
              <a:rPr lang="en-US" altLang="zh-CN" sz="1800" dirty="0"/>
              <a:t>()</a:t>
            </a:r>
            <a:r>
              <a:rPr lang="zh-CN" altLang="en-US" sz="1800" dirty="0"/>
              <a:t>接收从标准输入设备键盘输入的数据；（</a:t>
            </a:r>
            <a:r>
              <a:rPr lang="en-US" altLang="zh-CN" sz="1800" dirty="0" err="1"/>
              <a:t>stdin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971550" lvl="1"/>
            <a:r>
              <a:rPr lang="en-US" altLang="zh-CN" sz="1800" dirty="0" err="1"/>
              <a:t>printf</a:t>
            </a:r>
            <a:r>
              <a:rPr lang="en-US" altLang="zh-CN" sz="1800" dirty="0"/>
              <a:t>()</a:t>
            </a:r>
            <a:r>
              <a:rPr lang="zh-CN" altLang="en-US" sz="1800" dirty="0"/>
              <a:t>将数据输出到标准输出设备屏幕中；（</a:t>
            </a:r>
            <a:r>
              <a:rPr lang="en-US" altLang="zh-CN" sz="1800" dirty="0" err="1"/>
              <a:t>stdout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可以先将要输入的数据按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  <a:r>
              <a:rPr lang="zh-CN" altLang="en-US" sz="2000" dirty="0"/>
              <a:t>要求的格式保存到一个文件中，然后采用输入重定向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当执行到语句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()</a:t>
            </a:r>
            <a:r>
              <a:rPr lang="zh-CN" altLang="en-US" sz="1800" dirty="0"/>
              <a:t>时，程序会从文件中获取输入数据，避免每次都要从键盘输入；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类似地，可以采用输出重定向，将输出到屏幕的数据输出到一个文件中，以备查看分析运行结果；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DCD"/>
                </a:solidFill>
              </a:rPr>
              <a:t>此为将标准输入输出设备</a:t>
            </a:r>
            <a:r>
              <a:rPr lang="zh-CN" altLang="en-US" sz="2000" dirty="0">
                <a:solidFill>
                  <a:srgbClr val="C00000"/>
                </a:solidFill>
              </a:rPr>
              <a:t>重定向</a:t>
            </a:r>
            <a:r>
              <a:rPr lang="zh-CN" altLang="en-US" sz="2000" dirty="0">
                <a:solidFill>
                  <a:srgbClr val="030DCD"/>
                </a:solidFill>
              </a:rPr>
              <a:t>到其它的文件中；</a:t>
            </a:r>
            <a:endParaRPr lang="en-US" altLang="zh-CN" sz="2000" dirty="0">
              <a:solidFill>
                <a:srgbClr val="030DC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79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输入输出重定向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在</a:t>
            </a:r>
            <a:r>
              <a:rPr lang="en-US" altLang="zh-CN" sz="2000" dirty="0" err="1"/>
              <a:t>dev</a:t>
            </a:r>
            <a:r>
              <a:rPr lang="zh-CN" altLang="en-US" sz="2000" dirty="0"/>
              <a:t>中创建一个工程，如命名为</a:t>
            </a:r>
            <a:r>
              <a:rPr lang="en-US" altLang="zh-CN" sz="2000" dirty="0" err="1"/>
              <a:t>add.dev</a:t>
            </a:r>
            <a:r>
              <a:rPr lang="zh-CN" altLang="en-US" sz="2000" dirty="0"/>
              <a:t>，则编译后会生成</a:t>
            </a:r>
            <a:r>
              <a:rPr lang="en-US" altLang="zh-CN" sz="2000" dirty="0"/>
              <a:t>Windows</a:t>
            </a:r>
            <a:r>
              <a:rPr lang="zh-CN" altLang="en-US" sz="2000" dirty="0"/>
              <a:t>可执行程序</a:t>
            </a:r>
            <a:r>
              <a:rPr lang="en-US" altLang="zh-CN" sz="2000" dirty="0"/>
              <a:t>add.exe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主函数</a:t>
            </a:r>
            <a:endParaRPr lang="en-US" altLang="zh-CN" sz="2000" dirty="0"/>
          </a:p>
          <a:p>
            <a:pPr lvl="1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</a:p>
          <a:p>
            <a:pPr lvl="1" indent="0">
              <a:buNone/>
            </a:pPr>
            <a:r>
              <a:rPr lang="en-US" altLang="zh-CN" sz="1800" dirty="0"/>
              <a:t>{</a:t>
            </a:r>
          </a:p>
          <a:p>
            <a:pPr lvl="1" indent="0">
              <a:buNone/>
            </a:pPr>
            <a:r>
              <a:rPr lang="pt-BR" altLang="zh-CN" sz="1800" dirty="0"/>
              <a:t>     int a,b;</a:t>
            </a:r>
          </a:p>
          <a:p>
            <a:pPr lvl="1" indent="0">
              <a:buNone/>
            </a:pPr>
            <a:r>
              <a:rPr lang="pt-BR" altLang="zh-CN" sz="1800" dirty="0"/>
              <a:t>	    printf("enter a,b:\n");</a:t>
            </a:r>
          </a:p>
          <a:p>
            <a:pPr lvl="1" indent="0">
              <a:buNone/>
            </a:pPr>
            <a:r>
              <a:rPr lang="pt-BR" altLang="zh-CN" sz="1800" dirty="0"/>
              <a:t>	    scanf("%d%d",&amp;a,&amp;b);</a:t>
            </a:r>
          </a:p>
          <a:p>
            <a:pPr lvl="1" indent="0">
              <a:buNone/>
            </a:pPr>
            <a:r>
              <a:rPr lang="pt-BR" altLang="zh-CN" sz="1800" dirty="0"/>
              <a:t>	    printf("%d+%d=%d\n",a,b,a+b);</a:t>
            </a:r>
          </a:p>
          <a:p>
            <a:pPr lvl="1" indent="0">
              <a:buNone/>
            </a:pPr>
            <a:r>
              <a:rPr lang="pt-BR" altLang="zh-CN" sz="1800" dirty="0"/>
              <a:t>	    return 0;</a:t>
            </a:r>
          </a:p>
          <a:p>
            <a:pPr lvl="1" indent="0">
              <a:buNone/>
            </a:pPr>
            <a:r>
              <a:rPr lang="en-US" altLang="zh-CN" sz="18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07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信息在文件中的存储格式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0303DF"/>
                </a:solidFill>
              </a:rPr>
              <a:t>二进制文件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二进制文件是把内存中的数据按其</a:t>
            </a:r>
            <a:r>
              <a:rPr lang="zh-CN" altLang="en-US" sz="1800" b="1" dirty="0">
                <a:solidFill>
                  <a:srgbClr val="C00000"/>
                </a:solidFill>
              </a:rPr>
              <a:t>在内存中的存储形式</a:t>
            </a:r>
            <a:r>
              <a:rPr lang="zh-CN" altLang="en-US" sz="1800" dirty="0"/>
              <a:t>（编码形式）</a:t>
            </a:r>
            <a:r>
              <a:rPr lang="zh-CN" altLang="en-US" sz="1800" b="1" dirty="0">
                <a:solidFill>
                  <a:srgbClr val="006600"/>
                </a:solidFill>
              </a:rPr>
              <a:t>原样输出到磁盘上存放</a:t>
            </a:r>
            <a:r>
              <a:rPr lang="zh-CN" altLang="en-US" sz="1800" dirty="0"/>
              <a:t>，也就是说存放的是</a:t>
            </a:r>
            <a:r>
              <a:rPr lang="zh-CN" altLang="en-US" sz="1800" dirty="0">
                <a:solidFill>
                  <a:srgbClr val="0303DF"/>
                </a:solidFill>
              </a:rPr>
              <a:t>数据的机器数形式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例如</a:t>
            </a:r>
            <a:r>
              <a:rPr lang="zh-CN" altLang="en-US" sz="1800" dirty="0" smtClean="0"/>
              <a:t>，</a:t>
            </a:r>
            <a:r>
              <a:rPr lang="en-US" altLang="zh-CN" sz="1800" b="1" u="sng" dirty="0" smtClean="0"/>
              <a:t>C</a:t>
            </a:r>
            <a:r>
              <a:rPr lang="zh-CN" altLang="en-US" sz="1800" b="1" u="sng" dirty="0" smtClean="0"/>
              <a:t>语言中，对于</a:t>
            </a:r>
            <a:r>
              <a:rPr lang="zh-CN" altLang="en-US" sz="1800" b="1" u="sng" dirty="0"/>
              <a:t>数值数据</a:t>
            </a:r>
            <a:r>
              <a:rPr lang="zh-CN" altLang="en-US" sz="1800" dirty="0"/>
              <a:t>，文件中存储的是其</a:t>
            </a:r>
            <a:r>
              <a:rPr lang="zh-CN" altLang="en-US" sz="1800" dirty="0">
                <a:solidFill>
                  <a:srgbClr val="7030A0"/>
                </a:solidFill>
              </a:rPr>
              <a:t>补码表示的机器数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/>
              <a:t>数值</a:t>
            </a:r>
            <a:r>
              <a:rPr lang="en-US" altLang="zh-CN" sz="1600" b="1" dirty="0">
                <a:solidFill>
                  <a:srgbClr val="C00000"/>
                </a:solidFill>
              </a:rPr>
              <a:t>1</a:t>
            </a:r>
            <a:r>
              <a:rPr lang="zh-CN" altLang="en-US" sz="1600" b="1" dirty="0">
                <a:solidFill>
                  <a:srgbClr val="C00000"/>
                </a:solidFill>
              </a:rPr>
              <a:t>与</a:t>
            </a:r>
            <a:r>
              <a:rPr lang="en-US" altLang="zh-CN" sz="1600" b="1" dirty="0">
                <a:solidFill>
                  <a:srgbClr val="C00000"/>
                </a:solidFill>
              </a:rPr>
              <a:t>-1</a:t>
            </a:r>
            <a:r>
              <a:rPr lang="zh-CN" altLang="en-US" sz="1600" dirty="0"/>
              <a:t>，若采用</a:t>
            </a:r>
            <a:r>
              <a:rPr lang="en-US" altLang="zh-CN" sz="1600" dirty="0">
                <a:solidFill>
                  <a:srgbClr val="006600"/>
                </a:solidFill>
              </a:rPr>
              <a:t>int</a:t>
            </a:r>
            <a:r>
              <a:rPr lang="zh-CN" altLang="en-US" sz="1600" dirty="0">
                <a:solidFill>
                  <a:srgbClr val="006600"/>
                </a:solidFill>
              </a:rPr>
              <a:t>类型存储</a:t>
            </a:r>
            <a:r>
              <a:rPr lang="zh-CN" altLang="en-US" sz="1600" dirty="0"/>
              <a:t>，二进制文件格式存储的分别是</a:t>
            </a:r>
            <a:r>
              <a:rPr lang="en-US" altLang="zh-CN" sz="1600" dirty="0"/>
              <a:t>0x00000001</a:t>
            </a:r>
            <a:r>
              <a:rPr lang="zh-CN" altLang="en-US" sz="1600" dirty="0"/>
              <a:t>与</a:t>
            </a:r>
            <a:r>
              <a:rPr lang="en-US" altLang="zh-CN" sz="1600" dirty="0"/>
              <a:t>0xFFFFFFFF</a:t>
            </a:r>
            <a:r>
              <a:rPr lang="zh-CN" altLang="en-US" sz="1600" dirty="0"/>
              <a:t>；</a:t>
            </a:r>
            <a:r>
              <a:rPr lang="en-US" altLang="zh-CN" sz="1600" dirty="0"/>
              <a:t>(</a:t>
            </a:r>
            <a:r>
              <a:rPr lang="zh-CN" altLang="en-US" sz="1600" dirty="0"/>
              <a:t>对于</a:t>
            </a:r>
            <a:r>
              <a:rPr lang="en-US" altLang="zh-CN" sz="1600" dirty="0">
                <a:solidFill>
                  <a:srgbClr val="C00000"/>
                </a:solidFill>
              </a:rPr>
              <a:t>-1</a:t>
            </a:r>
            <a:r>
              <a:rPr lang="zh-CN" altLang="en-US" sz="1600" dirty="0"/>
              <a:t>，如果按照文本</a:t>
            </a:r>
            <a:r>
              <a:rPr lang="zh-CN" altLang="en-US" sz="1600" dirty="0" smtClean="0"/>
              <a:t>格式，则写入</a:t>
            </a:r>
            <a:r>
              <a:rPr lang="en-US" altLang="zh-CN" sz="1600" dirty="0" smtClean="0">
                <a:solidFill>
                  <a:srgbClr val="0303DF"/>
                </a:solidFill>
              </a:rPr>
              <a:t>2D31)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/>
              <a:t>对于</a:t>
            </a:r>
            <a:r>
              <a:rPr lang="en-US" altLang="zh-CN" sz="1600" dirty="0"/>
              <a:t>int n=</a:t>
            </a:r>
            <a:r>
              <a:rPr lang="en-US" altLang="zh-CN" sz="1600" dirty="0">
                <a:solidFill>
                  <a:srgbClr val="C00000"/>
                </a:solidFill>
              </a:rPr>
              <a:t>99</a:t>
            </a:r>
            <a:r>
              <a:rPr lang="zh-CN" altLang="en-US" sz="1600" dirty="0"/>
              <a:t>；存储的是</a:t>
            </a:r>
            <a:r>
              <a:rPr lang="en-US" altLang="zh-CN" sz="1600" dirty="0"/>
              <a:t>99</a:t>
            </a:r>
            <a:r>
              <a:rPr lang="zh-CN" altLang="en-US" sz="1600" dirty="0"/>
              <a:t>的补码：</a:t>
            </a:r>
            <a:r>
              <a:rPr lang="en-US" altLang="zh-CN" sz="1600" dirty="0">
                <a:solidFill>
                  <a:srgbClr val="C00000"/>
                </a:solidFill>
              </a:rPr>
              <a:t>00 00 00 63</a:t>
            </a:r>
            <a:r>
              <a:rPr lang="zh-CN" altLang="en-US" sz="1600" dirty="0"/>
              <a:t>；按小端格式，存储的是：</a:t>
            </a:r>
            <a:r>
              <a:rPr lang="en-US" altLang="zh-CN" sz="1600" dirty="0"/>
              <a:t>63 00 00 00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/>
              <a:t>对于</a:t>
            </a:r>
            <a:r>
              <a:rPr lang="en-US" altLang="zh-CN" sz="1600" dirty="0"/>
              <a:t>int n</a:t>
            </a:r>
            <a:r>
              <a:rPr lang="en-US" altLang="zh-CN" sz="1600" dirty="0" smtClean="0"/>
              <a:t>= </a:t>
            </a:r>
            <a:r>
              <a:rPr lang="en-US" altLang="zh-CN" sz="1600" dirty="0" smtClean="0">
                <a:solidFill>
                  <a:srgbClr val="C00000"/>
                </a:solidFill>
              </a:rPr>
              <a:t>- </a:t>
            </a:r>
            <a:r>
              <a:rPr lang="en-US" altLang="zh-CN" sz="1600" dirty="0">
                <a:solidFill>
                  <a:srgbClr val="C00000"/>
                </a:solidFill>
              </a:rPr>
              <a:t>99</a:t>
            </a:r>
            <a:r>
              <a:rPr lang="zh-CN" altLang="en-US" sz="1600" dirty="0"/>
              <a:t>；存储的是</a:t>
            </a:r>
            <a:r>
              <a:rPr lang="en-US" altLang="zh-CN" sz="1600" dirty="0"/>
              <a:t>-99</a:t>
            </a:r>
            <a:r>
              <a:rPr lang="zh-CN" altLang="en-US" sz="1600" dirty="0"/>
              <a:t>的补码：</a:t>
            </a:r>
            <a:r>
              <a:rPr lang="en-US" altLang="zh-CN" sz="1600" dirty="0">
                <a:solidFill>
                  <a:srgbClr val="C00000"/>
                </a:solidFill>
              </a:rPr>
              <a:t>FF </a:t>
            </a:r>
            <a:r>
              <a:rPr lang="en-US" altLang="zh-CN" sz="1600" dirty="0" err="1">
                <a:solidFill>
                  <a:srgbClr val="C00000"/>
                </a:solidFill>
              </a:rPr>
              <a:t>FF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</a:rPr>
              <a:t>FF</a:t>
            </a:r>
            <a:r>
              <a:rPr lang="en-US" altLang="zh-CN" sz="1600" dirty="0">
                <a:solidFill>
                  <a:srgbClr val="C00000"/>
                </a:solidFill>
              </a:rPr>
              <a:t> 9D</a:t>
            </a:r>
            <a:r>
              <a:rPr lang="zh-CN" altLang="en-US" sz="1600" dirty="0"/>
              <a:t>；按小端格式，存储的是</a:t>
            </a:r>
            <a:r>
              <a:rPr lang="en-US" altLang="zh-CN" sz="1600" dirty="0"/>
              <a:t>9D FF </a:t>
            </a:r>
            <a:r>
              <a:rPr lang="en-US" altLang="zh-CN" sz="1600" dirty="0" err="1"/>
              <a:t>FF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FF</a:t>
            </a:r>
            <a:r>
              <a:rPr lang="zh-CN" altLang="en-US" sz="1600" dirty="0"/>
              <a:t>； （</a:t>
            </a:r>
            <a:r>
              <a:rPr lang="zh-CN" altLang="en-US" sz="1600" dirty="0">
                <a:solidFill>
                  <a:srgbClr val="0303DF"/>
                </a:solidFill>
              </a:rPr>
              <a:t>无法按照文本文件格式将</a:t>
            </a:r>
            <a:r>
              <a:rPr lang="en-US" altLang="zh-CN" sz="1600" dirty="0">
                <a:solidFill>
                  <a:srgbClr val="0303DF"/>
                </a:solidFill>
              </a:rPr>
              <a:t>9D FF </a:t>
            </a:r>
            <a:r>
              <a:rPr lang="en-US" altLang="zh-CN" sz="1600" dirty="0" err="1">
                <a:solidFill>
                  <a:srgbClr val="0303DF"/>
                </a:solidFill>
              </a:rPr>
              <a:t>FF</a:t>
            </a:r>
            <a:r>
              <a:rPr lang="en-US" altLang="zh-CN" sz="1600" dirty="0">
                <a:solidFill>
                  <a:srgbClr val="0303DF"/>
                </a:solidFill>
              </a:rPr>
              <a:t> </a:t>
            </a:r>
            <a:r>
              <a:rPr lang="en-US" altLang="zh-CN" sz="1600" dirty="0" err="1">
                <a:solidFill>
                  <a:srgbClr val="0303DF"/>
                </a:solidFill>
              </a:rPr>
              <a:t>FF</a:t>
            </a:r>
            <a:r>
              <a:rPr lang="en-US" altLang="zh-CN" sz="1600" dirty="0">
                <a:solidFill>
                  <a:srgbClr val="0303DF"/>
                </a:solidFill>
              </a:rPr>
              <a:t> </a:t>
            </a:r>
            <a:r>
              <a:rPr lang="zh-CN" altLang="en-US" sz="1600" dirty="0">
                <a:solidFill>
                  <a:srgbClr val="0303DF"/>
                </a:solidFill>
              </a:rPr>
              <a:t>解析成整数</a:t>
            </a:r>
            <a:r>
              <a:rPr lang="en-US" altLang="zh-CN" sz="1600" dirty="0">
                <a:solidFill>
                  <a:srgbClr val="0303DF"/>
                </a:solidFill>
              </a:rPr>
              <a:t>-99</a:t>
            </a:r>
            <a:r>
              <a:rPr lang="zh-CN" altLang="en-US" sz="1600" dirty="0"/>
              <a:t>）；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b="1" u="sng" dirty="0"/>
              <a:t>对于</a:t>
            </a:r>
            <a:r>
              <a:rPr lang="en-US" altLang="zh-CN" sz="1800" b="1" u="sng" dirty="0"/>
              <a:t>docx, xlsx, pptx</a:t>
            </a:r>
            <a:r>
              <a:rPr lang="zh-CN" altLang="en-US" sz="1800" b="1" u="sng" dirty="0"/>
              <a:t>文件，图形、图像文件，数据文件、</a:t>
            </a:r>
            <a:r>
              <a:rPr lang="en-US" altLang="zh-CN" sz="1800" b="1" u="sng" dirty="0"/>
              <a:t>.o</a:t>
            </a:r>
            <a:r>
              <a:rPr lang="zh-CN" altLang="en-US" sz="1800" b="1" u="sng" dirty="0"/>
              <a:t>、</a:t>
            </a:r>
            <a:r>
              <a:rPr lang="en-US" altLang="zh-CN" sz="1800" b="1" u="sng" dirty="0"/>
              <a:t>.exe</a:t>
            </a:r>
            <a:r>
              <a:rPr lang="zh-CN" altLang="en-US" sz="1800" b="1" u="sng" dirty="0"/>
              <a:t>文件</a:t>
            </a:r>
            <a:r>
              <a:rPr lang="zh-CN" altLang="en-US" sz="1800" dirty="0"/>
              <a:t>等，存储的是其对应的二进制编码，也需要相应的软件对文件内容进行相应的解析；</a:t>
            </a:r>
            <a:endParaRPr lang="en-US" altLang="zh-CN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综上，对于二进制文件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/>
              <a:t>写入时，按照规定的格式将信息对应的二进制编码写入到文件中；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/>
              <a:t>读出时，需要按照写入时的格式对文件的内容进行解析；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457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输入输出重定向 </a:t>
            </a:r>
            <a:r>
              <a:rPr lang="en-US" altLang="zh-CN" dirty="0"/>
              <a:t>&lt;, &gt;, &gt;&gt;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建立一个文本文件，如</a:t>
            </a:r>
            <a:r>
              <a:rPr lang="en-US" altLang="zh-CN" sz="1800" dirty="0"/>
              <a:t>in.txt</a:t>
            </a:r>
            <a:r>
              <a:rPr lang="zh-CN" altLang="en-US" sz="1800" dirty="0"/>
              <a:t>，内容为：</a:t>
            </a:r>
            <a:r>
              <a:rPr lang="en-US" altLang="zh-CN" sz="1800" dirty="0"/>
              <a:t>4 5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在命令窗口键入命令</a:t>
            </a:r>
            <a:endParaRPr lang="en-US" altLang="zh-CN" sz="1800" dirty="0"/>
          </a:p>
          <a:p>
            <a:pPr marL="971550" lvl="1"/>
            <a:r>
              <a:rPr lang="en-US" altLang="zh-CN" sz="1600" dirty="0">
                <a:solidFill>
                  <a:srgbClr val="C00000"/>
                </a:solidFill>
              </a:rPr>
              <a:t>add &lt;in.txt</a:t>
            </a:r>
          </a:p>
          <a:p>
            <a:pPr marL="1200150" lvl="2"/>
            <a:r>
              <a:rPr lang="zh-CN" altLang="en-US" sz="1400" dirty="0"/>
              <a:t>执行到语句</a:t>
            </a:r>
            <a:r>
              <a:rPr lang="pt-BR" altLang="zh-CN" sz="1400" dirty="0"/>
              <a:t>scanf(“%d%d”,&amp;a,&amp;b)</a:t>
            </a:r>
            <a:r>
              <a:rPr lang="zh-CN" altLang="en-US" sz="1400" dirty="0"/>
              <a:t>时，会从文件</a:t>
            </a:r>
            <a:r>
              <a:rPr lang="en-US" altLang="zh-CN" sz="1400" dirty="0"/>
              <a:t>in.txt</a:t>
            </a:r>
            <a:r>
              <a:rPr lang="zh-CN" altLang="en-US" sz="1400" dirty="0"/>
              <a:t>中读取数据，而不再从键盘中读取；</a:t>
            </a:r>
            <a:endParaRPr lang="en-US" altLang="zh-CN" sz="1400" dirty="0"/>
          </a:p>
          <a:p>
            <a:pPr marL="971550" lvl="1"/>
            <a:r>
              <a:rPr lang="en-US" altLang="zh-CN" sz="1600" dirty="0">
                <a:solidFill>
                  <a:srgbClr val="C00000"/>
                </a:solidFill>
              </a:rPr>
              <a:t>add &gt;out.txt</a:t>
            </a:r>
          </a:p>
          <a:p>
            <a:pPr marL="1200150" lvl="2"/>
            <a:r>
              <a:rPr lang="zh-CN" altLang="en-US" sz="1400" dirty="0"/>
              <a:t>系统会自动创建文件</a:t>
            </a:r>
            <a:r>
              <a:rPr lang="en-US" altLang="zh-CN" sz="1400" dirty="0"/>
              <a:t>out.txt</a:t>
            </a:r>
            <a:r>
              <a:rPr lang="zh-CN" altLang="en-US" sz="1400" dirty="0"/>
              <a:t>，并将所有的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()</a:t>
            </a:r>
            <a:r>
              <a:rPr lang="zh-CN" altLang="en-US" sz="1400" dirty="0"/>
              <a:t>语句的输出写入到该文件中，屏幕不再显示任何结果；</a:t>
            </a:r>
            <a:endParaRPr lang="en-US" altLang="zh-CN" sz="1400" dirty="0"/>
          </a:p>
          <a:p>
            <a:pPr marL="1200150" lvl="2"/>
            <a:r>
              <a:rPr lang="zh-CN" altLang="en-US" sz="1400" dirty="0">
                <a:solidFill>
                  <a:srgbClr val="030DCD"/>
                </a:solidFill>
              </a:rPr>
              <a:t>若文件</a:t>
            </a:r>
            <a:r>
              <a:rPr lang="en-US" altLang="zh-CN" sz="1400" dirty="0">
                <a:solidFill>
                  <a:srgbClr val="030DCD"/>
                </a:solidFill>
              </a:rPr>
              <a:t>out.txt</a:t>
            </a:r>
            <a:r>
              <a:rPr lang="zh-CN" altLang="en-US" sz="1400" dirty="0">
                <a:solidFill>
                  <a:srgbClr val="030DCD"/>
                </a:solidFill>
              </a:rPr>
              <a:t>已经存在，则本次输出会覆盖原来的内容；</a:t>
            </a:r>
            <a:endParaRPr lang="en-US" altLang="zh-CN" sz="1400" dirty="0">
              <a:solidFill>
                <a:srgbClr val="030DCD"/>
              </a:solidFill>
            </a:endParaRPr>
          </a:p>
          <a:p>
            <a:pPr marL="971550" lvl="1"/>
            <a:r>
              <a:rPr lang="en-US" altLang="zh-CN" sz="1600" dirty="0">
                <a:solidFill>
                  <a:srgbClr val="C00000"/>
                </a:solidFill>
              </a:rPr>
              <a:t>add &gt;&gt;out.txt</a:t>
            </a:r>
          </a:p>
          <a:p>
            <a:pPr marL="1200150" lvl="2"/>
            <a:r>
              <a:rPr lang="zh-CN" altLang="en-US" sz="1400" dirty="0"/>
              <a:t>若文件</a:t>
            </a:r>
            <a:r>
              <a:rPr lang="en-US" altLang="zh-CN" sz="1400" dirty="0"/>
              <a:t>out.txt </a:t>
            </a:r>
            <a:r>
              <a:rPr lang="zh-CN" altLang="en-US" sz="1400" dirty="0"/>
              <a:t>不存在，则创建该文件，并将标准输出的数据写入到该文件中；</a:t>
            </a:r>
            <a:endParaRPr lang="en-US" altLang="zh-CN" sz="1400" dirty="0"/>
          </a:p>
          <a:p>
            <a:pPr marL="1200150" lvl="2"/>
            <a:r>
              <a:rPr lang="zh-CN" altLang="en-US" sz="1400" dirty="0"/>
              <a:t>若文件</a:t>
            </a:r>
            <a:r>
              <a:rPr lang="en-US" altLang="zh-CN" sz="1400" dirty="0"/>
              <a:t>out.txt</a:t>
            </a:r>
            <a:r>
              <a:rPr lang="zh-CN" altLang="en-US" sz="1400" dirty="0"/>
              <a:t>已经存在，则将输出数据从文件尾追加到该文件中；</a:t>
            </a:r>
            <a:endParaRPr lang="en-US" altLang="zh-CN" sz="1400" dirty="0"/>
          </a:p>
          <a:p>
            <a:pPr marL="971550" lvl="1"/>
            <a:r>
              <a:rPr lang="en-US" altLang="zh-CN" sz="1600" dirty="0">
                <a:solidFill>
                  <a:srgbClr val="C00000"/>
                </a:solidFill>
              </a:rPr>
              <a:t>add &lt;in.txt&gt;out.txt</a:t>
            </a:r>
            <a:r>
              <a:rPr lang="zh-CN" altLang="en-US" sz="1600" dirty="0">
                <a:solidFill>
                  <a:srgbClr val="C00000"/>
                </a:solidFill>
              </a:rPr>
              <a:t>，或</a:t>
            </a:r>
            <a:r>
              <a:rPr lang="en-US" altLang="zh-CN" sz="1600" dirty="0">
                <a:solidFill>
                  <a:srgbClr val="C00000"/>
                </a:solidFill>
              </a:rPr>
              <a:t>add &gt;out.txt&lt;in.txt</a:t>
            </a:r>
          </a:p>
          <a:p>
            <a:pPr marL="1200150" lvl="2"/>
            <a:r>
              <a:rPr lang="zh-CN" altLang="en-US" sz="1400" dirty="0"/>
              <a:t>从文件中</a:t>
            </a:r>
            <a:r>
              <a:rPr lang="en-US" altLang="zh-CN" sz="1400" dirty="0"/>
              <a:t>in.txt</a:t>
            </a:r>
            <a:r>
              <a:rPr lang="zh-CN" altLang="en-US" sz="1400" dirty="0"/>
              <a:t>中读取数据，输出到文件</a:t>
            </a:r>
            <a:r>
              <a:rPr lang="en-US" altLang="zh-CN" sz="1400" dirty="0"/>
              <a:t>out.txt</a:t>
            </a:r>
            <a:r>
              <a:rPr lang="zh-CN" altLang="en-US" sz="1400" dirty="0"/>
              <a:t>中；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76380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输入输出重定向：管道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一个程序的输出作为另一个程序的输入</a:t>
            </a:r>
            <a:endParaRPr lang="en-US" altLang="zh-CN" sz="2000" dirty="0"/>
          </a:p>
          <a:p>
            <a:pPr marL="971550" lvl="1"/>
            <a:r>
              <a:rPr lang="en-US" altLang="zh-CN" sz="1800" dirty="0"/>
              <a:t>p1&gt;t.txt &gt;p2</a:t>
            </a:r>
          </a:p>
          <a:p>
            <a:pPr marL="1200150" lvl="2"/>
            <a:r>
              <a:rPr lang="zh-CN" altLang="en-US" sz="1600" dirty="0"/>
              <a:t>两程序运行结束，文件</a:t>
            </a:r>
            <a:r>
              <a:rPr lang="en-US" altLang="zh-CN" sz="1600" dirty="0"/>
              <a:t>t.txt</a:t>
            </a:r>
            <a:r>
              <a:rPr lang="zh-CN" altLang="en-US" sz="1600" dirty="0"/>
              <a:t>仍然存在；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管道</a:t>
            </a:r>
            <a:endParaRPr lang="en-US" altLang="zh-CN" sz="2000" dirty="0"/>
          </a:p>
          <a:p>
            <a:pPr marL="971550" lvl="1"/>
            <a:r>
              <a:rPr lang="en-US" altLang="zh-CN" sz="1800" dirty="0"/>
              <a:t>p1|p2</a:t>
            </a:r>
          </a:p>
          <a:p>
            <a:pPr marL="1200150" lvl="2"/>
            <a:r>
              <a:rPr lang="zh-CN" altLang="en-US" sz="1600" dirty="0"/>
              <a:t>将</a:t>
            </a:r>
            <a:r>
              <a:rPr lang="en-US" altLang="zh-CN" sz="1600" dirty="0"/>
              <a:t>p1</a:t>
            </a:r>
            <a:r>
              <a:rPr lang="zh-CN" altLang="en-US" sz="1600" dirty="0"/>
              <a:t>的输出写入到一个临时文件中，并作为</a:t>
            </a:r>
            <a:r>
              <a:rPr lang="en-US" altLang="zh-CN" sz="1600" dirty="0"/>
              <a:t>p2</a:t>
            </a:r>
            <a:r>
              <a:rPr lang="zh-CN" altLang="en-US" sz="1600" dirty="0"/>
              <a:t>的输入；</a:t>
            </a:r>
            <a:endParaRPr lang="en-US" altLang="zh-CN" sz="1600" dirty="0"/>
          </a:p>
          <a:p>
            <a:pPr marL="1200150" lvl="2"/>
            <a:r>
              <a:rPr lang="zh-CN" altLang="en-US" sz="1600" dirty="0"/>
              <a:t>两程序运行结束，不会产生额外的文件；</a:t>
            </a:r>
            <a:endParaRPr lang="en-US" altLang="zh-CN" sz="1600" dirty="0"/>
          </a:p>
          <a:p>
            <a:pPr marL="1200150" lvl="2"/>
            <a:endParaRPr lang="en-US" altLang="zh-CN" dirty="0"/>
          </a:p>
          <a:p>
            <a:pPr marL="1200150" lvl="2"/>
            <a:endParaRPr lang="en-US" altLang="zh-CN" dirty="0"/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691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语言中使用输入输出重定向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参考程序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char**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)</a:t>
            </a:r>
          </a:p>
          <a:p>
            <a:pPr lvl="1" indent="0">
              <a:buNone/>
            </a:pPr>
            <a:r>
              <a:rPr lang="en-US" altLang="zh-CN" sz="1600" dirty="0"/>
              <a:t>{</a:t>
            </a:r>
          </a:p>
          <a:p>
            <a:pPr lvl="1" indent="0">
              <a:buNone/>
            </a:pPr>
            <a:r>
              <a:rPr lang="en-US" altLang="zh-CN" sz="1600" dirty="0">
                <a:solidFill>
                  <a:srgbClr val="030DCD"/>
                </a:solidFill>
              </a:rPr>
              <a:t>     </a:t>
            </a:r>
            <a:r>
              <a:rPr lang="en-US" altLang="zh-CN" sz="1600" dirty="0" err="1">
                <a:solidFill>
                  <a:srgbClr val="030DCD"/>
                </a:solidFill>
              </a:rPr>
              <a:t>fclose</a:t>
            </a:r>
            <a:r>
              <a:rPr lang="en-US" altLang="zh-CN" sz="1600" dirty="0">
                <a:solidFill>
                  <a:srgbClr val="030DCD"/>
                </a:solidFill>
              </a:rPr>
              <a:t>(</a:t>
            </a:r>
            <a:r>
              <a:rPr lang="en-US" altLang="zh-CN" sz="1600" dirty="0" err="1">
                <a:solidFill>
                  <a:srgbClr val="030DCD"/>
                </a:solidFill>
              </a:rPr>
              <a:t>stdin</a:t>
            </a:r>
            <a:r>
              <a:rPr lang="en-US" altLang="zh-CN" sz="1600" dirty="0">
                <a:solidFill>
                  <a:srgbClr val="030DCD"/>
                </a:solidFill>
              </a:rPr>
              <a:t>);    //</a:t>
            </a:r>
            <a:r>
              <a:rPr lang="zh-CN" altLang="en-US" sz="1600" dirty="0">
                <a:solidFill>
                  <a:srgbClr val="030DCD"/>
                </a:solidFill>
              </a:rPr>
              <a:t>关闭标准输入设备</a:t>
            </a:r>
            <a:endParaRPr lang="en-US" altLang="zh-CN" sz="1600" dirty="0">
              <a:solidFill>
                <a:srgbClr val="030DCD"/>
              </a:solidFill>
            </a:endParaRPr>
          </a:p>
          <a:p>
            <a:pPr lvl="1" indent="0">
              <a:buNone/>
            </a:pPr>
            <a:r>
              <a:rPr lang="en-US" altLang="zh-CN" sz="1600" dirty="0">
                <a:solidFill>
                  <a:srgbClr val="030DCD"/>
                </a:solidFill>
              </a:rPr>
              <a:t>     FILE *fin=</a:t>
            </a:r>
            <a:r>
              <a:rPr lang="en-US" altLang="zh-CN" sz="1600" dirty="0" err="1">
                <a:solidFill>
                  <a:srgbClr val="030DCD"/>
                </a:solidFill>
              </a:rPr>
              <a:t>fopen</a:t>
            </a:r>
            <a:r>
              <a:rPr lang="en-US" altLang="zh-CN" sz="1600" dirty="0">
                <a:solidFill>
                  <a:srgbClr val="030DCD"/>
                </a:solidFill>
              </a:rPr>
              <a:t>(“</a:t>
            </a:r>
            <a:r>
              <a:rPr lang="en-US" altLang="zh-CN" sz="1600" dirty="0" err="1">
                <a:solidFill>
                  <a:srgbClr val="030DCD"/>
                </a:solidFill>
              </a:rPr>
              <a:t>tin.txt”,“r</a:t>
            </a:r>
            <a:r>
              <a:rPr lang="en-US" altLang="zh-CN" sz="1600" dirty="0">
                <a:solidFill>
                  <a:srgbClr val="030DCD"/>
                </a:solidFill>
              </a:rPr>
              <a:t>”);   //</a:t>
            </a:r>
            <a:r>
              <a:rPr lang="zh-CN" altLang="en-US" sz="1600" dirty="0">
                <a:solidFill>
                  <a:srgbClr val="030DCD"/>
                </a:solidFill>
              </a:rPr>
              <a:t>将标准输入定向到文件</a:t>
            </a:r>
            <a:r>
              <a:rPr lang="en-US" altLang="zh-CN" sz="1600" dirty="0">
                <a:solidFill>
                  <a:srgbClr val="030DCD"/>
                </a:solidFill>
              </a:rPr>
              <a:t>tin.txt</a:t>
            </a:r>
            <a:r>
              <a:rPr lang="zh-CN" altLang="en-US" sz="1600" dirty="0">
                <a:solidFill>
                  <a:srgbClr val="030DCD"/>
                </a:solidFill>
              </a:rPr>
              <a:t>中；</a:t>
            </a:r>
            <a:endParaRPr lang="en-US" altLang="zh-CN" sz="1600" dirty="0">
              <a:solidFill>
                <a:srgbClr val="030DCD"/>
              </a:solidFill>
            </a:endParaRPr>
          </a:p>
          <a:p>
            <a:pPr lvl="1" indent="0">
              <a:buNone/>
            </a:pPr>
            <a:r>
              <a:rPr lang="en-US" altLang="zh-CN" sz="1600" dirty="0"/>
              <a:t>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a,b</a:t>
            </a:r>
            <a:r>
              <a:rPr lang="en-US" altLang="zh-CN" sz="1600" dirty="0"/>
              <a:t>;</a:t>
            </a:r>
          </a:p>
          <a:p>
            <a:pPr lvl="1" indent="0">
              <a:buNone/>
            </a:pPr>
            <a:r>
              <a:rPr lang="en-US" altLang="zh-CN" sz="1600" dirty="0"/>
              <a:t>	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("enter </a:t>
            </a:r>
            <a:r>
              <a:rPr lang="en-US" altLang="zh-CN" sz="1600" dirty="0" err="1"/>
              <a:t>a,b</a:t>
            </a:r>
            <a:r>
              <a:rPr lang="en-US" altLang="zh-CN" sz="1600" dirty="0"/>
              <a:t>:\n");</a:t>
            </a:r>
          </a:p>
          <a:p>
            <a:pPr lvl="1" indent="0">
              <a:buNone/>
            </a:pPr>
            <a:r>
              <a:rPr lang="en-US" altLang="zh-CN" sz="1600" dirty="0"/>
              <a:t>	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(“%</a:t>
            </a:r>
            <a:r>
              <a:rPr lang="en-US" altLang="zh-CN" sz="1600" dirty="0" err="1"/>
              <a:t>d%d</a:t>
            </a:r>
            <a:r>
              <a:rPr lang="en-US" altLang="zh-CN" sz="1600" dirty="0"/>
              <a:t>”,&amp;</a:t>
            </a:r>
            <a:r>
              <a:rPr lang="en-US" altLang="zh-CN" sz="1600" dirty="0" err="1"/>
              <a:t>a,&amp;b</a:t>
            </a:r>
            <a:r>
              <a:rPr lang="en-US" altLang="zh-CN" sz="1600" dirty="0"/>
              <a:t>);     //</a:t>
            </a:r>
            <a:r>
              <a:rPr lang="zh-CN" altLang="en-US" sz="1600" dirty="0"/>
              <a:t>从文件</a:t>
            </a:r>
            <a:r>
              <a:rPr lang="en-US" altLang="zh-CN" sz="1600" dirty="0"/>
              <a:t>tin.txt</a:t>
            </a:r>
            <a:r>
              <a:rPr lang="zh-CN" altLang="en-US" sz="1600" dirty="0"/>
              <a:t>中输入数据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rgbClr val="030DCD"/>
                </a:solidFill>
              </a:rPr>
              <a:t>    </a:t>
            </a:r>
            <a:r>
              <a:rPr lang="en-US" altLang="zh-CN" sz="1600" dirty="0" err="1">
                <a:solidFill>
                  <a:srgbClr val="030DCD"/>
                </a:solidFill>
              </a:rPr>
              <a:t>fclose</a:t>
            </a:r>
            <a:r>
              <a:rPr lang="en-US" altLang="zh-CN" sz="1600" dirty="0">
                <a:solidFill>
                  <a:srgbClr val="030DCD"/>
                </a:solidFill>
              </a:rPr>
              <a:t>(</a:t>
            </a:r>
            <a:r>
              <a:rPr lang="en-US" altLang="zh-CN" sz="1600" dirty="0" err="1">
                <a:solidFill>
                  <a:srgbClr val="030DCD"/>
                </a:solidFill>
              </a:rPr>
              <a:t>stdout</a:t>
            </a:r>
            <a:r>
              <a:rPr lang="en-US" altLang="zh-CN" sz="1600" dirty="0">
                <a:solidFill>
                  <a:srgbClr val="030DCD"/>
                </a:solidFill>
              </a:rPr>
              <a:t>);          //</a:t>
            </a:r>
            <a:r>
              <a:rPr lang="zh-CN" altLang="en-US" sz="1600" dirty="0">
                <a:solidFill>
                  <a:srgbClr val="030DCD"/>
                </a:solidFill>
              </a:rPr>
              <a:t>关闭标准输出设备</a:t>
            </a:r>
            <a:endParaRPr lang="en-US" altLang="zh-CN" sz="1600" dirty="0">
              <a:solidFill>
                <a:srgbClr val="030DCD"/>
              </a:solidFill>
            </a:endParaRPr>
          </a:p>
          <a:p>
            <a:pPr lvl="1" indent="0">
              <a:buNone/>
            </a:pPr>
            <a:r>
              <a:rPr lang="en-US" altLang="zh-CN" sz="1600" dirty="0">
                <a:solidFill>
                  <a:srgbClr val="030DCD"/>
                </a:solidFill>
              </a:rPr>
              <a:t>	    FILE *</a:t>
            </a:r>
            <a:r>
              <a:rPr lang="en-US" altLang="zh-CN" sz="1600" dirty="0" err="1">
                <a:solidFill>
                  <a:srgbClr val="030DCD"/>
                </a:solidFill>
              </a:rPr>
              <a:t>fout</a:t>
            </a:r>
            <a:r>
              <a:rPr lang="en-US" altLang="zh-CN" sz="1600" dirty="0">
                <a:solidFill>
                  <a:srgbClr val="030DCD"/>
                </a:solidFill>
              </a:rPr>
              <a:t>=</a:t>
            </a:r>
            <a:r>
              <a:rPr lang="en-US" altLang="zh-CN" sz="1600" dirty="0" err="1">
                <a:solidFill>
                  <a:srgbClr val="030DCD"/>
                </a:solidFill>
              </a:rPr>
              <a:t>fopen</a:t>
            </a:r>
            <a:r>
              <a:rPr lang="en-US" altLang="zh-CN" sz="1600" dirty="0">
                <a:solidFill>
                  <a:srgbClr val="030DCD"/>
                </a:solidFill>
              </a:rPr>
              <a:t>(“</a:t>
            </a:r>
            <a:r>
              <a:rPr lang="en-US" altLang="zh-CN" sz="1600" dirty="0" err="1">
                <a:solidFill>
                  <a:srgbClr val="030DCD"/>
                </a:solidFill>
              </a:rPr>
              <a:t>tout.txt”,“w</a:t>
            </a:r>
            <a:r>
              <a:rPr lang="en-US" altLang="zh-CN" sz="1600" dirty="0">
                <a:solidFill>
                  <a:srgbClr val="030DCD"/>
                </a:solidFill>
              </a:rPr>
              <a:t>”);  //</a:t>
            </a:r>
            <a:r>
              <a:rPr lang="zh-CN" altLang="en-US" sz="1600" dirty="0">
                <a:solidFill>
                  <a:srgbClr val="030DCD"/>
                </a:solidFill>
              </a:rPr>
              <a:t>将标准输出定向到文件</a:t>
            </a:r>
            <a:r>
              <a:rPr lang="en-US" altLang="zh-CN" sz="1600" dirty="0">
                <a:solidFill>
                  <a:srgbClr val="030DCD"/>
                </a:solidFill>
              </a:rPr>
              <a:t>tout.txt</a:t>
            </a:r>
            <a:r>
              <a:rPr lang="zh-CN" altLang="en-US" sz="1600" dirty="0">
                <a:solidFill>
                  <a:srgbClr val="030DCD"/>
                </a:solidFill>
              </a:rPr>
              <a:t>中；</a:t>
            </a:r>
            <a:endParaRPr lang="en-US" altLang="zh-CN" sz="1600" dirty="0">
              <a:solidFill>
                <a:srgbClr val="030DCD"/>
              </a:solidFill>
            </a:endParaRPr>
          </a:p>
          <a:p>
            <a:pPr lvl="1" indent="0">
              <a:buNone/>
            </a:pPr>
            <a:r>
              <a:rPr lang="en-US" altLang="zh-CN" sz="1600" dirty="0"/>
              <a:t>	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(“%d+%d=%d\n”,</a:t>
            </a:r>
            <a:r>
              <a:rPr lang="en-US" altLang="zh-CN" sz="1600" dirty="0" err="1"/>
              <a:t>a,b,a+b</a:t>
            </a:r>
            <a:r>
              <a:rPr lang="en-US" altLang="zh-CN" sz="1600" dirty="0"/>
              <a:t>);  //</a:t>
            </a:r>
            <a:r>
              <a:rPr lang="zh-CN" altLang="en-US" sz="1600" dirty="0"/>
              <a:t>输出到文件</a:t>
            </a:r>
            <a:r>
              <a:rPr lang="en-US" altLang="zh-CN" sz="1600" dirty="0"/>
              <a:t>tout.txt</a:t>
            </a:r>
            <a:r>
              <a:rPr lang="zh-CN" altLang="en-US" sz="1600" dirty="0"/>
              <a:t>中；</a:t>
            </a:r>
            <a:endParaRPr lang="en-US" altLang="zh-CN" sz="1600" dirty="0"/>
          </a:p>
          <a:p>
            <a:pPr lvl="1" indent="0">
              <a:buNone/>
            </a:pPr>
            <a:r>
              <a:rPr lang="en-US" altLang="zh-CN" sz="1600" dirty="0"/>
              <a:t>	    return 0;</a:t>
            </a:r>
          </a:p>
          <a:p>
            <a:pPr lvl="1" indent="0">
              <a:buNone/>
            </a:pPr>
            <a:r>
              <a:rPr lang="en-US" altLang="zh-CN" sz="1600" dirty="0"/>
              <a:t>}</a:t>
            </a:r>
          </a:p>
          <a:p>
            <a:pPr lvl="1" indent="0">
              <a:buNone/>
            </a:pPr>
            <a:r>
              <a:rPr lang="en-US" altLang="zh-CN" sz="1800" dirty="0"/>
              <a:t>//</a:t>
            </a:r>
            <a:r>
              <a:rPr lang="zh-CN" altLang="en-US" sz="1800" dirty="0"/>
              <a:t>从文件</a:t>
            </a:r>
            <a:r>
              <a:rPr lang="en-US" altLang="zh-CN" sz="1800" dirty="0"/>
              <a:t>tin.txt</a:t>
            </a:r>
            <a:r>
              <a:rPr lang="zh-CN" altLang="en-US" sz="1800" dirty="0"/>
              <a:t>中读取两个整数，写入到文件</a:t>
            </a:r>
            <a:r>
              <a:rPr lang="en-US" altLang="zh-CN" sz="1800" dirty="0"/>
              <a:t>tout.txt</a:t>
            </a:r>
            <a:r>
              <a:rPr lang="zh-CN" altLang="en-US" sz="1800" dirty="0"/>
              <a:t>中；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1933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文件操作函数小结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2000" b="1" u="sng" dirty="0">
                <a:solidFill>
                  <a:srgbClr val="CC0000"/>
                </a:solidFill>
                <a:latin typeface="Times New Roman" panose="02020603050405020304" pitchFamily="18" charset="0"/>
              </a:rPr>
              <a:t>分类                  函数名       功能                              	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080808"/>
                </a:solidFill>
              </a:rPr>
              <a:t>打开文件         </a:t>
            </a:r>
            <a:r>
              <a:rPr kumimoji="1" lang="en-US" altLang="zh-CN" sz="1800" dirty="0" err="1">
                <a:solidFill>
                  <a:srgbClr val="080808"/>
                </a:solidFill>
              </a:rPr>
              <a:t>fopen</a:t>
            </a:r>
            <a:r>
              <a:rPr kumimoji="1" lang="en-US" altLang="zh-CN" sz="1800" dirty="0">
                <a:solidFill>
                  <a:srgbClr val="080808"/>
                </a:solidFill>
              </a:rPr>
              <a:t>()        //</a:t>
            </a:r>
            <a:r>
              <a:rPr kumimoji="1" lang="zh-CN" altLang="en-US" sz="1800" dirty="0">
                <a:solidFill>
                  <a:srgbClr val="080808"/>
                </a:solidFill>
              </a:rPr>
              <a:t>打开文件         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080808"/>
                </a:solidFill>
              </a:rPr>
              <a:t>关闭文件         </a:t>
            </a:r>
            <a:r>
              <a:rPr kumimoji="1" lang="en-US" altLang="zh-CN" sz="1800" dirty="0" err="1">
                <a:solidFill>
                  <a:srgbClr val="080808"/>
                </a:solidFill>
              </a:rPr>
              <a:t>fclose</a:t>
            </a:r>
            <a:r>
              <a:rPr kumimoji="1" lang="en-US" altLang="zh-CN" sz="1800" dirty="0">
                <a:solidFill>
                  <a:srgbClr val="080808"/>
                </a:solidFill>
              </a:rPr>
              <a:t>()       //</a:t>
            </a:r>
            <a:r>
              <a:rPr kumimoji="1" lang="zh-CN" altLang="en-US" sz="1800" dirty="0">
                <a:solidFill>
                  <a:srgbClr val="080808"/>
                </a:solidFill>
              </a:rPr>
              <a:t>关闭文件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080808"/>
                </a:solidFill>
              </a:rPr>
              <a:t>文件定位         </a:t>
            </a:r>
            <a:r>
              <a:rPr kumimoji="1" lang="en-US" altLang="zh-CN" sz="1800" dirty="0" err="1">
                <a:solidFill>
                  <a:srgbClr val="080808"/>
                </a:solidFill>
              </a:rPr>
              <a:t>fseek</a:t>
            </a:r>
            <a:r>
              <a:rPr kumimoji="1" lang="en-US" altLang="zh-CN" sz="1800" dirty="0">
                <a:solidFill>
                  <a:srgbClr val="080808"/>
                </a:solidFill>
              </a:rPr>
              <a:t>()        //</a:t>
            </a:r>
            <a:r>
              <a:rPr kumimoji="1" lang="zh-CN" altLang="en-US" sz="1800" dirty="0">
                <a:solidFill>
                  <a:srgbClr val="080808"/>
                </a:solidFill>
              </a:rPr>
              <a:t>改变文件位置指针的位置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080808"/>
                </a:solidFill>
              </a:rPr>
              <a:t>                         </a:t>
            </a:r>
            <a:r>
              <a:rPr kumimoji="1" lang="en-US" altLang="zh-CN" sz="1800" dirty="0">
                <a:solidFill>
                  <a:srgbClr val="080808"/>
                </a:solidFill>
              </a:rPr>
              <a:t>rewind()     //</a:t>
            </a:r>
            <a:r>
              <a:rPr kumimoji="1" lang="zh-CN" altLang="en-US" sz="1800" dirty="0">
                <a:solidFill>
                  <a:srgbClr val="080808"/>
                </a:solidFill>
              </a:rPr>
              <a:t>使文件位置指针重新至于文件开头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80808"/>
                </a:solidFill>
              </a:rPr>
              <a:t>                         </a:t>
            </a:r>
            <a:r>
              <a:rPr lang="en-US" altLang="zh-CN" sz="1800" dirty="0" err="1">
                <a:solidFill>
                  <a:srgbClr val="080808"/>
                </a:solidFill>
              </a:rPr>
              <a:t>ftell</a:t>
            </a:r>
            <a:r>
              <a:rPr lang="en-US" altLang="zh-CN" sz="1800" dirty="0">
                <a:solidFill>
                  <a:srgbClr val="080808"/>
                </a:solidFill>
              </a:rPr>
              <a:t>()         //</a:t>
            </a:r>
            <a:r>
              <a:rPr lang="zh-CN" altLang="en-US" sz="1800" dirty="0">
                <a:solidFill>
                  <a:srgbClr val="080808"/>
                </a:solidFill>
              </a:rPr>
              <a:t>返回文件位置指针的当前值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80808"/>
                </a:solidFill>
              </a:rPr>
              <a:t>文件状态         </a:t>
            </a:r>
            <a:r>
              <a:rPr lang="en-US" altLang="zh-CN" sz="1800" dirty="0" err="1">
                <a:solidFill>
                  <a:srgbClr val="080808"/>
                </a:solidFill>
              </a:rPr>
              <a:t>feof</a:t>
            </a:r>
            <a:r>
              <a:rPr lang="en-US" altLang="zh-CN" sz="1800" dirty="0">
                <a:solidFill>
                  <a:srgbClr val="080808"/>
                </a:solidFill>
              </a:rPr>
              <a:t>()         //</a:t>
            </a:r>
            <a:r>
              <a:rPr lang="zh-CN" altLang="en-US" sz="1800" dirty="0">
                <a:solidFill>
                  <a:srgbClr val="080808"/>
                </a:solidFill>
              </a:rPr>
              <a:t>若到文件末尾，函数值为真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80808"/>
                </a:solidFill>
              </a:rPr>
              <a:t>                         </a:t>
            </a:r>
            <a:r>
              <a:rPr lang="en-US" altLang="zh-CN" sz="1800" dirty="0" err="1">
                <a:solidFill>
                  <a:srgbClr val="080808"/>
                </a:solidFill>
              </a:rPr>
              <a:t>ferror</a:t>
            </a:r>
            <a:r>
              <a:rPr lang="en-US" altLang="zh-CN" sz="1800" dirty="0">
                <a:solidFill>
                  <a:srgbClr val="080808"/>
                </a:solidFill>
              </a:rPr>
              <a:t>()      //</a:t>
            </a:r>
            <a:r>
              <a:rPr lang="zh-CN" altLang="en-US" sz="1800" dirty="0">
                <a:solidFill>
                  <a:srgbClr val="080808"/>
                </a:solidFill>
              </a:rPr>
              <a:t>若对文件操作出错，函数值为真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80808"/>
                </a:solidFill>
              </a:rPr>
              <a:t>                         </a:t>
            </a:r>
            <a:r>
              <a:rPr lang="en-US" altLang="zh-CN" sz="1800" dirty="0" err="1">
                <a:solidFill>
                  <a:srgbClr val="080808"/>
                </a:solidFill>
              </a:rPr>
              <a:t>clearerr</a:t>
            </a:r>
            <a:r>
              <a:rPr lang="en-US" altLang="zh-CN" sz="1800" dirty="0">
                <a:solidFill>
                  <a:srgbClr val="080808"/>
                </a:solidFill>
              </a:rPr>
              <a:t>()   //</a:t>
            </a:r>
            <a:r>
              <a:rPr lang="zh-CN" altLang="en-US" sz="1800" dirty="0">
                <a:solidFill>
                  <a:srgbClr val="080808"/>
                </a:solidFill>
              </a:rPr>
              <a:t>使</a:t>
            </a:r>
            <a:r>
              <a:rPr lang="en-US" altLang="zh-CN" sz="1800" dirty="0" err="1">
                <a:solidFill>
                  <a:srgbClr val="080808"/>
                </a:solidFill>
              </a:rPr>
              <a:t>ferror</a:t>
            </a:r>
            <a:r>
              <a:rPr lang="zh-CN" altLang="en-US" sz="1800" dirty="0">
                <a:solidFill>
                  <a:srgbClr val="080808"/>
                </a:solidFill>
              </a:rPr>
              <a:t>和</a:t>
            </a:r>
            <a:r>
              <a:rPr lang="en-US" altLang="zh-CN" sz="1800" dirty="0" err="1">
                <a:solidFill>
                  <a:srgbClr val="080808"/>
                </a:solidFill>
              </a:rPr>
              <a:t>feof</a:t>
            </a:r>
            <a:r>
              <a:rPr lang="en-US" altLang="zh-CN" sz="1800" dirty="0">
                <a:solidFill>
                  <a:srgbClr val="080808"/>
                </a:solidFill>
              </a:rPr>
              <a:t>()</a:t>
            </a:r>
            <a:r>
              <a:rPr lang="zh-CN" altLang="en-US" sz="1800" dirty="0">
                <a:solidFill>
                  <a:srgbClr val="080808"/>
                </a:solidFill>
              </a:rPr>
              <a:t>函数值置零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b="1" dirty="0">
                <a:solidFill>
                  <a:srgbClr val="006600"/>
                </a:solidFill>
              </a:rPr>
              <a:t>其它操作         </a:t>
            </a:r>
            <a:r>
              <a:rPr kumimoji="1" lang="en-US" altLang="zh-CN" sz="1800" b="1" dirty="0">
                <a:solidFill>
                  <a:srgbClr val="006600"/>
                </a:solidFill>
              </a:rPr>
              <a:t>rename()   //</a:t>
            </a:r>
            <a:r>
              <a:rPr kumimoji="1" lang="zh-CN" altLang="en-US" sz="1800" b="1">
                <a:solidFill>
                  <a:srgbClr val="006600"/>
                </a:solidFill>
              </a:rPr>
              <a:t>重命名文件</a:t>
            </a:r>
            <a:endParaRPr kumimoji="1" lang="en-US" altLang="zh-CN" sz="1800" b="1" dirty="0">
              <a:solidFill>
                <a:srgbClr val="00660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en-US" altLang="zh-CN" sz="1800" b="1" dirty="0">
                <a:solidFill>
                  <a:srgbClr val="006600"/>
                </a:solidFill>
              </a:rPr>
              <a:t>                         remove()   //</a:t>
            </a:r>
            <a:r>
              <a:rPr kumimoji="1" lang="zh-CN" altLang="en-US" sz="1800" b="1" dirty="0">
                <a:solidFill>
                  <a:srgbClr val="006600"/>
                </a:solidFill>
              </a:rPr>
              <a:t>删除文件</a:t>
            </a:r>
            <a:endParaRPr kumimoji="1" lang="en-US" altLang="zh-CN" sz="1800" b="1" dirty="0">
              <a:solidFill>
                <a:srgbClr val="006600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en-US" altLang="zh-CN" sz="1800" b="1" dirty="0">
                <a:solidFill>
                  <a:srgbClr val="006600"/>
                </a:solidFill>
              </a:rPr>
              <a:t>                         access()     //</a:t>
            </a:r>
            <a:r>
              <a:rPr kumimoji="1" lang="zh-CN" altLang="en-US" sz="1800" b="1" dirty="0">
                <a:solidFill>
                  <a:srgbClr val="006600"/>
                </a:solidFill>
              </a:rPr>
              <a:t>文件属性</a:t>
            </a:r>
            <a:endParaRPr kumimoji="1" lang="en-US" altLang="zh-CN" sz="1800" b="1" dirty="0">
              <a:solidFill>
                <a:srgbClr val="006600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903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文件操作函数小结（续）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2000" b="1" u="sng" dirty="0">
                <a:solidFill>
                  <a:srgbClr val="CC0000"/>
                </a:solidFill>
                <a:latin typeface="Times New Roman" panose="02020603050405020304" pitchFamily="18" charset="0"/>
              </a:rPr>
              <a:t>分类                  函数名       功能                              	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文件读写          </a:t>
            </a:r>
            <a:r>
              <a:rPr kumimoji="1"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fgetc</a:t>
            </a:r>
            <a:r>
              <a:rPr kumimoji="1"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(),</a:t>
            </a:r>
            <a:r>
              <a:rPr kumimoji="1"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getc</a:t>
            </a:r>
            <a:r>
              <a:rPr kumimoji="1"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()</a:t>
            </a:r>
            <a:r>
              <a:rPr kumimoji="1"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从指定文件取得一个字符          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kumimoji="1"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fputc</a:t>
            </a:r>
            <a:r>
              <a:rPr kumimoji="1"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(),</a:t>
            </a:r>
            <a:r>
              <a:rPr kumimoji="1"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putc</a:t>
            </a:r>
            <a:r>
              <a:rPr kumimoji="1"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()</a:t>
            </a:r>
            <a:r>
              <a:rPr kumimoji="1"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把字符输出到指定文件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kumimoji="1"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fgets</a:t>
            </a:r>
            <a:r>
              <a:rPr kumimoji="1"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()</a:t>
            </a:r>
            <a:r>
              <a:rPr kumimoji="1"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从指定文件读取字符串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kumimoji="1"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fputs</a:t>
            </a:r>
            <a:r>
              <a:rPr kumimoji="1"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()</a:t>
            </a:r>
            <a:r>
              <a:rPr kumimoji="1"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把字符串输出到指定文件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kumimoji="1"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getw</a:t>
            </a:r>
            <a:r>
              <a:rPr kumimoji="1"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()</a:t>
            </a:r>
            <a:r>
              <a:rPr kumimoji="1"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从指定文件读取一个字（</a:t>
            </a:r>
            <a:r>
              <a:rPr kumimoji="1"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int</a:t>
            </a:r>
            <a:r>
              <a:rPr kumimoji="1"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型）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kumimoji="1"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putw</a:t>
            </a:r>
            <a:r>
              <a:rPr kumimoji="1"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()</a:t>
            </a:r>
            <a:r>
              <a:rPr kumimoji="1"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把一个字输出到指定文件（</a:t>
            </a:r>
            <a:r>
              <a:rPr kumimoji="1"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</a:rPr>
              <a:t>int</a:t>
            </a:r>
            <a:r>
              <a:rPr kumimoji="1"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型）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0303DF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kumimoji="1" lang="en-US" altLang="zh-CN" sz="1800" dirty="0" err="1">
                <a:solidFill>
                  <a:srgbClr val="0303DF"/>
                </a:solidFill>
                <a:latin typeface="Times New Roman" panose="02020603050405020304" pitchFamily="18" charset="0"/>
              </a:rPr>
              <a:t>fread</a:t>
            </a:r>
            <a:r>
              <a:rPr kumimoji="1" lang="en-US" altLang="zh-CN" sz="1800" dirty="0">
                <a:solidFill>
                  <a:srgbClr val="0303DF"/>
                </a:solidFill>
                <a:latin typeface="Times New Roman" panose="02020603050405020304" pitchFamily="18" charset="0"/>
              </a:rPr>
              <a:t>()</a:t>
            </a:r>
            <a:r>
              <a:rPr kumimoji="1" lang="zh-CN" altLang="en-US" sz="1800" dirty="0">
                <a:solidFill>
                  <a:srgbClr val="0303DF"/>
                </a:solidFill>
                <a:latin typeface="Times New Roman" panose="02020603050405020304" pitchFamily="18" charset="0"/>
              </a:rPr>
              <a:t>从指定文件中读取数据项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0303DF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kumimoji="1" lang="en-US" altLang="zh-CN" sz="1800" dirty="0" err="1">
                <a:solidFill>
                  <a:srgbClr val="0303DF"/>
                </a:solidFill>
                <a:latin typeface="Times New Roman" panose="02020603050405020304" pitchFamily="18" charset="0"/>
              </a:rPr>
              <a:t>fwrite</a:t>
            </a:r>
            <a:r>
              <a:rPr kumimoji="1" lang="en-US" altLang="zh-CN" sz="1800" dirty="0">
                <a:solidFill>
                  <a:srgbClr val="0303DF"/>
                </a:solidFill>
                <a:latin typeface="Times New Roman" panose="02020603050405020304" pitchFamily="18" charset="0"/>
              </a:rPr>
              <a:t>()</a:t>
            </a:r>
            <a:r>
              <a:rPr kumimoji="1" lang="zh-CN" altLang="en-US" sz="1800" dirty="0">
                <a:solidFill>
                  <a:srgbClr val="0303DF"/>
                </a:solidFill>
                <a:latin typeface="Times New Roman" panose="02020603050405020304" pitchFamily="18" charset="0"/>
              </a:rPr>
              <a:t>把数据项写到指定文件中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kumimoji="1" lang="en-US" altLang="zh-CN" sz="18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fscanf</a:t>
            </a:r>
            <a:r>
              <a:rPr kumimoji="1"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</a:rPr>
              <a:t>()</a:t>
            </a:r>
            <a:r>
              <a:rPr kumimoji="1" lang="zh-CN" altLang="en-US" sz="1800" dirty="0">
                <a:solidFill>
                  <a:srgbClr val="006600"/>
                </a:solidFill>
                <a:latin typeface="Times New Roman" panose="02020603050405020304" pitchFamily="18" charset="0"/>
              </a:rPr>
              <a:t>从指定文件按格式输入数据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006600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kumimoji="1" lang="en-US" altLang="zh-CN" sz="1800" dirty="0" err="1">
                <a:solidFill>
                  <a:srgbClr val="006600"/>
                </a:solidFill>
                <a:latin typeface="Times New Roman" panose="02020603050405020304" pitchFamily="18" charset="0"/>
              </a:rPr>
              <a:t>fprintf</a:t>
            </a:r>
            <a:r>
              <a:rPr kumimoji="1"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</a:rPr>
              <a:t>()</a:t>
            </a:r>
            <a:r>
              <a:rPr kumimoji="1" lang="zh-CN" altLang="en-US" sz="1800" dirty="0">
                <a:solidFill>
                  <a:srgbClr val="006600"/>
                </a:solidFill>
                <a:latin typeface="Times New Roman" panose="02020603050405020304" pitchFamily="18" charset="0"/>
              </a:rPr>
              <a:t>按指定格式将数据写到指定文件中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9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文件的概念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文本文件与二进制文件；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检查文件属性：</a:t>
            </a:r>
            <a:r>
              <a:rPr lang="en-US" altLang="zh-CN" sz="2000" dirty="0"/>
              <a:t>access()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文件重命名：</a:t>
            </a:r>
            <a:r>
              <a:rPr lang="en-US" altLang="zh-CN" sz="2000" dirty="0"/>
              <a:t>rename()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删除文件：</a:t>
            </a:r>
            <a:r>
              <a:rPr lang="en-US" altLang="zh-CN" sz="2000" dirty="0"/>
              <a:t>remove()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文件的打开与关闭：</a:t>
            </a:r>
            <a:r>
              <a:rPr lang="en-US" altLang="zh-CN" sz="2000" dirty="0" err="1"/>
              <a:t>fopen</a:t>
            </a:r>
            <a:r>
              <a:rPr lang="en-US" altLang="zh-CN" sz="2000" dirty="0"/>
              <a:t>()</a:t>
            </a:r>
            <a:r>
              <a:rPr lang="zh-CN" altLang="en-US" sz="2000" dirty="0"/>
              <a:t>与</a:t>
            </a:r>
            <a:r>
              <a:rPr lang="en-US" altLang="zh-CN" sz="2000" dirty="0" err="1"/>
              <a:t>fclose</a:t>
            </a:r>
            <a:r>
              <a:rPr lang="en-US" altLang="zh-CN" sz="2000" dirty="0"/>
              <a:t>()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读写字符：</a:t>
            </a:r>
            <a:r>
              <a:rPr lang="en-US" altLang="zh-CN" sz="2000" dirty="0" err="1"/>
              <a:t>fputc</a:t>
            </a:r>
            <a:r>
              <a:rPr lang="en-US" altLang="zh-CN" sz="2000" dirty="0"/>
              <a:t>()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fgetc</a:t>
            </a:r>
            <a:r>
              <a:rPr lang="en-US" altLang="zh-CN" sz="2000" dirty="0"/>
              <a:t>()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读写字符串：</a:t>
            </a:r>
            <a:r>
              <a:rPr lang="en-US" altLang="zh-CN" sz="2000" dirty="0" err="1"/>
              <a:t>fputs</a:t>
            </a:r>
            <a:r>
              <a:rPr lang="en-US" altLang="zh-CN" sz="2000" dirty="0"/>
              <a:t>()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fgets</a:t>
            </a:r>
            <a:r>
              <a:rPr lang="en-US" altLang="zh-CN" sz="2000" dirty="0"/>
              <a:t>()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读写整数：</a:t>
            </a:r>
            <a:r>
              <a:rPr lang="en-US" altLang="zh-CN" sz="2000" dirty="0" err="1"/>
              <a:t>putw</a:t>
            </a:r>
            <a:r>
              <a:rPr lang="en-US" altLang="zh-CN" sz="2000" dirty="0"/>
              <a:t>()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getw</a:t>
            </a:r>
            <a:r>
              <a:rPr lang="en-US" altLang="zh-CN" sz="2000" dirty="0"/>
              <a:t>()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8258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</a:t>
            </a:r>
            <a:r>
              <a:rPr lang="en-US" altLang="zh-CN" dirty="0"/>
              <a:t>—</a:t>
            </a:r>
            <a:r>
              <a:rPr lang="zh-CN" altLang="en-US" dirty="0"/>
              <a:t>标准</a:t>
            </a:r>
            <a:r>
              <a:rPr lang="en-US" altLang="zh-CN" dirty="0"/>
              <a:t>C</a:t>
            </a:r>
            <a:r>
              <a:rPr lang="zh-CN" altLang="en-US" dirty="0"/>
              <a:t>语言文件操作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通用写文件函数：</a:t>
            </a:r>
            <a:r>
              <a:rPr lang="en-US" altLang="zh-CN" sz="2000" dirty="0" err="1"/>
              <a:t>fwrite</a:t>
            </a:r>
            <a:r>
              <a:rPr lang="en-US" altLang="zh-CN" sz="2000" dirty="0"/>
              <a:t>()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可以读写任何类型的数据；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包括结构型数据；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格式化读写字符函数：</a:t>
            </a:r>
            <a:r>
              <a:rPr lang="en-US" altLang="zh-CN" sz="2000" dirty="0" err="1"/>
              <a:t>fprintf</a:t>
            </a:r>
            <a:r>
              <a:rPr lang="en-US" altLang="zh-CN" sz="2000" dirty="0"/>
              <a:t>()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一般用于读写文本文件；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也可以用于任何类型的数据读写；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文件指针定位函数</a:t>
            </a:r>
            <a:endParaRPr lang="en-US" altLang="zh-CN" sz="2000" dirty="0"/>
          </a:p>
          <a:p>
            <a:pPr marL="971550" lvl="1"/>
            <a:r>
              <a:rPr kumimoji="1" lang="en-US" altLang="zh-CN" sz="1800" dirty="0">
                <a:latin typeface="Times New Roman" panose="02020603050405020304" pitchFamily="18" charset="0"/>
              </a:rPr>
              <a:t>long </a:t>
            </a:r>
            <a:r>
              <a:rPr kumimoji="1" lang="en-US" altLang="zh-CN" sz="1800" dirty="0" err="1">
                <a:latin typeface="Times New Roman" panose="02020603050405020304" pitchFamily="18" charset="0"/>
              </a:rPr>
              <a:t>ftell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(FILE *);</a:t>
            </a:r>
          </a:p>
          <a:p>
            <a:pPr marL="971550" lvl="1"/>
            <a:r>
              <a:rPr kumimoji="1" lang="en-US" altLang="zh-CN" sz="1800" dirty="0">
                <a:latin typeface="Times New Roman" panose="02020603050405020304" pitchFamily="18" charset="0"/>
              </a:rPr>
              <a:t>void rewind(FILE *);</a:t>
            </a:r>
          </a:p>
          <a:p>
            <a:pPr marL="971550" lvl="1"/>
            <a:r>
              <a:rPr kumimoji="1" lang="en-US" altLang="zh-CN" sz="18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1800" dirty="0" err="1">
                <a:latin typeface="Times New Roman" panose="02020603050405020304" pitchFamily="18" charset="0"/>
              </a:rPr>
              <a:t>fseek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(FILE *,  long offset, unsigned </a:t>
            </a:r>
            <a:r>
              <a:rPr kumimoji="1" lang="en-US" altLang="zh-CN" sz="1800" dirty="0" err="1">
                <a:latin typeface="Times New Roman" panose="02020603050405020304" pitchFamily="18" charset="0"/>
              </a:rPr>
              <a:t>fromwhere</a:t>
            </a:r>
            <a:r>
              <a:rPr kumimoji="1" lang="en-US" altLang="zh-CN" sz="1800" dirty="0">
                <a:latin typeface="Times New Roman" panose="02020603050405020304" pitchFamily="18" charset="0"/>
              </a:rPr>
              <a:t>);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5158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  <a:pPr algn="r"/>
              <a:t>97</a:t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052802" y="1579419"/>
            <a:ext cx="7327900" cy="830695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7965633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默认设计模板">
  <a:themeElements>
    <a:clrScheme name="1_默认设计模板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336699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gradFill flip="none" rotWithShape="1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11794</TotalTime>
  <Words>12393</Words>
  <Application>Microsoft Office PowerPoint</Application>
  <PresentationFormat>全屏显示(4:3)</PresentationFormat>
  <Paragraphs>1330</Paragraphs>
  <Slides>97</Slides>
  <Notes>5</Notes>
  <HiddenSlides>17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97</vt:i4>
      </vt:variant>
    </vt:vector>
  </HeadingPairs>
  <TitlesOfParts>
    <vt:vector size="115" baseType="lpstr">
      <vt:lpstr>Monotype Sorts</vt:lpstr>
      <vt:lpstr>华文中宋</vt:lpstr>
      <vt:lpstr>楷体_GB2312</vt:lpstr>
      <vt:lpstr>宋体</vt:lpstr>
      <vt:lpstr>微软雅黑</vt:lpstr>
      <vt:lpstr>幼圆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53cd865050490</vt:lpstr>
      <vt:lpstr>A000120150601A08PWBG</vt:lpstr>
      <vt:lpstr>A000120150204A05PWBG</vt:lpstr>
      <vt:lpstr>A000120150306A04PWBG</vt:lpstr>
      <vt:lpstr>1_默认设计模板</vt:lpstr>
      <vt:lpstr>计算导论与程序设计</vt:lpstr>
      <vt:lpstr>8 文件—标准C语言文件与文件操作</vt:lpstr>
      <vt:lpstr>文件：file</vt:lpstr>
      <vt:lpstr>信息在文件中的存储格式</vt:lpstr>
      <vt:lpstr>信息在文件中的存储格式—文本文件</vt:lpstr>
      <vt:lpstr>ASCII码表—文本文件的存储格式</vt:lpstr>
      <vt:lpstr>文本文件-例</vt:lpstr>
      <vt:lpstr>文本文件-C/C++源程序</vt:lpstr>
      <vt:lpstr>信息在文件中的存储格式—二进制文件</vt:lpstr>
      <vt:lpstr>二进制文件</vt:lpstr>
      <vt:lpstr>文本文件与二进制文件</vt:lpstr>
      <vt:lpstr>启示</vt:lpstr>
      <vt:lpstr>C语言标准文件操作函数</vt:lpstr>
      <vt:lpstr>C获取当前工作目录（文件夹）</vt:lpstr>
      <vt:lpstr>C获取当前工作目录（文件夹）</vt:lpstr>
      <vt:lpstr>检查文件属性，文件重命名，删除文件</vt:lpstr>
      <vt:lpstr>access()函数 （头文件io.h）</vt:lpstr>
      <vt:lpstr>例：利用access()判断文件是否已经存在</vt:lpstr>
      <vt:lpstr>例：重新命名文件，删除文件</vt:lpstr>
      <vt:lpstr>打开文件</vt:lpstr>
      <vt:lpstr>关于文件的打开</vt:lpstr>
      <vt:lpstr>访问文件指针指向的结构体FILE</vt:lpstr>
      <vt:lpstr>关于文件的打开（Cont.）</vt:lpstr>
      <vt:lpstr>打开文件</vt:lpstr>
      <vt:lpstr>打开文件错误—具体错误原因</vt:lpstr>
      <vt:lpstr>打开文本文件</vt:lpstr>
      <vt:lpstr>打开二进制文件</vt:lpstr>
      <vt:lpstr>打开文本文件—为了与rb,wb,ab对应</vt:lpstr>
      <vt:lpstr>关于文件的打开方式—小结</vt:lpstr>
      <vt:lpstr>关于文件的打开方式—小结（Cont.）</vt:lpstr>
      <vt:lpstr>关闭文件</vt:lpstr>
      <vt:lpstr>关于文件的关闭</vt:lpstr>
      <vt:lpstr>文件的读/写位置</vt:lpstr>
      <vt:lpstr>读/写文本文件的几种方法</vt:lpstr>
      <vt:lpstr>自学与课后练习：ferror(FILE *fp)</vt:lpstr>
      <vt:lpstr>写字符到文本文件中</vt:lpstr>
      <vt:lpstr>课后练习：char fputc(char, FILE *) 例</vt:lpstr>
      <vt:lpstr>从文本文件中读取字符</vt:lpstr>
      <vt:lpstr>课后练习： char fgetc(FILE *fp)例</vt:lpstr>
      <vt:lpstr>fgetc检测是否读到文本文件的文件尾的两种方法</vt:lpstr>
      <vt:lpstr>写字符串到文本文件</vt:lpstr>
      <vt:lpstr>课后练习： int fputs(char *, FILE *)例</vt:lpstr>
      <vt:lpstr>从文本文件读取字符串</vt:lpstr>
      <vt:lpstr>课后练习： char* fgets(char *, int, FILE * )例</vt:lpstr>
      <vt:lpstr>通用读文件函数---fread( )函数</vt:lpstr>
      <vt:lpstr>通用写文件函数---fwrite函数</vt:lpstr>
      <vt:lpstr>课后练习：利用fwrite与fread读写字符</vt:lpstr>
      <vt:lpstr>课后练习：利用fwrite与fread读写字符串</vt:lpstr>
      <vt:lpstr>利用格式化函数fprintf()和fscanf())读写文本文件</vt:lpstr>
      <vt:lpstr>利用fprintf())写数据到文件(ASCII码)</vt:lpstr>
      <vt:lpstr>利用fscanf())读取数据</vt:lpstr>
      <vt:lpstr>读/写二进制文件的几种方法</vt:lpstr>
      <vt:lpstr>将一个整数写入二进制数据文件</vt:lpstr>
      <vt:lpstr>从二进制数据文件中读取整数</vt:lpstr>
      <vt:lpstr>课后练习：利用fwrite()与fread()读写整数与浮点数</vt:lpstr>
      <vt:lpstr>课后练习：利用fwrite与fread读写数组</vt:lpstr>
      <vt:lpstr>课后练习：利用fwrite()与fread()读写结构体型数据</vt:lpstr>
      <vt:lpstr>利用fwrite()与fread()读写结构体型数据（Cont.）</vt:lpstr>
      <vt:lpstr>关于fread()与feof()</vt:lpstr>
      <vt:lpstr>关于fread()与feof()</vt:lpstr>
      <vt:lpstr>课后练习：利用格式化文件读写二进制数据文件</vt:lpstr>
      <vt:lpstr>回顾：关于文件的读写位置</vt:lpstr>
      <vt:lpstr>回顾：关于文件的读写位置</vt:lpstr>
      <vt:lpstr>文件读/写位置指针的有关函数</vt:lpstr>
      <vt:lpstr>ftell()函数</vt:lpstr>
      <vt:lpstr>rewind() 函数</vt:lpstr>
      <vt:lpstr>fseek函数</vt:lpstr>
      <vt:lpstr>fseek函数</vt:lpstr>
      <vt:lpstr>fseek函数例</vt:lpstr>
      <vt:lpstr>fseek函数例</vt:lpstr>
      <vt:lpstr>课后练习：为一个文件预留128KB的空间</vt:lpstr>
      <vt:lpstr>课后练习：文件操作—例子</vt:lpstr>
      <vt:lpstr>课后练习：从键盘读取相应的数据，写入文件中</vt:lpstr>
      <vt:lpstr>课后练习：从磁盘读取数据进行统计</vt:lpstr>
      <vt:lpstr>课后练习：</vt:lpstr>
      <vt:lpstr>课后练习：</vt:lpstr>
      <vt:lpstr>课后练习：学生成绩管理系统</vt:lpstr>
      <vt:lpstr>课后练习：学生成绩管理系统</vt:lpstr>
      <vt:lpstr>课后练习：学生成绩管理系统--菜单menu()</vt:lpstr>
      <vt:lpstr>课后练习：学生成绩管理系统—Input()</vt:lpstr>
      <vt:lpstr>课后练习：学生成绩管理系统—Search()</vt:lpstr>
      <vt:lpstr>注: 关于链表的保存与重构</vt:lpstr>
      <vt:lpstr>课后练习：输出当前文件代码</vt:lpstr>
      <vt:lpstr>课后练习：输出当前文件代码</vt:lpstr>
      <vt:lpstr>提高：三个标准设备文件（自学）</vt:lpstr>
      <vt:lpstr>stdin与stdout例</vt:lpstr>
      <vt:lpstr>stdin与stdout例</vt:lpstr>
      <vt:lpstr>扩展提高：输入输出重定向</vt:lpstr>
      <vt:lpstr>输入输出重定向</vt:lpstr>
      <vt:lpstr>输入输出重定向 &lt;, &gt;, &gt;&gt;</vt:lpstr>
      <vt:lpstr>输入输出重定向：管道</vt:lpstr>
      <vt:lpstr>在C语言中使用输入输出重定向</vt:lpstr>
      <vt:lpstr>文件操作函数小结</vt:lpstr>
      <vt:lpstr>文件操作函数小结（续）</vt:lpstr>
      <vt:lpstr>主要内容</vt:lpstr>
      <vt:lpstr>文件—标准C语言文件操作</vt:lpstr>
      <vt:lpstr>Any 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han</cp:lastModifiedBy>
  <cp:revision>2124</cp:revision>
  <dcterms:created xsi:type="dcterms:W3CDTF">2013-01-25T01:44:00Z</dcterms:created>
  <dcterms:modified xsi:type="dcterms:W3CDTF">2022-12-14T09:01:36Z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