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3"/>
  </p:notesMasterIdLst>
  <p:sldIdLst>
    <p:sldId id="654" r:id="rId6"/>
    <p:sldId id="648" r:id="rId7"/>
    <p:sldId id="649" r:id="rId8"/>
    <p:sldId id="653" r:id="rId9"/>
    <p:sldId id="650" r:id="rId10"/>
    <p:sldId id="652" r:id="rId11"/>
    <p:sldId id="63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0"/>
    <a:srgbClr val="030DCD"/>
    <a:srgbClr val="003300"/>
    <a:srgbClr val="99CC00"/>
    <a:srgbClr val="7FE41A"/>
    <a:srgbClr val="6AD565"/>
    <a:srgbClr val="9DEB4F"/>
    <a:srgbClr val="69B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 autoAdjust="0"/>
  </p:normalViewPr>
  <p:slideViewPr>
    <p:cSldViewPr snapToGrid="0" snapToObjects="1">
      <p:cViewPr varScale="1">
        <p:scale>
          <a:sx n="115" d="100"/>
          <a:sy n="115" d="100"/>
        </p:scale>
        <p:origin x="1416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2021/10/18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7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2021/10/18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2021/10/18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4890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8671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735603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490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0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2021/10/18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2021/10/18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2021/10/18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2021/10/18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2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657" y="4674177"/>
            <a:ext cx="3909580" cy="466725"/>
          </a:xfrm>
        </p:spPr>
        <p:txBody>
          <a:bodyPr/>
          <a:lstStyle/>
          <a:p>
            <a:r>
              <a:rPr lang="zh-CN" altLang="en-US" sz="2400" dirty="0"/>
              <a:t>程序设计规范</a:t>
            </a: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8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程序设计规范</a:t>
            </a:r>
          </a:p>
        </p:txBody>
      </p:sp>
      <p:sp>
        <p:nvSpPr>
          <p:cNvPr id="4" name="矩形 3"/>
          <p:cNvSpPr/>
          <p:nvPr/>
        </p:nvSpPr>
        <p:spPr>
          <a:xfrm>
            <a:off x="644236" y="996940"/>
            <a:ext cx="769879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程序风格：</a:t>
            </a:r>
            <a:endParaRPr lang="en-US" altLang="zh-CN" sz="2800" dirty="0">
              <a:latin typeface="+mn-lt"/>
              <a:ea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、严格采用阶梯层次组织程序代码： （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缩进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）  </a:t>
            </a:r>
          </a:p>
          <a:p>
            <a:r>
              <a:rPr lang="zh-CN" altLang="en-US" sz="2000" dirty="0">
                <a:latin typeface="+mn-lt"/>
                <a:ea typeface="+mn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各层次</a:t>
            </a:r>
            <a:r>
              <a:rPr lang="zh-CN" altLang="en-US" dirty="0">
                <a:solidFill>
                  <a:srgbClr val="0000CC"/>
                </a:solidFill>
                <a:latin typeface="+mn-lt"/>
                <a:ea typeface="+mn-ea"/>
              </a:rPr>
              <a:t>缩进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的分格采用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Dev-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+mn-ea"/>
              </a:rPr>
              <a:t>Cpp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的缺省风格，即每层次</a:t>
            </a:r>
            <a:r>
              <a:rPr lang="zh-CN" altLang="en-US" dirty="0">
                <a:solidFill>
                  <a:srgbClr val="006600"/>
                </a:solidFill>
                <a:latin typeface="+mn-lt"/>
                <a:ea typeface="+mn-ea"/>
              </a:rPr>
              <a:t>缩进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格，括号位于下一行。</a:t>
            </a:r>
            <a:r>
              <a:rPr lang="zh-CN" altLang="en-US" dirty="0">
                <a:solidFill>
                  <a:srgbClr val="006600"/>
                </a:solidFill>
                <a:latin typeface="+mn-lt"/>
                <a:ea typeface="+mn-ea"/>
              </a:rPr>
              <a:t>要求相匹配的大括号在同一列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对继行则要求再缩进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格，以此类推；</a:t>
            </a:r>
            <a:r>
              <a:rPr lang="zh-CN" altLang="en-US" sz="2000" dirty="0">
                <a:latin typeface="+mn-lt"/>
                <a:ea typeface="+mn-ea"/>
              </a:rPr>
              <a:t>  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、提示信息字符串，以及一些公用变量、函数等存放的问题   </a:t>
            </a:r>
          </a:p>
          <a:p>
            <a:r>
              <a:rPr lang="zh-CN" altLang="en-US" sz="2000" dirty="0">
                <a:latin typeface="+mn-lt"/>
                <a:ea typeface="+mn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在程序中需要给出的标准的提示信息，为了支持团队开发，</a:t>
            </a:r>
            <a:r>
              <a:rPr lang="zh-CN" altLang="en-US" dirty="0">
                <a:solidFill>
                  <a:srgbClr val="0000CC"/>
                </a:solidFill>
                <a:latin typeface="+mn-lt"/>
                <a:ea typeface="+mn-ea"/>
              </a:rPr>
              <a:t>应将提示信息应定义</a:t>
            </a:r>
            <a:r>
              <a:rPr lang="zh-CN" altLang="en-US" dirty="0" smtClean="0">
                <a:solidFill>
                  <a:srgbClr val="0000CC"/>
                </a:solidFill>
                <a:latin typeface="+mn-lt"/>
                <a:ea typeface="+mn-ea"/>
              </a:rPr>
              <a:t>在</a:t>
            </a:r>
            <a:r>
              <a:rPr lang="zh-CN" altLang="en-US" b="1" dirty="0" smtClean="0">
                <a:solidFill>
                  <a:srgbClr val="7030A0"/>
                </a:solidFill>
                <a:latin typeface="+mn-lt"/>
                <a:ea typeface="+mn-ea"/>
              </a:rPr>
              <a:t>公共头文件</a:t>
            </a:r>
            <a:r>
              <a:rPr lang="zh-CN" altLang="en-US" b="1" dirty="0">
                <a:solidFill>
                  <a:srgbClr val="7030A0"/>
                </a:solidFill>
                <a:latin typeface="+mn-lt"/>
                <a:ea typeface="+mn-ea"/>
              </a:rPr>
              <a:t>中</a:t>
            </a:r>
            <a:r>
              <a:rPr lang="zh-CN" altLang="en-US" dirty="0">
                <a:solidFill>
                  <a:srgbClr val="0000CC"/>
                </a:solidFill>
                <a:latin typeface="+mn-lt"/>
                <a:ea typeface="+mn-ea"/>
              </a:rPr>
              <a:t>；</a:t>
            </a:r>
            <a:endParaRPr lang="en-US" altLang="zh-CN" dirty="0">
              <a:solidFill>
                <a:srgbClr val="0000CC"/>
              </a:solidFill>
              <a:latin typeface="+mn-lt"/>
              <a:ea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其它的</a:t>
            </a:r>
            <a:r>
              <a:rPr lang="zh-CN" altLang="en-US" dirty="0">
                <a:solidFill>
                  <a:srgbClr val="0000CC"/>
                </a:solidFill>
                <a:latin typeface="+mn-lt"/>
                <a:ea typeface="+mn-ea"/>
              </a:rPr>
              <a:t>一些公用的信息、公共的变量、公共的函数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等团队都涉及到的公用信息与数据都应该定义在头文件中，以便各个程序员使用</a:t>
            </a:r>
            <a:r>
              <a:rPr lang="en-US" altLang="zh-CN" dirty="0">
                <a:solidFill>
                  <a:srgbClr val="0000CC"/>
                </a:solidFill>
                <a:latin typeface="+mn-lt"/>
                <a:ea typeface="+mn-ea"/>
              </a:rPr>
              <a:t>#include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将这些数据包含到自己的程序中使用；</a:t>
            </a:r>
            <a:endParaRPr lang="en-US" altLang="zh-CN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以使整个软件的风格统一，提示信息与格式一致，并提高编程效率；</a:t>
            </a:r>
            <a:r>
              <a:rPr lang="zh-CN" altLang="en-US" dirty="0">
                <a:latin typeface="+mn-lt"/>
                <a:ea typeface="+mn-ea"/>
              </a:rPr>
              <a:t>  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+mn-ea"/>
              </a:rPr>
              <a:t>对变量的定义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，尽量位于函数的开始位置，全局变量尽量定义在头文件中；</a:t>
            </a:r>
            <a:endParaRPr lang="en-US" altLang="zh-CN" sz="2000" dirty="0">
              <a:solidFill>
                <a:srgbClr val="FF0000"/>
              </a:solidFill>
              <a:latin typeface="+mn-lt"/>
              <a:ea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定义变量的数量能少则少，不要有冗余的变量；</a:t>
            </a:r>
            <a:endParaRPr lang="zh-CN" altLang="en-US" sz="20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7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88936" y="2714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1A93C8"/>
                </a:solidFill>
              </a:rPr>
              <a:t>程序设计规范</a:t>
            </a:r>
          </a:p>
        </p:txBody>
      </p:sp>
      <p:sp>
        <p:nvSpPr>
          <p:cNvPr id="5" name="矩形 4"/>
          <p:cNvSpPr/>
          <p:nvPr/>
        </p:nvSpPr>
        <p:spPr>
          <a:xfrm>
            <a:off x="628648" y="1229003"/>
            <a:ext cx="806767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标识符命名规则：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+mn-lt"/>
                <a:ea typeface="+mn-ea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、变量名的命名规则   </a:t>
            </a:r>
          </a:p>
          <a:p>
            <a:r>
              <a:rPr lang="zh-CN" altLang="en-US" sz="2000" dirty="0">
                <a:latin typeface="+mn-lt"/>
                <a:ea typeface="+mn-ea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变量的命名规则可用“</a:t>
            </a:r>
            <a:r>
              <a:rPr lang="zh-CN" altLang="en-US" sz="2000" b="1" dirty="0">
                <a:solidFill>
                  <a:srgbClr val="006600"/>
                </a:solidFill>
                <a:latin typeface="+mn-lt"/>
                <a:ea typeface="+mn-ea"/>
              </a:rPr>
              <a:t>匈牙利法则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”。即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</a:rPr>
              <a:t>开头字母用变量的类型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，其余部分用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+mn-ea"/>
              </a:rPr>
              <a:t>变量的英文意思或其英文意思的缩写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尽量避免用中文的拼音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要求单词的第一个字母应大写。  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   即： 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+mn-ea"/>
              </a:rPr>
              <a:t>变量名</a:t>
            </a:r>
            <a:r>
              <a:rPr lang="en-US" altLang="zh-CN" sz="2000" dirty="0">
                <a:solidFill>
                  <a:srgbClr val="0000CC"/>
                </a:solidFill>
                <a:latin typeface="+mn-lt"/>
                <a:ea typeface="+mn-ea"/>
              </a:rPr>
              <a:t>=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+mn-ea"/>
              </a:rPr>
              <a:t>变量类型</a:t>
            </a:r>
            <a:r>
              <a:rPr lang="en-US" altLang="zh-CN" sz="2000" dirty="0">
                <a:solidFill>
                  <a:srgbClr val="0000CC"/>
                </a:solidFill>
                <a:latin typeface="+mn-lt"/>
                <a:ea typeface="+mn-ea"/>
              </a:rPr>
              <a:t>+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+mn-ea"/>
              </a:rPr>
              <a:t>变量的英文意思（或缩写）   </a:t>
            </a:r>
            <a:endParaRPr lang="en-US" altLang="zh-CN" sz="2000" dirty="0">
              <a:solidFill>
                <a:srgbClr val="0000CC"/>
              </a:solidFill>
              <a:latin typeface="+mn-lt"/>
              <a:ea typeface="+mn-ea"/>
            </a:endParaRPr>
          </a:p>
          <a:p>
            <a:endParaRPr lang="zh-CN" altLang="en-US" sz="2000" dirty="0">
              <a:solidFill>
                <a:srgbClr val="0000CC"/>
              </a:solidFill>
              <a:latin typeface="+mn-lt"/>
              <a:ea typeface="+mn-ea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   对非通用的变量，在定义时加入注释说明，变量定义尽量可能放在函数的开始处。    </a:t>
            </a:r>
            <a:endParaRPr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如：</a:t>
            </a:r>
            <a:r>
              <a:rPr lang="en-US" altLang="zh-CN" sz="2000" dirty="0" err="1">
                <a:solidFill>
                  <a:srgbClr val="7030A0"/>
                </a:solidFill>
                <a:latin typeface="+mn-lt"/>
                <a:ea typeface="+mn-ea"/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  <a:latin typeface="+mn-lt"/>
                <a:ea typeface="+mn-ea"/>
              </a:rPr>
              <a:t>iAge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</a:rPr>
              <a:t>;</a:t>
            </a:r>
          </a:p>
          <a:p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</a:rPr>
              <a:t>        long </a:t>
            </a:r>
            <a:r>
              <a:rPr lang="en-US" altLang="zh-CN" sz="2000" dirty="0" err="1">
                <a:solidFill>
                  <a:srgbClr val="7030A0"/>
                </a:solidFill>
                <a:latin typeface="+mn-lt"/>
                <a:ea typeface="+mn-ea"/>
              </a:rPr>
              <a:t>lStudentsNums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</a:rPr>
              <a:t>;</a:t>
            </a:r>
          </a:p>
          <a:p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</a:rPr>
              <a:t>       </a:t>
            </a:r>
            <a:endParaRPr lang="en-US" altLang="zh-CN" sz="2000" dirty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    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5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88936" y="2714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1A93C8"/>
                </a:solidFill>
              </a:rPr>
              <a:t>标识符命名规则</a:t>
            </a:r>
          </a:p>
        </p:txBody>
      </p:sp>
      <p:sp>
        <p:nvSpPr>
          <p:cNvPr id="5" name="矩形 4"/>
          <p:cNvSpPr/>
          <p:nvPr/>
        </p:nvSpPr>
        <p:spPr>
          <a:xfrm>
            <a:off x="628649" y="1073140"/>
            <a:ext cx="80676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lt"/>
                <a:ea typeface="+mn-ea"/>
              </a:rPr>
              <a:t>2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对常量（包括对</a:t>
            </a:r>
            <a:r>
              <a:rPr lang="zh-CN" altLang="en-US" sz="2000" dirty="0" smtClean="0">
                <a:solidFill>
                  <a:srgbClr val="000099"/>
                </a:solidFill>
                <a:latin typeface="+mn-lt"/>
                <a:ea typeface="+mn-ea"/>
              </a:rPr>
              <a:t>错误信息的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编码）命名</a:t>
            </a:r>
            <a:r>
              <a:rPr lang="zh-CN" altLang="en-US" sz="2000" dirty="0">
                <a:latin typeface="+mn-lt"/>
                <a:ea typeface="+mn-ea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要求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</a:rPr>
              <a:t>常量名用大写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，常量名用英文表达其意思。   </a:t>
            </a:r>
            <a:endParaRPr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lang="zh-CN" altLang="en-US" sz="2000" dirty="0">
                <a:solidFill>
                  <a:srgbClr val="006600"/>
                </a:solidFill>
                <a:latin typeface="+mn-lt"/>
                <a:ea typeface="+mn-ea"/>
              </a:rPr>
              <a:t>如：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+mn-ea"/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</a:rPr>
              <a:t> float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</a:rPr>
              <a:t>PI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</a:rPr>
              <a:t>=3.141592;</a:t>
            </a:r>
          </a:p>
          <a:p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+mn-ea"/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+mn-ea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</a:rPr>
              <a:t>MAX_SIZE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</a:rPr>
              <a:t>=1025;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      </a:t>
            </a: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en-US" altLang="zh-CN" sz="2000" dirty="0">
                <a:latin typeface="+mn-lt"/>
                <a:ea typeface="+mn-ea"/>
              </a:rPr>
              <a:t>3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函数的命名应该尽量用英文表达出函数完成的功能</a:t>
            </a:r>
            <a:r>
              <a:rPr lang="zh-CN" altLang="en-US" sz="2000" dirty="0">
                <a:latin typeface="+mn-lt"/>
                <a:ea typeface="+mn-ea"/>
              </a:rPr>
              <a:t>。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遵循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</a:rPr>
              <a:t>动宾结构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的命名法则，函数名中动词在前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并在命名前加入函数的前缀，函数名的长度一般不少于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个字母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   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如：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char* </a:t>
            </a:r>
            <a:r>
              <a:rPr lang="en-US" altLang="zh-CN" sz="2000" dirty="0" err="1">
                <a:solidFill>
                  <a:srgbClr val="C00000"/>
                </a:solidFill>
                <a:latin typeface="+mn-lt"/>
                <a:ea typeface="+mn-ea"/>
              </a:rPr>
              <a:t>getName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</a:rPr>
              <a:t>()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{ ….. } </a:t>
            </a: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en-US" altLang="zh-CN" sz="2000" dirty="0">
                <a:latin typeface="+mn-lt"/>
                <a:ea typeface="+mn-ea"/>
              </a:rPr>
              <a:t>4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文件名</a:t>
            </a:r>
            <a:r>
              <a:rPr lang="en-US" altLang="zh-CN" sz="2000" dirty="0">
                <a:solidFill>
                  <a:srgbClr val="000099"/>
                </a:solidFill>
                <a:latin typeface="+mn-lt"/>
                <a:ea typeface="+mn-ea"/>
              </a:rPr>
              <a:t>(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包括动态库、组件、控件、工程文件等</a:t>
            </a:r>
            <a:r>
              <a:rPr lang="en-US" altLang="zh-CN" sz="2000" dirty="0">
                <a:solidFill>
                  <a:srgbClr val="000099"/>
                </a:solidFill>
                <a:latin typeface="+mn-lt"/>
                <a:ea typeface="+mn-ea"/>
              </a:rPr>
              <a:t>)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+mn-ea"/>
              </a:rPr>
              <a:t>的命名规范</a:t>
            </a:r>
            <a:r>
              <a:rPr lang="zh-CN" altLang="en-US" sz="2000" dirty="0">
                <a:latin typeface="+mn-lt"/>
                <a:ea typeface="+mn-ea"/>
              </a:rPr>
              <a:t>：   </a:t>
            </a:r>
          </a:p>
          <a:p>
            <a:r>
              <a:rPr lang="zh-CN" altLang="en-US" sz="2000" dirty="0">
                <a:latin typeface="+mn-lt"/>
                <a:ea typeface="+mn-ea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文件名的命名要求表达出文件的内容，要求文件名的长度不得少于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个字母，</a:t>
            </a:r>
            <a:r>
              <a:rPr lang="zh-CN" altLang="en-US" sz="2000" b="1" dirty="0">
                <a:solidFill>
                  <a:srgbClr val="006600"/>
                </a:solidFill>
                <a:latin typeface="+mn-lt"/>
                <a:ea typeface="+mn-ea"/>
              </a:rPr>
              <a:t>严禁使用象</a:t>
            </a:r>
            <a:r>
              <a:rPr lang="en-US" altLang="zh-CN" sz="2000" b="1" dirty="0">
                <a:solidFill>
                  <a:srgbClr val="006600"/>
                </a:solidFill>
                <a:latin typeface="+mn-lt"/>
                <a:ea typeface="+mn-ea"/>
              </a:rPr>
              <a:t>file1,myfile</a:t>
            </a:r>
            <a:r>
              <a:rPr lang="zh-CN" altLang="en-US" sz="2000" b="1" dirty="0">
                <a:solidFill>
                  <a:srgbClr val="006600"/>
                </a:solidFill>
                <a:latin typeface="+mn-lt"/>
                <a:ea typeface="+mn-ea"/>
              </a:rPr>
              <a:t>之类的文件名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1926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268538" y="928688"/>
            <a:ext cx="417671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0" hangingPunct="0"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+mj-lt"/>
                <a:ea typeface="+mj-ea"/>
                <a:cs typeface="+mj-cs"/>
              </a:rPr>
              <a:t>注释及其重要性</a:t>
            </a:r>
            <a:endParaRPr lang="zh-CN" altLang="en-US" sz="2800" b="1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6" y="1627188"/>
            <a:ext cx="7678882" cy="4897437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0" dirty="0">
                <a:solidFill>
                  <a:srgbClr val="0000CC"/>
                </a:solidFill>
                <a:latin typeface="+mn-ea"/>
              </a:rPr>
              <a:t>注释</a:t>
            </a:r>
            <a:r>
              <a:rPr lang="en-US" altLang="zh-CN" sz="2000" b="0" dirty="0">
                <a:solidFill>
                  <a:srgbClr val="0000CC"/>
                </a:solidFill>
                <a:latin typeface="+mn-ea"/>
              </a:rPr>
              <a:t>(comments)</a:t>
            </a:r>
            <a:r>
              <a:rPr lang="zh-CN" altLang="en-US" sz="2000" b="0" dirty="0">
                <a:solidFill>
                  <a:srgbClr val="000000"/>
                </a:solidFill>
                <a:latin typeface="+mn-ea"/>
              </a:rPr>
              <a:t>是非常重要的一种机制。没有注释的程序不能算作合格的程序。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0" dirty="0">
                <a:solidFill>
                  <a:srgbClr val="000000"/>
                </a:solidFill>
                <a:latin typeface="+mn-ea"/>
              </a:rPr>
              <a:t>要建立这样的观念：程序是给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别</a:t>
            </a:r>
            <a:r>
              <a:rPr lang="zh-CN" altLang="en-US" sz="2000" b="0" dirty="0">
                <a:solidFill>
                  <a:srgbClr val="000000"/>
                </a:solidFill>
                <a:latin typeface="+mn-ea"/>
              </a:rPr>
              <a:t>人编的，让别人看懂是第一位重要的事情。特别是将来你可能参加一个团队，几十人甚至几百人一起合作编程，相互协同，更需将注释写得清清楚楚、明明白白，因此，我们规定程序中须有如下内容</a:t>
            </a:r>
            <a:r>
              <a:rPr lang="en-US" altLang="zh-CN" sz="2000" b="0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1950" y="307832"/>
            <a:ext cx="8547100" cy="547687"/>
          </a:xfrm>
        </p:spPr>
        <p:txBody>
          <a:bodyPr/>
          <a:lstStyle/>
          <a:p>
            <a:r>
              <a:rPr lang="zh-CN" altLang="en-US" dirty="0"/>
              <a:t>程序设计规范</a:t>
            </a:r>
          </a:p>
        </p:txBody>
      </p:sp>
    </p:spTree>
    <p:extLst>
      <p:ext uri="{BB962C8B-B14F-4D97-AF65-F5344CB8AC3E}">
        <p14:creationId xmlns:p14="http://schemas.microsoft.com/office/powerpoint/2010/main" val="2537942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程序注释</a:t>
            </a:r>
            <a:endParaRPr lang="en-US" altLang="zh-CN" sz="2000" dirty="0">
              <a:solidFill>
                <a:srgbClr val="0000CC"/>
              </a:solidFill>
              <a:latin typeface="+mn-ea"/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程序名称</a:t>
            </a:r>
            <a:endParaRPr lang="en-US" altLang="zh-CN" sz="1800" dirty="0">
              <a:solidFill>
                <a:srgbClr val="000000"/>
              </a:solidFill>
              <a:latin typeface="+mn-ea"/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程序要实现的功能，比如要完成什么数学运算</a:t>
            </a: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程序的思路和特点</a:t>
            </a: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编程的人与合作者</a:t>
            </a: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编程的时间，修改后的第几版本</a:t>
            </a: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其它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程序中对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变量、模块、函数、</a:t>
            </a:r>
            <a:r>
              <a:rPr lang="en-US" altLang="zh-CN" sz="2000">
                <a:solidFill>
                  <a:srgbClr val="C00000"/>
                </a:solidFill>
                <a:latin typeface="+mn-ea"/>
              </a:rPr>
              <a:t>… </a:t>
            </a:r>
            <a:r>
              <a:rPr lang="zh-CN" altLang="en-US" sz="2000">
                <a:solidFill>
                  <a:srgbClr val="0000CC"/>
                </a:solidFill>
                <a:latin typeface="+mn-ea"/>
              </a:rPr>
              <a:t>等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都要加相应的注释；</a:t>
            </a:r>
            <a:endParaRPr lang="en-US" altLang="zh-CN" sz="2000" dirty="0">
              <a:solidFill>
                <a:srgbClr val="0000CC"/>
              </a:solidFill>
              <a:latin typeface="+mn-ea"/>
            </a:endParaRPr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  <a:latin typeface="+mn-ea"/>
              </a:rPr>
              <a:t>如函数的功能，参数，返回值等都要做必要的说明；</a:t>
            </a:r>
            <a:endParaRPr lang="en-US" altLang="zh-CN" sz="1800" dirty="0">
              <a:solidFill>
                <a:srgbClr val="0066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对初学者，希望尽量多地对语句加以注释，注明相应语句的功能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00"/>
                </a:solidFill>
                <a:latin typeface="+mn-ea"/>
              </a:rPr>
              <a:t>将来提交的实验报告要有程序注释，及程序中必要的注释</a:t>
            </a:r>
            <a:r>
              <a:rPr lang="en-US" altLang="zh-CN" sz="2000" b="1" dirty="0">
                <a:solidFill>
                  <a:srgbClr val="006600"/>
                </a:solidFill>
                <a:latin typeface="+mn-ea"/>
              </a:rPr>
              <a:t>,</a:t>
            </a:r>
            <a:r>
              <a:rPr lang="zh-CN" altLang="en-US" sz="2000" b="1" dirty="0">
                <a:solidFill>
                  <a:srgbClr val="006600"/>
                </a:solidFill>
                <a:latin typeface="+mn-ea"/>
              </a:rPr>
              <a:t>并遵循介绍的这些编程规范。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3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7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7642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697</Words>
  <Application>Microsoft Office PowerPoint</Application>
  <PresentationFormat>全屏显示(4:3)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程序设计规范</vt:lpstr>
      <vt:lpstr>PowerPoint 演示文稿</vt:lpstr>
      <vt:lpstr>PowerPoint 演示文稿</vt:lpstr>
      <vt:lpstr>程序设计规范</vt:lpstr>
      <vt:lpstr>注释内容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1035</cp:revision>
  <dcterms:created xsi:type="dcterms:W3CDTF">2013-01-25T01:44:00Z</dcterms:created>
  <dcterms:modified xsi:type="dcterms:W3CDTF">2021-10-18T15:00:02Z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